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256" r:id="rId2"/>
    <p:sldId id="257" r:id="rId3"/>
    <p:sldId id="278" r:id="rId4"/>
    <p:sldId id="433" r:id="rId5"/>
    <p:sldId id="434" r:id="rId6"/>
    <p:sldId id="435" r:id="rId7"/>
    <p:sldId id="436" r:id="rId8"/>
    <p:sldId id="437" r:id="rId9"/>
    <p:sldId id="438" r:id="rId10"/>
    <p:sldId id="439" r:id="rId11"/>
    <p:sldId id="422" r:id="rId12"/>
    <p:sldId id="440" r:id="rId13"/>
    <p:sldId id="441" r:id="rId14"/>
    <p:sldId id="442" r:id="rId15"/>
    <p:sldId id="443" r:id="rId16"/>
    <p:sldId id="423" r:id="rId17"/>
    <p:sldId id="444" r:id="rId18"/>
    <p:sldId id="445" r:id="rId19"/>
    <p:sldId id="446" r:id="rId20"/>
    <p:sldId id="447" r:id="rId21"/>
    <p:sldId id="448" r:id="rId22"/>
    <p:sldId id="449" r:id="rId23"/>
    <p:sldId id="450" r:id="rId24"/>
    <p:sldId id="451" r:id="rId25"/>
    <p:sldId id="452" r:id="rId26"/>
    <p:sldId id="453" r:id="rId27"/>
    <p:sldId id="424" r:id="rId28"/>
    <p:sldId id="458" r:id="rId29"/>
    <p:sldId id="454" r:id="rId30"/>
    <p:sldId id="455" r:id="rId31"/>
    <p:sldId id="459" r:id="rId32"/>
    <p:sldId id="461" r:id="rId33"/>
    <p:sldId id="482" r:id="rId34"/>
    <p:sldId id="483" r:id="rId35"/>
    <p:sldId id="462" r:id="rId36"/>
    <p:sldId id="486" r:id="rId37"/>
    <p:sldId id="460" r:id="rId38"/>
    <p:sldId id="468" r:id="rId39"/>
    <p:sldId id="469" r:id="rId40"/>
    <p:sldId id="477" r:id="rId41"/>
    <p:sldId id="472" r:id="rId42"/>
    <p:sldId id="473" r:id="rId43"/>
    <p:sldId id="474" r:id="rId44"/>
    <p:sldId id="475" r:id="rId45"/>
    <p:sldId id="476" r:id="rId46"/>
    <p:sldId id="487" r:id="rId47"/>
    <p:sldId id="425" r:id="rId48"/>
    <p:sldId id="428" r:id="rId49"/>
    <p:sldId id="426" r:id="rId50"/>
    <p:sldId id="427" r:id="rId51"/>
    <p:sldId id="429" r:id="rId52"/>
    <p:sldId id="430" r:id="rId53"/>
    <p:sldId id="431" r:id="rId54"/>
    <p:sldId id="432" r:id="rId55"/>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F81BD"/>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044" y="188"/>
      </p:cViewPr>
      <p:guideLst>
        <p:guide orient="horz" pos="2160"/>
        <p:guide pos="2880"/>
        <p:guide orient="horz" pos="1620"/>
      </p:guideLst>
    </p:cSldViewPr>
  </p:slideViewPr>
  <p:notesTextViewPr>
    <p:cViewPr>
      <p:scale>
        <a:sx n="1" d="1"/>
        <a:sy n="1" d="1"/>
      </p:scale>
      <p:origin x="0" y="0"/>
    </p:cViewPr>
  </p:notesTextViewPr>
  <p:sorterViewPr>
    <p:cViewPr>
      <p:scale>
        <a:sx n="66" d="100"/>
        <a:sy n="66" d="100"/>
      </p:scale>
      <p:origin x="0" y="-776"/>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BDCE37-E9BE-4280-8D68-34E43D66CEDB}" type="datetimeFigureOut">
              <a:rPr lang="zh-TW" altLang="en-US" smtClean="0"/>
              <a:pPr/>
              <a:t>2026/4/28</a:t>
            </a:fld>
            <a:endParaRPr lang="zh-TW"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BED679-6CF9-4493-8C9A-6F31F985AAEA}" type="slidenum">
              <a:rPr lang="zh-TW" altLang="en-US" smtClean="0"/>
              <a:pPr/>
              <a:t>‹#›</a:t>
            </a:fld>
            <a:endParaRPr lang="zh-TW" altLang="en-US"/>
          </a:p>
        </p:txBody>
      </p:sp>
    </p:spTree>
    <p:extLst>
      <p:ext uri="{BB962C8B-B14F-4D97-AF65-F5344CB8AC3E}">
        <p14:creationId xmlns:p14="http://schemas.microsoft.com/office/powerpoint/2010/main" val="414868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A883-381C-409E-9635-BB54B21745E4}" type="datetimeFigureOut">
              <a:rPr lang="zh-TW" altLang="en-US" smtClean="0"/>
              <a:pPr/>
              <a:t>2026/4/28</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C40E4-B9C8-417B-AB00-3BF7F8038A2D}" type="slidenum">
              <a:rPr lang="zh-TW" altLang="en-US" smtClean="0"/>
              <a:pPr/>
              <a:t>‹#›</a:t>
            </a:fld>
            <a:endParaRPr lang="zh-TW" altLang="en-US"/>
          </a:p>
        </p:txBody>
      </p:sp>
    </p:spTree>
    <p:extLst>
      <p:ext uri="{BB962C8B-B14F-4D97-AF65-F5344CB8AC3E}">
        <p14:creationId xmlns:p14="http://schemas.microsoft.com/office/powerpoint/2010/main" val="405815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ea typeface="標楷體" pitchFamily="65" charset="-120"/>
                <a:cs typeface="Times New Roman" panose="02020603050405020304" pitchFamily="18" charset="0"/>
              </a:defRPr>
            </a:lvl3pPr>
            <a:lvl4pPr>
              <a:defRPr sz="1800">
                <a:latin typeface="Times New Roman" panose="02020603050405020304" pitchFamily="18" charset="0"/>
                <a:ea typeface="標楷體" pitchFamily="65" charset="-120"/>
                <a:cs typeface="Times New Roman" panose="02020603050405020304" pitchFamily="18" charset="0"/>
              </a:defRPr>
            </a:lvl4pPr>
            <a:lvl5pPr>
              <a:defRPr sz="1600">
                <a:latin typeface="Times New Roman" panose="02020603050405020304" pitchFamily="18" charset="0"/>
                <a:ea typeface="標楷體" pitchFamily="65" charset="-120"/>
                <a:cs typeface="Times New Roman" panose="02020603050405020304" pitchFamily="18"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440028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9455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54771"/>
            <a:ext cx="8229600" cy="1275160"/>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082241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p:nvPr>
        </p:nvSpPr>
        <p:spPr>
          <a:xfrm>
            <a:off x="457200" y="844156"/>
            <a:ext cx="8229600" cy="485775"/>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229595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3"/>
            <a:ext cx="7772400" cy="1102519"/>
          </a:xfrm>
        </p:spPr>
        <p:txBody>
          <a:bodyPr/>
          <a:lstStyle>
            <a:lvl1pPr algn="ctr">
              <a:defRPr sz="4000"/>
            </a:lvl1pPr>
          </a:lstStyle>
          <a:p>
            <a:r>
              <a:rPr lang="en-US" altLang="zh-TW"/>
              <a:t>Click to edit Master title style</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92707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7"/>
            <a:ext cx="7772400" cy="1021556"/>
          </a:xfrm>
        </p:spPr>
        <p:txBody>
          <a:bodyPr anchor="t"/>
          <a:lstStyle>
            <a:lvl1pPr algn="l">
              <a:defRPr sz="3200"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8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ltLang="zh-TW" dirty="0"/>
              <a:t>Click to edit Master text styles</a:t>
            </a:r>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270251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457200" y="844152"/>
            <a:ext cx="4038600" cy="3170774"/>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4648200" y="844152"/>
            <a:ext cx="4038600" cy="3170774"/>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351"/>
            </a:lvl6pPr>
            <a:lvl7pPr>
              <a:defRPr sz="1351"/>
            </a:lvl7pPr>
            <a:lvl8pPr>
              <a:defRPr sz="1351"/>
            </a:lvl8pPr>
            <a:lvl9pPr>
              <a:defRPr sz="1351"/>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44985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1" y="951580"/>
            <a:ext cx="4040188"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1" y="1431401"/>
            <a:ext cx="4040188" cy="2963466"/>
          </a:xfrm>
        </p:spPr>
        <p:txBody>
          <a:bodyPr/>
          <a:lstStyle>
            <a:lvl1pPr>
              <a:defRPr sz="2000">
                <a:latin typeface="Times New Roman" panose="02020603050405020304" pitchFamily="18" charset="0"/>
                <a:cs typeface="Times New Roman" panose="02020603050405020304" pitchFamily="18" charset="0"/>
              </a:defRPr>
            </a:lvl1pPr>
            <a:lvl2pPr>
              <a:defRPr sz="1600">
                <a:latin typeface="Times New Roman" panose="02020603050405020304" pitchFamily="18" charset="0"/>
                <a:cs typeface="Times New Roman" panose="02020603050405020304" pitchFamily="18" charset="0"/>
              </a:defRPr>
            </a:lvl2pPr>
            <a:lvl3pPr>
              <a:defRPr sz="1400">
                <a:latin typeface="Times New Roman" panose="02020603050405020304" pitchFamily="18" charset="0"/>
                <a:cs typeface="Times New Roman" panose="02020603050405020304" pitchFamily="18" charset="0"/>
              </a:defRPr>
            </a:lvl3pPr>
            <a:lvl4pPr>
              <a:defRPr sz="1400">
                <a:latin typeface="Times New Roman" panose="02020603050405020304" pitchFamily="18" charset="0"/>
                <a:cs typeface="Times New Roman" panose="02020603050405020304" pitchFamily="18" charset="0"/>
              </a:defRPr>
            </a:lvl4pPr>
            <a:lvl5pPr>
              <a:defRPr sz="1400">
                <a:latin typeface="Times New Roman" panose="02020603050405020304" pitchFamily="18" charset="0"/>
                <a:cs typeface="Times New Roman" panose="02020603050405020304" pitchFamily="18" charset="0"/>
              </a:defRPr>
            </a:lvl5pPr>
            <a:lvl6pPr>
              <a:defRPr sz="1200"/>
            </a:lvl6pPr>
            <a:lvl7pPr>
              <a:defRPr sz="1200"/>
            </a:lvl7pPr>
            <a:lvl8pPr>
              <a:defRPr sz="1200"/>
            </a:lvl8pPr>
            <a:lvl9pPr>
              <a:defRPr sz="12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4645029" y="951580"/>
            <a:ext cx="4041775" cy="479822"/>
          </a:xfrm>
        </p:spPr>
        <p:txBody>
          <a:bodyPr anchor="b"/>
          <a:lstStyle>
            <a:lvl1pPr marL="0" indent="0">
              <a:buNone/>
              <a:defRPr sz="20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29" y="1431401"/>
            <a:ext cx="4041775" cy="2963466"/>
          </a:xfrm>
        </p:spPr>
        <p:txBody>
          <a:bodyPr/>
          <a:lstStyle>
            <a:lvl1pPr>
              <a:defRPr sz="2000">
                <a:latin typeface="Times New Roman" panose="02020603050405020304" pitchFamily="18" charset="0"/>
                <a:cs typeface="Times New Roman" panose="02020603050405020304" pitchFamily="18" charset="0"/>
              </a:defRPr>
            </a:lvl1pPr>
            <a:lvl2pPr>
              <a:defRPr sz="1600">
                <a:latin typeface="Times New Roman" panose="02020603050405020304" pitchFamily="18" charset="0"/>
                <a:cs typeface="Times New Roman" panose="02020603050405020304" pitchFamily="18" charset="0"/>
              </a:defRPr>
            </a:lvl2pPr>
            <a:lvl3pPr>
              <a:defRPr sz="1400">
                <a:latin typeface="Times New Roman" panose="02020603050405020304" pitchFamily="18" charset="0"/>
                <a:cs typeface="Times New Roman" panose="02020603050405020304" pitchFamily="18" charset="0"/>
              </a:defRPr>
            </a:lvl3pPr>
            <a:lvl4pPr>
              <a:defRPr sz="1400">
                <a:latin typeface="Times New Roman" panose="02020603050405020304" pitchFamily="18" charset="0"/>
                <a:cs typeface="Times New Roman" panose="02020603050405020304" pitchFamily="18" charset="0"/>
              </a:defRPr>
            </a:lvl4pPr>
            <a:lvl5pPr>
              <a:defRPr sz="1400">
                <a:latin typeface="Times New Roman" panose="02020603050405020304" pitchFamily="18" charset="0"/>
                <a:cs typeface="Times New Roman" panose="02020603050405020304" pitchFamily="18" charset="0"/>
              </a:defRPr>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
        <p:nvSpPr>
          <p:cNvPr id="8" name="標題 1"/>
          <p:cNvSpPr>
            <a:spLocks noGrp="1"/>
          </p:cNvSpPr>
          <p:nvPr>
            <p:ph type="title"/>
          </p:nvPr>
        </p:nvSpPr>
        <p:spPr>
          <a:xfrm>
            <a:off x="468315" y="108349"/>
            <a:ext cx="8207375" cy="519113"/>
          </a:xfrm>
        </p:spPr>
        <p:txBody>
          <a:bodyPr/>
          <a:lstStyle/>
          <a:p>
            <a:r>
              <a:rPr lang="en-US" altLang="zh-TW" dirty="0"/>
              <a:t>Click to edit Master title style</a:t>
            </a:r>
            <a:endParaRPr lang="zh-TW" altLang="en-US" dirty="0"/>
          </a:p>
        </p:txBody>
      </p:sp>
    </p:spTree>
    <p:extLst>
      <p:ext uri="{BB962C8B-B14F-4D97-AF65-F5344CB8AC3E}">
        <p14:creationId xmlns:p14="http://schemas.microsoft.com/office/powerpoint/2010/main" val="140556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39680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316202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4" y="204787"/>
            <a:ext cx="3008313" cy="871538"/>
          </a:xfrm>
        </p:spPr>
        <p:txBody>
          <a:bodyPr anchor="b"/>
          <a:lstStyle>
            <a:lvl1pPr algn="l">
              <a:defRPr sz="1500" b="1"/>
            </a:lvl1pPr>
          </a:lstStyle>
          <a:p>
            <a:r>
              <a:rPr lang="en-US" altLang="zh-TW"/>
              <a:t>Click to edit Master title style</a:t>
            </a:r>
            <a:endParaRPr lang="zh-TW" altLang="en-US"/>
          </a:p>
        </p:txBody>
      </p:sp>
      <p:sp>
        <p:nvSpPr>
          <p:cNvPr id="3" name="內容版面配置區 2"/>
          <p:cNvSpPr>
            <a:spLocks noGrp="1"/>
          </p:cNvSpPr>
          <p:nvPr>
            <p:ph idx="1"/>
          </p:nvPr>
        </p:nvSpPr>
        <p:spPr>
          <a:xfrm>
            <a:off x="3575050" y="204791"/>
            <a:ext cx="5111751"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457204" y="1076328"/>
            <a:ext cx="3008313" cy="351829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185997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15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1792288" y="4025505"/>
            <a:ext cx="5486400" cy="603647"/>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ltLang="zh-TW"/>
              <a:t>Click to edit Master text styles</a:t>
            </a:r>
          </a:p>
        </p:txBody>
      </p:sp>
      <p:sp>
        <p:nvSpPr>
          <p:cNvPr id="5"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75166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a:ln/>
        </p:spPr>
        <p:txBody>
          <a:bodyPr/>
          <a:lstStyle>
            <a:lvl1pPr>
              <a:defRPr/>
            </a:lvl1pPr>
          </a:lstStyle>
          <a:p>
            <a:fld id="{D9B6BDF2-6896-4B98-8776-C18582F63BA5}" type="slidenum">
              <a:rPr lang="zh-TW" altLang="en-US" smtClean="0"/>
              <a:pPr/>
              <a:t>‹#›</a:t>
            </a:fld>
            <a:endParaRPr lang="zh-TW" altLang="en-US"/>
          </a:p>
        </p:txBody>
      </p:sp>
    </p:spTree>
    <p:extLst>
      <p:ext uri="{BB962C8B-B14F-4D97-AF65-F5344CB8AC3E}">
        <p14:creationId xmlns:p14="http://schemas.microsoft.com/office/powerpoint/2010/main" val="253377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787401" y="108349"/>
            <a:ext cx="7888289" cy="519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457200" y="844153"/>
            <a:ext cx="8229600"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2" y="4768455"/>
            <a:ext cx="3833813" cy="148828"/>
          </a:xfrm>
          <a:prstGeom prst="rect">
            <a:avLst/>
          </a:prstGeom>
          <a:noFill/>
          <a:ln w="9525">
            <a:noFill/>
            <a:miter lim="800000"/>
            <a:headEnd/>
            <a:tailEnd/>
          </a:ln>
        </p:spPr>
      </p:pic>
      <p:sp>
        <p:nvSpPr>
          <p:cNvPr id="8" name="矩形 7"/>
          <p:cNvSpPr/>
          <p:nvPr/>
        </p:nvSpPr>
        <p:spPr>
          <a:xfrm>
            <a:off x="569246" y="4936332"/>
            <a:ext cx="2731837" cy="230832"/>
          </a:xfrm>
          <a:prstGeom prst="rect">
            <a:avLst/>
          </a:prstGeom>
        </p:spPr>
        <p:txBody>
          <a:bodyPr wrap="none">
            <a:spAutoFit/>
          </a:bodyPr>
          <a:lstStyle/>
          <a:p>
            <a:pPr algn="ctr">
              <a:defRPr/>
            </a:pPr>
            <a:r>
              <a:rPr lang="en-US" sz="900" b="1" dirty="0">
                <a:solidFill>
                  <a:schemeClr val="bg1"/>
                </a:solidFill>
                <a:latin typeface="Arial" pitchFamily="34" charset="0"/>
                <a:ea typeface="新細明體" pitchFamily="18" charset="-120"/>
                <a:cs typeface="Arial" pitchFamily="34" charset="0"/>
              </a:rPr>
              <a:t>National Tsing Hua University ® copyright OIA</a:t>
            </a:r>
            <a:endParaRPr lang="zh-TW" altLang="en-US" sz="900" b="1" dirty="0">
              <a:solidFill>
                <a:schemeClr val="bg1"/>
              </a:solidFill>
              <a:latin typeface="Arial" pitchFamily="34" charset="0"/>
              <a:ea typeface="新細明體" pitchFamily="18" charset="-120"/>
              <a:cs typeface="Arial" pitchFamily="34" charset="0"/>
            </a:endParaRPr>
          </a:p>
        </p:txBody>
      </p:sp>
      <p:sp>
        <p:nvSpPr>
          <p:cNvPr id="4105" name="Rectangle 9"/>
          <p:cNvSpPr>
            <a:spLocks noChangeArrowheads="1"/>
          </p:cNvSpPr>
          <p:nvPr/>
        </p:nvSpPr>
        <p:spPr bwMode="auto">
          <a:xfrm>
            <a:off x="0" y="681041"/>
            <a:ext cx="9144000" cy="108347"/>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4106" name="Rectangle 10"/>
          <p:cNvSpPr>
            <a:spLocks noChangeArrowheads="1"/>
          </p:cNvSpPr>
          <p:nvPr userDrawn="1"/>
        </p:nvSpPr>
        <p:spPr bwMode="auto">
          <a:xfrm>
            <a:off x="0" y="4624387"/>
            <a:ext cx="9144000" cy="539354"/>
          </a:xfrm>
          <a:prstGeom prst="rect">
            <a:avLst/>
          </a:prstGeom>
          <a:solidFill>
            <a:srgbClr val="990099"/>
          </a:solidFill>
          <a:ln w="15875">
            <a:noFill/>
            <a:miter lim="800000"/>
            <a:headEnd/>
            <a:tailEnd/>
          </a:ln>
          <a:effectLst>
            <a:prstShdw prst="shdw18" dist="17961" dir="13500000">
              <a:srgbClr val="990099">
                <a:gamma/>
                <a:shade val="60000"/>
                <a:invGamma/>
              </a:srgbClr>
            </a:prstShdw>
          </a:effectLst>
        </p:spPr>
        <p:txBody>
          <a:bodyPr wrap="none" anchor="ctr"/>
          <a:lstStyle/>
          <a:p>
            <a:pPr>
              <a:defRPr/>
            </a:pPr>
            <a:endParaRPr lang="zh-TW" altLang="en-US" sz="1351">
              <a:ea typeface="新細明體" pitchFamily="18" charset="-120"/>
            </a:endParaRPr>
          </a:p>
        </p:txBody>
      </p:sp>
      <p:sp>
        <p:nvSpPr>
          <p:cNvPr id="1043" name="Rectangle 19"/>
          <p:cNvSpPr>
            <a:spLocks noGrp="1" noChangeArrowheads="1"/>
          </p:cNvSpPr>
          <p:nvPr>
            <p:ph type="sldNum" sz="quarter" idx="4"/>
          </p:nvPr>
        </p:nvSpPr>
        <p:spPr bwMode="auto">
          <a:xfrm>
            <a:off x="6831013" y="4893471"/>
            <a:ext cx="2133600" cy="2547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bg1"/>
                </a:solidFill>
                <a:latin typeface="Arial" pitchFamily="34" charset="0"/>
                <a:ea typeface="新細明體" pitchFamily="18" charset="-120"/>
              </a:defRPr>
            </a:lvl1pPr>
          </a:lstStyle>
          <a:p>
            <a:fld id="{D9B6BDF2-6896-4B98-8776-C18582F63BA5}" type="slidenum">
              <a:rPr lang="zh-TW" altLang="en-US" smtClean="0"/>
              <a:pPr/>
              <a:t>‹#›</a:t>
            </a:fld>
            <a:endParaRPr lang="zh-TW" altLang="en-US"/>
          </a:p>
        </p:txBody>
      </p:sp>
      <p:pic>
        <p:nvPicPr>
          <p:cNvPr id="7" name="圖片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060" y="96457"/>
            <a:ext cx="888965" cy="518914"/>
          </a:xfrm>
          <a:prstGeom prst="rect">
            <a:avLst/>
          </a:prstGeom>
        </p:spPr>
      </p:pic>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309" y="4683590"/>
            <a:ext cx="741091" cy="427061"/>
          </a:xfrm>
          <a:prstGeom prst="rect">
            <a:avLst/>
          </a:prstGeom>
        </p:spPr>
      </p:pic>
      <p:sp>
        <p:nvSpPr>
          <p:cNvPr id="14" name="矩形 13">
            <a:extLst>
              <a:ext uri="{FF2B5EF4-FFF2-40B4-BE49-F238E27FC236}">
                <a16:creationId xmlns:a16="http://schemas.microsoft.com/office/drawing/2014/main" id="{4C67FEB8-36D3-4CC5-9713-36EE82A172D2}"/>
              </a:ext>
            </a:extLst>
          </p:cNvPr>
          <p:cNvSpPr/>
          <p:nvPr userDrawn="1"/>
        </p:nvSpPr>
        <p:spPr>
          <a:xfrm>
            <a:off x="669958" y="4715697"/>
            <a:ext cx="2192188" cy="400110"/>
          </a:xfrm>
          <a:prstGeom prst="rect">
            <a:avLst/>
          </a:prstGeom>
        </p:spPr>
        <p:txBody>
          <a:bodyPr wrap="square">
            <a:spAutoFit/>
          </a:bodyPr>
          <a:lstStyle/>
          <a:p>
            <a:pPr algn="ctr">
              <a:spcAft>
                <a:spcPts val="0"/>
              </a:spcAft>
            </a:pPr>
            <a:r>
              <a:rPr lang="zh-CN"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香港中文大学（深圳）数据科学院</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CUHK-SZ School of Data Science</a:t>
            </a:r>
            <a:endParaRPr lang="zh-TW" altLang="zh-TW" sz="1000" kern="1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572988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rtl="0" eaLnBrk="1" fontAlgn="base" hangingPunct="1">
        <a:spcBef>
          <a:spcPct val="0"/>
        </a:spcBef>
        <a:spcAft>
          <a:spcPct val="0"/>
        </a:spcAft>
        <a:defRPr kumimoji="1" sz="3600" b="1">
          <a:solidFill>
            <a:schemeClr val="tx2"/>
          </a:solidFill>
          <a:latin typeface="Times New Roman" panose="02020603050405020304" pitchFamily="18" charset="0"/>
          <a:ea typeface="標楷體" pitchFamily="65" charset="-120"/>
          <a:cs typeface="Times New Roman" panose="02020603050405020304" pitchFamily="18" charset="0"/>
        </a:defRPr>
      </a:lvl1pPr>
      <a:lvl2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2700" b="1">
          <a:solidFill>
            <a:schemeClr val="tx2"/>
          </a:solidFill>
          <a:latin typeface="Calibri" pitchFamily="34" charset="0"/>
          <a:ea typeface="標楷體" pitchFamily="65" charset="-120"/>
          <a:cs typeface="MS Sans Serif"/>
        </a:defRPr>
      </a:lvl5pPr>
      <a:lvl6pPr marL="342891" algn="l" rtl="0" eaLnBrk="1" fontAlgn="base" hangingPunct="1">
        <a:spcBef>
          <a:spcPct val="0"/>
        </a:spcBef>
        <a:spcAft>
          <a:spcPct val="0"/>
        </a:spcAft>
        <a:defRPr kumimoji="1" sz="2251" b="1">
          <a:solidFill>
            <a:schemeClr val="tx2"/>
          </a:solidFill>
          <a:latin typeface="MS Sans Serif"/>
          <a:ea typeface="MS Sans Serif"/>
          <a:cs typeface="MS Sans Serif"/>
        </a:defRPr>
      </a:lvl6pPr>
      <a:lvl7pPr marL="685783" algn="l" rtl="0" eaLnBrk="1" fontAlgn="base" hangingPunct="1">
        <a:spcBef>
          <a:spcPct val="0"/>
        </a:spcBef>
        <a:spcAft>
          <a:spcPct val="0"/>
        </a:spcAft>
        <a:defRPr kumimoji="1" sz="2251" b="1">
          <a:solidFill>
            <a:schemeClr val="tx2"/>
          </a:solidFill>
          <a:latin typeface="MS Sans Serif"/>
          <a:ea typeface="MS Sans Serif"/>
          <a:cs typeface="MS Sans Serif"/>
        </a:defRPr>
      </a:lvl7pPr>
      <a:lvl8pPr marL="1028674" algn="l" rtl="0" eaLnBrk="1" fontAlgn="base" hangingPunct="1">
        <a:spcBef>
          <a:spcPct val="0"/>
        </a:spcBef>
        <a:spcAft>
          <a:spcPct val="0"/>
        </a:spcAft>
        <a:defRPr kumimoji="1" sz="2251" b="1">
          <a:solidFill>
            <a:schemeClr val="tx2"/>
          </a:solidFill>
          <a:latin typeface="MS Sans Serif"/>
          <a:ea typeface="MS Sans Serif"/>
          <a:cs typeface="MS Sans Serif"/>
        </a:defRPr>
      </a:lvl8pPr>
      <a:lvl9pPr marL="1371566" algn="l" rtl="0" eaLnBrk="1" fontAlgn="base" hangingPunct="1">
        <a:spcBef>
          <a:spcPct val="0"/>
        </a:spcBef>
        <a:spcAft>
          <a:spcPct val="0"/>
        </a:spcAft>
        <a:defRPr kumimoji="1" sz="2251" b="1">
          <a:solidFill>
            <a:schemeClr val="tx2"/>
          </a:solidFill>
          <a:latin typeface="MS Sans Serif"/>
          <a:ea typeface="MS Sans Serif"/>
          <a:cs typeface="MS Sans Serif"/>
        </a:defRPr>
      </a:lvl9pPr>
    </p:titleStyle>
    <p:bodyStyle>
      <a:lvl1pPr marL="257168" indent="-257168" algn="l" rtl="0" eaLnBrk="1" fontAlgn="base" hangingPunct="1">
        <a:spcBef>
          <a:spcPct val="20000"/>
        </a:spcBef>
        <a:spcAft>
          <a:spcPct val="0"/>
        </a:spcAft>
        <a:buClr>
          <a:srgbClr val="0000FF"/>
        </a:buClr>
        <a:buSzPct val="80000"/>
        <a:buFont typeface="Wingdings" pitchFamily="2" charset="2"/>
        <a:buChar char="l"/>
        <a:defRPr kumimoji="1" sz="2800">
          <a:solidFill>
            <a:schemeClr val="tx1"/>
          </a:solidFill>
          <a:latin typeface="Times New Roman" panose="02020603050405020304" pitchFamily="18" charset="0"/>
          <a:ea typeface="標楷體" pitchFamily="65" charset="-120"/>
          <a:cs typeface="Times New Roman" panose="02020603050405020304" pitchFamily="18" charset="0"/>
        </a:defRPr>
      </a:lvl1pPr>
      <a:lvl2pPr marL="557199" indent="-214308" algn="l" rtl="0" eaLnBrk="1" fontAlgn="base" hangingPunct="1">
        <a:spcBef>
          <a:spcPct val="20000"/>
        </a:spcBef>
        <a:spcAft>
          <a:spcPct val="0"/>
        </a:spcAft>
        <a:buClr>
          <a:srgbClr val="0000FF"/>
        </a:buClr>
        <a:buSzPct val="90000"/>
        <a:buFont typeface="Arial" charset="0"/>
        <a:buChar char="–"/>
        <a:defRPr kumimoji="1" sz="2400">
          <a:solidFill>
            <a:schemeClr val="tx1"/>
          </a:solidFill>
          <a:latin typeface="Times New Roman" panose="02020603050405020304" pitchFamily="18" charset="0"/>
          <a:ea typeface="標楷體" pitchFamily="65" charset="-120"/>
          <a:cs typeface="Times New Roman" panose="02020603050405020304" pitchFamily="18" charset="0"/>
        </a:defRPr>
      </a:lvl2pPr>
      <a:lvl3pPr marL="857229" indent="-171446" algn="l" rtl="0" eaLnBrk="1" fontAlgn="base" hangingPunct="1">
        <a:spcBef>
          <a:spcPct val="20000"/>
        </a:spcBef>
        <a:spcAft>
          <a:spcPct val="0"/>
        </a:spcAft>
        <a:buChar char="•"/>
        <a:defRPr kumimoji="1" sz="1800">
          <a:solidFill>
            <a:schemeClr val="tx1"/>
          </a:solidFill>
          <a:latin typeface="+mn-lt"/>
          <a:ea typeface="+mn-ea"/>
        </a:defRPr>
      </a:lvl3pPr>
      <a:lvl4pPr marL="1200121" indent="-171446" algn="l" rtl="0" eaLnBrk="1" fontAlgn="base" hangingPunct="1">
        <a:spcBef>
          <a:spcPct val="20000"/>
        </a:spcBef>
        <a:spcAft>
          <a:spcPct val="0"/>
        </a:spcAft>
        <a:buChar char="–"/>
        <a:defRPr kumimoji="1" sz="1500">
          <a:solidFill>
            <a:schemeClr val="tx1"/>
          </a:solidFill>
          <a:latin typeface="+mn-lt"/>
          <a:ea typeface="+mn-ea"/>
        </a:defRPr>
      </a:lvl4pPr>
      <a:lvl5pPr marL="1543012" indent="-171446" algn="l" rtl="0" eaLnBrk="1" fontAlgn="base" hangingPunct="1">
        <a:spcBef>
          <a:spcPct val="20000"/>
        </a:spcBef>
        <a:spcAft>
          <a:spcPct val="0"/>
        </a:spcAft>
        <a:buChar char="»"/>
        <a:defRPr kumimoji="1" sz="1500">
          <a:solidFill>
            <a:schemeClr val="tx1"/>
          </a:solidFill>
          <a:latin typeface="+mn-lt"/>
          <a:ea typeface="+mn-ea"/>
        </a:defRPr>
      </a:lvl5pPr>
      <a:lvl6pPr marL="1885904" indent="-171446" algn="l" rtl="0" eaLnBrk="1" fontAlgn="base" hangingPunct="1">
        <a:spcBef>
          <a:spcPct val="20000"/>
        </a:spcBef>
        <a:spcAft>
          <a:spcPct val="0"/>
        </a:spcAft>
        <a:buChar char="»"/>
        <a:defRPr kumimoji="1" sz="1500">
          <a:solidFill>
            <a:schemeClr val="tx1"/>
          </a:solidFill>
          <a:latin typeface="+mn-lt"/>
          <a:ea typeface="+mn-ea"/>
        </a:defRPr>
      </a:lvl6pPr>
      <a:lvl7pPr marL="2228795" indent="-171446" algn="l" rtl="0" eaLnBrk="1" fontAlgn="base" hangingPunct="1">
        <a:spcBef>
          <a:spcPct val="20000"/>
        </a:spcBef>
        <a:spcAft>
          <a:spcPct val="0"/>
        </a:spcAft>
        <a:buChar char="»"/>
        <a:defRPr kumimoji="1" sz="1500">
          <a:solidFill>
            <a:schemeClr val="tx1"/>
          </a:solidFill>
          <a:latin typeface="+mn-lt"/>
          <a:ea typeface="+mn-ea"/>
        </a:defRPr>
      </a:lvl7pPr>
      <a:lvl8pPr marL="2571686" indent="-171446" algn="l" rtl="0" eaLnBrk="1" fontAlgn="base" hangingPunct="1">
        <a:spcBef>
          <a:spcPct val="20000"/>
        </a:spcBef>
        <a:spcAft>
          <a:spcPct val="0"/>
        </a:spcAft>
        <a:buChar char="»"/>
        <a:defRPr kumimoji="1" sz="1500">
          <a:solidFill>
            <a:schemeClr val="tx1"/>
          </a:solidFill>
          <a:latin typeface="+mn-lt"/>
          <a:ea typeface="+mn-ea"/>
        </a:defRPr>
      </a:lvl8pPr>
      <a:lvl9pPr marL="2914578" indent="-171446" algn="l" rtl="0" eaLnBrk="1" fontAlgn="base" hangingPunct="1">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03" y="826534"/>
            <a:ext cx="8547653" cy="1307066"/>
          </a:xfrm>
        </p:spPr>
        <p:txBody>
          <a:bodyPr/>
          <a:lstStyle/>
          <a:p>
            <a:pPr algn="ctr"/>
            <a:r>
              <a:rPr lang="en-US" altLang="zh-TW" sz="3600" dirty="0">
                <a:effectLst>
                  <a:outerShdw blurRad="38100" dist="38100" dir="2700000" algn="tl">
                    <a:srgbClr val="000000">
                      <a:alpha val="43137"/>
                    </a:srgbClr>
                  </a:outerShdw>
                </a:effectLst>
              </a:rPr>
              <a:t>CSC</a:t>
            </a:r>
            <a:r>
              <a:rPr lang="en-US" altLang="zh-CN" sz="3600" dirty="0">
                <a:effectLst>
                  <a:outerShdw blurRad="38100" dist="38100" dir="2700000" algn="tl">
                    <a:srgbClr val="000000">
                      <a:alpha val="43137"/>
                    </a:srgbClr>
                  </a:outerShdw>
                </a:effectLst>
              </a:rPr>
              <a:t>6103</a:t>
            </a:r>
            <a:r>
              <a:rPr lang="en-US" altLang="zh-TW" sz="3600" dirty="0">
                <a:effectLst>
                  <a:outerShdw blurRad="38100" dist="38100" dir="2700000" algn="tl">
                    <a:srgbClr val="000000">
                      <a:alpha val="43137"/>
                    </a:srgbClr>
                  </a:outerShdw>
                </a:effectLst>
              </a:rPr>
              <a:t> – Virtualization </a:t>
            </a:r>
            <a:r>
              <a:rPr lang="en-US" altLang="zh-CN" sz="3600" dirty="0">
                <a:effectLst>
                  <a:outerShdw blurRad="38100" dist="38100" dir="2700000" algn="tl">
                    <a:srgbClr val="000000">
                      <a:alpha val="43137"/>
                    </a:srgbClr>
                  </a:outerShdw>
                </a:effectLst>
              </a:rPr>
              <a:t>Techniques</a:t>
            </a:r>
            <a:br>
              <a:rPr lang="en-US" altLang="zh-CN" sz="3600" dirty="0">
                <a:effectLst>
                  <a:outerShdw blurRad="38100" dist="38100" dir="2700000" algn="tl">
                    <a:srgbClr val="000000">
                      <a:alpha val="43137"/>
                    </a:srgbClr>
                  </a:outerShdw>
                </a:effectLst>
              </a:rPr>
            </a:br>
            <a:r>
              <a:rPr lang="en-US" altLang="zh-CN" sz="3600" dirty="0">
                <a:effectLst>
                  <a:outerShdw blurRad="38100" dist="38100" dir="2700000" algn="tl">
                    <a:srgbClr val="000000">
                      <a:alpha val="43137"/>
                    </a:srgbClr>
                  </a:outerShdw>
                </a:effectLst>
              </a:rPr>
              <a:t>IO Virtualization</a:t>
            </a:r>
            <a:endParaRPr lang="zh-TW" alt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548824"/>
            <a:ext cx="6400800" cy="1801796"/>
          </a:xfrm>
        </p:spPr>
        <p:txBody>
          <a:bodyPr/>
          <a:lstStyle/>
          <a:p>
            <a:r>
              <a:rPr lang="en-US" altLang="zh-TW" sz="2400" dirty="0">
                <a:effectLst>
                  <a:outerShdw blurRad="38100" dist="38100" dir="2700000" algn="tl">
                    <a:srgbClr val="000000">
                      <a:alpha val="43137"/>
                    </a:srgbClr>
                  </a:outerShdw>
                </a:effectLst>
              </a:rPr>
              <a:t>Prof. </a:t>
            </a:r>
            <a:r>
              <a:rPr lang="en-US" altLang="zh-TW" sz="2400" dirty="0" err="1">
                <a:effectLst>
                  <a:outerShdw blurRad="38100" dist="38100" dir="2700000" algn="tl">
                    <a:srgbClr val="000000">
                      <a:alpha val="43137"/>
                    </a:srgbClr>
                  </a:outerShdw>
                </a:effectLst>
              </a:rPr>
              <a:t>Yeh-Ching</a:t>
            </a:r>
            <a:r>
              <a:rPr lang="en-US" altLang="zh-TW" sz="2400" dirty="0">
                <a:effectLst>
                  <a:outerShdw blurRad="38100" dist="38100" dir="2700000" algn="tl">
                    <a:srgbClr val="000000">
                      <a:alpha val="43137"/>
                    </a:srgbClr>
                  </a:outerShdw>
                </a:effectLst>
              </a:rPr>
              <a:t> Chung</a:t>
            </a:r>
          </a:p>
          <a:p>
            <a:endParaRPr lang="en-US" altLang="zh-TW" sz="2400" dirty="0">
              <a:effectLst>
                <a:outerShdw blurRad="38100" dist="38100" dir="2700000" algn="tl">
                  <a:srgbClr val="000000">
                    <a:alpha val="43137"/>
                  </a:srgbClr>
                </a:outerShdw>
              </a:effectLst>
            </a:endParaRPr>
          </a:p>
          <a:p>
            <a:r>
              <a:rPr lang="en-US" altLang="zh-TW" sz="2400" dirty="0"/>
              <a:t>School of </a:t>
            </a:r>
            <a:r>
              <a:rPr lang="en-US" altLang="zh-CN" sz="2400" dirty="0"/>
              <a:t>Data </a:t>
            </a:r>
            <a:r>
              <a:rPr lang="en-US" altLang="zh-TW" sz="2400" dirty="0"/>
              <a:t>Science</a:t>
            </a:r>
          </a:p>
          <a:p>
            <a:r>
              <a:rPr lang="en-US" altLang="zh-TW" sz="2400" dirty="0"/>
              <a:t>Chinese University of Hong Kong, Shenzhen</a:t>
            </a:r>
          </a:p>
        </p:txBody>
      </p:sp>
    </p:spTree>
    <p:extLst>
      <p:ext uri="{BB962C8B-B14F-4D97-AF65-F5344CB8AC3E}">
        <p14:creationId xmlns:p14="http://schemas.microsoft.com/office/powerpoint/2010/main" val="40646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108349"/>
            <a:ext cx="7770915" cy="519113"/>
          </a:xfrm>
        </p:spPr>
        <p:txBody>
          <a:bodyPr/>
          <a:lstStyle/>
          <a:p>
            <a:r>
              <a:rPr lang="en-US" dirty="0"/>
              <a:t>PCI &amp; PCI Express (3)</a:t>
            </a:r>
          </a:p>
        </p:txBody>
      </p:sp>
      <p:sp>
        <p:nvSpPr>
          <p:cNvPr id="3" name="Content Placeholder 2"/>
          <p:cNvSpPr>
            <a:spLocks noGrp="1"/>
          </p:cNvSpPr>
          <p:nvPr>
            <p:ph idx="1"/>
          </p:nvPr>
        </p:nvSpPr>
        <p:spPr>
          <a:xfrm>
            <a:off x="457200" y="844153"/>
            <a:ext cx="8229600" cy="3565522"/>
          </a:xfrm>
        </p:spPr>
        <p:txBody>
          <a:bodyPr/>
          <a:lstStyle/>
          <a:p>
            <a:r>
              <a:rPr lang="en-US" sz="2000" dirty="0" err="1">
                <a:latin typeface="Times New Roman" panose="02020603050405020304" pitchFamily="18" charset="0"/>
                <a:cs typeface="Times New Roman" panose="02020603050405020304" pitchFamily="18" charset="0"/>
              </a:rPr>
              <a:t>PCIe</a:t>
            </a:r>
            <a:r>
              <a:rPr lang="en-US" sz="2000" dirty="0">
                <a:latin typeface="Times New Roman" panose="02020603050405020304" pitchFamily="18" charset="0"/>
                <a:cs typeface="Times New Roman" panose="02020603050405020304" pitchFamily="18" charset="0"/>
              </a:rPr>
              <a:t> based system build in a point to point architecture</a:t>
            </a:r>
          </a:p>
          <a:p>
            <a:pPr lvl="1"/>
            <a:r>
              <a:rPr lang="en-US" sz="1600" dirty="0">
                <a:latin typeface="Times New Roman" panose="02020603050405020304" pitchFamily="18" charset="0"/>
                <a:cs typeface="Times New Roman" panose="02020603050405020304" pitchFamily="18" charset="0"/>
              </a:rPr>
              <a:t>Root Complex</a:t>
            </a:r>
          </a:p>
          <a:p>
            <a:pPr lvl="2"/>
            <a:r>
              <a:rPr lang="en-US" sz="1600" dirty="0">
                <a:latin typeface="Times New Roman" panose="02020603050405020304" pitchFamily="18" charset="0"/>
                <a:cs typeface="Times New Roman" panose="02020603050405020304" pitchFamily="18" charset="0"/>
              </a:rPr>
              <a:t>Similar to a host bridge in a PCI system, the root complex generates transaction requests on behalf of the processor, which is interconnected through a local bus.</a:t>
            </a:r>
          </a:p>
          <a:p>
            <a:pPr lvl="1"/>
            <a:r>
              <a:rPr lang="en-US" sz="1600" dirty="0">
                <a:latin typeface="Times New Roman" panose="02020603050405020304" pitchFamily="18" charset="0"/>
                <a:cs typeface="Times New Roman" panose="02020603050405020304" pitchFamily="18" charset="0"/>
              </a:rPr>
              <a:t>Switch</a:t>
            </a:r>
          </a:p>
          <a:p>
            <a:pPr lvl="2"/>
            <a:r>
              <a:rPr lang="en-US" sz="1600" dirty="0">
                <a:latin typeface="Times New Roman" panose="02020603050405020304" pitchFamily="18" charset="0"/>
                <a:cs typeface="Times New Roman" panose="02020603050405020304" pitchFamily="18" charset="0"/>
              </a:rPr>
              <a:t>Connect endpoint devices or other switches</a:t>
            </a:r>
          </a:p>
          <a:p>
            <a:pPr lvl="1"/>
            <a:r>
              <a:rPr lang="en-US" sz="1600" dirty="0">
                <a:latin typeface="Times New Roman" panose="02020603050405020304" pitchFamily="18" charset="0"/>
                <a:cs typeface="Times New Roman" panose="02020603050405020304" pitchFamily="18" charset="0"/>
              </a:rPr>
              <a:t>Endpoint Device</a:t>
            </a:r>
          </a:p>
          <a:p>
            <a:pPr lvl="2"/>
            <a:r>
              <a:rPr lang="en-US" sz="1600" dirty="0">
                <a:latin typeface="Times New Roman" panose="02020603050405020304" pitchFamily="18" charset="0"/>
                <a:cs typeface="Times New Roman" panose="02020603050405020304" pitchFamily="18" charset="0"/>
              </a:rPr>
              <a:t>Physical </a:t>
            </a:r>
            <a:r>
              <a:rPr lang="en-US" sz="1600" dirty="0" err="1">
                <a:latin typeface="Times New Roman" panose="02020603050405020304" pitchFamily="18" charset="0"/>
                <a:cs typeface="Times New Roman" panose="02020603050405020304" pitchFamily="18" charset="0"/>
              </a:rPr>
              <a:t>PCIe</a:t>
            </a:r>
            <a:r>
              <a:rPr lang="en-US" sz="1600" dirty="0">
                <a:latin typeface="Times New Roman" panose="02020603050405020304" pitchFamily="18" charset="0"/>
                <a:cs typeface="Times New Roman" panose="02020603050405020304" pitchFamily="18" charset="0"/>
              </a:rPr>
              <a:t> devices</a:t>
            </a:r>
          </a:p>
          <a:p>
            <a:pPr lvl="2"/>
            <a:r>
              <a:rPr lang="en-US" sz="1600" dirty="0">
                <a:latin typeface="Times New Roman" panose="02020603050405020304" pitchFamily="18" charset="0"/>
                <a:cs typeface="Times New Roman" panose="02020603050405020304" pitchFamily="18" charset="0"/>
              </a:rPr>
              <a:t>Legacy PCI devices</a:t>
            </a:r>
          </a:p>
          <a:p>
            <a:pPr lvl="1"/>
            <a:r>
              <a:rPr lang="en-US" sz="1600" dirty="0">
                <a:latin typeface="Times New Roman" panose="02020603050405020304" pitchFamily="18" charset="0"/>
                <a:cs typeface="Times New Roman" panose="02020603050405020304" pitchFamily="18" charset="0"/>
              </a:rPr>
              <a:t>PCI Express Bridge</a:t>
            </a:r>
          </a:p>
          <a:p>
            <a:pPr lvl="2"/>
            <a:r>
              <a:rPr lang="en-US" sz="1600" dirty="0">
                <a:latin typeface="Times New Roman" panose="02020603050405020304" pitchFamily="18" charset="0"/>
                <a:cs typeface="Times New Roman" panose="02020603050405020304" pitchFamily="18" charset="0"/>
              </a:rPr>
              <a:t>Connect to other legacy</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subsystems</a:t>
            </a:r>
          </a:p>
        </p:txBody>
      </p:sp>
      <p:pic>
        <p:nvPicPr>
          <p:cNvPr id="114690" name="Picture 2" descr="http://www.latticesemi.com/images/img23125.gif"/>
          <p:cNvPicPr>
            <a:picLocks noChangeAspect="1" noChangeArrowheads="1"/>
          </p:cNvPicPr>
          <p:nvPr/>
        </p:nvPicPr>
        <p:blipFill>
          <a:blip r:embed="rId2" cstate="print"/>
          <a:srcRect/>
          <a:stretch>
            <a:fillRect/>
          </a:stretch>
        </p:blipFill>
        <p:spPr bwMode="auto">
          <a:xfrm>
            <a:off x="4878356" y="2234803"/>
            <a:ext cx="3808443" cy="2174872"/>
          </a:xfrm>
          <a:prstGeom prst="rect">
            <a:avLst/>
          </a:prstGeom>
          <a:noFill/>
        </p:spPr>
      </p:pic>
      <p:sp>
        <p:nvSpPr>
          <p:cNvPr id="4" name="灯片编号占位符 1">
            <a:extLst>
              <a:ext uri="{FF2B5EF4-FFF2-40B4-BE49-F238E27FC236}">
                <a16:creationId xmlns:a16="http://schemas.microsoft.com/office/drawing/2014/main" id="{6B2F3060-86CF-FA06-53FF-C37F3C393B2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10</a:t>
            </a:fld>
            <a:endParaRPr lang="zh-TW" altLang="en-US" dirty="0"/>
          </a:p>
        </p:txBody>
      </p:sp>
    </p:spTree>
    <p:extLst>
      <p:ext uri="{BB962C8B-B14F-4D97-AF65-F5344CB8AC3E}">
        <p14:creationId xmlns:p14="http://schemas.microsoft.com/office/powerpoint/2010/main" val="1631700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I/O virtualization</a:t>
            </a:r>
            <a:endParaRPr lang="en-US" dirty="0"/>
          </a:p>
        </p:txBody>
      </p:sp>
      <p:sp>
        <p:nvSpPr>
          <p:cNvPr id="7" name="文本占位符 6">
            <a:extLst>
              <a:ext uri="{FF2B5EF4-FFF2-40B4-BE49-F238E27FC236}">
                <a16:creationId xmlns:a16="http://schemas.microsoft.com/office/drawing/2014/main" id="{D7F68D0C-6484-0784-BCBA-9254DC6819D8}"/>
              </a:ext>
            </a:extLst>
          </p:cNvPr>
          <p:cNvSpPr>
            <a:spLocks noGrp="1"/>
          </p:cNvSpPr>
          <p:nvPr>
            <p:ph type="body" idx="1"/>
          </p:nvPr>
        </p:nvSpPr>
        <p:spPr/>
        <p:txBody>
          <a:bodyPr/>
          <a:lstStyle/>
          <a:p>
            <a:endParaRPr lang="zh-CN" altLang="en-US"/>
          </a:p>
        </p:txBody>
      </p:sp>
      <p:sp>
        <p:nvSpPr>
          <p:cNvPr id="8" name="灯片编号占位符 1">
            <a:extLst>
              <a:ext uri="{FF2B5EF4-FFF2-40B4-BE49-F238E27FC236}">
                <a16:creationId xmlns:a16="http://schemas.microsoft.com/office/drawing/2014/main" id="{1B92833E-59AE-CB5C-A714-336030AB156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11</a:t>
            </a:fld>
            <a:endParaRPr lang="zh-TW" altLang="en-US" dirty="0"/>
          </a:p>
        </p:txBody>
      </p:sp>
    </p:spTree>
    <p:extLst>
      <p:ext uri="{BB962C8B-B14F-4D97-AF65-F5344CB8AC3E}">
        <p14:creationId xmlns:p14="http://schemas.microsoft.com/office/powerpoint/2010/main" val="4208718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002867" y="840187"/>
            <a:ext cx="2561035" cy="3758803"/>
          </a:xfrm>
          <a:prstGeom prst="rect">
            <a:avLst/>
          </a:prstGeom>
          <a:noFill/>
          <a:ln w="9525">
            <a:noFill/>
            <a:miter lim="800000"/>
            <a:headEnd/>
            <a:tailEnd/>
          </a:ln>
          <a:effectLst/>
        </p:spPr>
      </p:pic>
      <p:sp>
        <p:nvSpPr>
          <p:cNvPr id="2" name="Title 1"/>
          <p:cNvSpPr>
            <a:spLocks noGrp="1"/>
          </p:cNvSpPr>
          <p:nvPr>
            <p:ph type="title"/>
          </p:nvPr>
        </p:nvSpPr>
        <p:spPr>
          <a:xfrm>
            <a:off x="931333" y="108349"/>
            <a:ext cx="7744357" cy="519113"/>
          </a:xfrm>
        </p:spPr>
        <p:txBody>
          <a:bodyPr/>
          <a:lstStyle/>
          <a:p>
            <a:r>
              <a:rPr lang="en-US" dirty="0"/>
              <a:t>IO Virtualization (1)</a:t>
            </a:r>
          </a:p>
        </p:txBody>
      </p:sp>
      <p:sp>
        <p:nvSpPr>
          <p:cNvPr id="3" name="Content Placeholder 2"/>
          <p:cNvSpPr>
            <a:spLocks noGrp="1"/>
          </p:cNvSpPr>
          <p:nvPr>
            <p:ph idx="1"/>
          </p:nvPr>
        </p:nvSpPr>
        <p:spPr>
          <a:xfrm>
            <a:off x="431800" y="954618"/>
            <a:ext cx="5429985" cy="3394472"/>
          </a:xfrm>
        </p:spPr>
        <p:txBody>
          <a:bodyPr/>
          <a:lstStyle/>
          <a:p>
            <a:r>
              <a:rPr lang="en-US" sz="2000" dirty="0">
                <a:latin typeface="Times New Roman" panose="02020603050405020304" pitchFamily="18" charset="0"/>
                <a:cs typeface="Times New Roman" panose="02020603050405020304" pitchFamily="18" charset="0"/>
              </a:rPr>
              <a:t>Implementation Layers </a:t>
            </a:r>
          </a:p>
          <a:p>
            <a:pPr lvl="1"/>
            <a:r>
              <a:rPr lang="en-US" sz="1800" dirty="0">
                <a:latin typeface="Times New Roman" panose="02020603050405020304" pitchFamily="18" charset="0"/>
                <a:cs typeface="Times New Roman" panose="02020603050405020304" pitchFamily="18" charset="0"/>
              </a:rPr>
              <a:t>System call</a:t>
            </a:r>
          </a:p>
          <a:p>
            <a:pPr lvl="2"/>
            <a:r>
              <a:rPr lang="en-US" sz="1800" dirty="0">
                <a:latin typeface="Times New Roman" panose="02020603050405020304" pitchFamily="18" charset="0"/>
                <a:cs typeface="Times New Roman" panose="02020603050405020304" pitchFamily="18" charset="0"/>
              </a:rPr>
              <a:t>The interface between applications and guest OS.</a:t>
            </a:r>
          </a:p>
          <a:p>
            <a:pPr lvl="1"/>
            <a:r>
              <a:rPr lang="en-US" sz="1800" dirty="0">
                <a:latin typeface="Times New Roman" panose="02020603050405020304" pitchFamily="18" charset="0"/>
                <a:cs typeface="Times New Roman" panose="02020603050405020304" pitchFamily="18" charset="0"/>
              </a:rPr>
              <a:t>Driver call</a:t>
            </a:r>
          </a:p>
          <a:p>
            <a:pPr lvl="2"/>
            <a:r>
              <a:rPr lang="en-US" sz="1800" dirty="0">
                <a:latin typeface="Times New Roman" panose="02020603050405020304" pitchFamily="18" charset="0"/>
                <a:cs typeface="Times New Roman" panose="02020603050405020304" pitchFamily="18" charset="0"/>
              </a:rPr>
              <a:t>The interface between guest OS and IO device drivers.</a:t>
            </a:r>
          </a:p>
          <a:p>
            <a:pPr lvl="1"/>
            <a:r>
              <a:rPr lang="en-US" sz="1800" dirty="0">
                <a:latin typeface="Times New Roman" panose="02020603050405020304" pitchFamily="18" charset="0"/>
                <a:cs typeface="Times New Roman" panose="02020603050405020304" pitchFamily="18" charset="0"/>
              </a:rPr>
              <a:t>IO operation</a:t>
            </a:r>
          </a:p>
          <a:p>
            <a:pPr lvl="2"/>
            <a:r>
              <a:rPr lang="en-US" sz="1800" dirty="0">
                <a:latin typeface="Times New Roman" panose="02020603050405020304" pitchFamily="18" charset="0"/>
                <a:cs typeface="Times New Roman" panose="02020603050405020304" pitchFamily="18" charset="0"/>
              </a:rPr>
              <a:t>The interface between IO device driver of guest OS and virtualized hardware ( in VMM ).</a:t>
            </a:r>
          </a:p>
        </p:txBody>
      </p:sp>
      <p:sp>
        <p:nvSpPr>
          <p:cNvPr id="4" name="灯片编号占位符 1">
            <a:extLst>
              <a:ext uri="{FF2B5EF4-FFF2-40B4-BE49-F238E27FC236}">
                <a16:creationId xmlns:a16="http://schemas.microsoft.com/office/drawing/2014/main" id="{E6A8462D-CC9F-C082-CA4F-EF4ACFF08EC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12</a:t>
            </a:fld>
            <a:endParaRPr lang="zh-TW" altLang="en-US" dirty="0"/>
          </a:p>
        </p:txBody>
      </p:sp>
    </p:spTree>
    <p:extLst>
      <p:ext uri="{BB962C8B-B14F-4D97-AF65-F5344CB8AC3E}">
        <p14:creationId xmlns:p14="http://schemas.microsoft.com/office/powerpoint/2010/main" val="4150040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149" y="108349"/>
            <a:ext cx="7780541" cy="519113"/>
          </a:xfrm>
        </p:spPr>
        <p:txBody>
          <a:bodyPr/>
          <a:lstStyle/>
          <a:p>
            <a:r>
              <a:rPr lang="en-US" dirty="0"/>
              <a:t>IO Virtualization (2)</a:t>
            </a:r>
          </a:p>
        </p:txBody>
      </p:sp>
      <p:sp>
        <p:nvSpPr>
          <p:cNvPr id="3" name="Content Placeholder 2"/>
          <p:cNvSpPr>
            <a:spLocks noGrp="1"/>
          </p:cNvSpPr>
          <p:nvPr>
            <p:ph idx="1"/>
          </p:nvPr>
        </p:nvSpPr>
        <p:spPr>
          <a:xfrm>
            <a:off x="553826" y="898762"/>
            <a:ext cx="4962074" cy="3264373"/>
          </a:xfrm>
        </p:spPr>
        <p:txBody>
          <a:bodyPr>
            <a:normAutofit/>
          </a:bodyPr>
          <a:lstStyle/>
          <a:p>
            <a:r>
              <a:rPr lang="en-US" sz="2000" dirty="0">
                <a:latin typeface="Times New Roman" panose="02020603050405020304" pitchFamily="18" charset="0"/>
                <a:cs typeface="Times New Roman" panose="02020603050405020304" pitchFamily="18" charset="0"/>
              </a:rPr>
              <a:t>In system call level </a:t>
            </a:r>
          </a:p>
          <a:p>
            <a:pPr lvl="1"/>
            <a:r>
              <a:rPr lang="en-US" sz="2000" dirty="0">
                <a:latin typeface="Times New Roman" panose="02020603050405020304" pitchFamily="18" charset="0"/>
                <a:cs typeface="Times New Roman" panose="02020603050405020304" pitchFamily="18" charset="0"/>
              </a:rPr>
              <a:t>When an application invokes a system call, the system call will be trapped to VMM first.</a:t>
            </a:r>
          </a:p>
          <a:p>
            <a:pPr lvl="1"/>
            <a:r>
              <a:rPr lang="en-US" sz="2000" dirty="0">
                <a:latin typeface="Times New Roman" panose="02020603050405020304" pitchFamily="18" charset="0"/>
                <a:cs typeface="Times New Roman" panose="02020603050405020304" pitchFamily="18" charset="0"/>
              </a:rPr>
              <a:t>VMM intercepts system calls, and maintains shadowed IO system call routines to simulate functionalities.</a:t>
            </a:r>
          </a:p>
          <a:p>
            <a:pPr lvl="1"/>
            <a:r>
              <a:rPr lang="en-US" sz="2000" dirty="0">
                <a:latin typeface="Times New Roman" panose="02020603050405020304" pitchFamily="18" charset="0"/>
                <a:cs typeface="Times New Roman" panose="02020603050405020304" pitchFamily="18" charset="0"/>
              </a:rPr>
              <a:t>After simulation, the control goes back to the application in gust OS.</a:t>
            </a:r>
          </a:p>
        </p:txBody>
      </p:sp>
      <p:grpSp>
        <p:nvGrpSpPr>
          <p:cNvPr id="5" name="组合 4">
            <a:extLst>
              <a:ext uri="{FF2B5EF4-FFF2-40B4-BE49-F238E27FC236}">
                <a16:creationId xmlns:a16="http://schemas.microsoft.com/office/drawing/2014/main" id="{F5EBE11D-0AB2-7C05-391B-F35E07560CA6}"/>
              </a:ext>
            </a:extLst>
          </p:cNvPr>
          <p:cNvGrpSpPr/>
          <p:nvPr/>
        </p:nvGrpSpPr>
        <p:grpSpPr>
          <a:xfrm>
            <a:off x="5515900" y="922824"/>
            <a:ext cx="3351722" cy="3601050"/>
            <a:chOff x="4488180" y="1028700"/>
            <a:chExt cx="3493294" cy="3767138"/>
          </a:xfrm>
        </p:grpSpPr>
        <p:pic>
          <p:nvPicPr>
            <p:cNvPr id="3074" name="Picture 2"/>
            <p:cNvPicPr>
              <a:picLocks noChangeAspect="1" noChangeArrowheads="1"/>
            </p:cNvPicPr>
            <p:nvPr/>
          </p:nvPicPr>
          <p:blipFill>
            <a:blip r:embed="rId2" cstate="print"/>
            <a:srcRect/>
            <a:stretch>
              <a:fillRect/>
            </a:stretch>
          </p:blipFill>
          <p:spPr bwMode="auto">
            <a:xfrm>
              <a:off x="4914900" y="1028700"/>
              <a:ext cx="2569369" cy="376713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4488180" y="1163002"/>
              <a:ext cx="3493294" cy="3557588"/>
            </a:xfrm>
            <a:prstGeom prst="rect">
              <a:avLst/>
            </a:prstGeom>
            <a:noFill/>
            <a:ln w="9525">
              <a:noFill/>
              <a:miter lim="800000"/>
              <a:headEnd/>
              <a:tailEnd/>
            </a:ln>
            <a:effectLst/>
          </p:spPr>
        </p:pic>
      </p:grpSp>
      <p:sp>
        <p:nvSpPr>
          <p:cNvPr id="6" name="灯片编号占位符 1">
            <a:extLst>
              <a:ext uri="{FF2B5EF4-FFF2-40B4-BE49-F238E27FC236}">
                <a16:creationId xmlns:a16="http://schemas.microsoft.com/office/drawing/2014/main" id="{8978D810-E4FE-408A-FBEA-DFA84A06F0E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13</a:t>
            </a:fld>
            <a:endParaRPr lang="zh-TW" altLang="en-US" dirty="0"/>
          </a:p>
        </p:txBody>
      </p:sp>
    </p:spTree>
    <p:extLst>
      <p:ext uri="{BB962C8B-B14F-4D97-AF65-F5344CB8AC3E}">
        <p14:creationId xmlns:p14="http://schemas.microsoft.com/office/powerpoint/2010/main" val="108756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33" y="108349"/>
            <a:ext cx="7795157" cy="519113"/>
          </a:xfrm>
        </p:spPr>
        <p:txBody>
          <a:bodyPr/>
          <a:lstStyle/>
          <a:p>
            <a:r>
              <a:rPr lang="en-US" dirty="0"/>
              <a:t>IO Virtualization (3)</a:t>
            </a:r>
          </a:p>
        </p:txBody>
      </p:sp>
      <p:sp>
        <p:nvSpPr>
          <p:cNvPr id="3" name="Content Placeholder 2"/>
          <p:cNvSpPr>
            <a:spLocks noGrp="1"/>
          </p:cNvSpPr>
          <p:nvPr>
            <p:ph idx="1"/>
          </p:nvPr>
        </p:nvSpPr>
        <p:spPr>
          <a:xfrm>
            <a:off x="567890" y="892142"/>
            <a:ext cx="5111015" cy="2544077"/>
          </a:xfrm>
        </p:spPr>
        <p:txBody>
          <a:bodyPr>
            <a:normAutofit/>
          </a:bodyPr>
          <a:lstStyle/>
          <a:p>
            <a:r>
              <a:rPr lang="en-US" sz="2000" dirty="0">
                <a:latin typeface="Times New Roman" panose="02020603050405020304" pitchFamily="18" charset="0"/>
                <a:cs typeface="Times New Roman" panose="02020603050405020304" pitchFamily="18" charset="0"/>
              </a:rPr>
              <a:t>In device driver call level </a:t>
            </a:r>
          </a:p>
          <a:p>
            <a:pPr lvl="1"/>
            <a:r>
              <a:rPr lang="en-US" sz="2000" dirty="0">
                <a:latin typeface="Times New Roman" panose="02020603050405020304" pitchFamily="18" charset="0"/>
                <a:cs typeface="Times New Roman" panose="02020603050405020304" pitchFamily="18" charset="0"/>
              </a:rPr>
              <a:t>Adopt the </a:t>
            </a:r>
            <a:r>
              <a:rPr lang="en-US" sz="2000" dirty="0" err="1">
                <a:latin typeface="Times New Roman" panose="02020603050405020304" pitchFamily="18" charset="0"/>
                <a:cs typeface="Times New Roman" panose="02020603050405020304" pitchFamily="18" charset="0"/>
              </a:rPr>
              <a:t>para</a:t>
            </a:r>
            <a:r>
              <a:rPr lang="en-US" sz="2000" dirty="0">
                <a:latin typeface="Times New Roman" panose="02020603050405020304" pitchFamily="18" charset="0"/>
                <a:cs typeface="Times New Roman" panose="02020603050405020304" pitchFamily="18" charset="0"/>
              </a:rPr>
              <a:t>-virtualization technique, which means the IO device driver in guest OS should be modified.</a:t>
            </a:r>
          </a:p>
          <a:p>
            <a:pPr lvl="1"/>
            <a:r>
              <a:rPr lang="en-US" sz="2000" dirty="0">
                <a:latin typeface="Times New Roman" panose="02020603050405020304" pitchFamily="18" charset="0"/>
                <a:cs typeface="Times New Roman" panose="02020603050405020304" pitchFamily="18" charset="0"/>
              </a:rPr>
              <a:t>The IO operation is invoked by means of hyper-call between the modified device driver and VMM IO component.</a:t>
            </a:r>
          </a:p>
        </p:txBody>
      </p:sp>
      <p:grpSp>
        <p:nvGrpSpPr>
          <p:cNvPr id="7" name="组合 6">
            <a:extLst>
              <a:ext uri="{FF2B5EF4-FFF2-40B4-BE49-F238E27FC236}">
                <a16:creationId xmlns:a16="http://schemas.microsoft.com/office/drawing/2014/main" id="{16CD966E-FCD1-8630-FEE7-DBD9750D0916}"/>
              </a:ext>
            </a:extLst>
          </p:cNvPr>
          <p:cNvGrpSpPr/>
          <p:nvPr/>
        </p:nvGrpSpPr>
        <p:grpSpPr>
          <a:xfrm>
            <a:off x="6112933" y="876897"/>
            <a:ext cx="2552236" cy="3695103"/>
            <a:chOff x="4937760" y="1028700"/>
            <a:chExt cx="2720578" cy="3767138"/>
          </a:xfrm>
        </p:grpSpPr>
        <p:pic>
          <p:nvPicPr>
            <p:cNvPr id="5" name="Picture 2"/>
            <p:cNvPicPr>
              <a:picLocks noChangeAspect="1" noChangeArrowheads="1"/>
            </p:cNvPicPr>
            <p:nvPr/>
          </p:nvPicPr>
          <p:blipFill>
            <a:blip r:embed="rId2" cstate="print"/>
            <a:srcRect/>
            <a:stretch>
              <a:fillRect/>
            </a:stretch>
          </p:blipFill>
          <p:spPr bwMode="auto">
            <a:xfrm>
              <a:off x="5026819" y="1028700"/>
              <a:ext cx="2574131" cy="3767138"/>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4937760" y="2735580"/>
              <a:ext cx="2720578" cy="1989535"/>
            </a:xfrm>
            <a:prstGeom prst="rect">
              <a:avLst/>
            </a:prstGeom>
            <a:noFill/>
            <a:ln w="9525">
              <a:noFill/>
              <a:miter lim="800000"/>
              <a:headEnd/>
              <a:tailEnd/>
            </a:ln>
            <a:effectLst/>
          </p:spPr>
        </p:pic>
      </p:grpSp>
      <p:sp>
        <p:nvSpPr>
          <p:cNvPr id="6" name="灯片编号占位符 1">
            <a:extLst>
              <a:ext uri="{FF2B5EF4-FFF2-40B4-BE49-F238E27FC236}">
                <a16:creationId xmlns:a16="http://schemas.microsoft.com/office/drawing/2014/main" id="{22818A1B-D98F-51D9-3AA7-7678BE87B18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14</a:t>
            </a:fld>
            <a:endParaRPr lang="zh-TW" altLang="en-US" dirty="0"/>
          </a:p>
        </p:txBody>
      </p:sp>
    </p:spTree>
    <p:extLst>
      <p:ext uri="{BB962C8B-B14F-4D97-AF65-F5344CB8AC3E}">
        <p14:creationId xmlns:p14="http://schemas.microsoft.com/office/powerpoint/2010/main" val="2163520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108349"/>
            <a:ext cx="7735890" cy="519113"/>
          </a:xfrm>
        </p:spPr>
        <p:txBody>
          <a:bodyPr/>
          <a:lstStyle/>
          <a:p>
            <a:r>
              <a:rPr lang="en-US" dirty="0"/>
              <a:t>IO Virtualization (4)</a:t>
            </a:r>
          </a:p>
        </p:txBody>
      </p:sp>
      <p:sp>
        <p:nvSpPr>
          <p:cNvPr id="3" name="Content Placeholder 2"/>
          <p:cNvSpPr>
            <a:spLocks noGrp="1"/>
          </p:cNvSpPr>
          <p:nvPr>
            <p:ph idx="1"/>
          </p:nvPr>
        </p:nvSpPr>
        <p:spPr>
          <a:xfrm>
            <a:off x="616018" y="892142"/>
            <a:ext cx="4639376" cy="3352599"/>
          </a:xfrm>
        </p:spPr>
        <p:txBody>
          <a:bodyPr>
            <a:normAutofit fontScale="70000" lnSpcReduction="20000"/>
          </a:bodyPr>
          <a:lstStyle/>
          <a:p>
            <a:r>
              <a:rPr lang="en-US" dirty="0">
                <a:latin typeface="Times New Roman" panose="02020603050405020304" pitchFamily="18" charset="0"/>
                <a:cs typeface="Times New Roman" panose="02020603050405020304" pitchFamily="18" charset="0"/>
              </a:rPr>
              <a:t>In IO operation level</a:t>
            </a:r>
          </a:p>
          <a:p>
            <a:pPr lvl="1"/>
            <a:r>
              <a:rPr lang="en-US" altLang="zh-TW" dirty="0">
                <a:latin typeface="Times New Roman" panose="02020603050405020304" pitchFamily="18" charset="0"/>
                <a:cs typeface="Times New Roman" panose="02020603050405020304" pitchFamily="18" charset="0"/>
              </a:rPr>
              <a:t>Port mapped IO</a:t>
            </a:r>
          </a:p>
          <a:p>
            <a:pPr lvl="2"/>
            <a:r>
              <a:rPr lang="en-US" altLang="zh-TW" sz="2300" dirty="0">
                <a:latin typeface="Times New Roman" panose="02020603050405020304" pitchFamily="18" charset="0"/>
                <a:cs typeface="Times New Roman" panose="02020603050405020304" pitchFamily="18" charset="0"/>
              </a:rPr>
              <a:t>Special input/output instructions with special addresses.</a:t>
            </a:r>
          </a:p>
          <a:p>
            <a:pPr lvl="2"/>
            <a:r>
              <a:rPr lang="en-US" altLang="zh-TW" sz="2300" dirty="0">
                <a:latin typeface="Times New Roman" panose="02020603050405020304" pitchFamily="18" charset="0"/>
                <a:cs typeface="Times New Roman" panose="02020603050405020304" pitchFamily="18" charset="0"/>
              </a:rPr>
              <a:t>The IO instructions are privileged .</a:t>
            </a:r>
          </a:p>
          <a:p>
            <a:pPr lvl="1"/>
            <a:r>
              <a:rPr lang="en-US" dirty="0">
                <a:latin typeface="Times New Roman" panose="02020603050405020304" pitchFamily="18" charset="0"/>
                <a:cs typeface="Times New Roman" panose="02020603050405020304" pitchFamily="18" charset="0"/>
              </a:rPr>
              <a:t>Memory mapped IO </a:t>
            </a:r>
          </a:p>
          <a:p>
            <a:pPr lvl="2"/>
            <a:r>
              <a:rPr lang="en-US" sz="2300" dirty="0">
                <a:latin typeface="Times New Roman" panose="02020603050405020304" pitchFamily="18" charset="0"/>
                <a:cs typeface="Times New Roman" panose="02020603050405020304" pitchFamily="18" charset="0"/>
              </a:rPr>
              <a:t>Loads/stores to specific region of real memory are interpreted as command to devices.</a:t>
            </a:r>
          </a:p>
          <a:p>
            <a:pPr lvl="2"/>
            <a:r>
              <a:rPr lang="en-US" sz="2300" dirty="0">
                <a:latin typeface="Times New Roman" panose="02020603050405020304" pitchFamily="18" charset="0"/>
                <a:cs typeface="Times New Roman" panose="02020603050405020304" pitchFamily="18" charset="0"/>
              </a:rPr>
              <a:t>The memory mapped IO region is protected.</a:t>
            </a:r>
          </a:p>
          <a:p>
            <a:r>
              <a:rPr lang="en-US" dirty="0">
                <a:latin typeface="Times New Roman" panose="02020603050405020304" pitchFamily="18" charset="0"/>
                <a:cs typeface="Times New Roman" panose="02020603050405020304" pitchFamily="18" charset="0"/>
              </a:rPr>
              <a:t>Due to the privileged nature, these IO operations will be trapped to the VMM.</a:t>
            </a:r>
          </a:p>
        </p:txBody>
      </p:sp>
      <p:grpSp>
        <p:nvGrpSpPr>
          <p:cNvPr id="6" name="组合 5">
            <a:extLst>
              <a:ext uri="{FF2B5EF4-FFF2-40B4-BE49-F238E27FC236}">
                <a16:creationId xmlns:a16="http://schemas.microsoft.com/office/drawing/2014/main" id="{561DDD9F-AE6D-6974-90DF-6055F92EE2E0}"/>
              </a:ext>
            </a:extLst>
          </p:cNvPr>
          <p:cNvGrpSpPr/>
          <p:nvPr/>
        </p:nvGrpSpPr>
        <p:grpSpPr>
          <a:xfrm>
            <a:off x="5552725" y="853642"/>
            <a:ext cx="3378994" cy="3767138"/>
            <a:chOff x="4614387" y="1028700"/>
            <a:chExt cx="3378994" cy="3767138"/>
          </a:xfrm>
        </p:grpSpPr>
        <p:pic>
          <p:nvPicPr>
            <p:cNvPr id="1026" name="Picture 2"/>
            <p:cNvPicPr>
              <a:picLocks noChangeAspect="1" noChangeArrowheads="1"/>
            </p:cNvPicPr>
            <p:nvPr/>
          </p:nvPicPr>
          <p:blipFill>
            <a:blip r:embed="rId2" cstate="print"/>
            <a:srcRect/>
            <a:stretch>
              <a:fillRect/>
            </a:stretch>
          </p:blipFill>
          <p:spPr bwMode="auto">
            <a:xfrm>
              <a:off x="5029200" y="1028700"/>
              <a:ext cx="2569369" cy="376713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614387" y="2834641"/>
              <a:ext cx="3378994" cy="1878806"/>
            </a:xfrm>
            <a:prstGeom prst="rect">
              <a:avLst/>
            </a:prstGeom>
            <a:noFill/>
            <a:ln w="9525">
              <a:noFill/>
              <a:miter lim="800000"/>
              <a:headEnd/>
              <a:tailEnd/>
            </a:ln>
            <a:effectLst/>
          </p:spPr>
        </p:pic>
      </p:grpSp>
      <p:sp>
        <p:nvSpPr>
          <p:cNvPr id="5" name="灯片编号占位符 1">
            <a:extLst>
              <a:ext uri="{FF2B5EF4-FFF2-40B4-BE49-F238E27FC236}">
                <a16:creationId xmlns:a16="http://schemas.microsoft.com/office/drawing/2014/main" id="{2DA79D05-C93C-50DF-6E0A-E80995C7906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15</a:t>
            </a:fld>
            <a:endParaRPr lang="zh-TW" altLang="en-US" dirty="0"/>
          </a:p>
        </p:txBody>
      </p:sp>
    </p:spTree>
    <p:extLst>
      <p:ext uri="{BB962C8B-B14F-4D97-AF65-F5344CB8AC3E}">
        <p14:creationId xmlns:p14="http://schemas.microsoft.com/office/powerpoint/2010/main" val="238155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Device</a:t>
            </a:r>
            <a:r>
              <a:rPr kumimoji="1" lang="zh-TW" altLang="en-US" dirty="0"/>
              <a:t> </a:t>
            </a:r>
            <a:r>
              <a:rPr kumimoji="1" lang="en-US" altLang="zh-TW" dirty="0"/>
              <a:t>model</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Tree>
    <p:extLst>
      <p:ext uri="{BB962C8B-B14F-4D97-AF65-F5344CB8AC3E}">
        <p14:creationId xmlns:p14="http://schemas.microsoft.com/office/powerpoint/2010/main" val="365589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25" y="108349"/>
            <a:ext cx="7751665" cy="519113"/>
          </a:xfrm>
        </p:spPr>
        <p:txBody>
          <a:bodyPr/>
          <a:lstStyle/>
          <a:p>
            <a:r>
              <a:rPr lang="en-US" dirty="0"/>
              <a:t>Device Model (1)</a:t>
            </a:r>
          </a:p>
        </p:txBody>
      </p:sp>
      <p:sp>
        <p:nvSpPr>
          <p:cNvPr id="3" name="Content Placeholder 2"/>
          <p:cNvSpPr>
            <a:spLocks noGrp="1"/>
          </p:cNvSpPr>
          <p:nvPr>
            <p:ph idx="1"/>
          </p:nvPr>
        </p:nvSpPr>
        <p:spPr>
          <a:xfrm>
            <a:off x="1016623" y="804000"/>
            <a:ext cx="6713443" cy="3192267"/>
          </a:xfrm>
        </p:spPr>
        <p:txBody>
          <a:bodyPr/>
          <a:lstStyle/>
          <a:p>
            <a:pPr>
              <a:spcBef>
                <a:spcPts val="0"/>
              </a:spcBef>
            </a:pPr>
            <a:r>
              <a:rPr lang="en-US" sz="2000" dirty="0">
                <a:latin typeface="Times New Roman" panose="02020603050405020304" pitchFamily="18" charset="0"/>
                <a:cs typeface="Times New Roman" panose="02020603050405020304" pitchFamily="18" charset="0"/>
              </a:rPr>
              <a:t>Focus on IO operation level implementation</a:t>
            </a:r>
          </a:p>
          <a:p>
            <a:pPr lvl="1">
              <a:spcBef>
                <a:spcPts val="0"/>
              </a:spcBef>
            </a:pPr>
            <a:r>
              <a:rPr lang="en-US" sz="1800" dirty="0">
                <a:latin typeface="Times New Roman" panose="02020603050405020304" pitchFamily="18" charset="0"/>
                <a:cs typeface="Times New Roman" panose="02020603050405020304" pitchFamily="18" charset="0"/>
              </a:rPr>
              <a:t>This is an approach of full virtualization.</a:t>
            </a:r>
          </a:p>
          <a:p>
            <a:pPr>
              <a:spcBef>
                <a:spcPts val="0"/>
              </a:spcBef>
            </a:pPr>
            <a:r>
              <a:rPr lang="en-US" sz="2000" dirty="0">
                <a:latin typeface="Times New Roman" panose="02020603050405020304" pitchFamily="18" charset="0"/>
                <a:cs typeface="Times New Roman" panose="02020603050405020304" pitchFamily="18" charset="0"/>
              </a:rPr>
              <a:t>Logic relation between guest OS and VMM</a:t>
            </a:r>
          </a:p>
          <a:p>
            <a:pPr lvl="1">
              <a:spcBef>
                <a:spcPts val="0"/>
              </a:spcBef>
            </a:pPr>
            <a:r>
              <a:rPr lang="en-US" sz="1800" dirty="0">
                <a:latin typeface="Times New Roman" panose="02020603050405020304" pitchFamily="18" charset="0"/>
                <a:cs typeface="Times New Roman" panose="02020603050405020304" pitchFamily="18" charset="0"/>
              </a:rPr>
              <a:t>VMM intercepts IO operations from guest OS.</a:t>
            </a:r>
          </a:p>
          <a:p>
            <a:pPr lvl="1">
              <a:spcBef>
                <a:spcPts val="0"/>
              </a:spcBef>
            </a:pPr>
            <a:r>
              <a:rPr lang="en-US" sz="1800" dirty="0">
                <a:latin typeface="Times New Roman" panose="02020603050405020304" pitchFamily="18" charset="0"/>
                <a:cs typeface="Times New Roman" panose="02020603050405020304" pitchFamily="18" charset="0"/>
              </a:rPr>
              <a:t>Pass these operations to device model on a running platform.</a:t>
            </a:r>
          </a:p>
          <a:p>
            <a:pPr lvl="1">
              <a:spcBef>
                <a:spcPts val="0"/>
              </a:spcBef>
            </a:pPr>
            <a:r>
              <a:rPr lang="en-US" sz="1800" dirty="0">
                <a:latin typeface="Times New Roman" panose="02020603050405020304" pitchFamily="18" charset="0"/>
                <a:cs typeface="Times New Roman" panose="02020603050405020304" pitchFamily="18" charset="0"/>
              </a:rPr>
              <a:t>Device model needs to emulate</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the IO operation interfaces.</a:t>
            </a:r>
          </a:p>
          <a:p>
            <a:pPr lvl="2">
              <a:spcBef>
                <a:spcPts val="0"/>
              </a:spcBef>
            </a:pPr>
            <a:r>
              <a:rPr lang="en-US" sz="1800" dirty="0">
                <a:latin typeface="Times New Roman" panose="02020603050405020304" pitchFamily="18" charset="0"/>
                <a:cs typeface="Times New Roman" panose="02020603050405020304" pitchFamily="18" charset="0"/>
              </a:rPr>
              <a:t>Port mapped IO</a:t>
            </a:r>
          </a:p>
          <a:p>
            <a:pPr lvl="2">
              <a:spcBef>
                <a:spcPts val="0"/>
              </a:spcBef>
            </a:pPr>
            <a:r>
              <a:rPr lang="en-US" sz="1800" dirty="0">
                <a:latin typeface="Times New Roman" panose="02020603050405020304" pitchFamily="18" charset="0"/>
                <a:cs typeface="Times New Roman" panose="02020603050405020304" pitchFamily="18" charset="0"/>
              </a:rPr>
              <a:t>Memory mapped IO</a:t>
            </a:r>
          </a:p>
          <a:p>
            <a:pPr lvl="2">
              <a:spcBef>
                <a:spcPts val="0"/>
              </a:spcBef>
            </a:pPr>
            <a:r>
              <a:rPr lang="en-US" sz="1800" dirty="0">
                <a:latin typeface="Times New Roman" panose="02020603050405020304" pitchFamily="18" charset="0"/>
                <a:cs typeface="Times New Roman" panose="02020603050405020304" pitchFamily="18" charset="0"/>
              </a:rPr>
              <a:t>DMA</a:t>
            </a:r>
          </a:p>
          <a:p>
            <a:pPr lvl="2">
              <a:spcBef>
                <a:spcPts val="0"/>
              </a:spcBef>
            </a:pPr>
            <a:r>
              <a:rPr lang="en-US" sz="1800" dirty="0">
                <a:latin typeface="Times New Roman" panose="02020603050405020304" pitchFamily="18" charset="0"/>
                <a:cs typeface="Times New Roman" panose="02020603050405020304" pitchFamily="18" charset="0"/>
              </a:rPr>
              <a:t>... etc.</a:t>
            </a:r>
          </a:p>
          <a:p>
            <a:pPr lvl="1">
              <a:spcBef>
                <a:spcPts val="0"/>
              </a:spcBef>
            </a:pPr>
            <a:endParaRPr lang="en-US" sz="1800" dirty="0">
              <a:latin typeface="Times New Roman" panose="02020603050405020304" pitchFamily="18" charset="0"/>
              <a:cs typeface="Times New Roman" panose="02020603050405020304" pitchFamily="18" charset="0"/>
            </a:endParaRPr>
          </a:p>
        </p:txBody>
      </p:sp>
      <p:pic>
        <p:nvPicPr>
          <p:cNvPr id="115714" name="Picture 2"/>
          <p:cNvPicPr>
            <a:picLocks noChangeAspect="1" noChangeArrowheads="1"/>
          </p:cNvPicPr>
          <p:nvPr/>
        </p:nvPicPr>
        <p:blipFill>
          <a:blip r:embed="rId2" cstate="print"/>
          <a:srcRect/>
          <a:stretch>
            <a:fillRect/>
          </a:stretch>
        </p:blipFill>
        <p:spPr bwMode="auto">
          <a:xfrm>
            <a:off x="6136949" y="2571750"/>
            <a:ext cx="2615227" cy="2017793"/>
          </a:xfrm>
          <a:prstGeom prst="rect">
            <a:avLst/>
          </a:prstGeom>
          <a:noFill/>
          <a:ln w="9525">
            <a:noFill/>
            <a:miter lim="800000"/>
            <a:headEnd/>
            <a:tailEnd/>
          </a:ln>
          <a:effectLst/>
        </p:spPr>
      </p:pic>
      <p:sp>
        <p:nvSpPr>
          <p:cNvPr id="4" name="灯片编号占位符 1">
            <a:extLst>
              <a:ext uri="{FF2B5EF4-FFF2-40B4-BE49-F238E27FC236}">
                <a16:creationId xmlns:a16="http://schemas.microsoft.com/office/drawing/2014/main" id="{C9E93D6B-E215-2240-849B-3D97E4F57AF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17</a:t>
            </a:fld>
            <a:endParaRPr lang="zh-TW" altLang="en-US" dirty="0"/>
          </a:p>
        </p:txBody>
      </p:sp>
    </p:spTree>
    <p:extLst>
      <p:ext uri="{BB962C8B-B14F-4D97-AF65-F5344CB8AC3E}">
        <p14:creationId xmlns:p14="http://schemas.microsoft.com/office/powerpoint/2010/main" val="3180614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901" y="108349"/>
            <a:ext cx="7722789" cy="519113"/>
          </a:xfrm>
        </p:spPr>
        <p:txBody>
          <a:bodyPr/>
          <a:lstStyle/>
          <a:p>
            <a:r>
              <a:rPr lang="en-US" dirty="0"/>
              <a:t>Device Model (2)</a:t>
            </a:r>
          </a:p>
        </p:txBody>
      </p:sp>
      <p:sp>
        <p:nvSpPr>
          <p:cNvPr id="3" name="Content Placeholder 2"/>
          <p:cNvSpPr>
            <a:spLocks noGrp="1"/>
          </p:cNvSpPr>
          <p:nvPr>
            <p:ph idx="1"/>
          </p:nvPr>
        </p:nvSpPr>
        <p:spPr>
          <a:xfrm>
            <a:off x="875898" y="805653"/>
            <a:ext cx="7810901" cy="1167527"/>
          </a:xfrm>
        </p:spPr>
        <p:txBody>
          <a:bodyPr/>
          <a:lstStyle/>
          <a:p>
            <a:r>
              <a:rPr lang="en-US" sz="2000" dirty="0">
                <a:latin typeface="Times New Roman" panose="02020603050405020304" pitchFamily="18" charset="0"/>
                <a:cs typeface="Times New Roman" panose="02020603050405020304" pitchFamily="18" charset="0"/>
              </a:rPr>
              <a:t>Two different implementations of </a:t>
            </a:r>
            <a:r>
              <a:rPr lang="en-US" altLang="zh-TW" sz="2000" dirty="0">
                <a:latin typeface="Times New Roman" panose="02020603050405020304" pitchFamily="18" charset="0"/>
                <a:cs typeface="Times New Roman" panose="02020603050405020304" pitchFamily="18" charset="0"/>
              </a:rPr>
              <a:t>device model </a:t>
            </a:r>
            <a:r>
              <a:rPr lang="en-US" sz="2000" dirty="0">
                <a:latin typeface="Times New Roman" panose="02020603050405020304" pitchFamily="18" charset="0"/>
                <a:cs typeface="Times New Roman" panose="02020603050405020304" pitchFamily="18" charset="0"/>
              </a:rPr>
              <a:t> </a:t>
            </a:r>
          </a:p>
          <a:p>
            <a:pPr marL="617220" lvl="1" indent="-274320">
              <a:buFont typeface="+mj-lt"/>
              <a:buAutoNum type="arabicPeriod"/>
            </a:pPr>
            <a:r>
              <a:rPr lang="en-US" sz="2000" dirty="0">
                <a:latin typeface="Times New Roman" panose="02020603050405020304" pitchFamily="18" charset="0"/>
                <a:cs typeface="Times New Roman" panose="02020603050405020304" pitchFamily="18" charset="0"/>
              </a:rPr>
              <a:t>Device model is implemented as part of VMM.</a:t>
            </a:r>
          </a:p>
          <a:p>
            <a:pPr marL="617220" lvl="1" indent="-274320">
              <a:buFont typeface="+mj-lt"/>
              <a:buAutoNum type="arabicPeriod"/>
            </a:pPr>
            <a:r>
              <a:rPr lang="en-US" sz="2000" dirty="0">
                <a:latin typeface="Times New Roman" panose="02020603050405020304" pitchFamily="18" charset="0"/>
                <a:cs typeface="Times New Roman" panose="02020603050405020304" pitchFamily="18" charset="0"/>
              </a:rPr>
              <a:t>Device model is running in user space as a stand alone service.</a:t>
            </a:r>
          </a:p>
        </p:txBody>
      </p:sp>
      <p:grpSp>
        <p:nvGrpSpPr>
          <p:cNvPr id="10" name="组合 9">
            <a:extLst>
              <a:ext uri="{FF2B5EF4-FFF2-40B4-BE49-F238E27FC236}">
                <a16:creationId xmlns:a16="http://schemas.microsoft.com/office/drawing/2014/main" id="{D6CFCF2A-4BE2-2CE4-B96E-90AAA2FC1D00}"/>
              </a:ext>
            </a:extLst>
          </p:cNvPr>
          <p:cNvGrpSpPr/>
          <p:nvPr/>
        </p:nvGrpSpPr>
        <p:grpSpPr>
          <a:xfrm>
            <a:off x="1463901" y="2088680"/>
            <a:ext cx="6564758" cy="2549221"/>
            <a:chOff x="1463901" y="2088680"/>
            <a:chExt cx="6564758" cy="2549221"/>
          </a:xfrm>
        </p:grpSpPr>
        <p:grpSp>
          <p:nvGrpSpPr>
            <p:cNvPr id="6" name="组合 5">
              <a:extLst>
                <a:ext uri="{FF2B5EF4-FFF2-40B4-BE49-F238E27FC236}">
                  <a16:creationId xmlns:a16="http://schemas.microsoft.com/office/drawing/2014/main" id="{B43C63A9-3F48-B8D6-8504-40491ABE83E5}"/>
                </a:ext>
              </a:extLst>
            </p:cNvPr>
            <p:cNvGrpSpPr/>
            <p:nvPr/>
          </p:nvGrpSpPr>
          <p:grpSpPr>
            <a:xfrm>
              <a:off x="1463901" y="2088680"/>
              <a:ext cx="3043976" cy="2537683"/>
              <a:chOff x="1432774" y="2400300"/>
              <a:chExt cx="3043976" cy="2537683"/>
            </a:xfrm>
          </p:grpSpPr>
          <p:pic>
            <p:nvPicPr>
              <p:cNvPr id="116739" name="Picture 3"/>
              <p:cNvPicPr>
                <a:picLocks noChangeAspect="1" noChangeArrowheads="1"/>
              </p:cNvPicPr>
              <p:nvPr/>
            </p:nvPicPr>
            <p:blipFill>
              <a:blip r:embed="rId2" cstate="print"/>
              <a:srcRect/>
              <a:stretch>
                <a:fillRect/>
              </a:stretch>
            </p:blipFill>
            <p:spPr bwMode="auto">
              <a:xfrm>
                <a:off x="1432774" y="2400300"/>
                <a:ext cx="3043976" cy="2263140"/>
              </a:xfrm>
              <a:prstGeom prst="rect">
                <a:avLst/>
              </a:prstGeom>
              <a:noFill/>
              <a:ln w="9525">
                <a:noFill/>
                <a:miter lim="800000"/>
                <a:headEnd/>
                <a:tailEnd/>
              </a:ln>
              <a:effectLst/>
            </p:spPr>
          </p:pic>
          <p:sp>
            <p:nvSpPr>
              <p:cNvPr id="7" name="TextBox 6"/>
              <p:cNvSpPr txBox="1"/>
              <p:nvPr/>
            </p:nvSpPr>
            <p:spPr>
              <a:xfrm>
                <a:off x="2144950" y="4637901"/>
                <a:ext cx="1854995" cy="300082"/>
              </a:xfrm>
              <a:prstGeom prst="rect">
                <a:avLst/>
              </a:prstGeom>
              <a:noFill/>
            </p:spPr>
            <p:txBody>
              <a:bodyPr wrap="none" rtlCol="0">
                <a:spAutoFit/>
              </a:bodyPr>
              <a:lstStyle/>
              <a:p>
                <a:r>
                  <a:rPr lang="en-US" sz="1350" b="1" i="1" dirty="0">
                    <a:effectLst>
                      <a:outerShdw blurRad="50800" dist="38100" dir="2700000" algn="tl" rotWithShape="0">
                        <a:prstClr val="black">
                          <a:alpha val="40000"/>
                        </a:prstClr>
                      </a:outerShdw>
                    </a:effectLst>
                  </a:rPr>
                  <a:t>Type 1 Virtualization</a:t>
                </a:r>
              </a:p>
            </p:txBody>
          </p:sp>
        </p:grpSp>
        <p:grpSp>
          <p:nvGrpSpPr>
            <p:cNvPr id="5" name="组合 4">
              <a:extLst>
                <a:ext uri="{FF2B5EF4-FFF2-40B4-BE49-F238E27FC236}">
                  <a16:creationId xmlns:a16="http://schemas.microsoft.com/office/drawing/2014/main" id="{2AD65D76-4C3F-4049-FB56-066ED8E13FF7}"/>
                </a:ext>
              </a:extLst>
            </p:cNvPr>
            <p:cNvGrpSpPr/>
            <p:nvPr/>
          </p:nvGrpSpPr>
          <p:grpSpPr>
            <a:xfrm>
              <a:off x="4984683" y="2100218"/>
              <a:ext cx="3043976" cy="2537683"/>
              <a:chOff x="4686300" y="2400300"/>
              <a:chExt cx="3043976" cy="2537683"/>
            </a:xfrm>
          </p:grpSpPr>
          <p:pic>
            <p:nvPicPr>
              <p:cNvPr id="9" name="Picture 2"/>
              <p:cNvPicPr>
                <a:picLocks noChangeAspect="1" noChangeArrowheads="1"/>
              </p:cNvPicPr>
              <p:nvPr/>
            </p:nvPicPr>
            <p:blipFill>
              <a:blip r:embed="rId3" cstate="print"/>
              <a:srcRect/>
              <a:stretch>
                <a:fillRect/>
              </a:stretch>
            </p:blipFill>
            <p:spPr bwMode="auto">
              <a:xfrm>
                <a:off x="4686300" y="2400300"/>
                <a:ext cx="3043976" cy="2263140"/>
              </a:xfrm>
              <a:prstGeom prst="rect">
                <a:avLst/>
              </a:prstGeom>
              <a:noFill/>
              <a:ln w="9525">
                <a:noFill/>
                <a:miter lim="800000"/>
                <a:headEnd/>
                <a:tailEnd/>
              </a:ln>
              <a:effectLst/>
            </p:spPr>
          </p:pic>
          <p:sp>
            <p:nvSpPr>
              <p:cNvPr id="8" name="TextBox 7"/>
              <p:cNvSpPr txBox="1"/>
              <p:nvPr/>
            </p:nvSpPr>
            <p:spPr>
              <a:xfrm>
                <a:off x="5398475" y="4637901"/>
                <a:ext cx="1854995" cy="300082"/>
              </a:xfrm>
              <a:prstGeom prst="rect">
                <a:avLst/>
              </a:prstGeom>
              <a:noFill/>
            </p:spPr>
            <p:txBody>
              <a:bodyPr wrap="none" rtlCol="0">
                <a:spAutoFit/>
              </a:bodyPr>
              <a:lstStyle/>
              <a:p>
                <a:r>
                  <a:rPr lang="en-US" sz="1350" b="1" i="1" dirty="0">
                    <a:effectLst>
                      <a:outerShdw blurRad="50800" dist="38100" dir="2700000" algn="tl" rotWithShape="0">
                        <a:prstClr val="black">
                          <a:alpha val="40000"/>
                        </a:prstClr>
                      </a:outerShdw>
                    </a:effectLst>
                  </a:rPr>
                  <a:t>Type 2 Virtualization</a:t>
                </a:r>
              </a:p>
            </p:txBody>
          </p:sp>
        </p:grpSp>
      </p:grpSp>
      <p:sp>
        <p:nvSpPr>
          <p:cNvPr id="4" name="灯片编号占位符 1">
            <a:extLst>
              <a:ext uri="{FF2B5EF4-FFF2-40B4-BE49-F238E27FC236}">
                <a16:creationId xmlns:a16="http://schemas.microsoft.com/office/drawing/2014/main" id="{FA1BAB80-142C-40F1-F5BE-BA693B2414E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18</a:t>
            </a:fld>
            <a:endParaRPr lang="zh-TW" altLang="en-US" dirty="0"/>
          </a:p>
        </p:txBody>
      </p:sp>
    </p:spTree>
    <p:extLst>
      <p:ext uri="{BB962C8B-B14F-4D97-AF65-F5344CB8AC3E}">
        <p14:creationId xmlns:p14="http://schemas.microsoft.com/office/powerpoint/2010/main" val="3944415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108349"/>
            <a:ext cx="7770915" cy="519113"/>
          </a:xfrm>
        </p:spPr>
        <p:txBody>
          <a:bodyPr/>
          <a:lstStyle/>
          <a:p>
            <a:r>
              <a:rPr lang="en-US" dirty="0"/>
              <a:t>Device Model (3)</a:t>
            </a:r>
          </a:p>
        </p:txBody>
      </p:sp>
      <p:sp>
        <p:nvSpPr>
          <p:cNvPr id="3" name="Content Placeholder 2"/>
          <p:cNvSpPr>
            <a:spLocks noGrp="1"/>
          </p:cNvSpPr>
          <p:nvPr>
            <p:ph idx="1"/>
          </p:nvPr>
        </p:nvSpPr>
        <p:spPr>
          <a:xfrm>
            <a:off x="577516" y="768819"/>
            <a:ext cx="8030797" cy="3822431"/>
          </a:xfrm>
        </p:spPr>
        <p:txBody>
          <a:bodyPr/>
          <a:lstStyle/>
          <a:p>
            <a:r>
              <a:rPr lang="en-US" sz="2200" dirty="0">
                <a:latin typeface="Times New Roman" panose="02020603050405020304" pitchFamily="18" charset="0"/>
                <a:cs typeface="Times New Roman" panose="02020603050405020304" pitchFamily="18" charset="0"/>
              </a:rPr>
              <a:t>IO virtualization flow</a:t>
            </a:r>
          </a:p>
          <a:p>
            <a:pPr lvl="1"/>
            <a:r>
              <a:rPr lang="en-US" sz="1800" dirty="0">
                <a:latin typeface="Times New Roman" panose="02020603050405020304" pitchFamily="18" charset="0"/>
                <a:cs typeface="Times New Roman" panose="02020603050405020304" pitchFamily="18" charset="0"/>
              </a:rPr>
              <a:t>Initialization – device discovery</a:t>
            </a:r>
          </a:p>
          <a:p>
            <a:pPr lvl="2"/>
            <a:r>
              <a:rPr lang="en-US" sz="1800" dirty="0">
                <a:latin typeface="Times New Roman" panose="02020603050405020304" pitchFamily="18" charset="0"/>
                <a:cs typeface="Times New Roman" panose="02020603050405020304" pitchFamily="18" charset="0"/>
              </a:rPr>
              <a:t>VMM will make guest OS discover the virtualized IO devices.</a:t>
            </a:r>
          </a:p>
          <a:p>
            <a:pPr lvl="2"/>
            <a:r>
              <a:rPr lang="en-US" sz="1800" dirty="0">
                <a:latin typeface="Times New Roman" panose="02020603050405020304" pitchFamily="18" charset="0"/>
                <a:cs typeface="Times New Roman" panose="02020603050405020304" pitchFamily="18" charset="0"/>
              </a:rPr>
              <a:t>Then guest OS will load the corresponding device driver.</a:t>
            </a:r>
          </a:p>
          <a:p>
            <a:pPr lvl="1"/>
            <a:r>
              <a:rPr lang="en-US" sz="1800" dirty="0">
                <a:latin typeface="Times New Roman" panose="02020603050405020304" pitchFamily="18" charset="0"/>
                <a:cs typeface="Times New Roman" panose="02020603050405020304" pitchFamily="18" charset="0"/>
              </a:rPr>
              <a:t>Operation – access interception</a:t>
            </a:r>
          </a:p>
          <a:p>
            <a:pPr lvl="2"/>
            <a:r>
              <a:rPr lang="en-US" sz="1800" dirty="0">
                <a:latin typeface="Times New Roman" panose="02020603050405020304" pitchFamily="18" charset="0"/>
                <a:cs typeface="Times New Roman" panose="02020603050405020304" pitchFamily="18" charset="0"/>
              </a:rPr>
              <a:t>When guest OS executes IO operations, VMM will intercept those accesses.</a:t>
            </a:r>
          </a:p>
          <a:p>
            <a:pPr lvl="2"/>
            <a:r>
              <a:rPr lang="en-US" sz="1800" dirty="0">
                <a:latin typeface="Times New Roman" panose="02020603050405020304" pitchFamily="18" charset="0"/>
                <a:cs typeface="Times New Roman" panose="02020603050405020304" pitchFamily="18" charset="0"/>
              </a:rPr>
              <a:t>After virtual device operations, VMM returns the control to guest OS.</a:t>
            </a:r>
          </a:p>
          <a:p>
            <a:pPr lvl="1"/>
            <a:r>
              <a:rPr lang="en-US" sz="1800" dirty="0">
                <a:latin typeface="Times New Roman" panose="02020603050405020304" pitchFamily="18" charset="0"/>
                <a:cs typeface="Times New Roman" panose="02020603050405020304" pitchFamily="18" charset="0"/>
              </a:rPr>
              <a:t>Virtualization – device virtualization</a:t>
            </a:r>
          </a:p>
          <a:p>
            <a:pPr lvl="2"/>
            <a:r>
              <a:rPr lang="en-US" sz="1800" dirty="0">
                <a:latin typeface="Times New Roman" panose="02020603050405020304" pitchFamily="18" charset="0"/>
                <a:cs typeface="Times New Roman" panose="02020603050405020304" pitchFamily="18" charset="0"/>
              </a:rPr>
              <a:t>Device model should emulate the real electronic logic to satisfy all device interface definitions and their effects.</a:t>
            </a:r>
          </a:p>
          <a:p>
            <a:pPr lvl="2"/>
            <a:r>
              <a:rPr lang="en-US" sz="1800" dirty="0">
                <a:latin typeface="Times New Roman" panose="02020603050405020304" pitchFamily="18" charset="0"/>
                <a:cs typeface="Times New Roman" panose="02020603050405020304" pitchFamily="18" charset="0"/>
              </a:rPr>
              <a:t>VMM may share physical devices to all virtual machines.</a:t>
            </a:r>
          </a:p>
        </p:txBody>
      </p:sp>
      <p:sp>
        <p:nvSpPr>
          <p:cNvPr id="4" name="灯片编号占位符 1">
            <a:extLst>
              <a:ext uri="{FF2B5EF4-FFF2-40B4-BE49-F238E27FC236}">
                <a16:creationId xmlns:a16="http://schemas.microsoft.com/office/drawing/2014/main" id="{1BBF161B-8E35-CB39-47B0-111B371118A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19</a:t>
            </a:fld>
            <a:endParaRPr lang="zh-TW" altLang="en-US" dirty="0"/>
          </a:p>
        </p:txBody>
      </p:sp>
    </p:spTree>
    <p:extLst>
      <p:ext uri="{BB962C8B-B14F-4D97-AF65-F5344CB8AC3E}">
        <p14:creationId xmlns:p14="http://schemas.microsoft.com/office/powerpoint/2010/main" val="111737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124" y="108349"/>
            <a:ext cx="7785566" cy="519113"/>
          </a:xfrm>
        </p:spPr>
        <p:txBody>
          <a:bodyPr/>
          <a:lstStyle/>
          <a:p>
            <a:r>
              <a:rPr lang="en-US" dirty="0"/>
              <a:t>Outline</a:t>
            </a:r>
          </a:p>
        </p:txBody>
      </p:sp>
      <p:sp>
        <p:nvSpPr>
          <p:cNvPr id="3" name="Content Placeholder 2"/>
          <p:cNvSpPr>
            <a:spLocks noGrp="1"/>
          </p:cNvSpPr>
          <p:nvPr>
            <p:ph idx="1"/>
          </p:nvPr>
        </p:nvSpPr>
        <p:spPr>
          <a:xfrm>
            <a:off x="1019596" y="844153"/>
            <a:ext cx="6967243" cy="3525546"/>
          </a:xfrm>
        </p:spPr>
        <p:txBody>
          <a:bodyPr>
            <a:noAutofit/>
          </a:bodyPr>
          <a:lstStyle/>
          <a:p>
            <a:r>
              <a:rPr lang="en-US" altLang="zh-TW" sz="2000" dirty="0">
                <a:latin typeface="Times New Roman" panose="02020603050405020304" pitchFamily="18" charset="0"/>
                <a:cs typeface="Times New Roman" panose="02020603050405020304" pitchFamily="18" charset="0"/>
              </a:rPr>
              <a:t>Overview</a:t>
            </a:r>
          </a:p>
          <a:p>
            <a:pPr lvl="1"/>
            <a:r>
              <a:rPr lang="en-US" altLang="zh-TW" sz="2000" dirty="0">
                <a:latin typeface="Times New Roman" panose="02020603050405020304" pitchFamily="18" charset="0"/>
                <a:cs typeface="Times New Roman" panose="02020603050405020304" pitchFamily="18" charset="0"/>
              </a:rPr>
              <a:t>Background</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knowledge</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of</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I/O</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subsystem</a:t>
            </a:r>
          </a:p>
          <a:p>
            <a:pPr lvl="1"/>
            <a:r>
              <a:rPr lang="en-US" altLang="zh-TW" sz="2000" dirty="0">
                <a:latin typeface="Times New Roman" panose="02020603050405020304" pitchFamily="18" charset="0"/>
                <a:cs typeface="Times New Roman" panose="02020603050405020304" pitchFamily="18" charset="0"/>
              </a:rPr>
              <a:t>Introduction</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to</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I/O</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virtualization</a:t>
            </a:r>
          </a:p>
          <a:p>
            <a:r>
              <a:rPr lang="en-US" altLang="zh-TW" sz="2000" dirty="0">
                <a:latin typeface="Times New Roman" panose="02020603050405020304" pitchFamily="18" charset="0"/>
                <a:cs typeface="Times New Roman" panose="02020603050405020304" pitchFamily="18" charset="0"/>
              </a:rPr>
              <a:t>Device</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Model</a:t>
            </a:r>
          </a:p>
          <a:p>
            <a:r>
              <a:rPr lang="en-US" altLang="zh-TW" sz="2000" dirty="0">
                <a:latin typeface="Times New Roman" panose="02020603050405020304" pitchFamily="18" charset="0"/>
                <a:cs typeface="Times New Roman" panose="02020603050405020304" pitchFamily="18" charset="0"/>
              </a:rPr>
              <a:t>Optimization:</a:t>
            </a:r>
            <a:r>
              <a:rPr lang="zh-TW" altLang="en-US" sz="2000" dirty="0">
                <a:latin typeface="Times New Roman" panose="02020603050405020304" pitchFamily="18" charset="0"/>
                <a:cs typeface="Times New Roman" panose="02020603050405020304" pitchFamily="18" charset="0"/>
              </a:rPr>
              <a:t> </a:t>
            </a:r>
            <a:r>
              <a:rPr lang="en-US" altLang="zh-TW" sz="2000" dirty="0" err="1">
                <a:latin typeface="Times New Roman" panose="02020603050405020304" pitchFamily="18" charset="0"/>
                <a:cs typeface="Times New Roman" panose="02020603050405020304" pitchFamily="18" charset="0"/>
              </a:rPr>
              <a:t>Virt</a:t>
            </a:r>
            <a:r>
              <a:rPr lang="en-US" altLang="zh-TW" sz="2000" dirty="0">
                <a:latin typeface="Times New Roman" panose="02020603050405020304" pitchFamily="18" charset="0"/>
                <a:cs typeface="Times New Roman" panose="02020603050405020304" pitchFamily="18" charset="0"/>
              </a:rPr>
              <a:t>-I/O</a:t>
            </a:r>
          </a:p>
          <a:p>
            <a:pPr lvl="1"/>
            <a:r>
              <a:rPr lang="en-US" altLang="zh-TW" sz="2000" dirty="0">
                <a:latin typeface="Times New Roman" panose="02020603050405020304" pitchFamily="18" charset="0"/>
                <a:cs typeface="Times New Roman" panose="02020603050405020304" pitchFamily="18" charset="0"/>
              </a:rPr>
              <a:t>Introduction to </a:t>
            </a:r>
            <a:r>
              <a:rPr lang="en-US" altLang="zh-TW" sz="2000" dirty="0" err="1">
                <a:latin typeface="Times New Roman" panose="02020603050405020304" pitchFamily="18" charset="0"/>
                <a:cs typeface="Times New Roman" panose="02020603050405020304" pitchFamily="18" charset="0"/>
              </a:rPr>
              <a:t>Virt</a:t>
            </a:r>
            <a:r>
              <a:rPr lang="en-US" altLang="zh-TW" sz="2000" dirty="0">
                <a:latin typeface="Times New Roman" panose="02020603050405020304" pitchFamily="18" charset="0"/>
                <a:cs typeface="Times New Roman" panose="02020603050405020304" pitchFamily="18" charset="0"/>
              </a:rPr>
              <a:t>-IO</a:t>
            </a:r>
          </a:p>
          <a:p>
            <a:pPr lvl="1"/>
            <a:r>
              <a:rPr lang="en-US" altLang="zh-TW" sz="2000" dirty="0">
                <a:latin typeface="Times New Roman" panose="02020603050405020304" pitchFamily="18" charset="0"/>
                <a:cs typeface="Times New Roman" panose="02020603050405020304" pitchFamily="18" charset="0"/>
              </a:rPr>
              <a:t>Architecture of </a:t>
            </a:r>
            <a:r>
              <a:rPr lang="en-US" altLang="zh-TW" sz="2000" dirty="0" err="1">
                <a:latin typeface="Times New Roman" panose="02020603050405020304" pitchFamily="18" charset="0"/>
                <a:cs typeface="Times New Roman" panose="02020603050405020304" pitchFamily="18" charset="0"/>
              </a:rPr>
              <a:t>Virt</a:t>
            </a:r>
            <a:r>
              <a:rPr lang="en-US" altLang="zh-TW" sz="2000" dirty="0">
                <a:latin typeface="Times New Roman" panose="02020603050405020304" pitchFamily="18" charset="0"/>
                <a:cs typeface="Times New Roman" panose="02020603050405020304" pitchFamily="18" charset="0"/>
              </a:rPr>
              <a:t>-IO</a:t>
            </a:r>
          </a:p>
          <a:p>
            <a:pPr lvl="1"/>
            <a:r>
              <a:rPr lang="en-US" altLang="zh-TW" sz="2000" dirty="0">
                <a:latin typeface="Times New Roman" panose="02020603050405020304" pitchFamily="18" charset="0"/>
                <a:cs typeface="Times New Roman" panose="02020603050405020304" pitchFamily="18" charset="0"/>
              </a:rPr>
              <a:t>Important Operations</a:t>
            </a:r>
          </a:p>
          <a:p>
            <a:r>
              <a:rPr lang="en-US" altLang="zh-TW" sz="2000" dirty="0">
                <a:latin typeface="Times New Roman" panose="02020603050405020304" pitchFamily="18" charset="0"/>
                <a:cs typeface="Times New Roman" panose="02020603050405020304" pitchFamily="18" charset="0"/>
              </a:rPr>
              <a:t>Hardware</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Assistant</a:t>
            </a:r>
          </a:p>
        </p:txBody>
      </p:sp>
      <p:sp>
        <p:nvSpPr>
          <p:cNvPr id="4" name="灯片编号占位符 1">
            <a:extLst>
              <a:ext uri="{FF2B5EF4-FFF2-40B4-BE49-F238E27FC236}">
                <a16:creationId xmlns:a16="http://schemas.microsoft.com/office/drawing/2014/main" id="{3D220472-2141-45DB-AB15-2DCBD6CFA2C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a:t>
            </a:fld>
            <a:endParaRPr lang="zh-TW"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24" y="108349"/>
            <a:ext cx="7790166" cy="519113"/>
          </a:xfrm>
        </p:spPr>
        <p:txBody>
          <a:bodyPr/>
          <a:lstStyle/>
          <a:p>
            <a:r>
              <a:rPr lang="en-US" dirty="0"/>
              <a:t>Device </a:t>
            </a:r>
            <a:r>
              <a:rPr lang="en-US" altLang="zh-CN" dirty="0"/>
              <a:t>Model</a:t>
            </a:r>
            <a:r>
              <a:rPr lang="en-US" dirty="0"/>
              <a:t> (4)</a:t>
            </a:r>
          </a:p>
        </p:txBody>
      </p:sp>
      <p:sp>
        <p:nvSpPr>
          <p:cNvPr id="3" name="Content Placeholder 2"/>
          <p:cNvSpPr>
            <a:spLocks noGrp="1"/>
          </p:cNvSpPr>
          <p:nvPr>
            <p:ph idx="1"/>
          </p:nvPr>
        </p:nvSpPr>
        <p:spPr>
          <a:xfrm>
            <a:off x="948267" y="847759"/>
            <a:ext cx="7541215" cy="3588776"/>
          </a:xfrm>
        </p:spPr>
        <p:txBody>
          <a:bodyPr>
            <a:noAutofit/>
          </a:bodyPr>
          <a:lstStyle/>
          <a:p>
            <a:pPr>
              <a:spcBef>
                <a:spcPts val="0"/>
              </a:spcBef>
            </a:pPr>
            <a:r>
              <a:rPr lang="en-US" sz="2000" dirty="0" err="1">
                <a:latin typeface="Times New Roman" panose="02020603050405020304" pitchFamily="18" charset="0"/>
                <a:cs typeface="Times New Roman" panose="02020603050405020304" pitchFamily="18" charset="0"/>
              </a:rPr>
              <a:t>Virtualize</a:t>
            </a:r>
            <a:r>
              <a:rPr lang="en-US" sz="2000" dirty="0">
                <a:latin typeface="Times New Roman" panose="02020603050405020304" pitchFamily="18" charset="0"/>
                <a:cs typeface="Times New Roman" panose="02020603050405020304" pitchFamily="18" charset="0"/>
              </a:rPr>
              <a:t> physical bus devices</a:t>
            </a:r>
          </a:p>
          <a:p>
            <a:pPr lvl="1">
              <a:spcBef>
                <a:spcPts val="0"/>
              </a:spcBef>
            </a:pPr>
            <a:r>
              <a:rPr lang="en-US" sz="1600" dirty="0">
                <a:latin typeface="Times New Roman" panose="02020603050405020304" pitchFamily="18" charset="0"/>
                <a:cs typeface="Times New Roman" panose="02020603050405020304" pitchFamily="18" charset="0"/>
              </a:rPr>
              <a:t>Non-enumerable physical devices</a:t>
            </a:r>
          </a:p>
          <a:p>
            <a:pPr lvl="2">
              <a:spcBef>
                <a:spcPts val="0"/>
              </a:spcBef>
            </a:pPr>
            <a:r>
              <a:rPr lang="en-US" sz="1600" dirty="0">
                <a:latin typeface="Times New Roman" panose="02020603050405020304" pitchFamily="18" charset="0"/>
                <a:cs typeface="Times New Roman" panose="02020603050405020304" pitchFamily="18" charset="0"/>
              </a:rPr>
              <a:t>These devices have their own hard-coded numbers.</a:t>
            </a:r>
          </a:p>
          <a:p>
            <a:pPr lvl="2">
              <a:spcBef>
                <a:spcPts val="0"/>
              </a:spcBef>
            </a:pPr>
            <a:r>
              <a:rPr lang="en-US" sz="1600" dirty="0">
                <a:latin typeface="Times New Roman" panose="02020603050405020304" pitchFamily="18" charset="0"/>
                <a:cs typeface="Times New Roman" panose="02020603050405020304" pitchFamily="18" charset="0"/>
              </a:rPr>
              <a:t>VMM should setup some status information on the virtual device ports.</a:t>
            </a:r>
          </a:p>
          <a:p>
            <a:pPr lvl="2">
              <a:spcBef>
                <a:spcPts val="0"/>
              </a:spcBef>
            </a:pPr>
            <a:r>
              <a:rPr lang="en-US" sz="1600" dirty="0">
                <a:latin typeface="Times New Roman" panose="02020603050405020304" pitchFamily="18" charset="0"/>
                <a:cs typeface="Times New Roman" panose="02020603050405020304" pitchFamily="18" charset="0"/>
              </a:rPr>
              <a:t>For example, PS/2 keyboard and mouse.</a:t>
            </a:r>
          </a:p>
          <a:p>
            <a:pPr lvl="1">
              <a:spcBef>
                <a:spcPts val="0"/>
              </a:spcBef>
            </a:pPr>
            <a:r>
              <a:rPr lang="en-US" sz="1600" dirty="0">
                <a:latin typeface="Times New Roman" panose="02020603050405020304" pitchFamily="18" charset="0"/>
                <a:cs typeface="Times New Roman" panose="02020603050405020304" pitchFamily="18" charset="0"/>
              </a:rPr>
              <a:t>Enumerable physical devices</a:t>
            </a:r>
          </a:p>
          <a:p>
            <a:pPr lvl="2">
              <a:spcBef>
                <a:spcPts val="0"/>
              </a:spcBef>
            </a:pPr>
            <a:r>
              <a:rPr lang="en-US" sz="1600" dirty="0">
                <a:latin typeface="Times New Roman" panose="02020603050405020304" pitchFamily="18" charset="0"/>
                <a:cs typeface="Times New Roman" panose="02020603050405020304" pitchFamily="18" charset="0"/>
              </a:rPr>
              <a:t>These devices define a complete device discover method.</a:t>
            </a:r>
          </a:p>
          <a:p>
            <a:pPr lvl="2">
              <a:spcBef>
                <a:spcPts val="0"/>
              </a:spcBef>
            </a:pPr>
            <a:r>
              <a:rPr lang="en-US" sz="1600" dirty="0">
                <a:latin typeface="Times New Roman" panose="02020603050405020304" pitchFamily="18" charset="0"/>
                <a:cs typeface="Times New Roman" panose="02020603050405020304" pitchFamily="18" charset="0"/>
              </a:rPr>
              <a:t>VMM have to emulate not only the devices themselves, but the bus behavior.</a:t>
            </a:r>
          </a:p>
          <a:p>
            <a:pPr lvl="2">
              <a:spcBef>
                <a:spcPts val="0"/>
              </a:spcBef>
            </a:pPr>
            <a:r>
              <a:rPr lang="en-US" sz="1600" dirty="0">
                <a:latin typeface="Times New Roman" panose="02020603050405020304" pitchFamily="18" charset="0"/>
                <a:cs typeface="Times New Roman" panose="02020603050405020304" pitchFamily="18" charset="0"/>
              </a:rPr>
              <a:t>For example, PCI or PCI express devices.</a:t>
            </a:r>
          </a:p>
          <a:p>
            <a:pPr>
              <a:spcBef>
                <a:spcPts val="0"/>
              </a:spcBef>
            </a:pPr>
            <a:r>
              <a:rPr lang="en-US" sz="2000" dirty="0" err="1">
                <a:latin typeface="Times New Roman" panose="02020603050405020304" pitchFamily="18" charset="0"/>
                <a:cs typeface="Times New Roman" panose="02020603050405020304" pitchFamily="18" charset="0"/>
              </a:rPr>
              <a:t>Virtualize</a:t>
            </a:r>
            <a:r>
              <a:rPr lang="en-US" sz="2000" dirty="0">
                <a:latin typeface="Times New Roman" panose="02020603050405020304" pitchFamily="18" charset="0"/>
                <a:cs typeface="Times New Roman" panose="02020603050405020304" pitchFamily="18" charset="0"/>
              </a:rPr>
              <a:t> non-exist devices</a:t>
            </a:r>
          </a:p>
          <a:p>
            <a:pPr lvl="1">
              <a:spcBef>
                <a:spcPts val="0"/>
              </a:spcBef>
            </a:pPr>
            <a:r>
              <a:rPr lang="en-US" sz="1600" dirty="0">
                <a:latin typeface="Times New Roman" panose="02020603050405020304" pitchFamily="18" charset="0"/>
                <a:cs typeface="Times New Roman" panose="02020603050405020304" pitchFamily="18" charset="0"/>
              </a:rPr>
              <a:t>VMM must define and emulate all functions of these devices</a:t>
            </a:r>
          </a:p>
          <a:p>
            <a:pPr lvl="2">
              <a:spcBef>
                <a:spcPts val="0"/>
              </a:spcBef>
            </a:pPr>
            <a:r>
              <a:rPr lang="en-US" sz="1600" dirty="0">
                <a:latin typeface="Times New Roman" panose="02020603050405020304" pitchFamily="18" charset="0"/>
                <a:cs typeface="Times New Roman" panose="02020603050405020304" pitchFamily="18" charset="0"/>
              </a:rPr>
              <a:t>VMM may define them as either non-enumerable or enumerable devices.</a:t>
            </a:r>
          </a:p>
          <a:p>
            <a:pPr lvl="2">
              <a:spcBef>
                <a:spcPts val="0"/>
              </a:spcBef>
            </a:pPr>
            <a:r>
              <a:rPr lang="en-US" sz="1600" dirty="0">
                <a:latin typeface="Times New Roman" panose="02020603050405020304" pitchFamily="18" charset="0"/>
                <a:cs typeface="Times New Roman" panose="02020603050405020304" pitchFamily="18" charset="0"/>
              </a:rPr>
              <a:t>Guest OS needs to load some new drivers of these virtual devices.</a:t>
            </a:r>
          </a:p>
        </p:txBody>
      </p:sp>
      <p:sp>
        <p:nvSpPr>
          <p:cNvPr id="4" name="灯片编号占位符 1">
            <a:extLst>
              <a:ext uri="{FF2B5EF4-FFF2-40B4-BE49-F238E27FC236}">
                <a16:creationId xmlns:a16="http://schemas.microsoft.com/office/drawing/2014/main" id="{9C978675-CA02-5C34-3824-7EC685800AE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20</a:t>
            </a:fld>
            <a:endParaRPr lang="zh-TW" altLang="en-US" dirty="0"/>
          </a:p>
        </p:txBody>
      </p:sp>
    </p:spTree>
    <p:extLst>
      <p:ext uri="{BB962C8B-B14F-4D97-AF65-F5344CB8AC3E}">
        <p14:creationId xmlns:p14="http://schemas.microsoft.com/office/powerpoint/2010/main" val="1025021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402" y="108349"/>
            <a:ext cx="7684288" cy="519113"/>
          </a:xfrm>
        </p:spPr>
        <p:txBody>
          <a:bodyPr/>
          <a:lstStyle/>
          <a:p>
            <a:r>
              <a:rPr lang="en-US" dirty="0"/>
              <a:t>Access Interception (1)</a:t>
            </a:r>
          </a:p>
        </p:txBody>
      </p:sp>
      <p:sp>
        <p:nvSpPr>
          <p:cNvPr id="3" name="Content Placeholder 2"/>
          <p:cNvSpPr>
            <a:spLocks noGrp="1"/>
          </p:cNvSpPr>
          <p:nvPr>
            <p:ph idx="1"/>
          </p:nvPr>
        </p:nvSpPr>
        <p:spPr>
          <a:xfrm>
            <a:off x="991402" y="844153"/>
            <a:ext cx="7440329" cy="3671888"/>
          </a:xfrm>
        </p:spPr>
        <p:txBody>
          <a:bodyPr>
            <a:noAutofit/>
          </a:bodyPr>
          <a:lstStyle/>
          <a:p>
            <a:r>
              <a:rPr lang="en-US" sz="2000" dirty="0">
                <a:latin typeface="Times New Roman" panose="02020603050405020304" pitchFamily="18" charset="0"/>
                <a:cs typeface="Times New Roman" panose="02020603050405020304" pitchFamily="18" charset="0"/>
              </a:rPr>
              <a:t>After virtual devices discovered by guest OS, VMM has to intercept and control all the IO operations from guest OS.</a:t>
            </a:r>
          </a:p>
          <a:p>
            <a:r>
              <a:rPr lang="en-US" sz="2000" dirty="0">
                <a:latin typeface="Times New Roman" panose="02020603050405020304" pitchFamily="18" charset="0"/>
                <a:cs typeface="Times New Roman" panose="02020603050405020304" pitchFamily="18" charset="0"/>
              </a:rPr>
              <a:t>Port mapped IO operation</a:t>
            </a:r>
          </a:p>
          <a:p>
            <a:pPr lvl="1"/>
            <a:r>
              <a:rPr lang="en-US" sz="1800" dirty="0">
                <a:latin typeface="Times New Roman" panose="02020603050405020304" pitchFamily="18" charset="0"/>
                <a:cs typeface="Times New Roman" panose="02020603050405020304" pitchFamily="18" charset="0"/>
              </a:rPr>
              <a:t>Direct device assignment</a:t>
            </a:r>
          </a:p>
          <a:p>
            <a:pPr lvl="2"/>
            <a:r>
              <a:rPr lang="en-US" sz="1800" dirty="0">
                <a:latin typeface="Times New Roman" panose="02020603050405020304" pitchFamily="18" charset="0"/>
                <a:cs typeface="Times New Roman" panose="02020603050405020304" pitchFamily="18" charset="0"/>
              </a:rPr>
              <a:t>VMM should turn </a:t>
            </a:r>
            <a:r>
              <a:rPr lang="en-US" sz="1800" b="1" i="1" dirty="0">
                <a:latin typeface="Times New Roman" panose="02020603050405020304" pitchFamily="18" charset="0"/>
                <a:cs typeface="Times New Roman" panose="02020603050405020304" pitchFamily="18" charset="0"/>
              </a:rPr>
              <a:t>ON</a:t>
            </a:r>
            <a:r>
              <a:rPr lang="en-US" sz="1800" dirty="0">
                <a:latin typeface="Times New Roman" panose="02020603050405020304" pitchFamily="18" charset="0"/>
                <a:cs typeface="Times New Roman" panose="02020603050405020304" pitchFamily="18" charset="0"/>
              </a:rPr>
              <a:t> the physical IO bitmap.</a:t>
            </a:r>
          </a:p>
          <a:p>
            <a:pPr lvl="2"/>
            <a:r>
              <a:rPr lang="en-US" sz="1800" dirty="0">
                <a:latin typeface="Times New Roman" panose="02020603050405020304" pitchFamily="18" charset="0"/>
                <a:cs typeface="Times New Roman" panose="02020603050405020304" pitchFamily="18" charset="0"/>
              </a:rPr>
              <a:t>All the IO instructions (</a:t>
            </a:r>
            <a:r>
              <a:rPr lang="en-US" sz="1800" b="1" dirty="0">
                <a:latin typeface="Times New Roman" panose="02020603050405020304" pitchFamily="18" charset="0"/>
                <a:cs typeface="Times New Roman" panose="02020603050405020304" pitchFamily="18" charset="0"/>
              </a:rPr>
              <a:t>IN</a:t>
            </a:r>
            <a:r>
              <a:rPr lang="en-US" sz="1800" dirty="0">
                <a:latin typeface="Times New Roman" panose="02020603050405020304" pitchFamily="18" charset="0"/>
                <a:cs typeface="Times New Roman" panose="02020603050405020304" pitchFamily="18" charset="0"/>
              </a:rPr>
              <a:t>/</a:t>
            </a:r>
            <a:r>
              <a:rPr lang="en-US" sz="1800" b="1" dirty="0">
                <a:latin typeface="Times New Roman" panose="02020603050405020304" pitchFamily="18" charset="0"/>
                <a:cs typeface="Times New Roman" panose="02020603050405020304" pitchFamily="18" charset="0"/>
              </a:rPr>
              <a:t>OUT</a:t>
            </a:r>
            <a:r>
              <a:rPr lang="en-US" sz="1800" dirty="0">
                <a:latin typeface="Times New Roman" panose="02020603050405020304" pitchFamily="18" charset="0"/>
                <a:cs typeface="Times New Roman" panose="02020603050405020304" pitchFamily="18" charset="0"/>
              </a:rPr>
              <a:t>) from guest OS will be directly performed onto hardware without VMM intervention.</a:t>
            </a:r>
          </a:p>
          <a:p>
            <a:pPr lvl="1"/>
            <a:r>
              <a:rPr lang="en-US" sz="1800" dirty="0">
                <a:latin typeface="Times New Roman" panose="02020603050405020304" pitchFamily="18" charset="0"/>
                <a:cs typeface="Times New Roman" panose="02020603050405020304" pitchFamily="18" charset="0"/>
              </a:rPr>
              <a:t>Indirect device assignment</a:t>
            </a:r>
          </a:p>
          <a:p>
            <a:pPr lvl="2"/>
            <a:r>
              <a:rPr lang="en-US" sz="1800" dirty="0">
                <a:latin typeface="Times New Roman" panose="02020603050405020304" pitchFamily="18" charset="0"/>
                <a:cs typeface="Times New Roman" panose="02020603050405020304" pitchFamily="18" charset="0"/>
              </a:rPr>
              <a:t>VMM should turn </a:t>
            </a:r>
            <a:r>
              <a:rPr lang="en-US" sz="1800" b="1" i="1" dirty="0">
                <a:latin typeface="Times New Roman" panose="02020603050405020304" pitchFamily="18" charset="0"/>
                <a:cs typeface="Times New Roman" panose="02020603050405020304" pitchFamily="18" charset="0"/>
              </a:rPr>
              <a:t>OFF</a:t>
            </a:r>
            <a:r>
              <a:rPr lang="en-US" sz="1800" dirty="0">
                <a:latin typeface="Times New Roman" panose="02020603050405020304" pitchFamily="18" charset="0"/>
                <a:cs typeface="Times New Roman" panose="02020603050405020304" pitchFamily="18" charset="0"/>
              </a:rPr>
              <a:t> the physical IO bitmap.</a:t>
            </a:r>
          </a:p>
          <a:p>
            <a:pPr lvl="2"/>
            <a:r>
              <a:rPr lang="en-US" sz="1800" dirty="0">
                <a:latin typeface="Times New Roman" panose="02020603050405020304" pitchFamily="18" charset="0"/>
                <a:cs typeface="Times New Roman" panose="02020603050405020304" pitchFamily="18" charset="0"/>
              </a:rPr>
              <a:t>All the IO instructions from guest OS will be intercepted by VMM and forward to physical hardware.</a:t>
            </a:r>
          </a:p>
        </p:txBody>
      </p:sp>
      <p:sp>
        <p:nvSpPr>
          <p:cNvPr id="4" name="灯片编号占位符 1">
            <a:extLst>
              <a:ext uri="{FF2B5EF4-FFF2-40B4-BE49-F238E27FC236}">
                <a16:creationId xmlns:a16="http://schemas.microsoft.com/office/drawing/2014/main" id="{AE45E540-15B8-64E6-C50D-2F7C3D03F09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21</a:t>
            </a:fld>
            <a:endParaRPr lang="zh-TW" altLang="en-US" dirty="0"/>
          </a:p>
        </p:txBody>
      </p:sp>
    </p:spTree>
    <p:extLst>
      <p:ext uri="{BB962C8B-B14F-4D97-AF65-F5344CB8AC3E}">
        <p14:creationId xmlns:p14="http://schemas.microsoft.com/office/powerpoint/2010/main" val="1010442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276" y="108349"/>
            <a:ext cx="7732414" cy="519113"/>
          </a:xfrm>
        </p:spPr>
        <p:txBody>
          <a:bodyPr/>
          <a:lstStyle/>
          <a:p>
            <a:r>
              <a:rPr lang="en-US" dirty="0"/>
              <a:t>Access Interception (2)</a:t>
            </a:r>
          </a:p>
        </p:txBody>
      </p:sp>
      <p:sp>
        <p:nvSpPr>
          <p:cNvPr id="3" name="Content Placeholder 2"/>
          <p:cNvSpPr>
            <a:spLocks noGrp="1"/>
          </p:cNvSpPr>
          <p:nvPr>
            <p:ph idx="1"/>
          </p:nvPr>
        </p:nvSpPr>
        <p:spPr>
          <a:xfrm>
            <a:off x="789273" y="759013"/>
            <a:ext cx="7623208" cy="3812987"/>
          </a:xfrm>
        </p:spPr>
        <p:txBody>
          <a:bodyPr/>
          <a:lstStyle/>
          <a:p>
            <a:pPr>
              <a:spcBef>
                <a:spcPts val="0"/>
              </a:spcBef>
            </a:pPr>
            <a:r>
              <a:rPr lang="en-US" sz="2000" dirty="0">
                <a:latin typeface="Times New Roman" panose="02020603050405020304" pitchFamily="18" charset="0"/>
                <a:cs typeface="Times New Roman" panose="02020603050405020304" pitchFamily="18" charset="0"/>
              </a:rPr>
              <a:t>Memory mapped IO operation</a:t>
            </a:r>
          </a:p>
          <a:p>
            <a:pPr lvl="1">
              <a:spcBef>
                <a:spcPts val="0"/>
              </a:spcBef>
            </a:pPr>
            <a:r>
              <a:rPr lang="en-US" sz="1600" dirty="0">
                <a:latin typeface="Times New Roman" panose="02020603050405020304" pitchFamily="18" charset="0"/>
                <a:cs typeface="Times New Roman" panose="02020603050405020304" pitchFamily="18" charset="0"/>
              </a:rPr>
              <a:t>Direct device assignment</a:t>
            </a:r>
          </a:p>
          <a:p>
            <a:pPr lvl="2">
              <a:spcBef>
                <a:spcPts val="0"/>
              </a:spcBef>
            </a:pPr>
            <a:r>
              <a:rPr lang="en-US" sz="1600" dirty="0">
                <a:latin typeface="Times New Roman" panose="02020603050405020304" pitchFamily="18" charset="0"/>
                <a:cs typeface="Times New Roman" panose="02020603050405020304" pitchFamily="18" charset="0"/>
              </a:rPr>
              <a:t>VMM should use the shadow page table to map IO device addressing space of guest OS to the space of host.</a:t>
            </a:r>
          </a:p>
          <a:p>
            <a:pPr lvl="2">
              <a:spcBef>
                <a:spcPts val="0"/>
              </a:spcBef>
            </a:pPr>
            <a:r>
              <a:rPr lang="en-US" sz="1600" dirty="0">
                <a:latin typeface="Times New Roman" panose="02020603050405020304" pitchFamily="18" charset="0"/>
                <a:cs typeface="Times New Roman" panose="02020603050405020304" pitchFamily="18" charset="0"/>
              </a:rPr>
              <a:t>Then all the IO operations from guest OS will not be intercepted.</a:t>
            </a:r>
          </a:p>
          <a:p>
            <a:pPr lvl="1">
              <a:spcBef>
                <a:spcPts val="0"/>
              </a:spcBef>
            </a:pPr>
            <a:r>
              <a:rPr lang="en-US" sz="1600" dirty="0">
                <a:latin typeface="Times New Roman" panose="02020603050405020304" pitchFamily="18" charset="0"/>
                <a:cs typeface="Times New Roman" panose="02020603050405020304" pitchFamily="18" charset="0"/>
              </a:rPr>
              <a:t>Indirect device assignment</a:t>
            </a:r>
          </a:p>
          <a:p>
            <a:pPr lvl="2">
              <a:spcBef>
                <a:spcPts val="0"/>
              </a:spcBef>
            </a:pPr>
            <a:r>
              <a:rPr lang="en-US" sz="1600" dirty="0">
                <a:latin typeface="Times New Roman" panose="02020603050405020304" pitchFamily="18" charset="0"/>
                <a:cs typeface="Times New Roman" panose="02020603050405020304" pitchFamily="18" charset="0"/>
              </a:rPr>
              <a:t>VMM should make the all entries of the IO device addressing space in the shadow page table to be invalid.</a:t>
            </a:r>
          </a:p>
          <a:p>
            <a:pPr lvl="2">
              <a:spcBef>
                <a:spcPts val="0"/>
              </a:spcBef>
            </a:pPr>
            <a:r>
              <a:rPr lang="en-US" sz="1600" dirty="0">
                <a:latin typeface="Times New Roman" panose="02020603050405020304" pitchFamily="18" charset="0"/>
                <a:cs typeface="Times New Roman" panose="02020603050405020304" pitchFamily="18" charset="0"/>
              </a:rPr>
              <a:t>When guest OS accesses those addressing space, it will introduce the page fault which trap CPU to VMM for device emulation.</a:t>
            </a:r>
          </a:p>
          <a:p>
            <a:pPr>
              <a:spcBef>
                <a:spcPts val="0"/>
              </a:spcBef>
            </a:pPr>
            <a:r>
              <a:rPr lang="en-US" sz="2000" dirty="0">
                <a:latin typeface="Times New Roman" panose="02020603050405020304" pitchFamily="18" charset="0"/>
                <a:cs typeface="Times New Roman" panose="02020603050405020304" pitchFamily="18" charset="0"/>
              </a:rPr>
              <a:t>DMA mechanism</a:t>
            </a:r>
          </a:p>
          <a:p>
            <a:pPr lvl="1">
              <a:spcBef>
                <a:spcPts val="0"/>
              </a:spcBef>
            </a:pPr>
            <a:r>
              <a:rPr lang="en-US" sz="1600" dirty="0">
                <a:latin typeface="Times New Roman" panose="02020603050405020304" pitchFamily="18" charset="0"/>
                <a:cs typeface="Times New Roman" panose="02020603050405020304" pitchFamily="18" charset="0"/>
              </a:rPr>
              <a:t>Address remapping</a:t>
            </a:r>
          </a:p>
          <a:p>
            <a:pPr lvl="2">
              <a:spcBef>
                <a:spcPts val="0"/>
              </a:spcBef>
            </a:pPr>
            <a:r>
              <a:rPr lang="en-US" altLang="zh-CN" sz="1600" dirty="0">
                <a:latin typeface="Times New Roman" panose="02020603050405020304" pitchFamily="18" charset="0"/>
                <a:cs typeface="Times New Roman" panose="02020603050405020304" pitchFamily="18" charset="0"/>
              </a:rPr>
              <a:t>Since </a:t>
            </a:r>
            <a:r>
              <a:rPr lang="en-US" sz="1600" dirty="0">
                <a:latin typeface="Times New Roman" panose="02020603050405020304" pitchFamily="18" charset="0"/>
                <a:cs typeface="Times New Roman" panose="02020603050405020304" pitchFamily="18" charset="0"/>
              </a:rPr>
              <a:t>the device driver in the guest OS does not know the host physical address, VMM needs to remap the DMA target </a:t>
            </a:r>
            <a:r>
              <a:rPr lang="en-US" altLang="zh-TW" sz="1600" dirty="0">
                <a:latin typeface="Times New Roman" panose="02020603050405020304" pitchFamily="18" charset="0"/>
                <a:cs typeface="Times New Roman" panose="02020603050405020304" pitchFamily="18" charset="0"/>
              </a:rPr>
              <a:t>automatically</a:t>
            </a:r>
            <a:r>
              <a:rPr lang="en-US" sz="1600" dirty="0">
                <a:latin typeface="Times New Roman" panose="02020603050405020304" pitchFamily="18" charset="0"/>
                <a:cs typeface="Times New Roman" panose="02020603050405020304" pitchFamily="18" charset="0"/>
              </a:rPr>
              <a:t> when intercepting IO operations from guest OS.</a:t>
            </a:r>
          </a:p>
        </p:txBody>
      </p:sp>
      <p:sp>
        <p:nvSpPr>
          <p:cNvPr id="4" name="灯片编号占位符 1">
            <a:extLst>
              <a:ext uri="{FF2B5EF4-FFF2-40B4-BE49-F238E27FC236}">
                <a16:creationId xmlns:a16="http://schemas.microsoft.com/office/drawing/2014/main" id="{FB86DB9D-CB18-EA04-7E88-3F1B9BEBF220}"/>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22</a:t>
            </a:fld>
            <a:endParaRPr lang="zh-TW" altLang="en-US" dirty="0"/>
          </a:p>
        </p:txBody>
      </p:sp>
    </p:spTree>
    <p:extLst>
      <p:ext uri="{BB962C8B-B14F-4D97-AF65-F5344CB8AC3E}">
        <p14:creationId xmlns:p14="http://schemas.microsoft.com/office/powerpoint/2010/main" val="419124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027" y="108349"/>
            <a:ext cx="7674663" cy="519113"/>
          </a:xfrm>
        </p:spPr>
        <p:txBody>
          <a:bodyPr/>
          <a:lstStyle/>
          <a:p>
            <a:r>
              <a:rPr lang="en-US" dirty="0"/>
              <a:t>Device Virtualization (1)</a:t>
            </a:r>
          </a:p>
        </p:txBody>
      </p:sp>
      <p:sp>
        <p:nvSpPr>
          <p:cNvPr id="3" name="Content Placeholder 2"/>
          <p:cNvSpPr>
            <a:spLocks noGrp="1"/>
          </p:cNvSpPr>
          <p:nvPr>
            <p:ph idx="1"/>
          </p:nvPr>
        </p:nvSpPr>
        <p:spPr>
          <a:xfrm>
            <a:off x="1001026" y="844153"/>
            <a:ext cx="7685773" cy="3410213"/>
          </a:xfrm>
        </p:spPr>
        <p:txBody>
          <a:bodyPr/>
          <a:lstStyle/>
          <a:p>
            <a:r>
              <a:rPr lang="en-US" sz="2400" dirty="0">
                <a:latin typeface="Times New Roman" panose="02020603050405020304" pitchFamily="18" charset="0"/>
                <a:cs typeface="Times New Roman" panose="02020603050405020304" pitchFamily="18" charset="0"/>
              </a:rPr>
              <a:t>IO device types </a:t>
            </a:r>
          </a:p>
          <a:p>
            <a:pPr lvl="1"/>
            <a:r>
              <a:rPr lang="en-US" sz="2000" dirty="0">
                <a:latin typeface="Times New Roman" panose="02020603050405020304" pitchFamily="18" charset="0"/>
                <a:cs typeface="Times New Roman" panose="02020603050405020304" pitchFamily="18" charset="0"/>
              </a:rPr>
              <a:t>Dedicated device</a:t>
            </a:r>
          </a:p>
          <a:p>
            <a:pPr lvl="2"/>
            <a:r>
              <a:rPr lang="en-US" dirty="0">
                <a:latin typeface="Times New Roman" panose="02020603050405020304" pitchFamily="18" charset="0"/>
                <a:cs typeface="Times New Roman" panose="02020603050405020304" pitchFamily="18" charset="0"/>
              </a:rPr>
              <a:t>Ex : displayer, mouse, keyboard …etc.</a:t>
            </a:r>
          </a:p>
          <a:p>
            <a:pPr lvl="1"/>
            <a:r>
              <a:rPr lang="en-US" sz="2000" dirty="0">
                <a:latin typeface="Times New Roman" panose="02020603050405020304" pitchFamily="18" charset="0"/>
                <a:cs typeface="Times New Roman" panose="02020603050405020304" pitchFamily="18" charset="0"/>
              </a:rPr>
              <a:t>Partitioned device</a:t>
            </a:r>
          </a:p>
          <a:p>
            <a:pPr lvl="2"/>
            <a:r>
              <a:rPr lang="en-US" dirty="0">
                <a:latin typeface="Times New Roman" panose="02020603050405020304" pitchFamily="18" charset="0"/>
                <a:cs typeface="Times New Roman" panose="02020603050405020304" pitchFamily="18" charset="0"/>
              </a:rPr>
              <a:t>Ex : disk, tape …etc</a:t>
            </a:r>
          </a:p>
          <a:p>
            <a:pPr lvl="1"/>
            <a:r>
              <a:rPr lang="en-US" sz="2000" dirty="0">
                <a:latin typeface="Times New Roman" panose="02020603050405020304" pitchFamily="18" charset="0"/>
                <a:cs typeface="Times New Roman" panose="02020603050405020304" pitchFamily="18" charset="0"/>
              </a:rPr>
              <a:t>Shared device</a:t>
            </a:r>
          </a:p>
          <a:p>
            <a:pPr lvl="2"/>
            <a:r>
              <a:rPr lang="en-US" dirty="0">
                <a:latin typeface="Times New Roman" panose="02020603050405020304" pitchFamily="18" charset="0"/>
                <a:cs typeface="Times New Roman" panose="02020603050405020304" pitchFamily="18" charset="0"/>
              </a:rPr>
              <a:t>Ex : network card, graphic card …etc.</a:t>
            </a:r>
          </a:p>
          <a:p>
            <a:pPr lvl="1"/>
            <a:r>
              <a:rPr lang="en-US" sz="2000" dirty="0">
                <a:latin typeface="Times New Roman" panose="02020603050405020304" pitchFamily="18" charset="0"/>
                <a:cs typeface="Times New Roman" panose="02020603050405020304" pitchFamily="18" charset="0"/>
              </a:rPr>
              <a:t>Nonexistent physical device</a:t>
            </a:r>
          </a:p>
          <a:p>
            <a:pPr lvl="2"/>
            <a:r>
              <a:rPr lang="en-US" dirty="0">
                <a:latin typeface="Times New Roman" panose="02020603050405020304" pitchFamily="18" charset="0"/>
                <a:cs typeface="Times New Roman" panose="02020603050405020304" pitchFamily="18" charset="0"/>
              </a:rPr>
              <a:t>Ex : virtual device, etc.</a:t>
            </a:r>
          </a:p>
        </p:txBody>
      </p:sp>
      <p:sp>
        <p:nvSpPr>
          <p:cNvPr id="4" name="灯片编号占位符 1">
            <a:extLst>
              <a:ext uri="{FF2B5EF4-FFF2-40B4-BE49-F238E27FC236}">
                <a16:creationId xmlns:a16="http://schemas.microsoft.com/office/drawing/2014/main" id="{B846A14A-7ECB-467F-F3CF-8C3B58B8836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23</a:t>
            </a:fld>
            <a:endParaRPr lang="zh-TW" altLang="en-US" dirty="0"/>
          </a:p>
        </p:txBody>
      </p:sp>
    </p:spTree>
    <p:extLst>
      <p:ext uri="{BB962C8B-B14F-4D97-AF65-F5344CB8AC3E}">
        <p14:creationId xmlns:p14="http://schemas.microsoft.com/office/powerpoint/2010/main" val="2431855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108349"/>
            <a:ext cx="7786690" cy="519113"/>
          </a:xfrm>
        </p:spPr>
        <p:txBody>
          <a:bodyPr/>
          <a:lstStyle/>
          <a:p>
            <a:r>
              <a:rPr lang="en-US" dirty="0"/>
              <a:t>Device Virtualization (2)</a:t>
            </a:r>
          </a:p>
        </p:txBody>
      </p:sp>
      <p:sp>
        <p:nvSpPr>
          <p:cNvPr id="3" name="Content Placeholder 2"/>
          <p:cNvSpPr>
            <a:spLocks noGrp="1"/>
          </p:cNvSpPr>
          <p:nvPr>
            <p:ph idx="1"/>
          </p:nvPr>
        </p:nvSpPr>
        <p:spPr>
          <a:xfrm>
            <a:off x="888998" y="844153"/>
            <a:ext cx="7786691" cy="3219847"/>
          </a:xfrm>
        </p:spPr>
        <p:txBody>
          <a:bodyPr/>
          <a:lstStyle/>
          <a:p>
            <a:r>
              <a:rPr lang="en-US" sz="2400" dirty="0">
                <a:latin typeface="Times New Roman" panose="02020603050405020304" pitchFamily="18" charset="0"/>
                <a:cs typeface="Times New Roman" panose="02020603050405020304" pitchFamily="18" charset="0"/>
              </a:rPr>
              <a:t>Dedicated device</a:t>
            </a:r>
          </a:p>
          <a:p>
            <a:pPr lvl="1"/>
            <a:r>
              <a:rPr lang="en-US" sz="2000" dirty="0">
                <a:latin typeface="Times New Roman" panose="02020603050405020304" pitchFamily="18" charset="0"/>
                <a:cs typeface="Times New Roman" panose="02020603050405020304" pitchFamily="18" charset="0"/>
              </a:rPr>
              <a:t>Do not need to be virtualized.</a:t>
            </a:r>
          </a:p>
          <a:p>
            <a:pPr lvl="1"/>
            <a:r>
              <a:rPr lang="en-US" sz="2000" dirty="0">
                <a:latin typeface="Times New Roman" panose="02020603050405020304" pitchFamily="18" charset="0"/>
                <a:cs typeface="Times New Roman" panose="02020603050405020304" pitchFamily="18" charset="0"/>
              </a:rPr>
              <a:t>In theory, requests of such device could bypass the VMM.</a:t>
            </a:r>
          </a:p>
          <a:p>
            <a:pPr lvl="1"/>
            <a:r>
              <a:rPr lang="en-US" sz="2000" dirty="0">
                <a:latin typeface="Times New Roman" panose="02020603050405020304" pitchFamily="18" charset="0"/>
                <a:cs typeface="Times New Roman" panose="02020603050405020304" pitchFamily="18" charset="0"/>
              </a:rPr>
              <a:t>However, they are handled by the VMM first since OS is running in user mode.</a:t>
            </a:r>
          </a:p>
          <a:p>
            <a:r>
              <a:rPr lang="en-US" sz="2400" dirty="0">
                <a:latin typeface="Times New Roman" panose="02020603050405020304" pitchFamily="18" charset="0"/>
                <a:cs typeface="Times New Roman" panose="02020603050405020304" pitchFamily="18" charset="0"/>
              </a:rPr>
              <a:t>Partitioned device</a:t>
            </a:r>
          </a:p>
          <a:p>
            <a:pPr lvl="1"/>
            <a:r>
              <a:rPr lang="en-US" sz="2000" dirty="0">
                <a:latin typeface="Times New Roman" panose="02020603050405020304" pitchFamily="18" charset="0"/>
                <a:cs typeface="Times New Roman" panose="02020603050405020304" pitchFamily="18" charset="0"/>
              </a:rPr>
              <a:t>Partitioned into several smaller virtual devices as dedicated to VMs.</a:t>
            </a:r>
          </a:p>
          <a:p>
            <a:pPr lvl="1"/>
            <a:r>
              <a:rPr lang="en-US" sz="2000" dirty="0">
                <a:latin typeface="Times New Roman" panose="02020603050405020304" pitchFamily="18" charset="0"/>
                <a:cs typeface="Times New Roman" panose="02020603050405020304" pitchFamily="18" charset="0"/>
              </a:rPr>
              <a:t>VMM translates address spaces to those of the physical devices.</a:t>
            </a:r>
          </a:p>
        </p:txBody>
      </p:sp>
      <p:sp>
        <p:nvSpPr>
          <p:cNvPr id="5" name="灯片编号占位符 1">
            <a:extLst>
              <a:ext uri="{FF2B5EF4-FFF2-40B4-BE49-F238E27FC236}">
                <a16:creationId xmlns:a16="http://schemas.microsoft.com/office/drawing/2014/main" id="{60BED48B-D66A-18BD-A322-5B5FA1074E3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24</a:t>
            </a:fld>
            <a:endParaRPr lang="zh-TW" altLang="en-US" dirty="0"/>
          </a:p>
        </p:txBody>
      </p:sp>
    </p:spTree>
    <p:extLst>
      <p:ext uri="{BB962C8B-B14F-4D97-AF65-F5344CB8AC3E}">
        <p14:creationId xmlns:p14="http://schemas.microsoft.com/office/powerpoint/2010/main" val="3959280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133" y="108349"/>
            <a:ext cx="7786557" cy="519113"/>
          </a:xfrm>
        </p:spPr>
        <p:txBody>
          <a:bodyPr/>
          <a:lstStyle/>
          <a:p>
            <a:r>
              <a:rPr lang="en-US" dirty="0"/>
              <a:t>Device Virtualization (3)</a:t>
            </a:r>
          </a:p>
        </p:txBody>
      </p:sp>
      <p:sp>
        <p:nvSpPr>
          <p:cNvPr id="3" name="Content Placeholder 2"/>
          <p:cNvSpPr>
            <a:spLocks noGrp="1"/>
          </p:cNvSpPr>
          <p:nvPr>
            <p:ph idx="1"/>
          </p:nvPr>
        </p:nvSpPr>
        <p:spPr>
          <a:xfrm>
            <a:off x="889133" y="853641"/>
            <a:ext cx="7504095" cy="3657600"/>
          </a:xfrm>
        </p:spPr>
        <p:txBody>
          <a:bodyPr>
            <a:normAutofit/>
          </a:bodyPr>
          <a:lstStyle/>
          <a:p>
            <a:r>
              <a:rPr lang="en-US" sz="2400" dirty="0">
                <a:latin typeface="Times New Roman" panose="02020603050405020304" pitchFamily="18" charset="0"/>
                <a:cs typeface="Times New Roman" panose="02020603050405020304" pitchFamily="18" charset="0"/>
              </a:rPr>
              <a:t>Shared device</a:t>
            </a:r>
          </a:p>
          <a:p>
            <a:pPr lvl="1"/>
            <a:r>
              <a:rPr lang="en-US" sz="2000" dirty="0">
                <a:latin typeface="Times New Roman" panose="02020603050405020304" pitchFamily="18" charset="0"/>
                <a:cs typeface="Times New Roman" panose="02020603050405020304" pitchFamily="18" charset="0"/>
              </a:rPr>
              <a:t>Should be shared among VMs.</a:t>
            </a:r>
          </a:p>
          <a:p>
            <a:pPr lvl="1"/>
            <a:r>
              <a:rPr lang="en-US" sz="2000" dirty="0">
                <a:latin typeface="Times New Roman" panose="02020603050405020304" pitchFamily="18" charset="0"/>
                <a:cs typeface="Times New Roman" panose="02020603050405020304" pitchFamily="18" charset="0"/>
              </a:rPr>
              <a:t>Each VM has its own virtual device state.</a:t>
            </a:r>
          </a:p>
          <a:p>
            <a:pPr lvl="1"/>
            <a:r>
              <a:rPr lang="en-US" sz="2000" dirty="0">
                <a:latin typeface="Times New Roman" panose="02020603050405020304" pitchFamily="18" charset="0"/>
                <a:cs typeface="Times New Roman" panose="02020603050405020304" pitchFamily="18" charset="0"/>
              </a:rPr>
              <a:t>VMM translates a request from a VM to a physical device .</a:t>
            </a:r>
            <a:br>
              <a:rPr lang="en-US" sz="2000" dirty="0">
                <a:solidFill>
                  <a:srgbClr val="FF0000"/>
                </a:solidFill>
                <a:latin typeface="Times New Roman" panose="02020603050405020304" pitchFamily="18" charset="0"/>
                <a:cs typeface="Times New Roman" panose="02020603050405020304" pitchFamily="18" charset="0"/>
              </a:rPr>
            </a:br>
            <a:endParaRPr lang="en-US" sz="20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Nonexistent physical device</a:t>
            </a:r>
          </a:p>
          <a:p>
            <a:pPr lvl="1"/>
            <a:r>
              <a:rPr lang="en-US" sz="2000" dirty="0">
                <a:latin typeface="Times New Roman" panose="02020603050405020304" pitchFamily="18" charset="0"/>
                <a:cs typeface="Times New Roman" panose="02020603050405020304" pitchFamily="18" charset="0"/>
              </a:rPr>
              <a:t>Virtual device “attached” to a VM for which there is no corresponding physical device.</a:t>
            </a:r>
          </a:p>
          <a:p>
            <a:pPr lvl="1"/>
            <a:r>
              <a:rPr lang="en-US" sz="2000" dirty="0">
                <a:latin typeface="Times New Roman" panose="02020603050405020304" pitchFamily="18" charset="0"/>
                <a:cs typeface="Times New Roman" panose="02020603050405020304" pitchFamily="18" charset="0"/>
              </a:rPr>
              <a:t>VMM intercepts requests from a VM, buffers them and interrupts other VMs.</a:t>
            </a:r>
          </a:p>
        </p:txBody>
      </p:sp>
      <p:sp>
        <p:nvSpPr>
          <p:cNvPr id="5" name="灯片编号占位符 1">
            <a:extLst>
              <a:ext uri="{FF2B5EF4-FFF2-40B4-BE49-F238E27FC236}">
                <a16:creationId xmlns:a16="http://schemas.microsoft.com/office/drawing/2014/main" id="{0EC2F4E7-979F-BE8B-77EF-75A7B53A81F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25</a:t>
            </a:fld>
            <a:endParaRPr lang="zh-TW" altLang="en-US" dirty="0"/>
          </a:p>
        </p:txBody>
      </p:sp>
    </p:spTree>
    <p:extLst>
      <p:ext uri="{BB962C8B-B14F-4D97-AF65-F5344CB8AC3E}">
        <p14:creationId xmlns:p14="http://schemas.microsoft.com/office/powerpoint/2010/main" val="4014903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6" y="108349"/>
            <a:ext cx="7713164" cy="519113"/>
          </a:xfrm>
        </p:spPr>
        <p:txBody>
          <a:bodyPr/>
          <a:lstStyle/>
          <a:p>
            <a:r>
              <a:rPr lang="en-US" dirty="0"/>
              <a:t>Performance Issues</a:t>
            </a:r>
          </a:p>
        </p:txBody>
      </p:sp>
      <p:sp>
        <p:nvSpPr>
          <p:cNvPr id="3" name="Content Placeholder 2"/>
          <p:cNvSpPr>
            <a:spLocks noGrp="1"/>
          </p:cNvSpPr>
          <p:nvPr>
            <p:ph idx="1"/>
          </p:nvPr>
        </p:nvSpPr>
        <p:spPr>
          <a:xfrm>
            <a:off x="962526" y="805515"/>
            <a:ext cx="7419474" cy="3495552"/>
          </a:xfrm>
        </p:spPr>
        <p:txBody>
          <a:bodyPr/>
          <a:lstStyle/>
          <a:p>
            <a:pPr>
              <a:spcBef>
                <a:spcPts val="0"/>
              </a:spcBef>
            </a:pPr>
            <a:r>
              <a:rPr lang="en-US" sz="2200" dirty="0">
                <a:latin typeface="Times New Roman" panose="02020603050405020304" pitchFamily="18" charset="0"/>
                <a:cs typeface="Times New Roman" panose="02020603050405020304" pitchFamily="18" charset="0"/>
              </a:rPr>
              <a:t>When considering performance, two major issues </a:t>
            </a:r>
          </a:p>
          <a:p>
            <a:pPr lvl="1">
              <a:spcBef>
                <a:spcPts val="0"/>
              </a:spcBef>
            </a:pPr>
            <a:r>
              <a:rPr lang="en-US" sz="2000" dirty="0">
                <a:latin typeface="Times New Roman" panose="02020603050405020304" pitchFamily="18" charset="0"/>
                <a:cs typeface="Times New Roman" panose="02020603050405020304" pitchFamily="18" charset="0"/>
              </a:rPr>
              <a:t>How to make guest OS directly access IO addresses </a:t>
            </a:r>
          </a:p>
          <a:p>
            <a:pPr lvl="2">
              <a:spcBef>
                <a:spcPts val="0"/>
              </a:spcBef>
            </a:pPr>
            <a:r>
              <a:rPr lang="en-US" sz="1800" dirty="0">
                <a:latin typeface="Times New Roman" panose="02020603050405020304" pitchFamily="18" charset="0"/>
                <a:cs typeface="Times New Roman" panose="02020603050405020304" pitchFamily="18" charset="0"/>
              </a:rPr>
              <a:t>Other than software approaches discussed above, we can make use of the hardware assistance (Intel EPT technique in memory virtualization) to map IO addresses from host to guest directly without software overhead.</a:t>
            </a:r>
          </a:p>
          <a:p>
            <a:pPr lvl="1">
              <a:spcBef>
                <a:spcPts val="0"/>
              </a:spcBef>
            </a:pPr>
            <a:r>
              <a:rPr lang="en-US" sz="2000" dirty="0">
                <a:latin typeface="Times New Roman" panose="02020603050405020304" pitchFamily="18" charset="0"/>
                <a:cs typeface="Times New Roman" panose="02020603050405020304" pitchFamily="18" charset="0"/>
              </a:rPr>
              <a:t>How to make DMA directly access memory space in guest OS ?</a:t>
            </a:r>
          </a:p>
          <a:p>
            <a:pPr lvl="2">
              <a:spcBef>
                <a:spcPts val="0"/>
              </a:spcBef>
            </a:pPr>
            <a:r>
              <a:rPr lang="en-US" sz="1800" dirty="0">
                <a:latin typeface="Times New Roman" panose="02020603050405020304" pitchFamily="18" charset="0"/>
                <a:cs typeface="Times New Roman" panose="02020603050405020304" pitchFamily="18" charset="0"/>
              </a:rPr>
              <a:t>For the synchronous DMA operation, guest OS will be able to assign the correct host physical memory address by EPT technique.</a:t>
            </a:r>
          </a:p>
          <a:p>
            <a:pPr lvl="2">
              <a:spcBef>
                <a:spcPts val="0"/>
              </a:spcBef>
            </a:pPr>
            <a:r>
              <a:rPr lang="en-US" sz="1800" dirty="0">
                <a:latin typeface="Times New Roman" panose="02020603050405020304" pitchFamily="18" charset="0"/>
                <a:cs typeface="Times New Roman" panose="02020603050405020304" pitchFamily="18" charset="0"/>
              </a:rPr>
              <a:t>For the asynchronous DMA operation, hardware must access memory from host OS which will introduce the VMM intervention.</a:t>
            </a:r>
          </a:p>
        </p:txBody>
      </p:sp>
      <p:sp>
        <p:nvSpPr>
          <p:cNvPr id="4" name="灯片编号占位符 1">
            <a:extLst>
              <a:ext uri="{FF2B5EF4-FFF2-40B4-BE49-F238E27FC236}">
                <a16:creationId xmlns:a16="http://schemas.microsoft.com/office/drawing/2014/main" id="{52BE9BCF-A931-F2EC-DC3A-99A0FD2F484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26</a:t>
            </a:fld>
            <a:endParaRPr lang="zh-TW" altLang="en-US" dirty="0"/>
          </a:p>
        </p:txBody>
      </p:sp>
    </p:spTree>
    <p:extLst>
      <p:ext uri="{BB962C8B-B14F-4D97-AF65-F5344CB8AC3E}">
        <p14:creationId xmlns:p14="http://schemas.microsoft.com/office/powerpoint/2010/main" val="1268859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Optimization :</a:t>
            </a:r>
            <a:r>
              <a:rPr kumimoji="1" lang="zh-TW" altLang="en-US" dirty="0"/>
              <a:t> </a:t>
            </a:r>
            <a:r>
              <a:rPr kumimoji="1" lang="en-US" altLang="zh-TW" dirty="0" err="1"/>
              <a:t>virt-io</a:t>
            </a:r>
            <a:endParaRPr kumimoji="1" lang="zh-TW" altLang="en-US" dirty="0"/>
          </a:p>
        </p:txBody>
      </p:sp>
      <p:sp>
        <p:nvSpPr>
          <p:cNvPr id="3" name="文字版面配置區 2"/>
          <p:cNvSpPr>
            <a:spLocks noGrp="1"/>
          </p:cNvSpPr>
          <p:nvPr>
            <p:ph type="body" idx="1"/>
          </p:nvPr>
        </p:nvSpPr>
        <p:spPr/>
        <p:txBody>
          <a:bodyPr/>
          <a:lstStyle/>
          <a:p>
            <a:endParaRPr kumimoji="1" lang="en-US" altLang="zh-TW" dirty="0"/>
          </a:p>
        </p:txBody>
      </p:sp>
      <p:sp>
        <p:nvSpPr>
          <p:cNvPr id="4" name="灯片编号占位符 1">
            <a:extLst>
              <a:ext uri="{FF2B5EF4-FFF2-40B4-BE49-F238E27FC236}">
                <a16:creationId xmlns:a16="http://schemas.microsoft.com/office/drawing/2014/main" id="{013071DC-E2A9-1038-CDE4-A6D5C82128D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27</a:t>
            </a:fld>
            <a:endParaRPr lang="zh-TW" altLang="en-US" dirty="0"/>
          </a:p>
        </p:txBody>
      </p:sp>
    </p:spTree>
    <p:extLst>
      <p:ext uri="{BB962C8B-B14F-4D97-AF65-F5344CB8AC3E}">
        <p14:creationId xmlns:p14="http://schemas.microsoft.com/office/powerpoint/2010/main" val="3322209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6648" y="108349"/>
            <a:ext cx="7819042" cy="519113"/>
          </a:xfrm>
        </p:spPr>
        <p:txBody>
          <a:bodyPr/>
          <a:lstStyle/>
          <a:p>
            <a:r>
              <a:rPr kumimoji="1" lang="en-US" altLang="zh-TW" dirty="0"/>
              <a:t>Overview</a:t>
            </a:r>
            <a:endParaRPr kumimoji="1" lang="zh-TW" altLang="en-US" dirty="0"/>
          </a:p>
        </p:txBody>
      </p:sp>
      <p:sp>
        <p:nvSpPr>
          <p:cNvPr id="3" name="內容版面配置區 2"/>
          <p:cNvSpPr>
            <a:spLocks noGrp="1"/>
          </p:cNvSpPr>
          <p:nvPr>
            <p:ph idx="1"/>
          </p:nvPr>
        </p:nvSpPr>
        <p:spPr>
          <a:xfrm>
            <a:off x="856648" y="844153"/>
            <a:ext cx="7830152" cy="437346"/>
          </a:xfrm>
        </p:spPr>
        <p:txBody>
          <a:bodyPr/>
          <a:lstStyle/>
          <a:p>
            <a:r>
              <a:rPr kumimoji="1" lang="en-US" altLang="zh-TW" sz="2400" dirty="0">
                <a:latin typeface="Times New Roman" panose="02020603050405020304" pitchFamily="18" charset="0"/>
                <a:cs typeface="Times New Roman" panose="02020603050405020304" pitchFamily="18" charset="0"/>
              </a:rPr>
              <a:t>Device Emulation Environment</a:t>
            </a:r>
            <a:endParaRPr kumimoji="1" lang="zh-TW" altLang="en-US" sz="2400" dirty="0">
              <a:latin typeface="Times New Roman" panose="02020603050405020304" pitchFamily="18" charset="0"/>
              <a:cs typeface="Times New Roman" panose="02020603050405020304" pitchFamily="18" charset="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1518512237"/>
              </p:ext>
            </p:extLst>
          </p:nvPr>
        </p:nvGraphicFramePr>
        <p:xfrm>
          <a:off x="1771651" y="1623498"/>
          <a:ext cx="5701562" cy="2490401"/>
        </p:xfrm>
        <a:graphic>
          <a:graphicData uri="http://schemas.openxmlformats.org/presentationml/2006/ole">
            <mc:AlternateContent xmlns:mc="http://schemas.openxmlformats.org/markup-compatibility/2006">
              <mc:Choice xmlns:v="urn:schemas-microsoft-com:vml" Requires="v">
                <p:oleObj r:id="rId2" imgW="4229167" imgH="1853184" progId="">
                  <p:embed/>
                </p:oleObj>
              </mc:Choice>
              <mc:Fallback>
                <p:oleObj r:id="rId2" imgW="4229167" imgH="1853184" progId="">
                  <p:embed/>
                  <p:pic>
                    <p:nvPicPr>
                      <p:cNvPr id="4" name="物件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1" y="1623498"/>
                        <a:ext cx="5701562" cy="2490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文字方塊 4"/>
          <p:cNvSpPr txBox="1"/>
          <p:nvPr/>
        </p:nvSpPr>
        <p:spPr>
          <a:xfrm>
            <a:off x="2057400" y="4142474"/>
            <a:ext cx="2114550" cy="300082"/>
          </a:xfrm>
          <a:prstGeom prst="rect">
            <a:avLst/>
          </a:prstGeom>
          <a:noFill/>
        </p:spPr>
        <p:txBody>
          <a:bodyPr wrap="square" rtlCol="0">
            <a:spAutoFit/>
          </a:bodyPr>
          <a:lstStyle/>
          <a:p>
            <a:pPr algn="ctr"/>
            <a:r>
              <a:rPr lang="en-US" altLang="zh-TW" sz="1350" dirty="0"/>
              <a:t>Full virtualization </a:t>
            </a:r>
            <a:endParaRPr lang="zh-TW" altLang="en-US" sz="1350" dirty="0"/>
          </a:p>
        </p:txBody>
      </p:sp>
      <p:sp>
        <p:nvSpPr>
          <p:cNvPr id="6" name="文字方塊 5"/>
          <p:cNvSpPr txBox="1"/>
          <p:nvPr/>
        </p:nvSpPr>
        <p:spPr>
          <a:xfrm>
            <a:off x="5143500" y="4151225"/>
            <a:ext cx="2114550" cy="300082"/>
          </a:xfrm>
          <a:prstGeom prst="rect">
            <a:avLst/>
          </a:prstGeom>
          <a:noFill/>
        </p:spPr>
        <p:txBody>
          <a:bodyPr wrap="square" rtlCol="0">
            <a:spAutoFit/>
          </a:bodyPr>
          <a:lstStyle/>
          <a:p>
            <a:pPr algn="ctr"/>
            <a:r>
              <a:rPr lang="en-US" altLang="zh-TW" sz="1350" dirty="0"/>
              <a:t>Para-virtualization </a:t>
            </a:r>
            <a:endParaRPr lang="zh-TW" altLang="en-US" sz="1350" dirty="0"/>
          </a:p>
        </p:txBody>
      </p:sp>
      <p:sp>
        <p:nvSpPr>
          <p:cNvPr id="7" name="矩形 6"/>
          <p:cNvSpPr/>
          <p:nvPr/>
        </p:nvSpPr>
        <p:spPr>
          <a:xfrm>
            <a:off x="4629150" y="1570724"/>
            <a:ext cx="2971800" cy="2971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8" name="灯片编号占位符 1">
            <a:extLst>
              <a:ext uri="{FF2B5EF4-FFF2-40B4-BE49-F238E27FC236}">
                <a16:creationId xmlns:a16="http://schemas.microsoft.com/office/drawing/2014/main" id="{68A4458C-9474-DBD0-9FF4-0B670701134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28</a:t>
            </a:fld>
            <a:endParaRPr lang="zh-TW" altLang="en-US" dirty="0"/>
          </a:p>
        </p:txBody>
      </p:sp>
    </p:spTree>
    <p:extLst>
      <p:ext uri="{BB962C8B-B14F-4D97-AF65-F5344CB8AC3E}">
        <p14:creationId xmlns:p14="http://schemas.microsoft.com/office/powerpoint/2010/main" val="304842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98" y="108349"/>
            <a:ext cx="7838292" cy="519113"/>
          </a:xfrm>
        </p:spPr>
        <p:txBody>
          <a:bodyPr/>
          <a:lstStyle/>
          <a:p>
            <a:r>
              <a:rPr lang="en-US" altLang="zh-TW" dirty="0" err="1"/>
              <a:t>Virtio</a:t>
            </a:r>
            <a:endParaRPr lang="zh-TW" altLang="en-US" dirty="0"/>
          </a:p>
        </p:txBody>
      </p:sp>
      <p:sp>
        <p:nvSpPr>
          <p:cNvPr id="5" name="內容版面配置區 4"/>
          <p:cNvSpPr>
            <a:spLocks noGrp="1"/>
          </p:cNvSpPr>
          <p:nvPr>
            <p:ph idx="1"/>
          </p:nvPr>
        </p:nvSpPr>
        <p:spPr>
          <a:xfrm>
            <a:off x="816836" y="898031"/>
            <a:ext cx="5748511" cy="3628724"/>
          </a:xfrm>
        </p:spPr>
        <p:txBody>
          <a:bodyPr>
            <a:noAutofit/>
          </a:bodyPr>
          <a:lstStyle/>
          <a:p>
            <a:r>
              <a:rPr lang="en-US" altLang="zh-TW" sz="1800" dirty="0" err="1">
                <a:latin typeface="Times New Roman" panose="02020603050405020304" pitchFamily="18" charset="0"/>
                <a:cs typeface="Times New Roman" panose="02020603050405020304" pitchFamily="18" charset="0"/>
              </a:rPr>
              <a:t>Virtio</a:t>
            </a:r>
            <a:r>
              <a:rPr lang="en-US" altLang="zh-TW" sz="1800" dirty="0">
                <a:latin typeface="Times New Roman" panose="02020603050405020304" pitchFamily="18" charset="0"/>
                <a:cs typeface="Times New Roman" panose="02020603050405020304" pitchFamily="18" charset="0"/>
              </a:rPr>
              <a:t> is a Linux IO virtualization standard for network and disk device drivers and cooperates with the hypervisor.</a:t>
            </a:r>
          </a:p>
          <a:p>
            <a:pPr lvl="1"/>
            <a:r>
              <a:rPr lang="en-US" altLang="zh-TW" sz="1800" dirty="0">
                <a:latin typeface="Times New Roman" panose="02020603050405020304" pitchFamily="18" charset="0"/>
                <a:cs typeface="Times New Roman" panose="02020603050405020304" pitchFamily="18" charset="0"/>
              </a:rPr>
              <a:t>It provides a set of APIs and structures for making </a:t>
            </a:r>
            <a:r>
              <a:rPr lang="en-US" altLang="zh-TW" sz="1800" dirty="0" err="1">
                <a:latin typeface="Times New Roman" panose="02020603050405020304" pitchFamily="18" charset="0"/>
                <a:cs typeface="Times New Roman" panose="02020603050405020304" pitchFamily="18" charset="0"/>
              </a:rPr>
              <a:t>virtio</a:t>
            </a:r>
            <a:r>
              <a:rPr lang="en-US" altLang="zh-TW" sz="1800" dirty="0">
                <a:latin typeface="Times New Roman" panose="02020603050405020304" pitchFamily="18" charset="0"/>
                <a:cs typeface="Times New Roman" panose="02020603050405020304" pitchFamily="18" charset="0"/>
              </a:rPr>
              <a:t> devices.</a:t>
            </a:r>
          </a:p>
          <a:p>
            <a:pPr lvl="1"/>
            <a:r>
              <a:rPr lang="en-US" altLang="zh-TW" sz="1800" dirty="0">
                <a:latin typeface="Times New Roman" panose="02020603050405020304" pitchFamily="18" charset="0"/>
                <a:cs typeface="Times New Roman" panose="02020603050405020304" pitchFamily="18" charset="0"/>
              </a:rPr>
              <a:t>The host implementation is in </a:t>
            </a:r>
            <a:r>
              <a:rPr lang="en-US" altLang="zh-TW" sz="1800" dirty="0" err="1">
                <a:latin typeface="Times New Roman" panose="02020603050405020304" pitchFamily="18" charset="0"/>
                <a:cs typeface="Times New Roman" panose="02020603050405020304" pitchFamily="18" charset="0"/>
              </a:rPr>
              <a:t>userspace</a:t>
            </a:r>
            <a:r>
              <a:rPr lang="en-US" altLang="zh-TW" sz="1800" dirty="0">
                <a:latin typeface="Times New Roman" panose="02020603050405020304" pitchFamily="18" charset="0"/>
                <a:cs typeface="Times New Roman" panose="02020603050405020304" pitchFamily="18" charset="0"/>
              </a:rPr>
              <a:t> - </a:t>
            </a:r>
            <a:r>
              <a:rPr lang="en-US" altLang="zh-TW" sz="1800" dirty="0" err="1">
                <a:latin typeface="Times New Roman" panose="02020603050405020304" pitchFamily="18" charset="0"/>
                <a:cs typeface="Times New Roman" panose="02020603050405020304" pitchFamily="18" charset="0"/>
              </a:rPr>
              <a:t>qemu</a:t>
            </a:r>
            <a:r>
              <a:rPr lang="en-US" altLang="zh-TW" sz="1800" dirty="0">
                <a:latin typeface="Times New Roman" panose="02020603050405020304" pitchFamily="18" charset="0"/>
                <a:cs typeface="Times New Roman" panose="02020603050405020304" pitchFamily="18" charset="0"/>
              </a:rPr>
              <a:t>, so no driver is needed in the host</a:t>
            </a:r>
          </a:p>
          <a:p>
            <a:pPr lvl="1"/>
            <a:r>
              <a:rPr lang="en-US" altLang="zh-TW" sz="1800" dirty="0">
                <a:latin typeface="Times New Roman" panose="02020603050405020304" pitchFamily="18" charset="0"/>
                <a:cs typeface="Times New Roman" panose="02020603050405020304" pitchFamily="18" charset="0"/>
              </a:rPr>
              <a:t>Only the guest's device drivers aware the virtual environment.</a:t>
            </a:r>
          </a:p>
          <a:p>
            <a:pPr lvl="1"/>
            <a:r>
              <a:rPr lang="en-US" altLang="zh-TW" sz="1800" dirty="0">
                <a:latin typeface="Times New Roman" panose="02020603050405020304" pitchFamily="18" charset="0"/>
                <a:cs typeface="Times New Roman" panose="02020603050405020304" pitchFamily="18" charset="0"/>
              </a:rPr>
              <a:t>This enables guests to get high performance network and disk operations, and gives most of the performance benefits of </a:t>
            </a:r>
            <a:r>
              <a:rPr lang="en-US" altLang="zh-TW" sz="1800" dirty="0" err="1">
                <a:latin typeface="Times New Roman" panose="02020603050405020304" pitchFamily="18" charset="0"/>
                <a:cs typeface="Times New Roman" panose="02020603050405020304" pitchFamily="18" charset="0"/>
              </a:rPr>
              <a:t>para</a:t>
            </a:r>
            <a:r>
              <a:rPr lang="en-US" altLang="zh-TW" sz="1800" dirty="0">
                <a:latin typeface="Times New Roman" panose="02020603050405020304" pitchFamily="18" charset="0"/>
                <a:cs typeface="Times New Roman" panose="02020603050405020304" pitchFamily="18" charset="0"/>
              </a:rPr>
              <a:t>-virtualization.</a:t>
            </a:r>
            <a:endParaRPr lang="zh-TW" altLang="en-US" sz="1800" dirty="0">
              <a:latin typeface="Times New Roman" panose="02020603050405020304" pitchFamily="18" charset="0"/>
              <a:cs typeface="Times New Roman" panose="02020603050405020304" pitchFamily="18" charset="0"/>
            </a:endParaRPr>
          </a:p>
        </p:txBody>
      </p:sp>
      <p:graphicFrame>
        <p:nvGraphicFramePr>
          <p:cNvPr id="7" name="物件 6"/>
          <p:cNvGraphicFramePr>
            <a:graphicFrameLocks noChangeAspect="1"/>
          </p:cNvGraphicFramePr>
          <p:nvPr>
            <p:extLst>
              <p:ext uri="{D42A27DB-BD31-4B8C-83A1-F6EECF244321}">
                <p14:modId xmlns:p14="http://schemas.microsoft.com/office/powerpoint/2010/main" val="2574617464"/>
              </p:ext>
            </p:extLst>
          </p:nvPr>
        </p:nvGraphicFramePr>
        <p:xfrm>
          <a:off x="6565347" y="1391801"/>
          <a:ext cx="2494516" cy="2641184"/>
        </p:xfrm>
        <a:graphic>
          <a:graphicData uri="http://schemas.openxmlformats.org/presentationml/2006/ole">
            <mc:AlternateContent xmlns:mc="http://schemas.openxmlformats.org/markup-compatibility/2006">
              <mc:Choice xmlns:v="urn:schemas-microsoft-com:vml" Requires="v">
                <p:oleObj r:id="rId2" imgW="2753180" imgH="2915273" progId="">
                  <p:embed/>
                </p:oleObj>
              </mc:Choice>
              <mc:Fallback>
                <p:oleObj r:id="rId2" imgW="2753180" imgH="2915273" progId="">
                  <p:embed/>
                  <p:pic>
                    <p:nvPicPr>
                      <p:cNvPr id="7" name="物件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347" y="1391801"/>
                        <a:ext cx="2494516" cy="2641184"/>
                      </a:xfrm>
                      <a:prstGeom prst="rect">
                        <a:avLst/>
                      </a:prstGeom>
                      <a:noFill/>
                    </p:spPr>
                  </p:pic>
                </p:oleObj>
              </mc:Fallback>
            </mc:AlternateContent>
          </a:graphicData>
        </a:graphic>
      </p:graphicFrame>
      <p:sp>
        <p:nvSpPr>
          <p:cNvPr id="3" name="灯片编号占位符 1">
            <a:extLst>
              <a:ext uri="{FF2B5EF4-FFF2-40B4-BE49-F238E27FC236}">
                <a16:creationId xmlns:a16="http://schemas.microsoft.com/office/drawing/2014/main" id="{31233553-9D15-D68E-C99E-0BB27474D4D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29</a:t>
            </a:fld>
            <a:endParaRPr lang="zh-TW" altLang="en-US" dirty="0"/>
          </a:p>
        </p:txBody>
      </p:sp>
    </p:spTree>
    <p:extLst>
      <p:ext uri="{BB962C8B-B14F-4D97-AF65-F5344CB8AC3E}">
        <p14:creationId xmlns:p14="http://schemas.microsoft.com/office/powerpoint/2010/main" val="296224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zh-TW" dirty="0"/>
              <a:t>Background knowledge of I/O subsystem</a:t>
            </a:r>
          </a:p>
        </p:txBody>
      </p:sp>
      <p:sp>
        <p:nvSpPr>
          <p:cNvPr id="5" name="文本占位符 4">
            <a:extLst>
              <a:ext uri="{FF2B5EF4-FFF2-40B4-BE49-F238E27FC236}">
                <a16:creationId xmlns:a16="http://schemas.microsoft.com/office/drawing/2014/main" id="{6CA29838-26F9-9E40-FD1B-BFBAF3EFC03D}"/>
              </a:ext>
            </a:extLst>
          </p:cNvPr>
          <p:cNvSpPr>
            <a:spLocks noGrp="1"/>
          </p:cNvSpPr>
          <p:nvPr>
            <p:ph type="body" idx="1"/>
          </p:nvPr>
        </p:nvSpPr>
        <p:spPr/>
        <p:txBody>
          <a:bodyPr/>
          <a:lstStyle/>
          <a:p>
            <a:endParaRPr lang="zh-CN" altLang="en-US"/>
          </a:p>
        </p:txBody>
      </p:sp>
      <p:sp>
        <p:nvSpPr>
          <p:cNvPr id="6" name="灯片编号占位符 1">
            <a:extLst>
              <a:ext uri="{FF2B5EF4-FFF2-40B4-BE49-F238E27FC236}">
                <a16:creationId xmlns:a16="http://schemas.microsoft.com/office/drawing/2014/main" id="{338D8E21-0ABE-E8E4-F45F-D3F49BE4AEF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a:t>
            </a:fld>
            <a:endParaRPr lang="zh-TW"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775" y="108349"/>
            <a:ext cx="7770915" cy="519113"/>
          </a:xfrm>
        </p:spPr>
        <p:txBody>
          <a:bodyPr/>
          <a:lstStyle/>
          <a:p>
            <a:r>
              <a:rPr lang="en-US" altLang="zh-TW" dirty="0"/>
              <a:t>Why it Fast</a:t>
            </a:r>
            <a:endParaRPr lang="zh-TW" altLang="en-US" dirty="0"/>
          </a:p>
        </p:txBody>
      </p:sp>
      <p:sp>
        <p:nvSpPr>
          <p:cNvPr id="6" name="內容版面配置區 5"/>
          <p:cNvSpPr>
            <a:spLocks noGrp="1"/>
          </p:cNvSpPr>
          <p:nvPr>
            <p:ph idx="1"/>
          </p:nvPr>
        </p:nvSpPr>
        <p:spPr>
          <a:xfrm>
            <a:off x="904775" y="922376"/>
            <a:ext cx="4864630" cy="2028825"/>
          </a:xfrm>
        </p:spPr>
        <p:txBody>
          <a:bodyPr/>
          <a:lstStyle/>
          <a:p>
            <a:r>
              <a:rPr lang="en-US" altLang="zh-TW" sz="2000" dirty="0">
                <a:latin typeface="Times New Roman" panose="02020603050405020304" pitchFamily="18" charset="0"/>
                <a:cs typeface="Times New Roman" panose="02020603050405020304" pitchFamily="18" charset="0"/>
              </a:rPr>
              <a:t>A part of memory space (</a:t>
            </a:r>
            <a:r>
              <a:rPr lang="en-US" altLang="zh-TW" sz="2000" dirty="0" err="1">
                <a:latin typeface="Times New Roman" panose="02020603050405020304" pitchFamily="18" charset="0"/>
                <a:cs typeface="Times New Roman" panose="02020603050405020304" pitchFamily="18" charset="0"/>
              </a:rPr>
              <a:t>Virtqueue</a:t>
            </a:r>
            <a:r>
              <a:rPr lang="en-US" altLang="zh-TW" sz="2000" dirty="0">
                <a:latin typeface="Times New Roman" panose="02020603050405020304" pitchFamily="18" charset="0"/>
                <a:cs typeface="Times New Roman" panose="02020603050405020304" pitchFamily="18" charset="0"/>
              </a:rPr>
              <a:t>) are shared between guests and QEMU to accelerate the data accessing by each sides.</a:t>
            </a:r>
          </a:p>
          <a:p>
            <a:pPr lvl="1"/>
            <a:r>
              <a:rPr lang="en-US" altLang="zh-TW" sz="2000" dirty="0">
                <a:latin typeface="Times New Roman" panose="02020603050405020304" pitchFamily="18" charset="0"/>
                <a:cs typeface="Times New Roman" panose="02020603050405020304" pitchFamily="18" charset="0"/>
              </a:rPr>
              <a:t>Reduce the number of MMIOs.</a:t>
            </a:r>
          </a:p>
        </p:txBody>
      </p:sp>
      <p:grpSp>
        <p:nvGrpSpPr>
          <p:cNvPr id="7" name="群組 6"/>
          <p:cNvGrpSpPr/>
          <p:nvPr/>
        </p:nvGrpSpPr>
        <p:grpSpPr>
          <a:xfrm>
            <a:off x="5770563" y="1197575"/>
            <a:ext cx="3086100" cy="3125783"/>
            <a:chOff x="2590800" y="2438400"/>
            <a:chExt cx="3962400" cy="386291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38400"/>
              <a:ext cx="3962400" cy="386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590800" y="3505200"/>
              <a:ext cx="2590800"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sp>
        <p:nvSpPr>
          <p:cNvPr id="3" name="灯片编号占位符 1">
            <a:extLst>
              <a:ext uri="{FF2B5EF4-FFF2-40B4-BE49-F238E27FC236}">
                <a16:creationId xmlns:a16="http://schemas.microsoft.com/office/drawing/2014/main" id="{1D94DEC9-EAC4-808A-8F61-10E1A151D3E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30</a:t>
            </a:fld>
            <a:endParaRPr lang="zh-TW" altLang="en-US" dirty="0"/>
          </a:p>
        </p:txBody>
      </p:sp>
    </p:spTree>
    <p:extLst>
      <p:ext uri="{BB962C8B-B14F-4D97-AF65-F5344CB8AC3E}">
        <p14:creationId xmlns:p14="http://schemas.microsoft.com/office/powerpoint/2010/main" val="2422293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optimization:</a:t>
            </a:r>
            <a:r>
              <a:rPr kumimoji="1" lang="zh-TW" altLang="en-US" dirty="0"/>
              <a:t> </a:t>
            </a:r>
            <a:r>
              <a:rPr kumimoji="1" lang="en-US" altLang="zh-TW" dirty="0" err="1"/>
              <a:t>virt-io</a:t>
            </a:r>
            <a:endParaRPr kumimoji="1" lang="zh-TW" altLang="en-US" dirty="0"/>
          </a:p>
        </p:txBody>
      </p:sp>
      <p:sp>
        <p:nvSpPr>
          <p:cNvPr id="4" name="灯片编号占位符 1">
            <a:extLst>
              <a:ext uri="{FF2B5EF4-FFF2-40B4-BE49-F238E27FC236}">
                <a16:creationId xmlns:a16="http://schemas.microsoft.com/office/drawing/2014/main" id="{01EA51EB-6771-D4D3-2421-9C646A2544F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31</a:t>
            </a:fld>
            <a:endParaRPr lang="zh-TW" altLang="en-US" dirty="0"/>
          </a:p>
        </p:txBody>
      </p:sp>
    </p:spTree>
    <p:extLst>
      <p:ext uri="{BB962C8B-B14F-4D97-AF65-F5344CB8AC3E}">
        <p14:creationId xmlns:p14="http://schemas.microsoft.com/office/powerpoint/2010/main" val="1117922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33651" y="108349"/>
            <a:ext cx="7742039" cy="519113"/>
          </a:xfrm>
        </p:spPr>
        <p:txBody>
          <a:bodyPr/>
          <a:lstStyle/>
          <a:p>
            <a:r>
              <a:rPr kumimoji="1" lang="en-US" altLang="zh-TW" dirty="0"/>
              <a:t>Architecture</a:t>
            </a:r>
            <a:r>
              <a:rPr kumimoji="1" lang="zh-TW" altLang="en-US" dirty="0"/>
              <a:t> </a:t>
            </a:r>
            <a:r>
              <a:rPr kumimoji="1" lang="en-US" altLang="zh-TW" dirty="0"/>
              <a:t>of</a:t>
            </a:r>
            <a:r>
              <a:rPr kumimoji="1" lang="zh-TW" altLang="en-US" dirty="0"/>
              <a:t> </a:t>
            </a:r>
            <a:r>
              <a:rPr kumimoji="1" lang="en-US" altLang="zh-TW" dirty="0" err="1"/>
              <a:t>Virt</a:t>
            </a:r>
            <a:r>
              <a:rPr kumimoji="1" lang="en-US" altLang="zh-TW" dirty="0"/>
              <a:t>-IO</a:t>
            </a:r>
            <a:endParaRPr kumimoji="1" lang="zh-TW" altLang="en-US" dirty="0"/>
          </a:p>
        </p:txBody>
      </p:sp>
      <p:grpSp>
        <p:nvGrpSpPr>
          <p:cNvPr id="7" name="组合 6">
            <a:extLst>
              <a:ext uri="{FF2B5EF4-FFF2-40B4-BE49-F238E27FC236}">
                <a16:creationId xmlns:a16="http://schemas.microsoft.com/office/drawing/2014/main" id="{8C6F829E-4C4E-6E07-8CAD-32D045942D72}"/>
              </a:ext>
            </a:extLst>
          </p:cNvPr>
          <p:cNvGrpSpPr/>
          <p:nvPr/>
        </p:nvGrpSpPr>
        <p:grpSpPr>
          <a:xfrm>
            <a:off x="1245528" y="1003279"/>
            <a:ext cx="6760280" cy="3398870"/>
            <a:chOff x="1124039" y="1095024"/>
            <a:chExt cx="6760280" cy="3398870"/>
          </a:xfrm>
        </p:grpSpPr>
        <p:grpSp>
          <p:nvGrpSpPr>
            <p:cNvPr id="3" name="群組 2"/>
            <p:cNvGrpSpPr/>
            <p:nvPr/>
          </p:nvGrpSpPr>
          <p:grpSpPr>
            <a:xfrm>
              <a:off x="2628900" y="1095024"/>
              <a:ext cx="5255419" cy="3398870"/>
              <a:chOff x="1371600" y="1703874"/>
              <a:chExt cx="7007225" cy="4531826"/>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703874"/>
                <a:ext cx="7007225" cy="453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4"/>
              <p:cNvSpPr txBox="1"/>
              <p:nvPr/>
            </p:nvSpPr>
            <p:spPr>
              <a:xfrm>
                <a:off x="6497692" y="4977826"/>
                <a:ext cx="1477328" cy="615553"/>
              </a:xfrm>
              <a:prstGeom prst="rect">
                <a:avLst/>
              </a:prstGeom>
              <a:noFill/>
            </p:spPr>
            <p:txBody>
              <a:bodyPr wrap="none" rtlCol="0">
                <a:spAutoFit/>
              </a:bodyPr>
              <a:lstStyle/>
              <a:p>
                <a:r>
                  <a:rPr lang="en-US" altLang="zh-TW" sz="2400" dirty="0">
                    <a:latin typeface="Times New Roman" panose="02020603050405020304" pitchFamily="18" charset="0"/>
                    <a:cs typeface="Times New Roman" panose="02020603050405020304" pitchFamily="18" charset="0"/>
                  </a:rPr>
                  <a:t>QEMU</a:t>
                </a:r>
                <a:endParaRPr lang="zh-TW" altLang="en-US" sz="2400" dirty="0">
                  <a:latin typeface="Times New Roman" panose="02020603050405020304" pitchFamily="18" charset="0"/>
                  <a:cs typeface="Times New Roman" panose="02020603050405020304" pitchFamily="18" charset="0"/>
                </a:endParaRPr>
              </a:p>
            </p:txBody>
          </p:sp>
        </p:grpSp>
        <p:sp>
          <p:nvSpPr>
            <p:cNvPr id="2" name="文字方塊 1"/>
            <p:cNvSpPr txBox="1"/>
            <p:nvPr/>
          </p:nvSpPr>
          <p:spPr>
            <a:xfrm>
              <a:off x="1257300" y="1360170"/>
              <a:ext cx="1200150" cy="646331"/>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Front-end driver</a:t>
              </a:r>
              <a:endParaRPr lang="zh-TW" altLang="en-US" dirty="0">
                <a:latin typeface="Times New Roman" panose="02020603050405020304" pitchFamily="18" charset="0"/>
                <a:cs typeface="Times New Roman" panose="02020603050405020304" pitchFamily="18" charset="0"/>
              </a:endParaRPr>
            </a:p>
          </p:txBody>
        </p:sp>
        <p:sp>
          <p:nvSpPr>
            <p:cNvPr id="19" name="左大括弧 18"/>
            <p:cNvSpPr/>
            <p:nvPr/>
          </p:nvSpPr>
          <p:spPr>
            <a:xfrm>
              <a:off x="2286000" y="1131569"/>
              <a:ext cx="342900" cy="11430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1350">
                <a:latin typeface="Times New Roman" panose="02020603050405020304" pitchFamily="18" charset="0"/>
                <a:cs typeface="Times New Roman" panose="02020603050405020304" pitchFamily="18" charset="0"/>
              </a:endParaRPr>
            </a:p>
          </p:txBody>
        </p:sp>
        <p:sp>
          <p:nvSpPr>
            <p:cNvPr id="21" name="左大括弧 20"/>
            <p:cNvSpPr/>
            <p:nvPr/>
          </p:nvSpPr>
          <p:spPr>
            <a:xfrm>
              <a:off x="2286000" y="2446019"/>
              <a:ext cx="342900" cy="6858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1350">
                <a:latin typeface="Times New Roman" panose="02020603050405020304" pitchFamily="18" charset="0"/>
                <a:cs typeface="Times New Roman" panose="02020603050405020304" pitchFamily="18" charset="0"/>
              </a:endParaRPr>
            </a:p>
          </p:txBody>
        </p:sp>
        <p:sp>
          <p:nvSpPr>
            <p:cNvPr id="22" name="左大括弧 21"/>
            <p:cNvSpPr/>
            <p:nvPr/>
          </p:nvSpPr>
          <p:spPr>
            <a:xfrm>
              <a:off x="2286000" y="3246119"/>
              <a:ext cx="342900" cy="114300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TW" altLang="en-US" sz="1350">
                <a:latin typeface="Times New Roman" panose="02020603050405020304" pitchFamily="18" charset="0"/>
                <a:cs typeface="Times New Roman" panose="02020603050405020304" pitchFamily="18" charset="0"/>
              </a:endParaRPr>
            </a:p>
          </p:txBody>
        </p:sp>
        <p:sp>
          <p:nvSpPr>
            <p:cNvPr id="23" name="文字方塊 22"/>
            <p:cNvSpPr txBox="1"/>
            <p:nvPr/>
          </p:nvSpPr>
          <p:spPr>
            <a:xfrm>
              <a:off x="1371600" y="3505995"/>
              <a:ext cx="1028700" cy="923330"/>
            </a:xfrm>
            <a:prstGeom prst="rect">
              <a:avLst/>
            </a:prstGeom>
            <a:noFill/>
          </p:spPr>
          <p:txBody>
            <a:bodyPr wrap="square" rtlCol="0">
              <a:spAutoFit/>
            </a:bodyPr>
            <a:lstStyle/>
            <a:p>
              <a:pPr algn="ctr"/>
              <a:r>
                <a:rPr lang="en-US" altLang="zh-TW" dirty="0">
                  <a:latin typeface="Times New Roman" panose="02020603050405020304" pitchFamily="18" charset="0"/>
                  <a:cs typeface="Times New Roman" panose="02020603050405020304" pitchFamily="18" charset="0"/>
                </a:rPr>
                <a:t>Back-end driver</a:t>
              </a:r>
              <a:endParaRPr lang="zh-TW" altLang="en-US" dirty="0">
                <a:latin typeface="Times New Roman" panose="02020603050405020304" pitchFamily="18" charset="0"/>
                <a:cs typeface="Times New Roman" panose="02020603050405020304" pitchFamily="18" charset="0"/>
              </a:endParaRPr>
            </a:p>
          </p:txBody>
        </p:sp>
        <p:sp>
          <p:nvSpPr>
            <p:cNvPr id="20" name="矩形 19"/>
            <p:cNvSpPr/>
            <p:nvPr/>
          </p:nvSpPr>
          <p:spPr>
            <a:xfrm>
              <a:off x="1124039" y="2446019"/>
              <a:ext cx="1368966" cy="923330"/>
            </a:xfrm>
            <a:prstGeom prst="rect">
              <a:avLst/>
            </a:prstGeom>
          </p:spPr>
          <p:txBody>
            <a:bodyPr wrap="none">
              <a:spAutoFit/>
            </a:bodyPr>
            <a:lstStyle/>
            <a:p>
              <a:pPr algn="ctr"/>
              <a:r>
                <a:rPr lang="en-US" altLang="zh-TW" dirty="0" err="1">
                  <a:latin typeface="Times New Roman" panose="02020603050405020304" pitchFamily="18" charset="0"/>
                  <a:cs typeface="Times New Roman" panose="02020603050405020304" pitchFamily="18" charset="0"/>
                </a:rPr>
                <a:t>Virtqueue</a:t>
              </a:r>
              <a:r>
                <a:rPr lang="en-US" altLang="zh-TW" dirty="0">
                  <a:latin typeface="Times New Roman" panose="02020603050405020304" pitchFamily="18" charset="0"/>
                  <a:cs typeface="Times New Roman" panose="02020603050405020304" pitchFamily="18" charset="0"/>
                </a:rPr>
                <a:t> </a:t>
              </a:r>
            </a:p>
            <a:p>
              <a:pPr algn="ctr"/>
              <a:r>
                <a:rPr lang="en-US" altLang="zh-TW" dirty="0" err="1">
                  <a:latin typeface="Times New Roman" panose="02020603050405020304" pitchFamily="18" charset="0"/>
                  <a:cs typeface="Times New Roman" panose="02020603050405020304" pitchFamily="18" charset="0"/>
                </a:rPr>
                <a:t>Virtio</a:t>
              </a:r>
              <a:r>
                <a:rPr lang="en-US" altLang="zh-TW" dirty="0">
                  <a:latin typeface="Times New Roman" panose="02020603050405020304" pitchFamily="18" charset="0"/>
                  <a:cs typeface="Times New Roman" panose="02020603050405020304" pitchFamily="18" charset="0"/>
                </a:rPr>
                <a:t>-buffer</a:t>
              </a:r>
            </a:p>
            <a:p>
              <a:pPr algn="ctr"/>
              <a:endParaRPr lang="en-US" altLang="zh-TW" dirty="0">
                <a:latin typeface="Times New Roman" panose="02020603050405020304" pitchFamily="18" charset="0"/>
                <a:cs typeface="Times New Roman" panose="02020603050405020304" pitchFamily="18" charset="0"/>
              </a:endParaRPr>
            </a:p>
          </p:txBody>
        </p:sp>
      </p:grpSp>
      <p:sp>
        <p:nvSpPr>
          <p:cNvPr id="6" name="灯片编号占位符 1">
            <a:extLst>
              <a:ext uri="{FF2B5EF4-FFF2-40B4-BE49-F238E27FC236}">
                <a16:creationId xmlns:a16="http://schemas.microsoft.com/office/drawing/2014/main" id="{F9BDC253-2F0B-366E-A491-07ED2E961AF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32</a:t>
            </a:fld>
            <a:endParaRPr lang="zh-TW" altLang="en-US" dirty="0"/>
          </a:p>
        </p:txBody>
      </p:sp>
    </p:spTree>
    <p:extLst>
      <p:ext uri="{BB962C8B-B14F-4D97-AF65-F5344CB8AC3E}">
        <p14:creationId xmlns:p14="http://schemas.microsoft.com/office/powerpoint/2010/main" val="1939057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2526" y="108349"/>
            <a:ext cx="7713164" cy="519113"/>
          </a:xfrm>
        </p:spPr>
        <p:txBody>
          <a:bodyPr/>
          <a:lstStyle/>
          <a:p>
            <a:r>
              <a:rPr lang="en-US" altLang="zh-TW" dirty="0"/>
              <a:t>Driver</a:t>
            </a:r>
            <a:endParaRPr lang="zh-TW" altLang="en-US" dirty="0"/>
          </a:p>
        </p:txBody>
      </p:sp>
      <p:sp>
        <p:nvSpPr>
          <p:cNvPr id="3" name="內容版面配置區 2"/>
          <p:cNvSpPr>
            <a:spLocks noGrp="1"/>
          </p:cNvSpPr>
          <p:nvPr>
            <p:ph idx="1"/>
          </p:nvPr>
        </p:nvSpPr>
        <p:spPr>
          <a:xfrm>
            <a:off x="962526" y="892142"/>
            <a:ext cx="6172200" cy="2857500"/>
          </a:xfrm>
        </p:spPr>
        <p:txBody>
          <a:bodyPr>
            <a:normAutofit fontScale="77500" lnSpcReduction="20000"/>
          </a:bodyPr>
          <a:lstStyle/>
          <a:p>
            <a:r>
              <a:rPr lang="en-US" altLang="zh-TW" dirty="0"/>
              <a:t>Front-end driver</a:t>
            </a:r>
          </a:p>
          <a:p>
            <a:pPr lvl="1"/>
            <a:r>
              <a:rPr lang="en-US" altLang="zh-TW" dirty="0"/>
              <a:t>A kernel module in guest OS.</a:t>
            </a:r>
          </a:p>
          <a:p>
            <a:pPr lvl="1"/>
            <a:r>
              <a:rPr lang="en-US" altLang="zh-TW" dirty="0"/>
              <a:t>Accepts I/O requests from user process.</a:t>
            </a:r>
          </a:p>
          <a:p>
            <a:pPr lvl="1"/>
            <a:r>
              <a:rPr lang="en-US" altLang="zh-TW" dirty="0"/>
              <a:t>Transfer I/O requests to back-end driver.</a:t>
            </a:r>
          </a:p>
          <a:p>
            <a:pPr lvl="1"/>
            <a:endParaRPr lang="en-US" altLang="zh-TW" dirty="0"/>
          </a:p>
          <a:p>
            <a:r>
              <a:rPr lang="en-US" altLang="zh-TW" dirty="0"/>
              <a:t>Back-end driver</a:t>
            </a:r>
          </a:p>
          <a:p>
            <a:pPr lvl="1"/>
            <a:r>
              <a:rPr lang="en-US" altLang="zh-TW" dirty="0"/>
              <a:t>A device in QEMU.</a:t>
            </a:r>
          </a:p>
          <a:p>
            <a:pPr lvl="1"/>
            <a:r>
              <a:rPr lang="en-US" altLang="zh-TW" dirty="0"/>
              <a:t>Accepts I/O requests from front-end driver.</a:t>
            </a:r>
          </a:p>
          <a:p>
            <a:pPr lvl="1"/>
            <a:r>
              <a:rPr lang="en-US" altLang="zh-TW" dirty="0"/>
              <a:t>Perform I/O operation via physical device.</a:t>
            </a:r>
          </a:p>
        </p:txBody>
      </p:sp>
      <p:sp>
        <p:nvSpPr>
          <p:cNvPr id="4" name="灯片编号占位符 1">
            <a:extLst>
              <a:ext uri="{FF2B5EF4-FFF2-40B4-BE49-F238E27FC236}">
                <a16:creationId xmlns:a16="http://schemas.microsoft.com/office/drawing/2014/main" id="{35B0B8C5-2BBB-297D-FDF2-32B20CE93A7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33</a:t>
            </a:fld>
            <a:endParaRPr lang="zh-TW" altLang="en-US" dirty="0"/>
          </a:p>
        </p:txBody>
      </p:sp>
    </p:spTree>
    <p:extLst>
      <p:ext uri="{BB962C8B-B14F-4D97-AF65-F5344CB8AC3E}">
        <p14:creationId xmlns:p14="http://schemas.microsoft.com/office/powerpoint/2010/main" val="78798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5524" y="108349"/>
            <a:ext cx="7790166" cy="519113"/>
          </a:xfrm>
        </p:spPr>
        <p:txBody>
          <a:bodyPr/>
          <a:lstStyle/>
          <a:p>
            <a:r>
              <a:rPr lang="en-US" altLang="zh-TW" dirty="0"/>
              <a:t>Transport</a:t>
            </a:r>
            <a:endParaRPr lang="zh-TW" altLang="en-US" dirty="0"/>
          </a:p>
        </p:txBody>
      </p:sp>
      <p:sp>
        <p:nvSpPr>
          <p:cNvPr id="3" name="內容版面配置區 2"/>
          <p:cNvSpPr>
            <a:spLocks noGrp="1"/>
          </p:cNvSpPr>
          <p:nvPr>
            <p:ph idx="1"/>
          </p:nvPr>
        </p:nvSpPr>
        <p:spPr>
          <a:xfrm>
            <a:off x="1014261" y="844016"/>
            <a:ext cx="7590723" cy="3650982"/>
          </a:xfrm>
        </p:spPr>
        <p:txBody>
          <a:bodyPr/>
          <a:lstStyle/>
          <a:p>
            <a:r>
              <a:rPr lang="en-US" altLang="zh-TW" sz="2200" dirty="0"/>
              <a:t>Virtual queue called </a:t>
            </a:r>
            <a:r>
              <a:rPr lang="en-US" altLang="zh-TW" sz="2200" dirty="0" err="1"/>
              <a:t>virtqueue</a:t>
            </a:r>
            <a:endParaRPr lang="en-US" altLang="zh-TW" sz="2200" dirty="0"/>
          </a:p>
          <a:p>
            <a:pPr lvl="1"/>
            <a:r>
              <a:rPr lang="en-US" altLang="zh-TW" sz="2000" dirty="0"/>
              <a:t>It is a part of memory of the guest.</a:t>
            </a:r>
          </a:p>
          <a:p>
            <a:pPr lvl="1"/>
            <a:r>
              <a:rPr lang="en-US" altLang="zh-TW" sz="2000" dirty="0"/>
              <a:t>A channel between front-end and back-end.</a:t>
            </a:r>
          </a:p>
          <a:p>
            <a:pPr lvl="1"/>
            <a:r>
              <a:rPr lang="en-US" altLang="zh-TW" sz="2000" dirty="0"/>
              <a:t>Implemented as rings called </a:t>
            </a:r>
            <a:r>
              <a:rPr lang="en-US" altLang="zh-TW" sz="2000" dirty="0" err="1"/>
              <a:t>Vring</a:t>
            </a:r>
            <a:r>
              <a:rPr lang="en-US" altLang="zh-TW" sz="2000" dirty="0"/>
              <a:t> to traverse the guest-to-hypervisor transition.</a:t>
            </a:r>
          </a:p>
          <a:p>
            <a:pPr lvl="2"/>
            <a:r>
              <a:rPr lang="en-US" altLang="zh-TW" sz="1800" dirty="0" err="1"/>
              <a:t>Vring</a:t>
            </a:r>
            <a:r>
              <a:rPr lang="en-US" altLang="zh-TW" sz="1800" dirty="0"/>
              <a:t> is a memory mapped region between QEMU &amp; Guest</a:t>
            </a:r>
          </a:p>
          <a:p>
            <a:pPr lvl="2"/>
            <a:r>
              <a:rPr lang="en-US" altLang="zh-TW" sz="1800" dirty="0" err="1"/>
              <a:t>Vring</a:t>
            </a:r>
            <a:r>
              <a:rPr lang="en-US" altLang="zh-TW" sz="1800" dirty="0"/>
              <a:t> is the memory layout </a:t>
            </a:r>
            <a:r>
              <a:rPr lang="en-US" altLang="zh-TW" sz="1800" dirty="0" err="1"/>
              <a:t>virtqueue</a:t>
            </a:r>
            <a:endParaRPr lang="en-US" altLang="zh-TW" sz="1800" dirty="0"/>
          </a:p>
          <a:p>
            <a:r>
              <a:rPr lang="en-US" altLang="zh-TW" sz="2200" dirty="0" err="1"/>
              <a:t>Virtio</a:t>
            </a:r>
            <a:r>
              <a:rPr lang="en-US" altLang="zh-TW" sz="2200" dirty="0"/>
              <a:t>-buffer</a:t>
            </a:r>
          </a:p>
          <a:p>
            <a:pPr lvl="1"/>
            <a:r>
              <a:rPr lang="en-US" altLang="zh-TW" sz="2000" dirty="0"/>
              <a:t>Buffer to put send/receive requests.</a:t>
            </a:r>
          </a:p>
          <a:p>
            <a:pPr lvl="1"/>
            <a:r>
              <a:rPr lang="en-US" altLang="zh-TW" sz="2000" dirty="0"/>
              <a:t>Represented as a scatter-gather list.</a:t>
            </a:r>
          </a:p>
          <a:p>
            <a:endParaRPr lang="zh-TW" altLang="en-US" sz="2000" dirty="0"/>
          </a:p>
        </p:txBody>
      </p:sp>
      <p:sp>
        <p:nvSpPr>
          <p:cNvPr id="4" name="灯片编号占位符 1">
            <a:extLst>
              <a:ext uri="{FF2B5EF4-FFF2-40B4-BE49-F238E27FC236}">
                <a16:creationId xmlns:a16="http://schemas.microsoft.com/office/drawing/2014/main" id="{2238B224-6FDF-3113-355B-0764815AA3E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34</a:t>
            </a:fld>
            <a:endParaRPr lang="zh-TW" altLang="en-US" dirty="0"/>
          </a:p>
        </p:txBody>
      </p:sp>
    </p:spTree>
    <p:extLst>
      <p:ext uri="{BB962C8B-B14F-4D97-AF65-F5344CB8AC3E}">
        <p14:creationId xmlns:p14="http://schemas.microsoft.com/office/powerpoint/2010/main" val="2175001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1517" y="108349"/>
            <a:ext cx="7674173" cy="519113"/>
          </a:xfrm>
        </p:spPr>
        <p:txBody>
          <a:bodyPr/>
          <a:lstStyle/>
          <a:p>
            <a:r>
              <a:rPr kumimoji="1" lang="en-US" altLang="zh-TW" dirty="0"/>
              <a:t>KVM</a:t>
            </a:r>
            <a:r>
              <a:rPr kumimoji="1" lang="zh-TW" altLang="en-US" dirty="0"/>
              <a:t> </a:t>
            </a:r>
            <a:r>
              <a:rPr kumimoji="1" lang="en-US" altLang="zh-TW" dirty="0"/>
              <a:t>without</a:t>
            </a:r>
            <a:r>
              <a:rPr kumimoji="1" lang="zh-TW" altLang="en-US" dirty="0"/>
              <a:t> </a:t>
            </a:r>
            <a:r>
              <a:rPr kumimoji="1" lang="en-US" altLang="zh-TW" dirty="0" err="1"/>
              <a:t>Virt</a:t>
            </a:r>
            <a:r>
              <a:rPr kumimoji="1" lang="en-US" altLang="zh-TW" dirty="0"/>
              <a:t>-IO</a:t>
            </a:r>
            <a:endParaRPr kumimoji="1" lang="zh-TW" altLang="en-US" dirty="0"/>
          </a:p>
        </p:txBody>
      </p:sp>
      <p:sp>
        <p:nvSpPr>
          <p:cNvPr id="9" name="Rectangle 7"/>
          <p:cNvSpPr>
            <a:spLocks/>
          </p:cNvSpPr>
          <p:nvPr/>
        </p:nvSpPr>
        <p:spPr bwMode="auto">
          <a:xfrm>
            <a:off x="5814121" y="3728480"/>
            <a:ext cx="59311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a:solidFill>
                  <a:srgbClr val="000000"/>
                </a:solidFill>
                <a:ea typeface="新細明體" charset="0"/>
                <a:cs typeface="Gill Sans" charset="0"/>
              </a:rPr>
              <a:t>Host</a:t>
            </a:r>
          </a:p>
        </p:txBody>
      </p:sp>
      <p:sp>
        <p:nvSpPr>
          <p:cNvPr id="33" name="矩形 32"/>
          <p:cNvSpPr/>
          <p:nvPr/>
        </p:nvSpPr>
        <p:spPr>
          <a:xfrm>
            <a:off x="3371850" y="1428750"/>
            <a:ext cx="1257300" cy="4000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1350" dirty="0"/>
              <a:t>Guest Application</a:t>
            </a:r>
            <a:endParaRPr lang="zh-TW" altLang="en-US" sz="1350" dirty="0"/>
          </a:p>
        </p:txBody>
      </p:sp>
      <p:grpSp>
        <p:nvGrpSpPr>
          <p:cNvPr id="3" name="群組 2"/>
          <p:cNvGrpSpPr/>
          <p:nvPr/>
        </p:nvGrpSpPr>
        <p:grpSpPr>
          <a:xfrm>
            <a:off x="2784029" y="836187"/>
            <a:ext cx="3830836" cy="3733056"/>
            <a:chOff x="2200871" y="1524000"/>
            <a:chExt cx="5107781" cy="4977408"/>
          </a:xfrm>
        </p:grpSpPr>
        <p:sp>
          <p:nvSpPr>
            <p:cNvPr id="4" name="AutoShape 1"/>
            <p:cNvSpPr>
              <a:spLocks/>
            </p:cNvSpPr>
            <p:nvPr/>
          </p:nvSpPr>
          <p:spPr bwMode="auto">
            <a:xfrm>
              <a:off x="2200871" y="4626174"/>
              <a:ext cx="5107781" cy="1151930"/>
            </a:xfrm>
            <a:prstGeom prst="roundRect">
              <a:avLst>
                <a:gd name="adj" fmla="val 11625"/>
              </a:avLst>
            </a:prstGeom>
            <a:solidFill>
              <a:srgbClr val="E6FF9B"/>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5" name="AutoShape 3"/>
            <p:cNvSpPr>
              <a:spLocks/>
            </p:cNvSpPr>
            <p:nvPr/>
          </p:nvSpPr>
          <p:spPr bwMode="auto">
            <a:xfrm>
              <a:off x="2397324" y="4861917"/>
              <a:ext cx="3000375" cy="776883"/>
            </a:xfrm>
            <a:prstGeom prst="roundRect">
              <a:avLst>
                <a:gd name="adj" fmla="val 17241"/>
              </a:avLst>
            </a:prstGeom>
            <a:solidFill>
              <a:srgbClr val="FF773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KVM</a:t>
              </a:r>
            </a:p>
          </p:txBody>
        </p:sp>
        <p:sp>
          <p:nvSpPr>
            <p:cNvPr id="6" name="AutoShape 4"/>
            <p:cNvSpPr>
              <a:spLocks/>
            </p:cNvSpPr>
            <p:nvPr/>
          </p:nvSpPr>
          <p:spPr bwMode="auto">
            <a:xfrm>
              <a:off x="2209800" y="5867400"/>
              <a:ext cx="5098852" cy="634008"/>
            </a:xfrm>
            <a:prstGeom prst="roundRect">
              <a:avLst>
                <a:gd name="adj" fmla="val 21125"/>
              </a:avLst>
            </a:prstGeom>
            <a:solidFill>
              <a:srgbClr val="95FF00"/>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Hardware</a:t>
              </a:r>
            </a:p>
          </p:txBody>
        </p:sp>
        <p:sp>
          <p:nvSpPr>
            <p:cNvPr id="7" name="AutoShape 5"/>
            <p:cNvSpPr>
              <a:spLocks/>
            </p:cNvSpPr>
            <p:nvPr/>
          </p:nvSpPr>
          <p:spPr bwMode="auto">
            <a:xfrm>
              <a:off x="2502991" y="3483174"/>
              <a:ext cx="2789040" cy="1017984"/>
            </a:xfrm>
            <a:prstGeom prst="roundRect">
              <a:avLst>
                <a:gd name="adj" fmla="val 13157"/>
              </a:avLst>
            </a:prstGeom>
            <a:solidFill>
              <a:srgbClr val="FFBD8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endParaRPr lang="en-US" altLang="zh-TW" sz="1350" dirty="0">
                <a:solidFill>
                  <a:srgbClr val="000000"/>
                </a:solidFill>
                <a:ea typeface="新細明體" charset="0"/>
                <a:cs typeface="Gill Sans" charset="0"/>
              </a:endParaRPr>
            </a:p>
            <a:p>
              <a:pPr algn="ctr">
                <a:spcBef>
                  <a:spcPct val="0"/>
                </a:spcBef>
              </a:pPr>
              <a:endParaRPr lang="en-US" altLang="zh-TW" sz="1350" dirty="0">
                <a:solidFill>
                  <a:srgbClr val="000000"/>
                </a:solidFill>
                <a:ea typeface="新細明體" charset="0"/>
                <a:cs typeface="Gill Sans" charset="0"/>
              </a:endParaRPr>
            </a:p>
            <a:p>
              <a:pPr algn="ctr">
                <a:spcBef>
                  <a:spcPct val="0"/>
                </a:spcBef>
              </a:pPr>
              <a:r>
                <a:rPr lang="en-US" altLang="zh-TW" sz="1350" dirty="0">
                  <a:solidFill>
                    <a:srgbClr val="000000"/>
                  </a:solidFill>
                  <a:ea typeface="新細明體" charset="0"/>
                  <a:cs typeface="Gill Sans" charset="0"/>
                </a:rPr>
                <a:t>QEMU</a:t>
              </a:r>
            </a:p>
          </p:txBody>
        </p:sp>
        <p:sp>
          <p:nvSpPr>
            <p:cNvPr id="8" name="AutoShape 6"/>
            <p:cNvSpPr>
              <a:spLocks/>
            </p:cNvSpPr>
            <p:nvPr/>
          </p:nvSpPr>
          <p:spPr bwMode="auto">
            <a:xfrm>
              <a:off x="2502992" y="1524000"/>
              <a:ext cx="2789039" cy="1828800"/>
            </a:xfrm>
            <a:prstGeom prst="roundRect">
              <a:avLst>
                <a:gd name="adj" fmla="val 13157"/>
              </a:avLst>
            </a:prstGeom>
            <a:solidFill>
              <a:srgbClr val="ADF3CC"/>
            </a:solidFill>
            <a:ln w="12700" cap="flat">
              <a:solidFill>
                <a:srgbClr val="000000"/>
              </a:solidFill>
              <a:prstDash val="solid"/>
              <a:miter lim="800000"/>
              <a:headEnd type="none" w="med" len="med"/>
              <a:tailEnd type="none" w="med" len="med"/>
            </a:ln>
          </p:spPr>
          <p:txBody>
            <a:bodyPr lIns="0" tIns="0" rIns="0" bIns="0" anchor="t"/>
            <a:lstStyle/>
            <a:p>
              <a:pPr algn="ctr">
                <a:spcBef>
                  <a:spcPct val="0"/>
                </a:spcBef>
              </a:pPr>
              <a:r>
                <a:rPr lang="en-US" altLang="zh-TW" sz="1350" dirty="0">
                  <a:solidFill>
                    <a:srgbClr val="000000"/>
                  </a:solidFill>
                  <a:ea typeface="新細明體" charset="0"/>
                  <a:cs typeface="Gill Sans" charset="0"/>
                </a:rPr>
                <a:t>GUEST</a:t>
              </a:r>
            </a:p>
          </p:txBody>
        </p:sp>
        <p:sp>
          <p:nvSpPr>
            <p:cNvPr id="12" name="AutoShape 10"/>
            <p:cNvSpPr>
              <a:spLocks/>
            </p:cNvSpPr>
            <p:nvPr/>
          </p:nvSpPr>
          <p:spPr bwMode="auto">
            <a:xfrm>
              <a:off x="5638800" y="3483174"/>
              <a:ext cx="1321594" cy="1017984"/>
            </a:xfrm>
            <a:prstGeom prst="roundRect">
              <a:avLst>
                <a:gd name="adj" fmla="val 13157"/>
              </a:avLst>
            </a:prstGeom>
            <a:solidFill>
              <a:srgbClr val="FFBD8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Other</a:t>
              </a:r>
            </a:p>
            <a:p>
              <a:pPr algn="ctr">
                <a:spcBef>
                  <a:spcPct val="0"/>
                </a:spcBef>
              </a:pPr>
              <a:r>
                <a:rPr lang="en-US" altLang="zh-TW" sz="1350" dirty="0">
                  <a:solidFill>
                    <a:srgbClr val="000000"/>
                  </a:solidFill>
                  <a:ea typeface="新細明體" charset="0"/>
                  <a:cs typeface="Gill Sans" charset="0"/>
                </a:rPr>
                <a:t>Processes</a:t>
              </a:r>
            </a:p>
          </p:txBody>
        </p:sp>
        <p:sp>
          <p:nvSpPr>
            <p:cNvPr id="15" name="AutoShape 11"/>
            <p:cNvSpPr>
              <a:spLocks/>
            </p:cNvSpPr>
            <p:nvPr/>
          </p:nvSpPr>
          <p:spPr bwMode="auto">
            <a:xfrm>
              <a:off x="2487811" y="2667000"/>
              <a:ext cx="2819400" cy="685800"/>
            </a:xfrm>
            <a:prstGeom prst="roundRect">
              <a:avLst>
                <a:gd name="adj" fmla="val 30611"/>
              </a:avLst>
            </a:prstGeom>
            <a:solidFill>
              <a:srgbClr val="FFFF00"/>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Driver</a:t>
              </a:r>
            </a:p>
          </p:txBody>
        </p:sp>
        <p:sp>
          <p:nvSpPr>
            <p:cNvPr id="17" name="AutoShape 11"/>
            <p:cNvSpPr>
              <a:spLocks/>
            </p:cNvSpPr>
            <p:nvPr/>
          </p:nvSpPr>
          <p:spPr bwMode="auto">
            <a:xfrm>
              <a:off x="2487811" y="3429000"/>
              <a:ext cx="2819400" cy="685800"/>
            </a:xfrm>
            <a:prstGeom prst="roundRect">
              <a:avLst>
                <a:gd name="adj" fmla="val 30611"/>
              </a:avLst>
            </a:prstGeom>
            <a:solidFill>
              <a:schemeClr val="accent5">
                <a:lumMod val="60000"/>
                <a:lumOff val="40000"/>
              </a:schemeClr>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IO</a:t>
              </a:r>
              <a:r>
                <a:rPr lang="zh-TW" altLang="en-US" sz="1350" dirty="0">
                  <a:solidFill>
                    <a:srgbClr val="000000"/>
                  </a:solidFill>
                  <a:ea typeface="新細明體" charset="0"/>
                  <a:cs typeface="Gill Sans" charset="0"/>
                </a:rPr>
                <a:t> </a:t>
              </a:r>
              <a:r>
                <a:rPr lang="en-US" altLang="zh-TW" sz="1350" dirty="0">
                  <a:solidFill>
                    <a:srgbClr val="000000"/>
                  </a:solidFill>
                  <a:ea typeface="新細明體" charset="0"/>
                  <a:cs typeface="Gill Sans" charset="0"/>
                </a:rPr>
                <a:t>controller</a:t>
              </a:r>
              <a:r>
                <a:rPr lang="zh-TW" altLang="en-US" sz="1350" dirty="0">
                  <a:solidFill>
                    <a:srgbClr val="000000"/>
                  </a:solidFill>
                  <a:ea typeface="新細明體" charset="0"/>
                  <a:cs typeface="Gill Sans" charset="0"/>
                </a:rPr>
                <a:t> </a:t>
              </a:r>
              <a:r>
                <a:rPr lang="en-US" altLang="zh-TW" sz="1350" dirty="0">
                  <a:solidFill>
                    <a:srgbClr val="000000"/>
                  </a:solidFill>
                  <a:ea typeface="新細明體" charset="0"/>
                  <a:cs typeface="Gill Sans" charset="0"/>
                </a:rPr>
                <a:t>&amp;</a:t>
              </a:r>
              <a:r>
                <a:rPr lang="zh-TW" altLang="en-US" sz="1350" dirty="0">
                  <a:solidFill>
                    <a:srgbClr val="000000"/>
                  </a:solidFill>
                  <a:ea typeface="新細明體" charset="0"/>
                  <a:cs typeface="Gill Sans" charset="0"/>
                </a:rPr>
                <a:t> </a:t>
              </a:r>
              <a:r>
                <a:rPr lang="en-US" altLang="zh-TW" sz="1350" dirty="0">
                  <a:solidFill>
                    <a:srgbClr val="000000"/>
                  </a:solidFill>
                  <a:ea typeface="新細明體" charset="0"/>
                  <a:cs typeface="Gill Sans" charset="0"/>
                </a:rPr>
                <a:t>device</a:t>
              </a:r>
            </a:p>
          </p:txBody>
        </p:sp>
      </p:grpSp>
      <p:sp>
        <p:nvSpPr>
          <p:cNvPr id="50" name="矩形 49"/>
          <p:cNvSpPr/>
          <p:nvPr/>
        </p:nvSpPr>
        <p:spPr>
          <a:xfrm>
            <a:off x="5399237" y="3198907"/>
            <a:ext cx="991939" cy="4376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1350" dirty="0"/>
              <a:t>Device driver</a:t>
            </a:r>
            <a:endParaRPr lang="zh-TW" altLang="en-US" sz="1350" dirty="0"/>
          </a:p>
        </p:txBody>
      </p:sp>
      <p:sp>
        <p:nvSpPr>
          <p:cNvPr id="61" name="Rectangle 7"/>
          <p:cNvSpPr>
            <a:spLocks/>
          </p:cNvSpPr>
          <p:nvPr/>
        </p:nvSpPr>
        <p:spPr bwMode="auto">
          <a:xfrm>
            <a:off x="6021189" y="3633189"/>
            <a:ext cx="59311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Host</a:t>
            </a:r>
          </a:p>
        </p:txBody>
      </p:sp>
      <p:cxnSp>
        <p:nvCxnSpPr>
          <p:cNvPr id="26" name="肘形接點 25"/>
          <p:cNvCxnSpPr>
            <a:stCxn id="15" idx="1"/>
            <a:endCxn id="5" idx="1"/>
          </p:cNvCxnSpPr>
          <p:nvPr/>
        </p:nvCxnSpPr>
        <p:spPr>
          <a:xfrm rot="10800000" flipV="1">
            <a:off x="2931370" y="1950612"/>
            <a:ext cx="67865" cy="1680344"/>
          </a:xfrm>
          <a:prstGeom prst="bentConnector3">
            <a:avLst>
              <a:gd name="adj1" fmla="val 436845"/>
            </a:avLst>
          </a:prstGeom>
          <a:ln>
            <a:tailEnd type="arrow"/>
          </a:ln>
        </p:spPr>
        <p:style>
          <a:lnRef idx="3">
            <a:schemeClr val="dk1"/>
          </a:lnRef>
          <a:fillRef idx="0">
            <a:schemeClr val="dk1"/>
          </a:fillRef>
          <a:effectRef idx="2">
            <a:schemeClr val="dk1"/>
          </a:effectRef>
          <a:fontRef idx="minor">
            <a:schemeClr val="tx1"/>
          </a:fontRef>
        </p:style>
      </p:cxnSp>
      <p:cxnSp>
        <p:nvCxnSpPr>
          <p:cNvPr id="29" name="直線單箭頭接點 28"/>
          <p:cNvCxnSpPr>
            <a:stCxn id="5" idx="0"/>
            <a:endCxn id="7" idx="2"/>
          </p:cNvCxnSpPr>
          <p:nvPr/>
        </p:nvCxnSpPr>
        <p:spPr>
          <a:xfrm flipH="1" flipV="1">
            <a:off x="4056509" y="3069056"/>
            <a:ext cx="1" cy="2705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肘形接點 36"/>
          <p:cNvCxnSpPr>
            <a:stCxn id="33" idx="3"/>
            <a:endCxn id="15" idx="3"/>
          </p:cNvCxnSpPr>
          <p:nvPr/>
        </p:nvCxnSpPr>
        <p:spPr>
          <a:xfrm>
            <a:off x="4629150" y="1628775"/>
            <a:ext cx="484634" cy="321837"/>
          </a:xfrm>
          <a:prstGeom prst="bentConnector3">
            <a:avLst>
              <a:gd name="adj1" fmla="val 147170"/>
            </a:avLst>
          </a:prstGeom>
          <a:ln>
            <a:tailEnd type="arrow"/>
          </a:ln>
        </p:spPr>
        <p:style>
          <a:lnRef idx="3">
            <a:schemeClr val="dk1"/>
          </a:lnRef>
          <a:fillRef idx="0">
            <a:schemeClr val="dk1"/>
          </a:fillRef>
          <a:effectRef idx="2">
            <a:schemeClr val="dk1"/>
          </a:effectRef>
          <a:fontRef idx="minor">
            <a:schemeClr val="tx1"/>
          </a:fontRef>
        </p:style>
      </p:cxnSp>
      <p:cxnSp>
        <p:nvCxnSpPr>
          <p:cNvPr id="56" name="肘形接點 55"/>
          <p:cNvCxnSpPr>
            <a:stCxn id="17" idx="3"/>
            <a:endCxn id="50" idx="1"/>
          </p:cNvCxnSpPr>
          <p:nvPr/>
        </p:nvCxnSpPr>
        <p:spPr>
          <a:xfrm>
            <a:off x="5113784" y="2522112"/>
            <a:ext cx="285453" cy="895610"/>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58" name="直線單箭頭接點 57"/>
          <p:cNvCxnSpPr>
            <a:stCxn id="50" idx="2"/>
          </p:cNvCxnSpPr>
          <p:nvPr/>
        </p:nvCxnSpPr>
        <p:spPr>
          <a:xfrm>
            <a:off x="5895206" y="3636537"/>
            <a:ext cx="0" cy="476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灯片编号占位符 1">
            <a:extLst>
              <a:ext uri="{FF2B5EF4-FFF2-40B4-BE49-F238E27FC236}">
                <a16:creationId xmlns:a16="http://schemas.microsoft.com/office/drawing/2014/main" id="{0F6A686A-12AC-1BF0-10D6-D1A51165811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35</a:t>
            </a:fld>
            <a:endParaRPr lang="zh-TW" altLang="en-US" dirty="0"/>
          </a:p>
        </p:txBody>
      </p:sp>
    </p:spTree>
    <p:extLst>
      <p:ext uri="{BB962C8B-B14F-4D97-AF65-F5344CB8AC3E}">
        <p14:creationId xmlns:p14="http://schemas.microsoft.com/office/powerpoint/2010/main" val="15188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
          <p:cNvSpPr>
            <a:spLocks/>
          </p:cNvSpPr>
          <p:nvPr/>
        </p:nvSpPr>
        <p:spPr bwMode="auto">
          <a:xfrm>
            <a:off x="2793654" y="3151995"/>
            <a:ext cx="3830836" cy="863948"/>
          </a:xfrm>
          <a:prstGeom prst="roundRect">
            <a:avLst>
              <a:gd name="adj" fmla="val 11625"/>
            </a:avLst>
          </a:prstGeom>
          <a:solidFill>
            <a:srgbClr val="E6FF9B"/>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0483" name="AutoShape 3"/>
          <p:cNvSpPr>
            <a:spLocks/>
          </p:cNvSpPr>
          <p:nvPr/>
        </p:nvSpPr>
        <p:spPr bwMode="auto">
          <a:xfrm>
            <a:off x="2998590" y="3151996"/>
            <a:ext cx="2250281" cy="582662"/>
          </a:xfrm>
          <a:prstGeom prst="roundRect">
            <a:avLst>
              <a:gd name="adj" fmla="val 17241"/>
            </a:avLst>
          </a:prstGeom>
          <a:solidFill>
            <a:srgbClr val="FF773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KVM</a:t>
            </a:r>
          </a:p>
        </p:txBody>
      </p:sp>
      <p:sp>
        <p:nvSpPr>
          <p:cNvPr id="20484" name="AutoShape 4"/>
          <p:cNvSpPr>
            <a:spLocks/>
          </p:cNvSpPr>
          <p:nvPr/>
        </p:nvSpPr>
        <p:spPr bwMode="auto">
          <a:xfrm>
            <a:off x="2800350" y="4082915"/>
            <a:ext cx="3824139" cy="475506"/>
          </a:xfrm>
          <a:prstGeom prst="roundRect">
            <a:avLst>
              <a:gd name="adj" fmla="val 21125"/>
            </a:avLst>
          </a:prstGeom>
          <a:solidFill>
            <a:srgbClr val="95FF00"/>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Hardware</a:t>
            </a:r>
          </a:p>
        </p:txBody>
      </p:sp>
      <p:sp>
        <p:nvSpPr>
          <p:cNvPr id="20485" name="AutoShape 5"/>
          <p:cNvSpPr>
            <a:spLocks/>
          </p:cNvSpPr>
          <p:nvPr/>
        </p:nvSpPr>
        <p:spPr bwMode="auto">
          <a:xfrm>
            <a:off x="3025378" y="2311265"/>
            <a:ext cx="2196704" cy="763488"/>
          </a:xfrm>
          <a:prstGeom prst="roundRect">
            <a:avLst>
              <a:gd name="adj" fmla="val 13157"/>
            </a:avLst>
          </a:prstGeom>
          <a:solidFill>
            <a:srgbClr val="FFBD8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endParaRPr lang="en-US" altLang="zh-TW" sz="1350" dirty="0">
              <a:solidFill>
                <a:srgbClr val="000000"/>
              </a:solidFill>
              <a:ea typeface="新細明體" charset="0"/>
              <a:cs typeface="Gill Sans" charset="0"/>
            </a:endParaRPr>
          </a:p>
          <a:p>
            <a:pPr algn="ctr">
              <a:spcBef>
                <a:spcPct val="0"/>
              </a:spcBef>
            </a:pPr>
            <a:r>
              <a:rPr lang="en-US" altLang="zh-TW" sz="1350" dirty="0">
                <a:solidFill>
                  <a:srgbClr val="000000"/>
                </a:solidFill>
                <a:ea typeface="新細明體" charset="0"/>
                <a:cs typeface="Gill Sans" charset="0"/>
              </a:rPr>
              <a:t>QEMU</a:t>
            </a:r>
          </a:p>
        </p:txBody>
      </p:sp>
      <p:sp>
        <p:nvSpPr>
          <p:cNvPr id="20486" name="AutoShape 6"/>
          <p:cNvSpPr>
            <a:spLocks/>
          </p:cNvSpPr>
          <p:nvPr/>
        </p:nvSpPr>
        <p:spPr bwMode="auto">
          <a:xfrm>
            <a:off x="3025380" y="825365"/>
            <a:ext cx="2196701" cy="800100"/>
          </a:xfrm>
          <a:prstGeom prst="roundRect">
            <a:avLst>
              <a:gd name="adj" fmla="val 13157"/>
            </a:avLst>
          </a:prstGeom>
          <a:solidFill>
            <a:srgbClr val="ADF3CC"/>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GUEST1</a:t>
            </a:r>
          </a:p>
        </p:txBody>
      </p:sp>
      <p:sp>
        <p:nvSpPr>
          <p:cNvPr id="20487" name="Rectangle 7"/>
          <p:cNvSpPr>
            <a:spLocks/>
          </p:cNvSpPr>
          <p:nvPr/>
        </p:nvSpPr>
        <p:spPr bwMode="auto">
          <a:xfrm>
            <a:off x="6030814" y="3679517"/>
            <a:ext cx="59311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Host</a:t>
            </a:r>
          </a:p>
        </p:txBody>
      </p:sp>
      <p:sp>
        <p:nvSpPr>
          <p:cNvPr id="20490" name="AutoShape 10"/>
          <p:cNvSpPr>
            <a:spLocks/>
          </p:cNvSpPr>
          <p:nvPr/>
        </p:nvSpPr>
        <p:spPr bwMode="auto">
          <a:xfrm>
            <a:off x="5523904" y="2294746"/>
            <a:ext cx="991196" cy="763488"/>
          </a:xfrm>
          <a:prstGeom prst="roundRect">
            <a:avLst>
              <a:gd name="adj" fmla="val 13157"/>
            </a:avLst>
          </a:prstGeom>
          <a:solidFill>
            <a:srgbClr val="FFBD8F"/>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Other</a:t>
            </a:r>
          </a:p>
          <a:p>
            <a:pPr algn="ctr">
              <a:spcBef>
                <a:spcPct val="0"/>
              </a:spcBef>
            </a:pPr>
            <a:r>
              <a:rPr lang="en-US" altLang="zh-TW" sz="1350" dirty="0">
                <a:solidFill>
                  <a:srgbClr val="000000"/>
                </a:solidFill>
                <a:ea typeface="新細明體" charset="0"/>
                <a:cs typeface="Gill Sans" charset="0"/>
              </a:rPr>
              <a:t>Processes</a:t>
            </a:r>
          </a:p>
        </p:txBody>
      </p:sp>
      <p:sp>
        <p:nvSpPr>
          <p:cNvPr id="20491" name="AutoShape 11"/>
          <p:cNvSpPr>
            <a:spLocks/>
          </p:cNvSpPr>
          <p:nvPr/>
        </p:nvSpPr>
        <p:spPr bwMode="auto">
          <a:xfrm>
            <a:off x="3025379" y="1796916"/>
            <a:ext cx="2196703" cy="328166"/>
          </a:xfrm>
          <a:prstGeom prst="roundRect">
            <a:avLst>
              <a:gd name="adj" fmla="val 30611"/>
            </a:avLst>
          </a:prstGeom>
          <a:solidFill>
            <a:srgbClr val="E1EF9E"/>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a:solidFill>
                  <a:srgbClr val="000000"/>
                </a:solidFill>
                <a:ea typeface="新細明體" charset="0"/>
                <a:cs typeface="Gill Sans" charset="0"/>
              </a:rPr>
              <a:t>Transport</a:t>
            </a:r>
          </a:p>
        </p:txBody>
      </p:sp>
      <p:sp>
        <p:nvSpPr>
          <p:cNvPr id="2" name="標題 1"/>
          <p:cNvSpPr>
            <a:spLocks noGrp="1"/>
          </p:cNvSpPr>
          <p:nvPr>
            <p:ph type="title"/>
          </p:nvPr>
        </p:nvSpPr>
        <p:spPr>
          <a:xfrm>
            <a:off x="914400" y="108349"/>
            <a:ext cx="7761290" cy="519113"/>
          </a:xfrm>
        </p:spPr>
        <p:txBody>
          <a:bodyPr/>
          <a:lstStyle/>
          <a:p>
            <a:r>
              <a:rPr kumimoji="1" lang="en-US" altLang="zh-TW" dirty="0"/>
              <a:t>KVM</a:t>
            </a:r>
            <a:r>
              <a:rPr kumimoji="1" lang="zh-TW" altLang="en-US" dirty="0"/>
              <a:t> </a:t>
            </a:r>
            <a:r>
              <a:rPr kumimoji="1" lang="en-US" altLang="zh-TW" dirty="0"/>
              <a:t>with</a:t>
            </a:r>
            <a:r>
              <a:rPr kumimoji="1" lang="zh-TW" altLang="en-US" dirty="0"/>
              <a:t> </a:t>
            </a:r>
            <a:r>
              <a:rPr kumimoji="1" lang="en-US" altLang="zh-TW" dirty="0" err="1"/>
              <a:t>Virt</a:t>
            </a:r>
            <a:r>
              <a:rPr kumimoji="1" lang="en-US" altLang="zh-TW" dirty="0"/>
              <a:t>-IO</a:t>
            </a:r>
            <a:endParaRPr kumimoji="1" lang="zh-TW" altLang="en-US" dirty="0"/>
          </a:p>
        </p:txBody>
      </p:sp>
      <p:sp>
        <p:nvSpPr>
          <p:cNvPr id="16" name="AutoShape 11"/>
          <p:cNvSpPr>
            <a:spLocks/>
          </p:cNvSpPr>
          <p:nvPr/>
        </p:nvSpPr>
        <p:spPr bwMode="auto">
          <a:xfrm>
            <a:off x="3013994" y="1297299"/>
            <a:ext cx="2219473" cy="328166"/>
          </a:xfrm>
          <a:prstGeom prst="roundRect">
            <a:avLst>
              <a:gd name="adj" fmla="val 30611"/>
            </a:avLst>
          </a:prstGeom>
          <a:solidFill>
            <a:srgbClr val="FFFF00"/>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350" dirty="0" err="1">
                <a:solidFill>
                  <a:srgbClr val="000000"/>
                </a:solidFill>
                <a:ea typeface="新細明體" charset="0"/>
                <a:cs typeface="Gill Sans" charset="0"/>
              </a:rPr>
              <a:t>VirtIO</a:t>
            </a:r>
            <a:r>
              <a:rPr lang="zh-TW" altLang="en-US" sz="1350" dirty="0">
                <a:solidFill>
                  <a:srgbClr val="000000"/>
                </a:solidFill>
                <a:ea typeface="新細明體" charset="0"/>
                <a:cs typeface="Gill Sans" charset="0"/>
              </a:rPr>
              <a:t> </a:t>
            </a:r>
            <a:r>
              <a:rPr lang="en-US" altLang="zh-TW" sz="1350" dirty="0">
                <a:solidFill>
                  <a:srgbClr val="000000"/>
                </a:solidFill>
                <a:ea typeface="新細明體" charset="0"/>
                <a:cs typeface="Gill Sans" charset="0"/>
              </a:rPr>
              <a:t>driver</a:t>
            </a:r>
          </a:p>
        </p:txBody>
      </p:sp>
      <p:sp>
        <p:nvSpPr>
          <p:cNvPr id="18" name="AutoShape 11"/>
          <p:cNvSpPr>
            <a:spLocks/>
          </p:cNvSpPr>
          <p:nvPr/>
        </p:nvSpPr>
        <p:spPr bwMode="auto">
          <a:xfrm>
            <a:off x="3013993" y="2327785"/>
            <a:ext cx="2219474" cy="328166"/>
          </a:xfrm>
          <a:prstGeom prst="roundRect">
            <a:avLst>
              <a:gd name="adj" fmla="val 30611"/>
            </a:avLst>
          </a:prstGeom>
          <a:solidFill>
            <a:schemeClr val="accent5">
              <a:lumMod val="60000"/>
              <a:lumOff val="40000"/>
            </a:schemeClr>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200" dirty="0" err="1">
                <a:solidFill>
                  <a:srgbClr val="000000"/>
                </a:solidFill>
                <a:ea typeface="新細明體" charset="0"/>
                <a:cs typeface="Gill Sans" charset="0"/>
              </a:rPr>
              <a:t>VirtIO</a:t>
            </a:r>
            <a:r>
              <a:rPr lang="zh-TW" altLang="en-US" sz="1200" dirty="0">
                <a:solidFill>
                  <a:srgbClr val="000000"/>
                </a:solidFill>
                <a:ea typeface="新細明體" charset="0"/>
                <a:cs typeface="Gill Sans" charset="0"/>
              </a:rPr>
              <a:t> </a:t>
            </a:r>
            <a:r>
              <a:rPr lang="en-US" altLang="zh-TW" sz="1200" dirty="0">
                <a:solidFill>
                  <a:srgbClr val="000000"/>
                </a:solidFill>
                <a:ea typeface="新細明體" charset="0"/>
                <a:cs typeface="Gill Sans" charset="0"/>
              </a:rPr>
              <a:t>controller</a:t>
            </a:r>
            <a:r>
              <a:rPr lang="zh-TW" altLang="en-US" sz="1200" dirty="0">
                <a:solidFill>
                  <a:srgbClr val="000000"/>
                </a:solidFill>
                <a:ea typeface="新細明體" charset="0"/>
                <a:cs typeface="Gill Sans" charset="0"/>
              </a:rPr>
              <a:t> </a:t>
            </a:r>
            <a:r>
              <a:rPr lang="en-US" altLang="zh-TW" sz="1200" dirty="0">
                <a:solidFill>
                  <a:srgbClr val="000000"/>
                </a:solidFill>
                <a:ea typeface="新細明體" charset="0"/>
                <a:cs typeface="Gill Sans" charset="0"/>
              </a:rPr>
              <a:t>&amp;</a:t>
            </a:r>
            <a:r>
              <a:rPr lang="zh-TW" altLang="en-US" sz="1200" dirty="0">
                <a:solidFill>
                  <a:srgbClr val="000000"/>
                </a:solidFill>
                <a:ea typeface="新細明體" charset="0"/>
                <a:cs typeface="Gill Sans" charset="0"/>
              </a:rPr>
              <a:t> </a:t>
            </a:r>
            <a:r>
              <a:rPr lang="en-US" altLang="zh-TW" sz="1200" dirty="0">
                <a:solidFill>
                  <a:srgbClr val="000000"/>
                </a:solidFill>
                <a:ea typeface="新細明體" charset="0"/>
                <a:cs typeface="Gill Sans" charset="0"/>
              </a:rPr>
              <a:t>device</a:t>
            </a:r>
          </a:p>
        </p:txBody>
      </p:sp>
      <p:cxnSp>
        <p:nvCxnSpPr>
          <p:cNvPr id="4" name="直線單箭頭接點 3"/>
          <p:cNvCxnSpPr>
            <a:stCxn id="20486" idx="2"/>
            <a:endCxn id="20491" idx="0"/>
          </p:cNvCxnSpPr>
          <p:nvPr/>
        </p:nvCxnSpPr>
        <p:spPr>
          <a:xfrm>
            <a:off x="4123730" y="1625465"/>
            <a:ext cx="0" cy="1714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直線單箭頭接點 19"/>
          <p:cNvCxnSpPr>
            <a:stCxn id="20491" idx="2"/>
            <a:endCxn id="18" idx="0"/>
          </p:cNvCxnSpPr>
          <p:nvPr/>
        </p:nvCxnSpPr>
        <p:spPr>
          <a:xfrm>
            <a:off x="4123730" y="2125082"/>
            <a:ext cx="0" cy="20270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矩形 22"/>
          <p:cNvSpPr/>
          <p:nvPr/>
        </p:nvSpPr>
        <p:spPr>
          <a:xfrm>
            <a:off x="5523162" y="3245235"/>
            <a:ext cx="991939" cy="43763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1350" dirty="0"/>
              <a:t>Device driver</a:t>
            </a:r>
            <a:endParaRPr lang="zh-TW" altLang="en-US" sz="1350" dirty="0"/>
          </a:p>
        </p:txBody>
      </p:sp>
      <p:cxnSp>
        <p:nvCxnSpPr>
          <p:cNvPr id="8" name="肘形接點 7"/>
          <p:cNvCxnSpPr>
            <a:stCxn id="20485" idx="3"/>
            <a:endCxn id="23" idx="1"/>
          </p:cNvCxnSpPr>
          <p:nvPr/>
        </p:nvCxnSpPr>
        <p:spPr>
          <a:xfrm>
            <a:off x="5222081" y="2693010"/>
            <a:ext cx="301080" cy="771041"/>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10" name="直線單箭頭接點 9"/>
          <p:cNvCxnSpPr>
            <a:stCxn id="23" idx="2"/>
          </p:cNvCxnSpPr>
          <p:nvPr/>
        </p:nvCxnSpPr>
        <p:spPr>
          <a:xfrm flipH="1">
            <a:off x="6019131" y="3682865"/>
            <a:ext cx="1" cy="4000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 name="灯片编号占位符 1">
            <a:extLst>
              <a:ext uri="{FF2B5EF4-FFF2-40B4-BE49-F238E27FC236}">
                <a16:creationId xmlns:a16="http://schemas.microsoft.com/office/drawing/2014/main" id="{8E762D99-87F3-A188-0015-215FFCA104D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36</a:t>
            </a:fld>
            <a:endParaRPr lang="zh-TW" altLang="en-US" dirty="0"/>
          </a:p>
        </p:txBody>
      </p:sp>
    </p:spTree>
    <p:extLst>
      <p:ext uri="{BB962C8B-B14F-4D97-AF65-F5344CB8AC3E}">
        <p14:creationId xmlns:p14="http://schemas.microsoft.com/office/powerpoint/2010/main" val="14029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optimization</a:t>
            </a:r>
            <a:r>
              <a:rPr kumimoji="1" lang="zh-TW" altLang="en-US" dirty="0"/>
              <a:t> </a:t>
            </a:r>
            <a:r>
              <a:rPr kumimoji="1" lang="en-US" altLang="zh-TW" dirty="0" err="1"/>
              <a:t>virt-io</a:t>
            </a:r>
            <a:endParaRPr kumimoji="1" lang="zh-TW" altLang="en-US" dirty="0"/>
          </a:p>
        </p:txBody>
      </p:sp>
      <p:sp>
        <p:nvSpPr>
          <p:cNvPr id="4" name="灯片编号占位符 1">
            <a:extLst>
              <a:ext uri="{FF2B5EF4-FFF2-40B4-BE49-F238E27FC236}">
                <a16:creationId xmlns:a16="http://schemas.microsoft.com/office/drawing/2014/main" id="{CEFFED69-7098-44E7-832F-ABE2684F03D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37</a:t>
            </a:fld>
            <a:endParaRPr lang="zh-TW" altLang="en-US" dirty="0"/>
          </a:p>
        </p:txBody>
      </p:sp>
      <p:sp>
        <p:nvSpPr>
          <p:cNvPr id="6" name="文本占位符 5">
            <a:extLst>
              <a:ext uri="{FF2B5EF4-FFF2-40B4-BE49-F238E27FC236}">
                <a16:creationId xmlns:a16="http://schemas.microsoft.com/office/drawing/2014/main" id="{37062A2E-E860-395D-46E9-15BD6866FB55}"/>
              </a:ext>
            </a:extLst>
          </p:cNvPr>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33446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p:cNvSpPr>
          <p:nvPr/>
        </p:nvSpPr>
        <p:spPr bwMode="auto">
          <a:xfrm>
            <a:off x="2850770" y="1238186"/>
            <a:ext cx="3737075" cy="1017985"/>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5602" name="AutoShape 2"/>
          <p:cNvSpPr>
            <a:spLocks/>
          </p:cNvSpPr>
          <p:nvPr/>
        </p:nvSpPr>
        <p:spPr bwMode="auto">
          <a:xfrm>
            <a:off x="2850770" y="3334430"/>
            <a:ext cx="3737075" cy="1017985"/>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5603" name="Rectangle 3"/>
          <p:cNvSpPr>
            <a:spLocks/>
          </p:cNvSpPr>
          <p:nvPr/>
        </p:nvSpPr>
        <p:spPr bwMode="auto">
          <a:xfrm>
            <a:off x="5702969" y="1570704"/>
            <a:ext cx="7694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sp>
        <p:nvSpPr>
          <p:cNvPr id="25604" name="Rectangle 4"/>
          <p:cNvSpPr>
            <a:spLocks/>
          </p:cNvSpPr>
          <p:nvPr/>
        </p:nvSpPr>
        <p:spPr bwMode="auto">
          <a:xfrm>
            <a:off x="5651065" y="3666949"/>
            <a:ext cx="86562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sp>
        <p:nvSpPr>
          <p:cNvPr id="25605" name="AutoShape 5"/>
          <p:cNvSpPr>
            <a:spLocks/>
          </p:cNvSpPr>
          <p:nvPr/>
        </p:nvSpPr>
        <p:spPr bwMode="auto">
          <a:xfrm>
            <a:off x="3245909" y="1305158"/>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25606" name="AutoShape 6"/>
          <p:cNvSpPr>
            <a:spLocks/>
          </p:cNvSpPr>
          <p:nvPr/>
        </p:nvSpPr>
        <p:spPr bwMode="auto">
          <a:xfrm>
            <a:off x="3245909" y="3903698"/>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sp>
        <p:nvSpPr>
          <p:cNvPr id="25607" name="AutoShape 7"/>
          <p:cNvSpPr>
            <a:spLocks/>
          </p:cNvSpPr>
          <p:nvPr/>
        </p:nvSpPr>
        <p:spPr bwMode="auto">
          <a:xfrm>
            <a:off x="3018203" y="1814150"/>
            <a:ext cx="2397621" cy="381744"/>
          </a:xfrm>
          <a:prstGeom prst="roundRect">
            <a:avLst>
              <a:gd name="adj" fmla="val 26315"/>
            </a:avLst>
          </a:prstGeom>
          <a:solidFill>
            <a:srgbClr val="F5F4B4"/>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PCI Controller</a:t>
            </a:r>
          </a:p>
        </p:txBody>
      </p:sp>
      <p:sp>
        <p:nvSpPr>
          <p:cNvPr id="25608" name="AutoShape 8"/>
          <p:cNvSpPr>
            <a:spLocks/>
          </p:cNvSpPr>
          <p:nvPr/>
        </p:nvSpPr>
        <p:spPr bwMode="auto">
          <a:xfrm>
            <a:off x="3018203" y="3448283"/>
            <a:ext cx="2397621" cy="381744"/>
          </a:xfrm>
          <a:prstGeom prst="roundRect">
            <a:avLst>
              <a:gd name="adj" fmla="val 26315"/>
            </a:avLst>
          </a:prstGeom>
          <a:solidFill>
            <a:srgbClr val="F5F4B4"/>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PCI Controller</a:t>
            </a:r>
          </a:p>
        </p:txBody>
      </p:sp>
      <p:grpSp>
        <p:nvGrpSpPr>
          <p:cNvPr id="25612" name="Group 12"/>
          <p:cNvGrpSpPr>
            <a:grpSpLocks/>
          </p:cNvGrpSpPr>
          <p:nvPr/>
        </p:nvGrpSpPr>
        <p:grpSpPr bwMode="auto">
          <a:xfrm>
            <a:off x="2850770" y="2450390"/>
            <a:ext cx="3737075" cy="689819"/>
            <a:chOff x="0" y="0"/>
            <a:chExt cx="4464" cy="824"/>
          </a:xfrm>
        </p:grpSpPr>
        <p:sp>
          <p:nvSpPr>
            <p:cNvPr id="25609" name="AutoShape 9"/>
            <p:cNvSpPr>
              <a:spLocks/>
            </p:cNvSpPr>
            <p:nvPr/>
          </p:nvSpPr>
          <p:spPr bwMode="auto">
            <a:xfrm>
              <a:off x="0" y="0"/>
              <a:ext cx="4464" cy="824"/>
            </a:xfrm>
            <a:prstGeom prst="roundRect">
              <a:avLst>
                <a:gd name="adj" fmla="val 14560"/>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5610" name="Rectangle 10"/>
            <p:cNvSpPr>
              <a:spLocks/>
            </p:cNvSpPr>
            <p:nvPr/>
          </p:nvSpPr>
          <p:spPr bwMode="auto">
            <a:xfrm>
              <a:off x="2978" y="205"/>
              <a:ext cx="146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a:solidFill>
                    <a:srgbClr val="000000"/>
                  </a:solidFill>
                  <a:ea typeface="新細明體" charset="0"/>
                  <a:cs typeface="Gill Sans" charset="0"/>
                </a:rPr>
                <a:t>Transport</a:t>
              </a:r>
            </a:p>
          </p:txBody>
        </p:sp>
        <p:sp>
          <p:nvSpPr>
            <p:cNvPr id="25611" name="AutoShape 11"/>
            <p:cNvSpPr>
              <a:spLocks/>
            </p:cNvSpPr>
            <p:nvPr/>
          </p:nvSpPr>
          <p:spPr bwMode="auto">
            <a:xfrm>
              <a:off x="472" y="184"/>
              <a:ext cx="2352" cy="456"/>
            </a:xfrm>
            <a:prstGeom prst="roundRect">
              <a:avLst>
                <a:gd name="adj" fmla="val 26315"/>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Vring</a:t>
              </a:r>
              <a:endParaRPr lang="en-US" altLang="zh-TW" sz="1650" dirty="0">
                <a:solidFill>
                  <a:srgbClr val="000000"/>
                </a:solidFill>
                <a:ea typeface="新細明體" charset="0"/>
                <a:cs typeface="Gill Sans" charset="0"/>
              </a:endParaRPr>
            </a:p>
          </p:txBody>
        </p:sp>
      </p:grpSp>
      <p:sp>
        <p:nvSpPr>
          <p:cNvPr id="25614" name="Rectangle 14"/>
          <p:cNvSpPr>
            <a:spLocks/>
          </p:cNvSpPr>
          <p:nvPr/>
        </p:nvSpPr>
        <p:spPr bwMode="auto">
          <a:xfrm>
            <a:off x="1728979" y="1351203"/>
            <a:ext cx="1315795"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a:latin typeface="Calibri Bold" charset="0"/>
                <a:ea typeface="新細明體" charset="0"/>
                <a:cs typeface="Calibri Bold" charset="0"/>
                <a:sym typeface="Calibri Bold" charset="0"/>
              </a:rPr>
              <a:t>Find virtqueue</a:t>
            </a:r>
          </a:p>
        </p:txBody>
      </p:sp>
      <p:sp>
        <p:nvSpPr>
          <p:cNvPr id="25616" name="Rectangle 16"/>
          <p:cNvSpPr>
            <a:spLocks/>
          </p:cNvSpPr>
          <p:nvPr/>
        </p:nvSpPr>
        <p:spPr bwMode="auto">
          <a:xfrm>
            <a:off x="2863329" y="2236078"/>
            <a:ext cx="981986"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dirty="0" err="1">
                <a:latin typeface="Calibri Bold" charset="0"/>
                <a:ea typeface="新細明體" charset="0"/>
                <a:cs typeface="Calibri Bold" charset="0"/>
                <a:sym typeface="Calibri Bold" charset="0"/>
              </a:rPr>
              <a:t>Alloc</a:t>
            </a:r>
            <a:r>
              <a:rPr lang="en-US" altLang="zh-TW" sz="1650" dirty="0">
                <a:latin typeface="Calibri Bold" charset="0"/>
                <a:ea typeface="新細明體" charset="0"/>
                <a:cs typeface="Calibri Bold" charset="0"/>
                <a:sym typeface="Calibri Bold" charset="0"/>
              </a:rPr>
              <a:t> </a:t>
            </a:r>
            <a:r>
              <a:rPr lang="en-US" altLang="zh-TW" sz="1650" dirty="0" err="1">
                <a:latin typeface="Calibri Bold" charset="0"/>
                <a:ea typeface="新細明體" charset="0"/>
                <a:cs typeface="Calibri Bold" charset="0"/>
                <a:sym typeface="Calibri Bold" charset="0"/>
              </a:rPr>
              <a:t>Vring</a:t>
            </a:r>
            <a:endParaRPr lang="en-US" altLang="zh-TW" sz="1650" dirty="0">
              <a:latin typeface="Calibri Bold" charset="0"/>
              <a:ea typeface="新細明體" charset="0"/>
              <a:cs typeface="Calibri Bold" charset="0"/>
              <a:sym typeface="Calibri Bold" charset="0"/>
            </a:endParaRPr>
          </a:p>
        </p:txBody>
      </p:sp>
      <p:sp>
        <p:nvSpPr>
          <p:cNvPr id="25617" name="Line 17"/>
          <p:cNvSpPr>
            <a:spLocks noChangeShapeType="1"/>
          </p:cNvSpPr>
          <p:nvPr/>
        </p:nvSpPr>
        <p:spPr bwMode="auto">
          <a:xfrm rot="10800000" flipH="1">
            <a:off x="4228733" y="2196732"/>
            <a:ext cx="0" cy="380907"/>
          </a:xfrm>
          <a:prstGeom prst="line">
            <a:avLst/>
          </a:prstGeom>
          <a:noFill/>
          <a:ln w="50800" cap="flat">
            <a:solidFill>
              <a:srgbClr val="00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5618" name="Freeform 18"/>
          <p:cNvSpPr>
            <a:spLocks/>
          </p:cNvSpPr>
          <p:nvPr/>
        </p:nvSpPr>
        <p:spPr bwMode="auto">
          <a:xfrm>
            <a:off x="2167649" y="2008372"/>
            <a:ext cx="817067" cy="1647527"/>
          </a:xfrm>
          <a:custGeom>
            <a:avLst/>
            <a:gdLst>
              <a:gd name="T0" fmla="*/ 21600 w 21600"/>
              <a:gd name="T1" fmla="*/ 0 h 21600"/>
              <a:gd name="T2" fmla="*/ 0 w 21600"/>
              <a:gd name="T3" fmla="*/ 0 h 21600"/>
              <a:gd name="T4" fmla="*/ 114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114" y="21600"/>
                </a:lnTo>
                <a:lnTo>
                  <a:pt x="21600" y="21600"/>
                </a:lnTo>
              </a:path>
            </a:pathLst>
          </a:cu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5619" name="Rectangle 19"/>
          <p:cNvSpPr>
            <a:spLocks/>
          </p:cNvSpPr>
          <p:nvPr/>
        </p:nvSpPr>
        <p:spPr bwMode="auto">
          <a:xfrm>
            <a:off x="1723119" y="3689386"/>
            <a:ext cx="909915"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a:latin typeface="Calibri Bold" charset="0"/>
                <a:ea typeface="新細明體" charset="0"/>
                <a:cs typeface="Calibri Bold" charset="0"/>
                <a:sym typeface="Calibri Bold" charset="0"/>
              </a:rPr>
              <a:t>Vring GPA</a:t>
            </a:r>
          </a:p>
        </p:txBody>
      </p:sp>
      <p:sp>
        <p:nvSpPr>
          <p:cNvPr id="3" name="標題 2"/>
          <p:cNvSpPr>
            <a:spLocks noGrp="1"/>
          </p:cNvSpPr>
          <p:nvPr>
            <p:ph type="title"/>
          </p:nvPr>
        </p:nvSpPr>
        <p:spPr>
          <a:xfrm>
            <a:off x="952901" y="108349"/>
            <a:ext cx="7722789" cy="519113"/>
          </a:xfrm>
        </p:spPr>
        <p:txBody>
          <a:bodyPr/>
          <a:lstStyle/>
          <a:p>
            <a:r>
              <a:rPr kumimoji="1" lang="en-US" altLang="zh-TW" dirty="0" err="1"/>
              <a:t>Virtqueue</a:t>
            </a:r>
            <a:r>
              <a:rPr kumimoji="1" lang="en-US" altLang="zh-TW" dirty="0"/>
              <a:t> Initialization</a:t>
            </a:r>
            <a:endParaRPr kumimoji="1" lang="zh-TW" altLang="en-US" dirty="0"/>
          </a:p>
        </p:txBody>
      </p:sp>
      <p:sp>
        <p:nvSpPr>
          <p:cNvPr id="2" name="灯片编号占位符 1">
            <a:extLst>
              <a:ext uri="{FF2B5EF4-FFF2-40B4-BE49-F238E27FC236}">
                <a16:creationId xmlns:a16="http://schemas.microsoft.com/office/drawing/2014/main" id="{C07E8708-6E39-E29C-9FAA-6EF7AC1E77D5}"/>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38</a:t>
            </a:fld>
            <a:endParaRPr lang="zh-TW" altLang="en-US" dirty="0"/>
          </a:p>
        </p:txBody>
      </p:sp>
    </p:spTree>
    <p:extLst>
      <p:ext uri="{BB962C8B-B14F-4D97-AF65-F5344CB8AC3E}">
        <p14:creationId xmlns:p14="http://schemas.microsoft.com/office/powerpoint/2010/main" val="4035422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5616"/>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2561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25612"/>
                                        </p:tgtEl>
                                        <p:attrNameLst>
                                          <p:attrName>style.visibility</p:attrName>
                                        </p:attrNameLst>
                                      </p:cBhvr>
                                      <p:to>
                                        <p:strVal val="visible"/>
                                      </p:to>
                                    </p:set>
                                    <p:animEffect transition="in" filter="wipe(left)">
                                      <p:cBhvr>
                                        <p:cTn id="14" dur="500"/>
                                        <p:tgtEl>
                                          <p:spTgt spid="256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xit" presetSubtype="4" fill="hold" grpId="0" nodeType="clickEffect">
                                  <p:stCondLst>
                                    <p:cond delay="0"/>
                                  </p:stCondLst>
                                  <p:childTnLst>
                                    <p:animEffect transition="out" filter="wipe(down)">
                                      <p:cBhvr>
                                        <p:cTn id="18" dur="500"/>
                                        <p:tgtEl>
                                          <p:spTgt spid="25614"/>
                                        </p:tgtEl>
                                      </p:cBhvr>
                                    </p:animEffect>
                                    <p:set>
                                      <p:cBhvr>
                                        <p:cTn id="19" dur="1" fill="hold">
                                          <p:stCondLst>
                                            <p:cond delay="499"/>
                                          </p:stCondLst>
                                        </p:cTn>
                                        <p:tgtEl>
                                          <p:spTgt spid="25614"/>
                                        </p:tgtEl>
                                        <p:attrNameLst>
                                          <p:attrName>style.visibility</p:attrName>
                                        </p:attrNameLst>
                                      </p:cBhvr>
                                      <p:to>
                                        <p:strVal val="hidden"/>
                                      </p:to>
                                    </p:set>
                                  </p:childTnLst>
                                </p:cTn>
                              </p:par>
                            </p:childTnLst>
                          </p:cTn>
                        </p:par>
                        <p:par>
                          <p:cTn id="20" fill="hold" nodeType="afterGroup">
                            <p:stCondLst>
                              <p:cond delay="500"/>
                            </p:stCondLst>
                            <p:childTnLst>
                              <p:par>
                                <p:cTn id="21" presetID="22" presetClass="exit" presetSubtype="4" fill="hold" grpId="1" nodeType="afterEffect">
                                  <p:stCondLst>
                                    <p:cond delay="0"/>
                                  </p:stCondLst>
                                  <p:childTnLst>
                                    <p:animEffect transition="out" filter="wipe(down)">
                                      <p:cBhvr>
                                        <p:cTn id="22" dur="500"/>
                                        <p:tgtEl>
                                          <p:spTgt spid="25616"/>
                                        </p:tgtEl>
                                      </p:cBhvr>
                                    </p:animEffect>
                                    <p:set>
                                      <p:cBhvr>
                                        <p:cTn id="23" dur="1" fill="hold">
                                          <p:stCondLst>
                                            <p:cond delay="499"/>
                                          </p:stCondLst>
                                        </p:cTn>
                                        <p:tgtEl>
                                          <p:spTgt spid="25616"/>
                                        </p:tgtEl>
                                        <p:attrNameLst>
                                          <p:attrName>style.visibility</p:attrName>
                                        </p:attrNameLst>
                                      </p:cBhvr>
                                      <p:to>
                                        <p:strVal val="hidden"/>
                                      </p:to>
                                    </p:set>
                                  </p:childTnLst>
                                </p:cTn>
                              </p:par>
                            </p:childTnLst>
                          </p:cTn>
                        </p:par>
                        <p:par>
                          <p:cTn id="24" fill="hold" nodeType="afterGroup">
                            <p:stCondLst>
                              <p:cond delay="1000"/>
                            </p:stCondLst>
                            <p:childTnLst>
                              <p:par>
                                <p:cTn id="25" presetID="22" presetClass="exit" presetSubtype="4" fill="hold" grpId="1" nodeType="afterEffect">
                                  <p:stCondLst>
                                    <p:cond delay="0"/>
                                  </p:stCondLst>
                                  <p:childTnLst>
                                    <p:animEffect transition="out" filter="wipe(down)">
                                      <p:cBhvr>
                                        <p:cTn id="26" dur="500"/>
                                        <p:tgtEl>
                                          <p:spTgt spid="25617"/>
                                        </p:tgtEl>
                                      </p:cBhvr>
                                    </p:animEffect>
                                    <p:set>
                                      <p:cBhvr>
                                        <p:cTn id="27" dur="1" fill="hold">
                                          <p:stCondLst>
                                            <p:cond delay="499"/>
                                          </p:stCondLst>
                                        </p:cTn>
                                        <p:tgtEl>
                                          <p:spTgt spid="2561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618"/>
                                        </p:tgtEl>
                                        <p:attrNameLst>
                                          <p:attrName>style.visibility</p:attrName>
                                        </p:attrNameLst>
                                      </p:cBhvr>
                                      <p:to>
                                        <p:strVal val="visible"/>
                                      </p:to>
                                    </p:set>
                                    <p:animEffect transition="in" filter="wipe(down)">
                                      <p:cBhvr>
                                        <p:cTn id="32" dur="500"/>
                                        <p:tgtEl>
                                          <p:spTgt spid="25618"/>
                                        </p:tgtEl>
                                      </p:cBhvr>
                                    </p:animEffect>
                                  </p:childTnLst>
                                </p:cTn>
                              </p:par>
                            </p:childTnLst>
                          </p:cTn>
                        </p:par>
                        <p:par>
                          <p:cTn id="33" fill="hold" nodeType="afterGroup">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25619"/>
                                        </p:tgtEl>
                                        <p:attrNameLst>
                                          <p:attrName>style.visibility</p:attrName>
                                        </p:attrNameLst>
                                      </p:cBhvr>
                                      <p:to>
                                        <p:strVal val="visible"/>
                                      </p:to>
                                    </p:set>
                                    <p:animEffect transition="in" filter="wipe(down)">
                                      <p:cBhvr>
                                        <p:cTn id="36" dur="500"/>
                                        <p:tgtEl>
                                          <p:spTgt spid="25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utoUpdateAnimBg="0"/>
      <p:bldP spid="25616" grpId="0" autoUpdateAnimBg="0"/>
      <p:bldP spid="25616" grpId="1" autoUpdateAnimBg="0"/>
      <p:bldP spid="25617" grpId="0" animBg="1"/>
      <p:bldP spid="25617" grpId="1" animBg="1"/>
      <p:bldP spid="25618" grpId="0" animBg="1"/>
      <p:bldP spid="25619"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2686050" y="3414559"/>
            <a:ext cx="3737075" cy="1017985"/>
            <a:chOff x="2071687" y="4625578"/>
            <a:chExt cx="4982766" cy="1357313"/>
          </a:xfrm>
        </p:grpSpPr>
        <p:sp>
          <p:nvSpPr>
            <p:cNvPr id="58"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59"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 name="群組 1"/>
          <p:cNvGrpSpPr/>
          <p:nvPr/>
        </p:nvGrpSpPr>
        <p:grpSpPr>
          <a:xfrm>
            <a:off x="2696765" y="901299"/>
            <a:ext cx="3737075" cy="1017985"/>
            <a:chOff x="2071687" y="1830586"/>
            <a:chExt cx="4982766" cy="1357313"/>
          </a:xfrm>
        </p:grpSpPr>
        <p:sp>
          <p:nvSpPr>
            <p:cNvPr id="5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56" name="Rectangle 3"/>
            <p:cNvSpPr>
              <a:spLocks/>
            </p:cNvSpPr>
            <p:nvPr/>
          </p:nvSpPr>
          <p:spPr bwMode="auto">
            <a:xfrm>
              <a:off x="5874618" y="2273945"/>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26627" name="Group 3"/>
          <p:cNvGrpSpPr>
            <a:grpSpLocks/>
          </p:cNvGrpSpPr>
          <p:nvPr/>
        </p:nvGrpSpPr>
        <p:grpSpPr bwMode="auto">
          <a:xfrm>
            <a:off x="4592092" y="1952770"/>
            <a:ext cx="2916659" cy="1290340"/>
            <a:chOff x="0" y="0"/>
            <a:chExt cx="3484" cy="1160"/>
          </a:xfrm>
        </p:grpSpPr>
        <p:sp>
          <p:nvSpPr>
            <p:cNvPr id="26625" name="Rectangle 1"/>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26626" name="AutoShape 2"/>
            <p:cNvSpPr>
              <a:spLocks/>
            </p:cNvSpPr>
            <p:nvPr/>
          </p:nvSpPr>
          <p:spPr bwMode="auto">
            <a:xfrm>
              <a:off x="0" y="235"/>
              <a:ext cx="3480" cy="922"/>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dirty="0" err="1">
                  <a:solidFill>
                    <a:srgbClr val="000000"/>
                  </a:solidFill>
                  <a:ea typeface="新細明體" charset="0"/>
                  <a:cs typeface="Gill Sans" charset="0"/>
                </a:rPr>
                <a:t>Vring</a:t>
              </a:r>
              <a:endParaRPr lang="en-US" altLang="zh-TW" sz="1650" dirty="0">
                <a:solidFill>
                  <a:srgbClr val="000000"/>
                </a:solidFill>
                <a:ea typeface="新細明體" charset="0"/>
                <a:cs typeface="Gill Sans" charset="0"/>
              </a:endParaRPr>
            </a:p>
          </p:txBody>
        </p:sp>
      </p:grpSp>
      <p:sp>
        <p:nvSpPr>
          <p:cNvPr id="26628" name="AutoShape 4"/>
          <p:cNvSpPr>
            <a:spLocks/>
          </p:cNvSpPr>
          <p:nvPr/>
        </p:nvSpPr>
        <p:spPr bwMode="auto">
          <a:xfrm>
            <a:off x="3580805" y="1115611"/>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26629" name="AutoShape 5"/>
          <p:cNvSpPr>
            <a:spLocks/>
          </p:cNvSpPr>
          <p:nvPr/>
        </p:nvSpPr>
        <p:spPr bwMode="auto">
          <a:xfrm>
            <a:off x="3543300" y="3871759"/>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sp>
        <p:nvSpPr>
          <p:cNvPr id="26630" name="Line 6"/>
          <p:cNvSpPr>
            <a:spLocks noChangeShapeType="1"/>
          </p:cNvSpPr>
          <p:nvPr/>
        </p:nvSpPr>
        <p:spPr bwMode="auto">
          <a:xfrm rot="10800000" flipH="1">
            <a:off x="4000501" y="2938941"/>
            <a:ext cx="42416" cy="932817"/>
          </a:xfrm>
          <a:prstGeom prst="line">
            <a:avLst/>
          </a:pr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grpSp>
        <p:nvGrpSpPr>
          <p:cNvPr id="26635" name="Group 11"/>
          <p:cNvGrpSpPr>
            <a:grpSpLocks/>
          </p:cNvGrpSpPr>
          <p:nvPr/>
        </p:nvGrpSpPr>
        <p:grpSpPr bwMode="auto">
          <a:xfrm>
            <a:off x="1598415" y="1954444"/>
            <a:ext cx="2916659" cy="1288666"/>
            <a:chOff x="0" y="0"/>
            <a:chExt cx="3484" cy="1160"/>
          </a:xfrm>
        </p:grpSpPr>
        <p:sp>
          <p:nvSpPr>
            <p:cNvPr id="26633" name="Rectangle 9"/>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26634" name="AutoShape 10"/>
            <p:cNvSpPr>
              <a:spLocks/>
            </p:cNvSpPr>
            <p:nvPr/>
          </p:nvSpPr>
          <p:spPr bwMode="auto">
            <a:xfrm>
              <a:off x="0" y="183"/>
              <a:ext cx="3480" cy="974"/>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dirty="0" err="1">
                  <a:solidFill>
                    <a:srgbClr val="000000"/>
                  </a:solidFill>
                  <a:ea typeface="新細明體" charset="0"/>
                  <a:cs typeface="Gill Sans" charset="0"/>
                </a:rPr>
                <a:t>Vring</a:t>
              </a:r>
              <a:endParaRPr lang="en-US" altLang="zh-TW" sz="1650" dirty="0">
                <a:solidFill>
                  <a:srgbClr val="000000"/>
                </a:solidFill>
                <a:ea typeface="新細明體" charset="0"/>
                <a:cs typeface="Gill Sans" charset="0"/>
              </a:endParaRPr>
            </a:p>
          </p:txBody>
        </p:sp>
      </p:grpSp>
      <p:sp>
        <p:nvSpPr>
          <p:cNvPr id="26636" name="Line 12"/>
          <p:cNvSpPr>
            <a:spLocks noChangeShapeType="1"/>
          </p:cNvSpPr>
          <p:nvPr/>
        </p:nvSpPr>
        <p:spPr bwMode="auto">
          <a:xfrm rot="10800000" flipH="1">
            <a:off x="5314950" y="2948150"/>
            <a:ext cx="7144" cy="923609"/>
          </a:xfrm>
          <a:prstGeom prst="line">
            <a:avLst/>
          </a:pr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37" name="Line 13"/>
          <p:cNvSpPr>
            <a:spLocks noChangeShapeType="1"/>
          </p:cNvSpPr>
          <p:nvPr/>
        </p:nvSpPr>
        <p:spPr bwMode="auto">
          <a:xfrm rot="10800000" flipH="1">
            <a:off x="4042916" y="1510750"/>
            <a:ext cx="0" cy="416068"/>
          </a:xfrm>
          <a:prstGeom prst="line">
            <a:avLst/>
          </a:prstGeom>
          <a:noFill/>
          <a:ln w="50800" cap="flat">
            <a:solidFill>
              <a:srgbClr val="00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38" name="Line 14"/>
          <p:cNvSpPr>
            <a:spLocks noChangeShapeType="1"/>
          </p:cNvSpPr>
          <p:nvPr/>
        </p:nvSpPr>
        <p:spPr bwMode="auto">
          <a:xfrm rot="10800000" flipH="1">
            <a:off x="5188148" y="1510750"/>
            <a:ext cx="0" cy="416068"/>
          </a:xfrm>
          <a:prstGeom prst="line">
            <a:avLst/>
          </a:prstGeom>
          <a:noFill/>
          <a:ln w="50800" cap="flat">
            <a:solidFill>
              <a:srgbClr val="00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39" name="Line 15"/>
          <p:cNvSpPr>
            <a:spLocks noChangeShapeType="1"/>
          </p:cNvSpPr>
          <p:nvPr/>
        </p:nvSpPr>
        <p:spPr bwMode="auto">
          <a:xfrm rot="10800000" flipH="1">
            <a:off x="5322094" y="1510750"/>
            <a:ext cx="0" cy="416068"/>
          </a:xfrm>
          <a:prstGeom prst="line">
            <a:avLst/>
          </a:pr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40" name="Line 16"/>
          <p:cNvSpPr>
            <a:spLocks noChangeShapeType="1"/>
          </p:cNvSpPr>
          <p:nvPr/>
        </p:nvSpPr>
        <p:spPr bwMode="auto">
          <a:xfrm rot="10800000">
            <a:off x="5188148" y="2950662"/>
            <a:ext cx="12502" cy="921097"/>
          </a:xfrm>
          <a:prstGeom prst="line">
            <a:avLst/>
          </a:prstGeom>
          <a:noFill/>
          <a:ln w="50800" cap="flat">
            <a:solidFill>
              <a:srgbClr val="0000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41" name="Line 17"/>
          <p:cNvSpPr>
            <a:spLocks noChangeShapeType="1"/>
          </p:cNvSpPr>
          <p:nvPr/>
        </p:nvSpPr>
        <p:spPr bwMode="auto">
          <a:xfrm rot="10800000" flipH="1">
            <a:off x="3886200" y="2937267"/>
            <a:ext cx="22771" cy="934492"/>
          </a:xfrm>
          <a:prstGeom prst="line">
            <a:avLst/>
          </a:prstGeom>
          <a:noFill/>
          <a:ln w="50800" cap="flat">
            <a:solidFill>
              <a:srgbClr val="0000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6642" name="Line 18"/>
          <p:cNvSpPr>
            <a:spLocks noChangeShapeType="1"/>
          </p:cNvSpPr>
          <p:nvPr/>
        </p:nvSpPr>
        <p:spPr bwMode="auto">
          <a:xfrm rot="10800000" flipH="1">
            <a:off x="3908971" y="1510750"/>
            <a:ext cx="0" cy="416068"/>
          </a:xfrm>
          <a:prstGeom prst="line">
            <a:avLst/>
          </a:pr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grpSp>
        <p:nvGrpSpPr>
          <p:cNvPr id="26674" name="Group 50"/>
          <p:cNvGrpSpPr>
            <a:grpSpLocks/>
          </p:cNvGrpSpPr>
          <p:nvPr/>
        </p:nvGrpSpPr>
        <p:grpSpPr bwMode="auto">
          <a:xfrm>
            <a:off x="2274838" y="2254147"/>
            <a:ext cx="1881932" cy="656332"/>
            <a:chOff x="0" y="0"/>
            <a:chExt cx="2248" cy="784"/>
          </a:xfrm>
        </p:grpSpPr>
        <p:grpSp>
          <p:nvGrpSpPr>
            <p:cNvPr id="26663" name="Group 39"/>
            <p:cNvGrpSpPr>
              <a:grpSpLocks/>
            </p:cNvGrpSpPr>
            <p:nvPr/>
          </p:nvGrpSpPr>
          <p:grpSpPr bwMode="auto">
            <a:xfrm>
              <a:off x="0" y="0"/>
              <a:ext cx="1464" cy="784"/>
              <a:chOff x="0" y="0"/>
              <a:chExt cx="1464" cy="784"/>
            </a:xfrm>
          </p:grpSpPr>
          <p:grpSp>
            <p:nvGrpSpPr>
              <p:cNvPr id="26647" name="Group 23"/>
              <p:cNvGrpSpPr>
                <a:grpSpLocks/>
              </p:cNvGrpSpPr>
              <p:nvPr/>
            </p:nvGrpSpPr>
            <p:grpSpPr bwMode="auto">
              <a:xfrm>
                <a:off x="0" y="0"/>
                <a:ext cx="1464" cy="184"/>
                <a:chOff x="0" y="0"/>
                <a:chExt cx="1464" cy="184"/>
              </a:xfrm>
            </p:grpSpPr>
            <p:sp>
              <p:nvSpPr>
                <p:cNvPr id="26643" name="Rectangle 19"/>
                <p:cNvSpPr>
                  <a:spLocks/>
                </p:cNvSpPr>
                <p:nvPr/>
              </p:nvSpPr>
              <p:spPr bwMode="auto">
                <a:xfrm>
                  <a:off x="0" y="0"/>
                  <a:ext cx="71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44" name="Rectangle 20"/>
                <p:cNvSpPr>
                  <a:spLocks/>
                </p:cNvSpPr>
                <p:nvPr/>
              </p:nvSpPr>
              <p:spPr bwMode="auto">
                <a:xfrm>
                  <a:off x="720" y="0"/>
                  <a:ext cx="39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45" name="Rectangle 21"/>
                <p:cNvSpPr>
                  <a:spLocks/>
                </p:cNvSpPr>
                <p:nvPr/>
              </p:nvSpPr>
              <p:spPr bwMode="auto">
                <a:xfrm>
                  <a:off x="112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46" name="Rectangle 22"/>
                <p:cNvSpPr>
                  <a:spLocks/>
                </p:cNvSpPr>
                <p:nvPr/>
              </p:nvSpPr>
              <p:spPr bwMode="auto">
                <a:xfrm>
                  <a:off x="1296"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nvGrpSpPr>
              <p:cNvPr id="26652" name="Group 28"/>
              <p:cNvGrpSpPr>
                <a:grpSpLocks/>
              </p:cNvGrpSpPr>
              <p:nvPr/>
            </p:nvGrpSpPr>
            <p:grpSpPr bwMode="auto">
              <a:xfrm>
                <a:off x="0" y="200"/>
                <a:ext cx="1464" cy="184"/>
                <a:chOff x="0" y="0"/>
                <a:chExt cx="1464" cy="184"/>
              </a:xfrm>
            </p:grpSpPr>
            <p:sp>
              <p:nvSpPr>
                <p:cNvPr id="26648" name="Rectangle 24"/>
                <p:cNvSpPr>
                  <a:spLocks/>
                </p:cNvSpPr>
                <p:nvPr/>
              </p:nvSpPr>
              <p:spPr bwMode="auto">
                <a:xfrm>
                  <a:off x="0" y="0"/>
                  <a:ext cx="71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49" name="Rectangle 25"/>
                <p:cNvSpPr>
                  <a:spLocks/>
                </p:cNvSpPr>
                <p:nvPr/>
              </p:nvSpPr>
              <p:spPr bwMode="auto">
                <a:xfrm>
                  <a:off x="720" y="0"/>
                  <a:ext cx="39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0" name="Rectangle 26"/>
                <p:cNvSpPr>
                  <a:spLocks/>
                </p:cNvSpPr>
                <p:nvPr/>
              </p:nvSpPr>
              <p:spPr bwMode="auto">
                <a:xfrm>
                  <a:off x="112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1" name="Rectangle 27"/>
                <p:cNvSpPr>
                  <a:spLocks/>
                </p:cNvSpPr>
                <p:nvPr/>
              </p:nvSpPr>
              <p:spPr bwMode="auto">
                <a:xfrm>
                  <a:off x="1296"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nvGrpSpPr>
              <p:cNvPr id="26657" name="Group 33"/>
              <p:cNvGrpSpPr>
                <a:grpSpLocks/>
              </p:cNvGrpSpPr>
              <p:nvPr/>
            </p:nvGrpSpPr>
            <p:grpSpPr bwMode="auto">
              <a:xfrm>
                <a:off x="0" y="400"/>
                <a:ext cx="1464" cy="184"/>
                <a:chOff x="0" y="0"/>
                <a:chExt cx="1464" cy="184"/>
              </a:xfrm>
            </p:grpSpPr>
            <p:sp>
              <p:nvSpPr>
                <p:cNvPr id="26653" name="Rectangle 29"/>
                <p:cNvSpPr>
                  <a:spLocks/>
                </p:cNvSpPr>
                <p:nvPr/>
              </p:nvSpPr>
              <p:spPr bwMode="auto">
                <a:xfrm>
                  <a:off x="0" y="0"/>
                  <a:ext cx="71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4" name="Rectangle 30"/>
                <p:cNvSpPr>
                  <a:spLocks/>
                </p:cNvSpPr>
                <p:nvPr/>
              </p:nvSpPr>
              <p:spPr bwMode="auto">
                <a:xfrm>
                  <a:off x="720" y="0"/>
                  <a:ext cx="39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5" name="Rectangle 31"/>
                <p:cNvSpPr>
                  <a:spLocks/>
                </p:cNvSpPr>
                <p:nvPr/>
              </p:nvSpPr>
              <p:spPr bwMode="auto">
                <a:xfrm>
                  <a:off x="112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6" name="Rectangle 32"/>
                <p:cNvSpPr>
                  <a:spLocks/>
                </p:cNvSpPr>
                <p:nvPr/>
              </p:nvSpPr>
              <p:spPr bwMode="auto">
                <a:xfrm>
                  <a:off x="1296"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nvGrpSpPr>
              <p:cNvPr id="26662" name="Group 38"/>
              <p:cNvGrpSpPr>
                <a:grpSpLocks/>
              </p:cNvGrpSpPr>
              <p:nvPr/>
            </p:nvGrpSpPr>
            <p:grpSpPr bwMode="auto">
              <a:xfrm>
                <a:off x="0" y="600"/>
                <a:ext cx="1464" cy="184"/>
                <a:chOff x="0" y="0"/>
                <a:chExt cx="1464" cy="184"/>
              </a:xfrm>
            </p:grpSpPr>
            <p:sp>
              <p:nvSpPr>
                <p:cNvPr id="26658" name="Rectangle 34"/>
                <p:cNvSpPr>
                  <a:spLocks/>
                </p:cNvSpPr>
                <p:nvPr/>
              </p:nvSpPr>
              <p:spPr bwMode="auto">
                <a:xfrm>
                  <a:off x="0" y="0"/>
                  <a:ext cx="71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59" name="Rectangle 35"/>
                <p:cNvSpPr>
                  <a:spLocks/>
                </p:cNvSpPr>
                <p:nvPr/>
              </p:nvSpPr>
              <p:spPr bwMode="auto">
                <a:xfrm>
                  <a:off x="720" y="0"/>
                  <a:ext cx="392"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60" name="Rectangle 36"/>
                <p:cNvSpPr>
                  <a:spLocks/>
                </p:cNvSpPr>
                <p:nvPr/>
              </p:nvSpPr>
              <p:spPr bwMode="auto">
                <a:xfrm>
                  <a:off x="112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61" name="Rectangle 37"/>
                <p:cNvSpPr>
                  <a:spLocks/>
                </p:cNvSpPr>
                <p:nvPr/>
              </p:nvSpPr>
              <p:spPr bwMode="auto">
                <a:xfrm>
                  <a:off x="1296"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grpSp>
          <p:nvGrpSpPr>
            <p:cNvPr id="26668" name="Group 44"/>
            <p:cNvGrpSpPr>
              <a:grpSpLocks/>
            </p:cNvGrpSpPr>
            <p:nvPr/>
          </p:nvGrpSpPr>
          <p:grpSpPr bwMode="auto">
            <a:xfrm>
              <a:off x="1688" y="8"/>
              <a:ext cx="168" cy="760"/>
              <a:chOff x="0" y="0"/>
              <a:chExt cx="168" cy="760"/>
            </a:xfrm>
          </p:grpSpPr>
          <p:sp>
            <p:nvSpPr>
              <p:cNvPr id="26664" name="Rectangle 40"/>
              <p:cNvSpPr>
                <a:spLocks/>
              </p:cNvSpPr>
              <p:nvPr/>
            </p:nvSpPr>
            <p:spPr bwMode="auto">
              <a:xfrm>
                <a:off x="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65" name="Rectangle 41"/>
              <p:cNvSpPr>
                <a:spLocks/>
              </p:cNvSpPr>
              <p:nvPr/>
            </p:nvSpPr>
            <p:spPr bwMode="auto">
              <a:xfrm>
                <a:off x="0" y="192"/>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66" name="Rectangle 42"/>
              <p:cNvSpPr>
                <a:spLocks/>
              </p:cNvSpPr>
              <p:nvPr/>
            </p:nvSpPr>
            <p:spPr bwMode="auto">
              <a:xfrm>
                <a:off x="0" y="384"/>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67" name="Rectangle 43"/>
              <p:cNvSpPr>
                <a:spLocks/>
              </p:cNvSpPr>
              <p:nvPr/>
            </p:nvSpPr>
            <p:spPr bwMode="auto">
              <a:xfrm>
                <a:off x="0" y="576"/>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nvGrpSpPr>
            <p:cNvPr id="26673" name="Group 49"/>
            <p:cNvGrpSpPr>
              <a:grpSpLocks/>
            </p:cNvGrpSpPr>
            <p:nvPr/>
          </p:nvGrpSpPr>
          <p:grpSpPr bwMode="auto">
            <a:xfrm>
              <a:off x="2080" y="8"/>
              <a:ext cx="168" cy="760"/>
              <a:chOff x="0" y="0"/>
              <a:chExt cx="168" cy="760"/>
            </a:xfrm>
          </p:grpSpPr>
          <p:sp>
            <p:nvSpPr>
              <p:cNvPr id="26669" name="Rectangle 45"/>
              <p:cNvSpPr>
                <a:spLocks/>
              </p:cNvSpPr>
              <p:nvPr/>
            </p:nvSpPr>
            <p:spPr bwMode="auto">
              <a:xfrm>
                <a:off x="0" y="0"/>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70" name="Rectangle 46"/>
              <p:cNvSpPr>
                <a:spLocks/>
              </p:cNvSpPr>
              <p:nvPr/>
            </p:nvSpPr>
            <p:spPr bwMode="auto">
              <a:xfrm>
                <a:off x="0" y="192"/>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71" name="Rectangle 47"/>
              <p:cNvSpPr>
                <a:spLocks/>
              </p:cNvSpPr>
              <p:nvPr/>
            </p:nvSpPr>
            <p:spPr bwMode="auto">
              <a:xfrm>
                <a:off x="0" y="384"/>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sp>
            <p:nvSpPr>
              <p:cNvPr id="26672" name="Rectangle 48"/>
              <p:cNvSpPr>
                <a:spLocks/>
              </p:cNvSpPr>
              <p:nvPr/>
            </p:nvSpPr>
            <p:spPr bwMode="auto">
              <a:xfrm>
                <a:off x="0" y="576"/>
                <a:ext cx="168" cy="184"/>
              </a:xfrm>
              <a:prstGeom prst="rect">
                <a:avLst/>
              </a:prstGeom>
              <a:blipFill dpi="0" rotWithShape="0">
                <a:blip r:embed="rId2" cstate="print"/>
                <a:srcRect/>
                <a:tile tx="0" ty="0" sx="100000" sy="100000" flip="none" algn="tl"/>
              </a:blip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zh-TW" altLang="en-US" sz="1350"/>
              </a:p>
            </p:txBody>
          </p:sp>
        </p:grpSp>
      </p:grpSp>
      <p:pic>
        <p:nvPicPr>
          <p:cNvPr id="26675"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l="15019" t="2322" r="15714"/>
          <a:stretch>
            <a:fillRect/>
          </a:stretch>
        </p:blipFill>
        <p:spPr bwMode="auto">
          <a:xfrm>
            <a:off x="2228850" y="2157259"/>
            <a:ext cx="1371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
        <p:nvSpPr>
          <p:cNvPr id="53" name="標題 2"/>
          <p:cNvSpPr>
            <a:spLocks noGrp="1"/>
          </p:cNvSpPr>
          <p:nvPr>
            <p:ph type="title"/>
          </p:nvPr>
        </p:nvSpPr>
        <p:spPr>
          <a:xfrm>
            <a:off x="956815" y="63845"/>
            <a:ext cx="6172200" cy="651272"/>
          </a:xfrm>
        </p:spPr>
        <p:txBody>
          <a:bodyPr/>
          <a:lstStyle/>
          <a:p>
            <a:r>
              <a:rPr kumimoji="1" lang="en-US" altLang="zh-TW" dirty="0" err="1"/>
              <a:t>Virtqueue</a:t>
            </a:r>
            <a:r>
              <a:rPr kumimoji="1" lang="en-US" altLang="zh-TW" dirty="0"/>
              <a:t> Data Structure</a:t>
            </a:r>
            <a:endParaRPr kumimoji="1" lang="zh-TW" altLang="en-US" dirty="0"/>
          </a:p>
        </p:txBody>
      </p:sp>
      <p:sp>
        <p:nvSpPr>
          <p:cNvPr id="4" name="灯片编号占位符 1">
            <a:extLst>
              <a:ext uri="{FF2B5EF4-FFF2-40B4-BE49-F238E27FC236}">
                <a16:creationId xmlns:a16="http://schemas.microsoft.com/office/drawing/2014/main" id="{40F206E5-CCC1-27DE-1DDD-9FD5F883835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39</a:t>
            </a:fld>
            <a:endParaRPr lang="zh-TW" altLang="en-US" dirty="0"/>
          </a:p>
        </p:txBody>
      </p:sp>
    </p:spTree>
    <p:extLst>
      <p:ext uri="{BB962C8B-B14F-4D97-AF65-F5344CB8AC3E}">
        <p14:creationId xmlns:p14="http://schemas.microsoft.com/office/powerpoint/2010/main" val="421168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26674"/>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nodeType="afterEffect">
                                  <p:stCondLst>
                                    <p:cond delay="0"/>
                                  </p:stCondLst>
                                  <p:childTnLst>
                                    <p:set>
                                      <p:cBhvr>
                                        <p:cTn id="9" dur="1" fill="hold">
                                          <p:stCondLst>
                                            <p:cond delay="499"/>
                                          </p:stCondLst>
                                        </p:cTn>
                                        <p:tgtEl>
                                          <p:spTgt spid="26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032" y="108349"/>
            <a:ext cx="7793657" cy="519113"/>
          </a:xfrm>
        </p:spPr>
        <p:txBody>
          <a:bodyPr/>
          <a:lstStyle/>
          <a:p>
            <a:r>
              <a:rPr lang="en-US" dirty="0"/>
              <a:t>IO Virtualization</a:t>
            </a:r>
          </a:p>
        </p:txBody>
      </p:sp>
      <p:sp>
        <p:nvSpPr>
          <p:cNvPr id="3" name="Content Placeholder 2"/>
          <p:cNvSpPr>
            <a:spLocks noGrp="1"/>
          </p:cNvSpPr>
          <p:nvPr>
            <p:ph idx="1"/>
          </p:nvPr>
        </p:nvSpPr>
        <p:spPr>
          <a:xfrm>
            <a:off x="1092424" y="808698"/>
            <a:ext cx="7558990" cy="3771394"/>
          </a:xfrm>
        </p:spPr>
        <p:txBody>
          <a:bodyPr>
            <a:noAutofit/>
          </a:bodyPr>
          <a:lstStyle/>
          <a:p>
            <a:pPr>
              <a:spcBef>
                <a:spcPts val="0"/>
              </a:spcBef>
            </a:pPr>
            <a:r>
              <a:rPr lang="en-US" sz="2000" dirty="0">
                <a:latin typeface="Times New Roman" panose="02020603050405020304" pitchFamily="18" charset="0"/>
                <a:cs typeface="Times New Roman" panose="02020603050405020304" pitchFamily="18" charset="0"/>
              </a:rPr>
              <a:t>Goal</a:t>
            </a:r>
          </a:p>
          <a:p>
            <a:pPr lvl="1">
              <a:spcBef>
                <a:spcPts val="0"/>
              </a:spcBef>
            </a:pPr>
            <a:r>
              <a:rPr lang="en-US" sz="1800" dirty="0">
                <a:latin typeface="Times New Roman" panose="02020603050405020304" pitchFamily="18" charset="0"/>
                <a:cs typeface="Times New Roman" panose="02020603050405020304" pitchFamily="18" charset="0"/>
              </a:rPr>
              <a:t>Share or create I/O devices for virtual machines.</a:t>
            </a:r>
          </a:p>
          <a:p>
            <a:pPr>
              <a:spcBef>
                <a:spcPts val="0"/>
              </a:spcBef>
            </a:pPr>
            <a:r>
              <a:rPr lang="en-US" sz="2000" dirty="0">
                <a:latin typeface="Times New Roman" panose="02020603050405020304" pitchFamily="18" charset="0"/>
                <a:cs typeface="Times New Roman" panose="02020603050405020304" pitchFamily="18" charset="0"/>
              </a:rPr>
              <a:t>Two types of IO subsystem architecture </a:t>
            </a:r>
          </a:p>
          <a:p>
            <a:pPr lvl="1">
              <a:spcBef>
                <a:spcPts val="0"/>
              </a:spcBef>
            </a:pPr>
            <a:r>
              <a:rPr lang="en-US" sz="1800" dirty="0">
                <a:latin typeface="Times New Roman" panose="02020603050405020304" pitchFamily="18" charset="0"/>
                <a:cs typeface="Times New Roman" panose="02020603050405020304" pitchFamily="18" charset="0"/>
              </a:rPr>
              <a:t>Port Mapped IO (PMIO)</a:t>
            </a:r>
          </a:p>
          <a:p>
            <a:pPr lvl="2">
              <a:spcBef>
                <a:spcPts val="0"/>
              </a:spcBef>
            </a:pPr>
            <a:r>
              <a:rPr lang="en-US" sz="1800" dirty="0">
                <a:latin typeface="Times New Roman" panose="02020603050405020304" pitchFamily="18" charset="0"/>
                <a:cs typeface="Times New Roman" panose="02020603050405020304" pitchFamily="18" charset="0"/>
              </a:rPr>
              <a:t>Port-mapped IO uses a special class of CPU instructions specifically for performing IO.</a:t>
            </a:r>
          </a:p>
          <a:p>
            <a:pPr lvl="1">
              <a:spcBef>
                <a:spcPts val="0"/>
              </a:spcBef>
            </a:pPr>
            <a:r>
              <a:rPr lang="en-US" sz="1800" dirty="0">
                <a:latin typeface="Times New Roman" panose="02020603050405020304" pitchFamily="18" charset="0"/>
                <a:cs typeface="Times New Roman" panose="02020603050405020304" pitchFamily="18" charset="0"/>
              </a:rPr>
              <a:t>Memory Mapped IO (MMIO)</a:t>
            </a:r>
          </a:p>
          <a:p>
            <a:pPr lvl="2">
              <a:spcBef>
                <a:spcPts val="0"/>
              </a:spcBef>
            </a:pPr>
            <a:r>
              <a:rPr lang="en-US" sz="1800" dirty="0">
                <a:latin typeface="Times New Roman" panose="02020603050405020304" pitchFamily="18" charset="0"/>
                <a:cs typeface="Times New Roman" panose="02020603050405020304" pitchFamily="18" charset="0"/>
              </a:rPr>
              <a:t>Memory Mapped IO uses the same address bus to address both memory and IO devices, and the CPU instructions used to access the memory are also used for accessing devices.</a:t>
            </a:r>
          </a:p>
          <a:p>
            <a:pPr>
              <a:spcBef>
                <a:spcPts val="0"/>
              </a:spcBef>
            </a:pPr>
            <a:r>
              <a:rPr lang="en-US" sz="2000" dirty="0">
                <a:latin typeface="Times New Roman" panose="02020603050405020304" pitchFamily="18" charset="0"/>
                <a:cs typeface="Times New Roman" panose="02020603050405020304" pitchFamily="18" charset="0"/>
              </a:rPr>
              <a:t>Traditional IO techniques </a:t>
            </a:r>
          </a:p>
          <a:p>
            <a:pPr lvl="1">
              <a:spcBef>
                <a:spcPts val="0"/>
              </a:spcBef>
            </a:pPr>
            <a:r>
              <a:rPr lang="en-US" sz="1800" dirty="0">
                <a:latin typeface="Times New Roman" panose="02020603050405020304" pitchFamily="18" charset="0"/>
                <a:cs typeface="Times New Roman" panose="02020603050405020304" pitchFamily="18" charset="0"/>
              </a:rPr>
              <a:t>Direct memory Access (DMA)</a:t>
            </a:r>
          </a:p>
          <a:p>
            <a:pPr lvl="1">
              <a:spcBef>
                <a:spcPts val="0"/>
              </a:spcBef>
            </a:pPr>
            <a:r>
              <a:rPr lang="en-US" sz="1800" dirty="0">
                <a:latin typeface="Times New Roman" panose="02020603050405020304" pitchFamily="18" charset="0"/>
                <a:cs typeface="Times New Roman" panose="02020603050405020304" pitchFamily="18" charset="0"/>
              </a:rPr>
              <a:t>PCI / PCI Express</a:t>
            </a:r>
          </a:p>
        </p:txBody>
      </p:sp>
      <p:sp>
        <p:nvSpPr>
          <p:cNvPr id="4" name="灯片编号占位符 1">
            <a:extLst>
              <a:ext uri="{FF2B5EF4-FFF2-40B4-BE49-F238E27FC236}">
                <a16:creationId xmlns:a16="http://schemas.microsoft.com/office/drawing/2014/main" id="{9B70E138-A994-D69D-A298-C0510E57F1E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a:t>
            </a:fld>
            <a:endParaRPr lang="zh-TW" altLang="en-US" dirty="0"/>
          </a:p>
        </p:txBody>
      </p:sp>
    </p:spTree>
    <p:extLst>
      <p:ext uri="{BB962C8B-B14F-4D97-AF65-F5344CB8AC3E}">
        <p14:creationId xmlns:p14="http://schemas.microsoft.com/office/powerpoint/2010/main" val="520926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108349"/>
            <a:ext cx="7761290" cy="519113"/>
          </a:xfrm>
        </p:spPr>
        <p:txBody>
          <a:bodyPr>
            <a:noAutofit/>
          </a:bodyPr>
          <a:lstStyle/>
          <a:p>
            <a:r>
              <a:rPr kumimoji="1" lang="en-US" altLang="zh-TW" dirty="0"/>
              <a:t>Data Exchange APIs</a:t>
            </a:r>
            <a:endParaRPr kumimoji="1" lang="zh-TW" altLang="en-US" dirty="0"/>
          </a:p>
        </p:txBody>
      </p:sp>
      <p:sp>
        <p:nvSpPr>
          <p:cNvPr id="3" name="內容版面配置區 2"/>
          <p:cNvSpPr>
            <a:spLocks noGrp="1"/>
          </p:cNvSpPr>
          <p:nvPr>
            <p:ph idx="1"/>
          </p:nvPr>
        </p:nvSpPr>
        <p:spPr>
          <a:xfrm>
            <a:off x="1087654" y="844153"/>
            <a:ext cx="7599145" cy="3516091"/>
          </a:xfrm>
        </p:spPr>
        <p:txBody>
          <a:bodyPr>
            <a:noAutofit/>
          </a:bodyPr>
          <a:lstStyle/>
          <a:p>
            <a:pPr>
              <a:spcBef>
                <a:spcPts val="0"/>
              </a:spcBef>
            </a:pPr>
            <a:r>
              <a:rPr lang="en-US" altLang="zh-TW" sz="2000" dirty="0">
                <a:latin typeface="Times New Roman" panose="02020603050405020304" pitchFamily="18" charset="0"/>
                <a:cs typeface="Times New Roman" panose="02020603050405020304" pitchFamily="18" charset="0"/>
              </a:rPr>
              <a:t>In guest</a:t>
            </a:r>
          </a:p>
          <a:p>
            <a:pPr lvl="1">
              <a:spcBef>
                <a:spcPts val="0"/>
              </a:spcBef>
            </a:pPr>
            <a:r>
              <a:rPr lang="en-US" altLang="zh-TW" sz="1600" i="1" dirty="0" err="1">
                <a:latin typeface="Times New Roman" panose="02020603050405020304" pitchFamily="18" charset="0"/>
                <a:cs typeface="Times New Roman" panose="02020603050405020304" pitchFamily="18" charset="0"/>
              </a:rPr>
              <a:t>virtqueue_add_buf</a:t>
            </a:r>
            <a:endParaRPr lang="en-US" altLang="zh-TW" sz="1600" i="1"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Expose </a:t>
            </a:r>
            <a:r>
              <a:rPr lang="en-US" altLang="zh-TW" sz="1600" dirty="0" err="1">
                <a:latin typeface="Times New Roman" panose="02020603050405020304" pitchFamily="18" charset="0"/>
                <a:cs typeface="Times New Roman" panose="02020603050405020304" pitchFamily="18" charset="0"/>
              </a:rPr>
              <a:t>virtio</a:t>
            </a:r>
            <a:r>
              <a:rPr lang="en-US" altLang="zh-TW" sz="1600" dirty="0">
                <a:latin typeface="Times New Roman" panose="02020603050405020304" pitchFamily="18" charset="0"/>
                <a:cs typeface="Times New Roman" panose="02020603050405020304" pitchFamily="18" charset="0"/>
              </a:rPr>
              <a:t>-buffer to other end</a:t>
            </a:r>
          </a:p>
          <a:p>
            <a:pPr lvl="1">
              <a:spcBef>
                <a:spcPts val="0"/>
              </a:spcBef>
            </a:pPr>
            <a:r>
              <a:rPr lang="en-US" altLang="zh-TW" sz="1600" i="1" dirty="0" err="1">
                <a:latin typeface="Times New Roman" panose="02020603050405020304" pitchFamily="18" charset="0"/>
                <a:cs typeface="Times New Roman" panose="02020603050405020304" pitchFamily="18" charset="0"/>
              </a:rPr>
              <a:t>virtqueue_get_buf</a:t>
            </a:r>
            <a:endParaRPr lang="en-US" altLang="zh-TW" sz="1600" i="1"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Get the results from </a:t>
            </a:r>
            <a:r>
              <a:rPr lang="en-US" altLang="zh-TW" sz="1600" dirty="0" err="1">
                <a:latin typeface="Times New Roman" panose="02020603050405020304" pitchFamily="18" charset="0"/>
                <a:cs typeface="Times New Roman" panose="02020603050405020304" pitchFamily="18" charset="0"/>
              </a:rPr>
              <a:t>virtqueue</a:t>
            </a:r>
            <a:endParaRPr lang="en-US" altLang="zh-TW" sz="1600" dirty="0">
              <a:latin typeface="Times New Roman" panose="02020603050405020304" pitchFamily="18" charset="0"/>
              <a:cs typeface="Times New Roman" panose="02020603050405020304" pitchFamily="18" charset="0"/>
            </a:endParaRPr>
          </a:p>
          <a:p>
            <a:pPr lvl="1">
              <a:spcBef>
                <a:spcPts val="0"/>
              </a:spcBef>
            </a:pPr>
            <a:r>
              <a:rPr lang="en-US" altLang="zh-TW" sz="1600" i="1" dirty="0" err="1">
                <a:latin typeface="Times New Roman" panose="02020603050405020304" pitchFamily="18" charset="0"/>
                <a:cs typeface="Times New Roman" panose="02020603050405020304" pitchFamily="18" charset="0"/>
              </a:rPr>
              <a:t>virtqueue_kick</a:t>
            </a:r>
            <a:endParaRPr lang="en-US" altLang="zh-TW" sz="1600" i="1"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Update </a:t>
            </a:r>
            <a:r>
              <a:rPr lang="en-US" altLang="zh-TW" sz="1600" dirty="0" err="1">
                <a:latin typeface="Times New Roman" panose="02020603050405020304" pitchFamily="18" charset="0"/>
                <a:cs typeface="Times New Roman" panose="02020603050405020304" pitchFamily="18" charset="0"/>
              </a:rPr>
              <a:t>virtqueue</a:t>
            </a:r>
            <a:r>
              <a:rPr lang="en-US" altLang="zh-TW" sz="1600" dirty="0">
                <a:latin typeface="Times New Roman" panose="02020603050405020304" pitchFamily="18" charset="0"/>
                <a:cs typeface="Times New Roman" panose="02020603050405020304" pitchFamily="18" charset="0"/>
              </a:rPr>
              <a:t> after </a:t>
            </a:r>
            <a:r>
              <a:rPr lang="en-US" altLang="zh-TW" sz="1600" dirty="0" err="1">
                <a:latin typeface="Times New Roman" panose="02020603050405020304" pitchFamily="18" charset="0"/>
                <a:cs typeface="Times New Roman" panose="02020603050405020304" pitchFamily="18" charset="0"/>
              </a:rPr>
              <a:t>add_buf</a:t>
            </a:r>
            <a:endParaRPr lang="en-US" altLang="zh-TW" sz="1600"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Notify QEMU to deal with the data</a:t>
            </a:r>
          </a:p>
          <a:p>
            <a:pPr>
              <a:spcBef>
                <a:spcPts val="0"/>
              </a:spcBef>
            </a:pPr>
            <a:r>
              <a:rPr lang="en-US" altLang="zh-TW" sz="2000" dirty="0">
                <a:latin typeface="Times New Roman" panose="02020603050405020304" pitchFamily="18" charset="0"/>
                <a:cs typeface="Times New Roman" panose="02020603050405020304" pitchFamily="18" charset="0"/>
              </a:rPr>
              <a:t>In QEMU</a:t>
            </a:r>
          </a:p>
          <a:p>
            <a:pPr lvl="1">
              <a:spcBef>
                <a:spcPts val="0"/>
              </a:spcBef>
            </a:pPr>
            <a:r>
              <a:rPr lang="en-US" altLang="zh-TW" sz="1600" dirty="0" err="1">
                <a:latin typeface="Times New Roman" panose="02020603050405020304" pitchFamily="18" charset="0"/>
                <a:cs typeface="Times New Roman" panose="02020603050405020304" pitchFamily="18" charset="0"/>
              </a:rPr>
              <a:t>virtqueue_pop</a:t>
            </a:r>
            <a:endParaRPr lang="en-US" altLang="zh-TW" sz="1600"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Pop the data from </a:t>
            </a:r>
            <a:r>
              <a:rPr lang="en-US" altLang="zh-TW" sz="1600" dirty="0" err="1">
                <a:latin typeface="Times New Roman" panose="02020603050405020304" pitchFamily="18" charset="0"/>
                <a:cs typeface="Times New Roman" panose="02020603050405020304" pitchFamily="18" charset="0"/>
              </a:rPr>
              <a:t>virtqueue</a:t>
            </a:r>
            <a:endParaRPr lang="en-US" altLang="zh-TW" sz="1600" dirty="0">
              <a:latin typeface="Times New Roman" panose="02020603050405020304" pitchFamily="18" charset="0"/>
              <a:cs typeface="Times New Roman" panose="02020603050405020304" pitchFamily="18" charset="0"/>
            </a:endParaRPr>
          </a:p>
          <a:p>
            <a:pPr lvl="1">
              <a:spcBef>
                <a:spcPts val="0"/>
              </a:spcBef>
            </a:pPr>
            <a:r>
              <a:rPr lang="en-US" altLang="zh-TW" sz="1600" dirty="0" err="1">
                <a:latin typeface="Times New Roman" panose="02020603050405020304" pitchFamily="18" charset="0"/>
                <a:cs typeface="Times New Roman" panose="02020603050405020304" pitchFamily="18" charset="0"/>
              </a:rPr>
              <a:t>virtqueue_push</a:t>
            </a:r>
            <a:endParaRPr lang="en-US" altLang="zh-TW" sz="1600" dirty="0">
              <a:latin typeface="Times New Roman" panose="02020603050405020304" pitchFamily="18" charset="0"/>
              <a:cs typeface="Times New Roman" panose="02020603050405020304" pitchFamily="18" charset="0"/>
            </a:endParaRPr>
          </a:p>
          <a:p>
            <a:pPr lvl="2">
              <a:spcBef>
                <a:spcPts val="0"/>
              </a:spcBef>
            </a:pPr>
            <a:r>
              <a:rPr lang="en-US" altLang="zh-TW" sz="1600" dirty="0">
                <a:latin typeface="Times New Roman" panose="02020603050405020304" pitchFamily="18" charset="0"/>
                <a:cs typeface="Times New Roman" panose="02020603050405020304" pitchFamily="18" charset="0"/>
              </a:rPr>
              <a:t>Put data back to </a:t>
            </a:r>
            <a:r>
              <a:rPr lang="en-US" altLang="zh-TW" sz="1600" dirty="0" err="1">
                <a:latin typeface="Times New Roman" panose="02020603050405020304" pitchFamily="18" charset="0"/>
                <a:cs typeface="Times New Roman" panose="02020603050405020304" pitchFamily="18" charset="0"/>
              </a:rPr>
              <a:t>virtqueue</a:t>
            </a:r>
            <a:endParaRPr lang="en-US" altLang="zh-TW" sz="1600" dirty="0">
              <a:latin typeface="Times New Roman" panose="02020603050405020304" pitchFamily="18" charset="0"/>
              <a:cs typeface="Times New Roman" panose="02020603050405020304" pitchFamily="18" charset="0"/>
            </a:endParaRPr>
          </a:p>
          <a:p>
            <a:pPr lvl="1">
              <a:spcBef>
                <a:spcPts val="0"/>
              </a:spcBef>
            </a:pPr>
            <a:endParaRPr kumimoji="1" lang="en-US" altLang="zh-TW" sz="2000" dirty="0">
              <a:latin typeface="Times New Roman" panose="02020603050405020304" pitchFamily="18" charset="0"/>
              <a:cs typeface="Times New Roman" panose="02020603050405020304" pitchFamily="18" charset="0"/>
            </a:endParaRPr>
          </a:p>
          <a:p>
            <a:pPr lvl="1">
              <a:spcBef>
                <a:spcPts val="0"/>
              </a:spcBef>
            </a:pPr>
            <a:endParaRPr kumimoji="1" lang="en-US" altLang="zh-TW" sz="2000" i="1" dirty="0">
              <a:latin typeface="Times New Roman" panose="02020603050405020304" pitchFamily="18" charset="0"/>
              <a:cs typeface="Times New Roman" panose="02020603050405020304" pitchFamily="18" charset="0"/>
            </a:endParaRPr>
          </a:p>
          <a:p>
            <a:pPr>
              <a:spcBef>
                <a:spcPts val="0"/>
              </a:spcBef>
            </a:pPr>
            <a:endParaRPr kumimoji="1" lang="zh-TW" altLang="en-US" sz="20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90D21644-132A-DDEC-AD8C-464C104241DE}"/>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40</a:t>
            </a:fld>
            <a:endParaRPr lang="zh-TW" altLang="en-US" dirty="0"/>
          </a:p>
        </p:txBody>
      </p:sp>
    </p:spTree>
    <p:extLst>
      <p:ext uri="{BB962C8B-B14F-4D97-AF65-F5344CB8AC3E}">
        <p14:creationId xmlns:p14="http://schemas.microsoft.com/office/powerpoint/2010/main" val="3661548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2686050" y="3385686"/>
            <a:ext cx="3737075" cy="1017985"/>
            <a:chOff x="2071687" y="4625578"/>
            <a:chExt cx="4982766" cy="1357313"/>
          </a:xfrm>
        </p:grpSpPr>
        <p:sp>
          <p:nvSpPr>
            <p:cNvPr id="22"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3"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4" name="群組 23"/>
          <p:cNvGrpSpPr/>
          <p:nvPr/>
        </p:nvGrpSpPr>
        <p:grpSpPr>
          <a:xfrm>
            <a:off x="2696765" y="872426"/>
            <a:ext cx="3737075" cy="1017985"/>
            <a:chOff x="2071687" y="1830586"/>
            <a:chExt cx="4982766" cy="1357313"/>
          </a:xfrm>
        </p:grpSpPr>
        <p:sp>
          <p:nvSpPr>
            <p:cNvPr id="2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6" name="Rectangle 3"/>
            <p:cNvSpPr>
              <a:spLocks/>
            </p:cNvSpPr>
            <p:nvPr/>
          </p:nvSpPr>
          <p:spPr bwMode="auto">
            <a:xfrm>
              <a:off x="5874618" y="2273945"/>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29699" name="Group 3"/>
          <p:cNvGrpSpPr>
            <a:grpSpLocks/>
          </p:cNvGrpSpPr>
          <p:nvPr/>
        </p:nvGrpSpPr>
        <p:grpSpPr bwMode="auto">
          <a:xfrm>
            <a:off x="6142509" y="1923897"/>
            <a:ext cx="1145233" cy="970267"/>
            <a:chOff x="0" y="0"/>
            <a:chExt cx="1368" cy="1159"/>
          </a:xfrm>
        </p:grpSpPr>
        <p:sp>
          <p:nvSpPr>
            <p:cNvPr id="29697" name="Rectangle 1"/>
            <p:cNvSpPr>
              <a:spLocks/>
            </p:cNvSpPr>
            <p:nvPr/>
          </p:nvSpPr>
          <p:spPr bwMode="auto">
            <a:xfrm>
              <a:off x="1" y="0"/>
              <a:ext cx="1367" cy="1159"/>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29698" name="AutoShape 2"/>
            <p:cNvSpPr>
              <a:spLocks/>
            </p:cNvSpPr>
            <p:nvPr/>
          </p:nvSpPr>
          <p:spPr bwMode="auto">
            <a:xfrm>
              <a:off x="0" y="341"/>
              <a:ext cx="1366"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29700" name="AutoShape 4"/>
          <p:cNvSpPr>
            <a:spLocks/>
          </p:cNvSpPr>
          <p:nvPr/>
        </p:nvSpPr>
        <p:spPr bwMode="auto">
          <a:xfrm>
            <a:off x="3580805" y="1086738"/>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29701" name="AutoShape 5"/>
          <p:cNvSpPr>
            <a:spLocks/>
          </p:cNvSpPr>
          <p:nvPr/>
        </p:nvSpPr>
        <p:spPr bwMode="auto">
          <a:xfrm>
            <a:off x="3580805" y="3484359"/>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grpSp>
        <p:nvGrpSpPr>
          <p:cNvPr id="29706" name="Group 10"/>
          <p:cNvGrpSpPr>
            <a:grpSpLocks/>
          </p:cNvGrpSpPr>
          <p:nvPr/>
        </p:nvGrpSpPr>
        <p:grpSpPr bwMode="auto">
          <a:xfrm>
            <a:off x="3111997" y="1925571"/>
            <a:ext cx="2916659" cy="971104"/>
            <a:chOff x="0" y="0"/>
            <a:chExt cx="3484" cy="1160"/>
          </a:xfrm>
        </p:grpSpPr>
        <p:sp>
          <p:nvSpPr>
            <p:cNvPr id="29704" name="Rectangle 8"/>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29705" name="AutoShape 9"/>
            <p:cNvSpPr>
              <a:spLocks/>
            </p:cNvSpPr>
            <p:nvPr/>
          </p:nvSpPr>
          <p:spPr bwMode="auto">
            <a:xfrm>
              <a:off x="0" y="341"/>
              <a:ext cx="3480"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29707" name="Rectangle 11"/>
          <p:cNvSpPr>
            <a:spLocks/>
          </p:cNvSpPr>
          <p:nvPr/>
        </p:nvSpPr>
        <p:spPr bwMode="auto">
          <a:xfrm>
            <a:off x="3429000" y="1556887"/>
            <a:ext cx="744293"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dirty="0">
                <a:latin typeface="Calibri Bold" charset="0"/>
                <a:ea typeface="新細明體" charset="0"/>
                <a:cs typeface="Calibri Bold" charset="0"/>
                <a:sym typeface="Calibri Bold" charset="0"/>
              </a:rPr>
              <a:t>Add </a:t>
            </a:r>
            <a:r>
              <a:rPr lang="en-US" altLang="zh-TW" sz="1650" dirty="0" err="1">
                <a:latin typeface="Calibri Bold" charset="0"/>
                <a:ea typeface="新細明體" charset="0"/>
                <a:cs typeface="Calibri Bold" charset="0"/>
                <a:sym typeface="Calibri Bold" charset="0"/>
              </a:rPr>
              <a:t>Buf</a:t>
            </a:r>
            <a:endParaRPr lang="en-US" altLang="zh-TW" sz="1650" dirty="0">
              <a:latin typeface="Calibri Bold" charset="0"/>
              <a:ea typeface="新細明體" charset="0"/>
              <a:cs typeface="Calibri Bold" charset="0"/>
              <a:sym typeface="Calibri Bold" charset="0"/>
            </a:endParaRPr>
          </a:p>
        </p:txBody>
      </p:sp>
      <p:grpSp>
        <p:nvGrpSpPr>
          <p:cNvPr id="29713" name="Group 17"/>
          <p:cNvGrpSpPr>
            <a:grpSpLocks/>
          </p:cNvGrpSpPr>
          <p:nvPr/>
        </p:nvGrpSpPr>
        <p:grpSpPr bwMode="auto">
          <a:xfrm>
            <a:off x="4907701" y="2388520"/>
            <a:ext cx="1069051" cy="386767"/>
            <a:chOff x="0" y="0"/>
            <a:chExt cx="1276" cy="462"/>
          </a:xfrm>
        </p:grpSpPr>
        <p:sp>
          <p:nvSpPr>
            <p:cNvPr id="29708" name="Rectangle 12"/>
            <p:cNvSpPr>
              <a:spLocks/>
            </p:cNvSpPr>
            <p:nvPr/>
          </p:nvSpPr>
          <p:spPr bwMode="auto">
            <a:xfrm>
              <a:off x="0"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In</a:t>
              </a:r>
            </a:p>
          </p:txBody>
        </p:sp>
        <p:sp>
          <p:nvSpPr>
            <p:cNvPr id="29709" name="Rectangle 13"/>
            <p:cNvSpPr>
              <a:spLocks/>
            </p:cNvSpPr>
            <p:nvPr/>
          </p:nvSpPr>
          <p:spPr bwMode="auto">
            <a:xfrm>
              <a:off x="636"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Out</a:t>
              </a:r>
            </a:p>
          </p:txBody>
        </p:sp>
        <p:grpSp>
          <p:nvGrpSpPr>
            <p:cNvPr id="29712" name="Group 16"/>
            <p:cNvGrpSpPr>
              <a:grpSpLocks/>
            </p:cNvGrpSpPr>
            <p:nvPr/>
          </p:nvGrpSpPr>
          <p:grpSpPr bwMode="auto">
            <a:xfrm>
              <a:off x="78" y="302"/>
              <a:ext cx="429" cy="160"/>
              <a:chOff x="0" y="0"/>
              <a:chExt cx="429" cy="160"/>
            </a:xfrm>
          </p:grpSpPr>
          <p:sp>
            <p:nvSpPr>
              <p:cNvPr id="29710" name="Oval 14"/>
              <p:cNvSpPr>
                <a:spLocks/>
              </p:cNvSpPr>
              <p:nvPr/>
            </p:nvSpPr>
            <p:spPr bwMode="auto">
              <a:xfrm>
                <a:off x="0" y="9"/>
                <a:ext cx="429" cy="141"/>
              </a:xfrm>
              <a:prstGeom prst="ellipse">
                <a:avLst/>
              </a:prstGeom>
              <a:gradFill rotWithShape="0">
                <a:gsLst>
                  <a:gs pos="0">
                    <a:srgbClr val="ECECEC"/>
                  </a:gs>
                  <a:gs pos="65001">
                    <a:srgbClr val="CECECE"/>
                  </a:gs>
                  <a:gs pos="100000">
                    <a:srgbClr val="BABABA"/>
                  </a:gs>
                </a:gsLst>
                <a:lin ang="5400000" scaled="1"/>
              </a:gradFill>
              <a:ln w="9525" cap="flat">
                <a:solidFill>
                  <a:srgbClr val="000000"/>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lstStyle/>
              <a:p>
                <a:endParaRPr lang="zh-TW" altLang="en-US" sz="1350"/>
              </a:p>
            </p:txBody>
          </p:sp>
          <p:sp>
            <p:nvSpPr>
              <p:cNvPr id="29711" name="Rectangle 15"/>
              <p:cNvSpPr>
                <a:spLocks/>
              </p:cNvSpPr>
              <p:nvPr/>
            </p:nvSpPr>
            <p:spPr bwMode="auto">
              <a:xfrm>
                <a:off x="62" y="0"/>
                <a:ext cx="30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575" tIns="28575" rIns="28575" bIns="28575" anchor="ctr"/>
              <a:lstStyle/>
              <a:p>
                <a:pPr>
                  <a:spcBef>
                    <a:spcPct val="0"/>
                  </a:spcBef>
                </a:pPr>
                <a:r>
                  <a:rPr lang="en-US" altLang="zh-TW" sz="600">
                    <a:solidFill>
                      <a:srgbClr val="000000"/>
                    </a:solidFill>
                    <a:latin typeface="Calibri" charset="0"/>
                    <a:ea typeface="新細明體" charset="0"/>
                    <a:cs typeface="Calibri" charset="0"/>
                    <a:sym typeface="Calibri" charset="0"/>
                  </a:rPr>
                  <a:t>data</a:t>
                </a:r>
              </a:p>
            </p:txBody>
          </p:sp>
        </p:grpSp>
      </p:grpSp>
      <p:sp>
        <p:nvSpPr>
          <p:cNvPr id="29714" name="Freeform 18"/>
          <p:cNvSpPr>
            <a:spLocks/>
          </p:cNvSpPr>
          <p:nvPr/>
        </p:nvSpPr>
        <p:spPr bwMode="auto">
          <a:xfrm>
            <a:off x="3322123" y="1280959"/>
            <a:ext cx="234404" cy="622846"/>
          </a:xfrm>
          <a:custGeom>
            <a:avLst/>
            <a:gdLst>
              <a:gd name="T0" fmla="*/ 21600 w 21600"/>
              <a:gd name="T1" fmla="*/ 0 h 21600"/>
              <a:gd name="T2" fmla="*/ 0 w 21600"/>
              <a:gd name="T3" fmla="*/ 0 h 21600"/>
              <a:gd name="T4" fmla="*/ 0 w 21600"/>
              <a:gd name="T5" fmla="*/ 21600 h 21600"/>
            </a:gdLst>
            <a:ahLst/>
            <a:cxnLst>
              <a:cxn ang="0">
                <a:pos x="T0" y="T1"/>
              </a:cxn>
              <a:cxn ang="0">
                <a:pos x="T2" y="T3"/>
              </a:cxn>
              <a:cxn ang="0">
                <a:pos x="T4" y="T5"/>
              </a:cxn>
            </a:cxnLst>
            <a:rect l="0" t="0" r="r" b="b"/>
            <a:pathLst>
              <a:path w="21600" h="21600">
                <a:moveTo>
                  <a:pt x="21600" y="0"/>
                </a:moveTo>
                <a:lnTo>
                  <a:pt x="0" y="0"/>
                </a:lnTo>
                <a:lnTo>
                  <a:pt x="0" y="21600"/>
                </a:lnTo>
              </a:path>
            </a:pathLst>
          </a:cu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0" name="標題 2"/>
          <p:cNvSpPr>
            <a:spLocks noGrp="1"/>
          </p:cNvSpPr>
          <p:nvPr>
            <p:ph type="title"/>
          </p:nvPr>
        </p:nvSpPr>
        <p:spPr>
          <a:xfrm>
            <a:off x="850632" y="44378"/>
            <a:ext cx="6172200" cy="651272"/>
          </a:xfrm>
        </p:spPr>
        <p:txBody>
          <a:bodyPr/>
          <a:lstStyle/>
          <a:p>
            <a:r>
              <a:rPr kumimoji="1" lang="en-US" altLang="zh-TW" dirty="0"/>
              <a:t>Data Exchanging Flow (1)</a:t>
            </a:r>
            <a:endParaRPr kumimoji="1" lang="zh-TW" altLang="en-US" dirty="0"/>
          </a:p>
        </p:txBody>
      </p:sp>
      <p:sp>
        <p:nvSpPr>
          <p:cNvPr id="2" name="灯片编号占位符 1">
            <a:extLst>
              <a:ext uri="{FF2B5EF4-FFF2-40B4-BE49-F238E27FC236}">
                <a16:creationId xmlns:a16="http://schemas.microsoft.com/office/drawing/2014/main" id="{D121450E-F663-461F-08C3-77BABCB35A9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41</a:t>
            </a:fld>
            <a:endParaRPr lang="zh-TW" altLang="en-US" dirty="0"/>
          </a:p>
        </p:txBody>
      </p:sp>
    </p:spTree>
    <p:extLst>
      <p:ext uri="{BB962C8B-B14F-4D97-AF65-F5344CB8AC3E}">
        <p14:creationId xmlns:p14="http://schemas.microsoft.com/office/powerpoint/2010/main" val="1038718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297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2686050" y="3481940"/>
            <a:ext cx="3737075" cy="1017985"/>
            <a:chOff x="2071687" y="4625578"/>
            <a:chExt cx="4982766" cy="1357313"/>
          </a:xfrm>
        </p:grpSpPr>
        <p:sp>
          <p:nvSpPr>
            <p:cNvPr id="22"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3"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4" name="群組 23"/>
          <p:cNvGrpSpPr/>
          <p:nvPr/>
        </p:nvGrpSpPr>
        <p:grpSpPr>
          <a:xfrm>
            <a:off x="2696765" y="968680"/>
            <a:ext cx="3737075" cy="1017985"/>
            <a:chOff x="2071687" y="1830586"/>
            <a:chExt cx="4982766" cy="1357313"/>
          </a:xfrm>
        </p:grpSpPr>
        <p:sp>
          <p:nvSpPr>
            <p:cNvPr id="2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6" name="Rectangle 3"/>
            <p:cNvSpPr>
              <a:spLocks/>
            </p:cNvSpPr>
            <p:nvPr/>
          </p:nvSpPr>
          <p:spPr bwMode="auto">
            <a:xfrm>
              <a:off x="5874618" y="2273945"/>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30723" name="Group 3"/>
          <p:cNvGrpSpPr>
            <a:grpSpLocks/>
          </p:cNvGrpSpPr>
          <p:nvPr/>
        </p:nvGrpSpPr>
        <p:grpSpPr bwMode="auto">
          <a:xfrm>
            <a:off x="6142509" y="2020151"/>
            <a:ext cx="1145233" cy="970267"/>
            <a:chOff x="0" y="0"/>
            <a:chExt cx="1368" cy="1159"/>
          </a:xfrm>
        </p:grpSpPr>
        <p:sp>
          <p:nvSpPr>
            <p:cNvPr id="30721" name="Rectangle 1"/>
            <p:cNvSpPr>
              <a:spLocks/>
            </p:cNvSpPr>
            <p:nvPr/>
          </p:nvSpPr>
          <p:spPr bwMode="auto">
            <a:xfrm>
              <a:off x="1" y="0"/>
              <a:ext cx="1367" cy="1159"/>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30722" name="AutoShape 2"/>
            <p:cNvSpPr>
              <a:spLocks/>
            </p:cNvSpPr>
            <p:nvPr/>
          </p:nvSpPr>
          <p:spPr bwMode="auto">
            <a:xfrm>
              <a:off x="0" y="341"/>
              <a:ext cx="1366"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30724" name="AutoShape 4"/>
          <p:cNvSpPr>
            <a:spLocks/>
          </p:cNvSpPr>
          <p:nvPr/>
        </p:nvSpPr>
        <p:spPr bwMode="auto">
          <a:xfrm>
            <a:off x="3580805" y="1182992"/>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30725" name="AutoShape 5"/>
          <p:cNvSpPr>
            <a:spLocks/>
          </p:cNvSpPr>
          <p:nvPr/>
        </p:nvSpPr>
        <p:spPr bwMode="auto">
          <a:xfrm>
            <a:off x="3580805" y="3580613"/>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grpSp>
        <p:nvGrpSpPr>
          <p:cNvPr id="30730" name="Group 10"/>
          <p:cNvGrpSpPr>
            <a:grpSpLocks/>
          </p:cNvGrpSpPr>
          <p:nvPr/>
        </p:nvGrpSpPr>
        <p:grpSpPr bwMode="auto">
          <a:xfrm>
            <a:off x="3111997" y="2021825"/>
            <a:ext cx="2916659" cy="971104"/>
            <a:chOff x="0" y="0"/>
            <a:chExt cx="3484" cy="1160"/>
          </a:xfrm>
        </p:grpSpPr>
        <p:sp>
          <p:nvSpPr>
            <p:cNvPr id="30728" name="Rectangle 8"/>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30729" name="AutoShape 9"/>
            <p:cNvSpPr>
              <a:spLocks/>
            </p:cNvSpPr>
            <p:nvPr/>
          </p:nvSpPr>
          <p:spPr bwMode="auto">
            <a:xfrm>
              <a:off x="0" y="341"/>
              <a:ext cx="3480"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30731" name="Rectangle 11"/>
          <p:cNvSpPr>
            <a:spLocks/>
          </p:cNvSpPr>
          <p:nvPr/>
        </p:nvSpPr>
        <p:spPr bwMode="auto">
          <a:xfrm>
            <a:off x="2744484" y="1141972"/>
            <a:ext cx="396441"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a:latin typeface="Calibri Bold" charset="0"/>
                <a:ea typeface="新細明體" charset="0"/>
                <a:cs typeface="Calibri Bold" charset="0"/>
                <a:sym typeface="Calibri Bold" charset="0"/>
              </a:rPr>
              <a:t>Kick</a:t>
            </a:r>
          </a:p>
        </p:txBody>
      </p:sp>
      <p:grpSp>
        <p:nvGrpSpPr>
          <p:cNvPr id="30737" name="Group 17"/>
          <p:cNvGrpSpPr>
            <a:grpSpLocks/>
          </p:cNvGrpSpPr>
          <p:nvPr/>
        </p:nvGrpSpPr>
        <p:grpSpPr bwMode="auto">
          <a:xfrm>
            <a:off x="4907701" y="2491472"/>
            <a:ext cx="1069051" cy="386767"/>
            <a:chOff x="0" y="0"/>
            <a:chExt cx="1276" cy="462"/>
          </a:xfrm>
        </p:grpSpPr>
        <p:sp>
          <p:nvSpPr>
            <p:cNvPr id="30732" name="Rectangle 12"/>
            <p:cNvSpPr>
              <a:spLocks/>
            </p:cNvSpPr>
            <p:nvPr/>
          </p:nvSpPr>
          <p:spPr bwMode="auto">
            <a:xfrm>
              <a:off x="0"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In</a:t>
              </a:r>
            </a:p>
          </p:txBody>
        </p:sp>
        <p:sp>
          <p:nvSpPr>
            <p:cNvPr id="30733" name="Rectangle 13"/>
            <p:cNvSpPr>
              <a:spLocks/>
            </p:cNvSpPr>
            <p:nvPr/>
          </p:nvSpPr>
          <p:spPr bwMode="auto">
            <a:xfrm>
              <a:off x="636"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Out</a:t>
              </a:r>
            </a:p>
          </p:txBody>
        </p:sp>
        <p:grpSp>
          <p:nvGrpSpPr>
            <p:cNvPr id="30736" name="Group 16"/>
            <p:cNvGrpSpPr>
              <a:grpSpLocks/>
            </p:cNvGrpSpPr>
            <p:nvPr/>
          </p:nvGrpSpPr>
          <p:grpSpPr bwMode="auto">
            <a:xfrm>
              <a:off x="78" y="302"/>
              <a:ext cx="429" cy="160"/>
              <a:chOff x="0" y="0"/>
              <a:chExt cx="429" cy="160"/>
            </a:xfrm>
          </p:grpSpPr>
          <p:sp>
            <p:nvSpPr>
              <p:cNvPr id="30734" name="Oval 14"/>
              <p:cNvSpPr>
                <a:spLocks/>
              </p:cNvSpPr>
              <p:nvPr/>
            </p:nvSpPr>
            <p:spPr bwMode="auto">
              <a:xfrm>
                <a:off x="0" y="9"/>
                <a:ext cx="429" cy="141"/>
              </a:xfrm>
              <a:prstGeom prst="ellipse">
                <a:avLst/>
              </a:prstGeom>
              <a:gradFill rotWithShape="0">
                <a:gsLst>
                  <a:gs pos="0">
                    <a:srgbClr val="ECECEC"/>
                  </a:gs>
                  <a:gs pos="65001">
                    <a:srgbClr val="CECECE"/>
                  </a:gs>
                  <a:gs pos="100000">
                    <a:srgbClr val="BABABA"/>
                  </a:gs>
                </a:gsLst>
                <a:lin ang="5400000" scaled="1"/>
              </a:gradFill>
              <a:ln w="9525" cap="flat">
                <a:solidFill>
                  <a:srgbClr val="000000"/>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lstStyle/>
              <a:p>
                <a:endParaRPr lang="zh-TW" altLang="en-US" sz="1350"/>
              </a:p>
            </p:txBody>
          </p:sp>
          <p:sp>
            <p:nvSpPr>
              <p:cNvPr id="30735" name="Rectangle 15"/>
              <p:cNvSpPr>
                <a:spLocks/>
              </p:cNvSpPr>
              <p:nvPr/>
            </p:nvSpPr>
            <p:spPr bwMode="auto">
              <a:xfrm>
                <a:off x="62" y="0"/>
                <a:ext cx="30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575" tIns="28575" rIns="28575" bIns="28575" anchor="ctr"/>
              <a:lstStyle/>
              <a:p>
                <a:pPr>
                  <a:spcBef>
                    <a:spcPct val="0"/>
                  </a:spcBef>
                </a:pPr>
                <a:r>
                  <a:rPr lang="en-US" altLang="zh-TW" sz="600">
                    <a:solidFill>
                      <a:srgbClr val="000000"/>
                    </a:solidFill>
                    <a:latin typeface="Calibri" charset="0"/>
                    <a:ea typeface="新細明體" charset="0"/>
                    <a:cs typeface="Calibri" charset="0"/>
                    <a:sym typeface="Calibri" charset="0"/>
                  </a:rPr>
                  <a:t>data</a:t>
                </a:r>
              </a:p>
            </p:txBody>
          </p:sp>
        </p:grpSp>
      </p:grpSp>
      <p:sp>
        <p:nvSpPr>
          <p:cNvPr id="30738" name="Freeform 18"/>
          <p:cNvSpPr>
            <a:spLocks/>
          </p:cNvSpPr>
          <p:nvPr/>
        </p:nvSpPr>
        <p:spPr bwMode="auto">
          <a:xfrm>
            <a:off x="2462361" y="1410699"/>
            <a:ext cx="1125141" cy="2384227"/>
          </a:xfrm>
          <a:custGeom>
            <a:avLst/>
            <a:gdLst>
              <a:gd name="T0" fmla="*/ 21600 w 21600"/>
              <a:gd name="T1" fmla="*/ 0 h 21600"/>
              <a:gd name="T2" fmla="*/ 0 w 21600"/>
              <a:gd name="T3" fmla="*/ 0 h 21600"/>
              <a:gd name="T4" fmla="*/ 114 w 21600"/>
              <a:gd name="T5" fmla="*/ 21600 h 21600"/>
              <a:gd name="T6" fmla="*/ 21600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114" y="21600"/>
                </a:lnTo>
                <a:lnTo>
                  <a:pt x="21600" y="21600"/>
                </a:lnTo>
              </a:path>
            </a:pathLst>
          </a:cu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0" name="標題 2"/>
          <p:cNvSpPr>
            <a:spLocks noGrp="1"/>
          </p:cNvSpPr>
          <p:nvPr>
            <p:ph type="title"/>
          </p:nvPr>
        </p:nvSpPr>
        <p:spPr>
          <a:xfrm>
            <a:off x="897467" y="27559"/>
            <a:ext cx="6240869" cy="651272"/>
          </a:xfrm>
        </p:spPr>
        <p:txBody>
          <a:bodyPr/>
          <a:lstStyle/>
          <a:p>
            <a:r>
              <a:rPr kumimoji="1" lang="en-US" altLang="zh-TW" dirty="0"/>
              <a:t>Data Exchanging Flow (2)</a:t>
            </a:r>
            <a:endParaRPr kumimoji="1" lang="zh-TW" altLang="en-US" dirty="0"/>
          </a:p>
        </p:txBody>
      </p:sp>
      <p:sp>
        <p:nvSpPr>
          <p:cNvPr id="2" name="灯片编号占位符 1">
            <a:extLst>
              <a:ext uri="{FF2B5EF4-FFF2-40B4-BE49-F238E27FC236}">
                <a16:creationId xmlns:a16="http://schemas.microsoft.com/office/drawing/2014/main" id="{22E7B050-5F82-FD28-399E-C7882718DD0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42</a:t>
            </a:fld>
            <a:endParaRPr lang="zh-TW" altLang="en-US" dirty="0"/>
          </a:p>
        </p:txBody>
      </p:sp>
    </p:spTree>
    <p:extLst>
      <p:ext uri="{BB962C8B-B14F-4D97-AF65-F5344CB8AC3E}">
        <p14:creationId xmlns:p14="http://schemas.microsoft.com/office/powerpoint/2010/main" val="2155005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2686050" y="3414561"/>
            <a:ext cx="3737075" cy="1017985"/>
            <a:chOff x="2071687" y="4625578"/>
            <a:chExt cx="4982766" cy="1357313"/>
          </a:xfrm>
        </p:grpSpPr>
        <p:sp>
          <p:nvSpPr>
            <p:cNvPr id="22"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3"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4" name="群組 23"/>
          <p:cNvGrpSpPr/>
          <p:nvPr/>
        </p:nvGrpSpPr>
        <p:grpSpPr>
          <a:xfrm>
            <a:off x="2696765" y="901301"/>
            <a:ext cx="3737075" cy="1017985"/>
            <a:chOff x="2071687" y="1830586"/>
            <a:chExt cx="4982766" cy="1357313"/>
          </a:xfrm>
        </p:grpSpPr>
        <p:sp>
          <p:nvSpPr>
            <p:cNvPr id="2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6" name="Rectangle 3"/>
            <p:cNvSpPr>
              <a:spLocks/>
            </p:cNvSpPr>
            <p:nvPr/>
          </p:nvSpPr>
          <p:spPr bwMode="auto">
            <a:xfrm>
              <a:off x="5874618" y="2273945"/>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31747" name="Group 3"/>
          <p:cNvGrpSpPr>
            <a:grpSpLocks/>
          </p:cNvGrpSpPr>
          <p:nvPr/>
        </p:nvGrpSpPr>
        <p:grpSpPr bwMode="auto">
          <a:xfrm>
            <a:off x="6142509" y="1952772"/>
            <a:ext cx="1145233" cy="970267"/>
            <a:chOff x="0" y="0"/>
            <a:chExt cx="1368" cy="1159"/>
          </a:xfrm>
        </p:grpSpPr>
        <p:sp>
          <p:nvSpPr>
            <p:cNvPr id="31745" name="Rectangle 1"/>
            <p:cNvSpPr>
              <a:spLocks/>
            </p:cNvSpPr>
            <p:nvPr/>
          </p:nvSpPr>
          <p:spPr bwMode="auto">
            <a:xfrm>
              <a:off x="1" y="0"/>
              <a:ext cx="1367" cy="1159"/>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31746" name="AutoShape 2"/>
            <p:cNvSpPr>
              <a:spLocks/>
            </p:cNvSpPr>
            <p:nvPr/>
          </p:nvSpPr>
          <p:spPr bwMode="auto">
            <a:xfrm>
              <a:off x="0" y="341"/>
              <a:ext cx="1366"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31748" name="AutoShape 4"/>
          <p:cNvSpPr>
            <a:spLocks/>
          </p:cNvSpPr>
          <p:nvPr/>
        </p:nvSpPr>
        <p:spPr bwMode="auto">
          <a:xfrm>
            <a:off x="3580805" y="1115613"/>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31749" name="AutoShape 5"/>
          <p:cNvSpPr>
            <a:spLocks/>
          </p:cNvSpPr>
          <p:nvPr/>
        </p:nvSpPr>
        <p:spPr bwMode="auto">
          <a:xfrm>
            <a:off x="3580805" y="3513234"/>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grpSp>
        <p:nvGrpSpPr>
          <p:cNvPr id="31754" name="Group 10"/>
          <p:cNvGrpSpPr>
            <a:grpSpLocks/>
          </p:cNvGrpSpPr>
          <p:nvPr/>
        </p:nvGrpSpPr>
        <p:grpSpPr bwMode="auto">
          <a:xfrm>
            <a:off x="3111997" y="1954446"/>
            <a:ext cx="2916659" cy="971104"/>
            <a:chOff x="0" y="0"/>
            <a:chExt cx="3484" cy="1160"/>
          </a:xfrm>
        </p:grpSpPr>
        <p:sp>
          <p:nvSpPr>
            <p:cNvPr id="31752" name="Rectangle 8"/>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31753" name="AutoShape 9"/>
            <p:cNvSpPr>
              <a:spLocks/>
            </p:cNvSpPr>
            <p:nvPr/>
          </p:nvSpPr>
          <p:spPr bwMode="auto">
            <a:xfrm>
              <a:off x="0" y="341"/>
              <a:ext cx="3480"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grpSp>
        <p:nvGrpSpPr>
          <p:cNvPr id="31760" name="Group 16"/>
          <p:cNvGrpSpPr>
            <a:grpSpLocks/>
          </p:cNvGrpSpPr>
          <p:nvPr/>
        </p:nvGrpSpPr>
        <p:grpSpPr bwMode="auto">
          <a:xfrm>
            <a:off x="4907701" y="2424093"/>
            <a:ext cx="1069051" cy="386767"/>
            <a:chOff x="0" y="0"/>
            <a:chExt cx="1276" cy="462"/>
          </a:xfrm>
        </p:grpSpPr>
        <p:sp>
          <p:nvSpPr>
            <p:cNvPr id="31755" name="Rectangle 11"/>
            <p:cNvSpPr>
              <a:spLocks/>
            </p:cNvSpPr>
            <p:nvPr/>
          </p:nvSpPr>
          <p:spPr bwMode="auto">
            <a:xfrm>
              <a:off x="0"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In</a:t>
              </a:r>
            </a:p>
          </p:txBody>
        </p:sp>
        <p:sp>
          <p:nvSpPr>
            <p:cNvPr id="31756" name="Rectangle 12"/>
            <p:cNvSpPr>
              <a:spLocks/>
            </p:cNvSpPr>
            <p:nvPr/>
          </p:nvSpPr>
          <p:spPr bwMode="auto">
            <a:xfrm>
              <a:off x="636"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Out</a:t>
              </a:r>
            </a:p>
          </p:txBody>
        </p:sp>
        <p:grpSp>
          <p:nvGrpSpPr>
            <p:cNvPr id="31759" name="Group 15"/>
            <p:cNvGrpSpPr>
              <a:grpSpLocks/>
            </p:cNvGrpSpPr>
            <p:nvPr/>
          </p:nvGrpSpPr>
          <p:grpSpPr bwMode="auto">
            <a:xfrm>
              <a:off x="78" y="302"/>
              <a:ext cx="429" cy="160"/>
              <a:chOff x="0" y="0"/>
              <a:chExt cx="429" cy="160"/>
            </a:xfrm>
          </p:grpSpPr>
          <p:sp>
            <p:nvSpPr>
              <p:cNvPr id="31757" name="Oval 13"/>
              <p:cNvSpPr>
                <a:spLocks/>
              </p:cNvSpPr>
              <p:nvPr/>
            </p:nvSpPr>
            <p:spPr bwMode="auto">
              <a:xfrm>
                <a:off x="0" y="9"/>
                <a:ext cx="429" cy="141"/>
              </a:xfrm>
              <a:prstGeom prst="ellipse">
                <a:avLst/>
              </a:prstGeom>
              <a:gradFill rotWithShape="0">
                <a:gsLst>
                  <a:gs pos="0">
                    <a:srgbClr val="ECECEC"/>
                  </a:gs>
                  <a:gs pos="65001">
                    <a:srgbClr val="CECECE"/>
                  </a:gs>
                  <a:gs pos="100000">
                    <a:srgbClr val="BABABA"/>
                  </a:gs>
                </a:gsLst>
                <a:lin ang="5400000" scaled="1"/>
              </a:gradFill>
              <a:ln w="9525" cap="flat">
                <a:solidFill>
                  <a:srgbClr val="000000"/>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lstStyle/>
              <a:p>
                <a:endParaRPr lang="zh-TW" altLang="en-US" sz="1350"/>
              </a:p>
            </p:txBody>
          </p:sp>
          <p:sp>
            <p:nvSpPr>
              <p:cNvPr id="31758" name="Rectangle 14"/>
              <p:cNvSpPr>
                <a:spLocks/>
              </p:cNvSpPr>
              <p:nvPr/>
            </p:nvSpPr>
            <p:spPr bwMode="auto">
              <a:xfrm>
                <a:off x="62" y="0"/>
                <a:ext cx="30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575" tIns="28575" rIns="28575" bIns="28575" anchor="ctr"/>
              <a:lstStyle/>
              <a:p>
                <a:pPr>
                  <a:spcBef>
                    <a:spcPct val="0"/>
                  </a:spcBef>
                </a:pPr>
                <a:r>
                  <a:rPr lang="en-US" altLang="zh-TW" sz="600">
                    <a:solidFill>
                      <a:srgbClr val="000000"/>
                    </a:solidFill>
                    <a:latin typeface="Calibri" charset="0"/>
                    <a:ea typeface="新細明體" charset="0"/>
                    <a:cs typeface="Calibri" charset="0"/>
                    <a:sym typeface="Calibri" charset="0"/>
                  </a:rPr>
                  <a:t>data</a:t>
                </a:r>
              </a:p>
            </p:txBody>
          </p:sp>
        </p:grpSp>
      </p:grpSp>
      <p:sp>
        <p:nvSpPr>
          <p:cNvPr id="31761" name="Line 17"/>
          <p:cNvSpPr>
            <a:spLocks noChangeShapeType="1"/>
          </p:cNvSpPr>
          <p:nvPr/>
        </p:nvSpPr>
        <p:spPr bwMode="auto">
          <a:xfrm rot="10800000" flipH="1">
            <a:off x="5060900" y="2801650"/>
            <a:ext cx="0" cy="701539"/>
          </a:xfrm>
          <a:prstGeom prst="line">
            <a:avLst/>
          </a:prstGeom>
          <a:noFill/>
          <a:ln w="50800" cap="flat">
            <a:solidFill>
              <a:srgbClr val="00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31762" name="Rectangle 18"/>
          <p:cNvSpPr>
            <a:spLocks/>
          </p:cNvSpPr>
          <p:nvPr/>
        </p:nvSpPr>
        <p:spPr bwMode="auto">
          <a:xfrm>
            <a:off x="5163034" y="3071215"/>
            <a:ext cx="407663"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a:latin typeface="Calibri Bold" charset="0"/>
                <a:ea typeface="新細明體" charset="0"/>
                <a:cs typeface="Calibri Bold" charset="0"/>
                <a:sym typeface="Calibri Bold" charset="0"/>
              </a:rPr>
              <a:t>POP</a:t>
            </a:r>
          </a:p>
        </p:txBody>
      </p:sp>
      <p:sp>
        <p:nvSpPr>
          <p:cNvPr id="20" name="標題 2"/>
          <p:cNvSpPr>
            <a:spLocks noGrp="1"/>
          </p:cNvSpPr>
          <p:nvPr>
            <p:ph type="title"/>
          </p:nvPr>
        </p:nvSpPr>
        <p:spPr>
          <a:xfrm>
            <a:off x="841008" y="49959"/>
            <a:ext cx="6172200" cy="651272"/>
          </a:xfrm>
        </p:spPr>
        <p:txBody>
          <a:bodyPr/>
          <a:lstStyle/>
          <a:p>
            <a:r>
              <a:rPr kumimoji="1" lang="en-US" altLang="zh-TW" dirty="0"/>
              <a:t>Data Exchanging Flow (3)</a:t>
            </a:r>
            <a:endParaRPr kumimoji="1" lang="zh-TW" altLang="en-US" dirty="0"/>
          </a:p>
        </p:txBody>
      </p:sp>
      <p:sp>
        <p:nvSpPr>
          <p:cNvPr id="2" name="灯片编号占位符 1">
            <a:extLst>
              <a:ext uri="{FF2B5EF4-FFF2-40B4-BE49-F238E27FC236}">
                <a16:creationId xmlns:a16="http://schemas.microsoft.com/office/drawing/2014/main" id="{44F8C87C-EEBC-8419-D2DE-605E2F438C8C}"/>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43</a:t>
            </a:fld>
            <a:endParaRPr lang="zh-TW" altLang="en-US" dirty="0"/>
          </a:p>
        </p:txBody>
      </p:sp>
    </p:spTree>
    <p:extLst>
      <p:ext uri="{BB962C8B-B14F-4D97-AF65-F5344CB8AC3E}">
        <p14:creationId xmlns:p14="http://schemas.microsoft.com/office/powerpoint/2010/main" val="2639281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2686050" y="3424184"/>
            <a:ext cx="3737075" cy="1017985"/>
            <a:chOff x="2071687" y="4625578"/>
            <a:chExt cx="4982766" cy="1357313"/>
          </a:xfrm>
        </p:grpSpPr>
        <p:sp>
          <p:nvSpPr>
            <p:cNvPr id="22"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3"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4" name="群組 23"/>
          <p:cNvGrpSpPr/>
          <p:nvPr/>
        </p:nvGrpSpPr>
        <p:grpSpPr>
          <a:xfrm>
            <a:off x="2696765" y="910924"/>
            <a:ext cx="3737075" cy="1017985"/>
            <a:chOff x="2071687" y="1830586"/>
            <a:chExt cx="4982766" cy="1357313"/>
          </a:xfrm>
        </p:grpSpPr>
        <p:sp>
          <p:nvSpPr>
            <p:cNvPr id="2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6" name="Rectangle 3"/>
            <p:cNvSpPr>
              <a:spLocks/>
            </p:cNvSpPr>
            <p:nvPr/>
          </p:nvSpPr>
          <p:spPr bwMode="auto">
            <a:xfrm>
              <a:off x="5874618" y="2273945"/>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32771" name="Group 3"/>
          <p:cNvGrpSpPr>
            <a:grpSpLocks/>
          </p:cNvGrpSpPr>
          <p:nvPr/>
        </p:nvGrpSpPr>
        <p:grpSpPr bwMode="auto">
          <a:xfrm>
            <a:off x="6142509" y="1962395"/>
            <a:ext cx="1145233" cy="970267"/>
            <a:chOff x="0" y="0"/>
            <a:chExt cx="1368" cy="1159"/>
          </a:xfrm>
        </p:grpSpPr>
        <p:sp>
          <p:nvSpPr>
            <p:cNvPr id="32769" name="Rectangle 1"/>
            <p:cNvSpPr>
              <a:spLocks/>
            </p:cNvSpPr>
            <p:nvPr/>
          </p:nvSpPr>
          <p:spPr bwMode="auto">
            <a:xfrm>
              <a:off x="1" y="0"/>
              <a:ext cx="1367" cy="1159"/>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32770" name="AutoShape 2"/>
            <p:cNvSpPr>
              <a:spLocks/>
            </p:cNvSpPr>
            <p:nvPr/>
          </p:nvSpPr>
          <p:spPr bwMode="auto">
            <a:xfrm>
              <a:off x="0" y="341"/>
              <a:ext cx="1366"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32772" name="AutoShape 4"/>
          <p:cNvSpPr>
            <a:spLocks/>
          </p:cNvSpPr>
          <p:nvPr/>
        </p:nvSpPr>
        <p:spPr bwMode="auto">
          <a:xfrm>
            <a:off x="3580805" y="1125236"/>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32773" name="AutoShape 5"/>
          <p:cNvSpPr>
            <a:spLocks/>
          </p:cNvSpPr>
          <p:nvPr/>
        </p:nvSpPr>
        <p:spPr bwMode="auto">
          <a:xfrm>
            <a:off x="3580805" y="3522857"/>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grpSp>
        <p:nvGrpSpPr>
          <p:cNvPr id="32778" name="Group 10"/>
          <p:cNvGrpSpPr>
            <a:grpSpLocks/>
          </p:cNvGrpSpPr>
          <p:nvPr/>
        </p:nvGrpSpPr>
        <p:grpSpPr bwMode="auto">
          <a:xfrm>
            <a:off x="3111997" y="1964069"/>
            <a:ext cx="2916659" cy="971104"/>
            <a:chOff x="0" y="0"/>
            <a:chExt cx="3484" cy="1160"/>
          </a:xfrm>
        </p:grpSpPr>
        <p:sp>
          <p:nvSpPr>
            <p:cNvPr id="32776" name="Rectangle 8"/>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32777" name="AutoShape 9"/>
            <p:cNvSpPr>
              <a:spLocks/>
            </p:cNvSpPr>
            <p:nvPr/>
          </p:nvSpPr>
          <p:spPr bwMode="auto">
            <a:xfrm>
              <a:off x="0" y="341"/>
              <a:ext cx="3480"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grpSp>
        <p:nvGrpSpPr>
          <p:cNvPr id="32784" name="Group 16"/>
          <p:cNvGrpSpPr>
            <a:grpSpLocks/>
          </p:cNvGrpSpPr>
          <p:nvPr/>
        </p:nvGrpSpPr>
        <p:grpSpPr bwMode="auto">
          <a:xfrm>
            <a:off x="4907701" y="2433715"/>
            <a:ext cx="1069051" cy="393464"/>
            <a:chOff x="0" y="0"/>
            <a:chExt cx="1276" cy="470"/>
          </a:xfrm>
        </p:grpSpPr>
        <p:sp>
          <p:nvSpPr>
            <p:cNvPr id="32779" name="Rectangle 11"/>
            <p:cNvSpPr>
              <a:spLocks/>
            </p:cNvSpPr>
            <p:nvPr/>
          </p:nvSpPr>
          <p:spPr bwMode="auto">
            <a:xfrm>
              <a:off x="0"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In</a:t>
              </a:r>
            </a:p>
          </p:txBody>
        </p:sp>
        <p:sp>
          <p:nvSpPr>
            <p:cNvPr id="32780" name="Rectangle 12"/>
            <p:cNvSpPr>
              <a:spLocks/>
            </p:cNvSpPr>
            <p:nvPr/>
          </p:nvSpPr>
          <p:spPr bwMode="auto">
            <a:xfrm>
              <a:off x="636" y="0"/>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Out</a:t>
              </a:r>
            </a:p>
          </p:txBody>
        </p:sp>
        <p:grpSp>
          <p:nvGrpSpPr>
            <p:cNvPr id="32783" name="Group 15"/>
            <p:cNvGrpSpPr>
              <a:grpSpLocks/>
            </p:cNvGrpSpPr>
            <p:nvPr/>
          </p:nvGrpSpPr>
          <p:grpSpPr bwMode="auto">
            <a:xfrm>
              <a:off x="718" y="310"/>
              <a:ext cx="429" cy="160"/>
              <a:chOff x="0" y="0"/>
              <a:chExt cx="429" cy="160"/>
            </a:xfrm>
          </p:grpSpPr>
          <p:sp>
            <p:nvSpPr>
              <p:cNvPr id="32781" name="Oval 13"/>
              <p:cNvSpPr>
                <a:spLocks/>
              </p:cNvSpPr>
              <p:nvPr/>
            </p:nvSpPr>
            <p:spPr bwMode="auto">
              <a:xfrm>
                <a:off x="0" y="9"/>
                <a:ext cx="429" cy="141"/>
              </a:xfrm>
              <a:prstGeom prst="ellipse">
                <a:avLst/>
              </a:prstGeom>
              <a:gradFill rotWithShape="0">
                <a:gsLst>
                  <a:gs pos="0">
                    <a:srgbClr val="ECECEC"/>
                  </a:gs>
                  <a:gs pos="65001">
                    <a:srgbClr val="CECECE"/>
                  </a:gs>
                  <a:gs pos="100000">
                    <a:srgbClr val="BABABA"/>
                  </a:gs>
                </a:gsLst>
                <a:lin ang="5400000" scaled="1"/>
              </a:gradFill>
              <a:ln w="9525" cap="flat">
                <a:solidFill>
                  <a:srgbClr val="000000"/>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lstStyle/>
              <a:p>
                <a:endParaRPr lang="zh-TW" altLang="en-US" sz="1350"/>
              </a:p>
            </p:txBody>
          </p:sp>
          <p:sp>
            <p:nvSpPr>
              <p:cNvPr id="32782" name="Rectangle 14"/>
              <p:cNvSpPr>
                <a:spLocks/>
              </p:cNvSpPr>
              <p:nvPr/>
            </p:nvSpPr>
            <p:spPr bwMode="auto">
              <a:xfrm>
                <a:off x="62" y="0"/>
                <a:ext cx="30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575" tIns="28575" rIns="28575" bIns="28575" anchor="ctr"/>
              <a:lstStyle/>
              <a:p>
                <a:pPr>
                  <a:spcBef>
                    <a:spcPct val="0"/>
                  </a:spcBef>
                </a:pPr>
                <a:r>
                  <a:rPr lang="en-US" altLang="zh-TW" sz="600">
                    <a:solidFill>
                      <a:srgbClr val="000000"/>
                    </a:solidFill>
                    <a:latin typeface="Calibri" charset="0"/>
                    <a:ea typeface="新細明體" charset="0"/>
                    <a:cs typeface="Calibri" charset="0"/>
                    <a:sym typeface="Calibri" charset="0"/>
                  </a:rPr>
                  <a:t>data</a:t>
                </a:r>
              </a:p>
            </p:txBody>
          </p:sp>
        </p:grpSp>
      </p:grpSp>
      <p:sp>
        <p:nvSpPr>
          <p:cNvPr id="32785" name="Line 17"/>
          <p:cNvSpPr>
            <a:spLocks noChangeShapeType="1"/>
          </p:cNvSpPr>
          <p:nvPr/>
        </p:nvSpPr>
        <p:spPr bwMode="auto">
          <a:xfrm rot="10800000" flipH="1">
            <a:off x="5107782" y="2833877"/>
            <a:ext cx="493923" cy="678935"/>
          </a:xfrm>
          <a:prstGeom prst="line">
            <a:avLst/>
          </a:prstGeom>
          <a:noFill/>
          <a:ln w="50800" cap="flat">
            <a:solidFill>
              <a:srgbClr val="000000"/>
            </a:solidFill>
            <a:prstDash val="solid"/>
            <a:miter lim="800000"/>
            <a:headEnd type="none"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32786" name="Rectangle 18"/>
          <p:cNvSpPr>
            <a:spLocks/>
          </p:cNvSpPr>
          <p:nvPr/>
        </p:nvSpPr>
        <p:spPr bwMode="auto">
          <a:xfrm>
            <a:off x="5543941" y="3080838"/>
            <a:ext cx="465371"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a:latin typeface="Calibri Bold" charset="0"/>
                <a:ea typeface="新細明體" charset="0"/>
                <a:cs typeface="Calibri Bold" charset="0"/>
                <a:sym typeface="Calibri Bold" charset="0"/>
              </a:rPr>
              <a:t>Push</a:t>
            </a:r>
          </a:p>
        </p:txBody>
      </p:sp>
      <p:sp>
        <p:nvSpPr>
          <p:cNvPr id="20" name="標題 2"/>
          <p:cNvSpPr>
            <a:spLocks noGrp="1"/>
          </p:cNvSpPr>
          <p:nvPr>
            <p:ph type="title"/>
          </p:nvPr>
        </p:nvSpPr>
        <p:spPr>
          <a:xfrm>
            <a:off x="869883" y="59584"/>
            <a:ext cx="6172200" cy="651272"/>
          </a:xfrm>
        </p:spPr>
        <p:txBody>
          <a:bodyPr/>
          <a:lstStyle/>
          <a:p>
            <a:r>
              <a:rPr kumimoji="1" lang="en-US" altLang="zh-TW" dirty="0"/>
              <a:t>Data Exchanging Flow (4)</a:t>
            </a:r>
            <a:endParaRPr kumimoji="1" lang="zh-TW" altLang="en-US" dirty="0"/>
          </a:p>
        </p:txBody>
      </p:sp>
      <p:sp>
        <p:nvSpPr>
          <p:cNvPr id="2" name="灯片编号占位符 1">
            <a:extLst>
              <a:ext uri="{FF2B5EF4-FFF2-40B4-BE49-F238E27FC236}">
                <a16:creationId xmlns:a16="http://schemas.microsoft.com/office/drawing/2014/main" id="{2903A3CC-B395-FBCF-879F-10C3FBAB9A8D}"/>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44</a:t>
            </a:fld>
            <a:endParaRPr lang="zh-TW" altLang="en-US" dirty="0"/>
          </a:p>
        </p:txBody>
      </p:sp>
    </p:spTree>
    <p:extLst>
      <p:ext uri="{BB962C8B-B14F-4D97-AF65-F5344CB8AC3E}">
        <p14:creationId xmlns:p14="http://schemas.microsoft.com/office/powerpoint/2010/main" val="4081269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群組 20"/>
          <p:cNvGrpSpPr/>
          <p:nvPr/>
        </p:nvGrpSpPr>
        <p:grpSpPr>
          <a:xfrm>
            <a:off x="2686050" y="3443438"/>
            <a:ext cx="3737075" cy="1017985"/>
            <a:chOff x="2071687" y="4625578"/>
            <a:chExt cx="4982766" cy="1357313"/>
          </a:xfrm>
        </p:grpSpPr>
        <p:sp>
          <p:nvSpPr>
            <p:cNvPr id="22" name="AutoShape 2"/>
            <p:cNvSpPr>
              <a:spLocks/>
            </p:cNvSpPr>
            <p:nvPr/>
          </p:nvSpPr>
          <p:spPr bwMode="auto">
            <a:xfrm>
              <a:off x="2071687" y="4625578"/>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3" name="Rectangle 4"/>
            <p:cNvSpPr>
              <a:spLocks/>
            </p:cNvSpPr>
            <p:nvPr/>
          </p:nvSpPr>
          <p:spPr bwMode="auto">
            <a:xfrm>
              <a:off x="5805415" y="5068937"/>
              <a:ext cx="1154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QEMU</a:t>
              </a:r>
            </a:p>
          </p:txBody>
        </p:sp>
      </p:grpSp>
      <p:grpSp>
        <p:nvGrpSpPr>
          <p:cNvPr id="24" name="群組 23"/>
          <p:cNvGrpSpPr/>
          <p:nvPr/>
        </p:nvGrpSpPr>
        <p:grpSpPr>
          <a:xfrm>
            <a:off x="2696765" y="930178"/>
            <a:ext cx="3737075" cy="1017985"/>
            <a:chOff x="2071687" y="1830586"/>
            <a:chExt cx="4982766" cy="1357313"/>
          </a:xfrm>
        </p:grpSpPr>
        <p:sp>
          <p:nvSpPr>
            <p:cNvPr id="25" name="AutoShape 1"/>
            <p:cNvSpPr>
              <a:spLocks/>
            </p:cNvSpPr>
            <p:nvPr/>
          </p:nvSpPr>
          <p:spPr bwMode="auto">
            <a:xfrm>
              <a:off x="2071687" y="1830586"/>
              <a:ext cx="4982766" cy="1357313"/>
            </a:xfrm>
            <a:prstGeom prst="roundRect">
              <a:avLst>
                <a:gd name="adj" fmla="val 9866"/>
              </a:avLst>
            </a:prstGeom>
            <a:solidFill>
              <a:srgbClr val="B2EBEE"/>
            </a:solidFill>
            <a:ln w="12700" cap="flat">
              <a:solidFill>
                <a:srgbClr val="000000"/>
              </a:solidFill>
              <a:prstDash val="solid"/>
              <a:miter lim="800000"/>
              <a:headEnd type="none" w="med" len="med"/>
              <a:tailEnd type="none" w="med" len="med"/>
            </a:ln>
          </p:spPr>
          <p:txBody>
            <a:bodyPr lIns="0" tIns="0" rIns="0" bIns="0"/>
            <a:lstStyle/>
            <a:p>
              <a:endParaRPr lang="zh-TW" altLang="en-US" sz="1350"/>
            </a:p>
          </p:txBody>
        </p:sp>
        <p:sp>
          <p:nvSpPr>
            <p:cNvPr id="26" name="Rectangle 3"/>
            <p:cNvSpPr>
              <a:spLocks/>
            </p:cNvSpPr>
            <p:nvPr/>
          </p:nvSpPr>
          <p:spPr bwMode="auto">
            <a:xfrm>
              <a:off x="2209800" y="2286001"/>
              <a:ext cx="10259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spcBef>
                  <a:spcPct val="0"/>
                </a:spcBef>
              </a:pPr>
              <a:r>
                <a:rPr lang="en-US" altLang="zh-TW" sz="2250" dirty="0">
                  <a:solidFill>
                    <a:srgbClr val="000000"/>
                  </a:solidFill>
                  <a:ea typeface="新細明體" charset="0"/>
                  <a:cs typeface="Gill Sans" charset="0"/>
                </a:rPr>
                <a:t>Guest</a:t>
              </a:r>
            </a:p>
          </p:txBody>
        </p:sp>
      </p:grpSp>
      <p:grpSp>
        <p:nvGrpSpPr>
          <p:cNvPr id="33795" name="Group 3"/>
          <p:cNvGrpSpPr>
            <a:grpSpLocks/>
          </p:cNvGrpSpPr>
          <p:nvPr/>
        </p:nvGrpSpPr>
        <p:grpSpPr bwMode="auto">
          <a:xfrm>
            <a:off x="6142509" y="1981649"/>
            <a:ext cx="1145233" cy="970267"/>
            <a:chOff x="0" y="0"/>
            <a:chExt cx="1368" cy="1159"/>
          </a:xfrm>
        </p:grpSpPr>
        <p:sp>
          <p:nvSpPr>
            <p:cNvPr id="33793" name="Rectangle 1"/>
            <p:cNvSpPr>
              <a:spLocks/>
            </p:cNvSpPr>
            <p:nvPr/>
          </p:nvSpPr>
          <p:spPr bwMode="auto">
            <a:xfrm>
              <a:off x="1" y="0"/>
              <a:ext cx="1367" cy="1159"/>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Read</a:t>
              </a:r>
            </a:p>
          </p:txBody>
        </p:sp>
        <p:sp>
          <p:nvSpPr>
            <p:cNvPr id="33794" name="AutoShape 2"/>
            <p:cNvSpPr>
              <a:spLocks/>
            </p:cNvSpPr>
            <p:nvPr/>
          </p:nvSpPr>
          <p:spPr bwMode="auto">
            <a:xfrm>
              <a:off x="0" y="341"/>
              <a:ext cx="1366"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sp>
        <p:nvSpPr>
          <p:cNvPr id="33796" name="AutoShape 4"/>
          <p:cNvSpPr>
            <a:spLocks/>
          </p:cNvSpPr>
          <p:nvPr/>
        </p:nvSpPr>
        <p:spPr bwMode="auto">
          <a:xfrm>
            <a:off x="3580805" y="1144490"/>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Driver</a:t>
            </a:r>
          </a:p>
        </p:txBody>
      </p:sp>
      <p:sp>
        <p:nvSpPr>
          <p:cNvPr id="33797" name="AutoShape 5"/>
          <p:cNvSpPr>
            <a:spLocks/>
          </p:cNvSpPr>
          <p:nvPr/>
        </p:nvSpPr>
        <p:spPr bwMode="auto">
          <a:xfrm>
            <a:off x="3580805" y="3542111"/>
            <a:ext cx="1968996" cy="381744"/>
          </a:xfrm>
          <a:prstGeom prst="roundRect">
            <a:avLst>
              <a:gd name="adj" fmla="val 26315"/>
            </a:avLst>
          </a:prstGeom>
          <a:solidFill>
            <a:srgbClr val="43E442"/>
          </a:solidFill>
          <a:ln w="12700" cap="flat">
            <a:solidFill>
              <a:srgbClr val="000000"/>
            </a:solidFill>
            <a:prstDash val="solid"/>
            <a:miter lim="800000"/>
            <a:headEnd type="none" w="med" len="med"/>
            <a:tailEnd type="none" w="med" len="med"/>
          </a:ln>
        </p:spPr>
        <p:txBody>
          <a:bodyPr lIns="0" tIns="0" rIns="0" bIns="0" anchor="ctr"/>
          <a:lstStyle/>
          <a:p>
            <a:pPr algn="ctr">
              <a:spcBef>
                <a:spcPct val="0"/>
              </a:spcBef>
            </a:pPr>
            <a:r>
              <a:rPr lang="en-US" altLang="zh-TW" sz="1650" dirty="0" err="1">
                <a:solidFill>
                  <a:srgbClr val="000000"/>
                </a:solidFill>
                <a:ea typeface="新細明體" charset="0"/>
                <a:cs typeface="Gill Sans" charset="0"/>
              </a:rPr>
              <a:t>Virtio</a:t>
            </a:r>
            <a:r>
              <a:rPr lang="en-US" altLang="zh-TW" sz="1650" dirty="0">
                <a:solidFill>
                  <a:srgbClr val="000000"/>
                </a:solidFill>
                <a:ea typeface="新細明體" charset="0"/>
                <a:cs typeface="Gill Sans" charset="0"/>
              </a:rPr>
              <a:t> Device</a:t>
            </a:r>
          </a:p>
        </p:txBody>
      </p:sp>
      <p:grpSp>
        <p:nvGrpSpPr>
          <p:cNvPr id="33802" name="Group 10"/>
          <p:cNvGrpSpPr>
            <a:grpSpLocks/>
          </p:cNvGrpSpPr>
          <p:nvPr/>
        </p:nvGrpSpPr>
        <p:grpSpPr bwMode="auto">
          <a:xfrm>
            <a:off x="3111997" y="1983323"/>
            <a:ext cx="2916659" cy="971104"/>
            <a:chOff x="0" y="0"/>
            <a:chExt cx="3484" cy="1160"/>
          </a:xfrm>
        </p:grpSpPr>
        <p:sp>
          <p:nvSpPr>
            <p:cNvPr id="33800" name="Rectangle 8"/>
            <p:cNvSpPr>
              <a:spLocks/>
            </p:cNvSpPr>
            <p:nvPr/>
          </p:nvSpPr>
          <p:spPr bwMode="auto">
            <a:xfrm>
              <a:off x="4" y="0"/>
              <a:ext cx="3480" cy="1160"/>
            </a:xfrm>
            <a:prstGeom prst="rect">
              <a:avLst/>
            </a:prstGeom>
            <a:gradFill rotWithShape="0">
              <a:gsLst>
                <a:gs pos="0">
                  <a:srgbClr val="EEFBFF"/>
                </a:gs>
                <a:gs pos="65001">
                  <a:srgbClr val="D2F5FF"/>
                </a:gs>
                <a:gs pos="100000">
                  <a:srgbClr val="BEF1FF"/>
                </a:gs>
              </a:gsLst>
              <a:lin ang="5400000" scaled="1"/>
            </a:gradFill>
            <a:ln w="9525" cap="flat">
              <a:solidFill>
                <a:srgbClr val="46A9C4"/>
              </a:solidFill>
              <a:prstDash val="solid"/>
              <a:round/>
              <a:headEnd type="none" w="med" len="med"/>
              <a:tailEnd type="none" w="med" len="med"/>
            </a:ln>
            <a:effectLst>
              <a:outerShdw blurRad="38100" dist="19999" dir="5400000" algn="ctr" rotWithShape="0">
                <a:schemeClr val="bg2">
                  <a:alpha val="37999"/>
                </a:schemeClr>
              </a:outerShdw>
            </a:effectLst>
          </p:spPr>
          <p:txBody>
            <a:bodyPr lIns="28575" tIns="28575" rIns="28575" bIns="28575"/>
            <a:lstStyle/>
            <a:p>
              <a:pPr>
                <a:spcBef>
                  <a:spcPct val="0"/>
                </a:spcBef>
              </a:pPr>
              <a:r>
                <a:rPr lang="en-US" altLang="zh-TW" sz="975">
                  <a:solidFill>
                    <a:srgbClr val="000000"/>
                  </a:solidFill>
                  <a:latin typeface="Calibri" charset="0"/>
                  <a:ea typeface="新細明體" charset="0"/>
                  <a:cs typeface="Calibri" charset="0"/>
                  <a:sym typeface="Calibri" charset="0"/>
                </a:rPr>
                <a:t>Virt queue Write</a:t>
              </a:r>
            </a:p>
          </p:txBody>
        </p:sp>
        <p:sp>
          <p:nvSpPr>
            <p:cNvPr id="33801" name="AutoShape 9"/>
            <p:cNvSpPr>
              <a:spLocks/>
            </p:cNvSpPr>
            <p:nvPr/>
          </p:nvSpPr>
          <p:spPr bwMode="auto">
            <a:xfrm>
              <a:off x="0" y="341"/>
              <a:ext cx="3480" cy="816"/>
            </a:xfrm>
            <a:prstGeom prst="roundRect">
              <a:avLst>
                <a:gd name="adj" fmla="val 14704"/>
              </a:avLst>
            </a:prstGeom>
            <a:solidFill>
              <a:srgbClr val="F8BAD9"/>
            </a:solidFill>
            <a:ln w="12700" cap="flat">
              <a:solidFill>
                <a:srgbClr val="000000"/>
              </a:solidFill>
              <a:prstDash val="solid"/>
              <a:miter lim="800000"/>
              <a:headEnd type="none" w="med" len="med"/>
              <a:tailEnd type="none" w="med" len="med"/>
            </a:ln>
          </p:spPr>
          <p:txBody>
            <a:bodyPr lIns="0" tIns="0" rIns="0" bIns="0" anchor="ctr"/>
            <a:lstStyle/>
            <a:p>
              <a:pPr>
                <a:spcBef>
                  <a:spcPct val="0"/>
                </a:spcBef>
              </a:pPr>
              <a:r>
                <a:rPr lang="en-US" altLang="zh-TW" sz="1650">
                  <a:solidFill>
                    <a:srgbClr val="000000"/>
                  </a:solidFill>
                  <a:ea typeface="新細明體" charset="0"/>
                  <a:cs typeface="Gill Sans" charset="0"/>
                </a:rPr>
                <a:t>Vring</a:t>
              </a:r>
            </a:p>
          </p:txBody>
        </p:sp>
      </p:grpSp>
      <p:grpSp>
        <p:nvGrpSpPr>
          <p:cNvPr id="33808" name="Group 16"/>
          <p:cNvGrpSpPr>
            <a:grpSpLocks/>
          </p:cNvGrpSpPr>
          <p:nvPr/>
        </p:nvGrpSpPr>
        <p:grpSpPr bwMode="auto">
          <a:xfrm>
            <a:off x="4907701" y="2397717"/>
            <a:ext cx="1069051" cy="376721"/>
            <a:chOff x="0" y="0"/>
            <a:chExt cx="1276" cy="449"/>
          </a:xfrm>
        </p:grpSpPr>
        <p:sp>
          <p:nvSpPr>
            <p:cNvPr id="33803" name="Rectangle 11"/>
            <p:cNvSpPr>
              <a:spLocks/>
            </p:cNvSpPr>
            <p:nvPr/>
          </p:nvSpPr>
          <p:spPr bwMode="auto">
            <a:xfrm>
              <a:off x="0" y="65"/>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In</a:t>
              </a:r>
            </a:p>
          </p:txBody>
        </p:sp>
        <p:sp>
          <p:nvSpPr>
            <p:cNvPr id="33804" name="Rectangle 12"/>
            <p:cNvSpPr>
              <a:spLocks/>
            </p:cNvSpPr>
            <p:nvPr/>
          </p:nvSpPr>
          <p:spPr bwMode="auto">
            <a:xfrm>
              <a:off x="636" y="65"/>
              <a:ext cx="640" cy="384"/>
            </a:xfrm>
            <a:prstGeom prst="rect">
              <a:avLst/>
            </a:prstGeom>
            <a:gradFill rotWithShape="0">
              <a:gsLst>
                <a:gs pos="0">
                  <a:srgbClr val="7B56A8"/>
                </a:gs>
                <a:gs pos="20001">
                  <a:srgbClr val="7A57A5"/>
                </a:gs>
                <a:gs pos="100000">
                  <a:srgbClr val="5D427E"/>
                </a:gs>
              </a:gsLst>
              <a:lin ang="5400000" scaled="1"/>
            </a:gradFill>
            <a:ln>
              <a:noFill/>
            </a:ln>
            <a:effectLst>
              <a:outerShdw blurRad="38100" dist="23000" dir="5400000" algn="ctr" rotWithShape="0">
                <a:schemeClr val="bg2">
                  <a:alpha val="34999"/>
                </a:schemeClr>
              </a:outerShdw>
            </a:effectLst>
            <a:extLs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lIns="28575" tIns="28575" rIns="28575" bIns="28575" anchor="ctr"/>
            <a:lstStyle/>
            <a:p>
              <a:pPr>
                <a:spcBef>
                  <a:spcPct val="0"/>
                </a:spcBef>
              </a:pPr>
              <a:r>
                <a:rPr lang="en-US" altLang="zh-TW" sz="975">
                  <a:solidFill>
                    <a:srgbClr val="FFFFFF"/>
                  </a:solidFill>
                  <a:latin typeface="Calibri" charset="0"/>
                  <a:ea typeface="新細明體" charset="0"/>
                  <a:cs typeface="Calibri" charset="0"/>
                  <a:sym typeface="Calibri" charset="0"/>
                </a:rPr>
                <a:t>Out</a:t>
              </a:r>
            </a:p>
          </p:txBody>
        </p:sp>
        <p:grpSp>
          <p:nvGrpSpPr>
            <p:cNvPr id="33807" name="Group 15"/>
            <p:cNvGrpSpPr>
              <a:grpSpLocks/>
            </p:cNvGrpSpPr>
            <p:nvPr/>
          </p:nvGrpSpPr>
          <p:grpSpPr bwMode="auto">
            <a:xfrm>
              <a:off x="734" y="0"/>
              <a:ext cx="429" cy="160"/>
              <a:chOff x="0" y="0"/>
              <a:chExt cx="429" cy="160"/>
            </a:xfrm>
          </p:grpSpPr>
          <p:sp>
            <p:nvSpPr>
              <p:cNvPr id="33805" name="Oval 13"/>
              <p:cNvSpPr>
                <a:spLocks/>
              </p:cNvSpPr>
              <p:nvPr/>
            </p:nvSpPr>
            <p:spPr bwMode="auto">
              <a:xfrm>
                <a:off x="0" y="9"/>
                <a:ext cx="429" cy="141"/>
              </a:xfrm>
              <a:prstGeom prst="ellipse">
                <a:avLst/>
              </a:prstGeom>
              <a:gradFill rotWithShape="0">
                <a:gsLst>
                  <a:gs pos="0">
                    <a:srgbClr val="ECECEC"/>
                  </a:gs>
                  <a:gs pos="65001">
                    <a:srgbClr val="CECECE"/>
                  </a:gs>
                  <a:gs pos="100000">
                    <a:srgbClr val="BABABA"/>
                  </a:gs>
                </a:gsLst>
                <a:lin ang="5400000" scaled="1"/>
              </a:gradFill>
              <a:ln w="9525" cap="flat">
                <a:solidFill>
                  <a:srgbClr val="000000"/>
                </a:solidFill>
                <a:prstDash val="solid"/>
                <a:round/>
                <a:headEnd type="none" w="med" len="med"/>
                <a:tailEnd type="none" w="med" len="med"/>
              </a:ln>
              <a:effectLst>
                <a:outerShdw blurRad="38100" dist="19999" dir="5400000" algn="ctr" rotWithShape="0">
                  <a:schemeClr val="bg2">
                    <a:alpha val="37999"/>
                  </a:schemeClr>
                </a:outerShdw>
              </a:effectLst>
            </p:spPr>
            <p:txBody>
              <a:bodyPr lIns="0" tIns="0" rIns="0" bIns="0"/>
              <a:lstStyle/>
              <a:p>
                <a:endParaRPr lang="zh-TW" altLang="en-US" sz="1350"/>
              </a:p>
            </p:txBody>
          </p:sp>
          <p:sp>
            <p:nvSpPr>
              <p:cNvPr id="33806" name="Rectangle 14"/>
              <p:cNvSpPr>
                <a:spLocks/>
              </p:cNvSpPr>
              <p:nvPr/>
            </p:nvSpPr>
            <p:spPr bwMode="auto">
              <a:xfrm>
                <a:off x="62" y="0"/>
                <a:ext cx="304"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28575" tIns="28575" rIns="28575" bIns="28575" anchor="ctr"/>
              <a:lstStyle/>
              <a:p>
                <a:pPr>
                  <a:spcBef>
                    <a:spcPct val="0"/>
                  </a:spcBef>
                </a:pPr>
                <a:r>
                  <a:rPr lang="en-US" altLang="zh-TW" sz="600">
                    <a:solidFill>
                      <a:srgbClr val="000000"/>
                    </a:solidFill>
                    <a:latin typeface="Calibri" charset="0"/>
                    <a:ea typeface="新細明體" charset="0"/>
                    <a:cs typeface="Calibri" charset="0"/>
                    <a:sym typeface="Calibri" charset="0"/>
                  </a:rPr>
                  <a:t>data</a:t>
                </a:r>
              </a:p>
            </p:txBody>
          </p:sp>
        </p:grpSp>
      </p:grpSp>
      <p:sp>
        <p:nvSpPr>
          <p:cNvPr id="33809" name="Rectangle 17"/>
          <p:cNvSpPr>
            <a:spLocks/>
          </p:cNvSpPr>
          <p:nvPr/>
        </p:nvSpPr>
        <p:spPr bwMode="auto">
          <a:xfrm>
            <a:off x="5086350" y="1614639"/>
            <a:ext cx="701140" cy="2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type="none" w="med" len="med"/>
                <a:tailEnd type="none" w="med" len="med"/>
              </a14:hiddenLine>
            </a:ext>
          </a:extLst>
        </p:spPr>
        <p:txBody>
          <a:bodyPr wrap="none" lIns="20091" tIns="20091" rIns="20091" bIns="20091">
            <a:spAutoFit/>
          </a:bodyPr>
          <a:lstStyle/>
          <a:p>
            <a:pPr>
              <a:spcBef>
                <a:spcPct val="0"/>
              </a:spcBef>
            </a:pPr>
            <a:r>
              <a:rPr lang="en-US" altLang="zh-TW" sz="1650" dirty="0">
                <a:latin typeface="Calibri Bold" charset="0"/>
                <a:ea typeface="新細明體" charset="0"/>
                <a:cs typeface="Calibri Bold" charset="0"/>
                <a:sym typeface="Calibri Bold" charset="0"/>
              </a:rPr>
              <a:t>Get </a:t>
            </a:r>
            <a:r>
              <a:rPr lang="en-US" altLang="zh-TW" sz="1650" dirty="0" err="1">
                <a:latin typeface="Calibri Bold" charset="0"/>
                <a:ea typeface="新細明體" charset="0"/>
                <a:cs typeface="Calibri Bold" charset="0"/>
                <a:sym typeface="Calibri Bold" charset="0"/>
              </a:rPr>
              <a:t>Buf</a:t>
            </a:r>
            <a:endParaRPr lang="en-US" altLang="zh-TW" sz="1650" dirty="0">
              <a:latin typeface="Calibri Bold" charset="0"/>
              <a:ea typeface="新細明體" charset="0"/>
              <a:cs typeface="Calibri Bold" charset="0"/>
              <a:sym typeface="Calibri Bold" charset="0"/>
            </a:endParaRPr>
          </a:p>
        </p:txBody>
      </p:sp>
      <p:sp>
        <p:nvSpPr>
          <p:cNvPr id="33810" name="Freeform 18"/>
          <p:cNvSpPr>
            <a:spLocks/>
          </p:cNvSpPr>
          <p:nvPr/>
        </p:nvSpPr>
        <p:spPr bwMode="auto">
          <a:xfrm>
            <a:off x="5553149" y="1344571"/>
            <a:ext cx="254496" cy="1105049"/>
          </a:xfrm>
          <a:custGeom>
            <a:avLst/>
            <a:gdLst>
              <a:gd name="T0" fmla="*/ 0 w 21600"/>
              <a:gd name="T1" fmla="*/ 0 h 21600"/>
              <a:gd name="T2" fmla="*/ 21600 w 21600"/>
              <a:gd name="T3" fmla="*/ 0 h 21600"/>
              <a:gd name="T4" fmla="*/ 21600 w 21600"/>
              <a:gd name="T5" fmla="*/ 21600 h 21600"/>
            </a:gdLst>
            <a:ahLst/>
            <a:cxnLst>
              <a:cxn ang="0">
                <a:pos x="T0" y="T1"/>
              </a:cxn>
              <a:cxn ang="0">
                <a:pos x="T2" y="T3"/>
              </a:cxn>
              <a:cxn ang="0">
                <a:pos x="T4" y="T5"/>
              </a:cxn>
            </a:cxnLst>
            <a:rect l="0" t="0" r="r" b="b"/>
            <a:pathLst>
              <a:path w="21600" h="21600">
                <a:moveTo>
                  <a:pt x="0" y="0"/>
                </a:moveTo>
                <a:lnTo>
                  <a:pt x="21600" y="0"/>
                </a:lnTo>
                <a:lnTo>
                  <a:pt x="21600" y="21600"/>
                </a:lnTo>
              </a:path>
            </a:pathLst>
          </a:custGeom>
          <a:noFill/>
          <a:ln w="50800" cap="flat">
            <a:solidFill>
              <a:srgbClr val="00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TW" altLang="en-US" sz="1350"/>
          </a:p>
        </p:txBody>
      </p:sp>
      <p:sp>
        <p:nvSpPr>
          <p:cNvPr id="20" name="標題 2"/>
          <p:cNvSpPr>
            <a:spLocks noGrp="1"/>
          </p:cNvSpPr>
          <p:nvPr>
            <p:ph type="title"/>
          </p:nvPr>
        </p:nvSpPr>
        <p:spPr>
          <a:xfrm>
            <a:off x="927635" y="31317"/>
            <a:ext cx="6172200" cy="651272"/>
          </a:xfrm>
        </p:spPr>
        <p:txBody>
          <a:bodyPr/>
          <a:lstStyle/>
          <a:p>
            <a:r>
              <a:rPr kumimoji="1" lang="en-US" altLang="zh-TW" dirty="0"/>
              <a:t>Data Exchanging Flow (5)</a:t>
            </a:r>
            <a:endParaRPr kumimoji="1" lang="zh-TW" altLang="en-US" dirty="0"/>
          </a:p>
        </p:txBody>
      </p:sp>
      <p:sp>
        <p:nvSpPr>
          <p:cNvPr id="2" name="灯片编号占位符 1">
            <a:extLst>
              <a:ext uri="{FF2B5EF4-FFF2-40B4-BE49-F238E27FC236}">
                <a16:creationId xmlns:a16="http://schemas.microsoft.com/office/drawing/2014/main" id="{6B9EBCA5-E814-06F9-2CBF-51B57171C44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45</a:t>
            </a:fld>
            <a:endParaRPr lang="zh-TW" altLang="en-US" dirty="0"/>
          </a:p>
        </p:txBody>
      </p:sp>
    </p:spTree>
    <p:extLst>
      <p:ext uri="{BB962C8B-B14F-4D97-AF65-F5344CB8AC3E}">
        <p14:creationId xmlns:p14="http://schemas.microsoft.com/office/powerpoint/2010/main" val="2240500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2526" y="108349"/>
            <a:ext cx="7713164" cy="519113"/>
          </a:xfrm>
        </p:spPr>
        <p:txBody>
          <a:bodyPr/>
          <a:lstStyle/>
          <a:p>
            <a:r>
              <a:rPr lang="en-US" altLang="zh-TW" dirty="0"/>
              <a:t>Call Back APIs</a:t>
            </a:r>
            <a:endParaRPr lang="zh-TW" altLang="en-US" dirty="0"/>
          </a:p>
        </p:txBody>
      </p:sp>
      <p:sp>
        <p:nvSpPr>
          <p:cNvPr id="3" name="內容版面配置區 2"/>
          <p:cNvSpPr>
            <a:spLocks noGrp="1"/>
          </p:cNvSpPr>
          <p:nvPr>
            <p:ph idx="1"/>
          </p:nvPr>
        </p:nvSpPr>
        <p:spPr>
          <a:xfrm>
            <a:off x="1097280" y="844153"/>
            <a:ext cx="7589520" cy="3008180"/>
          </a:xfrm>
        </p:spPr>
        <p:txBody>
          <a:bodyPr/>
          <a:lstStyle/>
          <a:p>
            <a:r>
              <a:rPr lang="en-US" altLang="zh-TW" sz="2400" dirty="0">
                <a:latin typeface="Times New Roman" panose="02020603050405020304" pitchFamily="18" charset="0"/>
                <a:cs typeface="Times New Roman" panose="02020603050405020304" pitchFamily="18" charset="0"/>
              </a:rPr>
              <a:t>In guest</a:t>
            </a:r>
          </a:p>
          <a:p>
            <a:pPr lvl="1"/>
            <a:r>
              <a:rPr lang="en-US" altLang="zh-TW" sz="2100" dirty="0" err="1">
                <a:latin typeface="Times New Roman" panose="02020603050405020304" pitchFamily="18" charset="0"/>
                <a:cs typeface="Times New Roman" panose="02020603050405020304" pitchFamily="18" charset="0"/>
              </a:rPr>
              <a:t>virtqueue_disable_cb</a:t>
            </a:r>
            <a:endParaRPr lang="en-US" altLang="zh-TW" sz="2100" dirty="0">
              <a:latin typeface="Times New Roman" panose="02020603050405020304" pitchFamily="18" charset="0"/>
              <a:cs typeface="Times New Roman" panose="02020603050405020304" pitchFamily="18" charset="0"/>
            </a:endParaRPr>
          </a:p>
          <a:p>
            <a:pPr lvl="2"/>
            <a:r>
              <a:rPr lang="en-US" altLang="zh-TW" sz="1800" dirty="0">
                <a:latin typeface="Times New Roman" panose="02020603050405020304" pitchFamily="18" charset="0"/>
                <a:cs typeface="Times New Roman" panose="02020603050405020304" pitchFamily="18" charset="0"/>
              </a:rPr>
              <a:t>Disable callbacks</a:t>
            </a:r>
          </a:p>
          <a:p>
            <a:pPr lvl="2"/>
            <a:r>
              <a:rPr lang="en-US" altLang="zh-TW" sz="1800" dirty="0">
                <a:latin typeface="Times New Roman" panose="02020603050405020304" pitchFamily="18" charset="0"/>
                <a:cs typeface="Times New Roman" panose="02020603050405020304" pitchFamily="18" charset="0"/>
              </a:rPr>
              <a:t>Need not necessarily synchronous</a:t>
            </a:r>
          </a:p>
          <a:p>
            <a:pPr lvl="2"/>
            <a:r>
              <a:rPr lang="en-US" altLang="zh-TW" sz="1800" dirty="0">
                <a:latin typeface="Times New Roman" panose="02020603050405020304" pitchFamily="18" charset="0"/>
                <a:cs typeface="Times New Roman" panose="02020603050405020304" pitchFamily="18" charset="0"/>
              </a:rPr>
              <a:t>Unreliable and only useful as an optimization</a:t>
            </a:r>
          </a:p>
          <a:p>
            <a:pPr lvl="1"/>
            <a:r>
              <a:rPr lang="en-US" altLang="zh-TW" sz="2100" dirty="0" err="1">
                <a:latin typeface="Times New Roman" panose="02020603050405020304" pitchFamily="18" charset="0"/>
                <a:cs typeface="Times New Roman" panose="02020603050405020304" pitchFamily="18" charset="0"/>
              </a:rPr>
              <a:t>virtqueue_enable_cb</a:t>
            </a:r>
            <a:endParaRPr lang="en-US" altLang="zh-TW" sz="2100" dirty="0">
              <a:latin typeface="Times New Roman" panose="02020603050405020304" pitchFamily="18" charset="0"/>
              <a:cs typeface="Times New Roman" panose="02020603050405020304" pitchFamily="18" charset="0"/>
            </a:endParaRPr>
          </a:p>
          <a:p>
            <a:pPr lvl="2"/>
            <a:r>
              <a:rPr lang="en-US" altLang="zh-TW" sz="1800" dirty="0">
                <a:latin typeface="Times New Roman" panose="02020603050405020304" pitchFamily="18" charset="0"/>
                <a:cs typeface="Times New Roman" panose="02020603050405020304" pitchFamily="18" charset="0"/>
              </a:rPr>
              <a:t>Restart callbacks after </a:t>
            </a:r>
            <a:r>
              <a:rPr lang="en-US" altLang="zh-TW" sz="1800" dirty="0" err="1">
                <a:latin typeface="Times New Roman" panose="02020603050405020304" pitchFamily="18" charset="0"/>
                <a:cs typeface="Times New Roman" panose="02020603050405020304" pitchFamily="18" charset="0"/>
              </a:rPr>
              <a:t>virtqueue_disable_cb</a:t>
            </a:r>
            <a:endParaRPr lang="en-US" altLang="zh-TW" sz="18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5AFF538A-6A7E-B423-0697-56B237FB77F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46</a:t>
            </a:fld>
            <a:endParaRPr lang="zh-TW" altLang="en-US" dirty="0"/>
          </a:p>
        </p:txBody>
      </p:sp>
    </p:spTree>
    <p:extLst>
      <p:ext uri="{BB962C8B-B14F-4D97-AF65-F5344CB8AC3E}">
        <p14:creationId xmlns:p14="http://schemas.microsoft.com/office/powerpoint/2010/main" val="352106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a:t>Hardware</a:t>
            </a:r>
            <a:r>
              <a:rPr kumimoji="1" lang="zh-TW" altLang="en-US" dirty="0"/>
              <a:t> </a:t>
            </a:r>
            <a:r>
              <a:rPr kumimoji="1" lang="en-US" altLang="zh-TW" dirty="0"/>
              <a:t>assistant</a:t>
            </a:r>
            <a:endParaRPr kumimoji="1" lang="zh-TW" altLang="en-US" dirty="0"/>
          </a:p>
        </p:txBody>
      </p:sp>
      <p:sp>
        <p:nvSpPr>
          <p:cNvPr id="3" name="文字版面配置區 2"/>
          <p:cNvSpPr>
            <a:spLocks noGrp="1"/>
          </p:cNvSpPr>
          <p:nvPr>
            <p:ph type="body" idx="1"/>
          </p:nvPr>
        </p:nvSpPr>
        <p:spPr/>
        <p:txBody>
          <a:bodyPr/>
          <a:lstStyle/>
          <a:p>
            <a:endParaRPr kumimoji="1" lang="zh-TW" altLang="en-US"/>
          </a:p>
        </p:txBody>
      </p:sp>
      <p:sp>
        <p:nvSpPr>
          <p:cNvPr id="4" name="灯片编号占位符 1">
            <a:extLst>
              <a:ext uri="{FF2B5EF4-FFF2-40B4-BE49-F238E27FC236}">
                <a16:creationId xmlns:a16="http://schemas.microsoft.com/office/drawing/2014/main" id="{77CED72F-1924-7C62-8927-381A4000EB68}"/>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47</a:t>
            </a:fld>
            <a:endParaRPr lang="zh-TW" altLang="en-US" dirty="0"/>
          </a:p>
        </p:txBody>
      </p:sp>
    </p:spTree>
    <p:extLst>
      <p:ext uri="{BB962C8B-B14F-4D97-AF65-F5344CB8AC3E}">
        <p14:creationId xmlns:p14="http://schemas.microsoft.com/office/powerpoint/2010/main" val="3103276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441462" y="1852376"/>
            <a:ext cx="3472245" cy="2584157"/>
          </a:xfrm>
          <a:prstGeom prst="rect">
            <a:avLst/>
          </a:prstGeom>
          <a:ln>
            <a:noFill/>
          </a:ln>
          <a:effectLst>
            <a:softEdge rad="112500"/>
          </a:effectLst>
        </p:spPr>
      </p:pic>
      <p:sp>
        <p:nvSpPr>
          <p:cNvPr id="2" name="Title 1"/>
          <p:cNvSpPr>
            <a:spLocks noGrp="1"/>
          </p:cNvSpPr>
          <p:nvPr>
            <p:ph type="title"/>
          </p:nvPr>
        </p:nvSpPr>
        <p:spPr>
          <a:xfrm>
            <a:off x="866274" y="108349"/>
            <a:ext cx="7809416" cy="519113"/>
          </a:xfrm>
        </p:spPr>
        <p:txBody>
          <a:bodyPr>
            <a:noAutofit/>
          </a:bodyPr>
          <a:lstStyle/>
          <a:p>
            <a:r>
              <a:rPr lang="en-US" dirty="0"/>
              <a:t>Software IO Virtualization</a:t>
            </a:r>
          </a:p>
        </p:txBody>
      </p:sp>
      <p:sp>
        <p:nvSpPr>
          <p:cNvPr id="3" name="Content Placeholder 2"/>
          <p:cNvSpPr>
            <a:spLocks noGrp="1"/>
          </p:cNvSpPr>
          <p:nvPr>
            <p:ph idx="1"/>
          </p:nvPr>
        </p:nvSpPr>
        <p:spPr>
          <a:xfrm>
            <a:off x="331893" y="843991"/>
            <a:ext cx="5450840" cy="3266574"/>
          </a:xfrm>
        </p:spPr>
        <p:txBody>
          <a:bodyPr>
            <a:noAutofit/>
          </a:bodyPr>
          <a:lstStyle/>
          <a:p>
            <a:r>
              <a:rPr lang="en-US" sz="2000" dirty="0"/>
              <a:t>Software based sharing</a:t>
            </a:r>
          </a:p>
          <a:p>
            <a:pPr lvl="1"/>
            <a:r>
              <a:rPr lang="en-US" sz="1800" dirty="0"/>
              <a:t>Implement virtualization by VMM software stack.</a:t>
            </a:r>
          </a:p>
          <a:p>
            <a:pPr lvl="1"/>
            <a:r>
              <a:rPr lang="en-US" sz="1800" dirty="0"/>
              <a:t>Advantage</a:t>
            </a:r>
          </a:p>
          <a:p>
            <a:pPr lvl="2"/>
            <a:r>
              <a:rPr lang="en-US" sz="1600" dirty="0"/>
              <a:t>Full virtualization without</a:t>
            </a:r>
            <a:br>
              <a:rPr lang="en-US" sz="1600" dirty="0"/>
            </a:br>
            <a:r>
              <a:rPr lang="en-US" sz="1600" dirty="0"/>
              <a:t>special hardware support.</a:t>
            </a:r>
          </a:p>
          <a:p>
            <a:pPr lvl="1"/>
            <a:r>
              <a:rPr lang="en-US" sz="1800" dirty="0"/>
              <a:t>Disadvantage</a:t>
            </a:r>
          </a:p>
          <a:p>
            <a:pPr lvl="2"/>
            <a:r>
              <a:rPr lang="en-US" sz="1600" dirty="0"/>
              <a:t>Significant CPU overhead may be required by the VMM.</a:t>
            </a:r>
          </a:p>
          <a:p>
            <a:pPr lvl="2"/>
            <a:r>
              <a:rPr lang="en-US" altLang="zh-TW" sz="1600" dirty="0"/>
              <a:t>Software cannot make data access directly from devices.</a:t>
            </a:r>
            <a:endParaRPr lang="en-US" sz="1600" dirty="0"/>
          </a:p>
        </p:txBody>
      </p:sp>
      <p:sp>
        <p:nvSpPr>
          <p:cNvPr id="4" name="灯片编号占位符 1">
            <a:extLst>
              <a:ext uri="{FF2B5EF4-FFF2-40B4-BE49-F238E27FC236}">
                <a16:creationId xmlns:a16="http://schemas.microsoft.com/office/drawing/2014/main" id="{51094DD2-8F6E-0C74-6C1E-FB64DEB41FF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48</a:t>
            </a:fld>
            <a:endParaRPr lang="zh-TW" altLang="en-US" dirty="0"/>
          </a:p>
        </p:txBody>
      </p:sp>
    </p:spTree>
    <p:extLst>
      <p:ext uri="{BB962C8B-B14F-4D97-AF65-F5344CB8AC3E}">
        <p14:creationId xmlns:p14="http://schemas.microsoft.com/office/powerpoint/2010/main" val="3268031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276" y="108349"/>
            <a:ext cx="7732414" cy="519113"/>
          </a:xfrm>
        </p:spPr>
        <p:txBody>
          <a:bodyPr/>
          <a:lstStyle/>
          <a:p>
            <a:r>
              <a:rPr lang="en-US" dirty="0"/>
              <a:t>Hardware Solution</a:t>
            </a:r>
          </a:p>
        </p:txBody>
      </p:sp>
      <p:sp>
        <p:nvSpPr>
          <p:cNvPr id="3" name="Content Placeholder 2"/>
          <p:cNvSpPr>
            <a:spLocks noGrp="1"/>
          </p:cNvSpPr>
          <p:nvPr>
            <p:ph idx="1"/>
          </p:nvPr>
        </p:nvSpPr>
        <p:spPr>
          <a:xfrm>
            <a:off x="954386" y="844153"/>
            <a:ext cx="7029681" cy="2635647"/>
          </a:xfrm>
        </p:spPr>
        <p:txBody>
          <a:bodyPr/>
          <a:lstStyle/>
          <a:p>
            <a:r>
              <a:rPr lang="en-US" sz="2200" dirty="0">
                <a:latin typeface="Times New Roman" panose="02020603050405020304" pitchFamily="18" charset="0"/>
                <a:cs typeface="Times New Roman" panose="02020603050405020304" pitchFamily="18" charset="0"/>
              </a:rPr>
              <a:t>Tow hardware solutions </a:t>
            </a:r>
          </a:p>
          <a:p>
            <a:pPr lvl="1"/>
            <a:r>
              <a:rPr lang="en-US" sz="2000" dirty="0">
                <a:latin typeface="Times New Roman" panose="02020603050405020304" pitchFamily="18" charset="0"/>
                <a:cs typeface="Times New Roman" panose="02020603050405020304" pitchFamily="18" charset="0"/>
              </a:rPr>
              <a:t>Implement DMA remapping in hardware</a:t>
            </a:r>
          </a:p>
          <a:p>
            <a:pPr lvl="2"/>
            <a:r>
              <a:rPr lang="en-US" sz="1800" dirty="0">
                <a:latin typeface="Times New Roman" panose="02020603050405020304" pitchFamily="18" charset="0"/>
                <a:cs typeface="Times New Roman" panose="02020603050405020304" pitchFamily="18" charset="0"/>
              </a:rPr>
              <a:t>Remap DMA operations automatically by hardware</a:t>
            </a:r>
          </a:p>
          <a:p>
            <a:pPr lvl="2"/>
            <a:r>
              <a:rPr lang="en-US" sz="1800" dirty="0">
                <a:latin typeface="Times New Roman" panose="02020603050405020304" pitchFamily="18" charset="0"/>
                <a:cs typeface="Times New Roman" panose="02020603050405020304" pitchFamily="18" charset="0"/>
              </a:rPr>
              <a:t>For example, </a:t>
            </a:r>
            <a:r>
              <a:rPr lang="en-US" sz="1800" b="1" i="1" dirty="0">
                <a:latin typeface="Times New Roman" panose="02020603050405020304" pitchFamily="18" charset="0"/>
                <a:cs typeface="Times New Roman" panose="02020603050405020304" pitchFamily="18" charset="0"/>
              </a:rPr>
              <a:t>Intel VT-d</a:t>
            </a:r>
            <a:r>
              <a:rPr lang="en-US" sz="1800" dirty="0">
                <a:latin typeface="Times New Roman" panose="02020603050405020304" pitchFamily="18" charset="0"/>
                <a:cs typeface="Times New Roman" panose="02020603050405020304" pitchFamily="18" charset="0"/>
              </a:rPr>
              <a:t> .</a:t>
            </a:r>
          </a:p>
          <a:p>
            <a:pPr lvl="1"/>
            <a:r>
              <a:rPr lang="en-US" sz="2000" dirty="0">
                <a:latin typeface="Times New Roman" panose="02020603050405020304" pitchFamily="18" charset="0"/>
                <a:cs typeface="Times New Roman" panose="02020603050405020304" pitchFamily="18" charset="0"/>
              </a:rPr>
              <a:t>Specify IO virtualization standards of PCI Express devices</a:t>
            </a:r>
          </a:p>
          <a:p>
            <a:pPr lvl="2"/>
            <a:r>
              <a:rPr lang="en-US" sz="1800" dirty="0">
                <a:latin typeface="Times New Roman" panose="02020603050405020304" pitchFamily="18" charset="0"/>
                <a:cs typeface="Times New Roman" panose="02020603050405020304" pitchFamily="18" charset="0"/>
              </a:rPr>
              <a:t>Implement virtualizable device with PCI Express interface</a:t>
            </a:r>
          </a:p>
          <a:p>
            <a:pPr lvl="2"/>
            <a:r>
              <a:rPr lang="en-US" sz="1800" dirty="0">
                <a:latin typeface="Times New Roman" panose="02020603050405020304" pitchFamily="18" charset="0"/>
                <a:cs typeface="Times New Roman" panose="02020603050405020304" pitchFamily="18" charset="0"/>
              </a:rPr>
              <a:t>For example, </a:t>
            </a:r>
            <a:r>
              <a:rPr lang="en-US" sz="1800" b="1" i="1" dirty="0">
                <a:latin typeface="Times New Roman" panose="02020603050405020304" pitchFamily="18" charset="0"/>
                <a:cs typeface="Times New Roman" panose="02020603050405020304" pitchFamily="18" charset="0"/>
              </a:rPr>
              <a:t>SR-IOV</a:t>
            </a:r>
            <a:r>
              <a:rPr lang="en-US" sz="1800" dirty="0">
                <a:latin typeface="Times New Roman" panose="02020603050405020304" pitchFamily="18" charset="0"/>
                <a:cs typeface="Times New Roman" panose="02020603050405020304" pitchFamily="18" charset="0"/>
              </a:rPr>
              <a:t> or </a:t>
            </a:r>
            <a:r>
              <a:rPr lang="en-US" sz="1800" b="1" i="1" dirty="0">
                <a:latin typeface="Times New Roman" panose="02020603050405020304" pitchFamily="18" charset="0"/>
                <a:cs typeface="Times New Roman" panose="02020603050405020304" pitchFamily="18" charset="0"/>
              </a:rPr>
              <a:t>MR-IOV</a:t>
            </a:r>
            <a:endParaRPr lang="en-US" sz="1800" dirty="0">
              <a:latin typeface="Times New Roman" panose="02020603050405020304" pitchFamily="18" charset="0"/>
              <a:cs typeface="Times New Roman" panose="02020603050405020304" pitchFamily="18" charset="0"/>
            </a:endParaRPr>
          </a:p>
        </p:txBody>
      </p:sp>
      <p:sp>
        <p:nvSpPr>
          <p:cNvPr id="4" name="灯片编号占位符 1">
            <a:extLst>
              <a:ext uri="{FF2B5EF4-FFF2-40B4-BE49-F238E27FC236}">
                <a16:creationId xmlns:a16="http://schemas.microsoft.com/office/drawing/2014/main" id="{DA845D4D-E6A5-416C-37AD-A275064A2C8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49</a:t>
            </a:fld>
            <a:endParaRPr lang="zh-TW" altLang="en-US" dirty="0"/>
          </a:p>
        </p:txBody>
      </p:sp>
    </p:spTree>
    <p:extLst>
      <p:ext uri="{BB962C8B-B14F-4D97-AF65-F5344CB8AC3E}">
        <p14:creationId xmlns:p14="http://schemas.microsoft.com/office/powerpoint/2010/main" val="272984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782" y="106714"/>
            <a:ext cx="7888289" cy="519113"/>
          </a:xfrm>
        </p:spPr>
        <p:txBody>
          <a:bodyPr/>
          <a:lstStyle/>
          <a:p>
            <a:r>
              <a:rPr lang="en-US" dirty="0"/>
              <a:t>Port Mapped IO</a:t>
            </a:r>
          </a:p>
        </p:txBody>
      </p:sp>
      <p:sp>
        <p:nvSpPr>
          <p:cNvPr id="3" name="Content Placeholder 2"/>
          <p:cNvSpPr>
            <a:spLocks noGrp="1"/>
          </p:cNvSpPr>
          <p:nvPr>
            <p:ph idx="1"/>
          </p:nvPr>
        </p:nvSpPr>
        <p:spPr>
          <a:xfrm>
            <a:off x="708053" y="792906"/>
            <a:ext cx="7727893" cy="3863761"/>
          </a:xfrm>
        </p:spPr>
        <p:txBody>
          <a:bodyPr/>
          <a:lstStyle/>
          <a:p>
            <a:pPr>
              <a:spcBef>
                <a:spcPts val="0"/>
              </a:spcBef>
            </a:pPr>
            <a:r>
              <a:rPr lang="en-US" sz="2000" dirty="0">
                <a:latin typeface="Times New Roman" panose="02020603050405020304" pitchFamily="18" charset="0"/>
                <a:cs typeface="Times New Roman" panose="02020603050405020304" pitchFamily="18" charset="0"/>
              </a:rPr>
              <a:t>IO devices are mapped into a separate address space</a:t>
            </a:r>
          </a:p>
          <a:p>
            <a:pPr lvl="1">
              <a:spcBef>
                <a:spcPts val="0"/>
              </a:spcBef>
            </a:pPr>
            <a:r>
              <a:rPr lang="en-US" sz="1800" dirty="0">
                <a:latin typeface="Times New Roman" panose="02020603050405020304" pitchFamily="18" charset="0"/>
                <a:cs typeface="Times New Roman" panose="02020603050405020304" pitchFamily="18" charset="0"/>
              </a:rPr>
              <a:t>IO devices have a separate address space from general memory, either accomplished by an extra “IO" pin on the CPU's physical interface, or an entire bus dedicated to IO.</a:t>
            </a:r>
          </a:p>
          <a:p>
            <a:pPr lvl="1">
              <a:spcBef>
                <a:spcPts val="0"/>
              </a:spcBef>
            </a:pPr>
            <a:r>
              <a:rPr lang="en-US" sz="1800" dirty="0">
                <a:latin typeface="Times New Roman" panose="02020603050405020304" pitchFamily="18" charset="0"/>
                <a:cs typeface="Times New Roman" panose="02020603050405020304" pitchFamily="18" charset="0"/>
              </a:rPr>
              <a:t>Generally found on Intel microprocessors, specifically the </a:t>
            </a:r>
            <a:r>
              <a:rPr lang="en-US" sz="1800" b="1" dirty="0">
                <a:latin typeface="Times New Roman" panose="02020603050405020304" pitchFamily="18" charset="0"/>
                <a:cs typeface="Times New Roman" panose="02020603050405020304" pitchFamily="18" charset="0"/>
              </a:rPr>
              <a:t>IN</a:t>
            </a:r>
            <a:r>
              <a:rPr lang="en-US" sz="1800" dirty="0">
                <a:latin typeface="Times New Roman" panose="02020603050405020304" pitchFamily="18" charset="0"/>
                <a:cs typeface="Times New Roman" panose="02020603050405020304" pitchFamily="18" charset="0"/>
              </a:rPr>
              <a:t> and </a:t>
            </a:r>
            <a:r>
              <a:rPr lang="en-US" sz="1800" b="1" dirty="0">
                <a:latin typeface="Times New Roman" panose="02020603050405020304" pitchFamily="18" charset="0"/>
                <a:cs typeface="Times New Roman" panose="02020603050405020304" pitchFamily="18" charset="0"/>
              </a:rPr>
              <a:t>OUT</a:t>
            </a:r>
            <a:r>
              <a:rPr lang="en-US" sz="1800" dirty="0">
                <a:latin typeface="Times New Roman" panose="02020603050405020304" pitchFamily="18" charset="0"/>
                <a:cs typeface="Times New Roman" panose="02020603050405020304" pitchFamily="18" charset="0"/>
              </a:rPr>
              <a:t> instructions which can read and write one to four bytes (</a:t>
            </a:r>
            <a:r>
              <a:rPr lang="en-US" sz="1800" b="1" dirty="0" err="1">
                <a:latin typeface="Times New Roman" panose="02020603050405020304" pitchFamily="18" charset="0"/>
                <a:cs typeface="Times New Roman" panose="02020603050405020304" pitchFamily="18" charset="0"/>
              </a:rPr>
              <a:t>outb</a:t>
            </a: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outw</a:t>
            </a: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outl</a:t>
            </a:r>
            <a:r>
              <a:rPr lang="en-US" sz="1800" dirty="0">
                <a:latin typeface="Times New Roman" panose="02020603050405020304" pitchFamily="18" charset="0"/>
                <a:cs typeface="Times New Roman" panose="02020603050405020304" pitchFamily="18" charset="0"/>
              </a:rPr>
              <a:t>) to an IO device.</a:t>
            </a:r>
          </a:p>
          <a:p>
            <a:pPr>
              <a:spcBef>
                <a:spcPts val="0"/>
              </a:spcBef>
            </a:pPr>
            <a:r>
              <a:rPr lang="en-US" sz="2000" dirty="0">
                <a:latin typeface="Times New Roman" panose="02020603050405020304" pitchFamily="18" charset="0"/>
                <a:cs typeface="Times New Roman" panose="02020603050405020304" pitchFamily="18" charset="0"/>
              </a:rPr>
              <a:t>Pros &amp; Cons</a:t>
            </a:r>
          </a:p>
          <a:p>
            <a:pPr lvl="1">
              <a:spcBef>
                <a:spcPts val="0"/>
              </a:spcBef>
            </a:pPr>
            <a:r>
              <a:rPr lang="en-US" sz="1800" dirty="0">
                <a:latin typeface="Times New Roman" panose="02020603050405020304" pitchFamily="18" charset="0"/>
                <a:cs typeface="Times New Roman" panose="02020603050405020304" pitchFamily="18" charset="0"/>
              </a:rPr>
              <a:t>Pros</a:t>
            </a:r>
          </a:p>
          <a:p>
            <a:pPr lvl="2">
              <a:spcBef>
                <a:spcPts val="0"/>
              </a:spcBef>
            </a:pPr>
            <a:r>
              <a:rPr lang="en-US" sz="1600" dirty="0">
                <a:latin typeface="Times New Roman" panose="02020603050405020304" pitchFamily="18" charset="0"/>
                <a:cs typeface="Times New Roman" panose="02020603050405020304" pitchFamily="18" charset="0"/>
              </a:rPr>
              <a:t>Less logic is needed to decode a discrete address.</a:t>
            </a:r>
          </a:p>
          <a:p>
            <a:pPr lvl="2">
              <a:spcBef>
                <a:spcPts val="0"/>
              </a:spcBef>
            </a:pPr>
            <a:r>
              <a:rPr lang="en-US" sz="1600" dirty="0">
                <a:latin typeface="Times New Roman" panose="02020603050405020304" pitchFamily="18" charset="0"/>
                <a:cs typeface="Times New Roman" panose="02020603050405020304" pitchFamily="18" charset="0"/>
              </a:rPr>
              <a:t>Benefits for CPUs with limited addressing capability.</a:t>
            </a:r>
          </a:p>
          <a:p>
            <a:pPr lvl="1">
              <a:spcBef>
                <a:spcPts val="0"/>
              </a:spcBef>
            </a:pPr>
            <a:r>
              <a:rPr lang="en-US" sz="1800" dirty="0">
                <a:latin typeface="Times New Roman" panose="02020603050405020304" pitchFamily="18" charset="0"/>
                <a:cs typeface="Times New Roman" panose="02020603050405020304" pitchFamily="18" charset="0"/>
              </a:rPr>
              <a:t>Cons</a:t>
            </a:r>
          </a:p>
          <a:p>
            <a:pPr lvl="2">
              <a:spcBef>
                <a:spcPts val="0"/>
              </a:spcBef>
            </a:pPr>
            <a:r>
              <a:rPr lang="en-US" sz="1600" dirty="0">
                <a:latin typeface="Times New Roman" panose="02020603050405020304" pitchFamily="18" charset="0"/>
                <a:cs typeface="Times New Roman" panose="02020603050405020304" pitchFamily="18" charset="0"/>
              </a:rPr>
              <a:t>More instructions are required to accomplish the same task</a:t>
            </a:r>
          </a:p>
          <a:p>
            <a:pPr lvl="2">
              <a:spcBef>
                <a:spcPts val="0"/>
              </a:spcBef>
            </a:pPr>
            <a:r>
              <a:rPr lang="en-US" sz="1600" dirty="0">
                <a:latin typeface="Times New Roman" panose="02020603050405020304" pitchFamily="18" charset="0"/>
                <a:cs typeface="Times New Roman" panose="02020603050405020304" pitchFamily="18" charset="0"/>
              </a:rPr>
              <a:t>IO addressing space size is not flexible</a:t>
            </a:r>
          </a:p>
        </p:txBody>
      </p:sp>
      <p:sp>
        <p:nvSpPr>
          <p:cNvPr id="4" name="灯片编号占位符 1">
            <a:extLst>
              <a:ext uri="{FF2B5EF4-FFF2-40B4-BE49-F238E27FC236}">
                <a16:creationId xmlns:a16="http://schemas.microsoft.com/office/drawing/2014/main" id="{1F66FB4F-2964-ECBC-5ED8-10B5530A1E14}"/>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a:t>
            </a:fld>
            <a:endParaRPr lang="zh-TW" altLang="en-US" dirty="0"/>
          </a:p>
        </p:txBody>
      </p:sp>
    </p:spTree>
    <p:extLst>
      <p:ext uri="{BB962C8B-B14F-4D97-AF65-F5344CB8AC3E}">
        <p14:creationId xmlns:p14="http://schemas.microsoft.com/office/powerpoint/2010/main" val="2921576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26" y="108349"/>
            <a:ext cx="7713164" cy="519113"/>
          </a:xfrm>
        </p:spPr>
        <p:txBody>
          <a:bodyPr/>
          <a:lstStyle/>
          <a:p>
            <a:r>
              <a:rPr lang="en-US" dirty="0"/>
              <a:t>Intel VT-d (1)</a:t>
            </a:r>
          </a:p>
        </p:txBody>
      </p:sp>
      <p:sp>
        <p:nvSpPr>
          <p:cNvPr id="3" name="Content Placeholder 2"/>
          <p:cNvSpPr>
            <a:spLocks noGrp="1"/>
          </p:cNvSpPr>
          <p:nvPr>
            <p:ph idx="1"/>
          </p:nvPr>
        </p:nvSpPr>
        <p:spPr>
          <a:xfrm>
            <a:off x="962526" y="868700"/>
            <a:ext cx="6172200" cy="457199"/>
          </a:xfrm>
        </p:spPr>
        <p:txBody>
          <a:bodyPr/>
          <a:lstStyle/>
          <a:p>
            <a:r>
              <a:rPr lang="en-US" sz="2400" dirty="0">
                <a:latin typeface="Times New Roman" panose="02020603050405020304" pitchFamily="18" charset="0"/>
                <a:cs typeface="Times New Roman" panose="02020603050405020304" pitchFamily="18" charset="0"/>
              </a:rPr>
              <a:t>Add DMA remapping hardware component.</a:t>
            </a:r>
          </a:p>
        </p:txBody>
      </p:sp>
      <p:grpSp>
        <p:nvGrpSpPr>
          <p:cNvPr id="5" name="组合 4">
            <a:extLst>
              <a:ext uri="{FF2B5EF4-FFF2-40B4-BE49-F238E27FC236}">
                <a16:creationId xmlns:a16="http://schemas.microsoft.com/office/drawing/2014/main" id="{DF20FA70-B082-E857-D34C-C828C995D45D}"/>
              </a:ext>
            </a:extLst>
          </p:cNvPr>
          <p:cNvGrpSpPr/>
          <p:nvPr/>
        </p:nvGrpSpPr>
        <p:grpSpPr>
          <a:xfrm>
            <a:off x="1657350" y="1608020"/>
            <a:ext cx="6003063" cy="2880583"/>
            <a:chOff x="1657350" y="1771650"/>
            <a:chExt cx="6003063" cy="2880583"/>
          </a:xfrm>
        </p:grpSpPr>
        <p:pic>
          <p:nvPicPr>
            <p:cNvPr id="1026" name="Picture 2"/>
            <p:cNvPicPr>
              <a:picLocks noChangeAspect="1" noChangeArrowheads="1"/>
            </p:cNvPicPr>
            <p:nvPr/>
          </p:nvPicPr>
          <p:blipFill>
            <a:blip r:embed="rId2" cstate="print"/>
            <a:srcRect/>
            <a:stretch>
              <a:fillRect/>
            </a:stretch>
          </p:blipFill>
          <p:spPr bwMode="auto">
            <a:xfrm>
              <a:off x="1657350" y="1771650"/>
              <a:ext cx="2501503" cy="257889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927998" y="1771650"/>
              <a:ext cx="2501503" cy="2578894"/>
            </a:xfrm>
            <a:prstGeom prst="rect">
              <a:avLst/>
            </a:prstGeom>
            <a:noFill/>
            <a:ln w="9525">
              <a:noFill/>
              <a:miter lim="800000"/>
              <a:headEnd/>
              <a:tailEnd/>
            </a:ln>
            <a:effectLst/>
          </p:spPr>
        </p:pic>
        <p:sp>
          <p:nvSpPr>
            <p:cNvPr id="7" name="TextBox 6"/>
            <p:cNvSpPr txBox="1"/>
            <p:nvPr/>
          </p:nvSpPr>
          <p:spPr>
            <a:xfrm>
              <a:off x="2632955" y="4352151"/>
              <a:ext cx="1765227" cy="300082"/>
            </a:xfrm>
            <a:prstGeom prst="rect">
              <a:avLst/>
            </a:prstGeom>
            <a:noFill/>
          </p:spPr>
          <p:txBody>
            <a:bodyPr wrap="none" rtlCol="0">
              <a:spAutoFit/>
            </a:bodyPr>
            <a:lstStyle/>
            <a:p>
              <a:r>
                <a:rPr lang="en-US" sz="1350" b="1" i="1" dirty="0">
                  <a:effectLst>
                    <a:outerShdw blurRad="50800" dist="38100" dir="2700000" algn="tl" rotWithShape="0">
                      <a:prstClr val="black">
                        <a:alpha val="40000"/>
                      </a:prstClr>
                    </a:outerShdw>
                  </a:effectLst>
                </a:rPr>
                <a:t>Software Approach</a:t>
              </a:r>
            </a:p>
          </p:txBody>
        </p:sp>
        <p:sp>
          <p:nvSpPr>
            <p:cNvPr id="8" name="TextBox 7"/>
            <p:cNvSpPr txBox="1"/>
            <p:nvPr/>
          </p:nvSpPr>
          <p:spPr>
            <a:xfrm>
              <a:off x="5837478" y="4352151"/>
              <a:ext cx="1822935" cy="300082"/>
            </a:xfrm>
            <a:prstGeom prst="rect">
              <a:avLst/>
            </a:prstGeom>
            <a:noFill/>
          </p:spPr>
          <p:txBody>
            <a:bodyPr wrap="none" rtlCol="0">
              <a:spAutoFit/>
            </a:bodyPr>
            <a:lstStyle/>
            <a:p>
              <a:r>
                <a:rPr lang="en-US" sz="1350" b="1" i="1" dirty="0">
                  <a:effectLst>
                    <a:outerShdw blurRad="50800" dist="38100" dir="2700000" algn="tl" rotWithShape="0">
                      <a:prstClr val="black">
                        <a:alpha val="40000"/>
                      </a:prstClr>
                    </a:outerShdw>
                  </a:effectLst>
                </a:rPr>
                <a:t>Hardware Approach</a:t>
              </a:r>
            </a:p>
          </p:txBody>
        </p:sp>
        <p:sp>
          <p:nvSpPr>
            <p:cNvPr id="9" name="Right Arrow 8"/>
            <p:cNvSpPr/>
            <p:nvPr/>
          </p:nvSpPr>
          <p:spPr>
            <a:xfrm>
              <a:off x="4309110" y="3008376"/>
              <a:ext cx="480060" cy="36347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a:p>
          </p:txBody>
        </p:sp>
      </p:grpSp>
      <p:sp>
        <p:nvSpPr>
          <p:cNvPr id="4" name="灯片编号占位符 1">
            <a:extLst>
              <a:ext uri="{FF2B5EF4-FFF2-40B4-BE49-F238E27FC236}">
                <a16:creationId xmlns:a16="http://schemas.microsoft.com/office/drawing/2014/main" id="{AB6261DF-BE34-5F5A-D7F4-03F71AF741D3}"/>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50</a:t>
            </a:fld>
            <a:endParaRPr lang="zh-TW" altLang="en-US" dirty="0"/>
          </a:p>
        </p:txBody>
      </p:sp>
    </p:spTree>
    <p:extLst>
      <p:ext uri="{BB962C8B-B14F-4D97-AF65-F5344CB8AC3E}">
        <p14:creationId xmlns:p14="http://schemas.microsoft.com/office/powerpoint/2010/main" val="23504418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8349"/>
            <a:ext cx="7761290" cy="519113"/>
          </a:xfrm>
        </p:spPr>
        <p:txBody>
          <a:bodyPr/>
          <a:lstStyle/>
          <a:p>
            <a:r>
              <a:rPr lang="en-US" altLang="zh-TW" dirty="0"/>
              <a:t>Intel VT-d (2)</a:t>
            </a:r>
            <a:endParaRPr lang="en-US" dirty="0"/>
          </a:p>
        </p:txBody>
      </p:sp>
      <p:sp>
        <p:nvSpPr>
          <p:cNvPr id="3" name="Content Placeholder 2"/>
          <p:cNvSpPr>
            <a:spLocks noGrp="1"/>
          </p:cNvSpPr>
          <p:nvPr>
            <p:ph idx="1"/>
          </p:nvPr>
        </p:nvSpPr>
        <p:spPr>
          <a:xfrm>
            <a:off x="685199" y="879486"/>
            <a:ext cx="4533499" cy="2592203"/>
          </a:xfrm>
        </p:spPr>
        <p:txBody>
          <a:bodyPr/>
          <a:lstStyle/>
          <a:p>
            <a:r>
              <a:rPr lang="en-US" sz="2000" dirty="0">
                <a:latin typeface="Times New Roman" panose="02020603050405020304" pitchFamily="18" charset="0"/>
                <a:cs typeface="Times New Roman" panose="02020603050405020304" pitchFamily="18" charset="0"/>
              </a:rPr>
              <a:t>Advantages</a:t>
            </a:r>
          </a:p>
          <a:p>
            <a:pPr lvl="1"/>
            <a:r>
              <a:rPr lang="en-US" sz="2000" dirty="0">
                <a:latin typeface="Times New Roman" panose="02020603050405020304" pitchFamily="18" charset="0"/>
                <a:cs typeface="Times New Roman" panose="02020603050405020304" pitchFamily="18" charset="0"/>
              </a:rPr>
              <a:t>Data access bypass VMM</a:t>
            </a:r>
          </a:p>
          <a:p>
            <a:pPr lvl="1"/>
            <a:r>
              <a:rPr lang="en-US" sz="2000" dirty="0">
                <a:latin typeface="Times New Roman" panose="02020603050405020304" pitchFamily="18" charset="0"/>
                <a:cs typeface="Times New Roman" panose="02020603050405020304" pitchFamily="18" charset="0"/>
              </a:rPr>
              <a:t>Improve IO performance</a:t>
            </a:r>
          </a:p>
          <a:p>
            <a:r>
              <a:rPr lang="en-US" sz="2000" dirty="0">
                <a:latin typeface="Times New Roman" panose="02020603050405020304" pitchFamily="18" charset="0"/>
                <a:cs typeface="Times New Roman" panose="02020603050405020304" pitchFamily="18" charset="0"/>
              </a:rPr>
              <a:t>Disadvantages</a:t>
            </a:r>
          </a:p>
          <a:p>
            <a:pPr lvl="1"/>
            <a:r>
              <a:rPr lang="en-US" sz="2000" dirty="0">
                <a:latin typeface="Times New Roman" panose="02020603050405020304" pitchFamily="18" charset="0"/>
                <a:cs typeface="Times New Roman" panose="02020603050405020304" pitchFamily="18" charset="0"/>
              </a:rPr>
              <a:t>Dedicate physical device assignment limits the system scalability.</a:t>
            </a:r>
          </a:p>
        </p:txBody>
      </p:sp>
      <p:pic>
        <p:nvPicPr>
          <p:cNvPr id="3074" name="Picture 2"/>
          <p:cNvPicPr>
            <a:picLocks noChangeAspect="1" noChangeArrowheads="1"/>
          </p:cNvPicPr>
          <p:nvPr/>
        </p:nvPicPr>
        <p:blipFill>
          <a:blip r:embed="rId2" cstate="print"/>
          <a:srcRect/>
          <a:stretch>
            <a:fillRect/>
          </a:stretch>
        </p:blipFill>
        <p:spPr bwMode="auto">
          <a:xfrm>
            <a:off x="5557619" y="1530352"/>
            <a:ext cx="3567861" cy="2936780"/>
          </a:xfrm>
          <a:prstGeom prst="rect">
            <a:avLst/>
          </a:prstGeom>
          <a:ln>
            <a:noFill/>
          </a:ln>
          <a:effectLst>
            <a:softEdge rad="112500"/>
          </a:effectLst>
        </p:spPr>
      </p:pic>
      <p:sp>
        <p:nvSpPr>
          <p:cNvPr id="4" name="灯片编号占位符 1">
            <a:extLst>
              <a:ext uri="{FF2B5EF4-FFF2-40B4-BE49-F238E27FC236}">
                <a16:creationId xmlns:a16="http://schemas.microsoft.com/office/drawing/2014/main" id="{2A29F381-8393-9386-7BCB-C9CCCA6E97B1}"/>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51</a:t>
            </a:fld>
            <a:endParaRPr lang="zh-TW" altLang="en-US" dirty="0"/>
          </a:p>
        </p:txBody>
      </p:sp>
    </p:spTree>
    <p:extLst>
      <p:ext uri="{BB962C8B-B14F-4D97-AF65-F5344CB8AC3E}">
        <p14:creationId xmlns:p14="http://schemas.microsoft.com/office/powerpoint/2010/main" val="1877095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783" y="138229"/>
            <a:ext cx="7485446" cy="453307"/>
          </a:xfrm>
        </p:spPr>
        <p:txBody>
          <a:bodyPr>
            <a:noAutofit/>
          </a:bodyPr>
          <a:lstStyle/>
          <a:p>
            <a:r>
              <a:rPr lang="en-US" altLang="zh-TW" dirty="0"/>
              <a:t>Single Root – IO Virtualization (1)</a:t>
            </a:r>
            <a:endParaRPr lang="en-US" dirty="0"/>
          </a:p>
        </p:txBody>
      </p:sp>
      <p:sp>
        <p:nvSpPr>
          <p:cNvPr id="3" name="Content Placeholder 2"/>
          <p:cNvSpPr>
            <a:spLocks noGrp="1"/>
          </p:cNvSpPr>
          <p:nvPr>
            <p:ph idx="1"/>
          </p:nvPr>
        </p:nvSpPr>
        <p:spPr>
          <a:xfrm>
            <a:off x="457200" y="789877"/>
            <a:ext cx="8229600" cy="3671888"/>
          </a:xfrm>
        </p:spPr>
        <p:txBody>
          <a:bodyPr/>
          <a:lstStyle/>
          <a:p>
            <a:r>
              <a:rPr lang="en-US" sz="2400" dirty="0"/>
              <a:t>New industrial standard</a:t>
            </a:r>
          </a:p>
          <a:p>
            <a:pPr lvl="1"/>
            <a:r>
              <a:rPr lang="en-US" sz="2000" dirty="0"/>
              <a:t>Instead of implementing virtualization in CPU or memory only, industry comes up with new IO virtualization standard in PCI Express devices.</a:t>
            </a:r>
          </a:p>
          <a:p>
            <a:pPr lvl="1"/>
            <a:r>
              <a:rPr lang="en-US" sz="2000" dirty="0"/>
              <a:t>Advantages</a:t>
            </a:r>
          </a:p>
          <a:p>
            <a:pPr lvl="2"/>
            <a:r>
              <a:rPr lang="en-US" sz="1800" dirty="0"/>
              <a:t>Fully collaboration with</a:t>
            </a:r>
            <a:br>
              <a:rPr lang="en-US" sz="1800" dirty="0"/>
            </a:br>
            <a:r>
              <a:rPr lang="en-US" sz="1800" dirty="0"/>
              <a:t>physical hardware devices.</a:t>
            </a:r>
          </a:p>
          <a:p>
            <a:pPr lvl="2"/>
            <a:r>
              <a:rPr lang="en-US" sz="1800" dirty="0"/>
              <a:t>Improve system scalability.</a:t>
            </a:r>
          </a:p>
          <a:p>
            <a:pPr lvl="2"/>
            <a:r>
              <a:rPr lang="en-US" sz="1800" dirty="0"/>
              <a:t>Improve system agility.</a:t>
            </a:r>
          </a:p>
          <a:p>
            <a:pPr lvl="1"/>
            <a:r>
              <a:rPr lang="en-US" sz="2000" dirty="0"/>
              <a:t>Disadvantages</a:t>
            </a:r>
          </a:p>
          <a:p>
            <a:pPr lvl="2"/>
            <a:r>
              <a:rPr lang="en-US" sz="1800" dirty="0"/>
              <a:t>IO devices must implement</a:t>
            </a:r>
            <a:br>
              <a:rPr lang="en-US" sz="1800" dirty="0"/>
            </a:br>
            <a:r>
              <a:rPr lang="en-US" sz="1800" dirty="0"/>
              <a:t>with new specification.</a:t>
            </a:r>
            <a:br>
              <a:rPr lang="en-US" sz="1800" dirty="0"/>
            </a:br>
            <a:endParaRPr lang="en-US" sz="1800" dirty="0"/>
          </a:p>
        </p:txBody>
      </p:sp>
      <p:pic>
        <p:nvPicPr>
          <p:cNvPr id="4099" name="Picture 3"/>
          <p:cNvPicPr>
            <a:picLocks noChangeAspect="1" noChangeArrowheads="1"/>
          </p:cNvPicPr>
          <p:nvPr/>
        </p:nvPicPr>
        <p:blipFill>
          <a:blip r:embed="rId2" cstate="print"/>
          <a:srcRect/>
          <a:stretch>
            <a:fillRect/>
          </a:stretch>
        </p:blipFill>
        <p:spPr bwMode="auto">
          <a:xfrm>
            <a:off x="5288139" y="2069432"/>
            <a:ext cx="3257374" cy="2479322"/>
          </a:xfrm>
          <a:prstGeom prst="rect">
            <a:avLst/>
          </a:prstGeom>
          <a:ln>
            <a:noFill/>
          </a:ln>
          <a:effectLst>
            <a:softEdge rad="112500"/>
          </a:effectLst>
        </p:spPr>
      </p:pic>
      <p:sp>
        <p:nvSpPr>
          <p:cNvPr id="4" name="灯片编号占位符 1">
            <a:extLst>
              <a:ext uri="{FF2B5EF4-FFF2-40B4-BE49-F238E27FC236}">
                <a16:creationId xmlns:a16="http://schemas.microsoft.com/office/drawing/2014/main" id="{5414B910-2A8D-DB9C-3232-E5FE17CB22FB}"/>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52</a:t>
            </a:fld>
            <a:endParaRPr lang="zh-TW" altLang="en-US" dirty="0"/>
          </a:p>
        </p:txBody>
      </p:sp>
    </p:spTree>
    <p:extLst>
      <p:ext uri="{BB962C8B-B14F-4D97-AF65-F5344CB8AC3E}">
        <p14:creationId xmlns:p14="http://schemas.microsoft.com/office/powerpoint/2010/main" val="1310930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866" y="108349"/>
            <a:ext cx="7752823" cy="519113"/>
          </a:xfrm>
        </p:spPr>
        <p:txBody>
          <a:bodyPr/>
          <a:lstStyle/>
          <a:p>
            <a:r>
              <a:rPr lang="en-US" dirty="0"/>
              <a:t>Single Root – IO Virtualization (2)</a:t>
            </a:r>
          </a:p>
        </p:txBody>
      </p:sp>
      <p:sp>
        <p:nvSpPr>
          <p:cNvPr id="3" name="Content Placeholder 2"/>
          <p:cNvSpPr>
            <a:spLocks noGrp="1"/>
          </p:cNvSpPr>
          <p:nvPr>
            <p:ph idx="1"/>
          </p:nvPr>
        </p:nvSpPr>
        <p:spPr>
          <a:xfrm>
            <a:off x="848506" y="869554"/>
            <a:ext cx="7838293" cy="3671888"/>
          </a:xfrm>
        </p:spPr>
        <p:txBody>
          <a:bodyPr>
            <a:normAutofit fontScale="85000" lnSpcReduction="20000"/>
          </a:bodyPr>
          <a:lstStyle/>
          <a:p>
            <a:r>
              <a:rPr lang="en-US" dirty="0"/>
              <a:t>What is SR-IOV </a:t>
            </a:r>
          </a:p>
          <a:p>
            <a:pPr lvl="1"/>
            <a:r>
              <a:rPr lang="en-US" dirty="0"/>
              <a:t>The PCI-SIG Single Root I/O Virtualization and Sharing (SR-IOV) specification defines a standardized mechanism to create natively shared devices.</a:t>
            </a:r>
            <a:br>
              <a:rPr lang="en-US" dirty="0"/>
            </a:br>
            <a:endParaRPr lang="en-US" dirty="0"/>
          </a:p>
          <a:p>
            <a:r>
              <a:rPr lang="en-US" dirty="0"/>
              <a:t>Basic components </a:t>
            </a:r>
          </a:p>
          <a:p>
            <a:pPr lvl="1"/>
            <a:r>
              <a:rPr lang="en-US" dirty="0"/>
              <a:t>Physical Functions (PFs)</a:t>
            </a:r>
          </a:p>
          <a:p>
            <a:pPr lvl="2"/>
            <a:r>
              <a:rPr lang="en-US" dirty="0"/>
              <a:t>These are full </a:t>
            </a:r>
            <a:r>
              <a:rPr lang="en-US" dirty="0" err="1"/>
              <a:t>PCIe</a:t>
            </a:r>
            <a:r>
              <a:rPr lang="en-US" dirty="0"/>
              <a:t> functions that include the SR-IOV Extended Capability.</a:t>
            </a:r>
          </a:p>
          <a:p>
            <a:pPr lvl="2"/>
            <a:r>
              <a:rPr lang="en-US" dirty="0"/>
              <a:t>The capability is used to configure and manage the SR-IOV functionality. </a:t>
            </a:r>
          </a:p>
          <a:p>
            <a:pPr lvl="1"/>
            <a:r>
              <a:rPr lang="en-US" dirty="0"/>
              <a:t>Virtual Functions (VFs)</a:t>
            </a:r>
          </a:p>
          <a:p>
            <a:pPr lvl="2"/>
            <a:r>
              <a:rPr lang="en-US" dirty="0"/>
              <a:t>These are “lightweight” PCIe functions that contain the resources necessary for data movement but have a carefully minimized set of configuration resources. </a:t>
            </a:r>
          </a:p>
        </p:txBody>
      </p:sp>
      <p:sp>
        <p:nvSpPr>
          <p:cNvPr id="4" name="灯片编号占位符 1">
            <a:extLst>
              <a:ext uri="{FF2B5EF4-FFF2-40B4-BE49-F238E27FC236}">
                <a16:creationId xmlns:a16="http://schemas.microsoft.com/office/drawing/2014/main" id="{95B99400-C926-AFF6-E09D-2A85198A2C8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53</a:t>
            </a:fld>
            <a:endParaRPr lang="zh-TW" altLang="en-US" dirty="0"/>
          </a:p>
        </p:txBody>
      </p:sp>
    </p:spTree>
    <p:extLst>
      <p:ext uri="{BB962C8B-B14F-4D97-AF65-F5344CB8AC3E}">
        <p14:creationId xmlns:p14="http://schemas.microsoft.com/office/powerpoint/2010/main" val="2083418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74" y="108349"/>
            <a:ext cx="7809416" cy="519113"/>
          </a:xfrm>
        </p:spPr>
        <p:txBody>
          <a:bodyPr/>
          <a:lstStyle/>
          <a:p>
            <a:r>
              <a:rPr lang="en-US" dirty="0"/>
              <a:t>Single Root – IO Virtualization (3)</a:t>
            </a:r>
          </a:p>
        </p:txBody>
      </p:sp>
      <p:sp>
        <p:nvSpPr>
          <p:cNvPr id="3" name="Content Placeholder 2"/>
          <p:cNvSpPr>
            <a:spLocks noGrp="1"/>
          </p:cNvSpPr>
          <p:nvPr>
            <p:ph idx="1"/>
          </p:nvPr>
        </p:nvSpPr>
        <p:spPr>
          <a:xfrm>
            <a:off x="457198" y="829846"/>
            <a:ext cx="5858935" cy="2743088"/>
          </a:xfrm>
        </p:spPr>
        <p:txBody>
          <a:bodyPr/>
          <a:lstStyle/>
          <a:p>
            <a:r>
              <a:rPr lang="en-US" sz="2000" dirty="0">
                <a:latin typeface="Times New Roman" panose="02020603050405020304" pitchFamily="18" charset="0"/>
                <a:cs typeface="Times New Roman" panose="02020603050405020304" pitchFamily="18" charset="0"/>
              </a:rPr>
              <a:t>SR-IOV works with VMM </a:t>
            </a:r>
          </a:p>
          <a:p>
            <a:pPr lvl="1"/>
            <a:r>
              <a:rPr lang="en-US" sz="1800" dirty="0">
                <a:latin typeface="Times New Roman" panose="02020603050405020304" pitchFamily="18" charset="0"/>
                <a:cs typeface="Times New Roman" panose="02020603050405020304" pitchFamily="18" charset="0"/>
              </a:rPr>
              <a:t>VMM</a:t>
            </a:r>
          </a:p>
          <a:p>
            <a:pPr lvl="2"/>
            <a:r>
              <a:rPr lang="en-US" sz="1600" dirty="0">
                <a:latin typeface="Times New Roman" panose="02020603050405020304" pitchFamily="18" charset="0"/>
                <a:cs typeface="Times New Roman" panose="02020603050405020304" pitchFamily="18" charset="0"/>
              </a:rPr>
              <a:t>An SR-IOV-capable device can be configured to appear in the PCI configuration space as multiple functions.</a:t>
            </a:r>
          </a:p>
          <a:p>
            <a:pPr lvl="1"/>
            <a:r>
              <a:rPr lang="en-US" sz="1800" dirty="0">
                <a:latin typeface="Times New Roman" panose="02020603050405020304" pitchFamily="18" charset="0"/>
                <a:cs typeface="Times New Roman" panose="02020603050405020304" pitchFamily="18" charset="0"/>
              </a:rPr>
              <a:t>VM</a:t>
            </a:r>
          </a:p>
          <a:p>
            <a:pPr lvl="2"/>
            <a:r>
              <a:rPr lang="en-US" sz="1600" dirty="0">
                <a:latin typeface="Times New Roman" panose="02020603050405020304" pitchFamily="18" charset="0"/>
                <a:cs typeface="Times New Roman" panose="02020603050405020304" pitchFamily="18" charset="0"/>
              </a:rPr>
              <a:t>The VMM assigns one or more VFs to a VM by mapping the actual configuration space of the VFs to the configuration space</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presented to the virtual machine by the VMM. </a:t>
            </a:r>
          </a:p>
        </p:txBody>
      </p:sp>
      <p:pic>
        <p:nvPicPr>
          <p:cNvPr id="4" name="Picture 2"/>
          <p:cNvPicPr>
            <a:picLocks noChangeAspect="1" noChangeArrowheads="1"/>
          </p:cNvPicPr>
          <p:nvPr/>
        </p:nvPicPr>
        <p:blipFill>
          <a:blip r:embed="rId2" cstate="print"/>
          <a:srcRect/>
          <a:stretch>
            <a:fillRect/>
          </a:stretch>
        </p:blipFill>
        <p:spPr bwMode="auto">
          <a:xfrm>
            <a:off x="6133780" y="2034228"/>
            <a:ext cx="2830833" cy="2372155"/>
          </a:xfrm>
          <a:prstGeom prst="rect">
            <a:avLst/>
          </a:prstGeom>
          <a:ln>
            <a:noFill/>
          </a:ln>
          <a:effectLst>
            <a:softEdge rad="112500"/>
          </a:effectLst>
        </p:spPr>
      </p:pic>
      <p:sp>
        <p:nvSpPr>
          <p:cNvPr id="5" name="灯片编号占位符 1">
            <a:extLst>
              <a:ext uri="{FF2B5EF4-FFF2-40B4-BE49-F238E27FC236}">
                <a16:creationId xmlns:a16="http://schemas.microsoft.com/office/drawing/2014/main" id="{36CBDC1F-DF0B-097B-98B2-FE6A2FDAFBA7}"/>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54</a:t>
            </a:fld>
            <a:endParaRPr lang="zh-TW" altLang="en-US" dirty="0"/>
          </a:p>
        </p:txBody>
      </p:sp>
    </p:spTree>
    <p:extLst>
      <p:ext uri="{BB962C8B-B14F-4D97-AF65-F5344CB8AC3E}">
        <p14:creationId xmlns:p14="http://schemas.microsoft.com/office/powerpoint/2010/main" val="203421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492" y="108349"/>
            <a:ext cx="7753198" cy="519113"/>
          </a:xfrm>
        </p:spPr>
        <p:txBody>
          <a:bodyPr/>
          <a:lstStyle/>
          <a:p>
            <a:r>
              <a:rPr lang="en-US" dirty="0"/>
              <a:t>Memory Mapped IO</a:t>
            </a:r>
          </a:p>
        </p:txBody>
      </p:sp>
      <p:sp>
        <p:nvSpPr>
          <p:cNvPr id="3" name="Content Placeholder 2"/>
          <p:cNvSpPr>
            <a:spLocks noGrp="1"/>
          </p:cNvSpPr>
          <p:nvPr>
            <p:ph idx="1"/>
          </p:nvPr>
        </p:nvSpPr>
        <p:spPr>
          <a:xfrm>
            <a:off x="789983" y="859272"/>
            <a:ext cx="7753198" cy="3714750"/>
          </a:xfrm>
        </p:spPr>
        <p:txBody>
          <a:bodyPr>
            <a:noAutofit/>
          </a:bodyPr>
          <a:lstStyle/>
          <a:p>
            <a:pPr>
              <a:spcBef>
                <a:spcPts val="0"/>
              </a:spcBef>
            </a:pPr>
            <a:r>
              <a:rPr lang="en-US" sz="2000" dirty="0">
                <a:latin typeface="Times New Roman" panose="02020603050405020304" pitchFamily="18" charset="0"/>
                <a:cs typeface="Times New Roman" panose="02020603050405020304" pitchFamily="18" charset="0"/>
              </a:rPr>
              <a:t>IO devices are mapped into the system memory map along with RAM and ROM</a:t>
            </a:r>
          </a:p>
          <a:p>
            <a:pPr lvl="1">
              <a:spcBef>
                <a:spcPts val="0"/>
              </a:spcBef>
            </a:pPr>
            <a:r>
              <a:rPr lang="en-US" sz="1600" dirty="0">
                <a:latin typeface="Times New Roman" panose="02020603050405020304" pitchFamily="18" charset="0"/>
                <a:cs typeface="Times New Roman" panose="02020603050405020304" pitchFamily="18" charset="0"/>
              </a:rPr>
              <a:t>To access a hardware device, simply read or write to those 'special' addresses using the normal memory access instructions.</a:t>
            </a:r>
          </a:p>
          <a:p>
            <a:pPr lvl="1">
              <a:spcBef>
                <a:spcPts val="0"/>
              </a:spcBef>
            </a:pPr>
            <a:r>
              <a:rPr lang="en-US" altLang="zh-TW" sz="1600" dirty="0">
                <a:latin typeface="Times New Roman" panose="02020603050405020304" pitchFamily="18" charset="0"/>
                <a:cs typeface="Times New Roman" panose="02020603050405020304" pitchFamily="18" charset="0"/>
              </a:rPr>
              <a:t>Each I/O device monitors the CPU's address bus and responds to any CPU access of an address assigned to that device, connecting the data bus to the desired device's hardware register. </a:t>
            </a:r>
            <a:endParaRPr lang="en-US" sz="1600" dirty="0">
              <a:latin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cs typeface="Times New Roman" panose="02020603050405020304" pitchFamily="18" charset="0"/>
              </a:rPr>
              <a:t>Pros &amp; Cons</a:t>
            </a:r>
          </a:p>
          <a:p>
            <a:pPr lvl="1">
              <a:spcBef>
                <a:spcPts val="0"/>
              </a:spcBef>
            </a:pPr>
            <a:r>
              <a:rPr lang="en-US" sz="1600" dirty="0">
                <a:latin typeface="Times New Roman" panose="02020603050405020304" pitchFamily="18" charset="0"/>
                <a:cs typeface="Times New Roman" panose="02020603050405020304" pitchFamily="18" charset="0"/>
              </a:rPr>
              <a:t>Pros</a:t>
            </a:r>
          </a:p>
          <a:p>
            <a:pPr lvl="2">
              <a:spcBef>
                <a:spcPts val="0"/>
              </a:spcBef>
            </a:pPr>
            <a:r>
              <a:rPr lang="en-US" sz="1600" dirty="0">
                <a:latin typeface="Times New Roman" panose="02020603050405020304" pitchFamily="18" charset="0"/>
                <a:cs typeface="Times New Roman" panose="02020603050405020304" pitchFamily="18" charset="0"/>
              </a:rPr>
              <a:t>Instructions which can access memory can be used to operate an IO device.</a:t>
            </a:r>
          </a:p>
          <a:p>
            <a:pPr lvl="2">
              <a:spcBef>
                <a:spcPts val="0"/>
              </a:spcBef>
            </a:pPr>
            <a:r>
              <a:rPr lang="en-US" sz="1600" dirty="0">
                <a:latin typeface="Times New Roman" panose="02020603050405020304" pitchFamily="18" charset="0"/>
                <a:cs typeface="Times New Roman" panose="02020603050405020304" pitchFamily="18" charset="0"/>
              </a:rPr>
              <a:t>Operate on the data with fewer instructions.</a:t>
            </a:r>
          </a:p>
          <a:p>
            <a:pPr lvl="1">
              <a:spcBef>
                <a:spcPts val="0"/>
              </a:spcBef>
            </a:pPr>
            <a:r>
              <a:rPr lang="en-US" sz="1600" dirty="0">
                <a:latin typeface="Times New Roman" panose="02020603050405020304" pitchFamily="18" charset="0"/>
                <a:cs typeface="Times New Roman" panose="02020603050405020304" pitchFamily="18" charset="0"/>
              </a:rPr>
              <a:t>Cons</a:t>
            </a:r>
          </a:p>
          <a:p>
            <a:pPr lvl="2">
              <a:spcBef>
                <a:spcPts val="0"/>
              </a:spcBef>
            </a:pPr>
            <a:r>
              <a:rPr lang="en-US" sz="1600" dirty="0">
                <a:latin typeface="Times New Roman" panose="02020603050405020304" pitchFamily="18" charset="0"/>
                <a:cs typeface="Times New Roman" panose="02020603050405020304" pitchFamily="18" charset="0"/>
              </a:rPr>
              <a:t>Physical memory addressing space must be shared with IO devices.</a:t>
            </a:r>
          </a:p>
          <a:p>
            <a:pPr lvl="2">
              <a:spcBef>
                <a:spcPts val="0"/>
              </a:spcBef>
            </a:pPr>
            <a:r>
              <a:rPr lang="en-US" sz="1600" dirty="0">
                <a:latin typeface="Times New Roman" panose="02020603050405020304" pitchFamily="18" charset="0"/>
                <a:cs typeface="Times New Roman" panose="02020603050405020304" pitchFamily="18" charset="0"/>
              </a:rPr>
              <a:t>The entire address bus must be fully decoded for every device.</a:t>
            </a:r>
          </a:p>
        </p:txBody>
      </p:sp>
      <p:sp>
        <p:nvSpPr>
          <p:cNvPr id="4" name="灯片编号占位符 1">
            <a:extLst>
              <a:ext uri="{FF2B5EF4-FFF2-40B4-BE49-F238E27FC236}">
                <a16:creationId xmlns:a16="http://schemas.microsoft.com/office/drawing/2014/main" id="{5FBE49D4-6A89-1552-3013-21288F7795CA}"/>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6</a:t>
            </a:fld>
            <a:endParaRPr lang="zh-TW" altLang="en-US" dirty="0"/>
          </a:p>
        </p:txBody>
      </p:sp>
    </p:spTree>
    <p:extLst>
      <p:ext uri="{BB962C8B-B14F-4D97-AF65-F5344CB8AC3E}">
        <p14:creationId xmlns:p14="http://schemas.microsoft.com/office/powerpoint/2010/main" val="141458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860" y="108349"/>
            <a:ext cx="7720830" cy="519113"/>
          </a:xfrm>
        </p:spPr>
        <p:txBody>
          <a:bodyPr/>
          <a:lstStyle/>
          <a:p>
            <a:r>
              <a:rPr lang="en-US" dirty="0"/>
              <a:t>Direct Memory Access</a:t>
            </a:r>
          </a:p>
        </p:txBody>
      </p:sp>
      <p:sp>
        <p:nvSpPr>
          <p:cNvPr id="3" name="Content Placeholder 2"/>
          <p:cNvSpPr>
            <a:spLocks noGrp="1"/>
          </p:cNvSpPr>
          <p:nvPr>
            <p:ph idx="1"/>
          </p:nvPr>
        </p:nvSpPr>
        <p:spPr>
          <a:xfrm>
            <a:off x="1024653" y="834491"/>
            <a:ext cx="7075473" cy="3576642"/>
          </a:xfrm>
        </p:spPr>
        <p:txBody>
          <a:bodyPr>
            <a:noAutofit/>
          </a:bodyPr>
          <a:lstStyle/>
          <a:p>
            <a:pPr>
              <a:spcBef>
                <a:spcPts val="0"/>
              </a:spcBef>
            </a:pPr>
            <a:r>
              <a:rPr lang="en-US" sz="2000" dirty="0">
                <a:latin typeface="Times New Roman" panose="02020603050405020304" pitchFamily="18" charset="0"/>
                <a:cs typeface="Times New Roman" panose="02020603050405020304" pitchFamily="18" charset="0"/>
              </a:rPr>
              <a:t>What is DMA </a:t>
            </a:r>
          </a:p>
          <a:p>
            <a:pPr lvl="1">
              <a:spcBef>
                <a:spcPts val="0"/>
              </a:spcBef>
            </a:pPr>
            <a:r>
              <a:rPr lang="en-US" altLang="zh-TW" sz="1600" dirty="0">
                <a:latin typeface="Times New Roman" panose="02020603050405020304" pitchFamily="18" charset="0"/>
                <a:cs typeface="Times New Roman" panose="02020603050405020304" pitchFamily="18" charset="0"/>
              </a:rPr>
              <a:t>DMA is a memory-to-device communication method that bypasses the CPU.</a:t>
            </a:r>
          </a:p>
          <a:p>
            <a:pPr lvl="1">
              <a:spcBef>
                <a:spcPts val="0"/>
              </a:spcBef>
            </a:pPr>
            <a:r>
              <a:rPr lang="en-US" sz="1600" dirty="0">
                <a:latin typeface="Times New Roman" panose="02020603050405020304" pitchFamily="18" charset="0"/>
                <a:cs typeface="Times New Roman" panose="02020603050405020304" pitchFamily="18" charset="0"/>
              </a:rPr>
              <a:t>Allow certain hardware subsystems within the computer to access system memory for reading and/or writing independently of the CPU.</a:t>
            </a:r>
          </a:p>
          <a:p>
            <a:pPr>
              <a:spcBef>
                <a:spcPts val="0"/>
              </a:spcBef>
            </a:pPr>
            <a:r>
              <a:rPr lang="en-US" sz="2000" dirty="0">
                <a:latin typeface="Times New Roman" panose="02020603050405020304" pitchFamily="18" charset="0"/>
                <a:cs typeface="Times New Roman" panose="02020603050405020304" pitchFamily="18" charset="0"/>
              </a:rPr>
              <a:t>Two types of DMA</a:t>
            </a:r>
          </a:p>
          <a:p>
            <a:pPr lvl="1">
              <a:spcBef>
                <a:spcPts val="0"/>
              </a:spcBef>
            </a:pPr>
            <a:r>
              <a:rPr lang="en-US" sz="1600" dirty="0">
                <a:latin typeface="Times New Roman" panose="02020603050405020304" pitchFamily="18" charset="0"/>
                <a:cs typeface="Times New Roman" panose="02020603050405020304" pitchFamily="18" charset="0"/>
              </a:rPr>
              <a:t>Synchronous DMA</a:t>
            </a:r>
          </a:p>
          <a:p>
            <a:pPr lvl="2">
              <a:spcBef>
                <a:spcPts val="0"/>
              </a:spcBef>
            </a:pPr>
            <a:r>
              <a:rPr lang="en-US" sz="1600" dirty="0">
                <a:latin typeface="Times New Roman" panose="02020603050405020304" pitchFamily="18" charset="0"/>
                <a:cs typeface="Times New Roman" panose="02020603050405020304" pitchFamily="18" charset="0"/>
              </a:rPr>
              <a:t>The DMA operation is caused by software.</a:t>
            </a:r>
          </a:p>
          <a:p>
            <a:pPr lvl="2">
              <a:spcBef>
                <a:spcPts val="0"/>
              </a:spcBef>
            </a:pPr>
            <a:r>
              <a:rPr lang="en-US" sz="1600" dirty="0">
                <a:latin typeface="Times New Roman" panose="02020603050405020304" pitchFamily="18" charset="0"/>
                <a:cs typeface="Times New Roman" panose="02020603050405020304" pitchFamily="18" charset="0"/>
              </a:rPr>
              <a:t>For example, sound card driver may trigger DMA operation to play music.</a:t>
            </a:r>
          </a:p>
          <a:p>
            <a:pPr lvl="1">
              <a:spcBef>
                <a:spcPts val="0"/>
              </a:spcBef>
            </a:pPr>
            <a:r>
              <a:rPr lang="en-US" sz="1600" dirty="0">
                <a:latin typeface="Times New Roman" panose="02020603050405020304" pitchFamily="18" charset="0"/>
                <a:cs typeface="Times New Roman" panose="02020603050405020304" pitchFamily="18" charset="0"/>
              </a:rPr>
              <a:t>Asynchronous DMA</a:t>
            </a:r>
          </a:p>
          <a:p>
            <a:pPr lvl="2">
              <a:spcBef>
                <a:spcPts val="0"/>
              </a:spcBef>
            </a:pPr>
            <a:r>
              <a:rPr lang="en-US" sz="1600" dirty="0">
                <a:latin typeface="Times New Roman" panose="02020603050405020304" pitchFamily="18" charset="0"/>
                <a:cs typeface="Times New Roman" panose="02020603050405020304" pitchFamily="18" charset="0"/>
              </a:rPr>
              <a:t>The DMA operation is caused by devices (hardware).</a:t>
            </a:r>
          </a:p>
          <a:p>
            <a:pPr lvl="2">
              <a:spcBef>
                <a:spcPts val="0"/>
              </a:spcBef>
            </a:pPr>
            <a:r>
              <a:rPr lang="en-US" sz="1600" dirty="0">
                <a:latin typeface="Times New Roman" panose="02020603050405020304" pitchFamily="18" charset="0"/>
                <a:cs typeface="Times New Roman" panose="02020603050405020304" pitchFamily="18" charset="0"/>
              </a:rPr>
              <a:t>For example, network card uses DMA operation to load data into memory and interrupts CPU for further manipulation.</a:t>
            </a:r>
          </a:p>
        </p:txBody>
      </p:sp>
      <p:sp>
        <p:nvSpPr>
          <p:cNvPr id="4" name="灯片编号占位符 1">
            <a:extLst>
              <a:ext uri="{FF2B5EF4-FFF2-40B4-BE49-F238E27FC236}">
                <a16:creationId xmlns:a16="http://schemas.microsoft.com/office/drawing/2014/main" id="{3267D0FB-7653-D9E2-57F5-23DC0C2424E6}"/>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7</a:t>
            </a:fld>
            <a:endParaRPr lang="zh-TW" altLang="en-US" dirty="0"/>
          </a:p>
        </p:txBody>
      </p:sp>
    </p:spTree>
    <p:extLst>
      <p:ext uri="{BB962C8B-B14F-4D97-AF65-F5344CB8AC3E}">
        <p14:creationId xmlns:p14="http://schemas.microsoft.com/office/powerpoint/2010/main" val="203805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584" y="108349"/>
            <a:ext cx="7745106" cy="519113"/>
          </a:xfrm>
        </p:spPr>
        <p:txBody>
          <a:bodyPr/>
          <a:lstStyle/>
          <a:p>
            <a:r>
              <a:rPr lang="en-US" dirty="0"/>
              <a:t>PCI &amp; PCI Express (1)</a:t>
            </a:r>
          </a:p>
        </p:txBody>
      </p:sp>
      <p:sp>
        <p:nvSpPr>
          <p:cNvPr id="3" name="Content Placeholder 2"/>
          <p:cNvSpPr>
            <a:spLocks noGrp="1"/>
          </p:cNvSpPr>
          <p:nvPr>
            <p:ph idx="1"/>
          </p:nvPr>
        </p:nvSpPr>
        <p:spPr>
          <a:xfrm>
            <a:off x="833480" y="844153"/>
            <a:ext cx="7541777" cy="3671888"/>
          </a:xfrm>
        </p:spPr>
        <p:txBody>
          <a:bodyPr/>
          <a:lstStyle/>
          <a:p>
            <a:r>
              <a:rPr lang="en-US" sz="2000" dirty="0">
                <a:latin typeface="Times New Roman" panose="02020603050405020304" pitchFamily="18" charset="0"/>
                <a:cs typeface="Times New Roman" panose="02020603050405020304" pitchFamily="18" charset="0"/>
              </a:rPr>
              <a:t>What is PCI </a:t>
            </a:r>
          </a:p>
          <a:p>
            <a:pPr lvl="1"/>
            <a:r>
              <a:rPr lang="en-US" sz="1600" dirty="0">
                <a:latin typeface="Times New Roman" panose="02020603050405020304" pitchFamily="18" charset="0"/>
                <a:cs typeface="Times New Roman" panose="02020603050405020304" pitchFamily="18" charset="0"/>
              </a:rPr>
              <a:t>PCI (Peripheral Component Interconnect) is a computer bus for attaching hardware devices.</a:t>
            </a:r>
          </a:p>
          <a:p>
            <a:pPr lvl="1"/>
            <a:r>
              <a:rPr lang="en-US" sz="1600" dirty="0">
                <a:latin typeface="Times New Roman" panose="02020603050405020304" pitchFamily="18" charset="0"/>
                <a:cs typeface="Times New Roman" panose="02020603050405020304" pitchFamily="18" charset="0"/>
              </a:rPr>
              <a:t>Typical PCI cards used include :</a:t>
            </a:r>
          </a:p>
          <a:p>
            <a:pPr lvl="2"/>
            <a:r>
              <a:rPr lang="en-US" sz="1600" dirty="0">
                <a:latin typeface="Times New Roman" panose="02020603050405020304" pitchFamily="18" charset="0"/>
                <a:cs typeface="Times New Roman" panose="02020603050405020304" pitchFamily="18" charset="0"/>
              </a:rPr>
              <a:t>Network cards, sound cards, modems</a:t>
            </a:r>
          </a:p>
          <a:p>
            <a:pPr lvl="2"/>
            <a:r>
              <a:rPr lang="en-US" sz="1600" dirty="0">
                <a:latin typeface="Times New Roman" panose="02020603050405020304" pitchFamily="18" charset="0"/>
                <a:cs typeface="Times New Roman" panose="02020603050405020304" pitchFamily="18" charset="0"/>
              </a:rPr>
              <a:t>Extra ports such as USB or serial, TV tuner cards and disk controllers.</a:t>
            </a:r>
          </a:p>
          <a:p>
            <a:r>
              <a:rPr lang="en-US" sz="2000" dirty="0">
                <a:latin typeface="Times New Roman" panose="02020603050405020304" pitchFamily="18" charset="0"/>
                <a:cs typeface="Times New Roman" panose="02020603050405020304" pitchFamily="18" charset="0"/>
              </a:rPr>
              <a:t>What is PCI Express </a:t>
            </a:r>
          </a:p>
          <a:p>
            <a:pPr lvl="1"/>
            <a:r>
              <a:rPr lang="en-US" sz="1600" dirty="0" err="1">
                <a:latin typeface="Times New Roman" panose="02020603050405020304" pitchFamily="18" charset="0"/>
                <a:cs typeface="Times New Roman" panose="02020603050405020304" pitchFamily="18" charset="0"/>
              </a:rPr>
              <a:t>PCIe</a:t>
            </a:r>
            <a:r>
              <a:rPr lang="en-US" sz="1600" dirty="0">
                <a:latin typeface="Times New Roman" panose="02020603050405020304" pitchFamily="18" charset="0"/>
                <a:cs typeface="Times New Roman" panose="02020603050405020304" pitchFamily="18" charset="0"/>
              </a:rPr>
              <a:t> is a computer expansion card standard designed to replace the older PCI, PCI-X, and AGP standards.</a:t>
            </a:r>
          </a:p>
          <a:p>
            <a:pPr lvl="1"/>
            <a:r>
              <a:rPr lang="en-US" sz="1600" dirty="0">
                <a:latin typeface="Times New Roman" panose="02020603050405020304" pitchFamily="18" charset="0"/>
                <a:cs typeface="Times New Roman" panose="02020603050405020304" pitchFamily="18" charset="0"/>
              </a:rPr>
              <a:t>Its topology is based on point-to-point serial links, rather than a shared parallel bus architecture.</a:t>
            </a:r>
          </a:p>
        </p:txBody>
      </p:sp>
      <p:sp>
        <p:nvSpPr>
          <p:cNvPr id="4" name="灯片编号占位符 1">
            <a:extLst>
              <a:ext uri="{FF2B5EF4-FFF2-40B4-BE49-F238E27FC236}">
                <a16:creationId xmlns:a16="http://schemas.microsoft.com/office/drawing/2014/main" id="{81DDFB03-71AD-B671-3E2E-F284F1988B0F}"/>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8</a:t>
            </a:fld>
            <a:endParaRPr lang="zh-TW" altLang="en-US" dirty="0"/>
          </a:p>
        </p:txBody>
      </p:sp>
    </p:spTree>
    <p:extLst>
      <p:ext uri="{BB962C8B-B14F-4D97-AF65-F5344CB8AC3E}">
        <p14:creationId xmlns:p14="http://schemas.microsoft.com/office/powerpoint/2010/main" val="64395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http://clicker.sourceforge.net/docs/teacup/pcidoc/Image1.gif"/>
          <p:cNvPicPr>
            <a:picLocks noChangeAspect="1" noChangeArrowheads="1"/>
          </p:cNvPicPr>
          <p:nvPr/>
        </p:nvPicPr>
        <p:blipFill>
          <a:blip r:embed="rId2" cstate="print"/>
          <a:srcRect r="3292"/>
          <a:stretch>
            <a:fillRect/>
          </a:stretch>
        </p:blipFill>
        <p:spPr bwMode="auto">
          <a:xfrm>
            <a:off x="4969189" y="860286"/>
            <a:ext cx="3969370" cy="3245183"/>
          </a:xfrm>
          <a:prstGeom prst="rect">
            <a:avLst/>
          </a:prstGeom>
          <a:noFill/>
        </p:spPr>
      </p:pic>
      <p:sp>
        <p:nvSpPr>
          <p:cNvPr id="2" name="Title 1"/>
          <p:cNvSpPr>
            <a:spLocks noGrp="1"/>
          </p:cNvSpPr>
          <p:nvPr>
            <p:ph type="title"/>
          </p:nvPr>
        </p:nvSpPr>
        <p:spPr/>
        <p:txBody>
          <a:bodyPr/>
          <a:lstStyle/>
          <a:p>
            <a:r>
              <a:rPr lang="en-US" dirty="0"/>
              <a:t>PCI &amp; PCI Express (2)</a:t>
            </a:r>
          </a:p>
        </p:txBody>
      </p:sp>
      <p:sp>
        <p:nvSpPr>
          <p:cNvPr id="3" name="Content Placeholder 2"/>
          <p:cNvSpPr>
            <a:spLocks noGrp="1"/>
          </p:cNvSpPr>
          <p:nvPr>
            <p:ph idx="1"/>
          </p:nvPr>
        </p:nvSpPr>
        <p:spPr>
          <a:xfrm>
            <a:off x="485522" y="981387"/>
            <a:ext cx="4928049" cy="2829681"/>
          </a:xfrm>
        </p:spPr>
        <p:txBody>
          <a:bodyPr/>
          <a:lstStyle/>
          <a:p>
            <a:r>
              <a:rPr lang="en-US" sz="1800" dirty="0">
                <a:latin typeface="Times New Roman" panose="02020603050405020304" pitchFamily="18" charset="0"/>
                <a:cs typeface="Times New Roman" panose="02020603050405020304" pitchFamily="18" charset="0"/>
              </a:rPr>
              <a:t>PCI based system build in a tree topology</a:t>
            </a:r>
          </a:p>
          <a:p>
            <a:pPr lvl="1"/>
            <a:r>
              <a:rPr lang="en-US" sz="1800" dirty="0">
                <a:latin typeface="Times New Roman" panose="02020603050405020304" pitchFamily="18" charset="0"/>
                <a:cs typeface="Times New Roman" panose="02020603050405020304" pitchFamily="18" charset="0"/>
              </a:rPr>
              <a:t>PCI bus</a:t>
            </a:r>
          </a:p>
          <a:p>
            <a:pPr lvl="2"/>
            <a:r>
              <a:rPr lang="en-US" sz="1800" dirty="0">
                <a:latin typeface="Times New Roman" panose="02020603050405020304" pitchFamily="18" charset="0"/>
                <a:cs typeface="Times New Roman" panose="02020603050405020304" pitchFamily="18" charset="0"/>
              </a:rPr>
              <a:t>Parallel connect devices and bridges</a:t>
            </a:r>
          </a:p>
          <a:p>
            <a:pPr lvl="1"/>
            <a:r>
              <a:rPr lang="en-US" sz="1800" dirty="0">
                <a:latin typeface="Times New Roman" panose="02020603050405020304" pitchFamily="18" charset="0"/>
                <a:cs typeface="Times New Roman" panose="02020603050405020304" pitchFamily="18" charset="0"/>
              </a:rPr>
              <a:t>PCI-PCI Bridge</a:t>
            </a:r>
          </a:p>
          <a:p>
            <a:pPr lvl="2"/>
            <a:r>
              <a:rPr lang="en-US" sz="1800" dirty="0">
                <a:latin typeface="Times New Roman" panose="02020603050405020304" pitchFamily="18" charset="0"/>
                <a:cs typeface="Times New Roman" panose="02020603050405020304" pitchFamily="18" charset="0"/>
              </a:rPr>
              <a:t>Connect two PCI buses</a:t>
            </a:r>
          </a:p>
          <a:p>
            <a:pPr lvl="2"/>
            <a:r>
              <a:rPr lang="en-US" sz="1800" dirty="0">
                <a:latin typeface="Times New Roman" panose="02020603050405020304" pitchFamily="18" charset="0"/>
                <a:cs typeface="Times New Roman" panose="02020603050405020304" pitchFamily="18" charset="0"/>
              </a:rPr>
              <a:t>Become the root of lower bus</a:t>
            </a:r>
          </a:p>
          <a:p>
            <a:pPr lvl="1"/>
            <a:r>
              <a:rPr lang="en-US" sz="1800" dirty="0">
                <a:latin typeface="Times New Roman" panose="02020603050405020304" pitchFamily="18" charset="0"/>
                <a:cs typeface="Times New Roman" panose="02020603050405020304" pitchFamily="18" charset="0"/>
              </a:rPr>
              <a:t>PCI-ISA Bridge</a:t>
            </a:r>
          </a:p>
          <a:p>
            <a:pPr lvl="2"/>
            <a:r>
              <a:rPr lang="en-US" sz="1800" dirty="0">
                <a:latin typeface="Times New Roman" panose="02020603050405020304" pitchFamily="18" charset="0"/>
                <a:cs typeface="Times New Roman" panose="02020603050405020304" pitchFamily="18" charset="0"/>
              </a:rPr>
              <a:t>Connect to conventional ISA device</a:t>
            </a:r>
          </a:p>
        </p:txBody>
      </p:sp>
      <p:sp>
        <p:nvSpPr>
          <p:cNvPr id="4" name="灯片编号占位符 1">
            <a:extLst>
              <a:ext uri="{FF2B5EF4-FFF2-40B4-BE49-F238E27FC236}">
                <a16:creationId xmlns:a16="http://schemas.microsoft.com/office/drawing/2014/main" id="{DA48E959-CF1B-BC76-C776-A2CF24F724C9}"/>
              </a:ext>
            </a:extLst>
          </p:cNvPr>
          <p:cNvSpPr>
            <a:spLocks noGrp="1"/>
          </p:cNvSpPr>
          <p:nvPr>
            <p:ph type="sldNum" sz="quarter" idx="10"/>
          </p:nvPr>
        </p:nvSpPr>
        <p:spPr>
          <a:xfrm>
            <a:off x="6831013" y="4893471"/>
            <a:ext cx="2133600" cy="254794"/>
          </a:xfrm>
        </p:spPr>
        <p:txBody>
          <a:bodyPr/>
          <a:lstStyle/>
          <a:p>
            <a:fld id="{D9B6BDF2-6896-4B98-8776-C18582F63BA5}" type="slidenum">
              <a:rPr lang="zh-TW" altLang="en-US" smtClean="0"/>
              <a:pPr/>
              <a:t>9</a:t>
            </a:fld>
            <a:endParaRPr lang="zh-TW" altLang="en-US" dirty="0"/>
          </a:p>
        </p:txBody>
      </p:sp>
    </p:spTree>
    <p:extLst>
      <p:ext uri="{BB962C8B-B14F-4D97-AF65-F5344CB8AC3E}">
        <p14:creationId xmlns:p14="http://schemas.microsoft.com/office/powerpoint/2010/main" val="3412001093"/>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altLang="zh-TW" sz="1800" b="1" i="0" u="none" strike="noStrike" cap="none" normalizeH="0" baseline="0" smtClean="0">
            <a:ln>
              <a:noFill/>
            </a:ln>
            <a:solidFill>
              <a:schemeClr val="tx1"/>
            </a:solidFill>
            <a:effectLst/>
            <a:latin typeface="Arial" pitchFamily="34" charset="0"/>
            <a:ea typeface="新細明體"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THU UniCloud" id="{771810AA-CEBD-463A-B947-7C0DFAF8BB54}" vid="{30CF6CD1-9989-4B2E-8702-709C1DF65D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NTHU UniCloud</Template>
  <TotalTime>2546</TotalTime>
  <Words>2715</Words>
  <Application>Microsoft Office PowerPoint</Application>
  <PresentationFormat>全屏显示(16:9)</PresentationFormat>
  <Paragraphs>494</Paragraphs>
  <Slides>54</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0</vt:i4>
      </vt:variant>
      <vt:variant>
        <vt:lpstr>幻灯片标题</vt:lpstr>
      </vt:variant>
      <vt:variant>
        <vt:i4>54</vt:i4>
      </vt:variant>
    </vt:vector>
  </HeadingPairs>
  <TitlesOfParts>
    <vt:vector size="62" baseType="lpstr">
      <vt:lpstr>MS Sans Serif</vt:lpstr>
      <vt:lpstr>新細明體</vt:lpstr>
      <vt:lpstr>Arial</vt:lpstr>
      <vt:lpstr>Calibri</vt:lpstr>
      <vt:lpstr>Calibri Bold</vt:lpstr>
      <vt:lpstr>Times New Roman</vt:lpstr>
      <vt:lpstr>Wingdings</vt:lpstr>
      <vt:lpstr>NTHU UniCloud</vt:lpstr>
      <vt:lpstr>CSC6103 – Virtualization Techniques IO Virtualization</vt:lpstr>
      <vt:lpstr>Outline</vt:lpstr>
      <vt:lpstr>Background knowledge of I/O subsystem</vt:lpstr>
      <vt:lpstr>IO Virtualization</vt:lpstr>
      <vt:lpstr>Port Mapped IO</vt:lpstr>
      <vt:lpstr>Memory Mapped IO</vt:lpstr>
      <vt:lpstr>Direct Memory Access</vt:lpstr>
      <vt:lpstr>PCI &amp; PCI Express (1)</vt:lpstr>
      <vt:lpstr>PCI &amp; PCI Express (2)</vt:lpstr>
      <vt:lpstr>PCI &amp; PCI Express (3)</vt:lpstr>
      <vt:lpstr>I/O virtualization</vt:lpstr>
      <vt:lpstr>IO Virtualization (1)</vt:lpstr>
      <vt:lpstr>IO Virtualization (2)</vt:lpstr>
      <vt:lpstr>IO Virtualization (3)</vt:lpstr>
      <vt:lpstr>IO Virtualization (4)</vt:lpstr>
      <vt:lpstr>Device model</vt:lpstr>
      <vt:lpstr>Device Model (1)</vt:lpstr>
      <vt:lpstr>Device Model (2)</vt:lpstr>
      <vt:lpstr>Device Model (3)</vt:lpstr>
      <vt:lpstr>Device Model (4)</vt:lpstr>
      <vt:lpstr>Access Interception (1)</vt:lpstr>
      <vt:lpstr>Access Interception (2)</vt:lpstr>
      <vt:lpstr>Device Virtualization (1)</vt:lpstr>
      <vt:lpstr>Device Virtualization (2)</vt:lpstr>
      <vt:lpstr>Device Virtualization (3)</vt:lpstr>
      <vt:lpstr>Performance Issues</vt:lpstr>
      <vt:lpstr>Optimization : virt-io</vt:lpstr>
      <vt:lpstr>Overview</vt:lpstr>
      <vt:lpstr>Virtio</vt:lpstr>
      <vt:lpstr>Why it Fast</vt:lpstr>
      <vt:lpstr>optimization: virt-io</vt:lpstr>
      <vt:lpstr>Architecture of Virt-IO</vt:lpstr>
      <vt:lpstr>Driver</vt:lpstr>
      <vt:lpstr>Transport</vt:lpstr>
      <vt:lpstr>KVM without Virt-IO</vt:lpstr>
      <vt:lpstr>KVM with Virt-IO</vt:lpstr>
      <vt:lpstr>optimization virt-io</vt:lpstr>
      <vt:lpstr>Virtqueue Initialization</vt:lpstr>
      <vt:lpstr>Virtqueue Data Structure</vt:lpstr>
      <vt:lpstr>Data Exchange APIs</vt:lpstr>
      <vt:lpstr>Data Exchanging Flow (1)</vt:lpstr>
      <vt:lpstr>Data Exchanging Flow (2)</vt:lpstr>
      <vt:lpstr>Data Exchanging Flow (3)</vt:lpstr>
      <vt:lpstr>Data Exchanging Flow (4)</vt:lpstr>
      <vt:lpstr>Data Exchanging Flow (5)</vt:lpstr>
      <vt:lpstr>Call Back APIs</vt:lpstr>
      <vt:lpstr>Hardware assistant</vt:lpstr>
      <vt:lpstr>Software IO Virtualization</vt:lpstr>
      <vt:lpstr>Hardware Solution</vt:lpstr>
      <vt:lpstr>Intel VT-d (1)</vt:lpstr>
      <vt:lpstr>Intel VT-d (2)</vt:lpstr>
      <vt:lpstr>Single Root – IO Virtualization (1)</vt:lpstr>
      <vt:lpstr>Single Root – IO Virtualization (2)</vt:lpstr>
      <vt:lpstr>Single Root – IO Virtualization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Open 5G / IoT Cloud Platform</dc:title>
  <dc:creator>Wu-Chun Chung</dc:creator>
  <cp:lastModifiedBy>Prof. Chung Yehching (SDS)</cp:lastModifiedBy>
  <cp:revision>285</cp:revision>
  <dcterms:created xsi:type="dcterms:W3CDTF">2015-06-05T07:23:35Z</dcterms:created>
  <dcterms:modified xsi:type="dcterms:W3CDTF">2026-04-28T00:11:30Z</dcterms:modified>
</cp:coreProperties>
</file>