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9" r:id="rId4"/>
    <p:sldId id="265" r:id="rId5"/>
    <p:sldId id="260" r:id="rId6"/>
    <p:sldId id="312" r:id="rId7"/>
    <p:sldId id="313" r:id="rId8"/>
    <p:sldId id="269" r:id="rId9"/>
    <p:sldId id="290" r:id="rId10"/>
    <p:sldId id="285" r:id="rId11"/>
    <p:sldId id="286" r:id="rId12"/>
    <p:sldId id="287" r:id="rId13"/>
    <p:sldId id="288" r:id="rId14"/>
    <p:sldId id="289" r:id="rId15"/>
    <p:sldId id="291" r:id="rId16"/>
    <p:sldId id="310" r:id="rId17"/>
    <p:sldId id="302" r:id="rId18"/>
    <p:sldId id="303" r:id="rId19"/>
    <p:sldId id="304" r:id="rId20"/>
    <p:sldId id="305" r:id="rId21"/>
    <p:sldId id="306" r:id="rId22"/>
    <p:sldId id="307" r:id="rId23"/>
    <p:sldId id="308" r:id="rId24"/>
    <p:sldId id="309" r:id="rId25"/>
    <p:sldId id="280" r:id="rId26"/>
    <p:sldId id="298" r:id="rId27"/>
    <p:sldId id="293" r:id="rId28"/>
    <p:sldId id="294" r:id="rId29"/>
    <p:sldId id="295" r:id="rId30"/>
    <p:sldId id="296" r:id="rId31"/>
    <p:sldId id="299" r:id="rId32"/>
    <p:sldId id="297"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7"/>
    <p:restoredTop sz="54701"/>
  </p:normalViewPr>
  <p:slideViewPr>
    <p:cSldViewPr snapToGrid="0">
      <p:cViewPr>
        <p:scale>
          <a:sx n="60" d="100"/>
          <a:sy n="60" d="100"/>
        </p:scale>
        <p:origin x="296" y="248"/>
      </p:cViewPr>
      <p:guideLst/>
    </p:cSldViewPr>
  </p:slideViewPr>
  <p:notesTextViewPr>
    <p:cViewPr>
      <p:scale>
        <a:sx n="1" d="1"/>
        <a:sy n="1" d="1"/>
      </p:scale>
      <p:origin x="0" y="0"/>
    </p:cViewPr>
  </p:notesTextViewPr>
  <p:notesViewPr>
    <p:cSldViewPr snapToGrid="0">
      <p:cViewPr varScale="1">
        <p:scale>
          <a:sx n="92" d="100"/>
          <a:sy n="92" d="100"/>
        </p:scale>
        <p:origin x="39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6F6B7-55DD-914F-9B3B-AB857F3957A1}" type="datetimeFigureOut">
              <a:rPr lang="en-US" smtClean="0"/>
              <a:t>3/31/26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23C55-55BE-774B-9939-F75F3CA1D4E0}" type="slidenum">
              <a:rPr lang="en-US" smtClean="0"/>
              <a:t>‹#›</a:t>
            </a:fld>
            <a:endParaRPr lang="en-US"/>
          </a:p>
        </p:txBody>
      </p:sp>
    </p:spTree>
    <p:extLst>
      <p:ext uri="{BB962C8B-B14F-4D97-AF65-F5344CB8AC3E}">
        <p14:creationId xmlns:p14="http://schemas.microsoft.com/office/powerpoint/2010/main" val="170349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(3’)</a:t>
            </a:r>
          </a:p>
          <a:p>
            <a:r>
              <a:rPr lang="en-US" dirty="0"/>
              <a:t>Work 1 (7’)</a:t>
            </a:r>
          </a:p>
          <a:p>
            <a:r>
              <a:rPr lang="en-US" dirty="0"/>
              <a:t>Work 2 (7’)</a:t>
            </a:r>
          </a:p>
          <a:p>
            <a:r>
              <a:rPr lang="en-US" dirty="0"/>
              <a:t>Work 3 (7’)</a:t>
            </a:r>
          </a:p>
          <a:p>
            <a:r>
              <a:rPr lang="en-US" dirty="0"/>
              <a:t>Conclusion (2’)</a:t>
            </a:r>
          </a:p>
          <a:p>
            <a:endParaRPr lang="en-US" dirty="0"/>
          </a:p>
          <a:p>
            <a:r>
              <a:rPr lang="en-US" b="0" i="0" dirty="0">
                <a:solidFill>
                  <a:srgbClr val="2B2D31"/>
                </a:solidFill>
                <a:effectLst/>
                <a:latin typeface="Inter"/>
              </a:rPr>
              <a:t>Good morning. Today, I’ll be discussing a critical shift in AI security: moving from model-based patches to a 'System-Level Approach' for securing LLM Agent-Tool interactions.</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a:t>
            </a:fld>
            <a:endParaRPr lang="en-US"/>
          </a:p>
        </p:txBody>
      </p:sp>
    </p:spTree>
    <p:extLst>
      <p:ext uri="{BB962C8B-B14F-4D97-AF65-F5344CB8AC3E}">
        <p14:creationId xmlns:p14="http://schemas.microsoft.com/office/powerpoint/2010/main" val="17931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To achieve this at the system level, we face two major hurdles. First is </a:t>
            </a:r>
            <a:r>
              <a:rPr lang="en-US" b="1" i="0" dirty="0">
                <a:solidFill>
                  <a:srgbClr val="2B2D31"/>
                </a:solidFill>
                <a:effectLst/>
                <a:latin typeface="Inter"/>
              </a:rPr>
              <a:t>Scalability</a:t>
            </a:r>
            <a:r>
              <a:rPr lang="en-US" b="0" i="0" dirty="0">
                <a:solidFill>
                  <a:srgbClr val="2B2D31"/>
                </a:solidFill>
                <a:effectLst/>
                <a:latin typeface="Inter"/>
              </a:rPr>
              <a:t>: humans cannot manually write policies for the infinite variety of tasks a generalist agent might encounter. Second is </a:t>
            </a:r>
            <a:r>
              <a:rPr lang="en-US" b="1" i="0" dirty="0">
                <a:solidFill>
                  <a:srgbClr val="2B2D31"/>
                </a:solidFill>
                <a:effectLst/>
                <a:latin typeface="Inter"/>
              </a:rPr>
              <a:t>Robustness</a:t>
            </a:r>
            <a:r>
              <a:rPr lang="en-US" b="0" i="0" dirty="0">
                <a:solidFill>
                  <a:srgbClr val="2B2D31"/>
                </a:solidFill>
                <a:effectLst/>
                <a:latin typeface="Inter"/>
              </a:rPr>
              <a:t>: we know that the LLMs running these agents are vulnerable to prompt injection.</a:t>
            </a:r>
          </a:p>
          <a:p>
            <a:pPr algn="l">
              <a:lnSpc>
                <a:spcPts val="1575"/>
              </a:lnSpc>
              <a:spcAft>
                <a:spcPts val="1350"/>
              </a:spcAft>
            </a:pPr>
            <a:r>
              <a:rPr lang="en-US" b="0" i="0" dirty="0" err="1">
                <a:solidFill>
                  <a:srgbClr val="2B2D31"/>
                </a:solidFill>
                <a:effectLst/>
                <a:latin typeface="Inter"/>
              </a:rPr>
              <a:t>Conseca</a:t>
            </a:r>
            <a:r>
              <a:rPr lang="en-US" b="0" i="0" dirty="0">
                <a:solidFill>
                  <a:srgbClr val="2B2D31"/>
                </a:solidFill>
                <a:effectLst/>
                <a:latin typeface="Inter"/>
              </a:rPr>
              <a:t> solves this with a 'split-brain' approach: it uses an LLM to </a:t>
            </a:r>
            <a:r>
              <a:rPr lang="en-US" b="0" i="1" dirty="0">
                <a:solidFill>
                  <a:srgbClr val="2B2D31"/>
                </a:solidFill>
                <a:effectLst/>
                <a:latin typeface="Inter"/>
              </a:rPr>
              <a:t>generate</a:t>
            </a:r>
            <a:r>
              <a:rPr lang="en-US" b="0" i="0" dirty="0">
                <a:solidFill>
                  <a:srgbClr val="2B2D31"/>
                </a:solidFill>
                <a:effectLst/>
                <a:latin typeface="Inter"/>
              </a:rPr>
              <a:t> policies dynamically based on the current task, but it uses a separate, </a:t>
            </a:r>
            <a:r>
              <a:rPr lang="en-US" b="1" i="0" dirty="0">
                <a:solidFill>
                  <a:srgbClr val="2B2D31"/>
                </a:solidFill>
                <a:effectLst/>
                <a:latin typeface="Inter"/>
              </a:rPr>
              <a:t>deterministic mechanism</a:t>
            </a:r>
            <a:r>
              <a:rPr lang="en-US" b="0" i="0" dirty="0">
                <a:solidFill>
                  <a:srgbClr val="2B2D31"/>
                </a:solidFill>
                <a:effectLst/>
                <a:latin typeface="Inter"/>
              </a:rPr>
              <a:t> to enforce them. This ensures that even if the agent is tricked, the security rules remain rigid.</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10</a:t>
            </a:fld>
            <a:endParaRPr lang="en-US"/>
          </a:p>
        </p:txBody>
      </p:sp>
    </p:spTree>
    <p:extLst>
      <p:ext uri="{BB962C8B-B14F-4D97-AF65-F5344CB8AC3E}">
        <p14:creationId xmlns:p14="http://schemas.microsoft.com/office/powerpoint/2010/main" val="307116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To see how this works, we abstraction the agent into two components: a </a:t>
            </a:r>
            <a:r>
              <a:rPr lang="en-US" b="1" i="0" dirty="0">
                <a:solidFill>
                  <a:srgbClr val="2B2D31"/>
                </a:solidFill>
                <a:effectLst/>
                <a:latin typeface="Inter"/>
              </a:rPr>
              <a:t>Planner</a:t>
            </a:r>
            <a:r>
              <a:rPr lang="en-US" b="0" i="0" dirty="0">
                <a:solidFill>
                  <a:srgbClr val="2B2D31"/>
                </a:solidFill>
                <a:effectLst/>
                <a:latin typeface="Inter"/>
              </a:rPr>
              <a:t> that decides what to do, and an </a:t>
            </a:r>
            <a:r>
              <a:rPr lang="en-US" b="1" i="0" dirty="0">
                <a:solidFill>
                  <a:srgbClr val="2B2D31"/>
                </a:solidFill>
                <a:effectLst/>
                <a:latin typeface="Inter"/>
              </a:rPr>
              <a:t>Executor</a:t>
            </a:r>
            <a:r>
              <a:rPr lang="en-US" b="0" i="0" dirty="0">
                <a:solidFill>
                  <a:srgbClr val="2B2D31"/>
                </a:solidFill>
                <a:effectLst/>
                <a:latin typeface="Inter"/>
              </a:rPr>
              <a:t> that actually runs the code.</a:t>
            </a:r>
          </a:p>
          <a:p>
            <a:pPr algn="l">
              <a:lnSpc>
                <a:spcPts val="1575"/>
              </a:lnSpc>
              <a:spcAft>
                <a:spcPts val="1350"/>
              </a:spcAft>
            </a:pPr>
            <a:r>
              <a:rPr lang="en-US" b="0" i="0" dirty="0">
                <a:solidFill>
                  <a:srgbClr val="2B2D31"/>
                </a:solidFill>
                <a:effectLst/>
                <a:latin typeface="Inter"/>
              </a:rPr>
              <a:t>Our threat model assumes the Planner is benevolent but fallible. It can be compromised by </a:t>
            </a:r>
            <a:r>
              <a:rPr lang="en-US" b="1" i="0" dirty="0">
                <a:solidFill>
                  <a:srgbClr val="2B2D31"/>
                </a:solidFill>
                <a:effectLst/>
                <a:latin typeface="Inter"/>
              </a:rPr>
              <a:t>untrusted context</a:t>
            </a:r>
            <a:r>
              <a:rPr lang="en-US" b="0" i="0" dirty="0">
                <a:solidFill>
                  <a:srgbClr val="2B2D31"/>
                </a:solidFill>
                <a:effectLst/>
                <a:latin typeface="Inter"/>
              </a:rPr>
              <a:t>—for example, a malicious script hidden in an incoming email. We counter this by defining </a:t>
            </a:r>
            <a:r>
              <a:rPr lang="en-US" b="1" i="0" dirty="0">
                <a:solidFill>
                  <a:srgbClr val="2B2D31"/>
                </a:solidFill>
                <a:effectLst/>
                <a:latin typeface="Inter"/>
              </a:rPr>
              <a:t>trusted context</a:t>
            </a:r>
            <a:r>
              <a:rPr lang="en-US" b="0" i="0" dirty="0">
                <a:solidFill>
                  <a:srgbClr val="2B2D31"/>
                </a:solidFill>
                <a:effectLst/>
                <a:latin typeface="Inter"/>
              </a:rPr>
              <a:t>, such as the user’s original request and the system’s directory structure. We only allow the security system to listen to this 'trusted' side of the house.</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11</a:t>
            </a:fld>
            <a:endParaRPr lang="en-US"/>
          </a:p>
        </p:txBody>
      </p:sp>
    </p:spTree>
    <p:extLst>
      <p:ext uri="{BB962C8B-B14F-4D97-AF65-F5344CB8AC3E}">
        <p14:creationId xmlns:p14="http://schemas.microsoft.com/office/powerpoint/2010/main" val="401030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525"/>
              </a:spcAft>
              <a:buFont typeface="+mj-lt"/>
              <a:buAutoNum type="arabicPeriod"/>
            </a:pPr>
            <a:r>
              <a:rPr lang="en-US" b="1" i="0" dirty="0">
                <a:solidFill>
                  <a:srgbClr val="2B2D31"/>
                </a:solidFill>
                <a:effectLst/>
                <a:latin typeface="Inter"/>
              </a:rPr>
              <a:t>Policy Generator:</a:t>
            </a:r>
            <a:r>
              <a:rPr lang="en-US" b="0" i="0" dirty="0">
                <a:solidFill>
                  <a:srgbClr val="2B2D31"/>
                </a:solidFill>
                <a:effectLst/>
                <a:latin typeface="Inter"/>
              </a:rPr>
              <a:t> Takes </a:t>
            </a:r>
            <a:r>
              <a:rPr lang="en-US" b="0" i="1" dirty="0">
                <a:solidFill>
                  <a:srgbClr val="2B2D31"/>
                </a:solidFill>
                <a:effectLst/>
                <a:latin typeface="Inter"/>
              </a:rPr>
              <a:t>Trusted Context</a:t>
            </a:r>
            <a:r>
              <a:rPr lang="en-US" b="0" i="0" dirty="0">
                <a:solidFill>
                  <a:srgbClr val="2B2D31"/>
                </a:solidFill>
                <a:effectLst/>
                <a:latin typeface="Inter"/>
              </a:rPr>
              <a:t> and generates a declarative policy.</a:t>
            </a:r>
          </a:p>
          <a:p>
            <a:pPr algn="l">
              <a:lnSpc>
                <a:spcPts val="1575"/>
              </a:lnSpc>
              <a:spcAft>
                <a:spcPts val="525"/>
              </a:spcAft>
              <a:buFont typeface="+mj-lt"/>
              <a:buAutoNum type="arabicPeriod"/>
            </a:pPr>
            <a:r>
              <a:rPr lang="en-US" b="1" i="0" dirty="0">
                <a:solidFill>
                  <a:srgbClr val="2B2D31"/>
                </a:solidFill>
                <a:effectLst/>
                <a:latin typeface="Inter"/>
              </a:rPr>
              <a:t>Deterministic Enforcer:</a:t>
            </a:r>
            <a:r>
              <a:rPr lang="en-US" b="0" i="0" dirty="0">
                <a:solidFill>
                  <a:srgbClr val="2B2D31"/>
                </a:solidFill>
                <a:effectLst/>
                <a:latin typeface="Inter"/>
              </a:rPr>
              <a:t> Intercepts every action proposed by the Planner.</a:t>
            </a:r>
          </a:p>
          <a:p>
            <a:pPr algn="l">
              <a:lnSpc>
                <a:spcPts val="1575"/>
              </a:lnSpc>
              <a:spcAft>
                <a:spcPts val="525"/>
              </a:spcAft>
              <a:buFont typeface="+mj-lt"/>
              <a:buAutoNum type="arabicPeriod"/>
            </a:pPr>
            <a:r>
              <a:rPr lang="en-US" b="1" i="0" dirty="0">
                <a:solidFill>
                  <a:srgbClr val="2B2D31"/>
                </a:solidFill>
                <a:effectLst/>
                <a:latin typeface="Inter"/>
              </a:rPr>
              <a:t>The "Firewall":</a:t>
            </a:r>
            <a:r>
              <a:rPr lang="en-US" b="0" i="0" dirty="0">
                <a:solidFill>
                  <a:srgbClr val="2B2D31"/>
                </a:solidFill>
                <a:effectLst/>
                <a:latin typeface="Inter"/>
              </a:rPr>
              <a:t> The Generator is isolated from the Planner to prevent "cross-talk" or manipulation.</a:t>
            </a:r>
          </a:p>
          <a:p>
            <a:endParaRPr lang="en-US" dirty="0"/>
          </a:p>
          <a:p>
            <a:pPr algn="l">
              <a:lnSpc>
                <a:spcPts val="1575"/>
              </a:lnSpc>
              <a:spcAft>
                <a:spcPts val="1350"/>
              </a:spcAft>
            </a:pPr>
            <a:r>
              <a:rPr lang="en-US" b="0" i="0" dirty="0">
                <a:solidFill>
                  <a:srgbClr val="2B2D31"/>
                </a:solidFill>
                <a:effectLst/>
                <a:latin typeface="Inter"/>
              </a:rPr>
              <a:t>This is the heart of the </a:t>
            </a:r>
            <a:r>
              <a:rPr lang="en-US" b="0" i="0" dirty="0" err="1">
                <a:solidFill>
                  <a:srgbClr val="2B2D31"/>
                </a:solidFill>
                <a:effectLst/>
                <a:latin typeface="Inter"/>
              </a:rPr>
              <a:t>Conseca</a:t>
            </a:r>
            <a:r>
              <a:rPr lang="en-US" b="0" i="0" dirty="0">
                <a:solidFill>
                  <a:srgbClr val="2B2D31"/>
                </a:solidFill>
                <a:effectLst/>
                <a:latin typeface="Inter"/>
              </a:rPr>
              <a:t> framework. I want to walk you through the control flow.</a:t>
            </a:r>
          </a:p>
          <a:p>
            <a:pPr algn="l">
              <a:lnSpc>
                <a:spcPts val="1575"/>
              </a:lnSpc>
              <a:spcAft>
                <a:spcPts val="1350"/>
              </a:spcAft>
            </a:pPr>
            <a:r>
              <a:rPr lang="en-US" b="0" i="0" dirty="0">
                <a:solidFill>
                  <a:srgbClr val="2B2D31"/>
                </a:solidFill>
                <a:effectLst/>
                <a:latin typeface="Inter"/>
              </a:rPr>
              <a:t>When a user sends a task, it doesn't just go to the agent. It goes to the </a:t>
            </a:r>
            <a:r>
              <a:rPr lang="en-US" b="1" i="0" dirty="0">
                <a:solidFill>
                  <a:srgbClr val="2B2D31"/>
                </a:solidFill>
                <a:effectLst/>
                <a:latin typeface="Inter"/>
              </a:rPr>
              <a:t>Policy Generator</a:t>
            </a:r>
            <a:r>
              <a:rPr lang="en-US" b="0" i="0" dirty="0">
                <a:solidFill>
                  <a:srgbClr val="2B2D31"/>
                </a:solidFill>
                <a:effectLst/>
                <a:latin typeface="Inter"/>
              </a:rPr>
              <a:t>. Notice that this generator is isolated in its own library. It takes the user's task and the 'trusted context' to produce a </a:t>
            </a:r>
            <a:r>
              <a:rPr lang="en-US" b="1" i="0" dirty="0">
                <a:solidFill>
                  <a:srgbClr val="2B2D31"/>
                </a:solidFill>
                <a:effectLst/>
                <a:latin typeface="Inter"/>
              </a:rPr>
              <a:t>Contextual Security Policy</a:t>
            </a:r>
            <a:r>
              <a:rPr lang="en-US" b="0" i="0" dirty="0">
                <a:solidFill>
                  <a:srgbClr val="2B2D31"/>
                </a:solidFill>
                <a:effectLst/>
                <a:latin typeface="Inter"/>
              </a:rPr>
              <a:t>.</a:t>
            </a:r>
          </a:p>
          <a:p>
            <a:pPr algn="l">
              <a:lnSpc>
                <a:spcPts val="1575"/>
              </a:lnSpc>
              <a:spcAft>
                <a:spcPts val="1350"/>
              </a:spcAft>
            </a:pPr>
            <a:r>
              <a:rPr lang="en-US" b="0" i="0" dirty="0">
                <a:solidFill>
                  <a:srgbClr val="2B2D31"/>
                </a:solidFill>
                <a:effectLst/>
                <a:latin typeface="Inter"/>
              </a:rPr>
              <a:t>Only </a:t>
            </a:r>
            <a:r>
              <a:rPr lang="en-US" b="0" i="1" dirty="0">
                <a:solidFill>
                  <a:srgbClr val="2B2D31"/>
                </a:solidFill>
                <a:effectLst/>
                <a:latin typeface="Inter"/>
              </a:rPr>
              <a:t>after</a:t>
            </a:r>
            <a:r>
              <a:rPr lang="en-US" b="0" i="0" dirty="0">
                <a:solidFill>
                  <a:srgbClr val="2B2D31"/>
                </a:solidFill>
                <a:effectLst/>
                <a:latin typeface="Inter"/>
              </a:rPr>
              <a:t> that policy is set does the Agent Planner start working. When the Planner proposes an action, it must pass through the </a:t>
            </a:r>
            <a:r>
              <a:rPr lang="en-US" b="1" i="0" dirty="0">
                <a:solidFill>
                  <a:srgbClr val="2B2D31"/>
                </a:solidFill>
                <a:effectLst/>
                <a:latin typeface="Inter"/>
              </a:rPr>
              <a:t>Deterministic Policy Enforcer</a:t>
            </a:r>
            <a:r>
              <a:rPr lang="en-US" b="0" i="0" dirty="0">
                <a:solidFill>
                  <a:srgbClr val="2B2D31"/>
                </a:solidFill>
                <a:effectLst/>
                <a:latin typeface="Inter"/>
              </a:rPr>
              <a:t>. This enforcer doesn't use an LLM; it doesn't 'reason.' It simply checks if the proposed action—like a bash command—matches the rules set by the generator.</a:t>
            </a:r>
          </a:p>
          <a:p>
            <a:pPr algn="l">
              <a:lnSpc>
                <a:spcPts val="1575"/>
              </a:lnSpc>
              <a:spcAft>
                <a:spcPts val="1350"/>
              </a:spcAft>
            </a:pPr>
            <a:r>
              <a:rPr lang="en-US" b="0" i="0" dirty="0">
                <a:solidFill>
                  <a:srgbClr val="2B2D31"/>
                </a:solidFill>
                <a:effectLst/>
                <a:latin typeface="Inter"/>
              </a:rPr>
              <a:t>If the action is denied, </a:t>
            </a:r>
            <a:r>
              <a:rPr lang="en-US" b="0" i="0" dirty="0" err="1">
                <a:solidFill>
                  <a:srgbClr val="2B2D31"/>
                </a:solidFill>
                <a:effectLst/>
                <a:latin typeface="Inter"/>
              </a:rPr>
              <a:t>Conseca</a:t>
            </a:r>
            <a:r>
              <a:rPr lang="en-US" b="0" i="0" dirty="0">
                <a:solidFill>
                  <a:srgbClr val="2B2D31"/>
                </a:solidFill>
                <a:effectLst/>
                <a:latin typeface="Inter"/>
              </a:rPr>
              <a:t> sends a </a:t>
            </a:r>
            <a:r>
              <a:rPr lang="en-US" b="1" i="0" dirty="0">
                <a:solidFill>
                  <a:srgbClr val="2B2D31"/>
                </a:solidFill>
                <a:effectLst/>
                <a:latin typeface="Inter"/>
              </a:rPr>
              <a:t>rationale</a:t>
            </a:r>
            <a:r>
              <a:rPr lang="en-US" b="0" i="0" dirty="0">
                <a:solidFill>
                  <a:srgbClr val="2B2D31"/>
                </a:solidFill>
                <a:effectLst/>
                <a:latin typeface="Inter"/>
              </a:rPr>
              <a:t> back to the agent, essentially saying: 'You can't do that, and here is why.' This allows the agent to re-plan safely. This isolation is the key security property: the attacker never interacts with the policy writer.</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12</a:t>
            </a:fld>
            <a:endParaRPr lang="en-US"/>
          </a:p>
        </p:txBody>
      </p:sp>
    </p:spTree>
    <p:extLst>
      <p:ext uri="{BB962C8B-B14F-4D97-AF65-F5344CB8AC3E}">
        <p14:creationId xmlns:p14="http://schemas.microsoft.com/office/powerpoint/2010/main" val="78911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What does a policy look like in practice? It consists of declarative constraints. For a 'send email' task, it might specify that the recipient must be a verified work contact and the subject must contain 'urgent.'</a:t>
            </a:r>
          </a:p>
          <a:p>
            <a:pPr algn="l">
              <a:lnSpc>
                <a:spcPts val="1575"/>
              </a:lnSpc>
              <a:spcAft>
                <a:spcPts val="1350"/>
              </a:spcAft>
            </a:pPr>
            <a:r>
              <a:rPr lang="en-US" b="0" i="0" dirty="0">
                <a:solidFill>
                  <a:srgbClr val="2B2D31"/>
                </a:solidFill>
                <a:effectLst/>
                <a:latin typeface="Inter"/>
              </a:rPr>
              <a:t>Crucially, each policy includes a </a:t>
            </a:r>
            <a:r>
              <a:rPr lang="en-US" b="1" i="0" dirty="0">
                <a:solidFill>
                  <a:srgbClr val="2B2D31"/>
                </a:solidFill>
                <a:effectLst/>
                <a:latin typeface="Inter"/>
              </a:rPr>
              <a:t>human-readable rationale</a:t>
            </a:r>
            <a:r>
              <a:rPr lang="en-US" b="0" i="0" dirty="0">
                <a:solidFill>
                  <a:srgbClr val="2B2D31"/>
                </a:solidFill>
                <a:effectLst/>
                <a:latin typeface="Inter"/>
              </a:rPr>
              <a:t>. This makes the system transparent. A user or developer can audit these logs and see exactly why a specific action was allowed or blocked, moving away from the 'black box' nature of traditional AI security.</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13</a:t>
            </a:fld>
            <a:endParaRPr lang="en-US"/>
          </a:p>
        </p:txBody>
      </p:sp>
    </p:spTree>
    <p:extLst>
      <p:ext uri="{BB962C8B-B14F-4D97-AF65-F5344CB8AC3E}">
        <p14:creationId xmlns:p14="http://schemas.microsoft.com/office/powerpoint/2010/main" val="3913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(Shorten if out of time)</a:t>
            </a:r>
          </a:p>
          <a:p>
            <a:endParaRPr lang="en-US" b="0" i="0" dirty="0">
              <a:solidFill>
                <a:srgbClr val="2B2D31"/>
              </a:solidFill>
              <a:effectLst/>
              <a:latin typeface="Inter"/>
            </a:endParaRPr>
          </a:p>
          <a:p>
            <a:r>
              <a:rPr lang="en-US" b="0" i="0" dirty="0">
                <a:solidFill>
                  <a:srgbClr val="2B2D31"/>
                </a:solidFill>
                <a:effectLst/>
                <a:latin typeface="Inter"/>
              </a:rPr>
              <a:t>The authors evaluated this using a computer-use AI agent on a Linux machine. The agent had access to the filesystem, file processing tools, and email. They tested it against </a:t>
            </a:r>
            <a:r>
              <a:rPr lang="en-US" b="1" i="0" dirty="0">
                <a:solidFill>
                  <a:srgbClr val="2B2D31"/>
                </a:solidFill>
                <a:effectLst/>
                <a:latin typeface="Inter"/>
              </a:rPr>
              <a:t>20 complex tasks</a:t>
            </a:r>
            <a:r>
              <a:rPr lang="en-US" b="0" i="0" dirty="0">
                <a:solidFill>
                  <a:srgbClr val="2B2D31"/>
                </a:solidFill>
                <a:effectLst/>
                <a:latin typeface="Inter"/>
              </a:rPr>
              <a:t> that required subjective judgment—tasks where a simple 'yes/no' permission wouldn't work, such as 'Back up only the important files' or 'Respond to urgent work requests.’</a:t>
            </a:r>
          </a:p>
        </p:txBody>
      </p:sp>
      <p:sp>
        <p:nvSpPr>
          <p:cNvPr id="4" name="Slide Number Placeholder 3"/>
          <p:cNvSpPr>
            <a:spLocks noGrp="1"/>
          </p:cNvSpPr>
          <p:nvPr>
            <p:ph type="sldNum" sz="quarter" idx="5"/>
          </p:nvPr>
        </p:nvSpPr>
        <p:spPr/>
        <p:txBody>
          <a:bodyPr/>
          <a:lstStyle/>
          <a:p>
            <a:fld id="{1CE23C55-55BE-774B-9939-F75F3CA1D4E0}" type="slidenum">
              <a:rPr lang="en-US" smtClean="0"/>
              <a:t>14</a:t>
            </a:fld>
            <a:endParaRPr lang="en-US"/>
          </a:p>
        </p:txBody>
      </p:sp>
    </p:spTree>
    <p:extLst>
      <p:ext uri="{BB962C8B-B14F-4D97-AF65-F5344CB8AC3E}">
        <p14:creationId xmlns:p14="http://schemas.microsoft.com/office/powerpoint/2010/main" val="265783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525"/>
              </a:spcAft>
              <a:buFont typeface="Arial" panose="020B0604020202020204" pitchFamily="34" charset="0"/>
              <a:buChar char="•"/>
            </a:pPr>
            <a:r>
              <a:rPr lang="en-US" b="1" i="0" dirty="0" err="1">
                <a:solidFill>
                  <a:srgbClr val="2B2D31"/>
                </a:solidFill>
                <a:effectLst/>
                <a:latin typeface="Inter"/>
              </a:rPr>
              <a:t>Conseca</a:t>
            </a:r>
            <a:r>
              <a:rPr lang="en-US" b="0" i="0" dirty="0">
                <a:solidFill>
                  <a:srgbClr val="2B2D31"/>
                </a:solidFill>
                <a:effectLst/>
                <a:latin typeface="Inter"/>
              </a:rPr>
              <a:t> matches the utility of Permissive policies (12.0/20 tasks).</a:t>
            </a:r>
          </a:p>
          <a:p>
            <a:pPr algn="l">
              <a:lnSpc>
                <a:spcPts val="1575"/>
              </a:lnSpc>
              <a:spcAft>
                <a:spcPts val="525"/>
              </a:spcAft>
              <a:buFont typeface="Arial" panose="020B0604020202020204" pitchFamily="34" charset="0"/>
              <a:buChar char="•"/>
            </a:pPr>
            <a:r>
              <a:rPr lang="en-US" b="1" i="0" dirty="0" err="1">
                <a:solidFill>
                  <a:srgbClr val="2B2D31"/>
                </a:solidFill>
                <a:effectLst/>
                <a:latin typeface="Inter"/>
              </a:rPr>
              <a:t>Conseca</a:t>
            </a:r>
            <a:r>
              <a:rPr lang="en-US" b="0" i="0" dirty="0">
                <a:solidFill>
                  <a:srgbClr val="2B2D31"/>
                </a:solidFill>
                <a:effectLst/>
                <a:latin typeface="Inter"/>
              </a:rPr>
              <a:t> provides the security of Restrictive policies (Denies inappropriate actions).</a:t>
            </a:r>
          </a:p>
          <a:p>
            <a:pPr algn="l">
              <a:lnSpc>
                <a:spcPts val="1575"/>
              </a:lnSpc>
              <a:spcAft>
                <a:spcPts val="525"/>
              </a:spcAft>
              <a:buFont typeface="Arial" panose="020B0604020202020204" pitchFamily="34" charset="0"/>
              <a:buChar char="•"/>
            </a:pPr>
            <a:r>
              <a:rPr lang="en-US" b="1" i="0" dirty="0">
                <a:solidFill>
                  <a:srgbClr val="2B2D31"/>
                </a:solidFill>
                <a:effectLst/>
                <a:latin typeface="Inter"/>
              </a:rPr>
              <a:t>Conclusion:</a:t>
            </a:r>
            <a:r>
              <a:rPr lang="en-US" b="0" i="0" dirty="0">
                <a:solidFill>
                  <a:srgbClr val="2B2D31"/>
                </a:solidFill>
                <a:effectLst/>
                <a:latin typeface="Inter"/>
              </a:rPr>
              <a:t> It successfully distinguishes harmful intent from benign actions using context.</a:t>
            </a:r>
          </a:p>
          <a:p>
            <a:endParaRPr lang="en-US" dirty="0"/>
          </a:p>
          <a:p>
            <a:pPr algn="l">
              <a:lnSpc>
                <a:spcPts val="1575"/>
              </a:lnSpc>
              <a:spcAft>
                <a:spcPts val="1350"/>
              </a:spcAft>
            </a:pPr>
            <a:r>
              <a:rPr lang="en-US" b="0" i="0" dirty="0">
                <a:solidFill>
                  <a:srgbClr val="2B2D31"/>
                </a:solidFill>
                <a:effectLst/>
                <a:latin typeface="Inter"/>
              </a:rPr>
              <a:t>The results validate the approach. In terms of </a:t>
            </a:r>
            <a:r>
              <a:rPr lang="en-US" b="1" i="0" dirty="0">
                <a:solidFill>
                  <a:srgbClr val="2B2D31"/>
                </a:solidFill>
                <a:effectLst/>
                <a:latin typeface="Inter"/>
              </a:rPr>
              <a:t>utility</a:t>
            </a:r>
            <a:r>
              <a:rPr lang="en-US" b="0" i="0" dirty="0">
                <a:solidFill>
                  <a:srgbClr val="2B2D31"/>
                </a:solidFill>
                <a:effectLst/>
                <a:latin typeface="Inter"/>
              </a:rPr>
              <a:t>, </a:t>
            </a:r>
            <a:r>
              <a:rPr lang="en-US" b="0" i="0" dirty="0" err="1">
                <a:solidFill>
                  <a:srgbClr val="2B2D31"/>
                </a:solidFill>
                <a:effectLst/>
                <a:latin typeface="Inter"/>
              </a:rPr>
              <a:t>Conseca</a:t>
            </a:r>
            <a:r>
              <a:rPr lang="en-US" b="0" i="0" dirty="0">
                <a:solidFill>
                  <a:srgbClr val="2B2D31"/>
                </a:solidFill>
                <a:effectLst/>
                <a:latin typeface="Inter"/>
              </a:rPr>
              <a:t> completed 12 out of 20 tasks—performing almost as well as an agent with no security at all.</a:t>
            </a:r>
          </a:p>
          <a:p>
            <a:pPr algn="l">
              <a:lnSpc>
                <a:spcPts val="1575"/>
              </a:lnSpc>
              <a:spcAft>
                <a:spcPts val="1350"/>
              </a:spcAft>
            </a:pPr>
            <a:r>
              <a:rPr lang="en-US" b="0" i="0" dirty="0">
                <a:solidFill>
                  <a:srgbClr val="2B2D31"/>
                </a:solidFill>
                <a:effectLst/>
                <a:latin typeface="Inter"/>
              </a:rPr>
              <a:t>However, in terms of </a:t>
            </a:r>
            <a:r>
              <a:rPr lang="en-US" b="1" i="0" dirty="0">
                <a:solidFill>
                  <a:srgbClr val="2B2D31"/>
                </a:solidFill>
                <a:effectLst/>
                <a:latin typeface="Inter"/>
              </a:rPr>
              <a:t>security</a:t>
            </a:r>
            <a:r>
              <a:rPr lang="en-US" b="0" i="0" dirty="0">
                <a:solidFill>
                  <a:srgbClr val="2B2D31"/>
                </a:solidFill>
                <a:effectLst/>
                <a:latin typeface="Inter"/>
              </a:rPr>
              <a:t>, it performed exactly like the 'Global Restrictive' baseline, successfully denying 100% of contextually inappropriate actions. It successfully blocked an agent from forwarding sensitive emails to an attacker, even when the agent was explicitly told to do so by a malicious third-party email. It proves we can maintain high utility while providing rigorous safety.</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15</a:t>
            </a:fld>
            <a:endParaRPr lang="en-US"/>
          </a:p>
        </p:txBody>
      </p:sp>
    </p:spTree>
    <p:extLst>
      <p:ext uri="{BB962C8B-B14F-4D97-AF65-F5344CB8AC3E}">
        <p14:creationId xmlns:p14="http://schemas.microsoft.com/office/powerpoint/2010/main" val="55779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err="1">
                <a:solidFill>
                  <a:srgbClr val="2B2D31"/>
                </a:solidFill>
                <a:effectLst/>
                <a:latin typeface="Inter"/>
              </a:rPr>
              <a:t>Conseca</a:t>
            </a:r>
            <a:r>
              <a:rPr lang="en-US" b="0" i="0" dirty="0">
                <a:solidFill>
                  <a:srgbClr val="2B2D31"/>
                </a:solidFill>
                <a:effectLst/>
                <a:latin typeface="Inter"/>
              </a:rPr>
              <a:t> proves that security must be context-aware, using isolated policy generation to verify 'intent' before an action executes. Now that we have secured the </a:t>
            </a:r>
            <a:r>
              <a:rPr lang="en-US" b="1" i="0" dirty="0">
                <a:solidFill>
                  <a:srgbClr val="2B2D31"/>
                </a:solidFill>
                <a:effectLst/>
                <a:latin typeface="Inter"/>
              </a:rPr>
              <a:t>Intent</a:t>
            </a:r>
            <a:r>
              <a:rPr lang="en-US" b="0" i="0" dirty="0">
                <a:solidFill>
                  <a:srgbClr val="2B2D31"/>
                </a:solidFill>
                <a:effectLst/>
                <a:latin typeface="Inter"/>
              </a:rPr>
              <a:t>, we need to track how data moves through the system: that leads us to </a:t>
            </a:r>
            <a:r>
              <a:rPr lang="en-US" b="1" i="0" dirty="0">
                <a:solidFill>
                  <a:srgbClr val="2B2D31"/>
                </a:solidFill>
                <a:effectLst/>
                <a:latin typeface="Inter"/>
              </a:rPr>
              <a:t>FIDES</a:t>
            </a:r>
            <a:r>
              <a:rPr lang="en-US" b="0" i="0" dirty="0">
                <a:solidFill>
                  <a:srgbClr val="2B2D31"/>
                </a:solidFill>
                <a:effectLst/>
                <a:latin typeface="Inter"/>
              </a:rPr>
              <a:t>.</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16</a:t>
            </a:fld>
            <a:endParaRPr lang="en-US"/>
          </a:p>
        </p:txBody>
      </p:sp>
    </p:spTree>
    <p:extLst>
      <p:ext uri="{BB962C8B-B14F-4D97-AF65-F5344CB8AC3E}">
        <p14:creationId xmlns:p14="http://schemas.microsoft.com/office/powerpoint/2010/main" val="296837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Moving from the </a:t>
            </a:r>
            <a:r>
              <a:rPr lang="en-US" b="1" i="0" dirty="0">
                <a:solidFill>
                  <a:srgbClr val="2B2D31"/>
                </a:solidFill>
                <a:effectLst/>
                <a:latin typeface="Inter"/>
              </a:rPr>
              <a:t>intent</a:t>
            </a:r>
            <a:r>
              <a:rPr lang="en-US" b="0" i="0" dirty="0">
                <a:solidFill>
                  <a:srgbClr val="2B2D31"/>
                </a:solidFill>
                <a:effectLst/>
                <a:latin typeface="Inter"/>
              </a:rPr>
              <a:t> of a policy in </a:t>
            </a:r>
            <a:r>
              <a:rPr lang="en-US" b="0" i="0" dirty="0" err="1">
                <a:solidFill>
                  <a:srgbClr val="2B2D31"/>
                </a:solidFill>
                <a:effectLst/>
                <a:latin typeface="Inter"/>
              </a:rPr>
              <a:t>Conseca</a:t>
            </a:r>
            <a:r>
              <a:rPr lang="en-US" b="0" i="0" dirty="0">
                <a:solidFill>
                  <a:srgbClr val="2B2D31"/>
                </a:solidFill>
                <a:effectLst/>
                <a:latin typeface="Inter"/>
              </a:rPr>
              <a:t>, we now look at the </a:t>
            </a:r>
            <a:r>
              <a:rPr lang="en-US" b="1" i="0" dirty="0">
                <a:solidFill>
                  <a:srgbClr val="2B2D31"/>
                </a:solidFill>
                <a:effectLst/>
                <a:latin typeface="Inter"/>
              </a:rPr>
              <a:t>data flow</a:t>
            </a:r>
            <a:r>
              <a:rPr lang="en-US" b="0" i="0" dirty="0">
                <a:solidFill>
                  <a:srgbClr val="2B2D31"/>
                </a:solidFill>
                <a:effectLst/>
                <a:latin typeface="Inter"/>
              </a:rPr>
              <a:t> itself. Our second representative work is </a:t>
            </a:r>
            <a:r>
              <a:rPr lang="en-US" b="1" i="0" dirty="0">
                <a:solidFill>
                  <a:srgbClr val="2B2D31"/>
                </a:solidFill>
                <a:effectLst/>
                <a:latin typeface="Inter"/>
              </a:rPr>
              <a:t>FIDES</a:t>
            </a:r>
            <a:r>
              <a:rPr lang="en-US" b="0" i="0" dirty="0">
                <a:solidFill>
                  <a:srgbClr val="2B2D31"/>
                </a:solidFill>
                <a:effectLst/>
                <a:latin typeface="Inter"/>
              </a:rPr>
              <a:t>, developed by Microsoft Research and published in 2025. FIDES introduces a 'Secure by Design' architecture for agents using </a:t>
            </a:r>
            <a:r>
              <a:rPr lang="en-US" b="1" i="0" dirty="0">
                <a:solidFill>
                  <a:srgbClr val="2B2D31"/>
                </a:solidFill>
                <a:effectLst/>
                <a:latin typeface="Inter"/>
              </a:rPr>
              <a:t>Deterministic Information-Flow Control</a:t>
            </a:r>
            <a:r>
              <a:rPr lang="en-US" b="0" i="0" dirty="0">
                <a:solidFill>
                  <a:srgbClr val="2B2D31"/>
                </a:solidFill>
                <a:effectLst/>
                <a:latin typeface="Inter"/>
              </a:rPr>
              <a:t>. It treats agent security not as a text-filtering problem, but as a system-level tracking problem.</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17</a:t>
            </a:fld>
            <a:endParaRPr lang="en-US"/>
          </a:p>
        </p:txBody>
      </p:sp>
    </p:spTree>
    <p:extLst>
      <p:ext uri="{BB962C8B-B14F-4D97-AF65-F5344CB8AC3E}">
        <p14:creationId xmlns:p14="http://schemas.microsoft.com/office/powerpoint/2010/main" val="3273980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dirty="0"/>
              <a:t>T</a:t>
            </a:r>
            <a:r>
              <a:rPr lang="en-US" b="0" i="0" dirty="0">
                <a:solidFill>
                  <a:srgbClr val="2B2D31"/>
                </a:solidFill>
                <a:effectLst/>
                <a:latin typeface="Inter"/>
              </a:rPr>
              <a:t>o understand why we need FIDES, we have to look at how LLMs process information. In a standard agent, all inputs—whether they come from the trusted user or a malicious email—are dumped into the same </a:t>
            </a:r>
            <a:r>
              <a:rPr lang="en-US" b="1" i="0" dirty="0">
                <a:solidFill>
                  <a:srgbClr val="2B2D31"/>
                </a:solidFill>
                <a:effectLst/>
                <a:latin typeface="Inter"/>
              </a:rPr>
              <a:t>Conversation History</a:t>
            </a:r>
            <a:r>
              <a:rPr lang="en-US" b="0" i="0" dirty="0">
                <a:solidFill>
                  <a:srgbClr val="2B2D31"/>
                </a:solidFill>
                <a:effectLst/>
                <a:latin typeface="Inter"/>
              </a:rPr>
              <a:t>.</a:t>
            </a:r>
          </a:p>
          <a:p>
            <a:pPr algn="l">
              <a:lnSpc>
                <a:spcPts val="1575"/>
              </a:lnSpc>
              <a:spcAft>
                <a:spcPts val="1350"/>
              </a:spcAft>
            </a:pPr>
            <a:r>
              <a:rPr lang="en-US" b="0" i="0" dirty="0">
                <a:solidFill>
                  <a:srgbClr val="2B2D31"/>
                </a:solidFill>
                <a:effectLst/>
                <a:latin typeface="Inter"/>
              </a:rPr>
              <a:t>Once a malicious instruction enters that history, the entire context becomes </a:t>
            </a:r>
            <a:r>
              <a:rPr lang="en-US" b="1" i="0" dirty="0">
                <a:solidFill>
                  <a:srgbClr val="2B2D31"/>
                </a:solidFill>
                <a:effectLst/>
                <a:latin typeface="Inter"/>
              </a:rPr>
              <a:t>'Tainted.'</a:t>
            </a:r>
            <a:r>
              <a:rPr lang="en-US" b="0" i="0" dirty="0">
                <a:solidFill>
                  <a:srgbClr val="2B2D31"/>
                </a:solidFill>
                <a:effectLst/>
                <a:latin typeface="Inter"/>
              </a:rPr>
              <a:t> The LLM can no longer distinguish between the user’s original goal and the attacker’s injected command. This 'Flat' architecture is why current agents are so vulnerable: once the data is in the history, the 'poison' is already in the system.</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18</a:t>
            </a:fld>
            <a:endParaRPr lang="en-US"/>
          </a:p>
        </p:txBody>
      </p:sp>
    </p:spTree>
    <p:extLst>
      <p:ext uri="{BB962C8B-B14F-4D97-AF65-F5344CB8AC3E}">
        <p14:creationId xmlns:p14="http://schemas.microsoft.com/office/powerpoint/2010/main" val="4293896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FIDES solves this by attaching </a:t>
            </a:r>
            <a:r>
              <a:rPr lang="en-US" b="1" i="0" dirty="0">
                <a:solidFill>
                  <a:srgbClr val="2B2D31"/>
                </a:solidFill>
                <a:effectLst/>
                <a:latin typeface="Inter"/>
              </a:rPr>
              <a:t>Security Labels</a:t>
            </a:r>
            <a:r>
              <a:rPr lang="en-US" b="0" i="0" dirty="0">
                <a:solidFill>
                  <a:srgbClr val="2B2D31"/>
                </a:solidFill>
                <a:effectLst/>
                <a:latin typeface="Inter"/>
              </a:rPr>
              <a:t> to every piece of data. As you can see in this lattice diagram, every bit of information is tracked across two axes: </a:t>
            </a:r>
            <a:r>
              <a:rPr lang="en-US" b="1" i="0" dirty="0">
                <a:solidFill>
                  <a:srgbClr val="2B2D31"/>
                </a:solidFill>
                <a:effectLst/>
                <a:latin typeface="Inter"/>
              </a:rPr>
              <a:t>Integrity</a:t>
            </a:r>
            <a:r>
              <a:rPr lang="en-US" b="0" i="0" dirty="0">
                <a:solidFill>
                  <a:srgbClr val="2B2D31"/>
                </a:solidFill>
                <a:effectLst/>
                <a:latin typeface="Inter"/>
              </a:rPr>
              <a:t> and </a:t>
            </a:r>
            <a:r>
              <a:rPr lang="en-US" b="1" i="0" dirty="0">
                <a:solidFill>
                  <a:srgbClr val="2B2D31"/>
                </a:solidFill>
                <a:effectLst/>
                <a:latin typeface="Inter"/>
              </a:rPr>
              <a:t>Confidentiality</a:t>
            </a:r>
            <a:r>
              <a:rPr lang="en-US" b="0" i="0" dirty="0">
                <a:solidFill>
                  <a:srgbClr val="2B2D31"/>
                </a:solidFill>
                <a:effectLst/>
                <a:latin typeface="Inter"/>
              </a:rPr>
              <a:t>.</a:t>
            </a:r>
          </a:p>
          <a:p>
            <a:pPr algn="l">
              <a:lnSpc>
                <a:spcPts val="1575"/>
              </a:lnSpc>
              <a:spcAft>
                <a:spcPts val="1350"/>
              </a:spcAft>
            </a:pPr>
            <a:r>
              <a:rPr lang="en-US" b="0" i="0" dirty="0">
                <a:solidFill>
                  <a:srgbClr val="2B2D31"/>
                </a:solidFill>
                <a:effectLst/>
                <a:latin typeface="Inter"/>
              </a:rPr>
              <a:t>We track </a:t>
            </a:r>
            <a:r>
              <a:rPr lang="en-US" b="1" i="0" dirty="0">
                <a:solidFill>
                  <a:srgbClr val="2B2D31"/>
                </a:solidFill>
                <a:effectLst/>
                <a:latin typeface="Inter"/>
              </a:rPr>
              <a:t>Integrity</a:t>
            </a:r>
            <a:r>
              <a:rPr lang="en-US" b="0" i="0" dirty="0">
                <a:solidFill>
                  <a:srgbClr val="2B2D31"/>
                </a:solidFill>
                <a:effectLst/>
                <a:latin typeface="Inter"/>
              </a:rPr>
              <a:t>: Did this come from a Trusted user or an Untrusted web page? And we track </a:t>
            </a:r>
            <a:r>
              <a:rPr lang="en-US" b="1" i="0" dirty="0">
                <a:solidFill>
                  <a:srgbClr val="2B2D31"/>
                </a:solidFill>
                <a:effectLst/>
                <a:latin typeface="Inter"/>
              </a:rPr>
              <a:t>Confidentiality</a:t>
            </a:r>
            <a:r>
              <a:rPr lang="en-US" b="0" i="0" dirty="0">
                <a:solidFill>
                  <a:srgbClr val="2B2D31"/>
                </a:solidFill>
                <a:effectLst/>
                <a:latin typeface="Inter"/>
              </a:rPr>
              <a:t>: Is this Private data or Public information? By using a mathematical lattice, FIDES can calculate the security level of any derived data. If you summarize a 'Trusted' email using 'Untrusted' web data, the result is automatically labeled as 'Untrusted.' We are no longer guessing where data came from; the system knows.</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19</a:t>
            </a:fld>
            <a:endParaRPr lang="en-US"/>
          </a:p>
        </p:txBody>
      </p:sp>
    </p:spTree>
    <p:extLst>
      <p:ext uri="{BB962C8B-B14F-4D97-AF65-F5344CB8AC3E}">
        <p14:creationId xmlns:p14="http://schemas.microsoft.com/office/powerpoint/2010/main" val="336265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First, let’s define the scope. LLM agents represent a move from simple chat interfaces to actionable systems. By combining a core LLM with planning capabilities, memory, and—most importantly—tool-calling connectors, these agents can now act on a user's behalf in their digital space, accessing private data in Gmail, Slack, or cloud storage.</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a:t>
            </a:fld>
            <a:endParaRPr lang="en-US"/>
          </a:p>
        </p:txBody>
      </p:sp>
    </p:spTree>
    <p:extLst>
      <p:ext uri="{BB962C8B-B14F-4D97-AF65-F5344CB8AC3E}">
        <p14:creationId xmlns:p14="http://schemas.microsoft.com/office/powerpoint/2010/main" val="120252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This is the FIDES architecture. The major innovation here is how the agent handles tool outputs. Instead of appending tool results directly to the conversation history—which would taint the whole LLM context—FIDES stores them in a separate </a:t>
            </a:r>
            <a:r>
              <a:rPr lang="en-US" b="1" i="0" dirty="0">
                <a:solidFill>
                  <a:srgbClr val="2B2D31"/>
                </a:solidFill>
                <a:effectLst/>
                <a:latin typeface="Inter"/>
              </a:rPr>
              <a:t>Planner’s Memory</a:t>
            </a:r>
            <a:r>
              <a:rPr lang="en-US" b="0" i="0" dirty="0">
                <a:solidFill>
                  <a:srgbClr val="2B2D31"/>
                </a:solidFill>
                <a:effectLst/>
                <a:latin typeface="Inter"/>
              </a:rPr>
              <a:t> using variables.</a:t>
            </a:r>
          </a:p>
          <a:p>
            <a:pPr algn="l">
              <a:lnSpc>
                <a:spcPts val="1575"/>
              </a:lnSpc>
              <a:spcAft>
                <a:spcPts val="1350"/>
              </a:spcAft>
            </a:pPr>
            <a:r>
              <a:rPr lang="en-US" b="0" i="0" dirty="0">
                <a:solidFill>
                  <a:srgbClr val="2B2D31"/>
                </a:solidFill>
                <a:effectLst/>
                <a:latin typeface="Inter"/>
              </a:rPr>
              <a:t>The LLM (the Planner) only sees references to these variables, not the raw, potentially malicious content. When the Planner proposes an action, the </a:t>
            </a:r>
            <a:r>
              <a:rPr lang="en-US" b="1" i="0" dirty="0">
                <a:solidFill>
                  <a:srgbClr val="2B2D31"/>
                </a:solidFill>
                <a:effectLst/>
                <a:latin typeface="Inter"/>
              </a:rPr>
              <a:t>Policy Engine</a:t>
            </a:r>
            <a:r>
              <a:rPr lang="en-US" b="0" i="0" dirty="0">
                <a:solidFill>
                  <a:srgbClr val="2B2D31"/>
                </a:solidFill>
                <a:effectLst/>
                <a:latin typeface="Inter"/>
              </a:rPr>
              <a:t> intercepts it. It checks the labels of the data being used. If an agent tries to use 'Untrusted' data to trigger a 'Sensitive' tool, the Policy Engine blocks it before the LLM even realizes what happened.</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20</a:t>
            </a:fld>
            <a:endParaRPr lang="en-US"/>
          </a:p>
        </p:txBody>
      </p:sp>
    </p:spTree>
    <p:extLst>
      <p:ext uri="{BB962C8B-B14F-4D97-AF65-F5344CB8AC3E}">
        <p14:creationId xmlns:p14="http://schemas.microsoft.com/office/powerpoint/2010/main" val="4001886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FIDES enforces two primary policies.</a:t>
            </a:r>
            <a:br>
              <a:rPr lang="en-US" b="0" i="0" dirty="0">
                <a:solidFill>
                  <a:srgbClr val="2B2D31"/>
                </a:solidFill>
                <a:effectLst/>
                <a:latin typeface="Inter"/>
              </a:rPr>
            </a:br>
            <a:r>
              <a:rPr lang="en-US" b="0" i="0" dirty="0">
                <a:solidFill>
                  <a:srgbClr val="2B2D31"/>
                </a:solidFill>
                <a:effectLst/>
                <a:latin typeface="Inter"/>
              </a:rPr>
              <a:t>First is </a:t>
            </a:r>
            <a:r>
              <a:rPr lang="en-US" b="1" i="0" dirty="0">
                <a:solidFill>
                  <a:srgbClr val="2B2D31"/>
                </a:solidFill>
                <a:effectLst/>
                <a:latin typeface="Inter"/>
              </a:rPr>
              <a:t>P-T, or Trusted Action</a:t>
            </a:r>
            <a:r>
              <a:rPr lang="en-US" b="0" i="0" dirty="0">
                <a:solidFill>
                  <a:srgbClr val="2B2D31"/>
                </a:solidFill>
                <a:effectLst/>
                <a:latin typeface="Inter"/>
              </a:rPr>
              <a:t>. This ensures that a consequential tool—like deleting a file—can only proceed if the decision to do so was based </a:t>
            </a:r>
            <a:r>
              <a:rPr lang="en-US" b="1" i="0" dirty="0">
                <a:solidFill>
                  <a:srgbClr val="2B2D31"/>
                </a:solidFill>
                <a:effectLst/>
                <a:latin typeface="Inter"/>
              </a:rPr>
              <a:t>exclusively on trusted data</a:t>
            </a:r>
            <a:r>
              <a:rPr lang="en-US" b="0" i="0" dirty="0">
                <a:solidFill>
                  <a:srgbClr val="2B2D31"/>
                </a:solidFill>
                <a:effectLst/>
                <a:latin typeface="Inter"/>
              </a:rPr>
              <a:t>. An attacker’s email can't 'trigger' a delete command because the system sees the 'Untrusted' label on that instruction.</a:t>
            </a:r>
          </a:p>
          <a:p>
            <a:pPr algn="l">
              <a:lnSpc>
                <a:spcPts val="1575"/>
              </a:lnSpc>
              <a:spcAft>
                <a:spcPts val="1350"/>
              </a:spcAft>
            </a:pPr>
            <a:r>
              <a:rPr lang="en-US" b="0" i="0" dirty="0">
                <a:solidFill>
                  <a:srgbClr val="2B2D31"/>
                </a:solidFill>
                <a:effectLst/>
                <a:latin typeface="Inter"/>
              </a:rPr>
              <a:t>Second is </a:t>
            </a:r>
            <a:r>
              <a:rPr lang="en-US" b="1" i="0" dirty="0">
                <a:solidFill>
                  <a:srgbClr val="2B2D31"/>
                </a:solidFill>
                <a:effectLst/>
                <a:latin typeface="Inter"/>
              </a:rPr>
              <a:t>P-F, or Permitted Flow</a:t>
            </a:r>
            <a:r>
              <a:rPr lang="en-US" b="0" i="0" dirty="0">
                <a:solidFill>
                  <a:srgbClr val="2B2D31"/>
                </a:solidFill>
                <a:effectLst/>
                <a:latin typeface="Inter"/>
              </a:rPr>
              <a:t>. This prevents data exfiltration. It ensures that sensitive data can only flow to authorized recipients. Even if an agent is confused by an injection, it cannot send your private 'Secret' to an 'External' attacker because the labels don't match. Crucially, these checks are </a:t>
            </a:r>
            <a:r>
              <a:rPr lang="en-US" b="1" i="0" dirty="0">
                <a:solidFill>
                  <a:srgbClr val="2B2D31"/>
                </a:solidFill>
                <a:effectLst/>
                <a:latin typeface="Inter"/>
              </a:rPr>
              <a:t>Deterministic</a:t>
            </a:r>
            <a:r>
              <a:rPr lang="en-US" b="0" i="0" dirty="0">
                <a:solidFill>
                  <a:srgbClr val="2B2D31"/>
                </a:solidFill>
                <a:effectLst/>
                <a:latin typeface="Inter"/>
              </a:rPr>
              <a:t>—they happen in the system code, not the LLM's reasoning.</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21</a:t>
            </a:fld>
            <a:endParaRPr lang="en-US"/>
          </a:p>
        </p:txBody>
      </p:sp>
    </p:spTree>
    <p:extLst>
      <p:ext uri="{BB962C8B-B14F-4D97-AF65-F5344CB8AC3E}">
        <p14:creationId xmlns:p14="http://schemas.microsoft.com/office/powerpoint/2010/main" val="1366326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Now, if we hide </a:t>
            </a:r>
            <a:r>
              <a:rPr lang="en-US" b="0" i="1" dirty="0">
                <a:solidFill>
                  <a:srgbClr val="2B2D31"/>
                </a:solidFill>
                <a:effectLst/>
                <a:latin typeface="Inter"/>
              </a:rPr>
              <a:t>everything</a:t>
            </a:r>
            <a:r>
              <a:rPr lang="en-US" b="0" i="0" dirty="0">
                <a:solidFill>
                  <a:srgbClr val="2B2D31"/>
                </a:solidFill>
                <a:effectLst/>
                <a:latin typeface="Inter"/>
              </a:rPr>
              <a:t> from the LLM, the agent becomes useless. FIDES solves this with </a:t>
            </a:r>
            <a:r>
              <a:rPr lang="en-US" b="1" i="0" dirty="0">
                <a:solidFill>
                  <a:srgbClr val="2B2D31"/>
                </a:solidFill>
                <a:effectLst/>
                <a:latin typeface="Inter"/>
              </a:rPr>
              <a:t>Constrained Inspection</a:t>
            </a:r>
            <a:r>
              <a:rPr lang="en-US" b="0" i="0" dirty="0">
                <a:solidFill>
                  <a:srgbClr val="2B2D31"/>
                </a:solidFill>
                <a:effectLst/>
                <a:latin typeface="Inter"/>
              </a:rPr>
              <a:t>.</a:t>
            </a:r>
          </a:p>
          <a:p>
            <a:pPr algn="l">
              <a:lnSpc>
                <a:spcPts val="1575"/>
              </a:lnSpc>
              <a:spcAft>
                <a:spcPts val="1350"/>
              </a:spcAft>
            </a:pPr>
            <a:r>
              <a:rPr lang="en-US" b="0" i="0" dirty="0">
                <a:solidFill>
                  <a:srgbClr val="2B2D31"/>
                </a:solidFill>
                <a:effectLst/>
                <a:latin typeface="Inter"/>
              </a:rPr>
              <a:t>It uses a 'Quarantined LLM' to look inside those hidden variables and extract only safe, structured data. For example, the agent can ask: 'Is there a meeting request in this email?' The quarantined LLM returns a simple </a:t>
            </a:r>
            <a:r>
              <a:rPr lang="en-US" b="1" i="0" dirty="0">
                <a:solidFill>
                  <a:srgbClr val="2B2D31"/>
                </a:solidFill>
                <a:effectLst/>
                <a:latin typeface="Inter"/>
              </a:rPr>
              <a:t>Boolean: True or False</a:t>
            </a:r>
            <a:r>
              <a:rPr lang="en-US" b="0" i="0" dirty="0">
                <a:solidFill>
                  <a:srgbClr val="2B2D31"/>
                </a:solidFill>
                <a:effectLst/>
                <a:latin typeface="Inter"/>
              </a:rPr>
              <a:t>. Because a single bit—a 'Yes' or 'No'—cannot carry a malicious prompt injection payload, the main agent stays safe while still getting the information it needs to function. This allows us to maintain high utility without sacrificing the security boundary.</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22</a:t>
            </a:fld>
            <a:endParaRPr lang="en-US"/>
          </a:p>
        </p:txBody>
      </p:sp>
    </p:spTree>
    <p:extLst>
      <p:ext uri="{BB962C8B-B14F-4D97-AF65-F5344CB8AC3E}">
        <p14:creationId xmlns:p14="http://schemas.microsoft.com/office/powerpoint/2010/main" val="114422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The researchers evaluated FIDES using the </a:t>
            </a:r>
            <a:r>
              <a:rPr lang="en-US" b="1" i="0" dirty="0" err="1">
                <a:solidFill>
                  <a:srgbClr val="2B2D31"/>
                </a:solidFill>
                <a:effectLst/>
                <a:latin typeface="Inter"/>
              </a:rPr>
              <a:t>AgentDojo</a:t>
            </a:r>
            <a:r>
              <a:rPr lang="en-US" b="0" i="0" dirty="0">
                <a:solidFill>
                  <a:srgbClr val="2B2D31"/>
                </a:solidFill>
                <a:effectLst/>
                <a:latin typeface="Inter"/>
              </a:rPr>
              <a:t> benchmark across workspace, banking, and Slack environments. The results were definitive: with policy checks enabled, FIDES stopped </a:t>
            </a:r>
            <a:r>
              <a:rPr lang="en-US" b="1" i="0" dirty="0">
                <a:solidFill>
                  <a:srgbClr val="2B2D31"/>
                </a:solidFill>
                <a:effectLst/>
                <a:latin typeface="Inter"/>
              </a:rPr>
              <a:t>100% of prompt injection attacks</a:t>
            </a:r>
            <a:r>
              <a:rPr lang="en-US" b="0" i="0" dirty="0">
                <a:solidFill>
                  <a:srgbClr val="2B2D31"/>
                </a:solidFill>
                <a:effectLst/>
                <a:latin typeface="Inter"/>
              </a:rPr>
              <a:t>.</a:t>
            </a:r>
          </a:p>
          <a:p>
            <a:pPr algn="l">
              <a:lnSpc>
                <a:spcPts val="1575"/>
              </a:lnSpc>
              <a:spcAft>
                <a:spcPts val="1350"/>
              </a:spcAft>
            </a:pPr>
            <a:r>
              <a:rPr lang="en-US" b="0" i="0" dirty="0">
                <a:solidFill>
                  <a:srgbClr val="2B2D31"/>
                </a:solidFill>
                <a:effectLst/>
                <a:latin typeface="Inter"/>
              </a:rPr>
              <a:t>Furthermore, by using modern reasoning models like GPT-o1, the system actually completed </a:t>
            </a:r>
            <a:r>
              <a:rPr lang="en-US" b="1" i="0" dirty="0">
                <a:solidFill>
                  <a:srgbClr val="2B2D31"/>
                </a:solidFill>
                <a:effectLst/>
                <a:latin typeface="Inter"/>
              </a:rPr>
              <a:t>16 to 24% more tasks</a:t>
            </a:r>
            <a:r>
              <a:rPr lang="en-US" b="0" i="0" dirty="0">
                <a:solidFill>
                  <a:srgbClr val="2B2D31"/>
                </a:solidFill>
                <a:effectLst/>
                <a:latin typeface="Inter"/>
              </a:rPr>
              <a:t> than undefended agents. This proves that having a structured, secure data flow actually helps the agent plan more effectively, rather than slowing it down.</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23</a:t>
            </a:fld>
            <a:endParaRPr lang="en-US"/>
          </a:p>
        </p:txBody>
      </p:sp>
    </p:spTree>
    <p:extLst>
      <p:ext uri="{BB962C8B-B14F-4D97-AF65-F5344CB8AC3E}">
        <p14:creationId xmlns:p14="http://schemas.microsoft.com/office/powerpoint/2010/main" val="243941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FIDES implements 'Secure by Design' through taint-tracking, ensuring that untrusted data cannot hijack the agent's execution path. We have secured the </a:t>
            </a:r>
            <a:r>
              <a:rPr lang="en-US" b="1" i="0" dirty="0">
                <a:solidFill>
                  <a:srgbClr val="2B2D31"/>
                </a:solidFill>
                <a:effectLst/>
                <a:latin typeface="Inter"/>
              </a:rPr>
              <a:t>Intent</a:t>
            </a:r>
            <a:r>
              <a:rPr lang="en-US" b="0" i="0" dirty="0">
                <a:solidFill>
                  <a:srgbClr val="2B2D31"/>
                </a:solidFill>
                <a:effectLst/>
                <a:latin typeface="Inter"/>
              </a:rPr>
              <a:t> and the </a:t>
            </a:r>
            <a:r>
              <a:rPr lang="en-US" b="1" i="0" dirty="0">
                <a:solidFill>
                  <a:srgbClr val="2B2D31"/>
                </a:solidFill>
                <a:effectLst/>
                <a:latin typeface="Inter"/>
              </a:rPr>
              <a:t>Data Flow</a:t>
            </a:r>
            <a:r>
              <a:rPr lang="en-US" b="0" i="0" dirty="0">
                <a:solidFill>
                  <a:srgbClr val="2B2D31"/>
                </a:solidFill>
                <a:effectLst/>
                <a:latin typeface="Inter"/>
              </a:rPr>
              <a:t>; now we must manage the </a:t>
            </a:r>
            <a:r>
              <a:rPr lang="en-US" b="1" i="0" dirty="0">
                <a:solidFill>
                  <a:srgbClr val="2B2D31"/>
                </a:solidFill>
                <a:effectLst/>
                <a:latin typeface="Inter"/>
              </a:rPr>
              <a:t>Authorization Keys</a:t>
            </a:r>
            <a:r>
              <a:rPr lang="en-US" b="0" i="0" dirty="0">
                <a:solidFill>
                  <a:srgbClr val="2B2D31"/>
                </a:solidFill>
                <a:effectLst/>
                <a:latin typeface="Inter"/>
              </a:rPr>
              <a:t> themselves with </a:t>
            </a:r>
            <a:r>
              <a:rPr lang="en-US" b="1" i="0" dirty="0" err="1">
                <a:solidFill>
                  <a:srgbClr val="2B2D31"/>
                </a:solidFill>
                <a:effectLst/>
                <a:latin typeface="Inter"/>
              </a:rPr>
              <a:t>MiniScope</a:t>
            </a:r>
            <a:r>
              <a:rPr lang="en-US" b="0" i="0" dirty="0">
                <a:solidFill>
                  <a:srgbClr val="2B2D31"/>
                </a:solidFill>
                <a:effectLst/>
                <a:latin typeface="Inter"/>
              </a:rPr>
              <a:t>.</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24</a:t>
            </a:fld>
            <a:endParaRPr lang="en-US"/>
          </a:p>
        </p:txBody>
      </p:sp>
    </p:spTree>
    <p:extLst>
      <p:ext uri="{BB962C8B-B14F-4D97-AF65-F5344CB8AC3E}">
        <p14:creationId xmlns:p14="http://schemas.microsoft.com/office/powerpoint/2010/main" val="3387826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The third and final representative work in our defense landscape is </a:t>
            </a:r>
            <a:r>
              <a:rPr lang="en-US" b="1" i="0" dirty="0" err="1">
                <a:solidFill>
                  <a:srgbClr val="2B2D31"/>
                </a:solidFill>
                <a:effectLst/>
                <a:latin typeface="Inter"/>
              </a:rPr>
              <a:t>MiniScope</a:t>
            </a:r>
            <a:r>
              <a:rPr lang="en-US" b="0" i="0" dirty="0">
                <a:solidFill>
                  <a:srgbClr val="2B2D31"/>
                </a:solidFill>
                <a:effectLst/>
                <a:latin typeface="Inter"/>
              </a:rPr>
              <a:t>, developed by researchers at UC Berkeley and IBM. While </a:t>
            </a:r>
            <a:r>
              <a:rPr lang="en-US" b="0" i="0" dirty="0" err="1">
                <a:solidFill>
                  <a:srgbClr val="2B2D31"/>
                </a:solidFill>
                <a:effectLst/>
                <a:latin typeface="Inter"/>
              </a:rPr>
              <a:t>Conseca</a:t>
            </a:r>
            <a:r>
              <a:rPr lang="en-US" b="0" i="0" dirty="0">
                <a:solidFill>
                  <a:srgbClr val="2B2D31"/>
                </a:solidFill>
                <a:effectLst/>
                <a:latin typeface="Inter"/>
              </a:rPr>
              <a:t> focused on the </a:t>
            </a:r>
            <a:r>
              <a:rPr lang="en-US" b="1" i="0" dirty="0">
                <a:solidFill>
                  <a:srgbClr val="2B2D31"/>
                </a:solidFill>
                <a:effectLst/>
                <a:latin typeface="Inter"/>
              </a:rPr>
              <a:t>context</a:t>
            </a:r>
            <a:r>
              <a:rPr lang="en-US" b="0" i="0" dirty="0">
                <a:solidFill>
                  <a:srgbClr val="2B2D31"/>
                </a:solidFill>
                <a:effectLst/>
                <a:latin typeface="Inter"/>
              </a:rPr>
              <a:t> of an action, </a:t>
            </a:r>
            <a:r>
              <a:rPr lang="en-US" b="0" i="0" dirty="0" err="1">
                <a:solidFill>
                  <a:srgbClr val="2B2D31"/>
                </a:solidFill>
                <a:effectLst/>
                <a:latin typeface="Inter"/>
              </a:rPr>
              <a:t>MiniScope</a:t>
            </a:r>
            <a:r>
              <a:rPr lang="en-US" b="0" i="0" dirty="0">
                <a:solidFill>
                  <a:srgbClr val="2B2D31"/>
                </a:solidFill>
                <a:effectLst/>
                <a:latin typeface="Inter"/>
              </a:rPr>
              <a:t> focuses on </a:t>
            </a:r>
            <a:r>
              <a:rPr lang="en-US" b="1" i="0" dirty="0">
                <a:solidFill>
                  <a:srgbClr val="2B2D31"/>
                </a:solidFill>
                <a:effectLst/>
                <a:latin typeface="Inter"/>
              </a:rPr>
              <a:t>Authorization</a:t>
            </a:r>
            <a:r>
              <a:rPr lang="en-US" b="0" i="0" dirty="0">
                <a:solidFill>
                  <a:srgbClr val="2B2D31"/>
                </a:solidFill>
                <a:effectLst/>
                <a:latin typeface="Inter"/>
              </a:rPr>
              <a:t>. Specifically, it is the first framework to provide a rigorous, mechanical way to enforce the </a:t>
            </a:r>
            <a:r>
              <a:rPr lang="en-US" b="1" i="0" dirty="0">
                <a:solidFill>
                  <a:srgbClr val="2B2D31"/>
                </a:solidFill>
                <a:effectLst/>
                <a:latin typeface="Inter"/>
              </a:rPr>
              <a:t>Principle of Least Privilege</a:t>
            </a:r>
            <a:r>
              <a:rPr lang="en-US" b="0" i="0" dirty="0">
                <a:solidFill>
                  <a:srgbClr val="2B2D31"/>
                </a:solidFill>
                <a:effectLst/>
                <a:latin typeface="Inter"/>
              </a:rPr>
              <a:t> for tool-calling agents.</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25</a:t>
            </a:fld>
            <a:endParaRPr lang="en-US"/>
          </a:p>
        </p:txBody>
      </p:sp>
    </p:spTree>
    <p:extLst>
      <p:ext uri="{BB962C8B-B14F-4D97-AF65-F5344CB8AC3E}">
        <p14:creationId xmlns:p14="http://schemas.microsoft.com/office/powerpoint/2010/main" val="2042361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To understand why </a:t>
            </a:r>
            <a:r>
              <a:rPr lang="en-US" b="0" i="0" dirty="0" err="1">
                <a:solidFill>
                  <a:srgbClr val="2B2D31"/>
                </a:solidFill>
                <a:effectLst/>
                <a:latin typeface="Inter"/>
              </a:rPr>
              <a:t>MiniScope</a:t>
            </a:r>
            <a:r>
              <a:rPr lang="en-US" b="0" i="0" dirty="0">
                <a:solidFill>
                  <a:srgbClr val="2B2D31"/>
                </a:solidFill>
                <a:effectLst/>
                <a:latin typeface="Inter"/>
              </a:rPr>
              <a:t> is necessary, we have to look at how agents are actually deployed. Today, agents aren't just toys; they operate over sensitive services like Gmail, Slack, and AWS. They are granted direct access to your credentials to act on your behalf.</a:t>
            </a:r>
          </a:p>
          <a:p>
            <a:pPr algn="l">
              <a:lnSpc>
                <a:spcPts val="1575"/>
              </a:lnSpc>
              <a:spcAft>
                <a:spcPts val="1350"/>
              </a:spcAft>
            </a:pPr>
            <a:r>
              <a:rPr lang="en-US" b="0" i="0" dirty="0">
                <a:solidFill>
                  <a:srgbClr val="2B2D31"/>
                </a:solidFill>
                <a:effectLst/>
                <a:latin typeface="Inter"/>
              </a:rPr>
              <a:t>This creates a fundamental tension: </a:t>
            </a:r>
            <a:r>
              <a:rPr lang="en-US" b="1" i="0" dirty="0">
                <a:solidFill>
                  <a:srgbClr val="2B2D31"/>
                </a:solidFill>
                <a:effectLst/>
                <a:latin typeface="Inter"/>
              </a:rPr>
              <a:t>Security vs. Usability.</a:t>
            </a:r>
            <a:r>
              <a:rPr lang="en-US" b="0" i="0" dirty="0">
                <a:solidFill>
                  <a:srgbClr val="2B2D31"/>
                </a:solidFill>
                <a:effectLst/>
                <a:latin typeface="Inter"/>
              </a:rPr>
              <a:t> If the system asks the user to confirm every single one of the dozens of API calls needed for a task, the user suffers from </a:t>
            </a:r>
            <a:r>
              <a:rPr lang="en-US" b="1" i="0" dirty="0">
                <a:solidFill>
                  <a:srgbClr val="2B2D31"/>
                </a:solidFill>
                <a:effectLst/>
                <a:latin typeface="Inter"/>
              </a:rPr>
              <a:t>'Confirmation Fatigue'</a:t>
            </a:r>
            <a:r>
              <a:rPr lang="en-US" b="0" i="0" dirty="0">
                <a:solidFill>
                  <a:srgbClr val="2B2D31"/>
                </a:solidFill>
                <a:effectLst/>
                <a:latin typeface="Inter"/>
              </a:rPr>
              <a:t> and will eventually just click 'Allow' on everything. But if the system executes silently, a single prompt injection can result in catastrophic data loss. </a:t>
            </a:r>
            <a:r>
              <a:rPr lang="en-US" b="0" i="0" dirty="0" err="1">
                <a:solidFill>
                  <a:srgbClr val="2B2D31"/>
                </a:solidFill>
                <a:effectLst/>
                <a:latin typeface="Inter"/>
              </a:rPr>
              <a:t>MiniScope</a:t>
            </a:r>
            <a:r>
              <a:rPr lang="en-US" b="0" i="0" dirty="0">
                <a:solidFill>
                  <a:srgbClr val="2B2D31"/>
                </a:solidFill>
                <a:effectLst/>
                <a:latin typeface="Inter"/>
              </a:rPr>
              <a:t> addresses this by adopting a </a:t>
            </a:r>
            <a:r>
              <a:rPr lang="en-US" b="1" i="0" dirty="0">
                <a:solidFill>
                  <a:srgbClr val="2B2D31"/>
                </a:solidFill>
                <a:effectLst/>
                <a:latin typeface="Inter"/>
              </a:rPr>
              <a:t>mobile-style permission model</a:t>
            </a:r>
            <a:r>
              <a:rPr lang="en-US" b="0" i="0" dirty="0">
                <a:solidFill>
                  <a:srgbClr val="2B2D31"/>
                </a:solidFill>
                <a:effectLst/>
                <a:latin typeface="Inter"/>
              </a:rPr>
              <a:t>—think iOS or Android—where permissions are grouped, session-based, and easy for a human to audit.</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26</a:t>
            </a:fld>
            <a:endParaRPr lang="en-US"/>
          </a:p>
        </p:txBody>
      </p:sp>
    </p:spTree>
    <p:extLst>
      <p:ext uri="{BB962C8B-B14F-4D97-AF65-F5344CB8AC3E}">
        <p14:creationId xmlns:p14="http://schemas.microsoft.com/office/powerpoint/2010/main" val="3044765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The current state of 'connectors' in platforms like ChatGPT and Claude is actually quite dangerous. Because it is incredibly difficult for a human developer to manually map 200 different API methods to a handful of OAuth scopes, most connectors are </a:t>
            </a:r>
            <a:r>
              <a:rPr lang="en-US" b="1" i="0" dirty="0">
                <a:solidFill>
                  <a:srgbClr val="2B2D31"/>
                </a:solidFill>
                <a:effectLst/>
                <a:latin typeface="Inter"/>
              </a:rPr>
              <a:t>overprivileged.</a:t>
            </a:r>
            <a:endParaRPr lang="en-US" b="0" i="0" dirty="0">
              <a:solidFill>
                <a:srgbClr val="2B2D31"/>
              </a:solidFill>
              <a:effectLst/>
              <a:latin typeface="Inter"/>
            </a:endParaRPr>
          </a:p>
          <a:p>
            <a:pPr algn="l">
              <a:lnSpc>
                <a:spcPts val="1575"/>
              </a:lnSpc>
              <a:spcAft>
                <a:spcPts val="1350"/>
              </a:spcAft>
            </a:pPr>
            <a:r>
              <a:rPr lang="en-US" b="0" i="0" dirty="0">
                <a:solidFill>
                  <a:srgbClr val="2B2D31"/>
                </a:solidFill>
                <a:effectLst/>
                <a:latin typeface="Inter"/>
              </a:rPr>
              <a:t>For example, an agent might ask for 'Full Write' access to your Google Drive just to read a single file. This is an '</a:t>
            </a:r>
            <a:r>
              <a:rPr lang="en-US" b="0" i="0" dirty="0" err="1">
                <a:solidFill>
                  <a:srgbClr val="2B2D31"/>
                </a:solidFill>
                <a:effectLst/>
                <a:latin typeface="Inter"/>
              </a:rPr>
              <a:t>Overprivilege</a:t>
            </a:r>
            <a:r>
              <a:rPr lang="en-US" b="0" i="0" dirty="0">
                <a:solidFill>
                  <a:srgbClr val="2B2D31"/>
                </a:solidFill>
                <a:effectLst/>
                <a:latin typeface="Inter"/>
              </a:rPr>
              <a:t> Crisis.' If the agent is compromised, the attacker now has the keys to your entire digital life. We need a way to ensure the agent only has the absolute minimum keys required for the job at hand.</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27</a:t>
            </a:fld>
            <a:endParaRPr lang="en-US"/>
          </a:p>
        </p:txBody>
      </p:sp>
    </p:spTree>
    <p:extLst>
      <p:ext uri="{BB962C8B-B14F-4D97-AF65-F5344CB8AC3E}">
        <p14:creationId xmlns:p14="http://schemas.microsoft.com/office/powerpoint/2010/main" val="225934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err="1">
                <a:solidFill>
                  <a:srgbClr val="2B2D31"/>
                </a:solidFill>
                <a:effectLst/>
                <a:latin typeface="Inter"/>
              </a:rPr>
              <a:t>MiniScope’s</a:t>
            </a:r>
            <a:r>
              <a:rPr lang="en-US" b="0" i="0" dirty="0">
                <a:solidFill>
                  <a:srgbClr val="2B2D31"/>
                </a:solidFill>
                <a:effectLst/>
                <a:latin typeface="Inter"/>
              </a:rPr>
              <a:t> first major insight is that </a:t>
            </a:r>
            <a:r>
              <a:rPr lang="en-US" b="1" i="0" dirty="0">
                <a:solidFill>
                  <a:srgbClr val="2B2D31"/>
                </a:solidFill>
                <a:effectLst/>
                <a:latin typeface="Inter"/>
              </a:rPr>
              <a:t>permissions are not flat.</a:t>
            </a:r>
            <a:r>
              <a:rPr lang="en-US" b="0" i="0" dirty="0">
                <a:solidFill>
                  <a:srgbClr val="2B2D31"/>
                </a:solidFill>
                <a:effectLst/>
                <a:latin typeface="Inter"/>
              </a:rPr>
              <a:t> They are hierarchical. For example, in the Google Calendar API, the permission to 'Read an event' is a child of the permission to 'Manage the entire calendar.'</a:t>
            </a:r>
          </a:p>
          <a:p>
            <a:pPr algn="l">
              <a:lnSpc>
                <a:spcPts val="1575"/>
              </a:lnSpc>
              <a:spcAft>
                <a:spcPts val="1350"/>
              </a:spcAft>
            </a:pPr>
            <a:r>
              <a:rPr lang="en-US" b="0" i="0" dirty="0">
                <a:solidFill>
                  <a:srgbClr val="2B2D31"/>
                </a:solidFill>
                <a:effectLst/>
                <a:latin typeface="Inter"/>
              </a:rPr>
              <a:t>The authors developed an algorithm to automatically reconstruct these hierarchies by parsing official API documentation. This creates a </a:t>
            </a:r>
            <a:r>
              <a:rPr lang="en-US" b="1" i="0" dirty="0">
                <a:solidFill>
                  <a:srgbClr val="2B2D31"/>
                </a:solidFill>
                <a:effectLst/>
                <a:latin typeface="Inter"/>
              </a:rPr>
              <a:t>Directed Acyclic Graph</a:t>
            </a:r>
            <a:r>
              <a:rPr lang="en-US" b="0" i="0" dirty="0">
                <a:solidFill>
                  <a:srgbClr val="2B2D31"/>
                </a:solidFill>
                <a:effectLst/>
                <a:latin typeface="Inter"/>
              </a:rPr>
              <a:t>, or a 'Tree' of permissions. This tree is the foundation of the system: it allows </a:t>
            </a:r>
            <a:r>
              <a:rPr lang="en-US" b="0" i="0" dirty="0" err="1">
                <a:solidFill>
                  <a:srgbClr val="2B2D31"/>
                </a:solidFill>
                <a:effectLst/>
                <a:latin typeface="Inter"/>
              </a:rPr>
              <a:t>MiniScope</a:t>
            </a:r>
            <a:r>
              <a:rPr lang="en-US" b="0" i="0" dirty="0">
                <a:solidFill>
                  <a:srgbClr val="2B2D31"/>
                </a:solidFill>
                <a:effectLst/>
                <a:latin typeface="Inter"/>
              </a:rPr>
              <a:t> to mathematically prove that if a narrow permission exists, the agent should never be granted a broader one.</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28</a:t>
            </a:fld>
            <a:endParaRPr lang="en-US"/>
          </a:p>
        </p:txBody>
      </p:sp>
    </p:spTree>
    <p:extLst>
      <p:ext uri="{BB962C8B-B14F-4D97-AF65-F5344CB8AC3E}">
        <p14:creationId xmlns:p14="http://schemas.microsoft.com/office/powerpoint/2010/main" val="1273411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The second insight is moving from </a:t>
            </a:r>
            <a:r>
              <a:rPr lang="en-US" b="1" i="0" dirty="0">
                <a:solidFill>
                  <a:srgbClr val="2B2D31"/>
                </a:solidFill>
                <a:effectLst/>
                <a:latin typeface="Inter"/>
              </a:rPr>
              <a:t>probabilistic</a:t>
            </a:r>
            <a:r>
              <a:rPr lang="en-US" b="0" i="0" dirty="0">
                <a:solidFill>
                  <a:srgbClr val="2B2D31"/>
                </a:solidFill>
                <a:effectLst/>
                <a:latin typeface="Inter"/>
              </a:rPr>
              <a:t> security to </a:t>
            </a:r>
            <a:r>
              <a:rPr lang="en-US" b="1" i="0" dirty="0">
                <a:solidFill>
                  <a:srgbClr val="2B2D31"/>
                </a:solidFill>
                <a:effectLst/>
                <a:latin typeface="Inter"/>
              </a:rPr>
              <a:t>deterministic</a:t>
            </a:r>
            <a:r>
              <a:rPr lang="en-US" b="0" i="0" dirty="0">
                <a:solidFill>
                  <a:srgbClr val="2B2D31"/>
                </a:solidFill>
                <a:effectLst/>
                <a:latin typeface="Inter"/>
              </a:rPr>
              <a:t> security. Most current defenses ask an LLM: 'Is this safe?' But LLMs hallucinate.</a:t>
            </a:r>
          </a:p>
          <a:p>
            <a:pPr algn="l">
              <a:lnSpc>
                <a:spcPts val="1575"/>
              </a:lnSpc>
              <a:spcAft>
                <a:spcPts val="1350"/>
              </a:spcAft>
            </a:pPr>
            <a:r>
              <a:rPr lang="en-US" b="0" i="0" dirty="0" err="1">
                <a:solidFill>
                  <a:srgbClr val="2B2D31"/>
                </a:solidFill>
                <a:effectLst/>
                <a:latin typeface="Inter"/>
              </a:rPr>
              <a:t>MiniScope</a:t>
            </a:r>
            <a:r>
              <a:rPr lang="en-US" b="0" i="0" dirty="0">
                <a:solidFill>
                  <a:srgbClr val="2B2D31"/>
                </a:solidFill>
                <a:effectLst/>
                <a:latin typeface="Inter"/>
              </a:rPr>
              <a:t> instead treats security as a mathematical optimization problem using </a:t>
            </a:r>
            <a:r>
              <a:rPr lang="en-US" b="1" i="0" dirty="0">
                <a:solidFill>
                  <a:srgbClr val="2B2D31"/>
                </a:solidFill>
                <a:effectLst/>
                <a:latin typeface="Inter"/>
              </a:rPr>
              <a:t>Integer Linear Programming (ILP)</a:t>
            </a:r>
            <a:r>
              <a:rPr lang="en-US" b="0" i="0" dirty="0">
                <a:solidFill>
                  <a:srgbClr val="2B2D31"/>
                </a:solidFill>
                <a:effectLst/>
                <a:latin typeface="Inter"/>
              </a:rPr>
              <a:t>. When an agent submits a plan, the ILP solver looks at the permission tree and finds the </a:t>
            </a:r>
            <a:r>
              <a:rPr lang="en-US" b="1" i="0" dirty="0">
                <a:solidFill>
                  <a:srgbClr val="2B2D31"/>
                </a:solidFill>
                <a:effectLst/>
                <a:latin typeface="Inter"/>
              </a:rPr>
              <a:t>mathematically minimal set of scopes</a:t>
            </a:r>
            <a:r>
              <a:rPr lang="en-US" b="0" i="0" dirty="0">
                <a:solidFill>
                  <a:srgbClr val="2B2D31"/>
                </a:solidFill>
                <a:effectLst/>
                <a:latin typeface="Inter"/>
              </a:rPr>
              <a:t> that covers the required tools. There is no 'guessing' involved. It provides a mechanical guarantee of least privilege that an LLM-based defense simply cannot match.</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29</a:t>
            </a:fld>
            <a:endParaRPr lang="en-US"/>
          </a:p>
        </p:txBody>
      </p:sp>
    </p:spTree>
    <p:extLst>
      <p:ext uri="{BB962C8B-B14F-4D97-AF65-F5344CB8AC3E}">
        <p14:creationId xmlns:p14="http://schemas.microsoft.com/office/powerpoint/2010/main" val="170336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However, this autonomy introduces massive risks. At the core, LLMs still suffer from hallucinations and context compression. Externally, they are vulnerable to prompt injection. Because these agents communicate with the outside world, an attacker can introduce malicious tools or untrusted content into the agent’s loop, putting the user's private data and system integrity at risk.</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3</a:t>
            </a:fld>
            <a:endParaRPr lang="en-US"/>
          </a:p>
        </p:txBody>
      </p:sp>
    </p:spTree>
    <p:extLst>
      <p:ext uri="{BB962C8B-B14F-4D97-AF65-F5344CB8AC3E}">
        <p14:creationId xmlns:p14="http://schemas.microsoft.com/office/powerpoint/2010/main" val="286347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Let’s look at the system flow. When the Agent Planner generates a task, it sends the execution plan to </a:t>
            </a:r>
            <a:r>
              <a:rPr lang="en-US" b="0" i="0" dirty="0" err="1">
                <a:solidFill>
                  <a:srgbClr val="2B2D31"/>
                </a:solidFill>
                <a:effectLst/>
                <a:latin typeface="Inter"/>
              </a:rPr>
              <a:t>MiniScope</a:t>
            </a:r>
            <a:r>
              <a:rPr lang="en-US" b="0" i="0" dirty="0">
                <a:solidFill>
                  <a:srgbClr val="2B2D31"/>
                </a:solidFill>
                <a:effectLst/>
                <a:latin typeface="Inter"/>
              </a:rPr>
              <a:t>. The ILP solver calculates the minimal permissions and prompts the user—using that mobile-style UI—for a one-time approval.</a:t>
            </a:r>
          </a:p>
          <a:p>
            <a:pPr algn="l">
              <a:lnSpc>
                <a:spcPts val="1575"/>
              </a:lnSpc>
              <a:spcAft>
                <a:spcPts val="1350"/>
              </a:spcAft>
            </a:pPr>
            <a:r>
              <a:rPr lang="en-US" b="0" i="0" dirty="0">
                <a:solidFill>
                  <a:srgbClr val="2B2D31"/>
                </a:solidFill>
                <a:effectLst/>
                <a:latin typeface="Inter"/>
              </a:rPr>
              <a:t>Crucially, the Agent </a:t>
            </a:r>
            <a:r>
              <a:rPr lang="en-US" b="1" i="0" dirty="0">
                <a:solidFill>
                  <a:srgbClr val="2B2D31"/>
                </a:solidFill>
                <a:effectLst/>
                <a:latin typeface="Inter"/>
              </a:rPr>
              <a:t>never sees your real credentials.</a:t>
            </a:r>
            <a:r>
              <a:rPr lang="en-US" b="0" i="0" dirty="0">
                <a:solidFill>
                  <a:srgbClr val="2B2D31"/>
                </a:solidFill>
                <a:effectLst/>
                <a:latin typeface="Inter"/>
              </a:rPr>
              <a:t> </a:t>
            </a:r>
            <a:r>
              <a:rPr lang="en-US" b="0" i="0" dirty="0" err="1">
                <a:solidFill>
                  <a:srgbClr val="2B2D31"/>
                </a:solidFill>
                <a:effectLst/>
                <a:latin typeface="Inter"/>
              </a:rPr>
              <a:t>MiniScope</a:t>
            </a:r>
            <a:r>
              <a:rPr lang="en-US" b="0" i="0" dirty="0">
                <a:solidFill>
                  <a:srgbClr val="2B2D31"/>
                </a:solidFill>
                <a:effectLst/>
                <a:latin typeface="Inter"/>
              </a:rPr>
              <a:t> generates a restricted, session-based token. Every time the agent tries to call a tool, a </a:t>
            </a:r>
            <a:r>
              <a:rPr lang="en-US" b="1" i="0" dirty="0">
                <a:solidFill>
                  <a:srgbClr val="2B2D31"/>
                </a:solidFill>
                <a:effectLst/>
                <a:latin typeface="Inter"/>
              </a:rPr>
              <a:t>Permission Checker</a:t>
            </a:r>
            <a:r>
              <a:rPr lang="en-US" b="0" i="0" dirty="0">
                <a:solidFill>
                  <a:srgbClr val="2B2D31"/>
                </a:solidFill>
                <a:effectLst/>
                <a:latin typeface="Inter"/>
              </a:rPr>
              <a:t> intercepts the call. If the call isn't in the approved plan, it is blocked instantly. This creates a hard 'firewall' between the untrusted agent and your sensitive services.</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30</a:t>
            </a:fld>
            <a:endParaRPr lang="en-US"/>
          </a:p>
        </p:txBody>
      </p:sp>
    </p:spTree>
    <p:extLst>
      <p:ext uri="{BB962C8B-B14F-4D97-AF65-F5344CB8AC3E}">
        <p14:creationId xmlns:p14="http://schemas.microsoft.com/office/powerpoint/2010/main" val="2340747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The evaluation shows that this rigor is practical. </a:t>
            </a:r>
            <a:r>
              <a:rPr lang="en-US" b="0" i="0" dirty="0" err="1">
                <a:solidFill>
                  <a:srgbClr val="2B2D31"/>
                </a:solidFill>
                <a:effectLst/>
                <a:latin typeface="Inter"/>
              </a:rPr>
              <a:t>MiniScope</a:t>
            </a:r>
            <a:r>
              <a:rPr lang="en-US" b="0" i="0" dirty="0">
                <a:solidFill>
                  <a:srgbClr val="2B2D31"/>
                </a:solidFill>
                <a:effectLst/>
                <a:latin typeface="Inter"/>
              </a:rPr>
              <a:t> adds only </a:t>
            </a:r>
            <a:r>
              <a:rPr lang="en-US" b="1" i="0" dirty="0">
                <a:solidFill>
                  <a:srgbClr val="2B2D31"/>
                </a:solidFill>
                <a:effectLst/>
                <a:latin typeface="Inter"/>
              </a:rPr>
              <a:t>1 to 6% latency overhead</a:t>
            </a:r>
            <a:r>
              <a:rPr lang="en-US" b="0" i="0" dirty="0">
                <a:solidFill>
                  <a:srgbClr val="2B2D31"/>
                </a:solidFill>
                <a:effectLst/>
                <a:latin typeface="Inter"/>
              </a:rPr>
              <a:t>, which is unnoticeable to a user.</a:t>
            </a:r>
          </a:p>
          <a:p>
            <a:pPr algn="l">
              <a:lnSpc>
                <a:spcPts val="1575"/>
              </a:lnSpc>
              <a:spcAft>
                <a:spcPts val="1350"/>
              </a:spcAft>
            </a:pPr>
            <a:r>
              <a:rPr lang="en-US" b="0" i="0" dirty="0">
                <a:solidFill>
                  <a:srgbClr val="2B2D31"/>
                </a:solidFill>
                <a:effectLst/>
                <a:latin typeface="Inter"/>
              </a:rPr>
              <a:t>More importantly, it is far more secure than the state-of-the-art. In an audit of current commercial agents, </a:t>
            </a:r>
            <a:r>
              <a:rPr lang="en-US" b="0" i="0" dirty="0" err="1">
                <a:solidFill>
                  <a:srgbClr val="2B2D31"/>
                </a:solidFill>
                <a:effectLst/>
                <a:latin typeface="Inter"/>
              </a:rPr>
              <a:t>MiniScope</a:t>
            </a:r>
            <a:r>
              <a:rPr lang="en-US" b="0" i="0" dirty="0">
                <a:solidFill>
                  <a:srgbClr val="2B2D31"/>
                </a:solidFill>
                <a:effectLst/>
                <a:latin typeface="Inter"/>
              </a:rPr>
              <a:t> identified </a:t>
            </a:r>
            <a:r>
              <a:rPr lang="en-US" b="1" i="0" dirty="0">
                <a:solidFill>
                  <a:srgbClr val="2B2D31"/>
                </a:solidFill>
                <a:effectLst/>
                <a:latin typeface="Inter"/>
              </a:rPr>
              <a:t>six major overprivileged configurations</a:t>
            </a:r>
            <a:r>
              <a:rPr lang="en-US" b="0" i="0" dirty="0">
                <a:solidFill>
                  <a:srgbClr val="2B2D31"/>
                </a:solidFill>
                <a:effectLst/>
                <a:latin typeface="Inter"/>
              </a:rPr>
              <a:t> in ChatGPT and Claude's own connectors. It proved that these billion-dollar platforms are currently granting more access than necessary, and that a system like </a:t>
            </a:r>
            <a:r>
              <a:rPr lang="en-US" b="0" i="0" dirty="0" err="1">
                <a:solidFill>
                  <a:srgbClr val="2B2D31"/>
                </a:solidFill>
                <a:effectLst/>
                <a:latin typeface="Inter"/>
              </a:rPr>
              <a:t>MiniScope</a:t>
            </a:r>
            <a:r>
              <a:rPr lang="en-US" b="0" i="0" dirty="0">
                <a:solidFill>
                  <a:srgbClr val="2B2D31"/>
                </a:solidFill>
                <a:effectLst/>
                <a:latin typeface="Inter"/>
              </a:rPr>
              <a:t> can close those gaps today.</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31</a:t>
            </a:fld>
            <a:endParaRPr lang="en-US"/>
          </a:p>
        </p:txBody>
      </p:sp>
    </p:spTree>
    <p:extLst>
      <p:ext uri="{BB962C8B-B14F-4D97-AF65-F5344CB8AC3E}">
        <p14:creationId xmlns:p14="http://schemas.microsoft.com/office/powerpoint/2010/main" val="3874070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err="1">
                <a:solidFill>
                  <a:srgbClr val="2B2D31"/>
                </a:solidFill>
                <a:effectLst/>
                <a:latin typeface="Inter"/>
              </a:rPr>
              <a:t>MiniScope</a:t>
            </a:r>
            <a:r>
              <a:rPr lang="en-US" b="0" i="0" dirty="0">
                <a:solidFill>
                  <a:srgbClr val="2B2D31"/>
                </a:solidFill>
                <a:effectLst/>
                <a:latin typeface="Inter"/>
              </a:rPr>
              <a:t> completes our defense by using a verifiable mathematical solver to ensure the agent holds the absolute minimum set of keys required. With </a:t>
            </a:r>
            <a:r>
              <a:rPr lang="en-US" b="1" i="0" dirty="0">
                <a:solidFill>
                  <a:srgbClr val="2B2D31"/>
                </a:solidFill>
                <a:effectLst/>
                <a:latin typeface="Inter"/>
              </a:rPr>
              <a:t>Intent</a:t>
            </a:r>
            <a:r>
              <a:rPr lang="en-US" b="0" i="0" dirty="0">
                <a:solidFill>
                  <a:srgbClr val="2B2D31"/>
                </a:solidFill>
                <a:effectLst/>
                <a:latin typeface="Inter"/>
              </a:rPr>
              <a:t>, </a:t>
            </a:r>
            <a:r>
              <a:rPr lang="en-US" b="1" i="0" dirty="0">
                <a:solidFill>
                  <a:srgbClr val="2B2D31"/>
                </a:solidFill>
                <a:effectLst/>
                <a:latin typeface="Inter"/>
              </a:rPr>
              <a:t>Flow</a:t>
            </a:r>
            <a:r>
              <a:rPr lang="en-US" b="0" i="0" dirty="0">
                <a:solidFill>
                  <a:srgbClr val="2B2D31"/>
                </a:solidFill>
                <a:effectLst/>
                <a:latin typeface="Inter"/>
              </a:rPr>
              <a:t>, and </a:t>
            </a:r>
            <a:r>
              <a:rPr lang="en-US" b="1" i="0" dirty="0">
                <a:solidFill>
                  <a:srgbClr val="2B2D31"/>
                </a:solidFill>
                <a:effectLst/>
                <a:latin typeface="Inter"/>
              </a:rPr>
              <a:t>Access</a:t>
            </a:r>
            <a:r>
              <a:rPr lang="en-US" b="0" i="0" dirty="0">
                <a:solidFill>
                  <a:srgbClr val="2B2D31"/>
                </a:solidFill>
                <a:effectLst/>
                <a:latin typeface="Inter"/>
              </a:rPr>
              <a:t> now secured, let’s synthesize how these layers form a unified defense architecture.</a:t>
            </a:r>
          </a:p>
        </p:txBody>
      </p:sp>
      <p:sp>
        <p:nvSpPr>
          <p:cNvPr id="4" name="Slide Number Placeholder 3"/>
          <p:cNvSpPr>
            <a:spLocks noGrp="1"/>
          </p:cNvSpPr>
          <p:nvPr>
            <p:ph type="sldNum" sz="quarter" idx="5"/>
          </p:nvPr>
        </p:nvSpPr>
        <p:spPr/>
        <p:txBody>
          <a:bodyPr/>
          <a:lstStyle/>
          <a:p>
            <a:fld id="{1CE23C55-55BE-774B-9939-F75F3CA1D4E0}" type="slidenum">
              <a:rPr lang="en-US" smtClean="0"/>
              <a:t>32</a:t>
            </a:fld>
            <a:endParaRPr lang="en-US"/>
          </a:p>
        </p:txBody>
      </p:sp>
    </p:spTree>
    <p:extLst>
      <p:ext uri="{BB962C8B-B14F-4D97-AF65-F5344CB8AC3E}">
        <p14:creationId xmlns:p14="http://schemas.microsoft.com/office/powerpoint/2010/main" val="1971330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We have seen three distinct pillars that, when combined, form a comprehensive system-level defense. We secure the </a:t>
            </a:r>
            <a:r>
              <a:rPr lang="en-US" b="1" i="0" dirty="0">
                <a:solidFill>
                  <a:srgbClr val="2B2D31"/>
                </a:solidFill>
                <a:effectLst/>
                <a:latin typeface="Inter"/>
              </a:rPr>
              <a:t>Intent</a:t>
            </a:r>
            <a:r>
              <a:rPr lang="en-US" b="0" i="0" dirty="0">
                <a:solidFill>
                  <a:srgbClr val="2B2D31"/>
                </a:solidFill>
                <a:effectLst/>
                <a:latin typeface="Inter"/>
              </a:rPr>
              <a:t> with </a:t>
            </a:r>
            <a:r>
              <a:rPr lang="en-US" b="0" i="0" dirty="0" err="1">
                <a:solidFill>
                  <a:srgbClr val="2B2D31"/>
                </a:solidFill>
                <a:effectLst/>
                <a:latin typeface="Inter"/>
              </a:rPr>
              <a:t>Conseca</a:t>
            </a:r>
            <a:r>
              <a:rPr lang="en-US" b="0" i="0" dirty="0">
                <a:solidFill>
                  <a:srgbClr val="2B2D31"/>
                </a:solidFill>
                <a:effectLst/>
                <a:latin typeface="Inter"/>
              </a:rPr>
              <a:t> to ensure actions are contextually appropriate; we secure the </a:t>
            </a:r>
            <a:r>
              <a:rPr lang="en-US" b="1" i="0" dirty="0">
                <a:solidFill>
                  <a:srgbClr val="2B2D31"/>
                </a:solidFill>
                <a:effectLst/>
                <a:latin typeface="Inter"/>
              </a:rPr>
              <a:t>Data Flow</a:t>
            </a:r>
            <a:r>
              <a:rPr lang="en-US" b="0" i="0" dirty="0">
                <a:solidFill>
                  <a:srgbClr val="2B2D31"/>
                </a:solidFill>
                <a:effectLst/>
                <a:latin typeface="Inter"/>
              </a:rPr>
              <a:t> with FIDES to prevent untrusted inputs from hijacking the system; and we secure the </a:t>
            </a:r>
            <a:r>
              <a:rPr lang="en-US" b="1" i="0" dirty="0">
                <a:solidFill>
                  <a:srgbClr val="2B2D31"/>
                </a:solidFill>
                <a:effectLst/>
                <a:latin typeface="Inter"/>
              </a:rPr>
              <a:t>Access</a:t>
            </a:r>
            <a:r>
              <a:rPr lang="en-US" b="0" i="0" dirty="0">
                <a:solidFill>
                  <a:srgbClr val="2B2D31"/>
                </a:solidFill>
                <a:effectLst/>
                <a:latin typeface="Inter"/>
              </a:rPr>
              <a:t> with </a:t>
            </a:r>
            <a:r>
              <a:rPr lang="en-US" b="0" i="0" dirty="0" err="1">
                <a:solidFill>
                  <a:srgbClr val="2B2D31"/>
                </a:solidFill>
                <a:effectLst/>
                <a:latin typeface="Inter"/>
              </a:rPr>
              <a:t>MiniScope</a:t>
            </a:r>
            <a:r>
              <a:rPr lang="en-US" b="0" i="0" dirty="0">
                <a:solidFill>
                  <a:srgbClr val="2B2D31"/>
                </a:solidFill>
                <a:effectLst/>
                <a:latin typeface="Inter"/>
              </a:rPr>
              <a:t> to ensure the agent never holds more keys than it mathematically needs. This layered architecture moves us away from 'speed bumps' and toward a rigorous security wall.</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33</a:t>
            </a:fld>
            <a:endParaRPr lang="en-US"/>
          </a:p>
        </p:txBody>
      </p:sp>
    </p:spTree>
    <p:extLst>
      <p:ext uri="{BB962C8B-B14F-4D97-AF65-F5344CB8AC3E}">
        <p14:creationId xmlns:p14="http://schemas.microsoft.com/office/powerpoint/2010/main" val="245440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To see how this looks in the real world, consider the '</a:t>
            </a:r>
            <a:r>
              <a:rPr lang="en-US" b="0" i="0" dirty="0" err="1">
                <a:solidFill>
                  <a:srgbClr val="2B2D31"/>
                </a:solidFill>
                <a:effectLst/>
                <a:latin typeface="Inter"/>
              </a:rPr>
              <a:t>OpenClaw</a:t>
            </a:r>
            <a:r>
              <a:rPr lang="en-US" b="0" i="0" dirty="0">
                <a:solidFill>
                  <a:srgbClr val="2B2D31"/>
                </a:solidFill>
                <a:effectLst/>
                <a:latin typeface="Inter"/>
              </a:rPr>
              <a:t>' scenario shown here. An adversary can use indirect prompt injection—perhaps hidden in a simple email—to hijack the agent’s planning phase. In this example, the agent is tricked into leaking private data or executing harmful actions despite its initial instructions. This isn't just a theory; it’s a fundamental flaw in how agents process untrusted input.</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4</a:t>
            </a:fld>
            <a:endParaRPr lang="en-US"/>
          </a:p>
        </p:txBody>
      </p:sp>
    </p:spTree>
    <p:extLst>
      <p:ext uri="{BB962C8B-B14F-4D97-AF65-F5344CB8AC3E}">
        <p14:creationId xmlns:p14="http://schemas.microsoft.com/office/powerpoint/2010/main" val="231003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2D31"/>
                </a:solidFill>
                <a:effectLst/>
                <a:latin typeface="Inter"/>
              </a:rPr>
              <a:t>Currently, most defenses focus on the components. We try to 'harden' the model through RLHF and fine-tuning, or we audit the tools themselves. But as you can see, there are major gaps. These approaches are fragile and easily bypassed by adaptive attacks; they require extensive manual effort; and most importantly, they provide </a:t>
            </a:r>
            <a:r>
              <a:rPr lang="en-US" b="1" i="0" dirty="0">
                <a:solidFill>
                  <a:srgbClr val="2B2D31"/>
                </a:solidFill>
                <a:effectLst/>
                <a:latin typeface="Inter"/>
              </a:rPr>
              <a:t>no rigorous security guarantees.</a:t>
            </a:r>
            <a:r>
              <a:rPr lang="en-US" b="0" i="0" dirty="0">
                <a:solidFill>
                  <a:srgbClr val="2B2D31"/>
                </a:solidFill>
                <a:effectLst/>
                <a:latin typeface="Inter"/>
              </a:rPr>
              <a:t> We are essentially playing a game of 'cat and mouse' with attackers.</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5</a:t>
            </a:fld>
            <a:endParaRPr lang="en-US"/>
          </a:p>
        </p:txBody>
      </p:sp>
    </p:spTree>
    <p:extLst>
      <p:ext uri="{BB962C8B-B14F-4D97-AF65-F5344CB8AC3E}">
        <p14:creationId xmlns:p14="http://schemas.microsoft.com/office/powerpoint/2010/main" val="49498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Because of the gaps in component-level hardening, we are seeing a critical move toward </a:t>
            </a:r>
            <a:r>
              <a:rPr lang="en-US" b="1" i="0" dirty="0">
                <a:solidFill>
                  <a:srgbClr val="2B2D31"/>
                </a:solidFill>
                <a:effectLst/>
                <a:latin typeface="Inter"/>
              </a:rPr>
              <a:t>System-Level Defenses.</a:t>
            </a:r>
            <a:r>
              <a:rPr lang="en-US" b="0" i="0" dirty="0">
                <a:solidFill>
                  <a:srgbClr val="2B2D31"/>
                </a:solidFill>
                <a:effectLst/>
                <a:latin typeface="Inter"/>
              </a:rPr>
              <a:t> This approach applies well-established principles from traditional security—like Confidentiality, Integrity, and Availability—directly to the agent-tool interaction. Our goal is to provide the 'rigorous guarantee' that simple patches cannot. Central to this is a new security goal: </a:t>
            </a:r>
            <a:r>
              <a:rPr lang="en-US" b="1" i="0" dirty="0">
                <a:solidFill>
                  <a:srgbClr val="2B2D31"/>
                </a:solidFill>
                <a:effectLst/>
                <a:latin typeface="Inter"/>
              </a:rPr>
              <a:t>Contextual Security</a:t>
            </a:r>
            <a:r>
              <a:rPr lang="en-US" b="0" i="0" dirty="0">
                <a:solidFill>
                  <a:srgbClr val="2B2D31"/>
                </a:solidFill>
                <a:effectLst/>
                <a:latin typeface="Inter"/>
              </a:rPr>
              <a:t>. This ensures that an agent’s actions remain strictly aligned with user intent and stay free from adversarial manipulation, even in the face of complex, untrusted inputs.</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6</a:t>
            </a:fld>
            <a:endParaRPr lang="en-US"/>
          </a:p>
        </p:txBody>
      </p:sp>
    </p:spTree>
    <p:extLst>
      <p:ext uri="{BB962C8B-B14F-4D97-AF65-F5344CB8AC3E}">
        <p14:creationId xmlns:p14="http://schemas.microsoft.com/office/powerpoint/2010/main" val="403666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The current landscape of system-level defense can be categorized into three pillars. First, </a:t>
            </a:r>
            <a:r>
              <a:rPr lang="en-US" b="1" i="0" dirty="0">
                <a:solidFill>
                  <a:srgbClr val="2B2D31"/>
                </a:solidFill>
                <a:effectLst/>
                <a:latin typeface="Inter"/>
              </a:rPr>
              <a:t>Runtime Protection</a:t>
            </a:r>
            <a:r>
              <a:rPr lang="en-US" b="0" i="0" dirty="0">
                <a:solidFill>
                  <a:srgbClr val="2B2D31"/>
                </a:solidFill>
                <a:effectLst/>
                <a:latin typeface="Inter"/>
              </a:rPr>
              <a:t> provides dynamic enforcement during execution to detect threats in real-time. Second, </a:t>
            </a:r>
            <a:r>
              <a:rPr lang="en-US" b="1" i="0" dirty="0">
                <a:solidFill>
                  <a:srgbClr val="2B2D31"/>
                </a:solidFill>
                <a:effectLst/>
                <a:latin typeface="Inter"/>
              </a:rPr>
              <a:t>Secure-by-Design</a:t>
            </a:r>
            <a:r>
              <a:rPr lang="en-US" b="0" i="0" dirty="0">
                <a:solidFill>
                  <a:srgbClr val="2B2D31"/>
                </a:solidFill>
                <a:effectLst/>
                <a:latin typeface="Inter"/>
              </a:rPr>
              <a:t> defenses establish security at the architectural level, making agents intrinsically safe through fundamental principles. Finally, because agents interact with real-world services, we need </a:t>
            </a:r>
            <a:r>
              <a:rPr lang="en-US" b="1" i="0" dirty="0">
                <a:solidFill>
                  <a:srgbClr val="2B2D31"/>
                </a:solidFill>
                <a:effectLst/>
                <a:latin typeface="Inter"/>
              </a:rPr>
              <a:t>Identity and Access Management</a:t>
            </a:r>
            <a:r>
              <a:rPr lang="en-US" b="0" i="0" dirty="0">
                <a:solidFill>
                  <a:srgbClr val="2B2D31"/>
                </a:solidFill>
                <a:effectLst/>
                <a:latin typeface="Inter"/>
              </a:rPr>
              <a:t> to handle delegation and dynamic policies that adapt to runtime contexts. In this talk, I will walk you through three representative works across this map: </a:t>
            </a:r>
            <a:r>
              <a:rPr lang="en-US" b="1" i="0" dirty="0" err="1">
                <a:solidFill>
                  <a:srgbClr val="2B2D31"/>
                </a:solidFill>
                <a:effectLst/>
                <a:latin typeface="Inter"/>
              </a:rPr>
              <a:t>Conseca</a:t>
            </a:r>
            <a:r>
              <a:rPr lang="en-US" b="1" i="0" dirty="0">
                <a:solidFill>
                  <a:srgbClr val="2B2D31"/>
                </a:solidFill>
                <a:effectLst/>
                <a:latin typeface="Inter"/>
              </a:rPr>
              <a:t>, FIDES, and </a:t>
            </a:r>
            <a:r>
              <a:rPr lang="en-US" b="1" i="0" dirty="0" err="1">
                <a:solidFill>
                  <a:srgbClr val="2B2D31"/>
                </a:solidFill>
                <a:effectLst/>
                <a:latin typeface="Inter"/>
              </a:rPr>
              <a:t>MiniScope</a:t>
            </a:r>
            <a:r>
              <a:rPr lang="en-US" b="1" i="0" dirty="0">
                <a:solidFill>
                  <a:srgbClr val="2B2D31"/>
                </a:solidFill>
                <a:effectLst/>
                <a:latin typeface="Inter"/>
              </a:rPr>
              <a:t>.</a:t>
            </a:r>
            <a:r>
              <a:rPr lang="en-US" b="0" i="0" dirty="0">
                <a:solidFill>
                  <a:srgbClr val="2B2D31"/>
                </a:solidFill>
                <a:effectLst/>
                <a:latin typeface="Inter"/>
              </a:rPr>
              <a:t> Let's start with our first pillar and the work from Google: </a:t>
            </a:r>
            <a:r>
              <a:rPr lang="en-US" b="0" i="0" dirty="0" err="1">
                <a:solidFill>
                  <a:srgbClr val="2B2D31"/>
                </a:solidFill>
                <a:effectLst/>
                <a:latin typeface="Inter"/>
              </a:rPr>
              <a:t>Conseca</a:t>
            </a:r>
            <a:r>
              <a:rPr lang="en-US" b="0" i="0" dirty="0">
                <a:solidFill>
                  <a:srgbClr val="2B2D31"/>
                </a:solidFill>
                <a:effectLst/>
                <a:latin typeface="Inter"/>
              </a:rPr>
              <a:t>.</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7</a:t>
            </a:fld>
            <a:endParaRPr lang="en-US"/>
          </a:p>
        </p:txBody>
      </p:sp>
    </p:spTree>
    <p:extLst>
      <p:ext uri="{BB962C8B-B14F-4D97-AF65-F5344CB8AC3E}">
        <p14:creationId xmlns:p14="http://schemas.microsoft.com/office/powerpoint/2010/main" val="107119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D31"/>
                </a:solidFill>
                <a:effectLst/>
                <a:latin typeface="Inter"/>
              </a:rPr>
              <a:t>Now, I’ll dive into the first representative work from our defense landscape: </a:t>
            </a:r>
            <a:r>
              <a:rPr lang="en-US" b="1" i="0" dirty="0" err="1">
                <a:solidFill>
                  <a:srgbClr val="2B2D31"/>
                </a:solidFill>
                <a:effectLst/>
                <a:latin typeface="Inter"/>
              </a:rPr>
              <a:t>Conseca</a:t>
            </a:r>
            <a:r>
              <a:rPr lang="en-US" b="0" i="0" dirty="0">
                <a:solidFill>
                  <a:srgbClr val="2B2D31"/>
                </a:solidFill>
                <a:effectLst/>
                <a:latin typeface="Inter"/>
              </a:rPr>
              <a:t>. Developed by Tsai and Bagdasarian at Google and presented at HOTOS ’25, this framework introduces the concept of </a:t>
            </a:r>
            <a:r>
              <a:rPr lang="en-US" b="1" i="0" dirty="0">
                <a:solidFill>
                  <a:srgbClr val="2B2D31"/>
                </a:solidFill>
                <a:effectLst/>
                <a:latin typeface="Inter"/>
              </a:rPr>
              <a:t>contextual security</a:t>
            </a:r>
            <a:r>
              <a:rPr lang="en-US" b="0" i="0" dirty="0">
                <a:solidFill>
                  <a:srgbClr val="2B2D31"/>
                </a:solidFill>
                <a:effectLst/>
                <a:latin typeface="Inter"/>
              </a:rPr>
              <a:t> for AI agents. It moves us away from 'all-or-nothing' permissions and toward policies that are generated just-in-time for specific tasks.</a:t>
            </a:r>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8</a:t>
            </a:fld>
            <a:endParaRPr lang="en-US"/>
          </a:p>
        </p:txBody>
      </p:sp>
    </p:spTree>
    <p:extLst>
      <p:ext uri="{BB962C8B-B14F-4D97-AF65-F5344CB8AC3E}">
        <p14:creationId xmlns:p14="http://schemas.microsoft.com/office/powerpoint/2010/main" val="233701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75"/>
              </a:lnSpc>
              <a:spcAft>
                <a:spcPts val="1350"/>
              </a:spcAft>
            </a:pPr>
            <a:r>
              <a:rPr lang="en-US" b="0" i="0" dirty="0">
                <a:solidFill>
                  <a:srgbClr val="2B2D31"/>
                </a:solidFill>
                <a:effectLst/>
                <a:latin typeface="Inter"/>
              </a:rPr>
              <a:t>The core insight here is that an action’s safety isn't absolute—it is defined by context. For human agents, this is intuitive: deleting an email is safe if it's trash, but harmful if it's an unread project brief.</a:t>
            </a:r>
          </a:p>
          <a:p>
            <a:pPr algn="l">
              <a:lnSpc>
                <a:spcPts val="1575"/>
              </a:lnSpc>
              <a:spcAft>
                <a:spcPts val="1350"/>
              </a:spcAft>
            </a:pPr>
            <a:r>
              <a:rPr lang="en-US" b="0" i="0" dirty="0">
                <a:solidFill>
                  <a:srgbClr val="2B2D31"/>
                </a:solidFill>
                <a:effectLst/>
                <a:latin typeface="Inter"/>
              </a:rPr>
              <a:t>Current systems rely on static policies, which create a 'security-utility trade-off.' If you are too strict, the agent can’t do its job. If you are too permissive, the agent is dangerous. </a:t>
            </a:r>
            <a:r>
              <a:rPr lang="en-US" b="0" i="0" dirty="0" err="1">
                <a:solidFill>
                  <a:srgbClr val="2B2D31"/>
                </a:solidFill>
                <a:effectLst/>
                <a:latin typeface="Inter"/>
              </a:rPr>
              <a:t>Conseca</a:t>
            </a:r>
            <a:r>
              <a:rPr lang="en-US" b="0" i="0" dirty="0">
                <a:solidFill>
                  <a:srgbClr val="2B2D31"/>
                </a:solidFill>
                <a:effectLst/>
                <a:latin typeface="Inter"/>
              </a:rPr>
              <a:t> aims to break this trade-off. The goal is to ensure that </a:t>
            </a:r>
            <a:r>
              <a:rPr lang="en-US" b="1" i="0" dirty="0">
                <a:solidFill>
                  <a:srgbClr val="2B2D31"/>
                </a:solidFill>
                <a:effectLst/>
                <a:latin typeface="Inter"/>
              </a:rPr>
              <a:t>every action</a:t>
            </a:r>
            <a:r>
              <a:rPr lang="en-US" b="0" i="0" dirty="0">
                <a:solidFill>
                  <a:srgbClr val="2B2D31"/>
                </a:solidFill>
                <a:effectLst/>
                <a:latin typeface="Inter"/>
              </a:rPr>
              <a:t> has a contextually-appropriate, purpose-driven justification before it ever reaches a tool.</a:t>
            </a:r>
          </a:p>
          <a:p>
            <a:endParaRPr lang="en-US" dirty="0"/>
          </a:p>
        </p:txBody>
      </p:sp>
      <p:sp>
        <p:nvSpPr>
          <p:cNvPr id="4" name="Slide Number Placeholder 3"/>
          <p:cNvSpPr>
            <a:spLocks noGrp="1"/>
          </p:cNvSpPr>
          <p:nvPr>
            <p:ph type="sldNum" sz="quarter" idx="5"/>
          </p:nvPr>
        </p:nvSpPr>
        <p:spPr/>
        <p:txBody>
          <a:bodyPr/>
          <a:lstStyle/>
          <a:p>
            <a:fld id="{1CE23C55-55BE-774B-9939-F75F3CA1D4E0}" type="slidenum">
              <a:rPr lang="en-US" smtClean="0"/>
              <a:t>9</a:t>
            </a:fld>
            <a:endParaRPr lang="en-US"/>
          </a:p>
        </p:txBody>
      </p:sp>
    </p:spTree>
    <p:extLst>
      <p:ext uri="{BB962C8B-B14F-4D97-AF65-F5344CB8AC3E}">
        <p14:creationId xmlns:p14="http://schemas.microsoft.com/office/powerpoint/2010/main" val="59757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8F23-3D3A-A023-0E6F-BF8FBD2890E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36123CE-E80E-595D-CDE2-1081ECA61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81D059-AF25-EDD9-A508-08F25BABC34F}"/>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5" name="Footer Placeholder 4">
            <a:extLst>
              <a:ext uri="{FF2B5EF4-FFF2-40B4-BE49-F238E27FC236}">
                <a16:creationId xmlns:a16="http://schemas.microsoft.com/office/drawing/2014/main" id="{83A631AB-0B60-F414-E4A8-EE7AF7CA1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80822-DE41-4E0E-C2C2-478BC4C5EF05}"/>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346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F081-8EB3-77A6-48DB-A695E87053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F2DEC1-4DC2-361F-103A-3C18C8DEBA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B5339-68FB-AAB4-AF88-FFB241D53880}"/>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5" name="Footer Placeholder 4">
            <a:extLst>
              <a:ext uri="{FF2B5EF4-FFF2-40B4-BE49-F238E27FC236}">
                <a16:creationId xmlns:a16="http://schemas.microsoft.com/office/drawing/2014/main" id="{29773001-1B69-3D87-2F18-DADEB3B97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068BC-A447-A675-2541-33182C1D142D}"/>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14683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0A59-2E03-8D59-B10D-AE74B968F5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6D6B7-3CE7-6E8D-397D-BDD3601191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D1FB5-98F7-823F-F2E1-1B4C825DC839}"/>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5" name="Footer Placeholder 4">
            <a:extLst>
              <a:ext uri="{FF2B5EF4-FFF2-40B4-BE49-F238E27FC236}">
                <a16:creationId xmlns:a16="http://schemas.microsoft.com/office/drawing/2014/main" id="{2A079785-BB88-0BCC-4905-3005F5C37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91D25-D719-3E8D-AC89-23EC0E1E63E5}"/>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9003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4591-462F-4234-7E90-041125DA03A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FEB78C-DA53-31DF-22C1-2081FD6D19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6D254-5B3A-E93B-9B01-F80031EA1288}"/>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5" name="Footer Placeholder 4">
            <a:extLst>
              <a:ext uri="{FF2B5EF4-FFF2-40B4-BE49-F238E27FC236}">
                <a16:creationId xmlns:a16="http://schemas.microsoft.com/office/drawing/2014/main" id="{19E0F1E8-BBBA-4285-39F6-4AFE181FD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F3230-0B90-DEBA-642F-E6F8063B12CF}"/>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1666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49C9-3050-4A2F-DD35-06715191D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E7686D-0BF5-8C43-ABF5-978F4EE372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510B1-4D29-49A5-F65E-3F7EF4906687}"/>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5" name="Footer Placeholder 4">
            <a:extLst>
              <a:ext uri="{FF2B5EF4-FFF2-40B4-BE49-F238E27FC236}">
                <a16:creationId xmlns:a16="http://schemas.microsoft.com/office/drawing/2014/main" id="{8B97CDF0-6115-55A6-5293-073612F44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CC589-FE13-261A-CEF6-B06EA33CC455}"/>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10399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C387-8940-C64E-650C-940936F3A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69EB1-350C-317E-6BFA-F53E5D059C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D37B29-2FB4-781C-7241-EDB08DA419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16CDA4-7855-4A08-B486-D0D50DDA7BD6}"/>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6" name="Footer Placeholder 5">
            <a:extLst>
              <a:ext uri="{FF2B5EF4-FFF2-40B4-BE49-F238E27FC236}">
                <a16:creationId xmlns:a16="http://schemas.microsoft.com/office/drawing/2014/main" id="{D7466D11-D18A-6EA6-4C5A-B5B8BE0B4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0908E-8BB0-97B0-D848-AAF35B97DFE3}"/>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402360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93CF-F316-F9DE-E65E-8F4168EDC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E7B3B3-89FC-3F9C-8019-ECED369E4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4FE25-3B3A-CF30-705B-EBF679AD5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644131-1E61-3E0D-0EB5-FC4C8DA0E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29D8E-FB7A-BCCE-455B-0708964DC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72EE6-5EF6-4058-9D57-0D3B4EDB5AF9}"/>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8" name="Footer Placeholder 7">
            <a:extLst>
              <a:ext uri="{FF2B5EF4-FFF2-40B4-BE49-F238E27FC236}">
                <a16:creationId xmlns:a16="http://schemas.microsoft.com/office/drawing/2014/main" id="{FCF2ED34-901A-4770-588C-69A2E8D11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EA3FA-DB74-B882-19D3-B9400299C2CE}"/>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57124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9D61-3EC4-FF36-17C0-44DCDFBED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841F7-3303-04BA-14D9-F31C7449CF4D}"/>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4" name="Footer Placeholder 3">
            <a:extLst>
              <a:ext uri="{FF2B5EF4-FFF2-40B4-BE49-F238E27FC236}">
                <a16:creationId xmlns:a16="http://schemas.microsoft.com/office/drawing/2014/main" id="{CDD111D6-C79F-5A2A-0E83-5AEC04332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120A3-7B3B-C3BB-FDCA-1D283F9790FC}"/>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34224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EBF4E-9DB0-677C-2EEA-F81F8E26717C}"/>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3" name="Footer Placeholder 2">
            <a:extLst>
              <a:ext uri="{FF2B5EF4-FFF2-40B4-BE49-F238E27FC236}">
                <a16:creationId xmlns:a16="http://schemas.microsoft.com/office/drawing/2014/main" id="{4804A44A-B98B-A2D7-3708-48B1B50BD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5D93D0-98EE-094F-9ADE-8BCD51136778}"/>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321704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7660-E3E4-A849-A28C-7B8652524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92BAA-339C-6F23-54D5-FC01C72D1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894C2-42A3-47EE-2B1D-7F6B3E267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FE364-3CC9-D2ED-C695-0EC9937179FD}"/>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6" name="Footer Placeholder 5">
            <a:extLst>
              <a:ext uri="{FF2B5EF4-FFF2-40B4-BE49-F238E27FC236}">
                <a16:creationId xmlns:a16="http://schemas.microsoft.com/office/drawing/2014/main" id="{4ACC27A4-03A0-38E6-7F4C-2C787A010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156F4-08C5-2201-3B26-7A71B8B676A5}"/>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63952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290F-51D8-1044-1D52-204CCCEE0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56DD3-A8EF-B10F-B7C4-075ABBC68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7F0D7-3933-68C0-86CC-C3784ADEE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FC5E0-B62C-623D-432D-D783970EC23E}"/>
              </a:ext>
            </a:extLst>
          </p:cNvPr>
          <p:cNvSpPr>
            <a:spLocks noGrp="1"/>
          </p:cNvSpPr>
          <p:nvPr>
            <p:ph type="dt" sz="half" idx="10"/>
          </p:nvPr>
        </p:nvSpPr>
        <p:spPr/>
        <p:txBody>
          <a:bodyPr/>
          <a:lstStyle/>
          <a:p>
            <a:fld id="{450D2770-031C-CA44-B9B1-A7BFEA0A7C71}" type="datetimeFigureOut">
              <a:rPr lang="en-US" smtClean="0"/>
              <a:t>3/31/26</a:t>
            </a:fld>
            <a:endParaRPr lang="en-US"/>
          </a:p>
        </p:txBody>
      </p:sp>
      <p:sp>
        <p:nvSpPr>
          <p:cNvPr id="6" name="Footer Placeholder 5">
            <a:extLst>
              <a:ext uri="{FF2B5EF4-FFF2-40B4-BE49-F238E27FC236}">
                <a16:creationId xmlns:a16="http://schemas.microsoft.com/office/drawing/2014/main" id="{6D57075C-782C-6B7D-2D33-E7F3D10CD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BF1B0-EB69-0869-E13F-3821FF910F27}"/>
              </a:ext>
            </a:extLst>
          </p:cNvPr>
          <p:cNvSpPr>
            <a:spLocks noGrp="1"/>
          </p:cNvSpPr>
          <p:nvPr>
            <p:ph type="sldNum" sz="quarter" idx="12"/>
          </p:nvPr>
        </p:nvSpPr>
        <p:spPr/>
        <p:txBody>
          <a:bodyPr/>
          <a:lstStyle/>
          <a:p>
            <a:fld id="{015EE7B4-CBCF-B24F-9581-8310B06A03CA}" type="slidenum">
              <a:rPr lang="en-US" smtClean="0"/>
              <a:t>‹#›</a:t>
            </a:fld>
            <a:endParaRPr lang="en-US"/>
          </a:p>
        </p:txBody>
      </p:sp>
    </p:spTree>
    <p:extLst>
      <p:ext uri="{BB962C8B-B14F-4D97-AF65-F5344CB8AC3E}">
        <p14:creationId xmlns:p14="http://schemas.microsoft.com/office/powerpoint/2010/main" val="379575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349C3-F6A5-7348-8AA5-4EE648251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D3E6EF-19BB-8E30-3761-87475574D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810092-0CB1-A08A-0899-005D471E0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Helvetica" pitchFamily="2" charset="0"/>
              </a:defRPr>
            </a:lvl1pPr>
          </a:lstStyle>
          <a:p>
            <a:fld id="{450D2770-031C-CA44-B9B1-A7BFEA0A7C71}" type="datetimeFigureOut">
              <a:rPr lang="en-US" smtClean="0"/>
              <a:pPr/>
              <a:t>3/31/26</a:t>
            </a:fld>
            <a:endParaRPr lang="en-US" dirty="0"/>
          </a:p>
        </p:txBody>
      </p:sp>
      <p:sp>
        <p:nvSpPr>
          <p:cNvPr id="5" name="Footer Placeholder 4">
            <a:extLst>
              <a:ext uri="{FF2B5EF4-FFF2-40B4-BE49-F238E27FC236}">
                <a16:creationId xmlns:a16="http://schemas.microsoft.com/office/drawing/2014/main" id="{47F08E46-FFDD-6657-2BAA-178678D6C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CD910FF8-9C98-F3DE-1A03-29CC0B931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Helvetica" pitchFamily="2" charset="0"/>
              </a:defRPr>
            </a:lvl1pPr>
          </a:lstStyle>
          <a:p>
            <a:fld id="{015EE7B4-CBCF-B24F-9581-8310B06A03CA}" type="slidenum">
              <a:rPr lang="en-US" smtClean="0"/>
              <a:pPr/>
              <a:t>‹#›</a:t>
            </a:fld>
            <a:endParaRPr lang="en-US" dirty="0"/>
          </a:p>
        </p:txBody>
      </p:sp>
    </p:spTree>
    <p:extLst>
      <p:ext uri="{BB962C8B-B14F-4D97-AF65-F5344CB8AC3E}">
        <p14:creationId xmlns:p14="http://schemas.microsoft.com/office/powerpoint/2010/main" val="168810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0C1B-7B36-3F66-8E06-D4937AA07B72}"/>
              </a:ext>
            </a:extLst>
          </p:cNvPr>
          <p:cNvSpPr>
            <a:spLocks noGrp="1"/>
          </p:cNvSpPr>
          <p:nvPr>
            <p:ph type="ctrTitle"/>
          </p:nvPr>
        </p:nvSpPr>
        <p:spPr/>
        <p:txBody>
          <a:bodyPr>
            <a:normAutofit fontScale="90000"/>
          </a:bodyPr>
          <a:lstStyle/>
          <a:p>
            <a:r>
              <a:rPr lang="en-US" b="1" dirty="0"/>
              <a:t>Securing Agent-Tool Interactions: A System-Level Approach</a:t>
            </a:r>
          </a:p>
        </p:txBody>
      </p:sp>
      <p:sp>
        <p:nvSpPr>
          <p:cNvPr id="3" name="Subtitle 2">
            <a:extLst>
              <a:ext uri="{FF2B5EF4-FFF2-40B4-BE49-F238E27FC236}">
                <a16:creationId xmlns:a16="http://schemas.microsoft.com/office/drawing/2014/main" id="{67F0CA85-CA25-1367-36AD-FD88964A482D}"/>
              </a:ext>
            </a:extLst>
          </p:cNvPr>
          <p:cNvSpPr>
            <a:spLocks noGrp="1"/>
          </p:cNvSpPr>
          <p:nvPr>
            <p:ph type="subTitle" idx="1"/>
          </p:nvPr>
        </p:nvSpPr>
        <p:spPr/>
        <p:txBody>
          <a:bodyPr/>
          <a:lstStyle/>
          <a:p>
            <a:r>
              <a:rPr lang="en-US" dirty="0"/>
              <a:t>Juan Albert Wibowo</a:t>
            </a:r>
          </a:p>
          <a:p>
            <a:r>
              <a:rPr lang="en-US" dirty="0"/>
              <a:t>School of Data Science</a:t>
            </a:r>
          </a:p>
          <a:p>
            <a:r>
              <a:rPr lang="en-US" dirty="0"/>
              <a:t>The Chinese University of Hong Kong, Shenzhen</a:t>
            </a:r>
          </a:p>
        </p:txBody>
      </p:sp>
      <p:pic>
        <p:nvPicPr>
          <p:cNvPr id="4" name="Picture 2">
            <a:extLst>
              <a:ext uri="{FF2B5EF4-FFF2-40B4-BE49-F238E27FC236}">
                <a16:creationId xmlns:a16="http://schemas.microsoft.com/office/drawing/2014/main" id="{C94988E7-F729-046A-33C1-E8813A300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74" y="630295"/>
            <a:ext cx="4572000" cy="5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4D32-6402-AEF5-A2DB-5E6DE690325B}"/>
              </a:ext>
            </a:extLst>
          </p:cNvPr>
          <p:cNvSpPr>
            <a:spLocks noGrp="1"/>
          </p:cNvSpPr>
          <p:nvPr>
            <p:ph type="title"/>
          </p:nvPr>
        </p:nvSpPr>
        <p:spPr/>
        <p:txBody>
          <a:bodyPr/>
          <a:lstStyle/>
          <a:p>
            <a:r>
              <a:rPr lang="en-US" dirty="0"/>
              <a:t>Challenges in Securing Generalist Agents</a:t>
            </a:r>
          </a:p>
        </p:txBody>
      </p:sp>
      <p:sp>
        <p:nvSpPr>
          <p:cNvPr id="3" name="Content Placeholder 2">
            <a:extLst>
              <a:ext uri="{FF2B5EF4-FFF2-40B4-BE49-F238E27FC236}">
                <a16:creationId xmlns:a16="http://schemas.microsoft.com/office/drawing/2014/main" id="{D308A6C6-DA54-559C-B6A5-439ECC8B8F38}"/>
              </a:ext>
            </a:extLst>
          </p:cNvPr>
          <p:cNvSpPr>
            <a:spLocks noGrp="1"/>
          </p:cNvSpPr>
          <p:nvPr>
            <p:ph idx="1"/>
          </p:nvPr>
        </p:nvSpPr>
        <p:spPr/>
        <p:txBody>
          <a:bodyPr/>
          <a:lstStyle/>
          <a:p>
            <a:r>
              <a:rPr lang="en-US" b="1" dirty="0"/>
              <a:t>Scalability</a:t>
            </a:r>
            <a:r>
              <a:rPr lang="en-US" dirty="0"/>
              <a:t>: Humans cannot manually write policies for the infinite contexts a generalist agent encounters.</a:t>
            </a:r>
          </a:p>
          <a:p>
            <a:r>
              <a:rPr lang="en-US" b="1" dirty="0"/>
              <a:t>Robustness</a:t>
            </a:r>
            <a:r>
              <a:rPr lang="en-US" dirty="0"/>
              <a:t>: Security models themselves are vulnerable to </a:t>
            </a:r>
            <a:r>
              <a:rPr lang="en-US" b="1" dirty="0"/>
              <a:t>Adversarial Manipulation</a:t>
            </a:r>
            <a:r>
              <a:rPr lang="en-US" dirty="0"/>
              <a:t> (Prompt Injection).</a:t>
            </a:r>
          </a:p>
          <a:p>
            <a:r>
              <a:rPr lang="en-US" b="1" dirty="0" err="1"/>
              <a:t>Conseca’s</a:t>
            </a:r>
            <a:r>
              <a:rPr lang="en-US" b="1" dirty="0"/>
              <a:t> Solution</a:t>
            </a:r>
            <a:r>
              <a:rPr lang="en-US" dirty="0"/>
              <a:t>:</a:t>
            </a:r>
          </a:p>
          <a:p>
            <a:pPr lvl="1"/>
            <a:r>
              <a:rPr lang="en-US" dirty="0"/>
              <a:t>Use LLMs to </a:t>
            </a:r>
            <a:r>
              <a:rPr lang="en-US" i="1" dirty="0"/>
              <a:t>generate</a:t>
            </a:r>
            <a:r>
              <a:rPr lang="en-US" dirty="0"/>
              <a:t> policies dynamically.</a:t>
            </a:r>
          </a:p>
          <a:p>
            <a:pPr lvl="1"/>
            <a:r>
              <a:rPr lang="en-US" dirty="0"/>
              <a:t>Use </a:t>
            </a:r>
            <a:r>
              <a:rPr lang="en-US" b="1" dirty="0"/>
              <a:t>Deterministic Enforcers</a:t>
            </a:r>
            <a:r>
              <a:rPr lang="en-US" dirty="0"/>
              <a:t> to execute them (immune to injection).</a:t>
            </a:r>
          </a:p>
          <a:p>
            <a:endParaRPr lang="en-US" dirty="0"/>
          </a:p>
        </p:txBody>
      </p:sp>
    </p:spTree>
    <p:extLst>
      <p:ext uri="{BB962C8B-B14F-4D97-AF65-F5344CB8AC3E}">
        <p14:creationId xmlns:p14="http://schemas.microsoft.com/office/powerpoint/2010/main" val="83778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7808-2FA7-EEFC-0476-2EE96B8DC945}"/>
              </a:ext>
            </a:extLst>
          </p:cNvPr>
          <p:cNvSpPr>
            <a:spLocks noGrp="1"/>
          </p:cNvSpPr>
          <p:nvPr>
            <p:ph type="title"/>
          </p:nvPr>
        </p:nvSpPr>
        <p:spPr/>
        <p:txBody>
          <a:bodyPr/>
          <a:lstStyle/>
          <a:p>
            <a:r>
              <a:rPr lang="en-US" dirty="0"/>
              <a:t>Agent Abstraction &amp; Threat Model</a:t>
            </a:r>
          </a:p>
        </p:txBody>
      </p:sp>
      <p:sp>
        <p:nvSpPr>
          <p:cNvPr id="3" name="Content Placeholder 2">
            <a:extLst>
              <a:ext uri="{FF2B5EF4-FFF2-40B4-BE49-F238E27FC236}">
                <a16:creationId xmlns:a16="http://schemas.microsoft.com/office/drawing/2014/main" id="{57758E55-23D9-7578-D264-7DFB0B4743CB}"/>
              </a:ext>
            </a:extLst>
          </p:cNvPr>
          <p:cNvSpPr>
            <a:spLocks noGrp="1"/>
          </p:cNvSpPr>
          <p:nvPr>
            <p:ph sz="half" idx="1"/>
          </p:nvPr>
        </p:nvSpPr>
        <p:spPr/>
        <p:txBody>
          <a:bodyPr>
            <a:normAutofit fontScale="92500" lnSpcReduction="10000"/>
          </a:bodyPr>
          <a:lstStyle/>
          <a:p>
            <a:r>
              <a:rPr lang="en-US" b="1" dirty="0"/>
              <a:t>Planner</a:t>
            </a:r>
            <a:r>
              <a:rPr lang="en-US" dirty="0"/>
              <a:t>: Processes requests (the "Brain").</a:t>
            </a:r>
          </a:p>
          <a:p>
            <a:r>
              <a:rPr lang="en-US" b="1" dirty="0"/>
              <a:t>Executor</a:t>
            </a:r>
            <a:r>
              <a:rPr lang="en-US" dirty="0"/>
              <a:t>: Runs commands (the "Hands").</a:t>
            </a:r>
          </a:p>
          <a:p>
            <a:r>
              <a:rPr lang="en-US" b="1" dirty="0"/>
              <a:t>The Trust Boundary</a:t>
            </a:r>
            <a:r>
              <a:rPr lang="en-US" dirty="0"/>
              <a:t>:</a:t>
            </a:r>
          </a:p>
          <a:p>
            <a:pPr lvl="1"/>
            <a:r>
              <a:rPr lang="en-US" b="1" dirty="0"/>
              <a:t>Trusted Context</a:t>
            </a:r>
            <a:r>
              <a:rPr lang="en-US" dirty="0"/>
              <a:t>: User task, current time, directory structure.</a:t>
            </a:r>
          </a:p>
          <a:p>
            <a:pPr lvl="1"/>
            <a:r>
              <a:rPr lang="en-US" b="1" dirty="0"/>
              <a:t>Untrusted Context</a:t>
            </a:r>
            <a:r>
              <a:rPr lang="en-US" dirty="0"/>
              <a:t>: Incoming emails, 3rd party tool responses.</a:t>
            </a:r>
          </a:p>
          <a:p>
            <a:r>
              <a:rPr lang="en-US" b="1" dirty="0"/>
              <a:t>Assumptions</a:t>
            </a:r>
            <a:r>
              <a:rPr lang="en-US" dirty="0"/>
              <a:t>: The agent is "benevolent" but can be misled by untrusted data.</a:t>
            </a:r>
          </a:p>
          <a:p>
            <a:endParaRPr lang="en-US" dirty="0"/>
          </a:p>
        </p:txBody>
      </p:sp>
      <p:pic>
        <p:nvPicPr>
          <p:cNvPr id="5" name="Picture 4">
            <a:extLst>
              <a:ext uri="{FF2B5EF4-FFF2-40B4-BE49-F238E27FC236}">
                <a16:creationId xmlns:a16="http://schemas.microsoft.com/office/drawing/2014/main" id="{584994C5-1C66-117B-1358-04653496D588}"/>
              </a:ext>
            </a:extLst>
          </p:cNvPr>
          <p:cNvPicPr>
            <a:picLocks noChangeAspect="1"/>
          </p:cNvPicPr>
          <p:nvPr/>
        </p:nvPicPr>
        <p:blipFill>
          <a:blip r:embed="rId3"/>
          <a:stretch>
            <a:fillRect/>
          </a:stretch>
        </p:blipFill>
        <p:spPr>
          <a:xfrm>
            <a:off x="6019800" y="2135601"/>
            <a:ext cx="5981544" cy="2586797"/>
          </a:xfrm>
          <a:prstGeom prst="rect">
            <a:avLst/>
          </a:prstGeom>
        </p:spPr>
      </p:pic>
    </p:spTree>
    <p:extLst>
      <p:ext uri="{BB962C8B-B14F-4D97-AF65-F5344CB8AC3E}">
        <p14:creationId xmlns:p14="http://schemas.microsoft.com/office/powerpoint/2010/main" val="20399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FB8D-A3F7-D048-0E12-131FE6B88CA8}"/>
              </a:ext>
            </a:extLst>
          </p:cNvPr>
          <p:cNvSpPr>
            <a:spLocks noGrp="1"/>
          </p:cNvSpPr>
          <p:nvPr>
            <p:ph type="title"/>
          </p:nvPr>
        </p:nvSpPr>
        <p:spPr/>
        <p:txBody>
          <a:bodyPr/>
          <a:lstStyle/>
          <a:p>
            <a:r>
              <a:rPr lang="en-US" dirty="0"/>
              <a:t>System Architecture</a:t>
            </a:r>
          </a:p>
        </p:txBody>
      </p:sp>
      <p:sp>
        <p:nvSpPr>
          <p:cNvPr id="3" name="Content Placeholder 2">
            <a:extLst>
              <a:ext uri="{FF2B5EF4-FFF2-40B4-BE49-F238E27FC236}">
                <a16:creationId xmlns:a16="http://schemas.microsoft.com/office/drawing/2014/main" id="{4F88206C-A0D5-7AF0-59B2-2F08DF28F5A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421554-D66F-B064-EBA5-B3970588544A}"/>
              </a:ext>
            </a:extLst>
          </p:cNvPr>
          <p:cNvPicPr>
            <a:picLocks noChangeAspect="1"/>
          </p:cNvPicPr>
          <p:nvPr/>
        </p:nvPicPr>
        <p:blipFill>
          <a:blip r:embed="rId3"/>
          <a:stretch>
            <a:fillRect/>
          </a:stretch>
        </p:blipFill>
        <p:spPr>
          <a:xfrm>
            <a:off x="1555897" y="1351573"/>
            <a:ext cx="9080205" cy="5141302"/>
          </a:xfrm>
          <a:prstGeom prst="rect">
            <a:avLst/>
          </a:prstGeom>
        </p:spPr>
      </p:pic>
    </p:spTree>
    <p:extLst>
      <p:ext uri="{BB962C8B-B14F-4D97-AF65-F5344CB8AC3E}">
        <p14:creationId xmlns:p14="http://schemas.microsoft.com/office/powerpoint/2010/main" val="162838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8D6C-DD40-EB4D-FA88-861631AC7085}"/>
              </a:ext>
            </a:extLst>
          </p:cNvPr>
          <p:cNvSpPr>
            <a:spLocks noGrp="1"/>
          </p:cNvSpPr>
          <p:nvPr>
            <p:ph type="title"/>
          </p:nvPr>
        </p:nvSpPr>
        <p:spPr/>
        <p:txBody>
          <a:bodyPr/>
          <a:lstStyle/>
          <a:p>
            <a:r>
              <a:rPr lang="en-US" dirty="0"/>
              <a:t>Declarative Policies &amp; Rationales</a:t>
            </a:r>
          </a:p>
        </p:txBody>
      </p:sp>
      <p:sp>
        <p:nvSpPr>
          <p:cNvPr id="3" name="Content Placeholder 2">
            <a:extLst>
              <a:ext uri="{FF2B5EF4-FFF2-40B4-BE49-F238E27FC236}">
                <a16:creationId xmlns:a16="http://schemas.microsoft.com/office/drawing/2014/main" id="{5B0EE90E-5D49-ED85-272F-0058C11568FF}"/>
              </a:ext>
            </a:extLst>
          </p:cNvPr>
          <p:cNvSpPr>
            <a:spLocks noGrp="1"/>
          </p:cNvSpPr>
          <p:nvPr>
            <p:ph idx="1"/>
          </p:nvPr>
        </p:nvSpPr>
        <p:spPr/>
        <p:txBody>
          <a:bodyPr/>
          <a:lstStyle/>
          <a:p>
            <a:r>
              <a:rPr lang="en-US" b="1" dirty="0"/>
              <a:t>Policy Structure</a:t>
            </a:r>
            <a:r>
              <a:rPr lang="en-US" dirty="0"/>
              <a:t>: Constraints on API calls + </a:t>
            </a:r>
            <a:r>
              <a:rPr lang="en-US" b="1" dirty="0"/>
              <a:t>Human-readable rationales</a:t>
            </a:r>
            <a:r>
              <a:rPr lang="en-US" dirty="0"/>
              <a:t>.</a:t>
            </a:r>
          </a:p>
          <a:p>
            <a:r>
              <a:rPr lang="en-US" b="1" dirty="0"/>
              <a:t>Example (</a:t>
            </a:r>
            <a:r>
              <a:rPr lang="en-US" b="1" dirty="0" err="1"/>
              <a:t>send_email</a:t>
            </a:r>
            <a:r>
              <a:rPr lang="en-US" b="1" dirty="0"/>
              <a:t>)</a:t>
            </a:r>
            <a:r>
              <a:rPr lang="en-US" dirty="0"/>
              <a:t>:</a:t>
            </a:r>
          </a:p>
          <a:p>
            <a:pPr lvl="1"/>
            <a:r>
              <a:rPr lang="en-US" dirty="0"/>
              <a:t>Constraint: </a:t>
            </a:r>
            <a:r>
              <a:rPr lang="en-US" b="0" i="0" dirty="0">
                <a:solidFill>
                  <a:srgbClr val="2B2D31"/>
                </a:solidFill>
                <a:effectLst/>
                <a:latin typeface="DM Mono" panose="020B0509040201040103" pitchFamily="49" charset="77"/>
              </a:rPr>
              <a:t>recipient == *@</a:t>
            </a:r>
            <a:r>
              <a:rPr lang="en-US" b="0" i="0" dirty="0" err="1">
                <a:solidFill>
                  <a:srgbClr val="2B2D31"/>
                </a:solidFill>
                <a:effectLst/>
                <a:latin typeface="DM Mono" panose="020B0509040201040103" pitchFamily="49" charset="77"/>
              </a:rPr>
              <a:t>work.com</a:t>
            </a:r>
            <a:r>
              <a:rPr lang="en-US" b="0" i="0" dirty="0">
                <a:solidFill>
                  <a:srgbClr val="2B2D31"/>
                </a:solidFill>
                <a:effectLst/>
                <a:latin typeface="Inter"/>
              </a:rPr>
              <a:t> </a:t>
            </a:r>
            <a:r>
              <a:rPr lang="en-US" dirty="0"/>
              <a:t> AND</a:t>
            </a:r>
            <a:r>
              <a:rPr lang="en-US" b="0" i="0" dirty="0">
                <a:solidFill>
                  <a:srgbClr val="2B2D31"/>
                </a:solidFill>
                <a:effectLst/>
                <a:latin typeface="Inter"/>
              </a:rPr>
              <a:t> </a:t>
            </a:r>
            <a:r>
              <a:rPr lang="en-US" b="0" i="0" dirty="0">
                <a:solidFill>
                  <a:srgbClr val="2B2D31"/>
                </a:solidFill>
                <a:effectLst/>
                <a:latin typeface="DM Mono" panose="020B0509040201040103" pitchFamily="49" charset="77"/>
              </a:rPr>
              <a:t>subject contains 'urgent'</a:t>
            </a:r>
            <a:r>
              <a:rPr lang="en-US" dirty="0"/>
              <a:t>.</a:t>
            </a:r>
          </a:p>
          <a:p>
            <a:pPr lvl="1"/>
            <a:r>
              <a:rPr lang="en-US" dirty="0"/>
              <a:t>Rationale: "Only urgent work responses are authorized for this specific task."</a:t>
            </a:r>
          </a:p>
          <a:p>
            <a:r>
              <a:rPr lang="en-US" b="1" dirty="0"/>
              <a:t>Benefit</a:t>
            </a:r>
            <a:r>
              <a:rPr lang="en-US" dirty="0"/>
              <a:t>: Enables auditing and provides transparency for the user.</a:t>
            </a:r>
          </a:p>
          <a:p>
            <a:endParaRPr lang="en-US" dirty="0"/>
          </a:p>
        </p:txBody>
      </p:sp>
    </p:spTree>
    <p:extLst>
      <p:ext uri="{BB962C8B-B14F-4D97-AF65-F5344CB8AC3E}">
        <p14:creationId xmlns:p14="http://schemas.microsoft.com/office/powerpoint/2010/main" val="360670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E659-5708-F1F7-11A4-424920DDBC40}"/>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D2A56E41-7440-F860-9361-428F3664EE59}"/>
              </a:ext>
            </a:extLst>
          </p:cNvPr>
          <p:cNvSpPr>
            <a:spLocks noGrp="1"/>
          </p:cNvSpPr>
          <p:nvPr>
            <p:ph idx="1"/>
          </p:nvPr>
        </p:nvSpPr>
        <p:spPr/>
        <p:txBody>
          <a:bodyPr/>
          <a:lstStyle/>
          <a:p>
            <a:r>
              <a:rPr lang="en-US" b="1" dirty="0"/>
              <a:t>Environment</a:t>
            </a:r>
            <a:r>
              <a:rPr lang="en-US" dirty="0"/>
              <a:t>: Debian Linux with Filesystem, Bash, and Email tools.</a:t>
            </a:r>
          </a:p>
          <a:p>
            <a:r>
              <a:rPr lang="en-US" b="1" dirty="0"/>
              <a:t>Task Set</a:t>
            </a:r>
            <a:r>
              <a:rPr lang="en-US" dirty="0"/>
              <a:t>: 20 subjective tasks (e.g., "Respond to urgent emails," "Backup sensitive files").</a:t>
            </a:r>
          </a:p>
          <a:p>
            <a:r>
              <a:rPr lang="en-US" b="1" dirty="0"/>
              <a:t>Baselines for Comparison</a:t>
            </a:r>
            <a:r>
              <a:rPr lang="en-US" dirty="0"/>
              <a:t>:</a:t>
            </a:r>
          </a:p>
          <a:p>
            <a:pPr lvl="1"/>
            <a:r>
              <a:rPr lang="en-US" dirty="0"/>
              <a:t>No Policy (Maximum Utility).</a:t>
            </a:r>
          </a:p>
          <a:p>
            <a:pPr lvl="1"/>
            <a:r>
              <a:rPr lang="en-US" dirty="0"/>
              <a:t>Static Restrictive (Max Security/No writes).</a:t>
            </a:r>
          </a:p>
          <a:p>
            <a:pPr lvl="1"/>
            <a:r>
              <a:rPr lang="en-US" dirty="0"/>
              <a:t>Static Permissive (All but delete).</a:t>
            </a:r>
          </a:p>
          <a:p>
            <a:endParaRPr lang="en-US" dirty="0"/>
          </a:p>
        </p:txBody>
      </p:sp>
    </p:spTree>
    <p:extLst>
      <p:ext uri="{BB962C8B-B14F-4D97-AF65-F5344CB8AC3E}">
        <p14:creationId xmlns:p14="http://schemas.microsoft.com/office/powerpoint/2010/main" val="31334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B79B-6B4D-0DBE-FE45-C8314A07DEF5}"/>
              </a:ext>
            </a:extLst>
          </p:cNvPr>
          <p:cNvSpPr>
            <a:spLocks noGrp="1"/>
          </p:cNvSpPr>
          <p:nvPr>
            <p:ph type="title"/>
          </p:nvPr>
        </p:nvSpPr>
        <p:spPr/>
        <p:txBody>
          <a:bodyPr/>
          <a:lstStyle/>
          <a:p>
            <a:r>
              <a:rPr lang="en-US" dirty="0"/>
              <a:t>Utility vs. Inappropriate Actions</a:t>
            </a:r>
          </a:p>
        </p:txBody>
      </p:sp>
      <p:sp>
        <p:nvSpPr>
          <p:cNvPr id="3" name="Content Placeholder 2">
            <a:extLst>
              <a:ext uri="{FF2B5EF4-FFF2-40B4-BE49-F238E27FC236}">
                <a16:creationId xmlns:a16="http://schemas.microsoft.com/office/drawing/2014/main" id="{63909774-61FF-1A53-2545-6615FFA7A91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5E7B1A-7EDB-C622-76D8-67AE87D48BEA}"/>
              </a:ext>
            </a:extLst>
          </p:cNvPr>
          <p:cNvPicPr>
            <a:picLocks noChangeAspect="1"/>
          </p:cNvPicPr>
          <p:nvPr/>
        </p:nvPicPr>
        <p:blipFill>
          <a:blip r:embed="rId3"/>
          <a:stretch>
            <a:fillRect/>
          </a:stretch>
        </p:blipFill>
        <p:spPr>
          <a:xfrm>
            <a:off x="2519178" y="1984615"/>
            <a:ext cx="7153643" cy="2888769"/>
          </a:xfrm>
          <a:prstGeom prst="rect">
            <a:avLst/>
          </a:prstGeom>
        </p:spPr>
      </p:pic>
    </p:spTree>
    <p:extLst>
      <p:ext uri="{BB962C8B-B14F-4D97-AF65-F5344CB8AC3E}">
        <p14:creationId xmlns:p14="http://schemas.microsoft.com/office/powerpoint/2010/main" val="374825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45EB-E1DA-275E-63A3-58DD1B4D6612}"/>
              </a:ext>
            </a:extLst>
          </p:cNvPr>
          <p:cNvSpPr>
            <a:spLocks noGrp="1"/>
          </p:cNvSpPr>
          <p:nvPr>
            <p:ph type="title"/>
          </p:nvPr>
        </p:nvSpPr>
        <p:spPr/>
        <p:txBody>
          <a:bodyPr/>
          <a:lstStyle/>
          <a:p>
            <a:r>
              <a:rPr lang="en-US" dirty="0" err="1"/>
              <a:t>Conseca</a:t>
            </a:r>
            <a:r>
              <a:rPr lang="en-US" dirty="0"/>
              <a:t>: Key Takeaways</a:t>
            </a:r>
          </a:p>
        </p:txBody>
      </p:sp>
      <p:sp>
        <p:nvSpPr>
          <p:cNvPr id="3" name="Content Placeholder 2">
            <a:extLst>
              <a:ext uri="{FF2B5EF4-FFF2-40B4-BE49-F238E27FC236}">
                <a16:creationId xmlns:a16="http://schemas.microsoft.com/office/drawing/2014/main" id="{B7F6DEF8-750F-3D4C-93FA-D82196AAE128}"/>
              </a:ext>
            </a:extLst>
          </p:cNvPr>
          <p:cNvSpPr>
            <a:spLocks noGrp="1"/>
          </p:cNvSpPr>
          <p:nvPr>
            <p:ph idx="1"/>
          </p:nvPr>
        </p:nvSpPr>
        <p:spPr/>
        <p:txBody>
          <a:bodyPr>
            <a:normAutofit/>
          </a:bodyPr>
          <a:lstStyle/>
          <a:p>
            <a:r>
              <a:rPr lang="en-US" b="1" dirty="0"/>
              <a:t>Contextual Safety</a:t>
            </a:r>
            <a:r>
              <a:rPr lang="en-US" dirty="0"/>
              <a:t>: Dynamically verifies the "appropriateness" of actions based on the current task.</a:t>
            </a:r>
          </a:p>
          <a:p>
            <a:r>
              <a:rPr lang="en-US" b="1" dirty="0"/>
              <a:t>Architectural Isolation</a:t>
            </a:r>
            <a:r>
              <a:rPr lang="en-US" dirty="0"/>
              <a:t>: Separates policy generation from the agent planner to prevent hijackings.</a:t>
            </a:r>
          </a:p>
          <a:p>
            <a:r>
              <a:rPr lang="en-US" b="1" dirty="0"/>
              <a:t>Deterministic Enforcement</a:t>
            </a:r>
            <a:r>
              <a:rPr lang="en-US" dirty="0"/>
              <a:t>: Guarantees that the agent follows task-specific rules, not prompt-injected ones.</a:t>
            </a:r>
          </a:p>
          <a:p>
            <a:endParaRPr lang="en-US" dirty="0"/>
          </a:p>
        </p:txBody>
      </p:sp>
    </p:spTree>
    <p:extLst>
      <p:ext uri="{BB962C8B-B14F-4D97-AF65-F5344CB8AC3E}">
        <p14:creationId xmlns:p14="http://schemas.microsoft.com/office/powerpoint/2010/main" val="260920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4A0F-3EB1-8097-6858-D3BE3422C40B}"/>
              </a:ext>
            </a:extLst>
          </p:cNvPr>
          <p:cNvSpPr>
            <a:spLocks noGrp="1"/>
          </p:cNvSpPr>
          <p:nvPr>
            <p:ph type="title"/>
          </p:nvPr>
        </p:nvSpPr>
        <p:spPr/>
        <p:txBody>
          <a:bodyPr/>
          <a:lstStyle/>
          <a:p>
            <a:r>
              <a:rPr lang="en-US" dirty="0"/>
              <a:t>FIDES: Securing AI Agents with Information-Flow Control</a:t>
            </a:r>
          </a:p>
        </p:txBody>
      </p:sp>
      <p:sp>
        <p:nvSpPr>
          <p:cNvPr id="3" name="Text Placeholder 2">
            <a:extLst>
              <a:ext uri="{FF2B5EF4-FFF2-40B4-BE49-F238E27FC236}">
                <a16:creationId xmlns:a16="http://schemas.microsoft.com/office/drawing/2014/main" id="{05522C63-55DE-F9FE-BBB9-E698B3DB8D95}"/>
              </a:ext>
            </a:extLst>
          </p:cNvPr>
          <p:cNvSpPr>
            <a:spLocks noGrp="1"/>
          </p:cNvSpPr>
          <p:nvPr>
            <p:ph type="body" idx="1"/>
          </p:nvPr>
        </p:nvSpPr>
        <p:spPr/>
        <p:txBody>
          <a:bodyPr/>
          <a:lstStyle/>
          <a:p>
            <a:r>
              <a:rPr lang="en-US" dirty="0"/>
              <a:t>Manuel Costa, et al. (Microsoft Research) | </a:t>
            </a:r>
            <a:r>
              <a:rPr lang="en-US" dirty="0" err="1"/>
              <a:t>arXiv</a:t>
            </a:r>
            <a:r>
              <a:rPr lang="en-US" dirty="0"/>
              <a:t> 2025</a:t>
            </a:r>
          </a:p>
        </p:txBody>
      </p:sp>
    </p:spTree>
    <p:extLst>
      <p:ext uri="{BB962C8B-B14F-4D97-AF65-F5344CB8AC3E}">
        <p14:creationId xmlns:p14="http://schemas.microsoft.com/office/powerpoint/2010/main" val="333719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6FC7-9BF6-E4D5-1B96-3A08857661E4}"/>
              </a:ext>
            </a:extLst>
          </p:cNvPr>
          <p:cNvSpPr>
            <a:spLocks noGrp="1"/>
          </p:cNvSpPr>
          <p:nvPr>
            <p:ph type="title"/>
          </p:nvPr>
        </p:nvSpPr>
        <p:spPr/>
        <p:txBody>
          <a:bodyPr/>
          <a:lstStyle/>
          <a:p>
            <a:r>
              <a:rPr lang="en-US" dirty="0"/>
              <a:t>The Data Tainting Problem</a:t>
            </a:r>
          </a:p>
        </p:txBody>
      </p:sp>
      <p:sp>
        <p:nvSpPr>
          <p:cNvPr id="3" name="Content Placeholder 2">
            <a:extLst>
              <a:ext uri="{FF2B5EF4-FFF2-40B4-BE49-F238E27FC236}">
                <a16:creationId xmlns:a16="http://schemas.microsoft.com/office/drawing/2014/main" id="{28CECFAB-291F-EE30-422A-F7F75696DFEB}"/>
              </a:ext>
            </a:extLst>
          </p:cNvPr>
          <p:cNvSpPr>
            <a:spLocks noGrp="1"/>
          </p:cNvSpPr>
          <p:nvPr>
            <p:ph idx="1"/>
          </p:nvPr>
        </p:nvSpPr>
        <p:spPr/>
        <p:txBody>
          <a:bodyPr/>
          <a:lstStyle/>
          <a:p>
            <a:r>
              <a:rPr lang="en-US" b="1" dirty="0"/>
              <a:t>The Issue</a:t>
            </a:r>
            <a:r>
              <a:rPr lang="en-US" dirty="0"/>
              <a:t>: Current agents treat all input equally.</a:t>
            </a:r>
          </a:p>
          <a:p>
            <a:pPr lvl="1"/>
            <a:r>
              <a:rPr lang="en-US" dirty="0"/>
              <a:t>If an agent reads a malicious email, that untrusted text enters the "Conversation History."</a:t>
            </a:r>
          </a:p>
          <a:p>
            <a:pPr lvl="1"/>
            <a:r>
              <a:rPr lang="en-US" dirty="0"/>
              <a:t>The entire history is now </a:t>
            </a:r>
            <a:r>
              <a:rPr lang="en-US" b="1" dirty="0"/>
              <a:t>Tainted</a:t>
            </a:r>
            <a:r>
              <a:rPr lang="en-US" dirty="0"/>
              <a:t>.</a:t>
            </a:r>
          </a:p>
          <a:p>
            <a:r>
              <a:rPr lang="en-US" b="1" dirty="0"/>
              <a:t>The Consequence</a:t>
            </a:r>
            <a:r>
              <a:rPr lang="en-US" dirty="0"/>
              <a:t>: Once tainted, the agent's next action (e.g., "Delete File") is no longer trustworthy because it might have been triggered by the hidden malicious instruction.</a:t>
            </a:r>
          </a:p>
          <a:p>
            <a:r>
              <a:rPr lang="en-US" b="1" dirty="0"/>
              <a:t>The Goal</a:t>
            </a:r>
            <a:r>
              <a:rPr lang="en-US" dirty="0"/>
              <a:t>: We need a way to track the "cleanliness" of data as it moves through the system.</a:t>
            </a:r>
          </a:p>
          <a:p>
            <a:endParaRPr lang="en-US" dirty="0"/>
          </a:p>
        </p:txBody>
      </p:sp>
    </p:spTree>
    <p:extLst>
      <p:ext uri="{BB962C8B-B14F-4D97-AF65-F5344CB8AC3E}">
        <p14:creationId xmlns:p14="http://schemas.microsoft.com/office/powerpoint/2010/main" val="2871012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552E-AF9A-B414-CA9B-B94CB7F87A99}"/>
              </a:ext>
            </a:extLst>
          </p:cNvPr>
          <p:cNvSpPr>
            <a:spLocks noGrp="1"/>
          </p:cNvSpPr>
          <p:nvPr>
            <p:ph type="title"/>
          </p:nvPr>
        </p:nvSpPr>
        <p:spPr/>
        <p:txBody>
          <a:bodyPr>
            <a:normAutofit/>
          </a:bodyPr>
          <a:lstStyle/>
          <a:p>
            <a:r>
              <a:rPr lang="en-US" dirty="0"/>
              <a:t>Technical Foundation: Security Labels &amp; Lattices</a:t>
            </a:r>
          </a:p>
        </p:txBody>
      </p:sp>
      <p:sp>
        <p:nvSpPr>
          <p:cNvPr id="3" name="Content Placeholder 2">
            <a:extLst>
              <a:ext uri="{FF2B5EF4-FFF2-40B4-BE49-F238E27FC236}">
                <a16:creationId xmlns:a16="http://schemas.microsoft.com/office/drawing/2014/main" id="{4E1534E5-65D5-52A4-92AB-77EA98D33BFA}"/>
              </a:ext>
            </a:extLst>
          </p:cNvPr>
          <p:cNvSpPr>
            <a:spLocks noGrp="1"/>
          </p:cNvSpPr>
          <p:nvPr>
            <p:ph idx="1"/>
          </p:nvPr>
        </p:nvSpPr>
        <p:spPr>
          <a:xfrm>
            <a:off x="838200" y="1825625"/>
            <a:ext cx="6769396" cy="4351338"/>
          </a:xfrm>
        </p:spPr>
        <p:txBody>
          <a:bodyPr/>
          <a:lstStyle/>
          <a:p>
            <a:r>
              <a:rPr lang="en-US" b="1" dirty="0"/>
              <a:t>The Mechanism</a:t>
            </a:r>
            <a:r>
              <a:rPr lang="en-US" dirty="0"/>
              <a:t>: FIDES assigns </a:t>
            </a:r>
            <a:r>
              <a:rPr lang="en-US" b="1" dirty="0"/>
              <a:t>Labels</a:t>
            </a:r>
            <a:r>
              <a:rPr lang="en-US" dirty="0"/>
              <a:t> to every piece of data:</a:t>
            </a:r>
          </a:p>
          <a:p>
            <a:pPr lvl="1"/>
            <a:r>
              <a:rPr lang="en-US" b="1" dirty="0"/>
              <a:t>Integrity (Trusted vs. Untrusted)</a:t>
            </a:r>
            <a:r>
              <a:rPr lang="en-US" dirty="0"/>
              <a:t>: Did this come from the user or the public web?</a:t>
            </a:r>
          </a:p>
          <a:p>
            <a:pPr lvl="1"/>
            <a:r>
              <a:rPr lang="en-US" b="1" dirty="0"/>
              <a:t>Confidentiality (Private vs. Public)</a:t>
            </a:r>
            <a:r>
              <a:rPr lang="en-US" dirty="0"/>
              <a:t>: Is this a secret key or a general weather report?</a:t>
            </a:r>
          </a:p>
          <a:p>
            <a:r>
              <a:rPr lang="en-US" b="1" dirty="0"/>
              <a:t>The Rule</a:t>
            </a:r>
            <a:r>
              <a:rPr lang="en-US" dirty="0"/>
              <a:t>: Data can only flow from </a:t>
            </a:r>
            <a:r>
              <a:rPr lang="en-US" b="1" dirty="0"/>
              <a:t>High Integrity </a:t>
            </a:r>
            <a:r>
              <a:rPr lang="en-US" dirty="0"/>
              <a:t>to </a:t>
            </a:r>
            <a:r>
              <a:rPr lang="en-US" b="1" dirty="0"/>
              <a:t>Low Integrity</a:t>
            </a:r>
            <a:r>
              <a:rPr lang="en-US" dirty="0"/>
              <a:t> (No "Write Up") and </a:t>
            </a:r>
            <a:r>
              <a:rPr lang="en-US" b="1" dirty="0"/>
              <a:t>High Confidentiality </a:t>
            </a:r>
            <a:r>
              <a:rPr lang="en-US" dirty="0"/>
              <a:t>to </a:t>
            </a:r>
            <a:r>
              <a:rPr lang="en-US" b="1" dirty="0"/>
              <a:t>High Confidentiality </a:t>
            </a:r>
            <a:r>
              <a:rPr lang="en-US" dirty="0"/>
              <a:t>(No "Read Down").</a:t>
            </a:r>
          </a:p>
          <a:p>
            <a:endParaRPr lang="en-US" dirty="0"/>
          </a:p>
        </p:txBody>
      </p:sp>
      <p:pic>
        <p:nvPicPr>
          <p:cNvPr id="4" name="Picture 3">
            <a:extLst>
              <a:ext uri="{FF2B5EF4-FFF2-40B4-BE49-F238E27FC236}">
                <a16:creationId xmlns:a16="http://schemas.microsoft.com/office/drawing/2014/main" id="{32861AC4-E785-21C5-02F7-F4643A067146}"/>
              </a:ext>
            </a:extLst>
          </p:cNvPr>
          <p:cNvPicPr>
            <a:picLocks noChangeAspect="1"/>
          </p:cNvPicPr>
          <p:nvPr/>
        </p:nvPicPr>
        <p:blipFill>
          <a:blip r:embed="rId3"/>
          <a:stretch>
            <a:fillRect/>
          </a:stretch>
        </p:blipFill>
        <p:spPr>
          <a:xfrm>
            <a:off x="7607596" y="1549400"/>
            <a:ext cx="4419600" cy="3759200"/>
          </a:xfrm>
          <a:prstGeom prst="rect">
            <a:avLst/>
          </a:prstGeom>
        </p:spPr>
      </p:pic>
    </p:spTree>
    <p:extLst>
      <p:ext uri="{BB962C8B-B14F-4D97-AF65-F5344CB8AC3E}">
        <p14:creationId xmlns:p14="http://schemas.microsoft.com/office/powerpoint/2010/main" val="344831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LM Agents | Prompt Engineering Guide">
            <a:extLst>
              <a:ext uri="{FF2B5EF4-FFF2-40B4-BE49-F238E27FC236}">
                <a16:creationId xmlns:a16="http://schemas.microsoft.com/office/drawing/2014/main" id="{72D3FD21-E612-AA93-072F-EF855807B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855" y="2998381"/>
            <a:ext cx="5789429" cy="38596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1D9284-3779-C953-B915-1A28B7E1F9EF}"/>
              </a:ext>
            </a:extLst>
          </p:cNvPr>
          <p:cNvSpPr>
            <a:spLocks noGrp="1"/>
          </p:cNvSpPr>
          <p:nvPr>
            <p:ph type="title"/>
          </p:nvPr>
        </p:nvSpPr>
        <p:spPr/>
        <p:txBody>
          <a:bodyPr/>
          <a:lstStyle/>
          <a:p>
            <a:r>
              <a:rPr lang="en-US" dirty="0"/>
              <a:t>LLM Agents</a:t>
            </a:r>
          </a:p>
        </p:txBody>
      </p:sp>
      <p:sp>
        <p:nvSpPr>
          <p:cNvPr id="3" name="Content Placeholder 2">
            <a:extLst>
              <a:ext uri="{FF2B5EF4-FFF2-40B4-BE49-F238E27FC236}">
                <a16:creationId xmlns:a16="http://schemas.microsoft.com/office/drawing/2014/main" id="{E7AD55A0-9592-AB06-5DD9-F5955B2B3DEF}"/>
              </a:ext>
            </a:extLst>
          </p:cNvPr>
          <p:cNvSpPr>
            <a:spLocks noGrp="1"/>
          </p:cNvSpPr>
          <p:nvPr>
            <p:ph idx="1"/>
          </p:nvPr>
        </p:nvSpPr>
        <p:spPr>
          <a:xfrm>
            <a:off x="838200" y="1825625"/>
            <a:ext cx="10815084" cy="4351338"/>
          </a:xfrm>
        </p:spPr>
        <p:txBody>
          <a:bodyPr/>
          <a:lstStyle/>
          <a:p>
            <a:r>
              <a:rPr lang="en-US" dirty="0"/>
              <a:t>LLM agents are shifting from conversational interfaces into personalized, actionable systems through </a:t>
            </a:r>
            <a:r>
              <a:rPr lang="en-US" dirty="0">
                <a:solidFill>
                  <a:schemeClr val="accent4"/>
                </a:solidFill>
              </a:rPr>
              <a:t>tool-calling capabilities</a:t>
            </a:r>
            <a:r>
              <a:rPr lang="en-US" dirty="0"/>
              <a:t>.</a:t>
            </a:r>
          </a:p>
          <a:p>
            <a:r>
              <a:rPr lang="en-US" dirty="0"/>
              <a:t>They have become increasingly powerful and widely integrated to user’s digital space.</a:t>
            </a:r>
          </a:p>
          <a:p>
            <a:pPr lvl="1"/>
            <a:r>
              <a:rPr lang="en-US" dirty="0"/>
              <a:t>Access to user’s private data</a:t>
            </a:r>
          </a:p>
          <a:p>
            <a:pPr lvl="1"/>
            <a:r>
              <a:rPr lang="en-US" dirty="0"/>
              <a:t>Authorization to act on user’s behalf</a:t>
            </a:r>
          </a:p>
          <a:p>
            <a:endParaRPr lang="en-US" dirty="0"/>
          </a:p>
        </p:txBody>
      </p:sp>
    </p:spTree>
    <p:extLst>
      <p:ext uri="{BB962C8B-B14F-4D97-AF65-F5344CB8AC3E}">
        <p14:creationId xmlns:p14="http://schemas.microsoft.com/office/powerpoint/2010/main" val="310685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E75E-497E-465E-FE4B-E0BD8A2044FF}"/>
              </a:ext>
            </a:extLst>
          </p:cNvPr>
          <p:cNvSpPr>
            <a:spLocks noGrp="1"/>
          </p:cNvSpPr>
          <p:nvPr>
            <p:ph type="title"/>
          </p:nvPr>
        </p:nvSpPr>
        <p:spPr/>
        <p:txBody>
          <a:bodyPr/>
          <a:lstStyle/>
          <a:p>
            <a:r>
              <a:rPr lang="en-US" dirty="0"/>
              <a:t>FIDES Architecture: The Safe Planner</a:t>
            </a:r>
          </a:p>
        </p:txBody>
      </p:sp>
      <p:sp>
        <p:nvSpPr>
          <p:cNvPr id="3" name="Content Placeholder 2">
            <a:extLst>
              <a:ext uri="{FF2B5EF4-FFF2-40B4-BE49-F238E27FC236}">
                <a16:creationId xmlns:a16="http://schemas.microsoft.com/office/drawing/2014/main" id="{C23BA3B7-5A8A-EC67-F98F-34E8C55E8934}"/>
              </a:ext>
            </a:extLst>
          </p:cNvPr>
          <p:cNvSpPr>
            <a:spLocks noGrp="1"/>
          </p:cNvSpPr>
          <p:nvPr>
            <p:ph idx="1"/>
          </p:nvPr>
        </p:nvSpPr>
        <p:spPr>
          <a:xfrm>
            <a:off x="838200" y="1825624"/>
            <a:ext cx="5770277" cy="4806139"/>
          </a:xfrm>
        </p:spPr>
        <p:txBody>
          <a:bodyPr>
            <a:normAutofit fontScale="92500" lnSpcReduction="10000"/>
          </a:bodyPr>
          <a:lstStyle/>
          <a:p>
            <a:r>
              <a:rPr lang="en-US" b="1" dirty="0"/>
              <a:t>Key Components</a:t>
            </a:r>
            <a:r>
              <a:rPr lang="en-US" dirty="0"/>
              <a:t>:</a:t>
            </a:r>
          </a:p>
          <a:p>
            <a:pPr marL="914400" lvl="1" indent="-457200">
              <a:buFont typeface="+mj-lt"/>
              <a:buAutoNum type="arabicPeriod"/>
            </a:pPr>
            <a:r>
              <a:rPr lang="en-US" b="1" dirty="0"/>
              <a:t>Agent Loop</a:t>
            </a:r>
            <a:r>
              <a:rPr lang="en-US" dirty="0"/>
              <a:t>: Orchestrates the interaction between the LLM and tools.</a:t>
            </a:r>
          </a:p>
          <a:p>
            <a:pPr marL="914400" lvl="1" indent="-457200">
              <a:buFont typeface="+mj-lt"/>
              <a:buAutoNum type="arabicPeriod"/>
            </a:pPr>
            <a:r>
              <a:rPr lang="en-US" b="1" dirty="0"/>
              <a:t>Planner’s Memory</a:t>
            </a:r>
            <a:r>
              <a:rPr lang="en-US" dirty="0"/>
              <a:t>: Stores tool results in variables to prevent tainting the conversation history.</a:t>
            </a:r>
          </a:p>
          <a:p>
            <a:pPr marL="914400" lvl="1" indent="-457200">
              <a:buFont typeface="+mj-lt"/>
              <a:buAutoNum type="arabicPeriod"/>
            </a:pPr>
            <a:r>
              <a:rPr lang="en-US" b="1" dirty="0"/>
              <a:t>Policy Engine</a:t>
            </a:r>
            <a:r>
              <a:rPr lang="en-US" dirty="0"/>
              <a:t>: Intercepts proposed actions and checks them against the labels.</a:t>
            </a:r>
          </a:p>
          <a:p>
            <a:r>
              <a:rPr lang="en-US" b="1" dirty="0"/>
              <a:t>The "Firewall"</a:t>
            </a:r>
            <a:r>
              <a:rPr lang="en-US" dirty="0"/>
              <a:t>: Even if the LLM sees untrusted data, the Policy Engine ensures that data never triggers a "Consequential Action."</a:t>
            </a:r>
          </a:p>
          <a:p>
            <a:endParaRPr lang="en-US" dirty="0"/>
          </a:p>
        </p:txBody>
      </p:sp>
      <p:pic>
        <p:nvPicPr>
          <p:cNvPr id="4" name="Picture 3">
            <a:extLst>
              <a:ext uri="{FF2B5EF4-FFF2-40B4-BE49-F238E27FC236}">
                <a16:creationId xmlns:a16="http://schemas.microsoft.com/office/drawing/2014/main" id="{38B07F0F-970D-E13A-CB65-3D994E84EC2D}"/>
              </a:ext>
            </a:extLst>
          </p:cNvPr>
          <p:cNvPicPr>
            <a:picLocks noChangeAspect="1"/>
          </p:cNvPicPr>
          <p:nvPr/>
        </p:nvPicPr>
        <p:blipFill>
          <a:blip r:embed="rId3"/>
          <a:stretch>
            <a:fillRect/>
          </a:stretch>
        </p:blipFill>
        <p:spPr>
          <a:xfrm>
            <a:off x="6608477" y="1559702"/>
            <a:ext cx="5448844" cy="5072062"/>
          </a:xfrm>
          <a:prstGeom prst="rect">
            <a:avLst/>
          </a:prstGeom>
        </p:spPr>
      </p:pic>
    </p:spTree>
    <p:extLst>
      <p:ext uri="{BB962C8B-B14F-4D97-AF65-F5344CB8AC3E}">
        <p14:creationId xmlns:p14="http://schemas.microsoft.com/office/powerpoint/2010/main" val="196725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DF89-2982-5DD0-46EE-AB74146331AA}"/>
              </a:ext>
            </a:extLst>
          </p:cNvPr>
          <p:cNvSpPr>
            <a:spLocks noGrp="1"/>
          </p:cNvSpPr>
          <p:nvPr>
            <p:ph type="title"/>
          </p:nvPr>
        </p:nvSpPr>
        <p:spPr/>
        <p:txBody>
          <a:bodyPr/>
          <a:lstStyle/>
          <a:p>
            <a:r>
              <a:rPr lang="en-US" dirty="0"/>
              <a:t>Two Fundamental Policies (P-T and P-F)</a:t>
            </a:r>
          </a:p>
        </p:txBody>
      </p:sp>
      <p:sp>
        <p:nvSpPr>
          <p:cNvPr id="3" name="Content Placeholder 2">
            <a:extLst>
              <a:ext uri="{FF2B5EF4-FFF2-40B4-BE49-F238E27FC236}">
                <a16:creationId xmlns:a16="http://schemas.microsoft.com/office/drawing/2014/main" id="{43AA7E74-62F4-ECF6-F26D-5AEC1CE33D65}"/>
              </a:ext>
            </a:extLst>
          </p:cNvPr>
          <p:cNvSpPr>
            <a:spLocks noGrp="1"/>
          </p:cNvSpPr>
          <p:nvPr>
            <p:ph idx="1"/>
          </p:nvPr>
        </p:nvSpPr>
        <p:spPr/>
        <p:txBody>
          <a:bodyPr>
            <a:normAutofit/>
          </a:bodyPr>
          <a:lstStyle/>
          <a:p>
            <a:r>
              <a:rPr lang="en-US" b="1" dirty="0"/>
              <a:t>Policy 1: Trusted Action (P-T)</a:t>
            </a:r>
          </a:p>
          <a:p>
            <a:pPr lvl="1"/>
            <a:r>
              <a:rPr lang="en-US" dirty="0"/>
              <a:t>Ensures a tool call only proceeds if the decision was based </a:t>
            </a:r>
            <a:r>
              <a:rPr lang="en-US" b="1" dirty="0"/>
              <a:t>exclusively on trusted sources</a:t>
            </a:r>
            <a:r>
              <a:rPr lang="en-US" dirty="0"/>
              <a:t>.</a:t>
            </a:r>
          </a:p>
          <a:p>
            <a:pPr lvl="1"/>
            <a:r>
              <a:rPr lang="en-US" dirty="0"/>
              <a:t>Prevents attackers from "triggering" actions.</a:t>
            </a:r>
          </a:p>
          <a:p>
            <a:r>
              <a:rPr lang="en-US" b="1" dirty="0"/>
              <a:t>Policy 2: Permitted Flow (P-F)</a:t>
            </a:r>
          </a:p>
          <a:p>
            <a:pPr lvl="1"/>
            <a:r>
              <a:rPr lang="en-US" dirty="0"/>
              <a:t>Ensures that data being sent (egress) only goes to </a:t>
            </a:r>
            <a:r>
              <a:rPr lang="en-US" b="1" dirty="0"/>
              <a:t>authorized recipients</a:t>
            </a:r>
            <a:r>
              <a:rPr lang="en-US" dirty="0"/>
              <a:t>.</a:t>
            </a:r>
          </a:p>
          <a:p>
            <a:pPr lvl="1"/>
            <a:r>
              <a:rPr lang="en-US" dirty="0"/>
              <a:t>Prevents data exfiltration even if the agent is confused.</a:t>
            </a:r>
          </a:p>
          <a:p>
            <a:r>
              <a:rPr lang="en-US" b="1" dirty="0"/>
              <a:t>Key Advantage</a:t>
            </a:r>
            <a:r>
              <a:rPr lang="en-US" dirty="0"/>
              <a:t>: These are </a:t>
            </a:r>
            <a:r>
              <a:rPr lang="en-US" b="1" dirty="0"/>
              <a:t>Deterministic</a:t>
            </a:r>
            <a:r>
              <a:rPr lang="en-US" dirty="0"/>
              <a:t> checks performed outside the LLM.</a:t>
            </a:r>
          </a:p>
          <a:p>
            <a:endParaRPr lang="en-US" dirty="0"/>
          </a:p>
        </p:txBody>
      </p:sp>
    </p:spTree>
    <p:extLst>
      <p:ext uri="{BB962C8B-B14F-4D97-AF65-F5344CB8AC3E}">
        <p14:creationId xmlns:p14="http://schemas.microsoft.com/office/powerpoint/2010/main" val="223732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C007-E4EE-2B32-F94F-5D1FE3B69198}"/>
              </a:ext>
            </a:extLst>
          </p:cNvPr>
          <p:cNvSpPr>
            <a:spLocks noGrp="1"/>
          </p:cNvSpPr>
          <p:nvPr>
            <p:ph type="title"/>
          </p:nvPr>
        </p:nvSpPr>
        <p:spPr>
          <a:xfrm>
            <a:off x="838200" y="365125"/>
            <a:ext cx="11353800" cy="1325563"/>
          </a:xfrm>
        </p:spPr>
        <p:txBody>
          <a:bodyPr>
            <a:normAutofit/>
          </a:bodyPr>
          <a:lstStyle/>
          <a:p>
            <a:r>
              <a:rPr lang="en-US" dirty="0"/>
              <a:t>Selective Hiding &amp; Constrained Inspection</a:t>
            </a:r>
          </a:p>
        </p:txBody>
      </p:sp>
      <p:sp>
        <p:nvSpPr>
          <p:cNvPr id="3" name="Content Placeholder 2">
            <a:extLst>
              <a:ext uri="{FF2B5EF4-FFF2-40B4-BE49-F238E27FC236}">
                <a16:creationId xmlns:a16="http://schemas.microsoft.com/office/drawing/2014/main" id="{551D1179-7B71-AEA7-75D7-8D678DF5848D}"/>
              </a:ext>
            </a:extLst>
          </p:cNvPr>
          <p:cNvSpPr>
            <a:spLocks noGrp="1"/>
          </p:cNvSpPr>
          <p:nvPr>
            <p:ph idx="1"/>
          </p:nvPr>
        </p:nvSpPr>
        <p:spPr/>
        <p:txBody>
          <a:bodyPr>
            <a:normAutofit lnSpcReduction="10000"/>
          </a:bodyPr>
          <a:lstStyle/>
          <a:p>
            <a:r>
              <a:rPr lang="en-US" b="1" dirty="0"/>
              <a:t>The Challenge</a:t>
            </a:r>
            <a:r>
              <a:rPr lang="en-US" dirty="0"/>
              <a:t>: If we hide all untrusted data, the agent becomes useless.</a:t>
            </a:r>
          </a:p>
          <a:p>
            <a:r>
              <a:rPr lang="en-US" b="1" dirty="0"/>
              <a:t>The FIDES Solution</a:t>
            </a:r>
            <a:r>
              <a:rPr lang="en-US" dirty="0"/>
              <a:t>:</a:t>
            </a:r>
          </a:p>
          <a:p>
            <a:pPr lvl="1"/>
            <a:r>
              <a:rPr lang="en-US" b="1" dirty="0"/>
              <a:t>Selective Hiding</a:t>
            </a:r>
            <a:r>
              <a:rPr lang="en-US" dirty="0"/>
              <a:t>: Only hide data that would raise the security label of the context.</a:t>
            </a:r>
          </a:p>
          <a:p>
            <a:pPr lvl="1"/>
            <a:r>
              <a:rPr lang="en-US" b="1" dirty="0"/>
              <a:t>Constrained Inspection</a:t>
            </a:r>
            <a:r>
              <a:rPr lang="en-US" dirty="0"/>
              <a:t>: Use a </a:t>
            </a:r>
            <a:r>
              <a:rPr lang="en-US" b="1" dirty="0"/>
              <a:t>Quarantined LLM </a:t>
            </a:r>
            <a:r>
              <a:rPr lang="en-US" dirty="0"/>
              <a:t>to inspect variables.</a:t>
            </a:r>
          </a:p>
          <a:p>
            <a:pPr lvl="1"/>
            <a:r>
              <a:rPr lang="en-US" b="1" dirty="0"/>
              <a:t>Type Safety</a:t>
            </a:r>
            <a:r>
              <a:rPr lang="en-US" dirty="0"/>
              <a:t>: For example, the agent can ask "Is there a meeting in this email?" and receive a </a:t>
            </a:r>
            <a:r>
              <a:rPr lang="en-US" b="1" dirty="0"/>
              <a:t>Boolean (True/False)</a:t>
            </a:r>
            <a:r>
              <a:rPr lang="en-US" dirty="0"/>
              <a:t> answer.</a:t>
            </a:r>
          </a:p>
          <a:p>
            <a:r>
              <a:rPr lang="en-US" b="1" dirty="0"/>
              <a:t>Impact</a:t>
            </a:r>
            <a:r>
              <a:rPr lang="en-US" dirty="0"/>
              <a:t>: A single bit (True/False) cannot carry a malicious prompt injection payload, making the interaction safe.</a:t>
            </a:r>
          </a:p>
          <a:p>
            <a:endParaRPr lang="en-US" dirty="0"/>
          </a:p>
        </p:txBody>
      </p:sp>
    </p:spTree>
    <p:extLst>
      <p:ext uri="{BB962C8B-B14F-4D97-AF65-F5344CB8AC3E}">
        <p14:creationId xmlns:p14="http://schemas.microsoft.com/office/powerpoint/2010/main" val="57831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ED03-C086-5961-F8D8-E40CF3733943}"/>
              </a:ext>
            </a:extLst>
          </p:cNvPr>
          <p:cNvSpPr>
            <a:spLocks noGrp="1"/>
          </p:cNvSpPr>
          <p:nvPr>
            <p:ph type="title"/>
          </p:nvPr>
        </p:nvSpPr>
        <p:spPr/>
        <p:txBody>
          <a:bodyPr/>
          <a:lstStyle/>
          <a:p>
            <a:r>
              <a:rPr lang="en-US" dirty="0"/>
              <a:t>Evaluation: Stopping 100% of Attacks</a:t>
            </a:r>
          </a:p>
        </p:txBody>
      </p:sp>
      <p:sp>
        <p:nvSpPr>
          <p:cNvPr id="3" name="Content Placeholder 2">
            <a:extLst>
              <a:ext uri="{FF2B5EF4-FFF2-40B4-BE49-F238E27FC236}">
                <a16:creationId xmlns:a16="http://schemas.microsoft.com/office/drawing/2014/main" id="{20B670C7-4ADA-3049-8365-032DD93AEF0C}"/>
              </a:ext>
            </a:extLst>
          </p:cNvPr>
          <p:cNvSpPr>
            <a:spLocks noGrp="1"/>
          </p:cNvSpPr>
          <p:nvPr>
            <p:ph idx="1"/>
          </p:nvPr>
        </p:nvSpPr>
        <p:spPr/>
        <p:txBody>
          <a:bodyPr>
            <a:normAutofit/>
          </a:bodyPr>
          <a:lstStyle/>
          <a:p>
            <a:r>
              <a:rPr lang="en-US" b="1" dirty="0"/>
              <a:t>Benchmark</a:t>
            </a:r>
            <a:r>
              <a:rPr lang="en-US" dirty="0"/>
              <a:t>: Evaluated on </a:t>
            </a:r>
            <a:r>
              <a:rPr lang="en-US" b="1" dirty="0" err="1"/>
              <a:t>AgentDojo</a:t>
            </a:r>
            <a:r>
              <a:rPr lang="en-US" dirty="0"/>
              <a:t> (Workspace, Banking, Slack environments).</a:t>
            </a:r>
          </a:p>
          <a:p>
            <a:r>
              <a:rPr lang="en-US" b="1" dirty="0"/>
              <a:t>Security Result</a:t>
            </a:r>
            <a:r>
              <a:rPr lang="en-US" dirty="0"/>
              <a:t>: With policy checks enabled, FIDES stopped </a:t>
            </a:r>
            <a:r>
              <a:rPr lang="en-US" b="1" dirty="0"/>
              <a:t>100% of prompt injection attacks</a:t>
            </a:r>
            <a:r>
              <a:rPr lang="en-US" dirty="0"/>
              <a:t>.</a:t>
            </a:r>
          </a:p>
          <a:p>
            <a:r>
              <a:rPr lang="en-US" b="1" dirty="0"/>
              <a:t>Utility Result</a:t>
            </a:r>
            <a:r>
              <a:rPr lang="en-US" dirty="0"/>
              <a:t>: FIDES completed </a:t>
            </a:r>
            <a:r>
              <a:rPr lang="en-US" b="1" dirty="0"/>
              <a:t>16–24% more tasks</a:t>
            </a:r>
            <a:r>
              <a:rPr lang="en-US" dirty="0"/>
              <a:t> than basic planners by using reasoning models (o1/o3) to handle the security constraints.</a:t>
            </a:r>
          </a:p>
          <a:p>
            <a:r>
              <a:rPr lang="en-US" b="1" dirty="0"/>
              <a:t>Efficiency</a:t>
            </a:r>
            <a:r>
              <a:rPr lang="en-US" dirty="0"/>
              <a:t>: Shows that deterministic IFC does not significantly hurt agent performance.</a:t>
            </a:r>
          </a:p>
        </p:txBody>
      </p:sp>
    </p:spTree>
    <p:extLst>
      <p:ext uri="{BB962C8B-B14F-4D97-AF65-F5344CB8AC3E}">
        <p14:creationId xmlns:p14="http://schemas.microsoft.com/office/powerpoint/2010/main" val="3697557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3212-B35B-0202-99CA-1E2070A2884C}"/>
              </a:ext>
            </a:extLst>
          </p:cNvPr>
          <p:cNvSpPr>
            <a:spLocks noGrp="1"/>
          </p:cNvSpPr>
          <p:nvPr>
            <p:ph type="title"/>
          </p:nvPr>
        </p:nvSpPr>
        <p:spPr/>
        <p:txBody>
          <a:bodyPr/>
          <a:lstStyle/>
          <a:p>
            <a:r>
              <a:rPr lang="en-US" dirty="0"/>
              <a:t>FIDES: Key Takeaways</a:t>
            </a:r>
          </a:p>
        </p:txBody>
      </p:sp>
      <p:sp>
        <p:nvSpPr>
          <p:cNvPr id="3" name="Content Placeholder 2">
            <a:extLst>
              <a:ext uri="{FF2B5EF4-FFF2-40B4-BE49-F238E27FC236}">
                <a16:creationId xmlns:a16="http://schemas.microsoft.com/office/drawing/2014/main" id="{EF020CF4-EEFF-2993-6765-7CD3747681DB}"/>
              </a:ext>
            </a:extLst>
          </p:cNvPr>
          <p:cNvSpPr>
            <a:spLocks noGrp="1"/>
          </p:cNvSpPr>
          <p:nvPr>
            <p:ph idx="1"/>
          </p:nvPr>
        </p:nvSpPr>
        <p:spPr/>
        <p:txBody>
          <a:bodyPr/>
          <a:lstStyle/>
          <a:p>
            <a:r>
              <a:rPr lang="en-US" b="1" dirty="0"/>
              <a:t>Taint-Tracking</a:t>
            </a:r>
            <a:r>
              <a:rPr lang="en-US" dirty="0"/>
              <a:t>: Tags every data point with integrity labels to distinguish user input from untrusted sources.</a:t>
            </a:r>
          </a:p>
          <a:p>
            <a:r>
              <a:rPr lang="en-US" b="1" dirty="0"/>
              <a:t>Quarantined Inspection</a:t>
            </a:r>
            <a:r>
              <a:rPr lang="en-US" dirty="0"/>
              <a:t>: Safely extracts information from variables without tainting the agent’s context.</a:t>
            </a:r>
          </a:p>
          <a:p>
            <a:r>
              <a:rPr lang="en-US" b="1" dirty="0"/>
              <a:t>Secure by Design</a:t>
            </a:r>
            <a:r>
              <a:rPr lang="en-US" dirty="0"/>
              <a:t>: Prevents untrusted data flows from ever reaching sensitive tool "sinks."</a:t>
            </a:r>
          </a:p>
          <a:p>
            <a:endParaRPr lang="en-US" dirty="0"/>
          </a:p>
        </p:txBody>
      </p:sp>
    </p:spTree>
    <p:extLst>
      <p:ext uri="{BB962C8B-B14F-4D97-AF65-F5344CB8AC3E}">
        <p14:creationId xmlns:p14="http://schemas.microsoft.com/office/powerpoint/2010/main" val="249963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3F44-9154-9F8D-FBC8-5B2424825F1F}"/>
              </a:ext>
            </a:extLst>
          </p:cNvPr>
          <p:cNvSpPr>
            <a:spLocks noGrp="1"/>
          </p:cNvSpPr>
          <p:nvPr>
            <p:ph type="title"/>
          </p:nvPr>
        </p:nvSpPr>
        <p:spPr/>
        <p:txBody>
          <a:bodyPr/>
          <a:lstStyle/>
          <a:p>
            <a:r>
              <a:rPr lang="en-US" dirty="0" err="1"/>
              <a:t>MiniScope</a:t>
            </a:r>
            <a:r>
              <a:rPr lang="en-US" dirty="0"/>
              <a:t>: A Least Privilege Framework for Authorizing Tool Calling Agents</a:t>
            </a:r>
          </a:p>
        </p:txBody>
      </p:sp>
      <p:sp>
        <p:nvSpPr>
          <p:cNvPr id="3" name="Text Placeholder 2">
            <a:extLst>
              <a:ext uri="{FF2B5EF4-FFF2-40B4-BE49-F238E27FC236}">
                <a16:creationId xmlns:a16="http://schemas.microsoft.com/office/drawing/2014/main" id="{AB7E8029-9488-F791-8F65-11DDCF5AE372}"/>
              </a:ext>
            </a:extLst>
          </p:cNvPr>
          <p:cNvSpPr>
            <a:spLocks noGrp="1"/>
          </p:cNvSpPr>
          <p:nvPr>
            <p:ph type="body" idx="1"/>
          </p:nvPr>
        </p:nvSpPr>
        <p:spPr/>
        <p:txBody>
          <a:bodyPr/>
          <a:lstStyle/>
          <a:p>
            <a:r>
              <a:rPr lang="en-US" dirty="0" err="1"/>
              <a:t>Jinhao</a:t>
            </a:r>
            <a:r>
              <a:rPr lang="en-US" dirty="0"/>
              <a:t> Zhu et al. (UC Berkeley &amp; IBM Research) | </a:t>
            </a:r>
            <a:r>
              <a:rPr lang="en-US" dirty="0" err="1"/>
              <a:t>arXiv</a:t>
            </a:r>
            <a:r>
              <a:rPr lang="en-US" dirty="0"/>
              <a:t> 2025</a:t>
            </a:r>
          </a:p>
        </p:txBody>
      </p:sp>
    </p:spTree>
    <p:extLst>
      <p:ext uri="{BB962C8B-B14F-4D97-AF65-F5344CB8AC3E}">
        <p14:creationId xmlns:p14="http://schemas.microsoft.com/office/powerpoint/2010/main" val="194675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B37C-9ED2-6659-396D-0E1629DD885D}"/>
              </a:ext>
            </a:extLst>
          </p:cNvPr>
          <p:cNvSpPr>
            <a:spLocks noGrp="1"/>
          </p:cNvSpPr>
          <p:nvPr>
            <p:ph type="title"/>
          </p:nvPr>
        </p:nvSpPr>
        <p:spPr/>
        <p:txBody>
          <a:bodyPr>
            <a:normAutofit/>
          </a:bodyPr>
          <a:lstStyle/>
          <a:p>
            <a:r>
              <a:rPr lang="en-US" dirty="0"/>
              <a:t>Deployment Reality: Sensitive Services &amp; User Burden</a:t>
            </a:r>
          </a:p>
        </p:txBody>
      </p:sp>
      <p:sp>
        <p:nvSpPr>
          <p:cNvPr id="3" name="Content Placeholder 2">
            <a:extLst>
              <a:ext uri="{FF2B5EF4-FFF2-40B4-BE49-F238E27FC236}">
                <a16:creationId xmlns:a16="http://schemas.microsoft.com/office/drawing/2014/main" id="{6539DC48-E214-7CA9-A643-410D2C5A29F3}"/>
              </a:ext>
            </a:extLst>
          </p:cNvPr>
          <p:cNvSpPr>
            <a:spLocks noGrp="1"/>
          </p:cNvSpPr>
          <p:nvPr>
            <p:ph idx="1"/>
          </p:nvPr>
        </p:nvSpPr>
        <p:spPr/>
        <p:txBody>
          <a:bodyPr>
            <a:normAutofit/>
          </a:bodyPr>
          <a:lstStyle/>
          <a:p>
            <a:r>
              <a:rPr lang="en-US" b="1" dirty="0"/>
              <a:t>The Stakes</a:t>
            </a:r>
            <a:r>
              <a:rPr lang="en-US" dirty="0"/>
              <a:t>: Agents operate over the "Lethal Trifecta":</a:t>
            </a:r>
          </a:p>
          <a:p>
            <a:pPr lvl="1"/>
            <a:r>
              <a:rPr lang="en-US" b="1" dirty="0"/>
              <a:t>Private Data</a:t>
            </a:r>
            <a:r>
              <a:rPr lang="en-US" dirty="0"/>
              <a:t>: Gmail, Outlook, Calendars.</a:t>
            </a:r>
          </a:p>
          <a:p>
            <a:pPr lvl="1"/>
            <a:r>
              <a:rPr lang="en-US" b="1" dirty="0"/>
              <a:t>Sensitive Services</a:t>
            </a:r>
            <a:r>
              <a:rPr lang="en-US" dirty="0"/>
              <a:t>: Slack, Google Drive, AWS.</a:t>
            </a:r>
          </a:p>
          <a:p>
            <a:pPr lvl="1"/>
            <a:r>
              <a:rPr lang="en-US" b="1" dirty="0"/>
              <a:t>External Communication</a:t>
            </a:r>
            <a:r>
              <a:rPr lang="en-US" dirty="0"/>
              <a:t>: Sending emails/messages.</a:t>
            </a:r>
          </a:p>
          <a:p>
            <a:r>
              <a:rPr lang="en-US" b="1" dirty="0"/>
              <a:t>The Usability Tension</a:t>
            </a:r>
            <a:r>
              <a:rPr lang="en-US" dirty="0"/>
              <a:t>:</a:t>
            </a:r>
          </a:p>
          <a:p>
            <a:pPr lvl="1"/>
            <a:r>
              <a:rPr lang="en-US" b="1" dirty="0"/>
              <a:t>Silent Execution</a:t>
            </a:r>
            <a:r>
              <a:rPr lang="en-US" dirty="0"/>
              <a:t>: High risk of catastrophic data loss.</a:t>
            </a:r>
          </a:p>
          <a:p>
            <a:pPr lvl="1"/>
            <a:r>
              <a:rPr lang="en-US" b="1" dirty="0"/>
              <a:t>Per-Method Confirmation</a:t>
            </a:r>
            <a:r>
              <a:rPr lang="en-US" dirty="0"/>
              <a:t>: Leads to </a:t>
            </a:r>
            <a:r>
              <a:rPr lang="en-US" b="1" dirty="0"/>
              <a:t>"Confirmation Fatigue,"</a:t>
            </a:r>
            <a:r>
              <a:rPr lang="en-US" dirty="0"/>
              <a:t> where users stop reading and blindly approve all actions.</a:t>
            </a:r>
          </a:p>
          <a:p>
            <a:r>
              <a:rPr lang="en-US" b="1" dirty="0"/>
              <a:t>The Model</a:t>
            </a:r>
            <a:r>
              <a:rPr lang="en-US" dirty="0"/>
              <a:t>: Adopts the </a:t>
            </a:r>
            <a:r>
              <a:rPr lang="en-US" b="1" dirty="0"/>
              <a:t>Mobile Permission Model </a:t>
            </a:r>
            <a:r>
              <a:rPr lang="en-US" dirty="0"/>
              <a:t>(iOS/Android style) to balance security with ease of use.</a:t>
            </a:r>
          </a:p>
          <a:p>
            <a:endParaRPr lang="en-US" dirty="0"/>
          </a:p>
        </p:txBody>
      </p:sp>
    </p:spTree>
    <p:extLst>
      <p:ext uri="{BB962C8B-B14F-4D97-AF65-F5344CB8AC3E}">
        <p14:creationId xmlns:p14="http://schemas.microsoft.com/office/powerpoint/2010/main" val="3724250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170C-6E0F-7D1A-C712-FD2B1CAF1ECC}"/>
              </a:ext>
            </a:extLst>
          </p:cNvPr>
          <p:cNvSpPr>
            <a:spLocks noGrp="1"/>
          </p:cNvSpPr>
          <p:nvPr>
            <p:ph type="title"/>
          </p:nvPr>
        </p:nvSpPr>
        <p:spPr/>
        <p:txBody>
          <a:bodyPr/>
          <a:lstStyle/>
          <a:p>
            <a:r>
              <a:rPr lang="en-US" dirty="0"/>
              <a:t>The Problem: The </a:t>
            </a:r>
            <a:r>
              <a:rPr lang="en-US" dirty="0" err="1"/>
              <a:t>Overprivilege</a:t>
            </a:r>
            <a:r>
              <a:rPr lang="en-US" dirty="0"/>
              <a:t> Crisis</a:t>
            </a:r>
          </a:p>
        </p:txBody>
      </p:sp>
      <p:sp>
        <p:nvSpPr>
          <p:cNvPr id="3" name="Content Placeholder 2">
            <a:extLst>
              <a:ext uri="{FF2B5EF4-FFF2-40B4-BE49-F238E27FC236}">
                <a16:creationId xmlns:a16="http://schemas.microsoft.com/office/drawing/2014/main" id="{8FB806BD-1C10-2210-8EE9-05462DB6F7CD}"/>
              </a:ext>
            </a:extLst>
          </p:cNvPr>
          <p:cNvSpPr>
            <a:spLocks noGrp="1"/>
          </p:cNvSpPr>
          <p:nvPr>
            <p:ph idx="1"/>
          </p:nvPr>
        </p:nvSpPr>
        <p:spPr/>
        <p:txBody>
          <a:bodyPr>
            <a:normAutofit fontScale="92500"/>
          </a:bodyPr>
          <a:lstStyle/>
          <a:p>
            <a:r>
              <a:rPr lang="en-US" b="1" dirty="0"/>
              <a:t>Current Reality</a:t>
            </a:r>
            <a:r>
              <a:rPr lang="en-US" dirty="0"/>
              <a:t>: Most commercial agents (ChatGPT/Claude) use static "connectors."</a:t>
            </a:r>
          </a:p>
          <a:p>
            <a:r>
              <a:rPr lang="en-US" b="1" dirty="0"/>
              <a:t>The Gap</a:t>
            </a:r>
            <a:r>
              <a:rPr lang="en-US" dirty="0"/>
              <a:t>:</a:t>
            </a:r>
          </a:p>
          <a:p>
            <a:pPr lvl="1"/>
            <a:r>
              <a:rPr lang="en-US" dirty="0"/>
              <a:t>Manually mapping hundreds of API methods to OAuth scopes is error-prone.</a:t>
            </a:r>
          </a:p>
          <a:p>
            <a:pPr lvl="1"/>
            <a:r>
              <a:rPr lang="en-US" dirty="0"/>
              <a:t>Result: Agents often have "Write/Delete" access when only "Read" is needed.</a:t>
            </a:r>
          </a:p>
          <a:p>
            <a:r>
              <a:rPr lang="en-US" b="1" dirty="0"/>
              <a:t>The Vulnerability</a:t>
            </a:r>
            <a:r>
              <a:rPr lang="en-US" dirty="0"/>
              <a:t>: A single prompt injection can exploit these "excess keys" to wipe user data or leak information.</a:t>
            </a:r>
          </a:p>
          <a:p>
            <a:r>
              <a:rPr lang="en-US" b="1" dirty="0"/>
              <a:t>The Goal</a:t>
            </a:r>
            <a:r>
              <a:rPr lang="en-US" dirty="0"/>
              <a:t>: Ensure the agent holds the </a:t>
            </a:r>
            <a:r>
              <a:rPr lang="en-US" b="1" dirty="0"/>
              <a:t>absolute minimum set of keys</a:t>
            </a:r>
            <a:r>
              <a:rPr lang="en-US" dirty="0"/>
              <a:t> required for the specific task.</a:t>
            </a:r>
            <a:br>
              <a:rPr lang="en-US" dirty="0"/>
            </a:br>
            <a:endParaRPr lang="en-US" dirty="0"/>
          </a:p>
        </p:txBody>
      </p:sp>
    </p:spTree>
    <p:extLst>
      <p:ext uri="{BB962C8B-B14F-4D97-AF65-F5344CB8AC3E}">
        <p14:creationId xmlns:p14="http://schemas.microsoft.com/office/powerpoint/2010/main" val="378354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D829D-1D6F-F4FB-1DF4-7078CB1FC170}"/>
              </a:ext>
            </a:extLst>
          </p:cNvPr>
          <p:cNvPicPr>
            <a:picLocks noChangeAspect="1"/>
          </p:cNvPicPr>
          <p:nvPr/>
        </p:nvPicPr>
        <p:blipFill>
          <a:blip r:embed="rId3"/>
          <a:stretch>
            <a:fillRect/>
          </a:stretch>
        </p:blipFill>
        <p:spPr>
          <a:xfrm>
            <a:off x="6683639" y="2083982"/>
            <a:ext cx="5508361" cy="3917918"/>
          </a:xfrm>
          <a:prstGeom prst="rect">
            <a:avLst/>
          </a:prstGeom>
        </p:spPr>
      </p:pic>
      <p:sp>
        <p:nvSpPr>
          <p:cNvPr id="2" name="Title 1">
            <a:extLst>
              <a:ext uri="{FF2B5EF4-FFF2-40B4-BE49-F238E27FC236}">
                <a16:creationId xmlns:a16="http://schemas.microsoft.com/office/drawing/2014/main" id="{14E03DA7-6E66-7CB4-137C-DA6B1CEDB463}"/>
              </a:ext>
            </a:extLst>
          </p:cNvPr>
          <p:cNvSpPr>
            <a:spLocks noGrp="1"/>
          </p:cNvSpPr>
          <p:nvPr>
            <p:ph type="title"/>
          </p:nvPr>
        </p:nvSpPr>
        <p:spPr/>
        <p:txBody>
          <a:bodyPr>
            <a:normAutofit/>
          </a:bodyPr>
          <a:lstStyle/>
          <a:p>
            <a:r>
              <a:rPr lang="en-US" dirty="0"/>
              <a:t>Insight 1: Reconstructing Permission Hierarchies</a:t>
            </a:r>
          </a:p>
        </p:txBody>
      </p:sp>
      <p:sp>
        <p:nvSpPr>
          <p:cNvPr id="3" name="Content Placeholder 2">
            <a:extLst>
              <a:ext uri="{FF2B5EF4-FFF2-40B4-BE49-F238E27FC236}">
                <a16:creationId xmlns:a16="http://schemas.microsoft.com/office/drawing/2014/main" id="{9D1F403F-3590-E5F3-2612-543DAD3B97B6}"/>
              </a:ext>
            </a:extLst>
          </p:cNvPr>
          <p:cNvSpPr>
            <a:spLocks noGrp="1"/>
          </p:cNvSpPr>
          <p:nvPr>
            <p:ph sz="half" idx="1"/>
          </p:nvPr>
        </p:nvSpPr>
        <p:spPr>
          <a:xfrm>
            <a:off x="838199" y="1825624"/>
            <a:ext cx="6172483" cy="4667249"/>
          </a:xfrm>
        </p:spPr>
        <p:txBody>
          <a:bodyPr>
            <a:normAutofit fontScale="92500"/>
          </a:bodyPr>
          <a:lstStyle/>
          <a:p>
            <a:r>
              <a:rPr lang="en-US" b="1" dirty="0"/>
              <a:t>Key Concept</a:t>
            </a:r>
            <a:r>
              <a:rPr lang="en-US" dirty="0"/>
              <a:t>: Permissions are not flat lists; they are </a:t>
            </a:r>
            <a:r>
              <a:rPr lang="en-US" b="1" dirty="0"/>
              <a:t>Hierarchies</a:t>
            </a:r>
            <a:r>
              <a:rPr lang="en-US" dirty="0"/>
              <a:t>.</a:t>
            </a:r>
          </a:p>
          <a:p>
            <a:pPr lvl="1"/>
            <a:r>
              <a:rPr lang="en-US" dirty="0"/>
              <a:t>Example: </a:t>
            </a:r>
            <a:r>
              <a:rPr lang="en-US" b="0" i="0" dirty="0" err="1">
                <a:solidFill>
                  <a:srgbClr val="2B2D31"/>
                </a:solidFill>
                <a:effectLst/>
                <a:latin typeface="DM Mono" panose="020B0509040201040103" pitchFamily="49" charset="77"/>
              </a:rPr>
              <a:t>calendar.readonly</a:t>
            </a:r>
            <a:r>
              <a:rPr lang="en-US" b="0" i="0" dirty="0">
                <a:solidFill>
                  <a:srgbClr val="2B2D31"/>
                </a:solidFill>
                <a:effectLst/>
                <a:latin typeface="DM Mono" panose="020B0509040201040103" pitchFamily="49" charset="77"/>
              </a:rPr>
              <a:t> </a:t>
            </a:r>
            <a:r>
              <a:rPr lang="en-US" dirty="0"/>
              <a:t>is a subset of </a:t>
            </a:r>
            <a:r>
              <a:rPr lang="en-US" b="0" i="0" dirty="0" err="1">
                <a:solidFill>
                  <a:srgbClr val="2B2D31"/>
                </a:solidFill>
                <a:effectLst/>
                <a:latin typeface="DM Mono" panose="020B0509040201040103" pitchFamily="49" charset="77"/>
              </a:rPr>
              <a:t>calendar.events.owned</a:t>
            </a:r>
            <a:r>
              <a:rPr lang="en-US" dirty="0"/>
              <a:t>.</a:t>
            </a:r>
          </a:p>
          <a:p>
            <a:r>
              <a:rPr lang="en-US" b="1" dirty="0"/>
              <a:t>The Innovation</a:t>
            </a:r>
            <a:r>
              <a:rPr lang="en-US" dirty="0"/>
              <a:t>: </a:t>
            </a:r>
            <a:r>
              <a:rPr lang="en-US" dirty="0" err="1"/>
              <a:t>MiniScope</a:t>
            </a:r>
            <a:r>
              <a:rPr lang="en-US" dirty="0"/>
              <a:t> automatically reconstructs these as a </a:t>
            </a:r>
            <a:r>
              <a:rPr lang="en-US" b="1" dirty="0"/>
              <a:t>Directed Acyclic Graph (DAG) </a:t>
            </a:r>
            <a:r>
              <a:rPr lang="en-US" dirty="0"/>
              <a:t>by parsing official API documentation.</a:t>
            </a:r>
          </a:p>
          <a:p>
            <a:r>
              <a:rPr lang="en-US" b="1" dirty="0"/>
              <a:t>Why it matters</a:t>
            </a:r>
            <a:r>
              <a:rPr lang="en-US" dirty="0"/>
              <a:t>: This tree allows the system to prove that a broad permission is unnecessary if a narrower, more restrictive one exists.</a:t>
            </a:r>
          </a:p>
          <a:p>
            <a:endParaRPr lang="en-US" dirty="0"/>
          </a:p>
        </p:txBody>
      </p:sp>
    </p:spTree>
    <p:extLst>
      <p:ext uri="{BB962C8B-B14F-4D97-AF65-F5344CB8AC3E}">
        <p14:creationId xmlns:p14="http://schemas.microsoft.com/office/powerpoint/2010/main" val="3518963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8517-C131-D05B-8C64-E9F777AF02CF}"/>
              </a:ext>
            </a:extLst>
          </p:cNvPr>
          <p:cNvSpPr>
            <a:spLocks noGrp="1"/>
          </p:cNvSpPr>
          <p:nvPr>
            <p:ph type="title"/>
          </p:nvPr>
        </p:nvSpPr>
        <p:spPr/>
        <p:txBody>
          <a:bodyPr>
            <a:normAutofit/>
          </a:bodyPr>
          <a:lstStyle/>
          <a:p>
            <a:r>
              <a:rPr lang="en-US" dirty="0"/>
              <a:t>Insight 2: Security as a Mathematical Optimization</a:t>
            </a:r>
          </a:p>
        </p:txBody>
      </p:sp>
      <p:sp>
        <p:nvSpPr>
          <p:cNvPr id="3" name="Content Placeholder 2">
            <a:extLst>
              <a:ext uri="{FF2B5EF4-FFF2-40B4-BE49-F238E27FC236}">
                <a16:creationId xmlns:a16="http://schemas.microsoft.com/office/drawing/2014/main" id="{9F6B5F52-88E0-90D0-56F4-77BFF75E9573}"/>
              </a:ext>
            </a:extLst>
          </p:cNvPr>
          <p:cNvSpPr>
            <a:spLocks noGrp="1"/>
          </p:cNvSpPr>
          <p:nvPr>
            <p:ph idx="1"/>
          </p:nvPr>
        </p:nvSpPr>
        <p:spPr/>
        <p:txBody>
          <a:bodyPr>
            <a:normAutofit/>
          </a:bodyPr>
          <a:lstStyle/>
          <a:p>
            <a:r>
              <a:rPr lang="en-US" b="1" dirty="0"/>
              <a:t>The Shift</a:t>
            </a:r>
            <a:r>
              <a:rPr lang="en-US" dirty="0"/>
              <a:t>: From </a:t>
            </a:r>
            <a:r>
              <a:rPr lang="en-US" b="1" dirty="0"/>
              <a:t>Probabilistic</a:t>
            </a:r>
            <a:r>
              <a:rPr lang="en-US" dirty="0"/>
              <a:t> (LLM) to </a:t>
            </a:r>
            <a:r>
              <a:rPr lang="en-US" b="1" dirty="0"/>
              <a:t>Deterministic </a:t>
            </a:r>
            <a:r>
              <a:rPr lang="en-US" dirty="0"/>
              <a:t>(Mathematical).</a:t>
            </a:r>
          </a:p>
          <a:p>
            <a:r>
              <a:rPr lang="en-US" b="1" dirty="0"/>
              <a:t>The Mechanism</a:t>
            </a:r>
            <a:r>
              <a:rPr lang="en-US" dirty="0"/>
              <a:t>: </a:t>
            </a:r>
            <a:r>
              <a:rPr lang="en-US" b="1" dirty="0"/>
              <a:t>Integer Linear Programming (ILP)</a:t>
            </a:r>
            <a:r>
              <a:rPr lang="en-US" dirty="0"/>
              <a:t>.</a:t>
            </a:r>
          </a:p>
          <a:p>
            <a:r>
              <a:rPr lang="en-US" b="1" dirty="0"/>
              <a:t>The Logic</a:t>
            </a:r>
            <a:r>
              <a:rPr lang="en-US" dirty="0"/>
              <a:t>:</a:t>
            </a:r>
          </a:p>
          <a:p>
            <a:pPr lvl="1"/>
            <a:r>
              <a:rPr lang="en-US" b="1" dirty="0"/>
              <a:t>Input</a:t>
            </a:r>
            <a:r>
              <a:rPr lang="en-US" dirty="0"/>
              <a:t>: The agent's execution plan (list of API calls).</a:t>
            </a:r>
          </a:p>
          <a:p>
            <a:pPr lvl="1"/>
            <a:r>
              <a:rPr lang="en-US" b="1" dirty="0"/>
              <a:t>Solver</a:t>
            </a:r>
            <a:r>
              <a:rPr lang="en-US" dirty="0"/>
              <a:t>: Mathematically identifies the "minimal cost" set of scopes that covers all calls in the plan.</a:t>
            </a:r>
          </a:p>
          <a:p>
            <a:r>
              <a:rPr lang="en-US" b="1" dirty="0"/>
              <a:t>The Result</a:t>
            </a:r>
            <a:r>
              <a:rPr lang="en-US" dirty="0"/>
              <a:t>: A </a:t>
            </a:r>
            <a:r>
              <a:rPr lang="en-US" b="1" dirty="0"/>
              <a:t>Mechanical Guarantee </a:t>
            </a:r>
            <a:r>
              <a:rPr lang="en-US" dirty="0"/>
              <a:t>of least privilege that is immune to LLM hallucinations and manipulation.</a:t>
            </a:r>
            <a:br>
              <a:rPr lang="en-US" dirty="0"/>
            </a:br>
            <a:endParaRPr lang="en-US" dirty="0"/>
          </a:p>
        </p:txBody>
      </p:sp>
    </p:spTree>
    <p:extLst>
      <p:ext uri="{BB962C8B-B14F-4D97-AF65-F5344CB8AC3E}">
        <p14:creationId xmlns:p14="http://schemas.microsoft.com/office/powerpoint/2010/main" val="104918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92B3-A932-FD59-F5F9-0FAC761AB4AE}"/>
              </a:ext>
            </a:extLst>
          </p:cNvPr>
          <p:cNvSpPr>
            <a:spLocks noGrp="1"/>
          </p:cNvSpPr>
          <p:nvPr>
            <p:ph type="title"/>
          </p:nvPr>
        </p:nvSpPr>
        <p:spPr/>
        <p:txBody>
          <a:bodyPr/>
          <a:lstStyle/>
          <a:p>
            <a:r>
              <a:rPr lang="en-US" dirty="0"/>
              <a:t>Security Risks in Agent-Tool Interactions</a:t>
            </a:r>
          </a:p>
        </p:txBody>
      </p:sp>
      <p:sp>
        <p:nvSpPr>
          <p:cNvPr id="3" name="Content Placeholder 2">
            <a:extLst>
              <a:ext uri="{FF2B5EF4-FFF2-40B4-BE49-F238E27FC236}">
                <a16:creationId xmlns:a16="http://schemas.microsoft.com/office/drawing/2014/main" id="{C1F048E4-9555-427B-7C6C-15E8A16DFE03}"/>
              </a:ext>
            </a:extLst>
          </p:cNvPr>
          <p:cNvSpPr>
            <a:spLocks noGrp="1"/>
          </p:cNvSpPr>
          <p:nvPr>
            <p:ph idx="1"/>
          </p:nvPr>
        </p:nvSpPr>
        <p:spPr/>
        <p:txBody>
          <a:bodyPr>
            <a:normAutofit/>
          </a:bodyPr>
          <a:lstStyle/>
          <a:p>
            <a:r>
              <a:rPr lang="en-US" dirty="0"/>
              <a:t>LLM issues:</a:t>
            </a:r>
          </a:p>
          <a:p>
            <a:pPr lvl="1"/>
            <a:r>
              <a:rPr lang="en-US" dirty="0"/>
              <a:t>LLM suffers from hallucination and context compression.</a:t>
            </a:r>
          </a:p>
          <a:p>
            <a:pPr lvl="1"/>
            <a:r>
              <a:rPr lang="en-US" dirty="0"/>
              <a:t>LLM is vulnerable to prompt injection attacks.</a:t>
            </a:r>
          </a:p>
          <a:p>
            <a:r>
              <a:rPr lang="en-US" dirty="0"/>
              <a:t>External risks:</a:t>
            </a:r>
          </a:p>
          <a:p>
            <a:pPr lvl="1"/>
            <a:r>
              <a:rPr lang="en-US" dirty="0"/>
              <a:t>Agents are exposed to untrusted content and external communication.</a:t>
            </a:r>
          </a:p>
          <a:p>
            <a:pPr lvl="1"/>
            <a:r>
              <a:rPr lang="en-US" dirty="0"/>
              <a:t>Attackers can also introduce malicious tools into agents’ toolkit.</a:t>
            </a:r>
          </a:p>
          <a:p>
            <a:r>
              <a:rPr lang="en-US" dirty="0"/>
              <a:t>The stakes:</a:t>
            </a:r>
          </a:p>
          <a:p>
            <a:pPr lvl="1"/>
            <a:r>
              <a:rPr lang="en-US" dirty="0"/>
              <a:t>User’s private data</a:t>
            </a:r>
          </a:p>
          <a:p>
            <a:pPr lvl="1"/>
            <a:r>
              <a:rPr lang="en-US" dirty="0"/>
              <a:t>Consequential actions on real user systems</a:t>
            </a:r>
          </a:p>
        </p:txBody>
      </p:sp>
    </p:spTree>
    <p:extLst>
      <p:ext uri="{BB962C8B-B14F-4D97-AF65-F5344CB8AC3E}">
        <p14:creationId xmlns:p14="http://schemas.microsoft.com/office/powerpoint/2010/main" val="4407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509B-47AF-0B22-FB0F-32C7C1C92C74}"/>
              </a:ext>
            </a:extLst>
          </p:cNvPr>
          <p:cNvSpPr>
            <a:spLocks noGrp="1"/>
          </p:cNvSpPr>
          <p:nvPr>
            <p:ph type="title"/>
          </p:nvPr>
        </p:nvSpPr>
        <p:spPr/>
        <p:txBody>
          <a:bodyPr/>
          <a:lstStyle/>
          <a:p>
            <a:r>
              <a:rPr lang="en-US" dirty="0"/>
              <a:t>System Architecture &amp; Workflow</a:t>
            </a:r>
          </a:p>
        </p:txBody>
      </p:sp>
      <p:sp>
        <p:nvSpPr>
          <p:cNvPr id="3" name="Content Placeholder 2">
            <a:extLst>
              <a:ext uri="{FF2B5EF4-FFF2-40B4-BE49-F238E27FC236}">
                <a16:creationId xmlns:a16="http://schemas.microsoft.com/office/drawing/2014/main" id="{A0F50E30-C983-4931-7020-AF738AEA1F89}"/>
              </a:ext>
            </a:extLst>
          </p:cNvPr>
          <p:cNvSpPr>
            <a:spLocks noGrp="1"/>
          </p:cNvSpPr>
          <p:nvPr>
            <p:ph idx="1"/>
          </p:nvPr>
        </p:nvSpPr>
        <p:spPr>
          <a:xfrm>
            <a:off x="838200" y="1825625"/>
            <a:ext cx="5735868" cy="4667250"/>
          </a:xfrm>
        </p:spPr>
        <p:txBody>
          <a:bodyPr>
            <a:normAutofit fontScale="92500" lnSpcReduction="10000"/>
          </a:bodyPr>
          <a:lstStyle/>
          <a:p>
            <a:r>
              <a:rPr lang="en-US" b="1" dirty="0"/>
              <a:t>The Control Flow</a:t>
            </a:r>
            <a:r>
              <a:rPr lang="en-US" dirty="0"/>
              <a:t>:</a:t>
            </a:r>
          </a:p>
          <a:p>
            <a:pPr marL="914400" lvl="1" indent="-457200">
              <a:buFont typeface="+mj-lt"/>
              <a:buAutoNum type="arabicPeriod"/>
            </a:pPr>
            <a:r>
              <a:rPr lang="en-US" b="1" dirty="0"/>
              <a:t>Agent submits plan</a:t>
            </a:r>
            <a:r>
              <a:rPr lang="en-US" dirty="0"/>
              <a:t> to </a:t>
            </a:r>
            <a:r>
              <a:rPr lang="en-US" dirty="0" err="1"/>
              <a:t>MiniScope</a:t>
            </a:r>
            <a:r>
              <a:rPr lang="en-US" dirty="0"/>
              <a:t>.</a:t>
            </a:r>
          </a:p>
          <a:p>
            <a:pPr marL="914400" lvl="1" indent="-457200">
              <a:buFont typeface="+mj-lt"/>
              <a:buAutoNum type="arabicPeriod"/>
            </a:pPr>
            <a:r>
              <a:rPr lang="en-US" b="1" dirty="0"/>
              <a:t>Solver</a:t>
            </a:r>
            <a:r>
              <a:rPr lang="en-US" dirty="0"/>
              <a:t> identifies minimal scopes.</a:t>
            </a:r>
          </a:p>
          <a:p>
            <a:pPr marL="914400" lvl="1" indent="-457200">
              <a:buFont typeface="+mj-lt"/>
              <a:buAutoNum type="arabicPeriod"/>
            </a:pPr>
            <a:r>
              <a:rPr lang="en-US" b="1" dirty="0"/>
              <a:t>User</a:t>
            </a:r>
            <a:r>
              <a:rPr lang="en-US" dirty="0"/>
              <a:t> grants one-time approval (Mobile-style UI).</a:t>
            </a:r>
          </a:p>
          <a:p>
            <a:pPr marL="914400" lvl="1" indent="-457200">
              <a:buFont typeface="+mj-lt"/>
              <a:buAutoNum type="arabicPeriod"/>
            </a:pPr>
            <a:r>
              <a:rPr lang="en-US" b="1" dirty="0"/>
              <a:t>Restricted Session Token</a:t>
            </a:r>
            <a:r>
              <a:rPr lang="en-US" dirty="0"/>
              <a:t> is generated.</a:t>
            </a:r>
          </a:p>
          <a:p>
            <a:pPr marL="914400" lvl="1" indent="-457200">
              <a:buFont typeface="+mj-lt"/>
              <a:buAutoNum type="arabicPeriod"/>
            </a:pPr>
            <a:r>
              <a:rPr lang="en-US" b="1" dirty="0"/>
              <a:t>Permission Checker</a:t>
            </a:r>
            <a:r>
              <a:rPr lang="en-US" dirty="0"/>
              <a:t> intercepts every tool call to ensure it stays within the approved boundary.</a:t>
            </a:r>
          </a:p>
          <a:p>
            <a:r>
              <a:rPr lang="en-US" b="1" dirty="0"/>
              <a:t>Security Property</a:t>
            </a:r>
            <a:r>
              <a:rPr lang="en-US" dirty="0"/>
              <a:t>: The agent never accesses the user’s actual bearer tokens or real credentials.</a:t>
            </a:r>
          </a:p>
          <a:p>
            <a:endParaRPr lang="en-US" dirty="0"/>
          </a:p>
        </p:txBody>
      </p:sp>
      <p:pic>
        <p:nvPicPr>
          <p:cNvPr id="4" name="Picture 3">
            <a:extLst>
              <a:ext uri="{FF2B5EF4-FFF2-40B4-BE49-F238E27FC236}">
                <a16:creationId xmlns:a16="http://schemas.microsoft.com/office/drawing/2014/main" id="{8D707171-5B04-208C-42F3-B8C2181FF53A}"/>
              </a:ext>
            </a:extLst>
          </p:cNvPr>
          <p:cNvPicPr>
            <a:picLocks noChangeAspect="1"/>
          </p:cNvPicPr>
          <p:nvPr/>
        </p:nvPicPr>
        <p:blipFill>
          <a:blip r:embed="rId3"/>
          <a:stretch>
            <a:fillRect/>
          </a:stretch>
        </p:blipFill>
        <p:spPr>
          <a:xfrm>
            <a:off x="6574068" y="2431034"/>
            <a:ext cx="5453005" cy="3456432"/>
          </a:xfrm>
          <a:prstGeom prst="rect">
            <a:avLst/>
          </a:prstGeom>
        </p:spPr>
      </p:pic>
    </p:spTree>
    <p:extLst>
      <p:ext uri="{BB962C8B-B14F-4D97-AF65-F5344CB8AC3E}">
        <p14:creationId xmlns:p14="http://schemas.microsoft.com/office/powerpoint/2010/main" val="2262983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9524-F55B-DCAE-45D6-2130E466EA9A}"/>
              </a:ext>
            </a:extLst>
          </p:cNvPr>
          <p:cNvSpPr>
            <a:spLocks noGrp="1"/>
          </p:cNvSpPr>
          <p:nvPr>
            <p:ph type="title"/>
          </p:nvPr>
        </p:nvSpPr>
        <p:spPr/>
        <p:txBody>
          <a:bodyPr/>
          <a:lstStyle/>
          <a:p>
            <a:r>
              <a:rPr lang="en-US" dirty="0"/>
              <a:t>Evaluation: Accuracy &amp; Performance</a:t>
            </a:r>
          </a:p>
        </p:txBody>
      </p:sp>
      <p:sp>
        <p:nvSpPr>
          <p:cNvPr id="3" name="Content Placeholder 2">
            <a:extLst>
              <a:ext uri="{FF2B5EF4-FFF2-40B4-BE49-F238E27FC236}">
                <a16:creationId xmlns:a16="http://schemas.microsoft.com/office/drawing/2014/main" id="{763A93F6-BD6C-AEE7-375A-D46A548AD5BF}"/>
              </a:ext>
            </a:extLst>
          </p:cNvPr>
          <p:cNvSpPr>
            <a:spLocks noGrp="1"/>
          </p:cNvSpPr>
          <p:nvPr>
            <p:ph idx="1"/>
          </p:nvPr>
        </p:nvSpPr>
        <p:spPr/>
        <p:txBody>
          <a:bodyPr>
            <a:normAutofit/>
          </a:bodyPr>
          <a:lstStyle/>
          <a:p>
            <a:r>
              <a:rPr lang="en-US" b="1" dirty="0"/>
              <a:t>Security</a:t>
            </a:r>
            <a:r>
              <a:rPr lang="en-US" dirty="0"/>
              <a:t>: Outperforms LLM-based baselines (GPT-5, Claude 3.5).</a:t>
            </a:r>
          </a:p>
          <a:p>
            <a:pPr lvl="1"/>
            <a:r>
              <a:rPr lang="en-US" dirty="0"/>
              <a:t>LLMs over-provision or fail to find optimal scopes </a:t>
            </a:r>
            <a:r>
              <a:rPr lang="en-US" b="1" dirty="0"/>
              <a:t>17–40%</a:t>
            </a:r>
            <a:r>
              <a:rPr lang="en-US" dirty="0"/>
              <a:t> of the time.</a:t>
            </a:r>
          </a:p>
          <a:p>
            <a:r>
              <a:rPr lang="en-US" b="1" dirty="0"/>
              <a:t>Performance</a:t>
            </a:r>
            <a:r>
              <a:rPr lang="en-US" dirty="0"/>
              <a:t>:</a:t>
            </a:r>
          </a:p>
          <a:p>
            <a:pPr lvl="1"/>
            <a:r>
              <a:rPr lang="en-US" b="1" dirty="0"/>
              <a:t>1–6% latency overhead </a:t>
            </a:r>
            <a:r>
              <a:rPr lang="en-US" dirty="0"/>
              <a:t>(Negligible in real-world use).</a:t>
            </a:r>
          </a:p>
          <a:p>
            <a:pPr lvl="1"/>
            <a:r>
              <a:rPr lang="en-US" b="1" dirty="0"/>
              <a:t>Zero operational cost </a:t>
            </a:r>
            <a:r>
              <a:rPr lang="en-US" dirty="0"/>
              <a:t>(ILP runs locally; no expensive LLM API calls for security checks).</a:t>
            </a:r>
          </a:p>
          <a:p>
            <a:r>
              <a:rPr lang="en-US" b="1" dirty="0"/>
              <a:t>Industry Impact</a:t>
            </a:r>
            <a:r>
              <a:rPr lang="en-US" dirty="0"/>
              <a:t>: Identified </a:t>
            </a:r>
            <a:r>
              <a:rPr lang="en-US" b="1" dirty="0"/>
              <a:t>6 overprivileged configurations </a:t>
            </a:r>
            <a:r>
              <a:rPr lang="en-US" dirty="0"/>
              <a:t>in existing ChatGPT and Claude connectors during a real-world audit.</a:t>
            </a:r>
          </a:p>
          <a:p>
            <a:endParaRPr lang="en-US" dirty="0"/>
          </a:p>
        </p:txBody>
      </p:sp>
    </p:spTree>
    <p:extLst>
      <p:ext uri="{BB962C8B-B14F-4D97-AF65-F5344CB8AC3E}">
        <p14:creationId xmlns:p14="http://schemas.microsoft.com/office/powerpoint/2010/main" val="414595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AD1D-1E1D-98F1-DA19-418F8A6551DC}"/>
              </a:ext>
            </a:extLst>
          </p:cNvPr>
          <p:cNvSpPr>
            <a:spLocks noGrp="1"/>
          </p:cNvSpPr>
          <p:nvPr>
            <p:ph type="title"/>
          </p:nvPr>
        </p:nvSpPr>
        <p:spPr/>
        <p:txBody>
          <a:bodyPr/>
          <a:lstStyle/>
          <a:p>
            <a:r>
              <a:rPr lang="en-US" dirty="0" err="1"/>
              <a:t>MiniScope</a:t>
            </a:r>
            <a:r>
              <a:rPr lang="en-US" dirty="0"/>
              <a:t>: Key Takeaways</a:t>
            </a:r>
          </a:p>
        </p:txBody>
      </p:sp>
      <p:sp>
        <p:nvSpPr>
          <p:cNvPr id="3" name="Content Placeholder 2">
            <a:extLst>
              <a:ext uri="{FF2B5EF4-FFF2-40B4-BE49-F238E27FC236}">
                <a16:creationId xmlns:a16="http://schemas.microsoft.com/office/drawing/2014/main" id="{F2C7B0FD-D9F7-F9ED-D906-F73F929D8C2C}"/>
              </a:ext>
            </a:extLst>
          </p:cNvPr>
          <p:cNvSpPr>
            <a:spLocks noGrp="1"/>
          </p:cNvSpPr>
          <p:nvPr>
            <p:ph idx="1"/>
          </p:nvPr>
        </p:nvSpPr>
        <p:spPr/>
        <p:txBody>
          <a:bodyPr>
            <a:normAutofit/>
          </a:bodyPr>
          <a:lstStyle/>
          <a:p>
            <a:r>
              <a:rPr lang="en-US" b="1" dirty="0"/>
              <a:t>Mechanical Least Privilege</a:t>
            </a:r>
            <a:r>
              <a:rPr lang="en-US" dirty="0"/>
              <a:t>: Uses mathematical optimization (ILP) to replace unreliable LLM security "guesses."</a:t>
            </a:r>
          </a:p>
          <a:p>
            <a:r>
              <a:rPr lang="en-US" b="1" dirty="0"/>
              <a:t>Hierarchical Authorization</a:t>
            </a:r>
            <a:r>
              <a:rPr lang="en-US" dirty="0"/>
              <a:t>: Automatically reconstructs permission trees to minimize the agent's attack surface.</a:t>
            </a:r>
          </a:p>
          <a:p>
            <a:r>
              <a:rPr lang="en-US" b="1" dirty="0"/>
              <a:t>Deployment Grade</a:t>
            </a:r>
            <a:r>
              <a:rPr lang="en-US" dirty="0"/>
              <a:t>: Provides a rigorous, mobile-style permission model that eliminates "</a:t>
            </a:r>
            <a:r>
              <a:rPr lang="en-US" dirty="0" err="1"/>
              <a:t>Overprivilege</a:t>
            </a:r>
            <a:r>
              <a:rPr lang="en-US" dirty="0"/>
              <a:t>" in real-world connectors.</a:t>
            </a:r>
          </a:p>
          <a:p>
            <a:pPr marL="0" indent="0">
              <a:buNone/>
            </a:pPr>
            <a:br>
              <a:rPr lang="en-US" dirty="0"/>
            </a:br>
            <a:endParaRPr lang="en-US" dirty="0"/>
          </a:p>
        </p:txBody>
      </p:sp>
    </p:spTree>
    <p:extLst>
      <p:ext uri="{BB962C8B-B14F-4D97-AF65-F5344CB8AC3E}">
        <p14:creationId xmlns:p14="http://schemas.microsoft.com/office/powerpoint/2010/main" val="3356795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1BA1-545E-AB62-EEA3-D38093F98121}"/>
              </a:ext>
            </a:extLst>
          </p:cNvPr>
          <p:cNvSpPr>
            <a:spLocks noGrp="1"/>
          </p:cNvSpPr>
          <p:nvPr>
            <p:ph type="title"/>
          </p:nvPr>
        </p:nvSpPr>
        <p:spPr/>
        <p:txBody>
          <a:bodyPr/>
          <a:lstStyle/>
          <a:p>
            <a:r>
              <a:rPr lang="en-US" dirty="0"/>
              <a:t>Conclusion: A Multi-Layered Security Architecture</a:t>
            </a:r>
          </a:p>
        </p:txBody>
      </p:sp>
      <p:sp>
        <p:nvSpPr>
          <p:cNvPr id="3" name="Content Placeholder 2">
            <a:extLst>
              <a:ext uri="{FF2B5EF4-FFF2-40B4-BE49-F238E27FC236}">
                <a16:creationId xmlns:a16="http://schemas.microsoft.com/office/drawing/2014/main" id="{0695833B-4245-4857-FBF5-2CB3F3625B7D}"/>
              </a:ext>
            </a:extLst>
          </p:cNvPr>
          <p:cNvSpPr>
            <a:spLocks noGrp="1"/>
          </p:cNvSpPr>
          <p:nvPr>
            <p:ph idx="1"/>
          </p:nvPr>
        </p:nvSpPr>
        <p:spPr/>
        <p:txBody>
          <a:bodyPr>
            <a:normAutofit lnSpcReduction="10000"/>
          </a:bodyPr>
          <a:lstStyle/>
          <a:p>
            <a:r>
              <a:rPr lang="en-US" b="1" dirty="0"/>
              <a:t>The Mind: Securing the Intent (</a:t>
            </a:r>
            <a:r>
              <a:rPr lang="en-US" b="1" dirty="0" err="1"/>
              <a:t>Conseca</a:t>
            </a:r>
            <a:r>
              <a:rPr lang="en-US" b="1" dirty="0"/>
              <a:t>)</a:t>
            </a:r>
          </a:p>
          <a:p>
            <a:pPr lvl="1"/>
            <a:r>
              <a:rPr lang="en-US" dirty="0"/>
              <a:t>Mechanism: Context-aware policy generation.</a:t>
            </a:r>
          </a:p>
          <a:p>
            <a:pPr lvl="1"/>
            <a:r>
              <a:rPr lang="en-US" dirty="0"/>
              <a:t>Goal: Ensuring every action is appropriate for the specific user task.</a:t>
            </a:r>
          </a:p>
          <a:p>
            <a:r>
              <a:rPr lang="en-US" b="1" dirty="0"/>
              <a:t>The Nerves: Securing the Flow (FIDES)</a:t>
            </a:r>
          </a:p>
          <a:p>
            <a:pPr lvl="1"/>
            <a:r>
              <a:rPr lang="en-US" dirty="0"/>
              <a:t>Mechanism: Deterministic information-flow control (IFC).</a:t>
            </a:r>
          </a:p>
          <a:p>
            <a:pPr lvl="1"/>
            <a:r>
              <a:rPr lang="en-US" dirty="0"/>
              <a:t>Goal: Tracking data integrity to prevent untrusted inputs from hijacking the agent.</a:t>
            </a:r>
          </a:p>
          <a:p>
            <a:r>
              <a:rPr lang="en-US" b="1" dirty="0"/>
              <a:t>The Access: Securing the Keys (</a:t>
            </a:r>
            <a:r>
              <a:rPr lang="en-US" b="1" dirty="0" err="1"/>
              <a:t>MiniScope</a:t>
            </a:r>
            <a:r>
              <a:rPr lang="en-US" b="1" dirty="0"/>
              <a:t>)</a:t>
            </a:r>
          </a:p>
          <a:p>
            <a:pPr lvl="1"/>
            <a:r>
              <a:rPr lang="en-US" dirty="0"/>
              <a:t>Mechanism: Mathematical optimization of permission hierarchies.</a:t>
            </a:r>
          </a:p>
          <a:p>
            <a:pPr lvl="1"/>
            <a:r>
              <a:rPr lang="en-US" dirty="0"/>
              <a:t>Goal: Enforcing rigorous least privilege for all real-world tool interactions.</a:t>
            </a:r>
          </a:p>
          <a:p>
            <a:endParaRPr lang="en-US" dirty="0"/>
          </a:p>
        </p:txBody>
      </p:sp>
    </p:spTree>
    <p:extLst>
      <p:ext uri="{BB962C8B-B14F-4D97-AF65-F5344CB8AC3E}">
        <p14:creationId xmlns:p14="http://schemas.microsoft.com/office/powerpoint/2010/main" val="48170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quote from Summer Yue">
            <a:extLst>
              <a:ext uri="{FF2B5EF4-FFF2-40B4-BE49-F238E27FC236}">
                <a16:creationId xmlns:a16="http://schemas.microsoft.com/office/drawing/2014/main" id="{98F8B19E-C147-7725-9985-4E3B3DF90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37" r="14563"/>
          <a:stretch/>
        </p:blipFill>
        <p:spPr bwMode="auto">
          <a:xfrm>
            <a:off x="6400800" y="2122271"/>
            <a:ext cx="5569527" cy="3758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3207B7-B09A-BA08-2D7B-521A3A231D5E}"/>
              </a:ext>
            </a:extLst>
          </p:cNvPr>
          <p:cNvSpPr>
            <a:spLocks noGrp="1"/>
          </p:cNvSpPr>
          <p:nvPr>
            <p:ph type="title"/>
          </p:nvPr>
        </p:nvSpPr>
        <p:spPr/>
        <p:txBody>
          <a:bodyPr/>
          <a:lstStyle/>
          <a:p>
            <a:r>
              <a:rPr lang="en-US" dirty="0"/>
              <a:t>Security Risks in Agent-Tool Interactions</a:t>
            </a:r>
          </a:p>
        </p:txBody>
      </p:sp>
      <p:sp>
        <p:nvSpPr>
          <p:cNvPr id="3" name="Content Placeholder 2">
            <a:extLst>
              <a:ext uri="{FF2B5EF4-FFF2-40B4-BE49-F238E27FC236}">
                <a16:creationId xmlns:a16="http://schemas.microsoft.com/office/drawing/2014/main" id="{76C4FAFB-7D5F-5B84-075A-19B291554118}"/>
              </a:ext>
            </a:extLst>
          </p:cNvPr>
          <p:cNvSpPr>
            <a:spLocks noGrp="1"/>
          </p:cNvSpPr>
          <p:nvPr>
            <p:ph idx="1"/>
          </p:nvPr>
        </p:nvSpPr>
        <p:spPr>
          <a:xfrm>
            <a:off x="838199" y="1825625"/>
            <a:ext cx="5728855" cy="4351338"/>
          </a:xfrm>
        </p:spPr>
        <p:txBody>
          <a:bodyPr/>
          <a:lstStyle/>
          <a:p>
            <a:r>
              <a:rPr lang="en-US" dirty="0"/>
              <a:t>Examples:</a:t>
            </a:r>
          </a:p>
          <a:p>
            <a:pPr lvl="1"/>
            <a:r>
              <a:rPr lang="en-US" dirty="0"/>
              <a:t>Adversaries can use indirect prompt injection to compromise agent to leak private data or execute harmful actions.</a:t>
            </a:r>
          </a:p>
          <a:p>
            <a:pPr lvl="1"/>
            <a:r>
              <a:rPr lang="en-US" dirty="0"/>
              <a:t>LLM context compression can remove safety guardrails. </a:t>
            </a:r>
          </a:p>
          <a:p>
            <a:endParaRPr lang="en-US" dirty="0"/>
          </a:p>
        </p:txBody>
      </p:sp>
      <p:pic>
        <p:nvPicPr>
          <p:cNvPr id="3076" name="Picture 4">
            <a:extLst>
              <a:ext uri="{FF2B5EF4-FFF2-40B4-BE49-F238E27FC236}">
                <a16:creationId xmlns:a16="http://schemas.microsoft.com/office/drawing/2014/main" id="{71E12F7C-9ED4-2932-D24B-2C9DD3FB0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072" y="1591782"/>
            <a:ext cx="2279072" cy="46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3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4EC6-1160-943D-FC1A-FDB4165D42C9}"/>
              </a:ext>
            </a:extLst>
          </p:cNvPr>
          <p:cNvSpPr>
            <a:spLocks noGrp="1"/>
          </p:cNvSpPr>
          <p:nvPr>
            <p:ph type="title"/>
          </p:nvPr>
        </p:nvSpPr>
        <p:spPr/>
        <p:txBody>
          <a:bodyPr/>
          <a:lstStyle/>
          <a:p>
            <a:r>
              <a:rPr lang="en-US" dirty="0"/>
              <a:t>Component-Level Defense &amp; Gaps</a:t>
            </a:r>
          </a:p>
        </p:txBody>
      </p:sp>
      <p:sp>
        <p:nvSpPr>
          <p:cNvPr id="5" name="Text Placeholder 4">
            <a:extLst>
              <a:ext uri="{FF2B5EF4-FFF2-40B4-BE49-F238E27FC236}">
                <a16:creationId xmlns:a16="http://schemas.microsoft.com/office/drawing/2014/main" id="{0029B22D-A05A-8C3D-E15D-E3CE0CA4C382}"/>
              </a:ext>
            </a:extLst>
          </p:cNvPr>
          <p:cNvSpPr>
            <a:spLocks noGrp="1"/>
          </p:cNvSpPr>
          <p:nvPr>
            <p:ph type="body" idx="1"/>
          </p:nvPr>
        </p:nvSpPr>
        <p:spPr/>
        <p:txBody>
          <a:bodyPr>
            <a:normAutofit/>
          </a:bodyPr>
          <a:lstStyle/>
          <a:p>
            <a:r>
              <a:rPr lang="en-US" sz="2800" dirty="0"/>
              <a:t>Current Approaches</a:t>
            </a:r>
          </a:p>
        </p:txBody>
      </p:sp>
      <p:sp>
        <p:nvSpPr>
          <p:cNvPr id="3" name="Content Placeholder 2">
            <a:extLst>
              <a:ext uri="{FF2B5EF4-FFF2-40B4-BE49-F238E27FC236}">
                <a16:creationId xmlns:a16="http://schemas.microsoft.com/office/drawing/2014/main" id="{3B5C3ED1-A474-7D78-6CE2-8E7327D064DF}"/>
              </a:ext>
            </a:extLst>
          </p:cNvPr>
          <p:cNvSpPr>
            <a:spLocks noGrp="1"/>
          </p:cNvSpPr>
          <p:nvPr>
            <p:ph sz="half" idx="2"/>
          </p:nvPr>
        </p:nvSpPr>
        <p:spPr/>
        <p:txBody>
          <a:bodyPr>
            <a:normAutofit/>
          </a:bodyPr>
          <a:lstStyle/>
          <a:p>
            <a:r>
              <a:rPr lang="en-US" dirty="0"/>
              <a:t>Model Hardening: Alignment (RLHF/RLAIF), Fine-tuning, Steering.</a:t>
            </a:r>
          </a:p>
          <a:p>
            <a:r>
              <a:rPr lang="en-US" dirty="0"/>
              <a:t>Tool Hardening: Vetting, Audits, Metadata signing.</a:t>
            </a:r>
          </a:p>
        </p:txBody>
      </p:sp>
      <p:sp>
        <p:nvSpPr>
          <p:cNvPr id="6" name="Text Placeholder 5">
            <a:extLst>
              <a:ext uri="{FF2B5EF4-FFF2-40B4-BE49-F238E27FC236}">
                <a16:creationId xmlns:a16="http://schemas.microsoft.com/office/drawing/2014/main" id="{F58CCF2E-B46D-5A71-4F5B-40388961E539}"/>
              </a:ext>
            </a:extLst>
          </p:cNvPr>
          <p:cNvSpPr>
            <a:spLocks noGrp="1"/>
          </p:cNvSpPr>
          <p:nvPr>
            <p:ph type="body" sz="quarter" idx="3"/>
          </p:nvPr>
        </p:nvSpPr>
        <p:spPr/>
        <p:txBody>
          <a:bodyPr>
            <a:normAutofit/>
          </a:bodyPr>
          <a:lstStyle/>
          <a:p>
            <a:r>
              <a:rPr lang="en-US" sz="2800" dirty="0"/>
              <a:t>Gaps</a:t>
            </a:r>
          </a:p>
        </p:txBody>
      </p:sp>
      <p:sp>
        <p:nvSpPr>
          <p:cNvPr id="7" name="Content Placeholder 6">
            <a:extLst>
              <a:ext uri="{FF2B5EF4-FFF2-40B4-BE49-F238E27FC236}">
                <a16:creationId xmlns:a16="http://schemas.microsoft.com/office/drawing/2014/main" id="{569A1029-748F-754F-E8FF-BE79327EF2B4}"/>
              </a:ext>
            </a:extLst>
          </p:cNvPr>
          <p:cNvSpPr>
            <a:spLocks noGrp="1"/>
          </p:cNvSpPr>
          <p:nvPr>
            <p:ph sz="quarter" idx="4"/>
          </p:nvPr>
        </p:nvSpPr>
        <p:spPr/>
        <p:txBody>
          <a:bodyPr>
            <a:normAutofit/>
          </a:bodyPr>
          <a:lstStyle/>
          <a:p>
            <a:r>
              <a:rPr lang="en-US" b="1" dirty="0"/>
              <a:t>Fragile</a:t>
            </a:r>
            <a:r>
              <a:rPr lang="en-US" dirty="0"/>
              <a:t>: Bypassed by adaptive attacks.</a:t>
            </a:r>
          </a:p>
          <a:p>
            <a:r>
              <a:rPr lang="en-US" b="1" dirty="0"/>
              <a:t>Costly</a:t>
            </a:r>
            <a:r>
              <a:rPr lang="en-US" dirty="0"/>
              <a:t>: Requires extensive human effort.</a:t>
            </a:r>
          </a:p>
          <a:p>
            <a:r>
              <a:rPr lang="en-US" b="1" dirty="0"/>
              <a:t>Inaccurate</a:t>
            </a:r>
            <a:r>
              <a:rPr lang="en-US" dirty="0"/>
              <a:t>: Limited detection and unclear criteria.</a:t>
            </a:r>
          </a:p>
        </p:txBody>
      </p:sp>
      <p:sp>
        <p:nvSpPr>
          <p:cNvPr id="9" name="TextBox 8">
            <a:extLst>
              <a:ext uri="{FF2B5EF4-FFF2-40B4-BE49-F238E27FC236}">
                <a16:creationId xmlns:a16="http://schemas.microsoft.com/office/drawing/2014/main" id="{A3EAB5C9-58C5-181A-6376-502D9BB00C5B}"/>
              </a:ext>
            </a:extLst>
          </p:cNvPr>
          <p:cNvSpPr txBox="1"/>
          <p:nvPr/>
        </p:nvSpPr>
        <p:spPr>
          <a:xfrm>
            <a:off x="836611" y="5928053"/>
            <a:ext cx="10515599" cy="523220"/>
          </a:xfrm>
          <a:prstGeom prst="rect">
            <a:avLst/>
          </a:prstGeom>
          <a:noFill/>
        </p:spPr>
        <p:txBody>
          <a:bodyPr wrap="square">
            <a:spAutoFit/>
          </a:bodyPr>
          <a:lstStyle/>
          <a:p>
            <a:r>
              <a:rPr lang="en-US" sz="2800" dirty="0"/>
              <a:t>Crucial Flaw: </a:t>
            </a:r>
            <a:r>
              <a:rPr lang="en-US" sz="2800" dirty="0">
                <a:solidFill>
                  <a:srgbClr val="FF0000"/>
                </a:solidFill>
              </a:rPr>
              <a:t>No rigorous guarantee!</a:t>
            </a:r>
          </a:p>
        </p:txBody>
      </p:sp>
    </p:spTree>
    <p:extLst>
      <p:ext uri="{BB962C8B-B14F-4D97-AF65-F5344CB8AC3E}">
        <p14:creationId xmlns:p14="http://schemas.microsoft.com/office/powerpoint/2010/main" val="363144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F186-8570-5D69-004D-13E9C9A57FA6}"/>
              </a:ext>
            </a:extLst>
          </p:cNvPr>
          <p:cNvSpPr>
            <a:spLocks noGrp="1"/>
          </p:cNvSpPr>
          <p:nvPr>
            <p:ph type="title"/>
          </p:nvPr>
        </p:nvSpPr>
        <p:spPr/>
        <p:txBody>
          <a:bodyPr/>
          <a:lstStyle/>
          <a:p>
            <a:r>
              <a:rPr lang="en-US" dirty="0"/>
              <a:t>System-Level Defense: A New Security Paradigm</a:t>
            </a:r>
          </a:p>
        </p:txBody>
      </p:sp>
      <p:sp>
        <p:nvSpPr>
          <p:cNvPr id="3" name="Content Placeholder 2">
            <a:extLst>
              <a:ext uri="{FF2B5EF4-FFF2-40B4-BE49-F238E27FC236}">
                <a16:creationId xmlns:a16="http://schemas.microsoft.com/office/drawing/2014/main" id="{8C4B441E-64C1-080B-D63D-4CEE263C273C}"/>
              </a:ext>
            </a:extLst>
          </p:cNvPr>
          <p:cNvSpPr>
            <a:spLocks noGrp="1"/>
          </p:cNvSpPr>
          <p:nvPr>
            <p:ph idx="1"/>
          </p:nvPr>
        </p:nvSpPr>
        <p:spPr>
          <a:xfrm>
            <a:off x="838199" y="1825625"/>
            <a:ext cx="10878879" cy="4351338"/>
          </a:xfrm>
        </p:spPr>
        <p:txBody>
          <a:bodyPr/>
          <a:lstStyle/>
          <a:p>
            <a:r>
              <a:rPr lang="en-US" b="1" dirty="0"/>
              <a:t>The Shift</a:t>
            </a:r>
            <a:r>
              <a:rPr lang="en-US" dirty="0"/>
              <a:t>: Moving beyond component-level patches to rigorous architectural guarantees.</a:t>
            </a:r>
          </a:p>
          <a:p>
            <a:r>
              <a:rPr lang="en-US" b="1" dirty="0"/>
              <a:t>Traditional Foundation</a:t>
            </a:r>
            <a:r>
              <a:rPr lang="en-US" dirty="0"/>
              <a:t>: Applying the </a:t>
            </a:r>
            <a:r>
              <a:rPr lang="en-US" b="1" dirty="0"/>
              <a:t>CIA Triad </a:t>
            </a:r>
            <a:r>
              <a:rPr lang="en-US" dirty="0"/>
              <a:t>(Confidentiality, Integrity, Availability) to agentic workflows.</a:t>
            </a:r>
          </a:p>
          <a:p>
            <a:r>
              <a:rPr lang="en-US" b="1" dirty="0"/>
              <a:t>The New Frontier: Contextual Security</a:t>
            </a:r>
          </a:p>
          <a:p>
            <a:pPr lvl="1"/>
            <a:r>
              <a:rPr lang="en-US" dirty="0"/>
              <a:t>Ensures actions remain aligned with user intent.</a:t>
            </a:r>
          </a:p>
          <a:p>
            <a:pPr lvl="1"/>
            <a:r>
              <a:rPr lang="en-US" dirty="0"/>
              <a:t>Prevents hijackings from adversarial manipulation.</a:t>
            </a:r>
          </a:p>
          <a:p>
            <a:r>
              <a:rPr lang="en-US" b="1" dirty="0"/>
              <a:t>Goal</a:t>
            </a:r>
            <a:r>
              <a:rPr lang="en-US" dirty="0"/>
              <a:t>: Deterministic safety that remains rigid even when the core LLM is compromised.</a:t>
            </a:r>
          </a:p>
          <a:p>
            <a:endParaRPr lang="en-US" dirty="0"/>
          </a:p>
        </p:txBody>
      </p:sp>
    </p:spTree>
    <p:extLst>
      <p:ext uri="{BB962C8B-B14F-4D97-AF65-F5344CB8AC3E}">
        <p14:creationId xmlns:p14="http://schemas.microsoft.com/office/powerpoint/2010/main" val="239938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B570-9317-4FCB-11C5-E0F8A83B8BA8}"/>
              </a:ext>
            </a:extLst>
          </p:cNvPr>
          <p:cNvSpPr>
            <a:spLocks noGrp="1"/>
          </p:cNvSpPr>
          <p:nvPr>
            <p:ph type="title"/>
          </p:nvPr>
        </p:nvSpPr>
        <p:spPr/>
        <p:txBody>
          <a:bodyPr/>
          <a:lstStyle/>
          <a:p>
            <a:r>
              <a:rPr lang="en-US" dirty="0"/>
              <a:t>The System-Level Defense Landscape</a:t>
            </a:r>
          </a:p>
        </p:txBody>
      </p:sp>
      <p:sp>
        <p:nvSpPr>
          <p:cNvPr id="3" name="Content Placeholder 2">
            <a:extLst>
              <a:ext uri="{FF2B5EF4-FFF2-40B4-BE49-F238E27FC236}">
                <a16:creationId xmlns:a16="http://schemas.microsoft.com/office/drawing/2014/main" id="{4C417C42-1AF1-76D4-3C25-55344D111C68}"/>
              </a:ext>
            </a:extLst>
          </p:cNvPr>
          <p:cNvSpPr>
            <a:spLocks noGrp="1"/>
          </p:cNvSpPr>
          <p:nvPr>
            <p:ph idx="1"/>
          </p:nvPr>
        </p:nvSpPr>
        <p:spPr/>
        <p:txBody>
          <a:bodyPr>
            <a:normAutofit/>
          </a:bodyPr>
          <a:lstStyle/>
          <a:p>
            <a:r>
              <a:rPr lang="en-US" b="1" dirty="0"/>
              <a:t>Pillar 1: Runtime Protection</a:t>
            </a:r>
          </a:p>
          <a:p>
            <a:pPr lvl="1"/>
            <a:r>
              <a:rPr lang="en-US" dirty="0"/>
              <a:t>Dynamic enforcement during execution; real-time threat detection.</a:t>
            </a:r>
          </a:p>
          <a:p>
            <a:pPr lvl="1"/>
            <a:r>
              <a:rPr lang="en-US" i="1" dirty="0"/>
              <a:t>Representative Work</a:t>
            </a:r>
            <a:r>
              <a:rPr lang="en-US" dirty="0"/>
              <a:t>: </a:t>
            </a:r>
            <a:r>
              <a:rPr lang="en-US" b="1" dirty="0" err="1"/>
              <a:t>Conseca</a:t>
            </a:r>
            <a:r>
              <a:rPr lang="en-US" dirty="0"/>
              <a:t> (Google)</a:t>
            </a:r>
          </a:p>
          <a:p>
            <a:r>
              <a:rPr lang="en-US" b="1" dirty="0"/>
              <a:t>Pillar 2: Secure By Design</a:t>
            </a:r>
          </a:p>
          <a:p>
            <a:pPr lvl="1"/>
            <a:r>
              <a:rPr lang="en-US" dirty="0"/>
              <a:t>Establishing security as an intrinsic architectural property.</a:t>
            </a:r>
          </a:p>
          <a:p>
            <a:pPr lvl="1"/>
            <a:r>
              <a:rPr lang="en-US" i="1" dirty="0"/>
              <a:t>Representative Work</a:t>
            </a:r>
            <a:r>
              <a:rPr lang="en-US" dirty="0"/>
              <a:t>: </a:t>
            </a:r>
            <a:r>
              <a:rPr lang="en-US" b="1" dirty="0"/>
              <a:t>FIDES</a:t>
            </a:r>
            <a:r>
              <a:rPr lang="en-US" dirty="0"/>
              <a:t> (Microsoft Research)</a:t>
            </a:r>
          </a:p>
          <a:p>
            <a:r>
              <a:rPr lang="en-US" b="1" dirty="0"/>
              <a:t>Pillar 3: Identity &amp; Access Management (IAM)</a:t>
            </a:r>
          </a:p>
          <a:p>
            <a:pPr lvl="1"/>
            <a:r>
              <a:rPr lang="en-US" dirty="0"/>
              <a:t>Agent-specific delegation and dynamic, context-aware access control.</a:t>
            </a:r>
          </a:p>
          <a:p>
            <a:pPr lvl="1"/>
            <a:r>
              <a:rPr lang="en-US" i="1" dirty="0"/>
              <a:t>Representative Work</a:t>
            </a:r>
            <a:r>
              <a:rPr lang="en-US" dirty="0"/>
              <a:t>: </a:t>
            </a:r>
            <a:r>
              <a:rPr lang="en-US" b="1" dirty="0" err="1"/>
              <a:t>MiniScope</a:t>
            </a:r>
            <a:r>
              <a:rPr lang="en-US" dirty="0"/>
              <a:t> (UC Berkeley)</a:t>
            </a:r>
          </a:p>
          <a:p>
            <a:endParaRPr lang="en-US" dirty="0"/>
          </a:p>
        </p:txBody>
      </p:sp>
    </p:spTree>
    <p:extLst>
      <p:ext uri="{BB962C8B-B14F-4D97-AF65-F5344CB8AC3E}">
        <p14:creationId xmlns:p14="http://schemas.microsoft.com/office/powerpoint/2010/main" val="127239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8FD44-F058-C217-1B1C-E868D4D28B97}"/>
              </a:ext>
            </a:extLst>
          </p:cNvPr>
          <p:cNvSpPr>
            <a:spLocks noGrp="1"/>
          </p:cNvSpPr>
          <p:nvPr>
            <p:ph type="title"/>
          </p:nvPr>
        </p:nvSpPr>
        <p:spPr/>
        <p:txBody>
          <a:bodyPr/>
          <a:lstStyle/>
          <a:p>
            <a:r>
              <a:rPr lang="en-US" dirty="0"/>
              <a:t>Contextual Agent Security: A Policy for Every Purpose</a:t>
            </a:r>
          </a:p>
        </p:txBody>
      </p:sp>
      <p:sp>
        <p:nvSpPr>
          <p:cNvPr id="5" name="Text Placeholder 4">
            <a:extLst>
              <a:ext uri="{FF2B5EF4-FFF2-40B4-BE49-F238E27FC236}">
                <a16:creationId xmlns:a16="http://schemas.microsoft.com/office/drawing/2014/main" id="{5E0E7073-A8C2-C633-730A-D628A39D721A}"/>
              </a:ext>
            </a:extLst>
          </p:cNvPr>
          <p:cNvSpPr>
            <a:spLocks noGrp="1"/>
          </p:cNvSpPr>
          <p:nvPr>
            <p:ph type="body" idx="1"/>
          </p:nvPr>
        </p:nvSpPr>
        <p:spPr/>
        <p:txBody>
          <a:bodyPr/>
          <a:lstStyle/>
          <a:p>
            <a:r>
              <a:rPr lang="en-US" dirty="0"/>
              <a:t>Lillian Tsai and Eugene Bagdasarian (Google) | HOTOS ‘25</a:t>
            </a:r>
          </a:p>
        </p:txBody>
      </p:sp>
    </p:spTree>
    <p:extLst>
      <p:ext uri="{BB962C8B-B14F-4D97-AF65-F5344CB8AC3E}">
        <p14:creationId xmlns:p14="http://schemas.microsoft.com/office/powerpoint/2010/main" val="13497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4B4D-FCA0-AC03-C29A-58F987AE8253}"/>
              </a:ext>
            </a:extLst>
          </p:cNvPr>
          <p:cNvSpPr>
            <a:spLocks noGrp="1"/>
          </p:cNvSpPr>
          <p:nvPr>
            <p:ph type="title"/>
          </p:nvPr>
        </p:nvSpPr>
        <p:spPr/>
        <p:txBody>
          <a:bodyPr/>
          <a:lstStyle/>
          <a:p>
            <a:r>
              <a:rPr lang="en-US" dirty="0"/>
              <a:t>Why Context Matters</a:t>
            </a:r>
          </a:p>
        </p:txBody>
      </p:sp>
      <p:sp>
        <p:nvSpPr>
          <p:cNvPr id="3" name="Content Placeholder 2">
            <a:extLst>
              <a:ext uri="{FF2B5EF4-FFF2-40B4-BE49-F238E27FC236}">
                <a16:creationId xmlns:a16="http://schemas.microsoft.com/office/drawing/2014/main" id="{10244BCC-7B38-8C70-1BAE-F55B8893DD86}"/>
              </a:ext>
            </a:extLst>
          </p:cNvPr>
          <p:cNvSpPr>
            <a:spLocks noGrp="1"/>
          </p:cNvSpPr>
          <p:nvPr>
            <p:ph idx="1"/>
          </p:nvPr>
        </p:nvSpPr>
        <p:spPr/>
        <p:txBody>
          <a:bodyPr/>
          <a:lstStyle/>
          <a:p>
            <a:r>
              <a:rPr lang="en-US" b="1" dirty="0"/>
              <a:t>Actions are ambiguous</a:t>
            </a:r>
            <a:r>
              <a:rPr lang="en-US" dirty="0"/>
              <a:t>: "Delete Email" is safe for junk mail but harmful for an urgent work project.</a:t>
            </a:r>
          </a:p>
          <a:p>
            <a:r>
              <a:rPr lang="en-US" dirty="0"/>
              <a:t>The Problem with Static Policies:</a:t>
            </a:r>
          </a:p>
          <a:p>
            <a:pPr lvl="1"/>
            <a:r>
              <a:rPr lang="en-US" dirty="0"/>
              <a:t>Traditional ACLs/RBAC are too rigid.</a:t>
            </a:r>
          </a:p>
          <a:p>
            <a:pPr lvl="1"/>
            <a:r>
              <a:rPr lang="en-US" dirty="0"/>
              <a:t>Result: </a:t>
            </a:r>
            <a:r>
              <a:rPr lang="en-US" b="1" dirty="0"/>
              <a:t>Over-restriction</a:t>
            </a:r>
            <a:r>
              <a:rPr lang="en-US" dirty="0"/>
              <a:t> (hurts utility) or </a:t>
            </a:r>
            <a:r>
              <a:rPr lang="en-US" b="1" dirty="0"/>
              <a:t>Over-</a:t>
            </a:r>
            <a:r>
              <a:rPr lang="en-US" b="1" dirty="0" err="1"/>
              <a:t>permissioning</a:t>
            </a:r>
            <a:r>
              <a:rPr lang="en-US" dirty="0"/>
              <a:t> (hurts security).</a:t>
            </a:r>
          </a:p>
          <a:p>
            <a:r>
              <a:rPr lang="en-US" b="1" dirty="0"/>
              <a:t>Goal</a:t>
            </a:r>
            <a:r>
              <a:rPr lang="en-US" dirty="0"/>
              <a:t>: Every action should have a </a:t>
            </a:r>
            <a:r>
              <a:rPr lang="en-US" i="1" dirty="0"/>
              <a:t>contextually-appropriate, purpose-driven justification</a:t>
            </a:r>
            <a:r>
              <a:rPr lang="en-US" dirty="0"/>
              <a:t>.</a:t>
            </a:r>
          </a:p>
          <a:p>
            <a:endParaRPr lang="en-US" dirty="0"/>
          </a:p>
        </p:txBody>
      </p:sp>
    </p:spTree>
    <p:extLst>
      <p:ext uri="{BB962C8B-B14F-4D97-AF65-F5344CB8AC3E}">
        <p14:creationId xmlns:p14="http://schemas.microsoft.com/office/powerpoint/2010/main" val="39513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11940</TotalTime>
  <Words>5180</Words>
  <Application>Microsoft Macintosh PowerPoint</Application>
  <PresentationFormat>Widescreen</PresentationFormat>
  <Paragraphs>294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Inter</vt:lpstr>
      <vt:lpstr>Aptos</vt:lpstr>
      <vt:lpstr>Arial</vt:lpstr>
      <vt:lpstr>DM Mono</vt:lpstr>
      <vt:lpstr>Helvetica</vt:lpstr>
      <vt:lpstr>Office Theme</vt:lpstr>
      <vt:lpstr>Securing Agent-Tool Interactions: A System-Level Approach</vt:lpstr>
      <vt:lpstr>LLM Agents</vt:lpstr>
      <vt:lpstr>Security Risks in Agent-Tool Interactions</vt:lpstr>
      <vt:lpstr>Security Risks in Agent-Tool Interactions</vt:lpstr>
      <vt:lpstr>Component-Level Defense &amp; Gaps</vt:lpstr>
      <vt:lpstr>System-Level Defense: A New Security Paradigm</vt:lpstr>
      <vt:lpstr>The System-Level Defense Landscape</vt:lpstr>
      <vt:lpstr>Contextual Agent Security: A Policy for Every Purpose</vt:lpstr>
      <vt:lpstr>Why Context Matters</vt:lpstr>
      <vt:lpstr>Challenges in Securing Generalist Agents</vt:lpstr>
      <vt:lpstr>Agent Abstraction &amp; Threat Model</vt:lpstr>
      <vt:lpstr>System Architecture</vt:lpstr>
      <vt:lpstr>Declarative Policies &amp; Rationales</vt:lpstr>
      <vt:lpstr>Experimental Setup</vt:lpstr>
      <vt:lpstr>Utility vs. Inappropriate Actions</vt:lpstr>
      <vt:lpstr>Conseca: Key Takeaways</vt:lpstr>
      <vt:lpstr>FIDES: Securing AI Agents with Information-Flow Control</vt:lpstr>
      <vt:lpstr>The Data Tainting Problem</vt:lpstr>
      <vt:lpstr>Technical Foundation: Security Labels &amp; Lattices</vt:lpstr>
      <vt:lpstr>FIDES Architecture: The Safe Planner</vt:lpstr>
      <vt:lpstr>Two Fundamental Policies (P-T and P-F)</vt:lpstr>
      <vt:lpstr>Selective Hiding &amp; Constrained Inspection</vt:lpstr>
      <vt:lpstr>Evaluation: Stopping 100% of Attacks</vt:lpstr>
      <vt:lpstr>FIDES: Key Takeaways</vt:lpstr>
      <vt:lpstr>MiniScope: A Least Privilege Framework for Authorizing Tool Calling Agents</vt:lpstr>
      <vt:lpstr>Deployment Reality: Sensitive Services &amp; User Burden</vt:lpstr>
      <vt:lpstr>The Problem: The Overprivilege Crisis</vt:lpstr>
      <vt:lpstr>Insight 1: Reconstructing Permission Hierarchies</vt:lpstr>
      <vt:lpstr>Insight 2: Security as a Mathematical Optimization</vt:lpstr>
      <vt:lpstr>System Architecture &amp; Workflow</vt:lpstr>
      <vt:lpstr>Evaluation: Accuracy &amp; Performance</vt:lpstr>
      <vt:lpstr>MiniScope: Key Takeaways</vt:lpstr>
      <vt:lpstr>Conclusion: A Multi-Layered Security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Albert Wibowo (SDS, 121040001)</dc:creator>
  <cp:lastModifiedBy>Juan Albert Wibowo (SDS, 121040001)</cp:lastModifiedBy>
  <cp:revision>74</cp:revision>
  <dcterms:created xsi:type="dcterms:W3CDTF">2026-03-31T07:27:18Z</dcterms:created>
  <dcterms:modified xsi:type="dcterms:W3CDTF">2026-04-08T14:27:42Z</dcterms:modified>
</cp:coreProperties>
</file>