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8"/>
  </p:notesMasterIdLst>
  <p:handoutMasterIdLst>
    <p:handoutMasterId r:id="rId89"/>
  </p:handoutMasterIdLst>
  <p:sldIdLst>
    <p:sldId id="256" r:id="rId2"/>
    <p:sldId id="260" r:id="rId3"/>
    <p:sldId id="261" r:id="rId4"/>
    <p:sldId id="29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9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300" r:id="rId22"/>
    <p:sldId id="257" r:id="rId23"/>
    <p:sldId id="259" r:id="rId24"/>
    <p:sldId id="301" r:id="rId25"/>
    <p:sldId id="302" r:id="rId26"/>
    <p:sldId id="304" r:id="rId27"/>
    <p:sldId id="305" r:id="rId28"/>
    <p:sldId id="306" r:id="rId29"/>
    <p:sldId id="307" r:id="rId30"/>
    <p:sldId id="308" r:id="rId31"/>
    <p:sldId id="316" r:id="rId32"/>
    <p:sldId id="309" r:id="rId33"/>
    <p:sldId id="310" r:id="rId34"/>
    <p:sldId id="311" r:id="rId35"/>
    <p:sldId id="312" r:id="rId36"/>
    <p:sldId id="313" r:id="rId37"/>
    <p:sldId id="315" r:id="rId38"/>
    <p:sldId id="278" r:id="rId39"/>
    <p:sldId id="279" r:id="rId40"/>
    <p:sldId id="280" r:id="rId41"/>
    <p:sldId id="281" r:id="rId42"/>
    <p:sldId id="282" r:id="rId43"/>
    <p:sldId id="283" r:id="rId44"/>
    <p:sldId id="286" r:id="rId45"/>
    <p:sldId id="287" r:id="rId46"/>
    <p:sldId id="288" r:id="rId47"/>
    <p:sldId id="289" r:id="rId48"/>
    <p:sldId id="291" r:id="rId49"/>
    <p:sldId id="292" r:id="rId50"/>
    <p:sldId id="293" r:id="rId51"/>
    <p:sldId id="294" r:id="rId52"/>
    <p:sldId id="317" r:id="rId53"/>
    <p:sldId id="319" r:id="rId54"/>
    <p:sldId id="320" r:id="rId55"/>
    <p:sldId id="321" r:id="rId56"/>
    <p:sldId id="295" r:id="rId57"/>
    <p:sldId id="322" r:id="rId58"/>
    <p:sldId id="323" r:id="rId59"/>
    <p:sldId id="324" r:id="rId60"/>
    <p:sldId id="325" r:id="rId61"/>
    <p:sldId id="326" r:id="rId62"/>
    <p:sldId id="327" r:id="rId63"/>
    <p:sldId id="328" r:id="rId64"/>
    <p:sldId id="329" r:id="rId65"/>
    <p:sldId id="330" r:id="rId66"/>
    <p:sldId id="331" r:id="rId67"/>
    <p:sldId id="332" r:id="rId68"/>
    <p:sldId id="333" r:id="rId69"/>
    <p:sldId id="334" r:id="rId70"/>
    <p:sldId id="296" r:id="rId71"/>
    <p:sldId id="335" r:id="rId72"/>
    <p:sldId id="336" r:id="rId73"/>
    <p:sldId id="337" r:id="rId74"/>
    <p:sldId id="297" r:id="rId75"/>
    <p:sldId id="338" r:id="rId76"/>
    <p:sldId id="339" r:id="rId77"/>
    <p:sldId id="340" r:id="rId78"/>
    <p:sldId id="341" r:id="rId79"/>
    <p:sldId id="342" r:id="rId80"/>
    <p:sldId id="343" r:id="rId81"/>
    <p:sldId id="344" r:id="rId82"/>
    <p:sldId id="345" r:id="rId83"/>
    <p:sldId id="346" r:id="rId84"/>
    <p:sldId id="347" r:id="rId85"/>
    <p:sldId id="303" r:id="rId86"/>
    <p:sldId id="348" r:id="rId8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04" y="25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510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2024/7/19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2024/7/19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9D4980C-AA24-1B98-54B0-27FFEFBF34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78238C6A-C362-4541-ADEC-CB461113C207}" type="slidenum">
              <a:rPr lang="en-US" altLang="zh-CN" sz="1400">
                <a:latin typeface="Helvetica" panose="020B0604020202020204" pitchFamily="34" charset="0"/>
              </a:rPr>
              <a:pPr/>
              <a:t>2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92D69813-0A29-915E-0D07-8282F9320C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394B5F2-2DED-E412-5785-1E62845F81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7171EB14-639E-10CF-5680-AEF552F724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27F344C-083E-4695-A063-FCEC194D609A}" type="slidenum">
              <a:rPr lang="en-US" altLang="zh-CN" sz="1400">
                <a:latin typeface="Helvetica" panose="020B0604020202020204" pitchFamily="34" charset="0"/>
              </a:rPr>
              <a:pPr/>
              <a:t>11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94D4BCDA-7D05-D87D-85CC-A40307CAE50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D2F3D9FE-07A6-448C-4676-08F522B40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91B1D1E-E61A-58BB-843C-CD4CB9C25C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068DC190-A6EC-482F-97C2-C322E06D4A5D}" type="slidenum">
              <a:rPr lang="en-US" altLang="zh-CN" sz="1400">
                <a:latin typeface="Helvetica" panose="020B0604020202020204" pitchFamily="34" charset="0"/>
              </a:rPr>
              <a:pPr/>
              <a:t>12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92F6BA0D-D124-591F-4FFB-3396D340F20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BCE1F74-97F1-89D4-56D6-C60FDD08F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30F4E20A-375E-8683-5783-54126640EB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53E40194-0FEB-48E7-87E4-FB47751EE265}" type="slidenum">
              <a:rPr lang="en-US" altLang="zh-CN" sz="1400">
                <a:latin typeface="Helvetica" panose="020B0604020202020204" pitchFamily="34" charset="0"/>
              </a:rPr>
              <a:pPr/>
              <a:t>13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0D06B59-A3AD-8803-7B3D-B603A2FB0C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617AB9AC-BEB6-46D6-465E-3362D72C1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643431F-EDE8-C51C-1CA5-621ABDB8E4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BAAE6B5D-D50E-4A5D-83C2-E567EC843DCB}" type="slidenum">
              <a:rPr lang="en-US" altLang="zh-CN" sz="1400">
                <a:latin typeface="Helvetica" panose="020B0604020202020204" pitchFamily="34" charset="0"/>
              </a:rPr>
              <a:pPr/>
              <a:t>14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271679C-3E55-C4B3-666A-47F5F854675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6D3B701-CA00-40CA-F15A-A8D087F87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0F27620D-881E-DF24-F6C4-0C5D832895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963220C3-5622-47F4-A82A-61DE418BAB25}" type="slidenum">
              <a:rPr lang="en-US" altLang="zh-CN" sz="1400">
                <a:latin typeface="Helvetica" panose="020B0604020202020204" pitchFamily="34" charset="0"/>
              </a:rPr>
              <a:pPr/>
              <a:t>15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2D3DBCDA-AAF2-626F-1A0D-04774A9D5A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CF9EE357-9984-257B-5E5B-8F670E756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501CCA4-27ED-7968-7F8C-BC0B210918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DE67CD9-0F0F-4A4A-AC9E-215E4420C279}" type="slidenum">
              <a:rPr lang="en-US" altLang="zh-CN" sz="1400">
                <a:latin typeface="Helvetica" panose="020B0604020202020204" pitchFamily="34" charset="0"/>
              </a:rPr>
              <a:pPr/>
              <a:t>16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74B1D5B-4AE8-2FC4-67BC-22F91B0054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E0F14C3C-3427-DABF-4E25-84BBC70D1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7A7DC398-1824-9518-7CA1-289F9C834A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F4CCCA03-FDC2-4E89-828D-F264D23D398A}" type="slidenum">
              <a:rPr lang="en-US" altLang="zh-CN" sz="1400">
                <a:latin typeface="Helvetica" panose="020B0604020202020204" pitchFamily="34" charset="0"/>
              </a:rPr>
              <a:pPr/>
              <a:t>17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D87FDE29-4731-A812-A530-3267A66A0E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3E5D45B-902B-B918-903E-965687811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3D933EBC-1096-14D0-273B-C7C5118A5C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9678B83F-CAC6-4CA7-A022-6B2939A9417C}" type="slidenum">
              <a:rPr lang="en-US" altLang="zh-CN" sz="1400">
                <a:latin typeface="Helvetica" panose="020B0604020202020204" pitchFamily="34" charset="0"/>
              </a:rPr>
              <a:pPr/>
              <a:t>18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CA60E9D4-33F5-A833-7E90-1FEBEAF98E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C7374E87-0E11-2D73-83FE-171FE09ACD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4139642C-D9D9-EAE9-8AA8-6204EB8CA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E4EFADDE-FC5E-4153-8546-DA2DD38F8DFE}" type="slidenum">
              <a:rPr lang="en-US" altLang="zh-CN" sz="1400">
                <a:latin typeface="Helvetica" panose="020B0604020202020204" pitchFamily="34" charset="0"/>
              </a:rPr>
              <a:pPr/>
              <a:t>19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777E1827-1E5E-4C70-E197-54325DEA2C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6555F1D2-D42A-AEEA-2E7D-11E0ACDC5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E31341D1-7D23-1BF2-6F0E-C3FB83A042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356770C1-B3BE-4C2B-BF6D-D9F27F9F9044}" type="slidenum">
              <a:rPr lang="en-US" altLang="zh-CN" sz="1400">
                <a:latin typeface="Helvetica" panose="020B0604020202020204" pitchFamily="34" charset="0"/>
              </a:rPr>
              <a:pPr/>
              <a:t>20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8AD10F98-6DA8-F593-B8F0-402151DB7A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3D0670DA-8AB6-FF22-25D8-184621556E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D36CC539-2A26-B50E-6EBD-D587645248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5FB210F-DF54-4B05-989E-5002C2795401}" type="slidenum">
              <a:rPr lang="en-US" altLang="zh-CN" sz="1400">
                <a:latin typeface="Helvetica" panose="020B0604020202020204" pitchFamily="34" charset="0"/>
              </a:rPr>
              <a:pPr/>
              <a:t>3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007D2C46-0221-F3A7-2111-7CD5B0DEAB1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9D511871-8AC7-B6C0-B4BD-5839D8482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1B1D5B6-9076-51AA-C6A2-0CEAE6EDF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BC5C213-58AF-44F5-8CDA-636AC0D6DA89}" type="slidenum">
              <a:rPr lang="en-US" altLang="zh-CN" sz="1400">
                <a:latin typeface="Helvetica" panose="020B0604020202020204" pitchFamily="34" charset="0"/>
              </a:rPr>
              <a:pPr/>
              <a:t>4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EE462D8-8612-0BD0-111E-F3C3D03FE6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E18259DE-9D98-78DD-5E3F-F582479DB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1C8D652C-7DC9-652F-BC22-47006C837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61CE4FCB-B40F-4410-8E5E-BFF871319C0B}" type="slidenum">
              <a:rPr lang="en-US" altLang="zh-CN" sz="1400">
                <a:latin typeface="Helvetica" panose="020B0604020202020204" pitchFamily="34" charset="0"/>
              </a:rPr>
              <a:pPr/>
              <a:t>5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791B7D7-DE2F-8B96-3836-676458A72D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BFFEE07-E8BB-A607-07EE-DD364E6F5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AE67B020-6A74-9D9F-262A-FEBAEA947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25A03844-BFF2-49CF-A3C1-AE7FD29AF2BF}" type="slidenum">
              <a:rPr lang="en-US" altLang="zh-CN" sz="1400">
                <a:latin typeface="Helvetica" panose="020B0604020202020204" pitchFamily="34" charset="0"/>
              </a:rPr>
              <a:pPr/>
              <a:t>6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DAA735B-A66E-1C10-98A5-AA1BEC268B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ED1FF20F-6EB1-4438-11C3-8AA170C79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FE6FAEE3-2B92-1815-48ED-9655111AE4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6E53F636-8E31-44AB-9BCB-3EE755D3EA5A}" type="slidenum">
              <a:rPr lang="en-US" altLang="zh-CN" sz="1400">
                <a:latin typeface="Helvetica" panose="020B0604020202020204" pitchFamily="34" charset="0"/>
              </a:rPr>
              <a:pPr/>
              <a:t>7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B97E3C9B-09E5-3B57-894E-DD803DF987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8BB41F99-F6B7-AE7A-5FCE-572FE01D9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1138FFA9-E5F4-B68C-6244-251AD371C1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3D803ABB-9236-474C-9BCF-6551F60B4595}" type="slidenum">
              <a:rPr lang="en-US" altLang="zh-CN" sz="1400">
                <a:latin typeface="Helvetica" panose="020B0604020202020204" pitchFamily="34" charset="0"/>
              </a:rPr>
              <a:pPr/>
              <a:t>8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1EB08136-AC2F-8BA2-A83B-BB9482A27B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3C4080F7-50F4-C119-04ED-50661B2A5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6F0E8103-0433-C98E-99DC-DF622C945B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009F7C18-1E1D-4FA0-ADB8-01A4FF8C71EF}" type="slidenum">
              <a:rPr lang="en-US" altLang="zh-CN" sz="1400">
                <a:latin typeface="Helvetica" panose="020B0604020202020204" pitchFamily="34" charset="0"/>
              </a:rPr>
              <a:pPr/>
              <a:t>9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DFF81B6-961E-7FDD-74DA-66CF19F209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9CF8565-4F3B-1595-5079-2BDBCA5DB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1B53A49-5FD4-C3EA-B038-B8E4182A3A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9667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61E98B94-4AE5-4277-BC63-DF8393A4E5D5}" type="slidenum">
              <a:rPr lang="en-US" altLang="zh-CN" sz="1400">
                <a:latin typeface="Helvetica" panose="020B0604020202020204" pitchFamily="34" charset="0"/>
              </a:rPr>
              <a:pPr/>
              <a:t>10</a:t>
            </a:fld>
            <a:endParaRPr lang="en-US" altLang="zh-CN" sz="1400">
              <a:latin typeface="Helvetica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CFCF438-89CE-E113-F879-16D46E8427A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7B5375A2-F638-E65E-3E2E-C980985D2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brandeis.edu/~cs147a/lab/hadoop-example" TargetMode="External"/><Relationship Id="rId2" Type="http://schemas.openxmlformats.org/officeDocument/2006/relationships/hyperlink" Target="http://www.cs.brandeis.edu/~cs147a/lab/hadoop-example-java" TargetMode="Externa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Advanced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University of Hong Kong, Shenzhen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F5D002-DDCD-5228-F4D1-1688780D76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5491FBB-AB3B-CA67-2B8E-434852A24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5988" y="169067"/>
            <a:ext cx="7965545" cy="428625"/>
          </a:xfrm>
        </p:spPr>
        <p:txBody>
          <a:bodyPr/>
          <a:lstStyle/>
          <a:p>
            <a:pPr eaLnBrk="1" hangingPunct="1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Cache Location – Disk vs. Main Memory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5DB01BE-6AFC-8064-79D0-E5CED2D03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6000" y="804331"/>
            <a:ext cx="7255934" cy="3810002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disk caches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More reliable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Cached data kept on disk are still there during recovery and don’t need to be fetched again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main-memory caches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Permit workstations to be diskless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Data can be accessed more quickly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Performance speedup in bigger memories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caches (used to speed up disk I/O) are in main memory regardless of where user caches are located; using main-memory caches on the user machine permits a single caching mechanism for servers and users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5969154-7E45-2398-1A0A-4B6C5959FA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E7C3B06-E641-09CD-BDA2-167B09DE2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Cache Update Policy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607C21E-D49F-848D-0758-A50448D7D5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1268" y="829402"/>
            <a:ext cx="7823200" cy="37510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Write-through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write data through to disk as soon as they are placed on any cache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Reliable, but poor performance</a:t>
            </a:r>
            <a:endParaRPr lang="en-US" altLang="zh-CN" sz="20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Delayed-write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modifications written to the cache and then written through to the server later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Write accesses complete quickly; some data may be overwritten before they are written back, and so need never be written at all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Poor reliability; unwritten data will be lost whenever a user machine crashes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Variation – scan cache at regular intervals and flush blocks that have been modified since the last scan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Variation – </a:t>
            </a:r>
            <a:r>
              <a:rPr lang="en-US" altLang="zh-CN" sz="1800" dirty="0">
                <a:solidFill>
                  <a:srgbClr val="3366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write-on-close</a:t>
            </a: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, writes data back to the server when the file is closed</a:t>
            </a:r>
          </a:p>
          <a:p>
            <a:pPr lvl="2">
              <a:spcBef>
                <a:spcPts val="0"/>
              </a:spcBef>
            </a:pPr>
            <a:r>
              <a:rPr lang="en-US" altLang="zh-CN" sz="16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Best for files that are open for long periods and frequently modified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F6951A5-A788-FA4E-E356-CD13D19E30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D40D6E7B-220A-66C5-5460-D19046801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Cachefs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its Use of Caching</a:t>
            </a:r>
          </a:p>
        </p:txBody>
      </p:sp>
      <p:pic>
        <p:nvPicPr>
          <p:cNvPr id="37891" name="Picture 4">
            <a:extLst>
              <a:ext uri="{FF2B5EF4-FFF2-40B4-BE49-F238E27FC236}">
                <a16:creationId xmlns:a16="http://schemas.microsoft.com/office/drawing/2014/main" id="{29662474-F80D-45A2-CE02-8C1CB9A7B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944" y="1072754"/>
            <a:ext cx="4504135" cy="3218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B366590-93E5-419B-D379-E2C6384C9D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7ACA91D-B780-98A9-AC5B-6376DDEB2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3600" y="108349"/>
            <a:ext cx="7812090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2AA4162-9363-916D-7C50-7111F85C4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6735" y="890587"/>
            <a:ext cx="7230532" cy="336232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locally cached copy of the data consistent with the master copy?</a:t>
            </a: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Client-initiated approach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Client initiates a validity check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checks whether the local data are consistent with the master copy</a:t>
            </a: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Server-initiated approach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records, for each client, the (parts of) files it caches 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When server detects a potential inconsistency, it must react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54CD82E-ED1D-5C91-BA29-EFE4B7D8D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DCD014D-E749-BC23-7161-592ACDABF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5133" y="116616"/>
            <a:ext cx="7763934" cy="476051"/>
          </a:xfrm>
        </p:spPr>
        <p:txBody>
          <a:bodyPr/>
          <a:lstStyle/>
          <a:p>
            <a:pPr eaLnBrk="1" hangingPunct="1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Caching and Remote Service (1)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62C967DB-DB06-CB6B-9F3F-F25A796C5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816638"/>
            <a:ext cx="7425265" cy="3679163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caching, many remote accesses handled efficiently by the local cache; most remote accesses will be served as fast as local ones 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Servers are contracted only occasionally in caching (rather than for each access)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Reduces server load and network traffic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Enhances potential for scalability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server method handles every remote access across the network; penalty in network traffic, server load, and performance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network overhead in transmitting big chunks of data (caching) is lower than a series of responses to specific requests (remote-service)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52A63658-5D2E-918A-FCDB-5877B28CC6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F1A09C8-D0B7-D0CD-FE83-82B9F1A8EF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5933" y="171450"/>
            <a:ext cx="8144934" cy="457200"/>
          </a:xfrm>
        </p:spPr>
        <p:txBody>
          <a:bodyPr/>
          <a:lstStyle/>
          <a:p>
            <a:pPr eaLnBrk="1" hangingPunct="1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Caching and Remote Service (2)</a:t>
            </a:r>
            <a:endParaRPr lang="en-US" altLang="zh-CN" sz="3200" dirty="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C0FDA3D-BDDB-4B98-5DD7-5F657C638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133" y="839785"/>
            <a:ext cx="7281332" cy="367294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Caching is superior in access patterns with infrequent writes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With frequent writes, substantial overhead incurred to overcome cache-consistency problem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from caching when execution carried out on machines with either local disks or large main memories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access on diskless, small-memory-capacity machines should be done through remote-service method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caching, the lower intermachine interface is different form the upper user interface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remote-service, the intermachine interface mirrors the local user-file-system interface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8DE30BF-45EA-A0AD-04EF-13568FDA6A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3414E39-A7FF-6C60-009D-C04B4B150F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6667" y="108349"/>
            <a:ext cx="7829023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Stateful File Service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049DBA6-B65D-5788-544F-5EBA6D0F1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667" y="821068"/>
            <a:ext cx="7323666" cy="3501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Client opens a file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fetches information about the file from its disk, stores it in its memory, and gives the client a connection identifier unique to the client and the open file 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Identifier is used for subsequent accesses until the session ends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must reclaim the main-memory space used by clients who are no longer active</a:t>
            </a:r>
            <a:endParaRPr lang="en-US" altLang="zh-CN" sz="20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performance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Fewer disk accesses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Stateful server knows if a file was opened for sequential access and can thus read ahead the next blocks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EADD221-F575-DFFA-E324-FEE4B93567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14028B9-0DF2-4125-7CC2-D845676D13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5133" y="108349"/>
            <a:ext cx="7820557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Stateless File Server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26466DA-BAA6-5BED-F6D6-5C8258DF3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133" y="825104"/>
            <a:ext cx="7154334" cy="2951029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Avoids state information by making each request self-contained</a:t>
            </a:r>
            <a:b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request identifies the file and position in the file</a:t>
            </a:r>
            <a:b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need to establish and terminate a connection by open and close operations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154BAD9-B8D9-5ADE-A2FD-713C2B8B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049729D5-F4A5-74A9-82D8-D8F741593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9915" y="137715"/>
            <a:ext cx="8174698" cy="541734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Distinctions Between Stateful &amp; Stateless Service (1) 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395FAB2-3400-32F9-70F1-2ABE22782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9236" y="782770"/>
            <a:ext cx="7281333" cy="336232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Recovery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stateful server loses all its volatile state in a crash</a:t>
            </a: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Restore state by recovery protocol based on a dialog with clients, or abort operations that were underway when the crash occurred</a:t>
            </a: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Server needs to be aware of client failures in order to reclaim space allocated to record the state of crashed client processes (orphan detection and elimination)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With stateless server, the effects of server failure sand recovery are almost unnoticeable</a:t>
            </a: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newly reincarnated server can respond to a self-contained request without any difficulty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B3E7B17-E4D1-E61D-A834-2328073460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A44752B3-6238-4FCD-2A42-E34E3F62EF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8177212" cy="519113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Distinctions Between Stateful &amp; Stateless Service (2)</a:t>
            </a:r>
            <a:endParaRPr lang="en-US" altLang="zh-CN" sz="2800" dirty="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9272AAC8-7EB2-9591-8E92-9D9BAA248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3300" y="825170"/>
            <a:ext cx="7137400" cy="3543962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Penalties for using the robust stateless service: 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longer request messages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slower request processing 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additional constraints imposed on DFS design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environments require stateful service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server employing server-initiated cache validation cannot provide stateless service, since it maintains a record of which files are cached by which clients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UNIX use of file descriptors and implicit offsets is inherently stateful; servers must maintain tables to map the file descriptors to </a:t>
            </a:r>
            <a:r>
              <a:rPr lang="en-US" altLang="zh-CN" sz="18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inodes</a:t>
            </a: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, and store the current offset within a file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77C21F1-D06E-5503-ECD1-B1BC5D5D46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027">
            <a:extLst>
              <a:ext uri="{FF2B5EF4-FFF2-40B4-BE49-F238E27FC236}">
                <a16:creationId xmlns:a16="http://schemas.microsoft.com/office/drawing/2014/main" id="{2952544C-34D5-8D3F-A43E-0F26F2A32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1962" y="809667"/>
            <a:ext cx="6523171" cy="3362325"/>
          </a:xfrm>
        </p:spPr>
        <p:txBody>
          <a:bodyPr/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and Transparency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File Access 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Stateful versus Stateless Service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HDFS</a:t>
            </a:r>
          </a:p>
          <a:p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Ceph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 System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335C2A3B-D0DA-559D-D43A-F29F8B988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848" y="108349"/>
            <a:ext cx="780984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AA8CDBB-0F61-52C3-9183-057301154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CDD09C6-0450-183D-B85D-30CE9D3E42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5133" y="108349"/>
            <a:ext cx="7820557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Replication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550230A-BB87-7476-9591-ECCB7DBDE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982" y="831321"/>
            <a:ext cx="7278951" cy="33623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Replicas of the same file reside on failure-independent machines</a:t>
            </a:r>
          </a:p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availability and can shorten service time</a:t>
            </a:r>
          </a:p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scheme maps a replicated file name to a particular replica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Existence of replicas should be invisible to higher levels </a:t>
            </a:r>
          </a:p>
          <a:p>
            <a:pPr lvl="1"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Replicas must be distinguished from one another by different lower-level names</a:t>
            </a:r>
          </a:p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Updates – replicas of a file denote the same logical entity, and thus an update to any replica must be reflected on all other replicas</a:t>
            </a:r>
          </a:p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Demand replication – reading a nonlocal replica causes it to be cached locally, thereby generating a new nonprimary replica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41792AF-874D-7387-00D8-0CDF538B88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>
            <a:extLst>
              <a:ext uri="{FF2B5EF4-FFF2-40B4-BE49-F238E27FC236}">
                <a16:creationId xmlns:a16="http://schemas.microsoft.com/office/drawing/2014/main" id="{EAC5A7AB-8655-EA0F-C3CB-8237BDC86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749556"/>
            <a:ext cx="7772400" cy="1102519"/>
          </a:xfrm>
        </p:spPr>
        <p:txBody>
          <a:bodyPr/>
          <a:lstStyle/>
          <a:p>
            <a:pPr eaLnBrk="1" hangingPunct="1"/>
            <a:r>
              <a:rPr lang="en-US" altLang="zh-CN" sz="6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Hadoop File System</a:t>
            </a: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F72C4C1C-AF21-0C62-4193-AEDD36620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30BD8C9-E516-2AB4-4152-02ECDE8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067" y="108349"/>
            <a:ext cx="7803623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Hadoop File System</a:t>
            </a:r>
            <a:endParaRPr lang="en-US" altLang="zh-CN" dirty="0">
              <a:solidFill>
                <a:srgbClr val="7B9899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F7954B-9FB2-ADA7-0958-3B8FCAFBF6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1284" y="944033"/>
            <a:ext cx="6378179" cy="2256367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Highly fault-tolerant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High throughput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Suitable for applications with large data sets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Streaming access to file system data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Can be built out of commodity hardware </a:t>
            </a:r>
          </a:p>
          <a:p>
            <a:pPr eaLnBrk="1" hangingPunct="1"/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/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3EE1027A-A540-BB01-47DD-9942F3BDB8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7E8C090-0E6A-209B-BA01-AAB6C8544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49"/>
            <a:ext cx="7837490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Fault Tolerance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ED9AB3C-6083-51C5-1C5E-32ED8DC57B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21676" y="814915"/>
            <a:ext cx="7266780" cy="2732618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Failure is the norm rather than exception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HDFS instance may consist of thousands of server machines, each storing part of the file system’s data.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Since we have huge number of components and that each component has non-trivial probability of failure means that there is always some component that is non-functional.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Detection of faults and quick, automatic recovery from them is a core architectural goal of HDFS.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32C5FAE-4CE1-3C97-7A58-CB74A06768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D365AEB-728B-AD05-8809-C4824AD3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068D9-6EC2-B389-8E85-074DB83EEF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24024" y="799497"/>
            <a:ext cx="7495649" cy="3429000"/>
          </a:xfrm>
        </p:spPr>
        <p:txBody>
          <a:bodyPr>
            <a:noAutofit/>
          </a:bodyPr>
          <a:lstStyle/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Streaming data access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need streaming access to data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processing rather than interactive user access.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data sets and files: gigabytes to terabytes size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aggregate data bandwidth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Scale to hundreds of nodes in a cluster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 of millions of files in a single instance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Write-once-read-many: a file once created, written and closed need not be changed – this assumption simplifies coherency</a:t>
            </a:r>
          </a:p>
          <a:p>
            <a:pPr marL="205740" indent="-20574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map-reduce application or web-crawler application fits perfectly with this model.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FF561FC-15DC-4329-C2A8-CC95134BFE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6">
            <a:extLst>
              <a:ext uri="{FF2B5EF4-FFF2-40B4-BE49-F238E27FC236}">
                <a16:creationId xmlns:a16="http://schemas.microsoft.com/office/drawing/2014/main" id="{8E85EF27-90F9-F32F-38EB-34D2C9671382}"/>
              </a:ext>
            </a:extLst>
          </p:cNvPr>
          <p:cNvGrpSpPr>
            <a:grpSpLocks/>
          </p:cNvGrpSpPr>
          <p:nvPr/>
        </p:nvGrpSpPr>
        <p:grpSpPr bwMode="auto">
          <a:xfrm>
            <a:off x="1934678" y="950495"/>
            <a:ext cx="5610420" cy="3525253"/>
            <a:chOff x="609600" y="762000"/>
            <a:chExt cx="8298708" cy="5105400"/>
          </a:xfrm>
        </p:grpSpPr>
        <p:sp>
          <p:nvSpPr>
            <p:cNvPr id="13316" name="AutoShape 4">
              <a:extLst>
                <a:ext uri="{FF2B5EF4-FFF2-40B4-BE49-F238E27FC236}">
                  <a16:creationId xmlns:a16="http://schemas.microsoft.com/office/drawing/2014/main" id="{48306FC5-CE27-20FF-3190-2BE7700B9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" y="762000"/>
              <a:ext cx="1371600" cy="5105400"/>
            </a:xfrm>
            <a:prstGeom prst="cube">
              <a:avLst>
                <a:gd name="adj" fmla="val 25000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Cat</a:t>
              </a: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Bat</a:t>
              </a: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Dog</a:t>
              </a: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endParaRPr lang="en-US" altLang="zh-CN" sz="135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Other </a:t>
              </a: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Words</a:t>
              </a: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(size:</a:t>
              </a:r>
            </a:p>
            <a:p>
              <a:pPr algn="ctr" eaLnBrk="1" hangingPunct="1"/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TByte)</a:t>
              </a:r>
            </a:p>
          </p:txBody>
        </p:sp>
        <p:sp>
          <p:nvSpPr>
            <p:cNvPr id="19463" name="AutoShape 5">
              <a:extLst>
                <a:ext uri="{FF2B5EF4-FFF2-40B4-BE49-F238E27FC236}">
                  <a16:creationId xmlns:a16="http://schemas.microsoft.com/office/drawing/2014/main" id="{B0C714BC-D1ED-8A5D-4F9E-DA87D19DC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1143000"/>
              <a:ext cx="1143000" cy="609600"/>
            </a:xfrm>
            <a:prstGeom prst="roundRect">
              <a:avLst>
                <a:gd name="adj" fmla="val 16667"/>
              </a:avLst>
            </a:prstGeom>
            <a:solidFill>
              <a:srgbClr val="FC80D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map</a:t>
              </a:r>
            </a:p>
          </p:txBody>
        </p:sp>
        <p:sp>
          <p:nvSpPr>
            <p:cNvPr id="19464" name="AutoShape 6">
              <a:extLst>
                <a:ext uri="{FF2B5EF4-FFF2-40B4-BE49-F238E27FC236}">
                  <a16:creationId xmlns:a16="http://schemas.microsoft.com/office/drawing/2014/main" id="{72216C64-0C59-31BF-00E5-3E6A0428A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4114800"/>
              <a:ext cx="1143000" cy="609600"/>
            </a:xfrm>
            <a:prstGeom prst="roundRect">
              <a:avLst>
                <a:gd name="adj" fmla="val 16667"/>
              </a:avLst>
            </a:prstGeom>
            <a:solidFill>
              <a:srgbClr val="FC80D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map</a:t>
              </a:r>
            </a:p>
          </p:txBody>
        </p:sp>
        <p:sp>
          <p:nvSpPr>
            <p:cNvPr id="19465" name="AutoShape 7">
              <a:extLst>
                <a:ext uri="{FF2B5EF4-FFF2-40B4-BE49-F238E27FC236}">
                  <a16:creationId xmlns:a16="http://schemas.microsoft.com/office/drawing/2014/main" id="{A8B44962-8EBF-91DF-F598-F71752E30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124200"/>
              <a:ext cx="1143000" cy="609600"/>
            </a:xfrm>
            <a:prstGeom prst="roundRect">
              <a:avLst>
                <a:gd name="adj" fmla="val 16667"/>
              </a:avLst>
            </a:prstGeom>
            <a:solidFill>
              <a:srgbClr val="FC80D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map</a:t>
              </a:r>
            </a:p>
          </p:txBody>
        </p:sp>
        <p:sp>
          <p:nvSpPr>
            <p:cNvPr id="19466" name="AutoShape 8">
              <a:extLst>
                <a:ext uri="{FF2B5EF4-FFF2-40B4-BE49-F238E27FC236}">
                  <a16:creationId xmlns:a16="http://schemas.microsoft.com/office/drawing/2014/main" id="{E71FCF8D-C8AF-1FCC-74C3-3639A5BE5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2057400"/>
              <a:ext cx="1143000" cy="609600"/>
            </a:xfrm>
            <a:prstGeom prst="roundRect">
              <a:avLst>
                <a:gd name="adj" fmla="val 16667"/>
              </a:avLst>
            </a:prstGeom>
            <a:solidFill>
              <a:srgbClr val="FC80D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map</a:t>
              </a:r>
            </a:p>
          </p:txBody>
        </p:sp>
        <p:sp>
          <p:nvSpPr>
            <p:cNvPr id="19467" name="AutoShape 9">
              <a:extLst>
                <a:ext uri="{FF2B5EF4-FFF2-40B4-BE49-F238E27FC236}">
                  <a16:creationId xmlns:a16="http://schemas.microsoft.com/office/drawing/2014/main" id="{44235C99-EFAB-B67A-904D-6F99E30E6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200" y="1295400"/>
              <a:ext cx="914400" cy="5334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split</a:t>
              </a:r>
            </a:p>
          </p:txBody>
        </p:sp>
        <p:sp>
          <p:nvSpPr>
            <p:cNvPr id="19468" name="AutoShape 10">
              <a:extLst>
                <a:ext uri="{FF2B5EF4-FFF2-40B4-BE49-F238E27FC236}">
                  <a16:creationId xmlns:a16="http://schemas.microsoft.com/office/drawing/2014/main" id="{B43D37FC-7CFD-1CD3-EA6F-A167EFA3D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200" y="2133600"/>
              <a:ext cx="914400" cy="5334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split</a:t>
              </a:r>
            </a:p>
          </p:txBody>
        </p:sp>
        <p:sp>
          <p:nvSpPr>
            <p:cNvPr id="19469" name="AutoShape 11">
              <a:extLst>
                <a:ext uri="{FF2B5EF4-FFF2-40B4-BE49-F238E27FC236}">
                  <a16:creationId xmlns:a16="http://schemas.microsoft.com/office/drawing/2014/main" id="{74FAB165-D1D1-7935-8045-3961EC140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200" y="3200400"/>
              <a:ext cx="914400" cy="5334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split</a:t>
              </a:r>
            </a:p>
          </p:txBody>
        </p:sp>
        <p:sp>
          <p:nvSpPr>
            <p:cNvPr id="19470" name="AutoShape 12">
              <a:extLst>
                <a:ext uri="{FF2B5EF4-FFF2-40B4-BE49-F238E27FC236}">
                  <a16:creationId xmlns:a16="http://schemas.microsoft.com/office/drawing/2014/main" id="{174619B7-D1CC-FF87-8D0C-544F9DB4C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200" y="4191000"/>
              <a:ext cx="914400" cy="5334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split</a:t>
              </a:r>
            </a:p>
          </p:txBody>
        </p:sp>
        <p:sp>
          <p:nvSpPr>
            <p:cNvPr id="19471" name="Line 13">
              <a:extLst>
                <a:ext uri="{FF2B5EF4-FFF2-40B4-BE49-F238E27FC236}">
                  <a16:creationId xmlns:a16="http://schemas.microsoft.com/office/drawing/2014/main" id="{EE2B22B6-C61C-0392-860C-05C26B494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1676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2" name="Line 14">
              <a:extLst>
                <a:ext uri="{FF2B5EF4-FFF2-40B4-BE49-F238E27FC236}">
                  <a16:creationId xmlns:a16="http://schemas.microsoft.com/office/drawing/2014/main" id="{1FFD2229-A2D3-2F4B-771E-747EA3E32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2438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3" name="Line 15">
              <a:extLst>
                <a:ext uri="{FF2B5EF4-FFF2-40B4-BE49-F238E27FC236}">
                  <a16:creationId xmlns:a16="http://schemas.microsoft.com/office/drawing/2014/main" id="{1F0DF36D-3F35-BC57-EB02-8902517C48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3581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4" name="Line 16">
              <a:extLst>
                <a:ext uri="{FF2B5EF4-FFF2-40B4-BE49-F238E27FC236}">
                  <a16:creationId xmlns:a16="http://schemas.microsoft.com/office/drawing/2014/main" id="{6A1BB80B-A723-8FA4-5810-325EEFD8B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45720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5" name="Line 17">
              <a:extLst>
                <a:ext uri="{FF2B5EF4-FFF2-40B4-BE49-F238E27FC236}">
                  <a16:creationId xmlns:a16="http://schemas.microsoft.com/office/drawing/2014/main" id="{BBC0B1C9-A86B-4C44-AA8D-49EEE75DBA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6600" y="14478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6" name="Line 18">
              <a:extLst>
                <a:ext uri="{FF2B5EF4-FFF2-40B4-BE49-F238E27FC236}">
                  <a16:creationId xmlns:a16="http://schemas.microsoft.com/office/drawing/2014/main" id="{256816BC-2A6B-39A9-1E2E-7B4A5006DB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6600" y="2438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7" name="Line 19">
              <a:extLst>
                <a:ext uri="{FF2B5EF4-FFF2-40B4-BE49-F238E27FC236}">
                  <a16:creationId xmlns:a16="http://schemas.microsoft.com/office/drawing/2014/main" id="{D2E8DA8E-6CB9-DE0F-2415-76EA9B11F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6600" y="34290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8" name="Line 20">
              <a:extLst>
                <a:ext uri="{FF2B5EF4-FFF2-40B4-BE49-F238E27FC236}">
                  <a16:creationId xmlns:a16="http://schemas.microsoft.com/office/drawing/2014/main" id="{673CBC38-6B9C-D462-3221-9017F6714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6600" y="44196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79" name="AutoShape 21">
              <a:extLst>
                <a:ext uri="{FF2B5EF4-FFF2-40B4-BE49-F238E27FC236}">
                  <a16:creationId xmlns:a16="http://schemas.microsoft.com/office/drawing/2014/main" id="{66C3C302-FA05-1122-B17C-D7132EAB0E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5467350" y="857250"/>
              <a:ext cx="609600" cy="11049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combine</a:t>
              </a:r>
            </a:p>
          </p:txBody>
        </p:sp>
        <p:sp>
          <p:nvSpPr>
            <p:cNvPr id="13334" name="AutoShape 22">
              <a:extLst>
                <a:ext uri="{FF2B5EF4-FFF2-40B4-BE49-F238E27FC236}">
                  <a16:creationId xmlns:a16="http://schemas.microsoft.com/office/drawing/2014/main" id="{662ABDE1-CC6B-5104-17C2-B7690FB147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5505450" y="1809750"/>
              <a:ext cx="609600" cy="1104900"/>
            </a:xfrm>
            <a:custGeom>
              <a:avLst/>
              <a:gdLst>
                <a:gd name="T0" fmla="*/ 15053735 w 21600"/>
                <a:gd name="T1" fmla="*/ 28259355 h 21600"/>
                <a:gd name="T2" fmla="*/ 8602134 w 21600"/>
                <a:gd name="T3" fmla="*/ 56518709 h 21600"/>
                <a:gd name="T4" fmla="*/ 2150533 w 21600"/>
                <a:gd name="T5" fmla="*/ 28259355 h 21600"/>
                <a:gd name="T6" fmla="*/ 860213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r>
                <a:rPr lang="en-US" sz="1350" dirty="0">
                  <a:latin typeface="Calibri" pitchFamily="34" charset="0"/>
                </a:rPr>
                <a:t>combine</a:t>
              </a:r>
            </a:p>
          </p:txBody>
        </p:sp>
        <p:sp>
          <p:nvSpPr>
            <p:cNvPr id="13335" name="AutoShape 23">
              <a:extLst>
                <a:ext uri="{FF2B5EF4-FFF2-40B4-BE49-F238E27FC236}">
                  <a16:creationId xmlns:a16="http://schemas.microsoft.com/office/drawing/2014/main" id="{57FA2759-4618-AA07-E863-962D1D7DC3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5505450" y="2952750"/>
              <a:ext cx="609600" cy="1104900"/>
            </a:xfrm>
            <a:custGeom>
              <a:avLst/>
              <a:gdLst>
                <a:gd name="T0" fmla="*/ 15053735 w 21600"/>
                <a:gd name="T1" fmla="*/ 28259355 h 21600"/>
                <a:gd name="T2" fmla="*/ 8602134 w 21600"/>
                <a:gd name="T3" fmla="*/ 56518709 h 21600"/>
                <a:gd name="T4" fmla="*/ 2150533 w 21600"/>
                <a:gd name="T5" fmla="*/ 28259355 h 21600"/>
                <a:gd name="T6" fmla="*/ 860213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r>
                <a:rPr lang="en-US" sz="1350" dirty="0">
                  <a:latin typeface="Calibri" pitchFamily="34" charset="0"/>
                </a:rPr>
                <a:t>combine</a:t>
              </a:r>
            </a:p>
          </p:txBody>
        </p:sp>
        <p:cxnSp>
          <p:nvCxnSpPr>
            <p:cNvPr id="19482" name="AutoShape 26">
              <a:extLst>
                <a:ext uri="{FF2B5EF4-FFF2-40B4-BE49-F238E27FC236}">
                  <a16:creationId xmlns:a16="http://schemas.microsoft.com/office/drawing/2014/main" id="{EC5CCC1B-060D-7833-6069-F0965130D776}"/>
                </a:ext>
              </a:extLst>
            </p:cNvPr>
            <p:cNvCxnSpPr>
              <a:cxnSpLocks noChangeShapeType="1"/>
              <a:stCxn id="19466" idx="3"/>
              <a:endCxn id="19479" idx="3"/>
            </p:cNvCxnSpPr>
            <p:nvPr/>
          </p:nvCxnSpPr>
          <p:spPr bwMode="auto">
            <a:xfrm flipV="1">
              <a:off x="4800600" y="1409700"/>
              <a:ext cx="419100" cy="9525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3" name="AutoShape 28">
              <a:extLst>
                <a:ext uri="{FF2B5EF4-FFF2-40B4-BE49-F238E27FC236}">
                  <a16:creationId xmlns:a16="http://schemas.microsoft.com/office/drawing/2014/main" id="{E6B9E0FA-67EF-5989-344A-8A31E599E428}"/>
                </a:ext>
              </a:extLst>
            </p:cNvPr>
            <p:cNvCxnSpPr>
              <a:cxnSpLocks noChangeShapeType="1"/>
              <a:stCxn id="19463" idx="3"/>
              <a:endCxn id="19479" idx="3"/>
            </p:cNvCxnSpPr>
            <p:nvPr/>
          </p:nvCxnSpPr>
          <p:spPr bwMode="auto">
            <a:xfrm flipV="1">
              <a:off x="4800600" y="1409700"/>
              <a:ext cx="419100" cy="38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4" name="AutoShape 30">
              <a:extLst>
                <a:ext uri="{FF2B5EF4-FFF2-40B4-BE49-F238E27FC236}">
                  <a16:creationId xmlns:a16="http://schemas.microsoft.com/office/drawing/2014/main" id="{9E93E6E0-4AC4-AFC6-DE46-E82C9436918B}"/>
                </a:ext>
              </a:extLst>
            </p:cNvPr>
            <p:cNvCxnSpPr>
              <a:cxnSpLocks noChangeShapeType="1"/>
              <a:stCxn id="19465" idx="3"/>
              <a:endCxn id="19479" idx="3"/>
            </p:cNvCxnSpPr>
            <p:nvPr/>
          </p:nvCxnSpPr>
          <p:spPr bwMode="auto">
            <a:xfrm flipV="1">
              <a:off x="4800600" y="1409700"/>
              <a:ext cx="419100" cy="20193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5" name="AutoShape 31">
              <a:extLst>
                <a:ext uri="{FF2B5EF4-FFF2-40B4-BE49-F238E27FC236}">
                  <a16:creationId xmlns:a16="http://schemas.microsoft.com/office/drawing/2014/main" id="{741007EA-6CA3-70BC-F161-F2793488AFC3}"/>
                </a:ext>
              </a:extLst>
            </p:cNvPr>
            <p:cNvCxnSpPr>
              <a:cxnSpLocks noChangeShapeType="1"/>
              <a:stCxn id="19464" idx="3"/>
              <a:endCxn id="19479" idx="3"/>
            </p:cNvCxnSpPr>
            <p:nvPr/>
          </p:nvCxnSpPr>
          <p:spPr bwMode="auto">
            <a:xfrm flipV="1">
              <a:off x="4800600" y="1409700"/>
              <a:ext cx="419100" cy="3009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6" name="AutoShape 32">
              <a:extLst>
                <a:ext uri="{FF2B5EF4-FFF2-40B4-BE49-F238E27FC236}">
                  <a16:creationId xmlns:a16="http://schemas.microsoft.com/office/drawing/2014/main" id="{60A0A0A3-88DE-17F6-C2D0-8F457B450B3D}"/>
                </a:ext>
              </a:extLst>
            </p:cNvPr>
            <p:cNvCxnSpPr>
              <a:cxnSpLocks noChangeShapeType="1"/>
              <a:stCxn id="19463" idx="3"/>
              <a:endCxn id="13334" idx="3"/>
            </p:cNvCxnSpPr>
            <p:nvPr/>
          </p:nvCxnSpPr>
          <p:spPr bwMode="auto">
            <a:xfrm>
              <a:off x="4800600" y="1447800"/>
              <a:ext cx="457200" cy="914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7" name="AutoShape 33">
              <a:extLst>
                <a:ext uri="{FF2B5EF4-FFF2-40B4-BE49-F238E27FC236}">
                  <a16:creationId xmlns:a16="http://schemas.microsoft.com/office/drawing/2014/main" id="{8EB3046B-55FF-1CEC-CB93-772E2BFCEA37}"/>
                </a:ext>
              </a:extLst>
            </p:cNvPr>
            <p:cNvCxnSpPr>
              <a:cxnSpLocks noChangeShapeType="1"/>
              <a:stCxn id="19463" idx="3"/>
              <a:endCxn id="13335" idx="3"/>
            </p:cNvCxnSpPr>
            <p:nvPr/>
          </p:nvCxnSpPr>
          <p:spPr bwMode="auto">
            <a:xfrm>
              <a:off x="4800600" y="1447800"/>
              <a:ext cx="457200" cy="2057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8" name="AutoShape 35">
              <a:extLst>
                <a:ext uri="{FF2B5EF4-FFF2-40B4-BE49-F238E27FC236}">
                  <a16:creationId xmlns:a16="http://schemas.microsoft.com/office/drawing/2014/main" id="{43909666-16BE-0C34-B356-9C8A7F36B63F}"/>
                </a:ext>
              </a:extLst>
            </p:cNvPr>
            <p:cNvCxnSpPr>
              <a:cxnSpLocks noChangeShapeType="1"/>
              <a:stCxn id="19466" idx="3"/>
              <a:endCxn id="13334" idx="3"/>
            </p:cNvCxnSpPr>
            <p:nvPr/>
          </p:nvCxnSpPr>
          <p:spPr bwMode="auto">
            <a:xfrm>
              <a:off x="4800600" y="2362200"/>
              <a:ext cx="4572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9" name="AutoShape 36">
              <a:extLst>
                <a:ext uri="{FF2B5EF4-FFF2-40B4-BE49-F238E27FC236}">
                  <a16:creationId xmlns:a16="http://schemas.microsoft.com/office/drawing/2014/main" id="{B25F0AC7-89B9-7B97-39D2-7C62EA61F04B}"/>
                </a:ext>
              </a:extLst>
            </p:cNvPr>
            <p:cNvCxnSpPr>
              <a:cxnSpLocks noChangeShapeType="1"/>
              <a:stCxn id="19466" idx="3"/>
              <a:endCxn id="13335" idx="3"/>
            </p:cNvCxnSpPr>
            <p:nvPr/>
          </p:nvCxnSpPr>
          <p:spPr bwMode="auto">
            <a:xfrm>
              <a:off x="4800600" y="2362200"/>
              <a:ext cx="457200" cy="1143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0" name="AutoShape 37">
              <a:extLst>
                <a:ext uri="{FF2B5EF4-FFF2-40B4-BE49-F238E27FC236}">
                  <a16:creationId xmlns:a16="http://schemas.microsoft.com/office/drawing/2014/main" id="{9AF67154-0E52-5301-68BD-7A90094690DF}"/>
                </a:ext>
              </a:extLst>
            </p:cNvPr>
            <p:cNvCxnSpPr>
              <a:cxnSpLocks noChangeShapeType="1"/>
              <a:stCxn id="19464" idx="3"/>
              <a:endCxn id="13335" idx="3"/>
            </p:cNvCxnSpPr>
            <p:nvPr/>
          </p:nvCxnSpPr>
          <p:spPr bwMode="auto">
            <a:xfrm flipV="1">
              <a:off x="4800600" y="3505200"/>
              <a:ext cx="457200" cy="914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1" name="AutoShape 38">
              <a:extLst>
                <a:ext uri="{FF2B5EF4-FFF2-40B4-BE49-F238E27FC236}">
                  <a16:creationId xmlns:a16="http://schemas.microsoft.com/office/drawing/2014/main" id="{1F79A239-DC7B-F995-88E5-56ABE1C3E736}"/>
                </a:ext>
              </a:extLst>
            </p:cNvPr>
            <p:cNvCxnSpPr>
              <a:cxnSpLocks noChangeShapeType="1"/>
              <a:stCxn id="19465" idx="3"/>
              <a:endCxn id="13335" idx="3"/>
            </p:cNvCxnSpPr>
            <p:nvPr/>
          </p:nvCxnSpPr>
          <p:spPr bwMode="auto">
            <a:xfrm>
              <a:off x="4800600" y="3429000"/>
              <a:ext cx="457200" cy="76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2" name="AutoShape 39">
              <a:extLst>
                <a:ext uri="{FF2B5EF4-FFF2-40B4-BE49-F238E27FC236}">
                  <a16:creationId xmlns:a16="http://schemas.microsoft.com/office/drawing/2014/main" id="{4A30078B-A6F4-1BC7-BA1A-CC82405FD9E2}"/>
                </a:ext>
              </a:extLst>
            </p:cNvPr>
            <p:cNvCxnSpPr>
              <a:cxnSpLocks noChangeShapeType="1"/>
              <a:stCxn id="19465" idx="3"/>
              <a:endCxn id="13334" idx="3"/>
            </p:cNvCxnSpPr>
            <p:nvPr/>
          </p:nvCxnSpPr>
          <p:spPr bwMode="auto">
            <a:xfrm flipV="1">
              <a:off x="4800600" y="2362200"/>
              <a:ext cx="457200" cy="1066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3" name="AutoShape 40">
              <a:extLst>
                <a:ext uri="{FF2B5EF4-FFF2-40B4-BE49-F238E27FC236}">
                  <a16:creationId xmlns:a16="http://schemas.microsoft.com/office/drawing/2014/main" id="{9FCE3082-B077-7026-6C85-E25EB1F837D6}"/>
                </a:ext>
              </a:extLst>
            </p:cNvPr>
            <p:cNvCxnSpPr>
              <a:cxnSpLocks noChangeShapeType="1"/>
              <a:stCxn id="19464" idx="3"/>
              <a:endCxn id="13334" idx="3"/>
            </p:cNvCxnSpPr>
            <p:nvPr/>
          </p:nvCxnSpPr>
          <p:spPr bwMode="auto">
            <a:xfrm flipV="1">
              <a:off x="4800600" y="2362200"/>
              <a:ext cx="457200" cy="2057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94" name="AutoShape 41">
              <a:extLst>
                <a:ext uri="{FF2B5EF4-FFF2-40B4-BE49-F238E27FC236}">
                  <a16:creationId xmlns:a16="http://schemas.microsoft.com/office/drawing/2014/main" id="{74FF1AED-F619-C4FB-51C5-4C9E589E23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6972300" y="800100"/>
              <a:ext cx="723900" cy="1409700"/>
            </a:xfrm>
            <a:prstGeom prst="pentagon">
              <a:avLst/>
            </a:prstGeom>
            <a:solidFill>
              <a:srgbClr val="EAF0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reduce</a:t>
              </a:r>
            </a:p>
          </p:txBody>
        </p:sp>
        <p:sp>
          <p:nvSpPr>
            <p:cNvPr id="19495" name="AutoShape 42">
              <a:extLst>
                <a:ext uri="{FF2B5EF4-FFF2-40B4-BE49-F238E27FC236}">
                  <a16:creationId xmlns:a16="http://schemas.microsoft.com/office/drawing/2014/main" id="{70A940FA-2533-E6B4-5BDB-5AE7244D57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6972300" y="2857500"/>
              <a:ext cx="723900" cy="1409700"/>
            </a:xfrm>
            <a:prstGeom prst="pentagon">
              <a:avLst/>
            </a:prstGeom>
            <a:solidFill>
              <a:srgbClr val="EAF0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reduce</a:t>
              </a:r>
            </a:p>
          </p:txBody>
        </p:sp>
        <p:sp>
          <p:nvSpPr>
            <p:cNvPr id="19496" name="AutoShape 44">
              <a:extLst>
                <a:ext uri="{FF2B5EF4-FFF2-40B4-BE49-F238E27FC236}">
                  <a16:creationId xmlns:a16="http://schemas.microsoft.com/office/drawing/2014/main" id="{C20D0982-8453-399E-3C21-640D543591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6972300" y="1638300"/>
              <a:ext cx="723900" cy="1409700"/>
            </a:xfrm>
            <a:prstGeom prst="pentagon">
              <a:avLst/>
            </a:prstGeom>
            <a:solidFill>
              <a:srgbClr val="EAF0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reduce</a:t>
              </a:r>
            </a:p>
          </p:txBody>
        </p:sp>
        <p:cxnSp>
          <p:nvCxnSpPr>
            <p:cNvPr id="19497" name="AutoShape 45">
              <a:extLst>
                <a:ext uri="{FF2B5EF4-FFF2-40B4-BE49-F238E27FC236}">
                  <a16:creationId xmlns:a16="http://schemas.microsoft.com/office/drawing/2014/main" id="{4A5989A6-53AA-DFCE-CA6A-E26394D24BB6}"/>
                </a:ext>
              </a:extLst>
            </p:cNvPr>
            <p:cNvCxnSpPr>
              <a:cxnSpLocks noChangeShapeType="1"/>
              <a:stCxn id="19479" idx="1"/>
              <a:endCxn id="19494" idx="3"/>
            </p:cNvCxnSpPr>
            <p:nvPr/>
          </p:nvCxnSpPr>
          <p:spPr bwMode="auto">
            <a:xfrm>
              <a:off x="6324600" y="1409700"/>
              <a:ext cx="304800" cy="952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8" name="AutoShape 46">
              <a:extLst>
                <a:ext uri="{FF2B5EF4-FFF2-40B4-BE49-F238E27FC236}">
                  <a16:creationId xmlns:a16="http://schemas.microsoft.com/office/drawing/2014/main" id="{CCF307B6-485A-F4E3-259D-EA2391E56682}"/>
                </a:ext>
              </a:extLst>
            </p:cNvPr>
            <p:cNvCxnSpPr>
              <a:cxnSpLocks noChangeShapeType="1"/>
              <a:stCxn id="13334" idx="1"/>
              <a:endCxn id="19496" idx="3"/>
            </p:cNvCxnSpPr>
            <p:nvPr/>
          </p:nvCxnSpPr>
          <p:spPr bwMode="auto">
            <a:xfrm flipV="1">
              <a:off x="6362700" y="2343150"/>
              <a:ext cx="266700" cy="190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99" name="AutoShape 47">
              <a:extLst>
                <a:ext uri="{FF2B5EF4-FFF2-40B4-BE49-F238E27FC236}">
                  <a16:creationId xmlns:a16="http://schemas.microsoft.com/office/drawing/2014/main" id="{CE978525-C1D5-8334-2E84-2919A4E07E29}"/>
                </a:ext>
              </a:extLst>
            </p:cNvPr>
            <p:cNvCxnSpPr>
              <a:cxnSpLocks noChangeShapeType="1"/>
              <a:stCxn id="13335" idx="1"/>
              <a:endCxn id="19495" idx="3"/>
            </p:cNvCxnSpPr>
            <p:nvPr/>
          </p:nvCxnSpPr>
          <p:spPr bwMode="auto">
            <a:xfrm>
              <a:off x="6362700" y="3505200"/>
              <a:ext cx="266700" cy="57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00" name="Line 48">
              <a:extLst>
                <a:ext uri="{FF2B5EF4-FFF2-40B4-BE49-F238E27FC236}">
                  <a16:creationId xmlns:a16="http://schemas.microsoft.com/office/drawing/2014/main" id="{2B6A9B98-64B2-EA0B-6123-A34D546D7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0" y="1524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501" name="Line 49">
              <a:extLst>
                <a:ext uri="{FF2B5EF4-FFF2-40B4-BE49-F238E27FC236}">
                  <a16:creationId xmlns:a16="http://schemas.microsoft.com/office/drawing/2014/main" id="{79815D83-7BEB-C884-E40B-37E1371EA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0" y="23622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502" name="Line 50">
              <a:extLst>
                <a:ext uri="{FF2B5EF4-FFF2-40B4-BE49-F238E27FC236}">
                  <a16:creationId xmlns:a16="http://schemas.microsoft.com/office/drawing/2014/main" id="{9140D08F-5564-9E7B-6AA8-299C3D38D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0" y="35814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503" name="Text Box 51">
              <a:extLst>
                <a:ext uri="{FF2B5EF4-FFF2-40B4-BE49-F238E27FC236}">
                  <a16:creationId xmlns:a16="http://schemas.microsoft.com/office/drawing/2014/main" id="{A4272470-BBEE-E21F-A0FE-9D183332F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3400" y="1143000"/>
              <a:ext cx="754908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part0</a:t>
              </a:r>
            </a:p>
          </p:txBody>
        </p:sp>
        <p:sp>
          <p:nvSpPr>
            <p:cNvPr id="19504" name="Text Box 52">
              <a:extLst>
                <a:ext uri="{FF2B5EF4-FFF2-40B4-BE49-F238E27FC236}">
                  <a16:creationId xmlns:a16="http://schemas.microsoft.com/office/drawing/2014/main" id="{DAE40CB2-6FA2-D0F4-3CCC-DF04495ED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7200" y="2057400"/>
              <a:ext cx="754908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part1</a:t>
              </a:r>
            </a:p>
          </p:txBody>
        </p:sp>
        <p:sp>
          <p:nvSpPr>
            <p:cNvPr id="19505" name="Text Box 53">
              <a:extLst>
                <a:ext uri="{FF2B5EF4-FFF2-40B4-BE49-F238E27FC236}">
                  <a16:creationId xmlns:a16="http://schemas.microsoft.com/office/drawing/2014/main" id="{F3389459-1742-1270-903F-E826D49BF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3200400"/>
              <a:ext cx="754908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7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"/>
                <a:defRPr sz="2200">
                  <a:solidFill>
                    <a:schemeClr val="tx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CADAE"/>
                </a:buClr>
                <a:buSzPct val="75000"/>
                <a:buFont typeface="Wingdings 2" panose="05020102010507070707" pitchFamily="18" charset="2"/>
                <a:buChar char="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C7B70"/>
                </a:buClr>
                <a:buSzPct val="70000"/>
                <a:buFont typeface="Wingdings" panose="05000000000000000000" pitchFamily="2" charset="2"/>
                <a:buChar char=""/>
                <a:defRPr sz="2000">
                  <a:solidFill>
                    <a:schemeClr val="tx2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FB08C"/>
                </a:buClr>
                <a:buChar char="•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350">
                  <a:latin typeface="Calibri" panose="020F0502020204030204" pitchFamily="34" charset="0"/>
                  <a:ea typeface="宋体" panose="02010600030101010101" pitchFamily="2" charset="-122"/>
                </a:rPr>
                <a:t>part2</a:t>
              </a:r>
            </a:p>
          </p:txBody>
        </p:sp>
      </p:grpSp>
      <p:sp>
        <p:nvSpPr>
          <p:cNvPr id="19459" name="Title 45">
            <a:extLst>
              <a:ext uri="{FF2B5EF4-FFF2-40B4-BE49-F238E27FC236}">
                <a16:creationId xmlns:a16="http://schemas.microsoft.com/office/drawing/2014/main" id="{3C5E9C69-C3A2-35D4-CE2B-8CB656054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MapReduce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DF614E7-0212-3394-E8A9-458EC72FB4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3E240C28-D465-6DD1-2FAD-99BB3420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Datanodes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D9C9-645F-95DD-A578-087DC675E2D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4381" y="818749"/>
            <a:ext cx="8383605" cy="3762876"/>
          </a:xfrm>
        </p:spPr>
        <p:txBody>
          <a:bodyPr>
            <a:noAutofit/>
          </a:bodyPr>
          <a:lstStyle/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Master/slave architecture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HDFS cluster consists of a single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Namenode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master server that manages the file system namespace and regulates access to files by clients.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a number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DataNodes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one per node in a cluster.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DataNodes manage storage attached to the nodes that they run on.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HDFS exposes a file system namespace and allows user data to be stored in files.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file is split into one or more blocks and set of blocks are stored in DataNodes.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DataNodes: serves read, write requests, performs block creation, deletion, and replication upon instruction from Namenode.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BE5AB93A-535E-4B43-28BE-AC8EDC9804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>
            <a:extLst>
              <a:ext uri="{FF2B5EF4-FFF2-40B4-BE49-F238E27FC236}">
                <a16:creationId xmlns:a16="http://schemas.microsoft.com/office/drawing/2014/main" id="{C6C76158-E77B-31EA-20FC-E9EFFDD8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Architecture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08BA7604-618F-7E16-B8A5-949B10F95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343400" y="1036638"/>
            <a:ext cx="4572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600" kern="1200" smtClean="0">
                <a:solidFill>
                  <a:srgbClr val="7B9899"/>
                </a:solidFill>
                <a:latin typeface="Georgia" panose="02040502050405020303" pitchFamily="18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B303F97-2925-499A-B99B-4130B78EAB5D}" type="slidenum">
              <a:rPr lang="en-US" altLang="zh-CN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27</a:t>
            </a:fld>
            <a:endParaRPr lang="en-US" altLang="zh-CN" sz="1200">
              <a:solidFill>
                <a:srgbClr val="7B9899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F249E1B-07EE-83A1-6A16-CF310B904D1A}"/>
              </a:ext>
            </a:extLst>
          </p:cNvPr>
          <p:cNvSpPr/>
          <p:nvPr/>
        </p:nvSpPr>
        <p:spPr>
          <a:xfrm>
            <a:off x="3600450" y="1085850"/>
            <a:ext cx="1371600" cy="5715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>
                <a:solidFill>
                  <a:schemeClr val="tx1"/>
                </a:solidFill>
              </a:rPr>
              <a:t>Namenode</a:t>
            </a:r>
          </a:p>
        </p:txBody>
      </p:sp>
      <p:grpSp>
        <p:nvGrpSpPr>
          <p:cNvPr id="22534" name="Group 32">
            <a:extLst>
              <a:ext uri="{FF2B5EF4-FFF2-40B4-BE49-F238E27FC236}">
                <a16:creationId xmlns:a16="http://schemas.microsoft.com/office/drawing/2014/main" id="{FD4D9337-31C7-86C1-523B-F93EE47E933A}"/>
              </a:ext>
            </a:extLst>
          </p:cNvPr>
          <p:cNvGrpSpPr>
            <a:grpSpLocks/>
          </p:cNvGrpSpPr>
          <p:nvPr/>
        </p:nvGrpSpPr>
        <p:grpSpPr bwMode="auto">
          <a:xfrm>
            <a:off x="1257300" y="2571750"/>
            <a:ext cx="3429000" cy="914400"/>
            <a:chOff x="457200" y="3352800"/>
            <a:chExt cx="4572000" cy="1219200"/>
          </a:xfrm>
        </p:grpSpPr>
        <p:grpSp>
          <p:nvGrpSpPr>
            <p:cNvPr id="22568" name="Group 11">
              <a:extLst>
                <a:ext uri="{FF2B5EF4-FFF2-40B4-BE49-F238E27FC236}">
                  <a16:creationId xmlns:a16="http://schemas.microsoft.com/office/drawing/2014/main" id="{D9DBF36A-60F4-A304-384C-463AABE5F9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" y="3352800"/>
              <a:ext cx="1371600" cy="1219200"/>
              <a:chOff x="762000" y="3200400"/>
              <a:chExt cx="1676400" cy="144780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DD731CD-7C52-10F3-EAAD-B104265BCA27}"/>
                  </a:ext>
                </a:extLst>
              </p:cNvPr>
              <p:cNvSpPr/>
              <p:nvPr/>
            </p:nvSpPr>
            <p:spPr>
              <a:xfrm>
                <a:off x="762000" y="3200400"/>
                <a:ext cx="1676400" cy="1447800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D617BF6-867A-E07F-BC36-AD6E31C9361A}"/>
                  </a:ext>
                </a:extLst>
              </p:cNvPr>
              <p:cNvSpPr/>
              <p:nvPr/>
            </p:nvSpPr>
            <p:spPr>
              <a:xfrm>
                <a:off x="1066624" y="3428505"/>
                <a:ext cx="304623" cy="30539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B124E7A-B8AD-7804-0B9D-F6B4D87886A9}"/>
                  </a:ext>
                </a:extLst>
              </p:cNvPr>
              <p:cNvSpPr/>
              <p:nvPr/>
            </p:nvSpPr>
            <p:spPr>
              <a:xfrm>
                <a:off x="1066624" y="3886597"/>
                <a:ext cx="304623" cy="303511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5B6BE23-9E1F-EEFE-ECD0-7378021C0824}"/>
                  </a:ext>
                </a:extLst>
              </p:cNvPr>
              <p:cNvSpPr/>
              <p:nvPr/>
            </p:nvSpPr>
            <p:spPr>
              <a:xfrm>
                <a:off x="1904824" y="3581202"/>
                <a:ext cx="304623" cy="30539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2569" name="Group 22">
              <a:extLst>
                <a:ext uri="{FF2B5EF4-FFF2-40B4-BE49-F238E27FC236}">
                  <a16:creationId xmlns:a16="http://schemas.microsoft.com/office/drawing/2014/main" id="{34F7916C-9499-7435-02CB-5AF11F337B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3600" y="3352800"/>
              <a:ext cx="1371600" cy="1219200"/>
              <a:chOff x="2362200" y="3352800"/>
              <a:chExt cx="1371600" cy="12192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0FB7C4C-59B2-6C04-B88E-517B3F2E6BA1}"/>
                  </a:ext>
                </a:extLst>
              </p:cNvPr>
              <p:cNvSpPr/>
              <p:nvPr/>
            </p:nvSpPr>
            <p:spPr>
              <a:xfrm>
                <a:off x="2362200" y="3352800"/>
                <a:ext cx="1371600" cy="1219200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5973819-3D7C-F728-74E4-36360442E810}"/>
                  </a:ext>
                </a:extLst>
              </p:cNvPr>
              <p:cNvSpPr/>
              <p:nvPr/>
            </p:nvSpPr>
            <p:spPr>
              <a:xfrm>
                <a:off x="2667000" y="3581400"/>
                <a:ext cx="304800" cy="3048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192AD28-B6A3-6544-AF9A-C6D1E03DBE27}"/>
                  </a:ext>
                </a:extLst>
              </p:cNvPr>
              <p:cNvSpPr/>
              <p:nvPr/>
            </p:nvSpPr>
            <p:spPr>
              <a:xfrm>
                <a:off x="2667000" y="4038600"/>
                <a:ext cx="304800" cy="3048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2570" name="Group 23">
              <a:extLst>
                <a:ext uri="{FF2B5EF4-FFF2-40B4-BE49-F238E27FC236}">
                  <a16:creationId xmlns:a16="http://schemas.microsoft.com/office/drawing/2014/main" id="{80307135-5B2A-BF59-4596-E31D93E3C2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3800" y="3352800"/>
              <a:ext cx="1295400" cy="1219200"/>
              <a:chOff x="4114800" y="3352800"/>
              <a:chExt cx="1295400" cy="1143000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F26ED7F-8A9C-D90C-9A64-FE24C4194A92}"/>
                  </a:ext>
                </a:extLst>
              </p:cNvPr>
              <p:cNvSpPr/>
              <p:nvPr/>
            </p:nvSpPr>
            <p:spPr>
              <a:xfrm>
                <a:off x="4114800" y="3352800"/>
                <a:ext cx="1295400" cy="1143000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FEA69E8-FCB3-4D5C-459D-3F70EE93B98A}"/>
                  </a:ext>
                </a:extLst>
              </p:cNvPr>
              <p:cNvSpPr/>
              <p:nvPr/>
            </p:nvSpPr>
            <p:spPr>
              <a:xfrm>
                <a:off x="4572000" y="3581995"/>
                <a:ext cx="304800" cy="303609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0F2F28F-9643-AE68-09EA-90BF326C217F}"/>
                  </a:ext>
                </a:extLst>
              </p:cNvPr>
              <p:cNvSpPr/>
              <p:nvPr/>
            </p:nvSpPr>
            <p:spPr>
              <a:xfrm>
                <a:off x="4953000" y="4038898"/>
                <a:ext cx="304800" cy="305097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zh-CN" sz="1350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22535" name="Group 24">
            <a:extLst>
              <a:ext uri="{FF2B5EF4-FFF2-40B4-BE49-F238E27FC236}">
                <a16:creationId xmlns:a16="http://schemas.microsoft.com/office/drawing/2014/main" id="{434888F9-5FAF-14CD-BFC9-87334ABBF4C1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514600"/>
            <a:ext cx="1028700" cy="914400"/>
            <a:chOff x="2362200" y="3352800"/>
            <a:chExt cx="1371600" cy="12192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71E069-E911-3B27-BA1C-B7FBE8D2B3C7}"/>
                </a:ext>
              </a:extLst>
            </p:cNvPr>
            <p:cNvSpPr/>
            <p:nvPr/>
          </p:nvSpPr>
          <p:spPr>
            <a:xfrm>
              <a:off x="2362200" y="3352800"/>
              <a:ext cx="1371600" cy="121920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350">
                <a:solidFill>
                  <a:srgbClr val="FFFFFF"/>
                </a:solidFill>
                <a:latin typeface="Georgia" panose="02040502050405020303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2197D35-0FD8-F017-088E-6618EEDBE9D8}"/>
                </a:ext>
              </a:extLst>
            </p:cNvPr>
            <p:cNvSpPr/>
            <p:nvPr/>
          </p:nvSpPr>
          <p:spPr>
            <a:xfrm>
              <a:off x="2667000" y="3581400"/>
              <a:ext cx="304800" cy="30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350">
                <a:solidFill>
                  <a:srgbClr val="FFFFFF"/>
                </a:solidFill>
                <a:latin typeface="Georgia" panose="02040502050405020303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A4D50BA-26C8-7EC5-1F17-2EFF6E1737E6}"/>
                </a:ext>
              </a:extLst>
            </p:cNvPr>
            <p:cNvSpPr/>
            <p:nvPr/>
          </p:nvSpPr>
          <p:spPr>
            <a:xfrm>
              <a:off x="2667000" y="4038600"/>
              <a:ext cx="304800" cy="30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350">
                <a:solidFill>
                  <a:srgbClr val="FFFFFF"/>
                </a:solidFill>
                <a:latin typeface="Georgia" panose="02040502050405020303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EFD01B7-1DC0-EEE7-7BFA-5BB160416A4D}"/>
              </a:ext>
            </a:extLst>
          </p:cNvPr>
          <p:cNvSpPr/>
          <p:nvPr/>
        </p:nvSpPr>
        <p:spPr>
          <a:xfrm>
            <a:off x="6800850" y="2514600"/>
            <a:ext cx="10287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B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3897A7F-FE01-F47A-5A4B-A9B5AA6B4B81}"/>
              </a:ext>
            </a:extLst>
          </p:cNvPr>
          <p:cNvSpPr/>
          <p:nvPr/>
        </p:nvSpPr>
        <p:spPr>
          <a:xfrm>
            <a:off x="7029450" y="2686050"/>
            <a:ext cx="228600" cy="228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A814C20-9BF2-7A48-D631-2680BDB046C3}"/>
              </a:ext>
            </a:extLst>
          </p:cNvPr>
          <p:cNvSpPr/>
          <p:nvPr/>
        </p:nvSpPr>
        <p:spPr>
          <a:xfrm>
            <a:off x="6858000" y="2914650"/>
            <a:ext cx="228600" cy="228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912EA5A-4CAB-D499-FB46-2506D4830E14}"/>
              </a:ext>
            </a:extLst>
          </p:cNvPr>
          <p:cNvCxnSpPr>
            <a:stCxn id="20" idx="3"/>
            <a:endCxn id="27" idx="1"/>
          </p:cNvCxnSpPr>
          <p:nvPr/>
        </p:nvCxnSpPr>
        <p:spPr>
          <a:xfrm flipV="1">
            <a:off x="4286250" y="2800350"/>
            <a:ext cx="1543050" cy="76200"/>
          </a:xfrm>
          <a:prstGeom prst="straightConnector1">
            <a:avLst/>
          </a:prstGeom>
          <a:ln w="25400" cmpd="sng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0" name="TextBox 35">
            <a:extLst>
              <a:ext uri="{FF2B5EF4-FFF2-40B4-BE49-F238E27FC236}">
                <a16:creationId xmlns:a16="http://schemas.microsoft.com/office/drawing/2014/main" id="{ED42A937-AFE7-2687-593D-F035606F3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1" y="2800350"/>
            <a:ext cx="7360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900">
                <a:ea typeface="宋体" panose="02010600030101010101" pitchFamily="2" charset="-122"/>
              </a:rPr>
              <a:t>replication</a:t>
            </a:r>
          </a:p>
        </p:txBody>
      </p:sp>
      <p:sp>
        <p:nvSpPr>
          <p:cNvPr id="40" name="Right Brace 39">
            <a:extLst>
              <a:ext uri="{FF2B5EF4-FFF2-40B4-BE49-F238E27FC236}">
                <a16:creationId xmlns:a16="http://schemas.microsoft.com/office/drawing/2014/main" id="{B2FFD6E0-B625-DAA8-8F16-21D852FD6663}"/>
              </a:ext>
            </a:extLst>
          </p:cNvPr>
          <p:cNvSpPr/>
          <p:nvPr/>
        </p:nvSpPr>
        <p:spPr>
          <a:xfrm rot="5400000">
            <a:off x="2857500" y="2057400"/>
            <a:ext cx="285750" cy="337185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41" name="Right Brace 40">
            <a:extLst>
              <a:ext uri="{FF2B5EF4-FFF2-40B4-BE49-F238E27FC236}">
                <a16:creationId xmlns:a16="http://schemas.microsoft.com/office/drawing/2014/main" id="{2A9683B1-4CF9-D154-8F84-EDEF390BA1B6}"/>
              </a:ext>
            </a:extLst>
          </p:cNvPr>
          <p:cNvSpPr/>
          <p:nvPr/>
        </p:nvSpPr>
        <p:spPr>
          <a:xfrm rot="5400000">
            <a:off x="6600825" y="2600325"/>
            <a:ext cx="228600" cy="222885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22543" name="TextBox 41">
            <a:extLst>
              <a:ext uri="{FF2B5EF4-FFF2-40B4-BE49-F238E27FC236}">
                <a16:creationId xmlns:a16="http://schemas.microsoft.com/office/drawing/2014/main" id="{280BB909-C4A4-3682-B7C8-D66646674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86200"/>
            <a:ext cx="63831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Rack1</a:t>
            </a:r>
          </a:p>
        </p:txBody>
      </p:sp>
      <p:sp>
        <p:nvSpPr>
          <p:cNvPr id="22544" name="TextBox 42">
            <a:extLst>
              <a:ext uri="{FF2B5EF4-FFF2-40B4-BE49-F238E27FC236}">
                <a16:creationId xmlns:a16="http://schemas.microsoft.com/office/drawing/2014/main" id="{49466F68-3208-5A58-A03F-EB3E5ADEB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7950" y="3829050"/>
            <a:ext cx="660758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Rack2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F162E97-1C9D-4AF7-92DC-E75FEC22BE59}"/>
              </a:ext>
            </a:extLst>
          </p:cNvPr>
          <p:cNvSpPr/>
          <p:nvPr/>
        </p:nvSpPr>
        <p:spPr>
          <a:xfrm>
            <a:off x="4343400" y="4114800"/>
            <a:ext cx="1028700" cy="457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>
                <a:solidFill>
                  <a:schemeClr val="tx1"/>
                </a:solidFill>
              </a:rPr>
              <a:t>Client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E64BF59-F6C8-3DE8-089D-FDDF04C141DA}"/>
              </a:ext>
            </a:extLst>
          </p:cNvPr>
          <p:cNvCxnSpPr>
            <a:stCxn id="44" idx="1"/>
            <a:endCxn id="22" idx="2"/>
          </p:cNvCxnSpPr>
          <p:nvPr/>
        </p:nvCxnSpPr>
        <p:spPr>
          <a:xfrm rot="16200000" flipV="1">
            <a:off x="4067771" y="3754636"/>
            <a:ext cx="816769" cy="36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3818F59-DDD8-07A5-C72A-F7FD02ECBC94}"/>
              </a:ext>
            </a:extLst>
          </p:cNvPr>
          <p:cNvCxnSpPr>
            <a:stCxn id="44" idx="7"/>
            <a:endCxn id="28" idx="1"/>
          </p:cNvCxnSpPr>
          <p:nvPr/>
        </p:nvCxnSpPr>
        <p:spPr>
          <a:xfrm rot="5400000" flipH="1" flipV="1">
            <a:off x="5005983" y="3358158"/>
            <a:ext cx="1038225" cy="608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505F9868-44F4-F76E-6022-C9C161BC4622}"/>
              </a:ext>
            </a:extLst>
          </p:cNvPr>
          <p:cNvSpPr/>
          <p:nvPr/>
        </p:nvSpPr>
        <p:spPr>
          <a:xfrm>
            <a:off x="7143750" y="2800350"/>
            <a:ext cx="228600" cy="228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7318FFA-6B02-4D54-9926-E189D1A491D6}"/>
              </a:ext>
            </a:extLst>
          </p:cNvPr>
          <p:cNvSpPr/>
          <p:nvPr/>
        </p:nvSpPr>
        <p:spPr>
          <a:xfrm>
            <a:off x="7486650" y="2971800"/>
            <a:ext cx="228600" cy="228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7EFFCAB-9DD8-E3C7-2E0A-2F25AC37AFB8}"/>
              </a:ext>
            </a:extLst>
          </p:cNvPr>
          <p:cNvSpPr/>
          <p:nvPr/>
        </p:nvSpPr>
        <p:spPr>
          <a:xfrm>
            <a:off x="7315200" y="2571750"/>
            <a:ext cx="228600" cy="228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22551" name="TextBox 51">
            <a:extLst>
              <a:ext uri="{FF2B5EF4-FFF2-40B4-BE49-F238E27FC236}">
                <a16:creationId xmlns:a16="http://schemas.microsoft.com/office/drawing/2014/main" id="{6C8D42D3-091C-93FC-C99D-66B926EA2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150" y="3143250"/>
            <a:ext cx="68800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Blocks</a:t>
            </a:r>
          </a:p>
        </p:txBody>
      </p:sp>
      <p:sp>
        <p:nvSpPr>
          <p:cNvPr id="22552" name="TextBox 52">
            <a:extLst>
              <a:ext uri="{FF2B5EF4-FFF2-40B4-BE49-F238E27FC236}">
                <a16:creationId xmlns:a16="http://schemas.microsoft.com/office/drawing/2014/main" id="{212A2E58-5EBE-D4A4-946A-A67199EF0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2228850"/>
            <a:ext cx="100059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Datanodes</a:t>
            </a:r>
          </a:p>
        </p:txBody>
      </p:sp>
      <p:sp>
        <p:nvSpPr>
          <p:cNvPr id="22553" name="TextBox 53">
            <a:extLst>
              <a:ext uri="{FF2B5EF4-FFF2-40B4-BE49-F238E27FC236}">
                <a16:creationId xmlns:a16="http://schemas.microsoft.com/office/drawing/2014/main" id="{B84E2522-A00A-808F-7C53-8CB81B233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1" y="2171700"/>
            <a:ext cx="100059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Datanodes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C6FC053-D8D6-F002-B277-09F3F26D73CE}"/>
              </a:ext>
            </a:extLst>
          </p:cNvPr>
          <p:cNvSpPr/>
          <p:nvPr/>
        </p:nvSpPr>
        <p:spPr>
          <a:xfrm>
            <a:off x="1428750" y="1600200"/>
            <a:ext cx="1028700" cy="457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>
                <a:solidFill>
                  <a:schemeClr val="tx1"/>
                </a:solidFill>
              </a:rPr>
              <a:t>Client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97FD1F9-1FE5-C5FC-000B-303804EA1B3C}"/>
              </a:ext>
            </a:extLst>
          </p:cNvPr>
          <p:cNvCxnSpPr>
            <a:stCxn id="9" idx="0"/>
            <a:endCxn id="55" idx="4"/>
          </p:cNvCxnSpPr>
          <p:nvPr/>
        </p:nvCxnSpPr>
        <p:spPr>
          <a:xfrm rot="5400000" flipH="1" flipV="1">
            <a:off x="1411486" y="2184202"/>
            <a:ext cx="658416" cy="4048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6" name="TextBox 57">
            <a:extLst>
              <a:ext uri="{FF2B5EF4-FFF2-40B4-BE49-F238E27FC236}">
                <a16:creationId xmlns:a16="http://schemas.microsoft.com/office/drawing/2014/main" id="{2E1E4EF5-0527-C80A-00AF-76E6D7051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86200"/>
            <a:ext cx="61747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Write</a:t>
            </a:r>
          </a:p>
        </p:txBody>
      </p:sp>
      <p:sp>
        <p:nvSpPr>
          <p:cNvPr id="22557" name="TextBox 58">
            <a:extLst>
              <a:ext uri="{FF2B5EF4-FFF2-40B4-BE49-F238E27FC236}">
                <a16:creationId xmlns:a16="http://schemas.microsoft.com/office/drawing/2014/main" id="{78013864-C1A1-BCF4-E69C-0D651DEC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1" y="2171700"/>
            <a:ext cx="57579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Read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7656C49-D0D6-D51E-F023-2E7F27CA1B6E}"/>
              </a:ext>
            </a:extLst>
          </p:cNvPr>
          <p:cNvCxnSpPr>
            <a:stCxn id="55" idx="7"/>
            <a:endCxn id="7" idx="1"/>
          </p:cNvCxnSpPr>
          <p:nvPr/>
        </p:nvCxnSpPr>
        <p:spPr>
          <a:xfrm rot="5400000" flipH="1" flipV="1">
            <a:off x="2805708" y="872133"/>
            <a:ext cx="295275" cy="129420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9" name="TextBox 61">
            <a:extLst>
              <a:ext uri="{FF2B5EF4-FFF2-40B4-BE49-F238E27FC236}">
                <a16:creationId xmlns:a16="http://schemas.microsoft.com/office/drawing/2014/main" id="{0E54D726-74B2-A43B-D856-9A611EB41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150" y="1257300"/>
            <a:ext cx="121539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Metadata ops</a:t>
            </a:r>
          </a:p>
        </p:txBody>
      </p:sp>
      <p:sp>
        <p:nvSpPr>
          <p:cNvPr id="65" name="Folded Corner 64">
            <a:extLst>
              <a:ext uri="{FF2B5EF4-FFF2-40B4-BE49-F238E27FC236}">
                <a16:creationId xmlns:a16="http://schemas.microsoft.com/office/drawing/2014/main" id="{15BFBA0C-4C5E-80F8-48A1-962E7BC6B75D}"/>
              </a:ext>
            </a:extLst>
          </p:cNvPr>
          <p:cNvSpPr/>
          <p:nvPr/>
        </p:nvSpPr>
        <p:spPr>
          <a:xfrm>
            <a:off x="5200650" y="971550"/>
            <a:ext cx="2000250" cy="514350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350">
              <a:solidFill>
                <a:srgbClr val="FFFFFF"/>
              </a:solidFill>
              <a:latin typeface="Georgia" panose="02040502050405020303" pitchFamily="18" charset="0"/>
              <a:ea typeface="宋体" panose="02010600030101010101" pitchFamily="2" charset="-122"/>
            </a:endParaRPr>
          </a:p>
        </p:txBody>
      </p:sp>
      <p:sp>
        <p:nvSpPr>
          <p:cNvPr id="22561" name="TextBox 65">
            <a:extLst>
              <a:ext uri="{FF2B5EF4-FFF2-40B4-BE49-F238E27FC236}">
                <a16:creationId xmlns:a16="http://schemas.microsoft.com/office/drawing/2014/main" id="{DA607532-C6BC-B338-1297-BE99268F5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85850"/>
            <a:ext cx="180850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50">
                <a:ea typeface="宋体" panose="02010600030101010101" pitchFamily="2" charset="-122"/>
              </a:rPr>
              <a:t>Metadata(Name, replicas..)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50">
                <a:ea typeface="宋体" panose="02010600030101010101" pitchFamily="2" charset="-122"/>
              </a:rPr>
              <a:t>(/home/foo/data,6. ..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C6EAB59-8254-B021-34F4-1FA597B06694}"/>
              </a:ext>
            </a:extLst>
          </p:cNvPr>
          <p:cNvCxnSpPr>
            <a:stCxn id="7" idx="3"/>
            <a:endCxn id="65" idx="1"/>
          </p:cNvCxnSpPr>
          <p:nvPr/>
        </p:nvCxnSpPr>
        <p:spPr>
          <a:xfrm flipV="1">
            <a:off x="4972050" y="1228725"/>
            <a:ext cx="228600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900F08D-CACD-8EB1-072C-80ECAB239EC9}"/>
              </a:ext>
            </a:extLst>
          </p:cNvPr>
          <p:cNvCxnSpPr>
            <a:cxnSpLocks/>
            <a:stCxn id="7" idx="2"/>
          </p:cNvCxnSpPr>
          <p:nvPr/>
        </p:nvCxnSpPr>
        <p:spPr>
          <a:xfrm rot="16200000" flipH="1">
            <a:off x="4572000" y="1371600"/>
            <a:ext cx="857250" cy="1428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4" name="TextBox 70">
            <a:extLst>
              <a:ext uri="{FF2B5EF4-FFF2-40B4-BE49-F238E27FC236}">
                <a16:creationId xmlns:a16="http://schemas.microsoft.com/office/drawing/2014/main" id="{10D39A40-55E5-6E6B-40BD-7CFB61C23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1" y="1943100"/>
            <a:ext cx="92204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350">
                <a:ea typeface="宋体" panose="02010600030101010101" pitchFamily="2" charset="-122"/>
              </a:rPr>
              <a:t>Block ops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EF73F20-2E8F-70A9-6FA1-4D7B106D2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File System Namespace</a:t>
            </a:r>
          </a:p>
        </p:txBody>
      </p:sp>
      <p:sp>
        <p:nvSpPr>
          <p:cNvPr id="23557" name="Content Placeholder 4">
            <a:extLst>
              <a:ext uri="{FF2B5EF4-FFF2-40B4-BE49-F238E27FC236}">
                <a16:creationId xmlns:a16="http://schemas.microsoft.com/office/drawing/2014/main" id="{ADAEFFB8-BBDB-5EE0-01DF-CFDA313A36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2526" y="933625"/>
            <a:ext cx="7305576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Hierarchical file system with directories and files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Create, remove, move, rename etc.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maintains the file system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Any meta information changes to the file system recorded by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 application can specify the number of replicas of the file needed as a replication factor of the file. This information is stored in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18143A98-81E0-461A-91E5-EF7C7F88FC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C370D6E-DC3E-C870-C131-40D8FADFB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330" y="108349"/>
            <a:ext cx="7765360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Replication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B8602-824B-510D-F916-F66FA1AA49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44018" y="857250"/>
            <a:ext cx="7255963" cy="3429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is designed to store very large files across machines in a large cluster.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Each file is a sequence of blocks.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All blocks in the file except the last are of the same size.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Blocks are replicated for fault tolerance.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 size and replicas are configurable per file.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receives a Heartbeat and a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BlockReport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from each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 the cluster.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BlockReport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contains all the blocks on a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BAD938E-882B-C37B-0A33-1F526AE95D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29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6EAF438-4CA8-2DFD-F54C-73C7807BF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7756" y="108349"/>
            <a:ext cx="7817934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3E8B2C0-8C35-E9B7-613C-A4BCED7D3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242" y="823756"/>
            <a:ext cx="7150885" cy="336232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explain the naming mechanism that provides location transparency and independence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describe the various methods for accessing distributed files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contrast stateful and stateless distributed file servers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show how replication of files on different machines in a distributed file system is a useful redundancy for improving availability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introduce the HDFS and 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files as examples of distributed file systems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3514933-9851-5658-68D0-39744F42B7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44124047-46AE-04AA-C873-296E4E45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 Placement (1)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BDED49-B0AB-6709-7F02-9EEBD909B4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43275" y="857250"/>
            <a:ext cx="7688715" cy="3429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placement of the replicas is critical to HDFS reliability and performance.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Optimizing replica placement distinguishes HDFS from other distributed file systems.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Rack-aware replica placement: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Goal: improve reliability, availability and network bandwidth utilization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Research topic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Many racks, communication between racks are through switches.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Network bandwidth between machines on the same rack is greater than those in different racks.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determines the rack id for each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06772A6-7392-51F2-33FB-AB96D696B0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44124047-46AE-04AA-C873-296E4E45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73" y="108349"/>
            <a:ext cx="7809417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 Placement (2)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BDED49-B0AB-6709-7F02-9EEBD909B4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90336" y="857250"/>
            <a:ext cx="7363327" cy="3429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Replicas are typically placed on unique racks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Simple but non-optimal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Writes are expensive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Replication factor is 3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Another research topic?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Replicas are placed: one on a node in a local rack, one on a different node in the local rack and one on a node in a different rack.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1/3 of the replica on a node, 2/3 on a rack and 1/3 distributed evenly across remaining racks.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06772A6-7392-51F2-33FB-AB96D696B0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774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64A3C02-A584-C54C-7C8E-EB3988A2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899" y="108349"/>
            <a:ext cx="7799791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 Selection </a:t>
            </a:r>
          </a:p>
        </p:txBody>
      </p:sp>
      <p:sp>
        <p:nvSpPr>
          <p:cNvPr id="26629" name="Content Placeholder 4">
            <a:extLst>
              <a:ext uri="{FF2B5EF4-FFF2-40B4-BE49-F238E27FC236}">
                <a16:creationId xmlns:a16="http://schemas.microsoft.com/office/drawing/2014/main" id="{BB7825EC-46B2-1316-A228-9D8E96B3A9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22828" y="857250"/>
            <a:ext cx="6683260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 selection for READ operation: HDFS tries to minimize the bandwidth consumption and latency.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If there is a replica on the Reader node then that is preferred.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cluster may span multiple data centers: replica in the local data center is preferred over the remote one.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4FA1A6F-F0DA-E9F9-ECB5-5DF3F08324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8E07289-514C-D631-00E7-0BB89236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023" y="108349"/>
            <a:ext cx="7828667" cy="519113"/>
          </a:xfrm>
        </p:spPr>
        <p:txBody>
          <a:bodyPr/>
          <a:lstStyle/>
          <a:p>
            <a:pPr eaLnBrk="1" hangingPunct="1"/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Safemode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Startup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722349C-6B02-8713-85D0-007A47AD71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30322" y="857250"/>
            <a:ext cx="7511034" cy="3429000"/>
          </a:xfrm>
        </p:spPr>
        <p:txBody>
          <a:bodyPr>
            <a:normAutofit/>
          </a:bodyPr>
          <a:lstStyle/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startup Namenode enters Safemode. 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Replication of data blocks do not occur in Safemode.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DataNode checks in with Heartbeat and BlockReport.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Namenode verifies that each block has acceptable number of replicas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a configurable percentage of safely replicated blocks check in with the Namenode, Namenode exits Safemode.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then makes the list of blocks that need to be replicated.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Namenode then proceeds to replicate these blocks to other Datanodes.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E235DA2-EA33-7519-A550-0F548938C3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33</a:t>
            </a:fld>
            <a:endParaRPr lang="zh-TW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BAE0995-2844-91EF-9213-CA2F52484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Filesystem Metadata</a:t>
            </a:r>
          </a:p>
        </p:txBody>
      </p:sp>
      <p:sp>
        <p:nvSpPr>
          <p:cNvPr id="28677" name="Content Placeholder 4">
            <a:extLst>
              <a:ext uri="{FF2B5EF4-FFF2-40B4-BE49-F238E27FC236}">
                <a16:creationId xmlns:a16="http://schemas.microsoft.com/office/drawing/2014/main" id="{389948C5-045B-479A-8CBB-C42C47A7EC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5333" y="939048"/>
            <a:ext cx="7101012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HDFS namespace is stored by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uses a transaction log called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to record every change that occurs to the filesystem meta data.</a:t>
            </a:r>
          </a:p>
          <a:p>
            <a:pPr lvl="1" eaLnBrk="1" hangingPunct="1"/>
            <a:r>
              <a:rPr lang="en-US" altLang="zh-CN" sz="2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example, creating a new file.</a:t>
            </a:r>
          </a:p>
          <a:p>
            <a:pPr lvl="1" eaLnBrk="1" hangingPunct="1"/>
            <a:r>
              <a:rPr lang="en-US" altLang="zh-CN" sz="2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 replication factor of a file</a:t>
            </a:r>
          </a:p>
          <a:p>
            <a:pPr lvl="1" eaLnBrk="1" hangingPunct="1"/>
            <a:r>
              <a:rPr lang="en-US" altLang="zh-CN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is stored in the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Namenode’s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local filesystem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Entire filesystem namespace including mapping of blocks to files and file system properties is stored in a file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Stored in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Namenode’s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local filesystem.</a:t>
            </a:r>
          </a:p>
          <a:p>
            <a:pPr lvl="1" eaLnBrk="1" hangingPunct="1"/>
            <a:endParaRPr lang="en-US" altLang="zh-CN" sz="20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 eaLnBrk="1" hangingPunct="1"/>
            <a:endParaRPr lang="en-US" altLang="zh-CN" sz="20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 eaLnBrk="1" hangingPunct="1"/>
            <a:endParaRPr lang="en-US" altLang="zh-CN" sz="20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A0E5B3E-C1E4-EC60-CE1F-95287B4283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34</a:t>
            </a:fld>
            <a:endParaRPr lang="zh-TW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03C17EF0-1F5B-10BC-DEBF-CE38866C5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773" y="108349"/>
            <a:ext cx="7847917" cy="519113"/>
          </a:xfrm>
        </p:spPr>
        <p:txBody>
          <a:bodyPr/>
          <a:lstStyle/>
          <a:p>
            <a:pPr eaLnBrk="1" hangingPunct="1"/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924266-BF74-BCFF-95A4-903BB36E06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39947" y="857250"/>
            <a:ext cx="7222276" cy="3429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Keeps image of entire file system namespace and file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Blockmap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 memory.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4GB of local RAM is sufficient to support the above data structures that represent the huge number of files and directories.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starts up it gets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from its local file system, update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with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information and then stores a copy of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on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filesytstem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as a checkpoint.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Periodic checkpointing is done. So that the system can recover back to the last checkpointed state in case of a crash.</a:t>
            </a:r>
          </a:p>
          <a:p>
            <a:pPr eaLnBrk="1" hangingPunct="1">
              <a:lnSpc>
                <a:spcPct val="90000"/>
              </a:lnSpc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2539CCE-1893-17BD-4939-33465B0CD9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35</a:t>
            </a:fld>
            <a:endParaRPr lang="zh-TW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D2A2A011-5052-701C-F983-6A00597F6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pPr eaLnBrk="1" hangingPunct="1"/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7FFF57-D76F-C896-9600-44E5BCDC0D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9024" y="857250"/>
            <a:ext cx="7414580" cy="3429000"/>
          </a:xfrm>
        </p:spPr>
        <p:txBody>
          <a:bodyPr>
            <a:noAutofit/>
          </a:bodyPr>
          <a:lstStyle/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Datanode stores data in files in its local file system.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Datanode has no knowledge about HDFS filesystem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stores each block of HDFS data in a separate file.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Datanode does not create all files in the same directory.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uses heuristics to determine optimal number of files per directory and creates directories appropriately: </a:t>
            </a:r>
          </a:p>
          <a:p>
            <a:pPr marL="411480" lvl="1" indent="-20574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issue?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filesystem starts up it generates a list of all HDFS blocks and send this report to Namenode: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Blockreport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E71F79D-D003-CA7E-6F92-332749A080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36</a:t>
            </a:fld>
            <a:endParaRPr lang="zh-TW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4A959FFF-E77F-77E2-A7C2-C13A46970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Communication Protocol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009204-7DB8-3925-D20F-1E8048E5E2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7899" y="939049"/>
            <a:ext cx="6962194" cy="3429000"/>
          </a:xfrm>
        </p:spPr>
        <p:txBody>
          <a:bodyPr>
            <a:normAutofit fontScale="70000" lnSpcReduction="20000"/>
          </a:bodyPr>
          <a:lstStyle/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HDFS communication protocols are layered on top of the TCP/IP protocol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client establishes a connection to a configurable TCP port on the Namenode machine. It talks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ClientProtocol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the Namenode.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Datanodes talk to the Namenode using Datanode protocol.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abstraction wraps both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ClientProtocol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Datanode protocol.</a:t>
            </a:r>
          </a:p>
          <a:p>
            <a:pPr marL="205740" indent="-20574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Namenode is simply a server and never initiates a request; it only responds to RPC requests issued by DataNodes or clients.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6FE0A6D-1404-6056-015F-FE7856FDD7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37</a:t>
            </a:fld>
            <a:endParaRPr lang="zh-TW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0EC985C-C270-9A20-C15F-44061D466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648" y="108349"/>
            <a:ext cx="7819042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4819" name="Content Placeholder 6">
            <a:extLst>
              <a:ext uri="{FF2B5EF4-FFF2-40B4-BE49-F238E27FC236}">
                <a16:creationId xmlns:a16="http://schemas.microsoft.com/office/drawing/2014/main" id="{253FD833-B96B-6CBE-0E29-0B517ECDB5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2526" y="857250"/>
            <a:ext cx="7238198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Primary objective of HDFS is to store data reliably in the presence of failures.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Three common failures are: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failure,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failure and network partition.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504824D-1F9E-5C45-3A73-AE90303F09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38</a:t>
            </a:fld>
            <a:endParaRPr lang="zh-TW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6EC1C-15A6-369F-07C0-ABA660223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899" y="108349"/>
            <a:ext cx="7799791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Failure and Heartbeat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AC6FC3EE-B8FA-0B80-4771-966682B462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3833" y="857250"/>
            <a:ext cx="7110639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network partition can cause a subset of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to lose connectivity with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detects this condition by the absence of a Heartbeat message.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marks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without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Hearbeat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does not send any IO requests to them.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Any data registered to the failed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is not available to the HDFS.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Also the death of a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may cause replication factor of some of the blocks to fall below their specified value.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C77618C-A33B-3C6F-EBB8-4B3D0AFF6A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3233EEA-EEBE-20DB-71F0-191A8699F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5848" y="108349"/>
            <a:ext cx="7809842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6DCFF5B-72DA-A42F-1303-95925B4A5C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0260" y="805920"/>
            <a:ext cx="7347568" cy="336232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file system (</a:t>
            </a:r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DFS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a distributed implementation of the classical time-sharing model of a file system, where multiple users share files and storage resources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DFS manages set of dispersed storage devices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storage space managed by a DFS is composed of different, remotely located, smaller storage spaces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usually a correspondence between constituent storage spaces and sets of files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38FDEBF-C8C1-A343-6F44-12346F6635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1FA66-9412-16FD-001B-DE1ABA4E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Re-replication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08EE5525-4BDA-D913-CE5B-9484D7D3DB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5333" y="857250"/>
            <a:ext cx="6378179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necessity for re-replication may arise due to: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</a:t>
            </a:r>
            <a:r>
              <a:rPr lang="en-US" altLang="zh-CN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may become unavailable,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replica may become corrupted, 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hard disk on a </a:t>
            </a:r>
            <a:r>
              <a:rPr lang="en-US" altLang="zh-CN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may fail, or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replication factor on the block may be increased.</a:t>
            </a:r>
          </a:p>
          <a:p>
            <a:pPr eaLnBrk="1" hangingPunct="1"/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1DC45F54-1F40-0EB3-C1DD-645E0B14AB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40</a:t>
            </a:fld>
            <a:endParaRPr lang="zh-TW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EA60F-5668-7EDF-8209-7BD2F45F0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Cluster Rebalancing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F050813C-289C-4D2B-85F1-D297290521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1402" y="932448"/>
            <a:ext cx="6939815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architecture is compatible with data rebalancing schemes.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scheme might move data from one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to another if the free space on a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falls below a certain threshold.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the event of a sudden high demand for a particular file, a scheme might dynamically create additional replicas and rebalance other data in the cluster.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These types of data rebalancing are not yet implemented: </a:t>
            </a:r>
            <a:r>
              <a:rPr lang="en-US" altLang="zh-CN" sz="2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research issue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CB86B0C1-E243-5D87-16EE-797237528D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41</a:t>
            </a:fld>
            <a:endParaRPr lang="zh-TW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2876E-6085-342B-534D-242585C4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108349"/>
            <a:ext cx="7732414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Integrity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80798396-71E2-C1D3-8677-D4433CFC06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13085" y="857250"/>
            <a:ext cx="6937382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Consider a situation: a block of data fetched from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arrives corrupted.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This corruption may occur because of faults in a storage device, network faults, or buggy software.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HDFS client creates the checksum of every block of its file and stores it in hidden files in the HDFS namespace. 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a clients retrieves the contents of file, it verifies that the corresponding checksums match.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If does not match, the client can retrieve the block from a replica.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8B88B0C9-EE12-B6C4-940C-0FE069D5A6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42</a:t>
            </a:fld>
            <a:endParaRPr lang="zh-TW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2F21-0A9B-9D01-DC7A-3C419BC1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Metadata Disk Failure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6DC6D3F0-4610-4399-CC96-897F14F197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7206" y="827746"/>
            <a:ext cx="7370520" cy="3429000"/>
          </a:xfrm>
        </p:spPr>
        <p:txBody>
          <a:bodyPr/>
          <a:lstStyle/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are central data structures of HDFS.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corruption of these files can cause a HDFS instance to be non-functional. 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this reason, a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can be configured to maintain multiple copies of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Multiple copies of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FsImage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EditLog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files are updated synchronously.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Meta-data is not data-intensive.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could be single point failure: automatic failover is NOT supported!  Another research topic.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E8BDEB6A-A886-4371-23B6-40F659C730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43</a:t>
            </a:fld>
            <a:endParaRPr lang="zh-TW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BEE5D9-DAB0-34C8-18B5-E85DA380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025" y="108349"/>
            <a:ext cx="7751665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Blocks</a:t>
            </a:r>
          </a:p>
        </p:txBody>
      </p:sp>
      <p:sp>
        <p:nvSpPr>
          <p:cNvPr id="41987" name="Content Placeholder 6">
            <a:extLst>
              <a:ext uri="{FF2B5EF4-FFF2-40B4-BE49-F238E27FC236}">
                <a16:creationId xmlns:a16="http://schemas.microsoft.com/office/drawing/2014/main" id="{CD06BC6D-2812-39E1-A492-551C974E3C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32334" y="827747"/>
            <a:ext cx="7235767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support write-once-read-many with reads at streaming speeds.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typical block size is 64MB (or even 128 MB).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file is chopped into 64MB chunks and stored.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B63A06DC-3754-CBF1-D82C-02D637B6C3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18FAF-2F46-EF66-0F90-8AA363C4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75" y="108349"/>
            <a:ext cx="7770915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Staging (1)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FEB4B637-1B08-339F-18CE-C8D7684B4B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4775" y="857250"/>
            <a:ext cx="7161196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client request to create a file does not reach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immediately.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client caches the data into a temporary file. When the data reached a HDFS block size the client contacts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inserts the filename into its hierarchy and allocates a data block for it.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responds to the client with the identity of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 the destination of the replicas (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 for the block.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Then the client flushes it from its local memory.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EE3877F2-518F-3776-EBB6-3EE69C12BB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45</a:t>
            </a:fld>
            <a:endParaRPr lang="zh-TW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9B571-C4FC-183F-2E43-22E2087BB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023" y="108349"/>
            <a:ext cx="7828667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Staging (2)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DA1C5699-D15E-137F-E071-A3AA329B46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2901" y="857250"/>
            <a:ext cx="6949440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client sends a message that the file is closed.</a:t>
            </a:r>
          </a:p>
          <a:p>
            <a:pPr eaLnBrk="1" hangingPunct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proceeds to commit the file for creation operation into the persistent store.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If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dies before file is closed, the file is lost.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This client side caching is required to avoid network congestion; also it has precedence is AFS (Andrew file system).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B4614B3-0E68-DE06-E473-7A3309F59E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46</a:t>
            </a:fld>
            <a:endParaRPr lang="zh-TW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FDBF7-A595-1570-7550-64B5B70C5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648" y="108349"/>
            <a:ext cx="7819042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Replication Pipelining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46BC0F58-86D8-EC59-0D97-093AA8E41E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5332" y="857250"/>
            <a:ext cx="6687127" cy="334899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the client receives response from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it flushes its block in small pieces (4K)  to the first replica, that in turn copies it to the next replica and so on.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Thus data is pipelined from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to the next.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C13C974A-C640-FC61-D33F-A7A40DF3CD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47</a:t>
            </a:fld>
            <a:endParaRPr lang="zh-TW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18D4904-6799-482F-5901-147FEFC7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Programming Interface</a:t>
            </a:r>
          </a:p>
        </p:txBody>
      </p:sp>
      <p:sp>
        <p:nvSpPr>
          <p:cNvPr id="47107" name="Content Placeholder 6">
            <a:extLst>
              <a:ext uri="{FF2B5EF4-FFF2-40B4-BE49-F238E27FC236}">
                <a16:creationId xmlns:a16="http://schemas.microsoft.com/office/drawing/2014/main" id="{491BE69E-5223-82B1-1CF6-6697018BA7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38212" y="857250"/>
            <a:ext cx="7283893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provides 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2"/>
              </a:rPr>
              <a:t>Java API 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application to use.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3"/>
              </a:rPr>
              <a:t>Python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access is also used in many applications.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C language wrapper for Java API is also available.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HTTP browser can be used to browse the files of a HDFS instance.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776CB5B-4288-BA80-EEDA-FE72CD9703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10BBF-6EA5-5780-E809-E148BD332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FS Shell, Admin and Browser Interface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14588C7C-1C60-ECAF-0F60-0D4EDE15C2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95877" y="857250"/>
            <a:ext cx="7671335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HDFS organizes its data in files and directories.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It provides a command line interface called the FS shell that lets the user interact with data in the HDFS.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syntax of the commands is similar to bash and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csh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16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There is also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DFSAdmin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interface available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Browser interface is also available to view the namespace.</a:t>
            </a:r>
          </a:p>
        </p:txBody>
      </p:sp>
      <p:sp>
        <p:nvSpPr>
          <p:cNvPr id="48133" name="Slide Number Placeholder 4">
            <a:extLst>
              <a:ext uri="{FF2B5EF4-FFF2-40B4-BE49-F238E27FC236}">
                <a16:creationId xmlns:a16="http://schemas.microsoft.com/office/drawing/2014/main" id="{72B38991-20A6-89E1-BAB9-13E3B686D4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362450" y="1027113"/>
            <a:ext cx="4572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600" kern="1200" smtClean="0">
                <a:solidFill>
                  <a:srgbClr val="7B9899"/>
                </a:solidFill>
                <a:latin typeface="Georgia" panose="02040502050405020303" pitchFamily="18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D13A063-A2E2-4363-B2EC-38B8E3A4255B}" type="slidenum">
              <a:rPr lang="en-US" altLang="zh-CN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49</a:t>
            </a:fld>
            <a:endParaRPr lang="en-US" altLang="zh-CN" sz="12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EFF1F9D-A5F5-1D9F-5647-9F7D65D78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7833" y="108349"/>
            <a:ext cx="7807857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DFS Structure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0C44167-4360-EDF6-C250-C9D9A8F78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8267" y="791237"/>
            <a:ext cx="7327899" cy="3362325"/>
          </a:xfrm>
        </p:spPr>
        <p:txBody>
          <a:bodyPr/>
          <a:lstStyle/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software entity running on one or more machines and providing a particular type of function to a priori unknown clients</a:t>
            </a: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service software running on a single machine</a:t>
            </a: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process that can invoke a service using a set of operations that forms its client interface</a:t>
            </a:r>
            <a:endParaRPr lang="en-US" altLang="zh-CN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client interface for a file service is formed by a set of primitive file operations (create, delete, read, write)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 interface of a DFS should be transparent, i.e., not distinguish between local and remote files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8C18223-07F9-F963-2700-F04909D5C4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3CFF7-3674-4545-2B7F-7CB22D91B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Reclamation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59F18E2B-9221-0AFB-F0AF-BAEE8FCFFA2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05840" y="857250"/>
            <a:ext cx="6896501" cy="3429000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a file is deleted by a client, HDFS renames file to a file in be the /trash directory for a configurable amount of time.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client can request for an undelete in this allowed time.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After the specified time the file is deleted and the space is reclaimed.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the replication factor is reduced,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selects excess replicas that can be deleted.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Next heartbeat(?) transfers this information to the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Datanode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that clears the blocks for use.</a:t>
            </a:r>
          </a:p>
          <a:p>
            <a:pPr eaLnBrk="1" hangingPunct="1"/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85580F9-C374-054C-7068-DCF5C5E027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50</a:t>
            </a:fld>
            <a:endParaRPr lang="zh-TW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0A5C-2D25-718E-E778-4D7A8C351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648" y="108349"/>
            <a:ext cx="7819042" cy="51911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4A7F0393-E1D0-F0E8-5A8D-5D87358072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1402" y="857250"/>
            <a:ext cx="6939815" cy="2501967"/>
          </a:xfrm>
        </p:spPr>
        <p:txBody>
          <a:bodyPr/>
          <a:lstStyle/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 discussed the features of the Hadoop File System, a peta-scale file system to handle big-data sets.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What discussed: Architecture, Protocol, API, etc. </a:t>
            </a:r>
          </a:p>
          <a:p>
            <a:pPr eaLnBrk="1" hangingPunct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Missing element: Implementation 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Hadoop file system (internals)</a:t>
            </a:r>
          </a:p>
          <a:p>
            <a:pPr lvl="1" eaLnBrk="1" hangingPunct="1"/>
            <a:r>
              <a:rPr lang="en-US" altLang="zh-CN" sz="1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 implementation of an instance of the HDFS (for use by applications such as web crawlers).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433C346B-B839-DCD6-959C-6DCB54C0D0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51</a:t>
            </a:fld>
            <a:endParaRPr lang="zh-TW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>
            <a:extLst>
              <a:ext uri="{FF2B5EF4-FFF2-40B4-BE49-F238E27FC236}">
                <a16:creationId xmlns:a16="http://schemas.microsoft.com/office/drawing/2014/main" id="{EAC5A7AB-8655-EA0F-C3CB-8237BDC86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749556"/>
            <a:ext cx="7772400" cy="1102519"/>
          </a:xfrm>
        </p:spPr>
        <p:txBody>
          <a:bodyPr/>
          <a:lstStyle/>
          <a:p>
            <a:pPr eaLnBrk="1" hangingPunct="1"/>
            <a:r>
              <a:rPr lang="en-US" altLang="zh-CN" sz="6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6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File System</a:t>
            </a: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F72C4C1C-AF21-0C62-4193-AEDD36620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7300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3BF14A3-F13B-7FD9-C2E9-B1AD2EE9A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773" y="108349"/>
            <a:ext cx="7847917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System Objectives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485D5DF-EEA0-8509-B877-CAA4C4244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772" y="844153"/>
            <a:ext cx="7859027" cy="2457312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Excellent performance and reliability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Unparallel scalability thanks to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Distribution of metadata workload inside metadata cluster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Use of object storage devices (OSDs)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Designed for very large systems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Petabyte scale (10</a:t>
            </a:r>
            <a:r>
              <a:rPr lang="en-US" altLang="zh-CN" sz="2000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gigabytes)</a:t>
            </a:r>
          </a:p>
        </p:txBody>
      </p:sp>
      <p:sp>
        <p:nvSpPr>
          <p:cNvPr id="2" name="灯片编号占位符 2">
            <a:extLst>
              <a:ext uri="{FF2B5EF4-FFF2-40B4-BE49-F238E27FC236}">
                <a16:creationId xmlns:a16="http://schemas.microsoft.com/office/drawing/2014/main" id="{0AE1259B-FB09-ADDD-39DC-219537B876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53</a:t>
            </a:fld>
            <a:endParaRPr lang="zh-TW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A690B47-92AF-D0E5-4C82-D98EBA8661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Characteristics of Very Large Systems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2A4B493-DFF4-E6BF-E6B7-2AEA4537DC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2526" y="844153"/>
            <a:ext cx="6535554" cy="2110803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Built incrementally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Node failures are the norm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Quality and character of workload changes over time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FB93EFCD-774B-782A-CD57-E27ABDA122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54</a:t>
            </a:fld>
            <a:endParaRPr lang="zh-TW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D0F41C0-F3AA-70DB-7777-DEA59062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System Overview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990773C-6D86-5EE4-E2D0-CBD3C30DF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8508" y="844153"/>
            <a:ext cx="7838292" cy="2457312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System architecture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Key ideas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Decoupling data and metadata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Metadata management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Autonomic distributed object storage</a:t>
            </a:r>
          </a:p>
          <a:p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CF28487-160F-1CEE-B5B8-11940E0495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55</a:t>
            </a:fld>
            <a:endParaRPr lang="zh-TW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>
            <a:extLst>
              <a:ext uri="{FF2B5EF4-FFF2-40B4-BE49-F238E27FC236}">
                <a16:creationId xmlns:a16="http://schemas.microsoft.com/office/drawing/2014/main" id="{CF2ECE85-3DC9-684F-FC89-74BE3F618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System Architecture (1)</a:t>
            </a:r>
          </a:p>
        </p:txBody>
      </p:sp>
      <p:pic>
        <p:nvPicPr>
          <p:cNvPr id="19459" name="Picture 5">
            <a:extLst>
              <a:ext uri="{FF2B5EF4-FFF2-40B4-BE49-F238E27FC236}">
                <a16:creationId xmlns:a16="http://schemas.microsoft.com/office/drawing/2014/main" id="{CEDCFA9B-D022-376F-8AFF-D560242FA31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9"/>
          <a:stretch>
            <a:fillRect/>
          </a:stretch>
        </p:blipFill>
        <p:spPr>
          <a:xfrm>
            <a:off x="1351757" y="1285282"/>
            <a:ext cx="6546056" cy="2950369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ACF7E75-810D-817F-B91B-98D4135A01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56</a:t>
            </a:fld>
            <a:endParaRPr lang="zh-TW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78804F4-FECB-CF47-CCC2-7BD29DED83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8147" y="108349"/>
            <a:ext cx="7857543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System Architecture (2)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C682FECB-9481-EEB1-722A-ACF8AF0DEA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6214" y="887003"/>
            <a:ext cx="7151571" cy="3369494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Clients</a:t>
            </a:r>
          </a:p>
          <a:p>
            <a:pPr lvl="1">
              <a:spcBef>
                <a:spcPct val="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Export a near-POSIX file system interface</a:t>
            </a: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Cluster of OSDs</a:t>
            </a:r>
          </a:p>
          <a:p>
            <a:pPr lvl="1">
              <a:spcBef>
                <a:spcPct val="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Store all data and metadata</a:t>
            </a:r>
          </a:p>
          <a:p>
            <a:pPr lvl="1">
              <a:spcBef>
                <a:spcPct val="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Communicates directly with clients</a:t>
            </a: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Metadata server cluster</a:t>
            </a:r>
          </a:p>
          <a:p>
            <a:pPr lvl="1">
              <a:spcBef>
                <a:spcPct val="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Manages the namespace (files + directories)</a:t>
            </a:r>
          </a:p>
          <a:p>
            <a:pPr lvl="1">
              <a:spcBef>
                <a:spcPct val="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Security, consistency and coherence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8C23B3A-4DA5-5672-52E3-AFCAAC758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57</a:t>
            </a:fld>
            <a:endParaRPr lang="zh-TW" alt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A3903BD-F834-AB46-6ACE-A2224088F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Key Ideas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FAD3800-3AF6-EB4E-2AC9-C7904E352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5898" y="844153"/>
            <a:ext cx="7810901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Separate data and metadata management tasks</a:t>
            </a:r>
          </a:p>
          <a:p>
            <a:pPr lvl="1">
              <a:buFontTx/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 Metadata cluster does not have object lists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Dynamic partitioning of metadata data tasks inside metadata cluster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Avoids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hot spots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Let OSDs handle file migration and replication tasks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E871445-7DA4-DCB6-7C07-D753DF6DB4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58</a:t>
            </a:fld>
            <a:endParaRPr lang="zh-TW" alt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574D77F-0E62-74E2-E9B5-5AA48FBC9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Decoupling Data and Metadata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7B29B7C-3357-F170-4ECA-24F8832197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4414" y="834528"/>
            <a:ext cx="7801276" cy="2524689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Metadata cluster handles metadata  operations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Clients interact directly with OSD for all file I/O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Low-level bloc allocation is delegated to OSDs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Other OSD still require metadata cluster to hold object lists</a:t>
            </a:r>
          </a:p>
          <a:p>
            <a:pPr lvl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uses a special pseudo-random data distribution function (CRUSH)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CFCF89D-F280-6D63-1BD3-AC2E3CD10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59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167078F-04E8-D1ED-5DAD-F7DAB80F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2067" y="108349"/>
            <a:ext cx="7803623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and Transparency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7EC1088-B0C8-B1EE-6065-B831ADDDA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8279" y="825104"/>
            <a:ext cx="6849534" cy="3362325"/>
          </a:xfrm>
        </p:spPr>
        <p:txBody>
          <a:bodyPr/>
          <a:lstStyle/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Naming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mapping between logical and physical objects</a:t>
            </a: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Multilevel mapping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abstraction of a file that hides the details of how and where on the disk the file is actually stored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DFS hides the location where in the network the file is stored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file being replicated in several sites, the mapping returns a set of the locations of this file’s replicas; both the existence of multiple copies and their location are hidden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61001983-FED9-92EB-1BAB-0A09B92AE3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D17213F-942A-304E-4BB7-51821D13B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Metadata Management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864A221-BC69-ADB1-3149-04F39B1A8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024" y="844153"/>
            <a:ext cx="7762775" cy="2029264"/>
          </a:xfrm>
        </p:spPr>
        <p:txBody>
          <a:bodyPr/>
          <a:lstStyle/>
          <a:p>
            <a:r>
              <a:rPr lang="en-US" altLang="zh-CN" sz="2000" b="1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Dynamic Subtree Partitioning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Lets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dynamically share metadata  workload among tens or hundreds of metadata servers (MDSs)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Sharing is dynamic and based on current access patterns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Results in near-linear performance scaling in the number of MDSs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C4CDDDB-2FAB-1BE1-E385-2B4DEC1592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60</a:t>
            </a:fld>
            <a:endParaRPr lang="zh-TW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A674C2F-D8FA-0765-684F-2592658B5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202" y="90194"/>
            <a:ext cx="8016040" cy="539442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Autonomic Distributed Object Storage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BE713FF-3603-7ABA-F433-BEFE5F742D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9202" y="844153"/>
            <a:ext cx="7847598" cy="1200329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Distributed storage handles data migration and data replication tasks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Leverages the computational resources of OSDs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Achieves reliable highly-available scalable object storage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202033A7-2386-651F-A1AE-776E866C0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039" y="2708960"/>
            <a:ext cx="4771922" cy="1200329"/>
          </a:xfrm>
          <a:prstGeom prst="rect">
            <a:avLst/>
          </a:prstGeom>
          <a:solidFill>
            <a:schemeClr val="accent1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920750" indent="-34290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37795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835150" indent="-34290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29235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74955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320675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66395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412115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Reliable implies no data losses</a:t>
            </a:r>
          </a:p>
          <a:p>
            <a:pPr>
              <a:spcBef>
                <a:spcPct val="0"/>
              </a:spcBef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Highly available implies being accessible almost all the time</a:t>
            </a:r>
            <a:endParaRPr kumimoji="0"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F8384B5A-2EAF-F406-E335-4BB068C1C4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61</a:t>
            </a:fld>
            <a:endParaRPr lang="zh-TW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D9F50CC-FA00-742B-A0A6-29444A50E2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Client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8EFC564-3C12-2F2D-C86A-9B65A5FD0C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5898" y="844153"/>
            <a:ext cx="7257449" cy="1727597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Performing an I/O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 synchronization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Namespace operations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9C5BDD9-0349-8102-93EC-899A753AF3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62</a:t>
            </a:fld>
            <a:endParaRPr lang="zh-TW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8E49272-31EE-94BD-9261-E55A6E6D2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901" y="108349"/>
            <a:ext cx="7722789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Perform I/O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91AAD6D-7180-1691-90AF-C890DC1C84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1713" y="913147"/>
            <a:ext cx="7035382" cy="3086100"/>
          </a:xfrm>
        </p:spPr>
        <p:txBody>
          <a:bodyPr/>
          <a:lstStyle/>
          <a:p>
            <a:r>
              <a:rPr lang="en-US" altLang="zh-CN" sz="2000" dirty="0">
                <a:ea typeface="宋体" panose="02010600030101010101" pitchFamily="2" charset="-122"/>
              </a:rPr>
              <a:t>When client opens a file</a:t>
            </a:r>
          </a:p>
          <a:p>
            <a:pPr lvl="1"/>
            <a:r>
              <a:rPr lang="en-US" altLang="zh-CN" sz="2000" dirty="0">
                <a:ea typeface="宋体" panose="02010600030101010101" pitchFamily="2" charset="-122"/>
              </a:rPr>
              <a:t>Sends a request to the MDS cluster</a:t>
            </a:r>
          </a:p>
          <a:p>
            <a:pPr lvl="1"/>
            <a:r>
              <a:rPr lang="en-US" altLang="zh-CN" sz="2000" dirty="0">
                <a:ea typeface="宋体" panose="02010600030101010101" pitchFamily="2" charset="-122"/>
              </a:rPr>
              <a:t>Receives an </a:t>
            </a:r>
            <a:r>
              <a:rPr lang="en-US" altLang="zh-CN" sz="2000" dirty="0" err="1">
                <a:ea typeface="宋体" panose="02010600030101010101" pitchFamily="2" charset="-122"/>
              </a:rPr>
              <a:t>i</a:t>
            </a:r>
            <a:r>
              <a:rPr lang="en-US" altLang="zh-CN" sz="2000" dirty="0">
                <a:ea typeface="宋体" panose="02010600030101010101" pitchFamily="2" charset="-122"/>
              </a:rPr>
              <a:t>-node number, information about file size and striping strategy and a capability</a:t>
            </a:r>
          </a:p>
          <a:p>
            <a:pPr lvl="2"/>
            <a:r>
              <a:rPr lang="en-US" altLang="zh-CN" dirty="0">
                <a:ea typeface="宋体" panose="02010600030101010101" pitchFamily="2" charset="-122"/>
              </a:rPr>
              <a:t>Capability specifies authorized operations on file (not yet encrypted )</a:t>
            </a:r>
          </a:p>
          <a:p>
            <a:pPr lvl="1"/>
            <a:r>
              <a:rPr lang="en-US" altLang="zh-CN" sz="2000" dirty="0">
                <a:ea typeface="宋体" panose="02010600030101010101" pitchFamily="2" charset="-122"/>
              </a:rPr>
              <a:t>Client uses CRUSH to locate object replica</a:t>
            </a:r>
          </a:p>
          <a:p>
            <a:pPr lvl="1"/>
            <a:r>
              <a:rPr lang="en-US" altLang="zh-CN" sz="2000" dirty="0">
                <a:ea typeface="宋体" panose="02010600030101010101" pitchFamily="2" charset="-122"/>
              </a:rPr>
              <a:t>Client releases capability at close time	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20CDAAF-1E14-A1F8-441E-2085DF33B1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63</a:t>
            </a:fld>
            <a:endParaRPr lang="zh-TW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75B5D08-92AC-9701-7740-288B29D69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 Synchronization (1)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7B55B28-D6E8-6C95-42E6-3A1895785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5899" y="844153"/>
            <a:ext cx="7459580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POSIX requires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One-copy serializability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Atomicity of writes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When MDS detects conflicting accesses by different clients to the same file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Revokes all caching and buffering permissions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Requires synchronous I/O to that file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5E892844-5D70-7832-8395-D64A134537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64</a:t>
            </a:fld>
            <a:endParaRPr lang="zh-TW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F67E52E-7E84-39FF-38A6-38AA629C2A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 Synchronization (2)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E5E0AAA-2DDB-F311-F202-7F93613FEB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1712" y="919162"/>
            <a:ext cx="6919879" cy="330517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Synchronization handled by OSDs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Locks can be used for writes spanning object boundaries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Synchronous I/O operations have huge latencies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Many scientific workloads do significant amount of read-write sharing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POSIX extension lets applications synchronize their concurrent accesses to a file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2ABAE16-8989-DF14-FEB8-6D59B800C7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65</a:t>
            </a:fld>
            <a:endParaRPr lang="zh-TW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EA4164E-A1B4-043D-68ED-B65AE093AA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8147" y="108349"/>
            <a:ext cx="7857543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Namespace Operations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15CC671-5BB8-B042-4E8E-B46DA083E1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774" y="844153"/>
            <a:ext cx="7782025" cy="275569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Managed by the MDSs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Read and update operations are all synchronously applied to the metadata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Optimized for common case</a:t>
            </a:r>
          </a:p>
          <a:p>
            <a:pPr lvl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readdir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returns contents of whole directory (as NFS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readdirplus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does)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Guarantees serializability of all operations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Can be relaxed by application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88C636C-E2C7-5094-51E3-9AE16BE280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66</a:t>
            </a:fld>
            <a:endParaRPr lang="zh-TW" alt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17BDCA6-15A4-6471-C219-8221CCEDEE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MDS Cluster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9D7D8A3-9B59-F94D-F88B-87C4BE743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5524" y="844153"/>
            <a:ext cx="7132320" cy="1802794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Storing metadata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Dynamic subtree partitioning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Mapping subdirectories to MDSs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B2A3836-3E14-D5CB-FCDB-2D5F683792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67</a:t>
            </a:fld>
            <a:endParaRPr lang="zh-TW" alt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5960F6A-EA50-12FF-C3E2-23D8968574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Store Metadata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1DF9620-F8E1-1C89-3477-7263795A2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900" y="844153"/>
            <a:ext cx="7722789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Most requests likely to be satisfied from MDS in-memory cache</a:t>
            </a:r>
          </a:p>
          <a:p>
            <a:pPr>
              <a:spcBef>
                <a:spcPct val="30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Each MDS lodges its update operations in lazily-flushed journal</a:t>
            </a:r>
          </a:p>
          <a:p>
            <a:pPr lvl="1">
              <a:spcBef>
                <a:spcPct val="1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Facilitates recovery</a:t>
            </a:r>
          </a:p>
          <a:p>
            <a:pPr>
              <a:spcBef>
                <a:spcPct val="30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Directories</a:t>
            </a:r>
          </a:p>
          <a:p>
            <a:pPr lvl="1">
              <a:spcBef>
                <a:spcPct val="1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Include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-nodes</a:t>
            </a:r>
          </a:p>
          <a:p>
            <a:pPr lvl="1">
              <a:spcBef>
                <a:spcPct val="1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Stored on a OSD cluster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BD73551-B43F-816B-77B4-ACDBFB9DBA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68</a:t>
            </a:fld>
            <a:endParaRPr lang="zh-TW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A1AA482-FAAC-09E7-8FB0-BD161A09BA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Dynamic Subtree Partitioning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6A2CCAB-EF1B-18DC-BF9C-3F6DC3BC0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2526" y="844153"/>
            <a:ext cx="7724274" cy="1846384"/>
          </a:xfrm>
        </p:spPr>
        <p:txBody>
          <a:bodyPr/>
          <a:lstStyle/>
          <a:p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uses primary copy approach to cached metadata management</a:t>
            </a:r>
          </a:p>
          <a:p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adaptively distributes cached metadata across MDS nodes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Each MDS measures  popularity of data within a directory</a:t>
            </a:r>
          </a:p>
          <a:p>
            <a:pPr lvl="1"/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migrates and/or replicates hot spots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47999A6-3445-48AD-8542-8725CD3B6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69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E7A17A8-BA1C-20AC-7ED3-C99520BA1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5133" y="108349"/>
            <a:ext cx="7820557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Structures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2AEEF94-369F-44E0-551F-C0A705956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333" y="934641"/>
            <a:ext cx="6925733" cy="2307299"/>
          </a:xfrm>
        </p:spPr>
        <p:txBody>
          <a:bodyPr/>
          <a:lstStyle/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transparency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file name does not reveal the file’s physical storage location</a:t>
            </a:r>
          </a:p>
          <a:p>
            <a:pPr lvl="1">
              <a:buFont typeface="Monotype Sorts" charset="2"/>
              <a:buNone/>
            </a:pPr>
            <a:endParaRPr lang="en-US" altLang="zh-CN" sz="20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independence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file name does not need to be changed when the file’s physical storage location changes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7DD254A-5D3B-64BB-A174-AC16F623B6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6D540CA-A22E-31F8-8799-CF00B065A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Mapping subdirectories to MDSs </a:t>
            </a:r>
          </a:p>
        </p:txBody>
      </p:sp>
      <p:pic>
        <p:nvPicPr>
          <p:cNvPr id="33795" name="Picture 4">
            <a:extLst>
              <a:ext uri="{FF2B5EF4-FFF2-40B4-BE49-F238E27FC236}">
                <a16:creationId xmlns:a16="http://schemas.microsoft.com/office/drawing/2014/main" id="{12FD1C5A-C70F-85F5-0AFC-ED1F90744A4B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2513" y="1115278"/>
            <a:ext cx="5976938" cy="3086100"/>
          </a:xfrm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806584F-3001-6E3D-31E1-1EA32AD8EE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70</a:t>
            </a:fld>
            <a:endParaRPr lang="zh-TW" alt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3E116EE-DA63-2375-8A59-77705949F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Distributed Object Storage CRUSH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01AE3DC-7BC8-75C9-03CE-498551472C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5524" y="844153"/>
            <a:ext cx="7801276" cy="202417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distribution with CRUSH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Replication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safety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Recovery and cluster updates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EBOFS</a:t>
            </a:r>
          </a:p>
          <a:p>
            <a:pPr>
              <a:buFontTx/>
              <a:buNone/>
            </a:pPr>
            <a:endParaRPr lang="en-US" altLang="zh-CN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153EBBD-9A1D-02B9-D156-EBCA2E3BD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71</a:t>
            </a:fld>
            <a:endParaRPr lang="zh-TW" alt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461E575-1F7E-7425-469E-BA691906D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Distribution with CRUSH (1)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DA90626-7512-1288-64A5-ECC6B0F5E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8510" y="844153"/>
            <a:ext cx="7888290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Wanted to avoid storing object addresses in MDS cluster</a:t>
            </a:r>
          </a:p>
          <a:p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firsts maps objects into placement groups (PG) using a hash function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Placement groups are then assigned to OSDs using a  pseudo-random function (CRUSH)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Clients know that function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0221771-7B4B-3354-E065-E0A531FE47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72</a:t>
            </a:fld>
            <a:endParaRPr lang="zh-TW" alt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2367F5E-62E3-EB97-4707-B98D7FE53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Distribution with CRUSH (2)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34BBE02-857D-3AB6-2390-C833AF072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5149" y="844153"/>
            <a:ext cx="7469206" cy="24674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To access an object, client needs to know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Its placement group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OSD cluster map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object placement rules used by CRUSH</a:t>
            </a:r>
          </a:p>
          <a:p>
            <a:pPr lvl="2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Replication level</a:t>
            </a:r>
          </a:p>
          <a:p>
            <a:pPr lvl="2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Placement constraints         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F0AC5E9-236A-ABD8-F326-2707043895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73</a:t>
            </a:fld>
            <a:endParaRPr lang="zh-TW" alt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8D0FC68-FA65-5347-F079-D5A23D631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How files are striped</a:t>
            </a:r>
          </a:p>
        </p:txBody>
      </p:sp>
      <p:pic>
        <p:nvPicPr>
          <p:cNvPr id="37891" name="Picture 3">
            <a:extLst>
              <a:ext uri="{FF2B5EF4-FFF2-40B4-BE49-F238E27FC236}">
                <a16:creationId xmlns:a16="http://schemas.microsoft.com/office/drawing/2014/main" id="{CBF664EA-238C-8344-6303-2BE1BB11AD2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989" y="1163404"/>
            <a:ext cx="5910263" cy="3051572"/>
          </a:xfrm>
          <a:noFill/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455E3B9-EC91-ADE5-23BA-2E7529CDFA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74</a:t>
            </a:fld>
            <a:endParaRPr lang="zh-TW" alt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A4FB5BE-9AF2-96FB-6914-640C8B3EC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5149" y="108349"/>
            <a:ext cx="7780541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Replication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504EE49-8FC3-B9CF-E457-9B584D989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258" y="844153"/>
            <a:ext cx="7246340" cy="3671888"/>
          </a:xfrm>
        </p:spPr>
        <p:txBody>
          <a:bodyPr/>
          <a:lstStyle/>
          <a:p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Ceph’s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Reliable Autonomic Data Object Store autonomously manages object replication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First non-failed OSD in object’s replication list acts as a primary copy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Applies each update locally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Increments object’s version number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Propagates the update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F117CF5-3C94-3CDD-6210-DE2E6B5434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75</a:t>
            </a:fld>
            <a:endParaRPr lang="zh-TW" alt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A374647A-35AC-7860-BDB6-639EF0913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08349"/>
            <a:ext cx="7761290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Safety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97912FB-AE47-2942-248D-A2285487B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6090" y="853778"/>
            <a:ext cx="8229600" cy="2192893"/>
          </a:xfrm>
        </p:spPr>
        <p:txBody>
          <a:bodyPr/>
          <a:lstStyle/>
          <a:p>
            <a:pPr marL="457200" indent="-457200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Achieved by update process</a:t>
            </a:r>
          </a:p>
          <a:p>
            <a:pPr marL="800100" lvl="1" indent="-457200">
              <a:buFontTx/>
              <a:buAutoNum type="arabicPeriod"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Primary forwards updates to other replicas </a:t>
            </a:r>
          </a:p>
          <a:p>
            <a:pPr marL="800100" lvl="1" indent="-457200">
              <a:buFontTx/>
              <a:buAutoNum type="arabicPeriod"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Sends ACK to client once all replicas have received the update</a:t>
            </a:r>
          </a:p>
          <a:p>
            <a:pPr marL="1143000" lvl="2" indent="-457200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Slower but safer</a:t>
            </a:r>
          </a:p>
          <a:p>
            <a:pPr marL="800100" lvl="1" indent="-457200">
              <a:buFontTx/>
              <a:buAutoNum type="arabicPeriod"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Replicas send final commit once they have committed update to disk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0565640-1F93-B3A8-0BFE-43F3E552C2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76</a:t>
            </a:fld>
            <a:endParaRPr lang="zh-TW" alt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>
            <a:extLst>
              <a:ext uri="{FF2B5EF4-FFF2-40B4-BE49-F238E27FC236}">
                <a16:creationId xmlns:a16="http://schemas.microsoft.com/office/drawing/2014/main" id="{1F2DEBAB-8FB7-32B2-34FB-923725638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Commit writes</a:t>
            </a:r>
          </a:p>
        </p:txBody>
      </p:sp>
      <p:pic>
        <p:nvPicPr>
          <p:cNvPr id="40963" name="Picture 5">
            <a:extLst>
              <a:ext uri="{FF2B5EF4-FFF2-40B4-BE49-F238E27FC236}">
                <a16:creationId xmlns:a16="http://schemas.microsoft.com/office/drawing/2014/main" id="{82E1CA24-3B62-21F5-BEF0-F48E8D8A29E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7226" y="1447802"/>
            <a:ext cx="6218635" cy="2625328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7C9D233-0D32-5DF6-DCA2-1FA20C138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77</a:t>
            </a:fld>
            <a:endParaRPr lang="zh-TW" alt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AEAE78B-1B02-D3CE-F608-ECEC2A3185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Recovery and Cluster Updates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97BC325-4D49-0F69-7693-30C6874C58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274" y="844153"/>
            <a:ext cx="7820526" cy="160121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RADOS monitors OSDs to detect failures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Recovery handled by same mechanism as deployment of new storage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Entirely driven by individual OSDs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23FC5BF-B969-CC37-125F-27287E2E56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78</a:t>
            </a:fld>
            <a:endParaRPr lang="zh-TW" alt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FA14267-6AE5-B95A-0CC4-C3F0A32A8E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EBOFS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0635B00-C0E8-9AAF-CD37-789A46B107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274" y="844153"/>
            <a:ext cx="7517330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Most DFS use an existing local file system to manage level-storage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Each </a:t>
            </a:r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OSD manages its local object storage with EBOFS (Extent and B-tree based Object File System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B-Tree service locates objects on disk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Block allocation is conducted in term of extents to keep metadata compact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6B4DB035-7152-9EA2-BA7B-9704FC1A09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79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6E1FF9E-384B-90F8-6F45-9294D44F3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9733" y="93133"/>
            <a:ext cx="8221133" cy="495036"/>
          </a:xfrm>
        </p:spPr>
        <p:txBody>
          <a:bodyPr/>
          <a:lstStyle/>
          <a:p>
            <a:pPr eaLnBrk="1" hangingPunct="1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Schemes — Three Main Approaches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A47A1D5-6261-EBE8-2FA2-1A5CB7F60F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5634" y="890587"/>
            <a:ext cx="7052732" cy="3362325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Files named by combination of their host name and local name; guarantees a unique systemwide name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Attach remote directories to local directories, giving the appearance of a coherent directory tree; only previously mounted remote directories can be accessed transparently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integration of the component file systems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single global name structure spans all the files in the system</a:t>
            </a:r>
          </a:p>
          <a:p>
            <a:pPr lvl="1"/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If a server is unavailable, some arbitrary set of directories on different machines also becomes unavailable 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9AEC531-7C92-CF78-19C7-4F44394181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95A1935-98DF-8DC8-2FDD-A55637EA15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7023" y="108349"/>
            <a:ext cx="7828667" cy="519113"/>
          </a:xfrm>
        </p:spPr>
        <p:txBody>
          <a:bodyPr/>
          <a:lstStyle/>
          <a:p>
            <a:r>
              <a:rPr lang="en-US" altLang="zh-CN" sz="3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Performance &amp; Scalability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24D6440-3A2F-3596-3AEA-1AC341E0B4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3650" y="844153"/>
            <a:ext cx="7753149" cy="3671888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Want to measure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Cost of updating replicated data</a:t>
            </a:r>
          </a:p>
          <a:p>
            <a:pPr lvl="2"/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Throughput  and latency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Overall system performance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Scalability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Impact of MDS cluster size on latency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BC84E85-8CFB-DC0C-4D3A-A8F4544C44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80</a:t>
            </a:fld>
            <a:endParaRPr lang="zh-TW" alt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>
            <a:extLst>
              <a:ext uri="{FF2B5EF4-FFF2-40B4-BE49-F238E27FC236}">
                <a16:creationId xmlns:a16="http://schemas.microsoft.com/office/drawing/2014/main" id="{B3F39D3A-391D-3104-E069-2E48BEF7E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274" y="108349"/>
            <a:ext cx="7809416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Impact of Replication (1)</a:t>
            </a:r>
          </a:p>
        </p:txBody>
      </p:sp>
      <p:pic>
        <p:nvPicPr>
          <p:cNvPr id="45059" name="Picture 12">
            <a:extLst>
              <a:ext uri="{FF2B5EF4-FFF2-40B4-BE49-F238E27FC236}">
                <a16:creationId xmlns:a16="http://schemas.microsoft.com/office/drawing/2014/main" id="{65D76830-0A17-B671-DFB6-284C351858D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7383" y="1293629"/>
            <a:ext cx="6147197" cy="2821781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0DEBEB1-6D50-23CD-89D8-367FAE5E91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81</a:t>
            </a:fld>
            <a:endParaRPr lang="zh-TW" alt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04CF8AB-E9B6-94BE-29E1-B94E24E50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Impact of replication (2)</a:t>
            </a:r>
          </a:p>
        </p:txBody>
      </p:sp>
      <p:pic>
        <p:nvPicPr>
          <p:cNvPr id="46083" name="Picture 5">
            <a:extLst>
              <a:ext uri="{FF2B5EF4-FFF2-40B4-BE49-F238E27FC236}">
                <a16:creationId xmlns:a16="http://schemas.microsoft.com/office/drawing/2014/main" id="{AD2786F6-7526-4F96-CA1E-39F56766B92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90169" y="973892"/>
            <a:ext cx="6266259" cy="3064669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084" name="Text Box 7">
            <a:extLst>
              <a:ext uri="{FF2B5EF4-FFF2-40B4-BE49-F238E27FC236}">
                <a16:creationId xmlns:a16="http://schemas.microsoft.com/office/drawing/2014/main" id="{8359E770-B6B5-2785-5AEC-5B9C753FF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346" y="4131543"/>
            <a:ext cx="656788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zh-CN" sz="2100" dirty="0">
                <a:ea typeface="宋体" panose="02010600030101010101" pitchFamily="2" charset="-122"/>
                <a:cs typeface="Times New Roman" panose="02020603050405020304" pitchFamily="18" charset="0"/>
              </a:rPr>
              <a:t>Transmission times dominate for large synchronized writes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0204EA8-E61A-55F2-F299-06084377CA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82</a:t>
            </a:fld>
            <a:endParaRPr lang="zh-TW" alt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>
            <a:extLst>
              <a:ext uri="{FF2B5EF4-FFF2-40B4-BE49-F238E27FC236}">
                <a16:creationId xmlns:a16="http://schemas.microsoft.com/office/drawing/2014/main" id="{96898C2A-ED4B-EBBB-2C76-70785D985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File System Performance</a:t>
            </a:r>
          </a:p>
        </p:txBody>
      </p:sp>
      <p:pic>
        <p:nvPicPr>
          <p:cNvPr id="47107" name="Picture 4">
            <a:extLst>
              <a:ext uri="{FF2B5EF4-FFF2-40B4-BE49-F238E27FC236}">
                <a16:creationId xmlns:a16="http://schemas.microsoft.com/office/drawing/2014/main" id="{78631588-9A04-54E0-6331-F0597AEE836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6210" y="1132286"/>
            <a:ext cx="5350669" cy="3256360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92A5DF2-8F33-D2B5-0611-C22EAC092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83</a:t>
            </a:fld>
            <a:endParaRPr lang="zh-TW" alt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EC48C5A-4169-2C47-EAD0-91B853662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651" y="108349"/>
            <a:ext cx="7742039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Scalability</a:t>
            </a:r>
          </a:p>
        </p:txBody>
      </p:sp>
      <p:pic>
        <p:nvPicPr>
          <p:cNvPr id="48131" name="Picture 7">
            <a:extLst>
              <a:ext uri="{FF2B5EF4-FFF2-40B4-BE49-F238E27FC236}">
                <a16:creationId xmlns:a16="http://schemas.microsoft.com/office/drawing/2014/main" id="{37C18150-91B6-BD8B-5356-F4DC6C31F5C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6621" y="1037034"/>
            <a:ext cx="6431756" cy="3069431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2" name="Rectangle 9">
            <a:extLst>
              <a:ext uri="{FF2B5EF4-FFF2-40B4-BE49-F238E27FC236}">
                <a16:creationId xmlns:a16="http://schemas.microsoft.com/office/drawing/2014/main" id="{DA523A30-91F9-1C39-08F6-3FC05CE4F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7040" y="4225527"/>
            <a:ext cx="353013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kumimoji="1" lang="en-US" altLang="zh-CN" sz="2100">
                <a:ea typeface="宋体" panose="02010600030101010101" pitchFamily="2" charset="-122"/>
                <a:cs typeface="Times New Roman" panose="02020603050405020304" pitchFamily="18" charset="0"/>
              </a:rPr>
              <a:t>Switch is saturated at 24 OSDs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2CECEEA-A71C-B8D6-5815-241E29B367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84</a:t>
            </a:fld>
            <a:endParaRPr lang="zh-TW" alt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>
            <a:extLst>
              <a:ext uri="{FF2B5EF4-FFF2-40B4-BE49-F238E27FC236}">
                <a16:creationId xmlns:a16="http://schemas.microsoft.com/office/drawing/2014/main" id="{647FEED6-C242-C0CF-0B25-C71BCE9B01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8177212" cy="51911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Impact of MDS Cluster Size on Latency</a:t>
            </a:r>
          </a:p>
        </p:txBody>
      </p:sp>
      <p:pic>
        <p:nvPicPr>
          <p:cNvPr id="49155" name="Picture 4">
            <a:extLst>
              <a:ext uri="{FF2B5EF4-FFF2-40B4-BE49-F238E27FC236}">
                <a16:creationId xmlns:a16="http://schemas.microsoft.com/office/drawing/2014/main" id="{60C09E7B-9D9D-5286-92F4-AD246ABF7BC9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21741" y="903782"/>
            <a:ext cx="6147197" cy="3617119"/>
          </a:xfrm>
          <a:noFill/>
          <a:extLs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D6A5F353-2EE8-3A25-C7B9-64E8344A5D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85</a:t>
            </a:fld>
            <a:endParaRPr lang="zh-TW" alt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3213854-3550-473D-2ABD-1F0C77A2C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67F754A-13F7-A763-224A-AECF20ED4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274" y="844153"/>
            <a:ext cx="7353701" cy="2452775"/>
          </a:xfrm>
        </p:spPr>
        <p:txBody>
          <a:bodyPr/>
          <a:lstStyle/>
          <a:p>
            <a:r>
              <a:rPr lang="en-US" altLang="zh-CN" sz="20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Ceph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addresses three critical challenges of modern DFS</a:t>
            </a:r>
          </a:p>
          <a:p>
            <a:pPr lvl="1">
              <a:spcBef>
                <a:spcPct val="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Scalability</a:t>
            </a:r>
          </a:p>
          <a:p>
            <a:pPr lvl="1">
              <a:spcBef>
                <a:spcPct val="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Performance </a:t>
            </a:r>
          </a:p>
          <a:p>
            <a:pPr lvl="1">
              <a:spcBef>
                <a:spcPct val="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Reliability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Achieved though reducing the workload of MDS</a:t>
            </a:r>
          </a:p>
          <a:p>
            <a:pPr lvl="1">
              <a:spcBef>
                <a:spcPct val="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CRUSH </a:t>
            </a:r>
          </a:p>
          <a:p>
            <a:pPr lvl="1">
              <a:spcBef>
                <a:spcPct val="5000"/>
              </a:spcBef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Autonomous repairs of OSD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1CE0CB2-7B0A-00DC-B95F-2C1FA2D758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86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9E85435-4949-D2FF-BE49-D1C492F2B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7" y="108349"/>
            <a:ext cx="7778223" cy="519113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File Access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E1B2891-29C4-963E-54BA-4FB5D3AD76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9068" y="808171"/>
            <a:ext cx="6798732" cy="379769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Remote-service mechanism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one transfer approach</a:t>
            </a:r>
          </a:p>
          <a:p>
            <a:pPr>
              <a:lnSpc>
                <a:spcPct val="9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network traffic by retaining recently accessed disk blocks in a cache, so that repeated accesses to the same information can be handled locally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If needed data not already cached, a copy of data is brought from the server to the user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Accesses are performed on the cached copy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Files identified with one master copy residing at the server machine, but copies of (parts of) the file are scattered in different caches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solidFill>
                  <a:srgbClr val="3366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Cache-consistency problem </a:t>
            </a:r>
            <a:r>
              <a:rPr lang="en-US" altLang="zh-CN" sz="1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– keeping the cached copies consistent with the master file</a:t>
            </a:r>
          </a:p>
          <a:p>
            <a:pPr lvl="2">
              <a:lnSpc>
                <a:spcPct val="9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Could be called </a:t>
            </a:r>
            <a:r>
              <a:rPr lang="en-US" altLang="zh-CN" sz="1600" dirty="0">
                <a:solidFill>
                  <a:srgbClr val="3366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network virtual memory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DAB5711-5598-46A5-5453-E29E5DF1E0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2553</TotalTime>
  <Words>4469</Words>
  <Application>Microsoft Office PowerPoint</Application>
  <PresentationFormat>全屏显示(16:9)</PresentationFormat>
  <Paragraphs>620</Paragraphs>
  <Slides>86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86</vt:i4>
      </vt:variant>
    </vt:vector>
  </HeadingPairs>
  <TitlesOfParts>
    <vt:vector size="97" baseType="lpstr">
      <vt:lpstr>Monotype Sorts</vt:lpstr>
      <vt:lpstr>MS Sans Serif</vt:lpstr>
      <vt:lpstr>宋体</vt:lpstr>
      <vt:lpstr>Arial</vt:lpstr>
      <vt:lpstr>Calibri</vt:lpstr>
      <vt:lpstr>Georgia</vt:lpstr>
      <vt:lpstr>Helvetica</vt:lpstr>
      <vt:lpstr>Times New Roman</vt:lpstr>
      <vt:lpstr>Wingdings</vt:lpstr>
      <vt:lpstr>Wingdings 2</vt:lpstr>
      <vt:lpstr>NTHU UniCloud</vt:lpstr>
      <vt:lpstr>CSC6032 – Advanced Operating Systems</vt:lpstr>
      <vt:lpstr>Outline</vt:lpstr>
      <vt:lpstr>Objectives</vt:lpstr>
      <vt:lpstr>Background</vt:lpstr>
      <vt:lpstr>DFS Structure</vt:lpstr>
      <vt:lpstr>Naming and Transparency</vt:lpstr>
      <vt:lpstr>Naming Structures </vt:lpstr>
      <vt:lpstr>Naming Schemes — Three Main Approaches </vt:lpstr>
      <vt:lpstr>Remote File Access </vt:lpstr>
      <vt:lpstr>Cache Location – Disk vs. Main Memory</vt:lpstr>
      <vt:lpstr>Cache Update Policy</vt:lpstr>
      <vt:lpstr>Cachefs and its Use of Caching</vt:lpstr>
      <vt:lpstr>Consistency</vt:lpstr>
      <vt:lpstr>Comparing Caching and Remote Service (1)</vt:lpstr>
      <vt:lpstr>Comparing Caching and Remote Service (2)</vt:lpstr>
      <vt:lpstr>Stateful File Service</vt:lpstr>
      <vt:lpstr>Stateless File Server</vt:lpstr>
      <vt:lpstr>Distinctions Between Stateful &amp; Stateless Service (1) </vt:lpstr>
      <vt:lpstr>Distinctions Between Stateful &amp; Stateless Service (2)</vt:lpstr>
      <vt:lpstr>File Replication</vt:lpstr>
      <vt:lpstr>Hadoop File System</vt:lpstr>
      <vt:lpstr>Hadoop File System</vt:lpstr>
      <vt:lpstr>Fault Tolerance</vt:lpstr>
      <vt:lpstr>Data Characteristics</vt:lpstr>
      <vt:lpstr>MapReduce </vt:lpstr>
      <vt:lpstr>Namenode and Datanodes</vt:lpstr>
      <vt:lpstr>HDFS Architecture</vt:lpstr>
      <vt:lpstr>File System Namespace</vt:lpstr>
      <vt:lpstr>Data Replication</vt:lpstr>
      <vt:lpstr>Replica Placement (1)</vt:lpstr>
      <vt:lpstr>Replica Placement (2)</vt:lpstr>
      <vt:lpstr>Replica Selection </vt:lpstr>
      <vt:lpstr>Safemode Startup</vt:lpstr>
      <vt:lpstr>Filesystem Metadata</vt:lpstr>
      <vt:lpstr>Namenode </vt:lpstr>
      <vt:lpstr>Datanode</vt:lpstr>
      <vt:lpstr>The Communication Protocol</vt:lpstr>
      <vt:lpstr>Objectives</vt:lpstr>
      <vt:lpstr>DataNode Failure and Heartbeat</vt:lpstr>
      <vt:lpstr>Re-replication</vt:lpstr>
      <vt:lpstr>Cluster Rebalancing</vt:lpstr>
      <vt:lpstr>Data Integrity</vt:lpstr>
      <vt:lpstr>Metadata Disk Failure</vt:lpstr>
      <vt:lpstr>Data Blocks</vt:lpstr>
      <vt:lpstr>Staging (1)</vt:lpstr>
      <vt:lpstr>Staging (2)</vt:lpstr>
      <vt:lpstr>Replication Pipelining</vt:lpstr>
      <vt:lpstr>Application Programming Interface</vt:lpstr>
      <vt:lpstr>FS Shell, Admin and Browser Interface</vt:lpstr>
      <vt:lpstr>Space Reclamation</vt:lpstr>
      <vt:lpstr>Summary</vt:lpstr>
      <vt:lpstr>Ceph File System</vt:lpstr>
      <vt:lpstr>System Objectives</vt:lpstr>
      <vt:lpstr>Characteristics of Very Large Systems</vt:lpstr>
      <vt:lpstr>System Overview</vt:lpstr>
      <vt:lpstr>System Architecture (1)</vt:lpstr>
      <vt:lpstr>System Architecture (2)</vt:lpstr>
      <vt:lpstr>Key Ideas</vt:lpstr>
      <vt:lpstr>Decoupling Data and Metadata</vt:lpstr>
      <vt:lpstr>Metadata Management</vt:lpstr>
      <vt:lpstr>Autonomic Distributed Object Storage</vt:lpstr>
      <vt:lpstr>The Client</vt:lpstr>
      <vt:lpstr>Perform I/O</vt:lpstr>
      <vt:lpstr>Client Synchronization (1)</vt:lpstr>
      <vt:lpstr>Client Synchronization (2)</vt:lpstr>
      <vt:lpstr>Namespace Operations</vt:lpstr>
      <vt:lpstr>The MDS Cluster</vt:lpstr>
      <vt:lpstr>Store Metadata</vt:lpstr>
      <vt:lpstr>Dynamic Subtree Partitioning</vt:lpstr>
      <vt:lpstr>Mapping subdirectories to MDSs </vt:lpstr>
      <vt:lpstr>Distributed Object Storage CRUSH</vt:lpstr>
      <vt:lpstr>Data Distribution with CRUSH (1)</vt:lpstr>
      <vt:lpstr>Data Distribution with CRUSH (2)</vt:lpstr>
      <vt:lpstr>How files are striped</vt:lpstr>
      <vt:lpstr>Replication</vt:lpstr>
      <vt:lpstr>Data Safety</vt:lpstr>
      <vt:lpstr>Commit writes</vt:lpstr>
      <vt:lpstr>Recovery and Cluster Updates</vt:lpstr>
      <vt:lpstr>EBOFS</vt:lpstr>
      <vt:lpstr>Performance &amp; Scalability</vt:lpstr>
      <vt:lpstr>Impact of Replication (1)</vt:lpstr>
      <vt:lpstr>Impact of replication (2)</vt:lpstr>
      <vt:lpstr>File System Performance</vt:lpstr>
      <vt:lpstr>Scalability</vt:lpstr>
      <vt:lpstr>Impact of MDS Cluster Size on Latency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Prof. Chung Yehching (SDS)</cp:lastModifiedBy>
  <cp:revision>284</cp:revision>
  <dcterms:created xsi:type="dcterms:W3CDTF">2015-06-05T07:23:35Z</dcterms:created>
  <dcterms:modified xsi:type="dcterms:W3CDTF">2024-07-19T01:50:53Z</dcterms:modified>
</cp:coreProperties>
</file>