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332" r:id="rId3"/>
    <p:sldId id="333" r:id="rId4"/>
    <p:sldId id="390" r:id="rId5"/>
    <p:sldId id="391" r:id="rId6"/>
    <p:sldId id="335" r:id="rId7"/>
    <p:sldId id="340" r:id="rId8"/>
    <p:sldId id="396" r:id="rId9"/>
    <p:sldId id="342" r:id="rId10"/>
    <p:sldId id="397" r:id="rId11"/>
    <p:sldId id="345" r:id="rId12"/>
    <p:sldId id="350" r:id="rId13"/>
    <p:sldId id="351" r:id="rId14"/>
    <p:sldId id="352" r:id="rId15"/>
    <p:sldId id="353" r:id="rId16"/>
    <p:sldId id="354" r:id="rId17"/>
    <p:sldId id="374" r:id="rId18"/>
    <p:sldId id="355" r:id="rId19"/>
    <p:sldId id="403" r:id="rId20"/>
    <p:sldId id="410" r:id="rId21"/>
    <p:sldId id="411" r:id="rId22"/>
    <p:sldId id="404" r:id="rId23"/>
    <p:sldId id="412" r:id="rId24"/>
    <p:sldId id="413" r:id="rId25"/>
    <p:sldId id="414" r:id="rId26"/>
    <p:sldId id="415" r:id="rId27"/>
    <p:sldId id="416" r:id="rId28"/>
    <p:sldId id="406" r:id="rId29"/>
    <p:sldId id="407" r:id="rId30"/>
    <p:sldId id="408" r:id="rId31"/>
    <p:sldId id="409" r:id="rId32"/>
    <p:sldId id="402" r:id="rId33"/>
    <p:sldId id="358" r:id="rId34"/>
    <p:sldId id="359" r:id="rId35"/>
    <p:sldId id="360" r:id="rId36"/>
    <p:sldId id="361" r:id="rId37"/>
    <p:sldId id="362" r:id="rId38"/>
    <p:sldId id="417" r:id="rId39"/>
    <p:sldId id="363" r:id="rId40"/>
    <p:sldId id="464" r:id="rId41"/>
    <p:sldId id="465" r:id="rId42"/>
    <p:sldId id="466" r:id="rId43"/>
    <p:sldId id="467" r:id="rId44"/>
    <p:sldId id="468" r:id="rId45"/>
    <p:sldId id="469" r:id="rId46"/>
    <p:sldId id="470" r:id="rId47"/>
    <p:sldId id="471" r:id="rId48"/>
    <p:sldId id="472" r:id="rId49"/>
    <p:sldId id="473" r:id="rId50"/>
    <p:sldId id="474" r:id="rId51"/>
    <p:sldId id="475" r:id="rId52"/>
    <p:sldId id="476" r:id="rId53"/>
    <p:sldId id="477" r:id="rId54"/>
    <p:sldId id="478" r:id="rId55"/>
    <p:sldId id="479" r:id="rId56"/>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044" y="84"/>
      </p:cViewPr>
      <p:guideLst>
        <p:guide orient="horz" pos="2160"/>
        <p:guide pos="2880"/>
        <p:guide orient="horz" pos="1620"/>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2024/7/18</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2024/7/18</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BA766EB1-4422-43D1-8CEE-B4EEF4C35F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5DCEAE-FD36-4B5A-8410-13946D1D413F}" type="slidenum">
              <a:rPr lang="en-US" altLang="en-US" smtClean="0">
                <a:latin typeface="Helvetica" panose="020B0604020202020204" pitchFamily="34" charset="0"/>
              </a:rPr>
              <a:pPr/>
              <a:t>2</a:t>
            </a:fld>
            <a:endParaRPr lang="en-US" altLang="en-US">
              <a:latin typeface="Helvetica" panose="020B0604020202020204" pitchFamily="34" charset="0"/>
            </a:endParaRPr>
          </a:p>
        </p:txBody>
      </p:sp>
      <p:sp>
        <p:nvSpPr>
          <p:cNvPr id="8194" name="Rectangle 2">
            <a:extLst>
              <a:ext uri="{FF2B5EF4-FFF2-40B4-BE49-F238E27FC236}">
                <a16:creationId xmlns:a16="http://schemas.microsoft.com/office/drawing/2014/main" id="{03F13873-8C5F-4D01-B6A6-C27A705BC26A}"/>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BF083B33-BBE8-43C6-8437-B19795C43C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DBA6D0E0-13AD-434D-8F94-E0C8CB59D0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C0EC34-9F9E-4755-9370-5846F12C4FA6}" type="slidenum">
              <a:rPr lang="en-US" altLang="en-US" smtClean="0">
                <a:latin typeface="Helvetica" panose="020B0604020202020204" pitchFamily="34" charset="0"/>
              </a:rPr>
              <a:pPr/>
              <a:t>12</a:t>
            </a:fld>
            <a:endParaRPr lang="en-US" altLang="en-US">
              <a:latin typeface="Helvetica" panose="020B0604020202020204" pitchFamily="34" charset="0"/>
            </a:endParaRPr>
          </a:p>
        </p:txBody>
      </p:sp>
      <p:sp>
        <p:nvSpPr>
          <p:cNvPr id="27650" name="Rectangle 2">
            <a:extLst>
              <a:ext uri="{FF2B5EF4-FFF2-40B4-BE49-F238E27FC236}">
                <a16:creationId xmlns:a16="http://schemas.microsoft.com/office/drawing/2014/main" id="{D05F5892-531C-43F9-AA88-A50321393CB2}"/>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4A126446-F182-42BA-A986-CE493B9FD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15AFE6ED-D85C-4D44-8413-5C3108AC59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48A9F0-CAEB-4324-B43B-31CA097C073E}" type="slidenum">
              <a:rPr lang="en-US" altLang="en-US" smtClean="0">
                <a:latin typeface="Helvetica" panose="020B0604020202020204" pitchFamily="34" charset="0"/>
              </a:rPr>
              <a:pPr/>
              <a:t>13</a:t>
            </a:fld>
            <a:endParaRPr lang="en-US" altLang="en-US">
              <a:latin typeface="Helvetica" panose="020B0604020202020204" pitchFamily="34" charset="0"/>
            </a:endParaRPr>
          </a:p>
        </p:txBody>
      </p:sp>
      <p:sp>
        <p:nvSpPr>
          <p:cNvPr id="29698" name="Rectangle 2">
            <a:extLst>
              <a:ext uri="{FF2B5EF4-FFF2-40B4-BE49-F238E27FC236}">
                <a16:creationId xmlns:a16="http://schemas.microsoft.com/office/drawing/2014/main" id="{5120B646-D09A-483E-B35F-2389D0AA7BC3}"/>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DCB9694-2C28-465B-B874-C6A2017888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42885B6-9CB6-4BC9-9DD5-103879BE0B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20CA82B-6A45-428D-A3C4-599F5F3E1205}" type="slidenum">
              <a:rPr lang="en-US" altLang="en-US" smtClean="0">
                <a:latin typeface="Helvetica" panose="020B0604020202020204" pitchFamily="34" charset="0"/>
              </a:rPr>
              <a:pPr/>
              <a:t>14</a:t>
            </a:fld>
            <a:endParaRPr lang="en-US" altLang="en-US">
              <a:latin typeface="Helvetica" panose="020B0604020202020204" pitchFamily="34" charset="0"/>
            </a:endParaRPr>
          </a:p>
        </p:txBody>
      </p:sp>
      <p:sp>
        <p:nvSpPr>
          <p:cNvPr id="31746" name="Rectangle 2">
            <a:extLst>
              <a:ext uri="{FF2B5EF4-FFF2-40B4-BE49-F238E27FC236}">
                <a16:creationId xmlns:a16="http://schemas.microsoft.com/office/drawing/2014/main" id="{7B349B1B-5268-498C-921B-C9006DB4B3D7}"/>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79B64F6-B29E-4972-B66E-B000D909E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FC5AFF4-5754-4C86-B74D-F84F0BE21C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ADD36ED-F175-4C46-AC2B-94F67C159303}" type="slidenum">
              <a:rPr lang="en-US" altLang="en-US" smtClean="0">
                <a:latin typeface="Helvetica" panose="020B0604020202020204" pitchFamily="34" charset="0"/>
              </a:rPr>
              <a:pPr/>
              <a:t>15</a:t>
            </a:fld>
            <a:endParaRPr lang="en-US" altLang="en-US">
              <a:latin typeface="Helvetica" panose="020B0604020202020204" pitchFamily="34" charset="0"/>
            </a:endParaRPr>
          </a:p>
        </p:txBody>
      </p:sp>
      <p:sp>
        <p:nvSpPr>
          <p:cNvPr id="33794" name="Rectangle 2">
            <a:extLst>
              <a:ext uri="{FF2B5EF4-FFF2-40B4-BE49-F238E27FC236}">
                <a16:creationId xmlns:a16="http://schemas.microsoft.com/office/drawing/2014/main" id="{3E3D613A-D6E4-4AAF-8B4A-B1F9B907B77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076734CC-5D55-4198-A982-7ED8F13E9D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23C116F0-D169-42E3-9E89-9156D42D45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30E302-727D-4335-B4B2-92BF222617EB}" type="slidenum">
              <a:rPr lang="en-US" altLang="en-US" smtClean="0">
                <a:latin typeface="Helvetica" panose="020B0604020202020204" pitchFamily="34" charset="0"/>
              </a:rPr>
              <a:pPr/>
              <a:t>16</a:t>
            </a:fld>
            <a:endParaRPr lang="en-US" altLang="en-US">
              <a:latin typeface="Helvetica" panose="020B0604020202020204" pitchFamily="34" charset="0"/>
            </a:endParaRPr>
          </a:p>
        </p:txBody>
      </p:sp>
      <p:sp>
        <p:nvSpPr>
          <p:cNvPr id="35842" name="Rectangle 2">
            <a:extLst>
              <a:ext uri="{FF2B5EF4-FFF2-40B4-BE49-F238E27FC236}">
                <a16:creationId xmlns:a16="http://schemas.microsoft.com/office/drawing/2014/main" id="{AFB6AC30-1372-4537-9DF4-1C6024D49307}"/>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0F938EF-0FE7-4915-A9FD-FFF83B41E8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58A0BF78-3C80-4D88-8FAC-B096E9200E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BBF6C98-3A59-4767-A327-BAA7F437BEFC}" type="slidenum">
              <a:rPr lang="en-US" altLang="en-US" smtClean="0">
                <a:latin typeface="Helvetica" panose="020B0604020202020204" pitchFamily="34" charset="0"/>
              </a:rPr>
              <a:pPr/>
              <a:t>17</a:t>
            </a:fld>
            <a:endParaRPr lang="en-US" altLang="en-US">
              <a:latin typeface="Helvetica" panose="020B0604020202020204" pitchFamily="34" charset="0"/>
            </a:endParaRPr>
          </a:p>
        </p:txBody>
      </p:sp>
      <p:sp>
        <p:nvSpPr>
          <p:cNvPr id="37890" name="Rectangle 2">
            <a:extLst>
              <a:ext uri="{FF2B5EF4-FFF2-40B4-BE49-F238E27FC236}">
                <a16:creationId xmlns:a16="http://schemas.microsoft.com/office/drawing/2014/main" id="{54808FEB-F689-4147-A9E7-97B4943DA3D9}"/>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A28BC4DE-276A-4449-A70C-14BFDF2DB4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7EE63295-C339-4AD4-A5F0-8F10AE1C63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49A5A3F-7FD9-4E0D-B219-5CBF777E31F6}" type="slidenum">
              <a:rPr lang="en-US" altLang="en-US" smtClean="0">
                <a:latin typeface="Helvetica" panose="020B0604020202020204" pitchFamily="34" charset="0"/>
              </a:rPr>
              <a:pPr/>
              <a:t>18</a:t>
            </a:fld>
            <a:endParaRPr lang="en-US" altLang="en-US">
              <a:latin typeface="Helvetica" panose="020B0604020202020204" pitchFamily="34" charset="0"/>
            </a:endParaRPr>
          </a:p>
        </p:txBody>
      </p:sp>
      <p:sp>
        <p:nvSpPr>
          <p:cNvPr id="39938" name="Rectangle 2">
            <a:extLst>
              <a:ext uri="{FF2B5EF4-FFF2-40B4-BE49-F238E27FC236}">
                <a16:creationId xmlns:a16="http://schemas.microsoft.com/office/drawing/2014/main" id="{E6B11E3B-5034-4677-A8E2-B3D799D506BD}"/>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92A880F6-92B2-42BE-BC8B-97E47AD23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DBC332BC-D587-4680-9C0B-B2C4020F75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6D24091-6A9E-4ECF-9F62-7E4ED49AF01F}" type="slidenum">
              <a:rPr lang="en-US" altLang="en-US" smtClean="0">
                <a:latin typeface="Helvetica" panose="020B0604020202020204" pitchFamily="34" charset="0"/>
              </a:rPr>
              <a:pPr/>
              <a:t>28</a:t>
            </a:fld>
            <a:endParaRPr lang="en-US" altLang="en-US">
              <a:latin typeface="Helvetica" panose="020B0604020202020204" pitchFamily="34" charset="0"/>
            </a:endParaRPr>
          </a:p>
        </p:txBody>
      </p:sp>
      <p:sp>
        <p:nvSpPr>
          <p:cNvPr id="51202" name="Rectangle 2">
            <a:extLst>
              <a:ext uri="{FF2B5EF4-FFF2-40B4-BE49-F238E27FC236}">
                <a16:creationId xmlns:a16="http://schemas.microsoft.com/office/drawing/2014/main" id="{8245421F-3E90-4118-B649-7C29CAA90DF1}"/>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5C0BCB20-5D40-430F-AAA0-D06FABAA2E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67348BD2-2126-4A95-A08C-AF4618F117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E50DC87-C1E6-4FB3-B239-D0682DC8602B}" type="slidenum">
              <a:rPr lang="en-US" altLang="en-US" smtClean="0">
                <a:latin typeface="Helvetica" panose="020B0604020202020204" pitchFamily="34" charset="0"/>
              </a:rPr>
              <a:pPr/>
              <a:t>29</a:t>
            </a:fld>
            <a:endParaRPr lang="en-US" altLang="en-US">
              <a:latin typeface="Helvetica" panose="020B0604020202020204" pitchFamily="34" charset="0"/>
            </a:endParaRPr>
          </a:p>
        </p:txBody>
      </p:sp>
      <p:sp>
        <p:nvSpPr>
          <p:cNvPr id="53250" name="Rectangle 2">
            <a:extLst>
              <a:ext uri="{FF2B5EF4-FFF2-40B4-BE49-F238E27FC236}">
                <a16:creationId xmlns:a16="http://schemas.microsoft.com/office/drawing/2014/main" id="{F2885C38-8B9F-4F24-896E-16A6FF7A12E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B2897DC-8821-4C31-B810-B61939C2E0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5C7E058D-F5F5-495D-91F7-2467EDCADC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FE62199-6F6C-46EE-BE5A-84EC1EA35754}" type="slidenum">
              <a:rPr lang="en-US" altLang="en-US" smtClean="0">
                <a:latin typeface="Helvetica" panose="020B0604020202020204" pitchFamily="34" charset="0"/>
              </a:rPr>
              <a:pPr/>
              <a:t>30</a:t>
            </a:fld>
            <a:endParaRPr lang="en-US" altLang="en-US">
              <a:latin typeface="Helvetica" panose="020B0604020202020204" pitchFamily="34" charset="0"/>
            </a:endParaRPr>
          </a:p>
        </p:txBody>
      </p:sp>
      <p:sp>
        <p:nvSpPr>
          <p:cNvPr id="55298" name="Rectangle 2">
            <a:extLst>
              <a:ext uri="{FF2B5EF4-FFF2-40B4-BE49-F238E27FC236}">
                <a16:creationId xmlns:a16="http://schemas.microsoft.com/office/drawing/2014/main" id="{FCBAF789-8B37-4798-95D5-4A4D271CAD83}"/>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EF015B3-48AA-4171-9C4E-E2F9A1318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73664041-7AE4-4471-A131-52CDD1DC41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148D3CA-E658-48E5-9B7E-983CBC7FB2A5}" type="slidenum">
              <a:rPr lang="en-US" altLang="en-US" smtClean="0">
                <a:latin typeface="Helvetica" panose="020B0604020202020204" pitchFamily="34" charset="0"/>
              </a:rPr>
              <a:pPr/>
              <a:t>3</a:t>
            </a:fld>
            <a:endParaRPr lang="en-US" altLang="en-US">
              <a:latin typeface="Helvetica" panose="020B0604020202020204" pitchFamily="34" charset="0"/>
            </a:endParaRPr>
          </a:p>
        </p:txBody>
      </p:sp>
      <p:sp>
        <p:nvSpPr>
          <p:cNvPr id="10242" name="Rectangle 2">
            <a:extLst>
              <a:ext uri="{FF2B5EF4-FFF2-40B4-BE49-F238E27FC236}">
                <a16:creationId xmlns:a16="http://schemas.microsoft.com/office/drawing/2014/main" id="{5E1152C6-C1B1-4813-A8CD-654D9F602CB8}"/>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957309A-B12C-44D0-AFFE-B2744B397B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8A1E0BD6-A860-45A4-BBE8-C4F5A53B6B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B4E2E95-4953-4CF2-9F21-6D5A095874EA}" type="slidenum">
              <a:rPr lang="en-US" altLang="en-US" smtClean="0">
                <a:latin typeface="Helvetica" panose="020B0604020202020204" pitchFamily="34" charset="0"/>
              </a:rPr>
              <a:pPr/>
              <a:t>31</a:t>
            </a:fld>
            <a:endParaRPr lang="en-US" altLang="en-US">
              <a:latin typeface="Helvetica" panose="020B0604020202020204" pitchFamily="34" charset="0"/>
            </a:endParaRPr>
          </a:p>
        </p:txBody>
      </p:sp>
      <p:sp>
        <p:nvSpPr>
          <p:cNvPr id="57346" name="Rectangle 2">
            <a:extLst>
              <a:ext uri="{FF2B5EF4-FFF2-40B4-BE49-F238E27FC236}">
                <a16:creationId xmlns:a16="http://schemas.microsoft.com/office/drawing/2014/main" id="{3F9AC652-87C8-4978-BF0D-05AAFF80951B}"/>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2E446E99-AFDB-4B04-B4AF-4C7719B2B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20FC6990-21C8-4265-970E-EC2276871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A81516A-A4D3-46ED-AD9D-FE09D72E076A}" type="slidenum">
              <a:rPr lang="en-US" altLang="en-US" smtClean="0">
                <a:latin typeface="Helvetica" panose="020B0604020202020204" pitchFamily="34" charset="0"/>
              </a:rPr>
              <a:pPr/>
              <a:t>33</a:t>
            </a:fld>
            <a:endParaRPr lang="en-US" altLang="en-US">
              <a:latin typeface="Helvetica" panose="020B0604020202020204" pitchFamily="34" charset="0"/>
            </a:endParaRPr>
          </a:p>
        </p:txBody>
      </p:sp>
      <p:sp>
        <p:nvSpPr>
          <p:cNvPr id="60418" name="Rectangle 2">
            <a:extLst>
              <a:ext uri="{FF2B5EF4-FFF2-40B4-BE49-F238E27FC236}">
                <a16:creationId xmlns:a16="http://schemas.microsoft.com/office/drawing/2014/main" id="{221BFD6A-BE3F-40DF-9F1F-10F5E3FE85C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A0EE37F-68E7-438B-B555-4E2E18461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AB8CAF5-E2DE-44AA-B1B4-9110FE27A2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CE1648C-0648-4096-A12B-2AAE09F7CC2B}" type="slidenum">
              <a:rPr lang="en-US" altLang="en-US" smtClean="0">
                <a:latin typeface="Helvetica" panose="020B0604020202020204" pitchFamily="34" charset="0"/>
              </a:rPr>
              <a:pPr/>
              <a:t>34</a:t>
            </a:fld>
            <a:endParaRPr lang="en-US" altLang="en-US">
              <a:latin typeface="Helvetica" panose="020B0604020202020204" pitchFamily="34" charset="0"/>
            </a:endParaRPr>
          </a:p>
        </p:txBody>
      </p:sp>
      <p:sp>
        <p:nvSpPr>
          <p:cNvPr id="62466" name="Rectangle 2">
            <a:extLst>
              <a:ext uri="{FF2B5EF4-FFF2-40B4-BE49-F238E27FC236}">
                <a16:creationId xmlns:a16="http://schemas.microsoft.com/office/drawing/2014/main" id="{FD15FD5F-FA48-4255-91AB-9FD8B39095A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28E69B69-6ABB-4F1F-B4C1-B82847240C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051F22B7-04A1-4491-A952-F25A54E467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BA602C-11E8-40A3-8330-4A04D5B2E992}" type="slidenum">
              <a:rPr lang="en-US" altLang="en-US" smtClean="0">
                <a:latin typeface="Helvetica" panose="020B0604020202020204" pitchFamily="34" charset="0"/>
              </a:rPr>
              <a:pPr/>
              <a:t>35</a:t>
            </a:fld>
            <a:endParaRPr lang="en-US" altLang="en-US">
              <a:latin typeface="Helvetica" panose="020B0604020202020204" pitchFamily="34" charset="0"/>
            </a:endParaRPr>
          </a:p>
        </p:txBody>
      </p:sp>
      <p:sp>
        <p:nvSpPr>
          <p:cNvPr id="64514" name="Rectangle 2">
            <a:extLst>
              <a:ext uri="{FF2B5EF4-FFF2-40B4-BE49-F238E27FC236}">
                <a16:creationId xmlns:a16="http://schemas.microsoft.com/office/drawing/2014/main" id="{CC9A22DB-3BD8-41D4-8B62-BE9FC2F4437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46333103-58DD-43A0-B591-66204FAEE4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D4A4994A-DB9D-492B-BDBB-7A50E808EA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716EAB5-2B98-4153-A1E2-EFD8BE08DBE6}" type="slidenum">
              <a:rPr lang="en-US" altLang="en-US" smtClean="0">
                <a:latin typeface="Helvetica" panose="020B0604020202020204" pitchFamily="34" charset="0"/>
              </a:rPr>
              <a:pPr/>
              <a:t>36</a:t>
            </a:fld>
            <a:endParaRPr lang="en-US" altLang="en-US">
              <a:latin typeface="Helvetica" panose="020B0604020202020204" pitchFamily="34" charset="0"/>
            </a:endParaRPr>
          </a:p>
        </p:txBody>
      </p:sp>
      <p:sp>
        <p:nvSpPr>
          <p:cNvPr id="66562" name="Rectangle 2">
            <a:extLst>
              <a:ext uri="{FF2B5EF4-FFF2-40B4-BE49-F238E27FC236}">
                <a16:creationId xmlns:a16="http://schemas.microsoft.com/office/drawing/2014/main" id="{0B2E5269-F309-4827-83AB-DF1D99FB8E6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2B2B21-42E8-4FF8-A58A-BC3902AA86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D4F49D29-2991-44C9-B226-6499BB710D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5BB8587-075A-4E40-B448-D46231311BAE}" type="slidenum">
              <a:rPr lang="en-US" altLang="en-US" smtClean="0">
                <a:latin typeface="Helvetica" panose="020B0604020202020204" pitchFamily="34" charset="0"/>
              </a:rPr>
              <a:pPr/>
              <a:t>37</a:t>
            </a:fld>
            <a:endParaRPr lang="en-US" altLang="en-US">
              <a:latin typeface="Helvetica" panose="020B0604020202020204" pitchFamily="34" charset="0"/>
            </a:endParaRPr>
          </a:p>
        </p:txBody>
      </p:sp>
      <p:sp>
        <p:nvSpPr>
          <p:cNvPr id="68610" name="Rectangle 2">
            <a:extLst>
              <a:ext uri="{FF2B5EF4-FFF2-40B4-BE49-F238E27FC236}">
                <a16:creationId xmlns:a16="http://schemas.microsoft.com/office/drawing/2014/main" id="{FBAA519C-4365-40F8-8E0C-98C6EB0292ED}"/>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F864426D-1F61-4545-8F96-15290B3F0C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4F29F4DE-8B43-42A6-9E0B-C3C485E8E6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0FC2766-BA7B-48D0-B815-B5166DB3C025}" type="slidenum">
              <a:rPr lang="en-US" altLang="en-US" smtClean="0">
                <a:latin typeface="Helvetica" panose="020B0604020202020204" pitchFamily="34" charset="0"/>
              </a:rPr>
              <a:pPr/>
              <a:t>39</a:t>
            </a:fld>
            <a:endParaRPr lang="en-US" altLang="en-US">
              <a:latin typeface="Helvetica" panose="020B0604020202020204" pitchFamily="34" charset="0"/>
            </a:endParaRPr>
          </a:p>
        </p:txBody>
      </p:sp>
      <p:sp>
        <p:nvSpPr>
          <p:cNvPr id="71682" name="Rectangle 2">
            <a:extLst>
              <a:ext uri="{FF2B5EF4-FFF2-40B4-BE49-F238E27FC236}">
                <a16:creationId xmlns:a16="http://schemas.microsoft.com/office/drawing/2014/main" id="{A1601627-914E-4804-885E-3A40B0AA061A}"/>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4EF64740-4AB4-4F9D-9F3D-4A432FA0D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FD93D278-9457-41A9-8554-0DC4F419AF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D99D32D-0E34-4AEA-BBB0-CFA7967896F9}" type="slidenum">
              <a:rPr lang="en-US" altLang="en-US" smtClean="0">
                <a:latin typeface="Helvetica" panose="020B0604020202020204" pitchFamily="34" charset="0"/>
              </a:rPr>
              <a:pPr/>
              <a:t>40</a:t>
            </a:fld>
            <a:endParaRPr lang="en-US" altLang="en-US">
              <a:latin typeface="Helvetica" panose="020B0604020202020204" pitchFamily="34" charset="0"/>
            </a:endParaRPr>
          </a:p>
        </p:txBody>
      </p:sp>
      <p:sp>
        <p:nvSpPr>
          <p:cNvPr id="73730" name="Rectangle 2">
            <a:extLst>
              <a:ext uri="{FF2B5EF4-FFF2-40B4-BE49-F238E27FC236}">
                <a16:creationId xmlns:a16="http://schemas.microsoft.com/office/drawing/2014/main" id="{5CD90A20-2322-40E0-8FD7-099889148BD5}"/>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9EB41F69-C816-49BC-8FEB-A059004938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DFB020A7-5FEC-475B-86C9-FE280F5B12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E7543DE-A938-4AFE-A116-DADABBFE6F6E}" type="slidenum">
              <a:rPr lang="en-US" altLang="en-US" smtClean="0">
                <a:latin typeface="Helvetica" panose="020B0604020202020204" pitchFamily="34" charset="0"/>
              </a:rPr>
              <a:pPr/>
              <a:t>47</a:t>
            </a:fld>
            <a:endParaRPr lang="en-US" altLang="en-US">
              <a:latin typeface="Helvetica" panose="020B0604020202020204" pitchFamily="34" charset="0"/>
            </a:endParaRPr>
          </a:p>
        </p:txBody>
      </p:sp>
      <p:sp>
        <p:nvSpPr>
          <p:cNvPr id="81922" name="Rectangle 2">
            <a:extLst>
              <a:ext uri="{FF2B5EF4-FFF2-40B4-BE49-F238E27FC236}">
                <a16:creationId xmlns:a16="http://schemas.microsoft.com/office/drawing/2014/main" id="{E860E326-1D4B-4A1D-B419-9E1E9420C9F4}"/>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31B13A35-C834-42A2-BFB0-E27152BC37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F59FBA2D-02EF-4810-ABAB-40953D6D9E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CF96EA1-7B26-4796-8FBC-D6010F4FD9C3}" type="slidenum">
              <a:rPr lang="en-US" altLang="en-US" smtClean="0">
                <a:latin typeface="Helvetica" panose="020B0604020202020204" pitchFamily="34" charset="0"/>
              </a:rPr>
              <a:pPr/>
              <a:t>48</a:t>
            </a:fld>
            <a:endParaRPr lang="en-US" altLang="en-US">
              <a:latin typeface="Helvetica" panose="020B0604020202020204" pitchFamily="34" charset="0"/>
            </a:endParaRPr>
          </a:p>
        </p:txBody>
      </p:sp>
      <p:sp>
        <p:nvSpPr>
          <p:cNvPr id="83970" name="Rectangle 2">
            <a:extLst>
              <a:ext uri="{FF2B5EF4-FFF2-40B4-BE49-F238E27FC236}">
                <a16:creationId xmlns:a16="http://schemas.microsoft.com/office/drawing/2014/main" id="{7F7D6A74-5FEE-4C4D-B7B7-33BDE2420BB2}"/>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F17F6D0D-D7D5-4F3D-AA63-97C8D4EA7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E562590-B303-4B18-B682-5D05837262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E1ADA7-F1F8-4594-8AAF-107C3B89D119}" type="slidenum">
              <a:rPr lang="en-US" altLang="en-US" smtClean="0">
                <a:latin typeface="Helvetica" panose="020B0604020202020204" pitchFamily="34" charset="0"/>
              </a:rPr>
              <a:pPr/>
              <a:t>4</a:t>
            </a:fld>
            <a:endParaRPr lang="en-US" altLang="en-US">
              <a:latin typeface="Helvetica" panose="020B0604020202020204" pitchFamily="34" charset="0"/>
            </a:endParaRPr>
          </a:p>
        </p:txBody>
      </p:sp>
      <p:sp>
        <p:nvSpPr>
          <p:cNvPr id="12290" name="Rectangle 2">
            <a:extLst>
              <a:ext uri="{FF2B5EF4-FFF2-40B4-BE49-F238E27FC236}">
                <a16:creationId xmlns:a16="http://schemas.microsoft.com/office/drawing/2014/main" id="{458A96FF-DF24-4658-8429-A375BE9A3501}"/>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77E9222E-53FB-4B02-ACC9-61590FCCA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E06925D5-A8A4-4E58-BE8B-7EC1D312E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B2BF0FF-72B5-4B03-9A25-D86CE44AB6AB}" type="slidenum">
              <a:rPr lang="en-US" altLang="en-US" smtClean="0">
                <a:latin typeface="Helvetica" panose="020B0604020202020204" pitchFamily="34" charset="0"/>
              </a:rPr>
              <a:pPr/>
              <a:t>49</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6EBD2CE6-2FFD-4EDB-B15D-CC898A5B9F09}"/>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6E7AEA96-F3B6-4A8B-8FC9-B3F41FDCD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7F65B4E7-B61C-445B-9325-EFEED54FF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A52A4E-9E77-4B17-A5C7-63993ED95C8B}" type="slidenum">
              <a:rPr lang="en-US" altLang="en-US" smtClean="0">
                <a:latin typeface="Helvetica" panose="020B0604020202020204" pitchFamily="34" charset="0"/>
              </a:rPr>
              <a:pPr/>
              <a:t>50</a:t>
            </a:fld>
            <a:endParaRPr lang="en-US" altLang="en-US">
              <a:latin typeface="Helvetica" panose="020B0604020202020204" pitchFamily="34" charset="0"/>
            </a:endParaRPr>
          </a:p>
        </p:txBody>
      </p:sp>
      <p:sp>
        <p:nvSpPr>
          <p:cNvPr id="88066" name="Rectangle 2">
            <a:extLst>
              <a:ext uri="{FF2B5EF4-FFF2-40B4-BE49-F238E27FC236}">
                <a16:creationId xmlns:a16="http://schemas.microsoft.com/office/drawing/2014/main" id="{14A5F9D4-6B6F-4363-BBAD-06CD76762355}"/>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ECEB305F-FB07-497A-929D-ACE0B105B4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B0A5AA46-8B1F-4FBB-B965-E14835749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7180477-0700-418D-AADD-EDEE236101D3}" type="slidenum">
              <a:rPr lang="en-US" altLang="en-US" smtClean="0">
                <a:latin typeface="Helvetica" panose="020B0604020202020204" pitchFamily="34" charset="0"/>
              </a:rPr>
              <a:pPr/>
              <a:t>51</a:t>
            </a:fld>
            <a:endParaRPr lang="en-US" altLang="en-US">
              <a:latin typeface="Helvetica" panose="020B0604020202020204" pitchFamily="34" charset="0"/>
            </a:endParaRPr>
          </a:p>
        </p:txBody>
      </p:sp>
      <p:sp>
        <p:nvSpPr>
          <p:cNvPr id="90114" name="Rectangle 2">
            <a:extLst>
              <a:ext uri="{FF2B5EF4-FFF2-40B4-BE49-F238E27FC236}">
                <a16:creationId xmlns:a16="http://schemas.microsoft.com/office/drawing/2014/main" id="{F000B941-E82E-413E-867C-23E8CA90475E}"/>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5EBBC05-2A47-4892-B7FA-8EBCFAEAF4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29EC0E97-F453-483C-B3EE-B16755C3A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B2A6717-73F9-4E3E-8B2B-56CD83383740}" type="slidenum">
              <a:rPr lang="en-US" altLang="en-US" smtClean="0">
                <a:latin typeface="Helvetica" panose="020B0604020202020204" pitchFamily="34" charset="0"/>
              </a:rPr>
              <a:pPr/>
              <a:t>52</a:t>
            </a:fld>
            <a:endParaRPr lang="en-US" altLang="en-US">
              <a:latin typeface="Helvetica" panose="020B0604020202020204" pitchFamily="34" charset="0"/>
            </a:endParaRPr>
          </a:p>
        </p:txBody>
      </p:sp>
      <p:sp>
        <p:nvSpPr>
          <p:cNvPr id="92162" name="Rectangle 2">
            <a:extLst>
              <a:ext uri="{FF2B5EF4-FFF2-40B4-BE49-F238E27FC236}">
                <a16:creationId xmlns:a16="http://schemas.microsoft.com/office/drawing/2014/main" id="{392ADD74-E331-4EDC-9716-284F19BB6569}"/>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234A89B8-B2E9-4DE1-9FA5-0316CE8FE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0493E1A0-A510-440B-89AF-86B12CBFD6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4CE84CD-2989-490A-9478-9A5B8C1E442A}" type="slidenum">
              <a:rPr lang="en-US" altLang="en-US" smtClean="0">
                <a:latin typeface="Helvetica" panose="020B0604020202020204" pitchFamily="34" charset="0"/>
              </a:rPr>
              <a:pPr/>
              <a:t>53</a:t>
            </a:fld>
            <a:endParaRPr lang="en-US" altLang="en-US">
              <a:latin typeface="Helvetica" panose="020B0604020202020204" pitchFamily="34" charset="0"/>
            </a:endParaRPr>
          </a:p>
        </p:txBody>
      </p:sp>
      <p:sp>
        <p:nvSpPr>
          <p:cNvPr id="94210" name="Rectangle 2">
            <a:extLst>
              <a:ext uri="{FF2B5EF4-FFF2-40B4-BE49-F238E27FC236}">
                <a16:creationId xmlns:a16="http://schemas.microsoft.com/office/drawing/2014/main" id="{718A2325-393E-44F3-A974-E35B499DF0C1}"/>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35EA24A7-8776-44D5-836D-6D07E0A2DD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DD64F936-533F-4DD5-BE76-8E7F9ED339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35956D0-813E-445D-8A52-EBE5689DB988}" type="slidenum">
              <a:rPr lang="en-US" altLang="en-US" smtClean="0">
                <a:latin typeface="Helvetica" panose="020B0604020202020204" pitchFamily="34" charset="0"/>
              </a:rPr>
              <a:pPr/>
              <a:t>54</a:t>
            </a:fld>
            <a:endParaRPr lang="en-US" altLang="en-US">
              <a:latin typeface="Helvetica" panose="020B0604020202020204" pitchFamily="34" charset="0"/>
            </a:endParaRPr>
          </a:p>
        </p:txBody>
      </p:sp>
      <p:sp>
        <p:nvSpPr>
          <p:cNvPr id="96258" name="Rectangle 2">
            <a:extLst>
              <a:ext uri="{FF2B5EF4-FFF2-40B4-BE49-F238E27FC236}">
                <a16:creationId xmlns:a16="http://schemas.microsoft.com/office/drawing/2014/main" id="{B9F69A70-D05D-4A58-90FD-966BB86621DC}"/>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F6B73333-4759-4209-B262-6086934103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3DA51523-AB3C-45BE-97D9-C41B28DF9C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2F2D352-02E8-4648-88A8-0E77B0B2F780}" type="slidenum">
              <a:rPr lang="en-US" altLang="en-US" smtClean="0">
                <a:latin typeface="Helvetica" panose="020B0604020202020204" pitchFamily="34" charset="0"/>
              </a:rPr>
              <a:pPr/>
              <a:t>5</a:t>
            </a:fld>
            <a:endParaRPr lang="en-US" altLang="en-US">
              <a:latin typeface="Helvetica" panose="020B0604020202020204" pitchFamily="34" charset="0"/>
            </a:endParaRPr>
          </a:p>
        </p:txBody>
      </p:sp>
      <p:sp>
        <p:nvSpPr>
          <p:cNvPr id="14338" name="Rectangle 2">
            <a:extLst>
              <a:ext uri="{FF2B5EF4-FFF2-40B4-BE49-F238E27FC236}">
                <a16:creationId xmlns:a16="http://schemas.microsoft.com/office/drawing/2014/main" id="{73A0640E-EC9E-432B-BD30-D9ED3892EF22}"/>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C987CF89-C822-44AD-9DD2-A0A3E9ED33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A1EC3056-68E3-4656-9DFA-77224657B0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90C9EEC-B9BC-49B1-AABD-F717796E9E8D}" type="slidenum">
              <a:rPr lang="en-US" altLang="en-US" smtClean="0">
                <a:latin typeface="Helvetica" panose="020B0604020202020204" pitchFamily="34" charset="0"/>
              </a:rPr>
              <a:pPr/>
              <a:t>6</a:t>
            </a:fld>
            <a:endParaRPr lang="en-US" altLang="en-US">
              <a:latin typeface="Helvetica" panose="020B0604020202020204" pitchFamily="34" charset="0"/>
            </a:endParaRPr>
          </a:p>
        </p:txBody>
      </p:sp>
      <p:sp>
        <p:nvSpPr>
          <p:cNvPr id="16386" name="Rectangle 2">
            <a:extLst>
              <a:ext uri="{FF2B5EF4-FFF2-40B4-BE49-F238E27FC236}">
                <a16:creationId xmlns:a16="http://schemas.microsoft.com/office/drawing/2014/main" id="{8ADDCD03-7162-460F-8AB8-D390AEBFB2C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BF7CBBF-8535-40E3-9570-7F55199CB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529447AA-ABF6-4B60-8650-AFD600DCF1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1BC23CA-CE79-44C2-81A5-D905D6329EC8}" type="slidenum">
              <a:rPr lang="en-US" altLang="en-US" smtClean="0">
                <a:latin typeface="Helvetica" panose="020B0604020202020204" pitchFamily="34" charset="0"/>
              </a:rPr>
              <a:pPr/>
              <a:t>7</a:t>
            </a:fld>
            <a:endParaRPr lang="en-US" altLang="en-US">
              <a:latin typeface="Helvetica" panose="020B0604020202020204" pitchFamily="34" charset="0"/>
            </a:endParaRPr>
          </a:p>
        </p:txBody>
      </p:sp>
      <p:sp>
        <p:nvSpPr>
          <p:cNvPr id="18434" name="Rectangle 2">
            <a:extLst>
              <a:ext uri="{FF2B5EF4-FFF2-40B4-BE49-F238E27FC236}">
                <a16:creationId xmlns:a16="http://schemas.microsoft.com/office/drawing/2014/main" id="{871FBB97-71ED-4187-9898-DAB0BFC8E6F8}"/>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886A1453-7D69-49B2-9A66-88B9AD68A4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2487514C-5FD8-45AD-A349-443654AE71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07A32E9-FB2B-4A98-913F-673B52487178}" type="slidenum">
              <a:rPr lang="en-US" altLang="en-US" smtClean="0">
                <a:latin typeface="Helvetica" panose="020B0604020202020204" pitchFamily="34" charset="0"/>
              </a:rPr>
              <a:pPr/>
              <a:t>9</a:t>
            </a:fld>
            <a:endParaRPr lang="en-US" altLang="en-US">
              <a:latin typeface="Helvetica" panose="020B0604020202020204" pitchFamily="34" charset="0"/>
            </a:endParaRPr>
          </a:p>
        </p:txBody>
      </p:sp>
      <p:sp>
        <p:nvSpPr>
          <p:cNvPr id="21506" name="Rectangle 2">
            <a:extLst>
              <a:ext uri="{FF2B5EF4-FFF2-40B4-BE49-F238E27FC236}">
                <a16:creationId xmlns:a16="http://schemas.microsoft.com/office/drawing/2014/main" id="{A6B84B1C-7D15-4501-A68C-CDB2C219CC1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31BDA2F6-5FF0-480A-A4D9-77AAF8B333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B182A6F4-192D-4116-AD3A-662DD0E725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6F8BB41-4A73-4757-B99D-8AE81E27A67C}" type="slidenum">
              <a:rPr lang="en-US" altLang="en-US" smtClean="0">
                <a:latin typeface="Helvetica" panose="020B0604020202020204" pitchFamily="34" charset="0"/>
              </a:rPr>
              <a:pPr/>
              <a:t>10</a:t>
            </a:fld>
            <a:endParaRPr lang="en-US" altLang="en-US">
              <a:latin typeface="Helvetica" panose="020B0604020202020204" pitchFamily="34" charset="0"/>
            </a:endParaRPr>
          </a:p>
        </p:txBody>
      </p:sp>
      <p:sp>
        <p:nvSpPr>
          <p:cNvPr id="23554" name="Rectangle 2">
            <a:extLst>
              <a:ext uri="{FF2B5EF4-FFF2-40B4-BE49-F238E27FC236}">
                <a16:creationId xmlns:a16="http://schemas.microsoft.com/office/drawing/2014/main" id="{EA17CEC5-A6E8-42E1-B401-DEB50A555FE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771FB9C3-8DD5-4349-AB79-C739580FE5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85900FC3-341A-4608-8405-8760849A4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48AC5F3-E369-476B-980B-177D60CF2506}" type="slidenum">
              <a:rPr lang="en-US" altLang="en-US" smtClean="0">
                <a:latin typeface="Helvetica" panose="020B0604020202020204" pitchFamily="34" charset="0"/>
              </a:rPr>
              <a:pPr/>
              <a:t>11</a:t>
            </a:fld>
            <a:endParaRPr lang="en-US" altLang="en-US">
              <a:latin typeface="Helvetica" panose="020B0604020202020204" pitchFamily="34" charset="0"/>
            </a:endParaRPr>
          </a:p>
        </p:txBody>
      </p:sp>
      <p:sp>
        <p:nvSpPr>
          <p:cNvPr id="25602" name="Rectangle 2">
            <a:extLst>
              <a:ext uri="{FF2B5EF4-FFF2-40B4-BE49-F238E27FC236}">
                <a16:creationId xmlns:a16="http://schemas.microsoft.com/office/drawing/2014/main" id="{AF205155-41A4-471B-A6E5-9DD27BF4A34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D1893F76-BBC4-4DC9-83EE-E2043702B0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000">
                <a:latin typeface="Calibri" pitchFamily="34" charset="0"/>
                <a:ea typeface="標楷體" pitchFamily="65" charset="-120"/>
                <a:cs typeface="Calibri" pitchFamily="34" charset="0"/>
              </a:defRPr>
            </a:lvl3pPr>
            <a:lvl4pPr>
              <a:defRPr sz="1800">
                <a:latin typeface="Calibri" pitchFamily="34" charset="0"/>
                <a:ea typeface="標楷體" pitchFamily="65" charset="-120"/>
                <a:cs typeface="Calibri" pitchFamily="34" charset="0"/>
              </a:defRPr>
            </a:lvl4pPr>
            <a:lvl5pPr>
              <a:defRPr sz="1600">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Calibri" pitchFamily="34" charset="0"/>
          <a:ea typeface="標楷體" pitchFamily="65" charset="-120"/>
          <a:cs typeface="+mn-cs"/>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Calibri" pitchFamily="34" charset="0"/>
          <a:ea typeface="標楷體" pitchFamily="65" charset="-12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6032</a:t>
            </a:r>
            <a:r>
              <a:rPr lang="en-US" altLang="zh-TW" sz="3600" dirty="0">
                <a:effectLst>
                  <a:outerShdw blurRad="38100" dist="38100" dir="2700000" algn="tl">
                    <a:srgbClr val="000000">
                      <a:alpha val="43137"/>
                    </a:srgbClr>
                  </a:outerShdw>
                </a:effectLst>
              </a:rPr>
              <a:t> – Advanced Operating Systems</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a:t>
            </a:r>
            <a:r>
              <a:rPr lang="en-US" altLang="zh-TW" sz="2400" dirty="0" err="1">
                <a:effectLst>
                  <a:outerShdw blurRad="38100" dist="38100" dir="2700000" algn="tl">
                    <a:srgbClr val="000000">
                      <a:alpha val="43137"/>
                    </a:srgbClr>
                  </a:outerShdw>
                </a:effectLst>
              </a:rPr>
              <a:t>Yeh-Ching</a:t>
            </a:r>
            <a:r>
              <a:rPr lang="en-US" altLang="zh-TW" sz="2400" dirty="0">
                <a:effectLst>
                  <a:outerShdw blurRad="38100" dist="38100" dir="2700000" algn="tl">
                    <a:srgbClr val="000000">
                      <a:alpha val="43137"/>
                    </a:srgbClr>
                  </a:outerShdw>
                </a:effectLst>
              </a:rPr>
              <a:t>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a:extLst>
              <a:ext uri="{FF2B5EF4-FFF2-40B4-BE49-F238E27FC236}">
                <a16:creationId xmlns:a16="http://schemas.microsoft.com/office/drawing/2014/main" id="{177C3051-D787-47D1-949F-1BDF7E4883E5}"/>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Wide-Area Network (WAN)</a:t>
            </a:r>
          </a:p>
        </p:txBody>
      </p:sp>
      <p:pic>
        <p:nvPicPr>
          <p:cNvPr id="22530" name="Picture 2">
            <a:extLst>
              <a:ext uri="{FF2B5EF4-FFF2-40B4-BE49-F238E27FC236}">
                <a16:creationId xmlns:a16="http://schemas.microsoft.com/office/drawing/2014/main" id="{44C702CB-35F2-4B60-81A6-F4B81231A3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526" y="1123950"/>
            <a:ext cx="5917593" cy="327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F301C7AB-E4EE-0AB6-FA7B-4AA001F64D27}"/>
              </a:ext>
            </a:extLst>
          </p:cNvPr>
          <p:cNvSpPr>
            <a:spLocks noGrp="1"/>
          </p:cNvSpPr>
          <p:nvPr>
            <p:ph type="sldNum" sz="quarter" idx="10"/>
          </p:nvPr>
        </p:nvSpPr>
        <p:spPr/>
        <p:txBody>
          <a:bodyPr/>
          <a:lstStyle/>
          <a:p>
            <a:fld id="{D9B6BDF2-6896-4B98-8776-C18582F63BA5}" type="slidenum">
              <a:rPr lang="zh-TW" altLang="en-US" smtClean="0"/>
              <a:pPr/>
              <a:t>10</a:t>
            </a:fld>
            <a:endParaRPr lang="zh-TW"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BE46E02-CC0A-4C99-947F-3200B876BE7A}"/>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Naming and Name Resolution</a:t>
            </a:r>
          </a:p>
        </p:txBody>
      </p:sp>
      <p:pic>
        <p:nvPicPr>
          <p:cNvPr id="24579" name="Picture 2">
            <a:extLst>
              <a:ext uri="{FF2B5EF4-FFF2-40B4-BE49-F238E27FC236}">
                <a16:creationId xmlns:a16="http://schemas.microsoft.com/office/drawing/2014/main" id="{4831C9B9-2A0C-40B9-B2F5-4FED197BA0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09"/>
          <a:stretch/>
        </p:blipFill>
        <p:spPr bwMode="auto">
          <a:xfrm>
            <a:off x="5604933" y="1418826"/>
            <a:ext cx="3368149" cy="243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8EEE4E1A-39C0-4B9A-6B55-39DB19D307CF}"/>
              </a:ext>
            </a:extLst>
          </p:cNvPr>
          <p:cNvSpPr>
            <a:spLocks noGrp="1"/>
          </p:cNvSpPr>
          <p:nvPr>
            <p:ph type="sldNum" sz="quarter" idx="10"/>
          </p:nvPr>
        </p:nvSpPr>
        <p:spPr/>
        <p:txBody>
          <a:bodyPr/>
          <a:lstStyle/>
          <a:p>
            <a:fld id="{D9B6BDF2-6896-4B98-8776-C18582F63BA5}" type="slidenum">
              <a:rPr lang="zh-TW" altLang="en-US" smtClean="0"/>
              <a:pPr/>
              <a:t>11</a:t>
            </a:fld>
            <a:endParaRPr lang="zh-TW" altLang="en-US"/>
          </a:p>
        </p:txBody>
      </p:sp>
      <p:sp>
        <p:nvSpPr>
          <p:cNvPr id="24578" name="Content Placeholder 2">
            <a:extLst>
              <a:ext uri="{FF2B5EF4-FFF2-40B4-BE49-F238E27FC236}">
                <a16:creationId xmlns:a16="http://schemas.microsoft.com/office/drawing/2014/main" id="{4BB9341E-0DE9-4B4F-9241-08404A6C3388}"/>
              </a:ext>
            </a:extLst>
          </p:cNvPr>
          <p:cNvSpPr>
            <a:spLocks noGrp="1" noChangeArrowheads="1"/>
          </p:cNvSpPr>
          <p:nvPr>
            <p:ph idx="1"/>
          </p:nvPr>
        </p:nvSpPr>
        <p:spPr>
          <a:xfrm>
            <a:off x="778936" y="794939"/>
            <a:ext cx="4605865" cy="3398044"/>
          </a:xfrm>
        </p:spPr>
        <p:txBody>
          <a:bodyPr/>
          <a:lstStyle/>
          <a:p>
            <a:r>
              <a:rPr lang="en-US" altLang="en-US" sz="2000" dirty="0">
                <a:latin typeface="Times New Roman" panose="02020603050405020304" pitchFamily="18" charset="0"/>
                <a:cs typeface="Times New Roman" panose="02020603050405020304" pitchFamily="18" charset="0"/>
              </a:rPr>
              <a:t>Each computer system in the network has a unique name</a:t>
            </a:r>
          </a:p>
          <a:p>
            <a:r>
              <a:rPr lang="en-US" altLang="en-US" sz="2000" dirty="0">
                <a:latin typeface="Times New Roman" panose="02020603050405020304" pitchFamily="18" charset="0"/>
                <a:cs typeface="Times New Roman" panose="02020603050405020304" pitchFamily="18" charset="0"/>
              </a:rPr>
              <a:t>Each process in a given system has a unique name (process-id)</a:t>
            </a:r>
          </a:p>
          <a:p>
            <a:r>
              <a:rPr lang="en-US" altLang="en-US" sz="2000" dirty="0">
                <a:latin typeface="Times New Roman" panose="02020603050405020304" pitchFamily="18" charset="0"/>
                <a:cs typeface="Times New Roman" panose="02020603050405020304" pitchFamily="18" charset="0"/>
              </a:rPr>
              <a:t>Identify processes on remote systems by &lt;host-name, process-id&gt; pair</a:t>
            </a:r>
          </a:p>
          <a:p>
            <a:r>
              <a:rPr lang="en-US" altLang="en-US" sz="2000" dirty="0">
                <a:latin typeface="Times New Roman" panose="02020603050405020304" pitchFamily="18" charset="0"/>
                <a:cs typeface="Times New Roman" panose="02020603050405020304" pitchFamily="18" charset="0"/>
              </a:rPr>
              <a:t>Domain name system (DNS) – specifies the naming structure of the hosts, as well as name to address resolution (Internet)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a:extLst>
              <a:ext uri="{FF2B5EF4-FFF2-40B4-BE49-F238E27FC236}">
                <a16:creationId xmlns:a16="http://schemas.microsoft.com/office/drawing/2014/main" id="{0946DF17-A77F-4376-BE6B-E2B093D1E13A}"/>
              </a:ext>
            </a:extLst>
          </p:cNvPr>
          <p:cNvSpPr>
            <a:spLocks noGrp="1" noChangeArrowheads="1"/>
          </p:cNvSpPr>
          <p:nvPr>
            <p:ph type="body" idx="1"/>
          </p:nvPr>
        </p:nvSpPr>
        <p:spPr>
          <a:xfrm>
            <a:off x="833967" y="834156"/>
            <a:ext cx="7476066" cy="3542923"/>
          </a:xfrm>
        </p:spPr>
        <p:txBody>
          <a:bodyPr/>
          <a:lstStyle/>
          <a:p>
            <a:r>
              <a:rPr lang="en-US" altLang="en-US" sz="2000" dirty="0">
                <a:latin typeface="Times New Roman" panose="02020603050405020304" pitchFamily="18" charset="0"/>
                <a:cs typeface="Times New Roman" panose="02020603050405020304" pitchFamily="18" charset="0"/>
              </a:rPr>
              <a:t>The communication network is partitioned into the following multiple layers (layer 1-3)</a:t>
            </a:r>
          </a:p>
          <a:p>
            <a:pPr lvl="1"/>
            <a:r>
              <a:rPr lang="en-US" altLang="en-US" sz="1800" dirty="0">
                <a:latin typeface="Times New Roman" panose="02020603050405020304" pitchFamily="18" charset="0"/>
                <a:cs typeface="Times New Roman" panose="02020603050405020304" pitchFamily="18" charset="0"/>
              </a:rPr>
              <a:t>Layer 1: Physical layer – handles the mechanical and electrical details of the physical transmission of a bit stream</a:t>
            </a:r>
          </a:p>
          <a:p>
            <a:pPr lvl="1"/>
            <a:r>
              <a:rPr lang="en-US" altLang="en-US" sz="1800" dirty="0">
                <a:latin typeface="Times New Roman" panose="02020603050405020304" pitchFamily="18" charset="0"/>
                <a:cs typeface="Times New Roman" panose="02020603050405020304" pitchFamily="18" charset="0"/>
              </a:rPr>
              <a:t>Layer 2: Data-link layer – handles the </a:t>
            </a:r>
            <a:r>
              <a:rPr lang="en-US" altLang="en-US" sz="1800" i="1" dirty="0">
                <a:latin typeface="Times New Roman" panose="02020603050405020304" pitchFamily="18" charset="0"/>
                <a:cs typeface="Times New Roman" panose="02020603050405020304" pitchFamily="18" charset="0"/>
              </a:rPr>
              <a:t>frames</a:t>
            </a:r>
            <a:r>
              <a:rPr lang="en-US" altLang="en-US" sz="1800" dirty="0">
                <a:latin typeface="Times New Roman" panose="02020603050405020304" pitchFamily="18" charset="0"/>
                <a:cs typeface="Times New Roman" panose="02020603050405020304" pitchFamily="18" charset="0"/>
              </a:rPr>
              <a:t>, or fixed-length parts of packets, including any error detection and recovery that occurred in the physical layer</a:t>
            </a:r>
          </a:p>
          <a:p>
            <a:pPr lvl="1"/>
            <a:r>
              <a:rPr lang="en-US" altLang="en-US" sz="1800" dirty="0">
                <a:latin typeface="Times New Roman" panose="02020603050405020304" pitchFamily="18" charset="0"/>
                <a:cs typeface="Times New Roman" panose="02020603050405020304" pitchFamily="18" charset="0"/>
              </a:rPr>
              <a:t>Layer 3: Network layer – provides connections and routes packets in the communication network, including handling the address of outgoing packets, decoding the address of incoming packets, and maintaining routing information for proper response to changing load levels</a:t>
            </a:r>
          </a:p>
        </p:txBody>
      </p:sp>
      <p:sp>
        <p:nvSpPr>
          <p:cNvPr id="26627" name="Title 1">
            <a:extLst>
              <a:ext uri="{FF2B5EF4-FFF2-40B4-BE49-F238E27FC236}">
                <a16:creationId xmlns:a16="http://schemas.microsoft.com/office/drawing/2014/main" id="{616DDBD5-BC46-4715-BCD2-219D8E10D6C8}"/>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Communication Protocol (1)</a:t>
            </a:r>
          </a:p>
        </p:txBody>
      </p:sp>
      <p:sp>
        <p:nvSpPr>
          <p:cNvPr id="2" name="灯片编号占位符 1">
            <a:extLst>
              <a:ext uri="{FF2B5EF4-FFF2-40B4-BE49-F238E27FC236}">
                <a16:creationId xmlns:a16="http://schemas.microsoft.com/office/drawing/2014/main" id="{F74D4536-B873-3AFC-3C6C-BE8F8CF7A58B}"/>
              </a:ext>
            </a:extLst>
          </p:cNvPr>
          <p:cNvSpPr>
            <a:spLocks noGrp="1"/>
          </p:cNvSpPr>
          <p:nvPr>
            <p:ph type="sldNum" sz="quarter" idx="10"/>
          </p:nvPr>
        </p:nvSpPr>
        <p:spPr/>
        <p:txBody>
          <a:bodyPr/>
          <a:lstStyle/>
          <a:p>
            <a:fld id="{D9B6BDF2-6896-4B98-8776-C18582F63BA5}" type="slidenum">
              <a:rPr lang="zh-TW" altLang="en-US" smtClean="0"/>
              <a:pPr/>
              <a:t>12</a:t>
            </a:fld>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a:extLst>
              <a:ext uri="{FF2B5EF4-FFF2-40B4-BE49-F238E27FC236}">
                <a16:creationId xmlns:a16="http://schemas.microsoft.com/office/drawing/2014/main" id="{D59F3643-C7E3-463C-B116-76F38F106513}"/>
              </a:ext>
            </a:extLst>
          </p:cNvPr>
          <p:cNvSpPr>
            <a:spLocks noGrp="1" noChangeArrowheads="1"/>
          </p:cNvSpPr>
          <p:nvPr>
            <p:ph type="body" idx="1"/>
          </p:nvPr>
        </p:nvSpPr>
        <p:spPr>
          <a:xfrm>
            <a:off x="889001" y="810622"/>
            <a:ext cx="7484532" cy="3589990"/>
          </a:xfrm>
        </p:spPr>
        <p:txBody>
          <a:bodyPr/>
          <a:lstStyle/>
          <a:p>
            <a:r>
              <a:rPr lang="en-US" altLang="en-US" sz="2000" dirty="0">
                <a:latin typeface="Times New Roman" panose="02020603050405020304" pitchFamily="18" charset="0"/>
                <a:cs typeface="Times New Roman" panose="02020603050405020304" pitchFamily="18" charset="0"/>
              </a:rPr>
              <a:t>The communication network is partitioned into the following multiple layers (layer 4-7)</a:t>
            </a:r>
          </a:p>
          <a:p>
            <a:pPr lvl="1"/>
            <a:r>
              <a:rPr lang="en-US" altLang="en-US" sz="1600" dirty="0">
                <a:latin typeface="Times New Roman" panose="02020603050405020304" pitchFamily="18" charset="0"/>
                <a:cs typeface="Times New Roman" panose="02020603050405020304" pitchFamily="18" charset="0"/>
              </a:rPr>
              <a:t>Layer 4: Transport layer – responsible for low-level network access and for message transfer between clients, including partitioning messages into packets, maintaining packet order, controlling flow, and generating physical addresses</a:t>
            </a:r>
          </a:p>
          <a:p>
            <a:pPr lvl="1"/>
            <a:r>
              <a:rPr lang="en-US" altLang="en-US" sz="1600" dirty="0">
                <a:latin typeface="Times New Roman" panose="02020603050405020304" pitchFamily="18" charset="0"/>
                <a:cs typeface="Times New Roman" panose="02020603050405020304" pitchFamily="18" charset="0"/>
              </a:rPr>
              <a:t>Layer 5: Session layer – implements sessions, or process-to-process communications protocols</a:t>
            </a:r>
          </a:p>
          <a:p>
            <a:pPr lvl="1"/>
            <a:r>
              <a:rPr lang="en-US" altLang="en-US" sz="1600" dirty="0">
                <a:latin typeface="Times New Roman" panose="02020603050405020304" pitchFamily="18" charset="0"/>
                <a:cs typeface="Times New Roman" panose="02020603050405020304" pitchFamily="18" charset="0"/>
              </a:rPr>
              <a:t>Layer 6: Presentation layer – resolves the differences in formats among the various sites in the network, including character conversions, and half duplex/full duplex (echoing)</a:t>
            </a:r>
          </a:p>
          <a:p>
            <a:pPr lvl="1"/>
            <a:r>
              <a:rPr lang="en-US" altLang="en-US" sz="1600" dirty="0">
                <a:latin typeface="Times New Roman" panose="02020603050405020304" pitchFamily="18" charset="0"/>
                <a:cs typeface="Times New Roman" panose="02020603050405020304" pitchFamily="18" charset="0"/>
              </a:rPr>
              <a:t>Layer 7: Application layer – interacts directly with the users,</a:t>
            </a:r>
            <a:r>
              <a:rPr lang="en-US" altLang="ja-JP" sz="1600" dirty="0">
                <a:latin typeface="Times New Roman" panose="02020603050405020304" pitchFamily="18" charset="0"/>
                <a:cs typeface="Times New Roman" panose="02020603050405020304" pitchFamily="18" charset="0"/>
              </a:rPr>
              <a:t> deals with file transfer, remote-login protocols and electronic mail, as well as schemas for distributed databases</a:t>
            </a:r>
            <a:endParaRPr lang="en-US" altLang="en-US" sz="1600" dirty="0">
              <a:latin typeface="Times New Roman" panose="02020603050405020304" pitchFamily="18" charset="0"/>
              <a:cs typeface="Times New Roman" panose="02020603050405020304" pitchFamily="18" charset="0"/>
            </a:endParaRPr>
          </a:p>
        </p:txBody>
      </p:sp>
      <p:sp>
        <p:nvSpPr>
          <p:cNvPr id="28674" name="Title 1">
            <a:extLst>
              <a:ext uri="{FF2B5EF4-FFF2-40B4-BE49-F238E27FC236}">
                <a16:creationId xmlns:a16="http://schemas.microsoft.com/office/drawing/2014/main" id="{5000ED90-55DD-4DDB-BC35-16CC699B24CA}"/>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Communication Protocol (2)</a:t>
            </a:r>
          </a:p>
        </p:txBody>
      </p:sp>
      <p:sp>
        <p:nvSpPr>
          <p:cNvPr id="2" name="灯片编号占位符 1">
            <a:extLst>
              <a:ext uri="{FF2B5EF4-FFF2-40B4-BE49-F238E27FC236}">
                <a16:creationId xmlns:a16="http://schemas.microsoft.com/office/drawing/2014/main" id="{6E1FC1D0-880B-6F6C-FAB7-FCE8622840D9}"/>
              </a:ext>
            </a:extLst>
          </p:cNvPr>
          <p:cNvSpPr>
            <a:spLocks noGrp="1"/>
          </p:cNvSpPr>
          <p:nvPr>
            <p:ph type="sldNum" sz="quarter" idx="10"/>
          </p:nvPr>
        </p:nvSpPr>
        <p:spPr/>
        <p:txBody>
          <a:bodyPr/>
          <a:lstStyle/>
          <a:p>
            <a:fld id="{D9B6BDF2-6896-4B98-8776-C18582F63BA5}" type="slidenum">
              <a:rPr lang="zh-TW" altLang="en-US" smtClean="0"/>
              <a:pPr/>
              <a:t>13</a:t>
            </a:fld>
            <a:endParaRPr lang="zh-TW"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17_05.pdf">
            <a:extLst>
              <a:ext uri="{FF2B5EF4-FFF2-40B4-BE49-F238E27FC236}">
                <a16:creationId xmlns:a16="http://schemas.microsoft.com/office/drawing/2014/main" id="{FC9FA9C3-0365-44F2-A936-BD35AD4E98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2133" y="1762258"/>
            <a:ext cx="4502944" cy="264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23012934-9B79-D545-B43F-E4C3C6EB265B}"/>
              </a:ext>
            </a:extLst>
          </p:cNvPr>
          <p:cNvSpPr>
            <a:spLocks noChangeArrowheads="1"/>
          </p:cNvSpPr>
          <p:nvPr/>
        </p:nvSpPr>
        <p:spPr bwMode="auto">
          <a:xfrm>
            <a:off x="897467" y="840917"/>
            <a:ext cx="7349066" cy="707886"/>
          </a:xfrm>
          <a:prstGeom prst="rect">
            <a:avLst/>
          </a:prstGeom>
          <a:noFill/>
          <a:ln>
            <a:noFill/>
          </a:ln>
        </p:spPr>
        <p:txBody>
          <a:bodyPr wrap="squar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342900" indent="-342900">
              <a:buClr>
                <a:srgbClr val="0000FF"/>
              </a:buClr>
              <a:buSzPct val="80000"/>
              <a:buFont typeface="Wingdings" panose="05000000000000000000" pitchFamily="2" charset="2"/>
              <a:buChar char="l"/>
              <a:defRPr/>
            </a:pPr>
            <a:r>
              <a:rPr kumimoji="1" lang="en-US" altLang="en-US" sz="2000" dirty="0">
                <a:latin typeface="Times New Roman" panose="02020603050405020304" pitchFamily="18" charset="0"/>
                <a:cs typeface="Times New Roman" panose="02020603050405020304" pitchFamily="18" charset="0"/>
              </a:rPr>
              <a:t>Logical communication between two computers, with the three lowest-level  layers implemented in hardware</a:t>
            </a:r>
          </a:p>
        </p:txBody>
      </p:sp>
      <p:sp>
        <p:nvSpPr>
          <p:cNvPr id="30723" name="Title 1">
            <a:extLst>
              <a:ext uri="{FF2B5EF4-FFF2-40B4-BE49-F238E27FC236}">
                <a16:creationId xmlns:a16="http://schemas.microsoft.com/office/drawing/2014/main" id="{C7A3BE5D-63D1-40F3-A616-76F23FA74498}"/>
              </a:ext>
            </a:extLst>
          </p:cNvPr>
          <p:cNvSpPr>
            <a:spLocks noGrp="1" noChangeArrowheads="1"/>
          </p:cNvSpPr>
          <p:nvPr>
            <p:ph type="title"/>
          </p:nvPr>
        </p:nvSpPr>
        <p:spPr>
          <a:xfrm>
            <a:off x="880533" y="108349"/>
            <a:ext cx="7795157" cy="519113"/>
          </a:xfrm>
        </p:spPr>
        <p:txBody>
          <a:bodyPr/>
          <a:lstStyle/>
          <a:p>
            <a:r>
              <a:rPr lang="en-US" altLang="en-US" dirty="0">
                <a:latin typeface="Times New Roman" panose="02020603050405020304" pitchFamily="18" charset="0"/>
                <a:cs typeface="Times New Roman" panose="02020603050405020304" pitchFamily="18" charset="0"/>
              </a:rPr>
              <a:t>OSI Network Model</a:t>
            </a:r>
          </a:p>
        </p:txBody>
      </p:sp>
      <p:sp>
        <p:nvSpPr>
          <p:cNvPr id="2" name="灯片编号占位符 1">
            <a:extLst>
              <a:ext uri="{FF2B5EF4-FFF2-40B4-BE49-F238E27FC236}">
                <a16:creationId xmlns:a16="http://schemas.microsoft.com/office/drawing/2014/main" id="{07B3EF00-2367-32D6-F685-485B68D00350}"/>
              </a:ext>
            </a:extLst>
          </p:cNvPr>
          <p:cNvSpPr>
            <a:spLocks noGrp="1"/>
          </p:cNvSpPr>
          <p:nvPr>
            <p:ph type="sldNum" sz="quarter" idx="10"/>
          </p:nvPr>
        </p:nvSpPr>
        <p:spPr/>
        <p:txBody>
          <a:bodyPr/>
          <a:lstStyle/>
          <a:p>
            <a:fld id="{D9B6BDF2-6896-4B98-8776-C18582F63BA5}" type="slidenum">
              <a:rPr lang="zh-TW" altLang="en-US" smtClean="0"/>
              <a:pPr/>
              <a:t>14</a:t>
            </a:fld>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17_06.pdf">
            <a:extLst>
              <a:ext uri="{FF2B5EF4-FFF2-40B4-BE49-F238E27FC236}">
                <a16:creationId xmlns:a16="http://schemas.microsoft.com/office/drawing/2014/main" id="{1EAC32F7-9DD6-4550-BAAC-8E73A8B2F8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935832"/>
            <a:ext cx="2369344" cy="359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9AA37BF7-8712-4414-A871-EE56F5F52C2F}"/>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OSI Protocol Stack</a:t>
            </a:r>
          </a:p>
        </p:txBody>
      </p:sp>
      <p:sp>
        <p:nvSpPr>
          <p:cNvPr id="2" name="灯片编号占位符 1">
            <a:extLst>
              <a:ext uri="{FF2B5EF4-FFF2-40B4-BE49-F238E27FC236}">
                <a16:creationId xmlns:a16="http://schemas.microsoft.com/office/drawing/2014/main" id="{28ECF840-587F-DD8A-8197-F03394C088FB}"/>
              </a:ext>
            </a:extLst>
          </p:cNvPr>
          <p:cNvSpPr>
            <a:spLocks noGrp="1"/>
          </p:cNvSpPr>
          <p:nvPr>
            <p:ph type="sldNum" sz="quarter" idx="10"/>
          </p:nvPr>
        </p:nvSpPr>
        <p:spPr/>
        <p:txBody>
          <a:bodyPr/>
          <a:lstStyle/>
          <a:p>
            <a:fld id="{D9B6BDF2-6896-4B98-8776-C18582F63BA5}" type="slidenum">
              <a:rPr lang="zh-TW" altLang="en-US" smtClean="0"/>
              <a:pPr/>
              <a:t>15</a:t>
            </a:fld>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17_07.pdf">
            <a:extLst>
              <a:ext uri="{FF2B5EF4-FFF2-40B4-BE49-F238E27FC236}">
                <a16:creationId xmlns:a16="http://schemas.microsoft.com/office/drawing/2014/main" id="{F439B640-6756-4F8B-86EA-ADA96E2B67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3269" y="896541"/>
            <a:ext cx="2379398" cy="36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a:extLst>
              <a:ext uri="{FF2B5EF4-FFF2-40B4-BE49-F238E27FC236}">
                <a16:creationId xmlns:a16="http://schemas.microsoft.com/office/drawing/2014/main" id="{9F904B01-31B7-4A8F-8C79-088220F3C76F}"/>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OSI Network Message</a:t>
            </a:r>
          </a:p>
        </p:txBody>
      </p:sp>
      <p:sp>
        <p:nvSpPr>
          <p:cNvPr id="2" name="灯片编号占位符 1">
            <a:extLst>
              <a:ext uri="{FF2B5EF4-FFF2-40B4-BE49-F238E27FC236}">
                <a16:creationId xmlns:a16="http://schemas.microsoft.com/office/drawing/2014/main" id="{BF50B558-6ED3-732B-E7F1-7F923D598180}"/>
              </a:ext>
            </a:extLst>
          </p:cNvPr>
          <p:cNvSpPr>
            <a:spLocks noGrp="1"/>
          </p:cNvSpPr>
          <p:nvPr>
            <p:ph type="sldNum" sz="quarter" idx="10"/>
          </p:nvPr>
        </p:nvSpPr>
        <p:spPr/>
        <p:txBody>
          <a:bodyPr/>
          <a:lstStyle/>
          <a:p>
            <a:fld id="{D9B6BDF2-6896-4B98-8776-C18582F63BA5}" type="slidenum">
              <a:rPr lang="zh-TW" altLang="en-US" smtClean="0"/>
              <a:pPr/>
              <a:t>16</a:t>
            </a:fld>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C4CA8B78-0DED-4459-8A2F-050FACB5BA8F}"/>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The OSI Model</a:t>
            </a:r>
          </a:p>
        </p:txBody>
      </p:sp>
      <p:sp>
        <p:nvSpPr>
          <p:cNvPr id="36866" name="Content Placeholder 2">
            <a:extLst>
              <a:ext uri="{FF2B5EF4-FFF2-40B4-BE49-F238E27FC236}">
                <a16:creationId xmlns:a16="http://schemas.microsoft.com/office/drawing/2014/main" id="{119AC4B3-9E8C-477E-B820-5974ECCBF17F}"/>
              </a:ext>
            </a:extLst>
          </p:cNvPr>
          <p:cNvSpPr>
            <a:spLocks noGrp="1" noChangeArrowheads="1"/>
          </p:cNvSpPr>
          <p:nvPr>
            <p:ph idx="1"/>
          </p:nvPr>
        </p:nvSpPr>
        <p:spPr>
          <a:xfrm>
            <a:off x="863598" y="815047"/>
            <a:ext cx="7543800" cy="3646884"/>
          </a:xfrm>
        </p:spPr>
        <p:txBody>
          <a:bodyPr/>
          <a:lstStyle/>
          <a:p>
            <a:r>
              <a:rPr lang="en-US" altLang="en-US" sz="2000" dirty="0">
                <a:latin typeface="Times New Roman" panose="02020603050405020304" pitchFamily="18" charset="0"/>
                <a:cs typeface="Times New Roman" panose="02020603050405020304" pitchFamily="18" charset="0"/>
              </a:rPr>
              <a:t>The OSI model formalizes some of the earlier work done in network protocols but was developed in the late 1970s and is currently not in widespread use</a:t>
            </a:r>
          </a:p>
          <a:p>
            <a:r>
              <a:rPr lang="en-US" altLang="en-US" sz="2000" dirty="0">
                <a:latin typeface="Times New Roman" panose="02020603050405020304" pitchFamily="18" charset="0"/>
                <a:cs typeface="Times New Roman" panose="02020603050405020304" pitchFamily="18" charset="0"/>
              </a:rPr>
              <a:t>The most widely adopted protocol stack is the TCP/IP model, which has been adopted by virtually all Internet sites </a:t>
            </a:r>
          </a:p>
          <a:p>
            <a:r>
              <a:rPr lang="en-US" altLang="en-US" sz="2000" dirty="0">
                <a:latin typeface="Times New Roman" panose="02020603050405020304" pitchFamily="18" charset="0"/>
                <a:cs typeface="Times New Roman" panose="02020603050405020304" pitchFamily="18" charset="0"/>
              </a:rPr>
              <a:t>The TCP/IP protocol stack has fewer layers than the OSI model. Theoretically, because it combines several functions in each layer, it is more difficult to implement but more efficient than OSI networking </a:t>
            </a:r>
          </a:p>
          <a:p>
            <a:r>
              <a:rPr lang="en-US" altLang="en-US" sz="2000" dirty="0">
                <a:latin typeface="Times New Roman" panose="02020603050405020304" pitchFamily="18" charset="0"/>
                <a:cs typeface="Times New Roman" panose="02020603050405020304" pitchFamily="18" charset="0"/>
              </a:rPr>
              <a:t>The relationship between the OSI and TCP/IP models is shown in the next slide</a:t>
            </a:r>
          </a:p>
        </p:txBody>
      </p:sp>
      <p:sp>
        <p:nvSpPr>
          <p:cNvPr id="2" name="灯片编号占位符 1">
            <a:extLst>
              <a:ext uri="{FF2B5EF4-FFF2-40B4-BE49-F238E27FC236}">
                <a16:creationId xmlns:a16="http://schemas.microsoft.com/office/drawing/2014/main" id="{2A1CAF7F-F2EB-5DA5-195B-C2A9DBAC574D}"/>
              </a:ext>
            </a:extLst>
          </p:cNvPr>
          <p:cNvSpPr>
            <a:spLocks noGrp="1"/>
          </p:cNvSpPr>
          <p:nvPr>
            <p:ph type="sldNum" sz="quarter" idx="10"/>
          </p:nvPr>
        </p:nvSpPr>
        <p:spPr/>
        <p:txBody>
          <a:bodyPr/>
          <a:lstStyle/>
          <a:p>
            <a:fld id="{D9B6BDF2-6896-4B98-8776-C18582F63BA5}" type="slidenum">
              <a:rPr lang="zh-TW" altLang="en-US" smtClean="0"/>
              <a:pPr/>
              <a:t>17</a:t>
            </a:fld>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17_08.pdf">
            <a:extLst>
              <a:ext uri="{FF2B5EF4-FFF2-40B4-BE49-F238E27FC236}">
                <a16:creationId xmlns:a16="http://schemas.microsoft.com/office/drawing/2014/main" id="{75ECD6E0-507C-45CE-A6A6-CC8348BF55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9833" y="964210"/>
            <a:ext cx="3592513"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a:extLst>
              <a:ext uri="{FF2B5EF4-FFF2-40B4-BE49-F238E27FC236}">
                <a16:creationId xmlns:a16="http://schemas.microsoft.com/office/drawing/2014/main" id="{8547BF02-6D6E-41C6-9126-3C39E14BE969}"/>
              </a:ext>
            </a:extLst>
          </p:cNvPr>
          <p:cNvSpPr>
            <a:spLocks noGrp="1" noChangeArrowheads="1"/>
          </p:cNvSpPr>
          <p:nvPr>
            <p:ph type="title"/>
          </p:nvPr>
        </p:nvSpPr>
        <p:spPr>
          <a:xfrm>
            <a:off x="787401" y="108349"/>
            <a:ext cx="8102599" cy="519113"/>
          </a:xfrm>
        </p:spPr>
        <p:txBody>
          <a:bodyPr/>
          <a:lstStyle/>
          <a:p>
            <a:r>
              <a:rPr lang="en-US" altLang="en-US" dirty="0">
                <a:latin typeface="Times New Roman" panose="02020603050405020304" pitchFamily="18" charset="0"/>
                <a:cs typeface="Times New Roman" panose="02020603050405020304" pitchFamily="18" charset="0"/>
              </a:rPr>
              <a:t>The OSI and TCP/IP Protocol Stacks</a:t>
            </a:r>
          </a:p>
        </p:txBody>
      </p:sp>
      <p:sp>
        <p:nvSpPr>
          <p:cNvPr id="2" name="灯片编号占位符 1">
            <a:extLst>
              <a:ext uri="{FF2B5EF4-FFF2-40B4-BE49-F238E27FC236}">
                <a16:creationId xmlns:a16="http://schemas.microsoft.com/office/drawing/2014/main" id="{0DEBECA7-F708-5AA0-FD8F-31AB74E8B7DB}"/>
              </a:ext>
            </a:extLst>
          </p:cNvPr>
          <p:cNvSpPr>
            <a:spLocks noGrp="1"/>
          </p:cNvSpPr>
          <p:nvPr>
            <p:ph type="sldNum" sz="quarter" idx="10"/>
          </p:nvPr>
        </p:nvSpPr>
        <p:spPr/>
        <p:txBody>
          <a:bodyPr/>
          <a:lstStyle/>
          <a:p>
            <a:fld id="{D9B6BDF2-6896-4B98-8776-C18582F63BA5}" type="slidenum">
              <a:rPr lang="zh-TW" altLang="en-US" smtClean="0"/>
              <a:pPr/>
              <a:t>18</a:t>
            </a:fld>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56EEA23A-8031-42DF-803D-B6B1145703BE}"/>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TCP/IP Example (1)</a:t>
            </a:r>
          </a:p>
        </p:txBody>
      </p:sp>
      <p:sp>
        <p:nvSpPr>
          <p:cNvPr id="40962" name="Content Placeholder 2">
            <a:extLst>
              <a:ext uri="{FF2B5EF4-FFF2-40B4-BE49-F238E27FC236}">
                <a16:creationId xmlns:a16="http://schemas.microsoft.com/office/drawing/2014/main" id="{C3778DF9-ACC9-4570-9C65-D5EA6D92EA25}"/>
              </a:ext>
            </a:extLst>
          </p:cNvPr>
          <p:cNvSpPr>
            <a:spLocks noGrp="1" noChangeArrowheads="1"/>
          </p:cNvSpPr>
          <p:nvPr>
            <p:ph idx="1"/>
          </p:nvPr>
        </p:nvSpPr>
        <p:spPr>
          <a:xfrm>
            <a:off x="787402" y="872728"/>
            <a:ext cx="7888288" cy="3398044"/>
          </a:xfrm>
        </p:spPr>
        <p:txBody>
          <a:bodyPr/>
          <a:lstStyle/>
          <a:p>
            <a:r>
              <a:rPr lang="en-US" altLang="en-US" sz="2000" dirty="0">
                <a:latin typeface="Times New Roman" panose="02020603050405020304" pitchFamily="18" charset="0"/>
                <a:cs typeface="Times New Roman" panose="02020603050405020304" pitchFamily="18" charset="0"/>
              </a:rPr>
              <a:t>Every host has a name and an associated </a:t>
            </a:r>
            <a:r>
              <a:rPr lang="en-US" altLang="en-US" sz="2000" b="1" dirty="0">
                <a:latin typeface="Times New Roman" panose="02020603050405020304" pitchFamily="18" charset="0"/>
                <a:cs typeface="Times New Roman" panose="02020603050405020304" pitchFamily="18" charset="0"/>
              </a:rPr>
              <a:t>IP address </a:t>
            </a:r>
            <a:r>
              <a:rPr lang="en-US" altLang="en-US" sz="2000" dirty="0">
                <a:latin typeface="Times New Roman" panose="02020603050405020304" pitchFamily="18" charset="0"/>
                <a:cs typeface="Times New Roman" panose="02020603050405020304" pitchFamily="18" charset="0"/>
              </a:rPr>
              <a:t>(host-id)</a:t>
            </a:r>
          </a:p>
          <a:p>
            <a:pPr lvl="1"/>
            <a:r>
              <a:rPr lang="en-US" altLang="en-US" sz="1800" dirty="0">
                <a:latin typeface="Times New Roman" panose="02020603050405020304" pitchFamily="18" charset="0"/>
                <a:cs typeface="Times New Roman" panose="02020603050405020304" pitchFamily="18" charset="0"/>
              </a:rPr>
              <a:t>Hierarchical and segmented</a:t>
            </a:r>
          </a:p>
          <a:p>
            <a:r>
              <a:rPr lang="en-US" altLang="en-US" sz="2000" dirty="0">
                <a:latin typeface="Times New Roman" panose="02020603050405020304" pitchFamily="18" charset="0"/>
                <a:cs typeface="Times New Roman" panose="02020603050405020304" pitchFamily="18" charset="0"/>
              </a:rPr>
              <a:t>Sending system checks routing tables and locates a router to send packet</a:t>
            </a:r>
          </a:p>
          <a:p>
            <a:r>
              <a:rPr lang="en-US" altLang="en-US" sz="2000" dirty="0">
                <a:latin typeface="Times New Roman" panose="02020603050405020304" pitchFamily="18" charset="0"/>
                <a:cs typeface="Times New Roman" panose="02020603050405020304" pitchFamily="18" charset="0"/>
              </a:rPr>
              <a:t>Router uses segmented network part of host-id to determine where to transfer packet</a:t>
            </a:r>
          </a:p>
          <a:p>
            <a:pPr lvl="1"/>
            <a:r>
              <a:rPr lang="en-US" altLang="en-US" sz="1800" dirty="0">
                <a:latin typeface="Times New Roman" panose="02020603050405020304" pitchFamily="18" charset="0"/>
                <a:cs typeface="Times New Roman" panose="02020603050405020304" pitchFamily="18" charset="0"/>
              </a:rPr>
              <a:t>This may repeat among multiple routers</a:t>
            </a:r>
          </a:p>
          <a:p>
            <a:r>
              <a:rPr lang="en-US" altLang="en-US" sz="2000" dirty="0">
                <a:latin typeface="Times New Roman" panose="02020603050405020304" pitchFamily="18" charset="0"/>
                <a:cs typeface="Times New Roman" panose="02020603050405020304" pitchFamily="18" charset="0"/>
              </a:rPr>
              <a:t>Destination system receives the packet</a:t>
            </a:r>
          </a:p>
          <a:p>
            <a:pPr lvl="1"/>
            <a:r>
              <a:rPr lang="en-US" altLang="en-US" sz="1800" dirty="0">
                <a:latin typeface="Times New Roman" panose="02020603050405020304" pitchFamily="18" charset="0"/>
                <a:cs typeface="Times New Roman" panose="02020603050405020304" pitchFamily="18" charset="0"/>
              </a:rPr>
              <a:t>Packet may be complete message, or it may need to be reassembled into larger message spanning multiple packets</a:t>
            </a:r>
          </a:p>
        </p:txBody>
      </p:sp>
      <p:sp>
        <p:nvSpPr>
          <p:cNvPr id="2" name="灯片编号占位符 1">
            <a:extLst>
              <a:ext uri="{FF2B5EF4-FFF2-40B4-BE49-F238E27FC236}">
                <a16:creationId xmlns:a16="http://schemas.microsoft.com/office/drawing/2014/main" id="{DCB32CF9-2167-D35D-20E8-FB53EED97289}"/>
              </a:ext>
            </a:extLst>
          </p:cNvPr>
          <p:cNvSpPr>
            <a:spLocks noGrp="1"/>
          </p:cNvSpPr>
          <p:nvPr>
            <p:ph type="sldNum" sz="quarter" idx="10"/>
          </p:nvPr>
        </p:nvSpPr>
        <p:spPr/>
        <p:txBody>
          <a:bodyPr/>
          <a:lstStyle/>
          <a:p>
            <a:fld id="{D9B6BDF2-6896-4B98-8776-C18582F63BA5}" type="slidenum">
              <a:rPr lang="zh-TW" altLang="en-US" smtClean="0"/>
              <a:pPr/>
              <a:t>19</a:t>
            </a:fld>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A827FDA2-B3C8-4264-90CA-E1A30A7A0F06}"/>
              </a:ext>
            </a:extLst>
          </p:cNvPr>
          <p:cNvSpPr>
            <a:spLocks noGrp="1" noChangeArrowheads="1"/>
          </p:cNvSpPr>
          <p:nvPr>
            <p:ph type="title"/>
          </p:nvPr>
        </p:nvSpPr>
        <p:spPr>
          <a:xfrm>
            <a:off x="841572" y="180367"/>
            <a:ext cx="7005477" cy="432197"/>
          </a:xfrm>
        </p:spPr>
        <p:txBody>
          <a:bodyPr/>
          <a:lstStyle/>
          <a:p>
            <a:r>
              <a:rPr lang="en-US" altLang="zh-CN" dirty="0">
                <a:latin typeface="Times New Roman" panose="02020603050405020304" pitchFamily="18" charset="0"/>
                <a:cs typeface="Times New Roman" panose="02020603050405020304" pitchFamily="18" charset="0"/>
              </a:rPr>
              <a:t>Outline</a:t>
            </a:r>
            <a:endParaRPr lang="en-US" altLang="en-US" dirty="0">
              <a:latin typeface="Times New Roman" panose="02020603050405020304" pitchFamily="18" charset="0"/>
              <a:cs typeface="Times New Roman" panose="02020603050405020304" pitchFamily="18" charset="0"/>
            </a:endParaRPr>
          </a:p>
        </p:txBody>
      </p:sp>
      <p:sp>
        <p:nvSpPr>
          <p:cNvPr id="7170" name="Content Placeholder 2">
            <a:extLst>
              <a:ext uri="{FF2B5EF4-FFF2-40B4-BE49-F238E27FC236}">
                <a16:creationId xmlns:a16="http://schemas.microsoft.com/office/drawing/2014/main" id="{E0F95BF0-AE95-4983-8EBF-A224B2A7E3E9}"/>
              </a:ext>
            </a:extLst>
          </p:cNvPr>
          <p:cNvSpPr>
            <a:spLocks noGrp="1" noChangeArrowheads="1"/>
          </p:cNvSpPr>
          <p:nvPr>
            <p:ph idx="1"/>
          </p:nvPr>
        </p:nvSpPr>
        <p:spPr>
          <a:xfrm>
            <a:off x="934629" y="872728"/>
            <a:ext cx="7452765" cy="3398044"/>
          </a:xfrm>
        </p:spPr>
        <p:txBody>
          <a:bodyPr/>
          <a:lstStyle/>
          <a:p>
            <a:r>
              <a:rPr lang="en-US" altLang="en-US" sz="2000" dirty="0">
                <a:latin typeface="Times New Roman" panose="02020603050405020304" pitchFamily="18" charset="0"/>
                <a:cs typeface="Times New Roman" panose="02020603050405020304" pitchFamily="18" charset="0"/>
              </a:rPr>
              <a:t>Advantages of Distributed Systems</a:t>
            </a:r>
          </a:p>
          <a:p>
            <a:r>
              <a:rPr lang="en-US" altLang="en-US" sz="2000" dirty="0">
                <a:latin typeface="Times New Roman" panose="02020603050405020304" pitchFamily="18" charset="0"/>
                <a:cs typeface="Times New Roman" panose="02020603050405020304" pitchFamily="18" charset="0"/>
              </a:rPr>
              <a:t>Network Structure</a:t>
            </a:r>
          </a:p>
          <a:p>
            <a:r>
              <a:rPr lang="en-US" altLang="en-US" sz="2000" dirty="0">
                <a:latin typeface="Times New Roman" panose="02020603050405020304" pitchFamily="18" charset="0"/>
                <a:cs typeface="Times New Roman" panose="02020603050405020304" pitchFamily="18" charset="0"/>
              </a:rPr>
              <a:t>Communication Structure</a:t>
            </a:r>
          </a:p>
          <a:p>
            <a:r>
              <a:rPr lang="en-US" altLang="en-US" sz="2000" dirty="0">
                <a:latin typeface="Times New Roman" panose="02020603050405020304" pitchFamily="18" charset="0"/>
                <a:cs typeface="Times New Roman" panose="02020603050405020304" pitchFamily="18" charset="0"/>
              </a:rPr>
              <a:t>Network and Distributed Operating Systems</a:t>
            </a:r>
          </a:p>
          <a:p>
            <a:r>
              <a:rPr lang="en-US" altLang="en-US" sz="2000" dirty="0">
                <a:latin typeface="Times New Roman" panose="02020603050405020304" pitchFamily="18" charset="0"/>
                <a:cs typeface="Times New Roman" panose="02020603050405020304" pitchFamily="18" charset="0"/>
              </a:rPr>
              <a:t>Design Issues of Distributed Systems</a:t>
            </a:r>
          </a:p>
          <a:p>
            <a:r>
              <a:rPr lang="en-US" altLang="en-US" sz="2000" dirty="0">
                <a:latin typeface="Times New Roman" panose="02020603050405020304" pitchFamily="18" charset="0"/>
                <a:cs typeface="Times New Roman" panose="02020603050405020304" pitchFamily="18" charset="0"/>
              </a:rPr>
              <a:t>Distributed File Systems</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FBB691EA-841C-967F-ADB3-E5898E2CB98E}"/>
              </a:ext>
            </a:extLst>
          </p:cNvPr>
          <p:cNvSpPr>
            <a:spLocks noGrp="1"/>
          </p:cNvSpPr>
          <p:nvPr>
            <p:ph type="sldNum" sz="quarter" idx="10"/>
          </p:nvPr>
        </p:nvSpPr>
        <p:spPr/>
        <p:txBody>
          <a:bodyPr/>
          <a:lstStyle/>
          <a:p>
            <a:fld id="{D9B6BDF2-6896-4B98-8776-C18582F63BA5}"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56AF11E-F18D-4436-AF9A-59C7844B0279}"/>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TCP/IP Example (2)</a:t>
            </a:r>
          </a:p>
        </p:txBody>
      </p:sp>
      <p:sp>
        <p:nvSpPr>
          <p:cNvPr id="41986" name="Content Placeholder 3">
            <a:extLst>
              <a:ext uri="{FF2B5EF4-FFF2-40B4-BE49-F238E27FC236}">
                <a16:creationId xmlns:a16="http://schemas.microsoft.com/office/drawing/2014/main" id="{725BF948-D33A-4D51-96A9-F22314F50104}"/>
              </a:ext>
            </a:extLst>
          </p:cNvPr>
          <p:cNvSpPr>
            <a:spLocks noGrp="1" noChangeArrowheads="1"/>
          </p:cNvSpPr>
          <p:nvPr>
            <p:ph idx="1"/>
          </p:nvPr>
        </p:nvSpPr>
        <p:spPr>
          <a:xfrm>
            <a:off x="855131" y="807576"/>
            <a:ext cx="7484534" cy="3596084"/>
          </a:xfrm>
        </p:spPr>
        <p:txBody>
          <a:bodyPr/>
          <a:lstStyle/>
          <a:p>
            <a:r>
              <a:rPr lang="en-US" altLang="en-US" sz="2000" dirty="0">
                <a:latin typeface="Times New Roman" panose="02020603050405020304" pitchFamily="18" charset="0"/>
                <a:cs typeface="Times New Roman" panose="02020603050405020304" pitchFamily="18" charset="0"/>
              </a:rPr>
              <a:t>Within a network, how does a packet move from sender (host or router) to receiver?</a:t>
            </a:r>
          </a:p>
          <a:p>
            <a:pPr lvl="1"/>
            <a:r>
              <a:rPr lang="en-US" altLang="en-US" sz="1800" dirty="0">
                <a:latin typeface="Times New Roman" panose="02020603050405020304" pitchFamily="18" charset="0"/>
                <a:cs typeface="Times New Roman" panose="02020603050405020304" pitchFamily="18" charset="0"/>
              </a:rPr>
              <a:t>Every Ethernet/</a:t>
            </a:r>
            <a:r>
              <a:rPr lang="en-US" altLang="en-US" sz="1800" dirty="0" err="1">
                <a:latin typeface="Times New Roman" panose="02020603050405020304" pitchFamily="18" charset="0"/>
                <a:cs typeface="Times New Roman" panose="02020603050405020304" pitchFamily="18" charset="0"/>
              </a:rPr>
              <a:t>WiFi</a:t>
            </a:r>
            <a:r>
              <a:rPr lang="en-US" altLang="en-US" sz="1800" dirty="0">
                <a:latin typeface="Times New Roman" panose="02020603050405020304" pitchFamily="18" charset="0"/>
                <a:cs typeface="Times New Roman" panose="02020603050405020304" pitchFamily="18" charset="0"/>
              </a:rPr>
              <a:t> device has a </a:t>
            </a:r>
            <a:r>
              <a:rPr lang="en-US" altLang="en-US" sz="1800" b="1" dirty="0">
                <a:latin typeface="Times New Roman" panose="02020603050405020304" pitchFamily="18" charset="0"/>
                <a:cs typeface="Times New Roman" panose="02020603050405020304" pitchFamily="18" charset="0"/>
              </a:rPr>
              <a:t>Media Access Control </a:t>
            </a:r>
            <a:r>
              <a:rPr lang="en-US" altLang="en-US" sz="1800" dirty="0">
                <a:latin typeface="Times New Roman" panose="02020603050405020304" pitchFamily="18" charset="0"/>
                <a:cs typeface="Times New Roman" panose="02020603050405020304" pitchFamily="18" charset="0"/>
              </a:rPr>
              <a:t>(MAC) address</a:t>
            </a:r>
          </a:p>
          <a:p>
            <a:pPr lvl="1"/>
            <a:r>
              <a:rPr lang="en-US" altLang="en-US" sz="1800" dirty="0">
                <a:latin typeface="Times New Roman" panose="02020603050405020304" pitchFamily="18" charset="0"/>
                <a:cs typeface="Times New Roman" panose="02020603050405020304" pitchFamily="18" charset="0"/>
              </a:rPr>
              <a:t>Two devices on same LAN communicate via MAC address</a:t>
            </a:r>
          </a:p>
          <a:p>
            <a:pPr lvl="1"/>
            <a:r>
              <a:rPr lang="en-US" altLang="en-US" sz="1800" dirty="0">
                <a:latin typeface="Times New Roman" panose="02020603050405020304" pitchFamily="18" charset="0"/>
                <a:cs typeface="Times New Roman" panose="02020603050405020304" pitchFamily="18" charset="0"/>
              </a:rPr>
              <a:t>If a system needs to send data to another system, it needs to discover the IP to MAC address mapping</a:t>
            </a:r>
          </a:p>
          <a:p>
            <a:pPr lvl="2"/>
            <a:r>
              <a:rPr lang="en-US" altLang="en-US" sz="1600" dirty="0">
                <a:latin typeface="Times New Roman" panose="02020603050405020304" pitchFamily="18" charset="0"/>
                <a:cs typeface="Times New Roman" panose="02020603050405020304" pitchFamily="18" charset="0"/>
              </a:rPr>
              <a:t>Uses </a:t>
            </a:r>
            <a:r>
              <a:rPr lang="en-US" altLang="en-US" sz="1600" b="1" dirty="0">
                <a:latin typeface="Times New Roman" panose="02020603050405020304" pitchFamily="18" charset="0"/>
                <a:cs typeface="Times New Roman" panose="02020603050405020304" pitchFamily="18" charset="0"/>
              </a:rPr>
              <a:t>address resolution protocol </a:t>
            </a:r>
            <a:r>
              <a:rPr lang="en-US" altLang="en-US" sz="1600" dirty="0">
                <a:latin typeface="Times New Roman" panose="02020603050405020304" pitchFamily="18" charset="0"/>
                <a:cs typeface="Times New Roman" panose="02020603050405020304" pitchFamily="18" charset="0"/>
              </a:rPr>
              <a:t>(ARP)</a:t>
            </a:r>
          </a:p>
          <a:p>
            <a:pPr lvl="1"/>
            <a:r>
              <a:rPr lang="en-US" altLang="en-US" sz="1800" dirty="0">
                <a:latin typeface="Times New Roman" panose="02020603050405020304" pitchFamily="18" charset="0"/>
                <a:cs typeface="Times New Roman" panose="02020603050405020304" pitchFamily="18" charset="0"/>
              </a:rPr>
              <a:t>A broadcast uses a special network address to signal that all hosts should receive and process the packet</a:t>
            </a:r>
          </a:p>
          <a:p>
            <a:pPr lvl="2"/>
            <a:r>
              <a:rPr lang="en-US" altLang="en-US" sz="1600" dirty="0">
                <a:latin typeface="Times New Roman" panose="02020603050405020304" pitchFamily="18" charset="0"/>
                <a:cs typeface="Times New Roman" panose="02020603050405020304" pitchFamily="18" charset="0"/>
              </a:rPr>
              <a:t>Not forwarded by routers to different networks</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61368FC9-9896-44BD-827F-91907206CD96}"/>
              </a:ext>
            </a:extLst>
          </p:cNvPr>
          <p:cNvSpPr>
            <a:spLocks noGrp="1"/>
          </p:cNvSpPr>
          <p:nvPr>
            <p:ph type="sldNum" sz="quarter" idx="10"/>
          </p:nvPr>
        </p:nvSpPr>
        <p:spPr/>
        <p:txBody>
          <a:bodyPr/>
          <a:lstStyle/>
          <a:p>
            <a:fld id="{D9B6BDF2-6896-4B98-8776-C18582F63BA5}" type="slidenum">
              <a:rPr lang="zh-TW" altLang="en-US" smtClean="0"/>
              <a:pPr/>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8D5B7B3-56F3-4B94-9922-192FD7D70542}"/>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Ethernet Packet</a:t>
            </a:r>
          </a:p>
        </p:txBody>
      </p:sp>
      <p:pic>
        <p:nvPicPr>
          <p:cNvPr id="43010" name="Picture 2">
            <a:extLst>
              <a:ext uri="{FF2B5EF4-FFF2-40B4-BE49-F238E27FC236}">
                <a16:creationId xmlns:a16="http://schemas.microsoft.com/office/drawing/2014/main" id="{D939EA8A-DD35-49C3-B762-0E5EF55CD7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4045" y="864053"/>
            <a:ext cx="5715000" cy="369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1E4CE04E-C0FF-7377-4798-0DED3F3B2584}"/>
              </a:ext>
            </a:extLst>
          </p:cNvPr>
          <p:cNvSpPr>
            <a:spLocks noGrp="1"/>
          </p:cNvSpPr>
          <p:nvPr>
            <p:ph type="sldNum" sz="quarter" idx="10"/>
          </p:nvPr>
        </p:nvSpPr>
        <p:spPr/>
        <p:txBody>
          <a:bodyPr/>
          <a:lstStyle/>
          <a:p>
            <a:fld id="{D9B6BDF2-6896-4B98-8776-C18582F63BA5}" type="slidenum">
              <a:rPr lang="zh-TW" altLang="en-US" smtClean="0"/>
              <a:pPr/>
              <a:t>21</a:t>
            </a:fld>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7D2E761-2AC4-4917-AA85-B1DD2FD7528B}"/>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Transport Protocols UDP and TCP</a:t>
            </a:r>
          </a:p>
        </p:txBody>
      </p:sp>
      <p:sp>
        <p:nvSpPr>
          <p:cNvPr id="44034" name="Content Placeholder 2">
            <a:extLst>
              <a:ext uri="{FF2B5EF4-FFF2-40B4-BE49-F238E27FC236}">
                <a16:creationId xmlns:a16="http://schemas.microsoft.com/office/drawing/2014/main" id="{C1F25581-62FB-47F2-B830-D3AF11C30FBA}"/>
              </a:ext>
            </a:extLst>
          </p:cNvPr>
          <p:cNvSpPr>
            <a:spLocks noGrp="1" noChangeArrowheads="1"/>
          </p:cNvSpPr>
          <p:nvPr>
            <p:ph idx="1"/>
          </p:nvPr>
        </p:nvSpPr>
        <p:spPr>
          <a:xfrm>
            <a:off x="829736" y="804996"/>
            <a:ext cx="7789332" cy="3690807"/>
          </a:xfrm>
        </p:spPr>
        <p:txBody>
          <a:bodyPr/>
          <a:lstStyle/>
          <a:p>
            <a:pPr>
              <a:spcBef>
                <a:spcPts val="0"/>
              </a:spcBef>
            </a:pPr>
            <a:r>
              <a:rPr lang="en-US" altLang="en-US" sz="2000" dirty="0">
                <a:latin typeface="Times New Roman" panose="02020603050405020304" pitchFamily="18" charset="0"/>
                <a:cs typeface="Times New Roman" panose="02020603050405020304" pitchFamily="18" charset="0"/>
              </a:rPr>
              <a:t>Once a host with a specific IP address receives a packet, it must somehow pass it to the correct waiting process</a:t>
            </a:r>
          </a:p>
          <a:p>
            <a:pPr>
              <a:spcBef>
                <a:spcPts val="0"/>
              </a:spcBef>
            </a:pPr>
            <a:r>
              <a:rPr lang="en-US" altLang="en-US" sz="2000" dirty="0">
                <a:latin typeface="Times New Roman" panose="02020603050405020304" pitchFamily="18" charset="0"/>
                <a:cs typeface="Times New Roman" panose="02020603050405020304" pitchFamily="18" charset="0"/>
              </a:rPr>
              <a:t>Transport protocols TCP and UDP identify receiving and sending processes through the use of a port number</a:t>
            </a:r>
          </a:p>
          <a:p>
            <a:pPr lvl="1">
              <a:spcBef>
                <a:spcPts val="0"/>
              </a:spcBef>
            </a:pPr>
            <a:r>
              <a:rPr lang="en-US" altLang="en-US" sz="1800" dirty="0">
                <a:latin typeface="Times New Roman" panose="02020603050405020304" pitchFamily="18" charset="0"/>
                <a:cs typeface="Times New Roman" panose="02020603050405020304" pitchFamily="18" charset="0"/>
              </a:rPr>
              <a:t>Allows host with single IP address to have multiple server/client processes sending/receiving packets</a:t>
            </a:r>
          </a:p>
          <a:p>
            <a:pPr lvl="1">
              <a:spcBef>
                <a:spcPts val="0"/>
              </a:spcBef>
            </a:pPr>
            <a:r>
              <a:rPr lang="en-US" altLang="en-US" sz="1800" dirty="0">
                <a:latin typeface="Times New Roman" panose="02020603050405020304" pitchFamily="18" charset="0"/>
                <a:cs typeface="Times New Roman" panose="02020603050405020304" pitchFamily="18" charset="0"/>
              </a:rPr>
              <a:t>Well-known port numbers are used for many services</a:t>
            </a:r>
          </a:p>
          <a:p>
            <a:pPr lvl="2">
              <a:spcBef>
                <a:spcPts val="0"/>
              </a:spcBef>
            </a:pPr>
            <a:r>
              <a:rPr lang="en-US" altLang="en-US" sz="1600" dirty="0">
                <a:latin typeface="Times New Roman" panose="02020603050405020304" pitchFamily="18" charset="0"/>
                <a:cs typeface="Times New Roman" panose="02020603050405020304" pitchFamily="18" charset="0"/>
              </a:rPr>
              <a:t>FTP – port and 21</a:t>
            </a:r>
          </a:p>
          <a:p>
            <a:pPr lvl="2">
              <a:spcBef>
                <a:spcPts val="0"/>
              </a:spcBef>
            </a:pPr>
            <a:r>
              <a:rPr lang="en-US" altLang="en-US" sz="1600" dirty="0" err="1">
                <a:latin typeface="Times New Roman" panose="02020603050405020304" pitchFamily="18" charset="0"/>
                <a:cs typeface="Times New Roman" panose="02020603050405020304" pitchFamily="18" charset="0"/>
              </a:rPr>
              <a:t>ssh</a:t>
            </a:r>
            <a:r>
              <a:rPr lang="en-US" altLang="en-US" sz="1600" dirty="0">
                <a:latin typeface="Times New Roman" panose="02020603050405020304" pitchFamily="18" charset="0"/>
                <a:cs typeface="Times New Roman" panose="02020603050405020304" pitchFamily="18" charset="0"/>
              </a:rPr>
              <a:t> – port 22</a:t>
            </a:r>
          </a:p>
          <a:p>
            <a:pPr lvl="2">
              <a:spcBef>
                <a:spcPts val="0"/>
              </a:spcBef>
            </a:pPr>
            <a:r>
              <a:rPr lang="en-US" altLang="en-US" sz="1600" dirty="0">
                <a:latin typeface="Times New Roman" panose="02020603050405020304" pitchFamily="18" charset="0"/>
                <a:cs typeface="Times New Roman" panose="02020603050405020304" pitchFamily="18" charset="0"/>
              </a:rPr>
              <a:t>SMTP – port 25</a:t>
            </a:r>
          </a:p>
          <a:p>
            <a:pPr lvl="2">
              <a:spcBef>
                <a:spcPts val="0"/>
              </a:spcBef>
            </a:pPr>
            <a:r>
              <a:rPr lang="en-US" altLang="en-US" sz="1600" dirty="0">
                <a:latin typeface="Times New Roman" panose="02020603050405020304" pitchFamily="18" charset="0"/>
                <a:cs typeface="Times New Roman" panose="02020603050405020304" pitchFamily="18" charset="0"/>
              </a:rPr>
              <a:t>HTTP – port 80</a:t>
            </a:r>
          </a:p>
          <a:p>
            <a:pPr>
              <a:spcBef>
                <a:spcPts val="0"/>
              </a:spcBef>
            </a:pPr>
            <a:r>
              <a:rPr lang="en-US" altLang="en-US" sz="2000" dirty="0">
                <a:latin typeface="Times New Roman" panose="02020603050405020304" pitchFamily="18" charset="0"/>
                <a:cs typeface="Times New Roman" panose="02020603050405020304" pitchFamily="18" charset="0"/>
              </a:rPr>
              <a:t>Transport protocol can be simple or can add reliability to network packet stream</a:t>
            </a:r>
          </a:p>
        </p:txBody>
      </p:sp>
      <p:sp>
        <p:nvSpPr>
          <p:cNvPr id="2" name="灯片编号占位符 1">
            <a:extLst>
              <a:ext uri="{FF2B5EF4-FFF2-40B4-BE49-F238E27FC236}">
                <a16:creationId xmlns:a16="http://schemas.microsoft.com/office/drawing/2014/main" id="{44354173-8409-9887-9F72-C33457CE2AE7}"/>
              </a:ext>
            </a:extLst>
          </p:cNvPr>
          <p:cNvSpPr>
            <a:spLocks noGrp="1"/>
          </p:cNvSpPr>
          <p:nvPr>
            <p:ph type="sldNum" sz="quarter" idx="10"/>
          </p:nvPr>
        </p:nvSpPr>
        <p:spPr/>
        <p:txBody>
          <a:bodyPr/>
          <a:lstStyle/>
          <a:p>
            <a:fld id="{D9B6BDF2-6896-4B98-8776-C18582F63BA5}" type="slidenum">
              <a:rPr lang="zh-TW" altLang="en-US" smtClean="0"/>
              <a:pPr/>
              <a:t>22</a:t>
            </a:fld>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C36E32F5-9F8D-4433-B0C1-79A090F6C479}"/>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User Datagram Protocol</a:t>
            </a:r>
          </a:p>
        </p:txBody>
      </p:sp>
      <p:sp>
        <p:nvSpPr>
          <p:cNvPr id="45058" name="Content Placeholder 2">
            <a:extLst>
              <a:ext uri="{FF2B5EF4-FFF2-40B4-BE49-F238E27FC236}">
                <a16:creationId xmlns:a16="http://schemas.microsoft.com/office/drawing/2014/main" id="{CD456F23-1380-486A-ADB6-9D0D9C52F5C2}"/>
              </a:ext>
            </a:extLst>
          </p:cNvPr>
          <p:cNvSpPr>
            <a:spLocks noGrp="1" noChangeArrowheads="1"/>
          </p:cNvSpPr>
          <p:nvPr>
            <p:ph idx="1"/>
          </p:nvPr>
        </p:nvSpPr>
        <p:spPr>
          <a:xfrm>
            <a:off x="872067" y="858903"/>
            <a:ext cx="7196668" cy="3425693"/>
          </a:xfrm>
        </p:spPr>
        <p:txBody>
          <a:bodyPr/>
          <a:lstStyle/>
          <a:p>
            <a:r>
              <a:rPr lang="en-US" altLang="en-US" sz="2000" dirty="0">
                <a:latin typeface="Times New Roman" panose="02020603050405020304" pitchFamily="18" charset="0"/>
                <a:cs typeface="Times New Roman" panose="02020603050405020304" pitchFamily="18" charset="0"/>
              </a:rPr>
              <a:t>UDP is unreliable – bare-bones extension to IP with addition of port number</a:t>
            </a:r>
          </a:p>
          <a:p>
            <a:pPr lvl="1"/>
            <a:r>
              <a:rPr lang="en-US" altLang="en-US" sz="1800" dirty="0">
                <a:latin typeface="Times New Roman" panose="02020603050405020304" pitchFamily="18" charset="0"/>
                <a:cs typeface="Times New Roman" panose="02020603050405020304" pitchFamily="18" charset="0"/>
              </a:rPr>
              <a:t>Since there are no guarantees of delivery in the lower network (IP) layer, packets may become lost</a:t>
            </a:r>
          </a:p>
          <a:p>
            <a:pPr lvl="1"/>
            <a:r>
              <a:rPr lang="en-US" altLang="en-US" sz="1800" dirty="0">
                <a:latin typeface="Times New Roman" panose="02020603050405020304" pitchFamily="18" charset="0"/>
                <a:cs typeface="Times New Roman" panose="02020603050405020304" pitchFamily="18" charset="0"/>
              </a:rPr>
              <a:t>Packets may also be received out-out-order</a:t>
            </a:r>
          </a:p>
          <a:p>
            <a:r>
              <a:rPr lang="en-US" altLang="en-US" sz="2000" dirty="0">
                <a:latin typeface="Times New Roman" panose="02020603050405020304" pitchFamily="18" charset="0"/>
                <a:cs typeface="Times New Roman" panose="02020603050405020304" pitchFamily="18" charset="0"/>
              </a:rPr>
              <a:t>UDP is also connectionless – no connection setup at the beginning of the transmission to set up state</a:t>
            </a:r>
          </a:p>
          <a:p>
            <a:pPr lvl="1"/>
            <a:r>
              <a:rPr lang="en-US" altLang="en-US" sz="1800" dirty="0">
                <a:latin typeface="Times New Roman" panose="02020603050405020304" pitchFamily="18" charset="0"/>
                <a:cs typeface="Times New Roman" panose="02020603050405020304" pitchFamily="18" charset="0"/>
              </a:rPr>
              <a:t>Also no connection tear-down at the end of transmission</a:t>
            </a:r>
          </a:p>
          <a:p>
            <a:r>
              <a:rPr lang="en-US" altLang="en-US" sz="2000" dirty="0">
                <a:latin typeface="Times New Roman" panose="02020603050405020304" pitchFamily="18" charset="0"/>
                <a:cs typeface="Times New Roman" panose="02020603050405020304" pitchFamily="18" charset="0"/>
              </a:rPr>
              <a:t>UDP packets are also called datagrams</a:t>
            </a:r>
          </a:p>
        </p:txBody>
      </p:sp>
      <p:sp>
        <p:nvSpPr>
          <p:cNvPr id="2" name="灯片编号占位符 1">
            <a:extLst>
              <a:ext uri="{FF2B5EF4-FFF2-40B4-BE49-F238E27FC236}">
                <a16:creationId xmlns:a16="http://schemas.microsoft.com/office/drawing/2014/main" id="{6BA76678-D02C-35E2-6E5D-8A16989835FC}"/>
              </a:ext>
            </a:extLst>
          </p:cNvPr>
          <p:cNvSpPr>
            <a:spLocks noGrp="1"/>
          </p:cNvSpPr>
          <p:nvPr>
            <p:ph type="sldNum" sz="quarter" idx="10"/>
          </p:nvPr>
        </p:nvSpPr>
        <p:spPr/>
        <p:txBody>
          <a:bodyPr/>
          <a:lstStyle/>
          <a:p>
            <a:fld id="{D9B6BDF2-6896-4B98-8776-C18582F63BA5}" type="slidenum">
              <a:rPr lang="zh-TW" altLang="en-US" smtClean="0"/>
              <a:pPr/>
              <a:t>23</a:t>
            </a:fld>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B1226B8-0C2F-4D09-8405-92BAA18A6532}"/>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UDP Dropped Packet Example</a:t>
            </a:r>
          </a:p>
        </p:txBody>
      </p:sp>
      <p:pic>
        <p:nvPicPr>
          <p:cNvPr id="46082" name="Picture 2">
            <a:extLst>
              <a:ext uri="{FF2B5EF4-FFF2-40B4-BE49-F238E27FC236}">
                <a16:creationId xmlns:a16="http://schemas.microsoft.com/office/drawing/2014/main" id="{F56AFC4D-58E0-4C6B-BC09-E2BB3723EE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965" y="1335881"/>
            <a:ext cx="5533073" cy="279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083A1D2F-F464-D920-C3C3-C850CF6FF099}"/>
              </a:ext>
            </a:extLst>
          </p:cNvPr>
          <p:cNvSpPr>
            <a:spLocks noGrp="1"/>
          </p:cNvSpPr>
          <p:nvPr>
            <p:ph type="sldNum" sz="quarter" idx="10"/>
          </p:nvPr>
        </p:nvSpPr>
        <p:spPr/>
        <p:txBody>
          <a:bodyPr/>
          <a:lstStyle/>
          <a:p>
            <a:fld id="{D9B6BDF2-6896-4B98-8776-C18582F63BA5}" type="slidenum">
              <a:rPr lang="zh-TW" altLang="en-US" smtClean="0"/>
              <a:pPr/>
              <a:t>24</a:t>
            </a:fld>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E6FD30E-C169-488A-A4A2-9B67D23EB033}"/>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Transmission Control Protocol</a:t>
            </a:r>
          </a:p>
        </p:txBody>
      </p:sp>
      <p:sp>
        <p:nvSpPr>
          <p:cNvPr id="47106" name="Content Placeholder 2">
            <a:extLst>
              <a:ext uri="{FF2B5EF4-FFF2-40B4-BE49-F238E27FC236}">
                <a16:creationId xmlns:a16="http://schemas.microsoft.com/office/drawing/2014/main" id="{EB64DD6B-90E8-4209-9C50-AA47A058163B}"/>
              </a:ext>
            </a:extLst>
          </p:cNvPr>
          <p:cNvSpPr>
            <a:spLocks noGrp="1" noChangeArrowheads="1"/>
          </p:cNvSpPr>
          <p:nvPr>
            <p:ph idx="1"/>
          </p:nvPr>
        </p:nvSpPr>
        <p:spPr>
          <a:xfrm>
            <a:off x="863600" y="832976"/>
            <a:ext cx="7552266" cy="3545284"/>
          </a:xfrm>
        </p:spPr>
        <p:txBody>
          <a:bodyPr/>
          <a:lstStyle/>
          <a:p>
            <a:r>
              <a:rPr lang="en-US" altLang="en-US" sz="2000" dirty="0">
                <a:latin typeface="Times New Roman" panose="02020603050405020304" pitchFamily="18" charset="0"/>
                <a:cs typeface="Times New Roman" panose="02020603050405020304" pitchFamily="18" charset="0"/>
              </a:rPr>
              <a:t>TCP is both reliable and connection-oriented</a:t>
            </a:r>
          </a:p>
          <a:p>
            <a:r>
              <a:rPr lang="en-US" altLang="en-US" sz="2000" dirty="0">
                <a:latin typeface="Times New Roman" panose="02020603050405020304" pitchFamily="18" charset="0"/>
                <a:cs typeface="Times New Roman" panose="02020603050405020304" pitchFamily="18" charset="0"/>
              </a:rPr>
              <a:t>In addition to port number, TCP provides abstraction to allow in-order, uninterrupted byte-stream across an unreliable network</a:t>
            </a:r>
          </a:p>
          <a:p>
            <a:pPr lvl="1"/>
            <a:r>
              <a:rPr lang="en-US" altLang="en-US" sz="1800" dirty="0">
                <a:latin typeface="Times New Roman" panose="02020603050405020304" pitchFamily="18" charset="0"/>
                <a:cs typeface="Times New Roman" panose="02020603050405020304" pitchFamily="18" charset="0"/>
              </a:rPr>
              <a:t>Whenever host sends packet, the receiver must send an acknowledgement packet (ACK).  If ACK not received before a timer expires, sender will resend.</a:t>
            </a:r>
          </a:p>
          <a:p>
            <a:pPr lvl="1"/>
            <a:r>
              <a:rPr lang="en-US" altLang="en-US" sz="1800" dirty="0">
                <a:latin typeface="Times New Roman" panose="02020603050405020304" pitchFamily="18" charset="0"/>
                <a:cs typeface="Times New Roman" panose="02020603050405020304" pitchFamily="18" charset="0"/>
              </a:rPr>
              <a:t>Sequence numbers in TCP header allow receiver to put packets in order and notice missing packets</a:t>
            </a:r>
          </a:p>
          <a:p>
            <a:pPr lvl="1"/>
            <a:r>
              <a:rPr lang="en-US" altLang="en-US" sz="1800" dirty="0">
                <a:latin typeface="Times New Roman" panose="02020603050405020304" pitchFamily="18" charset="0"/>
                <a:cs typeface="Times New Roman" panose="02020603050405020304" pitchFamily="18" charset="0"/>
              </a:rPr>
              <a:t>Connections are initiated with series of control packets called a three-way handshake</a:t>
            </a:r>
          </a:p>
          <a:p>
            <a:pPr lvl="2"/>
            <a:r>
              <a:rPr lang="en-US" altLang="en-US" sz="1600" dirty="0">
                <a:latin typeface="Times New Roman" panose="02020603050405020304" pitchFamily="18" charset="0"/>
                <a:cs typeface="Times New Roman" panose="02020603050405020304" pitchFamily="18" charset="0"/>
              </a:rPr>
              <a:t>Connections also closed with series of control packets</a:t>
            </a:r>
          </a:p>
        </p:txBody>
      </p:sp>
      <p:sp>
        <p:nvSpPr>
          <p:cNvPr id="2" name="灯片编号占位符 1">
            <a:extLst>
              <a:ext uri="{FF2B5EF4-FFF2-40B4-BE49-F238E27FC236}">
                <a16:creationId xmlns:a16="http://schemas.microsoft.com/office/drawing/2014/main" id="{D7C8CFC9-AEA9-B1C5-2002-21091B30EC4D}"/>
              </a:ext>
            </a:extLst>
          </p:cNvPr>
          <p:cNvSpPr>
            <a:spLocks noGrp="1"/>
          </p:cNvSpPr>
          <p:nvPr>
            <p:ph type="sldNum" sz="quarter" idx="10"/>
          </p:nvPr>
        </p:nvSpPr>
        <p:spPr/>
        <p:txBody>
          <a:bodyPr/>
          <a:lstStyle/>
          <a:p>
            <a:fld id="{D9B6BDF2-6896-4B98-8776-C18582F63BA5}" type="slidenum">
              <a:rPr lang="zh-TW" altLang="en-US" smtClean="0"/>
              <a:pPr/>
              <a:t>25</a:t>
            </a:fld>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62FB8836-F57D-4113-995D-022CA4243706}"/>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TCP Data Transfer Scenario</a:t>
            </a:r>
          </a:p>
        </p:txBody>
      </p:sp>
      <p:pic>
        <p:nvPicPr>
          <p:cNvPr id="48130" name="Picture 2">
            <a:extLst>
              <a:ext uri="{FF2B5EF4-FFF2-40B4-BE49-F238E27FC236}">
                <a16:creationId xmlns:a16="http://schemas.microsoft.com/office/drawing/2014/main" id="{DDA78CB9-D683-4554-82CC-2CBE965E78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084" y="956732"/>
            <a:ext cx="2985832" cy="356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2496E93D-1CA9-7D82-D321-03883C98AC8D}"/>
              </a:ext>
            </a:extLst>
          </p:cNvPr>
          <p:cNvSpPr>
            <a:spLocks noGrp="1"/>
          </p:cNvSpPr>
          <p:nvPr>
            <p:ph type="sldNum" sz="quarter" idx="10"/>
          </p:nvPr>
        </p:nvSpPr>
        <p:spPr/>
        <p:txBody>
          <a:bodyPr/>
          <a:lstStyle/>
          <a:p>
            <a:fld id="{D9B6BDF2-6896-4B98-8776-C18582F63BA5}" type="slidenum">
              <a:rPr lang="zh-TW" altLang="en-US" smtClean="0"/>
              <a:pPr/>
              <a:t>26</a:t>
            </a:fld>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6FF0DEB5-33BA-4CFB-8069-C715CFEC2FA7}"/>
              </a:ext>
            </a:extLst>
          </p:cNvPr>
          <p:cNvSpPr>
            <a:spLocks noGrp="1" noChangeArrowheads="1"/>
          </p:cNvSpPr>
          <p:nvPr>
            <p:ph type="title"/>
          </p:nvPr>
        </p:nvSpPr>
        <p:spPr>
          <a:xfrm>
            <a:off x="753534" y="188578"/>
            <a:ext cx="7298266" cy="432197"/>
          </a:xfrm>
        </p:spPr>
        <p:txBody>
          <a:bodyPr/>
          <a:lstStyle/>
          <a:p>
            <a:r>
              <a:rPr lang="en-US" altLang="en-US" dirty="0">
                <a:latin typeface="Times New Roman" panose="02020603050405020304" pitchFamily="18" charset="0"/>
                <a:cs typeface="Times New Roman" panose="02020603050405020304" pitchFamily="18" charset="0"/>
              </a:rPr>
              <a:t> Transmission Control Protocol</a:t>
            </a:r>
          </a:p>
        </p:txBody>
      </p:sp>
      <p:sp>
        <p:nvSpPr>
          <p:cNvPr id="49154" name="Content Placeholder 2">
            <a:extLst>
              <a:ext uri="{FF2B5EF4-FFF2-40B4-BE49-F238E27FC236}">
                <a16:creationId xmlns:a16="http://schemas.microsoft.com/office/drawing/2014/main" id="{948EF2C7-391B-4199-8930-6D072AD39237}"/>
              </a:ext>
            </a:extLst>
          </p:cNvPr>
          <p:cNvSpPr>
            <a:spLocks noGrp="1" noChangeArrowheads="1"/>
          </p:cNvSpPr>
          <p:nvPr>
            <p:ph idx="1"/>
          </p:nvPr>
        </p:nvSpPr>
        <p:spPr>
          <a:xfrm>
            <a:off x="753534" y="872728"/>
            <a:ext cx="7687731" cy="2403872"/>
          </a:xfrm>
        </p:spPr>
        <p:txBody>
          <a:bodyPr/>
          <a:lstStyle/>
          <a:p>
            <a:r>
              <a:rPr lang="en-US" altLang="en-US" sz="2000" dirty="0">
                <a:latin typeface="Times New Roman" panose="02020603050405020304" pitchFamily="18" charset="0"/>
                <a:cs typeface="Times New Roman" panose="02020603050405020304" pitchFamily="18" charset="0"/>
              </a:rPr>
              <a:t>Receiver can send a cumulative ACK to acknowledge series of packets</a:t>
            </a:r>
          </a:p>
          <a:p>
            <a:pPr lvl="1"/>
            <a:r>
              <a:rPr lang="en-US" altLang="en-US" sz="1800" dirty="0">
                <a:latin typeface="Times New Roman" panose="02020603050405020304" pitchFamily="18" charset="0"/>
                <a:cs typeface="Times New Roman" panose="02020603050405020304" pitchFamily="18" charset="0"/>
              </a:rPr>
              <a:t>Server can also send multiple packets before waiting for ACKs</a:t>
            </a:r>
          </a:p>
          <a:p>
            <a:pPr lvl="1"/>
            <a:r>
              <a:rPr lang="en-US" altLang="en-US" sz="1800" dirty="0">
                <a:latin typeface="Times New Roman" panose="02020603050405020304" pitchFamily="18" charset="0"/>
                <a:cs typeface="Times New Roman" panose="02020603050405020304" pitchFamily="18" charset="0"/>
              </a:rPr>
              <a:t>Takes advantage of network throughput</a:t>
            </a:r>
          </a:p>
          <a:p>
            <a:r>
              <a:rPr lang="en-US" altLang="en-US" sz="2000" dirty="0">
                <a:latin typeface="Times New Roman" panose="02020603050405020304" pitchFamily="18" charset="0"/>
                <a:cs typeface="Times New Roman" panose="02020603050405020304" pitchFamily="18" charset="0"/>
              </a:rPr>
              <a:t>Flow of packets regulated through flow control and congestion control</a:t>
            </a:r>
          </a:p>
          <a:p>
            <a:pPr lvl="1"/>
            <a:r>
              <a:rPr lang="en-US" altLang="en-US" sz="1800" dirty="0">
                <a:latin typeface="Times New Roman" panose="02020603050405020304" pitchFamily="18" charset="0"/>
                <a:cs typeface="Times New Roman" panose="02020603050405020304" pitchFamily="18" charset="0"/>
              </a:rPr>
              <a:t>Flow control – prevents sender from overrunning capacity of receiver</a:t>
            </a:r>
          </a:p>
          <a:p>
            <a:pPr lvl="1"/>
            <a:r>
              <a:rPr lang="en-US" altLang="en-US" sz="1800" dirty="0">
                <a:latin typeface="Times New Roman" panose="02020603050405020304" pitchFamily="18" charset="0"/>
                <a:cs typeface="Times New Roman" panose="02020603050405020304" pitchFamily="18" charset="0"/>
              </a:rPr>
              <a:t>Congestion control – approximates congestion of the network to slow down or speed up packet sending rate</a:t>
            </a:r>
          </a:p>
        </p:txBody>
      </p:sp>
      <p:sp>
        <p:nvSpPr>
          <p:cNvPr id="2" name="灯片编号占位符 1">
            <a:extLst>
              <a:ext uri="{FF2B5EF4-FFF2-40B4-BE49-F238E27FC236}">
                <a16:creationId xmlns:a16="http://schemas.microsoft.com/office/drawing/2014/main" id="{3F5ACCF6-83B5-96D5-8224-1F5A3F5AEB75}"/>
              </a:ext>
            </a:extLst>
          </p:cNvPr>
          <p:cNvSpPr>
            <a:spLocks noGrp="1"/>
          </p:cNvSpPr>
          <p:nvPr>
            <p:ph type="sldNum" sz="quarter" idx="10"/>
          </p:nvPr>
        </p:nvSpPr>
        <p:spPr/>
        <p:txBody>
          <a:bodyPr/>
          <a:lstStyle/>
          <a:p>
            <a:fld id="{D9B6BDF2-6896-4B98-8776-C18582F63BA5}" type="slidenum">
              <a:rPr lang="zh-TW" altLang="en-US" smtClean="0"/>
              <a:pPr/>
              <a:t>27</a:t>
            </a:fld>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883263F-658B-4D21-A50A-AFC21E76FF38}"/>
              </a:ext>
            </a:extLst>
          </p:cNvPr>
          <p:cNvSpPr>
            <a:spLocks noGrp="1" noChangeArrowheads="1"/>
          </p:cNvSpPr>
          <p:nvPr>
            <p:ph type="title"/>
          </p:nvPr>
        </p:nvSpPr>
        <p:spPr>
          <a:xfrm>
            <a:off x="838200" y="76223"/>
            <a:ext cx="7967134" cy="548024"/>
          </a:xfrm>
        </p:spPr>
        <p:txBody>
          <a:bodyPr/>
          <a:lstStyle/>
          <a:p>
            <a:r>
              <a:rPr lang="en-US" altLang="en-US" dirty="0">
                <a:latin typeface="Times New Roman" panose="02020603050405020304" pitchFamily="18" charset="0"/>
                <a:cs typeface="Times New Roman" panose="02020603050405020304" pitchFamily="18" charset="0"/>
              </a:rPr>
              <a:t>Network-Oriented Operating Systems</a:t>
            </a:r>
          </a:p>
        </p:txBody>
      </p:sp>
      <p:sp>
        <p:nvSpPr>
          <p:cNvPr id="50178" name="Content Placeholder 2">
            <a:extLst>
              <a:ext uri="{FF2B5EF4-FFF2-40B4-BE49-F238E27FC236}">
                <a16:creationId xmlns:a16="http://schemas.microsoft.com/office/drawing/2014/main" id="{16AE095B-8478-4980-914F-F2F4EA1569BB}"/>
              </a:ext>
            </a:extLst>
          </p:cNvPr>
          <p:cNvSpPr>
            <a:spLocks noGrp="1" noChangeArrowheads="1"/>
          </p:cNvSpPr>
          <p:nvPr>
            <p:ph idx="1"/>
          </p:nvPr>
        </p:nvSpPr>
        <p:spPr>
          <a:xfrm>
            <a:off x="905934" y="830393"/>
            <a:ext cx="7069666" cy="2175274"/>
          </a:xfrm>
        </p:spPr>
        <p:txBody>
          <a:bodyPr/>
          <a:lstStyle/>
          <a:p>
            <a:r>
              <a:rPr lang="en-US" altLang="en-US" sz="2000" dirty="0">
                <a:latin typeface="Times New Roman" panose="02020603050405020304" pitchFamily="18" charset="0"/>
                <a:cs typeface="Times New Roman" panose="02020603050405020304" pitchFamily="18" charset="0"/>
              </a:rPr>
              <a:t>Two main types</a:t>
            </a:r>
          </a:p>
          <a:p>
            <a:pPr lvl="1"/>
            <a:r>
              <a:rPr lang="en-US" altLang="en-US" sz="1800" dirty="0">
                <a:latin typeface="Times New Roman" panose="02020603050405020304" pitchFamily="18" charset="0"/>
                <a:cs typeface="Times New Roman" panose="02020603050405020304" pitchFamily="18" charset="0"/>
              </a:rPr>
              <a:t>Network Operating Systems</a:t>
            </a:r>
          </a:p>
          <a:p>
            <a:pPr lvl="2"/>
            <a:r>
              <a:rPr lang="en-US" altLang="en-US" sz="1600" dirty="0">
                <a:latin typeface="Times New Roman" panose="02020603050405020304" pitchFamily="18" charset="0"/>
                <a:cs typeface="Times New Roman" panose="02020603050405020304" pitchFamily="18" charset="0"/>
              </a:rPr>
              <a:t>Users are aware of multiplicity of machines</a:t>
            </a:r>
          </a:p>
          <a:p>
            <a:pPr lvl="1"/>
            <a:r>
              <a:rPr lang="en-US" altLang="en-US" sz="1800" dirty="0">
                <a:latin typeface="Times New Roman" panose="02020603050405020304" pitchFamily="18" charset="0"/>
                <a:cs typeface="Times New Roman" panose="02020603050405020304" pitchFamily="18" charset="0"/>
              </a:rPr>
              <a:t>Distributed Operating Systems</a:t>
            </a:r>
          </a:p>
          <a:p>
            <a:pPr lvl="2"/>
            <a:r>
              <a:rPr lang="en-US" altLang="en-US" sz="1600" dirty="0">
                <a:latin typeface="Times New Roman" panose="02020603050405020304" pitchFamily="18" charset="0"/>
                <a:cs typeface="Times New Roman" panose="02020603050405020304" pitchFamily="18" charset="0"/>
              </a:rPr>
              <a:t>Users not aware of multiplicity of machines</a:t>
            </a:r>
          </a:p>
        </p:txBody>
      </p:sp>
      <p:sp>
        <p:nvSpPr>
          <p:cNvPr id="2" name="灯片编号占位符 1">
            <a:extLst>
              <a:ext uri="{FF2B5EF4-FFF2-40B4-BE49-F238E27FC236}">
                <a16:creationId xmlns:a16="http://schemas.microsoft.com/office/drawing/2014/main" id="{5DF13F49-3334-77CE-2640-4B4A3DADE695}"/>
              </a:ext>
            </a:extLst>
          </p:cNvPr>
          <p:cNvSpPr>
            <a:spLocks noGrp="1"/>
          </p:cNvSpPr>
          <p:nvPr>
            <p:ph type="sldNum" sz="quarter" idx="10"/>
          </p:nvPr>
        </p:nvSpPr>
        <p:spPr/>
        <p:txBody>
          <a:bodyPr/>
          <a:lstStyle/>
          <a:p>
            <a:fld id="{D9B6BDF2-6896-4B98-8776-C18582F63BA5}" type="slidenum">
              <a:rPr lang="zh-TW" altLang="en-US" smtClean="0"/>
              <a:pPr/>
              <a:t>28</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12109EF-2985-4A12-80F9-8E77B70C6E36}"/>
              </a:ext>
            </a:extLst>
          </p:cNvPr>
          <p:cNvSpPr>
            <a:spLocks noGrp="1" noChangeArrowheads="1"/>
          </p:cNvSpPr>
          <p:nvPr>
            <p:ph type="title"/>
          </p:nvPr>
        </p:nvSpPr>
        <p:spPr>
          <a:xfrm>
            <a:off x="905933" y="108349"/>
            <a:ext cx="7769757" cy="519113"/>
          </a:xfrm>
        </p:spPr>
        <p:txBody>
          <a:bodyPr/>
          <a:lstStyle/>
          <a:p>
            <a:r>
              <a:rPr lang="en-US" altLang="en-US" dirty="0">
                <a:latin typeface="Times New Roman" panose="02020603050405020304" pitchFamily="18" charset="0"/>
                <a:cs typeface="Times New Roman" panose="02020603050405020304" pitchFamily="18" charset="0"/>
              </a:rPr>
              <a:t>Network Operating Systems</a:t>
            </a:r>
          </a:p>
        </p:txBody>
      </p:sp>
      <p:sp>
        <p:nvSpPr>
          <p:cNvPr id="31747" name="Content Placeholder 2">
            <a:extLst>
              <a:ext uri="{FF2B5EF4-FFF2-40B4-BE49-F238E27FC236}">
                <a16:creationId xmlns:a16="http://schemas.microsoft.com/office/drawing/2014/main" id="{C4DADEE3-FA5B-394C-97D9-BDF8888F00DE}"/>
              </a:ext>
            </a:extLst>
          </p:cNvPr>
          <p:cNvSpPr>
            <a:spLocks noGrp="1"/>
          </p:cNvSpPr>
          <p:nvPr>
            <p:ph idx="1"/>
          </p:nvPr>
        </p:nvSpPr>
        <p:spPr>
          <a:xfrm>
            <a:off x="994833" y="821926"/>
            <a:ext cx="7154334" cy="3398044"/>
          </a:xfrm>
        </p:spPr>
        <p:txBody>
          <a:bodyPr/>
          <a:lstStyle/>
          <a:p>
            <a:pPr>
              <a:defRPr/>
            </a:pPr>
            <a:r>
              <a:rPr lang="en-US" altLang="en-US" sz="2000" dirty="0">
                <a:latin typeface="Times New Roman" panose="02020603050405020304" pitchFamily="18" charset="0"/>
                <a:cs typeface="Times New Roman" panose="02020603050405020304" pitchFamily="18" charset="0"/>
              </a:rPr>
              <a:t>Users are aware of multiplicity of machines</a:t>
            </a:r>
          </a:p>
          <a:p>
            <a:pPr>
              <a:defRPr/>
            </a:pPr>
            <a:r>
              <a:rPr lang="en-US" altLang="en-US" sz="2000" dirty="0">
                <a:latin typeface="Times New Roman" panose="02020603050405020304" pitchFamily="18" charset="0"/>
                <a:cs typeface="Times New Roman" panose="02020603050405020304" pitchFamily="18" charset="0"/>
              </a:rPr>
              <a:t>Access to resources of various machines is done explicitly by:</a:t>
            </a:r>
          </a:p>
          <a:p>
            <a:pPr lvl="1">
              <a:defRPr/>
            </a:pPr>
            <a:r>
              <a:rPr lang="en-US" altLang="en-US" sz="1800" dirty="0">
                <a:latin typeface="Times New Roman" panose="02020603050405020304" pitchFamily="18" charset="0"/>
                <a:cs typeface="Times New Roman" panose="02020603050405020304" pitchFamily="18" charset="0"/>
              </a:rPr>
              <a:t>Remote logging into the appropriate remote machine (</a:t>
            </a:r>
            <a:r>
              <a:rPr lang="en-US" altLang="en-US" sz="1800" dirty="0" err="1">
                <a:latin typeface="Times New Roman" panose="02020603050405020304" pitchFamily="18" charset="0"/>
                <a:cs typeface="Times New Roman" panose="02020603050405020304" pitchFamily="18" charset="0"/>
              </a:rPr>
              <a:t>ssh</a:t>
            </a:r>
            <a:r>
              <a:rPr lang="en-US" altLang="en-US" sz="1800" dirty="0">
                <a:latin typeface="Times New Roman" panose="02020603050405020304" pitchFamily="18" charset="0"/>
                <a:cs typeface="Times New Roman" panose="02020603050405020304" pitchFamily="18" charset="0"/>
              </a:rPr>
              <a:t>)</a:t>
            </a:r>
          </a:p>
          <a:p>
            <a:pPr lvl="2">
              <a:buFont typeface="Arial" panose="020B0604020202020204" pitchFamily="34" charset="0"/>
              <a:buChar char="•"/>
              <a:defRPr/>
            </a:pPr>
            <a:r>
              <a:rPr lang="en-US" altLang="en-US" sz="1600" dirty="0" err="1">
                <a:latin typeface="Times New Roman" panose="02020603050405020304" pitchFamily="18" charset="0"/>
                <a:cs typeface="Times New Roman" panose="02020603050405020304" pitchFamily="18" charset="0"/>
              </a:rPr>
              <a:t>ssh</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kristen.cs.yale.edu</a:t>
            </a:r>
            <a:endParaRPr lang="en-US" altLang="en-US" sz="1600" dirty="0">
              <a:latin typeface="Times New Roman" panose="02020603050405020304" pitchFamily="18" charset="0"/>
              <a:cs typeface="Times New Roman" panose="02020603050405020304" pitchFamily="18" charset="0"/>
            </a:endParaRPr>
          </a:p>
          <a:p>
            <a:pPr lvl="1">
              <a:defRPr/>
            </a:pPr>
            <a:r>
              <a:rPr lang="en-US" altLang="en-US" sz="1800" dirty="0">
                <a:latin typeface="Times New Roman" panose="02020603050405020304" pitchFamily="18" charset="0"/>
                <a:cs typeface="Times New Roman" panose="02020603050405020304" pitchFamily="18" charset="0"/>
              </a:rPr>
              <a:t>Transferring data from remote machines to local machines, via the File Transfer Protocol (FTP) mechanism</a:t>
            </a:r>
          </a:p>
          <a:p>
            <a:pPr lvl="1">
              <a:defRPr/>
            </a:pPr>
            <a:r>
              <a:rPr lang="en-US" altLang="en-US" sz="1800" dirty="0">
                <a:latin typeface="Times New Roman" panose="02020603050405020304" pitchFamily="18" charset="0"/>
                <a:cs typeface="Times New Roman" panose="02020603050405020304" pitchFamily="18" charset="0"/>
              </a:rPr>
              <a:t>Upload, download, access, or share files through cloud storage</a:t>
            </a:r>
          </a:p>
          <a:p>
            <a:pPr>
              <a:defRPr/>
            </a:pPr>
            <a:r>
              <a:rPr lang="en-US" altLang="en-US" sz="2000" dirty="0">
                <a:latin typeface="Times New Roman" panose="02020603050405020304" pitchFamily="18" charset="0"/>
                <a:cs typeface="Times New Roman" panose="02020603050405020304" pitchFamily="18" charset="0"/>
              </a:rPr>
              <a:t>Users must change paradigms – establish a session, give network-based commands, use a web browser</a:t>
            </a:r>
          </a:p>
          <a:p>
            <a:pPr lvl="1">
              <a:defRPr/>
            </a:pPr>
            <a:r>
              <a:rPr lang="en-US" altLang="en-US" sz="1800" dirty="0">
                <a:latin typeface="Times New Roman" panose="02020603050405020304" pitchFamily="18" charset="0"/>
                <a:cs typeface="Times New Roman" panose="02020603050405020304" pitchFamily="18" charset="0"/>
              </a:rPr>
              <a:t>More difficult for users</a:t>
            </a:r>
            <a:r>
              <a:rPr lang="en-US" altLang="en-US" sz="2000" dirty="0">
                <a:latin typeface="Times New Roman" panose="02020603050405020304" pitchFamily="18" charset="0"/>
                <a:cs typeface="Times New Roman" panose="02020603050405020304" pitchFamily="18" charset="0"/>
              </a:rPr>
              <a:t> </a:t>
            </a:r>
          </a:p>
          <a:p>
            <a:pPr marL="0" indent="0">
              <a:buNone/>
              <a:defRPr/>
            </a:pPr>
            <a:endParaRPr lang="en-US" altLang="en-US" sz="2000" dirty="0">
              <a:latin typeface="Times New Roman" panose="02020603050405020304" pitchFamily="18" charset="0"/>
              <a:cs typeface="Times New Roman" panose="02020603050405020304" pitchFamily="18" charset="0"/>
            </a:endParaRPr>
          </a:p>
          <a:p>
            <a:pPr>
              <a:buFont typeface="Monotype Sorts" pitchFamily="2" charset="2"/>
              <a:buChar char="n"/>
              <a:defRPr/>
            </a:pPr>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147F8C7A-0BB2-161F-182B-9C74A602A8A9}"/>
              </a:ext>
            </a:extLst>
          </p:cNvPr>
          <p:cNvSpPr>
            <a:spLocks noGrp="1"/>
          </p:cNvSpPr>
          <p:nvPr>
            <p:ph type="sldNum" sz="quarter" idx="10"/>
          </p:nvPr>
        </p:nvSpPr>
        <p:spPr/>
        <p:txBody>
          <a:bodyPr/>
          <a:lstStyle/>
          <a:p>
            <a:fld id="{D9B6BDF2-6896-4B98-8776-C18582F63BA5}" type="slidenum">
              <a:rPr lang="zh-TW" altLang="en-US" smtClean="0"/>
              <a:pPr/>
              <a:t>29</a:t>
            </a:fld>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33398608-D728-450A-AB0A-694C8B0E7917}"/>
              </a:ext>
            </a:extLst>
          </p:cNvPr>
          <p:cNvSpPr>
            <a:spLocks noGrp="1" noChangeArrowheads="1"/>
          </p:cNvSpPr>
          <p:nvPr>
            <p:ph type="title"/>
          </p:nvPr>
        </p:nvSpPr>
        <p:spPr>
          <a:xfrm>
            <a:off x="857756" y="108349"/>
            <a:ext cx="7817934" cy="519113"/>
          </a:xfrm>
        </p:spPr>
        <p:txBody>
          <a:bodyPr/>
          <a:lstStyle/>
          <a:p>
            <a:r>
              <a:rPr lang="en-US" altLang="en-US" dirty="0">
                <a:latin typeface="Times New Roman" panose="02020603050405020304" pitchFamily="18" charset="0"/>
                <a:cs typeface="Times New Roman" panose="02020603050405020304" pitchFamily="18" charset="0"/>
              </a:rPr>
              <a:t>Objectives</a:t>
            </a:r>
          </a:p>
        </p:txBody>
      </p:sp>
      <p:sp>
        <p:nvSpPr>
          <p:cNvPr id="9218" name="Content Placeholder 2">
            <a:extLst>
              <a:ext uri="{FF2B5EF4-FFF2-40B4-BE49-F238E27FC236}">
                <a16:creationId xmlns:a16="http://schemas.microsoft.com/office/drawing/2014/main" id="{9BD37E66-F265-4A44-B1BC-D63D6707F173}"/>
              </a:ext>
            </a:extLst>
          </p:cNvPr>
          <p:cNvSpPr>
            <a:spLocks noGrp="1" noChangeArrowheads="1"/>
          </p:cNvSpPr>
          <p:nvPr>
            <p:ph idx="1"/>
          </p:nvPr>
        </p:nvSpPr>
        <p:spPr>
          <a:xfrm>
            <a:off x="995320" y="872728"/>
            <a:ext cx="7557960" cy="3398044"/>
          </a:xfrm>
        </p:spPr>
        <p:txBody>
          <a:bodyPr/>
          <a:lstStyle/>
          <a:p>
            <a:r>
              <a:rPr lang="en-US" altLang="en-US" sz="2000" dirty="0">
                <a:latin typeface="Times New Roman" panose="02020603050405020304" pitchFamily="18" charset="0"/>
                <a:cs typeface="Times New Roman" panose="02020603050405020304" pitchFamily="18" charset="0"/>
              </a:rPr>
              <a:t> Explain the advantages of networked and distributed systems</a:t>
            </a:r>
          </a:p>
          <a:p>
            <a:r>
              <a:rPr lang="en-US" altLang="en-US" sz="2000" dirty="0">
                <a:latin typeface="Times New Roman" panose="02020603050405020304" pitchFamily="18" charset="0"/>
                <a:cs typeface="Times New Roman" panose="02020603050405020304" pitchFamily="18" charset="0"/>
              </a:rPr>
              <a:t> Provide a high-level overview of the networks that interconnect distributed systems</a:t>
            </a:r>
          </a:p>
          <a:p>
            <a:r>
              <a:rPr lang="en-US" altLang="en-US" sz="2000" dirty="0">
                <a:latin typeface="Times New Roman" panose="02020603050405020304" pitchFamily="18" charset="0"/>
                <a:cs typeface="Times New Roman" panose="02020603050405020304" pitchFamily="18" charset="0"/>
              </a:rPr>
              <a:t>Define the roles and types of distributed systems in use today</a:t>
            </a:r>
          </a:p>
          <a:p>
            <a:r>
              <a:rPr lang="en-US" altLang="en-US" sz="2000" dirty="0">
                <a:latin typeface="Times New Roman" panose="02020603050405020304" pitchFamily="18" charset="0"/>
                <a:cs typeface="Times New Roman" panose="02020603050405020304" pitchFamily="18" charset="0"/>
              </a:rPr>
              <a:t>Discuss issues concerning the design of distributed file systems</a:t>
            </a:r>
          </a:p>
        </p:txBody>
      </p:sp>
      <p:sp>
        <p:nvSpPr>
          <p:cNvPr id="2" name="灯片编号占位符 1">
            <a:extLst>
              <a:ext uri="{FF2B5EF4-FFF2-40B4-BE49-F238E27FC236}">
                <a16:creationId xmlns:a16="http://schemas.microsoft.com/office/drawing/2014/main" id="{0A1BDC51-D91F-E386-D11E-AFAC18EDC475}"/>
              </a:ext>
            </a:extLst>
          </p:cNvPr>
          <p:cNvSpPr>
            <a:spLocks noGrp="1"/>
          </p:cNvSpPr>
          <p:nvPr>
            <p:ph type="sldNum" sz="quarter" idx="10"/>
          </p:nvPr>
        </p:nvSpPr>
        <p:spPr/>
        <p:txBody>
          <a:bodyPr/>
          <a:lstStyle/>
          <a:p>
            <a:fld id="{D9B6BDF2-6896-4B98-8776-C18582F63BA5}" type="slidenum">
              <a:rPr lang="zh-TW" altLang="en-US" smtClean="0"/>
              <a:pPr/>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463CD5A4-9E8A-4FDA-B98E-52FF0F9B2168}"/>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Distributed Operating Systems (1)</a:t>
            </a:r>
          </a:p>
        </p:txBody>
      </p:sp>
      <p:sp>
        <p:nvSpPr>
          <p:cNvPr id="54274" name="Content Placeholder 2">
            <a:extLst>
              <a:ext uri="{FF2B5EF4-FFF2-40B4-BE49-F238E27FC236}">
                <a16:creationId xmlns:a16="http://schemas.microsoft.com/office/drawing/2014/main" id="{6F0E65E5-A87D-4CE3-9CBE-70B1FE22C76F}"/>
              </a:ext>
            </a:extLst>
          </p:cNvPr>
          <p:cNvSpPr>
            <a:spLocks noGrp="1" noChangeArrowheads="1"/>
          </p:cNvSpPr>
          <p:nvPr>
            <p:ph idx="1"/>
          </p:nvPr>
        </p:nvSpPr>
        <p:spPr>
          <a:xfrm>
            <a:off x="905933" y="823512"/>
            <a:ext cx="7205134" cy="3398044"/>
          </a:xfrm>
        </p:spPr>
        <p:txBody>
          <a:bodyPr/>
          <a:lstStyle/>
          <a:p>
            <a:r>
              <a:rPr lang="en-US" altLang="en-US" sz="2000" dirty="0">
                <a:latin typeface="Times New Roman" panose="02020603050405020304" pitchFamily="18" charset="0"/>
                <a:cs typeface="Times New Roman" panose="02020603050405020304" pitchFamily="18" charset="0"/>
              </a:rPr>
              <a:t>Users not aware of multiplicity of machines</a:t>
            </a:r>
          </a:p>
          <a:p>
            <a:pPr lvl="1"/>
            <a:r>
              <a:rPr lang="en-US" altLang="en-US" sz="1800" dirty="0">
                <a:latin typeface="Times New Roman" panose="02020603050405020304" pitchFamily="18" charset="0"/>
                <a:cs typeface="Times New Roman" panose="02020603050405020304" pitchFamily="18" charset="0"/>
              </a:rPr>
              <a:t>Access to remote resources similar to access to local resources</a:t>
            </a:r>
          </a:p>
          <a:p>
            <a:r>
              <a:rPr lang="en-US" altLang="en-US" sz="2000" dirty="0">
                <a:latin typeface="Times New Roman" panose="02020603050405020304" pitchFamily="18" charset="0"/>
                <a:cs typeface="Times New Roman" panose="02020603050405020304" pitchFamily="18" charset="0"/>
              </a:rPr>
              <a:t>Data Migration – transfer data by transferring entire file, or transferring only those portions of the file necessary for the immediate task</a:t>
            </a:r>
          </a:p>
          <a:p>
            <a:r>
              <a:rPr lang="en-US" altLang="en-US" sz="2000" dirty="0">
                <a:latin typeface="Times New Roman" panose="02020603050405020304" pitchFamily="18" charset="0"/>
                <a:cs typeface="Times New Roman" panose="02020603050405020304" pitchFamily="18" charset="0"/>
              </a:rPr>
              <a:t>Computation Migration – transfer the computation, rather than the data, across the system</a:t>
            </a:r>
          </a:p>
          <a:p>
            <a:pPr lvl="1"/>
            <a:r>
              <a:rPr lang="en-US" altLang="en-US" sz="1800" dirty="0">
                <a:latin typeface="Times New Roman" panose="02020603050405020304" pitchFamily="18" charset="0"/>
                <a:cs typeface="Times New Roman" panose="02020603050405020304" pitchFamily="18" charset="0"/>
              </a:rPr>
              <a:t>Via remote procedure calls (RPCs)</a:t>
            </a:r>
          </a:p>
          <a:p>
            <a:pPr lvl="1"/>
            <a:r>
              <a:rPr lang="en-US" altLang="en-US" sz="1800" dirty="0">
                <a:latin typeface="Times New Roman" panose="02020603050405020304" pitchFamily="18" charset="0"/>
                <a:cs typeface="Times New Roman" panose="02020603050405020304" pitchFamily="18" charset="0"/>
              </a:rPr>
              <a:t>Via messaging system</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868BDE1C-0D2E-FC4C-7B2E-5A5D599E686D}"/>
              </a:ext>
            </a:extLst>
          </p:cNvPr>
          <p:cNvSpPr>
            <a:spLocks noGrp="1"/>
          </p:cNvSpPr>
          <p:nvPr>
            <p:ph type="sldNum" sz="quarter" idx="10"/>
          </p:nvPr>
        </p:nvSpPr>
        <p:spPr/>
        <p:txBody>
          <a:bodyPr/>
          <a:lstStyle/>
          <a:p>
            <a:fld id="{D9B6BDF2-6896-4B98-8776-C18582F63BA5}" type="slidenum">
              <a:rPr lang="zh-TW" altLang="en-US" smtClean="0"/>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1EE806B7-8986-49D4-AEA6-C3836C0FF5F5}"/>
              </a:ext>
            </a:extLst>
          </p:cNvPr>
          <p:cNvSpPr>
            <a:spLocks noGrp="1" noChangeArrowheads="1"/>
          </p:cNvSpPr>
          <p:nvPr>
            <p:ph type="title"/>
          </p:nvPr>
        </p:nvSpPr>
        <p:spPr>
          <a:xfrm>
            <a:off x="939800" y="163177"/>
            <a:ext cx="7755467" cy="432197"/>
          </a:xfrm>
        </p:spPr>
        <p:txBody>
          <a:bodyPr/>
          <a:lstStyle/>
          <a:p>
            <a:r>
              <a:rPr lang="en-US" altLang="en-US" dirty="0">
                <a:latin typeface="Times New Roman" panose="02020603050405020304" pitchFamily="18" charset="0"/>
                <a:cs typeface="Times New Roman" panose="02020603050405020304" pitchFamily="18" charset="0"/>
              </a:rPr>
              <a:t>Distributed-Operating Systems (2) </a:t>
            </a:r>
          </a:p>
        </p:txBody>
      </p:sp>
      <p:sp>
        <p:nvSpPr>
          <p:cNvPr id="56322" name="Content Placeholder 2">
            <a:extLst>
              <a:ext uri="{FF2B5EF4-FFF2-40B4-BE49-F238E27FC236}">
                <a16:creationId xmlns:a16="http://schemas.microsoft.com/office/drawing/2014/main" id="{7EE9F130-88A6-49ED-A33A-F3D0562C03FA}"/>
              </a:ext>
            </a:extLst>
          </p:cNvPr>
          <p:cNvSpPr>
            <a:spLocks noGrp="1" noChangeArrowheads="1"/>
          </p:cNvSpPr>
          <p:nvPr>
            <p:ph idx="1"/>
          </p:nvPr>
        </p:nvSpPr>
        <p:spPr>
          <a:xfrm>
            <a:off x="804335" y="815046"/>
            <a:ext cx="7611533" cy="3655353"/>
          </a:xfrm>
        </p:spPr>
        <p:txBody>
          <a:bodyPr/>
          <a:lstStyle/>
          <a:p>
            <a:r>
              <a:rPr lang="en-US" altLang="en-US" sz="2000" dirty="0">
                <a:latin typeface="Times New Roman" panose="02020603050405020304" pitchFamily="18" charset="0"/>
                <a:cs typeface="Times New Roman" panose="02020603050405020304" pitchFamily="18" charset="0"/>
              </a:rPr>
              <a:t>Process Migration – execute an entire process, or parts of it, at different sites</a:t>
            </a:r>
          </a:p>
          <a:p>
            <a:pPr lvl="1"/>
            <a:r>
              <a:rPr lang="en-US" altLang="en-US" sz="1800" dirty="0">
                <a:latin typeface="Times New Roman" panose="02020603050405020304" pitchFamily="18" charset="0"/>
                <a:cs typeface="Times New Roman" panose="02020603050405020304" pitchFamily="18" charset="0"/>
              </a:rPr>
              <a:t>Load balancing – distribute processes across network to even the workload</a:t>
            </a:r>
          </a:p>
          <a:p>
            <a:pPr lvl="1"/>
            <a:r>
              <a:rPr lang="en-US" altLang="en-US" sz="1800" dirty="0">
                <a:latin typeface="Times New Roman" panose="02020603050405020304" pitchFamily="18" charset="0"/>
                <a:cs typeface="Times New Roman" panose="02020603050405020304" pitchFamily="18" charset="0"/>
              </a:rPr>
              <a:t>Computation speedup – subprocesses can run concurrently on different sites</a:t>
            </a:r>
          </a:p>
          <a:p>
            <a:pPr lvl="1"/>
            <a:r>
              <a:rPr lang="en-US" altLang="en-US" sz="1800" dirty="0">
                <a:latin typeface="Times New Roman" panose="02020603050405020304" pitchFamily="18" charset="0"/>
                <a:cs typeface="Times New Roman" panose="02020603050405020304" pitchFamily="18" charset="0"/>
              </a:rPr>
              <a:t>Hardware preference – process execution may require specialized processor</a:t>
            </a:r>
          </a:p>
          <a:p>
            <a:pPr lvl="1"/>
            <a:r>
              <a:rPr lang="en-US" altLang="en-US" sz="1800" dirty="0">
                <a:latin typeface="Times New Roman" panose="02020603050405020304" pitchFamily="18" charset="0"/>
                <a:cs typeface="Times New Roman" panose="02020603050405020304" pitchFamily="18" charset="0"/>
              </a:rPr>
              <a:t>Software preference – required software may be available at only a particular site</a:t>
            </a:r>
          </a:p>
          <a:p>
            <a:pPr lvl="1"/>
            <a:r>
              <a:rPr lang="en-US" altLang="en-US" sz="1800" dirty="0">
                <a:latin typeface="Times New Roman" panose="02020603050405020304" pitchFamily="18" charset="0"/>
                <a:cs typeface="Times New Roman" panose="02020603050405020304" pitchFamily="18" charset="0"/>
              </a:rPr>
              <a:t>Data access – run process remotely, rather than transfer all data locally</a:t>
            </a:r>
          </a:p>
          <a:p>
            <a:r>
              <a:rPr lang="en-US" altLang="en-US" sz="2000" dirty="0">
                <a:latin typeface="Times New Roman" panose="02020603050405020304" pitchFamily="18" charset="0"/>
                <a:cs typeface="Times New Roman" panose="02020603050405020304" pitchFamily="18" charset="0"/>
              </a:rPr>
              <a:t>Consider the World Wide Web</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0740E640-1E7B-0281-6058-7C20F8EF0274}"/>
              </a:ext>
            </a:extLst>
          </p:cNvPr>
          <p:cNvSpPr>
            <a:spLocks noGrp="1"/>
          </p:cNvSpPr>
          <p:nvPr>
            <p:ph type="sldNum" sz="quarter" idx="10"/>
          </p:nvPr>
        </p:nvSpPr>
        <p:spPr/>
        <p:txBody>
          <a:bodyPr/>
          <a:lstStyle/>
          <a:p>
            <a:fld id="{D9B6BDF2-6896-4B98-8776-C18582F63BA5}" type="slidenum">
              <a:rPr lang="zh-TW" altLang="en-US" smtClean="0"/>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30F8A4A5-5CE4-4896-A1A8-D28FA29C31DB}"/>
              </a:ext>
            </a:extLst>
          </p:cNvPr>
          <p:cNvSpPr>
            <a:spLocks noGrp="1" noChangeArrowheads="1"/>
          </p:cNvSpPr>
          <p:nvPr>
            <p:ph type="title"/>
          </p:nvPr>
        </p:nvSpPr>
        <p:spPr>
          <a:xfrm>
            <a:off x="939800" y="154710"/>
            <a:ext cx="7704667" cy="432197"/>
          </a:xfrm>
        </p:spPr>
        <p:txBody>
          <a:bodyPr/>
          <a:lstStyle/>
          <a:p>
            <a:r>
              <a:rPr lang="en-US" altLang="en-US" dirty="0">
                <a:latin typeface="Times New Roman" panose="02020603050405020304" pitchFamily="18" charset="0"/>
                <a:cs typeface="Times New Roman" panose="02020603050405020304" pitchFamily="18" charset="0"/>
              </a:rPr>
              <a:t>Design Issues of Distributed Systems</a:t>
            </a:r>
          </a:p>
        </p:txBody>
      </p:sp>
      <p:sp>
        <p:nvSpPr>
          <p:cNvPr id="58370" name="Content Placeholder 2">
            <a:extLst>
              <a:ext uri="{FF2B5EF4-FFF2-40B4-BE49-F238E27FC236}">
                <a16:creationId xmlns:a16="http://schemas.microsoft.com/office/drawing/2014/main" id="{49E72695-1256-4A35-A791-4EAACC2912DC}"/>
              </a:ext>
            </a:extLst>
          </p:cNvPr>
          <p:cNvSpPr>
            <a:spLocks noGrp="1" noChangeArrowheads="1"/>
          </p:cNvSpPr>
          <p:nvPr>
            <p:ph idx="1"/>
          </p:nvPr>
        </p:nvSpPr>
        <p:spPr>
          <a:xfrm>
            <a:off x="1075267" y="925116"/>
            <a:ext cx="7238999" cy="3398044"/>
          </a:xfrm>
        </p:spPr>
        <p:txBody>
          <a:bodyPr/>
          <a:lstStyle/>
          <a:p>
            <a:r>
              <a:rPr lang="en-US" altLang="en-US" sz="2000" dirty="0">
                <a:latin typeface="Times New Roman" panose="02020603050405020304" pitchFamily="18" charset="0"/>
                <a:cs typeface="Times New Roman" panose="02020603050405020304" pitchFamily="18" charset="0"/>
              </a:rPr>
              <a:t>We investigate three design questions:</a:t>
            </a:r>
          </a:p>
          <a:p>
            <a:pPr lvl="1"/>
            <a:r>
              <a:rPr lang="en-US" altLang="en-US" sz="2000" dirty="0">
                <a:latin typeface="Times New Roman" panose="02020603050405020304" pitchFamily="18" charset="0"/>
                <a:cs typeface="Times New Roman" panose="02020603050405020304" pitchFamily="18" charset="0"/>
              </a:rPr>
              <a:t>Robustness – Can the distributed system withstand failures?</a:t>
            </a:r>
          </a:p>
          <a:p>
            <a:pPr lvl="1"/>
            <a:r>
              <a:rPr lang="en-US" altLang="en-US" sz="2000" dirty="0">
                <a:latin typeface="Times New Roman" panose="02020603050405020304" pitchFamily="18" charset="0"/>
                <a:cs typeface="Times New Roman" panose="02020603050405020304" pitchFamily="18" charset="0"/>
              </a:rPr>
              <a:t>Transparency – Can the distributed system be transparent to the user both in terms of where files are stored and user mobility?</a:t>
            </a:r>
          </a:p>
          <a:p>
            <a:pPr lvl="1"/>
            <a:r>
              <a:rPr lang="en-US" altLang="en-US" sz="2000" dirty="0">
                <a:latin typeface="Times New Roman" panose="02020603050405020304" pitchFamily="18" charset="0"/>
                <a:cs typeface="Times New Roman" panose="02020603050405020304" pitchFamily="18" charset="0"/>
              </a:rPr>
              <a:t>Scalability – Can the distributed system be scalable to allow addition of more computation power, storage, or users?</a:t>
            </a:r>
          </a:p>
          <a:p>
            <a:endParaRPr lang="en-US" altLang="en-US" sz="20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D85311C6-59B7-30D6-2446-D2BE6717EDE1}"/>
              </a:ext>
            </a:extLst>
          </p:cNvPr>
          <p:cNvSpPr>
            <a:spLocks noGrp="1"/>
          </p:cNvSpPr>
          <p:nvPr>
            <p:ph type="sldNum" sz="quarter" idx="10"/>
          </p:nvPr>
        </p:nvSpPr>
        <p:spPr/>
        <p:txBody>
          <a:bodyPr/>
          <a:lstStyle/>
          <a:p>
            <a:fld id="{D9B6BDF2-6896-4B98-8776-C18582F63BA5}" type="slidenum">
              <a:rPr lang="zh-TW" altLang="en-US" smtClean="0"/>
              <a:pPr/>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9CBBC56-75FA-40B1-9B44-055ACF0E14B5}"/>
              </a:ext>
            </a:extLst>
          </p:cNvPr>
          <p:cNvSpPr>
            <a:spLocks noGrp="1" noChangeArrowheads="1"/>
          </p:cNvSpPr>
          <p:nvPr>
            <p:ph type="title"/>
          </p:nvPr>
        </p:nvSpPr>
        <p:spPr>
          <a:xfrm>
            <a:off x="829733" y="108349"/>
            <a:ext cx="7845957" cy="519113"/>
          </a:xfrm>
        </p:spPr>
        <p:txBody>
          <a:bodyPr/>
          <a:lstStyle/>
          <a:p>
            <a:r>
              <a:rPr lang="en-US" altLang="en-US" dirty="0">
                <a:latin typeface="Times New Roman" panose="02020603050405020304" pitchFamily="18" charset="0"/>
                <a:cs typeface="Times New Roman" panose="02020603050405020304" pitchFamily="18" charset="0"/>
              </a:rPr>
              <a:t>Robustness</a:t>
            </a:r>
          </a:p>
        </p:txBody>
      </p:sp>
      <p:sp>
        <p:nvSpPr>
          <p:cNvPr id="59394" name="Content Placeholder 2">
            <a:extLst>
              <a:ext uri="{FF2B5EF4-FFF2-40B4-BE49-F238E27FC236}">
                <a16:creationId xmlns:a16="http://schemas.microsoft.com/office/drawing/2014/main" id="{0688E616-A479-4EF6-A8B1-0DBB539053BF}"/>
              </a:ext>
            </a:extLst>
          </p:cNvPr>
          <p:cNvSpPr>
            <a:spLocks noGrp="1" noChangeArrowheads="1"/>
          </p:cNvSpPr>
          <p:nvPr>
            <p:ph idx="1"/>
          </p:nvPr>
        </p:nvSpPr>
        <p:spPr>
          <a:xfrm>
            <a:off x="910166" y="872728"/>
            <a:ext cx="7685089" cy="3398044"/>
          </a:xfrm>
        </p:spPr>
        <p:txBody>
          <a:bodyPr/>
          <a:lstStyle/>
          <a:p>
            <a:r>
              <a:rPr lang="en-US" altLang="en-US" sz="2000" dirty="0">
                <a:latin typeface="Times New Roman" panose="02020603050405020304" pitchFamily="18" charset="0"/>
                <a:cs typeface="Times New Roman" panose="02020603050405020304" pitchFamily="18" charset="0"/>
              </a:rPr>
              <a:t>Hardware failures can include failure of a link, failure of a site, and loss of a message.</a:t>
            </a:r>
          </a:p>
          <a:p>
            <a:r>
              <a:rPr lang="en-US" altLang="en-US" sz="2000" dirty="0">
                <a:latin typeface="Times New Roman" panose="02020603050405020304" pitchFamily="18" charset="0"/>
                <a:cs typeface="Times New Roman" panose="02020603050405020304" pitchFamily="18" charset="0"/>
              </a:rPr>
              <a:t>A fault-tolerant system can tolerate a certain level of failure</a:t>
            </a:r>
          </a:p>
          <a:p>
            <a:pPr lvl="1"/>
            <a:r>
              <a:rPr lang="en-US" altLang="en-US" sz="1800" dirty="0">
                <a:latin typeface="Times New Roman" panose="02020603050405020304" pitchFamily="18" charset="0"/>
                <a:cs typeface="Times New Roman" panose="02020603050405020304" pitchFamily="18" charset="0"/>
              </a:rPr>
              <a:t>Degree of fault tolerance depends on design of system and the specific fault</a:t>
            </a:r>
          </a:p>
          <a:p>
            <a:pPr lvl="1"/>
            <a:r>
              <a:rPr lang="en-US" altLang="en-US" sz="1800" dirty="0">
                <a:latin typeface="Times New Roman" panose="02020603050405020304" pitchFamily="18" charset="0"/>
                <a:cs typeface="Times New Roman" panose="02020603050405020304" pitchFamily="18" charset="0"/>
              </a:rPr>
              <a:t>The more fault tolerance, the better!</a:t>
            </a:r>
          </a:p>
          <a:p>
            <a:r>
              <a:rPr lang="en-US" altLang="en-US" sz="2000" dirty="0">
                <a:latin typeface="Times New Roman" panose="02020603050405020304" pitchFamily="18" charset="0"/>
                <a:cs typeface="Times New Roman" panose="02020603050405020304" pitchFamily="18" charset="0"/>
              </a:rPr>
              <a:t>Involves failure detection, reconfiguration, and recovery</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3D03B341-3067-BEFD-45AB-8EE4F1953529}"/>
              </a:ext>
            </a:extLst>
          </p:cNvPr>
          <p:cNvSpPr>
            <a:spLocks noGrp="1"/>
          </p:cNvSpPr>
          <p:nvPr>
            <p:ph type="sldNum" sz="quarter" idx="10"/>
          </p:nvPr>
        </p:nvSpPr>
        <p:spPr/>
        <p:txBody>
          <a:bodyPr/>
          <a:lstStyle/>
          <a:p>
            <a:fld id="{D9B6BDF2-6896-4B98-8776-C18582F63BA5}" type="slidenum">
              <a:rPr lang="zh-TW" altLang="en-US" smtClean="0"/>
              <a:pPr/>
              <a:t>33</a:t>
            </a:fld>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04DF02C-278B-4633-8ED6-B4230619464D}"/>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Failure Detection (1)</a:t>
            </a:r>
          </a:p>
        </p:txBody>
      </p:sp>
      <p:sp>
        <p:nvSpPr>
          <p:cNvPr id="61442" name="Content Placeholder 2">
            <a:extLst>
              <a:ext uri="{FF2B5EF4-FFF2-40B4-BE49-F238E27FC236}">
                <a16:creationId xmlns:a16="http://schemas.microsoft.com/office/drawing/2014/main" id="{C8C30433-169B-4119-8E0B-F71BD1168847}"/>
              </a:ext>
            </a:extLst>
          </p:cNvPr>
          <p:cNvSpPr>
            <a:spLocks noGrp="1" noChangeArrowheads="1"/>
          </p:cNvSpPr>
          <p:nvPr>
            <p:ph idx="1"/>
          </p:nvPr>
        </p:nvSpPr>
        <p:spPr>
          <a:xfrm>
            <a:off x="872066" y="813459"/>
            <a:ext cx="7526867" cy="3398044"/>
          </a:xfrm>
        </p:spPr>
        <p:txBody>
          <a:bodyPr/>
          <a:lstStyle/>
          <a:p>
            <a:r>
              <a:rPr lang="en-US" altLang="en-US" sz="2000" dirty="0">
                <a:latin typeface="Times New Roman" panose="02020603050405020304" pitchFamily="18" charset="0"/>
                <a:cs typeface="Times New Roman" panose="02020603050405020304" pitchFamily="18" charset="0"/>
              </a:rPr>
              <a:t>Detecting hardware failure is difficult</a:t>
            </a:r>
          </a:p>
          <a:p>
            <a:r>
              <a:rPr lang="en-US" altLang="en-US" sz="2000" dirty="0">
                <a:latin typeface="Times New Roman" panose="02020603050405020304" pitchFamily="18" charset="0"/>
                <a:cs typeface="Times New Roman" panose="02020603050405020304" pitchFamily="18" charset="0"/>
              </a:rPr>
              <a:t>To detect a link failure, a heartbeat protocol can be used</a:t>
            </a:r>
          </a:p>
          <a:p>
            <a:r>
              <a:rPr lang="en-US" altLang="en-US" sz="2000" dirty="0">
                <a:latin typeface="Times New Roman" panose="02020603050405020304" pitchFamily="18" charset="0"/>
                <a:cs typeface="Times New Roman" panose="02020603050405020304" pitchFamily="18" charset="0"/>
              </a:rPr>
              <a:t>Assume Site A and Site B have established a link</a:t>
            </a:r>
          </a:p>
          <a:p>
            <a:pPr lvl="1"/>
            <a:r>
              <a:rPr lang="en-US" altLang="en-US" sz="1800" dirty="0">
                <a:latin typeface="Times New Roman" panose="02020603050405020304" pitchFamily="18" charset="0"/>
                <a:cs typeface="Times New Roman" panose="02020603050405020304" pitchFamily="18" charset="0"/>
              </a:rPr>
              <a:t>At fixed intervals, each site will exchange an </a:t>
            </a:r>
            <a:r>
              <a:rPr lang="en-US" altLang="en-US" sz="1800" i="1" dirty="0">
                <a:latin typeface="Times New Roman" panose="02020603050405020304" pitchFamily="18" charset="0"/>
                <a:cs typeface="Times New Roman" panose="02020603050405020304" pitchFamily="18" charset="0"/>
              </a:rPr>
              <a:t>I-am-up</a:t>
            </a:r>
            <a:r>
              <a:rPr lang="en-US" altLang="en-US" sz="1800" dirty="0">
                <a:latin typeface="Times New Roman" panose="02020603050405020304" pitchFamily="18" charset="0"/>
                <a:cs typeface="Times New Roman" panose="02020603050405020304" pitchFamily="18" charset="0"/>
              </a:rPr>
              <a:t> message indicating that they are up and running</a:t>
            </a:r>
          </a:p>
          <a:p>
            <a:r>
              <a:rPr lang="en-US" altLang="en-US" sz="2000" dirty="0">
                <a:latin typeface="Times New Roman" panose="02020603050405020304" pitchFamily="18" charset="0"/>
                <a:cs typeface="Times New Roman" panose="02020603050405020304" pitchFamily="18" charset="0"/>
              </a:rPr>
              <a:t>If Site A does not receive a message within the fixed interval, it assumes either (a) the other site is not up or (b) the message was lost</a:t>
            </a:r>
          </a:p>
          <a:p>
            <a:r>
              <a:rPr lang="en-US" altLang="en-US" sz="2000" dirty="0">
                <a:latin typeface="Times New Roman" panose="02020603050405020304" pitchFamily="18" charset="0"/>
                <a:cs typeface="Times New Roman" panose="02020603050405020304" pitchFamily="18" charset="0"/>
              </a:rPr>
              <a:t>Site A can now send an </a:t>
            </a:r>
            <a:r>
              <a:rPr lang="en-US" altLang="en-US" sz="2000" i="1" dirty="0">
                <a:latin typeface="Times New Roman" panose="02020603050405020304" pitchFamily="18" charset="0"/>
                <a:cs typeface="Times New Roman" panose="02020603050405020304" pitchFamily="18" charset="0"/>
              </a:rPr>
              <a:t>Are-you-up?</a:t>
            </a:r>
            <a:r>
              <a:rPr lang="en-US" altLang="en-US" sz="2000" dirty="0">
                <a:latin typeface="Times New Roman" panose="02020603050405020304" pitchFamily="18" charset="0"/>
                <a:cs typeface="Times New Roman" panose="02020603050405020304" pitchFamily="18" charset="0"/>
              </a:rPr>
              <a:t> message to Site B</a:t>
            </a:r>
          </a:p>
          <a:p>
            <a:r>
              <a:rPr lang="en-US" altLang="en-US" sz="2000" dirty="0">
                <a:latin typeface="Times New Roman" panose="02020603050405020304" pitchFamily="18" charset="0"/>
                <a:cs typeface="Times New Roman" panose="02020603050405020304" pitchFamily="18" charset="0"/>
              </a:rPr>
              <a:t>If Site A does not receive a reply, it can repeat the message or try an alternate route to Site B</a:t>
            </a:r>
          </a:p>
        </p:txBody>
      </p:sp>
      <p:sp>
        <p:nvSpPr>
          <p:cNvPr id="2" name="灯片编号占位符 1">
            <a:extLst>
              <a:ext uri="{FF2B5EF4-FFF2-40B4-BE49-F238E27FC236}">
                <a16:creationId xmlns:a16="http://schemas.microsoft.com/office/drawing/2014/main" id="{21D4250E-AD1E-D089-FBCA-B1984D90FCB6}"/>
              </a:ext>
            </a:extLst>
          </p:cNvPr>
          <p:cNvSpPr>
            <a:spLocks noGrp="1"/>
          </p:cNvSpPr>
          <p:nvPr>
            <p:ph type="sldNum" sz="quarter" idx="10"/>
          </p:nvPr>
        </p:nvSpPr>
        <p:spPr/>
        <p:txBody>
          <a:bodyPr/>
          <a:lstStyle/>
          <a:p>
            <a:fld id="{D9B6BDF2-6896-4B98-8776-C18582F63BA5}" type="slidenum">
              <a:rPr lang="zh-TW" altLang="en-US" smtClean="0"/>
              <a:pPr/>
              <a:t>34</a:t>
            </a:fld>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6E3BA851-2741-4FFB-BEC4-21E74CA499B2}"/>
              </a:ext>
            </a:extLst>
          </p:cNvPr>
          <p:cNvSpPr>
            <a:spLocks noGrp="1" noChangeArrowheads="1"/>
          </p:cNvSpPr>
          <p:nvPr>
            <p:ph type="title"/>
          </p:nvPr>
        </p:nvSpPr>
        <p:spPr>
          <a:xfrm>
            <a:off x="863600" y="108349"/>
            <a:ext cx="7812090" cy="519113"/>
          </a:xfrm>
        </p:spPr>
        <p:txBody>
          <a:bodyPr/>
          <a:lstStyle/>
          <a:p>
            <a:r>
              <a:rPr lang="en-US" altLang="en-US" dirty="0">
                <a:latin typeface="Times New Roman" panose="02020603050405020304" pitchFamily="18" charset="0"/>
                <a:cs typeface="Times New Roman" panose="02020603050405020304" pitchFamily="18" charset="0"/>
              </a:rPr>
              <a:t>Failure Detection (2)</a:t>
            </a:r>
          </a:p>
        </p:txBody>
      </p:sp>
      <p:sp>
        <p:nvSpPr>
          <p:cNvPr id="63490" name="Content Placeholder 2">
            <a:extLst>
              <a:ext uri="{FF2B5EF4-FFF2-40B4-BE49-F238E27FC236}">
                <a16:creationId xmlns:a16="http://schemas.microsoft.com/office/drawing/2014/main" id="{BAFB0610-B9EA-49B1-B0EF-7D24A5A3C27E}"/>
              </a:ext>
            </a:extLst>
          </p:cNvPr>
          <p:cNvSpPr>
            <a:spLocks noGrp="1" noChangeArrowheads="1"/>
          </p:cNvSpPr>
          <p:nvPr>
            <p:ph idx="1"/>
          </p:nvPr>
        </p:nvSpPr>
        <p:spPr>
          <a:xfrm>
            <a:off x="1007533" y="925116"/>
            <a:ext cx="7357534" cy="3079617"/>
          </a:xfrm>
        </p:spPr>
        <p:txBody>
          <a:bodyPr/>
          <a:lstStyle/>
          <a:p>
            <a:r>
              <a:rPr lang="en-US" altLang="en-US" sz="2000" dirty="0">
                <a:latin typeface="Times New Roman" panose="02020603050405020304" pitchFamily="18" charset="0"/>
                <a:cs typeface="Times New Roman" panose="02020603050405020304" pitchFamily="18" charset="0"/>
              </a:rPr>
              <a:t>If Site A does not ultimately receive a reply from Site B, it concludes some type of failure has occurred</a:t>
            </a:r>
          </a:p>
          <a:p>
            <a:r>
              <a:rPr lang="en-US" altLang="en-US" sz="2000" dirty="0">
                <a:latin typeface="Times New Roman" panose="02020603050405020304" pitchFamily="18" charset="0"/>
                <a:cs typeface="Times New Roman" panose="02020603050405020304" pitchFamily="18" charset="0"/>
              </a:rPr>
              <a:t>Types of failures</a:t>
            </a:r>
          </a:p>
          <a:p>
            <a:pPr lvl="1"/>
            <a:r>
              <a:rPr lang="en-US" altLang="en-US" sz="1600" dirty="0">
                <a:latin typeface="Times New Roman" panose="02020603050405020304" pitchFamily="18" charset="0"/>
                <a:cs typeface="Times New Roman" panose="02020603050405020304" pitchFamily="18" charset="0"/>
              </a:rPr>
              <a:t>Site B is down</a:t>
            </a:r>
          </a:p>
          <a:p>
            <a:pPr lvl="1"/>
            <a:r>
              <a:rPr lang="en-US" altLang="en-US" sz="1600" dirty="0">
                <a:latin typeface="Times New Roman" panose="02020603050405020304" pitchFamily="18" charset="0"/>
                <a:cs typeface="Times New Roman" panose="02020603050405020304" pitchFamily="18" charset="0"/>
              </a:rPr>
              <a:t>The direct link between A and B is down</a:t>
            </a:r>
          </a:p>
          <a:p>
            <a:pPr lvl="1"/>
            <a:r>
              <a:rPr lang="en-US" altLang="en-US" sz="1600" dirty="0">
                <a:latin typeface="Times New Roman" panose="02020603050405020304" pitchFamily="18" charset="0"/>
                <a:cs typeface="Times New Roman" panose="02020603050405020304" pitchFamily="18" charset="0"/>
              </a:rPr>
              <a:t>The alternate link from A to B is down</a:t>
            </a:r>
          </a:p>
          <a:p>
            <a:pPr lvl="1"/>
            <a:r>
              <a:rPr lang="en-US" altLang="en-US" sz="1600" dirty="0">
                <a:latin typeface="Times New Roman" panose="02020603050405020304" pitchFamily="18" charset="0"/>
                <a:cs typeface="Times New Roman" panose="02020603050405020304" pitchFamily="18" charset="0"/>
              </a:rPr>
              <a:t>The message has been lost</a:t>
            </a:r>
          </a:p>
          <a:p>
            <a:r>
              <a:rPr lang="en-US" altLang="en-US" sz="2000" dirty="0">
                <a:latin typeface="Times New Roman" panose="02020603050405020304" pitchFamily="18" charset="0"/>
                <a:cs typeface="Times New Roman" panose="02020603050405020304" pitchFamily="18" charset="0"/>
              </a:rPr>
              <a:t>However, Site A cannot determine exactly why the failure has occurred</a:t>
            </a:r>
          </a:p>
        </p:txBody>
      </p:sp>
      <p:sp>
        <p:nvSpPr>
          <p:cNvPr id="2" name="灯片编号占位符 1">
            <a:extLst>
              <a:ext uri="{FF2B5EF4-FFF2-40B4-BE49-F238E27FC236}">
                <a16:creationId xmlns:a16="http://schemas.microsoft.com/office/drawing/2014/main" id="{53669788-1C63-27EA-B217-05523A3B603B}"/>
              </a:ext>
            </a:extLst>
          </p:cNvPr>
          <p:cNvSpPr>
            <a:spLocks noGrp="1"/>
          </p:cNvSpPr>
          <p:nvPr>
            <p:ph type="sldNum" sz="quarter" idx="10"/>
          </p:nvPr>
        </p:nvSpPr>
        <p:spPr/>
        <p:txBody>
          <a:bodyPr/>
          <a:lstStyle/>
          <a:p>
            <a:fld id="{D9B6BDF2-6896-4B98-8776-C18582F63BA5}" type="slidenum">
              <a:rPr lang="zh-TW" altLang="en-US" smtClean="0"/>
              <a:pPr/>
              <a:t>35</a:t>
            </a:fld>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5F91C5D-B4AC-4110-8F63-15A4C55F3AED}"/>
              </a:ext>
            </a:extLst>
          </p:cNvPr>
          <p:cNvSpPr>
            <a:spLocks noGrp="1" noChangeArrowheads="1"/>
          </p:cNvSpPr>
          <p:nvPr>
            <p:ph type="title"/>
          </p:nvPr>
        </p:nvSpPr>
        <p:spPr>
          <a:xfrm>
            <a:off x="922868" y="120847"/>
            <a:ext cx="7888289" cy="519113"/>
          </a:xfrm>
        </p:spPr>
        <p:txBody>
          <a:bodyPr/>
          <a:lstStyle/>
          <a:p>
            <a:r>
              <a:rPr lang="en-US" altLang="en-US" dirty="0">
                <a:latin typeface="Times New Roman" panose="02020603050405020304" pitchFamily="18" charset="0"/>
                <a:cs typeface="Times New Roman" panose="02020603050405020304" pitchFamily="18" charset="0"/>
              </a:rPr>
              <a:t>Reconfiguration and Recovery</a:t>
            </a:r>
          </a:p>
        </p:txBody>
      </p:sp>
      <p:sp>
        <p:nvSpPr>
          <p:cNvPr id="65538" name="Content Placeholder 2">
            <a:extLst>
              <a:ext uri="{FF2B5EF4-FFF2-40B4-BE49-F238E27FC236}">
                <a16:creationId xmlns:a16="http://schemas.microsoft.com/office/drawing/2014/main" id="{E92C32D6-558E-4169-8B9C-CD1342F4CF22}"/>
              </a:ext>
            </a:extLst>
          </p:cNvPr>
          <p:cNvSpPr>
            <a:spLocks noGrp="1" noChangeArrowheads="1"/>
          </p:cNvSpPr>
          <p:nvPr>
            <p:ph idx="1"/>
          </p:nvPr>
        </p:nvSpPr>
        <p:spPr>
          <a:xfrm>
            <a:off x="1024467" y="925116"/>
            <a:ext cx="7569200" cy="3398044"/>
          </a:xfrm>
        </p:spPr>
        <p:txBody>
          <a:bodyPr/>
          <a:lstStyle/>
          <a:p>
            <a:r>
              <a:rPr lang="en-US" altLang="en-US" sz="2000" dirty="0">
                <a:latin typeface="Times New Roman" panose="02020603050405020304" pitchFamily="18" charset="0"/>
                <a:cs typeface="Times New Roman" panose="02020603050405020304" pitchFamily="18" charset="0"/>
              </a:rPr>
              <a:t>When Site A determines a failure has occurred, it must reconfigure the system: </a:t>
            </a:r>
          </a:p>
          <a:p>
            <a:pPr lvl="1"/>
            <a:r>
              <a:rPr lang="en-US" altLang="en-US" sz="1800" dirty="0">
                <a:latin typeface="Times New Roman" panose="02020603050405020304" pitchFamily="18" charset="0"/>
                <a:cs typeface="Times New Roman" panose="02020603050405020304" pitchFamily="18" charset="0"/>
              </a:rPr>
              <a:t>If the link from A to B has failed, this must be  broadcast  to every site in the system</a:t>
            </a:r>
          </a:p>
          <a:p>
            <a:pPr lvl="1"/>
            <a:r>
              <a:rPr lang="en-US" altLang="en-US" sz="1800" dirty="0">
                <a:latin typeface="Times New Roman" panose="02020603050405020304" pitchFamily="18" charset="0"/>
                <a:cs typeface="Times New Roman" panose="02020603050405020304" pitchFamily="18" charset="0"/>
              </a:rPr>
              <a:t>If a site has failed, every other site must also be notified  indicating that the services offered by the failed site are no longer available</a:t>
            </a:r>
          </a:p>
          <a:p>
            <a:r>
              <a:rPr lang="en-US" altLang="en-US" sz="2000" dirty="0">
                <a:latin typeface="Times New Roman" panose="02020603050405020304" pitchFamily="18" charset="0"/>
                <a:cs typeface="Times New Roman" panose="02020603050405020304" pitchFamily="18" charset="0"/>
              </a:rPr>
              <a:t>When the link or the site becomes available again, this information must again be broadcast to all other sites</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8490FEA7-73EF-4445-C0F7-8A8CADBA8BA3}"/>
              </a:ext>
            </a:extLst>
          </p:cNvPr>
          <p:cNvSpPr>
            <a:spLocks noGrp="1"/>
          </p:cNvSpPr>
          <p:nvPr>
            <p:ph type="sldNum" sz="quarter" idx="10"/>
          </p:nvPr>
        </p:nvSpPr>
        <p:spPr/>
        <p:txBody>
          <a:bodyPr/>
          <a:lstStyle/>
          <a:p>
            <a:fld id="{D9B6BDF2-6896-4B98-8776-C18582F63BA5}" type="slidenum">
              <a:rPr lang="zh-TW" altLang="en-US" smtClean="0"/>
              <a:pPr/>
              <a:t>36</a:t>
            </a:fld>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E35C2144-F4D9-4093-8CBE-7CD17665C2D9}"/>
              </a:ext>
            </a:extLst>
          </p:cNvPr>
          <p:cNvSpPr>
            <a:spLocks noGrp="1" noChangeArrowheads="1"/>
          </p:cNvSpPr>
          <p:nvPr>
            <p:ph type="title"/>
          </p:nvPr>
        </p:nvSpPr>
        <p:spPr>
          <a:xfrm>
            <a:off x="914400" y="108349"/>
            <a:ext cx="7761290" cy="519113"/>
          </a:xfrm>
        </p:spPr>
        <p:txBody>
          <a:bodyPr/>
          <a:lstStyle/>
          <a:p>
            <a:r>
              <a:rPr lang="en-US" altLang="en-US" dirty="0">
                <a:latin typeface="Times New Roman" panose="02020603050405020304" pitchFamily="18" charset="0"/>
                <a:cs typeface="Times New Roman" panose="02020603050405020304" pitchFamily="18" charset="0"/>
              </a:rPr>
              <a:t>Transparency</a:t>
            </a:r>
          </a:p>
        </p:txBody>
      </p:sp>
      <p:sp>
        <p:nvSpPr>
          <p:cNvPr id="67586" name="Content Placeholder 3">
            <a:extLst>
              <a:ext uri="{FF2B5EF4-FFF2-40B4-BE49-F238E27FC236}">
                <a16:creationId xmlns:a16="http://schemas.microsoft.com/office/drawing/2014/main" id="{E4C5CE42-ABD4-4AD3-B426-EE81E9E8A3C8}"/>
              </a:ext>
            </a:extLst>
          </p:cNvPr>
          <p:cNvSpPr>
            <a:spLocks noGrp="1" noChangeArrowheads="1"/>
          </p:cNvSpPr>
          <p:nvPr>
            <p:ph idx="1"/>
          </p:nvPr>
        </p:nvSpPr>
        <p:spPr>
          <a:xfrm>
            <a:off x="804334" y="874316"/>
            <a:ext cx="7535332" cy="2910284"/>
          </a:xfrm>
        </p:spPr>
        <p:txBody>
          <a:bodyPr/>
          <a:lstStyle/>
          <a:p>
            <a:r>
              <a:rPr lang="en-US" altLang="en-US" sz="2000" dirty="0">
                <a:latin typeface="Times New Roman" panose="02020603050405020304" pitchFamily="18" charset="0"/>
                <a:cs typeface="Times New Roman" panose="02020603050405020304" pitchFamily="18" charset="0"/>
              </a:rPr>
              <a:t>The distributed system should appear as a conventional, centralized system to the user</a:t>
            </a:r>
          </a:p>
          <a:p>
            <a:pPr lvl="1"/>
            <a:r>
              <a:rPr lang="en-US" altLang="en-US" sz="1800" dirty="0">
                <a:latin typeface="Times New Roman" panose="02020603050405020304" pitchFamily="18" charset="0"/>
                <a:cs typeface="Times New Roman" panose="02020603050405020304" pitchFamily="18" charset="0"/>
              </a:rPr>
              <a:t>User interface should not distinguish between local and remote resources</a:t>
            </a:r>
          </a:p>
          <a:p>
            <a:pPr lvl="2"/>
            <a:r>
              <a:rPr lang="en-US" altLang="en-US" sz="1600" dirty="0">
                <a:latin typeface="Times New Roman" panose="02020603050405020304" pitchFamily="18" charset="0"/>
                <a:cs typeface="Times New Roman" panose="02020603050405020304" pitchFamily="18" charset="0"/>
              </a:rPr>
              <a:t>Example: Network File system (NFS)</a:t>
            </a:r>
          </a:p>
          <a:p>
            <a:pPr lvl="1"/>
            <a:r>
              <a:rPr lang="en-US" altLang="en-US" sz="1800" dirty="0">
                <a:latin typeface="Times New Roman" panose="02020603050405020304" pitchFamily="18" charset="0"/>
                <a:cs typeface="Times New Roman" panose="02020603050405020304" pitchFamily="18" charset="0"/>
              </a:rPr>
              <a:t>User mobility allows users to log into any machine in the environment and see his/her environment</a:t>
            </a:r>
          </a:p>
          <a:p>
            <a:pPr lvl="2"/>
            <a:r>
              <a:rPr lang="en-US" altLang="en-US" sz="1600" dirty="0">
                <a:latin typeface="Times New Roman" panose="02020603050405020304" pitchFamily="18" charset="0"/>
                <a:cs typeface="Times New Roman" panose="02020603050405020304" pitchFamily="18" charset="0"/>
              </a:rPr>
              <a:t>Example: </a:t>
            </a:r>
            <a:r>
              <a:rPr lang="en-US" sz="1600" dirty="0">
                <a:latin typeface="Times New Roman" panose="02020603050405020304" pitchFamily="18" charset="0"/>
                <a:cs typeface="Times New Roman" panose="02020603050405020304" pitchFamily="18" charset="0"/>
              </a:rPr>
              <a:t>Lightweight Directory Access Protocol (</a:t>
            </a:r>
            <a:r>
              <a:rPr lang="en-US" altLang="en-US" sz="1600" dirty="0">
                <a:latin typeface="Times New Roman" panose="02020603050405020304" pitchFamily="18" charset="0"/>
                <a:cs typeface="Times New Roman" panose="02020603050405020304" pitchFamily="18" charset="0"/>
              </a:rPr>
              <a:t>LDAP) plus desktop virtualization</a:t>
            </a:r>
          </a:p>
        </p:txBody>
      </p:sp>
      <p:sp>
        <p:nvSpPr>
          <p:cNvPr id="2" name="灯片编号占位符 1">
            <a:extLst>
              <a:ext uri="{FF2B5EF4-FFF2-40B4-BE49-F238E27FC236}">
                <a16:creationId xmlns:a16="http://schemas.microsoft.com/office/drawing/2014/main" id="{EBD07542-C740-51D6-4AA7-47FD2732D737}"/>
              </a:ext>
            </a:extLst>
          </p:cNvPr>
          <p:cNvSpPr>
            <a:spLocks noGrp="1"/>
          </p:cNvSpPr>
          <p:nvPr>
            <p:ph type="sldNum" sz="quarter" idx="10"/>
          </p:nvPr>
        </p:nvSpPr>
        <p:spPr/>
        <p:txBody>
          <a:bodyPr/>
          <a:lstStyle/>
          <a:p>
            <a:fld id="{D9B6BDF2-6896-4B98-8776-C18582F63BA5}" type="slidenum">
              <a:rPr lang="zh-TW" altLang="en-US" smtClean="0"/>
              <a:pPr/>
              <a:t>37</a:t>
            </a:fld>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04495CCD-F926-4178-84B6-E50FA8FFB667}"/>
              </a:ext>
            </a:extLst>
          </p:cNvPr>
          <p:cNvSpPr>
            <a:spLocks noGrp="1" noChangeArrowheads="1"/>
          </p:cNvSpPr>
          <p:nvPr>
            <p:ph type="title"/>
          </p:nvPr>
        </p:nvSpPr>
        <p:spPr>
          <a:xfrm>
            <a:off x="897465" y="108349"/>
            <a:ext cx="7778225" cy="519113"/>
          </a:xfrm>
        </p:spPr>
        <p:txBody>
          <a:bodyPr/>
          <a:lstStyle/>
          <a:p>
            <a:r>
              <a:rPr lang="en-US" altLang="en-US" dirty="0">
                <a:latin typeface="Times New Roman" panose="02020603050405020304" pitchFamily="18" charset="0"/>
                <a:cs typeface="Times New Roman" panose="02020603050405020304" pitchFamily="18" charset="0"/>
              </a:rPr>
              <a:t>Scalability</a:t>
            </a:r>
          </a:p>
        </p:txBody>
      </p:sp>
      <p:sp>
        <p:nvSpPr>
          <p:cNvPr id="69634" name="Content Placeholder 2">
            <a:extLst>
              <a:ext uri="{FF2B5EF4-FFF2-40B4-BE49-F238E27FC236}">
                <a16:creationId xmlns:a16="http://schemas.microsoft.com/office/drawing/2014/main" id="{66A71067-AE68-40A6-974E-6C642DD522BC}"/>
              </a:ext>
            </a:extLst>
          </p:cNvPr>
          <p:cNvSpPr>
            <a:spLocks noGrp="1" noChangeArrowheads="1"/>
          </p:cNvSpPr>
          <p:nvPr>
            <p:ph idx="1"/>
          </p:nvPr>
        </p:nvSpPr>
        <p:spPr>
          <a:xfrm>
            <a:off x="1058333" y="789650"/>
            <a:ext cx="7103532" cy="2597017"/>
          </a:xfrm>
        </p:spPr>
        <p:txBody>
          <a:bodyPr/>
          <a:lstStyle/>
          <a:p>
            <a:r>
              <a:rPr lang="en-US" altLang="en-US" sz="2000" dirty="0">
                <a:latin typeface="Times New Roman" panose="02020603050405020304" pitchFamily="18" charset="0"/>
                <a:cs typeface="Times New Roman" panose="02020603050405020304" pitchFamily="18" charset="0"/>
              </a:rPr>
              <a:t>As</a:t>
            </a:r>
            <a:r>
              <a:rPr lang="en-US" altLang="en-US" sz="2000" i="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demands increase, the system should easily accept the addition of new resources to accommodate the increased demand</a:t>
            </a:r>
          </a:p>
          <a:p>
            <a:pPr lvl="1"/>
            <a:r>
              <a:rPr lang="en-US" altLang="en-US" sz="1800" dirty="0">
                <a:latin typeface="Times New Roman" panose="02020603050405020304" pitchFamily="18" charset="0"/>
                <a:cs typeface="Times New Roman" panose="02020603050405020304" pitchFamily="18" charset="0"/>
              </a:rPr>
              <a:t>Reacts gracefully to increased load</a:t>
            </a:r>
          </a:p>
          <a:p>
            <a:pPr lvl="1"/>
            <a:r>
              <a:rPr lang="en-US" altLang="en-US" sz="1800" dirty="0">
                <a:latin typeface="Times New Roman" panose="02020603050405020304" pitchFamily="18" charset="0"/>
                <a:cs typeface="Times New Roman" panose="02020603050405020304" pitchFamily="18" charset="0"/>
              </a:rPr>
              <a:t>Adding more resources may generate additional indirect load on other resources if not careful</a:t>
            </a:r>
          </a:p>
          <a:p>
            <a:pPr lvl="1"/>
            <a:r>
              <a:rPr lang="en-US" altLang="en-US" sz="1800" dirty="0">
                <a:latin typeface="Times New Roman" panose="02020603050405020304" pitchFamily="18" charset="0"/>
                <a:cs typeface="Times New Roman" panose="02020603050405020304" pitchFamily="18" charset="0"/>
              </a:rPr>
              <a:t>Data compression or deduplication can cut down on storage and network resources used</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FD11182B-3CE0-5C15-854A-23DA048CE377}"/>
              </a:ext>
            </a:extLst>
          </p:cNvPr>
          <p:cNvSpPr>
            <a:spLocks noGrp="1"/>
          </p:cNvSpPr>
          <p:nvPr>
            <p:ph type="sldNum" sz="quarter" idx="10"/>
          </p:nvPr>
        </p:nvSpPr>
        <p:spPr/>
        <p:txBody>
          <a:bodyPr/>
          <a:lstStyle/>
          <a:p>
            <a:fld id="{D9B6BDF2-6896-4B98-8776-C18582F63BA5}" type="slidenum">
              <a:rPr lang="zh-TW" altLang="en-US" smtClean="0"/>
              <a:pPr/>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AB95E158-25EC-4863-8C4D-0762C6C7162C}"/>
              </a:ext>
            </a:extLst>
          </p:cNvPr>
          <p:cNvSpPr>
            <a:spLocks noGrp="1" noChangeArrowheads="1"/>
          </p:cNvSpPr>
          <p:nvPr>
            <p:ph type="title"/>
          </p:nvPr>
        </p:nvSpPr>
        <p:spPr>
          <a:xfrm>
            <a:off x="838200" y="108349"/>
            <a:ext cx="7837490" cy="519113"/>
          </a:xfrm>
        </p:spPr>
        <p:txBody>
          <a:bodyPr/>
          <a:lstStyle/>
          <a:p>
            <a:r>
              <a:rPr lang="en-US" altLang="en-US" dirty="0">
                <a:latin typeface="Times New Roman" panose="02020603050405020304" pitchFamily="18" charset="0"/>
                <a:cs typeface="Times New Roman" panose="02020603050405020304" pitchFamily="18" charset="0"/>
              </a:rPr>
              <a:t>Distributed File System (1)</a:t>
            </a:r>
          </a:p>
        </p:txBody>
      </p:sp>
      <p:sp>
        <p:nvSpPr>
          <p:cNvPr id="70658" name="Content Placeholder 2">
            <a:extLst>
              <a:ext uri="{FF2B5EF4-FFF2-40B4-BE49-F238E27FC236}">
                <a16:creationId xmlns:a16="http://schemas.microsoft.com/office/drawing/2014/main" id="{56F17A77-4CDC-402E-9629-B8BB9177E24B}"/>
              </a:ext>
            </a:extLst>
          </p:cNvPr>
          <p:cNvSpPr>
            <a:spLocks noGrp="1" noChangeArrowheads="1"/>
          </p:cNvSpPr>
          <p:nvPr>
            <p:ph idx="1"/>
          </p:nvPr>
        </p:nvSpPr>
        <p:spPr>
          <a:xfrm>
            <a:off x="931333" y="823515"/>
            <a:ext cx="7086600" cy="2385351"/>
          </a:xfrm>
        </p:spPr>
        <p:txBody>
          <a:bodyPr/>
          <a:lstStyle/>
          <a:p>
            <a:r>
              <a:rPr lang="en-US" altLang="en-US" sz="2000" dirty="0">
                <a:latin typeface="Times New Roman" panose="02020603050405020304" pitchFamily="18" charset="0"/>
                <a:cs typeface="Times New Roman" panose="02020603050405020304" pitchFamily="18" charset="0"/>
              </a:rPr>
              <a:t>Distributed file system (DFS) – a file system whose clients, servers, and storage devices are dispersed among the machines of a distributed system</a:t>
            </a:r>
          </a:p>
          <a:p>
            <a:pPr lvl="1"/>
            <a:r>
              <a:rPr lang="en-US" altLang="en-US" sz="1800" dirty="0">
                <a:latin typeface="Times New Roman" panose="02020603050405020304" pitchFamily="18" charset="0"/>
                <a:cs typeface="Times New Roman" panose="02020603050405020304" pitchFamily="18" charset="0"/>
              </a:rPr>
              <a:t>Should appear to its clients as a conventional, centralized file system</a:t>
            </a:r>
          </a:p>
          <a:p>
            <a:r>
              <a:rPr lang="en-US" altLang="en-US" sz="2000" dirty="0">
                <a:latin typeface="Times New Roman" panose="02020603050405020304" pitchFamily="18" charset="0"/>
                <a:cs typeface="Times New Roman" panose="02020603050405020304" pitchFamily="18" charset="0"/>
              </a:rPr>
              <a:t>Key distinguishing feature is management of dispersed storage devices</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23D1BD67-3421-ACCA-F0EA-375FC33F3D33}"/>
              </a:ext>
            </a:extLst>
          </p:cNvPr>
          <p:cNvSpPr>
            <a:spLocks noGrp="1"/>
          </p:cNvSpPr>
          <p:nvPr>
            <p:ph type="sldNum" sz="quarter" idx="10"/>
          </p:nvPr>
        </p:nvSpPr>
        <p:spPr/>
        <p:txBody>
          <a:bodyPr/>
          <a:lstStyle/>
          <a:p>
            <a:fld id="{D9B6BDF2-6896-4B98-8776-C18582F63BA5}"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17_01.pdf">
            <a:extLst>
              <a:ext uri="{FF2B5EF4-FFF2-40B4-BE49-F238E27FC236}">
                <a16:creationId xmlns:a16="http://schemas.microsoft.com/office/drawing/2014/main" id="{C2468DA5-F6D7-4F1D-96C5-70914486F1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5956" y="2678852"/>
            <a:ext cx="2952088" cy="190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2">
            <a:extLst>
              <a:ext uri="{FF2B5EF4-FFF2-40B4-BE49-F238E27FC236}">
                <a16:creationId xmlns:a16="http://schemas.microsoft.com/office/drawing/2014/main" id="{B8A7478C-3BFB-4151-B92B-78B1D0FA13B5}"/>
              </a:ext>
            </a:extLst>
          </p:cNvPr>
          <p:cNvSpPr>
            <a:spLocks noGrp="1" noChangeArrowheads="1"/>
          </p:cNvSpPr>
          <p:nvPr>
            <p:ph type="title"/>
          </p:nvPr>
        </p:nvSpPr>
        <p:spPr>
          <a:xfrm>
            <a:off x="872067" y="108349"/>
            <a:ext cx="7803623" cy="519113"/>
          </a:xfrm>
        </p:spPr>
        <p:txBody>
          <a:bodyPr/>
          <a:lstStyle/>
          <a:p>
            <a:r>
              <a:rPr lang="en-US" altLang="en-US" dirty="0">
                <a:latin typeface="Times New Roman" panose="02020603050405020304" pitchFamily="18" charset="0"/>
                <a:cs typeface="Times New Roman" panose="02020603050405020304" pitchFamily="18" charset="0"/>
              </a:rPr>
              <a:t>Overview (1)</a:t>
            </a:r>
          </a:p>
        </p:txBody>
      </p:sp>
      <p:sp>
        <p:nvSpPr>
          <p:cNvPr id="11267" name="Content Placeholder 4">
            <a:extLst>
              <a:ext uri="{FF2B5EF4-FFF2-40B4-BE49-F238E27FC236}">
                <a16:creationId xmlns:a16="http://schemas.microsoft.com/office/drawing/2014/main" id="{41A6C15C-C397-4EF5-B5F2-64F8198592C3}"/>
              </a:ext>
            </a:extLst>
          </p:cNvPr>
          <p:cNvSpPr>
            <a:spLocks noGrp="1" noChangeArrowheads="1"/>
          </p:cNvSpPr>
          <p:nvPr>
            <p:ph idx="1"/>
          </p:nvPr>
        </p:nvSpPr>
        <p:spPr>
          <a:xfrm>
            <a:off x="872067" y="849783"/>
            <a:ext cx="7738533" cy="2091135"/>
          </a:xfrm>
        </p:spPr>
        <p:txBody>
          <a:bodyPr/>
          <a:lstStyle/>
          <a:p>
            <a:r>
              <a:rPr lang="en-US" altLang="en-US" sz="2000" dirty="0">
                <a:latin typeface="Times New Roman" panose="02020603050405020304" pitchFamily="18" charset="0"/>
                <a:cs typeface="Times New Roman" panose="02020603050405020304" pitchFamily="18" charset="0"/>
              </a:rPr>
              <a:t>A distributed system is a collection of loosely coupled nodes interconnected by a communications network</a:t>
            </a:r>
          </a:p>
          <a:p>
            <a:r>
              <a:rPr lang="en-US" altLang="en-US" sz="2000" dirty="0">
                <a:latin typeface="Times New Roman" panose="02020603050405020304" pitchFamily="18" charset="0"/>
                <a:cs typeface="Times New Roman" panose="02020603050405020304" pitchFamily="18" charset="0"/>
              </a:rPr>
              <a:t>Nodes variously called processors, computers, machines, hosts</a:t>
            </a:r>
          </a:p>
          <a:p>
            <a:pPr lvl="1"/>
            <a:r>
              <a:rPr lang="en-US" altLang="en-US" sz="1800" dirty="0">
                <a:latin typeface="Times New Roman" panose="02020603050405020304" pitchFamily="18" charset="0"/>
                <a:cs typeface="Times New Roman" panose="02020603050405020304" pitchFamily="18" charset="0"/>
              </a:rPr>
              <a:t>Site is location of the machine, node refers to specific system</a:t>
            </a:r>
          </a:p>
          <a:p>
            <a:pPr lvl="1"/>
            <a:r>
              <a:rPr lang="en-US" altLang="en-US" sz="1800" dirty="0">
                <a:latin typeface="Times New Roman" panose="02020603050405020304" pitchFamily="18" charset="0"/>
                <a:cs typeface="Times New Roman" panose="02020603050405020304" pitchFamily="18" charset="0"/>
              </a:rPr>
              <a:t>Generally a server has a resource a client node at a different site wants to use</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624D5C2A-4010-E21C-DC85-04346E8A902F}"/>
              </a:ext>
            </a:extLst>
          </p:cNvPr>
          <p:cNvSpPr>
            <a:spLocks noGrp="1"/>
          </p:cNvSpPr>
          <p:nvPr>
            <p:ph type="sldNum" sz="quarter" idx="10"/>
          </p:nvPr>
        </p:nvSpPr>
        <p:spPr/>
        <p:txBody>
          <a:bodyPr/>
          <a:lstStyle/>
          <a:p>
            <a:fld id="{D9B6BDF2-6896-4B98-8776-C18582F63BA5}" type="slidenum">
              <a:rPr lang="zh-TW" altLang="en-US" smtClean="0"/>
              <a:pPr/>
              <a:t>4</a:t>
            </a:fld>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11C9EF49-80B0-4DF7-99EC-D4927F451BAF}"/>
              </a:ext>
            </a:extLst>
          </p:cNvPr>
          <p:cNvSpPr>
            <a:spLocks noGrp="1" noChangeArrowheads="1"/>
          </p:cNvSpPr>
          <p:nvPr>
            <p:ph type="title"/>
          </p:nvPr>
        </p:nvSpPr>
        <p:spPr>
          <a:xfrm>
            <a:off x="931333" y="108349"/>
            <a:ext cx="7744357" cy="519113"/>
          </a:xfrm>
        </p:spPr>
        <p:txBody>
          <a:bodyPr/>
          <a:lstStyle/>
          <a:p>
            <a:r>
              <a:rPr lang="en-US" altLang="en-US" dirty="0">
                <a:latin typeface="Times New Roman" panose="02020603050405020304" pitchFamily="18" charset="0"/>
                <a:cs typeface="Times New Roman" panose="02020603050405020304" pitchFamily="18" charset="0"/>
              </a:rPr>
              <a:t>Distributed File System (2)</a:t>
            </a:r>
          </a:p>
        </p:txBody>
      </p:sp>
      <p:sp>
        <p:nvSpPr>
          <p:cNvPr id="72706" name="Content Placeholder 2">
            <a:extLst>
              <a:ext uri="{FF2B5EF4-FFF2-40B4-BE49-F238E27FC236}">
                <a16:creationId xmlns:a16="http://schemas.microsoft.com/office/drawing/2014/main" id="{517D71D8-7A33-4EDD-9F01-3695B7D030BD}"/>
              </a:ext>
            </a:extLst>
          </p:cNvPr>
          <p:cNvSpPr>
            <a:spLocks noGrp="1" noChangeArrowheads="1"/>
          </p:cNvSpPr>
          <p:nvPr>
            <p:ph idx="1"/>
          </p:nvPr>
        </p:nvSpPr>
        <p:spPr>
          <a:xfrm>
            <a:off x="931333" y="806581"/>
            <a:ext cx="7357534" cy="3714617"/>
          </a:xfrm>
        </p:spPr>
        <p:txBody>
          <a:bodyPr/>
          <a:lstStyle/>
          <a:p>
            <a:r>
              <a:rPr lang="en-US" altLang="en-US" sz="2000" dirty="0">
                <a:latin typeface="Times New Roman" panose="02020603050405020304" pitchFamily="18" charset="0"/>
                <a:cs typeface="Times New Roman" panose="02020603050405020304" pitchFamily="18" charset="0"/>
              </a:rPr>
              <a:t>Service – software entity running on one or more machines and providing a particular type of function to a priori unknown clients</a:t>
            </a:r>
          </a:p>
          <a:p>
            <a:r>
              <a:rPr lang="en-US" altLang="en-US" sz="2000" dirty="0">
                <a:latin typeface="Times New Roman" panose="02020603050405020304" pitchFamily="18" charset="0"/>
                <a:cs typeface="Times New Roman" panose="02020603050405020304" pitchFamily="18" charset="0"/>
              </a:rPr>
              <a:t>Server – service software running on a single machine</a:t>
            </a:r>
          </a:p>
          <a:p>
            <a:r>
              <a:rPr lang="en-US" altLang="en-US" sz="2000" dirty="0">
                <a:latin typeface="Times New Roman" panose="02020603050405020304" pitchFamily="18" charset="0"/>
                <a:cs typeface="Times New Roman" panose="02020603050405020304" pitchFamily="18" charset="0"/>
              </a:rPr>
              <a:t>Client –  process that can invoke a service using a set of operations that forms its client interface</a:t>
            </a:r>
            <a:endParaRPr lang="en-US" altLang="en-US" sz="2000" i="1"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A client interface for a file service is formed by a set of primitive file operations (create, delete, read, write)</a:t>
            </a:r>
          </a:p>
          <a:p>
            <a:r>
              <a:rPr lang="en-US" altLang="en-US" sz="2000" dirty="0">
                <a:latin typeface="Times New Roman" panose="02020603050405020304" pitchFamily="18" charset="0"/>
                <a:cs typeface="Times New Roman" panose="02020603050405020304" pitchFamily="18" charset="0"/>
              </a:rPr>
              <a:t>Client interface of a DFS should be transparent; i.e., not distinguish between local and remote files </a:t>
            </a:r>
          </a:p>
          <a:p>
            <a:r>
              <a:rPr lang="en-US" altLang="en-US" sz="2000" dirty="0">
                <a:latin typeface="Times New Roman" panose="02020603050405020304" pitchFamily="18" charset="0"/>
                <a:cs typeface="Times New Roman" panose="02020603050405020304" pitchFamily="18" charset="0"/>
              </a:rPr>
              <a:t>Sometimes lower-level inter-machine interface need for cross-machine interaction</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A1A56AA8-B9CE-FE68-3878-83F0FD372A4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40</a:t>
            </a:fld>
            <a:endParaRPr lang="zh-TW"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DAD8158C-BCAC-4AAF-BF43-0C92D8AFE20F}"/>
              </a:ext>
            </a:extLst>
          </p:cNvPr>
          <p:cNvSpPr>
            <a:spLocks noGrp="1" noChangeArrowheads="1"/>
          </p:cNvSpPr>
          <p:nvPr>
            <p:ph type="title"/>
          </p:nvPr>
        </p:nvSpPr>
        <p:spPr>
          <a:xfrm>
            <a:off x="880533" y="108349"/>
            <a:ext cx="7795157" cy="519113"/>
          </a:xfrm>
        </p:spPr>
        <p:txBody>
          <a:bodyPr/>
          <a:lstStyle/>
          <a:p>
            <a:r>
              <a:rPr lang="en-US" altLang="en-US" dirty="0">
                <a:latin typeface="Times New Roman" panose="02020603050405020304" pitchFamily="18" charset="0"/>
                <a:cs typeface="Times New Roman" panose="02020603050405020304" pitchFamily="18" charset="0"/>
              </a:rPr>
              <a:t>Distributed File System (3)</a:t>
            </a:r>
          </a:p>
        </p:txBody>
      </p:sp>
      <p:sp>
        <p:nvSpPr>
          <p:cNvPr id="74754" name="Content Placeholder 2">
            <a:extLst>
              <a:ext uri="{FF2B5EF4-FFF2-40B4-BE49-F238E27FC236}">
                <a16:creationId xmlns:a16="http://schemas.microsoft.com/office/drawing/2014/main" id="{2EE952F1-3177-495B-8D61-C5C2A5EAF09C}"/>
              </a:ext>
            </a:extLst>
          </p:cNvPr>
          <p:cNvSpPr>
            <a:spLocks noGrp="1" noChangeArrowheads="1"/>
          </p:cNvSpPr>
          <p:nvPr>
            <p:ph idx="1"/>
          </p:nvPr>
        </p:nvSpPr>
        <p:spPr>
          <a:xfrm>
            <a:off x="944033" y="838200"/>
            <a:ext cx="7255934" cy="3307160"/>
          </a:xfrm>
        </p:spPr>
        <p:txBody>
          <a:bodyPr/>
          <a:lstStyle/>
          <a:p>
            <a:r>
              <a:rPr lang="en-US" altLang="en-US" sz="2000" dirty="0">
                <a:latin typeface="Times New Roman" panose="02020603050405020304" pitchFamily="18" charset="0"/>
                <a:cs typeface="Times New Roman" panose="02020603050405020304" pitchFamily="18" charset="0"/>
              </a:rPr>
              <a:t>Two widely-used architectural models include client-server model and cluster-based model</a:t>
            </a:r>
          </a:p>
          <a:p>
            <a:r>
              <a:rPr lang="en-US" altLang="en-US" sz="2000" dirty="0">
                <a:latin typeface="Times New Roman" panose="02020603050405020304" pitchFamily="18" charset="0"/>
                <a:cs typeface="Times New Roman" panose="02020603050405020304" pitchFamily="18" charset="0"/>
              </a:rPr>
              <a:t>Challenges include:</a:t>
            </a:r>
          </a:p>
          <a:p>
            <a:pPr lvl="1"/>
            <a:r>
              <a:rPr lang="en-US" altLang="en-US" sz="1800" dirty="0">
                <a:latin typeface="Times New Roman" panose="02020603050405020304" pitchFamily="18" charset="0"/>
                <a:cs typeface="Times New Roman" panose="02020603050405020304" pitchFamily="18" charset="0"/>
              </a:rPr>
              <a:t>Naming and transparency</a:t>
            </a:r>
          </a:p>
          <a:p>
            <a:pPr lvl="1"/>
            <a:r>
              <a:rPr lang="en-US" altLang="en-US" sz="1800" dirty="0">
                <a:latin typeface="Times New Roman" panose="02020603050405020304" pitchFamily="18" charset="0"/>
                <a:cs typeface="Times New Roman" panose="02020603050405020304" pitchFamily="18" charset="0"/>
              </a:rPr>
              <a:t>Remote file access </a:t>
            </a:r>
          </a:p>
          <a:p>
            <a:pPr lvl="1"/>
            <a:r>
              <a:rPr lang="en-US" altLang="en-US" sz="1800" dirty="0">
                <a:latin typeface="Times New Roman" panose="02020603050405020304" pitchFamily="18" charset="0"/>
                <a:cs typeface="Times New Roman" panose="02020603050405020304" pitchFamily="18" charset="0"/>
              </a:rPr>
              <a:t>Caching and cache consistency</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33AC18B9-7C51-B95A-2541-485E50ED6D4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D0C0BE07-E6CB-4FF2-9422-FA1E5CB18B4B}"/>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Client-Server DFS Model (1)</a:t>
            </a:r>
          </a:p>
        </p:txBody>
      </p:sp>
      <p:sp>
        <p:nvSpPr>
          <p:cNvPr id="75778" name="Content Placeholder 2">
            <a:extLst>
              <a:ext uri="{FF2B5EF4-FFF2-40B4-BE49-F238E27FC236}">
                <a16:creationId xmlns:a16="http://schemas.microsoft.com/office/drawing/2014/main" id="{04608EB9-6A8A-4BFE-9AF1-6482B0BE27E3}"/>
              </a:ext>
            </a:extLst>
          </p:cNvPr>
          <p:cNvSpPr>
            <a:spLocks noGrp="1" noChangeArrowheads="1"/>
          </p:cNvSpPr>
          <p:nvPr>
            <p:ph idx="1"/>
          </p:nvPr>
        </p:nvSpPr>
        <p:spPr>
          <a:xfrm>
            <a:off x="787401" y="798116"/>
            <a:ext cx="7306732" cy="3398044"/>
          </a:xfrm>
        </p:spPr>
        <p:txBody>
          <a:bodyPr/>
          <a:lstStyle/>
          <a:p>
            <a:r>
              <a:rPr lang="en-US" altLang="en-US" sz="2000" dirty="0">
                <a:latin typeface="Times New Roman" panose="02020603050405020304" pitchFamily="18" charset="0"/>
                <a:cs typeface="Times New Roman" panose="02020603050405020304" pitchFamily="18" charset="0"/>
              </a:rPr>
              <a:t>Server(s) store both files and metadata on attached storage</a:t>
            </a:r>
          </a:p>
          <a:p>
            <a:pPr lvl="1"/>
            <a:r>
              <a:rPr lang="en-US" altLang="en-US" sz="1800" dirty="0">
                <a:latin typeface="Times New Roman" panose="02020603050405020304" pitchFamily="18" charset="0"/>
                <a:cs typeface="Times New Roman" panose="02020603050405020304" pitchFamily="18" charset="0"/>
              </a:rPr>
              <a:t>Clients contact the server to request files</a:t>
            </a:r>
          </a:p>
          <a:p>
            <a:pPr lvl="1"/>
            <a:r>
              <a:rPr lang="en-US" altLang="en-US" sz="1800" dirty="0">
                <a:latin typeface="Times New Roman" panose="02020603050405020304" pitchFamily="18" charset="0"/>
                <a:cs typeface="Times New Roman" panose="02020603050405020304" pitchFamily="18" charset="0"/>
              </a:rPr>
              <a:t>Sever responsible for authentication, checking file permissions, and delivering the file</a:t>
            </a:r>
          </a:p>
          <a:p>
            <a:pPr lvl="1"/>
            <a:r>
              <a:rPr lang="en-US" altLang="en-US" sz="1800" dirty="0">
                <a:latin typeface="Times New Roman" panose="02020603050405020304" pitchFamily="18" charset="0"/>
                <a:cs typeface="Times New Roman" panose="02020603050405020304" pitchFamily="18" charset="0"/>
              </a:rPr>
              <a:t>Changes client makes to file must be propagated back to the server</a:t>
            </a:r>
          </a:p>
          <a:p>
            <a:r>
              <a:rPr lang="en-US" altLang="en-US" sz="2000" dirty="0">
                <a:latin typeface="Times New Roman" panose="02020603050405020304" pitchFamily="18" charset="0"/>
                <a:cs typeface="Times New Roman" panose="02020603050405020304" pitchFamily="18" charset="0"/>
              </a:rPr>
              <a:t>Popular examples include NFS and </a:t>
            </a:r>
            <a:r>
              <a:rPr lang="en-US" altLang="en-US" sz="2000" dirty="0" err="1">
                <a:latin typeface="Times New Roman" panose="02020603050405020304" pitchFamily="18" charset="0"/>
                <a:cs typeface="Times New Roman" panose="02020603050405020304" pitchFamily="18" charset="0"/>
              </a:rPr>
              <a:t>OpenAFS</a:t>
            </a:r>
            <a:endParaRPr lang="en-US" alt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Design suffers from single point of failure if server crashes</a:t>
            </a:r>
          </a:p>
          <a:p>
            <a:r>
              <a:rPr lang="en-US" altLang="en-US" sz="2000" dirty="0">
                <a:latin typeface="Times New Roman" panose="02020603050405020304" pitchFamily="18" charset="0"/>
                <a:cs typeface="Times New Roman" panose="02020603050405020304" pitchFamily="18" charset="0"/>
              </a:rPr>
              <a:t>Server presents a bottleneck for all requests of data and metadata</a:t>
            </a:r>
          </a:p>
          <a:p>
            <a:pPr lvl="1"/>
            <a:r>
              <a:rPr lang="en-US" altLang="en-US" sz="1800" dirty="0">
                <a:latin typeface="Times New Roman" panose="02020603050405020304" pitchFamily="18" charset="0"/>
                <a:cs typeface="Times New Roman" panose="02020603050405020304" pitchFamily="18" charset="0"/>
              </a:rPr>
              <a:t>Could pose problems with scalability and bandwidth</a:t>
            </a:r>
          </a:p>
        </p:txBody>
      </p:sp>
      <p:sp>
        <p:nvSpPr>
          <p:cNvPr id="2" name="灯片编号占位符 1">
            <a:extLst>
              <a:ext uri="{FF2B5EF4-FFF2-40B4-BE49-F238E27FC236}">
                <a16:creationId xmlns:a16="http://schemas.microsoft.com/office/drawing/2014/main" id="{EBCCBC20-6501-0832-927D-FC487A4D4A1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3400B0AC-864B-4ACF-8B3A-68857DEC119E}"/>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Client-Server DFS Model (2)</a:t>
            </a:r>
          </a:p>
        </p:txBody>
      </p:sp>
      <p:pic>
        <p:nvPicPr>
          <p:cNvPr id="76802" name="Picture 2">
            <a:extLst>
              <a:ext uri="{FF2B5EF4-FFF2-40B4-BE49-F238E27FC236}">
                <a16:creationId xmlns:a16="http://schemas.microsoft.com/office/drawing/2014/main" id="{C620274D-A5DA-4231-A97B-BE64ECF05C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947" y="967126"/>
            <a:ext cx="4914106" cy="301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0323B7DC-0312-3133-BFE8-CBA1A19D42E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43</a:t>
            </a:fld>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BE908F6D-84CE-43DF-A04A-F83C6C4965A5}"/>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Cluster-Based DFS Model (1)</a:t>
            </a:r>
          </a:p>
        </p:txBody>
      </p:sp>
      <p:sp>
        <p:nvSpPr>
          <p:cNvPr id="77826" name="Content Placeholder 2">
            <a:extLst>
              <a:ext uri="{FF2B5EF4-FFF2-40B4-BE49-F238E27FC236}">
                <a16:creationId xmlns:a16="http://schemas.microsoft.com/office/drawing/2014/main" id="{73892424-73B4-4BD2-9977-978B1FD50103}"/>
              </a:ext>
            </a:extLst>
          </p:cNvPr>
          <p:cNvSpPr>
            <a:spLocks noGrp="1" noChangeArrowheads="1"/>
          </p:cNvSpPr>
          <p:nvPr>
            <p:ph idx="1"/>
          </p:nvPr>
        </p:nvSpPr>
        <p:spPr>
          <a:xfrm>
            <a:off x="893233" y="872728"/>
            <a:ext cx="7357533" cy="3398044"/>
          </a:xfrm>
        </p:spPr>
        <p:txBody>
          <a:bodyPr/>
          <a:lstStyle/>
          <a:p>
            <a:r>
              <a:rPr lang="en-US" altLang="en-US" sz="2000" dirty="0">
                <a:latin typeface="Times New Roman" panose="02020603050405020304" pitchFamily="18" charset="0"/>
                <a:cs typeface="Times New Roman" panose="02020603050405020304" pitchFamily="18" charset="0"/>
              </a:rPr>
              <a:t>Built to be more fault-tolerant and scalable than client-server DFS</a:t>
            </a:r>
          </a:p>
          <a:p>
            <a:r>
              <a:rPr lang="en-US" altLang="en-US" sz="2000" dirty="0">
                <a:latin typeface="Times New Roman" panose="02020603050405020304" pitchFamily="18" charset="0"/>
                <a:cs typeface="Times New Roman" panose="02020603050405020304" pitchFamily="18" charset="0"/>
              </a:rPr>
              <a:t>Examples include the Google File System (GFS) and Hadoop Distributed File System (HDFS)</a:t>
            </a:r>
          </a:p>
          <a:p>
            <a:pPr lvl="1"/>
            <a:r>
              <a:rPr lang="en-US" altLang="en-US" sz="1800" dirty="0">
                <a:latin typeface="Times New Roman" panose="02020603050405020304" pitchFamily="18" charset="0"/>
                <a:cs typeface="Times New Roman" panose="02020603050405020304" pitchFamily="18" charset="0"/>
              </a:rPr>
              <a:t>Clients connected to master metadata server and several data servers that hold “chunks” (portions) of files</a:t>
            </a:r>
          </a:p>
          <a:p>
            <a:pPr lvl="1"/>
            <a:r>
              <a:rPr lang="en-US" altLang="en-US" sz="1800" dirty="0">
                <a:latin typeface="Times New Roman" panose="02020603050405020304" pitchFamily="18" charset="0"/>
                <a:cs typeface="Times New Roman" panose="02020603050405020304" pitchFamily="18" charset="0"/>
              </a:rPr>
              <a:t>Metadata server keeps mapping of which data servers hold chunks of which files</a:t>
            </a:r>
          </a:p>
          <a:p>
            <a:pPr lvl="2"/>
            <a:r>
              <a:rPr lang="en-US" altLang="en-US" sz="1600" dirty="0">
                <a:latin typeface="Times New Roman" panose="02020603050405020304" pitchFamily="18" charset="0"/>
                <a:cs typeface="Times New Roman" panose="02020603050405020304" pitchFamily="18" charset="0"/>
              </a:rPr>
              <a:t>As well as hierarchical mapping of directories and files</a:t>
            </a:r>
          </a:p>
          <a:p>
            <a:pPr lvl="1"/>
            <a:r>
              <a:rPr lang="en-US" altLang="en-US" sz="1800" dirty="0">
                <a:latin typeface="Times New Roman" panose="02020603050405020304" pitchFamily="18" charset="0"/>
                <a:cs typeface="Times New Roman" panose="02020603050405020304" pitchFamily="18" charset="0"/>
              </a:rPr>
              <a:t>File chunks replicated </a:t>
            </a:r>
            <a:r>
              <a:rPr lang="en-US" altLang="en-US" sz="1800" i="1" dirty="0">
                <a:latin typeface="Times New Roman" panose="02020603050405020304" pitchFamily="18" charset="0"/>
                <a:cs typeface="Times New Roman" panose="02020603050405020304" pitchFamily="18" charset="0"/>
              </a:rPr>
              <a:t>n </a:t>
            </a:r>
            <a:r>
              <a:rPr lang="en-US" altLang="en-US" sz="1800" dirty="0">
                <a:latin typeface="Times New Roman" panose="02020603050405020304" pitchFamily="18" charset="0"/>
                <a:cs typeface="Times New Roman" panose="02020603050405020304" pitchFamily="18" charset="0"/>
              </a:rPr>
              <a:t>times</a:t>
            </a:r>
          </a:p>
          <a:p>
            <a:endParaRPr lang="en-US" altLang="en-US" sz="2000" i="1"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F82BAAAB-AD74-7606-BF36-3C6C45A50CE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4F68E31F-382A-4174-9FAC-270B51D489C3}"/>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Cluster-Based DFS Model (2)</a:t>
            </a:r>
          </a:p>
        </p:txBody>
      </p:sp>
      <p:pic>
        <p:nvPicPr>
          <p:cNvPr id="78850" name="Picture 2">
            <a:extLst>
              <a:ext uri="{FF2B5EF4-FFF2-40B4-BE49-F238E27FC236}">
                <a16:creationId xmlns:a16="http://schemas.microsoft.com/office/drawing/2014/main" id="{10B0E5CD-7227-4F99-9A62-9E6404D959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7346" y="1109132"/>
            <a:ext cx="5389665" cy="336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CE1D345D-856E-AD25-4F4C-B8F2343012F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45</a:t>
            </a:fld>
            <a:endParaRPr lang="zh-TW"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DB13FC43-6BE4-46AD-BED6-5430BBC27BD7}"/>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Cluster-Based DFS Model (3)</a:t>
            </a:r>
          </a:p>
        </p:txBody>
      </p:sp>
      <p:sp>
        <p:nvSpPr>
          <p:cNvPr id="79874" name="Content Placeholder 2">
            <a:extLst>
              <a:ext uri="{FF2B5EF4-FFF2-40B4-BE49-F238E27FC236}">
                <a16:creationId xmlns:a16="http://schemas.microsoft.com/office/drawing/2014/main" id="{65119F8D-E311-40BB-833A-9E0FA521A359}"/>
              </a:ext>
            </a:extLst>
          </p:cNvPr>
          <p:cNvSpPr>
            <a:spLocks noGrp="1" noChangeArrowheads="1"/>
          </p:cNvSpPr>
          <p:nvPr>
            <p:ph idx="1"/>
          </p:nvPr>
        </p:nvSpPr>
        <p:spPr>
          <a:xfrm>
            <a:off x="711200" y="789646"/>
            <a:ext cx="8060267" cy="3756954"/>
          </a:xfrm>
        </p:spPr>
        <p:txBody>
          <a:bodyPr/>
          <a:lstStyle/>
          <a:p>
            <a:r>
              <a:rPr lang="en-US" altLang="en-US" sz="2000" dirty="0">
                <a:latin typeface="Times New Roman" panose="02020603050405020304" pitchFamily="18" charset="0"/>
                <a:cs typeface="Times New Roman" panose="02020603050405020304" pitchFamily="18" charset="0"/>
              </a:rPr>
              <a:t>GFS design was influenced by following observations:</a:t>
            </a:r>
          </a:p>
          <a:p>
            <a:pPr lvl="1"/>
            <a:r>
              <a:rPr lang="en-US" altLang="en-US" sz="1800" dirty="0">
                <a:latin typeface="Times New Roman" panose="02020603050405020304" pitchFamily="18" charset="0"/>
                <a:cs typeface="Times New Roman" panose="02020603050405020304" pitchFamily="18" charset="0"/>
              </a:rPr>
              <a:t>Hardware component failures are the norm rather than the exception and should be routinely expected.</a:t>
            </a:r>
          </a:p>
          <a:p>
            <a:pPr lvl="1"/>
            <a:r>
              <a:rPr lang="en-US" altLang="en-US" sz="1800" dirty="0">
                <a:latin typeface="Times New Roman" panose="02020603050405020304" pitchFamily="18" charset="0"/>
                <a:cs typeface="Times New Roman" panose="02020603050405020304" pitchFamily="18" charset="0"/>
              </a:rPr>
              <a:t>Files stored on such a system are very large.</a:t>
            </a:r>
          </a:p>
          <a:p>
            <a:pPr lvl="1"/>
            <a:r>
              <a:rPr lang="en-US" altLang="en-US" sz="1800" dirty="0">
                <a:latin typeface="Times New Roman" panose="02020603050405020304" pitchFamily="18" charset="0"/>
                <a:cs typeface="Times New Roman" panose="02020603050405020304" pitchFamily="18" charset="0"/>
              </a:rPr>
              <a:t>Most files are changed by appending new data to the end rather than overwriting existing data.</a:t>
            </a:r>
          </a:p>
          <a:p>
            <a:pPr lvl="1"/>
            <a:r>
              <a:rPr lang="en-US" altLang="en-US" sz="1800" dirty="0">
                <a:latin typeface="Times New Roman" panose="02020603050405020304" pitchFamily="18" charset="0"/>
                <a:cs typeface="Times New Roman" panose="02020603050405020304" pitchFamily="18" charset="0"/>
              </a:rPr>
              <a:t>Redesigning the applications and file system API increases system flexibility</a:t>
            </a:r>
          </a:p>
          <a:p>
            <a:pPr marL="857250" lvl="2" indent="-257175">
              <a:buFont typeface="Wingdings" panose="05000000000000000000" pitchFamily="2" charset="2"/>
              <a:buChar char="Ø"/>
            </a:pPr>
            <a:r>
              <a:rPr lang="en-US" altLang="en-US" sz="1600" dirty="0">
                <a:latin typeface="Times New Roman" panose="02020603050405020304" pitchFamily="18" charset="0"/>
                <a:cs typeface="Times New Roman" panose="02020603050405020304" pitchFamily="18" charset="0"/>
              </a:rPr>
              <a:t>Requires applications to be programmed specially with new API</a:t>
            </a:r>
          </a:p>
          <a:p>
            <a:r>
              <a:rPr lang="en-US" altLang="en-US" sz="2000" dirty="0">
                <a:latin typeface="Times New Roman" panose="02020603050405020304" pitchFamily="18" charset="0"/>
                <a:cs typeface="Times New Roman" panose="02020603050405020304" pitchFamily="18" charset="0"/>
              </a:rPr>
              <a:t>Modularized software layer MapReduce can sit on top of GFS to carry out large-scale parallel computations while utilizing benefits of GFS</a:t>
            </a:r>
          </a:p>
          <a:p>
            <a:pPr lvl="1"/>
            <a:r>
              <a:rPr lang="en-US" altLang="en-US" sz="1500" dirty="0">
                <a:latin typeface="Times New Roman" panose="02020603050405020304" pitchFamily="18" charset="0"/>
                <a:cs typeface="Times New Roman" panose="02020603050405020304" pitchFamily="18" charset="0"/>
              </a:rPr>
              <a:t>Hadoop framework also stackable and modularized</a:t>
            </a:r>
          </a:p>
        </p:txBody>
      </p:sp>
      <p:sp>
        <p:nvSpPr>
          <p:cNvPr id="2" name="灯片编号占位符 1">
            <a:extLst>
              <a:ext uri="{FF2B5EF4-FFF2-40B4-BE49-F238E27FC236}">
                <a16:creationId xmlns:a16="http://schemas.microsoft.com/office/drawing/2014/main" id="{EA1DCB35-F4B0-BD4D-8C9E-7B7328B3163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46</a:t>
            </a:fld>
            <a:endParaRPr lang="zh-TW"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3A3DF6EC-4998-4AB5-B865-D75AF5F776E8}"/>
              </a:ext>
            </a:extLst>
          </p:cNvPr>
          <p:cNvSpPr>
            <a:spLocks noGrp="1" noChangeArrowheads="1"/>
          </p:cNvSpPr>
          <p:nvPr>
            <p:ph type="title"/>
          </p:nvPr>
        </p:nvSpPr>
        <p:spPr>
          <a:xfrm>
            <a:off x="922867" y="108349"/>
            <a:ext cx="7752823" cy="519113"/>
          </a:xfrm>
        </p:spPr>
        <p:txBody>
          <a:bodyPr/>
          <a:lstStyle/>
          <a:p>
            <a:r>
              <a:rPr lang="en-US" altLang="en-US" dirty="0">
                <a:latin typeface="Times New Roman" panose="02020603050405020304" pitchFamily="18" charset="0"/>
                <a:cs typeface="Times New Roman" panose="02020603050405020304" pitchFamily="18" charset="0"/>
              </a:rPr>
              <a:t>Naming and Transparency</a:t>
            </a:r>
          </a:p>
        </p:txBody>
      </p:sp>
      <p:sp>
        <p:nvSpPr>
          <p:cNvPr id="80898" name="Content Placeholder 2">
            <a:extLst>
              <a:ext uri="{FF2B5EF4-FFF2-40B4-BE49-F238E27FC236}">
                <a16:creationId xmlns:a16="http://schemas.microsoft.com/office/drawing/2014/main" id="{B6D135D8-DB5A-4E79-A921-A9AE29EB7A81}"/>
              </a:ext>
            </a:extLst>
          </p:cNvPr>
          <p:cNvSpPr>
            <a:spLocks noGrp="1" noChangeArrowheads="1"/>
          </p:cNvSpPr>
          <p:nvPr>
            <p:ph idx="1"/>
          </p:nvPr>
        </p:nvSpPr>
        <p:spPr>
          <a:xfrm>
            <a:off x="922867" y="925116"/>
            <a:ext cx="7162800" cy="3398044"/>
          </a:xfrm>
        </p:spPr>
        <p:txBody>
          <a:bodyPr/>
          <a:lstStyle/>
          <a:p>
            <a:r>
              <a:rPr lang="en-US" altLang="en-US" sz="2000" dirty="0">
                <a:latin typeface="Times New Roman" panose="02020603050405020304" pitchFamily="18" charset="0"/>
                <a:cs typeface="Times New Roman" panose="02020603050405020304" pitchFamily="18" charset="0"/>
              </a:rPr>
              <a:t>Naming – mapping between logical and physical objects</a:t>
            </a:r>
          </a:p>
          <a:p>
            <a:r>
              <a:rPr lang="en-US" altLang="en-US" sz="2000" dirty="0">
                <a:latin typeface="Times New Roman" panose="02020603050405020304" pitchFamily="18" charset="0"/>
                <a:cs typeface="Times New Roman" panose="02020603050405020304" pitchFamily="18" charset="0"/>
              </a:rPr>
              <a:t>Multilevel mapping – abstraction of a file that hides the details of how and where on the disk the file is actually stored</a:t>
            </a:r>
          </a:p>
          <a:p>
            <a:r>
              <a:rPr lang="en-US" altLang="en-US" sz="2000" dirty="0">
                <a:latin typeface="Times New Roman" panose="02020603050405020304" pitchFamily="18" charset="0"/>
                <a:cs typeface="Times New Roman" panose="02020603050405020304" pitchFamily="18" charset="0"/>
              </a:rPr>
              <a:t>A transparent DFS hides the location where in the network the file is stored</a:t>
            </a:r>
          </a:p>
          <a:p>
            <a:r>
              <a:rPr lang="en-US" altLang="en-US" sz="2000" dirty="0">
                <a:latin typeface="Times New Roman" panose="02020603050405020304" pitchFamily="18" charset="0"/>
                <a:cs typeface="Times New Roman" panose="02020603050405020304" pitchFamily="18" charset="0"/>
              </a:rPr>
              <a:t>For a file being replicated in several sites, the mapping returns a set of the locations of this file’</a:t>
            </a:r>
            <a:r>
              <a:rPr lang="en-US" altLang="ja-JP" sz="2000" dirty="0">
                <a:latin typeface="Times New Roman" panose="02020603050405020304" pitchFamily="18" charset="0"/>
                <a:cs typeface="Times New Roman" panose="02020603050405020304" pitchFamily="18" charset="0"/>
              </a:rPr>
              <a:t>s replicas; both the existence of multiple copies and their location are hidden</a:t>
            </a:r>
            <a:endParaRPr lang="en-US" altLang="en-US" sz="20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2FB3E5F7-E709-FE86-B285-760435E4D7D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47</a:t>
            </a:fld>
            <a:endParaRPr lang="zh-TW"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31A8A7BC-0D17-4D8E-9F2C-E9760AAC6016}"/>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Naming Structures </a:t>
            </a:r>
          </a:p>
        </p:txBody>
      </p:sp>
      <p:sp>
        <p:nvSpPr>
          <p:cNvPr id="82946" name="Content Placeholder 2">
            <a:extLst>
              <a:ext uri="{FF2B5EF4-FFF2-40B4-BE49-F238E27FC236}">
                <a16:creationId xmlns:a16="http://schemas.microsoft.com/office/drawing/2014/main" id="{F069A1C3-11A4-4E28-A2A2-CB32166A92BE}"/>
              </a:ext>
            </a:extLst>
          </p:cNvPr>
          <p:cNvSpPr>
            <a:spLocks noGrp="1" noChangeArrowheads="1"/>
          </p:cNvSpPr>
          <p:nvPr>
            <p:ph idx="1"/>
          </p:nvPr>
        </p:nvSpPr>
        <p:spPr>
          <a:xfrm>
            <a:off x="982133" y="857381"/>
            <a:ext cx="7306734" cy="3697684"/>
          </a:xfrm>
        </p:spPr>
        <p:txBody>
          <a:bodyPr/>
          <a:lstStyle/>
          <a:p>
            <a:r>
              <a:rPr lang="en-US" altLang="en-US" sz="2000" dirty="0">
                <a:latin typeface="Times New Roman" panose="02020603050405020304" pitchFamily="18" charset="0"/>
                <a:cs typeface="Times New Roman" panose="02020603050405020304" pitchFamily="18" charset="0"/>
              </a:rPr>
              <a:t>Location transparency –  file name does not reveal the file’</a:t>
            </a:r>
            <a:r>
              <a:rPr lang="en-US" altLang="ja-JP" sz="2000" dirty="0">
                <a:latin typeface="Times New Roman" panose="02020603050405020304" pitchFamily="18" charset="0"/>
                <a:cs typeface="Times New Roman" panose="02020603050405020304" pitchFamily="18" charset="0"/>
              </a:rPr>
              <a:t>s physical storage location</a:t>
            </a:r>
            <a:endParaRPr lang="en-US" altLang="en-US" sz="2000"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Location independence – file name does not need to be changed when the file’</a:t>
            </a:r>
            <a:r>
              <a:rPr lang="en-US" altLang="ja-JP" sz="2000" dirty="0">
                <a:latin typeface="Times New Roman" panose="02020603050405020304" pitchFamily="18" charset="0"/>
                <a:cs typeface="Times New Roman" panose="02020603050405020304" pitchFamily="18" charset="0"/>
              </a:rPr>
              <a:t>s physical storage location changes </a:t>
            </a:r>
          </a:p>
          <a:p>
            <a:r>
              <a:rPr lang="en-US" altLang="en-US" sz="2000" dirty="0">
                <a:latin typeface="Times New Roman" panose="02020603050405020304" pitchFamily="18" charset="0"/>
                <a:cs typeface="Times New Roman" panose="02020603050405020304" pitchFamily="18" charset="0"/>
              </a:rPr>
              <a:t>In practice most DFSs use static, location-transparent mapping for user-level names</a:t>
            </a:r>
          </a:p>
          <a:p>
            <a:pPr lvl="1"/>
            <a:r>
              <a:rPr lang="en-US" altLang="en-US" sz="1800" dirty="0">
                <a:latin typeface="Times New Roman" panose="02020603050405020304" pitchFamily="18" charset="0"/>
                <a:cs typeface="Times New Roman" panose="02020603050405020304" pitchFamily="18" charset="0"/>
              </a:rPr>
              <a:t>Some support file migration (e.g. </a:t>
            </a:r>
            <a:r>
              <a:rPr lang="en-US" altLang="en-US" sz="1800" dirty="0" err="1">
                <a:latin typeface="Times New Roman" panose="02020603050405020304" pitchFamily="18" charset="0"/>
                <a:cs typeface="Times New Roman" panose="02020603050405020304" pitchFamily="18" charset="0"/>
              </a:rPr>
              <a:t>OpenAFS</a:t>
            </a:r>
            <a:r>
              <a:rPr lang="en-US" altLang="en-US" sz="1800" dirty="0">
                <a:latin typeface="Times New Roman" panose="02020603050405020304" pitchFamily="18" charset="0"/>
                <a:cs typeface="Times New Roman" panose="02020603050405020304" pitchFamily="18" charset="0"/>
              </a:rPr>
              <a:t>)</a:t>
            </a:r>
          </a:p>
          <a:p>
            <a:pPr lvl="1"/>
            <a:r>
              <a:rPr lang="en-US" altLang="en-US" sz="1800" dirty="0">
                <a:latin typeface="Times New Roman" panose="02020603050405020304" pitchFamily="18" charset="0"/>
                <a:cs typeface="Times New Roman" panose="02020603050405020304" pitchFamily="18" charset="0"/>
              </a:rPr>
              <a:t>Hadoop supports file migration but without following POSIX standards; hides information from clients </a:t>
            </a:r>
          </a:p>
          <a:p>
            <a:pPr lvl="1"/>
            <a:r>
              <a:rPr lang="en-US" altLang="en-US" sz="1800" dirty="0">
                <a:latin typeface="Times New Roman" panose="02020603050405020304" pitchFamily="18" charset="0"/>
                <a:cs typeface="Times New Roman" panose="02020603050405020304" pitchFamily="18" charset="0"/>
              </a:rPr>
              <a:t>Amazon S3 provides blocks of storage on demand via APIs, placing storage dynamically and moving data as necessary</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C930F727-8EF8-CE27-CC98-28564E2F497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48</a:t>
            </a:fld>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a:extLst>
              <a:ext uri="{FF2B5EF4-FFF2-40B4-BE49-F238E27FC236}">
                <a16:creationId xmlns:a16="http://schemas.microsoft.com/office/drawing/2014/main" id="{DEDA5757-8E55-4648-A129-237519B22B4A}"/>
              </a:ext>
            </a:extLst>
          </p:cNvPr>
          <p:cNvSpPr>
            <a:spLocks noGrp="1" noChangeArrowheads="1"/>
          </p:cNvSpPr>
          <p:nvPr>
            <p:ph type="title"/>
          </p:nvPr>
        </p:nvSpPr>
        <p:spPr>
          <a:xfrm>
            <a:off x="897467" y="108349"/>
            <a:ext cx="7778223" cy="519113"/>
          </a:xfrm>
        </p:spPr>
        <p:txBody>
          <a:bodyPr/>
          <a:lstStyle/>
          <a:p>
            <a:r>
              <a:rPr lang="en-US" altLang="en-US" dirty="0">
                <a:latin typeface="Times New Roman" panose="02020603050405020304" pitchFamily="18" charset="0"/>
                <a:cs typeface="Times New Roman" panose="02020603050405020304" pitchFamily="18" charset="0"/>
              </a:rPr>
              <a:t>Naming Schemes </a:t>
            </a:r>
          </a:p>
        </p:txBody>
      </p:sp>
      <p:sp>
        <p:nvSpPr>
          <p:cNvPr id="84994" name="Rectangle 3">
            <a:extLst>
              <a:ext uri="{FF2B5EF4-FFF2-40B4-BE49-F238E27FC236}">
                <a16:creationId xmlns:a16="http://schemas.microsoft.com/office/drawing/2014/main" id="{6506B06A-51C5-4B00-A391-D9625AB558DA}"/>
              </a:ext>
            </a:extLst>
          </p:cNvPr>
          <p:cNvSpPr>
            <a:spLocks noGrp="1" noChangeArrowheads="1"/>
          </p:cNvSpPr>
          <p:nvPr>
            <p:ph idx="1"/>
          </p:nvPr>
        </p:nvSpPr>
        <p:spPr>
          <a:xfrm>
            <a:off x="1007533" y="925116"/>
            <a:ext cx="7052734" cy="3398044"/>
          </a:xfrm>
        </p:spPr>
        <p:txBody>
          <a:bodyPr/>
          <a:lstStyle/>
          <a:p>
            <a:r>
              <a:rPr lang="en-US" altLang="en-US" sz="2000" dirty="0">
                <a:latin typeface="Times New Roman" panose="02020603050405020304" pitchFamily="18" charset="0"/>
                <a:cs typeface="Times New Roman" panose="02020603050405020304" pitchFamily="18" charset="0"/>
              </a:rPr>
              <a:t>Three approaches</a:t>
            </a:r>
          </a:p>
          <a:p>
            <a:pPr lvl="1"/>
            <a:r>
              <a:rPr lang="en-US" altLang="en-US" sz="1800" dirty="0">
                <a:latin typeface="Times New Roman" panose="02020603050405020304" pitchFamily="18" charset="0"/>
                <a:cs typeface="Times New Roman" panose="02020603050405020304" pitchFamily="18" charset="0"/>
              </a:rPr>
              <a:t>Files named by combination of their host name and local name; guarantees a unique system-wide name. This naming scheme is neither location transparent nor location independent.</a:t>
            </a:r>
          </a:p>
          <a:p>
            <a:pPr lvl="1"/>
            <a:r>
              <a:rPr lang="en-US" altLang="en-US" sz="1800" dirty="0">
                <a:latin typeface="Times New Roman" panose="02020603050405020304" pitchFamily="18" charset="0"/>
                <a:cs typeface="Times New Roman" panose="02020603050405020304" pitchFamily="18" charset="0"/>
              </a:rPr>
              <a:t>Attach remote directories to local directories, giving the appearance of a coherent directory tree; only previously mounted remote directories can be accessed transparently</a:t>
            </a:r>
          </a:p>
          <a:p>
            <a:pPr lvl="1"/>
            <a:r>
              <a:rPr lang="en-US" altLang="en-US" sz="1800" dirty="0">
                <a:latin typeface="Times New Roman" panose="02020603050405020304" pitchFamily="18" charset="0"/>
                <a:cs typeface="Times New Roman" panose="02020603050405020304" pitchFamily="18" charset="0"/>
              </a:rPr>
              <a:t>Single global name structures spans all files in the system. If a server is unavailable, some arbitrary set of directories on different machines also becomes unavailable </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A62A61B1-8F99-A764-56AD-8495B18EC07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49</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a:extLst>
              <a:ext uri="{FF2B5EF4-FFF2-40B4-BE49-F238E27FC236}">
                <a16:creationId xmlns:a16="http://schemas.microsoft.com/office/drawing/2014/main" id="{01064B41-F9A3-433B-A67F-07E4EF157F8E}"/>
              </a:ext>
            </a:extLst>
          </p:cNvPr>
          <p:cNvSpPr>
            <a:spLocks noGrp="1" noChangeArrowheads="1"/>
          </p:cNvSpPr>
          <p:nvPr>
            <p:ph type="title"/>
          </p:nvPr>
        </p:nvSpPr>
        <p:spPr>
          <a:xfrm>
            <a:off x="897467" y="108349"/>
            <a:ext cx="7778223" cy="519113"/>
          </a:xfrm>
        </p:spPr>
        <p:txBody>
          <a:bodyPr/>
          <a:lstStyle/>
          <a:p>
            <a:r>
              <a:rPr lang="en-US" altLang="en-US" dirty="0">
                <a:latin typeface="Times New Roman" panose="02020603050405020304" pitchFamily="18" charset="0"/>
                <a:cs typeface="Times New Roman" panose="02020603050405020304" pitchFamily="18" charset="0"/>
              </a:rPr>
              <a:t>Overview (2)</a:t>
            </a:r>
          </a:p>
        </p:txBody>
      </p:sp>
      <p:sp>
        <p:nvSpPr>
          <p:cNvPr id="13314" name="Content Placeholder 4">
            <a:extLst>
              <a:ext uri="{FF2B5EF4-FFF2-40B4-BE49-F238E27FC236}">
                <a16:creationId xmlns:a16="http://schemas.microsoft.com/office/drawing/2014/main" id="{3E373B6D-6E95-4632-88CD-44676CC9BA63}"/>
              </a:ext>
            </a:extLst>
          </p:cNvPr>
          <p:cNvSpPr>
            <a:spLocks noGrp="1" noChangeArrowheads="1"/>
          </p:cNvSpPr>
          <p:nvPr>
            <p:ph idx="1"/>
          </p:nvPr>
        </p:nvSpPr>
        <p:spPr>
          <a:xfrm>
            <a:off x="897467" y="781182"/>
            <a:ext cx="7535333" cy="3398044"/>
          </a:xfrm>
        </p:spPr>
        <p:txBody>
          <a:bodyPr/>
          <a:lstStyle/>
          <a:p>
            <a:r>
              <a:rPr lang="en-US" altLang="en-US" sz="2000" dirty="0">
                <a:latin typeface="Times New Roman" panose="02020603050405020304" pitchFamily="18" charset="0"/>
                <a:cs typeface="Times New Roman" panose="02020603050405020304" pitchFamily="18" charset="0"/>
              </a:rPr>
              <a:t>Nodes may exist in a client-server, peer-to-peer, or hybrid configuration</a:t>
            </a:r>
          </a:p>
          <a:p>
            <a:pPr lvl="1"/>
            <a:r>
              <a:rPr lang="en-US" altLang="en-US" sz="1800" dirty="0">
                <a:latin typeface="Times New Roman" panose="02020603050405020304" pitchFamily="18" charset="0"/>
                <a:cs typeface="Times New Roman" panose="02020603050405020304" pitchFamily="18" charset="0"/>
              </a:rPr>
              <a:t>In client-server configuration, server has a resource that a client would like to use</a:t>
            </a:r>
          </a:p>
          <a:p>
            <a:pPr lvl="1"/>
            <a:r>
              <a:rPr lang="en-US" altLang="en-US" sz="1800" dirty="0">
                <a:latin typeface="Times New Roman" panose="02020603050405020304" pitchFamily="18" charset="0"/>
                <a:cs typeface="Times New Roman" panose="02020603050405020304" pitchFamily="18" charset="0"/>
              </a:rPr>
              <a:t>In peer-to-peer configuration, each node shares equal responsibilities and can act as both clients and servers</a:t>
            </a:r>
          </a:p>
          <a:p>
            <a:r>
              <a:rPr lang="en-US" altLang="en-US" sz="2000" dirty="0">
                <a:latin typeface="Times New Roman" panose="02020603050405020304" pitchFamily="18" charset="0"/>
                <a:cs typeface="Times New Roman" panose="02020603050405020304" pitchFamily="18" charset="0"/>
              </a:rPr>
              <a:t>Communication over a network occurs through </a:t>
            </a:r>
            <a:r>
              <a:rPr lang="en-US" altLang="en-US" sz="2000" dirty="0">
                <a:solidFill>
                  <a:srgbClr val="006699"/>
                </a:solidFill>
                <a:latin typeface="Times New Roman" panose="02020603050405020304" pitchFamily="18" charset="0"/>
                <a:cs typeface="Times New Roman" panose="02020603050405020304" pitchFamily="18" charset="0"/>
              </a:rPr>
              <a:t>message passing</a:t>
            </a:r>
          </a:p>
          <a:p>
            <a:pPr lvl="1"/>
            <a:r>
              <a:rPr lang="en-US" altLang="en-US" sz="1800" dirty="0">
                <a:latin typeface="Times New Roman" panose="02020603050405020304" pitchFamily="18" charset="0"/>
                <a:cs typeface="Times New Roman" panose="02020603050405020304" pitchFamily="18" charset="0"/>
              </a:rPr>
              <a:t>All higher-level functions of a standalone system  can be expanded to encompass a distributed system</a:t>
            </a:r>
          </a:p>
        </p:txBody>
      </p:sp>
      <p:sp>
        <p:nvSpPr>
          <p:cNvPr id="2" name="灯片编号占位符 1">
            <a:extLst>
              <a:ext uri="{FF2B5EF4-FFF2-40B4-BE49-F238E27FC236}">
                <a16:creationId xmlns:a16="http://schemas.microsoft.com/office/drawing/2014/main" id="{7E355540-CC7B-F0DF-118A-DA3666563761}"/>
              </a:ext>
            </a:extLst>
          </p:cNvPr>
          <p:cNvSpPr>
            <a:spLocks noGrp="1"/>
          </p:cNvSpPr>
          <p:nvPr>
            <p:ph type="sldNum" sz="quarter" idx="10"/>
          </p:nvPr>
        </p:nvSpPr>
        <p:spPr/>
        <p:txBody>
          <a:bodyPr/>
          <a:lstStyle/>
          <a:p>
            <a:fld id="{D9B6BDF2-6896-4B98-8776-C18582F63BA5}" type="slidenum">
              <a:rPr lang="zh-TW" altLang="en-US" smtClean="0"/>
              <a:pPr/>
              <a:t>5</a:t>
            </a:fld>
            <a:endParaRPr lang="zh-TW"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790232B-5994-4862-842D-F56AB9818858}"/>
              </a:ext>
            </a:extLst>
          </p:cNvPr>
          <p:cNvSpPr>
            <a:spLocks noGrp="1" noChangeArrowheads="1"/>
          </p:cNvSpPr>
          <p:nvPr>
            <p:ph type="title"/>
          </p:nvPr>
        </p:nvSpPr>
        <p:spPr>
          <a:xfrm>
            <a:off x="897467" y="108349"/>
            <a:ext cx="7778223" cy="519113"/>
          </a:xfrm>
        </p:spPr>
        <p:txBody>
          <a:bodyPr/>
          <a:lstStyle/>
          <a:p>
            <a:r>
              <a:rPr lang="en-US" altLang="en-US" dirty="0">
                <a:latin typeface="Times New Roman" panose="02020603050405020304" pitchFamily="18" charset="0"/>
                <a:cs typeface="Times New Roman" panose="02020603050405020304" pitchFamily="18" charset="0"/>
              </a:rPr>
              <a:t>Remote File Access (1)</a:t>
            </a:r>
          </a:p>
        </p:txBody>
      </p:sp>
      <p:sp>
        <p:nvSpPr>
          <p:cNvPr id="87042" name="Content Placeholder 2">
            <a:extLst>
              <a:ext uri="{FF2B5EF4-FFF2-40B4-BE49-F238E27FC236}">
                <a16:creationId xmlns:a16="http://schemas.microsoft.com/office/drawing/2014/main" id="{26736137-F72F-4CE3-9858-166C399C4A5B}"/>
              </a:ext>
            </a:extLst>
          </p:cNvPr>
          <p:cNvSpPr>
            <a:spLocks noGrp="1" noChangeArrowheads="1"/>
          </p:cNvSpPr>
          <p:nvPr>
            <p:ph idx="1"/>
          </p:nvPr>
        </p:nvSpPr>
        <p:spPr>
          <a:xfrm>
            <a:off x="1049867" y="872728"/>
            <a:ext cx="7162800" cy="3398044"/>
          </a:xfrm>
        </p:spPr>
        <p:txBody>
          <a:bodyPr/>
          <a:lstStyle/>
          <a:p>
            <a:r>
              <a:rPr lang="en-US" altLang="en-US" sz="2000" dirty="0">
                <a:latin typeface="Times New Roman" panose="02020603050405020304" pitchFamily="18" charset="0"/>
                <a:cs typeface="Times New Roman" panose="02020603050405020304" pitchFamily="18" charset="0"/>
              </a:rPr>
              <a:t>Consider a user who requests access to a remote file. The server storing the file has been located by the naming scheme, and now the actual data transfer must take place.</a:t>
            </a:r>
          </a:p>
          <a:p>
            <a:r>
              <a:rPr lang="en-US" altLang="en-US" sz="2000" dirty="0">
                <a:latin typeface="Times New Roman" panose="02020603050405020304" pitchFamily="18" charset="0"/>
                <a:cs typeface="Times New Roman" panose="02020603050405020304" pitchFamily="18" charset="0"/>
              </a:rPr>
              <a:t>Remote-service mechanism is one transfer approach. </a:t>
            </a:r>
          </a:p>
          <a:p>
            <a:pPr lvl="1"/>
            <a:r>
              <a:rPr lang="en-US" altLang="en-US" sz="1800" dirty="0">
                <a:latin typeface="Times New Roman" panose="02020603050405020304" pitchFamily="18" charset="0"/>
                <a:cs typeface="Times New Roman" panose="02020603050405020304" pitchFamily="18" charset="0"/>
              </a:rPr>
              <a:t>A requests for accesses are delivered to the server, the server machine performs the accesses, and their results are forwarded back to the user. </a:t>
            </a:r>
          </a:p>
          <a:p>
            <a:pPr lvl="1"/>
            <a:r>
              <a:rPr lang="en-US" altLang="en-US" sz="1800" dirty="0">
                <a:latin typeface="Times New Roman" panose="02020603050405020304" pitchFamily="18" charset="0"/>
                <a:cs typeface="Times New Roman" panose="02020603050405020304" pitchFamily="18" charset="0"/>
              </a:rPr>
              <a:t>One of the most common ways of implementing remote service is the RPC paradigm</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E39A5392-059A-75AA-CCF9-10354CD9C23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50</a:t>
            </a:fld>
            <a:endParaRPr lang="zh-TW"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63DD32D4-B798-4E02-AD92-5D7441B4F6B4}"/>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Remote File Access (2) </a:t>
            </a:r>
          </a:p>
        </p:txBody>
      </p:sp>
      <p:sp>
        <p:nvSpPr>
          <p:cNvPr id="89090" name="Content Placeholder 2">
            <a:extLst>
              <a:ext uri="{FF2B5EF4-FFF2-40B4-BE49-F238E27FC236}">
                <a16:creationId xmlns:a16="http://schemas.microsoft.com/office/drawing/2014/main" id="{DE22255F-5A67-4362-BD12-D2D2279D51C0}"/>
              </a:ext>
            </a:extLst>
          </p:cNvPr>
          <p:cNvSpPr>
            <a:spLocks noGrp="1" noChangeArrowheads="1"/>
          </p:cNvSpPr>
          <p:nvPr>
            <p:ph idx="1"/>
          </p:nvPr>
        </p:nvSpPr>
        <p:spPr>
          <a:xfrm>
            <a:off x="880533" y="815044"/>
            <a:ext cx="7315200" cy="3638417"/>
          </a:xfrm>
        </p:spPr>
        <p:txBody>
          <a:bodyPr/>
          <a:lstStyle/>
          <a:p>
            <a:r>
              <a:rPr lang="en-US" altLang="en-US" sz="2000" dirty="0">
                <a:latin typeface="Times New Roman" panose="02020603050405020304" pitchFamily="18" charset="0"/>
                <a:cs typeface="Times New Roman" panose="02020603050405020304" pitchFamily="18" charset="0"/>
              </a:rPr>
              <a:t>Reduce network traffic by retaining recently accessed disk blocks in a cache, so that repeated accesses to the same information can be handled locally</a:t>
            </a:r>
          </a:p>
          <a:p>
            <a:pPr lvl="1"/>
            <a:r>
              <a:rPr lang="en-US" altLang="en-US" sz="1800" dirty="0">
                <a:latin typeface="Times New Roman" panose="02020603050405020304" pitchFamily="18" charset="0"/>
                <a:cs typeface="Times New Roman" panose="02020603050405020304" pitchFamily="18" charset="0"/>
              </a:rPr>
              <a:t>If needed data not already cached, a copy of data is brought from the server to the user</a:t>
            </a:r>
          </a:p>
          <a:p>
            <a:pPr lvl="1"/>
            <a:r>
              <a:rPr lang="en-US" altLang="en-US" sz="1800" dirty="0">
                <a:latin typeface="Times New Roman" panose="02020603050405020304" pitchFamily="18" charset="0"/>
                <a:cs typeface="Times New Roman" panose="02020603050405020304" pitchFamily="18" charset="0"/>
              </a:rPr>
              <a:t>Accesses are performed on the cached copy</a:t>
            </a:r>
          </a:p>
          <a:p>
            <a:pPr lvl="1"/>
            <a:r>
              <a:rPr lang="en-US" altLang="en-US" sz="1800" dirty="0">
                <a:latin typeface="Times New Roman" panose="02020603050405020304" pitchFamily="18" charset="0"/>
                <a:cs typeface="Times New Roman" panose="02020603050405020304" pitchFamily="18" charset="0"/>
              </a:rPr>
              <a:t>Files identified with one master copy residing at the server machine, but copies of (parts of) the file are scattered in different caches</a:t>
            </a:r>
          </a:p>
          <a:p>
            <a:r>
              <a:rPr lang="en-US" altLang="en-US" sz="1800" dirty="0">
                <a:latin typeface="Times New Roman" panose="02020603050405020304" pitchFamily="18" charset="0"/>
                <a:cs typeface="Times New Roman" panose="02020603050405020304" pitchFamily="18" charset="0"/>
              </a:rPr>
              <a:t>Cache-consiste</a:t>
            </a:r>
            <a:r>
              <a:rPr lang="en-US" altLang="en-US" sz="2000" dirty="0">
                <a:latin typeface="Times New Roman" panose="02020603050405020304" pitchFamily="18" charset="0"/>
                <a:cs typeface="Times New Roman" panose="02020603050405020304" pitchFamily="18" charset="0"/>
              </a:rPr>
              <a:t>ncy problem – keeping the cached copies consistent with the master file</a:t>
            </a:r>
          </a:p>
          <a:p>
            <a:pPr lvl="1"/>
            <a:r>
              <a:rPr lang="en-US" altLang="en-US" sz="1800" dirty="0">
                <a:latin typeface="Times New Roman" panose="02020603050405020304" pitchFamily="18" charset="0"/>
                <a:cs typeface="Times New Roman" panose="02020603050405020304" pitchFamily="18" charset="0"/>
              </a:rPr>
              <a:t>Could be called network virtual memory</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78DA2E67-3DC3-11A0-61B3-C6C66F17885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51</a:t>
            </a:fld>
            <a:endParaRPr lang="zh-TW"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05287EF7-1707-4817-945E-1339C64A4086}"/>
              </a:ext>
            </a:extLst>
          </p:cNvPr>
          <p:cNvSpPr>
            <a:spLocks noGrp="1" noChangeArrowheads="1"/>
          </p:cNvSpPr>
          <p:nvPr>
            <p:ph type="title"/>
          </p:nvPr>
        </p:nvSpPr>
        <p:spPr>
          <a:xfrm>
            <a:off x="795867" y="138706"/>
            <a:ext cx="8348133" cy="432197"/>
          </a:xfrm>
        </p:spPr>
        <p:txBody>
          <a:bodyPr/>
          <a:lstStyle/>
          <a:p>
            <a:r>
              <a:rPr lang="en-US" altLang="en-US" dirty="0">
                <a:latin typeface="Times New Roman" panose="02020603050405020304" pitchFamily="18" charset="0"/>
                <a:cs typeface="Times New Roman" panose="02020603050405020304" pitchFamily="18" charset="0"/>
              </a:rPr>
              <a:t>Cache Location – Disk vs. Main Memory</a:t>
            </a:r>
          </a:p>
        </p:txBody>
      </p:sp>
      <p:sp>
        <p:nvSpPr>
          <p:cNvPr id="91138" name="Content Placeholder 2">
            <a:extLst>
              <a:ext uri="{FF2B5EF4-FFF2-40B4-BE49-F238E27FC236}">
                <a16:creationId xmlns:a16="http://schemas.microsoft.com/office/drawing/2014/main" id="{6574EB83-5D63-4771-B7A8-69E3AE4F0143}"/>
              </a:ext>
            </a:extLst>
          </p:cNvPr>
          <p:cNvSpPr>
            <a:spLocks noGrp="1" noChangeArrowheads="1"/>
          </p:cNvSpPr>
          <p:nvPr>
            <p:ph idx="1"/>
          </p:nvPr>
        </p:nvSpPr>
        <p:spPr>
          <a:xfrm>
            <a:off x="872066" y="829734"/>
            <a:ext cx="7662334" cy="3716866"/>
          </a:xfrm>
        </p:spPr>
        <p:txBody>
          <a:bodyPr/>
          <a:lstStyle/>
          <a:p>
            <a:r>
              <a:rPr lang="en-US" altLang="en-US" sz="2000" dirty="0">
                <a:latin typeface="Times New Roman" panose="02020603050405020304" pitchFamily="18" charset="0"/>
                <a:cs typeface="Times New Roman" panose="02020603050405020304" pitchFamily="18" charset="0"/>
              </a:rPr>
              <a:t>Advantages of disk caches</a:t>
            </a:r>
          </a:p>
          <a:p>
            <a:pPr lvl="1"/>
            <a:r>
              <a:rPr lang="en-US" altLang="en-US" sz="1800" dirty="0">
                <a:latin typeface="Times New Roman" panose="02020603050405020304" pitchFamily="18" charset="0"/>
                <a:cs typeface="Times New Roman" panose="02020603050405020304" pitchFamily="18" charset="0"/>
              </a:rPr>
              <a:t>More reliable</a:t>
            </a:r>
          </a:p>
          <a:p>
            <a:pPr lvl="1"/>
            <a:r>
              <a:rPr lang="en-US" altLang="en-US" sz="1800" dirty="0">
                <a:latin typeface="Times New Roman" panose="02020603050405020304" pitchFamily="18" charset="0"/>
                <a:cs typeface="Times New Roman" panose="02020603050405020304" pitchFamily="18" charset="0"/>
              </a:rPr>
              <a:t>Cached data kept on disk are still there during recovery and don’</a:t>
            </a:r>
            <a:r>
              <a:rPr lang="en-US" altLang="ja-JP" sz="1800" dirty="0">
                <a:latin typeface="Times New Roman" panose="02020603050405020304" pitchFamily="18" charset="0"/>
                <a:cs typeface="Times New Roman" panose="02020603050405020304" pitchFamily="18" charset="0"/>
              </a:rPr>
              <a:t>t need to be fetched again</a:t>
            </a:r>
          </a:p>
          <a:p>
            <a:r>
              <a:rPr lang="en-US" altLang="en-US" sz="2000" dirty="0">
                <a:latin typeface="Times New Roman" panose="02020603050405020304" pitchFamily="18" charset="0"/>
                <a:cs typeface="Times New Roman" panose="02020603050405020304" pitchFamily="18" charset="0"/>
              </a:rPr>
              <a:t>Advantages of main-memory caches</a:t>
            </a:r>
          </a:p>
          <a:p>
            <a:pPr lvl="1"/>
            <a:r>
              <a:rPr lang="en-US" altLang="en-US" sz="1800" dirty="0">
                <a:latin typeface="Times New Roman" panose="02020603050405020304" pitchFamily="18" charset="0"/>
                <a:cs typeface="Times New Roman" panose="02020603050405020304" pitchFamily="18" charset="0"/>
              </a:rPr>
              <a:t>Permit workstations to be diskless</a:t>
            </a:r>
          </a:p>
          <a:p>
            <a:pPr lvl="1"/>
            <a:r>
              <a:rPr lang="en-US" altLang="en-US" sz="1800" dirty="0">
                <a:latin typeface="Times New Roman" panose="02020603050405020304" pitchFamily="18" charset="0"/>
                <a:cs typeface="Times New Roman" panose="02020603050405020304" pitchFamily="18" charset="0"/>
              </a:rPr>
              <a:t>Data can be accessed more quickly</a:t>
            </a:r>
          </a:p>
          <a:p>
            <a:pPr lvl="1"/>
            <a:r>
              <a:rPr lang="en-US" altLang="en-US" sz="1800" dirty="0">
                <a:latin typeface="Times New Roman" panose="02020603050405020304" pitchFamily="18" charset="0"/>
                <a:cs typeface="Times New Roman" panose="02020603050405020304" pitchFamily="18" charset="0"/>
              </a:rPr>
              <a:t>Performance speedup in bigger memories</a:t>
            </a:r>
          </a:p>
          <a:p>
            <a:pPr lvl="1"/>
            <a:r>
              <a:rPr lang="en-US" altLang="en-US" sz="1800" dirty="0">
                <a:latin typeface="Times New Roman" panose="02020603050405020304" pitchFamily="18" charset="0"/>
                <a:cs typeface="Times New Roman" panose="02020603050405020304" pitchFamily="18" charset="0"/>
              </a:rPr>
              <a:t>Server caches (used to speed up disk I/O) are in main memory regardless of where user caches are located; using main-memory caches on the user machine permits a single caching mechanism for servers and users </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758DF387-D03B-7D30-1169-5913278D60D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52</a:t>
            </a:fld>
            <a:endParaRPr lang="zh-TW"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731B1E6D-CD49-4000-A7E1-8B87F4C1BE48}"/>
              </a:ext>
            </a:extLst>
          </p:cNvPr>
          <p:cNvSpPr>
            <a:spLocks noGrp="1" noChangeArrowheads="1"/>
          </p:cNvSpPr>
          <p:nvPr>
            <p:ph type="title"/>
          </p:nvPr>
        </p:nvSpPr>
        <p:spPr>
          <a:xfrm>
            <a:off x="931333" y="108349"/>
            <a:ext cx="7744357" cy="519113"/>
          </a:xfrm>
        </p:spPr>
        <p:txBody>
          <a:bodyPr/>
          <a:lstStyle/>
          <a:p>
            <a:r>
              <a:rPr lang="en-US" altLang="en-US" dirty="0">
                <a:latin typeface="Times New Roman" panose="02020603050405020304" pitchFamily="18" charset="0"/>
                <a:cs typeface="Times New Roman" panose="02020603050405020304" pitchFamily="18" charset="0"/>
              </a:rPr>
              <a:t>Cache Update Policy</a:t>
            </a:r>
          </a:p>
        </p:txBody>
      </p:sp>
      <p:sp>
        <p:nvSpPr>
          <p:cNvPr id="93186" name="Content Placeholder 2">
            <a:extLst>
              <a:ext uri="{FF2B5EF4-FFF2-40B4-BE49-F238E27FC236}">
                <a16:creationId xmlns:a16="http://schemas.microsoft.com/office/drawing/2014/main" id="{0D5EC09B-CE61-4A9C-A86C-B0309201CD9A}"/>
              </a:ext>
            </a:extLst>
          </p:cNvPr>
          <p:cNvSpPr>
            <a:spLocks noGrp="1" noChangeArrowheads="1"/>
          </p:cNvSpPr>
          <p:nvPr>
            <p:ph idx="1"/>
          </p:nvPr>
        </p:nvSpPr>
        <p:spPr>
          <a:xfrm>
            <a:off x="1075267" y="872727"/>
            <a:ext cx="7382933" cy="3665405"/>
          </a:xfrm>
        </p:spPr>
        <p:txBody>
          <a:bodyPr/>
          <a:lstStyle/>
          <a:p>
            <a:r>
              <a:rPr lang="en-US" altLang="en-US" sz="2000" dirty="0">
                <a:latin typeface="Times New Roman" panose="02020603050405020304" pitchFamily="18" charset="0"/>
                <a:cs typeface="Times New Roman" panose="02020603050405020304" pitchFamily="18" charset="0"/>
              </a:rPr>
              <a:t>Write-through – write data through to disk as soon as they are placed on any cache</a:t>
            </a:r>
          </a:p>
          <a:p>
            <a:pPr lvl="1"/>
            <a:r>
              <a:rPr lang="en-US" altLang="en-US" sz="1600" dirty="0">
                <a:latin typeface="Times New Roman" panose="02020603050405020304" pitchFamily="18" charset="0"/>
                <a:cs typeface="Times New Roman" panose="02020603050405020304" pitchFamily="18" charset="0"/>
              </a:rPr>
              <a:t>Reliable, but poor performance</a:t>
            </a:r>
          </a:p>
          <a:p>
            <a:r>
              <a:rPr lang="en-US" altLang="en-US" sz="2000" dirty="0">
                <a:latin typeface="Times New Roman" panose="02020603050405020304" pitchFamily="18" charset="0"/>
                <a:cs typeface="Times New Roman" panose="02020603050405020304" pitchFamily="18" charset="0"/>
              </a:rPr>
              <a:t>Delayed-write (write-back) – modifications are written to the cache and then written through to the server later</a:t>
            </a:r>
          </a:p>
          <a:p>
            <a:pPr lvl="1"/>
            <a:r>
              <a:rPr lang="en-US" altLang="en-US" sz="1600" dirty="0">
                <a:latin typeface="Times New Roman" panose="02020603050405020304" pitchFamily="18" charset="0"/>
                <a:cs typeface="Times New Roman" panose="02020603050405020304" pitchFamily="18" charset="0"/>
              </a:rPr>
              <a:t>Write accesses complete quickly; some data may be overwritten before they are written back, and so need never be written at all</a:t>
            </a:r>
          </a:p>
          <a:p>
            <a:pPr lvl="1"/>
            <a:r>
              <a:rPr lang="en-US" altLang="en-US" sz="1600" dirty="0">
                <a:latin typeface="Times New Roman" panose="02020603050405020304" pitchFamily="18" charset="0"/>
                <a:cs typeface="Times New Roman" panose="02020603050405020304" pitchFamily="18" charset="0"/>
              </a:rPr>
              <a:t>Poor reliability; unwritten data will be lost whenever a user machine crashes</a:t>
            </a:r>
          </a:p>
          <a:p>
            <a:pPr lvl="1"/>
            <a:r>
              <a:rPr lang="en-US" altLang="en-US" sz="1600" dirty="0">
                <a:latin typeface="Times New Roman" panose="02020603050405020304" pitchFamily="18" charset="0"/>
                <a:cs typeface="Times New Roman" panose="02020603050405020304" pitchFamily="18" charset="0"/>
              </a:rPr>
              <a:t>Variation – scan cache at regular intervals and flush blocks that have been modified since the last scan</a:t>
            </a:r>
          </a:p>
          <a:p>
            <a:pPr lvl="1"/>
            <a:r>
              <a:rPr lang="en-US" altLang="en-US" sz="1600" dirty="0">
                <a:latin typeface="Times New Roman" panose="02020603050405020304" pitchFamily="18" charset="0"/>
                <a:cs typeface="Times New Roman" panose="02020603050405020304" pitchFamily="18" charset="0"/>
              </a:rPr>
              <a:t>Variation – write-on-close, writes data back to the server when the file is closed</a:t>
            </a:r>
          </a:p>
          <a:p>
            <a:pPr lvl="2"/>
            <a:r>
              <a:rPr lang="en-US" altLang="en-US" sz="1600" dirty="0">
                <a:latin typeface="Times New Roman" panose="02020603050405020304" pitchFamily="18" charset="0"/>
                <a:cs typeface="Times New Roman" panose="02020603050405020304" pitchFamily="18" charset="0"/>
              </a:rPr>
              <a:t>Best for files that are open for long periods and frequently modified</a:t>
            </a:r>
          </a:p>
          <a:p>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01CB50B8-093C-2294-EBCF-BC9D8ABC5B9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53</a:t>
            </a:fld>
            <a:endParaRPr lang="zh-TW"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178FC55F-001E-4ACF-9DD4-B7D85136D55A}"/>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Consistency (1)</a:t>
            </a:r>
          </a:p>
        </p:txBody>
      </p:sp>
      <p:sp>
        <p:nvSpPr>
          <p:cNvPr id="95234" name="Content Placeholder 2">
            <a:extLst>
              <a:ext uri="{FF2B5EF4-FFF2-40B4-BE49-F238E27FC236}">
                <a16:creationId xmlns:a16="http://schemas.microsoft.com/office/drawing/2014/main" id="{C92976A3-6B5F-4F13-A7FE-D6040D54A1C5}"/>
              </a:ext>
            </a:extLst>
          </p:cNvPr>
          <p:cNvSpPr>
            <a:spLocks noGrp="1" noChangeArrowheads="1"/>
          </p:cNvSpPr>
          <p:nvPr>
            <p:ph idx="1"/>
          </p:nvPr>
        </p:nvSpPr>
        <p:spPr>
          <a:xfrm>
            <a:off x="939800" y="925116"/>
            <a:ext cx="7526867" cy="3398044"/>
          </a:xfrm>
        </p:spPr>
        <p:txBody>
          <a:bodyPr/>
          <a:lstStyle/>
          <a:p>
            <a:r>
              <a:rPr lang="en-US" altLang="en-US" sz="2000" dirty="0">
                <a:latin typeface="Times New Roman" panose="02020603050405020304" pitchFamily="18" charset="0"/>
                <a:cs typeface="Times New Roman" panose="02020603050405020304" pitchFamily="18" charset="0"/>
              </a:rPr>
              <a:t>Is locally cached copy of the data consistent with the master copy?</a:t>
            </a:r>
          </a:p>
          <a:p>
            <a:r>
              <a:rPr lang="en-US" altLang="en-US" sz="2000" dirty="0">
                <a:latin typeface="Times New Roman" panose="02020603050405020304" pitchFamily="18" charset="0"/>
                <a:cs typeface="Times New Roman" panose="02020603050405020304" pitchFamily="18" charset="0"/>
              </a:rPr>
              <a:t>Client-initiated approach</a:t>
            </a:r>
          </a:p>
          <a:p>
            <a:pPr lvl="1"/>
            <a:r>
              <a:rPr lang="en-US" altLang="en-US" sz="1800" dirty="0">
                <a:latin typeface="Times New Roman" panose="02020603050405020304" pitchFamily="18" charset="0"/>
                <a:cs typeface="Times New Roman" panose="02020603050405020304" pitchFamily="18" charset="0"/>
              </a:rPr>
              <a:t>Client initiates a validity check</a:t>
            </a:r>
          </a:p>
          <a:p>
            <a:pPr lvl="1"/>
            <a:r>
              <a:rPr lang="en-US" altLang="en-US" sz="1800" dirty="0">
                <a:latin typeface="Times New Roman" panose="02020603050405020304" pitchFamily="18" charset="0"/>
                <a:cs typeface="Times New Roman" panose="02020603050405020304" pitchFamily="18" charset="0"/>
              </a:rPr>
              <a:t>Server checks whether the local data are consistent with the master copy</a:t>
            </a:r>
          </a:p>
          <a:p>
            <a:r>
              <a:rPr lang="en-US" altLang="en-US" sz="2000" dirty="0">
                <a:latin typeface="Times New Roman" panose="02020603050405020304" pitchFamily="18" charset="0"/>
                <a:cs typeface="Times New Roman" panose="02020603050405020304" pitchFamily="18" charset="0"/>
              </a:rPr>
              <a:t>Server-initiated approach</a:t>
            </a:r>
          </a:p>
          <a:p>
            <a:pPr lvl="1"/>
            <a:r>
              <a:rPr lang="en-US" altLang="en-US" sz="1800" dirty="0">
                <a:latin typeface="Times New Roman" panose="02020603050405020304" pitchFamily="18" charset="0"/>
                <a:cs typeface="Times New Roman" panose="02020603050405020304" pitchFamily="18" charset="0"/>
              </a:rPr>
              <a:t>Server records, for each client, the (parts of) files it caches </a:t>
            </a:r>
          </a:p>
          <a:p>
            <a:pPr lvl="1"/>
            <a:r>
              <a:rPr lang="en-US" altLang="en-US" sz="1800" dirty="0">
                <a:latin typeface="Times New Roman" panose="02020603050405020304" pitchFamily="18" charset="0"/>
                <a:cs typeface="Times New Roman" panose="02020603050405020304" pitchFamily="18" charset="0"/>
              </a:rPr>
              <a:t>When server detects a potential inconsistency, it must react </a:t>
            </a:r>
          </a:p>
        </p:txBody>
      </p:sp>
      <p:sp>
        <p:nvSpPr>
          <p:cNvPr id="2" name="灯片编号占位符 1">
            <a:extLst>
              <a:ext uri="{FF2B5EF4-FFF2-40B4-BE49-F238E27FC236}">
                <a16:creationId xmlns:a16="http://schemas.microsoft.com/office/drawing/2014/main" id="{7E1D69BC-D06F-64D1-BA2A-BC8EACAA715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54</a:t>
            </a:fld>
            <a:endParaRPr lang="zh-TW"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C3B93C59-4AF1-4CCC-A11E-066DD40F17BD}"/>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Consistency (2)</a:t>
            </a:r>
          </a:p>
        </p:txBody>
      </p:sp>
      <p:sp>
        <p:nvSpPr>
          <p:cNvPr id="97282" name="Content Placeholder 2">
            <a:extLst>
              <a:ext uri="{FF2B5EF4-FFF2-40B4-BE49-F238E27FC236}">
                <a16:creationId xmlns:a16="http://schemas.microsoft.com/office/drawing/2014/main" id="{1623EBBC-F49F-430B-A28C-FC1E40F656AA}"/>
              </a:ext>
            </a:extLst>
          </p:cNvPr>
          <p:cNvSpPr>
            <a:spLocks noGrp="1" noChangeArrowheads="1"/>
          </p:cNvSpPr>
          <p:nvPr>
            <p:ph idx="1"/>
          </p:nvPr>
        </p:nvSpPr>
        <p:spPr>
          <a:xfrm>
            <a:off x="1007533" y="925116"/>
            <a:ext cx="7010400" cy="3398044"/>
          </a:xfrm>
        </p:spPr>
        <p:txBody>
          <a:bodyPr/>
          <a:lstStyle/>
          <a:p>
            <a:r>
              <a:rPr lang="en-US" altLang="en-US" sz="2000" dirty="0">
                <a:latin typeface="Times New Roman" panose="02020603050405020304" pitchFamily="18" charset="0"/>
                <a:cs typeface="Times New Roman" panose="02020603050405020304" pitchFamily="18" charset="0"/>
              </a:rPr>
              <a:t>In cluster-based DFS, cache-consistency issue more complicated due to presence of metadata server and replicated file data chunks</a:t>
            </a:r>
          </a:p>
          <a:p>
            <a:pPr lvl="1"/>
            <a:r>
              <a:rPr lang="en-US" altLang="en-US" sz="1800" dirty="0">
                <a:latin typeface="Times New Roman" panose="02020603050405020304" pitchFamily="18" charset="0"/>
                <a:cs typeface="Times New Roman" panose="02020603050405020304" pitchFamily="18" charset="0"/>
              </a:rPr>
              <a:t>HDFS allows </a:t>
            </a:r>
            <a:r>
              <a:rPr lang="en-US" altLang="en-US" sz="1800" i="1" dirty="0">
                <a:latin typeface="Times New Roman" panose="02020603050405020304" pitchFamily="18" charset="0"/>
                <a:cs typeface="Times New Roman" panose="02020603050405020304" pitchFamily="18" charset="0"/>
              </a:rPr>
              <a:t>append-only </a:t>
            </a:r>
            <a:r>
              <a:rPr lang="en-US" altLang="en-US" sz="1800" dirty="0">
                <a:latin typeface="Times New Roman" panose="02020603050405020304" pitchFamily="18" charset="0"/>
                <a:cs typeface="Times New Roman" panose="02020603050405020304" pitchFamily="18" charset="0"/>
              </a:rPr>
              <a:t>write operations (no random writes) and a </a:t>
            </a:r>
            <a:r>
              <a:rPr lang="en-US" altLang="en-US" sz="1800" i="1" dirty="0">
                <a:latin typeface="Times New Roman" panose="02020603050405020304" pitchFamily="18" charset="0"/>
                <a:cs typeface="Times New Roman" panose="02020603050405020304" pitchFamily="18" charset="0"/>
              </a:rPr>
              <a:t>single</a:t>
            </a:r>
            <a:r>
              <a:rPr lang="en-US" altLang="en-US" sz="1800" dirty="0">
                <a:latin typeface="Times New Roman" panose="02020603050405020304" pitchFamily="18" charset="0"/>
                <a:cs typeface="Times New Roman" panose="02020603050405020304" pitchFamily="18" charset="0"/>
              </a:rPr>
              <a:t> file writer</a:t>
            </a:r>
          </a:p>
          <a:p>
            <a:pPr lvl="1"/>
            <a:r>
              <a:rPr lang="en-US" altLang="en-US" sz="1800" dirty="0">
                <a:latin typeface="Times New Roman" panose="02020603050405020304" pitchFamily="18" charset="0"/>
                <a:cs typeface="Times New Roman" panose="02020603050405020304" pitchFamily="18" charset="0"/>
              </a:rPr>
              <a:t>GFS allows </a:t>
            </a:r>
            <a:r>
              <a:rPr lang="en-US" altLang="en-US" sz="1800" i="1" dirty="0">
                <a:latin typeface="Times New Roman" panose="02020603050405020304" pitchFamily="18" charset="0"/>
                <a:cs typeface="Times New Roman" panose="02020603050405020304" pitchFamily="18" charset="0"/>
              </a:rPr>
              <a:t>random</a:t>
            </a:r>
            <a:r>
              <a:rPr lang="en-US" altLang="en-US" sz="1800" dirty="0">
                <a:latin typeface="Times New Roman" panose="02020603050405020304" pitchFamily="18" charset="0"/>
                <a:cs typeface="Times New Roman" panose="02020603050405020304" pitchFamily="18" charset="0"/>
              </a:rPr>
              <a:t> writes with </a:t>
            </a:r>
            <a:r>
              <a:rPr lang="en-US" altLang="en-US" sz="1800" i="1" dirty="0">
                <a:latin typeface="Times New Roman" panose="02020603050405020304" pitchFamily="18" charset="0"/>
                <a:cs typeface="Times New Roman" panose="02020603050405020304" pitchFamily="18" charset="0"/>
              </a:rPr>
              <a:t>concurrent </a:t>
            </a:r>
            <a:r>
              <a:rPr lang="en-US" altLang="en-US" sz="1800" dirty="0">
                <a:latin typeface="Times New Roman" panose="02020603050405020304" pitchFamily="18" charset="0"/>
                <a:cs typeface="Times New Roman" panose="02020603050405020304" pitchFamily="18" charset="0"/>
              </a:rPr>
              <a:t>writers</a:t>
            </a:r>
          </a:p>
          <a:p>
            <a:r>
              <a:rPr lang="en-US" altLang="en-US" sz="2000" dirty="0">
                <a:latin typeface="Times New Roman" panose="02020603050405020304" pitchFamily="18" charset="0"/>
                <a:cs typeface="Times New Roman" panose="02020603050405020304" pitchFamily="18" charset="0"/>
              </a:rPr>
              <a:t>Complicates write consistency guarantees for GFS while simplifying it for HDFS</a:t>
            </a:r>
          </a:p>
        </p:txBody>
      </p:sp>
      <p:sp>
        <p:nvSpPr>
          <p:cNvPr id="2" name="灯片编号占位符 1">
            <a:extLst>
              <a:ext uri="{FF2B5EF4-FFF2-40B4-BE49-F238E27FC236}">
                <a16:creationId xmlns:a16="http://schemas.microsoft.com/office/drawing/2014/main" id="{0C646410-6610-3A92-2C2C-FE857145BC8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55</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a:extLst>
              <a:ext uri="{FF2B5EF4-FFF2-40B4-BE49-F238E27FC236}">
                <a16:creationId xmlns:a16="http://schemas.microsoft.com/office/drawing/2014/main" id="{051CEA5A-5AED-45AD-9C43-729EE511D562}"/>
              </a:ext>
            </a:extLst>
          </p:cNvPr>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Reasons for Distributed Systems</a:t>
            </a:r>
          </a:p>
        </p:txBody>
      </p:sp>
      <p:sp>
        <p:nvSpPr>
          <p:cNvPr id="15362" name="Content Placeholder 3">
            <a:extLst>
              <a:ext uri="{FF2B5EF4-FFF2-40B4-BE49-F238E27FC236}">
                <a16:creationId xmlns:a16="http://schemas.microsoft.com/office/drawing/2014/main" id="{AAF74F79-0745-48D1-A97A-26ABBFD3338E}"/>
              </a:ext>
            </a:extLst>
          </p:cNvPr>
          <p:cNvSpPr>
            <a:spLocks noGrp="1" noChangeArrowheads="1"/>
          </p:cNvSpPr>
          <p:nvPr>
            <p:ph idx="1"/>
          </p:nvPr>
        </p:nvSpPr>
        <p:spPr>
          <a:xfrm>
            <a:off x="883177" y="813459"/>
            <a:ext cx="7558090" cy="3640005"/>
          </a:xfrm>
        </p:spPr>
        <p:txBody>
          <a:bodyPr/>
          <a:lstStyle/>
          <a:p>
            <a:r>
              <a:rPr lang="en-US" altLang="en-US" sz="2000" dirty="0">
                <a:latin typeface="Times New Roman" panose="02020603050405020304" pitchFamily="18" charset="0"/>
                <a:cs typeface="Times New Roman" panose="02020603050405020304" pitchFamily="18" charset="0"/>
              </a:rPr>
              <a:t>Resource sharing</a:t>
            </a:r>
          </a:p>
          <a:p>
            <a:pPr lvl="1"/>
            <a:r>
              <a:rPr lang="en-US" altLang="en-US" sz="1800" dirty="0">
                <a:latin typeface="Times New Roman" panose="02020603050405020304" pitchFamily="18" charset="0"/>
                <a:cs typeface="Times New Roman" panose="02020603050405020304" pitchFamily="18" charset="0"/>
              </a:rPr>
              <a:t>Sharing files or printing at remote sites</a:t>
            </a:r>
          </a:p>
          <a:p>
            <a:pPr lvl="1"/>
            <a:r>
              <a:rPr lang="en-US" altLang="en-US" sz="1800" dirty="0">
                <a:latin typeface="Times New Roman" panose="02020603050405020304" pitchFamily="18" charset="0"/>
                <a:cs typeface="Times New Roman" panose="02020603050405020304" pitchFamily="18" charset="0"/>
              </a:rPr>
              <a:t>Processing information in a distributed database</a:t>
            </a:r>
          </a:p>
          <a:p>
            <a:pPr lvl="1"/>
            <a:r>
              <a:rPr lang="en-US" altLang="en-US" sz="1800" dirty="0">
                <a:latin typeface="Times New Roman" panose="02020603050405020304" pitchFamily="18" charset="0"/>
                <a:cs typeface="Times New Roman" panose="02020603050405020304" pitchFamily="18" charset="0"/>
              </a:rPr>
              <a:t>Using remote specialized hardware devices such as </a:t>
            </a:r>
            <a:r>
              <a:rPr lang="en-US" altLang="en-US" sz="1800" i="1" dirty="0">
                <a:latin typeface="Times New Roman" panose="02020603050405020304" pitchFamily="18" charset="0"/>
                <a:cs typeface="Times New Roman" panose="02020603050405020304" pitchFamily="18" charset="0"/>
              </a:rPr>
              <a:t>graphics processing units </a:t>
            </a:r>
            <a:r>
              <a:rPr lang="en-US" altLang="en-US" sz="1800" dirty="0">
                <a:latin typeface="Times New Roman" panose="02020603050405020304" pitchFamily="18" charset="0"/>
                <a:cs typeface="Times New Roman" panose="02020603050405020304" pitchFamily="18" charset="0"/>
              </a:rPr>
              <a:t>(GPUs)</a:t>
            </a:r>
          </a:p>
          <a:p>
            <a:r>
              <a:rPr lang="en-US" altLang="en-US" sz="2000" dirty="0">
                <a:latin typeface="Times New Roman" panose="02020603050405020304" pitchFamily="18" charset="0"/>
                <a:cs typeface="Times New Roman" panose="02020603050405020304" pitchFamily="18" charset="0"/>
              </a:rPr>
              <a:t>Computation speedup</a:t>
            </a:r>
          </a:p>
          <a:p>
            <a:pPr lvl="1"/>
            <a:r>
              <a:rPr lang="en-US" altLang="en-US" sz="1800" dirty="0">
                <a:latin typeface="Times New Roman" panose="02020603050405020304" pitchFamily="18" charset="0"/>
                <a:cs typeface="Times New Roman" panose="02020603050405020304" pitchFamily="18" charset="0"/>
              </a:rPr>
              <a:t>Distribute sub-computations among various sites to run concurrently</a:t>
            </a:r>
          </a:p>
          <a:p>
            <a:pPr lvl="1"/>
            <a:r>
              <a:rPr lang="en-US" altLang="en-US" sz="1800" dirty="0">
                <a:latin typeface="Times New Roman" panose="02020603050405020304" pitchFamily="18" charset="0"/>
                <a:cs typeface="Times New Roman" panose="02020603050405020304" pitchFamily="18" charset="0"/>
              </a:rPr>
              <a:t>Load balancing – moving jobs to more lightly-loaded sites</a:t>
            </a:r>
          </a:p>
          <a:p>
            <a:r>
              <a:rPr lang="en-US" altLang="en-US" sz="2000" dirty="0">
                <a:latin typeface="Times New Roman" panose="02020603050405020304" pitchFamily="18" charset="0"/>
                <a:cs typeface="Times New Roman" panose="02020603050405020304" pitchFamily="18" charset="0"/>
              </a:rPr>
              <a:t>Reliability </a:t>
            </a:r>
          </a:p>
          <a:p>
            <a:pPr lvl="1"/>
            <a:r>
              <a:rPr lang="en-US" altLang="en-US" sz="1800" dirty="0">
                <a:latin typeface="Times New Roman" panose="02020603050405020304" pitchFamily="18" charset="0"/>
                <a:cs typeface="Times New Roman" panose="02020603050405020304" pitchFamily="18" charset="0"/>
              </a:rPr>
              <a:t>Detect and recover from site failure, function transfer, reintegrate failed site</a:t>
            </a:r>
          </a:p>
        </p:txBody>
      </p:sp>
      <p:sp>
        <p:nvSpPr>
          <p:cNvPr id="2" name="灯片编号占位符 1">
            <a:extLst>
              <a:ext uri="{FF2B5EF4-FFF2-40B4-BE49-F238E27FC236}">
                <a16:creationId xmlns:a16="http://schemas.microsoft.com/office/drawing/2014/main" id="{20476811-491E-C399-025F-A675D89C9197}"/>
              </a:ext>
            </a:extLst>
          </p:cNvPr>
          <p:cNvSpPr>
            <a:spLocks noGrp="1"/>
          </p:cNvSpPr>
          <p:nvPr>
            <p:ph type="sldNum" sz="quarter" idx="10"/>
          </p:nvPr>
        </p:nvSpPr>
        <p:spPr/>
        <p:txBody>
          <a:bodyPr/>
          <a:lstStyle/>
          <a:p>
            <a:fld id="{D9B6BDF2-6896-4B98-8776-C18582F63BA5}" type="slidenum">
              <a:rPr lang="zh-TW" altLang="en-US" smtClean="0"/>
              <a:pPr/>
              <a:t>6</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01C9DDD4-4B65-40B2-BDE9-B68B5D0C6584}"/>
              </a:ext>
            </a:extLst>
          </p:cNvPr>
          <p:cNvSpPr>
            <a:spLocks noGrp="1" noChangeArrowheads="1"/>
          </p:cNvSpPr>
          <p:nvPr>
            <p:ph type="title"/>
          </p:nvPr>
        </p:nvSpPr>
        <p:spPr>
          <a:xfrm>
            <a:off x="922867" y="108349"/>
            <a:ext cx="7752823" cy="519113"/>
          </a:xfrm>
        </p:spPr>
        <p:txBody>
          <a:bodyPr/>
          <a:lstStyle/>
          <a:p>
            <a:r>
              <a:rPr lang="en-US" altLang="en-US" dirty="0">
                <a:latin typeface="Times New Roman" panose="02020603050405020304" pitchFamily="18" charset="0"/>
                <a:cs typeface="Times New Roman" panose="02020603050405020304" pitchFamily="18" charset="0"/>
              </a:rPr>
              <a:t>Network Structure</a:t>
            </a:r>
          </a:p>
        </p:txBody>
      </p:sp>
      <p:sp>
        <p:nvSpPr>
          <p:cNvPr id="9219" name="Content Placeholder 2">
            <a:extLst>
              <a:ext uri="{FF2B5EF4-FFF2-40B4-BE49-F238E27FC236}">
                <a16:creationId xmlns:a16="http://schemas.microsoft.com/office/drawing/2014/main" id="{8C0868C6-C80F-DB4F-92C9-DE1DD77F110A}"/>
              </a:ext>
            </a:extLst>
          </p:cNvPr>
          <p:cNvSpPr>
            <a:spLocks noGrp="1"/>
          </p:cNvSpPr>
          <p:nvPr>
            <p:ph idx="1"/>
          </p:nvPr>
        </p:nvSpPr>
        <p:spPr>
          <a:xfrm>
            <a:off x="939801" y="820276"/>
            <a:ext cx="7522633" cy="3379192"/>
          </a:xfrm>
        </p:spPr>
        <p:txBody>
          <a:bodyPr/>
          <a:lstStyle/>
          <a:p>
            <a:pPr>
              <a:defRPr/>
            </a:pPr>
            <a:r>
              <a:rPr lang="en-US" altLang="en-US" sz="2000" dirty="0">
                <a:latin typeface="Times New Roman" panose="02020603050405020304" pitchFamily="18" charset="0"/>
                <a:cs typeface="Times New Roman" panose="02020603050405020304" pitchFamily="18" charset="0"/>
              </a:rPr>
              <a:t>Local-Area Network (LAN) – designed to cover small geographical area</a:t>
            </a:r>
          </a:p>
          <a:p>
            <a:pPr lvl="1">
              <a:defRPr/>
            </a:pPr>
            <a:r>
              <a:rPr lang="en-US" altLang="en-US" sz="1800" dirty="0">
                <a:latin typeface="Times New Roman" panose="02020603050405020304" pitchFamily="18" charset="0"/>
                <a:cs typeface="Times New Roman" panose="02020603050405020304" pitchFamily="18" charset="0"/>
                <a:sym typeface="Symbol" pitchFamily="2" charset="2"/>
              </a:rPr>
              <a:t>Consists of multiple computers (workstations, laptops, mobile devices), peripherals (printers, storage arrays), and routers providing access to other networks</a:t>
            </a:r>
          </a:p>
          <a:p>
            <a:pPr lvl="1">
              <a:defRPr/>
            </a:pPr>
            <a:r>
              <a:rPr lang="en-US" altLang="en-US" sz="1800" dirty="0">
                <a:latin typeface="Times New Roman" panose="02020603050405020304" pitchFamily="18" charset="0"/>
                <a:cs typeface="Times New Roman" panose="02020603050405020304" pitchFamily="18" charset="0"/>
                <a:sym typeface="Symbol" pitchFamily="2" charset="2"/>
              </a:rPr>
              <a:t>Ethernet and/or Wireless (WiFi) most common way to construct LANs</a:t>
            </a:r>
          </a:p>
          <a:p>
            <a:pPr lvl="2">
              <a:buFont typeface="Webdings" pitchFamily="2" charset="2"/>
              <a:buChar char="4"/>
              <a:defRPr/>
            </a:pPr>
            <a:r>
              <a:rPr lang="en-US" altLang="en-US" sz="1600" dirty="0">
                <a:latin typeface="Times New Roman" panose="02020603050405020304" pitchFamily="18" charset="0"/>
                <a:cs typeface="Times New Roman" panose="02020603050405020304" pitchFamily="18" charset="0"/>
                <a:sym typeface="Symbol" pitchFamily="2" charset="2"/>
              </a:rPr>
              <a:t>Ethernet defined by standard IEEE 802.3 with speeds typically varying from 10Mbps to over 10Gbps</a:t>
            </a:r>
          </a:p>
          <a:p>
            <a:pPr lvl="2">
              <a:buFont typeface="Webdings" pitchFamily="2" charset="2"/>
              <a:buChar char="4"/>
              <a:defRPr/>
            </a:pPr>
            <a:r>
              <a:rPr lang="en-US" altLang="en-US" sz="1600" dirty="0">
                <a:latin typeface="Times New Roman" panose="02020603050405020304" pitchFamily="18" charset="0"/>
                <a:cs typeface="Times New Roman" panose="02020603050405020304" pitchFamily="18" charset="0"/>
                <a:sym typeface="Symbol" pitchFamily="2" charset="2"/>
              </a:rPr>
              <a:t>WiFi defined by standard IEEE 802.11 with speeds typically varying from 11Mbps to over 400Mbps.</a:t>
            </a:r>
          </a:p>
          <a:p>
            <a:pPr lvl="2">
              <a:buFont typeface="Webdings" pitchFamily="2" charset="2"/>
              <a:buChar char="4"/>
              <a:defRPr/>
            </a:pPr>
            <a:r>
              <a:rPr lang="en-US" altLang="en-US" sz="1600" dirty="0">
                <a:latin typeface="Times New Roman" panose="02020603050405020304" pitchFamily="18" charset="0"/>
                <a:cs typeface="Times New Roman" panose="02020603050405020304" pitchFamily="18" charset="0"/>
                <a:sym typeface="Symbol" pitchFamily="2" charset="2"/>
              </a:rPr>
              <a:t>Both standards constantly evolving</a:t>
            </a:r>
          </a:p>
        </p:txBody>
      </p:sp>
      <p:sp>
        <p:nvSpPr>
          <p:cNvPr id="2" name="灯片编号占位符 1">
            <a:extLst>
              <a:ext uri="{FF2B5EF4-FFF2-40B4-BE49-F238E27FC236}">
                <a16:creationId xmlns:a16="http://schemas.microsoft.com/office/drawing/2014/main" id="{278CA99B-8523-FF19-F3A2-587FD0D01B3C}"/>
              </a:ext>
            </a:extLst>
          </p:cNvPr>
          <p:cNvSpPr>
            <a:spLocks noGrp="1"/>
          </p:cNvSpPr>
          <p:nvPr>
            <p:ph type="sldNum" sz="quarter" idx="10"/>
          </p:nvPr>
        </p:nvSpPr>
        <p:spPr/>
        <p:txBody>
          <a:bodyPr/>
          <a:lstStyle/>
          <a:p>
            <a:fld id="{D9B6BDF2-6896-4B98-8776-C18582F63BA5}" type="slidenum">
              <a:rPr lang="zh-TW" altLang="en-US" smtClean="0"/>
              <a:pPr/>
              <a:t>7</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a:extLst>
              <a:ext uri="{FF2B5EF4-FFF2-40B4-BE49-F238E27FC236}">
                <a16:creationId xmlns:a16="http://schemas.microsoft.com/office/drawing/2014/main" id="{DEABF2AF-28AD-4A36-9CDC-C788B0FC8D1B}"/>
              </a:ext>
            </a:extLst>
          </p:cNvPr>
          <p:cNvSpPr>
            <a:spLocks noGrp="1" noChangeArrowheads="1"/>
          </p:cNvSpPr>
          <p:nvPr>
            <p:ph type="title"/>
          </p:nvPr>
        </p:nvSpPr>
        <p:spPr>
          <a:xfrm>
            <a:off x="846667" y="108349"/>
            <a:ext cx="7829023" cy="519113"/>
          </a:xfrm>
        </p:spPr>
        <p:txBody>
          <a:bodyPr/>
          <a:lstStyle/>
          <a:p>
            <a:r>
              <a:rPr lang="en-US" altLang="en-US" dirty="0">
                <a:latin typeface="Times New Roman" panose="02020603050405020304" pitchFamily="18" charset="0"/>
                <a:cs typeface="Times New Roman" panose="02020603050405020304" pitchFamily="18" charset="0"/>
              </a:rPr>
              <a:t>Local-Area Network (LAN)</a:t>
            </a:r>
          </a:p>
        </p:txBody>
      </p:sp>
      <p:pic>
        <p:nvPicPr>
          <p:cNvPr id="19458" name="Picture 2">
            <a:extLst>
              <a:ext uri="{FF2B5EF4-FFF2-40B4-BE49-F238E27FC236}">
                <a16:creationId xmlns:a16="http://schemas.microsoft.com/office/drawing/2014/main" id="{AD76B8CA-432D-4AA5-958B-980992053A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653" b="12723"/>
          <a:stretch/>
        </p:blipFill>
        <p:spPr bwMode="auto">
          <a:xfrm>
            <a:off x="1820334" y="1030271"/>
            <a:ext cx="5545666" cy="340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a:extLst>
              <a:ext uri="{FF2B5EF4-FFF2-40B4-BE49-F238E27FC236}">
                <a16:creationId xmlns:a16="http://schemas.microsoft.com/office/drawing/2014/main" id="{E1E730DE-30F8-85DA-4B07-93CC1E20BC37}"/>
              </a:ext>
            </a:extLst>
          </p:cNvPr>
          <p:cNvSpPr>
            <a:spLocks noGrp="1"/>
          </p:cNvSpPr>
          <p:nvPr>
            <p:ph type="sldNum" sz="quarter" idx="10"/>
          </p:nvPr>
        </p:nvSpPr>
        <p:spPr/>
        <p:txBody>
          <a:bodyPr/>
          <a:lstStyle/>
          <a:p>
            <a:fld id="{D9B6BDF2-6896-4B98-8776-C18582F63BA5}" type="slidenum">
              <a:rPr lang="zh-TW" altLang="en-US" smtClean="0"/>
              <a:pPr/>
              <a:t>8</a:t>
            </a:fld>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A396F9D5-16C6-48D3-BE5F-B231EF6A5594}"/>
              </a:ext>
            </a:extLst>
          </p:cNvPr>
          <p:cNvSpPr>
            <a:spLocks noGrp="1" noChangeArrowheads="1"/>
          </p:cNvSpPr>
          <p:nvPr>
            <p:ph type="title"/>
          </p:nvPr>
        </p:nvSpPr>
        <p:spPr>
          <a:xfrm>
            <a:off x="812802" y="108349"/>
            <a:ext cx="7862888" cy="519113"/>
          </a:xfrm>
        </p:spPr>
        <p:txBody>
          <a:bodyPr/>
          <a:lstStyle/>
          <a:p>
            <a:r>
              <a:rPr lang="en-US" altLang="en-US" dirty="0">
                <a:latin typeface="Times New Roman" panose="02020603050405020304" pitchFamily="18" charset="0"/>
                <a:cs typeface="Times New Roman" panose="02020603050405020304" pitchFamily="18" charset="0"/>
              </a:rPr>
              <a:t>Network Structure</a:t>
            </a:r>
          </a:p>
        </p:txBody>
      </p:sp>
      <p:sp>
        <p:nvSpPr>
          <p:cNvPr id="20482" name="Content Placeholder 2">
            <a:extLst>
              <a:ext uri="{FF2B5EF4-FFF2-40B4-BE49-F238E27FC236}">
                <a16:creationId xmlns:a16="http://schemas.microsoft.com/office/drawing/2014/main" id="{B6FAEA18-B707-4F6E-85BB-A658D12983AC}"/>
              </a:ext>
            </a:extLst>
          </p:cNvPr>
          <p:cNvSpPr>
            <a:spLocks noGrp="1" noChangeArrowheads="1"/>
          </p:cNvSpPr>
          <p:nvPr>
            <p:ph idx="1"/>
          </p:nvPr>
        </p:nvSpPr>
        <p:spPr>
          <a:xfrm>
            <a:off x="812802" y="821929"/>
            <a:ext cx="7670800" cy="3699271"/>
          </a:xfrm>
        </p:spPr>
        <p:txBody>
          <a:bodyPr/>
          <a:lstStyle/>
          <a:p>
            <a:pPr>
              <a:spcBef>
                <a:spcPts val="0"/>
              </a:spcBef>
            </a:pPr>
            <a:r>
              <a:rPr lang="en-US" altLang="en-US" sz="2000" dirty="0">
                <a:latin typeface="Times New Roman" panose="02020603050405020304" pitchFamily="18" charset="0"/>
                <a:cs typeface="Times New Roman" panose="02020603050405020304" pitchFamily="18" charset="0"/>
              </a:rPr>
              <a:t>Wide-Area Network (WAN) – links geographically separated sites</a:t>
            </a:r>
          </a:p>
          <a:p>
            <a:pPr lvl="1">
              <a:spcBef>
                <a:spcPts val="0"/>
              </a:spcBef>
            </a:pPr>
            <a:r>
              <a:rPr lang="en-US" altLang="en-US" sz="1800" dirty="0">
                <a:latin typeface="Times New Roman" panose="02020603050405020304" pitchFamily="18" charset="0"/>
                <a:cs typeface="Times New Roman" panose="02020603050405020304" pitchFamily="18" charset="0"/>
              </a:rPr>
              <a:t>Point-to-point connections via links </a:t>
            </a:r>
          </a:p>
          <a:p>
            <a:pPr lvl="2">
              <a:spcBef>
                <a:spcPts val="0"/>
              </a:spcBef>
            </a:pPr>
            <a:r>
              <a:rPr lang="en-US" altLang="en-US" sz="1600" dirty="0">
                <a:latin typeface="Times New Roman" panose="02020603050405020304" pitchFamily="18" charset="0"/>
                <a:cs typeface="Times New Roman" panose="02020603050405020304" pitchFamily="18" charset="0"/>
              </a:rPr>
              <a:t>Telephone lines, leased (dedicated data) lines, optical cable, microwave links, radio waves, and satellite channels</a:t>
            </a:r>
          </a:p>
          <a:p>
            <a:pPr lvl="1">
              <a:spcBef>
                <a:spcPts val="0"/>
              </a:spcBef>
            </a:pPr>
            <a:r>
              <a:rPr lang="en-US" altLang="en-US" sz="1800" dirty="0">
                <a:latin typeface="Times New Roman" panose="02020603050405020304" pitchFamily="18" charset="0"/>
                <a:cs typeface="Times New Roman" panose="02020603050405020304" pitchFamily="18" charset="0"/>
              </a:rPr>
              <a:t>Implemented via routers to direct traffic from one network to another</a:t>
            </a:r>
          </a:p>
          <a:p>
            <a:pPr lvl="1">
              <a:spcBef>
                <a:spcPts val="0"/>
              </a:spcBef>
            </a:pPr>
            <a:r>
              <a:rPr lang="en-US" altLang="en-US" sz="1800" dirty="0">
                <a:latin typeface="Times New Roman" panose="02020603050405020304" pitchFamily="18" charset="0"/>
                <a:cs typeface="Times New Roman" panose="02020603050405020304" pitchFamily="18" charset="0"/>
              </a:rPr>
              <a:t>Internet (World Wide Web) WAN enables hosts world wide to communicate</a:t>
            </a:r>
          </a:p>
          <a:p>
            <a:pPr lvl="1">
              <a:spcBef>
                <a:spcPts val="0"/>
              </a:spcBef>
            </a:pPr>
            <a:r>
              <a:rPr lang="en-US" altLang="en-US" sz="1800" dirty="0">
                <a:latin typeface="Times New Roman" panose="02020603050405020304" pitchFamily="18" charset="0"/>
                <a:cs typeface="Times New Roman" panose="02020603050405020304" pitchFamily="18" charset="0"/>
              </a:rPr>
              <a:t>Speeds vary</a:t>
            </a:r>
          </a:p>
          <a:p>
            <a:pPr lvl="2">
              <a:spcBef>
                <a:spcPts val="0"/>
              </a:spcBef>
            </a:pPr>
            <a:r>
              <a:rPr lang="en-US" altLang="en-US" sz="1600" dirty="0">
                <a:latin typeface="Times New Roman" panose="02020603050405020304" pitchFamily="18" charset="0"/>
                <a:cs typeface="Times New Roman" panose="02020603050405020304" pitchFamily="18" charset="0"/>
              </a:rPr>
              <a:t>Many backbone providers have speeds at 40-100Gbps</a:t>
            </a:r>
          </a:p>
          <a:p>
            <a:pPr lvl="2">
              <a:spcBef>
                <a:spcPts val="0"/>
              </a:spcBef>
            </a:pPr>
            <a:r>
              <a:rPr lang="en-US" altLang="en-US" sz="1600" dirty="0">
                <a:latin typeface="Times New Roman" panose="02020603050405020304" pitchFamily="18" charset="0"/>
                <a:cs typeface="Times New Roman" panose="02020603050405020304" pitchFamily="18" charset="0"/>
              </a:rPr>
              <a:t>Local Internet Service Providers (ISPs) may be slower</a:t>
            </a:r>
          </a:p>
          <a:p>
            <a:pPr lvl="2">
              <a:spcBef>
                <a:spcPts val="0"/>
              </a:spcBef>
            </a:pPr>
            <a:r>
              <a:rPr lang="en-US" altLang="en-US" sz="1600" dirty="0">
                <a:latin typeface="Times New Roman" panose="02020603050405020304" pitchFamily="18" charset="0"/>
                <a:cs typeface="Times New Roman" panose="02020603050405020304" pitchFamily="18" charset="0"/>
              </a:rPr>
              <a:t>WAN links constantly being upgraded</a:t>
            </a:r>
          </a:p>
          <a:p>
            <a:pPr lvl="1">
              <a:spcBef>
                <a:spcPts val="0"/>
              </a:spcBef>
            </a:pPr>
            <a:r>
              <a:rPr lang="en-US" altLang="en-US" sz="1800" dirty="0">
                <a:latin typeface="Times New Roman" panose="02020603050405020304" pitchFamily="18" charset="0"/>
                <a:cs typeface="Times New Roman" panose="02020603050405020304" pitchFamily="18" charset="0"/>
                <a:sym typeface="Symbol" panose="05050102010706020507" pitchFamily="18" charset="2"/>
              </a:rPr>
              <a:t>WANs and LANs interconnect, similar to cell phone network:</a:t>
            </a:r>
          </a:p>
          <a:p>
            <a:pPr lvl="2">
              <a:spcBef>
                <a:spcPts val="0"/>
              </a:spcBef>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Cell phones use radio waves to cell towers</a:t>
            </a:r>
          </a:p>
          <a:p>
            <a:pPr lvl="2">
              <a:spcBef>
                <a:spcPts val="0"/>
              </a:spcBef>
            </a:pPr>
            <a:r>
              <a:rPr lang="en-US" altLang="en-US" sz="1600" dirty="0">
                <a:latin typeface="Times New Roman" panose="02020603050405020304" pitchFamily="18" charset="0"/>
                <a:cs typeface="Times New Roman" panose="02020603050405020304" pitchFamily="18" charset="0"/>
                <a:sym typeface="Symbol" panose="05050102010706020507" pitchFamily="18" charset="2"/>
              </a:rPr>
              <a:t>Towers connect to other towers and hubs</a:t>
            </a:r>
          </a:p>
          <a:p>
            <a:pPr>
              <a:spcBef>
                <a:spcPts val="0"/>
              </a:spcBef>
            </a:pPr>
            <a:endParaRPr lang="en-US"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0016E12A-72A5-E430-4C00-2CFA7F0ABD80}"/>
              </a:ext>
            </a:extLst>
          </p:cNvPr>
          <p:cNvSpPr>
            <a:spLocks noGrp="1"/>
          </p:cNvSpPr>
          <p:nvPr>
            <p:ph type="sldNum" sz="quarter" idx="10"/>
          </p:nvPr>
        </p:nvSpPr>
        <p:spPr/>
        <p:txBody>
          <a:bodyPr/>
          <a:lstStyle/>
          <a:p>
            <a:fld id="{D9B6BDF2-6896-4B98-8776-C18582F63BA5}" type="slidenum">
              <a:rPr lang="zh-TW" altLang="en-US" smtClean="0"/>
              <a:pPr/>
              <a:t>9</a:t>
            </a:fld>
            <a:endParaRPr lang="zh-TW" altLang="en-US"/>
          </a:p>
        </p:txBody>
      </p:sp>
    </p:spTree>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2519</TotalTime>
  <Words>3565</Words>
  <Application>Microsoft Office PowerPoint</Application>
  <PresentationFormat>全屏显示(16:9)</PresentationFormat>
  <Paragraphs>402</Paragraphs>
  <Slides>55</Slides>
  <Notes>35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55</vt:i4>
      </vt:variant>
    </vt:vector>
  </HeadingPairs>
  <TitlesOfParts>
    <vt:vector size="64" baseType="lpstr">
      <vt:lpstr>Monotype Sorts</vt:lpstr>
      <vt:lpstr>MS Sans Serif</vt:lpstr>
      <vt:lpstr>Arial</vt:lpstr>
      <vt:lpstr>Calibri</vt:lpstr>
      <vt:lpstr>Helvetica</vt:lpstr>
      <vt:lpstr>Times New Roman</vt:lpstr>
      <vt:lpstr>Webdings</vt:lpstr>
      <vt:lpstr>Wingdings</vt:lpstr>
      <vt:lpstr>NTHU UniCloud</vt:lpstr>
      <vt:lpstr>CSC6032 – Advanced Operating Systems</vt:lpstr>
      <vt:lpstr>Outline</vt:lpstr>
      <vt:lpstr>Objectives</vt:lpstr>
      <vt:lpstr>Overview (1)</vt:lpstr>
      <vt:lpstr>Overview (2)</vt:lpstr>
      <vt:lpstr>Reasons for Distributed Systems</vt:lpstr>
      <vt:lpstr>Network Structure</vt:lpstr>
      <vt:lpstr>Local-Area Network (LAN)</vt:lpstr>
      <vt:lpstr>Network Structure</vt:lpstr>
      <vt:lpstr>Wide-Area Network (WAN)</vt:lpstr>
      <vt:lpstr>Naming and Name Resolution</vt:lpstr>
      <vt:lpstr>Communication Protocol (1)</vt:lpstr>
      <vt:lpstr>Communication Protocol (2)</vt:lpstr>
      <vt:lpstr>OSI Network Model</vt:lpstr>
      <vt:lpstr>OSI Protocol Stack</vt:lpstr>
      <vt:lpstr>OSI Network Message</vt:lpstr>
      <vt:lpstr>The OSI Model</vt:lpstr>
      <vt:lpstr>The OSI and TCP/IP Protocol Stacks</vt:lpstr>
      <vt:lpstr>TCP/IP Example (1)</vt:lpstr>
      <vt:lpstr>TCP/IP Example (2)</vt:lpstr>
      <vt:lpstr>Ethernet Packet</vt:lpstr>
      <vt:lpstr>Transport Protocols UDP and TCP</vt:lpstr>
      <vt:lpstr>User Datagram Protocol</vt:lpstr>
      <vt:lpstr>UDP Dropped Packet Example</vt:lpstr>
      <vt:lpstr>Transmission Control Protocol</vt:lpstr>
      <vt:lpstr>TCP Data Transfer Scenario</vt:lpstr>
      <vt:lpstr> Transmission Control Protocol</vt:lpstr>
      <vt:lpstr>Network-Oriented Operating Systems</vt:lpstr>
      <vt:lpstr>Network Operating Systems</vt:lpstr>
      <vt:lpstr>Distributed Operating Systems (1)</vt:lpstr>
      <vt:lpstr>Distributed-Operating Systems (2) </vt:lpstr>
      <vt:lpstr>Design Issues of Distributed Systems</vt:lpstr>
      <vt:lpstr>Robustness</vt:lpstr>
      <vt:lpstr>Failure Detection (1)</vt:lpstr>
      <vt:lpstr>Failure Detection (2)</vt:lpstr>
      <vt:lpstr>Reconfiguration and Recovery</vt:lpstr>
      <vt:lpstr>Transparency</vt:lpstr>
      <vt:lpstr>Scalability</vt:lpstr>
      <vt:lpstr>Distributed File System (1)</vt:lpstr>
      <vt:lpstr>Distributed File System (2)</vt:lpstr>
      <vt:lpstr>Distributed File System (3)</vt:lpstr>
      <vt:lpstr>Client-Server DFS Model (1)</vt:lpstr>
      <vt:lpstr>Client-Server DFS Model (2)</vt:lpstr>
      <vt:lpstr>Cluster-Based DFS Model (1)</vt:lpstr>
      <vt:lpstr>Cluster-Based DFS Model (2)</vt:lpstr>
      <vt:lpstr>Cluster-Based DFS Model (3)</vt:lpstr>
      <vt:lpstr>Naming and Transparency</vt:lpstr>
      <vt:lpstr>Naming Structures </vt:lpstr>
      <vt:lpstr>Naming Schemes </vt:lpstr>
      <vt:lpstr>Remote File Access (1)</vt:lpstr>
      <vt:lpstr>Remote File Access (2) </vt:lpstr>
      <vt:lpstr>Cache Location – Disk vs. Main Memory</vt:lpstr>
      <vt:lpstr>Cache Update Policy</vt:lpstr>
      <vt:lpstr>Consistency (1)</vt:lpstr>
      <vt:lpstr>Consistency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Yeh-Ching Chung 鍾葉青）</cp:lastModifiedBy>
  <cp:revision>276</cp:revision>
  <dcterms:created xsi:type="dcterms:W3CDTF">2015-06-05T07:23:35Z</dcterms:created>
  <dcterms:modified xsi:type="dcterms:W3CDTF">2024-07-18T06:14:56Z</dcterms:modified>
</cp:coreProperties>
</file>