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8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34" r:id="rId34"/>
    <p:sldId id="335" r:id="rId35"/>
    <p:sldId id="336" r:id="rId36"/>
    <p:sldId id="337" r:id="rId37"/>
    <p:sldId id="338" r:id="rId38"/>
    <p:sldId id="339" r:id="rId39"/>
    <p:sldId id="340" r:id="rId40"/>
    <p:sldId id="341" r:id="rId41"/>
    <p:sldId id="342" r:id="rId42"/>
    <p:sldId id="343" r:id="rId4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804" y="4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3252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2024/9/18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2024/9/18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3172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7881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669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024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32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5867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315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6557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288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57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5944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6420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2381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8459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418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2641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0641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2535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7832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3626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029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55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4473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21607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2741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7592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8829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5269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7321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2699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4176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98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54113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8835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320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7143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156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940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756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486752C-BECE-C733-86A3-2D8C891ED4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AD73C53C-5176-F773-1734-BD32B5E57B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7C088DBB-0322-4898-C5D7-D3E808DC9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2DFE4F2-2F6C-4573-83E7-23FB5F55E4AB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542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6032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Advanced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D03B93-200E-E941-7A44-595335679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4316" y="108349"/>
            <a:ext cx="7751374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Internet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0DED3C-2290-85DA-B87E-D46851546961}"/>
              </a:ext>
            </a:extLst>
          </p:cNvPr>
          <p:cNvGrpSpPr>
            <a:grpSpLocks/>
          </p:cNvGrpSpPr>
          <p:nvPr/>
        </p:nvGrpSpPr>
        <p:grpSpPr bwMode="auto">
          <a:xfrm>
            <a:off x="1383507" y="1053704"/>
            <a:ext cx="6242447" cy="3236119"/>
            <a:chOff x="442" y="885"/>
            <a:chExt cx="5243" cy="271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DEDE989-844A-A43A-C694-01F78B8F5F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2" y="885"/>
              <a:ext cx="5243" cy="2525"/>
              <a:chOff x="442" y="885"/>
              <a:chExt cx="5243" cy="2525"/>
            </a:xfrm>
          </p:grpSpPr>
          <p:sp>
            <p:nvSpPr>
              <p:cNvPr id="308" name="Freeform 5">
                <a:extLst>
                  <a:ext uri="{FF2B5EF4-FFF2-40B4-BE49-F238E27FC236}">
                    <a16:creationId xmlns:a16="http://schemas.microsoft.com/office/drawing/2014/main" id="{3E60958C-AEB9-E0A0-66A6-AC45889E53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" y="1561"/>
                <a:ext cx="359" cy="207"/>
              </a:xfrm>
              <a:custGeom>
                <a:avLst/>
                <a:gdLst>
                  <a:gd name="T0" fmla="*/ 359 w 359"/>
                  <a:gd name="T1" fmla="*/ 0 h 207"/>
                  <a:gd name="T2" fmla="*/ 345 w 359"/>
                  <a:gd name="T3" fmla="*/ 41 h 207"/>
                  <a:gd name="T4" fmla="*/ 290 w 359"/>
                  <a:gd name="T5" fmla="*/ 83 h 207"/>
                  <a:gd name="T6" fmla="*/ 165 w 359"/>
                  <a:gd name="T7" fmla="*/ 138 h 207"/>
                  <a:gd name="T8" fmla="*/ 69 w 359"/>
                  <a:gd name="T9" fmla="*/ 193 h 207"/>
                  <a:gd name="T10" fmla="*/ 0 w 359"/>
                  <a:gd name="T11" fmla="*/ 207 h 20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9"/>
                  <a:gd name="T19" fmla="*/ 0 h 207"/>
                  <a:gd name="T20" fmla="*/ 359 w 359"/>
                  <a:gd name="T21" fmla="*/ 207 h 20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9" h="207">
                    <a:moveTo>
                      <a:pt x="359" y="0"/>
                    </a:moveTo>
                    <a:lnTo>
                      <a:pt x="345" y="41"/>
                    </a:lnTo>
                    <a:lnTo>
                      <a:pt x="290" y="83"/>
                    </a:lnTo>
                    <a:lnTo>
                      <a:pt x="165" y="138"/>
                    </a:lnTo>
                    <a:lnTo>
                      <a:pt x="69" y="193"/>
                    </a:lnTo>
                    <a:lnTo>
                      <a:pt x="0" y="207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09" name="Freeform 6">
                <a:extLst>
                  <a:ext uri="{FF2B5EF4-FFF2-40B4-BE49-F238E27FC236}">
                    <a16:creationId xmlns:a16="http://schemas.microsoft.com/office/drawing/2014/main" id="{55E5B148-9614-034E-8B05-9B79F31F91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" y="1616"/>
                <a:ext cx="235" cy="442"/>
              </a:xfrm>
              <a:custGeom>
                <a:avLst/>
                <a:gdLst>
                  <a:gd name="T0" fmla="*/ 235 w 235"/>
                  <a:gd name="T1" fmla="*/ 0 h 442"/>
                  <a:gd name="T2" fmla="*/ 194 w 235"/>
                  <a:gd name="T3" fmla="*/ 166 h 442"/>
                  <a:gd name="T4" fmla="*/ 111 w 235"/>
                  <a:gd name="T5" fmla="*/ 290 h 442"/>
                  <a:gd name="T6" fmla="*/ 42 w 235"/>
                  <a:gd name="T7" fmla="*/ 400 h 442"/>
                  <a:gd name="T8" fmla="*/ 28 w 235"/>
                  <a:gd name="T9" fmla="*/ 442 h 442"/>
                  <a:gd name="T10" fmla="*/ 0 w 235"/>
                  <a:gd name="T11" fmla="*/ 414 h 4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35"/>
                  <a:gd name="T19" fmla="*/ 0 h 442"/>
                  <a:gd name="T20" fmla="*/ 235 w 235"/>
                  <a:gd name="T21" fmla="*/ 442 h 44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35" h="442">
                    <a:moveTo>
                      <a:pt x="235" y="0"/>
                    </a:moveTo>
                    <a:lnTo>
                      <a:pt x="194" y="166"/>
                    </a:lnTo>
                    <a:lnTo>
                      <a:pt x="111" y="290"/>
                    </a:lnTo>
                    <a:lnTo>
                      <a:pt x="42" y="400"/>
                    </a:lnTo>
                    <a:lnTo>
                      <a:pt x="28" y="442"/>
                    </a:lnTo>
                    <a:lnTo>
                      <a:pt x="0" y="414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0" name="Freeform 7">
                <a:extLst>
                  <a:ext uri="{FF2B5EF4-FFF2-40B4-BE49-F238E27FC236}">
                    <a16:creationId xmlns:a16="http://schemas.microsoft.com/office/drawing/2014/main" id="{B54A088D-FC9B-11C7-0339-FE3DCCB15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1" y="1520"/>
                <a:ext cx="69" cy="496"/>
              </a:xfrm>
              <a:custGeom>
                <a:avLst/>
                <a:gdLst>
                  <a:gd name="T0" fmla="*/ 0 w 69"/>
                  <a:gd name="T1" fmla="*/ 0 h 496"/>
                  <a:gd name="T2" fmla="*/ 13 w 69"/>
                  <a:gd name="T3" fmla="*/ 193 h 496"/>
                  <a:gd name="T4" fmla="*/ 41 w 69"/>
                  <a:gd name="T5" fmla="*/ 331 h 496"/>
                  <a:gd name="T6" fmla="*/ 55 w 69"/>
                  <a:gd name="T7" fmla="*/ 455 h 496"/>
                  <a:gd name="T8" fmla="*/ 69 w 69"/>
                  <a:gd name="T9" fmla="*/ 496 h 496"/>
                  <a:gd name="T10" fmla="*/ 69 w 69"/>
                  <a:gd name="T11" fmla="*/ 469 h 4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"/>
                  <a:gd name="T19" fmla="*/ 0 h 496"/>
                  <a:gd name="T20" fmla="*/ 69 w 69"/>
                  <a:gd name="T21" fmla="*/ 496 h 4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" h="496">
                    <a:moveTo>
                      <a:pt x="0" y="0"/>
                    </a:moveTo>
                    <a:lnTo>
                      <a:pt x="13" y="193"/>
                    </a:lnTo>
                    <a:lnTo>
                      <a:pt x="41" y="331"/>
                    </a:lnTo>
                    <a:lnTo>
                      <a:pt x="55" y="455"/>
                    </a:lnTo>
                    <a:lnTo>
                      <a:pt x="69" y="496"/>
                    </a:lnTo>
                    <a:lnTo>
                      <a:pt x="69" y="4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1" name="Freeform 8">
                <a:extLst>
                  <a:ext uri="{FF2B5EF4-FFF2-40B4-BE49-F238E27FC236}">
                    <a16:creationId xmlns:a16="http://schemas.microsoft.com/office/drawing/2014/main" id="{57351BEB-041C-9F63-A0F9-25458EBD1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" y="1588"/>
                <a:ext cx="97" cy="483"/>
              </a:xfrm>
              <a:custGeom>
                <a:avLst/>
                <a:gdLst>
                  <a:gd name="T0" fmla="*/ 97 w 97"/>
                  <a:gd name="T1" fmla="*/ 0 h 483"/>
                  <a:gd name="T2" fmla="*/ 69 w 97"/>
                  <a:gd name="T3" fmla="*/ 180 h 483"/>
                  <a:gd name="T4" fmla="*/ 42 w 97"/>
                  <a:gd name="T5" fmla="*/ 318 h 483"/>
                  <a:gd name="T6" fmla="*/ 14 w 97"/>
                  <a:gd name="T7" fmla="*/ 442 h 483"/>
                  <a:gd name="T8" fmla="*/ 14 w 97"/>
                  <a:gd name="T9" fmla="*/ 483 h 483"/>
                  <a:gd name="T10" fmla="*/ 0 w 97"/>
                  <a:gd name="T11" fmla="*/ 456 h 48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7"/>
                  <a:gd name="T19" fmla="*/ 0 h 483"/>
                  <a:gd name="T20" fmla="*/ 97 w 97"/>
                  <a:gd name="T21" fmla="*/ 483 h 48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7" h="483">
                    <a:moveTo>
                      <a:pt x="97" y="0"/>
                    </a:moveTo>
                    <a:lnTo>
                      <a:pt x="69" y="180"/>
                    </a:lnTo>
                    <a:lnTo>
                      <a:pt x="42" y="318"/>
                    </a:lnTo>
                    <a:lnTo>
                      <a:pt x="14" y="442"/>
                    </a:lnTo>
                    <a:lnTo>
                      <a:pt x="14" y="483"/>
                    </a:lnTo>
                    <a:lnTo>
                      <a:pt x="0" y="456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2" name="Freeform 9">
                <a:extLst>
                  <a:ext uri="{FF2B5EF4-FFF2-40B4-BE49-F238E27FC236}">
                    <a16:creationId xmlns:a16="http://schemas.microsoft.com/office/drawing/2014/main" id="{31426F28-563F-B300-9A99-93B670A0D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4" y="1244"/>
                <a:ext cx="165" cy="496"/>
              </a:xfrm>
              <a:custGeom>
                <a:avLst/>
                <a:gdLst>
                  <a:gd name="T0" fmla="*/ 165 w 165"/>
                  <a:gd name="T1" fmla="*/ 0 h 496"/>
                  <a:gd name="T2" fmla="*/ 137 w 165"/>
                  <a:gd name="T3" fmla="*/ 193 h 496"/>
                  <a:gd name="T4" fmla="*/ 82 w 165"/>
                  <a:gd name="T5" fmla="*/ 331 h 496"/>
                  <a:gd name="T6" fmla="*/ 27 w 165"/>
                  <a:gd name="T7" fmla="*/ 455 h 496"/>
                  <a:gd name="T8" fmla="*/ 13 w 165"/>
                  <a:gd name="T9" fmla="*/ 496 h 496"/>
                  <a:gd name="T10" fmla="*/ 0 w 165"/>
                  <a:gd name="T11" fmla="*/ 469 h 4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5"/>
                  <a:gd name="T19" fmla="*/ 0 h 496"/>
                  <a:gd name="T20" fmla="*/ 165 w 165"/>
                  <a:gd name="T21" fmla="*/ 496 h 4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5" h="496">
                    <a:moveTo>
                      <a:pt x="165" y="0"/>
                    </a:moveTo>
                    <a:lnTo>
                      <a:pt x="137" y="193"/>
                    </a:lnTo>
                    <a:lnTo>
                      <a:pt x="82" y="331"/>
                    </a:lnTo>
                    <a:lnTo>
                      <a:pt x="27" y="455"/>
                    </a:lnTo>
                    <a:lnTo>
                      <a:pt x="13" y="496"/>
                    </a:lnTo>
                    <a:lnTo>
                      <a:pt x="0" y="4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3" name="Freeform 10">
                <a:extLst>
                  <a:ext uri="{FF2B5EF4-FFF2-40B4-BE49-F238E27FC236}">
                    <a16:creationId xmlns:a16="http://schemas.microsoft.com/office/drawing/2014/main" id="{FDF2C44D-2557-5C1F-4C83-49A5868CE7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5" y="1257"/>
                <a:ext cx="165" cy="497"/>
              </a:xfrm>
              <a:custGeom>
                <a:avLst/>
                <a:gdLst>
                  <a:gd name="T0" fmla="*/ 165 w 165"/>
                  <a:gd name="T1" fmla="*/ 0 h 497"/>
                  <a:gd name="T2" fmla="*/ 138 w 165"/>
                  <a:gd name="T3" fmla="*/ 194 h 497"/>
                  <a:gd name="T4" fmla="*/ 82 w 165"/>
                  <a:gd name="T5" fmla="*/ 345 h 497"/>
                  <a:gd name="T6" fmla="*/ 27 w 165"/>
                  <a:gd name="T7" fmla="*/ 469 h 497"/>
                  <a:gd name="T8" fmla="*/ 13 w 165"/>
                  <a:gd name="T9" fmla="*/ 497 h 497"/>
                  <a:gd name="T10" fmla="*/ 0 w 165"/>
                  <a:gd name="T11" fmla="*/ 483 h 4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5"/>
                  <a:gd name="T19" fmla="*/ 0 h 497"/>
                  <a:gd name="T20" fmla="*/ 165 w 165"/>
                  <a:gd name="T21" fmla="*/ 497 h 49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5" h="497">
                    <a:moveTo>
                      <a:pt x="165" y="0"/>
                    </a:moveTo>
                    <a:lnTo>
                      <a:pt x="138" y="194"/>
                    </a:lnTo>
                    <a:lnTo>
                      <a:pt x="82" y="345"/>
                    </a:lnTo>
                    <a:lnTo>
                      <a:pt x="27" y="469"/>
                    </a:lnTo>
                    <a:lnTo>
                      <a:pt x="13" y="497"/>
                    </a:lnTo>
                    <a:lnTo>
                      <a:pt x="0" y="483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4" name="Freeform 11">
                <a:extLst>
                  <a:ext uri="{FF2B5EF4-FFF2-40B4-BE49-F238E27FC236}">
                    <a16:creationId xmlns:a16="http://schemas.microsoft.com/office/drawing/2014/main" id="{9FA50CB0-307D-B6A6-A240-A92BB05F0E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3" y="2182"/>
                <a:ext cx="373" cy="69"/>
              </a:xfrm>
              <a:custGeom>
                <a:avLst/>
                <a:gdLst>
                  <a:gd name="T0" fmla="*/ 373 w 373"/>
                  <a:gd name="T1" fmla="*/ 0 h 69"/>
                  <a:gd name="T2" fmla="*/ 290 w 373"/>
                  <a:gd name="T3" fmla="*/ 27 h 69"/>
                  <a:gd name="T4" fmla="*/ 152 w 373"/>
                  <a:gd name="T5" fmla="*/ 55 h 69"/>
                  <a:gd name="T6" fmla="*/ 56 w 373"/>
                  <a:gd name="T7" fmla="*/ 69 h 69"/>
                  <a:gd name="T8" fmla="*/ 0 w 373"/>
                  <a:gd name="T9" fmla="*/ 69 h 6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73"/>
                  <a:gd name="T16" fmla="*/ 0 h 69"/>
                  <a:gd name="T17" fmla="*/ 373 w 373"/>
                  <a:gd name="T18" fmla="*/ 69 h 6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73" h="69">
                    <a:moveTo>
                      <a:pt x="373" y="0"/>
                    </a:moveTo>
                    <a:lnTo>
                      <a:pt x="290" y="27"/>
                    </a:lnTo>
                    <a:lnTo>
                      <a:pt x="152" y="55"/>
                    </a:lnTo>
                    <a:lnTo>
                      <a:pt x="56" y="69"/>
                    </a:lnTo>
                    <a:lnTo>
                      <a:pt x="0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5" name="Freeform 12">
                <a:extLst>
                  <a:ext uri="{FF2B5EF4-FFF2-40B4-BE49-F238E27FC236}">
                    <a16:creationId xmlns:a16="http://schemas.microsoft.com/office/drawing/2014/main" id="{0C26E7A2-D05C-2E47-4474-CBE9ABB375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3" y="1864"/>
                <a:ext cx="373" cy="318"/>
              </a:xfrm>
              <a:custGeom>
                <a:avLst/>
                <a:gdLst>
                  <a:gd name="T0" fmla="*/ 373 w 373"/>
                  <a:gd name="T1" fmla="*/ 0 h 318"/>
                  <a:gd name="T2" fmla="*/ 345 w 373"/>
                  <a:gd name="T3" fmla="*/ 56 h 318"/>
                  <a:gd name="T4" fmla="*/ 304 w 373"/>
                  <a:gd name="T5" fmla="*/ 125 h 318"/>
                  <a:gd name="T6" fmla="*/ 166 w 373"/>
                  <a:gd name="T7" fmla="*/ 207 h 318"/>
                  <a:gd name="T8" fmla="*/ 69 w 373"/>
                  <a:gd name="T9" fmla="*/ 290 h 318"/>
                  <a:gd name="T10" fmla="*/ 28 w 373"/>
                  <a:gd name="T11" fmla="*/ 318 h 318"/>
                  <a:gd name="T12" fmla="*/ 0 w 373"/>
                  <a:gd name="T13" fmla="*/ 304 h 3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73"/>
                  <a:gd name="T22" fmla="*/ 0 h 318"/>
                  <a:gd name="T23" fmla="*/ 373 w 373"/>
                  <a:gd name="T24" fmla="*/ 318 h 31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73" h="318">
                    <a:moveTo>
                      <a:pt x="373" y="0"/>
                    </a:moveTo>
                    <a:lnTo>
                      <a:pt x="345" y="56"/>
                    </a:lnTo>
                    <a:lnTo>
                      <a:pt x="304" y="125"/>
                    </a:lnTo>
                    <a:lnTo>
                      <a:pt x="166" y="207"/>
                    </a:lnTo>
                    <a:lnTo>
                      <a:pt x="69" y="290"/>
                    </a:lnTo>
                    <a:lnTo>
                      <a:pt x="28" y="318"/>
                    </a:lnTo>
                    <a:lnTo>
                      <a:pt x="0" y="304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6" name="Freeform 13">
                <a:extLst>
                  <a:ext uri="{FF2B5EF4-FFF2-40B4-BE49-F238E27FC236}">
                    <a16:creationId xmlns:a16="http://schemas.microsoft.com/office/drawing/2014/main" id="{2BAB0773-3114-9EFB-1183-9CF864D32D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8" y="1768"/>
                <a:ext cx="165" cy="497"/>
              </a:xfrm>
              <a:custGeom>
                <a:avLst/>
                <a:gdLst>
                  <a:gd name="T0" fmla="*/ 165 w 165"/>
                  <a:gd name="T1" fmla="*/ 0 h 497"/>
                  <a:gd name="T2" fmla="*/ 138 w 165"/>
                  <a:gd name="T3" fmla="*/ 193 h 497"/>
                  <a:gd name="T4" fmla="*/ 83 w 165"/>
                  <a:gd name="T5" fmla="*/ 331 h 497"/>
                  <a:gd name="T6" fmla="*/ 28 w 165"/>
                  <a:gd name="T7" fmla="*/ 455 h 497"/>
                  <a:gd name="T8" fmla="*/ 14 w 165"/>
                  <a:gd name="T9" fmla="*/ 497 h 497"/>
                  <a:gd name="T10" fmla="*/ 0 w 165"/>
                  <a:gd name="T11" fmla="*/ 469 h 4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5"/>
                  <a:gd name="T19" fmla="*/ 0 h 497"/>
                  <a:gd name="T20" fmla="*/ 165 w 165"/>
                  <a:gd name="T21" fmla="*/ 497 h 49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5" h="497">
                    <a:moveTo>
                      <a:pt x="165" y="0"/>
                    </a:moveTo>
                    <a:lnTo>
                      <a:pt x="138" y="193"/>
                    </a:lnTo>
                    <a:lnTo>
                      <a:pt x="83" y="331"/>
                    </a:lnTo>
                    <a:lnTo>
                      <a:pt x="28" y="455"/>
                    </a:lnTo>
                    <a:lnTo>
                      <a:pt x="14" y="497"/>
                    </a:lnTo>
                    <a:lnTo>
                      <a:pt x="0" y="4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7" name="Freeform 14">
                <a:extLst>
                  <a:ext uri="{FF2B5EF4-FFF2-40B4-BE49-F238E27FC236}">
                    <a16:creationId xmlns:a16="http://schemas.microsoft.com/office/drawing/2014/main" id="{0ECFA8B8-4D3D-98DE-098F-752B8FDA3F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3" y="1009"/>
                <a:ext cx="663" cy="538"/>
              </a:xfrm>
              <a:custGeom>
                <a:avLst/>
                <a:gdLst>
                  <a:gd name="T0" fmla="*/ 28 w 663"/>
                  <a:gd name="T1" fmla="*/ 124 h 538"/>
                  <a:gd name="T2" fmla="*/ 28 w 663"/>
                  <a:gd name="T3" fmla="*/ 97 h 538"/>
                  <a:gd name="T4" fmla="*/ 69 w 663"/>
                  <a:gd name="T5" fmla="*/ 55 h 538"/>
                  <a:gd name="T6" fmla="*/ 111 w 663"/>
                  <a:gd name="T7" fmla="*/ 28 h 538"/>
                  <a:gd name="T8" fmla="*/ 138 w 663"/>
                  <a:gd name="T9" fmla="*/ 41 h 538"/>
                  <a:gd name="T10" fmla="*/ 152 w 663"/>
                  <a:gd name="T11" fmla="*/ 28 h 538"/>
                  <a:gd name="T12" fmla="*/ 193 w 663"/>
                  <a:gd name="T13" fmla="*/ 28 h 538"/>
                  <a:gd name="T14" fmla="*/ 249 w 663"/>
                  <a:gd name="T15" fmla="*/ 41 h 538"/>
                  <a:gd name="T16" fmla="*/ 304 w 663"/>
                  <a:gd name="T17" fmla="*/ 41 h 538"/>
                  <a:gd name="T18" fmla="*/ 345 w 663"/>
                  <a:gd name="T19" fmla="*/ 55 h 538"/>
                  <a:gd name="T20" fmla="*/ 373 w 663"/>
                  <a:gd name="T21" fmla="*/ 28 h 538"/>
                  <a:gd name="T22" fmla="*/ 400 w 663"/>
                  <a:gd name="T23" fmla="*/ 0 h 538"/>
                  <a:gd name="T24" fmla="*/ 442 w 663"/>
                  <a:gd name="T25" fmla="*/ 0 h 538"/>
                  <a:gd name="T26" fmla="*/ 469 w 663"/>
                  <a:gd name="T27" fmla="*/ 0 h 538"/>
                  <a:gd name="T28" fmla="*/ 511 w 663"/>
                  <a:gd name="T29" fmla="*/ 0 h 538"/>
                  <a:gd name="T30" fmla="*/ 538 w 663"/>
                  <a:gd name="T31" fmla="*/ 14 h 538"/>
                  <a:gd name="T32" fmla="*/ 552 w 663"/>
                  <a:gd name="T33" fmla="*/ 28 h 538"/>
                  <a:gd name="T34" fmla="*/ 580 w 663"/>
                  <a:gd name="T35" fmla="*/ 41 h 538"/>
                  <a:gd name="T36" fmla="*/ 607 w 663"/>
                  <a:gd name="T37" fmla="*/ 97 h 538"/>
                  <a:gd name="T38" fmla="*/ 649 w 663"/>
                  <a:gd name="T39" fmla="*/ 166 h 538"/>
                  <a:gd name="T40" fmla="*/ 663 w 663"/>
                  <a:gd name="T41" fmla="*/ 262 h 538"/>
                  <a:gd name="T42" fmla="*/ 663 w 663"/>
                  <a:gd name="T43" fmla="*/ 331 h 538"/>
                  <a:gd name="T44" fmla="*/ 649 w 663"/>
                  <a:gd name="T45" fmla="*/ 386 h 538"/>
                  <a:gd name="T46" fmla="*/ 635 w 663"/>
                  <a:gd name="T47" fmla="*/ 469 h 538"/>
                  <a:gd name="T48" fmla="*/ 607 w 663"/>
                  <a:gd name="T49" fmla="*/ 524 h 538"/>
                  <a:gd name="T50" fmla="*/ 552 w 663"/>
                  <a:gd name="T51" fmla="*/ 538 h 538"/>
                  <a:gd name="T52" fmla="*/ 511 w 663"/>
                  <a:gd name="T53" fmla="*/ 538 h 538"/>
                  <a:gd name="T54" fmla="*/ 456 w 663"/>
                  <a:gd name="T55" fmla="*/ 524 h 538"/>
                  <a:gd name="T56" fmla="*/ 414 w 663"/>
                  <a:gd name="T57" fmla="*/ 511 h 538"/>
                  <a:gd name="T58" fmla="*/ 373 w 663"/>
                  <a:gd name="T59" fmla="*/ 497 h 538"/>
                  <a:gd name="T60" fmla="*/ 331 w 663"/>
                  <a:gd name="T61" fmla="*/ 497 h 538"/>
                  <a:gd name="T62" fmla="*/ 290 w 663"/>
                  <a:gd name="T63" fmla="*/ 497 h 538"/>
                  <a:gd name="T64" fmla="*/ 262 w 663"/>
                  <a:gd name="T65" fmla="*/ 511 h 538"/>
                  <a:gd name="T66" fmla="*/ 221 w 663"/>
                  <a:gd name="T67" fmla="*/ 511 h 538"/>
                  <a:gd name="T68" fmla="*/ 193 w 663"/>
                  <a:gd name="T69" fmla="*/ 524 h 538"/>
                  <a:gd name="T70" fmla="*/ 166 w 663"/>
                  <a:gd name="T71" fmla="*/ 524 h 538"/>
                  <a:gd name="T72" fmla="*/ 124 w 663"/>
                  <a:gd name="T73" fmla="*/ 524 h 538"/>
                  <a:gd name="T74" fmla="*/ 97 w 663"/>
                  <a:gd name="T75" fmla="*/ 524 h 538"/>
                  <a:gd name="T76" fmla="*/ 83 w 663"/>
                  <a:gd name="T77" fmla="*/ 511 h 538"/>
                  <a:gd name="T78" fmla="*/ 55 w 663"/>
                  <a:gd name="T79" fmla="*/ 497 h 538"/>
                  <a:gd name="T80" fmla="*/ 55 w 663"/>
                  <a:gd name="T81" fmla="*/ 483 h 538"/>
                  <a:gd name="T82" fmla="*/ 42 w 663"/>
                  <a:gd name="T83" fmla="*/ 469 h 538"/>
                  <a:gd name="T84" fmla="*/ 28 w 663"/>
                  <a:gd name="T85" fmla="*/ 428 h 538"/>
                  <a:gd name="T86" fmla="*/ 14 w 663"/>
                  <a:gd name="T87" fmla="*/ 359 h 538"/>
                  <a:gd name="T88" fmla="*/ 0 w 663"/>
                  <a:gd name="T89" fmla="*/ 317 h 538"/>
                  <a:gd name="T90" fmla="*/ 0 w 663"/>
                  <a:gd name="T91" fmla="*/ 262 h 538"/>
                  <a:gd name="T92" fmla="*/ 14 w 663"/>
                  <a:gd name="T93" fmla="*/ 207 h 538"/>
                  <a:gd name="T94" fmla="*/ 14 w 663"/>
                  <a:gd name="T95" fmla="*/ 152 h 538"/>
                  <a:gd name="T96" fmla="*/ 28 w 663"/>
                  <a:gd name="T97" fmla="*/ 124 h 538"/>
                  <a:gd name="T98" fmla="*/ 28 w 663"/>
                  <a:gd name="T99" fmla="*/ 124 h 53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63"/>
                  <a:gd name="T151" fmla="*/ 0 h 538"/>
                  <a:gd name="T152" fmla="*/ 663 w 663"/>
                  <a:gd name="T153" fmla="*/ 538 h 53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63" h="538">
                    <a:moveTo>
                      <a:pt x="28" y="124"/>
                    </a:moveTo>
                    <a:lnTo>
                      <a:pt x="28" y="97"/>
                    </a:lnTo>
                    <a:lnTo>
                      <a:pt x="69" y="55"/>
                    </a:lnTo>
                    <a:lnTo>
                      <a:pt x="111" y="28"/>
                    </a:lnTo>
                    <a:lnTo>
                      <a:pt x="138" y="41"/>
                    </a:lnTo>
                    <a:lnTo>
                      <a:pt x="152" y="28"/>
                    </a:lnTo>
                    <a:lnTo>
                      <a:pt x="193" y="28"/>
                    </a:lnTo>
                    <a:lnTo>
                      <a:pt x="249" y="41"/>
                    </a:lnTo>
                    <a:lnTo>
                      <a:pt x="304" y="41"/>
                    </a:lnTo>
                    <a:lnTo>
                      <a:pt x="345" y="55"/>
                    </a:lnTo>
                    <a:lnTo>
                      <a:pt x="373" y="28"/>
                    </a:lnTo>
                    <a:lnTo>
                      <a:pt x="400" y="0"/>
                    </a:lnTo>
                    <a:lnTo>
                      <a:pt x="442" y="0"/>
                    </a:lnTo>
                    <a:lnTo>
                      <a:pt x="469" y="0"/>
                    </a:lnTo>
                    <a:lnTo>
                      <a:pt x="511" y="0"/>
                    </a:lnTo>
                    <a:lnTo>
                      <a:pt x="538" y="14"/>
                    </a:lnTo>
                    <a:lnTo>
                      <a:pt x="552" y="28"/>
                    </a:lnTo>
                    <a:lnTo>
                      <a:pt x="580" y="41"/>
                    </a:lnTo>
                    <a:lnTo>
                      <a:pt x="607" y="97"/>
                    </a:lnTo>
                    <a:lnTo>
                      <a:pt x="649" y="166"/>
                    </a:lnTo>
                    <a:lnTo>
                      <a:pt x="663" y="262"/>
                    </a:lnTo>
                    <a:lnTo>
                      <a:pt x="663" y="331"/>
                    </a:lnTo>
                    <a:lnTo>
                      <a:pt x="649" y="386"/>
                    </a:lnTo>
                    <a:lnTo>
                      <a:pt x="635" y="469"/>
                    </a:lnTo>
                    <a:lnTo>
                      <a:pt x="607" y="524"/>
                    </a:lnTo>
                    <a:lnTo>
                      <a:pt x="552" y="538"/>
                    </a:lnTo>
                    <a:lnTo>
                      <a:pt x="511" y="538"/>
                    </a:lnTo>
                    <a:lnTo>
                      <a:pt x="456" y="524"/>
                    </a:lnTo>
                    <a:lnTo>
                      <a:pt x="414" y="511"/>
                    </a:lnTo>
                    <a:lnTo>
                      <a:pt x="373" y="497"/>
                    </a:lnTo>
                    <a:lnTo>
                      <a:pt x="331" y="497"/>
                    </a:lnTo>
                    <a:lnTo>
                      <a:pt x="290" y="497"/>
                    </a:lnTo>
                    <a:lnTo>
                      <a:pt x="262" y="511"/>
                    </a:lnTo>
                    <a:lnTo>
                      <a:pt x="221" y="511"/>
                    </a:lnTo>
                    <a:lnTo>
                      <a:pt x="193" y="524"/>
                    </a:lnTo>
                    <a:lnTo>
                      <a:pt x="166" y="524"/>
                    </a:lnTo>
                    <a:lnTo>
                      <a:pt x="124" y="524"/>
                    </a:lnTo>
                    <a:lnTo>
                      <a:pt x="97" y="524"/>
                    </a:lnTo>
                    <a:lnTo>
                      <a:pt x="83" y="511"/>
                    </a:lnTo>
                    <a:lnTo>
                      <a:pt x="55" y="497"/>
                    </a:lnTo>
                    <a:lnTo>
                      <a:pt x="55" y="483"/>
                    </a:lnTo>
                    <a:lnTo>
                      <a:pt x="42" y="469"/>
                    </a:lnTo>
                    <a:lnTo>
                      <a:pt x="28" y="428"/>
                    </a:lnTo>
                    <a:lnTo>
                      <a:pt x="14" y="359"/>
                    </a:lnTo>
                    <a:lnTo>
                      <a:pt x="0" y="317"/>
                    </a:lnTo>
                    <a:lnTo>
                      <a:pt x="0" y="262"/>
                    </a:lnTo>
                    <a:lnTo>
                      <a:pt x="14" y="207"/>
                    </a:lnTo>
                    <a:lnTo>
                      <a:pt x="14" y="152"/>
                    </a:lnTo>
                    <a:lnTo>
                      <a:pt x="28" y="124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18" name="Rectangle 15">
                <a:extLst>
                  <a:ext uri="{FF2B5EF4-FFF2-40B4-BE49-F238E27FC236}">
                    <a16:creationId xmlns:a16="http://schemas.microsoft.com/office/drawing/2014/main" id="{4D6D4140-2128-823A-1C69-815E0E987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7" y="1291"/>
                <a:ext cx="37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GB" altLang="zh-CN" sz="1050">
                    <a:solidFill>
                      <a:srgbClr val="000000"/>
                    </a:solidFill>
                    <a:latin typeface="Arial" panose="020B0604020202020204" pitchFamily="34" charset="0"/>
                  </a:rPr>
                  <a:t>intranet</a:t>
                </a:r>
                <a:endParaRPr lang="en-GB" altLang="zh-CN" sz="1800">
                  <a:latin typeface="Times" panose="02020603050405020304" pitchFamily="18" charset="0"/>
                </a:endParaRPr>
              </a:p>
            </p:txBody>
          </p:sp>
          <p:sp>
            <p:nvSpPr>
              <p:cNvPr id="319" name="Freeform 16">
                <a:extLst>
                  <a:ext uri="{FF2B5EF4-FFF2-40B4-BE49-F238E27FC236}">
                    <a16:creationId xmlns:a16="http://schemas.microsoft.com/office/drawing/2014/main" id="{F2C0E1C1-5DA7-5432-5205-2D0220E3E5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0" y="1382"/>
                <a:ext cx="359" cy="358"/>
              </a:xfrm>
              <a:custGeom>
                <a:avLst/>
                <a:gdLst>
                  <a:gd name="T0" fmla="*/ 359 w 359"/>
                  <a:gd name="T1" fmla="*/ 331 h 358"/>
                  <a:gd name="T2" fmla="*/ 331 w 359"/>
                  <a:gd name="T3" fmla="*/ 358 h 358"/>
                  <a:gd name="T4" fmla="*/ 0 w 359"/>
                  <a:gd name="T5" fmla="*/ 27 h 358"/>
                  <a:gd name="T6" fmla="*/ 28 w 359"/>
                  <a:gd name="T7" fmla="*/ 0 h 358"/>
                  <a:gd name="T8" fmla="*/ 359 w 359"/>
                  <a:gd name="T9" fmla="*/ 331 h 3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9"/>
                  <a:gd name="T16" fmla="*/ 0 h 358"/>
                  <a:gd name="T17" fmla="*/ 359 w 359"/>
                  <a:gd name="T18" fmla="*/ 358 h 3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9" h="358">
                    <a:moveTo>
                      <a:pt x="359" y="331"/>
                    </a:moveTo>
                    <a:lnTo>
                      <a:pt x="331" y="358"/>
                    </a:lnTo>
                    <a:lnTo>
                      <a:pt x="0" y="27"/>
                    </a:lnTo>
                    <a:lnTo>
                      <a:pt x="28" y="0"/>
                    </a:lnTo>
                    <a:lnTo>
                      <a:pt x="359" y="331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0" name="Freeform 17">
                <a:extLst>
                  <a:ext uri="{FF2B5EF4-FFF2-40B4-BE49-F238E27FC236}">
                    <a16:creationId xmlns:a16="http://schemas.microsoft.com/office/drawing/2014/main" id="{1497B605-590C-A9B1-04B3-CED9DDB194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3" y="1299"/>
                <a:ext cx="2469" cy="2083"/>
              </a:xfrm>
              <a:custGeom>
                <a:avLst/>
                <a:gdLst>
                  <a:gd name="T0" fmla="*/ 2428 w 2469"/>
                  <a:gd name="T1" fmla="*/ 0 h 2083"/>
                  <a:gd name="T2" fmla="*/ 2469 w 2469"/>
                  <a:gd name="T3" fmla="*/ 55 h 2083"/>
                  <a:gd name="T4" fmla="*/ 41 w 2469"/>
                  <a:gd name="T5" fmla="*/ 2083 h 2083"/>
                  <a:gd name="T6" fmla="*/ 0 w 2469"/>
                  <a:gd name="T7" fmla="*/ 2042 h 2083"/>
                  <a:gd name="T8" fmla="*/ 2428 w 2469"/>
                  <a:gd name="T9" fmla="*/ 0 h 208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69"/>
                  <a:gd name="T16" fmla="*/ 0 h 2083"/>
                  <a:gd name="T17" fmla="*/ 2469 w 2469"/>
                  <a:gd name="T18" fmla="*/ 2083 h 208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69" h="2083">
                    <a:moveTo>
                      <a:pt x="2428" y="0"/>
                    </a:moveTo>
                    <a:lnTo>
                      <a:pt x="2469" y="55"/>
                    </a:lnTo>
                    <a:lnTo>
                      <a:pt x="41" y="2083"/>
                    </a:lnTo>
                    <a:lnTo>
                      <a:pt x="0" y="2042"/>
                    </a:lnTo>
                    <a:lnTo>
                      <a:pt x="2428" y="0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1" name="Freeform 18">
                <a:extLst>
                  <a:ext uri="{FF2B5EF4-FFF2-40B4-BE49-F238E27FC236}">
                    <a16:creationId xmlns:a16="http://schemas.microsoft.com/office/drawing/2014/main" id="{9D871CA1-7861-DDE6-C5C5-43FA03FA1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0" y="885"/>
                <a:ext cx="855" cy="510"/>
              </a:xfrm>
              <a:custGeom>
                <a:avLst/>
                <a:gdLst>
                  <a:gd name="T0" fmla="*/ 27 w 855"/>
                  <a:gd name="T1" fmla="*/ 124 h 510"/>
                  <a:gd name="T2" fmla="*/ 41 w 855"/>
                  <a:gd name="T3" fmla="*/ 83 h 510"/>
                  <a:gd name="T4" fmla="*/ 82 w 855"/>
                  <a:gd name="T5" fmla="*/ 55 h 510"/>
                  <a:gd name="T6" fmla="*/ 138 w 855"/>
                  <a:gd name="T7" fmla="*/ 27 h 510"/>
                  <a:gd name="T8" fmla="*/ 179 w 855"/>
                  <a:gd name="T9" fmla="*/ 41 h 510"/>
                  <a:gd name="T10" fmla="*/ 207 w 855"/>
                  <a:gd name="T11" fmla="*/ 27 h 510"/>
                  <a:gd name="T12" fmla="*/ 262 w 855"/>
                  <a:gd name="T13" fmla="*/ 27 h 510"/>
                  <a:gd name="T14" fmla="*/ 317 w 855"/>
                  <a:gd name="T15" fmla="*/ 41 h 510"/>
                  <a:gd name="T16" fmla="*/ 386 w 855"/>
                  <a:gd name="T17" fmla="*/ 41 h 510"/>
                  <a:gd name="T18" fmla="*/ 455 w 855"/>
                  <a:gd name="T19" fmla="*/ 41 h 510"/>
                  <a:gd name="T20" fmla="*/ 483 w 855"/>
                  <a:gd name="T21" fmla="*/ 27 h 510"/>
                  <a:gd name="T22" fmla="*/ 510 w 855"/>
                  <a:gd name="T23" fmla="*/ 14 h 510"/>
                  <a:gd name="T24" fmla="*/ 565 w 855"/>
                  <a:gd name="T25" fmla="*/ 0 h 510"/>
                  <a:gd name="T26" fmla="*/ 607 w 855"/>
                  <a:gd name="T27" fmla="*/ 0 h 510"/>
                  <a:gd name="T28" fmla="*/ 648 w 855"/>
                  <a:gd name="T29" fmla="*/ 0 h 510"/>
                  <a:gd name="T30" fmla="*/ 690 w 855"/>
                  <a:gd name="T31" fmla="*/ 14 h 510"/>
                  <a:gd name="T32" fmla="*/ 703 w 855"/>
                  <a:gd name="T33" fmla="*/ 27 h 510"/>
                  <a:gd name="T34" fmla="*/ 745 w 855"/>
                  <a:gd name="T35" fmla="*/ 41 h 510"/>
                  <a:gd name="T36" fmla="*/ 786 w 855"/>
                  <a:gd name="T37" fmla="*/ 83 h 510"/>
                  <a:gd name="T38" fmla="*/ 841 w 855"/>
                  <a:gd name="T39" fmla="*/ 165 h 510"/>
                  <a:gd name="T40" fmla="*/ 855 w 855"/>
                  <a:gd name="T41" fmla="*/ 248 h 510"/>
                  <a:gd name="T42" fmla="*/ 855 w 855"/>
                  <a:gd name="T43" fmla="*/ 317 h 510"/>
                  <a:gd name="T44" fmla="*/ 841 w 855"/>
                  <a:gd name="T45" fmla="*/ 359 h 510"/>
                  <a:gd name="T46" fmla="*/ 828 w 855"/>
                  <a:gd name="T47" fmla="*/ 455 h 510"/>
                  <a:gd name="T48" fmla="*/ 772 w 855"/>
                  <a:gd name="T49" fmla="*/ 497 h 510"/>
                  <a:gd name="T50" fmla="*/ 717 w 855"/>
                  <a:gd name="T51" fmla="*/ 510 h 510"/>
                  <a:gd name="T52" fmla="*/ 662 w 855"/>
                  <a:gd name="T53" fmla="*/ 497 h 510"/>
                  <a:gd name="T54" fmla="*/ 593 w 855"/>
                  <a:gd name="T55" fmla="*/ 497 h 510"/>
                  <a:gd name="T56" fmla="*/ 538 w 855"/>
                  <a:gd name="T57" fmla="*/ 483 h 510"/>
                  <a:gd name="T58" fmla="*/ 483 w 855"/>
                  <a:gd name="T59" fmla="*/ 469 h 510"/>
                  <a:gd name="T60" fmla="*/ 427 w 855"/>
                  <a:gd name="T61" fmla="*/ 469 h 510"/>
                  <a:gd name="T62" fmla="*/ 372 w 855"/>
                  <a:gd name="T63" fmla="*/ 469 h 510"/>
                  <a:gd name="T64" fmla="*/ 331 w 855"/>
                  <a:gd name="T65" fmla="*/ 483 h 510"/>
                  <a:gd name="T66" fmla="*/ 289 w 855"/>
                  <a:gd name="T67" fmla="*/ 483 h 510"/>
                  <a:gd name="T68" fmla="*/ 248 w 855"/>
                  <a:gd name="T69" fmla="*/ 497 h 510"/>
                  <a:gd name="T70" fmla="*/ 207 w 855"/>
                  <a:gd name="T71" fmla="*/ 497 h 510"/>
                  <a:gd name="T72" fmla="*/ 165 w 855"/>
                  <a:gd name="T73" fmla="*/ 497 h 510"/>
                  <a:gd name="T74" fmla="*/ 138 w 855"/>
                  <a:gd name="T75" fmla="*/ 497 h 510"/>
                  <a:gd name="T76" fmla="*/ 96 w 855"/>
                  <a:gd name="T77" fmla="*/ 483 h 510"/>
                  <a:gd name="T78" fmla="*/ 82 w 855"/>
                  <a:gd name="T79" fmla="*/ 469 h 510"/>
                  <a:gd name="T80" fmla="*/ 69 w 855"/>
                  <a:gd name="T81" fmla="*/ 455 h 510"/>
                  <a:gd name="T82" fmla="*/ 55 w 855"/>
                  <a:gd name="T83" fmla="*/ 441 h 510"/>
                  <a:gd name="T84" fmla="*/ 41 w 855"/>
                  <a:gd name="T85" fmla="*/ 400 h 510"/>
                  <a:gd name="T86" fmla="*/ 13 w 855"/>
                  <a:gd name="T87" fmla="*/ 345 h 510"/>
                  <a:gd name="T88" fmla="*/ 13 w 855"/>
                  <a:gd name="T89" fmla="*/ 290 h 510"/>
                  <a:gd name="T90" fmla="*/ 0 w 855"/>
                  <a:gd name="T91" fmla="*/ 248 h 510"/>
                  <a:gd name="T92" fmla="*/ 13 w 855"/>
                  <a:gd name="T93" fmla="*/ 193 h 510"/>
                  <a:gd name="T94" fmla="*/ 13 w 855"/>
                  <a:gd name="T95" fmla="*/ 152 h 510"/>
                  <a:gd name="T96" fmla="*/ 27 w 855"/>
                  <a:gd name="T97" fmla="*/ 124 h 510"/>
                  <a:gd name="T98" fmla="*/ 27 w 855"/>
                  <a:gd name="T99" fmla="*/ 124 h 51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855"/>
                  <a:gd name="T151" fmla="*/ 0 h 510"/>
                  <a:gd name="T152" fmla="*/ 855 w 855"/>
                  <a:gd name="T153" fmla="*/ 510 h 51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855" h="510">
                    <a:moveTo>
                      <a:pt x="27" y="124"/>
                    </a:moveTo>
                    <a:lnTo>
                      <a:pt x="41" y="83"/>
                    </a:lnTo>
                    <a:lnTo>
                      <a:pt x="82" y="55"/>
                    </a:lnTo>
                    <a:lnTo>
                      <a:pt x="138" y="27"/>
                    </a:lnTo>
                    <a:lnTo>
                      <a:pt x="179" y="41"/>
                    </a:lnTo>
                    <a:lnTo>
                      <a:pt x="207" y="27"/>
                    </a:lnTo>
                    <a:lnTo>
                      <a:pt x="262" y="27"/>
                    </a:lnTo>
                    <a:lnTo>
                      <a:pt x="317" y="41"/>
                    </a:lnTo>
                    <a:lnTo>
                      <a:pt x="386" y="41"/>
                    </a:lnTo>
                    <a:lnTo>
                      <a:pt x="455" y="41"/>
                    </a:lnTo>
                    <a:lnTo>
                      <a:pt x="483" y="27"/>
                    </a:lnTo>
                    <a:lnTo>
                      <a:pt x="510" y="14"/>
                    </a:lnTo>
                    <a:lnTo>
                      <a:pt x="565" y="0"/>
                    </a:lnTo>
                    <a:lnTo>
                      <a:pt x="607" y="0"/>
                    </a:lnTo>
                    <a:lnTo>
                      <a:pt x="648" y="0"/>
                    </a:lnTo>
                    <a:lnTo>
                      <a:pt x="690" y="14"/>
                    </a:lnTo>
                    <a:lnTo>
                      <a:pt x="703" y="27"/>
                    </a:lnTo>
                    <a:lnTo>
                      <a:pt x="745" y="41"/>
                    </a:lnTo>
                    <a:lnTo>
                      <a:pt x="786" y="83"/>
                    </a:lnTo>
                    <a:lnTo>
                      <a:pt x="841" y="165"/>
                    </a:lnTo>
                    <a:lnTo>
                      <a:pt x="855" y="248"/>
                    </a:lnTo>
                    <a:lnTo>
                      <a:pt x="855" y="317"/>
                    </a:lnTo>
                    <a:lnTo>
                      <a:pt x="841" y="359"/>
                    </a:lnTo>
                    <a:lnTo>
                      <a:pt x="828" y="455"/>
                    </a:lnTo>
                    <a:lnTo>
                      <a:pt x="772" y="497"/>
                    </a:lnTo>
                    <a:lnTo>
                      <a:pt x="717" y="510"/>
                    </a:lnTo>
                    <a:lnTo>
                      <a:pt x="662" y="497"/>
                    </a:lnTo>
                    <a:lnTo>
                      <a:pt x="593" y="497"/>
                    </a:lnTo>
                    <a:lnTo>
                      <a:pt x="538" y="483"/>
                    </a:lnTo>
                    <a:lnTo>
                      <a:pt x="483" y="469"/>
                    </a:lnTo>
                    <a:lnTo>
                      <a:pt x="427" y="469"/>
                    </a:lnTo>
                    <a:lnTo>
                      <a:pt x="372" y="469"/>
                    </a:lnTo>
                    <a:lnTo>
                      <a:pt x="331" y="483"/>
                    </a:lnTo>
                    <a:lnTo>
                      <a:pt x="289" y="483"/>
                    </a:lnTo>
                    <a:lnTo>
                      <a:pt x="248" y="497"/>
                    </a:lnTo>
                    <a:lnTo>
                      <a:pt x="207" y="497"/>
                    </a:lnTo>
                    <a:lnTo>
                      <a:pt x="165" y="497"/>
                    </a:lnTo>
                    <a:lnTo>
                      <a:pt x="138" y="497"/>
                    </a:lnTo>
                    <a:lnTo>
                      <a:pt x="96" y="483"/>
                    </a:lnTo>
                    <a:lnTo>
                      <a:pt x="82" y="469"/>
                    </a:lnTo>
                    <a:lnTo>
                      <a:pt x="69" y="455"/>
                    </a:lnTo>
                    <a:lnTo>
                      <a:pt x="55" y="441"/>
                    </a:lnTo>
                    <a:lnTo>
                      <a:pt x="41" y="400"/>
                    </a:lnTo>
                    <a:lnTo>
                      <a:pt x="13" y="345"/>
                    </a:lnTo>
                    <a:lnTo>
                      <a:pt x="13" y="290"/>
                    </a:lnTo>
                    <a:lnTo>
                      <a:pt x="0" y="248"/>
                    </a:lnTo>
                    <a:lnTo>
                      <a:pt x="13" y="193"/>
                    </a:lnTo>
                    <a:lnTo>
                      <a:pt x="13" y="152"/>
                    </a:lnTo>
                    <a:lnTo>
                      <a:pt x="27" y="124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2" name="Freeform 19">
                <a:extLst>
                  <a:ext uri="{FF2B5EF4-FFF2-40B4-BE49-F238E27FC236}">
                    <a16:creationId xmlns:a16="http://schemas.microsoft.com/office/drawing/2014/main" id="{BD8B43D8-62DF-764B-5BBE-5943E42413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2" y="1561"/>
                <a:ext cx="662" cy="400"/>
              </a:xfrm>
              <a:custGeom>
                <a:avLst/>
                <a:gdLst>
                  <a:gd name="T0" fmla="*/ 27 w 662"/>
                  <a:gd name="T1" fmla="*/ 96 h 400"/>
                  <a:gd name="T2" fmla="*/ 41 w 662"/>
                  <a:gd name="T3" fmla="*/ 69 h 400"/>
                  <a:gd name="T4" fmla="*/ 69 w 662"/>
                  <a:gd name="T5" fmla="*/ 41 h 400"/>
                  <a:gd name="T6" fmla="*/ 110 w 662"/>
                  <a:gd name="T7" fmla="*/ 27 h 400"/>
                  <a:gd name="T8" fmla="*/ 138 w 662"/>
                  <a:gd name="T9" fmla="*/ 27 h 400"/>
                  <a:gd name="T10" fmla="*/ 165 w 662"/>
                  <a:gd name="T11" fmla="*/ 27 h 400"/>
                  <a:gd name="T12" fmla="*/ 193 w 662"/>
                  <a:gd name="T13" fmla="*/ 27 h 400"/>
                  <a:gd name="T14" fmla="*/ 248 w 662"/>
                  <a:gd name="T15" fmla="*/ 41 h 400"/>
                  <a:gd name="T16" fmla="*/ 303 w 662"/>
                  <a:gd name="T17" fmla="*/ 41 h 400"/>
                  <a:gd name="T18" fmla="*/ 345 w 662"/>
                  <a:gd name="T19" fmla="*/ 41 h 400"/>
                  <a:gd name="T20" fmla="*/ 372 w 662"/>
                  <a:gd name="T21" fmla="*/ 27 h 400"/>
                  <a:gd name="T22" fmla="*/ 400 w 662"/>
                  <a:gd name="T23" fmla="*/ 14 h 400"/>
                  <a:gd name="T24" fmla="*/ 441 w 662"/>
                  <a:gd name="T25" fmla="*/ 0 h 400"/>
                  <a:gd name="T26" fmla="*/ 483 w 662"/>
                  <a:gd name="T27" fmla="*/ 0 h 400"/>
                  <a:gd name="T28" fmla="*/ 510 w 662"/>
                  <a:gd name="T29" fmla="*/ 14 h 400"/>
                  <a:gd name="T30" fmla="*/ 538 w 662"/>
                  <a:gd name="T31" fmla="*/ 14 h 400"/>
                  <a:gd name="T32" fmla="*/ 552 w 662"/>
                  <a:gd name="T33" fmla="*/ 27 h 400"/>
                  <a:gd name="T34" fmla="*/ 579 w 662"/>
                  <a:gd name="T35" fmla="*/ 41 h 400"/>
                  <a:gd name="T36" fmla="*/ 621 w 662"/>
                  <a:gd name="T37" fmla="*/ 69 h 400"/>
                  <a:gd name="T38" fmla="*/ 648 w 662"/>
                  <a:gd name="T39" fmla="*/ 124 h 400"/>
                  <a:gd name="T40" fmla="*/ 662 w 662"/>
                  <a:gd name="T41" fmla="*/ 207 h 400"/>
                  <a:gd name="T42" fmla="*/ 662 w 662"/>
                  <a:gd name="T43" fmla="*/ 248 h 400"/>
                  <a:gd name="T44" fmla="*/ 662 w 662"/>
                  <a:gd name="T45" fmla="*/ 290 h 400"/>
                  <a:gd name="T46" fmla="*/ 634 w 662"/>
                  <a:gd name="T47" fmla="*/ 359 h 400"/>
                  <a:gd name="T48" fmla="*/ 607 w 662"/>
                  <a:gd name="T49" fmla="*/ 386 h 400"/>
                  <a:gd name="T50" fmla="*/ 565 w 662"/>
                  <a:gd name="T51" fmla="*/ 400 h 400"/>
                  <a:gd name="T52" fmla="*/ 510 w 662"/>
                  <a:gd name="T53" fmla="*/ 400 h 400"/>
                  <a:gd name="T54" fmla="*/ 469 w 662"/>
                  <a:gd name="T55" fmla="*/ 386 h 400"/>
                  <a:gd name="T56" fmla="*/ 414 w 662"/>
                  <a:gd name="T57" fmla="*/ 386 h 400"/>
                  <a:gd name="T58" fmla="*/ 372 w 662"/>
                  <a:gd name="T59" fmla="*/ 372 h 400"/>
                  <a:gd name="T60" fmla="*/ 331 w 662"/>
                  <a:gd name="T61" fmla="*/ 372 h 400"/>
                  <a:gd name="T62" fmla="*/ 289 w 662"/>
                  <a:gd name="T63" fmla="*/ 372 h 400"/>
                  <a:gd name="T64" fmla="*/ 262 w 662"/>
                  <a:gd name="T65" fmla="*/ 372 h 400"/>
                  <a:gd name="T66" fmla="*/ 221 w 662"/>
                  <a:gd name="T67" fmla="*/ 386 h 400"/>
                  <a:gd name="T68" fmla="*/ 193 w 662"/>
                  <a:gd name="T69" fmla="*/ 386 h 400"/>
                  <a:gd name="T70" fmla="*/ 165 w 662"/>
                  <a:gd name="T71" fmla="*/ 386 h 400"/>
                  <a:gd name="T72" fmla="*/ 138 w 662"/>
                  <a:gd name="T73" fmla="*/ 386 h 400"/>
                  <a:gd name="T74" fmla="*/ 110 w 662"/>
                  <a:gd name="T75" fmla="*/ 386 h 400"/>
                  <a:gd name="T76" fmla="*/ 83 w 662"/>
                  <a:gd name="T77" fmla="*/ 386 h 400"/>
                  <a:gd name="T78" fmla="*/ 55 w 662"/>
                  <a:gd name="T79" fmla="*/ 372 h 400"/>
                  <a:gd name="T80" fmla="*/ 55 w 662"/>
                  <a:gd name="T81" fmla="*/ 359 h 400"/>
                  <a:gd name="T82" fmla="*/ 41 w 662"/>
                  <a:gd name="T83" fmla="*/ 345 h 400"/>
                  <a:gd name="T84" fmla="*/ 27 w 662"/>
                  <a:gd name="T85" fmla="*/ 317 h 400"/>
                  <a:gd name="T86" fmla="*/ 14 w 662"/>
                  <a:gd name="T87" fmla="*/ 276 h 400"/>
                  <a:gd name="T88" fmla="*/ 14 w 662"/>
                  <a:gd name="T89" fmla="*/ 234 h 400"/>
                  <a:gd name="T90" fmla="*/ 0 w 662"/>
                  <a:gd name="T91" fmla="*/ 193 h 400"/>
                  <a:gd name="T92" fmla="*/ 14 w 662"/>
                  <a:gd name="T93" fmla="*/ 165 h 400"/>
                  <a:gd name="T94" fmla="*/ 14 w 662"/>
                  <a:gd name="T95" fmla="*/ 124 h 400"/>
                  <a:gd name="T96" fmla="*/ 27 w 662"/>
                  <a:gd name="T97" fmla="*/ 96 h 400"/>
                  <a:gd name="T98" fmla="*/ 27 w 662"/>
                  <a:gd name="T99" fmla="*/ 96 h 40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62"/>
                  <a:gd name="T151" fmla="*/ 0 h 400"/>
                  <a:gd name="T152" fmla="*/ 662 w 662"/>
                  <a:gd name="T153" fmla="*/ 400 h 40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62" h="400">
                    <a:moveTo>
                      <a:pt x="27" y="96"/>
                    </a:moveTo>
                    <a:lnTo>
                      <a:pt x="41" y="69"/>
                    </a:lnTo>
                    <a:lnTo>
                      <a:pt x="69" y="41"/>
                    </a:lnTo>
                    <a:lnTo>
                      <a:pt x="110" y="27"/>
                    </a:lnTo>
                    <a:lnTo>
                      <a:pt x="138" y="27"/>
                    </a:lnTo>
                    <a:lnTo>
                      <a:pt x="165" y="27"/>
                    </a:lnTo>
                    <a:lnTo>
                      <a:pt x="193" y="27"/>
                    </a:lnTo>
                    <a:lnTo>
                      <a:pt x="248" y="41"/>
                    </a:lnTo>
                    <a:lnTo>
                      <a:pt x="303" y="41"/>
                    </a:lnTo>
                    <a:lnTo>
                      <a:pt x="345" y="41"/>
                    </a:lnTo>
                    <a:lnTo>
                      <a:pt x="372" y="27"/>
                    </a:lnTo>
                    <a:lnTo>
                      <a:pt x="400" y="14"/>
                    </a:lnTo>
                    <a:lnTo>
                      <a:pt x="441" y="0"/>
                    </a:lnTo>
                    <a:lnTo>
                      <a:pt x="483" y="0"/>
                    </a:lnTo>
                    <a:lnTo>
                      <a:pt x="510" y="14"/>
                    </a:lnTo>
                    <a:lnTo>
                      <a:pt x="538" y="14"/>
                    </a:lnTo>
                    <a:lnTo>
                      <a:pt x="552" y="27"/>
                    </a:lnTo>
                    <a:lnTo>
                      <a:pt x="579" y="41"/>
                    </a:lnTo>
                    <a:lnTo>
                      <a:pt x="621" y="69"/>
                    </a:lnTo>
                    <a:lnTo>
                      <a:pt x="648" y="124"/>
                    </a:lnTo>
                    <a:lnTo>
                      <a:pt x="662" y="207"/>
                    </a:lnTo>
                    <a:lnTo>
                      <a:pt x="662" y="248"/>
                    </a:lnTo>
                    <a:lnTo>
                      <a:pt x="662" y="290"/>
                    </a:lnTo>
                    <a:lnTo>
                      <a:pt x="634" y="359"/>
                    </a:lnTo>
                    <a:lnTo>
                      <a:pt x="607" y="386"/>
                    </a:lnTo>
                    <a:lnTo>
                      <a:pt x="565" y="400"/>
                    </a:lnTo>
                    <a:lnTo>
                      <a:pt x="510" y="400"/>
                    </a:lnTo>
                    <a:lnTo>
                      <a:pt x="469" y="386"/>
                    </a:lnTo>
                    <a:lnTo>
                      <a:pt x="414" y="386"/>
                    </a:lnTo>
                    <a:lnTo>
                      <a:pt x="372" y="372"/>
                    </a:lnTo>
                    <a:lnTo>
                      <a:pt x="331" y="372"/>
                    </a:lnTo>
                    <a:lnTo>
                      <a:pt x="289" y="372"/>
                    </a:lnTo>
                    <a:lnTo>
                      <a:pt x="262" y="372"/>
                    </a:lnTo>
                    <a:lnTo>
                      <a:pt x="221" y="386"/>
                    </a:lnTo>
                    <a:lnTo>
                      <a:pt x="193" y="386"/>
                    </a:lnTo>
                    <a:lnTo>
                      <a:pt x="165" y="386"/>
                    </a:lnTo>
                    <a:lnTo>
                      <a:pt x="138" y="386"/>
                    </a:lnTo>
                    <a:lnTo>
                      <a:pt x="110" y="386"/>
                    </a:lnTo>
                    <a:lnTo>
                      <a:pt x="83" y="386"/>
                    </a:lnTo>
                    <a:lnTo>
                      <a:pt x="55" y="372"/>
                    </a:lnTo>
                    <a:lnTo>
                      <a:pt x="55" y="359"/>
                    </a:lnTo>
                    <a:lnTo>
                      <a:pt x="41" y="345"/>
                    </a:lnTo>
                    <a:lnTo>
                      <a:pt x="27" y="317"/>
                    </a:lnTo>
                    <a:lnTo>
                      <a:pt x="14" y="276"/>
                    </a:lnTo>
                    <a:lnTo>
                      <a:pt x="14" y="234"/>
                    </a:lnTo>
                    <a:lnTo>
                      <a:pt x="0" y="193"/>
                    </a:lnTo>
                    <a:lnTo>
                      <a:pt x="14" y="165"/>
                    </a:lnTo>
                    <a:lnTo>
                      <a:pt x="14" y="124"/>
                    </a:lnTo>
                    <a:lnTo>
                      <a:pt x="27" y="96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3" name="Freeform 20">
                <a:extLst>
                  <a:ext uri="{FF2B5EF4-FFF2-40B4-BE49-F238E27FC236}">
                    <a16:creationId xmlns:a16="http://schemas.microsoft.com/office/drawing/2014/main" id="{53296F89-EF14-AE2F-9B4F-6BBFEBCDB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3" y="2002"/>
                <a:ext cx="649" cy="401"/>
              </a:xfrm>
              <a:custGeom>
                <a:avLst/>
                <a:gdLst>
                  <a:gd name="T0" fmla="*/ 14 w 649"/>
                  <a:gd name="T1" fmla="*/ 97 h 401"/>
                  <a:gd name="T2" fmla="*/ 28 w 649"/>
                  <a:gd name="T3" fmla="*/ 69 h 401"/>
                  <a:gd name="T4" fmla="*/ 55 w 649"/>
                  <a:gd name="T5" fmla="*/ 42 h 401"/>
                  <a:gd name="T6" fmla="*/ 97 w 649"/>
                  <a:gd name="T7" fmla="*/ 28 h 401"/>
                  <a:gd name="T8" fmla="*/ 124 w 649"/>
                  <a:gd name="T9" fmla="*/ 28 h 401"/>
                  <a:gd name="T10" fmla="*/ 152 w 649"/>
                  <a:gd name="T11" fmla="*/ 28 h 401"/>
                  <a:gd name="T12" fmla="*/ 193 w 649"/>
                  <a:gd name="T13" fmla="*/ 28 h 401"/>
                  <a:gd name="T14" fmla="*/ 235 w 649"/>
                  <a:gd name="T15" fmla="*/ 28 h 401"/>
                  <a:gd name="T16" fmla="*/ 290 w 649"/>
                  <a:gd name="T17" fmla="*/ 42 h 401"/>
                  <a:gd name="T18" fmla="*/ 345 w 649"/>
                  <a:gd name="T19" fmla="*/ 42 h 401"/>
                  <a:gd name="T20" fmla="*/ 373 w 649"/>
                  <a:gd name="T21" fmla="*/ 28 h 401"/>
                  <a:gd name="T22" fmla="*/ 387 w 649"/>
                  <a:gd name="T23" fmla="*/ 0 h 401"/>
                  <a:gd name="T24" fmla="*/ 428 w 649"/>
                  <a:gd name="T25" fmla="*/ 0 h 401"/>
                  <a:gd name="T26" fmla="*/ 469 w 649"/>
                  <a:gd name="T27" fmla="*/ 0 h 401"/>
                  <a:gd name="T28" fmla="*/ 497 w 649"/>
                  <a:gd name="T29" fmla="*/ 0 h 401"/>
                  <a:gd name="T30" fmla="*/ 525 w 649"/>
                  <a:gd name="T31" fmla="*/ 14 h 401"/>
                  <a:gd name="T32" fmla="*/ 538 w 649"/>
                  <a:gd name="T33" fmla="*/ 28 h 401"/>
                  <a:gd name="T34" fmla="*/ 566 w 649"/>
                  <a:gd name="T35" fmla="*/ 42 h 401"/>
                  <a:gd name="T36" fmla="*/ 607 w 649"/>
                  <a:gd name="T37" fmla="*/ 69 h 401"/>
                  <a:gd name="T38" fmla="*/ 635 w 649"/>
                  <a:gd name="T39" fmla="*/ 125 h 401"/>
                  <a:gd name="T40" fmla="*/ 649 w 649"/>
                  <a:gd name="T41" fmla="*/ 194 h 401"/>
                  <a:gd name="T42" fmla="*/ 649 w 649"/>
                  <a:gd name="T43" fmla="*/ 249 h 401"/>
                  <a:gd name="T44" fmla="*/ 649 w 649"/>
                  <a:gd name="T45" fmla="*/ 276 h 401"/>
                  <a:gd name="T46" fmla="*/ 635 w 649"/>
                  <a:gd name="T47" fmla="*/ 345 h 401"/>
                  <a:gd name="T48" fmla="*/ 594 w 649"/>
                  <a:gd name="T49" fmla="*/ 387 h 401"/>
                  <a:gd name="T50" fmla="*/ 552 w 649"/>
                  <a:gd name="T51" fmla="*/ 401 h 401"/>
                  <a:gd name="T52" fmla="*/ 497 w 649"/>
                  <a:gd name="T53" fmla="*/ 387 h 401"/>
                  <a:gd name="T54" fmla="*/ 456 w 649"/>
                  <a:gd name="T55" fmla="*/ 387 h 401"/>
                  <a:gd name="T56" fmla="*/ 414 w 649"/>
                  <a:gd name="T57" fmla="*/ 373 h 401"/>
                  <a:gd name="T58" fmla="*/ 373 w 649"/>
                  <a:gd name="T59" fmla="*/ 373 h 401"/>
                  <a:gd name="T60" fmla="*/ 318 w 649"/>
                  <a:gd name="T61" fmla="*/ 373 h 401"/>
                  <a:gd name="T62" fmla="*/ 276 w 649"/>
                  <a:gd name="T63" fmla="*/ 373 h 401"/>
                  <a:gd name="T64" fmla="*/ 249 w 649"/>
                  <a:gd name="T65" fmla="*/ 373 h 401"/>
                  <a:gd name="T66" fmla="*/ 221 w 649"/>
                  <a:gd name="T67" fmla="*/ 373 h 401"/>
                  <a:gd name="T68" fmla="*/ 180 w 649"/>
                  <a:gd name="T69" fmla="*/ 387 h 401"/>
                  <a:gd name="T70" fmla="*/ 152 w 649"/>
                  <a:gd name="T71" fmla="*/ 387 h 401"/>
                  <a:gd name="T72" fmla="*/ 124 w 649"/>
                  <a:gd name="T73" fmla="*/ 387 h 401"/>
                  <a:gd name="T74" fmla="*/ 97 w 649"/>
                  <a:gd name="T75" fmla="*/ 387 h 401"/>
                  <a:gd name="T76" fmla="*/ 69 w 649"/>
                  <a:gd name="T77" fmla="*/ 373 h 401"/>
                  <a:gd name="T78" fmla="*/ 55 w 649"/>
                  <a:gd name="T79" fmla="*/ 373 h 401"/>
                  <a:gd name="T80" fmla="*/ 42 w 649"/>
                  <a:gd name="T81" fmla="*/ 359 h 401"/>
                  <a:gd name="T82" fmla="*/ 42 w 649"/>
                  <a:gd name="T83" fmla="*/ 345 h 401"/>
                  <a:gd name="T84" fmla="*/ 28 w 649"/>
                  <a:gd name="T85" fmla="*/ 318 h 401"/>
                  <a:gd name="T86" fmla="*/ 0 w 649"/>
                  <a:gd name="T87" fmla="*/ 263 h 401"/>
                  <a:gd name="T88" fmla="*/ 0 w 649"/>
                  <a:gd name="T89" fmla="*/ 235 h 401"/>
                  <a:gd name="T90" fmla="*/ 0 w 649"/>
                  <a:gd name="T91" fmla="*/ 194 h 401"/>
                  <a:gd name="T92" fmla="*/ 0 w 649"/>
                  <a:gd name="T93" fmla="*/ 152 h 401"/>
                  <a:gd name="T94" fmla="*/ 0 w 649"/>
                  <a:gd name="T95" fmla="*/ 111 h 401"/>
                  <a:gd name="T96" fmla="*/ 14 w 649"/>
                  <a:gd name="T97" fmla="*/ 97 h 401"/>
                  <a:gd name="T98" fmla="*/ 14 w 649"/>
                  <a:gd name="T99" fmla="*/ 97 h 40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49"/>
                  <a:gd name="T151" fmla="*/ 0 h 401"/>
                  <a:gd name="T152" fmla="*/ 649 w 649"/>
                  <a:gd name="T153" fmla="*/ 401 h 40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49" h="401">
                    <a:moveTo>
                      <a:pt x="14" y="97"/>
                    </a:moveTo>
                    <a:lnTo>
                      <a:pt x="28" y="69"/>
                    </a:lnTo>
                    <a:lnTo>
                      <a:pt x="55" y="42"/>
                    </a:lnTo>
                    <a:lnTo>
                      <a:pt x="97" y="28"/>
                    </a:lnTo>
                    <a:lnTo>
                      <a:pt x="124" y="28"/>
                    </a:lnTo>
                    <a:lnTo>
                      <a:pt x="152" y="28"/>
                    </a:lnTo>
                    <a:lnTo>
                      <a:pt x="193" y="28"/>
                    </a:lnTo>
                    <a:lnTo>
                      <a:pt x="235" y="28"/>
                    </a:lnTo>
                    <a:lnTo>
                      <a:pt x="290" y="42"/>
                    </a:lnTo>
                    <a:lnTo>
                      <a:pt x="345" y="42"/>
                    </a:lnTo>
                    <a:lnTo>
                      <a:pt x="373" y="28"/>
                    </a:lnTo>
                    <a:lnTo>
                      <a:pt x="387" y="0"/>
                    </a:lnTo>
                    <a:lnTo>
                      <a:pt x="428" y="0"/>
                    </a:lnTo>
                    <a:lnTo>
                      <a:pt x="469" y="0"/>
                    </a:lnTo>
                    <a:lnTo>
                      <a:pt x="497" y="0"/>
                    </a:lnTo>
                    <a:lnTo>
                      <a:pt x="525" y="14"/>
                    </a:lnTo>
                    <a:lnTo>
                      <a:pt x="538" y="28"/>
                    </a:lnTo>
                    <a:lnTo>
                      <a:pt x="566" y="42"/>
                    </a:lnTo>
                    <a:lnTo>
                      <a:pt x="607" y="69"/>
                    </a:lnTo>
                    <a:lnTo>
                      <a:pt x="635" y="125"/>
                    </a:lnTo>
                    <a:lnTo>
                      <a:pt x="649" y="194"/>
                    </a:lnTo>
                    <a:lnTo>
                      <a:pt x="649" y="249"/>
                    </a:lnTo>
                    <a:lnTo>
                      <a:pt x="649" y="276"/>
                    </a:lnTo>
                    <a:lnTo>
                      <a:pt x="635" y="345"/>
                    </a:lnTo>
                    <a:lnTo>
                      <a:pt x="594" y="387"/>
                    </a:lnTo>
                    <a:lnTo>
                      <a:pt x="552" y="401"/>
                    </a:lnTo>
                    <a:lnTo>
                      <a:pt x="497" y="387"/>
                    </a:lnTo>
                    <a:lnTo>
                      <a:pt x="456" y="387"/>
                    </a:lnTo>
                    <a:lnTo>
                      <a:pt x="414" y="373"/>
                    </a:lnTo>
                    <a:lnTo>
                      <a:pt x="373" y="373"/>
                    </a:lnTo>
                    <a:lnTo>
                      <a:pt x="318" y="373"/>
                    </a:lnTo>
                    <a:lnTo>
                      <a:pt x="276" y="373"/>
                    </a:lnTo>
                    <a:lnTo>
                      <a:pt x="249" y="373"/>
                    </a:lnTo>
                    <a:lnTo>
                      <a:pt x="221" y="373"/>
                    </a:lnTo>
                    <a:lnTo>
                      <a:pt x="180" y="387"/>
                    </a:lnTo>
                    <a:lnTo>
                      <a:pt x="152" y="387"/>
                    </a:lnTo>
                    <a:lnTo>
                      <a:pt x="124" y="387"/>
                    </a:lnTo>
                    <a:lnTo>
                      <a:pt x="97" y="387"/>
                    </a:lnTo>
                    <a:lnTo>
                      <a:pt x="69" y="373"/>
                    </a:lnTo>
                    <a:lnTo>
                      <a:pt x="55" y="373"/>
                    </a:lnTo>
                    <a:lnTo>
                      <a:pt x="42" y="359"/>
                    </a:lnTo>
                    <a:lnTo>
                      <a:pt x="42" y="345"/>
                    </a:lnTo>
                    <a:lnTo>
                      <a:pt x="28" y="318"/>
                    </a:lnTo>
                    <a:lnTo>
                      <a:pt x="0" y="263"/>
                    </a:lnTo>
                    <a:lnTo>
                      <a:pt x="0" y="235"/>
                    </a:lnTo>
                    <a:lnTo>
                      <a:pt x="0" y="194"/>
                    </a:lnTo>
                    <a:lnTo>
                      <a:pt x="0" y="152"/>
                    </a:lnTo>
                    <a:lnTo>
                      <a:pt x="0" y="111"/>
                    </a:lnTo>
                    <a:lnTo>
                      <a:pt x="14" y="97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4" name="Freeform 21">
                <a:extLst>
                  <a:ext uri="{FF2B5EF4-FFF2-40B4-BE49-F238E27FC236}">
                    <a16:creationId xmlns:a16="http://schemas.microsoft.com/office/drawing/2014/main" id="{5B7D3D42-8FCB-D098-ACAC-EBBF4CF4AA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0" y="2651"/>
                <a:ext cx="855" cy="524"/>
              </a:xfrm>
              <a:custGeom>
                <a:avLst/>
                <a:gdLst>
                  <a:gd name="T0" fmla="*/ 28 w 855"/>
                  <a:gd name="T1" fmla="*/ 124 h 524"/>
                  <a:gd name="T2" fmla="*/ 41 w 855"/>
                  <a:gd name="T3" fmla="*/ 97 h 524"/>
                  <a:gd name="T4" fmla="*/ 97 w 855"/>
                  <a:gd name="T5" fmla="*/ 55 h 524"/>
                  <a:gd name="T6" fmla="*/ 138 w 855"/>
                  <a:gd name="T7" fmla="*/ 41 h 524"/>
                  <a:gd name="T8" fmla="*/ 179 w 855"/>
                  <a:gd name="T9" fmla="*/ 41 h 524"/>
                  <a:gd name="T10" fmla="*/ 207 w 855"/>
                  <a:gd name="T11" fmla="*/ 41 h 524"/>
                  <a:gd name="T12" fmla="*/ 262 w 855"/>
                  <a:gd name="T13" fmla="*/ 41 h 524"/>
                  <a:gd name="T14" fmla="*/ 317 w 855"/>
                  <a:gd name="T15" fmla="*/ 41 h 524"/>
                  <a:gd name="T16" fmla="*/ 386 w 855"/>
                  <a:gd name="T17" fmla="*/ 55 h 524"/>
                  <a:gd name="T18" fmla="*/ 455 w 855"/>
                  <a:gd name="T19" fmla="*/ 55 h 524"/>
                  <a:gd name="T20" fmla="*/ 483 w 855"/>
                  <a:gd name="T21" fmla="*/ 28 h 524"/>
                  <a:gd name="T22" fmla="*/ 510 w 855"/>
                  <a:gd name="T23" fmla="*/ 14 h 524"/>
                  <a:gd name="T24" fmla="*/ 566 w 855"/>
                  <a:gd name="T25" fmla="*/ 0 h 524"/>
                  <a:gd name="T26" fmla="*/ 621 w 855"/>
                  <a:gd name="T27" fmla="*/ 0 h 524"/>
                  <a:gd name="T28" fmla="*/ 648 w 855"/>
                  <a:gd name="T29" fmla="*/ 14 h 524"/>
                  <a:gd name="T30" fmla="*/ 690 w 855"/>
                  <a:gd name="T31" fmla="*/ 28 h 524"/>
                  <a:gd name="T32" fmla="*/ 704 w 855"/>
                  <a:gd name="T33" fmla="*/ 41 h 524"/>
                  <a:gd name="T34" fmla="*/ 745 w 855"/>
                  <a:gd name="T35" fmla="*/ 55 h 524"/>
                  <a:gd name="T36" fmla="*/ 786 w 855"/>
                  <a:gd name="T37" fmla="*/ 97 h 524"/>
                  <a:gd name="T38" fmla="*/ 842 w 855"/>
                  <a:gd name="T39" fmla="*/ 166 h 524"/>
                  <a:gd name="T40" fmla="*/ 855 w 855"/>
                  <a:gd name="T41" fmla="*/ 262 h 524"/>
                  <a:gd name="T42" fmla="*/ 855 w 855"/>
                  <a:gd name="T43" fmla="*/ 317 h 524"/>
                  <a:gd name="T44" fmla="*/ 842 w 855"/>
                  <a:gd name="T45" fmla="*/ 372 h 524"/>
                  <a:gd name="T46" fmla="*/ 828 w 855"/>
                  <a:gd name="T47" fmla="*/ 455 h 524"/>
                  <a:gd name="T48" fmla="*/ 773 w 855"/>
                  <a:gd name="T49" fmla="*/ 497 h 524"/>
                  <a:gd name="T50" fmla="*/ 717 w 855"/>
                  <a:gd name="T51" fmla="*/ 524 h 524"/>
                  <a:gd name="T52" fmla="*/ 662 w 855"/>
                  <a:gd name="T53" fmla="*/ 510 h 524"/>
                  <a:gd name="T54" fmla="*/ 593 w 855"/>
                  <a:gd name="T55" fmla="*/ 497 h 524"/>
                  <a:gd name="T56" fmla="*/ 538 w 855"/>
                  <a:gd name="T57" fmla="*/ 483 h 524"/>
                  <a:gd name="T58" fmla="*/ 483 w 855"/>
                  <a:gd name="T59" fmla="*/ 483 h 524"/>
                  <a:gd name="T60" fmla="*/ 428 w 855"/>
                  <a:gd name="T61" fmla="*/ 483 h 524"/>
                  <a:gd name="T62" fmla="*/ 372 w 855"/>
                  <a:gd name="T63" fmla="*/ 483 h 524"/>
                  <a:gd name="T64" fmla="*/ 331 w 855"/>
                  <a:gd name="T65" fmla="*/ 483 h 524"/>
                  <a:gd name="T66" fmla="*/ 290 w 855"/>
                  <a:gd name="T67" fmla="*/ 497 h 524"/>
                  <a:gd name="T68" fmla="*/ 248 w 855"/>
                  <a:gd name="T69" fmla="*/ 497 h 524"/>
                  <a:gd name="T70" fmla="*/ 207 w 855"/>
                  <a:gd name="T71" fmla="*/ 510 h 524"/>
                  <a:gd name="T72" fmla="*/ 166 w 855"/>
                  <a:gd name="T73" fmla="*/ 510 h 524"/>
                  <a:gd name="T74" fmla="*/ 138 w 855"/>
                  <a:gd name="T75" fmla="*/ 497 h 524"/>
                  <a:gd name="T76" fmla="*/ 110 w 855"/>
                  <a:gd name="T77" fmla="*/ 497 h 524"/>
                  <a:gd name="T78" fmla="*/ 83 w 855"/>
                  <a:gd name="T79" fmla="*/ 469 h 524"/>
                  <a:gd name="T80" fmla="*/ 69 w 855"/>
                  <a:gd name="T81" fmla="*/ 469 h 524"/>
                  <a:gd name="T82" fmla="*/ 55 w 855"/>
                  <a:gd name="T83" fmla="*/ 455 h 524"/>
                  <a:gd name="T84" fmla="*/ 41 w 855"/>
                  <a:gd name="T85" fmla="*/ 400 h 524"/>
                  <a:gd name="T86" fmla="*/ 14 w 855"/>
                  <a:gd name="T87" fmla="*/ 345 h 524"/>
                  <a:gd name="T88" fmla="*/ 14 w 855"/>
                  <a:gd name="T89" fmla="*/ 303 h 524"/>
                  <a:gd name="T90" fmla="*/ 0 w 855"/>
                  <a:gd name="T91" fmla="*/ 262 h 524"/>
                  <a:gd name="T92" fmla="*/ 14 w 855"/>
                  <a:gd name="T93" fmla="*/ 207 h 524"/>
                  <a:gd name="T94" fmla="*/ 14 w 855"/>
                  <a:gd name="T95" fmla="*/ 152 h 524"/>
                  <a:gd name="T96" fmla="*/ 28 w 855"/>
                  <a:gd name="T97" fmla="*/ 124 h 524"/>
                  <a:gd name="T98" fmla="*/ 28 w 855"/>
                  <a:gd name="T99" fmla="*/ 124 h 52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855"/>
                  <a:gd name="T151" fmla="*/ 0 h 524"/>
                  <a:gd name="T152" fmla="*/ 855 w 855"/>
                  <a:gd name="T153" fmla="*/ 524 h 52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855" h="524">
                    <a:moveTo>
                      <a:pt x="28" y="124"/>
                    </a:moveTo>
                    <a:lnTo>
                      <a:pt x="41" y="97"/>
                    </a:lnTo>
                    <a:lnTo>
                      <a:pt x="97" y="55"/>
                    </a:lnTo>
                    <a:lnTo>
                      <a:pt x="138" y="41"/>
                    </a:lnTo>
                    <a:lnTo>
                      <a:pt x="179" y="41"/>
                    </a:lnTo>
                    <a:lnTo>
                      <a:pt x="207" y="41"/>
                    </a:lnTo>
                    <a:lnTo>
                      <a:pt x="262" y="41"/>
                    </a:lnTo>
                    <a:lnTo>
                      <a:pt x="317" y="41"/>
                    </a:lnTo>
                    <a:lnTo>
                      <a:pt x="386" y="55"/>
                    </a:lnTo>
                    <a:lnTo>
                      <a:pt x="455" y="55"/>
                    </a:lnTo>
                    <a:lnTo>
                      <a:pt x="483" y="28"/>
                    </a:lnTo>
                    <a:lnTo>
                      <a:pt x="510" y="14"/>
                    </a:lnTo>
                    <a:lnTo>
                      <a:pt x="566" y="0"/>
                    </a:lnTo>
                    <a:lnTo>
                      <a:pt x="621" y="0"/>
                    </a:lnTo>
                    <a:lnTo>
                      <a:pt x="648" y="14"/>
                    </a:lnTo>
                    <a:lnTo>
                      <a:pt x="690" y="28"/>
                    </a:lnTo>
                    <a:lnTo>
                      <a:pt x="704" y="41"/>
                    </a:lnTo>
                    <a:lnTo>
                      <a:pt x="745" y="55"/>
                    </a:lnTo>
                    <a:lnTo>
                      <a:pt x="786" y="97"/>
                    </a:lnTo>
                    <a:lnTo>
                      <a:pt x="842" y="166"/>
                    </a:lnTo>
                    <a:lnTo>
                      <a:pt x="855" y="262"/>
                    </a:lnTo>
                    <a:lnTo>
                      <a:pt x="855" y="317"/>
                    </a:lnTo>
                    <a:lnTo>
                      <a:pt x="842" y="372"/>
                    </a:lnTo>
                    <a:lnTo>
                      <a:pt x="828" y="455"/>
                    </a:lnTo>
                    <a:lnTo>
                      <a:pt x="773" y="497"/>
                    </a:lnTo>
                    <a:lnTo>
                      <a:pt x="717" y="524"/>
                    </a:lnTo>
                    <a:lnTo>
                      <a:pt x="662" y="510"/>
                    </a:lnTo>
                    <a:lnTo>
                      <a:pt x="593" y="497"/>
                    </a:lnTo>
                    <a:lnTo>
                      <a:pt x="538" y="483"/>
                    </a:lnTo>
                    <a:lnTo>
                      <a:pt x="483" y="483"/>
                    </a:lnTo>
                    <a:lnTo>
                      <a:pt x="428" y="483"/>
                    </a:lnTo>
                    <a:lnTo>
                      <a:pt x="372" y="483"/>
                    </a:lnTo>
                    <a:lnTo>
                      <a:pt x="331" y="483"/>
                    </a:lnTo>
                    <a:lnTo>
                      <a:pt x="290" y="497"/>
                    </a:lnTo>
                    <a:lnTo>
                      <a:pt x="248" y="497"/>
                    </a:lnTo>
                    <a:lnTo>
                      <a:pt x="207" y="510"/>
                    </a:lnTo>
                    <a:lnTo>
                      <a:pt x="166" y="510"/>
                    </a:lnTo>
                    <a:lnTo>
                      <a:pt x="138" y="497"/>
                    </a:lnTo>
                    <a:lnTo>
                      <a:pt x="110" y="497"/>
                    </a:lnTo>
                    <a:lnTo>
                      <a:pt x="83" y="469"/>
                    </a:lnTo>
                    <a:lnTo>
                      <a:pt x="69" y="469"/>
                    </a:lnTo>
                    <a:lnTo>
                      <a:pt x="55" y="455"/>
                    </a:lnTo>
                    <a:lnTo>
                      <a:pt x="41" y="400"/>
                    </a:lnTo>
                    <a:lnTo>
                      <a:pt x="14" y="345"/>
                    </a:lnTo>
                    <a:lnTo>
                      <a:pt x="14" y="303"/>
                    </a:lnTo>
                    <a:lnTo>
                      <a:pt x="0" y="262"/>
                    </a:lnTo>
                    <a:lnTo>
                      <a:pt x="14" y="207"/>
                    </a:lnTo>
                    <a:lnTo>
                      <a:pt x="14" y="152"/>
                    </a:lnTo>
                    <a:lnTo>
                      <a:pt x="28" y="124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5" name="Freeform 22">
                <a:extLst>
                  <a:ext uri="{FF2B5EF4-FFF2-40B4-BE49-F238E27FC236}">
                    <a16:creationId xmlns:a16="http://schemas.microsoft.com/office/drawing/2014/main" id="{456E4ACE-5CB0-1ABA-1FB3-618C6D2C5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9" y="2058"/>
                <a:ext cx="496" cy="427"/>
              </a:xfrm>
              <a:custGeom>
                <a:avLst/>
                <a:gdLst>
                  <a:gd name="T0" fmla="*/ 13 w 496"/>
                  <a:gd name="T1" fmla="*/ 96 h 427"/>
                  <a:gd name="T2" fmla="*/ 13 w 496"/>
                  <a:gd name="T3" fmla="*/ 82 h 427"/>
                  <a:gd name="T4" fmla="*/ 41 w 496"/>
                  <a:gd name="T5" fmla="*/ 41 h 427"/>
                  <a:gd name="T6" fmla="*/ 69 w 496"/>
                  <a:gd name="T7" fmla="*/ 27 h 427"/>
                  <a:gd name="T8" fmla="*/ 96 w 496"/>
                  <a:gd name="T9" fmla="*/ 27 h 427"/>
                  <a:gd name="T10" fmla="*/ 110 w 496"/>
                  <a:gd name="T11" fmla="*/ 27 h 427"/>
                  <a:gd name="T12" fmla="*/ 138 w 496"/>
                  <a:gd name="T13" fmla="*/ 27 h 427"/>
                  <a:gd name="T14" fmla="*/ 179 w 496"/>
                  <a:gd name="T15" fmla="*/ 41 h 427"/>
                  <a:gd name="T16" fmla="*/ 220 w 496"/>
                  <a:gd name="T17" fmla="*/ 41 h 427"/>
                  <a:gd name="T18" fmla="*/ 248 w 496"/>
                  <a:gd name="T19" fmla="*/ 41 h 427"/>
                  <a:gd name="T20" fmla="*/ 275 w 496"/>
                  <a:gd name="T21" fmla="*/ 27 h 427"/>
                  <a:gd name="T22" fmla="*/ 289 w 496"/>
                  <a:gd name="T23" fmla="*/ 13 h 427"/>
                  <a:gd name="T24" fmla="*/ 317 w 496"/>
                  <a:gd name="T25" fmla="*/ 0 h 427"/>
                  <a:gd name="T26" fmla="*/ 344 w 496"/>
                  <a:gd name="T27" fmla="*/ 0 h 427"/>
                  <a:gd name="T28" fmla="*/ 372 w 496"/>
                  <a:gd name="T29" fmla="*/ 0 h 427"/>
                  <a:gd name="T30" fmla="*/ 400 w 496"/>
                  <a:gd name="T31" fmla="*/ 13 h 427"/>
                  <a:gd name="T32" fmla="*/ 413 w 496"/>
                  <a:gd name="T33" fmla="*/ 27 h 427"/>
                  <a:gd name="T34" fmla="*/ 427 w 496"/>
                  <a:gd name="T35" fmla="*/ 41 h 427"/>
                  <a:gd name="T36" fmla="*/ 455 w 496"/>
                  <a:gd name="T37" fmla="*/ 82 h 427"/>
                  <a:gd name="T38" fmla="*/ 482 w 496"/>
                  <a:gd name="T39" fmla="*/ 138 h 427"/>
                  <a:gd name="T40" fmla="*/ 482 w 496"/>
                  <a:gd name="T41" fmla="*/ 220 h 427"/>
                  <a:gd name="T42" fmla="*/ 496 w 496"/>
                  <a:gd name="T43" fmla="*/ 262 h 427"/>
                  <a:gd name="T44" fmla="*/ 482 w 496"/>
                  <a:gd name="T45" fmla="*/ 303 h 427"/>
                  <a:gd name="T46" fmla="*/ 469 w 496"/>
                  <a:gd name="T47" fmla="*/ 372 h 427"/>
                  <a:gd name="T48" fmla="*/ 441 w 496"/>
                  <a:gd name="T49" fmla="*/ 414 h 427"/>
                  <a:gd name="T50" fmla="*/ 413 w 496"/>
                  <a:gd name="T51" fmla="*/ 427 h 427"/>
                  <a:gd name="T52" fmla="*/ 372 w 496"/>
                  <a:gd name="T53" fmla="*/ 427 h 427"/>
                  <a:gd name="T54" fmla="*/ 344 w 496"/>
                  <a:gd name="T55" fmla="*/ 414 h 427"/>
                  <a:gd name="T56" fmla="*/ 303 w 496"/>
                  <a:gd name="T57" fmla="*/ 400 h 427"/>
                  <a:gd name="T58" fmla="*/ 275 w 496"/>
                  <a:gd name="T59" fmla="*/ 400 h 427"/>
                  <a:gd name="T60" fmla="*/ 248 w 496"/>
                  <a:gd name="T61" fmla="*/ 400 h 427"/>
                  <a:gd name="T62" fmla="*/ 207 w 496"/>
                  <a:gd name="T63" fmla="*/ 400 h 427"/>
                  <a:gd name="T64" fmla="*/ 179 w 496"/>
                  <a:gd name="T65" fmla="*/ 400 h 427"/>
                  <a:gd name="T66" fmla="*/ 165 w 496"/>
                  <a:gd name="T67" fmla="*/ 414 h 427"/>
                  <a:gd name="T68" fmla="*/ 138 w 496"/>
                  <a:gd name="T69" fmla="*/ 414 h 427"/>
                  <a:gd name="T70" fmla="*/ 110 w 496"/>
                  <a:gd name="T71" fmla="*/ 414 h 427"/>
                  <a:gd name="T72" fmla="*/ 96 w 496"/>
                  <a:gd name="T73" fmla="*/ 414 h 427"/>
                  <a:gd name="T74" fmla="*/ 69 w 496"/>
                  <a:gd name="T75" fmla="*/ 414 h 427"/>
                  <a:gd name="T76" fmla="*/ 55 w 496"/>
                  <a:gd name="T77" fmla="*/ 414 h 427"/>
                  <a:gd name="T78" fmla="*/ 41 w 496"/>
                  <a:gd name="T79" fmla="*/ 400 h 427"/>
                  <a:gd name="T80" fmla="*/ 27 w 496"/>
                  <a:gd name="T81" fmla="*/ 386 h 427"/>
                  <a:gd name="T82" fmla="*/ 27 w 496"/>
                  <a:gd name="T83" fmla="*/ 372 h 427"/>
                  <a:gd name="T84" fmla="*/ 13 w 496"/>
                  <a:gd name="T85" fmla="*/ 345 h 427"/>
                  <a:gd name="T86" fmla="*/ 0 w 496"/>
                  <a:gd name="T87" fmla="*/ 289 h 427"/>
                  <a:gd name="T88" fmla="*/ 0 w 496"/>
                  <a:gd name="T89" fmla="*/ 248 h 427"/>
                  <a:gd name="T90" fmla="*/ 0 w 496"/>
                  <a:gd name="T91" fmla="*/ 207 h 427"/>
                  <a:gd name="T92" fmla="*/ 0 w 496"/>
                  <a:gd name="T93" fmla="*/ 165 h 427"/>
                  <a:gd name="T94" fmla="*/ 0 w 496"/>
                  <a:gd name="T95" fmla="*/ 124 h 427"/>
                  <a:gd name="T96" fmla="*/ 13 w 496"/>
                  <a:gd name="T97" fmla="*/ 96 h 427"/>
                  <a:gd name="T98" fmla="*/ 13 w 496"/>
                  <a:gd name="T99" fmla="*/ 96 h 42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96"/>
                  <a:gd name="T151" fmla="*/ 0 h 427"/>
                  <a:gd name="T152" fmla="*/ 496 w 496"/>
                  <a:gd name="T153" fmla="*/ 427 h 42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96" h="427">
                    <a:moveTo>
                      <a:pt x="13" y="96"/>
                    </a:moveTo>
                    <a:lnTo>
                      <a:pt x="13" y="82"/>
                    </a:lnTo>
                    <a:lnTo>
                      <a:pt x="41" y="41"/>
                    </a:lnTo>
                    <a:lnTo>
                      <a:pt x="69" y="27"/>
                    </a:lnTo>
                    <a:lnTo>
                      <a:pt x="96" y="27"/>
                    </a:lnTo>
                    <a:lnTo>
                      <a:pt x="110" y="27"/>
                    </a:lnTo>
                    <a:lnTo>
                      <a:pt x="138" y="27"/>
                    </a:lnTo>
                    <a:lnTo>
                      <a:pt x="179" y="41"/>
                    </a:lnTo>
                    <a:lnTo>
                      <a:pt x="220" y="41"/>
                    </a:lnTo>
                    <a:lnTo>
                      <a:pt x="248" y="41"/>
                    </a:lnTo>
                    <a:lnTo>
                      <a:pt x="275" y="27"/>
                    </a:lnTo>
                    <a:lnTo>
                      <a:pt x="289" y="13"/>
                    </a:lnTo>
                    <a:lnTo>
                      <a:pt x="317" y="0"/>
                    </a:lnTo>
                    <a:lnTo>
                      <a:pt x="344" y="0"/>
                    </a:lnTo>
                    <a:lnTo>
                      <a:pt x="372" y="0"/>
                    </a:lnTo>
                    <a:lnTo>
                      <a:pt x="400" y="13"/>
                    </a:lnTo>
                    <a:lnTo>
                      <a:pt x="413" y="27"/>
                    </a:lnTo>
                    <a:lnTo>
                      <a:pt x="427" y="41"/>
                    </a:lnTo>
                    <a:lnTo>
                      <a:pt x="455" y="82"/>
                    </a:lnTo>
                    <a:lnTo>
                      <a:pt x="482" y="138"/>
                    </a:lnTo>
                    <a:lnTo>
                      <a:pt x="482" y="220"/>
                    </a:lnTo>
                    <a:lnTo>
                      <a:pt x="496" y="262"/>
                    </a:lnTo>
                    <a:lnTo>
                      <a:pt x="482" y="303"/>
                    </a:lnTo>
                    <a:lnTo>
                      <a:pt x="469" y="372"/>
                    </a:lnTo>
                    <a:lnTo>
                      <a:pt x="441" y="414"/>
                    </a:lnTo>
                    <a:lnTo>
                      <a:pt x="413" y="427"/>
                    </a:lnTo>
                    <a:lnTo>
                      <a:pt x="372" y="427"/>
                    </a:lnTo>
                    <a:lnTo>
                      <a:pt x="344" y="414"/>
                    </a:lnTo>
                    <a:lnTo>
                      <a:pt x="303" y="400"/>
                    </a:lnTo>
                    <a:lnTo>
                      <a:pt x="275" y="400"/>
                    </a:lnTo>
                    <a:lnTo>
                      <a:pt x="248" y="400"/>
                    </a:lnTo>
                    <a:lnTo>
                      <a:pt x="207" y="400"/>
                    </a:lnTo>
                    <a:lnTo>
                      <a:pt x="179" y="400"/>
                    </a:lnTo>
                    <a:lnTo>
                      <a:pt x="165" y="414"/>
                    </a:lnTo>
                    <a:lnTo>
                      <a:pt x="138" y="414"/>
                    </a:lnTo>
                    <a:lnTo>
                      <a:pt x="110" y="414"/>
                    </a:lnTo>
                    <a:lnTo>
                      <a:pt x="96" y="414"/>
                    </a:lnTo>
                    <a:lnTo>
                      <a:pt x="69" y="414"/>
                    </a:lnTo>
                    <a:lnTo>
                      <a:pt x="55" y="414"/>
                    </a:lnTo>
                    <a:lnTo>
                      <a:pt x="41" y="400"/>
                    </a:lnTo>
                    <a:lnTo>
                      <a:pt x="27" y="386"/>
                    </a:lnTo>
                    <a:lnTo>
                      <a:pt x="27" y="372"/>
                    </a:lnTo>
                    <a:lnTo>
                      <a:pt x="13" y="345"/>
                    </a:lnTo>
                    <a:lnTo>
                      <a:pt x="0" y="289"/>
                    </a:lnTo>
                    <a:lnTo>
                      <a:pt x="0" y="248"/>
                    </a:lnTo>
                    <a:lnTo>
                      <a:pt x="0" y="207"/>
                    </a:lnTo>
                    <a:lnTo>
                      <a:pt x="0" y="165"/>
                    </a:lnTo>
                    <a:lnTo>
                      <a:pt x="0" y="124"/>
                    </a:lnTo>
                    <a:lnTo>
                      <a:pt x="13" y="96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6" name="Freeform 23">
                <a:extLst>
                  <a:ext uri="{FF2B5EF4-FFF2-40B4-BE49-F238E27FC236}">
                    <a16:creationId xmlns:a16="http://schemas.microsoft.com/office/drawing/2014/main" id="{5907EB05-68BB-0304-FA44-B74AE4F70F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7" y="1368"/>
                <a:ext cx="386" cy="331"/>
              </a:xfrm>
              <a:custGeom>
                <a:avLst/>
                <a:gdLst>
                  <a:gd name="T0" fmla="*/ 0 w 386"/>
                  <a:gd name="T1" fmla="*/ 83 h 331"/>
                  <a:gd name="T2" fmla="*/ 14 w 386"/>
                  <a:gd name="T3" fmla="*/ 55 h 331"/>
                  <a:gd name="T4" fmla="*/ 28 w 386"/>
                  <a:gd name="T5" fmla="*/ 27 h 331"/>
                  <a:gd name="T6" fmla="*/ 55 w 386"/>
                  <a:gd name="T7" fmla="*/ 27 h 331"/>
                  <a:gd name="T8" fmla="*/ 69 w 386"/>
                  <a:gd name="T9" fmla="*/ 27 h 331"/>
                  <a:gd name="T10" fmla="*/ 83 w 386"/>
                  <a:gd name="T11" fmla="*/ 27 h 331"/>
                  <a:gd name="T12" fmla="*/ 111 w 386"/>
                  <a:gd name="T13" fmla="*/ 27 h 331"/>
                  <a:gd name="T14" fmla="*/ 138 w 386"/>
                  <a:gd name="T15" fmla="*/ 27 h 331"/>
                  <a:gd name="T16" fmla="*/ 166 w 386"/>
                  <a:gd name="T17" fmla="*/ 27 h 331"/>
                  <a:gd name="T18" fmla="*/ 193 w 386"/>
                  <a:gd name="T19" fmla="*/ 27 h 331"/>
                  <a:gd name="T20" fmla="*/ 207 w 386"/>
                  <a:gd name="T21" fmla="*/ 14 h 331"/>
                  <a:gd name="T22" fmla="*/ 221 w 386"/>
                  <a:gd name="T23" fmla="*/ 0 h 331"/>
                  <a:gd name="T24" fmla="*/ 249 w 386"/>
                  <a:gd name="T25" fmla="*/ 0 h 331"/>
                  <a:gd name="T26" fmla="*/ 276 w 386"/>
                  <a:gd name="T27" fmla="*/ 0 h 331"/>
                  <a:gd name="T28" fmla="*/ 290 w 386"/>
                  <a:gd name="T29" fmla="*/ 0 h 331"/>
                  <a:gd name="T30" fmla="*/ 304 w 386"/>
                  <a:gd name="T31" fmla="*/ 14 h 331"/>
                  <a:gd name="T32" fmla="*/ 317 w 386"/>
                  <a:gd name="T33" fmla="*/ 14 h 331"/>
                  <a:gd name="T34" fmla="*/ 331 w 386"/>
                  <a:gd name="T35" fmla="*/ 27 h 331"/>
                  <a:gd name="T36" fmla="*/ 359 w 386"/>
                  <a:gd name="T37" fmla="*/ 55 h 331"/>
                  <a:gd name="T38" fmla="*/ 373 w 386"/>
                  <a:gd name="T39" fmla="*/ 110 h 331"/>
                  <a:gd name="T40" fmla="*/ 386 w 386"/>
                  <a:gd name="T41" fmla="*/ 165 h 331"/>
                  <a:gd name="T42" fmla="*/ 386 w 386"/>
                  <a:gd name="T43" fmla="*/ 207 h 331"/>
                  <a:gd name="T44" fmla="*/ 373 w 386"/>
                  <a:gd name="T45" fmla="*/ 234 h 331"/>
                  <a:gd name="T46" fmla="*/ 373 w 386"/>
                  <a:gd name="T47" fmla="*/ 289 h 331"/>
                  <a:gd name="T48" fmla="*/ 345 w 386"/>
                  <a:gd name="T49" fmla="*/ 317 h 331"/>
                  <a:gd name="T50" fmla="*/ 317 w 386"/>
                  <a:gd name="T51" fmla="*/ 331 h 331"/>
                  <a:gd name="T52" fmla="*/ 290 w 386"/>
                  <a:gd name="T53" fmla="*/ 331 h 331"/>
                  <a:gd name="T54" fmla="*/ 262 w 386"/>
                  <a:gd name="T55" fmla="*/ 317 h 331"/>
                  <a:gd name="T56" fmla="*/ 235 w 386"/>
                  <a:gd name="T57" fmla="*/ 317 h 331"/>
                  <a:gd name="T58" fmla="*/ 207 w 386"/>
                  <a:gd name="T59" fmla="*/ 303 h 331"/>
                  <a:gd name="T60" fmla="*/ 193 w 386"/>
                  <a:gd name="T61" fmla="*/ 303 h 331"/>
                  <a:gd name="T62" fmla="*/ 166 w 386"/>
                  <a:gd name="T63" fmla="*/ 303 h 331"/>
                  <a:gd name="T64" fmla="*/ 138 w 386"/>
                  <a:gd name="T65" fmla="*/ 317 h 331"/>
                  <a:gd name="T66" fmla="*/ 124 w 386"/>
                  <a:gd name="T67" fmla="*/ 317 h 331"/>
                  <a:gd name="T68" fmla="*/ 111 w 386"/>
                  <a:gd name="T69" fmla="*/ 317 h 331"/>
                  <a:gd name="T70" fmla="*/ 83 w 386"/>
                  <a:gd name="T71" fmla="*/ 317 h 331"/>
                  <a:gd name="T72" fmla="*/ 69 w 386"/>
                  <a:gd name="T73" fmla="*/ 331 h 331"/>
                  <a:gd name="T74" fmla="*/ 55 w 386"/>
                  <a:gd name="T75" fmla="*/ 317 h 331"/>
                  <a:gd name="T76" fmla="*/ 42 w 386"/>
                  <a:gd name="T77" fmla="*/ 317 h 331"/>
                  <a:gd name="T78" fmla="*/ 28 w 386"/>
                  <a:gd name="T79" fmla="*/ 303 h 331"/>
                  <a:gd name="T80" fmla="*/ 28 w 386"/>
                  <a:gd name="T81" fmla="*/ 303 h 331"/>
                  <a:gd name="T82" fmla="*/ 14 w 386"/>
                  <a:gd name="T83" fmla="*/ 289 h 331"/>
                  <a:gd name="T84" fmla="*/ 14 w 386"/>
                  <a:gd name="T85" fmla="*/ 262 h 331"/>
                  <a:gd name="T86" fmla="*/ 0 w 386"/>
                  <a:gd name="T87" fmla="*/ 220 h 331"/>
                  <a:gd name="T88" fmla="*/ 0 w 386"/>
                  <a:gd name="T89" fmla="*/ 193 h 331"/>
                  <a:gd name="T90" fmla="*/ 0 w 386"/>
                  <a:gd name="T91" fmla="*/ 165 h 331"/>
                  <a:gd name="T92" fmla="*/ 0 w 386"/>
                  <a:gd name="T93" fmla="*/ 124 h 331"/>
                  <a:gd name="T94" fmla="*/ 0 w 386"/>
                  <a:gd name="T95" fmla="*/ 96 h 331"/>
                  <a:gd name="T96" fmla="*/ 0 w 386"/>
                  <a:gd name="T97" fmla="*/ 83 h 331"/>
                  <a:gd name="T98" fmla="*/ 0 w 386"/>
                  <a:gd name="T99" fmla="*/ 83 h 3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86"/>
                  <a:gd name="T151" fmla="*/ 0 h 331"/>
                  <a:gd name="T152" fmla="*/ 386 w 386"/>
                  <a:gd name="T153" fmla="*/ 331 h 33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86" h="331">
                    <a:moveTo>
                      <a:pt x="0" y="83"/>
                    </a:moveTo>
                    <a:lnTo>
                      <a:pt x="14" y="55"/>
                    </a:lnTo>
                    <a:lnTo>
                      <a:pt x="28" y="27"/>
                    </a:lnTo>
                    <a:lnTo>
                      <a:pt x="55" y="27"/>
                    </a:lnTo>
                    <a:lnTo>
                      <a:pt x="69" y="27"/>
                    </a:lnTo>
                    <a:lnTo>
                      <a:pt x="83" y="27"/>
                    </a:lnTo>
                    <a:lnTo>
                      <a:pt x="111" y="27"/>
                    </a:lnTo>
                    <a:lnTo>
                      <a:pt x="138" y="27"/>
                    </a:lnTo>
                    <a:lnTo>
                      <a:pt x="166" y="27"/>
                    </a:lnTo>
                    <a:lnTo>
                      <a:pt x="193" y="27"/>
                    </a:lnTo>
                    <a:lnTo>
                      <a:pt x="207" y="14"/>
                    </a:lnTo>
                    <a:lnTo>
                      <a:pt x="221" y="0"/>
                    </a:lnTo>
                    <a:lnTo>
                      <a:pt x="249" y="0"/>
                    </a:lnTo>
                    <a:lnTo>
                      <a:pt x="276" y="0"/>
                    </a:lnTo>
                    <a:lnTo>
                      <a:pt x="290" y="0"/>
                    </a:lnTo>
                    <a:lnTo>
                      <a:pt x="304" y="14"/>
                    </a:lnTo>
                    <a:lnTo>
                      <a:pt x="317" y="14"/>
                    </a:lnTo>
                    <a:lnTo>
                      <a:pt x="331" y="27"/>
                    </a:lnTo>
                    <a:lnTo>
                      <a:pt x="359" y="55"/>
                    </a:lnTo>
                    <a:lnTo>
                      <a:pt x="373" y="110"/>
                    </a:lnTo>
                    <a:lnTo>
                      <a:pt x="386" y="165"/>
                    </a:lnTo>
                    <a:lnTo>
                      <a:pt x="386" y="207"/>
                    </a:lnTo>
                    <a:lnTo>
                      <a:pt x="373" y="234"/>
                    </a:lnTo>
                    <a:lnTo>
                      <a:pt x="373" y="289"/>
                    </a:lnTo>
                    <a:lnTo>
                      <a:pt x="345" y="317"/>
                    </a:lnTo>
                    <a:lnTo>
                      <a:pt x="317" y="331"/>
                    </a:lnTo>
                    <a:lnTo>
                      <a:pt x="290" y="331"/>
                    </a:lnTo>
                    <a:lnTo>
                      <a:pt x="262" y="317"/>
                    </a:lnTo>
                    <a:lnTo>
                      <a:pt x="235" y="317"/>
                    </a:lnTo>
                    <a:lnTo>
                      <a:pt x="207" y="303"/>
                    </a:lnTo>
                    <a:lnTo>
                      <a:pt x="193" y="303"/>
                    </a:lnTo>
                    <a:lnTo>
                      <a:pt x="166" y="303"/>
                    </a:lnTo>
                    <a:lnTo>
                      <a:pt x="138" y="317"/>
                    </a:lnTo>
                    <a:lnTo>
                      <a:pt x="124" y="317"/>
                    </a:lnTo>
                    <a:lnTo>
                      <a:pt x="111" y="317"/>
                    </a:lnTo>
                    <a:lnTo>
                      <a:pt x="83" y="317"/>
                    </a:lnTo>
                    <a:lnTo>
                      <a:pt x="69" y="331"/>
                    </a:lnTo>
                    <a:lnTo>
                      <a:pt x="55" y="317"/>
                    </a:lnTo>
                    <a:lnTo>
                      <a:pt x="42" y="317"/>
                    </a:lnTo>
                    <a:lnTo>
                      <a:pt x="28" y="303"/>
                    </a:lnTo>
                    <a:lnTo>
                      <a:pt x="14" y="289"/>
                    </a:lnTo>
                    <a:lnTo>
                      <a:pt x="14" y="262"/>
                    </a:lnTo>
                    <a:lnTo>
                      <a:pt x="0" y="220"/>
                    </a:lnTo>
                    <a:lnTo>
                      <a:pt x="0" y="193"/>
                    </a:lnTo>
                    <a:lnTo>
                      <a:pt x="0" y="165"/>
                    </a:lnTo>
                    <a:lnTo>
                      <a:pt x="0" y="124"/>
                    </a:lnTo>
                    <a:lnTo>
                      <a:pt x="0" y="96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27" name="Rectangle 24">
                <a:extLst>
                  <a:ext uri="{FF2B5EF4-FFF2-40B4-BE49-F238E27FC236}">
                    <a16:creationId xmlns:a16="http://schemas.microsoft.com/office/drawing/2014/main" id="{0FE19F59-29DB-6898-F56F-B621651939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9" y="1498"/>
                <a:ext cx="18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GB" altLang="zh-CN" sz="1050">
                    <a:solidFill>
                      <a:srgbClr val="000000"/>
                    </a:solidFill>
                    <a:latin typeface="Arial" panose="020B0604020202020204" pitchFamily="34" charset="0"/>
                  </a:rPr>
                  <a:t>ISP</a:t>
                </a:r>
                <a:endParaRPr lang="en-GB" altLang="zh-CN" sz="1800">
                  <a:latin typeface="Times" panose="02020603050405020304" pitchFamily="18" charset="0"/>
                </a:endParaRPr>
              </a:p>
            </p:txBody>
          </p:sp>
          <p:sp>
            <p:nvSpPr>
              <p:cNvPr id="328" name="Rectangle 25">
                <a:extLst>
                  <a:ext uri="{FF2B5EF4-FFF2-40B4-BE49-F238E27FC236}">
                    <a16:creationId xmlns:a16="http://schemas.microsoft.com/office/drawing/2014/main" id="{F0514375-A8DB-7823-CB4E-D8ACE8FD6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5" y="1533"/>
                <a:ext cx="28" cy="594"/>
              </a:xfrm>
              <a:prstGeom prst="rect">
                <a:avLst/>
              </a:prstGeom>
              <a:solidFill>
                <a:srgbClr val="FFD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29" name="Rectangle 26">
                <a:extLst>
                  <a:ext uri="{FF2B5EF4-FFF2-40B4-BE49-F238E27FC236}">
                    <a16:creationId xmlns:a16="http://schemas.microsoft.com/office/drawing/2014/main" id="{804BC67A-75F0-B995-DE7F-0C5F3F66A8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5" y="1533"/>
                <a:ext cx="42" cy="607"/>
              </a:xfrm>
              <a:prstGeom prst="rect">
                <a:avLst/>
              </a:prstGeom>
              <a:noFill/>
              <a:ln w="31750">
                <a:solidFill>
                  <a:srgbClr val="FFDC99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30" name="Freeform 27">
                <a:extLst>
                  <a:ext uri="{FF2B5EF4-FFF2-40B4-BE49-F238E27FC236}">
                    <a16:creationId xmlns:a16="http://schemas.microsoft.com/office/drawing/2014/main" id="{478152FA-C457-04BD-0B97-6AE28D8479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2458"/>
                <a:ext cx="1021" cy="496"/>
              </a:xfrm>
              <a:custGeom>
                <a:avLst/>
                <a:gdLst>
                  <a:gd name="T0" fmla="*/ 1021 w 1021"/>
                  <a:gd name="T1" fmla="*/ 469 h 496"/>
                  <a:gd name="T2" fmla="*/ 1007 w 1021"/>
                  <a:gd name="T3" fmla="*/ 496 h 496"/>
                  <a:gd name="T4" fmla="*/ 0 w 1021"/>
                  <a:gd name="T5" fmla="*/ 27 h 496"/>
                  <a:gd name="T6" fmla="*/ 13 w 1021"/>
                  <a:gd name="T7" fmla="*/ 0 h 496"/>
                  <a:gd name="T8" fmla="*/ 1021 w 1021"/>
                  <a:gd name="T9" fmla="*/ 469 h 4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021"/>
                  <a:gd name="T16" fmla="*/ 0 h 496"/>
                  <a:gd name="T17" fmla="*/ 1021 w 1021"/>
                  <a:gd name="T18" fmla="*/ 496 h 4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021" h="496">
                    <a:moveTo>
                      <a:pt x="1021" y="469"/>
                    </a:moveTo>
                    <a:lnTo>
                      <a:pt x="1007" y="496"/>
                    </a:lnTo>
                    <a:lnTo>
                      <a:pt x="0" y="27"/>
                    </a:lnTo>
                    <a:lnTo>
                      <a:pt x="13" y="0"/>
                    </a:lnTo>
                    <a:lnTo>
                      <a:pt x="1021" y="469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31" name="Freeform 28">
                <a:extLst>
                  <a:ext uri="{FF2B5EF4-FFF2-40B4-BE49-F238E27FC236}">
                    <a16:creationId xmlns:a16="http://schemas.microsoft.com/office/drawing/2014/main" id="{284EC493-EEFF-C1BC-01B1-9A74DE75B4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0" y="2044"/>
                <a:ext cx="663" cy="317"/>
              </a:xfrm>
              <a:custGeom>
                <a:avLst/>
                <a:gdLst>
                  <a:gd name="T0" fmla="*/ 663 w 663"/>
                  <a:gd name="T1" fmla="*/ 290 h 317"/>
                  <a:gd name="T2" fmla="*/ 649 w 663"/>
                  <a:gd name="T3" fmla="*/ 317 h 317"/>
                  <a:gd name="T4" fmla="*/ 0 w 663"/>
                  <a:gd name="T5" fmla="*/ 27 h 317"/>
                  <a:gd name="T6" fmla="*/ 28 w 663"/>
                  <a:gd name="T7" fmla="*/ 0 h 317"/>
                  <a:gd name="T8" fmla="*/ 663 w 663"/>
                  <a:gd name="T9" fmla="*/ 290 h 3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63"/>
                  <a:gd name="T16" fmla="*/ 0 h 317"/>
                  <a:gd name="T17" fmla="*/ 663 w 663"/>
                  <a:gd name="T18" fmla="*/ 317 h 3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63" h="317">
                    <a:moveTo>
                      <a:pt x="663" y="290"/>
                    </a:moveTo>
                    <a:lnTo>
                      <a:pt x="649" y="317"/>
                    </a:lnTo>
                    <a:lnTo>
                      <a:pt x="0" y="27"/>
                    </a:lnTo>
                    <a:lnTo>
                      <a:pt x="28" y="0"/>
                    </a:lnTo>
                    <a:lnTo>
                      <a:pt x="663" y="290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32" name="Freeform 29">
                <a:extLst>
                  <a:ext uri="{FF2B5EF4-FFF2-40B4-BE49-F238E27FC236}">
                    <a16:creationId xmlns:a16="http://schemas.microsoft.com/office/drawing/2014/main" id="{015C9823-05BB-5A81-3A9F-42D9E24AE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1" y="2223"/>
                <a:ext cx="497" cy="262"/>
              </a:xfrm>
              <a:custGeom>
                <a:avLst/>
                <a:gdLst>
                  <a:gd name="T0" fmla="*/ 497 w 497"/>
                  <a:gd name="T1" fmla="*/ 235 h 262"/>
                  <a:gd name="T2" fmla="*/ 483 w 497"/>
                  <a:gd name="T3" fmla="*/ 262 h 262"/>
                  <a:gd name="T4" fmla="*/ 0 w 497"/>
                  <a:gd name="T5" fmla="*/ 28 h 262"/>
                  <a:gd name="T6" fmla="*/ 14 w 497"/>
                  <a:gd name="T7" fmla="*/ 0 h 262"/>
                  <a:gd name="T8" fmla="*/ 497 w 497"/>
                  <a:gd name="T9" fmla="*/ 235 h 2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97"/>
                  <a:gd name="T16" fmla="*/ 0 h 262"/>
                  <a:gd name="T17" fmla="*/ 497 w 497"/>
                  <a:gd name="T18" fmla="*/ 262 h 2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97" h="262">
                    <a:moveTo>
                      <a:pt x="497" y="235"/>
                    </a:moveTo>
                    <a:lnTo>
                      <a:pt x="483" y="262"/>
                    </a:lnTo>
                    <a:lnTo>
                      <a:pt x="0" y="28"/>
                    </a:lnTo>
                    <a:lnTo>
                      <a:pt x="14" y="0"/>
                    </a:lnTo>
                    <a:lnTo>
                      <a:pt x="497" y="235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33" name="Freeform 30">
                <a:extLst>
                  <a:ext uri="{FF2B5EF4-FFF2-40B4-BE49-F238E27FC236}">
                    <a16:creationId xmlns:a16="http://schemas.microsoft.com/office/drawing/2014/main" id="{5ED3FE34-D7A0-75E0-D3D1-A13DAA727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8" y="1533"/>
                <a:ext cx="621" cy="318"/>
              </a:xfrm>
              <a:custGeom>
                <a:avLst/>
                <a:gdLst>
                  <a:gd name="T0" fmla="*/ 621 w 621"/>
                  <a:gd name="T1" fmla="*/ 290 h 318"/>
                  <a:gd name="T2" fmla="*/ 621 w 621"/>
                  <a:gd name="T3" fmla="*/ 318 h 318"/>
                  <a:gd name="T4" fmla="*/ 0 w 621"/>
                  <a:gd name="T5" fmla="*/ 28 h 318"/>
                  <a:gd name="T6" fmla="*/ 14 w 621"/>
                  <a:gd name="T7" fmla="*/ 0 h 318"/>
                  <a:gd name="T8" fmla="*/ 621 w 621"/>
                  <a:gd name="T9" fmla="*/ 290 h 3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21"/>
                  <a:gd name="T16" fmla="*/ 0 h 318"/>
                  <a:gd name="T17" fmla="*/ 621 w 621"/>
                  <a:gd name="T18" fmla="*/ 318 h 3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21" h="318">
                    <a:moveTo>
                      <a:pt x="621" y="290"/>
                    </a:moveTo>
                    <a:lnTo>
                      <a:pt x="621" y="318"/>
                    </a:lnTo>
                    <a:lnTo>
                      <a:pt x="0" y="28"/>
                    </a:lnTo>
                    <a:lnTo>
                      <a:pt x="14" y="0"/>
                    </a:lnTo>
                    <a:lnTo>
                      <a:pt x="621" y="290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34" name="Freeform 31">
                <a:extLst>
                  <a:ext uri="{FF2B5EF4-FFF2-40B4-BE49-F238E27FC236}">
                    <a16:creationId xmlns:a16="http://schemas.microsoft.com/office/drawing/2014/main" id="{CD9CB0B7-78FC-1E07-4013-000F7963A8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6" y="1271"/>
                <a:ext cx="248" cy="593"/>
              </a:xfrm>
              <a:custGeom>
                <a:avLst/>
                <a:gdLst>
                  <a:gd name="T0" fmla="*/ 248 w 248"/>
                  <a:gd name="T1" fmla="*/ 580 h 593"/>
                  <a:gd name="T2" fmla="*/ 220 w 248"/>
                  <a:gd name="T3" fmla="*/ 593 h 593"/>
                  <a:gd name="T4" fmla="*/ 0 w 248"/>
                  <a:gd name="T5" fmla="*/ 14 h 593"/>
                  <a:gd name="T6" fmla="*/ 27 w 248"/>
                  <a:gd name="T7" fmla="*/ 0 h 593"/>
                  <a:gd name="T8" fmla="*/ 248 w 248"/>
                  <a:gd name="T9" fmla="*/ 580 h 5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593"/>
                  <a:gd name="T17" fmla="*/ 248 w 248"/>
                  <a:gd name="T18" fmla="*/ 593 h 5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593">
                    <a:moveTo>
                      <a:pt x="248" y="580"/>
                    </a:moveTo>
                    <a:lnTo>
                      <a:pt x="220" y="593"/>
                    </a:lnTo>
                    <a:lnTo>
                      <a:pt x="0" y="14"/>
                    </a:lnTo>
                    <a:lnTo>
                      <a:pt x="27" y="0"/>
                    </a:lnTo>
                    <a:lnTo>
                      <a:pt x="248" y="580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35" name="Rectangle 32">
                <a:extLst>
                  <a:ext uri="{FF2B5EF4-FFF2-40B4-BE49-F238E27FC236}">
                    <a16:creationId xmlns:a16="http://schemas.microsoft.com/office/drawing/2014/main" id="{EAC2CB77-B287-6252-8D2D-433B81E846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2" y="3071"/>
                <a:ext cx="93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GB" altLang="zh-CN" sz="1050">
                    <a:solidFill>
                      <a:srgbClr val="000000"/>
                    </a:solidFill>
                    <a:latin typeface="Arial" panose="020B0604020202020204" pitchFamily="34" charset="0"/>
                  </a:rPr>
                  <a:t>desktop computer:</a:t>
                </a:r>
                <a:endParaRPr lang="en-GB" altLang="zh-CN" sz="1800">
                  <a:latin typeface="Times" panose="02020603050405020304" pitchFamily="18" charset="0"/>
                </a:endParaRPr>
              </a:p>
            </p:txBody>
          </p:sp>
          <p:sp>
            <p:nvSpPr>
              <p:cNvPr id="336" name="Freeform 33">
                <a:extLst>
                  <a:ext uri="{FF2B5EF4-FFF2-40B4-BE49-F238E27FC236}">
                    <a16:creationId xmlns:a16="http://schemas.microsoft.com/office/drawing/2014/main" id="{10A10821-4D11-4587-F02C-122281E4DF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" y="1782"/>
                <a:ext cx="41" cy="69"/>
              </a:xfrm>
              <a:custGeom>
                <a:avLst/>
                <a:gdLst>
                  <a:gd name="T0" fmla="*/ 0 w 41"/>
                  <a:gd name="T1" fmla="*/ 0 h 69"/>
                  <a:gd name="T2" fmla="*/ 41 w 41"/>
                  <a:gd name="T3" fmla="*/ 13 h 69"/>
                  <a:gd name="T4" fmla="*/ 41 w 41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41"/>
                  <a:gd name="T10" fmla="*/ 0 h 69"/>
                  <a:gd name="T11" fmla="*/ 41 w 41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1" h="69">
                    <a:moveTo>
                      <a:pt x="0" y="0"/>
                    </a:moveTo>
                    <a:lnTo>
                      <a:pt x="41" y="13"/>
                    </a:lnTo>
                    <a:lnTo>
                      <a:pt x="41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37" name="AutoShape 34">
                <a:extLst>
                  <a:ext uri="{FF2B5EF4-FFF2-40B4-BE49-F238E27FC236}">
                    <a16:creationId xmlns:a16="http://schemas.microsoft.com/office/drawing/2014/main" id="{C35B11A8-85D7-13F9-06CD-FED1A1AAB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" y="1685"/>
                <a:ext cx="110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38" name="AutoShape 35">
                <a:extLst>
                  <a:ext uri="{FF2B5EF4-FFF2-40B4-BE49-F238E27FC236}">
                    <a16:creationId xmlns:a16="http://schemas.microsoft.com/office/drawing/2014/main" id="{8446B3BA-A732-330D-7CEA-A8CD588440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" y="1671"/>
                <a:ext cx="138" cy="111"/>
              </a:xfrm>
              <a:prstGeom prst="roundRect">
                <a:avLst>
                  <a:gd name="adj" fmla="val 40088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39" name="Rectangle 36">
                <a:extLst>
                  <a:ext uri="{FF2B5EF4-FFF2-40B4-BE49-F238E27FC236}">
                    <a16:creationId xmlns:a16="http://schemas.microsoft.com/office/drawing/2014/main" id="{B4EBC26A-D35E-0C10-EDF9-A136A4D1D1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" y="1713"/>
                <a:ext cx="83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40" name="Rectangle 37">
                <a:extLst>
                  <a:ext uri="{FF2B5EF4-FFF2-40B4-BE49-F238E27FC236}">
                    <a16:creationId xmlns:a16="http://schemas.microsoft.com/office/drawing/2014/main" id="{DEB067B9-6A9A-76BE-A251-A381BA1117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" y="1713"/>
                <a:ext cx="96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41" name="Freeform 38">
                <a:extLst>
                  <a:ext uri="{FF2B5EF4-FFF2-40B4-BE49-F238E27FC236}">
                    <a16:creationId xmlns:a16="http://schemas.microsoft.com/office/drawing/2014/main" id="{5A4BA894-5B9E-9C22-87E7-C6B3CC0380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" y="1837"/>
                <a:ext cx="28" cy="27"/>
              </a:xfrm>
              <a:custGeom>
                <a:avLst/>
                <a:gdLst>
                  <a:gd name="T0" fmla="*/ 14 w 28"/>
                  <a:gd name="T1" fmla="*/ 0 h 27"/>
                  <a:gd name="T2" fmla="*/ 14 w 28"/>
                  <a:gd name="T3" fmla="*/ 0 h 27"/>
                  <a:gd name="T4" fmla="*/ 28 w 28"/>
                  <a:gd name="T5" fmla="*/ 14 h 27"/>
                  <a:gd name="T6" fmla="*/ 28 w 28"/>
                  <a:gd name="T7" fmla="*/ 27 h 27"/>
                  <a:gd name="T8" fmla="*/ 14 w 28"/>
                  <a:gd name="T9" fmla="*/ 27 h 27"/>
                  <a:gd name="T10" fmla="*/ 14 w 28"/>
                  <a:gd name="T11" fmla="*/ 27 h 27"/>
                  <a:gd name="T12" fmla="*/ 0 w 28"/>
                  <a:gd name="T13" fmla="*/ 27 h 27"/>
                  <a:gd name="T14" fmla="*/ 0 w 28"/>
                  <a:gd name="T15" fmla="*/ 14 h 27"/>
                  <a:gd name="T16" fmla="*/ 0 w 28"/>
                  <a:gd name="T17" fmla="*/ 0 h 27"/>
                  <a:gd name="T18" fmla="*/ 14 w 28"/>
                  <a:gd name="T19" fmla="*/ 0 h 2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8"/>
                  <a:gd name="T31" fmla="*/ 0 h 27"/>
                  <a:gd name="T32" fmla="*/ 28 w 28"/>
                  <a:gd name="T33" fmla="*/ 27 h 2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8" h="27">
                    <a:moveTo>
                      <a:pt x="14" y="0"/>
                    </a:moveTo>
                    <a:lnTo>
                      <a:pt x="14" y="0"/>
                    </a:lnTo>
                    <a:lnTo>
                      <a:pt x="28" y="14"/>
                    </a:lnTo>
                    <a:lnTo>
                      <a:pt x="28" y="27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342" name="Picture 39">
                <a:extLst>
                  <a:ext uri="{FF2B5EF4-FFF2-40B4-BE49-F238E27FC236}">
                    <a16:creationId xmlns:a16="http://schemas.microsoft.com/office/drawing/2014/main" id="{63489397-BD3F-F00A-F139-2D724D35D9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0" y="1713"/>
                <a:ext cx="83" cy="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43" name="Freeform 40">
                <a:extLst>
                  <a:ext uri="{FF2B5EF4-FFF2-40B4-BE49-F238E27FC236}">
                    <a16:creationId xmlns:a16="http://schemas.microsoft.com/office/drawing/2014/main" id="{429B9638-D902-E300-4A17-00EF13F03A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" y="1851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"/>
                  <a:gd name="T10" fmla="*/ 0 h 1"/>
                  <a:gd name="T11" fmla="*/ 1 w 1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44" name="Line 41">
                <a:extLst>
                  <a:ext uri="{FF2B5EF4-FFF2-40B4-BE49-F238E27FC236}">
                    <a16:creationId xmlns:a16="http://schemas.microsoft.com/office/drawing/2014/main" id="{E59DAD1D-2CF3-72DA-C17B-ED97BD61C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" y="1851"/>
                <a:ext cx="1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45" name="Rectangle 42">
                <a:extLst>
                  <a:ext uri="{FF2B5EF4-FFF2-40B4-BE49-F238E27FC236}">
                    <a16:creationId xmlns:a16="http://schemas.microsoft.com/office/drawing/2014/main" id="{055AE8C1-DAAA-8996-B48E-44253D5AB2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" y="1768"/>
                <a:ext cx="97" cy="27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46" name="Freeform 43">
                <a:extLst>
                  <a:ext uri="{FF2B5EF4-FFF2-40B4-BE49-F238E27FC236}">
                    <a16:creationId xmlns:a16="http://schemas.microsoft.com/office/drawing/2014/main" id="{158CCFD7-981E-7E18-03A0-8BEBBBC702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" y="1795"/>
                <a:ext cx="138" cy="14"/>
              </a:xfrm>
              <a:custGeom>
                <a:avLst/>
                <a:gdLst>
                  <a:gd name="T0" fmla="*/ 14 w 138"/>
                  <a:gd name="T1" fmla="*/ 0 h 14"/>
                  <a:gd name="T2" fmla="*/ 0 w 138"/>
                  <a:gd name="T3" fmla="*/ 14 h 14"/>
                  <a:gd name="T4" fmla="*/ 138 w 138"/>
                  <a:gd name="T5" fmla="*/ 14 h 14"/>
                  <a:gd name="T6" fmla="*/ 124 w 138"/>
                  <a:gd name="T7" fmla="*/ 0 h 14"/>
                  <a:gd name="T8" fmla="*/ 14 w 138"/>
                  <a:gd name="T9" fmla="*/ 0 h 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"/>
                  <a:gd name="T16" fmla="*/ 0 h 14"/>
                  <a:gd name="T17" fmla="*/ 138 w 138"/>
                  <a:gd name="T18" fmla="*/ 14 h 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" h="14">
                    <a:moveTo>
                      <a:pt x="14" y="0"/>
                    </a:moveTo>
                    <a:lnTo>
                      <a:pt x="0" y="14"/>
                    </a:lnTo>
                    <a:lnTo>
                      <a:pt x="138" y="14"/>
                    </a:lnTo>
                    <a:lnTo>
                      <a:pt x="124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47" name="Line 44">
                <a:extLst>
                  <a:ext uri="{FF2B5EF4-FFF2-40B4-BE49-F238E27FC236}">
                    <a16:creationId xmlns:a16="http://schemas.microsoft.com/office/drawing/2014/main" id="{19CB34C3-A035-EBBA-B9E3-4A734E0A25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" y="1809"/>
                <a:ext cx="28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48" name="Line 45">
                <a:extLst>
                  <a:ext uri="{FF2B5EF4-FFF2-40B4-BE49-F238E27FC236}">
                    <a16:creationId xmlns:a16="http://schemas.microsoft.com/office/drawing/2014/main" id="{DC6946B9-E9EE-6A93-D969-9C53FC83E8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" y="1795"/>
                <a:ext cx="83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49" name="Line 46">
                <a:extLst>
                  <a:ext uri="{FF2B5EF4-FFF2-40B4-BE49-F238E27FC236}">
                    <a16:creationId xmlns:a16="http://schemas.microsoft.com/office/drawing/2014/main" id="{91A9CB3B-2AC0-D6FC-E61B-D8DF5224A4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" y="1795"/>
                <a:ext cx="69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0" name="Line 47">
                <a:extLst>
                  <a:ext uri="{FF2B5EF4-FFF2-40B4-BE49-F238E27FC236}">
                    <a16:creationId xmlns:a16="http://schemas.microsoft.com/office/drawing/2014/main" id="{57EB62EF-2E7A-F560-9A23-836564FFF9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" y="1809"/>
                <a:ext cx="55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1" name="Line 48">
                <a:extLst>
                  <a:ext uri="{FF2B5EF4-FFF2-40B4-BE49-F238E27FC236}">
                    <a16:creationId xmlns:a16="http://schemas.microsoft.com/office/drawing/2014/main" id="{ADFE4B66-6646-DD26-FFE0-9420A5CAF4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9" y="1795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2" name="Line 49">
                <a:extLst>
                  <a:ext uri="{FF2B5EF4-FFF2-40B4-BE49-F238E27FC236}">
                    <a16:creationId xmlns:a16="http://schemas.microsoft.com/office/drawing/2014/main" id="{B09FB472-C6DF-8482-D3E0-6C74E521FA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3" y="1809"/>
                <a:ext cx="13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3" name="Rectangle 50">
                <a:extLst>
                  <a:ext uri="{FF2B5EF4-FFF2-40B4-BE49-F238E27FC236}">
                    <a16:creationId xmlns:a16="http://schemas.microsoft.com/office/drawing/2014/main" id="{AFC610B3-40F3-C15C-1C5A-72256435E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" y="1699"/>
                <a:ext cx="42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54" name="Rectangle 51">
                <a:extLst>
                  <a:ext uri="{FF2B5EF4-FFF2-40B4-BE49-F238E27FC236}">
                    <a16:creationId xmlns:a16="http://schemas.microsoft.com/office/drawing/2014/main" id="{984CA2B9-A016-A96E-188B-223F17BF3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" y="1699"/>
                <a:ext cx="56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55" name="Freeform 52">
                <a:extLst>
                  <a:ext uri="{FF2B5EF4-FFF2-40B4-BE49-F238E27FC236}">
                    <a16:creationId xmlns:a16="http://schemas.microsoft.com/office/drawing/2014/main" id="{CEAF68F7-E72E-D00E-7E6B-46C4DD8380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3" y="1299"/>
                <a:ext cx="1738" cy="1476"/>
              </a:xfrm>
              <a:custGeom>
                <a:avLst/>
                <a:gdLst>
                  <a:gd name="T0" fmla="*/ 1683 w 1738"/>
                  <a:gd name="T1" fmla="*/ 0 h 1476"/>
                  <a:gd name="T2" fmla="*/ 1738 w 1738"/>
                  <a:gd name="T3" fmla="*/ 55 h 1476"/>
                  <a:gd name="T4" fmla="*/ 41 w 1738"/>
                  <a:gd name="T5" fmla="*/ 1476 h 1476"/>
                  <a:gd name="T6" fmla="*/ 0 w 1738"/>
                  <a:gd name="T7" fmla="*/ 1421 h 1476"/>
                  <a:gd name="T8" fmla="*/ 1683 w 1738"/>
                  <a:gd name="T9" fmla="*/ 0 h 14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38"/>
                  <a:gd name="T16" fmla="*/ 0 h 1476"/>
                  <a:gd name="T17" fmla="*/ 1738 w 1738"/>
                  <a:gd name="T18" fmla="*/ 1476 h 14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38" h="1476">
                    <a:moveTo>
                      <a:pt x="1683" y="0"/>
                    </a:moveTo>
                    <a:lnTo>
                      <a:pt x="1738" y="55"/>
                    </a:lnTo>
                    <a:lnTo>
                      <a:pt x="41" y="1476"/>
                    </a:lnTo>
                    <a:lnTo>
                      <a:pt x="0" y="1421"/>
                    </a:lnTo>
                    <a:lnTo>
                      <a:pt x="1683" y="0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6" name="Freeform 53">
                <a:extLst>
                  <a:ext uri="{FF2B5EF4-FFF2-40B4-BE49-F238E27FC236}">
                    <a16:creationId xmlns:a16="http://schemas.microsoft.com/office/drawing/2014/main" id="{5FF86560-D2DA-53ED-0859-BE9B880C15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8" y="2237"/>
                <a:ext cx="649" cy="759"/>
              </a:xfrm>
              <a:custGeom>
                <a:avLst/>
                <a:gdLst>
                  <a:gd name="T0" fmla="*/ 649 w 649"/>
                  <a:gd name="T1" fmla="*/ 717 h 759"/>
                  <a:gd name="T2" fmla="*/ 594 w 649"/>
                  <a:gd name="T3" fmla="*/ 759 h 759"/>
                  <a:gd name="T4" fmla="*/ 0 w 649"/>
                  <a:gd name="T5" fmla="*/ 41 h 759"/>
                  <a:gd name="T6" fmla="*/ 42 w 649"/>
                  <a:gd name="T7" fmla="*/ 0 h 759"/>
                  <a:gd name="T8" fmla="*/ 649 w 649"/>
                  <a:gd name="T9" fmla="*/ 717 h 7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9"/>
                  <a:gd name="T16" fmla="*/ 0 h 759"/>
                  <a:gd name="T17" fmla="*/ 649 w 649"/>
                  <a:gd name="T18" fmla="*/ 759 h 7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9" h="759">
                    <a:moveTo>
                      <a:pt x="649" y="717"/>
                    </a:moveTo>
                    <a:lnTo>
                      <a:pt x="594" y="759"/>
                    </a:lnTo>
                    <a:lnTo>
                      <a:pt x="0" y="41"/>
                    </a:lnTo>
                    <a:lnTo>
                      <a:pt x="42" y="0"/>
                    </a:lnTo>
                    <a:lnTo>
                      <a:pt x="649" y="717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7" name="Freeform 54">
                <a:extLst>
                  <a:ext uri="{FF2B5EF4-FFF2-40B4-BE49-F238E27FC236}">
                    <a16:creationId xmlns:a16="http://schemas.microsoft.com/office/drawing/2014/main" id="{9E757E4C-FB59-4F7F-234C-082E87912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1" y="3051"/>
                <a:ext cx="704" cy="359"/>
              </a:xfrm>
              <a:custGeom>
                <a:avLst/>
                <a:gdLst>
                  <a:gd name="T0" fmla="*/ 704 w 704"/>
                  <a:gd name="T1" fmla="*/ 317 h 359"/>
                  <a:gd name="T2" fmla="*/ 690 w 704"/>
                  <a:gd name="T3" fmla="*/ 359 h 359"/>
                  <a:gd name="T4" fmla="*/ 0 w 704"/>
                  <a:gd name="T5" fmla="*/ 28 h 359"/>
                  <a:gd name="T6" fmla="*/ 14 w 704"/>
                  <a:gd name="T7" fmla="*/ 0 h 359"/>
                  <a:gd name="T8" fmla="*/ 704 w 704"/>
                  <a:gd name="T9" fmla="*/ 317 h 3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4"/>
                  <a:gd name="T16" fmla="*/ 0 h 359"/>
                  <a:gd name="T17" fmla="*/ 704 w 704"/>
                  <a:gd name="T18" fmla="*/ 359 h 3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4" h="359">
                    <a:moveTo>
                      <a:pt x="704" y="317"/>
                    </a:moveTo>
                    <a:lnTo>
                      <a:pt x="690" y="359"/>
                    </a:lnTo>
                    <a:lnTo>
                      <a:pt x="0" y="28"/>
                    </a:lnTo>
                    <a:lnTo>
                      <a:pt x="14" y="0"/>
                    </a:lnTo>
                    <a:lnTo>
                      <a:pt x="704" y="317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8" name="Freeform 55">
                <a:extLst>
                  <a:ext uri="{FF2B5EF4-FFF2-40B4-BE49-F238E27FC236}">
                    <a16:creationId xmlns:a16="http://schemas.microsoft.com/office/drawing/2014/main" id="{9AFF233B-735D-4875-94B0-EB83C8FB4A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3" y="1699"/>
                <a:ext cx="359" cy="359"/>
              </a:xfrm>
              <a:custGeom>
                <a:avLst/>
                <a:gdLst>
                  <a:gd name="T0" fmla="*/ 359 w 359"/>
                  <a:gd name="T1" fmla="*/ 331 h 359"/>
                  <a:gd name="T2" fmla="*/ 331 w 359"/>
                  <a:gd name="T3" fmla="*/ 359 h 359"/>
                  <a:gd name="T4" fmla="*/ 0 w 359"/>
                  <a:gd name="T5" fmla="*/ 14 h 359"/>
                  <a:gd name="T6" fmla="*/ 14 w 359"/>
                  <a:gd name="T7" fmla="*/ 0 h 359"/>
                  <a:gd name="T8" fmla="*/ 359 w 359"/>
                  <a:gd name="T9" fmla="*/ 331 h 3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9"/>
                  <a:gd name="T16" fmla="*/ 0 h 359"/>
                  <a:gd name="T17" fmla="*/ 359 w 359"/>
                  <a:gd name="T18" fmla="*/ 359 h 3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9" h="359">
                    <a:moveTo>
                      <a:pt x="359" y="331"/>
                    </a:moveTo>
                    <a:lnTo>
                      <a:pt x="331" y="359"/>
                    </a:lnTo>
                    <a:lnTo>
                      <a:pt x="0" y="14"/>
                    </a:lnTo>
                    <a:lnTo>
                      <a:pt x="14" y="0"/>
                    </a:lnTo>
                    <a:lnTo>
                      <a:pt x="359" y="331"/>
                    </a:lnTo>
                    <a:close/>
                  </a:path>
                </a:pathLst>
              </a:custGeom>
              <a:solidFill>
                <a:srgbClr val="FFDC99"/>
              </a:solidFill>
              <a:ln w="31750">
                <a:solidFill>
                  <a:srgbClr val="FFDC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59" name="Freeform 56">
                <a:extLst>
                  <a:ext uri="{FF2B5EF4-FFF2-40B4-BE49-F238E27FC236}">
                    <a16:creationId xmlns:a16="http://schemas.microsoft.com/office/drawing/2014/main" id="{6AA1DCD5-AEE6-91B9-2E5F-A54CC04DC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4" y="2016"/>
                <a:ext cx="42" cy="69"/>
              </a:xfrm>
              <a:custGeom>
                <a:avLst/>
                <a:gdLst>
                  <a:gd name="T0" fmla="*/ 0 w 42"/>
                  <a:gd name="T1" fmla="*/ 0 h 69"/>
                  <a:gd name="T2" fmla="*/ 42 w 42"/>
                  <a:gd name="T3" fmla="*/ 14 h 69"/>
                  <a:gd name="T4" fmla="*/ 42 w 42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9"/>
                  <a:gd name="T11" fmla="*/ 42 w 42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9">
                    <a:moveTo>
                      <a:pt x="0" y="0"/>
                    </a:moveTo>
                    <a:lnTo>
                      <a:pt x="42" y="14"/>
                    </a:lnTo>
                    <a:lnTo>
                      <a:pt x="42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60" name="AutoShape 57">
                <a:extLst>
                  <a:ext uri="{FF2B5EF4-FFF2-40B4-BE49-F238E27FC236}">
                    <a16:creationId xmlns:a16="http://schemas.microsoft.com/office/drawing/2014/main" id="{55D3630E-0867-F15B-5E89-5A61EAB4B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933"/>
                <a:ext cx="110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61" name="AutoShape 58">
                <a:extLst>
                  <a:ext uri="{FF2B5EF4-FFF2-40B4-BE49-F238E27FC236}">
                    <a16:creationId xmlns:a16="http://schemas.microsoft.com/office/drawing/2014/main" id="{2692D362-CFC1-BE81-E511-2C3FCB8277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0" y="1920"/>
                <a:ext cx="138" cy="110"/>
              </a:xfrm>
              <a:prstGeom prst="roundRect">
                <a:avLst>
                  <a:gd name="adj" fmla="val 40454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62" name="Rectangle 59">
                <a:extLst>
                  <a:ext uri="{FF2B5EF4-FFF2-40B4-BE49-F238E27FC236}">
                    <a16:creationId xmlns:a16="http://schemas.microsoft.com/office/drawing/2014/main" id="{DF69855E-D1A0-B197-579C-543044A49D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" y="1947"/>
                <a:ext cx="83" cy="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63" name="Rectangle 60">
                <a:extLst>
                  <a:ext uri="{FF2B5EF4-FFF2-40B4-BE49-F238E27FC236}">
                    <a16:creationId xmlns:a16="http://schemas.microsoft.com/office/drawing/2014/main" id="{F5774ACF-E1E4-652A-0B09-7DBD8EEFAB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" y="1947"/>
                <a:ext cx="96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64" name="Freeform 61">
                <a:extLst>
                  <a:ext uri="{FF2B5EF4-FFF2-40B4-BE49-F238E27FC236}">
                    <a16:creationId xmlns:a16="http://schemas.microsoft.com/office/drawing/2014/main" id="{BFADEB1C-5FF0-ED9D-3B7A-9DAF6FB012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2" y="2071"/>
                <a:ext cx="28" cy="42"/>
              </a:xfrm>
              <a:custGeom>
                <a:avLst/>
                <a:gdLst>
                  <a:gd name="T0" fmla="*/ 14 w 28"/>
                  <a:gd name="T1" fmla="*/ 0 h 42"/>
                  <a:gd name="T2" fmla="*/ 14 w 28"/>
                  <a:gd name="T3" fmla="*/ 0 h 42"/>
                  <a:gd name="T4" fmla="*/ 28 w 28"/>
                  <a:gd name="T5" fmla="*/ 14 h 42"/>
                  <a:gd name="T6" fmla="*/ 28 w 28"/>
                  <a:gd name="T7" fmla="*/ 28 h 42"/>
                  <a:gd name="T8" fmla="*/ 14 w 28"/>
                  <a:gd name="T9" fmla="*/ 42 h 42"/>
                  <a:gd name="T10" fmla="*/ 14 w 28"/>
                  <a:gd name="T11" fmla="*/ 42 h 42"/>
                  <a:gd name="T12" fmla="*/ 0 w 28"/>
                  <a:gd name="T13" fmla="*/ 28 h 42"/>
                  <a:gd name="T14" fmla="*/ 0 w 28"/>
                  <a:gd name="T15" fmla="*/ 14 h 42"/>
                  <a:gd name="T16" fmla="*/ 0 w 28"/>
                  <a:gd name="T17" fmla="*/ 0 h 42"/>
                  <a:gd name="T18" fmla="*/ 14 w 28"/>
                  <a:gd name="T19" fmla="*/ 0 h 4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8"/>
                  <a:gd name="T31" fmla="*/ 0 h 42"/>
                  <a:gd name="T32" fmla="*/ 28 w 28"/>
                  <a:gd name="T33" fmla="*/ 42 h 4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8" h="42">
                    <a:moveTo>
                      <a:pt x="14" y="0"/>
                    </a:moveTo>
                    <a:lnTo>
                      <a:pt x="14" y="0"/>
                    </a:lnTo>
                    <a:lnTo>
                      <a:pt x="28" y="14"/>
                    </a:lnTo>
                    <a:lnTo>
                      <a:pt x="28" y="28"/>
                    </a:lnTo>
                    <a:lnTo>
                      <a:pt x="14" y="42"/>
                    </a:lnTo>
                    <a:lnTo>
                      <a:pt x="0" y="28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365" name="Picture 62">
                <a:extLst>
                  <a:ext uri="{FF2B5EF4-FFF2-40B4-BE49-F238E27FC236}">
                    <a16:creationId xmlns:a16="http://schemas.microsoft.com/office/drawing/2014/main" id="{AAA93612-F662-1055-31D5-61B3E25B43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2" y="1961"/>
                <a:ext cx="69" cy="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6" name="Line 63">
                <a:extLst>
                  <a:ext uri="{FF2B5EF4-FFF2-40B4-BE49-F238E27FC236}">
                    <a16:creationId xmlns:a16="http://schemas.microsoft.com/office/drawing/2014/main" id="{B150B389-C4BC-B242-B906-20F39DE0BC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32" y="2085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67" name="Line 64">
                <a:extLst>
                  <a:ext uri="{FF2B5EF4-FFF2-40B4-BE49-F238E27FC236}">
                    <a16:creationId xmlns:a16="http://schemas.microsoft.com/office/drawing/2014/main" id="{E16AA1E6-1094-740D-405A-AF44F63574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6" y="2085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68" name="Line 65">
                <a:extLst>
                  <a:ext uri="{FF2B5EF4-FFF2-40B4-BE49-F238E27FC236}">
                    <a16:creationId xmlns:a16="http://schemas.microsoft.com/office/drawing/2014/main" id="{B3E126D5-D247-CF39-55E8-791489982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46" y="2085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69" name="Rectangle 66">
                <a:extLst>
                  <a:ext uri="{FF2B5EF4-FFF2-40B4-BE49-F238E27FC236}">
                    <a16:creationId xmlns:a16="http://schemas.microsoft.com/office/drawing/2014/main" id="{B882C470-F77E-A60B-C2CE-7A953BB62D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" y="2016"/>
                <a:ext cx="96" cy="14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70" name="Freeform 67">
                <a:extLst>
                  <a:ext uri="{FF2B5EF4-FFF2-40B4-BE49-F238E27FC236}">
                    <a16:creationId xmlns:a16="http://schemas.microsoft.com/office/drawing/2014/main" id="{CD61F718-A2A6-6256-9148-39129F0FAC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" y="2030"/>
                <a:ext cx="124" cy="28"/>
              </a:xfrm>
              <a:custGeom>
                <a:avLst/>
                <a:gdLst>
                  <a:gd name="T0" fmla="*/ 14 w 124"/>
                  <a:gd name="T1" fmla="*/ 0 h 28"/>
                  <a:gd name="T2" fmla="*/ 0 w 124"/>
                  <a:gd name="T3" fmla="*/ 28 h 28"/>
                  <a:gd name="T4" fmla="*/ 124 w 124"/>
                  <a:gd name="T5" fmla="*/ 28 h 28"/>
                  <a:gd name="T6" fmla="*/ 110 w 124"/>
                  <a:gd name="T7" fmla="*/ 0 h 28"/>
                  <a:gd name="T8" fmla="*/ 14 w 124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4"/>
                  <a:gd name="T16" fmla="*/ 0 h 28"/>
                  <a:gd name="T17" fmla="*/ 124 w 124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4" h="28">
                    <a:moveTo>
                      <a:pt x="14" y="0"/>
                    </a:moveTo>
                    <a:lnTo>
                      <a:pt x="0" y="28"/>
                    </a:lnTo>
                    <a:lnTo>
                      <a:pt x="124" y="28"/>
                    </a:lnTo>
                    <a:lnTo>
                      <a:pt x="110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1" name="Line 68">
                <a:extLst>
                  <a:ext uri="{FF2B5EF4-FFF2-40B4-BE49-F238E27FC236}">
                    <a16:creationId xmlns:a16="http://schemas.microsoft.com/office/drawing/2014/main" id="{817288E4-029D-CE46-1549-63B83DB15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" y="2044"/>
                <a:ext cx="14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2" name="Line 69">
                <a:extLst>
                  <a:ext uri="{FF2B5EF4-FFF2-40B4-BE49-F238E27FC236}">
                    <a16:creationId xmlns:a16="http://schemas.microsoft.com/office/drawing/2014/main" id="{C87D8167-7EEC-E3A2-5CFE-82DAA9816F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" y="2030"/>
                <a:ext cx="96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3" name="Line 70">
                <a:extLst>
                  <a:ext uri="{FF2B5EF4-FFF2-40B4-BE49-F238E27FC236}">
                    <a16:creationId xmlns:a16="http://schemas.microsoft.com/office/drawing/2014/main" id="{3674D8D1-A68A-0A22-7C0A-9008D586B1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" y="2044"/>
                <a:ext cx="55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4" name="Line 71">
                <a:extLst>
                  <a:ext uri="{FF2B5EF4-FFF2-40B4-BE49-F238E27FC236}">
                    <a16:creationId xmlns:a16="http://schemas.microsoft.com/office/drawing/2014/main" id="{3246B61F-FBBC-F969-565F-0AB446552F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35" y="2044"/>
                <a:ext cx="56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5" name="Line 72">
                <a:extLst>
                  <a:ext uri="{FF2B5EF4-FFF2-40B4-BE49-F238E27FC236}">
                    <a16:creationId xmlns:a16="http://schemas.microsoft.com/office/drawing/2014/main" id="{E693D5C4-ECF9-174B-C32A-50B0F8D0E9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7" y="2044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6" name="Line 73">
                <a:extLst>
                  <a:ext uri="{FF2B5EF4-FFF2-40B4-BE49-F238E27FC236}">
                    <a16:creationId xmlns:a16="http://schemas.microsoft.com/office/drawing/2014/main" id="{6313250B-9C4F-5C79-9AB2-EC437DD23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1" y="2044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77" name="Rectangle 74">
                <a:extLst>
                  <a:ext uri="{FF2B5EF4-FFF2-40B4-BE49-F238E27FC236}">
                    <a16:creationId xmlns:a16="http://schemas.microsoft.com/office/drawing/2014/main" id="{9AF540CE-43C5-BBFB-2ADA-87DEAD54D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9" y="1933"/>
                <a:ext cx="28" cy="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78" name="Rectangle 75">
                <a:extLst>
                  <a:ext uri="{FF2B5EF4-FFF2-40B4-BE49-F238E27FC236}">
                    <a16:creationId xmlns:a16="http://schemas.microsoft.com/office/drawing/2014/main" id="{AB70859F-7B44-524A-AACC-476F8E164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9" y="1933"/>
                <a:ext cx="42" cy="56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79" name="Freeform 76">
                <a:extLst>
                  <a:ext uri="{FF2B5EF4-FFF2-40B4-BE49-F238E27FC236}">
                    <a16:creationId xmlns:a16="http://schemas.microsoft.com/office/drawing/2014/main" id="{879F00A6-ECF4-5DF4-8023-334F860B3B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6" y="1989"/>
                <a:ext cx="42" cy="69"/>
              </a:xfrm>
              <a:custGeom>
                <a:avLst/>
                <a:gdLst>
                  <a:gd name="T0" fmla="*/ 0 w 42"/>
                  <a:gd name="T1" fmla="*/ 0 h 69"/>
                  <a:gd name="T2" fmla="*/ 42 w 42"/>
                  <a:gd name="T3" fmla="*/ 13 h 69"/>
                  <a:gd name="T4" fmla="*/ 42 w 42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9"/>
                  <a:gd name="T11" fmla="*/ 42 w 42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9">
                    <a:moveTo>
                      <a:pt x="0" y="0"/>
                    </a:moveTo>
                    <a:lnTo>
                      <a:pt x="42" y="13"/>
                    </a:lnTo>
                    <a:lnTo>
                      <a:pt x="42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80" name="AutoShape 77">
                <a:extLst>
                  <a:ext uri="{FF2B5EF4-FFF2-40B4-BE49-F238E27FC236}">
                    <a16:creationId xmlns:a16="http://schemas.microsoft.com/office/drawing/2014/main" id="{DA9E251E-DBC2-8F6F-0188-9C41973CE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6" y="1906"/>
                <a:ext cx="110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81" name="AutoShape 78">
                <a:extLst>
                  <a:ext uri="{FF2B5EF4-FFF2-40B4-BE49-F238E27FC236}">
                    <a16:creationId xmlns:a16="http://schemas.microsoft.com/office/drawing/2014/main" id="{50F123A7-B2DB-C0E4-DA51-4D1E85E89D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32" y="1892"/>
                <a:ext cx="138" cy="110"/>
              </a:xfrm>
              <a:prstGeom prst="roundRect">
                <a:avLst>
                  <a:gd name="adj" fmla="val 40454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82" name="Rectangle 79">
                <a:extLst>
                  <a:ext uri="{FF2B5EF4-FFF2-40B4-BE49-F238E27FC236}">
                    <a16:creationId xmlns:a16="http://schemas.microsoft.com/office/drawing/2014/main" id="{8C347AD0-2691-8D30-3F1C-17B8F1D5C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1920"/>
                <a:ext cx="82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83" name="Rectangle 80">
                <a:extLst>
                  <a:ext uri="{FF2B5EF4-FFF2-40B4-BE49-F238E27FC236}">
                    <a16:creationId xmlns:a16="http://schemas.microsoft.com/office/drawing/2014/main" id="{A98E4D5B-4902-9AAC-1D76-F68D9ABD70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1920"/>
                <a:ext cx="96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84" name="Freeform 81">
                <a:extLst>
                  <a:ext uri="{FF2B5EF4-FFF2-40B4-BE49-F238E27FC236}">
                    <a16:creationId xmlns:a16="http://schemas.microsoft.com/office/drawing/2014/main" id="{7722883C-33F0-BE32-CE54-92CC173BC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4" y="2044"/>
                <a:ext cx="27" cy="41"/>
              </a:xfrm>
              <a:custGeom>
                <a:avLst/>
                <a:gdLst>
                  <a:gd name="T0" fmla="*/ 14 w 27"/>
                  <a:gd name="T1" fmla="*/ 0 h 41"/>
                  <a:gd name="T2" fmla="*/ 14 w 27"/>
                  <a:gd name="T3" fmla="*/ 0 h 41"/>
                  <a:gd name="T4" fmla="*/ 27 w 27"/>
                  <a:gd name="T5" fmla="*/ 14 h 41"/>
                  <a:gd name="T6" fmla="*/ 27 w 27"/>
                  <a:gd name="T7" fmla="*/ 27 h 41"/>
                  <a:gd name="T8" fmla="*/ 14 w 27"/>
                  <a:gd name="T9" fmla="*/ 41 h 41"/>
                  <a:gd name="T10" fmla="*/ 14 w 27"/>
                  <a:gd name="T11" fmla="*/ 41 h 41"/>
                  <a:gd name="T12" fmla="*/ 0 w 27"/>
                  <a:gd name="T13" fmla="*/ 27 h 41"/>
                  <a:gd name="T14" fmla="*/ 0 w 27"/>
                  <a:gd name="T15" fmla="*/ 14 h 41"/>
                  <a:gd name="T16" fmla="*/ 0 w 27"/>
                  <a:gd name="T17" fmla="*/ 0 h 41"/>
                  <a:gd name="T18" fmla="*/ 14 w 27"/>
                  <a:gd name="T19" fmla="*/ 0 h 4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7"/>
                  <a:gd name="T31" fmla="*/ 0 h 41"/>
                  <a:gd name="T32" fmla="*/ 27 w 27"/>
                  <a:gd name="T33" fmla="*/ 41 h 41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7" h="41">
                    <a:moveTo>
                      <a:pt x="14" y="0"/>
                    </a:moveTo>
                    <a:lnTo>
                      <a:pt x="14" y="0"/>
                    </a:lnTo>
                    <a:lnTo>
                      <a:pt x="27" y="14"/>
                    </a:lnTo>
                    <a:lnTo>
                      <a:pt x="27" y="27"/>
                    </a:lnTo>
                    <a:lnTo>
                      <a:pt x="14" y="41"/>
                    </a:lnTo>
                    <a:lnTo>
                      <a:pt x="0" y="27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385" name="Picture 82">
                <a:extLst>
                  <a:ext uri="{FF2B5EF4-FFF2-40B4-BE49-F238E27FC236}">
                    <a16:creationId xmlns:a16="http://schemas.microsoft.com/office/drawing/2014/main" id="{3A8ECB04-0030-C0A2-DC6E-2E9E44F24B5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3" y="1933"/>
                <a:ext cx="69" cy="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6" name="Line 83">
                <a:extLst>
                  <a:ext uri="{FF2B5EF4-FFF2-40B4-BE49-F238E27FC236}">
                    <a16:creationId xmlns:a16="http://schemas.microsoft.com/office/drawing/2014/main" id="{06DA1B0A-C94A-7B95-A3BA-76D4A3170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84" y="2058"/>
                <a:ext cx="1" cy="13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87" name="Line 84">
                <a:extLst>
                  <a:ext uri="{FF2B5EF4-FFF2-40B4-BE49-F238E27FC236}">
                    <a16:creationId xmlns:a16="http://schemas.microsoft.com/office/drawing/2014/main" id="{B9ACEE47-03AA-FBE3-3C13-1B57623FB9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8" y="2058"/>
                <a:ext cx="1" cy="13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88" name="Line 85">
                <a:extLst>
                  <a:ext uri="{FF2B5EF4-FFF2-40B4-BE49-F238E27FC236}">
                    <a16:creationId xmlns:a16="http://schemas.microsoft.com/office/drawing/2014/main" id="{F9174E2B-6673-5F76-1596-C4AE4D32C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8" y="2058"/>
                <a:ext cx="1" cy="13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89" name="Rectangle 86">
                <a:extLst>
                  <a:ext uri="{FF2B5EF4-FFF2-40B4-BE49-F238E27FC236}">
                    <a16:creationId xmlns:a16="http://schemas.microsoft.com/office/drawing/2014/main" id="{354C770F-4DCF-5982-FFE1-7EFF0F7DE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0" y="1989"/>
                <a:ext cx="96" cy="13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90" name="Freeform 87">
                <a:extLst>
                  <a:ext uri="{FF2B5EF4-FFF2-40B4-BE49-F238E27FC236}">
                    <a16:creationId xmlns:a16="http://schemas.microsoft.com/office/drawing/2014/main" id="{931A6CC9-C255-4EBC-C2DE-14E51DCD0B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6" y="2002"/>
                <a:ext cx="124" cy="28"/>
              </a:xfrm>
              <a:custGeom>
                <a:avLst/>
                <a:gdLst>
                  <a:gd name="T0" fmla="*/ 14 w 124"/>
                  <a:gd name="T1" fmla="*/ 0 h 28"/>
                  <a:gd name="T2" fmla="*/ 0 w 124"/>
                  <a:gd name="T3" fmla="*/ 28 h 28"/>
                  <a:gd name="T4" fmla="*/ 124 w 124"/>
                  <a:gd name="T5" fmla="*/ 28 h 28"/>
                  <a:gd name="T6" fmla="*/ 110 w 124"/>
                  <a:gd name="T7" fmla="*/ 0 h 28"/>
                  <a:gd name="T8" fmla="*/ 14 w 124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4"/>
                  <a:gd name="T16" fmla="*/ 0 h 28"/>
                  <a:gd name="T17" fmla="*/ 124 w 124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4" h="28">
                    <a:moveTo>
                      <a:pt x="14" y="0"/>
                    </a:moveTo>
                    <a:lnTo>
                      <a:pt x="0" y="28"/>
                    </a:lnTo>
                    <a:lnTo>
                      <a:pt x="124" y="28"/>
                    </a:lnTo>
                    <a:lnTo>
                      <a:pt x="110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1" name="Line 88">
                <a:extLst>
                  <a:ext uri="{FF2B5EF4-FFF2-40B4-BE49-F238E27FC236}">
                    <a16:creationId xmlns:a16="http://schemas.microsoft.com/office/drawing/2014/main" id="{787C6FAF-7D38-E8EB-AB73-97CD86410C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0" y="2016"/>
                <a:ext cx="13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2" name="Line 89">
                <a:extLst>
                  <a:ext uri="{FF2B5EF4-FFF2-40B4-BE49-F238E27FC236}">
                    <a16:creationId xmlns:a16="http://schemas.microsoft.com/office/drawing/2014/main" id="{4A20BDFD-8B05-A9A0-7B07-90D02DC3C3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0" y="2002"/>
                <a:ext cx="96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3" name="Line 90">
                <a:extLst>
                  <a:ext uri="{FF2B5EF4-FFF2-40B4-BE49-F238E27FC236}">
                    <a16:creationId xmlns:a16="http://schemas.microsoft.com/office/drawing/2014/main" id="{55F120EC-5C73-FD91-C907-0CFAADDD99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0" y="2016"/>
                <a:ext cx="55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4" name="Line 91">
                <a:extLst>
                  <a:ext uri="{FF2B5EF4-FFF2-40B4-BE49-F238E27FC236}">
                    <a16:creationId xmlns:a16="http://schemas.microsoft.com/office/drawing/2014/main" id="{53F3AA24-9059-D9CD-3447-05681241C3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7" y="2016"/>
                <a:ext cx="55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5" name="Line 92">
                <a:extLst>
                  <a:ext uri="{FF2B5EF4-FFF2-40B4-BE49-F238E27FC236}">
                    <a16:creationId xmlns:a16="http://schemas.microsoft.com/office/drawing/2014/main" id="{10FD610D-47C5-8E81-C4C1-0CFFED56E9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9" y="2016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6" name="Line 93">
                <a:extLst>
                  <a:ext uri="{FF2B5EF4-FFF2-40B4-BE49-F238E27FC236}">
                    <a16:creationId xmlns:a16="http://schemas.microsoft.com/office/drawing/2014/main" id="{B4C5DB44-EC95-7761-2904-42A20EBE6C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2" y="2016"/>
                <a:ext cx="28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397" name="Rectangle 94">
                <a:extLst>
                  <a:ext uri="{FF2B5EF4-FFF2-40B4-BE49-F238E27FC236}">
                    <a16:creationId xmlns:a16="http://schemas.microsoft.com/office/drawing/2014/main" id="{7D80212D-5029-6413-63EB-5DACB22253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1" y="1906"/>
                <a:ext cx="28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98" name="Rectangle 95">
                <a:extLst>
                  <a:ext uri="{FF2B5EF4-FFF2-40B4-BE49-F238E27FC236}">
                    <a16:creationId xmlns:a16="http://schemas.microsoft.com/office/drawing/2014/main" id="{368E0F4C-48AD-0205-43E9-716832D69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1" y="1906"/>
                <a:ext cx="41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399" name="Freeform 96">
                <a:extLst>
                  <a:ext uri="{FF2B5EF4-FFF2-40B4-BE49-F238E27FC236}">
                    <a16:creationId xmlns:a16="http://schemas.microsoft.com/office/drawing/2014/main" id="{9C09A49E-497B-D437-08BD-889536CDDB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0" y="2071"/>
                <a:ext cx="56" cy="69"/>
              </a:xfrm>
              <a:custGeom>
                <a:avLst/>
                <a:gdLst>
                  <a:gd name="T0" fmla="*/ 0 w 56"/>
                  <a:gd name="T1" fmla="*/ 0 h 69"/>
                  <a:gd name="T2" fmla="*/ 42 w 56"/>
                  <a:gd name="T3" fmla="*/ 14 h 69"/>
                  <a:gd name="T4" fmla="*/ 56 w 56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69"/>
                  <a:gd name="T11" fmla="*/ 56 w 56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69">
                    <a:moveTo>
                      <a:pt x="0" y="0"/>
                    </a:moveTo>
                    <a:lnTo>
                      <a:pt x="42" y="14"/>
                    </a:lnTo>
                    <a:lnTo>
                      <a:pt x="56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00" name="AutoShape 97">
                <a:extLst>
                  <a:ext uri="{FF2B5EF4-FFF2-40B4-BE49-F238E27FC236}">
                    <a16:creationId xmlns:a16="http://schemas.microsoft.com/office/drawing/2014/main" id="{FC927392-47D7-CF9E-5E83-69034CEBF6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4" y="1989"/>
                <a:ext cx="110" cy="82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01" name="AutoShape 98">
                <a:extLst>
                  <a:ext uri="{FF2B5EF4-FFF2-40B4-BE49-F238E27FC236}">
                    <a16:creationId xmlns:a16="http://schemas.microsoft.com/office/drawing/2014/main" id="{EF0CDC19-2874-FEEA-B95E-FCE6A14A2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0" y="1975"/>
                <a:ext cx="138" cy="110"/>
              </a:xfrm>
              <a:prstGeom prst="roundRect">
                <a:avLst>
                  <a:gd name="adj" fmla="val 40454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02" name="Rectangle 99">
                <a:extLst>
                  <a:ext uri="{FF2B5EF4-FFF2-40B4-BE49-F238E27FC236}">
                    <a16:creationId xmlns:a16="http://schemas.microsoft.com/office/drawing/2014/main" id="{84653E27-1C7F-1F57-5764-4AAC3FC07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8" y="2002"/>
                <a:ext cx="82" cy="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03" name="Rectangle 100">
                <a:extLst>
                  <a:ext uri="{FF2B5EF4-FFF2-40B4-BE49-F238E27FC236}">
                    <a16:creationId xmlns:a16="http://schemas.microsoft.com/office/drawing/2014/main" id="{251A1B37-BC89-B83B-51A9-7CE8E401D2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8" y="2002"/>
                <a:ext cx="96" cy="56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04" name="Freeform 101">
                <a:extLst>
                  <a:ext uri="{FF2B5EF4-FFF2-40B4-BE49-F238E27FC236}">
                    <a16:creationId xmlns:a16="http://schemas.microsoft.com/office/drawing/2014/main" id="{0D337174-40EB-5EE6-E47E-A40F847733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" y="2127"/>
                <a:ext cx="14" cy="41"/>
              </a:xfrm>
              <a:custGeom>
                <a:avLst/>
                <a:gdLst>
                  <a:gd name="T0" fmla="*/ 0 w 14"/>
                  <a:gd name="T1" fmla="*/ 0 h 41"/>
                  <a:gd name="T2" fmla="*/ 14 w 14"/>
                  <a:gd name="T3" fmla="*/ 0 h 41"/>
                  <a:gd name="T4" fmla="*/ 14 w 14"/>
                  <a:gd name="T5" fmla="*/ 13 h 41"/>
                  <a:gd name="T6" fmla="*/ 14 w 14"/>
                  <a:gd name="T7" fmla="*/ 27 h 41"/>
                  <a:gd name="T8" fmla="*/ 14 w 14"/>
                  <a:gd name="T9" fmla="*/ 41 h 41"/>
                  <a:gd name="T10" fmla="*/ 0 w 14"/>
                  <a:gd name="T11" fmla="*/ 41 h 41"/>
                  <a:gd name="T12" fmla="*/ 0 w 14"/>
                  <a:gd name="T13" fmla="*/ 27 h 41"/>
                  <a:gd name="T14" fmla="*/ 0 w 14"/>
                  <a:gd name="T15" fmla="*/ 13 h 41"/>
                  <a:gd name="T16" fmla="*/ 0 w 14"/>
                  <a:gd name="T17" fmla="*/ 0 h 41"/>
                  <a:gd name="T18" fmla="*/ 0 w 14"/>
                  <a:gd name="T19" fmla="*/ 0 h 4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"/>
                  <a:gd name="T31" fmla="*/ 0 h 41"/>
                  <a:gd name="T32" fmla="*/ 14 w 14"/>
                  <a:gd name="T33" fmla="*/ 41 h 41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" h="41">
                    <a:moveTo>
                      <a:pt x="0" y="0"/>
                    </a:moveTo>
                    <a:lnTo>
                      <a:pt x="14" y="0"/>
                    </a:lnTo>
                    <a:lnTo>
                      <a:pt x="14" y="13"/>
                    </a:lnTo>
                    <a:lnTo>
                      <a:pt x="14" y="27"/>
                    </a:lnTo>
                    <a:lnTo>
                      <a:pt x="14" y="41"/>
                    </a:lnTo>
                    <a:lnTo>
                      <a:pt x="0" y="41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405" name="Picture 102">
                <a:extLst>
                  <a:ext uri="{FF2B5EF4-FFF2-40B4-BE49-F238E27FC236}">
                    <a16:creationId xmlns:a16="http://schemas.microsoft.com/office/drawing/2014/main" id="{2545924E-79C8-7AF8-1DCF-9799A800C8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1" y="2016"/>
                <a:ext cx="69" cy="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6" name="Line 103">
                <a:extLst>
                  <a:ext uri="{FF2B5EF4-FFF2-40B4-BE49-F238E27FC236}">
                    <a16:creationId xmlns:a16="http://schemas.microsoft.com/office/drawing/2014/main" id="{7B1B1BD6-78CB-2B7E-777F-F5A1DDB1C6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2" y="2140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07" name="Line 104">
                <a:extLst>
                  <a:ext uri="{FF2B5EF4-FFF2-40B4-BE49-F238E27FC236}">
                    <a16:creationId xmlns:a16="http://schemas.microsoft.com/office/drawing/2014/main" id="{EFE26033-A0F4-3AAA-FF95-BE20C6701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2" y="2140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08" name="Line 105">
                <a:extLst>
                  <a:ext uri="{FF2B5EF4-FFF2-40B4-BE49-F238E27FC236}">
                    <a16:creationId xmlns:a16="http://schemas.microsoft.com/office/drawing/2014/main" id="{C76631C2-BF40-5656-CEDC-7B8049B21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6" y="2140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09" name="Rectangle 106">
                <a:extLst>
                  <a:ext uri="{FF2B5EF4-FFF2-40B4-BE49-F238E27FC236}">
                    <a16:creationId xmlns:a16="http://schemas.microsoft.com/office/drawing/2014/main" id="{93473C76-FB4E-175B-BA62-FB6B020852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4" y="2071"/>
                <a:ext cx="110" cy="14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10" name="Freeform 107">
                <a:extLst>
                  <a:ext uri="{FF2B5EF4-FFF2-40B4-BE49-F238E27FC236}">
                    <a16:creationId xmlns:a16="http://schemas.microsoft.com/office/drawing/2014/main" id="{9CCE3787-708B-34A0-1426-C9FD45EBC2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0" y="2085"/>
                <a:ext cx="138" cy="28"/>
              </a:xfrm>
              <a:custGeom>
                <a:avLst/>
                <a:gdLst>
                  <a:gd name="T0" fmla="*/ 14 w 138"/>
                  <a:gd name="T1" fmla="*/ 0 h 28"/>
                  <a:gd name="T2" fmla="*/ 0 w 138"/>
                  <a:gd name="T3" fmla="*/ 28 h 28"/>
                  <a:gd name="T4" fmla="*/ 138 w 138"/>
                  <a:gd name="T5" fmla="*/ 28 h 28"/>
                  <a:gd name="T6" fmla="*/ 124 w 138"/>
                  <a:gd name="T7" fmla="*/ 0 h 28"/>
                  <a:gd name="T8" fmla="*/ 14 w 138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"/>
                  <a:gd name="T16" fmla="*/ 0 h 28"/>
                  <a:gd name="T17" fmla="*/ 138 w 138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" h="28">
                    <a:moveTo>
                      <a:pt x="14" y="0"/>
                    </a:moveTo>
                    <a:lnTo>
                      <a:pt x="0" y="28"/>
                    </a:lnTo>
                    <a:lnTo>
                      <a:pt x="138" y="28"/>
                    </a:lnTo>
                    <a:lnTo>
                      <a:pt x="124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1" name="Line 108">
                <a:extLst>
                  <a:ext uri="{FF2B5EF4-FFF2-40B4-BE49-F238E27FC236}">
                    <a16:creationId xmlns:a16="http://schemas.microsoft.com/office/drawing/2014/main" id="{9F1CBD60-F5F0-E7DA-251F-25D7DE8C3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4" y="2099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2" name="Line 109">
                <a:extLst>
                  <a:ext uri="{FF2B5EF4-FFF2-40B4-BE49-F238E27FC236}">
                    <a16:creationId xmlns:a16="http://schemas.microsoft.com/office/drawing/2014/main" id="{6927E614-B621-6EC6-20E1-165877C5B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8" y="2085"/>
                <a:ext cx="8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3" name="Line 110">
                <a:extLst>
                  <a:ext uri="{FF2B5EF4-FFF2-40B4-BE49-F238E27FC236}">
                    <a16:creationId xmlns:a16="http://schemas.microsoft.com/office/drawing/2014/main" id="{A23A1BA9-3C0A-C710-E86F-F110CF7C03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84" y="2099"/>
                <a:ext cx="69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4" name="Freeform 111">
                <a:extLst>
                  <a:ext uri="{FF2B5EF4-FFF2-40B4-BE49-F238E27FC236}">
                    <a16:creationId xmlns:a16="http://schemas.microsoft.com/office/drawing/2014/main" id="{DFA81821-1F76-8735-6FCB-953AF5100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5" y="2099"/>
                <a:ext cx="69" cy="1"/>
              </a:xfrm>
              <a:custGeom>
                <a:avLst/>
                <a:gdLst>
                  <a:gd name="T0" fmla="*/ 0 w 69"/>
                  <a:gd name="T1" fmla="*/ 0 h 1"/>
                  <a:gd name="T2" fmla="*/ 42 w 69"/>
                  <a:gd name="T3" fmla="*/ 0 h 1"/>
                  <a:gd name="T4" fmla="*/ 69 w 69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"/>
                  <a:gd name="T11" fmla="*/ 69 w 69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">
                    <a:moveTo>
                      <a:pt x="0" y="0"/>
                    </a:moveTo>
                    <a:lnTo>
                      <a:pt x="42" y="0"/>
                    </a:lnTo>
                    <a:lnTo>
                      <a:pt x="69" y="0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5" name="Line 112">
                <a:extLst>
                  <a:ext uri="{FF2B5EF4-FFF2-40B4-BE49-F238E27FC236}">
                    <a16:creationId xmlns:a16="http://schemas.microsoft.com/office/drawing/2014/main" id="{F5911985-C07D-5EE5-7262-E8F38F4350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0" y="2099"/>
                <a:ext cx="14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6" name="Rectangle 113">
                <a:extLst>
                  <a:ext uri="{FF2B5EF4-FFF2-40B4-BE49-F238E27FC236}">
                    <a16:creationId xmlns:a16="http://schemas.microsoft.com/office/drawing/2014/main" id="{45B67D71-3D57-E806-1E86-41542A0B8D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9" y="1989"/>
                <a:ext cx="28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17" name="Rectangle 114">
                <a:extLst>
                  <a:ext uri="{FF2B5EF4-FFF2-40B4-BE49-F238E27FC236}">
                    <a16:creationId xmlns:a16="http://schemas.microsoft.com/office/drawing/2014/main" id="{D868F310-3C93-7DD8-A70B-906CBED8A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9" y="1989"/>
                <a:ext cx="41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18" name="Freeform 115">
                <a:extLst>
                  <a:ext uri="{FF2B5EF4-FFF2-40B4-BE49-F238E27FC236}">
                    <a16:creationId xmlns:a16="http://schemas.microsoft.com/office/drawing/2014/main" id="{2E04D4CA-E25B-5DB5-E8FC-5CD5D149E8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4" y="1244"/>
                <a:ext cx="42" cy="55"/>
              </a:xfrm>
              <a:custGeom>
                <a:avLst/>
                <a:gdLst>
                  <a:gd name="T0" fmla="*/ 0 w 42"/>
                  <a:gd name="T1" fmla="*/ 0 h 55"/>
                  <a:gd name="T2" fmla="*/ 42 w 42"/>
                  <a:gd name="T3" fmla="*/ 0 h 55"/>
                  <a:gd name="T4" fmla="*/ 42 w 42"/>
                  <a:gd name="T5" fmla="*/ 55 h 55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55"/>
                  <a:gd name="T11" fmla="*/ 42 w 42"/>
                  <a:gd name="T12" fmla="*/ 55 h 5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55">
                    <a:moveTo>
                      <a:pt x="0" y="0"/>
                    </a:moveTo>
                    <a:lnTo>
                      <a:pt x="42" y="0"/>
                    </a:lnTo>
                    <a:lnTo>
                      <a:pt x="42" y="55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19" name="AutoShape 116">
                <a:extLst>
                  <a:ext uri="{FF2B5EF4-FFF2-40B4-BE49-F238E27FC236}">
                    <a16:creationId xmlns:a16="http://schemas.microsoft.com/office/drawing/2014/main" id="{4D35ADE7-A8E7-3CDC-5A0A-0E3F8BE549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8" y="1147"/>
                <a:ext cx="110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20" name="AutoShape 117">
                <a:extLst>
                  <a:ext uri="{FF2B5EF4-FFF2-40B4-BE49-F238E27FC236}">
                    <a16:creationId xmlns:a16="http://schemas.microsoft.com/office/drawing/2014/main" id="{F08B00F4-2494-7169-8D76-29A0AE39E5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4" y="1133"/>
                <a:ext cx="138" cy="111"/>
              </a:xfrm>
              <a:prstGeom prst="roundRect">
                <a:avLst>
                  <a:gd name="adj" fmla="val 40088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21" name="Rectangle 118">
                <a:extLst>
                  <a:ext uri="{FF2B5EF4-FFF2-40B4-BE49-F238E27FC236}">
                    <a16:creationId xmlns:a16="http://schemas.microsoft.com/office/drawing/2014/main" id="{41BCF160-020A-271A-F376-8A439B320F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1" y="1175"/>
                <a:ext cx="83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22" name="Rectangle 119">
                <a:extLst>
                  <a:ext uri="{FF2B5EF4-FFF2-40B4-BE49-F238E27FC236}">
                    <a16:creationId xmlns:a16="http://schemas.microsoft.com/office/drawing/2014/main" id="{E878BBBA-0C9C-0041-B55E-FA01F7475B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1" y="1175"/>
                <a:ext cx="97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23" name="Freeform 120">
                <a:extLst>
                  <a:ext uri="{FF2B5EF4-FFF2-40B4-BE49-F238E27FC236}">
                    <a16:creationId xmlns:a16="http://schemas.microsoft.com/office/drawing/2014/main" id="{56E76C76-926F-FDF3-35E2-3C41D6D92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2" y="1299"/>
                <a:ext cx="27" cy="27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14 w 27"/>
                  <a:gd name="T11" fmla="*/ 27 h 27"/>
                  <a:gd name="T12" fmla="*/ 0 w 27"/>
                  <a:gd name="T13" fmla="*/ 14 h 27"/>
                  <a:gd name="T14" fmla="*/ 0 w 27"/>
                  <a:gd name="T15" fmla="*/ 0 h 27"/>
                  <a:gd name="T16" fmla="*/ 0 w 27"/>
                  <a:gd name="T17" fmla="*/ 0 h 27"/>
                  <a:gd name="T18" fmla="*/ 14 w 27"/>
                  <a:gd name="T19" fmla="*/ 0 h 2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7"/>
                  <a:gd name="T31" fmla="*/ 0 h 27"/>
                  <a:gd name="T32" fmla="*/ 27 w 27"/>
                  <a:gd name="T33" fmla="*/ 27 h 2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424" name="Picture 121">
                <a:extLst>
                  <a:ext uri="{FF2B5EF4-FFF2-40B4-BE49-F238E27FC236}">
                    <a16:creationId xmlns:a16="http://schemas.microsoft.com/office/drawing/2014/main" id="{CB16A8CF-E5D4-AF22-43CF-05C72E8EF9E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1" y="1175"/>
                <a:ext cx="83" cy="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5" name="Line 122">
                <a:extLst>
                  <a:ext uri="{FF2B5EF4-FFF2-40B4-BE49-F238E27FC236}">
                    <a16:creationId xmlns:a16="http://schemas.microsoft.com/office/drawing/2014/main" id="{6C8FE4EE-B02B-EE8D-D9C4-539E9369BB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6" y="1299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26" name="Line 123">
                <a:extLst>
                  <a:ext uri="{FF2B5EF4-FFF2-40B4-BE49-F238E27FC236}">
                    <a16:creationId xmlns:a16="http://schemas.microsoft.com/office/drawing/2014/main" id="{3335BE5C-E9E0-7067-6F93-4D8EAACEC4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6" y="1299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27" name="Line 124">
                <a:extLst>
                  <a:ext uri="{FF2B5EF4-FFF2-40B4-BE49-F238E27FC236}">
                    <a16:creationId xmlns:a16="http://schemas.microsoft.com/office/drawing/2014/main" id="{9189BDA5-EA9D-624E-F3C5-018629105B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9" y="1299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28" name="Rectangle 125">
                <a:extLst>
                  <a:ext uri="{FF2B5EF4-FFF2-40B4-BE49-F238E27FC236}">
                    <a16:creationId xmlns:a16="http://schemas.microsoft.com/office/drawing/2014/main" id="{4ACA2D77-FAFD-0C5E-93D5-8255763F23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8" y="1230"/>
                <a:ext cx="96" cy="14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29" name="Freeform 126">
                <a:extLst>
                  <a:ext uri="{FF2B5EF4-FFF2-40B4-BE49-F238E27FC236}">
                    <a16:creationId xmlns:a16="http://schemas.microsoft.com/office/drawing/2014/main" id="{2D3259ED-308F-6081-EBB0-9395A5D693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4" y="1244"/>
                <a:ext cx="138" cy="27"/>
              </a:xfrm>
              <a:custGeom>
                <a:avLst/>
                <a:gdLst>
                  <a:gd name="T0" fmla="*/ 14 w 138"/>
                  <a:gd name="T1" fmla="*/ 0 h 27"/>
                  <a:gd name="T2" fmla="*/ 0 w 138"/>
                  <a:gd name="T3" fmla="*/ 27 h 27"/>
                  <a:gd name="T4" fmla="*/ 138 w 138"/>
                  <a:gd name="T5" fmla="*/ 27 h 27"/>
                  <a:gd name="T6" fmla="*/ 124 w 138"/>
                  <a:gd name="T7" fmla="*/ 0 h 27"/>
                  <a:gd name="T8" fmla="*/ 14 w 138"/>
                  <a:gd name="T9" fmla="*/ 0 h 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"/>
                  <a:gd name="T16" fmla="*/ 0 h 27"/>
                  <a:gd name="T17" fmla="*/ 138 w 138"/>
                  <a:gd name="T18" fmla="*/ 27 h 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" h="27">
                    <a:moveTo>
                      <a:pt x="14" y="0"/>
                    </a:moveTo>
                    <a:lnTo>
                      <a:pt x="0" y="27"/>
                    </a:lnTo>
                    <a:lnTo>
                      <a:pt x="138" y="27"/>
                    </a:lnTo>
                    <a:lnTo>
                      <a:pt x="124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0" name="Line 127">
                <a:extLst>
                  <a:ext uri="{FF2B5EF4-FFF2-40B4-BE49-F238E27FC236}">
                    <a16:creationId xmlns:a16="http://schemas.microsoft.com/office/drawing/2014/main" id="{9A68739C-77A2-4203-54B1-AE458ECCDD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8" y="1271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1" name="Line 128">
                <a:extLst>
                  <a:ext uri="{FF2B5EF4-FFF2-40B4-BE49-F238E27FC236}">
                    <a16:creationId xmlns:a16="http://schemas.microsoft.com/office/drawing/2014/main" id="{4C5F8F85-7BD1-D206-BEF0-1AE4E7D05E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1" y="1257"/>
                <a:ext cx="83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2" name="Line 129">
                <a:extLst>
                  <a:ext uri="{FF2B5EF4-FFF2-40B4-BE49-F238E27FC236}">
                    <a16:creationId xmlns:a16="http://schemas.microsoft.com/office/drawing/2014/main" id="{0CCAD30A-7727-9911-40C6-0945F20271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8" y="1257"/>
                <a:ext cx="69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3" name="Freeform 130">
                <a:extLst>
                  <a:ext uri="{FF2B5EF4-FFF2-40B4-BE49-F238E27FC236}">
                    <a16:creationId xmlns:a16="http://schemas.microsoft.com/office/drawing/2014/main" id="{403195B9-F354-A960-C500-3624068275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5" y="1257"/>
                <a:ext cx="83" cy="1"/>
              </a:xfrm>
              <a:custGeom>
                <a:avLst/>
                <a:gdLst>
                  <a:gd name="T0" fmla="*/ 0 w 83"/>
                  <a:gd name="T1" fmla="*/ 0 h 1"/>
                  <a:gd name="T2" fmla="*/ 55 w 83"/>
                  <a:gd name="T3" fmla="*/ 0 h 1"/>
                  <a:gd name="T4" fmla="*/ 83 w 83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83"/>
                  <a:gd name="T10" fmla="*/ 0 h 1"/>
                  <a:gd name="T11" fmla="*/ 83 w 83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" h="1">
                    <a:moveTo>
                      <a:pt x="0" y="0"/>
                    </a:moveTo>
                    <a:lnTo>
                      <a:pt x="55" y="0"/>
                    </a:lnTo>
                    <a:lnTo>
                      <a:pt x="83" y="0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4" name="Line 131">
                <a:extLst>
                  <a:ext uri="{FF2B5EF4-FFF2-40B4-BE49-F238E27FC236}">
                    <a16:creationId xmlns:a16="http://schemas.microsoft.com/office/drawing/2014/main" id="{D47634C8-D074-7055-118F-9539D59B1C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4" y="1257"/>
                <a:ext cx="14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5" name="Rectangle 132">
                <a:extLst>
                  <a:ext uri="{FF2B5EF4-FFF2-40B4-BE49-F238E27FC236}">
                    <a16:creationId xmlns:a16="http://schemas.microsoft.com/office/drawing/2014/main" id="{94FB7F6E-3A10-1C36-E84E-0D464EBC31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9" y="1161"/>
                <a:ext cx="41" cy="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36" name="Rectangle 133">
                <a:extLst>
                  <a:ext uri="{FF2B5EF4-FFF2-40B4-BE49-F238E27FC236}">
                    <a16:creationId xmlns:a16="http://schemas.microsoft.com/office/drawing/2014/main" id="{393DC106-BC34-162F-9C9A-E76D52351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9" y="1161"/>
                <a:ext cx="55" cy="41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37" name="Freeform 134">
                <a:extLst>
                  <a:ext uri="{FF2B5EF4-FFF2-40B4-BE49-F238E27FC236}">
                    <a16:creationId xmlns:a16="http://schemas.microsoft.com/office/drawing/2014/main" id="{31AD7826-5BA6-9F55-CFEA-E8DFC4DCD5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5" y="1313"/>
                <a:ext cx="42" cy="69"/>
              </a:xfrm>
              <a:custGeom>
                <a:avLst/>
                <a:gdLst>
                  <a:gd name="T0" fmla="*/ 0 w 42"/>
                  <a:gd name="T1" fmla="*/ 0 h 69"/>
                  <a:gd name="T2" fmla="*/ 42 w 42"/>
                  <a:gd name="T3" fmla="*/ 13 h 69"/>
                  <a:gd name="T4" fmla="*/ 42 w 42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9"/>
                  <a:gd name="T11" fmla="*/ 42 w 42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9">
                    <a:moveTo>
                      <a:pt x="0" y="0"/>
                    </a:moveTo>
                    <a:lnTo>
                      <a:pt x="42" y="13"/>
                    </a:lnTo>
                    <a:lnTo>
                      <a:pt x="42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38" name="AutoShape 135">
                <a:extLst>
                  <a:ext uri="{FF2B5EF4-FFF2-40B4-BE49-F238E27FC236}">
                    <a16:creationId xmlns:a16="http://schemas.microsoft.com/office/drawing/2014/main" id="{0D7A65CE-D808-6071-3582-33233084B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9" y="1216"/>
                <a:ext cx="110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39" name="AutoShape 136">
                <a:extLst>
                  <a:ext uri="{FF2B5EF4-FFF2-40B4-BE49-F238E27FC236}">
                    <a16:creationId xmlns:a16="http://schemas.microsoft.com/office/drawing/2014/main" id="{D1CA24FF-53E7-A299-DB18-E12CBDE34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202"/>
                <a:ext cx="138" cy="111"/>
              </a:xfrm>
              <a:prstGeom prst="roundRect">
                <a:avLst>
                  <a:gd name="adj" fmla="val 40088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40" name="Rectangle 137">
                <a:extLst>
                  <a:ext uri="{FF2B5EF4-FFF2-40B4-BE49-F238E27FC236}">
                    <a16:creationId xmlns:a16="http://schemas.microsoft.com/office/drawing/2014/main" id="{1A153C2D-EE9C-EDA1-14F6-33400D3FD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1244"/>
                <a:ext cx="82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41" name="Rectangle 138">
                <a:extLst>
                  <a:ext uri="{FF2B5EF4-FFF2-40B4-BE49-F238E27FC236}">
                    <a16:creationId xmlns:a16="http://schemas.microsoft.com/office/drawing/2014/main" id="{9D38617A-34D1-1EEA-D705-52CA8AC91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1244"/>
                <a:ext cx="96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42" name="Freeform 139">
                <a:extLst>
                  <a:ext uri="{FF2B5EF4-FFF2-40B4-BE49-F238E27FC236}">
                    <a16:creationId xmlns:a16="http://schemas.microsoft.com/office/drawing/2014/main" id="{7E7EF484-4593-E4F3-8B00-94ABA87D9E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3" y="1368"/>
                <a:ext cx="28" cy="27"/>
              </a:xfrm>
              <a:custGeom>
                <a:avLst/>
                <a:gdLst>
                  <a:gd name="T0" fmla="*/ 14 w 28"/>
                  <a:gd name="T1" fmla="*/ 0 h 27"/>
                  <a:gd name="T2" fmla="*/ 14 w 28"/>
                  <a:gd name="T3" fmla="*/ 0 h 27"/>
                  <a:gd name="T4" fmla="*/ 28 w 28"/>
                  <a:gd name="T5" fmla="*/ 14 h 27"/>
                  <a:gd name="T6" fmla="*/ 28 w 28"/>
                  <a:gd name="T7" fmla="*/ 27 h 27"/>
                  <a:gd name="T8" fmla="*/ 14 w 28"/>
                  <a:gd name="T9" fmla="*/ 27 h 27"/>
                  <a:gd name="T10" fmla="*/ 14 w 28"/>
                  <a:gd name="T11" fmla="*/ 27 h 27"/>
                  <a:gd name="T12" fmla="*/ 0 w 28"/>
                  <a:gd name="T13" fmla="*/ 27 h 27"/>
                  <a:gd name="T14" fmla="*/ 0 w 28"/>
                  <a:gd name="T15" fmla="*/ 14 h 27"/>
                  <a:gd name="T16" fmla="*/ 0 w 28"/>
                  <a:gd name="T17" fmla="*/ 0 h 27"/>
                  <a:gd name="T18" fmla="*/ 14 w 28"/>
                  <a:gd name="T19" fmla="*/ 0 h 2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8"/>
                  <a:gd name="T31" fmla="*/ 0 h 27"/>
                  <a:gd name="T32" fmla="*/ 28 w 28"/>
                  <a:gd name="T33" fmla="*/ 27 h 2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8" h="27">
                    <a:moveTo>
                      <a:pt x="14" y="0"/>
                    </a:moveTo>
                    <a:lnTo>
                      <a:pt x="14" y="0"/>
                    </a:lnTo>
                    <a:lnTo>
                      <a:pt x="28" y="14"/>
                    </a:lnTo>
                    <a:lnTo>
                      <a:pt x="28" y="27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443" name="Picture 140">
                <a:extLst>
                  <a:ext uri="{FF2B5EF4-FFF2-40B4-BE49-F238E27FC236}">
                    <a16:creationId xmlns:a16="http://schemas.microsoft.com/office/drawing/2014/main" id="{683C0424-9ED5-532B-3B3C-73D9F26EF8B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3" y="1244"/>
                <a:ext cx="82" cy="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4" name="Freeform 141">
                <a:extLst>
                  <a:ext uri="{FF2B5EF4-FFF2-40B4-BE49-F238E27FC236}">
                    <a16:creationId xmlns:a16="http://schemas.microsoft.com/office/drawing/2014/main" id="{1F618309-8FED-CC56-92C5-18502A7572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7" y="1382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"/>
                  <a:gd name="T10" fmla="*/ 0 h 1"/>
                  <a:gd name="T11" fmla="*/ 1 w 1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45" name="Line 142">
                <a:extLst>
                  <a:ext uri="{FF2B5EF4-FFF2-40B4-BE49-F238E27FC236}">
                    <a16:creationId xmlns:a16="http://schemas.microsoft.com/office/drawing/2014/main" id="{61DFA95F-1F97-99D3-98E0-CF60B981DA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1" y="1382"/>
                <a:ext cx="1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46" name="Rectangle 143">
                <a:extLst>
                  <a:ext uri="{FF2B5EF4-FFF2-40B4-BE49-F238E27FC236}">
                    <a16:creationId xmlns:a16="http://schemas.microsoft.com/office/drawing/2014/main" id="{02911B17-537F-1F27-EF4D-CE6E0607EE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9" y="1299"/>
                <a:ext cx="96" cy="27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47" name="Freeform 144">
                <a:extLst>
                  <a:ext uri="{FF2B5EF4-FFF2-40B4-BE49-F238E27FC236}">
                    <a16:creationId xmlns:a16="http://schemas.microsoft.com/office/drawing/2014/main" id="{7D98A2A2-8EA9-436F-6FEB-3D0ED5EB39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5" y="1326"/>
                <a:ext cx="138" cy="14"/>
              </a:xfrm>
              <a:custGeom>
                <a:avLst/>
                <a:gdLst>
                  <a:gd name="T0" fmla="*/ 14 w 138"/>
                  <a:gd name="T1" fmla="*/ 0 h 14"/>
                  <a:gd name="T2" fmla="*/ 0 w 138"/>
                  <a:gd name="T3" fmla="*/ 14 h 14"/>
                  <a:gd name="T4" fmla="*/ 138 w 138"/>
                  <a:gd name="T5" fmla="*/ 14 h 14"/>
                  <a:gd name="T6" fmla="*/ 124 w 138"/>
                  <a:gd name="T7" fmla="*/ 0 h 14"/>
                  <a:gd name="T8" fmla="*/ 14 w 138"/>
                  <a:gd name="T9" fmla="*/ 0 h 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"/>
                  <a:gd name="T16" fmla="*/ 0 h 14"/>
                  <a:gd name="T17" fmla="*/ 138 w 138"/>
                  <a:gd name="T18" fmla="*/ 14 h 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" h="14">
                    <a:moveTo>
                      <a:pt x="14" y="0"/>
                    </a:moveTo>
                    <a:lnTo>
                      <a:pt x="0" y="14"/>
                    </a:lnTo>
                    <a:lnTo>
                      <a:pt x="138" y="14"/>
                    </a:lnTo>
                    <a:lnTo>
                      <a:pt x="124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48" name="Line 145">
                <a:extLst>
                  <a:ext uri="{FF2B5EF4-FFF2-40B4-BE49-F238E27FC236}">
                    <a16:creationId xmlns:a16="http://schemas.microsoft.com/office/drawing/2014/main" id="{C00F5309-FBB0-9697-B90F-65C8F42E4C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9" y="1340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49" name="Line 146">
                <a:extLst>
                  <a:ext uri="{FF2B5EF4-FFF2-40B4-BE49-F238E27FC236}">
                    <a16:creationId xmlns:a16="http://schemas.microsoft.com/office/drawing/2014/main" id="{62D5E354-8CAE-0582-1A9A-B78941CB5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3" y="1326"/>
                <a:ext cx="8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50" name="Line 147">
                <a:extLst>
                  <a:ext uri="{FF2B5EF4-FFF2-40B4-BE49-F238E27FC236}">
                    <a16:creationId xmlns:a16="http://schemas.microsoft.com/office/drawing/2014/main" id="{C9E4698C-5D3B-E2FC-515B-8AEFA2214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9" y="1326"/>
                <a:ext cx="69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51" name="Line 148">
                <a:extLst>
                  <a:ext uri="{FF2B5EF4-FFF2-40B4-BE49-F238E27FC236}">
                    <a16:creationId xmlns:a16="http://schemas.microsoft.com/office/drawing/2014/main" id="{C91DA427-6AD1-04D8-ECB0-0C04B3B621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6" y="1340"/>
                <a:ext cx="56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52" name="Line 149">
                <a:extLst>
                  <a:ext uri="{FF2B5EF4-FFF2-40B4-BE49-F238E27FC236}">
                    <a16:creationId xmlns:a16="http://schemas.microsoft.com/office/drawing/2014/main" id="{68594FB5-BC99-2013-77D9-0958CAD3F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2" y="1326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53" name="Line 150">
                <a:extLst>
                  <a:ext uri="{FF2B5EF4-FFF2-40B4-BE49-F238E27FC236}">
                    <a16:creationId xmlns:a16="http://schemas.microsoft.com/office/drawing/2014/main" id="{7ECE8DCC-4AD3-21C4-FFA7-BA8F091E68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5" y="1340"/>
                <a:ext cx="14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54" name="Rectangle 151">
                <a:extLst>
                  <a:ext uri="{FF2B5EF4-FFF2-40B4-BE49-F238E27FC236}">
                    <a16:creationId xmlns:a16="http://schemas.microsoft.com/office/drawing/2014/main" id="{A7A747B4-5A06-98BB-0CB3-55CFCA7310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" y="1230"/>
                <a:ext cx="42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55" name="Rectangle 152">
                <a:extLst>
                  <a:ext uri="{FF2B5EF4-FFF2-40B4-BE49-F238E27FC236}">
                    <a16:creationId xmlns:a16="http://schemas.microsoft.com/office/drawing/2014/main" id="{A6BA3437-5C1C-7862-3307-655F0E193C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" y="1230"/>
                <a:ext cx="55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56" name="Rectangle 153">
                <a:extLst>
                  <a:ext uri="{FF2B5EF4-FFF2-40B4-BE49-F238E27FC236}">
                    <a16:creationId xmlns:a16="http://schemas.microsoft.com/office/drawing/2014/main" id="{A3ECA631-BCB2-B77A-B603-20986F6EFB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3" y="2229"/>
                <a:ext cx="49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GB" altLang="zh-CN" sz="1050">
                    <a:solidFill>
                      <a:srgbClr val="000000"/>
                    </a:solidFill>
                    <a:latin typeface="Arial" panose="020B0604020202020204" pitchFamily="34" charset="0"/>
                  </a:rPr>
                  <a:t>backbone</a:t>
                </a:r>
                <a:endParaRPr lang="en-GB" altLang="zh-CN" sz="1800">
                  <a:latin typeface="Times" panose="02020603050405020304" pitchFamily="18" charset="0"/>
                </a:endParaRPr>
              </a:p>
            </p:txBody>
          </p:sp>
          <p:sp>
            <p:nvSpPr>
              <p:cNvPr id="457" name="Rectangle 154">
                <a:extLst>
                  <a:ext uri="{FF2B5EF4-FFF2-40B4-BE49-F238E27FC236}">
                    <a16:creationId xmlns:a16="http://schemas.microsoft.com/office/drawing/2014/main" id="{F2C09670-3DFF-23FB-205A-272A4B24A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3" y="2809"/>
                <a:ext cx="58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GB" altLang="zh-CN" sz="1050">
                    <a:solidFill>
                      <a:srgbClr val="000000"/>
                    </a:solidFill>
                    <a:latin typeface="Arial" panose="020B0604020202020204" pitchFamily="34" charset="0"/>
                  </a:rPr>
                  <a:t>satellite link</a:t>
                </a:r>
                <a:endParaRPr lang="en-GB" altLang="zh-CN" sz="1800">
                  <a:latin typeface="Times" panose="02020603050405020304" pitchFamily="18" charset="0"/>
                </a:endParaRPr>
              </a:p>
            </p:txBody>
          </p:sp>
          <p:sp>
            <p:nvSpPr>
              <p:cNvPr id="458" name="Rectangle 155">
                <a:extLst>
                  <a:ext uri="{FF2B5EF4-FFF2-40B4-BE49-F238E27FC236}">
                    <a16:creationId xmlns:a16="http://schemas.microsoft.com/office/drawing/2014/main" id="{F2DF83CB-885E-2D93-BD4D-5DB7D0D9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4" y="1671"/>
                <a:ext cx="82" cy="69"/>
              </a:xfrm>
              <a:prstGeom prst="rect">
                <a:avLst/>
              </a:prstGeom>
              <a:solidFill>
                <a:srgbClr val="CF92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59" name="Rectangle 156">
                <a:extLst>
                  <a:ext uri="{FF2B5EF4-FFF2-40B4-BE49-F238E27FC236}">
                    <a16:creationId xmlns:a16="http://schemas.microsoft.com/office/drawing/2014/main" id="{3B9EF52D-2F81-0D10-517C-483E988583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4" y="1671"/>
                <a:ext cx="96" cy="83"/>
              </a:xfrm>
              <a:prstGeom prst="rect">
                <a:avLst/>
              </a:prstGeom>
              <a:noFill/>
              <a:ln w="31750">
                <a:solidFill>
                  <a:srgbClr val="CF924C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0" name="Rectangle 157">
                <a:extLst>
                  <a:ext uri="{FF2B5EF4-FFF2-40B4-BE49-F238E27FC236}">
                    <a16:creationId xmlns:a16="http://schemas.microsoft.com/office/drawing/2014/main" id="{61172D8D-61C9-D74C-8A32-673A116DC6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7" y="1795"/>
                <a:ext cx="83" cy="83"/>
              </a:xfrm>
              <a:prstGeom prst="rect">
                <a:avLst/>
              </a:prstGeom>
              <a:solidFill>
                <a:srgbClr val="CF92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1" name="Rectangle 158">
                <a:extLst>
                  <a:ext uri="{FF2B5EF4-FFF2-40B4-BE49-F238E27FC236}">
                    <a16:creationId xmlns:a16="http://schemas.microsoft.com/office/drawing/2014/main" id="{EE06F77C-F086-15F5-7EE5-457D1D3A4C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7" y="1795"/>
                <a:ext cx="97" cy="97"/>
              </a:xfrm>
              <a:prstGeom prst="rect">
                <a:avLst/>
              </a:prstGeom>
              <a:noFill/>
              <a:ln w="31750">
                <a:solidFill>
                  <a:srgbClr val="CF924C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2" name="Rectangle 159">
                <a:extLst>
                  <a:ext uri="{FF2B5EF4-FFF2-40B4-BE49-F238E27FC236}">
                    <a16:creationId xmlns:a16="http://schemas.microsoft.com/office/drawing/2014/main" id="{20F9FE1E-4ACB-60C8-9A28-A6C8D119FE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9" y="1795"/>
                <a:ext cx="82" cy="83"/>
              </a:xfrm>
              <a:prstGeom prst="rect">
                <a:avLst/>
              </a:prstGeom>
              <a:solidFill>
                <a:srgbClr val="CF92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3" name="Rectangle 160">
                <a:extLst>
                  <a:ext uri="{FF2B5EF4-FFF2-40B4-BE49-F238E27FC236}">
                    <a16:creationId xmlns:a16="http://schemas.microsoft.com/office/drawing/2014/main" id="{9BD53933-0151-3DA3-7CE8-CB17F82C50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9" y="1795"/>
                <a:ext cx="96" cy="97"/>
              </a:xfrm>
              <a:prstGeom prst="rect">
                <a:avLst/>
              </a:prstGeom>
              <a:noFill/>
              <a:ln w="31750">
                <a:solidFill>
                  <a:srgbClr val="CF924C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4" name="Rectangle 161">
                <a:extLst>
                  <a:ext uri="{FF2B5EF4-FFF2-40B4-BE49-F238E27FC236}">
                    <a16:creationId xmlns:a16="http://schemas.microsoft.com/office/drawing/2014/main" id="{A07B80FD-BFCE-8AC5-FA36-22DDB0562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7" y="1409"/>
                <a:ext cx="83" cy="69"/>
              </a:xfrm>
              <a:prstGeom prst="rect">
                <a:avLst/>
              </a:prstGeom>
              <a:solidFill>
                <a:srgbClr val="CF92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5" name="Rectangle 162">
                <a:extLst>
                  <a:ext uri="{FF2B5EF4-FFF2-40B4-BE49-F238E27FC236}">
                    <a16:creationId xmlns:a16="http://schemas.microsoft.com/office/drawing/2014/main" id="{B003C9D2-9297-5256-6C47-46EFB91B96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7" y="1409"/>
                <a:ext cx="97" cy="83"/>
              </a:xfrm>
              <a:prstGeom prst="rect">
                <a:avLst/>
              </a:prstGeom>
              <a:noFill/>
              <a:ln w="31750">
                <a:solidFill>
                  <a:srgbClr val="CF924C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6" name="Rectangle 163">
                <a:extLst>
                  <a:ext uri="{FF2B5EF4-FFF2-40B4-BE49-F238E27FC236}">
                    <a16:creationId xmlns:a16="http://schemas.microsoft.com/office/drawing/2014/main" id="{9351257F-35E9-099B-9647-D38918B4BD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5" y="1409"/>
                <a:ext cx="83" cy="69"/>
              </a:xfrm>
              <a:prstGeom prst="rect">
                <a:avLst/>
              </a:prstGeom>
              <a:solidFill>
                <a:srgbClr val="CF92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7" name="Rectangle 164">
                <a:extLst>
                  <a:ext uri="{FF2B5EF4-FFF2-40B4-BE49-F238E27FC236}">
                    <a16:creationId xmlns:a16="http://schemas.microsoft.com/office/drawing/2014/main" id="{D4BE249F-DCC9-E06F-C220-0C74F986D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05" y="1409"/>
                <a:ext cx="96" cy="83"/>
              </a:xfrm>
              <a:prstGeom prst="rect">
                <a:avLst/>
              </a:prstGeom>
              <a:noFill/>
              <a:ln w="31750">
                <a:solidFill>
                  <a:srgbClr val="CF924C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68" name="Freeform 165">
                <a:extLst>
                  <a:ext uri="{FF2B5EF4-FFF2-40B4-BE49-F238E27FC236}">
                    <a16:creationId xmlns:a16="http://schemas.microsoft.com/office/drawing/2014/main" id="{92BDDFE6-2C13-8D48-2911-C7CA435C6D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02" y="1754"/>
                <a:ext cx="56" cy="69"/>
              </a:xfrm>
              <a:custGeom>
                <a:avLst/>
                <a:gdLst>
                  <a:gd name="T0" fmla="*/ 0 w 56"/>
                  <a:gd name="T1" fmla="*/ 0 h 69"/>
                  <a:gd name="T2" fmla="*/ 42 w 56"/>
                  <a:gd name="T3" fmla="*/ 14 h 69"/>
                  <a:gd name="T4" fmla="*/ 56 w 56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69"/>
                  <a:gd name="T11" fmla="*/ 56 w 56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69">
                    <a:moveTo>
                      <a:pt x="0" y="0"/>
                    </a:moveTo>
                    <a:lnTo>
                      <a:pt x="42" y="14"/>
                    </a:lnTo>
                    <a:lnTo>
                      <a:pt x="56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69" name="AutoShape 166">
                <a:extLst>
                  <a:ext uri="{FF2B5EF4-FFF2-40B4-BE49-F238E27FC236}">
                    <a16:creationId xmlns:a16="http://schemas.microsoft.com/office/drawing/2014/main" id="{B7C2BA0B-6B0D-780E-2815-CBD6A4062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6" y="1657"/>
                <a:ext cx="110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70" name="AutoShape 167">
                <a:extLst>
                  <a:ext uri="{FF2B5EF4-FFF2-40B4-BE49-F238E27FC236}">
                    <a16:creationId xmlns:a16="http://schemas.microsoft.com/office/drawing/2014/main" id="{865657BE-61C8-E9A2-E791-92457C3AE3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2" y="1644"/>
                <a:ext cx="138" cy="110"/>
              </a:xfrm>
              <a:prstGeom prst="roundRect">
                <a:avLst>
                  <a:gd name="adj" fmla="val 40454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71" name="Rectangle 168">
                <a:extLst>
                  <a:ext uri="{FF2B5EF4-FFF2-40B4-BE49-F238E27FC236}">
                    <a16:creationId xmlns:a16="http://schemas.microsoft.com/office/drawing/2014/main" id="{01FE08CB-82DF-04F1-D268-527C8517D1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0" y="1685"/>
                <a:ext cx="82" cy="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72" name="Rectangle 169">
                <a:extLst>
                  <a:ext uri="{FF2B5EF4-FFF2-40B4-BE49-F238E27FC236}">
                    <a16:creationId xmlns:a16="http://schemas.microsoft.com/office/drawing/2014/main" id="{39F74359-9E61-A6BF-A521-C3FDA41AF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0" y="1685"/>
                <a:ext cx="96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73" name="Freeform 170">
                <a:extLst>
                  <a:ext uri="{FF2B5EF4-FFF2-40B4-BE49-F238E27FC236}">
                    <a16:creationId xmlns:a16="http://schemas.microsoft.com/office/drawing/2014/main" id="{685BE4BF-D341-3ED3-C814-ED33FB8F4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4" y="1809"/>
                <a:ext cx="14" cy="28"/>
              </a:xfrm>
              <a:custGeom>
                <a:avLst/>
                <a:gdLst>
                  <a:gd name="T0" fmla="*/ 0 w 14"/>
                  <a:gd name="T1" fmla="*/ 0 h 28"/>
                  <a:gd name="T2" fmla="*/ 14 w 14"/>
                  <a:gd name="T3" fmla="*/ 0 h 28"/>
                  <a:gd name="T4" fmla="*/ 14 w 14"/>
                  <a:gd name="T5" fmla="*/ 14 h 28"/>
                  <a:gd name="T6" fmla="*/ 14 w 14"/>
                  <a:gd name="T7" fmla="*/ 28 h 28"/>
                  <a:gd name="T8" fmla="*/ 14 w 14"/>
                  <a:gd name="T9" fmla="*/ 28 h 28"/>
                  <a:gd name="T10" fmla="*/ 0 w 14"/>
                  <a:gd name="T11" fmla="*/ 28 h 28"/>
                  <a:gd name="T12" fmla="*/ 0 w 14"/>
                  <a:gd name="T13" fmla="*/ 28 h 28"/>
                  <a:gd name="T14" fmla="*/ 0 w 14"/>
                  <a:gd name="T15" fmla="*/ 14 h 28"/>
                  <a:gd name="T16" fmla="*/ 0 w 14"/>
                  <a:gd name="T17" fmla="*/ 0 h 28"/>
                  <a:gd name="T18" fmla="*/ 0 w 14"/>
                  <a:gd name="T19" fmla="*/ 0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"/>
                  <a:gd name="T31" fmla="*/ 0 h 28"/>
                  <a:gd name="T32" fmla="*/ 14 w 14"/>
                  <a:gd name="T33" fmla="*/ 28 h 2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" h="28">
                    <a:moveTo>
                      <a:pt x="0" y="0"/>
                    </a:moveTo>
                    <a:lnTo>
                      <a:pt x="14" y="0"/>
                    </a:lnTo>
                    <a:lnTo>
                      <a:pt x="14" y="14"/>
                    </a:lnTo>
                    <a:lnTo>
                      <a:pt x="14" y="28"/>
                    </a:lnTo>
                    <a:lnTo>
                      <a:pt x="0" y="28"/>
                    </a:lnTo>
                    <a:lnTo>
                      <a:pt x="0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474" name="Picture 171">
                <a:extLst>
                  <a:ext uri="{FF2B5EF4-FFF2-40B4-BE49-F238E27FC236}">
                    <a16:creationId xmlns:a16="http://schemas.microsoft.com/office/drawing/2014/main" id="{D2860FA9-9ACE-8D3E-ECB6-6BAE827DA4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33" y="1685"/>
                <a:ext cx="69" cy="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5" name="Freeform 172">
                <a:extLst>
                  <a:ext uri="{FF2B5EF4-FFF2-40B4-BE49-F238E27FC236}">
                    <a16:creationId xmlns:a16="http://schemas.microsoft.com/office/drawing/2014/main" id="{CC4F7812-BA3D-65BF-7AE3-E7FA0063D3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4" y="1823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1"/>
                  <a:gd name="T10" fmla="*/ 0 h 1"/>
                  <a:gd name="T11" fmla="*/ 1 w 1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76" name="Line 173">
                <a:extLst>
                  <a:ext uri="{FF2B5EF4-FFF2-40B4-BE49-F238E27FC236}">
                    <a16:creationId xmlns:a16="http://schemas.microsoft.com/office/drawing/2014/main" id="{0FCA272C-9BE9-2833-D1E8-4874DD991C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58" y="1823"/>
                <a:ext cx="1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77" name="Rectangle 174">
                <a:extLst>
                  <a:ext uri="{FF2B5EF4-FFF2-40B4-BE49-F238E27FC236}">
                    <a16:creationId xmlns:a16="http://schemas.microsoft.com/office/drawing/2014/main" id="{9C710E31-C2D5-F28A-78BA-9BA7405621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06" y="1740"/>
                <a:ext cx="110" cy="28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78" name="Freeform 175">
                <a:extLst>
                  <a:ext uri="{FF2B5EF4-FFF2-40B4-BE49-F238E27FC236}">
                    <a16:creationId xmlns:a16="http://schemas.microsoft.com/office/drawing/2014/main" id="{C4C27C0F-6225-2063-2288-4E93A5C287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2" y="1768"/>
                <a:ext cx="138" cy="14"/>
              </a:xfrm>
              <a:custGeom>
                <a:avLst/>
                <a:gdLst>
                  <a:gd name="T0" fmla="*/ 14 w 138"/>
                  <a:gd name="T1" fmla="*/ 0 h 14"/>
                  <a:gd name="T2" fmla="*/ 0 w 138"/>
                  <a:gd name="T3" fmla="*/ 14 h 14"/>
                  <a:gd name="T4" fmla="*/ 138 w 138"/>
                  <a:gd name="T5" fmla="*/ 14 h 14"/>
                  <a:gd name="T6" fmla="*/ 124 w 138"/>
                  <a:gd name="T7" fmla="*/ 0 h 14"/>
                  <a:gd name="T8" fmla="*/ 14 w 138"/>
                  <a:gd name="T9" fmla="*/ 0 h 1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"/>
                  <a:gd name="T16" fmla="*/ 0 h 14"/>
                  <a:gd name="T17" fmla="*/ 138 w 138"/>
                  <a:gd name="T18" fmla="*/ 14 h 1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" h="14">
                    <a:moveTo>
                      <a:pt x="14" y="0"/>
                    </a:moveTo>
                    <a:lnTo>
                      <a:pt x="0" y="14"/>
                    </a:lnTo>
                    <a:lnTo>
                      <a:pt x="138" y="14"/>
                    </a:lnTo>
                    <a:lnTo>
                      <a:pt x="124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79" name="Line 176">
                <a:extLst>
                  <a:ext uri="{FF2B5EF4-FFF2-40B4-BE49-F238E27FC236}">
                    <a16:creationId xmlns:a16="http://schemas.microsoft.com/office/drawing/2014/main" id="{29E10CA7-7712-0C7D-03B8-9402324EBE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6" y="1782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0" name="Line 177">
                <a:extLst>
                  <a:ext uri="{FF2B5EF4-FFF2-40B4-BE49-F238E27FC236}">
                    <a16:creationId xmlns:a16="http://schemas.microsoft.com/office/drawing/2014/main" id="{D7B9AC77-0DFB-B80E-FEC1-12D1F48889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20" y="1768"/>
                <a:ext cx="8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1" name="Line 178">
                <a:extLst>
                  <a:ext uri="{FF2B5EF4-FFF2-40B4-BE49-F238E27FC236}">
                    <a16:creationId xmlns:a16="http://schemas.microsoft.com/office/drawing/2014/main" id="{7EFD742D-7F61-B2B4-B7CF-3B86C36819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06" y="1768"/>
                <a:ext cx="69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2" name="Line 179">
                <a:extLst>
                  <a:ext uri="{FF2B5EF4-FFF2-40B4-BE49-F238E27FC236}">
                    <a16:creationId xmlns:a16="http://schemas.microsoft.com/office/drawing/2014/main" id="{9A9410CE-C37A-6215-DCDB-7137E85A1B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47" y="1782"/>
                <a:ext cx="42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3" name="Line 180">
                <a:extLst>
                  <a:ext uri="{FF2B5EF4-FFF2-40B4-BE49-F238E27FC236}">
                    <a16:creationId xmlns:a16="http://schemas.microsoft.com/office/drawing/2014/main" id="{B4A06C24-F8E1-0034-0773-0146CF603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89" y="1768"/>
                <a:ext cx="2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4" name="Line 181">
                <a:extLst>
                  <a:ext uri="{FF2B5EF4-FFF2-40B4-BE49-F238E27FC236}">
                    <a16:creationId xmlns:a16="http://schemas.microsoft.com/office/drawing/2014/main" id="{73BFC341-A685-8920-2131-E4F613A605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02" y="1782"/>
                <a:ext cx="14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5" name="Rectangle 182">
                <a:extLst>
                  <a:ext uri="{FF2B5EF4-FFF2-40B4-BE49-F238E27FC236}">
                    <a16:creationId xmlns:a16="http://schemas.microsoft.com/office/drawing/2014/main" id="{99B5F1EB-982B-0ECF-89BC-A7EEC3329B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61" y="1671"/>
                <a:ext cx="28" cy="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86" name="Rectangle 183">
                <a:extLst>
                  <a:ext uri="{FF2B5EF4-FFF2-40B4-BE49-F238E27FC236}">
                    <a16:creationId xmlns:a16="http://schemas.microsoft.com/office/drawing/2014/main" id="{04035DF7-23DD-CE70-75F7-0A8776B59C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61" y="1671"/>
                <a:ext cx="41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87" name="Freeform 184">
                <a:extLst>
                  <a:ext uri="{FF2B5EF4-FFF2-40B4-BE49-F238E27FC236}">
                    <a16:creationId xmlns:a16="http://schemas.microsoft.com/office/drawing/2014/main" id="{E1E483A5-0D69-3BFE-41A6-EB1792970A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9" y="1878"/>
                <a:ext cx="41" cy="69"/>
              </a:xfrm>
              <a:custGeom>
                <a:avLst/>
                <a:gdLst>
                  <a:gd name="T0" fmla="*/ 0 w 41"/>
                  <a:gd name="T1" fmla="*/ 0 h 69"/>
                  <a:gd name="T2" fmla="*/ 41 w 41"/>
                  <a:gd name="T3" fmla="*/ 14 h 69"/>
                  <a:gd name="T4" fmla="*/ 41 w 41"/>
                  <a:gd name="T5" fmla="*/ 69 h 69"/>
                  <a:gd name="T6" fmla="*/ 0 60000 65536"/>
                  <a:gd name="T7" fmla="*/ 0 60000 65536"/>
                  <a:gd name="T8" fmla="*/ 0 60000 65536"/>
                  <a:gd name="T9" fmla="*/ 0 w 41"/>
                  <a:gd name="T10" fmla="*/ 0 h 69"/>
                  <a:gd name="T11" fmla="*/ 41 w 41"/>
                  <a:gd name="T12" fmla="*/ 69 h 6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1" h="69">
                    <a:moveTo>
                      <a:pt x="0" y="0"/>
                    </a:moveTo>
                    <a:lnTo>
                      <a:pt x="41" y="14"/>
                    </a:lnTo>
                    <a:lnTo>
                      <a:pt x="41" y="69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88" name="AutoShape 185">
                <a:extLst>
                  <a:ext uri="{FF2B5EF4-FFF2-40B4-BE49-F238E27FC236}">
                    <a16:creationId xmlns:a16="http://schemas.microsoft.com/office/drawing/2014/main" id="{6B36EE14-44D1-CF52-54A4-BBD543971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78" y="1795"/>
                <a:ext cx="111" cy="83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89" name="AutoShape 186">
                <a:extLst>
                  <a:ext uri="{FF2B5EF4-FFF2-40B4-BE49-F238E27FC236}">
                    <a16:creationId xmlns:a16="http://schemas.microsoft.com/office/drawing/2014/main" id="{3BF0BAEE-DA74-3BFD-EEB6-9B5E33CB4B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65" y="1782"/>
                <a:ext cx="138" cy="110"/>
              </a:xfrm>
              <a:prstGeom prst="roundRect">
                <a:avLst>
                  <a:gd name="adj" fmla="val 40454"/>
                </a:avLst>
              </a:prstGeom>
              <a:noFill/>
              <a:ln w="53975">
                <a:solidFill>
                  <a:srgbClr val="9999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90" name="Rectangle 187">
                <a:extLst>
                  <a:ext uri="{FF2B5EF4-FFF2-40B4-BE49-F238E27FC236}">
                    <a16:creationId xmlns:a16="http://schemas.microsoft.com/office/drawing/2014/main" id="{ECD876A2-5C90-8787-CDEC-0746C5A4C3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92" y="1809"/>
                <a:ext cx="83" cy="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91" name="Rectangle 188">
                <a:extLst>
                  <a:ext uri="{FF2B5EF4-FFF2-40B4-BE49-F238E27FC236}">
                    <a16:creationId xmlns:a16="http://schemas.microsoft.com/office/drawing/2014/main" id="{0C2A3F69-2747-A984-518F-FD91234421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92" y="1809"/>
                <a:ext cx="97" cy="55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92" name="Freeform 189">
                <a:extLst>
                  <a:ext uri="{FF2B5EF4-FFF2-40B4-BE49-F238E27FC236}">
                    <a16:creationId xmlns:a16="http://schemas.microsoft.com/office/drawing/2014/main" id="{F1FF2A46-9738-FBAA-B4CE-05F55E00FD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6" y="1933"/>
                <a:ext cx="28" cy="42"/>
              </a:xfrm>
              <a:custGeom>
                <a:avLst/>
                <a:gdLst>
                  <a:gd name="T0" fmla="*/ 14 w 28"/>
                  <a:gd name="T1" fmla="*/ 0 h 42"/>
                  <a:gd name="T2" fmla="*/ 14 w 28"/>
                  <a:gd name="T3" fmla="*/ 0 h 42"/>
                  <a:gd name="T4" fmla="*/ 28 w 28"/>
                  <a:gd name="T5" fmla="*/ 14 h 42"/>
                  <a:gd name="T6" fmla="*/ 28 w 28"/>
                  <a:gd name="T7" fmla="*/ 28 h 42"/>
                  <a:gd name="T8" fmla="*/ 14 w 28"/>
                  <a:gd name="T9" fmla="*/ 42 h 42"/>
                  <a:gd name="T10" fmla="*/ 14 w 28"/>
                  <a:gd name="T11" fmla="*/ 42 h 42"/>
                  <a:gd name="T12" fmla="*/ 0 w 28"/>
                  <a:gd name="T13" fmla="*/ 28 h 42"/>
                  <a:gd name="T14" fmla="*/ 0 w 28"/>
                  <a:gd name="T15" fmla="*/ 14 h 42"/>
                  <a:gd name="T16" fmla="*/ 0 w 28"/>
                  <a:gd name="T17" fmla="*/ 0 h 42"/>
                  <a:gd name="T18" fmla="*/ 14 w 28"/>
                  <a:gd name="T19" fmla="*/ 0 h 4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8"/>
                  <a:gd name="T31" fmla="*/ 0 h 42"/>
                  <a:gd name="T32" fmla="*/ 28 w 28"/>
                  <a:gd name="T33" fmla="*/ 42 h 4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8" h="42">
                    <a:moveTo>
                      <a:pt x="14" y="0"/>
                    </a:moveTo>
                    <a:lnTo>
                      <a:pt x="14" y="0"/>
                    </a:lnTo>
                    <a:lnTo>
                      <a:pt x="28" y="14"/>
                    </a:lnTo>
                    <a:lnTo>
                      <a:pt x="28" y="28"/>
                    </a:lnTo>
                    <a:lnTo>
                      <a:pt x="14" y="42"/>
                    </a:lnTo>
                    <a:lnTo>
                      <a:pt x="0" y="28"/>
                    </a:lnTo>
                    <a:lnTo>
                      <a:pt x="0" y="14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99999"/>
              </a:solidFill>
              <a:ln w="31750">
                <a:solidFill>
                  <a:srgbClr val="999999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1350"/>
              </a:p>
            </p:txBody>
          </p:sp>
          <p:pic>
            <p:nvPicPr>
              <p:cNvPr id="493" name="Picture 190">
                <a:extLst>
                  <a:ext uri="{FF2B5EF4-FFF2-40B4-BE49-F238E27FC236}">
                    <a16:creationId xmlns:a16="http://schemas.microsoft.com/office/drawing/2014/main" id="{B09953D6-E9D3-9917-F754-CCDA047BAA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06" y="1823"/>
                <a:ext cx="69" cy="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94" name="Line 191">
                <a:extLst>
                  <a:ext uri="{FF2B5EF4-FFF2-40B4-BE49-F238E27FC236}">
                    <a16:creationId xmlns:a16="http://schemas.microsoft.com/office/drawing/2014/main" id="{9B09DB64-D497-5D33-3EB3-F2E6746FFC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16" y="1947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95" name="Line 192">
                <a:extLst>
                  <a:ext uri="{FF2B5EF4-FFF2-40B4-BE49-F238E27FC236}">
                    <a16:creationId xmlns:a16="http://schemas.microsoft.com/office/drawing/2014/main" id="{E585EB8C-D6CB-B470-3153-C3A05CFBD5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0" y="1947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96" name="Line 193">
                <a:extLst>
                  <a:ext uri="{FF2B5EF4-FFF2-40B4-BE49-F238E27FC236}">
                    <a16:creationId xmlns:a16="http://schemas.microsoft.com/office/drawing/2014/main" id="{7CA37393-A2F5-B88F-F59A-8FCED08D6F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30" y="1947"/>
                <a:ext cx="1" cy="14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97" name="Rectangle 194">
                <a:extLst>
                  <a:ext uri="{FF2B5EF4-FFF2-40B4-BE49-F238E27FC236}">
                    <a16:creationId xmlns:a16="http://schemas.microsoft.com/office/drawing/2014/main" id="{6F5FC5C8-3287-631C-0592-1EB978997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92" y="1878"/>
                <a:ext cx="97" cy="14"/>
              </a:xfrm>
              <a:prstGeom prst="rect">
                <a:avLst/>
              </a:prstGeom>
              <a:solidFill>
                <a:srgbClr val="D9AA73"/>
              </a:solidFill>
              <a:ln w="31750">
                <a:solidFill>
                  <a:srgbClr val="D9AA73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498" name="Freeform 195">
                <a:extLst>
                  <a:ext uri="{FF2B5EF4-FFF2-40B4-BE49-F238E27FC236}">
                    <a16:creationId xmlns:a16="http://schemas.microsoft.com/office/drawing/2014/main" id="{F4614685-5EDC-4D1E-129E-AA931B0B0F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8" y="1892"/>
                <a:ext cx="125" cy="28"/>
              </a:xfrm>
              <a:custGeom>
                <a:avLst/>
                <a:gdLst>
                  <a:gd name="T0" fmla="*/ 14 w 125"/>
                  <a:gd name="T1" fmla="*/ 0 h 28"/>
                  <a:gd name="T2" fmla="*/ 0 w 125"/>
                  <a:gd name="T3" fmla="*/ 28 h 28"/>
                  <a:gd name="T4" fmla="*/ 125 w 125"/>
                  <a:gd name="T5" fmla="*/ 28 h 28"/>
                  <a:gd name="T6" fmla="*/ 111 w 125"/>
                  <a:gd name="T7" fmla="*/ 0 h 28"/>
                  <a:gd name="T8" fmla="*/ 14 w 125"/>
                  <a:gd name="T9" fmla="*/ 0 h 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"/>
                  <a:gd name="T16" fmla="*/ 0 h 28"/>
                  <a:gd name="T17" fmla="*/ 125 w 125"/>
                  <a:gd name="T18" fmla="*/ 28 h 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" h="28">
                    <a:moveTo>
                      <a:pt x="14" y="0"/>
                    </a:moveTo>
                    <a:lnTo>
                      <a:pt x="0" y="28"/>
                    </a:lnTo>
                    <a:lnTo>
                      <a:pt x="125" y="28"/>
                    </a:lnTo>
                    <a:lnTo>
                      <a:pt x="111" y="0"/>
                    </a:lnTo>
                    <a:lnTo>
                      <a:pt x="14" y="0"/>
                    </a:lnTo>
                    <a:close/>
                  </a:path>
                </a:pathLst>
              </a:custGeom>
              <a:noFill/>
              <a:ln w="31750">
                <a:solidFill>
                  <a:srgbClr val="D9AA7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499" name="Line 196">
                <a:extLst>
                  <a:ext uri="{FF2B5EF4-FFF2-40B4-BE49-F238E27FC236}">
                    <a16:creationId xmlns:a16="http://schemas.microsoft.com/office/drawing/2014/main" id="{C4B0506B-F034-8A21-663E-F6477A9B87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2" y="1906"/>
                <a:ext cx="14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500" name="Line 197">
                <a:extLst>
                  <a:ext uri="{FF2B5EF4-FFF2-40B4-BE49-F238E27FC236}">
                    <a16:creationId xmlns:a16="http://schemas.microsoft.com/office/drawing/2014/main" id="{81361FC6-8AF2-098D-3DB2-94FF035335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2" y="1892"/>
                <a:ext cx="97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501" name="Line 198">
                <a:extLst>
                  <a:ext uri="{FF2B5EF4-FFF2-40B4-BE49-F238E27FC236}">
                    <a16:creationId xmlns:a16="http://schemas.microsoft.com/office/drawing/2014/main" id="{29A3B8B8-D210-A205-3B5B-6D85554A83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92" y="1906"/>
                <a:ext cx="55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502" name="Line 199">
                <a:extLst>
                  <a:ext uri="{FF2B5EF4-FFF2-40B4-BE49-F238E27FC236}">
                    <a16:creationId xmlns:a16="http://schemas.microsoft.com/office/drawing/2014/main" id="{E669CAFD-3EA4-4486-1AF4-07764EFF5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0" y="1906"/>
                <a:ext cx="55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503" name="Line 200">
                <a:extLst>
                  <a:ext uri="{FF2B5EF4-FFF2-40B4-BE49-F238E27FC236}">
                    <a16:creationId xmlns:a16="http://schemas.microsoft.com/office/drawing/2014/main" id="{511C418A-3D66-5BB7-D972-A44032BA3F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1" y="1906"/>
                <a:ext cx="28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504" name="Line 201">
                <a:extLst>
                  <a:ext uri="{FF2B5EF4-FFF2-40B4-BE49-F238E27FC236}">
                    <a16:creationId xmlns:a16="http://schemas.microsoft.com/office/drawing/2014/main" id="{A923E8F9-2DB2-17D4-149E-6FF7F9E84D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75" y="1906"/>
                <a:ext cx="28" cy="1"/>
              </a:xfrm>
              <a:prstGeom prst="line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  <p:sp>
            <p:nvSpPr>
              <p:cNvPr id="505" name="Rectangle 202">
                <a:extLst>
                  <a:ext uri="{FF2B5EF4-FFF2-40B4-BE49-F238E27FC236}">
                    <a16:creationId xmlns:a16="http://schemas.microsoft.com/office/drawing/2014/main" id="{1EDC2A11-19F5-BE51-6341-9FA90CD92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" y="1795"/>
                <a:ext cx="27" cy="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506" name="Rectangle 203">
                <a:extLst>
                  <a:ext uri="{FF2B5EF4-FFF2-40B4-BE49-F238E27FC236}">
                    <a16:creationId xmlns:a16="http://schemas.microsoft.com/office/drawing/2014/main" id="{B3B4FFA2-1089-FAD6-7149-85CA3BD9B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4" y="1795"/>
                <a:ext cx="41" cy="56"/>
              </a:xfrm>
              <a:prstGeom prst="rect">
                <a:avLst/>
              </a:prstGeom>
              <a:noFill/>
              <a:ln w="317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endParaRPr lang="sv-SE" altLang="zh-CN" sz="1800"/>
              </a:p>
            </p:txBody>
          </p:sp>
          <p:sp>
            <p:nvSpPr>
              <p:cNvPr id="507" name="Freeform 204">
                <a:extLst>
                  <a:ext uri="{FF2B5EF4-FFF2-40B4-BE49-F238E27FC236}">
                    <a16:creationId xmlns:a16="http://schemas.microsoft.com/office/drawing/2014/main" id="{D065358A-78BE-3731-76B0-052E56AA4D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7" y="2237"/>
                <a:ext cx="42" cy="55"/>
              </a:xfrm>
              <a:custGeom>
                <a:avLst/>
                <a:gdLst>
                  <a:gd name="T0" fmla="*/ 0 w 42"/>
                  <a:gd name="T1" fmla="*/ 0 h 55"/>
                  <a:gd name="T2" fmla="*/ 42 w 42"/>
                  <a:gd name="T3" fmla="*/ 0 h 55"/>
                  <a:gd name="T4" fmla="*/ 42 w 42"/>
                  <a:gd name="T5" fmla="*/ 55 h 55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55"/>
                  <a:gd name="T11" fmla="*/ 42 w 42"/>
                  <a:gd name="T12" fmla="*/ 55 h 5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55">
                    <a:moveTo>
                      <a:pt x="0" y="0"/>
                    </a:moveTo>
                    <a:lnTo>
                      <a:pt x="42" y="0"/>
                    </a:lnTo>
                    <a:lnTo>
                      <a:pt x="42" y="55"/>
                    </a:lnTo>
                  </a:path>
                </a:pathLst>
              </a:custGeom>
              <a:noFill/>
              <a:ln w="317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 sz="1350"/>
              </a:p>
            </p:txBody>
          </p:sp>
        </p:grpSp>
        <p:sp>
          <p:nvSpPr>
            <p:cNvPr id="6" name="AutoShape 205">
              <a:extLst>
                <a:ext uri="{FF2B5EF4-FFF2-40B4-BE49-F238E27FC236}">
                  <a16:creationId xmlns:a16="http://schemas.microsoft.com/office/drawing/2014/main" id="{09445673-693F-CA3D-85D5-F5C7EAD66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1" y="2140"/>
              <a:ext cx="110" cy="8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7" name="AutoShape 206">
              <a:extLst>
                <a:ext uri="{FF2B5EF4-FFF2-40B4-BE49-F238E27FC236}">
                  <a16:creationId xmlns:a16="http://schemas.microsoft.com/office/drawing/2014/main" id="{F99717FB-1E8C-53E6-FE75-36FCFF68B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" y="2127"/>
              <a:ext cx="138" cy="110"/>
            </a:xfrm>
            <a:prstGeom prst="roundRect">
              <a:avLst>
                <a:gd name="adj" fmla="val 40454"/>
              </a:avLst>
            </a:prstGeom>
            <a:noFill/>
            <a:ln w="53975">
              <a:solidFill>
                <a:srgbClr val="9999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" name="Rectangle 207">
              <a:extLst>
                <a:ext uri="{FF2B5EF4-FFF2-40B4-BE49-F238E27FC236}">
                  <a16:creationId xmlns:a16="http://schemas.microsoft.com/office/drawing/2014/main" id="{474E2C11-3C66-3096-8AC3-CD79972DF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5" y="2168"/>
              <a:ext cx="8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" name="Rectangle 208">
              <a:extLst>
                <a:ext uri="{FF2B5EF4-FFF2-40B4-BE49-F238E27FC236}">
                  <a16:creationId xmlns:a16="http://schemas.microsoft.com/office/drawing/2014/main" id="{8C1F05F5-1A1E-DF27-0B65-C7B4926EB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5" y="2168"/>
              <a:ext cx="96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0" name="Freeform 209">
              <a:extLst>
                <a:ext uri="{FF2B5EF4-FFF2-40B4-BE49-F238E27FC236}">
                  <a16:creationId xmlns:a16="http://schemas.microsoft.com/office/drawing/2014/main" id="{923FD5BF-1F5A-E16B-9931-F68E8514C2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5" y="2292"/>
              <a:ext cx="28" cy="28"/>
            </a:xfrm>
            <a:custGeom>
              <a:avLst/>
              <a:gdLst>
                <a:gd name="T0" fmla="*/ 14 w 28"/>
                <a:gd name="T1" fmla="*/ 0 h 28"/>
                <a:gd name="T2" fmla="*/ 14 w 28"/>
                <a:gd name="T3" fmla="*/ 0 h 28"/>
                <a:gd name="T4" fmla="*/ 28 w 28"/>
                <a:gd name="T5" fmla="*/ 0 h 28"/>
                <a:gd name="T6" fmla="*/ 28 w 28"/>
                <a:gd name="T7" fmla="*/ 14 h 28"/>
                <a:gd name="T8" fmla="*/ 14 w 28"/>
                <a:gd name="T9" fmla="*/ 28 h 28"/>
                <a:gd name="T10" fmla="*/ 14 w 28"/>
                <a:gd name="T11" fmla="*/ 28 h 28"/>
                <a:gd name="T12" fmla="*/ 0 w 28"/>
                <a:gd name="T13" fmla="*/ 14 h 28"/>
                <a:gd name="T14" fmla="*/ 0 w 28"/>
                <a:gd name="T15" fmla="*/ 0 h 28"/>
                <a:gd name="T16" fmla="*/ 0 w 28"/>
                <a:gd name="T17" fmla="*/ 0 h 28"/>
                <a:gd name="T18" fmla="*/ 14 w 28"/>
                <a:gd name="T19" fmla="*/ 0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28"/>
                <a:gd name="T32" fmla="*/ 28 w 28"/>
                <a:gd name="T33" fmla="*/ 28 h 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28">
                  <a:moveTo>
                    <a:pt x="14" y="0"/>
                  </a:moveTo>
                  <a:lnTo>
                    <a:pt x="14" y="0"/>
                  </a:lnTo>
                  <a:lnTo>
                    <a:pt x="28" y="0"/>
                  </a:ln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99999"/>
            </a:solidFill>
            <a:ln w="31750">
              <a:solidFill>
                <a:srgbClr val="9999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11" name="Picture 210">
              <a:extLst>
                <a:ext uri="{FF2B5EF4-FFF2-40B4-BE49-F238E27FC236}">
                  <a16:creationId xmlns:a16="http://schemas.microsoft.com/office/drawing/2014/main" id="{5E0F7B48-9085-0CB4-5B9D-3F2B65C2C8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5" y="2168"/>
              <a:ext cx="82" cy="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Line 211">
              <a:extLst>
                <a:ext uri="{FF2B5EF4-FFF2-40B4-BE49-F238E27FC236}">
                  <a16:creationId xmlns:a16="http://schemas.microsoft.com/office/drawing/2014/main" id="{F7BF9B4D-CED1-A601-8278-3F2DCF883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9" y="2292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3" name="Line 212">
              <a:extLst>
                <a:ext uri="{FF2B5EF4-FFF2-40B4-BE49-F238E27FC236}">
                  <a16:creationId xmlns:a16="http://schemas.microsoft.com/office/drawing/2014/main" id="{A2D6806E-1ABF-4630-8B7F-5F77CB5BBD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89" y="2292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4" name="Line 213">
              <a:extLst>
                <a:ext uri="{FF2B5EF4-FFF2-40B4-BE49-F238E27FC236}">
                  <a16:creationId xmlns:a16="http://schemas.microsoft.com/office/drawing/2014/main" id="{B212F60D-96C8-4F28-48DB-E83550251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3" y="2292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" name="Rectangle 214">
              <a:extLst>
                <a:ext uri="{FF2B5EF4-FFF2-40B4-BE49-F238E27FC236}">
                  <a16:creationId xmlns:a16="http://schemas.microsoft.com/office/drawing/2014/main" id="{211F2B68-AA9B-2507-AF3D-D12670CF2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1" y="2223"/>
              <a:ext cx="96" cy="14"/>
            </a:xfrm>
            <a:prstGeom prst="rect">
              <a:avLst/>
            </a:prstGeom>
            <a:solidFill>
              <a:srgbClr val="D9AA73"/>
            </a:solidFill>
            <a:ln w="31750">
              <a:solidFill>
                <a:srgbClr val="D9AA7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" name="Freeform 215">
              <a:extLst>
                <a:ext uri="{FF2B5EF4-FFF2-40B4-BE49-F238E27FC236}">
                  <a16:creationId xmlns:a16="http://schemas.microsoft.com/office/drawing/2014/main" id="{BC987DFF-1830-8A36-C8BD-99ED1595A2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7" y="2237"/>
              <a:ext cx="138" cy="28"/>
            </a:xfrm>
            <a:custGeom>
              <a:avLst/>
              <a:gdLst>
                <a:gd name="T0" fmla="*/ 14 w 138"/>
                <a:gd name="T1" fmla="*/ 0 h 28"/>
                <a:gd name="T2" fmla="*/ 0 w 138"/>
                <a:gd name="T3" fmla="*/ 28 h 28"/>
                <a:gd name="T4" fmla="*/ 138 w 138"/>
                <a:gd name="T5" fmla="*/ 28 h 28"/>
                <a:gd name="T6" fmla="*/ 124 w 138"/>
                <a:gd name="T7" fmla="*/ 0 h 28"/>
                <a:gd name="T8" fmla="*/ 14 w 13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8"/>
                <a:gd name="T16" fmla="*/ 0 h 28"/>
                <a:gd name="T17" fmla="*/ 138 w 13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8" h="28">
                  <a:moveTo>
                    <a:pt x="14" y="0"/>
                  </a:moveTo>
                  <a:lnTo>
                    <a:pt x="0" y="28"/>
                  </a:lnTo>
                  <a:lnTo>
                    <a:pt x="138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" name="Line 216">
              <a:extLst>
                <a:ext uri="{FF2B5EF4-FFF2-40B4-BE49-F238E27FC236}">
                  <a16:creationId xmlns:a16="http://schemas.microsoft.com/office/drawing/2014/main" id="{0B1F2C32-149F-C00D-A273-6CACBDD48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1" y="2265"/>
              <a:ext cx="2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8" name="Line 217">
              <a:extLst>
                <a:ext uri="{FF2B5EF4-FFF2-40B4-BE49-F238E27FC236}">
                  <a16:creationId xmlns:a16="http://schemas.microsoft.com/office/drawing/2014/main" id="{2E0BBA97-2E09-F631-4AC7-60E9A7EE9A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65" y="2251"/>
              <a:ext cx="82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" name="Line 218">
              <a:extLst>
                <a:ext uri="{FF2B5EF4-FFF2-40B4-BE49-F238E27FC236}">
                  <a16:creationId xmlns:a16="http://schemas.microsoft.com/office/drawing/2014/main" id="{DC77D0A2-A569-64B8-23DD-3C2947BBA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1" y="2251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0" name="Freeform 219">
              <a:extLst>
                <a:ext uri="{FF2B5EF4-FFF2-40B4-BE49-F238E27FC236}">
                  <a16:creationId xmlns:a16="http://schemas.microsoft.com/office/drawing/2014/main" id="{A5F62468-C036-7F31-1CB0-08430C38B3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" y="2251"/>
              <a:ext cx="83" cy="1"/>
            </a:xfrm>
            <a:custGeom>
              <a:avLst/>
              <a:gdLst>
                <a:gd name="T0" fmla="*/ 0 w 83"/>
                <a:gd name="T1" fmla="*/ 0 h 1"/>
                <a:gd name="T2" fmla="*/ 56 w 83"/>
                <a:gd name="T3" fmla="*/ 0 h 1"/>
                <a:gd name="T4" fmla="*/ 83 w 83"/>
                <a:gd name="T5" fmla="*/ 0 h 1"/>
                <a:gd name="T6" fmla="*/ 0 60000 65536"/>
                <a:gd name="T7" fmla="*/ 0 60000 65536"/>
                <a:gd name="T8" fmla="*/ 0 60000 65536"/>
                <a:gd name="T9" fmla="*/ 0 w 83"/>
                <a:gd name="T10" fmla="*/ 0 h 1"/>
                <a:gd name="T11" fmla="*/ 83 w 8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">
                  <a:moveTo>
                    <a:pt x="0" y="0"/>
                  </a:moveTo>
                  <a:lnTo>
                    <a:pt x="56" y="0"/>
                  </a:lnTo>
                  <a:lnTo>
                    <a:pt x="83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" name="Line 220">
              <a:extLst>
                <a:ext uri="{FF2B5EF4-FFF2-40B4-BE49-F238E27FC236}">
                  <a16:creationId xmlns:a16="http://schemas.microsoft.com/office/drawing/2014/main" id="{4A96C5F1-D87E-952F-4E6A-0734A5F595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7" y="2251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2" name="Rectangle 221">
              <a:extLst>
                <a:ext uri="{FF2B5EF4-FFF2-40B4-BE49-F238E27FC236}">
                  <a16:creationId xmlns:a16="http://schemas.microsoft.com/office/drawing/2014/main" id="{0E251CA8-ADFB-6DD9-B484-7CE1E7E98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" y="2154"/>
              <a:ext cx="42" cy="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3" name="Rectangle 222">
              <a:extLst>
                <a:ext uri="{FF2B5EF4-FFF2-40B4-BE49-F238E27FC236}">
                  <a16:creationId xmlns:a16="http://schemas.microsoft.com/office/drawing/2014/main" id="{AAFD7BEA-816C-58E0-5B02-50B3067F9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" y="2154"/>
              <a:ext cx="55" cy="4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" name="Rectangle 223">
              <a:extLst>
                <a:ext uri="{FF2B5EF4-FFF2-40B4-BE49-F238E27FC236}">
                  <a16:creationId xmlns:a16="http://schemas.microsoft.com/office/drawing/2014/main" id="{8F6961D0-AFFE-FD1B-4A97-FF95E12CC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1188"/>
              <a:ext cx="83" cy="83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5" name="Rectangle 224">
              <a:extLst>
                <a:ext uri="{FF2B5EF4-FFF2-40B4-BE49-F238E27FC236}">
                  <a16:creationId xmlns:a16="http://schemas.microsoft.com/office/drawing/2014/main" id="{BBF9FF93-5693-CA0D-1F56-37BB4A5E4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1188"/>
              <a:ext cx="97" cy="97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" name="Rectangle 225">
              <a:extLst>
                <a:ext uri="{FF2B5EF4-FFF2-40B4-BE49-F238E27FC236}">
                  <a16:creationId xmlns:a16="http://schemas.microsoft.com/office/drawing/2014/main" id="{5ED3B06B-9836-187A-65F6-96BB80560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2" y="1216"/>
              <a:ext cx="83" cy="69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7" name="Rectangle 226">
              <a:extLst>
                <a:ext uri="{FF2B5EF4-FFF2-40B4-BE49-F238E27FC236}">
                  <a16:creationId xmlns:a16="http://schemas.microsoft.com/office/drawing/2014/main" id="{F3CA5C4F-F87C-2CE7-1FF9-BDCD08D24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2" y="1216"/>
              <a:ext cx="97" cy="83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8" name="Rectangle 227">
              <a:extLst>
                <a:ext uri="{FF2B5EF4-FFF2-40B4-BE49-F238E27FC236}">
                  <a16:creationId xmlns:a16="http://schemas.microsoft.com/office/drawing/2014/main" id="{9F46AB23-7D10-38CA-96F4-1B312A7323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9" y="1230"/>
              <a:ext cx="83" cy="69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9" name="Rectangle 228">
              <a:extLst>
                <a:ext uri="{FF2B5EF4-FFF2-40B4-BE49-F238E27FC236}">
                  <a16:creationId xmlns:a16="http://schemas.microsoft.com/office/drawing/2014/main" id="{531BD055-B388-BB1D-44A0-00685D1C6E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9" y="1230"/>
              <a:ext cx="97" cy="83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0" name="Rectangle 229">
              <a:extLst>
                <a:ext uri="{FF2B5EF4-FFF2-40B4-BE49-F238E27FC236}">
                  <a16:creationId xmlns:a16="http://schemas.microsoft.com/office/drawing/2014/main" id="{5E69996A-3C9E-6C35-5D4C-904CA364F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9" y="2265"/>
              <a:ext cx="83" cy="69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1" name="Rectangle 230">
              <a:extLst>
                <a:ext uri="{FF2B5EF4-FFF2-40B4-BE49-F238E27FC236}">
                  <a16:creationId xmlns:a16="http://schemas.microsoft.com/office/drawing/2014/main" id="{88555CBA-8736-F582-F19E-D28C4D8C3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9" y="2265"/>
              <a:ext cx="97" cy="82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2" name="Rectangle 231">
              <a:extLst>
                <a:ext uri="{FF2B5EF4-FFF2-40B4-BE49-F238E27FC236}">
                  <a16:creationId xmlns:a16="http://schemas.microsoft.com/office/drawing/2014/main" id="{444B5AE8-2E7A-630A-BE4D-8AB208E809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2265"/>
              <a:ext cx="83" cy="82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3" name="Rectangle 232">
              <a:extLst>
                <a:ext uri="{FF2B5EF4-FFF2-40B4-BE49-F238E27FC236}">
                  <a16:creationId xmlns:a16="http://schemas.microsoft.com/office/drawing/2014/main" id="{03A9E862-D428-282C-DC36-ABAF2F4C2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2265"/>
              <a:ext cx="97" cy="96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4" name="Rectangle 233">
              <a:extLst>
                <a:ext uri="{FF2B5EF4-FFF2-40B4-BE49-F238E27FC236}">
                  <a16:creationId xmlns:a16="http://schemas.microsoft.com/office/drawing/2014/main" id="{30B18478-B892-FCB5-1235-9E21134F9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5" y="3010"/>
              <a:ext cx="83" cy="69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5" name="Rectangle 234">
              <a:extLst>
                <a:ext uri="{FF2B5EF4-FFF2-40B4-BE49-F238E27FC236}">
                  <a16:creationId xmlns:a16="http://schemas.microsoft.com/office/drawing/2014/main" id="{8D8AD722-3CB4-7CC8-38EA-08A28733E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5" y="3010"/>
              <a:ext cx="97" cy="82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6" name="Rectangle 235">
              <a:extLst>
                <a:ext uri="{FF2B5EF4-FFF2-40B4-BE49-F238E27FC236}">
                  <a16:creationId xmlns:a16="http://schemas.microsoft.com/office/drawing/2014/main" id="{7329264D-8A99-F0C2-E1B4-A979B86E5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9" y="2982"/>
              <a:ext cx="83" cy="83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7" name="Rectangle 236">
              <a:extLst>
                <a:ext uri="{FF2B5EF4-FFF2-40B4-BE49-F238E27FC236}">
                  <a16:creationId xmlns:a16="http://schemas.microsoft.com/office/drawing/2014/main" id="{14EDB050-CE37-C034-054E-4739A7CCB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9" y="2982"/>
              <a:ext cx="97" cy="97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8" name="Rectangle 237">
              <a:extLst>
                <a:ext uri="{FF2B5EF4-FFF2-40B4-BE49-F238E27FC236}">
                  <a16:creationId xmlns:a16="http://schemas.microsoft.com/office/drawing/2014/main" id="{1DEA01E5-9862-FCA4-BD8A-F931DE85B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7" y="2954"/>
              <a:ext cx="83" cy="69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9" name="Rectangle 238">
              <a:extLst>
                <a:ext uri="{FF2B5EF4-FFF2-40B4-BE49-F238E27FC236}">
                  <a16:creationId xmlns:a16="http://schemas.microsoft.com/office/drawing/2014/main" id="{337A01B2-93FF-E15B-C27E-0D73B07048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7" y="2954"/>
              <a:ext cx="97" cy="83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0" name="Rectangle 239">
              <a:extLst>
                <a:ext uri="{FF2B5EF4-FFF2-40B4-BE49-F238E27FC236}">
                  <a16:creationId xmlns:a16="http://schemas.microsoft.com/office/drawing/2014/main" id="{DB326CBC-71D2-2E97-BD50-708EB4540C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" y="2982"/>
              <a:ext cx="83" cy="83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1" name="Rectangle 240">
              <a:extLst>
                <a:ext uri="{FF2B5EF4-FFF2-40B4-BE49-F238E27FC236}">
                  <a16:creationId xmlns:a16="http://schemas.microsoft.com/office/drawing/2014/main" id="{9BD9D19F-EA34-20B5-4E95-08BDC4A38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" y="2982"/>
              <a:ext cx="97" cy="97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2" name="Rectangle 241">
              <a:extLst>
                <a:ext uri="{FF2B5EF4-FFF2-40B4-BE49-F238E27FC236}">
                  <a16:creationId xmlns:a16="http://schemas.microsoft.com/office/drawing/2014/main" id="{B06EF683-4FD7-430E-F706-793284928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3" y="3250"/>
              <a:ext cx="34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050">
                  <a:solidFill>
                    <a:srgbClr val="000000"/>
                  </a:solidFill>
                  <a:latin typeface="Arial" panose="020B0604020202020204" pitchFamily="34" charset="0"/>
                </a:rPr>
                <a:t>server: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43" name="Freeform 242">
              <a:extLst>
                <a:ext uri="{FF2B5EF4-FFF2-40B4-BE49-F238E27FC236}">
                  <a16:creationId xmlns:a16="http://schemas.microsoft.com/office/drawing/2014/main" id="{1B7CABDA-6426-F531-9B6B-E955EFC1F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" y="3120"/>
              <a:ext cx="41" cy="69"/>
            </a:xfrm>
            <a:custGeom>
              <a:avLst/>
              <a:gdLst>
                <a:gd name="T0" fmla="*/ 0 w 41"/>
                <a:gd name="T1" fmla="*/ 0 h 69"/>
                <a:gd name="T2" fmla="*/ 41 w 41"/>
                <a:gd name="T3" fmla="*/ 14 h 69"/>
                <a:gd name="T4" fmla="*/ 41 w 41"/>
                <a:gd name="T5" fmla="*/ 69 h 69"/>
                <a:gd name="T6" fmla="*/ 0 60000 65536"/>
                <a:gd name="T7" fmla="*/ 0 60000 65536"/>
                <a:gd name="T8" fmla="*/ 0 60000 65536"/>
                <a:gd name="T9" fmla="*/ 0 w 41"/>
                <a:gd name="T10" fmla="*/ 0 h 69"/>
                <a:gd name="T11" fmla="*/ 41 w 41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69">
                  <a:moveTo>
                    <a:pt x="0" y="0"/>
                  </a:moveTo>
                  <a:lnTo>
                    <a:pt x="41" y="14"/>
                  </a:lnTo>
                  <a:lnTo>
                    <a:pt x="41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4" name="AutoShape 243">
              <a:extLst>
                <a:ext uri="{FF2B5EF4-FFF2-40B4-BE49-F238E27FC236}">
                  <a16:creationId xmlns:a16="http://schemas.microsoft.com/office/drawing/2014/main" id="{AEBED31E-6FBA-7A86-1C78-63F6C2648D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037"/>
              <a:ext cx="111" cy="83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5" name="AutoShape 244">
              <a:extLst>
                <a:ext uri="{FF2B5EF4-FFF2-40B4-BE49-F238E27FC236}">
                  <a16:creationId xmlns:a16="http://schemas.microsoft.com/office/drawing/2014/main" id="{2E911458-23A9-D98D-F444-F3A45E1F3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" y="3023"/>
              <a:ext cx="138" cy="111"/>
            </a:xfrm>
            <a:prstGeom prst="roundRect">
              <a:avLst>
                <a:gd name="adj" fmla="val 40088"/>
              </a:avLst>
            </a:prstGeom>
            <a:noFill/>
            <a:ln w="53975">
              <a:solidFill>
                <a:srgbClr val="9999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6" name="Rectangle 245">
              <a:extLst>
                <a:ext uri="{FF2B5EF4-FFF2-40B4-BE49-F238E27FC236}">
                  <a16:creationId xmlns:a16="http://schemas.microsoft.com/office/drawing/2014/main" id="{BED70E29-54CC-2C9A-B322-B845CDE07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" y="3051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7" name="Rectangle 246">
              <a:extLst>
                <a:ext uri="{FF2B5EF4-FFF2-40B4-BE49-F238E27FC236}">
                  <a16:creationId xmlns:a16="http://schemas.microsoft.com/office/drawing/2014/main" id="{5B730C97-62D3-4E6A-AC4B-BB0093875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4" y="3051"/>
              <a:ext cx="97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48" name="Freeform 247">
              <a:extLst>
                <a:ext uri="{FF2B5EF4-FFF2-40B4-BE49-F238E27FC236}">
                  <a16:creationId xmlns:a16="http://schemas.microsoft.com/office/drawing/2014/main" id="{1D643369-E959-0A29-F105-D88B70058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" y="3189"/>
              <a:ext cx="27" cy="28"/>
            </a:xfrm>
            <a:custGeom>
              <a:avLst/>
              <a:gdLst>
                <a:gd name="T0" fmla="*/ 13 w 27"/>
                <a:gd name="T1" fmla="*/ 0 h 28"/>
                <a:gd name="T2" fmla="*/ 27 w 27"/>
                <a:gd name="T3" fmla="*/ 0 h 28"/>
                <a:gd name="T4" fmla="*/ 27 w 27"/>
                <a:gd name="T5" fmla="*/ 0 h 28"/>
                <a:gd name="T6" fmla="*/ 27 w 27"/>
                <a:gd name="T7" fmla="*/ 14 h 28"/>
                <a:gd name="T8" fmla="*/ 27 w 27"/>
                <a:gd name="T9" fmla="*/ 28 h 28"/>
                <a:gd name="T10" fmla="*/ 13 w 27"/>
                <a:gd name="T11" fmla="*/ 28 h 28"/>
                <a:gd name="T12" fmla="*/ 0 w 27"/>
                <a:gd name="T13" fmla="*/ 14 h 28"/>
                <a:gd name="T14" fmla="*/ 0 w 27"/>
                <a:gd name="T15" fmla="*/ 0 h 28"/>
                <a:gd name="T16" fmla="*/ 0 w 27"/>
                <a:gd name="T17" fmla="*/ 0 h 28"/>
                <a:gd name="T18" fmla="*/ 13 w 27"/>
                <a:gd name="T19" fmla="*/ 0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"/>
                <a:gd name="T31" fmla="*/ 0 h 28"/>
                <a:gd name="T32" fmla="*/ 27 w 27"/>
                <a:gd name="T33" fmla="*/ 28 h 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" h="28">
                  <a:moveTo>
                    <a:pt x="13" y="0"/>
                  </a:moveTo>
                  <a:lnTo>
                    <a:pt x="27" y="0"/>
                  </a:lnTo>
                  <a:lnTo>
                    <a:pt x="27" y="14"/>
                  </a:lnTo>
                  <a:lnTo>
                    <a:pt x="27" y="28"/>
                  </a:lnTo>
                  <a:lnTo>
                    <a:pt x="13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9999"/>
            </a:solidFill>
            <a:ln w="31750">
              <a:solidFill>
                <a:srgbClr val="9999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49" name="Picture 248">
              <a:extLst>
                <a:ext uri="{FF2B5EF4-FFF2-40B4-BE49-F238E27FC236}">
                  <a16:creationId xmlns:a16="http://schemas.microsoft.com/office/drawing/2014/main" id="{EC73E8A2-2E24-D6C8-8179-AE6A705346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4" y="3065"/>
              <a:ext cx="83" cy="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Line 249">
              <a:extLst>
                <a:ext uri="{FF2B5EF4-FFF2-40B4-BE49-F238E27FC236}">
                  <a16:creationId xmlns:a16="http://schemas.microsoft.com/office/drawing/2014/main" id="{64170CEA-D8F2-7260-BF64-70A8A60B3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189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1" name="Line 250">
              <a:extLst>
                <a:ext uri="{FF2B5EF4-FFF2-40B4-BE49-F238E27FC236}">
                  <a16:creationId xmlns:a16="http://schemas.microsoft.com/office/drawing/2014/main" id="{482E5670-647A-56E6-761B-3C51AF7FBD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189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2" name="Line 251">
              <a:extLst>
                <a:ext uri="{FF2B5EF4-FFF2-40B4-BE49-F238E27FC236}">
                  <a16:creationId xmlns:a16="http://schemas.microsoft.com/office/drawing/2014/main" id="{D3A4544B-95DA-727A-6B3C-03F47F0226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2" y="3189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3" name="Rectangle 252">
              <a:extLst>
                <a:ext uri="{FF2B5EF4-FFF2-40B4-BE49-F238E27FC236}">
                  <a16:creationId xmlns:a16="http://schemas.microsoft.com/office/drawing/2014/main" id="{CCAD1A71-C5D2-8C96-491C-402051F57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120"/>
              <a:ext cx="97" cy="14"/>
            </a:xfrm>
            <a:prstGeom prst="rect">
              <a:avLst/>
            </a:prstGeom>
            <a:solidFill>
              <a:srgbClr val="D9AA73"/>
            </a:solidFill>
            <a:ln w="31750">
              <a:solidFill>
                <a:srgbClr val="D9AA73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54" name="Freeform 253">
              <a:extLst>
                <a:ext uri="{FF2B5EF4-FFF2-40B4-BE49-F238E27FC236}">
                  <a16:creationId xmlns:a16="http://schemas.microsoft.com/office/drawing/2014/main" id="{26F9E4B1-AA47-652E-A2B4-37B895012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7" y="3134"/>
              <a:ext cx="138" cy="27"/>
            </a:xfrm>
            <a:custGeom>
              <a:avLst/>
              <a:gdLst>
                <a:gd name="T0" fmla="*/ 13 w 138"/>
                <a:gd name="T1" fmla="*/ 0 h 27"/>
                <a:gd name="T2" fmla="*/ 0 w 138"/>
                <a:gd name="T3" fmla="*/ 27 h 27"/>
                <a:gd name="T4" fmla="*/ 138 w 138"/>
                <a:gd name="T5" fmla="*/ 27 h 27"/>
                <a:gd name="T6" fmla="*/ 124 w 138"/>
                <a:gd name="T7" fmla="*/ 0 h 27"/>
                <a:gd name="T8" fmla="*/ 13 w 138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8"/>
                <a:gd name="T16" fmla="*/ 0 h 27"/>
                <a:gd name="T17" fmla="*/ 138 w 138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8" h="27">
                  <a:moveTo>
                    <a:pt x="13" y="0"/>
                  </a:moveTo>
                  <a:lnTo>
                    <a:pt x="0" y="27"/>
                  </a:lnTo>
                  <a:lnTo>
                    <a:pt x="138" y="27"/>
                  </a:lnTo>
                  <a:lnTo>
                    <a:pt x="124" y="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5" name="Line 254">
              <a:extLst>
                <a:ext uri="{FF2B5EF4-FFF2-40B4-BE49-F238E27FC236}">
                  <a16:creationId xmlns:a16="http://schemas.microsoft.com/office/drawing/2014/main" id="{5D1415F0-F843-8C35-461A-2C55FCD8F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0" y="3148"/>
              <a:ext cx="28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6" name="Line 255">
              <a:extLst>
                <a:ext uri="{FF2B5EF4-FFF2-40B4-BE49-F238E27FC236}">
                  <a16:creationId xmlns:a16="http://schemas.microsoft.com/office/drawing/2014/main" id="{E34C6754-81E4-0D6C-75C2-6F2FBA4F0A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4" y="3134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7" name="Line 256">
              <a:extLst>
                <a:ext uri="{FF2B5EF4-FFF2-40B4-BE49-F238E27FC236}">
                  <a16:creationId xmlns:a16="http://schemas.microsoft.com/office/drawing/2014/main" id="{A26C5014-7F30-60D0-BFFD-F87D529738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0" y="3148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8" name="Freeform 257">
              <a:extLst>
                <a:ext uri="{FF2B5EF4-FFF2-40B4-BE49-F238E27FC236}">
                  <a16:creationId xmlns:a16="http://schemas.microsoft.com/office/drawing/2014/main" id="{B2F953D8-DA48-F4D6-7474-C8FBBF6712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" y="3148"/>
              <a:ext cx="83" cy="1"/>
            </a:xfrm>
            <a:custGeom>
              <a:avLst/>
              <a:gdLst>
                <a:gd name="T0" fmla="*/ 0 w 83"/>
                <a:gd name="T1" fmla="*/ 0 h 1"/>
                <a:gd name="T2" fmla="*/ 55 w 83"/>
                <a:gd name="T3" fmla="*/ 0 h 1"/>
                <a:gd name="T4" fmla="*/ 83 w 83"/>
                <a:gd name="T5" fmla="*/ 0 h 1"/>
                <a:gd name="T6" fmla="*/ 0 60000 65536"/>
                <a:gd name="T7" fmla="*/ 0 60000 65536"/>
                <a:gd name="T8" fmla="*/ 0 60000 65536"/>
                <a:gd name="T9" fmla="*/ 0 w 83"/>
                <a:gd name="T10" fmla="*/ 0 h 1"/>
                <a:gd name="T11" fmla="*/ 83 w 83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">
                  <a:moveTo>
                    <a:pt x="0" y="0"/>
                  </a:moveTo>
                  <a:lnTo>
                    <a:pt x="55" y="0"/>
                  </a:lnTo>
                  <a:lnTo>
                    <a:pt x="83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9" name="Line 258">
              <a:extLst>
                <a:ext uri="{FF2B5EF4-FFF2-40B4-BE49-F238E27FC236}">
                  <a16:creationId xmlns:a16="http://schemas.microsoft.com/office/drawing/2014/main" id="{286E7C3E-5F10-DF74-87E1-B8BDD7818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7" y="3148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0" name="Rectangle 259">
              <a:extLst>
                <a:ext uri="{FF2B5EF4-FFF2-40B4-BE49-F238E27FC236}">
                  <a16:creationId xmlns:a16="http://schemas.microsoft.com/office/drawing/2014/main" id="{7BE05F3C-EFBB-9F32-23AB-18E23DB62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3037"/>
              <a:ext cx="27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1" name="Rectangle 260">
              <a:extLst>
                <a:ext uri="{FF2B5EF4-FFF2-40B4-BE49-F238E27FC236}">
                  <a16:creationId xmlns:a16="http://schemas.microsoft.com/office/drawing/2014/main" id="{98FBB0FB-7F5A-61FC-932A-CF0884640E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3037"/>
              <a:ext cx="41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2" name="Rectangle 261">
              <a:extLst>
                <a:ext uri="{FF2B5EF4-FFF2-40B4-BE49-F238E27FC236}">
                  <a16:creationId xmlns:a16="http://schemas.microsoft.com/office/drawing/2014/main" id="{DB0C87F8-162C-EFDC-5F30-4E0510242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" y="2265"/>
              <a:ext cx="82" cy="82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3" name="Rectangle 262">
              <a:extLst>
                <a:ext uri="{FF2B5EF4-FFF2-40B4-BE49-F238E27FC236}">
                  <a16:creationId xmlns:a16="http://schemas.microsoft.com/office/drawing/2014/main" id="{1ED098C5-DAF1-EF3F-A306-3C61BB7AB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" y="2265"/>
              <a:ext cx="96" cy="96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4" name="Rectangle 263">
              <a:extLst>
                <a:ext uri="{FF2B5EF4-FFF2-40B4-BE49-F238E27FC236}">
                  <a16:creationId xmlns:a16="http://schemas.microsoft.com/office/drawing/2014/main" id="{26E0F056-0962-4C9A-A5DC-860ECDA98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" y="2278"/>
              <a:ext cx="83" cy="69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5" name="Rectangle 264">
              <a:extLst>
                <a:ext uri="{FF2B5EF4-FFF2-40B4-BE49-F238E27FC236}">
                  <a16:creationId xmlns:a16="http://schemas.microsoft.com/office/drawing/2014/main" id="{663432A8-BC8E-A842-E54C-26D75F495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" y="2278"/>
              <a:ext cx="96" cy="83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6" name="Rectangle 265">
              <a:extLst>
                <a:ext uri="{FF2B5EF4-FFF2-40B4-BE49-F238E27FC236}">
                  <a16:creationId xmlns:a16="http://schemas.microsoft.com/office/drawing/2014/main" id="{149DB326-DCD6-5823-96DC-AC29F25DC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244"/>
              <a:ext cx="83" cy="83"/>
            </a:xfrm>
            <a:prstGeom prst="rect">
              <a:avLst/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7" name="Rectangle 266">
              <a:extLst>
                <a:ext uri="{FF2B5EF4-FFF2-40B4-BE49-F238E27FC236}">
                  <a16:creationId xmlns:a16="http://schemas.microsoft.com/office/drawing/2014/main" id="{1716B70A-4AC2-B52E-CB5D-E6950B95C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244"/>
              <a:ext cx="97" cy="97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68" name="Rectangle 267">
              <a:extLst>
                <a:ext uri="{FF2B5EF4-FFF2-40B4-BE49-F238E27FC236}">
                  <a16:creationId xmlns:a16="http://schemas.microsoft.com/office/drawing/2014/main" id="{D9E01536-82B1-FDD0-8BBD-8CFA30DD9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2" y="1416"/>
              <a:ext cx="10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050">
                  <a:solidFill>
                    <a:srgbClr val="000000"/>
                  </a:solidFill>
                  <a:latin typeface="Zapf Dingbats" charset="2"/>
                </a:rPr>
                <a:t>%</a:t>
              </a:r>
              <a:endParaRPr lang="en-GB" altLang="zh-CN" sz="1800">
                <a:latin typeface="Zapf Dingbats" charset="2"/>
              </a:endParaRPr>
            </a:p>
          </p:txBody>
        </p:sp>
        <p:sp>
          <p:nvSpPr>
            <p:cNvPr id="69" name="Rectangle 268">
              <a:extLst>
                <a:ext uri="{FF2B5EF4-FFF2-40B4-BE49-F238E27FC236}">
                  <a16:creationId xmlns:a16="http://schemas.microsoft.com/office/drawing/2014/main" id="{8B31A1F5-BB7F-C7F3-0D4C-B8C381396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6" y="2996"/>
              <a:ext cx="1365" cy="607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70" name="Freeform 269">
              <a:extLst>
                <a:ext uri="{FF2B5EF4-FFF2-40B4-BE49-F238E27FC236}">
                  <a16:creationId xmlns:a16="http://schemas.microsoft.com/office/drawing/2014/main" id="{B3CCA5CF-2396-893D-0823-A49E86D37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" y="1713"/>
              <a:ext cx="55" cy="55"/>
            </a:xfrm>
            <a:custGeom>
              <a:avLst/>
              <a:gdLst>
                <a:gd name="T0" fmla="*/ 0 w 55"/>
                <a:gd name="T1" fmla="*/ 0 h 55"/>
                <a:gd name="T2" fmla="*/ 41 w 55"/>
                <a:gd name="T3" fmla="*/ 13 h 55"/>
                <a:gd name="T4" fmla="*/ 55 w 55"/>
                <a:gd name="T5" fmla="*/ 55 h 55"/>
                <a:gd name="T6" fmla="*/ 0 60000 65536"/>
                <a:gd name="T7" fmla="*/ 0 60000 65536"/>
                <a:gd name="T8" fmla="*/ 0 60000 65536"/>
                <a:gd name="T9" fmla="*/ 0 w 55"/>
                <a:gd name="T10" fmla="*/ 0 h 55"/>
                <a:gd name="T11" fmla="*/ 55 w 55"/>
                <a:gd name="T12" fmla="*/ 55 h 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" h="55">
                  <a:moveTo>
                    <a:pt x="0" y="0"/>
                  </a:moveTo>
                  <a:lnTo>
                    <a:pt x="41" y="13"/>
                  </a:lnTo>
                  <a:lnTo>
                    <a:pt x="55" y="55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1" name="AutoShape 270">
              <a:extLst>
                <a:ext uri="{FF2B5EF4-FFF2-40B4-BE49-F238E27FC236}">
                  <a16:creationId xmlns:a16="http://schemas.microsoft.com/office/drawing/2014/main" id="{60B794A3-9F93-22A2-36E8-AF288A2CC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616"/>
              <a:ext cx="111" cy="83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72" name="AutoShape 271">
              <a:extLst>
                <a:ext uri="{FF2B5EF4-FFF2-40B4-BE49-F238E27FC236}">
                  <a16:creationId xmlns:a16="http://schemas.microsoft.com/office/drawing/2014/main" id="{8F39C460-D2D5-EF76-829C-26A2049832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9" y="1602"/>
              <a:ext cx="138" cy="111"/>
            </a:xfrm>
            <a:prstGeom prst="roundRect">
              <a:avLst>
                <a:gd name="adj" fmla="val 40088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73" name="Rectangle 272">
              <a:extLst>
                <a:ext uri="{FF2B5EF4-FFF2-40B4-BE49-F238E27FC236}">
                  <a16:creationId xmlns:a16="http://schemas.microsoft.com/office/drawing/2014/main" id="{28E4C572-B7DA-214B-B91A-D0B66D47B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7" y="1644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74" name="Rectangle 273">
              <a:extLst>
                <a:ext uri="{FF2B5EF4-FFF2-40B4-BE49-F238E27FC236}">
                  <a16:creationId xmlns:a16="http://schemas.microsoft.com/office/drawing/2014/main" id="{C5190D46-34B5-915B-15DC-DCC12EA29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7" y="1644"/>
              <a:ext cx="97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75" name="Freeform 274">
              <a:extLst>
                <a:ext uri="{FF2B5EF4-FFF2-40B4-BE49-F238E27FC236}">
                  <a16:creationId xmlns:a16="http://schemas.microsoft.com/office/drawing/2014/main" id="{6A22C9F4-CFD3-9A10-740F-D25740A5E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1" y="1768"/>
              <a:ext cx="14" cy="27"/>
            </a:xfrm>
            <a:custGeom>
              <a:avLst/>
              <a:gdLst>
                <a:gd name="T0" fmla="*/ 0 w 14"/>
                <a:gd name="T1" fmla="*/ 0 h 27"/>
                <a:gd name="T2" fmla="*/ 14 w 14"/>
                <a:gd name="T3" fmla="*/ 0 h 27"/>
                <a:gd name="T4" fmla="*/ 14 w 14"/>
                <a:gd name="T5" fmla="*/ 0 h 27"/>
                <a:gd name="T6" fmla="*/ 14 w 14"/>
                <a:gd name="T7" fmla="*/ 14 h 27"/>
                <a:gd name="T8" fmla="*/ 14 w 14"/>
                <a:gd name="T9" fmla="*/ 27 h 27"/>
                <a:gd name="T10" fmla="*/ 0 w 14"/>
                <a:gd name="T11" fmla="*/ 27 h 27"/>
                <a:gd name="T12" fmla="*/ 0 w 14"/>
                <a:gd name="T13" fmla="*/ 14 h 27"/>
                <a:gd name="T14" fmla="*/ 0 w 14"/>
                <a:gd name="T15" fmla="*/ 0 h 27"/>
                <a:gd name="T16" fmla="*/ 0 w 14"/>
                <a:gd name="T17" fmla="*/ 0 h 27"/>
                <a:gd name="T18" fmla="*/ 0 w 14"/>
                <a:gd name="T19" fmla="*/ 0 h 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27"/>
                <a:gd name="T32" fmla="*/ 14 w 14"/>
                <a:gd name="T33" fmla="*/ 27 h 2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27">
                  <a:moveTo>
                    <a:pt x="0" y="0"/>
                  </a:moveTo>
                  <a:lnTo>
                    <a:pt x="14" y="0"/>
                  </a:lnTo>
                  <a:lnTo>
                    <a:pt x="14" y="14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76" name="Picture 275">
              <a:extLst>
                <a:ext uri="{FF2B5EF4-FFF2-40B4-BE49-F238E27FC236}">
                  <a16:creationId xmlns:a16="http://schemas.microsoft.com/office/drawing/2014/main" id="{709D3856-AE49-34F1-3972-3D2821AE43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1" y="1644"/>
              <a:ext cx="69" cy="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" name="Line 276">
              <a:extLst>
                <a:ext uri="{FF2B5EF4-FFF2-40B4-BE49-F238E27FC236}">
                  <a16:creationId xmlns:a16="http://schemas.microsoft.com/office/drawing/2014/main" id="{882DCC1B-798A-BFE5-7F93-CAEB1F4C0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1" y="1768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8" name="Line 277">
              <a:extLst>
                <a:ext uri="{FF2B5EF4-FFF2-40B4-BE49-F238E27FC236}">
                  <a16:creationId xmlns:a16="http://schemas.microsoft.com/office/drawing/2014/main" id="{5CEE7422-3833-D484-DF2A-86ADC317A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1" y="1768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9" name="Line 278">
              <a:extLst>
                <a:ext uri="{FF2B5EF4-FFF2-40B4-BE49-F238E27FC236}">
                  <a16:creationId xmlns:a16="http://schemas.microsoft.com/office/drawing/2014/main" id="{324085EA-0D09-B49E-5E81-6FFCF8BD90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5" y="1768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0" name="Rectangle 279">
              <a:extLst>
                <a:ext uri="{FF2B5EF4-FFF2-40B4-BE49-F238E27FC236}">
                  <a16:creationId xmlns:a16="http://schemas.microsoft.com/office/drawing/2014/main" id="{88C354CA-A21C-6DC0-749D-B88001F49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699"/>
              <a:ext cx="111" cy="14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1" name="Freeform 280">
              <a:extLst>
                <a:ext uri="{FF2B5EF4-FFF2-40B4-BE49-F238E27FC236}">
                  <a16:creationId xmlns:a16="http://schemas.microsoft.com/office/drawing/2014/main" id="{37563E74-43D1-7D18-8A87-0385B1862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726"/>
              <a:ext cx="138" cy="14"/>
            </a:xfrm>
            <a:custGeom>
              <a:avLst/>
              <a:gdLst>
                <a:gd name="T0" fmla="*/ 14 w 138"/>
                <a:gd name="T1" fmla="*/ 0 h 14"/>
                <a:gd name="T2" fmla="*/ 0 w 138"/>
                <a:gd name="T3" fmla="*/ 14 h 14"/>
                <a:gd name="T4" fmla="*/ 138 w 138"/>
                <a:gd name="T5" fmla="*/ 14 h 14"/>
                <a:gd name="T6" fmla="*/ 125 w 138"/>
                <a:gd name="T7" fmla="*/ 0 h 14"/>
                <a:gd name="T8" fmla="*/ 14 w 138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8"/>
                <a:gd name="T16" fmla="*/ 0 h 14"/>
                <a:gd name="T17" fmla="*/ 138 w 138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8" h="14">
                  <a:moveTo>
                    <a:pt x="14" y="0"/>
                  </a:moveTo>
                  <a:lnTo>
                    <a:pt x="0" y="14"/>
                  </a:lnTo>
                  <a:lnTo>
                    <a:pt x="138" y="14"/>
                  </a:lnTo>
                  <a:lnTo>
                    <a:pt x="125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2" name="Line 281">
              <a:extLst>
                <a:ext uri="{FF2B5EF4-FFF2-40B4-BE49-F238E27FC236}">
                  <a16:creationId xmlns:a16="http://schemas.microsoft.com/office/drawing/2014/main" id="{9F036315-922C-3C09-C276-990C6FC63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3" y="1740"/>
              <a:ext cx="28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3" name="Line 282">
              <a:extLst>
                <a:ext uri="{FF2B5EF4-FFF2-40B4-BE49-F238E27FC236}">
                  <a16:creationId xmlns:a16="http://schemas.microsoft.com/office/drawing/2014/main" id="{30FA2724-7405-D798-67B9-B09922D60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7" y="1726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4" name="Line 283">
              <a:extLst>
                <a:ext uri="{FF2B5EF4-FFF2-40B4-BE49-F238E27FC236}">
                  <a16:creationId xmlns:a16="http://schemas.microsoft.com/office/drawing/2014/main" id="{4F77CE42-4FA3-8F0E-40BC-86BFF5F797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3" y="1726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5" name="Line 284">
              <a:extLst>
                <a:ext uri="{FF2B5EF4-FFF2-40B4-BE49-F238E27FC236}">
                  <a16:creationId xmlns:a16="http://schemas.microsoft.com/office/drawing/2014/main" id="{5A16C7CC-7D7C-0771-3E2B-3F56B9871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5" y="1740"/>
              <a:ext cx="4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6" name="Line 285">
              <a:extLst>
                <a:ext uri="{FF2B5EF4-FFF2-40B4-BE49-F238E27FC236}">
                  <a16:creationId xmlns:a16="http://schemas.microsoft.com/office/drawing/2014/main" id="{0B1AA580-817C-17A5-86DE-8E2F288A9C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6" y="1726"/>
              <a:ext cx="28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7" name="Line 286">
              <a:extLst>
                <a:ext uri="{FF2B5EF4-FFF2-40B4-BE49-F238E27FC236}">
                  <a16:creationId xmlns:a16="http://schemas.microsoft.com/office/drawing/2014/main" id="{F61737F4-FDBA-2CD8-556D-F2C8C8371A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0" y="1740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8" name="Rectangle 287">
              <a:extLst>
                <a:ext uri="{FF2B5EF4-FFF2-40B4-BE49-F238E27FC236}">
                  <a16:creationId xmlns:a16="http://schemas.microsoft.com/office/drawing/2014/main" id="{8ABFF503-0A13-8C49-BD99-8D3C508C1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" y="1630"/>
              <a:ext cx="28" cy="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9" name="Rectangle 288">
              <a:extLst>
                <a:ext uri="{FF2B5EF4-FFF2-40B4-BE49-F238E27FC236}">
                  <a16:creationId xmlns:a16="http://schemas.microsoft.com/office/drawing/2014/main" id="{774375DC-ACDD-3ACB-A5B7-DDDD385DD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" y="1630"/>
              <a:ext cx="42" cy="41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0" name="Freeform 289">
              <a:extLst>
                <a:ext uri="{FF2B5EF4-FFF2-40B4-BE49-F238E27FC236}">
                  <a16:creationId xmlns:a16="http://schemas.microsoft.com/office/drawing/2014/main" id="{2C1B60CC-3A09-325B-4300-A023BA629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6" y="1175"/>
              <a:ext cx="42" cy="69"/>
            </a:xfrm>
            <a:custGeom>
              <a:avLst/>
              <a:gdLst>
                <a:gd name="T0" fmla="*/ 0 w 42"/>
                <a:gd name="T1" fmla="*/ 0 h 69"/>
                <a:gd name="T2" fmla="*/ 42 w 42"/>
                <a:gd name="T3" fmla="*/ 13 h 69"/>
                <a:gd name="T4" fmla="*/ 42 w 42"/>
                <a:gd name="T5" fmla="*/ 69 h 69"/>
                <a:gd name="T6" fmla="*/ 0 60000 65536"/>
                <a:gd name="T7" fmla="*/ 0 60000 65536"/>
                <a:gd name="T8" fmla="*/ 0 60000 65536"/>
                <a:gd name="T9" fmla="*/ 0 w 42"/>
                <a:gd name="T10" fmla="*/ 0 h 69"/>
                <a:gd name="T11" fmla="*/ 42 w 42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69">
                  <a:moveTo>
                    <a:pt x="0" y="0"/>
                  </a:moveTo>
                  <a:lnTo>
                    <a:pt x="42" y="13"/>
                  </a:lnTo>
                  <a:lnTo>
                    <a:pt x="42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1" name="AutoShape 290">
              <a:extLst>
                <a:ext uri="{FF2B5EF4-FFF2-40B4-BE49-F238E27FC236}">
                  <a16:creationId xmlns:a16="http://schemas.microsoft.com/office/drawing/2014/main" id="{D5D37FE7-B3D7-6F82-63D7-7C32EEE910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1092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2" name="AutoShape 291">
              <a:extLst>
                <a:ext uri="{FF2B5EF4-FFF2-40B4-BE49-F238E27FC236}">
                  <a16:creationId xmlns:a16="http://schemas.microsoft.com/office/drawing/2014/main" id="{DE0FCDC6-AE90-7705-0E3E-D7C53F0F5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1078"/>
              <a:ext cx="152" cy="97"/>
            </a:xfrm>
            <a:prstGeom prst="roundRect">
              <a:avLst>
                <a:gd name="adj" fmla="val 38662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3" name="Rectangle 292">
              <a:extLst>
                <a:ext uri="{FF2B5EF4-FFF2-40B4-BE49-F238E27FC236}">
                  <a16:creationId xmlns:a16="http://schemas.microsoft.com/office/drawing/2014/main" id="{B88FC739-0CDA-08D9-5F8E-BC1B5B609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1106"/>
              <a:ext cx="82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4" name="Rectangle 293">
              <a:extLst>
                <a:ext uri="{FF2B5EF4-FFF2-40B4-BE49-F238E27FC236}">
                  <a16:creationId xmlns:a16="http://schemas.microsoft.com/office/drawing/2014/main" id="{D2BE3ED2-E5B7-0A10-E43D-1CD7157ED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1106"/>
              <a:ext cx="96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5" name="Freeform 294">
              <a:extLst>
                <a:ext uri="{FF2B5EF4-FFF2-40B4-BE49-F238E27FC236}">
                  <a16:creationId xmlns:a16="http://schemas.microsoft.com/office/drawing/2014/main" id="{72EE53BD-A79B-0B92-1B41-5380A819A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4" y="1230"/>
              <a:ext cx="28" cy="41"/>
            </a:xfrm>
            <a:custGeom>
              <a:avLst/>
              <a:gdLst>
                <a:gd name="T0" fmla="*/ 14 w 28"/>
                <a:gd name="T1" fmla="*/ 0 h 41"/>
                <a:gd name="T2" fmla="*/ 14 w 28"/>
                <a:gd name="T3" fmla="*/ 0 h 41"/>
                <a:gd name="T4" fmla="*/ 28 w 28"/>
                <a:gd name="T5" fmla="*/ 14 h 41"/>
                <a:gd name="T6" fmla="*/ 28 w 28"/>
                <a:gd name="T7" fmla="*/ 27 h 41"/>
                <a:gd name="T8" fmla="*/ 14 w 28"/>
                <a:gd name="T9" fmla="*/ 41 h 41"/>
                <a:gd name="T10" fmla="*/ 14 w 28"/>
                <a:gd name="T11" fmla="*/ 41 h 41"/>
                <a:gd name="T12" fmla="*/ 0 w 28"/>
                <a:gd name="T13" fmla="*/ 27 h 41"/>
                <a:gd name="T14" fmla="*/ 0 w 28"/>
                <a:gd name="T15" fmla="*/ 14 h 41"/>
                <a:gd name="T16" fmla="*/ 0 w 28"/>
                <a:gd name="T17" fmla="*/ 0 h 41"/>
                <a:gd name="T18" fmla="*/ 14 w 28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1"/>
                <a:gd name="T32" fmla="*/ 28 w 28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1">
                  <a:moveTo>
                    <a:pt x="14" y="0"/>
                  </a:moveTo>
                  <a:lnTo>
                    <a:pt x="14" y="0"/>
                  </a:lnTo>
                  <a:lnTo>
                    <a:pt x="28" y="14"/>
                  </a:lnTo>
                  <a:lnTo>
                    <a:pt x="28" y="27"/>
                  </a:lnTo>
                  <a:lnTo>
                    <a:pt x="14" y="41"/>
                  </a:lnTo>
                  <a:lnTo>
                    <a:pt x="0" y="27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96" name="Picture 295">
              <a:extLst>
                <a:ext uri="{FF2B5EF4-FFF2-40B4-BE49-F238E27FC236}">
                  <a16:creationId xmlns:a16="http://schemas.microsoft.com/office/drawing/2014/main" id="{BFC6F5B2-5792-5AED-C30C-2FDA64BEC0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4" y="1106"/>
              <a:ext cx="69" cy="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" name="Line 296">
              <a:extLst>
                <a:ext uri="{FF2B5EF4-FFF2-40B4-BE49-F238E27FC236}">
                  <a16:creationId xmlns:a16="http://schemas.microsoft.com/office/drawing/2014/main" id="{029528A2-4279-FF07-F393-94E0B43E88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4" y="1244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8" name="Freeform 297">
              <a:extLst>
                <a:ext uri="{FF2B5EF4-FFF2-40B4-BE49-F238E27FC236}">
                  <a16:creationId xmlns:a16="http://schemas.microsoft.com/office/drawing/2014/main" id="{0843C08C-8BC4-4D20-B9C0-316610476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8" y="1244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9" name="Rectangle 298">
              <a:extLst>
                <a:ext uri="{FF2B5EF4-FFF2-40B4-BE49-F238E27FC236}">
                  <a16:creationId xmlns:a16="http://schemas.microsoft.com/office/drawing/2014/main" id="{E5B344B8-CD29-2312-207C-B85D43E8E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" y="1161"/>
              <a:ext cx="96" cy="27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00" name="Freeform 299">
              <a:extLst>
                <a:ext uri="{FF2B5EF4-FFF2-40B4-BE49-F238E27FC236}">
                  <a16:creationId xmlns:a16="http://schemas.microsoft.com/office/drawing/2014/main" id="{82A475F9-008F-2CAD-69DC-4B8F77611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6" y="1188"/>
              <a:ext cx="124" cy="28"/>
            </a:xfrm>
            <a:custGeom>
              <a:avLst/>
              <a:gdLst>
                <a:gd name="T0" fmla="*/ 14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4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4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1" name="Line 300">
              <a:extLst>
                <a:ext uri="{FF2B5EF4-FFF2-40B4-BE49-F238E27FC236}">
                  <a16:creationId xmlns:a16="http://schemas.microsoft.com/office/drawing/2014/main" id="{E9F17F03-BAE2-69B9-46C1-2CAF3939E6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1202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2" name="Line 301">
              <a:extLst>
                <a:ext uri="{FF2B5EF4-FFF2-40B4-BE49-F238E27FC236}">
                  <a16:creationId xmlns:a16="http://schemas.microsoft.com/office/drawing/2014/main" id="{D992074F-DCB0-689A-33CB-0BDB718787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4" y="1188"/>
              <a:ext cx="82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3" name="Line 302">
              <a:extLst>
                <a:ext uri="{FF2B5EF4-FFF2-40B4-BE49-F238E27FC236}">
                  <a16:creationId xmlns:a16="http://schemas.microsoft.com/office/drawing/2014/main" id="{E47BBDA0-4573-908B-1AFE-3CAFB2C0E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120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4" name="Line 303">
              <a:extLst>
                <a:ext uri="{FF2B5EF4-FFF2-40B4-BE49-F238E27FC236}">
                  <a16:creationId xmlns:a16="http://schemas.microsoft.com/office/drawing/2014/main" id="{85B682B9-9219-751F-4109-528572087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7" y="1202"/>
              <a:ext cx="56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5" name="Freeform 304">
              <a:extLst>
                <a:ext uri="{FF2B5EF4-FFF2-40B4-BE49-F238E27FC236}">
                  <a16:creationId xmlns:a16="http://schemas.microsoft.com/office/drawing/2014/main" id="{36B66F8A-E798-3D66-588F-DA430919B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9" y="1202"/>
              <a:ext cx="41" cy="1"/>
            </a:xfrm>
            <a:custGeom>
              <a:avLst/>
              <a:gdLst>
                <a:gd name="T0" fmla="*/ 0 w 41"/>
                <a:gd name="T1" fmla="*/ 0 h 1"/>
                <a:gd name="T2" fmla="*/ 27 w 41"/>
                <a:gd name="T3" fmla="*/ 0 h 1"/>
                <a:gd name="T4" fmla="*/ 41 w 41"/>
                <a:gd name="T5" fmla="*/ 0 h 1"/>
                <a:gd name="T6" fmla="*/ 0 60000 65536"/>
                <a:gd name="T7" fmla="*/ 0 60000 65536"/>
                <a:gd name="T8" fmla="*/ 0 60000 65536"/>
                <a:gd name="T9" fmla="*/ 0 w 41"/>
                <a:gd name="T10" fmla="*/ 0 h 1"/>
                <a:gd name="T11" fmla="*/ 41 w 4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1">
                  <a:moveTo>
                    <a:pt x="0" y="0"/>
                  </a:moveTo>
                  <a:lnTo>
                    <a:pt x="27" y="0"/>
                  </a:lnTo>
                  <a:lnTo>
                    <a:pt x="41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6" name="Rectangle 305">
              <a:extLst>
                <a:ext uri="{FF2B5EF4-FFF2-40B4-BE49-F238E27FC236}">
                  <a16:creationId xmlns:a16="http://schemas.microsoft.com/office/drawing/2014/main" id="{04EDBBAF-20E7-46C5-5B88-F67F57D33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" y="1092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07" name="Rectangle 306">
              <a:extLst>
                <a:ext uri="{FF2B5EF4-FFF2-40B4-BE49-F238E27FC236}">
                  <a16:creationId xmlns:a16="http://schemas.microsoft.com/office/drawing/2014/main" id="{9FC759B4-6FE3-1723-BCF6-457C8454A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" y="1092"/>
              <a:ext cx="42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08" name="Freeform 307">
              <a:extLst>
                <a:ext uri="{FF2B5EF4-FFF2-40B4-BE49-F238E27FC236}">
                  <a16:creationId xmlns:a16="http://schemas.microsoft.com/office/drawing/2014/main" id="{2D56AAAE-DD5C-FD22-A27D-C2439174F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6" y="1175"/>
              <a:ext cx="41" cy="69"/>
            </a:xfrm>
            <a:custGeom>
              <a:avLst/>
              <a:gdLst>
                <a:gd name="T0" fmla="*/ 0 w 41"/>
                <a:gd name="T1" fmla="*/ 0 h 69"/>
                <a:gd name="T2" fmla="*/ 41 w 41"/>
                <a:gd name="T3" fmla="*/ 13 h 69"/>
                <a:gd name="T4" fmla="*/ 41 w 41"/>
                <a:gd name="T5" fmla="*/ 69 h 69"/>
                <a:gd name="T6" fmla="*/ 0 60000 65536"/>
                <a:gd name="T7" fmla="*/ 0 60000 65536"/>
                <a:gd name="T8" fmla="*/ 0 60000 65536"/>
                <a:gd name="T9" fmla="*/ 0 w 41"/>
                <a:gd name="T10" fmla="*/ 0 h 69"/>
                <a:gd name="T11" fmla="*/ 41 w 41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69">
                  <a:moveTo>
                    <a:pt x="0" y="0"/>
                  </a:moveTo>
                  <a:lnTo>
                    <a:pt x="41" y="13"/>
                  </a:lnTo>
                  <a:lnTo>
                    <a:pt x="41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9" name="AutoShape 308">
              <a:extLst>
                <a:ext uri="{FF2B5EF4-FFF2-40B4-BE49-F238E27FC236}">
                  <a16:creationId xmlns:a16="http://schemas.microsoft.com/office/drawing/2014/main" id="{FBB05763-7FC4-3728-3B38-B6E242B4F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1092"/>
              <a:ext cx="125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10" name="AutoShape 309">
              <a:extLst>
                <a:ext uri="{FF2B5EF4-FFF2-40B4-BE49-F238E27FC236}">
                  <a16:creationId xmlns:a16="http://schemas.microsoft.com/office/drawing/2014/main" id="{2AEF7802-6771-221F-85E5-1754C8132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2" y="1078"/>
              <a:ext cx="151" cy="97"/>
            </a:xfrm>
            <a:prstGeom prst="roundRect">
              <a:avLst>
                <a:gd name="adj" fmla="val 38662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11" name="Rectangle 310">
              <a:extLst>
                <a:ext uri="{FF2B5EF4-FFF2-40B4-BE49-F238E27FC236}">
                  <a16:creationId xmlns:a16="http://schemas.microsoft.com/office/drawing/2014/main" id="{2A1B9F1F-306C-AA67-EB7D-C772A724F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" y="1106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12" name="Rectangle 311">
              <a:extLst>
                <a:ext uri="{FF2B5EF4-FFF2-40B4-BE49-F238E27FC236}">
                  <a16:creationId xmlns:a16="http://schemas.microsoft.com/office/drawing/2014/main" id="{E23F95B2-47DF-FFB9-E912-BE6F5540D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" y="1106"/>
              <a:ext cx="97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13" name="Freeform 312">
              <a:extLst>
                <a:ext uri="{FF2B5EF4-FFF2-40B4-BE49-F238E27FC236}">
                  <a16:creationId xmlns:a16="http://schemas.microsoft.com/office/drawing/2014/main" id="{30DE83A3-BC21-2C3B-40F6-700D8781D7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3" y="1230"/>
              <a:ext cx="28" cy="41"/>
            </a:xfrm>
            <a:custGeom>
              <a:avLst/>
              <a:gdLst>
                <a:gd name="T0" fmla="*/ 14 w 28"/>
                <a:gd name="T1" fmla="*/ 0 h 41"/>
                <a:gd name="T2" fmla="*/ 14 w 28"/>
                <a:gd name="T3" fmla="*/ 0 h 41"/>
                <a:gd name="T4" fmla="*/ 28 w 28"/>
                <a:gd name="T5" fmla="*/ 14 h 41"/>
                <a:gd name="T6" fmla="*/ 28 w 28"/>
                <a:gd name="T7" fmla="*/ 27 h 41"/>
                <a:gd name="T8" fmla="*/ 14 w 28"/>
                <a:gd name="T9" fmla="*/ 41 h 41"/>
                <a:gd name="T10" fmla="*/ 14 w 28"/>
                <a:gd name="T11" fmla="*/ 41 h 41"/>
                <a:gd name="T12" fmla="*/ 0 w 28"/>
                <a:gd name="T13" fmla="*/ 27 h 41"/>
                <a:gd name="T14" fmla="*/ 0 w 28"/>
                <a:gd name="T15" fmla="*/ 14 h 41"/>
                <a:gd name="T16" fmla="*/ 0 w 28"/>
                <a:gd name="T17" fmla="*/ 0 h 41"/>
                <a:gd name="T18" fmla="*/ 14 w 28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1"/>
                <a:gd name="T32" fmla="*/ 28 w 28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1">
                  <a:moveTo>
                    <a:pt x="14" y="0"/>
                  </a:moveTo>
                  <a:lnTo>
                    <a:pt x="14" y="0"/>
                  </a:lnTo>
                  <a:lnTo>
                    <a:pt x="28" y="14"/>
                  </a:lnTo>
                  <a:lnTo>
                    <a:pt x="28" y="27"/>
                  </a:lnTo>
                  <a:lnTo>
                    <a:pt x="14" y="41"/>
                  </a:lnTo>
                  <a:lnTo>
                    <a:pt x="0" y="27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114" name="Picture 313">
              <a:extLst>
                <a:ext uri="{FF2B5EF4-FFF2-40B4-BE49-F238E27FC236}">
                  <a16:creationId xmlns:a16="http://schemas.microsoft.com/office/drawing/2014/main" id="{E083B086-A2EB-F9F1-78BB-5D06B2D550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3" y="1106"/>
              <a:ext cx="69" cy="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5" name="Line 314">
              <a:extLst>
                <a:ext uri="{FF2B5EF4-FFF2-40B4-BE49-F238E27FC236}">
                  <a16:creationId xmlns:a16="http://schemas.microsoft.com/office/drawing/2014/main" id="{929BC9FE-DB91-CD1C-6689-E25CB0AE71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3" y="1244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16" name="Freeform 315">
              <a:extLst>
                <a:ext uri="{FF2B5EF4-FFF2-40B4-BE49-F238E27FC236}">
                  <a16:creationId xmlns:a16="http://schemas.microsoft.com/office/drawing/2014/main" id="{F6C758C0-CAE1-75D0-9CE1-E70DB749F4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7" y="1244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17" name="Rectangle 316">
              <a:extLst>
                <a:ext uri="{FF2B5EF4-FFF2-40B4-BE49-F238E27FC236}">
                  <a16:creationId xmlns:a16="http://schemas.microsoft.com/office/drawing/2014/main" id="{83789C47-BE95-6F31-E8D1-84DA48EC6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9" y="1161"/>
              <a:ext cx="97" cy="27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18" name="Freeform 317">
              <a:extLst>
                <a:ext uri="{FF2B5EF4-FFF2-40B4-BE49-F238E27FC236}">
                  <a16:creationId xmlns:a16="http://schemas.microsoft.com/office/drawing/2014/main" id="{45BC2B8E-41A6-0E74-A916-3C5D821C7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5" y="1188"/>
              <a:ext cx="125" cy="28"/>
            </a:xfrm>
            <a:custGeom>
              <a:avLst/>
              <a:gdLst>
                <a:gd name="T0" fmla="*/ 14 w 125"/>
                <a:gd name="T1" fmla="*/ 0 h 28"/>
                <a:gd name="T2" fmla="*/ 0 w 125"/>
                <a:gd name="T3" fmla="*/ 28 h 28"/>
                <a:gd name="T4" fmla="*/ 125 w 125"/>
                <a:gd name="T5" fmla="*/ 28 h 28"/>
                <a:gd name="T6" fmla="*/ 125 w 125"/>
                <a:gd name="T7" fmla="*/ 0 h 28"/>
                <a:gd name="T8" fmla="*/ 14 w 12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28"/>
                <a:gd name="T17" fmla="*/ 125 w 12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28">
                  <a:moveTo>
                    <a:pt x="14" y="0"/>
                  </a:moveTo>
                  <a:lnTo>
                    <a:pt x="0" y="28"/>
                  </a:lnTo>
                  <a:lnTo>
                    <a:pt x="125" y="28"/>
                  </a:lnTo>
                  <a:lnTo>
                    <a:pt x="125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19" name="Line 318">
              <a:extLst>
                <a:ext uri="{FF2B5EF4-FFF2-40B4-BE49-F238E27FC236}">
                  <a16:creationId xmlns:a16="http://schemas.microsoft.com/office/drawing/2014/main" id="{61D95D73-9DEF-69DE-E6ED-1D9C99982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9" y="1202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0" name="Line 319">
              <a:extLst>
                <a:ext uri="{FF2B5EF4-FFF2-40B4-BE49-F238E27FC236}">
                  <a16:creationId xmlns:a16="http://schemas.microsoft.com/office/drawing/2014/main" id="{574A8662-316A-2BE1-B0D7-284CFAB68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3" y="1188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1" name="Line 320">
              <a:extLst>
                <a:ext uri="{FF2B5EF4-FFF2-40B4-BE49-F238E27FC236}">
                  <a16:creationId xmlns:a16="http://schemas.microsoft.com/office/drawing/2014/main" id="{AC1DDCB2-AE0D-00C2-E7D3-54CC211E46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9" y="120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2" name="Line 321">
              <a:extLst>
                <a:ext uri="{FF2B5EF4-FFF2-40B4-BE49-F238E27FC236}">
                  <a16:creationId xmlns:a16="http://schemas.microsoft.com/office/drawing/2014/main" id="{EE504BFD-5554-DC51-95C8-D07FC0D5B1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7" y="1202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3" name="Freeform 322">
              <a:extLst>
                <a:ext uri="{FF2B5EF4-FFF2-40B4-BE49-F238E27FC236}">
                  <a16:creationId xmlns:a16="http://schemas.microsoft.com/office/drawing/2014/main" id="{88EB0D47-09C3-6F74-2B19-F3F373BA8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8" y="1202"/>
              <a:ext cx="42" cy="1"/>
            </a:xfrm>
            <a:custGeom>
              <a:avLst/>
              <a:gdLst>
                <a:gd name="T0" fmla="*/ 0 w 42"/>
                <a:gd name="T1" fmla="*/ 0 h 1"/>
                <a:gd name="T2" fmla="*/ 28 w 42"/>
                <a:gd name="T3" fmla="*/ 0 h 1"/>
                <a:gd name="T4" fmla="*/ 42 w 42"/>
                <a:gd name="T5" fmla="*/ 0 h 1"/>
                <a:gd name="T6" fmla="*/ 0 60000 65536"/>
                <a:gd name="T7" fmla="*/ 0 60000 65536"/>
                <a:gd name="T8" fmla="*/ 0 60000 65536"/>
                <a:gd name="T9" fmla="*/ 0 w 42"/>
                <a:gd name="T10" fmla="*/ 0 h 1"/>
                <a:gd name="T11" fmla="*/ 42 w 42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1">
                  <a:moveTo>
                    <a:pt x="0" y="0"/>
                  </a:moveTo>
                  <a:lnTo>
                    <a:pt x="28" y="0"/>
                  </a:lnTo>
                  <a:lnTo>
                    <a:pt x="42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4" name="Rectangle 323">
              <a:extLst>
                <a:ext uri="{FF2B5EF4-FFF2-40B4-BE49-F238E27FC236}">
                  <a16:creationId xmlns:a16="http://schemas.microsoft.com/office/drawing/2014/main" id="{6E4A7E83-ED94-B06E-3192-687F41D05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1" y="1092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25" name="Rectangle 324">
              <a:extLst>
                <a:ext uri="{FF2B5EF4-FFF2-40B4-BE49-F238E27FC236}">
                  <a16:creationId xmlns:a16="http://schemas.microsoft.com/office/drawing/2014/main" id="{8FA837C6-655F-2524-9484-F25594CED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1" y="1092"/>
              <a:ext cx="41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26" name="Freeform 325">
              <a:extLst>
                <a:ext uri="{FF2B5EF4-FFF2-40B4-BE49-F238E27FC236}">
                  <a16:creationId xmlns:a16="http://schemas.microsoft.com/office/drawing/2014/main" id="{8E9930A0-6609-07A3-8C28-2FBAAC7C6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" y="1175"/>
              <a:ext cx="42" cy="69"/>
            </a:xfrm>
            <a:custGeom>
              <a:avLst/>
              <a:gdLst>
                <a:gd name="T0" fmla="*/ 0 w 42"/>
                <a:gd name="T1" fmla="*/ 0 h 69"/>
                <a:gd name="T2" fmla="*/ 42 w 42"/>
                <a:gd name="T3" fmla="*/ 13 h 69"/>
                <a:gd name="T4" fmla="*/ 42 w 42"/>
                <a:gd name="T5" fmla="*/ 69 h 69"/>
                <a:gd name="T6" fmla="*/ 0 60000 65536"/>
                <a:gd name="T7" fmla="*/ 0 60000 65536"/>
                <a:gd name="T8" fmla="*/ 0 60000 65536"/>
                <a:gd name="T9" fmla="*/ 0 w 42"/>
                <a:gd name="T10" fmla="*/ 0 h 69"/>
                <a:gd name="T11" fmla="*/ 42 w 42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69">
                  <a:moveTo>
                    <a:pt x="0" y="0"/>
                  </a:moveTo>
                  <a:lnTo>
                    <a:pt x="42" y="13"/>
                  </a:lnTo>
                  <a:lnTo>
                    <a:pt x="42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7" name="AutoShape 326">
              <a:extLst>
                <a:ext uri="{FF2B5EF4-FFF2-40B4-BE49-F238E27FC236}">
                  <a16:creationId xmlns:a16="http://schemas.microsoft.com/office/drawing/2014/main" id="{BC40850D-BBF6-C5EE-04DC-0CD60A630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092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28" name="AutoShape 327">
              <a:extLst>
                <a:ext uri="{FF2B5EF4-FFF2-40B4-BE49-F238E27FC236}">
                  <a16:creationId xmlns:a16="http://schemas.microsoft.com/office/drawing/2014/main" id="{DF337CEF-D49E-140C-02E6-0A71E38BB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1" y="1078"/>
              <a:ext cx="152" cy="97"/>
            </a:xfrm>
            <a:prstGeom prst="roundRect">
              <a:avLst>
                <a:gd name="adj" fmla="val 38662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29" name="Rectangle 328">
              <a:extLst>
                <a:ext uri="{FF2B5EF4-FFF2-40B4-BE49-F238E27FC236}">
                  <a16:creationId xmlns:a16="http://schemas.microsoft.com/office/drawing/2014/main" id="{91ADFA84-FE2E-F366-8F25-C24DDE7F1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106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30" name="Rectangle 329">
              <a:extLst>
                <a:ext uri="{FF2B5EF4-FFF2-40B4-BE49-F238E27FC236}">
                  <a16:creationId xmlns:a16="http://schemas.microsoft.com/office/drawing/2014/main" id="{9F3C8F02-0CFB-8796-992C-D3124F5E8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106"/>
              <a:ext cx="97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31" name="Freeform 330">
              <a:extLst>
                <a:ext uri="{FF2B5EF4-FFF2-40B4-BE49-F238E27FC236}">
                  <a16:creationId xmlns:a16="http://schemas.microsoft.com/office/drawing/2014/main" id="{E3B622B8-B7A2-4EA5-7B01-631EEE49C3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" y="1230"/>
              <a:ext cx="27" cy="41"/>
            </a:xfrm>
            <a:custGeom>
              <a:avLst/>
              <a:gdLst>
                <a:gd name="T0" fmla="*/ 14 w 27"/>
                <a:gd name="T1" fmla="*/ 0 h 41"/>
                <a:gd name="T2" fmla="*/ 14 w 27"/>
                <a:gd name="T3" fmla="*/ 0 h 41"/>
                <a:gd name="T4" fmla="*/ 27 w 27"/>
                <a:gd name="T5" fmla="*/ 14 h 41"/>
                <a:gd name="T6" fmla="*/ 27 w 27"/>
                <a:gd name="T7" fmla="*/ 27 h 41"/>
                <a:gd name="T8" fmla="*/ 14 w 27"/>
                <a:gd name="T9" fmla="*/ 41 h 41"/>
                <a:gd name="T10" fmla="*/ 14 w 27"/>
                <a:gd name="T11" fmla="*/ 41 h 41"/>
                <a:gd name="T12" fmla="*/ 0 w 27"/>
                <a:gd name="T13" fmla="*/ 27 h 41"/>
                <a:gd name="T14" fmla="*/ 0 w 27"/>
                <a:gd name="T15" fmla="*/ 14 h 41"/>
                <a:gd name="T16" fmla="*/ 0 w 27"/>
                <a:gd name="T17" fmla="*/ 0 h 41"/>
                <a:gd name="T18" fmla="*/ 14 w 27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"/>
                <a:gd name="T31" fmla="*/ 0 h 41"/>
                <a:gd name="T32" fmla="*/ 27 w 27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" h="41">
                  <a:moveTo>
                    <a:pt x="14" y="0"/>
                  </a:moveTo>
                  <a:lnTo>
                    <a:pt x="14" y="0"/>
                  </a:lnTo>
                  <a:lnTo>
                    <a:pt x="27" y="14"/>
                  </a:lnTo>
                  <a:lnTo>
                    <a:pt x="27" y="27"/>
                  </a:lnTo>
                  <a:lnTo>
                    <a:pt x="14" y="41"/>
                  </a:lnTo>
                  <a:lnTo>
                    <a:pt x="0" y="27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132" name="Picture 331">
              <a:extLst>
                <a:ext uri="{FF2B5EF4-FFF2-40B4-BE49-F238E27FC236}">
                  <a16:creationId xmlns:a16="http://schemas.microsoft.com/office/drawing/2014/main" id="{A75D6C72-FB60-636D-BBDB-62E4F1AF9B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32" y="1106"/>
              <a:ext cx="69" cy="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" name="Line 332">
              <a:extLst>
                <a:ext uri="{FF2B5EF4-FFF2-40B4-BE49-F238E27FC236}">
                  <a16:creationId xmlns:a16="http://schemas.microsoft.com/office/drawing/2014/main" id="{01EB428C-4E35-9639-B9BA-987BF44435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3" y="1244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34" name="Freeform 333">
              <a:extLst>
                <a:ext uri="{FF2B5EF4-FFF2-40B4-BE49-F238E27FC236}">
                  <a16:creationId xmlns:a16="http://schemas.microsoft.com/office/drawing/2014/main" id="{11704D95-53B3-380E-CAF7-ECE7D0F535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7" y="1244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35" name="Rectangle 334">
              <a:extLst>
                <a:ext uri="{FF2B5EF4-FFF2-40B4-BE49-F238E27FC236}">
                  <a16:creationId xmlns:a16="http://schemas.microsoft.com/office/drawing/2014/main" id="{32E73A42-C94F-23AB-5448-FFDB058C1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" y="1161"/>
              <a:ext cx="96" cy="27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36" name="Freeform 335">
              <a:extLst>
                <a:ext uri="{FF2B5EF4-FFF2-40B4-BE49-F238E27FC236}">
                  <a16:creationId xmlns:a16="http://schemas.microsoft.com/office/drawing/2014/main" id="{1E17C1D0-B1B2-47CC-BB34-FE9DD5D1C2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5" y="1188"/>
              <a:ext cx="124" cy="28"/>
            </a:xfrm>
            <a:custGeom>
              <a:avLst/>
              <a:gdLst>
                <a:gd name="T0" fmla="*/ 14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4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4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37" name="Line 336">
              <a:extLst>
                <a:ext uri="{FF2B5EF4-FFF2-40B4-BE49-F238E27FC236}">
                  <a16:creationId xmlns:a16="http://schemas.microsoft.com/office/drawing/2014/main" id="{45CBF8B5-3E58-1112-2A1A-4B335EE2D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9" y="1202"/>
              <a:ext cx="1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38" name="Line 337">
              <a:extLst>
                <a:ext uri="{FF2B5EF4-FFF2-40B4-BE49-F238E27FC236}">
                  <a16:creationId xmlns:a16="http://schemas.microsoft.com/office/drawing/2014/main" id="{60A74C04-749D-C3DA-0496-AF9A7170F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188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39" name="Line 338">
              <a:extLst>
                <a:ext uri="{FF2B5EF4-FFF2-40B4-BE49-F238E27FC236}">
                  <a16:creationId xmlns:a16="http://schemas.microsoft.com/office/drawing/2014/main" id="{90EF9D70-5034-FA37-5651-A50F6B67D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9" y="120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40" name="Line 339">
              <a:extLst>
                <a:ext uri="{FF2B5EF4-FFF2-40B4-BE49-F238E27FC236}">
                  <a16:creationId xmlns:a16="http://schemas.microsoft.com/office/drawing/2014/main" id="{A1627B8C-5537-0656-965D-F2D4666A03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6" y="1202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41" name="Freeform 340">
              <a:extLst>
                <a:ext uri="{FF2B5EF4-FFF2-40B4-BE49-F238E27FC236}">
                  <a16:creationId xmlns:a16="http://schemas.microsoft.com/office/drawing/2014/main" id="{083F1730-5E19-AC0C-1A7C-5616055039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8" y="1202"/>
              <a:ext cx="41" cy="1"/>
            </a:xfrm>
            <a:custGeom>
              <a:avLst/>
              <a:gdLst>
                <a:gd name="T0" fmla="*/ 0 w 41"/>
                <a:gd name="T1" fmla="*/ 0 h 1"/>
                <a:gd name="T2" fmla="*/ 27 w 41"/>
                <a:gd name="T3" fmla="*/ 0 h 1"/>
                <a:gd name="T4" fmla="*/ 41 w 41"/>
                <a:gd name="T5" fmla="*/ 0 h 1"/>
                <a:gd name="T6" fmla="*/ 0 60000 65536"/>
                <a:gd name="T7" fmla="*/ 0 60000 65536"/>
                <a:gd name="T8" fmla="*/ 0 60000 65536"/>
                <a:gd name="T9" fmla="*/ 0 w 41"/>
                <a:gd name="T10" fmla="*/ 0 h 1"/>
                <a:gd name="T11" fmla="*/ 41 w 4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1">
                  <a:moveTo>
                    <a:pt x="0" y="0"/>
                  </a:moveTo>
                  <a:lnTo>
                    <a:pt x="27" y="0"/>
                  </a:lnTo>
                  <a:lnTo>
                    <a:pt x="41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42" name="Rectangle 341">
              <a:extLst>
                <a:ext uri="{FF2B5EF4-FFF2-40B4-BE49-F238E27FC236}">
                  <a16:creationId xmlns:a16="http://schemas.microsoft.com/office/drawing/2014/main" id="{40036AE3-2B3F-0F63-A839-2DDE140F9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0" y="1092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43" name="Rectangle 342">
              <a:extLst>
                <a:ext uri="{FF2B5EF4-FFF2-40B4-BE49-F238E27FC236}">
                  <a16:creationId xmlns:a16="http://schemas.microsoft.com/office/drawing/2014/main" id="{62F2FF18-99F0-EBB0-56F4-EF1A592D3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0" y="1092"/>
              <a:ext cx="41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44" name="Freeform 343">
              <a:extLst>
                <a:ext uri="{FF2B5EF4-FFF2-40B4-BE49-F238E27FC236}">
                  <a16:creationId xmlns:a16="http://schemas.microsoft.com/office/drawing/2014/main" id="{9AA3D866-F59B-5D6B-838B-9AA1D6661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9" y="2168"/>
              <a:ext cx="41" cy="55"/>
            </a:xfrm>
            <a:custGeom>
              <a:avLst/>
              <a:gdLst>
                <a:gd name="T0" fmla="*/ 0 w 41"/>
                <a:gd name="T1" fmla="*/ 0 h 55"/>
                <a:gd name="T2" fmla="*/ 41 w 41"/>
                <a:gd name="T3" fmla="*/ 14 h 55"/>
                <a:gd name="T4" fmla="*/ 41 w 41"/>
                <a:gd name="T5" fmla="*/ 55 h 55"/>
                <a:gd name="T6" fmla="*/ 0 60000 65536"/>
                <a:gd name="T7" fmla="*/ 0 60000 65536"/>
                <a:gd name="T8" fmla="*/ 0 60000 65536"/>
                <a:gd name="T9" fmla="*/ 0 w 41"/>
                <a:gd name="T10" fmla="*/ 0 h 55"/>
                <a:gd name="T11" fmla="*/ 41 w 41"/>
                <a:gd name="T12" fmla="*/ 55 h 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55">
                  <a:moveTo>
                    <a:pt x="0" y="0"/>
                  </a:moveTo>
                  <a:lnTo>
                    <a:pt x="41" y="14"/>
                  </a:lnTo>
                  <a:lnTo>
                    <a:pt x="41" y="55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45" name="AutoShape 344">
              <a:extLst>
                <a:ext uri="{FF2B5EF4-FFF2-40B4-BE49-F238E27FC236}">
                  <a16:creationId xmlns:a16="http://schemas.microsoft.com/office/drawing/2014/main" id="{5A343501-CEE9-ADF5-63D0-E7726685C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8" y="2071"/>
              <a:ext cx="125" cy="83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46" name="AutoShape 345">
              <a:extLst>
                <a:ext uri="{FF2B5EF4-FFF2-40B4-BE49-F238E27FC236}">
                  <a16:creationId xmlns:a16="http://schemas.microsoft.com/office/drawing/2014/main" id="{37BF326F-9A7F-8D27-D7FB-46A5F5F66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5" y="2058"/>
              <a:ext cx="151" cy="110"/>
            </a:xfrm>
            <a:prstGeom prst="roundRect">
              <a:avLst>
                <a:gd name="adj" fmla="val 40454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47" name="Rectangle 346">
              <a:extLst>
                <a:ext uri="{FF2B5EF4-FFF2-40B4-BE49-F238E27FC236}">
                  <a16:creationId xmlns:a16="http://schemas.microsoft.com/office/drawing/2014/main" id="{1748DFFA-B5AC-E2A7-A52C-3E9E7EBD9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2099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48" name="Rectangle 347">
              <a:extLst>
                <a:ext uri="{FF2B5EF4-FFF2-40B4-BE49-F238E27FC236}">
                  <a16:creationId xmlns:a16="http://schemas.microsoft.com/office/drawing/2014/main" id="{2765B40E-3106-4202-2533-C5FE5F62F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" y="2099"/>
              <a:ext cx="97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49" name="Freeform 348">
              <a:extLst>
                <a:ext uri="{FF2B5EF4-FFF2-40B4-BE49-F238E27FC236}">
                  <a16:creationId xmlns:a16="http://schemas.microsoft.com/office/drawing/2014/main" id="{DF1770B3-D70C-6840-3901-C073FB2D0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6" y="2223"/>
              <a:ext cx="28" cy="28"/>
            </a:xfrm>
            <a:custGeom>
              <a:avLst/>
              <a:gdLst>
                <a:gd name="T0" fmla="*/ 14 w 28"/>
                <a:gd name="T1" fmla="*/ 0 h 28"/>
                <a:gd name="T2" fmla="*/ 14 w 28"/>
                <a:gd name="T3" fmla="*/ 0 h 28"/>
                <a:gd name="T4" fmla="*/ 28 w 28"/>
                <a:gd name="T5" fmla="*/ 0 h 28"/>
                <a:gd name="T6" fmla="*/ 28 w 28"/>
                <a:gd name="T7" fmla="*/ 14 h 28"/>
                <a:gd name="T8" fmla="*/ 14 w 28"/>
                <a:gd name="T9" fmla="*/ 28 h 28"/>
                <a:gd name="T10" fmla="*/ 14 w 28"/>
                <a:gd name="T11" fmla="*/ 28 h 28"/>
                <a:gd name="T12" fmla="*/ 0 w 28"/>
                <a:gd name="T13" fmla="*/ 14 h 28"/>
                <a:gd name="T14" fmla="*/ 0 w 28"/>
                <a:gd name="T15" fmla="*/ 0 h 28"/>
                <a:gd name="T16" fmla="*/ 0 w 28"/>
                <a:gd name="T17" fmla="*/ 0 h 28"/>
                <a:gd name="T18" fmla="*/ 14 w 28"/>
                <a:gd name="T19" fmla="*/ 0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28"/>
                <a:gd name="T32" fmla="*/ 28 w 28"/>
                <a:gd name="T33" fmla="*/ 28 h 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28">
                  <a:moveTo>
                    <a:pt x="14" y="0"/>
                  </a:moveTo>
                  <a:lnTo>
                    <a:pt x="14" y="0"/>
                  </a:lnTo>
                  <a:lnTo>
                    <a:pt x="28" y="0"/>
                  </a:ln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150" name="Picture 349">
              <a:extLst>
                <a:ext uri="{FF2B5EF4-FFF2-40B4-BE49-F238E27FC236}">
                  <a16:creationId xmlns:a16="http://schemas.microsoft.com/office/drawing/2014/main" id="{DDFDBDE5-8A46-EA47-5631-483EC93CBD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6" y="2099"/>
              <a:ext cx="69" cy="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1" name="Line 350">
              <a:extLst>
                <a:ext uri="{FF2B5EF4-FFF2-40B4-BE49-F238E27FC236}">
                  <a16:creationId xmlns:a16="http://schemas.microsoft.com/office/drawing/2014/main" id="{E41D6ABE-648B-F3D3-5385-0B842495F8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6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2" name="Line 351">
              <a:extLst>
                <a:ext uri="{FF2B5EF4-FFF2-40B4-BE49-F238E27FC236}">
                  <a16:creationId xmlns:a16="http://schemas.microsoft.com/office/drawing/2014/main" id="{F991B8C4-22F7-9F51-1DE4-CC655D808E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0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3" name="Line 352">
              <a:extLst>
                <a:ext uri="{FF2B5EF4-FFF2-40B4-BE49-F238E27FC236}">
                  <a16:creationId xmlns:a16="http://schemas.microsoft.com/office/drawing/2014/main" id="{FDB21FF8-A9B9-3107-225C-F775613E23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0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4" name="Rectangle 353">
              <a:extLst>
                <a:ext uri="{FF2B5EF4-FFF2-40B4-BE49-F238E27FC236}">
                  <a16:creationId xmlns:a16="http://schemas.microsoft.com/office/drawing/2014/main" id="{6EE777E4-8514-27AD-B346-A949AED07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" y="2154"/>
              <a:ext cx="97" cy="14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55" name="Freeform 354">
              <a:extLst>
                <a:ext uri="{FF2B5EF4-FFF2-40B4-BE49-F238E27FC236}">
                  <a16:creationId xmlns:a16="http://schemas.microsoft.com/office/drawing/2014/main" id="{C0E898D3-1CC6-068D-550A-E93E2AA905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8" y="2182"/>
              <a:ext cx="125" cy="14"/>
            </a:xfrm>
            <a:custGeom>
              <a:avLst/>
              <a:gdLst>
                <a:gd name="T0" fmla="*/ 14 w 125"/>
                <a:gd name="T1" fmla="*/ 0 h 14"/>
                <a:gd name="T2" fmla="*/ 0 w 125"/>
                <a:gd name="T3" fmla="*/ 14 h 14"/>
                <a:gd name="T4" fmla="*/ 125 w 125"/>
                <a:gd name="T5" fmla="*/ 14 h 14"/>
                <a:gd name="T6" fmla="*/ 125 w 125"/>
                <a:gd name="T7" fmla="*/ 0 h 14"/>
                <a:gd name="T8" fmla="*/ 14 w 12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14"/>
                <a:gd name="T17" fmla="*/ 125 w 12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14">
                  <a:moveTo>
                    <a:pt x="14" y="0"/>
                  </a:moveTo>
                  <a:lnTo>
                    <a:pt x="0" y="14"/>
                  </a:lnTo>
                  <a:lnTo>
                    <a:pt x="125" y="14"/>
                  </a:lnTo>
                  <a:lnTo>
                    <a:pt x="125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6" name="Line 355">
              <a:extLst>
                <a:ext uri="{FF2B5EF4-FFF2-40B4-BE49-F238E27FC236}">
                  <a16:creationId xmlns:a16="http://schemas.microsoft.com/office/drawing/2014/main" id="{3FB5FFA6-2FE5-16BE-F228-40C8DDD01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2" y="2196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7" name="Line 356">
              <a:extLst>
                <a:ext uri="{FF2B5EF4-FFF2-40B4-BE49-F238E27FC236}">
                  <a16:creationId xmlns:a16="http://schemas.microsoft.com/office/drawing/2014/main" id="{6433234E-7648-1D0A-01BA-A9E23019E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6" y="2182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8" name="Line 357">
              <a:extLst>
                <a:ext uri="{FF2B5EF4-FFF2-40B4-BE49-F238E27FC236}">
                  <a16:creationId xmlns:a16="http://schemas.microsoft.com/office/drawing/2014/main" id="{39B9921C-554C-4394-4780-CA566272D1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2" y="218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59" name="Line 358">
              <a:extLst>
                <a:ext uri="{FF2B5EF4-FFF2-40B4-BE49-F238E27FC236}">
                  <a16:creationId xmlns:a16="http://schemas.microsoft.com/office/drawing/2014/main" id="{B8980616-0677-6A67-1AC6-7D0F904A13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2196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60" name="Line 359">
              <a:extLst>
                <a:ext uri="{FF2B5EF4-FFF2-40B4-BE49-F238E27FC236}">
                  <a16:creationId xmlns:a16="http://schemas.microsoft.com/office/drawing/2014/main" id="{AA519D27-A0DD-2CB9-F286-667BA2A37D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1" y="2182"/>
              <a:ext cx="28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61" name="Line 360">
              <a:extLst>
                <a:ext uri="{FF2B5EF4-FFF2-40B4-BE49-F238E27FC236}">
                  <a16:creationId xmlns:a16="http://schemas.microsoft.com/office/drawing/2014/main" id="{316088AF-0627-CAC3-9BF0-87E68D12F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29" y="2196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62" name="Rectangle 361">
              <a:extLst>
                <a:ext uri="{FF2B5EF4-FFF2-40B4-BE49-F238E27FC236}">
                  <a16:creationId xmlns:a16="http://schemas.microsoft.com/office/drawing/2014/main" id="{1F705C4B-2996-B8A9-977A-32D8DF6B9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085"/>
              <a:ext cx="27" cy="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3" name="Rectangle 362">
              <a:extLst>
                <a:ext uri="{FF2B5EF4-FFF2-40B4-BE49-F238E27FC236}">
                  <a16:creationId xmlns:a16="http://schemas.microsoft.com/office/drawing/2014/main" id="{D079B50D-0DD0-982B-4B33-885184C59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085"/>
              <a:ext cx="41" cy="4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4" name="Freeform 363">
              <a:extLst>
                <a:ext uri="{FF2B5EF4-FFF2-40B4-BE49-F238E27FC236}">
                  <a16:creationId xmlns:a16="http://schemas.microsoft.com/office/drawing/2014/main" id="{8782718C-031E-8E98-C280-58179EF6A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8" y="2168"/>
              <a:ext cx="42" cy="55"/>
            </a:xfrm>
            <a:custGeom>
              <a:avLst/>
              <a:gdLst>
                <a:gd name="T0" fmla="*/ 0 w 42"/>
                <a:gd name="T1" fmla="*/ 0 h 55"/>
                <a:gd name="T2" fmla="*/ 42 w 42"/>
                <a:gd name="T3" fmla="*/ 14 h 55"/>
                <a:gd name="T4" fmla="*/ 42 w 42"/>
                <a:gd name="T5" fmla="*/ 55 h 55"/>
                <a:gd name="T6" fmla="*/ 0 60000 65536"/>
                <a:gd name="T7" fmla="*/ 0 60000 65536"/>
                <a:gd name="T8" fmla="*/ 0 60000 65536"/>
                <a:gd name="T9" fmla="*/ 0 w 42"/>
                <a:gd name="T10" fmla="*/ 0 h 55"/>
                <a:gd name="T11" fmla="*/ 42 w 42"/>
                <a:gd name="T12" fmla="*/ 55 h 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55">
                  <a:moveTo>
                    <a:pt x="0" y="0"/>
                  </a:moveTo>
                  <a:lnTo>
                    <a:pt x="42" y="14"/>
                  </a:lnTo>
                  <a:lnTo>
                    <a:pt x="42" y="55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65" name="AutoShape 364">
              <a:extLst>
                <a:ext uri="{FF2B5EF4-FFF2-40B4-BE49-F238E27FC236}">
                  <a16:creationId xmlns:a16="http://schemas.microsoft.com/office/drawing/2014/main" id="{8019E3A0-8ACF-A01F-19D3-284930A75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" y="2071"/>
              <a:ext cx="124" cy="83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6" name="AutoShape 365">
              <a:extLst>
                <a:ext uri="{FF2B5EF4-FFF2-40B4-BE49-F238E27FC236}">
                  <a16:creationId xmlns:a16="http://schemas.microsoft.com/office/drawing/2014/main" id="{F05FF396-8919-99BA-85A8-89D63C202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" y="2058"/>
              <a:ext cx="152" cy="110"/>
            </a:xfrm>
            <a:prstGeom prst="roundRect">
              <a:avLst>
                <a:gd name="adj" fmla="val 40454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7" name="Rectangle 366">
              <a:extLst>
                <a:ext uri="{FF2B5EF4-FFF2-40B4-BE49-F238E27FC236}">
                  <a16:creationId xmlns:a16="http://schemas.microsoft.com/office/drawing/2014/main" id="{2EC1C947-9166-A70F-B5BA-80AE24A8B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2099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8" name="Rectangle 367">
              <a:extLst>
                <a:ext uri="{FF2B5EF4-FFF2-40B4-BE49-F238E27FC236}">
                  <a16:creationId xmlns:a16="http://schemas.microsoft.com/office/drawing/2014/main" id="{685616CF-58FD-CF7D-963C-6E761812A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5" y="2099"/>
              <a:ext cx="97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9" name="Freeform 368">
              <a:extLst>
                <a:ext uri="{FF2B5EF4-FFF2-40B4-BE49-F238E27FC236}">
                  <a16:creationId xmlns:a16="http://schemas.microsoft.com/office/drawing/2014/main" id="{632B55A0-1BD1-4C43-1BDF-43E9F2A3E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6" y="2223"/>
              <a:ext cx="27" cy="28"/>
            </a:xfrm>
            <a:custGeom>
              <a:avLst/>
              <a:gdLst>
                <a:gd name="T0" fmla="*/ 14 w 27"/>
                <a:gd name="T1" fmla="*/ 0 h 28"/>
                <a:gd name="T2" fmla="*/ 14 w 27"/>
                <a:gd name="T3" fmla="*/ 0 h 28"/>
                <a:gd name="T4" fmla="*/ 27 w 27"/>
                <a:gd name="T5" fmla="*/ 0 h 28"/>
                <a:gd name="T6" fmla="*/ 27 w 27"/>
                <a:gd name="T7" fmla="*/ 14 h 28"/>
                <a:gd name="T8" fmla="*/ 14 w 27"/>
                <a:gd name="T9" fmla="*/ 28 h 28"/>
                <a:gd name="T10" fmla="*/ 14 w 27"/>
                <a:gd name="T11" fmla="*/ 28 h 28"/>
                <a:gd name="T12" fmla="*/ 0 w 27"/>
                <a:gd name="T13" fmla="*/ 14 h 28"/>
                <a:gd name="T14" fmla="*/ 0 w 27"/>
                <a:gd name="T15" fmla="*/ 0 h 28"/>
                <a:gd name="T16" fmla="*/ 0 w 27"/>
                <a:gd name="T17" fmla="*/ 0 h 28"/>
                <a:gd name="T18" fmla="*/ 14 w 27"/>
                <a:gd name="T19" fmla="*/ 0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"/>
                <a:gd name="T31" fmla="*/ 0 h 28"/>
                <a:gd name="T32" fmla="*/ 27 w 27"/>
                <a:gd name="T33" fmla="*/ 28 h 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" h="28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170" name="Picture 369">
              <a:extLst>
                <a:ext uri="{FF2B5EF4-FFF2-40B4-BE49-F238E27FC236}">
                  <a16:creationId xmlns:a16="http://schemas.microsoft.com/office/drawing/2014/main" id="{AA06E6E3-5B3E-F2BE-D983-0928B8E9E7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5" y="2099"/>
              <a:ext cx="69" cy="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1" name="Line 370">
              <a:extLst>
                <a:ext uri="{FF2B5EF4-FFF2-40B4-BE49-F238E27FC236}">
                  <a16:creationId xmlns:a16="http://schemas.microsoft.com/office/drawing/2014/main" id="{9BF9F058-FA9A-9A08-639A-A18863828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6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2" name="Line 371">
              <a:extLst>
                <a:ext uri="{FF2B5EF4-FFF2-40B4-BE49-F238E27FC236}">
                  <a16:creationId xmlns:a16="http://schemas.microsoft.com/office/drawing/2014/main" id="{7E205109-9BC4-420C-D530-C762D14AAA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0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3" name="Line 372">
              <a:extLst>
                <a:ext uri="{FF2B5EF4-FFF2-40B4-BE49-F238E27FC236}">
                  <a16:creationId xmlns:a16="http://schemas.microsoft.com/office/drawing/2014/main" id="{D7902FC5-BB50-D5BC-5CA5-C54ED4D11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0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4" name="Rectangle 373">
              <a:extLst>
                <a:ext uri="{FF2B5EF4-FFF2-40B4-BE49-F238E27FC236}">
                  <a16:creationId xmlns:a16="http://schemas.microsoft.com/office/drawing/2014/main" id="{1FBC6F68-62E7-E97B-A953-3C4BACE82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2" y="2154"/>
              <a:ext cx="96" cy="14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75" name="Freeform 374">
              <a:extLst>
                <a:ext uri="{FF2B5EF4-FFF2-40B4-BE49-F238E27FC236}">
                  <a16:creationId xmlns:a16="http://schemas.microsoft.com/office/drawing/2014/main" id="{A573C6B8-E4C7-56E8-7A52-0C98761AC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8" y="2182"/>
              <a:ext cx="124" cy="14"/>
            </a:xfrm>
            <a:custGeom>
              <a:avLst/>
              <a:gdLst>
                <a:gd name="T0" fmla="*/ 14 w 124"/>
                <a:gd name="T1" fmla="*/ 0 h 14"/>
                <a:gd name="T2" fmla="*/ 0 w 124"/>
                <a:gd name="T3" fmla="*/ 14 h 14"/>
                <a:gd name="T4" fmla="*/ 124 w 124"/>
                <a:gd name="T5" fmla="*/ 14 h 14"/>
                <a:gd name="T6" fmla="*/ 124 w 124"/>
                <a:gd name="T7" fmla="*/ 0 h 14"/>
                <a:gd name="T8" fmla="*/ 14 w 1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14"/>
                <a:gd name="T17" fmla="*/ 124 w 1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14">
                  <a:moveTo>
                    <a:pt x="14" y="0"/>
                  </a:moveTo>
                  <a:lnTo>
                    <a:pt x="0" y="14"/>
                  </a:lnTo>
                  <a:lnTo>
                    <a:pt x="124" y="14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6" name="Line 375">
              <a:extLst>
                <a:ext uri="{FF2B5EF4-FFF2-40B4-BE49-F238E27FC236}">
                  <a16:creationId xmlns:a16="http://schemas.microsoft.com/office/drawing/2014/main" id="{3D6979C9-9FD1-82EC-5997-570308503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196"/>
              <a:ext cx="1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7" name="Line 376">
              <a:extLst>
                <a:ext uri="{FF2B5EF4-FFF2-40B4-BE49-F238E27FC236}">
                  <a16:creationId xmlns:a16="http://schemas.microsoft.com/office/drawing/2014/main" id="{A506152F-DBF0-5570-BDAC-123F0A3AC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5" y="2182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8" name="Line 377">
              <a:extLst>
                <a:ext uri="{FF2B5EF4-FFF2-40B4-BE49-F238E27FC236}">
                  <a16:creationId xmlns:a16="http://schemas.microsoft.com/office/drawing/2014/main" id="{F1E7C677-6815-08E4-9414-68A409126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12" y="218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79" name="Line 378">
              <a:extLst>
                <a:ext uri="{FF2B5EF4-FFF2-40B4-BE49-F238E27FC236}">
                  <a16:creationId xmlns:a16="http://schemas.microsoft.com/office/drawing/2014/main" id="{4A5552B0-2D4F-DA4C-48F5-3EFF057745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9" y="2196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80" name="Line 379">
              <a:extLst>
                <a:ext uri="{FF2B5EF4-FFF2-40B4-BE49-F238E27FC236}">
                  <a16:creationId xmlns:a16="http://schemas.microsoft.com/office/drawing/2014/main" id="{4044B84B-C7BE-E9B4-E0DC-CEBEEDCB1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1" y="2182"/>
              <a:ext cx="2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81" name="Line 380">
              <a:extLst>
                <a:ext uri="{FF2B5EF4-FFF2-40B4-BE49-F238E27FC236}">
                  <a16:creationId xmlns:a16="http://schemas.microsoft.com/office/drawing/2014/main" id="{4F90C40E-79CF-CE2D-8D72-D9DB2B5E1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8" y="2196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82" name="Rectangle 381">
              <a:extLst>
                <a:ext uri="{FF2B5EF4-FFF2-40B4-BE49-F238E27FC236}">
                  <a16:creationId xmlns:a16="http://schemas.microsoft.com/office/drawing/2014/main" id="{E329D49C-218F-E953-DEAF-D21153C4F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" y="2085"/>
              <a:ext cx="28" cy="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83" name="Rectangle 382">
              <a:extLst>
                <a:ext uri="{FF2B5EF4-FFF2-40B4-BE49-F238E27FC236}">
                  <a16:creationId xmlns:a16="http://schemas.microsoft.com/office/drawing/2014/main" id="{3E79ABFA-00BC-BD4B-6EF9-9A0D0C706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" y="2085"/>
              <a:ext cx="41" cy="4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84" name="Freeform 383">
              <a:extLst>
                <a:ext uri="{FF2B5EF4-FFF2-40B4-BE49-F238E27FC236}">
                  <a16:creationId xmlns:a16="http://schemas.microsoft.com/office/drawing/2014/main" id="{67EFF73A-182A-FCDC-AEB2-ED17B5A48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8" y="2168"/>
              <a:ext cx="41" cy="55"/>
            </a:xfrm>
            <a:custGeom>
              <a:avLst/>
              <a:gdLst>
                <a:gd name="T0" fmla="*/ 0 w 41"/>
                <a:gd name="T1" fmla="*/ 0 h 55"/>
                <a:gd name="T2" fmla="*/ 41 w 41"/>
                <a:gd name="T3" fmla="*/ 14 h 55"/>
                <a:gd name="T4" fmla="*/ 41 w 41"/>
                <a:gd name="T5" fmla="*/ 55 h 55"/>
                <a:gd name="T6" fmla="*/ 0 60000 65536"/>
                <a:gd name="T7" fmla="*/ 0 60000 65536"/>
                <a:gd name="T8" fmla="*/ 0 60000 65536"/>
                <a:gd name="T9" fmla="*/ 0 w 41"/>
                <a:gd name="T10" fmla="*/ 0 h 55"/>
                <a:gd name="T11" fmla="*/ 41 w 41"/>
                <a:gd name="T12" fmla="*/ 55 h 5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55">
                  <a:moveTo>
                    <a:pt x="0" y="0"/>
                  </a:moveTo>
                  <a:lnTo>
                    <a:pt x="41" y="14"/>
                  </a:lnTo>
                  <a:lnTo>
                    <a:pt x="41" y="55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85" name="AutoShape 384">
              <a:extLst>
                <a:ext uri="{FF2B5EF4-FFF2-40B4-BE49-F238E27FC236}">
                  <a16:creationId xmlns:a16="http://schemas.microsoft.com/office/drawing/2014/main" id="{DBA8E36A-A43D-D707-8C7D-E0BE0B9AE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7" y="2071"/>
              <a:ext cx="124" cy="83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86" name="AutoShape 385">
              <a:extLst>
                <a:ext uri="{FF2B5EF4-FFF2-40B4-BE49-F238E27FC236}">
                  <a16:creationId xmlns:a16="http://schemas.microsoft.com/office/drawing/2014/main" id="{39FF18DB-00BC-3FD7-B96A-FB5E01AAD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3" y="2058"/>
              <a:ext cx="152" cy="110"/>
            </a:xfrm>
            <a:prstGeom prst="roundRect">
              <a:avLst>
                <a:gd name="adj" fmla="val 40454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87" name="Rectangle 386">
              <a:extLst>
                <a:ext uri="{FF2B5EF4-FFF2-40B4-BE49-F238E27FC236}">
                  <a16:creationId xmlns:a16="http://schemas.microsoft.com/office/drawing/2014/main" id="{AB832228-3818-57CF-5839-AA1ED8824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99"/>
              <a:ext cx="83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88" name="Rectangle 387">
              <a:extLst>
                <a:ext uri="{FF2B5EF4-FFF2-40B4-BE49-F238E27FC236}">
                  <a16:creationId xmlns:a16="http://schemas.microsoft.com/office/drawing/2014/main" id="{C4EC1E41-056B-0E76-F079-2C5F7E6D5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99"/>
              <a:ext cx="96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89" name="Freeform 388">
              <a:extLst>
                <a:ext uri="{FF2B5EF4-FFF2-40B4-BE49-F238E27FC236}">
                  <a16:creationId xmlns:a16="http://schemas.microsoft.com/office/drawing/2014/main" id="{5AF4C9E5-F550-5355-3B37-87E606BDC3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" y="2223"/>
              <a:ext cx="28" cy="28"/>
            </a:xfrm>
            <a:custGeom>
              <a:avLst/>
              <a:gdLst>
                <a:gd name="T0" fmla="*/ 14 w 28"/>
                <a:gd name="T1" fmla="*/ 0 h 28"/>
                <a:gd name="T2" fmla="*/ 14 w 28"/>
                <a:gd name="T3" fmla="*/ 0 h 28"/>
                <a:gd name="T4" fmla="*/ 28 w 28"/>
                <a:gd name="T5" fmla="*/ 0 h 28"/>
                <a:gd name="T6" fmla="*/ 28 w 28"/>
                <a:gd name="T7" fmla="*/ 14 h 28"/>
                <a:gd name="T8" fmla="*/ 14 w 28"/>
                <a:gd name="T9" fmla="*/ 28 h 28"/>
                <a:gd name="T10" fmla="*/ 14 w 28"/>
                <a:gd name="T11" fmla="*/ 28 h 28"/>
                <a:gd name="T12" fmla="*/ 0 w 28"/>
                <a:gd name="T13" fmla="*/ 14 h 28"/>
                <a:gd name="T14" fmla="*/ 0 w 28"/>
                <a:gd name="T15" fmla="*/ 0 h 28"/>
                <a:gd name="T16" fmla="*/ 0 w 28"/>
                <a:gd name="T17" fmla="*/ 0 h 28"/>
                <a:gd name="T18" fmla="*/ 14 w 28"/>
                <a:gd name="T19" fmla="*/ 0 h 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28"/>
                <a:gd name="T32" fmla="*/ 28 w 28"/>
                <a:gd name="T33" fmla="*/ 28 h 2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28">
                  <a:moveTo>
                    <a:pt x="14" y="0"/>
                  </a:moveTo>
                  <a:lnTo>
                    <a:pt x="14" y="0"/>
                  </a:lnTo>
                  <a:lnTo>
                    <a:pt x="28" y="0"/>
                  </a:ln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190" name="Picture 389">
              <a:extLst>
                <a:ext uri="{FF2B5EF4-FFF2-40B4-BE49-F238E27FC236}">
                  <a16:creationId xmlns:a16="http://schemas.microsoft.com/office/drawing/2014/main" id="{523CABF5-5C29-EEB0-F15E-94A1D74CB4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" y="2099"/>
              <a:ext cx="69" cy="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1" name="Line 390">
              <a:extLst>
                <a:ext uri="{FF2B5EF4-FFF2-40B4-BE49-F238E27FC236}">
                  <a16:creationId xmlns:a16="http://schemas.microsoft.com/office/drawing/2014/main" id="{7D7AA79B-0E0E-7BBD-3009-A4C99A4850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5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2" name="Line 391">
              <a:extLst>
                <a:ext uri="{FF2B5EF4-FFF2-40B4-BE49-F238E27FC236}">
                  <a16:creationId xmlns:a16="http://schemas.microsoft.com/office/drawing/2014/main" id="{1D4F199D-C881-5F62-CF7E-0F3591F1E0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9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3" name="Line 392">
              <a:extLst>
                <a:ext uri="{FF2B5EF4-FFF2-40B4-BE49-F238E27FC236}">
                  <a16:creationId xmlns:a16="http://schemas.microsoft.com/office/drawing/2014/main" id="{6114BC35-6A51-3929-DC23-CA07548A3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9" y="2223"/>
              <a:ext cx="1" cy="14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4" name="Rectangle 393">
              <a:extLst>
                <a:ext uri="{FF2B5EF4-FFF2-40B4-BE49-F238E27FC236}">
                  <a16:creationId xmlns:a16="http://schemas.microsoft.com/office/drawing/2014/main" id="{F86E8070-163E-A1E2-6BEB-0AB461FE54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1" y="2154"/>
              <a:ext cx="97" cy="14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95" name="Freeform 394">
              <a:extLst>
                <a:ext uri="{FF2B5EF4-FFF2-40B4-BE49-F238E27FC236}">
                  <a16:creationId xmlns:a16="http://schemas.microsoft.com/office/drawing/2014/main" id="{1D44F328-E43A-DA9F-FD75-9D23D5C65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7" y="2182"/>
              <a:ext cx="124" cy="14"/>
            </a:xfrm>
            <a:custGeom>
              <a:avLst/>
              <a:gdLst>
                <a:gd name="T0" fmla="*/ 14 w 124"/>
                <a:gd name="T1" fmla="*/ 0 h 14"/>
                <a:gd name="T2" fmla="*/ 0 w 124"/>
                <a:gd name="T3" fmla="*/ 14 h 14"/>
                <a:gd name="T4" fmla="*/ 124 w 124"/>
                <a:gd name="T5" fmla="*/ 14 h 14"/>
                <a:gd name="T6" fmla="*/ 124 w 124"/>
                <a:gd name="T7" fmla="*/ 0 h 14"/>
                <a:gd name="T8" fmla="*/ 14 w 1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14"/>
                <a:gd name="T17" fmla="*/ 124 w 1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14">
                  <a:moveTo>
                    <a:pt x="14" y="0"/>
                  </a:moveTo>
                  <a:lnTo>
                    <a:pt x="0" y="14"/>
                  </a:lnTo>
                  <a:lnTo>
                    <a:pt x="124" y="14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6" name="Line 395">
              <a:extLst>
                <a:ext uri="{FF2B5EF4-FFF2-40B4-BE49-F238E27FC236}">
                  <a16:creationId xmlns:a16="http://schemas.microsoft.com/office/drawing/2014/main" id="{244754E3-05E9-7828-3308-69B193113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1" y="2196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7" name="Line 396">
              <a:extLst>
                <a:ext uri="{FF2B5EF4-FFF2-40B4-BE49-F238E27FC236}">
                  <a16:creationId xmlns:a16="http://schemas.microsoft.com/office/drawing/2014/main" id="{6D66829D-7AD1-AF95-49BD-FA3057C62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5" y="2182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8" name="Line 397">
              <a:extLst>
                <a:ext uri="{FF2B5EF4-FFF2-40B4-BE49-F238E27FC236}">
                  <a16:creationId xmlns:a16="http://schemas.microsoft.com/office/drawing/2014/main" id="{D3C95A0D-AB73-5AC5-185D-5C1E5376F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1" y="218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9" name="Line 398">
              <a:extLst>
                <a:ext uri="{FF2B5EF4-FFF2-40B4-BE49-F238E27FC236}">
                  <a16:creationId xmlns:a16="http://schemas.microsoft.com/office/drawing/2014/main" id="{564A6838-EF50-B1F3-7625-6208A3EAA3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9" y="2196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00" name="Line 399">
              <a:extLst>
                <a:ext uri="{FF2B5EF4-FFF2-40B4-BE49-F238E27FC236}">
                  <a16:creationId xmlns:a16="http://schemas.microsoft.com/office/drawing/2014/main" id="{87DE9DD0-7F75-D98F-AD63-60B92A7769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0" y="2182"/>
              <a:ext cx="28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01" name="Line 400">
              <a:extLst>
                <a:ext uri="{FF2B5EF4-FFF2-40B4-BE49-F238E27FC236}">
                  <a16:creationId xmlns:a16="http://schemas.microsoft.com/office/drawing/2014/main" id="{1E687127-B8CC-8213-3884-84DB299F2D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8" y="2196"/>
              <a:ext cx="1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02" name="Rectangle 401">
              <a:extLst>
                <a:ext uri="{FF2B5EF4-FFF2-40B4-BE49-F238E27FC236}">
                  <a16:creationId xmlns:a16="http://schemas.microsoft.com/office/drawing/2014/main" id="{A357B791-E148-208B-5BDE-4FED6382E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2085"/>
              <a:ext cx="28" cy="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03" name="Rectangle 402">
              <a:extLst>
                <a:ext uri="{FF2B5EF4-FFF2-40B4-BE49-F238E27FC236}">
                  <a16:creationId xmlns:a16="http://schemas.microsoft.com/office/drawing/2014/main" id="{D0960082-0194-B57E-003F-13247D510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2085"/>
              <a:ext cx="42" cy="4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04" name="Freeform 403">
              <a:extLst>
                <a:ext uri="{FF2B5EF4-FFF2-40B4-BE49-F238E27FC236}">
                  <a16:creationId xmlns:a16="http://schemas.microsoft.com/office/drawing/2014/main" id="{43DAB71B-6716-7C46-DD48-B3C37B0EF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0" y="2830"/>
              <a:ext cx="41" cy="69"/>
            </a:xfrm>
            <a:custGeom>
              <a:avLst/>
              <a:gdLst>
                <a:gd name="T0" fmla="*/ 0 w 41"/>
                <a:gd name="T1" fmla="*/ 0 h 69"/>
                <a:gd name="T2" fmla="*/ 41 w 41"/>
                <a:gd name="T3" fmla="*/ 14 h 69"/>
                <a:gd name="T4" fmla="*/ 41 w 41"/>
                <a:gd name="T5" fmla="*/ 69 h 69"/>
                <a:gd name="T6" fmla="*/ 0 60000 65536"/>
                <a:gd name="T7" fmla="*/ 0 60000 65536"/>
                <a:gd name="T8" fmla="*/ 0 60000 65536"/>
                <a:gd name="T9" fmla="*/ 0 w 41"/>
                <a:gd name="T10" fmla="*/ 0 h 69"/>
                <a:gd name="T11" fmla="*/ 41 w 41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69">
                  <a:moveTo>
                    <a:pt x="0" y="0"/>
                  </a:moveTo>
                  <a:lnTo>
                    <a:pt x="41" y="14"/>
                  </a:lnTo>
                  <a:lnTo>
                    <a:pt x="41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05" name="AutoShape 404">
              <a:extLst>
                <a:ext uri="{FF2B5EF4-FFF2-40B4-BE49-F238E27FC236}">
                  <a16:creationId xmlns:a16="http://schemas.microsoft.com/office/drawing/2014/main" id="{26C06818-D7A2-64B2-92F5-0747E1DDD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9" y="2748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06" name="AutoShape 405">
              <a:extLst>
                <a:ext uri="{FF2B5EF4-FFF2-40B4-BE49-F238E27FC236}">
                  <a16:creationId xmlns:a16="http://schemas.microsoft.com/office/drawing/2014/main" id="{602545D9-FD73-B8BD-1E5A-25D62EB53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6" y="2734"/>
              <a:ext cx="151" cy="96"/>
            </a:xfrm>
            <a:prstGeom prst="roundRect">
              <a:avLst>
                <a:gd name="adj" fmla="val 39065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07" name="Rectangle 406">
              <a:extLst>
                <a:ext uri="{FF2B5EF4-FFF2-40B4-BE49-F238E27FC236}">
                  <a16:creationId xmlns:a16="http://schemas.microsoft.com/office/drawing/2014/main" id="{6D4B5DE6-F69C-3F01-24E2-AD518A2DB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7" y="2761"/>
              <a:ext cx="83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08" name="Rectangle 407">
              <a:extLst>
                <a:ext uri="{FF2B5EF4-FFF2-40B4-BE49-F238E27FC236}">
                  <a16:creationId xmlns:a16="http://schemas.microsoft.com/office/drawing/2014/main" id="{15B39851-A146-B188-C4ED-ADA1E003A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7" y="2761"/>
              <a:ext cx="96" cy="56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09" name="Freeform 408">
              <a:extLst>
                <a:ext uri="{FF2B5EF4-FFF2-40B4-BE49-F238E27FC236}">
                  <a16:creationId xmlns:a16="http://schemas.microsoft.com/office/drawing/2014/main" id="{9882D270-B4F5-DBDF-6911-DB8FC079B6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7" y="2886"/>
              <a:ext cx="28" cy="41"/>
            </a:xfrm>
            <a:custGeom>
              <a:avLst/>
              <a:gdLst>
                <a:gd name="T0" fmla="*/ 14 w 28"/>
                <a:gd name="T1" fmla="*/ 0 h 41"/>
                <a:gd name="T2" fmla="*/ 14 w 28"/>
                <a:gd name="T3" fmla="*/ 0 h 41"/>
                <a:gd name="T4" fmla="*/ 28 w 28"/>
                <a:gd name="T5" fmla="*/ 13 h 41"/>
                <a:gd name="T6" fmla="*/ 28 w 28"/>
                <a:gd name="T7" fmla="*/ 27 h 41"/>
                <a:gd name="T8" fmla="*/ 14 w 28"/>
                <a:gd name="T9" fmla="*/ 41 h 41"/>
                <a:gd name="T10" fmla="*/ 14 w 28"/>
                <a:gd name="T11" fmla="*/ 41 h 41"/>
                <a:gd name="T12" fmla="*/ 0 w 28"/>
                <a:gd name="T13" fmla="*/ 27 h 41"/>
                <a:gd name="T14" fmla="*/ 0 w 28"/>
                <a:gd name="T15" fmla="*/ 13 h 41"/>
                <a:gd name="T16" fmla="*/ 0 w 28"/>
                <a:gd name="T17" fmla="*/ 0 h 41"/>
                <a:gd name="T18" fmla="*/ 14 w 28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1"/>
                <a:gd name="T32" fmla="*/ 28 w 28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1">
                  <a:moveTo>
                    <a:pt x="14" y="0"/>
                  </a:moveTo>
                  <a:lnTo>
                    <a:pt x="14" y="0"/>
                  </a:lnTo>
                  <a:lnTo>
                    <a:pt x="28" y="13"/>
                  </a:lnTo>
                  <a:lnTo>
                    <a:pt x="28" y="27"/>
                  </a:lnTo>
                  <a:lnTo>
                    <a:pt x="14" y="41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210" name="Picture 409">
              <a:extLst>
                <a:ext uri="{FF2B5EF4-FFF2-40B4-BE49-F238E27FC236}">
                  <a16:creationId xmlns:a16="http://schemas.microsoft.com/office/drawing/2014/main" id="{E1F11D11-09B3-162B-F093-3418DFE222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37" y="2761"/>
              <a:ext cx="69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" name="Line 410">
              <a:extLst>
                <a:ext uri="{FF2B5EF4-FFF2-40B4-BE49-F238E27FC236}">
                  <a16:creationId xmlns:a16="http://schemas.microsoft.com/office/drawing/2014/main" id="{9DC33A84-7D5B-3767-1C15-D8F8CD84EB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7" y="2899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2" name="Freeform 411">
              <a:extLst>
                <a:ext uri="{FF2B5EF4-FFF2-40B4-BE49-F238E27FC236}">
                  <a16:creationId xmlns:a16="http://schemas.microsoft.com/office/drawing/2014/main" id="{0D4FB144-A219-A6E4-1216-0E80202A13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1" y="289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3" name="Rectangle 412">
              <a:extLst>
                <a:ext uri="{FF2B5EF4-FFF2-40B4-BE49-F238E27FC236}">
                  <a16:creationId xmlns:a16="http://schemas.microsoft.com/office/drawing/2014/main" id="{807BFE8E-0BFE-FE77-F2EB-921DA02AF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3" y="2817"/>
              <a:ext cx="97" cy="27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14" name="Freeform 413">
              <a:extLst>
                <a:ext uri="{FF2B5EF4-FFF2-40B4-BE49-F238E27FC236}">
                  <a16:creationId xmlns:a16="http://schemas.microsoft.com/office/drawing/2014/main" id="{FF4B1BDA-26BE-BA70-A6BB-C9FCDCF53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" y="2844"/>
              <a:ext cx="124" cy="28"/>
            </a:xfrm>
            <a:custGeom>
              <a:avLst/>
              <a:gdLst>
                <a:gd name="T0" fmla="*/ 14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4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4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5" name="Line 414">
              <a:extLst>
                <a:ext uri="{FF2B5EF4-FFF2-40B4-BE49-F238E27FC236}">
                  <a16:creationId xmlns:a16="http://schemas.microsoft.com/office/drawing/2014/main" id="{BCE19C1C-C18C-65AD-7A40-62E7FE89E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3" y="2858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6" name="Line 415">
              <a:extLst>
                <a:ext uri="{FF2B5EF4-FFF2-40B4-BE49-F238E27FC236}">
                  <a16:creationId xmlns:a16="http://schemas.microsoft.com/office/drawing/2014/main" id="{02F03D95-0344-B378-2B91-9A2E41B5A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37" y="2844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7" name="Line 416">
              <a:extLst>
                <a:ext uri="{FF2B5EF4-FFF2-40B4-BE49-F238E27FC236}">
                  <a16:creationId xmlns:a16="http://schemas.microsoft.com/office/drawing/2014/main" id="{BD8FA9AC-F73A-4D2C-401D-C81F9FD30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3" y="2858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8" name="Line 417">
              <a:extLst>
                <a:ext uri="{FF2B5EF4-FFF2-40B4-BE49-F238E27FC236}">
                  <a16:creationId xmlns:a16="http://schemas.microsoft.com/office/drawing/2014/main" id="{CE7EB4CA-2317-34B0-1F54-5D824F2021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1" y="2858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9" name="Freeform 418">
              <a:extLst>
                <a:ext uri="{FF2B5EF4-FFF2-40B4-BE49-F238E27FC236}">
                  <a16:creationId xmlns:a16="http://schemas.microsoft.com/office/drawing/2014/main" id="{F9326319-F2D3-0A84-B603-E7A4E30ECF9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2" y="2858"/>
              <a:ext cx="41" cy="1"/>
            </a:xfrm>
            <a:custGeom>
              <a:avLst/>
              <a:gdLst>
                <a:gd name="T0" fmla="*/ 0 w 41"/>
                <a:gd name="T1" fmla="*/ 0 h 1"/>
                <a:gd name="T2" fmla="*/ 28 w 41"/>
                <a:gd name="T3" fmla="*/ 0 h 1"/>
                <a:gd name="T4" fmla="*/ 41 w 41"/>
                <a:gd name="T5" fmla="*/ 0 h 1"/>
                <a:gd name="T6" fmla="*/ 0 60000 65536"/>
                <a:gd name="T7" fmla="*/ 0 60000 65536"/>
                <a:gd name="T8" fmla="*/ 0 60000 65536"/>
                <a:gd name="T9" fmla="*/ 0 w 41"/>
                <a:gd name="T10" fmla="*/ 0 h 1"/>
                <a:gd name="T11" fmla="*/ 41 w 4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1">
                  <a:moveTo>
                    <a:pt x="0" y="0"/>
                  </a:moveTo>
                  <a:lnTo>
                    <a:pt x="28" y="0"/>
                  </a:lnTo>
                  <a:lnTo>
                    <a:pt x="41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20" name="Rectangle 419">
              <a:extLst>
                <a:ext uri="{FF2B5EF4-FFF2-40B4-BE49-F238E27FC236}">
                  <a16:creationId xmlns:a16="http://schemas.microsoft.com/office/drawing/2014/main" id="{2DE0F561-E7E4-0C5C-AEB5-55F59889F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2748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1" name="Rectangle 420">
              <a:extLst>
                <a:ext uri="{FF2B5EF4-FFF2-40B4-BE49-F238E27FC236}">
                  <a16:creationId xmlns:a16="http://schemas.microsoft.com/office/drawing/2014/main" id="{923675FC-8596-B6BB-40A4-E8D2A20C8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2748"/>
              <a:ext cx="42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2" name="Freeform 421">
              <a:extLst>
                <a:ext uri="{FF2B5EF4-FFF2-40B4-BE49-F238E27FC236}">
                  <a16:creationId xmlns:a16="http://schemas.microsoft.com/office/drawing/2014/main" id="{771AD655-920E-479F-25BF-1E811F097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9" y="2830"/>
              <a:ext cx="41" cy="69"/>
            </a:xfrm>
            <a:custGeom>
              <a:avLst/>
              <a:gdLst>
                <a:gd name="T0" fmla="*/ 0 w 41"/>
                <a:gd name="T1" fmla="*/ 0 h 69"/>
                <a:gd name="T2" fmla="*/ 41 w 41"/>
                <a:gd name="T3" fmla="*/ 14 h 69"/>
                <a:gd name="T4" fmla="*/ 41 w 41"/>
                <a:gd name="T5" fmla="*/ 69 h 69"/>
                <a:gd name="T6" fmla="*/ 0 60000 65536"/>
                <a:gd name="T7" fmla="*/ 0 60000 65536"/>
                <a:gd name="T8" fmla="*/ 0 60000 65536"/>
                <a:gd name="T9" fmla="*/ 0 w 41"/>
                <a:gd name="T10" fmla="*/ 0 h 69"/>
                <a:gd name="T11" fmla="*/ 41 w 41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69">
                  <a:moveTo>
                    <a:pt x="0" y="0"/>
                  </a:moveTo>
                  <a:lnTo>
                    <a:pt x="41" y="14"/>
                  </a:lnTo>
                  <a:lnTo>
                    <a:pt x="41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23" name="AutoShape 422">
              <a:extLst>
                <a:ext uri="{FF2B5EF4-FFF2-40B4-BE49-F238E27FC236}">
                  <a16:creationId xmlns:a16="http://schemas.microsoft.com/office/drawing/2014/main" id="{16831C6B-5896-299B-BC45-B3DD16A54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9" y="2748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4" name="AutoShape 423">
              <a:extLst>
                <a:ext uri="{FF2B5EF4-FFF2-40B4-BE49-F238E27FC236}">
                  <a16:creationId xmlns:a16="http://schemas.microsoft.com/office/drawing/2014/main" id="{AFF434B2-BB94-426F-E05C-54FCA6D4C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5" y="2734"/>
              <a:ext cx="152" cy="96"/>
            </a:xfrm>
            <a:prstGeom prst="roundRect">
              <a:avLst>
                <a:gd name="adj" fmla="val 39065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5" name="Rectangle 424">
              <a:extLst>
                <a:ext uri="{FF2B5EF4-FFF2-40B4-BE49-F238E27FC236}">
                  <a16:creationId xmlns:a16="http://schemas.microsoft.com/office/drawing/2014/main" id="{798F2BCA-452C-D64D-9472-F5316BC5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761"/>
              <a:ext cx="83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6" name="Rectangle 425">
              <a:extLst>
                <a:ext uri="{FF2B5EF4-FFF2-40B4-BE49-F238E27FC236}">
                  <a16:creationId xmlns:a16="http://schemas.microsoft.com/office/drawing/2014/main" id="{42304A7C-007B-5268-DC99-82187939B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761"/>
              <a:ext cx="97" cy="56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7" name="Freeform 426">
              <a:extLst>
                <a:ext uri="{FF2B5EF4-FFF2-40B4-BE49-F238E27FC236}">
                  <a16:creationId xmlns:a16="http://schemas.microsoft.com/office/drawing/2014/main" id="{83B52A39-E1CF-B866-4A9F-CF549F1626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7" y="2886"/>
              <a:ext cx="27" cy="41"/>
            </a:xfrm>
            <a:custGeom>
              <a:avLst/>
              <a:gdLst>
                <a:gd name="T0" fmla="*/ 13 w 27"/>
                <a:gd name="T1" fmla="*/ 0 h 41"/>
                <a:gd name="T2" fmla="*/ 13 w 27"/>
                <a:gd name="T3" fmla="*/ 0 h 41"/>
                <a:gd name="T4" fmla="*/ 27 w 27"/>
                <a:gd name="T5" fmla="*/ 13 h 41"/>
                <a:gd name="T6" fmla="*/ 27 w 27"/>
                <a:gd name="T7" fmla="*/ 27 h 41"/>
                <a:gd name="T8" fmla="*/ 13 w 27"/>
                <a:gd name="T9" fmla="*/ 41 h 41"/>
                <a:gd name="T10" fmla="*/ 13 w 27"/>
                <a:gd name="T11" fmla="*/ 41 h 41"/>
                <a:gd name="T12" fmla="*/ 0 w 27"/>
                <a:gd name="T13" fmla="*/ 27 h 41"/>
                <a:gd name="T14" fmla="*/ 0 w 27"/>
                <a:gd name="T15" fmla="*/ 13 h 41"/>
                <a:gd name="T16" fmla="*/ 0 w 27"/>
                <a:gd name="T17" fmla="*/ 0 h 41"/>
                <a:gd name="T18" fmla="*/ 13 w 27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"/>
                <a:gd name="T31" fmla="*/ 0 h 41"/>
                <a:gd name="T32" fmla="*/ 27 w 27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" h="41">
                  <a:moveTo>
                    <a:pt x="13" y="0"/>
                  </a:moveTo>
                  <a:lnTo>
                    <a:pt x="13" y="0"/>
                  </a:lnTo>
                  <a:lnTo>
                    <a:pt x="27" y="13"/>
                  </a:lnTo>
                  <a:lnTo>
                    <a:pt x="27" y="27"/>
                  </a:lnTo>
                  <a:lnTo>
                    <a:pt x="13" y="41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228" name="Picture 427">
              <a:extLst>
                <a:ext uri="{FF2B5EF4-FFF2-40B4-BE49-F238E27FC236}">
                  <a16:creationId xmlns:a16="http://schemas.microsoft.com/office/drawing/2014/main" id="{91FA2991-7987-7F77-DB9B-C705942850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6" y="2761"/>
              <a:ext cx="69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9" name="Line 428">
              <a:extLst>
                <a:ext uri="{FF2B5EF4-FFF2-40B4-BE49-F238E27FC236}">
                  <a16:creationId xmlns:a16="http://schemas.microsoft.com/office/drawing/2014/main" id="{AB54086D-4F79-7C1F-0AB8-466961A6F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7" y="2899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0" name="Freeform 429">
              <a:extLst>
                <a:ext uri="{FF2B5EF4-FFF2-40B4-BE49-F238E27FC236}">
                  <a16:creationId xmlns:a16="http://schemas.microsoft.com/office/drawing/2014/main" id="{D0A7C5B7-04DE-CA63-2C60-07F477E7B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0" y="289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1" name="Rectangle 430">
              <a:extLst>
                <a:ext uri="{FF2B5EF4-FFF2-40B4-BE49-F238E27FC236}">
                  <a16:creationId xmlns:a16="http://schemas.microsoft.com/office/drawing/2014/main" id="{111C4F48-87D7-A6D5-9AAE-AEAA1D536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2" y="2817"/>
              <a:ext cx="97" cy="27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32" name="Freeform 431">
              <a:extLst>
                <a:ext uri="{FF2B5EF4-FFF2-40B4-BE49-F238E27FC236}">
                  <a16:creationId xmlns:a16="http://schemas.microsoft.com/office/drawing/2014/main" id="{1E7501FC-034B-56B5-5F95-B37BF1279B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9" y="2844"/>
              <a:ext cx="124" cy="28"/>
            </a:xfrm>
            <a:custGeom>
              <a:avLst/>
              <a:gdLst>
                <a:gd name="T0" fmla="*/ 13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3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3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3" name="Line 432">
              <a:extLst>
                <a:ext uri="{FF2B5EF4-FFF2-40B4-BE49-F238E27FC236}">
                  <a16:creationId xmlns:a16="http://schemas.microsoft.com/office/drawing/2014/main" id="{837DD36D-F888-FF8D-9598-79AA7E19E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2" y="2858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4" name="Line 433">
              <a:extLst>
                <a:ext uri="{FF2B5EF4-FFF2-40B4-BE49-F238E27FC236}">
                  <a16:creationId xmlns:a16="http://schemas.microsoft.com/office/drawing/2014/main" id="{FE577DDA-5BBF-F080-8C67-36C69DD11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6" y="2844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5" name="Line 434">
              <a:extLst>
                <a:ext uri="{FF2B5EF4-FFF2-40B4-BE49-F238E27FC236}">
                  <a16:creationId xmlns:a16="http://schemas.microsoft.com/office/drawing/2014/main" id="{E8417512-0704-B422-D9F7-84FE8CDAB5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02" y="2858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6" name="Line 435">
              <a:extLst>
                <a:ext uri="{FF2B5EF4-FFF2-40B4-BE49-F238E27FC236}">
                  <a16:creationId xmlns:a16="http://schemas.microsoft.com/office/drawing/2014/main" id="{8AC80B44-F9A2-8EB4-CFC0-50D2BBF7A4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0" y="2858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7" name="Freeform 436">
              <a:extLst>
                <a:ext uri="{FF2B5EF4-FFF2-40B4-BE49-F238E27FC236}">
                  <a16:creationId xmlns:a16="http://schemas.microsoft.com/office/drawing/2014/main" id="{237E637D-D344-1D21-735B-5C1343DC8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71" y="2858"/>
              <a:ext cx="42" cy="1"/>
            </a:xfrm>
            <a:custGeom>
              <a:avLst/>
              <a:gdLst>
                <a:gd name="T0" fmla="*/ 0 w 42"/>
                <a:gd name="T1" fmla="*/ 0 h 1"/>
                <a:gd name="T2" fmla="*/ 28 w 42"/>
                <a:gd name="T3" fmla="*/ 0 h 1"/>
                <a:gd name="T4" fmla="*/ 42 w 42"/>
                <a:gd name="T5" fmla="*/ 0 h 1"/>
                <a:gd name="T6" fmla="*/ 0 60000 65536"/>
                <a:gd name="T7" fmla="*/ 0 60000 65536"/>
                <a:gd name="T8" fmla="*/ 0 60000 65536"/>
                <a:gd name="T9" fmla="*/ 0 w 42"/>
                <a:gd name="T10" fmla="*/ 0 h 1"/>
                <a:gd name="T11" fmla="*/ 42 w 42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1">
                  <a:moveTo>
                    <a:pt x="0" y="0"/>
                  </a:moveTo>
                  <a:lnTo>
                    <a:pt x="28" y="0"/>
                  </a:lnTo>
                  <a:lnTo>
                    <a:pt x="42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8" name="Rectangle 437">
              <a:extLst>
                <a:ext uri="{FF2B5EF4-FFF2-40B4-BE49-F238E27FC236}">
                  <a16:creationId xmlns:a16="http://schemas.microsoft.com/office/drawing/2014/main" id="{0F904B67-1EA2-FE21-5059-2479506D7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4" y="2748"/>
              <a:ext cx="27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39" name="Rectangle 438">
              <a:extLst>
                <a:ext uri="{FF2B5EF4-FFF2-40B4-BE49-F238E27FC236}">
                  <a16:creationId xmlns:a16="http://schemas.microsoft.com/office/drawing/2014/main" id="{759D9E16-7EDA-2B42-1834-2D272E3DE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4" y="2748"/>
              <a:ext cx="41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0" name="Freeform 439">
              <a:extLst>
                <a:ext uri="{FF2B5EF4-FFF2-40B4-BE49-F238E27FC236}">
                  <a16:creationId xmlns:a16="http://schemas.microsoft.com/office/drawing/2014/main" id="{23EB4F44-08F6-32DC-9EA5-94B4104D4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" y="2830"/>
              <a:ext cx="42" cy="69"/>
            </a:xfrm>
            <a:custGeom>
              <a:avLst/>
              <a:gdLst>
                <a:gd name="T0" fmla="*/ 0 w 42"/>
                <a:gd name="T1" fmla="*/ 0 h 69"/>
                <a:gd name="T2" fmla="*/ 42 w 42"/>
                <a:gd name="T3" fmla="*/ 14 h 69"/>
                <a:gd name="T4" fmla="*/ 42 w 42"/>
                <a:gd name="T5" fmla="*/ 69 h 69"/>
                <a:gd name="T6" fmla="*/ 0 60000 65536"/>
                <a:gd name="T7" fmla="*/ 0 60000 65536"/>
                <a:gd name="T8" fmla="*/ 0 60000 65536"/>
                <a:gd name="T9" fmla="*/ 0 w 42"/>
                <a:gd name="T10" fmla="*/ 0 h 69"/>
                <a:gd name="T11" fmla="*/ 42 w 42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69">
                  <a:moveTo>
                    <a:pt x="0" y="0"/>
                  </a:moveTo>
                  <a:lnTo>
                    <a:pt x="42" y="14"/>
                  </a:lnTo>
                  <a:lnTo>
                    <a:pt x="42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41" name="AutoShape 440">
              <a:extLst>
                <a:ext uri="{FF2B5EF4-FFF2-40B4-BE49-F238E27FC236}">
                  <a16:creationId xmlns:a16="http://schemas.microsoft.com/office/drawing/2014/main" id="{7664AD4E-30E5-DE3B-7E8E-B3BE05D11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8" y="2748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2" name="AutoShape 441">
              <a:extLst>
                <a:ext uri="{FF2B5EF4-FFF2-40B4-BE49-F238E27FC236}">
                  <a16:creationId xmlns:a16="http://schemas.microsoft.com/office/drawing/2014/main" id="{AF7BF858-41BB-A61A-DF47-040414F72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4" y="2734"/>
              <a:ext cx="152" cy="96"/>
            </a:xfrm>
            <a:prstGeom prst="roundRect">
              <a:avLst>
                <a:gd name="adj" fmla="val 39065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3" name="Rectangle 442">
              <a:extLst>
                <a:ext uri="{FF2B5EF4-FFF2-40B4-BE49-F238E27FC236}">
                  <a16:creationId xmlns:a16="http://schemas.microsoft.com/office/drawing/2014/main" id="{0C2FCAF6-72FA-4825-C849-AD813766B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6" y="2761"/>
              <a:ext cx="82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4" name="Rectangle 443">
              <a:extLst>
                <a:ext uri="{FF2B5EF4-FFF2-40B4-BE49-F238E27FC236}">
                  <a16:creationId xmlns:a16="http://schemas.microsoft.com/office/drawing/2014/main" id="{8C6903D9-31E5-54F4-B258-908129714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6" y="2761"/>
              <a:ext cx="96" cy="56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5" name="Freeform 444">
              <a:extLst>
                <a:ext uri="{FF2B5EF4-FFF2-40B4-BE49-F238E27FC236}">
                  <a16:creationId xmlns:a16="http://schemas.microsoft.com/office/drawing/2014/main" id="{F3C4577D-DCEB-A1BB-E133-FC016A599C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6" y="2886"/>
              <a:ext cx="28" cy="41"/>
            </a:xfrm>
            <a:custGeom>
              <a:avLst/>
              <a:gdLst>
                <a:gd name="T0" fmla="*/ 14 w 28"/>
                <a:gd name="T1" fmla="*/ 0 h 41"/>
                <a:gd name="T2" fmla="*/ 14 w 28"/>
                <a:gd name="T3" fmla="*/ 0 h 41"/>
                <a:gd name="T4" fmla="*/ 28 w 28"/>
                <a:gd name="T5" fmla="*/ 13 h 41"/>
                <a:gd name="T6" fmla="*/ 28 w 28"/>
                <a:gd name="T7" fmla="*/ 27 h 41"/>
                <a:gd name="T8" fmla="*/ 14 w 28"/>
                <a:gd name="T9" fmla="*/ 41 h 41"/>
                <a:gd name="T10" fmla="*/ 14 w 28"/>
                <a:gd name="T11" fmla="*/ 41 h 41"/>
                <a:gd name="T12" fmla="*/ 0 w 28"/>
                <a:gd name="T13" fmla="*/ 27 h 41"/>
                <a:gd name="T14" fmla="*/ 0 w 28"/>
                <a:gd name="T15" fmla="*/ 13 h 41"/>
                <a:gd name="T16" fmla="*/ 0 w 28"/>
                <a:gd name="T17" fmla="*/ 0 h 41"/>
                <a:gd name="T18" fmla="*/ 14 w 28"/>
                <a:gd name="T19" fmla="*/ 0 h 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1"/>
                <a:gd name="T32" fmla="*/ 28 w 28"/>
                <a:gd name="T33" fmla="*/ 41 h 4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1">
                  <a:moveTo>
                    <a:pt x="14" y="0"/>
                  </a:moveTo>
                  <a:lnTo>
                    <a:pt x="14" y="0"/>
                  </a:lnTo>
                  <a:lnTo>
                    <a:pt x="28" y="13"/>
                  </a:lnTo>
                  <a:lnTo>
                    <a:pt x="28" y="27"/>
                  </a:lnTo>
                  <a:lnTo>
                    <a:pt x="14" y="41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246" name="Picture 445">
              <a:extLst>
                <a:ext uri="{FF2B5EF4-FFF2-40B4-BE49-F238E27FC236}">
                  <a16:creationId xmlns:a16="http://schemas.microsoft.com/office/drawing/2014/main" id="{A49F8415-B762-6BE3-C36F-9CE3DCA967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6" y="2761"/>
              <a:ext cx="69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7" name="Line 446">
              <a:extLst>
                <a:ext uri="{FF2B5EF4-FFF2-40B4-BE49-F238E27FC236}">
                  <a16:creationId xmlns:a16="http://schemas.microsoft.com/office/drawing/2014/main" id="{4C50909B-167E-0F8F-CADC-5A099B989C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6" y="2899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48" name="Freeform 447">
              <a:extLst>
                <a:ext uri="{FF2B5EF4-FFF2-40B4-BE49-F238E27FC236}">
                  <a16:creationId xmlns:a16="http://schemas.microsoft.com/office/drawing/2014/main" id="{11EC00BF-7D9F-DF98-AFAE-7B37D978E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0" y="289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49" name="Rectangle 448">
              <a:extLst>
                <a:ext uri="{FF2B5EF4-FFF2-40B4-BE49-F238E27FC236}">
                  <a16:creationId xmlns:a16="http://schemas.microsoft.com/office/drawing/2014/main" id="{C185E84B-1B1E-8892-B075-6260A7C5C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82" y="2817"/>
              <a:ext cx="96" cy="27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50" name="Freeform 449">
              <a:extLst>
                <a:ext uri="{FF2B5EF4-FFF2-40B4-BE49-F238E27FC236}">
                  <a16:creationId xmlns:a16="http://schemas.microsoft.com/office/drawing/2014/main" id="{D2CEC96D-0BD9-6B32-4B00-19B05FB47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8" y="2844"/>
              <a:ext cx="124" cy="28"/>
            </a:xfrm>
            <a:custGeom>
              <a:avLst/>
              <a:gdLst>
                <a:gd name="T0" fmla="*/ 14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4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4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1" name="Line 450">
              <a:extLst>
                <a:ext uri="{FF2B5EF4-FFF2-40B4-BE49-F238E27FC236}">
                  <a16:creationId xmlns:a16="http://schemas.microsoft.com/office/drawing/2014/main" id="{FB2B92DA-0800-3D69-9B64-D9C11764A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2" y="2858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2" name="Line 451">
              <a:extLst>
                <a:ext uri="{FF2B5EF4-FFF2-40B4-BE49-F238E27FC236}">
                  <a16:creationId xmlns:a16="http://schemas.microsoft.com/office/drawing/2014/main" id="{D5FB5C00-37B1-0C8E-9DE9-C8BBEA8863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6" y="2844"/>
              <a:ext cx="82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3" name="Line 452">
              <a:extLst>
                <a:ext uri="{FF2B5EF4-FFF2-40B4-BE49-F238E27FC236}">
                  <a16:creationId xmlns:a16="http://schemas.microsoft.com/office/drawing/2014/main" id="{F5728FD7-9F50-03A0-D517-501C036AB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2" y="2858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4" name="Line 453">
              <a:extLst>
                <a:ext uri="{FF2B5EF4-FFF2-40B4-BE49-F238E27FC236}">
                  <a16:creationId xmlns:a16="http://schemas.microsoft.com/office/drawing/2014/main" id="{5AC5D26F-D83C-BB0D-F705-1760952B55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09" y="2858"/>
              <a:ext cx="56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5" name="Freeform 454">
              <a:extLst>
                <a:ext uri="{FF2B5EF4-FFF2-40B4-BE49-F238E27FC236}">
                  <a16:creationId xmlns:a16="http://schemas.microsoft.com/office/drawing/2014/main" id="{1A6F055A-0326-BADF-B3B9-96AD8CDCC1B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1" y="2858"/>
              <a:ext cx="41" cy="1"/>
            </a:xfrm>
            <a:custGeom>
              <a:avLst/>
              <a:gdLst>
                <a:gd name="T0" fmla="*/ 0 w 41"/>
                <a:gd name="T1" fmla="*/ 0 h 1"/>
                <a:gd name="T2" fmla="*/ 27 w 41"/>
                <a:gd name="T3" fmla="*/ 0 h 1"/>
                <a:gd name="T4" fmla="*/ 41 w 41"/>
                <a:gd name="T5" fmla="*/ 0 h 1"/>
                <a:gd name="T6" fmla="*/ 0 60000 65536"/>
                <a:gd name="T7" fmla="*/ 0 60000 65536"/>
                <a:gd name="T8" fmla="*/ 0 60000 65536"/>
                <a:gd name="T9" fmla="*/ 0 w 41"/>
                <a:gd name="T10" fmla="*/ 0 h 1"/>
                <a:gd name="T11" fmla="*/ 41 w 4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1">
                  <a:moveTo>
                    <a:pt x="0" y="0"/>
                  </a:moveTo>
                  <a:lnTo>
                    <a:pt x="27" y="0"/>
                  </a:lnTo>
                  <a:lnTo>
                    <a:pt x="41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6" name="Rectangle 455">
              <a:extLst>
                <a:ext uri="{FF2B5EF4-FFF2-40B4-BE49-F238E27FC236}">
                  <a16:creationId xmlns:a16="http://schemas.microsoft.com/office/drawing/2014/main" id="{06188685-D32C-0535-8FB5-0F09318B6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3" y="2748"/>
              <a:ext cx="28" cy="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57" name="Rectangle 456">
              <a:extLst>
                <a:ext uri="{FF2B5EF4-FFF2-40B4-BE49-F238E27FC236}">
                  <a16:creationId xmlns:a16="http://schemas.microsoft.com/office/drawing/2014/main" id="{B7394DC7-83DB-B10A-46BA-ECB313E0C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3" y="2748"/>
              <a:ext cx="42" cy="55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58" name="Freeform 457">
              <a:extLst>
                <a:ext uri="{FF2B5EF4-FFF2-40B4-BE49-F238E27FC236}">
                  <a16:creationId xmlns:a16="http://schemas.microsoft.com/office/drawing/2014/main" id="{0E2B0581-2444-52BE-5579-AF3D01D6A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" y="1064"/>
              <a:ext cx="42" cy="69"/>
            </a:xfrm>
            <a:custGeom>
              <a:avLst/>
              <a:gdLst>
                <a:gd name="T0" fmla="*/ 0 w 42"/>
                <a:gd name="T1" fmla="*/ 0 h 69"/>
                <a:gd name="T2" fmla="*/ 42 w 42"/>
                <a:gd name="T3" fmla="*/ 14 h 69"/>
                <a:gd name="T4" fmla="*/ 42 w 42"/>
                <a:gd name="T5" fmla="*/ 69 h 69"/>
                <a:gd name="T6" fmla="*/ 0 60000 65536"/>
                <a:gd name="T7" fmla="*/ 0 60000 65536"/>
                <a:gd name="T8" fmla="*/ 0 60000 65536"/>
                <a:gd name="T9" fmla="*/ 0 w 42"/>
                <a:gd name="T10" fmla="*/ 0 h 69"/>
                <a:gd name="T11" fmla="*/ 42 w 42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69">
                  <a:moveTo>
                    <a:pt x="0" y="0"/>
                  </a:moveTo>
                  <a:lnTo>
                    <a:pt x="42" y="14"/>
                  </a:lnTo>
                  <a:lnTo>
                    <a:pt x="42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59" name="AutoShape 458">
              <a:extLst>
                <a:ext uri="{FF2B5EF4-FFF2-40B4-BE49-F238E27FC236}">
                  <a16:creationId xmlns:a16="http://schemas.microsoft.com/office/drawing/2014/main" id="{2F9F0F87-428C-9E09-4273-DF30825D8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981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0" name="AutoShape 459">
              <a:extLst>
                <a:ext uri="{FF2B5EF4-FFF2-40B4-BE49-F238E27FC236}">
                  <a16:creationId xmlns:a16="http://schemas.microsoft.com/office/drawing/2014/main" id="{6B622136-B284-A1D6-E67F-2448B1405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5" y="968"/>
              <a:ext cx="152" cy="96"/>
            </a:xfrm>
            <a:prstGeom prst="roundRect">
              <a:avLst>
                <a:gd name="adj" fmla="val 39065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1" name="Rectangle 460">
              <a:extLst>
                <a:ext uri="{FF2B5EF4-FFF2-40B4-BE49-F238E27FC236}">
                  <a16:creationId xmlns:a16="http://schemas.microsoft.com/office/drawing/2014/main" id="{F5A99476-2931-504F-844C-741DFAF11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995"/>
              <a:ext cx="82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2" name="Rectangle 461">
              <a:extLst>
                <a:ext uri="{FF2B5EF4-FFF2-40B4-BE49-F238E27FC236}">
                  <a16:creationId xmlns:a16="http://schemas.microsoft.com/office/drawing/2014/main" id="{18D93034-B4BD-1636-5F29-B6BBB652C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995"/>
              <a:ext cx="96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3" name="Freeform 462">
              <a:extLst>
                <a:ext uri="{FF2B5EF4-FFF2-40B4-BE49-F238E27FC236}">
                  <a16:creationId xmlns:a16="http://schemas.microsoft.com/office/drawing/2014/main" id="{C994B036-E482-2CB4-39C9-4A760F7B4A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7" y="1119"/>
              <a:ext cx="28" cy="42"/>
            </a:xfrm>
            <a:custGeom>
              <a:avLst/>
              <a:gdLst>
                <a:gd name="T0" fmla="*/ 14 w 28"/>
                <a:gd name="T1" fmla="*/ 0 h 42"/>
                <a:gd name="T2" fmla="*/ 14 w 28"/>
                <a:gd name="T3" fmla="*/ 0 h 42"/>
                <a:gd name="T4" fmla="*/ 28 w 28"/>
                <a:gd name="T5" fmla="*/ 14 h 42"/>
                <a:gd name="T6" fmla="*/ 28 w 28"/>
                <a:gd name="T7" fmla="*/ 28 h 42"/>
                <a:gd name="T8" fmla="*/ 14 w 28"/>
                <a:gd name="T9" fmla="*/ 42 h 42"/>
                <a:gd name="T10" fmla="*/ 14 w 28"/>
                <a:gd name="T11" fmla="*/ 42 h 42"/>
                <a:gd name="T12" fmla="*/ 0 w 28"/>
                <a:gd name="T13" fmla="*/ 28 h 42"/>
                <a:gd name="T14" fmla="*/ 0 w 28"/>
                <a:gd name="T15" fmla="*/ 14 h 42"/>
                <a:gd name="T16" fmla="*/ 0 w 28"/>
                <a:gd name="T17" fmla="*/ 0 h 42"/>
                <a:gd name="T18" fmla="*/ 14 w 28"/>
                <a:gd name="T19" fmla="*/ 0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"/>
                <a:gd name="T31" fmla="*/ 0 h 42"/>
                <a:gd name="T32" fmla="*/ 28 w 28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" h="42">
                  <a:moveTo>
                    <a:pt x="14" y="0"/>
                  </a:moveTo>
                  <a:lnTo>
                    <a:pt x="14" y="0"/>
                  </a:lnTo>
                  <a:lnTo>
                    <a:pt x="28" y="14"/>
                  </a:lnTo>
                  <a:lnTo>
                    <a:pt x="28" y="28"/>
                  </a:lnTo>
                  <a:lnTo>
                    <a:pt x="14" y="42"/>
                  </a:lnTo>
                  <a:lnTo>
                    <a:pt x="0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264" name="Picture 463">
              <a:extLst>
                <a:ext uri="{FF2B5EF4-FFF2-40B4-BE49-F238E27FC236}">
                  <a16:creationId xmlns:a16="http://schemas.microsoft.com/office/drawing/2014/main" id="{ABFAD30E-38DF-2F2D-0D4F-E70130DD12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7" y="995"/>
              <a:ext cx="69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5" name="Line 464">
              <a:extLst>
                <a:ext uri="{FF2B5EF4-FFF2-40B4-BE49-F238E27FC236}">
                  <a16:creationId xmlns:a16="http://schemas.microsoft.com/office/drawing/2014/main" id="{F9669115-A450-2B6F-DE78-945556A5A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7" y="1133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66" name="Freeform 465">
              <a:extLst>
                <a:ext uri="{FF2B5EF4-FFF2-40B4-BE49-F238E27FC236}">
                  <a16:creationId xmlns:a16="http://schemas.microsoft.com/office/drawing/2014/main" id="{5271B1A3-C7AF-DF2F-FD7D-C502072607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1" y="1133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67" name="Rectangle 466">
              <a:extLst>
                <a:ext uri="{FF2B5EF4-FFF2-40B4-BE49-F238E27FC236}">
                  <a16:creationId xmlns:a16="http://schemas.microsoft.com/office/drawing/2014/main" id="{F31E7009-8EBF-5495-345F-2B897EA0B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1050"/>
              <a:ext cx="96" cy="28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8" name="Freeform 467">
              <a:extLst>
                <a:ext uri="{FF2B5EF4-FFF2-40B4-BE49-F238E27FC236}">
                  <a16:creationId xmlns:a16="http://schemas.microsoft.com/office/drawing/2014/main" id="{3D72BEA6-7E7C-7656-AF37-84A5BBE22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" y="1078"/>
              <a:ext cx="124" cy="28"/>
            </a:xfrm>
            <a:custGeom>
              <a:avLst/>
              <a:gdLst>
                <a:gd name="T0" fmla="*/ 14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4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4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69" name="Line 468">
              <a:extLst>
                <a:ext uri="{FF2B5EF4-FFF2-40B4-BE49-F238E27FC236}">
                  <a16:creationId xmlns:a16="http://schemas.microsoft.com/office/drawing/2014/main" id="{5F82BE82-7AF8-76D0-58A7-08CAF626F2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3" y="1092"/>
              <a:ext cx="14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70" name="Line 469">
              <a:extLst>
                <a:ext uri="{FF2B5EF4-FFF2-40B4-BE49-F238E27FC236}">
                  <a16:creationId xmlns:a16="http://schemas.microsoft.com/office/drawing/2014/main" id="{2BC069E1-26E5-3B1B-4ABD-35AB185D5C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7" y="1078"/>
              <a:ext cx="82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71" name="Line 470">
              <a:extLst>
                <a:ext uri="{FF2B5EF4-FFF2-40B4-BE49-F238E27FC236}">
                  <a16:creationId xmlns:a16="http://schemas.microsoft.com/office/drawing/2014/main" id="{E939C39C-4E29-7B6F-70B0-33A183F701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3" y="109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72" name="Line 471">
              <a:extLst>
                <a:ext uri="{FF2B5EF4-FFF2-40B4-BE49-F238E27FC236}">
                  <a16:creationId xmlns:a16="http://schemas.microsoft.com/office/drawing/2014/main" id="{DFA231DD-5BEA-D16D-4FBB-989FAAFE9F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0" y="1092"/>
              <a:ext cx="56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73" name="Freeform 472">
              <a:extLst>
                <a:ext uri="{FF2B5EF4-FFF2-40B4-BE49-F238E27FC236}">
                  <a16:creationId xmlns:a16="http://schemas.microsoft.com/office/drawing/2014/main" id="{8C3FA54F-380B-911A-D41F-93FF2FA55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2" y="1092"/>
              <a:ext cx="41" cy="1"/>
            </a:xfrm>
            <a:custGeom>
              <a:avLst/>
              <a:gdLst>
                <a:gd name="T0" fmla="*/ 0 w 41"/>
                <a:gd name="T1" fmla="*/ 0 h 1"/>
                <a:gd name="T2" fmla="*/ 27 w 41"/>
                <a:gd name="T3" fmla="*/ 0 h 1"/>
                <a:gd name="T4" fmla="*/ 41 w 41"/>
                <a:gd name="T5" fmla="*/ 0 h 1"/>
                <a:gd name="T6" fmla="*/ 0 60000 65536"/>
                <a:gd name="T7" fmla="*/ 0 60000 65536"/>
                <a:gd name="T8" fmla="*/ 0 60000 65536"/>
                <a:gd name="T9" fmla="*/ 0 w 41"/>
                <a:gd name="T10" fmla="*/ 0 h 1"/>
                <a:gd name="T11" fmla="*/ 41 w 4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1">
                  <a:moveTo>
                    <a:pt x="0" y="0"/>
                  </a:moveTo>
                  <a:lnTo>
                    <a:pt x="27" y="0"/>
                  </a:lnTo>
                  <a:lnTo>
                    <a:pt x="41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74" name="Rectangle 473">
              <a:extLst>
                <a:ext uri="{FF2B5EF4-FFF2-40B4-BE49-F238E27FC236}">
                  <a16:creationId xmlns:a16="http://schemas.microsoft.com/office/drawing/2014/main" id="{A2F6286C-C61F-0650-E0FB-0EB09059F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" y="981"/>
              <a:ext cx="28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75" name="Rectangle 474">
              <a:extLst>
                <a:ext uri="{FF2B5EF4-FFF2-40B4-BE49-F238E27FC236}">
                  <a16:creationId xmlns:a16="http://schemas.microsoft.com/office/drawing/2014/main" id="{D208AF38-F6AA-8AC2-BC1B-CDED9E270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" y="981"/>
              <a:ext cx="42" cy="56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76" name="Freeform 475">
              <a:extLst>
                <a:ext uri="{FF2B5EF4-FFF2-40B4-BE49-F238E27FC236}">
                  <a16:creationId xmlns:a16="http://schemas.microsoft.com/office/drawing/2014/main" id="{5EB3E32F-A6BD-9B6F-14DF-3914FA750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8" y="1064"/>
              <a:ext cx="42" cy="69"/>
            </a:xfrm>
            <a:custGeom>
              <a:avLst/>
              <a:gdLst>
                <a:gd name="T0" fmla="*/ 0 w 42"/>
                <a:gd name="T1" fmla="*/ 0 h 69"/>
                <a:gd name="T2" fmla="*/ 42 w 42"/>
                <a:gd name="T3" fmla="*/ 14 h 69"/>
                <a:gd name="T4" fmla="*/ 42 w 42"/>
                <a:gd name="T5" fmla="*/ 69 h 69"/>
                <a:gd name="T6" fmla="*/ 0 60000 65536"/>
                <a:gd name="T7" fmla="*/ 0 60000 65536"/>
                <a:gd name="T8" fmla="*/ 0 60000 65536"/>
                <a:gd name="T9" fmla="*/ 0 w 42"/>
                <a:gd name="T10" fmla="*/ 0 h 69"/>
                <a:gd name="T11" fmla="*/ 42 w 42"/>
                <a:gd name="T12" fmla="*/ 69 h 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" h="69">
                  <a:moveTo>
                    <a:pt x="0" y="0"/>
                  </a:moveTo>
                  <a:lnTo>
                    <a:pt x="42" y="14"/>
                  </a:lnTo>
                  <a:lnTo>
                    <a:pt x="42" y="69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77" name="AutoShape 476">
              <a:extLst>
                <a:ext uri="{FF2B5EF4-FFF2-40B4-BE49-F238E27FC236}">
                  <a16:creationId xmlns:a16="http://schemas.microsoft.com/office/drawing/2014/main" id="{DBB100BF-A386-0EA8-35BB-29D187AA7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" y="981"/>
              <a:ext cx="124" cy="69"/>
            </a:xfrm>
            <a:prstGeom prst="roundRect">
              <a:avLst>
                <a:gd name="adj" fmla="val 50000"/>
              </a:avLst>
            </a:prstGeom>
            <a:solidFill>
              <a:srgbClr val="CF92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78" name="AutoShape 477">
              <a:extLst>
                <a:ext uri="{FF2B5EF4-FFF2-40B4-BE49-F238E27FC236}">
                  <a16:creationId xmlns:a16="http://schemas.microsoft.com/office/drawing/2014/main" id="{FA74EF99-1E43-47CC-63C4-70D3848E4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4" y="968"/>
              <a:ext cx="152" cy="96"/>
            </a:xfrm>
            <a:prstGeom prst="roundRect">
              <a:avLst>
                <a:gd name="adj" fmla="val 39065"/>
              </a:avLst>
            </a:prstGeom>
            <a:noFill/>
            <a:ln w="53975">
              <a:solidFill>
                <a:srgbClr val="CF92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79" name="Rectangle 478">
              <a:extLst>
                <a:ext uri="{FF2B5EF4-FFF2-40B4-BE49-F238E27FC236}">
                  <a16:creationId xmlns:a16="http://schemas.microsoft.com/office/drawing/2014/main" id="{38C1101D-C01F-AB4D-195F-5B2890C10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5" y="995"/>
              <a:ext cx="83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80" name="Rectangle 479">
              <a:extLst>
                <a:ext uri="{FF2B5EF4-FFF2-40B4-BE49-F238E27FC236}">
                  <a16:creationId xmlns:a16="http://schemas.microsoft.com/office/drawing/2014/main" id="{CBE89136-DDCB-CAA6-BEF1-C50127E78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5" y="995"/>
              <a:ext cx="97" cy="55"/>
            </a:xfrm>
            <a:prstGeom prst="rect">
              <a:avLst/>
            </a:prstGeom>
            <a:noFill/>
            <a:ln w="31750">
              <a:solidFill>
                <a:srgbClr val="CF924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81" name="Freeform 480">
              <a:extLst>
                <a:ext uri="{FF2B5EF4-FFF2-40B4-BE49-F238E27FC236}">
                  <a16:creationId xmlns:a16="http://schemas.microsoft.com/office/drawing/2014/main" id="{BC0F11F0-7545-2A9D-6B0D-3D341D179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6" y="1119"/>
              <a:ext cx="27" cy="42"/>
            </a:xfrm>
            <a:custGeom>
              <a:avLst/>
              <a:gdLst>
                <a:gd name="T0" fmla="*/ 14 w 27"/>
                <a:gd name="T1" fmla="*/ 0 h 42"/>
                <a:gd name="T2" fmla="*/ 14 w 27"/>
                <a:gd name="T3" fmla="*/ 0 h 42"/>
                <a:gd name="T4" fmla="*/ 27 w 27"/>
                <a:gd name="T5" fmla="*/ 14 h 42"/>
                <a:gd name="T6" fmla="*/ 27 w 27"/>
                <a:gd name="T7" fmla="*/ 28 h 42"/>
                <a:gd name="T8" fmla="*/ 14 w 27"/>
                <a:gd name="T9" fmla="*/ 42 h 42"/>
                <a:gd name="T10" fmla="*/ 14 w 27"/>
                <a:gd name="T11" fmla="*/ 42 h 42"/>
                <a:gd name="T12" fmla="*/ 0 w 27"/>
                <a:gd name="T13" fmla="*/ 28 h 42"/>
                <a:gd name="T14" fmla="*/ 0 w 27"/>
                <a:gd name="T15" fmla="*/ 14 h 42"/>
                <a:gd name="T16" fmla="*/ 0 w 27"/>
                <a:gd name="T17" fmla="*/ 0 h 42"/>
                <a:gd name="T18" fmla="*/ 14 w 27"/>
                <a:gd name="T19" fmla="*/ 0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"/>
                <a:gd name="T31" fmla="*/ 0 h 42"/>
                <a:gd name="T32" fmla="*/ 27 w 27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" h="42">
                  <a:moveTo>
                    <a:pt x="14" y="0"/>
                  </a:moveTo>
                  <a:lnTo>
                    <a:pt x="14" y="0"/>
                  </a:lnTo>
                  <a:lnTo>
                    <a:pt x="27" y="14"/>
                  </a:lnTo>
                  <a:lnTo>
                    <a:pt x="27" y="28"/>
                  </a:lnTo>
                  <a:lnTo>
                    <a:pt x="14" y="42"/>
                  </a:lnTo>
                  <a:lnTo>
                    <a:pt x="0" y="28"/>
                  </a:lnTo>
                  <a:lnTo>
                    <a:pt x="0" y="14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CF924C"/>
            </a:solidFill>
            <a:ln w="31750">
              <a:solidFill>
                <a:srgbClr val="CF924C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pic>
          <p:nvPicPr>
            <p:cNvPr id="282" name="Picture 481">
              <a:extLst>
                <a:ext uri="{FF2B5EF4-FFF2-40B4-BE49-F238E27FC236}">
                  <a16:creationId xmlns:a16="http://schemas.microsoft.com/office/drawing/2014/main" id="{59745F82-4F8F-DAAE-3E85-72C301977F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5" y="995"/>
              <a:ext cx="69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3" name="Line 482">
              <a:extLst>
                <a:ext uri="{FF2B5EF4-FFF2-40B4-BE49-F238E27FC236}">
                  <a16:creationId xmlns:a16="http://schemas.microsoft.com/office/drawing/2014/main" id="{C9A114F1-256A-FD36-4DCF-F3A0959685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6" y="1133"/>
              <a:ext cx="1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84" name="Freeform 483">
              <a:extLst>
                <a:ext uri="{FF2B5EF4-FFF2-40B4-BE49-F238E27FC236}">
                  <a16:creationId xmlns:a16="http://schemas.microsoft.com/office/drawing/2014/main" id="{4DA57435-3D5B-D6A5-B9A5-6ED283C37E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" y="1133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85" name="Rectangle 484">
              <a:extLst>
                <a:ext uri="{FF2B5EF4-FFF2-40B4-BE49-F238E27FC236}">
                  <a16:creationId xmlns:a16="http://schemas.microsoft.com/office/drawing/2014/main" id="{694FFA64-8FC2-A41D-6520-333E1490A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1050"/>
              <a:ext cx="96" cy="28"/>
            </a:xfrm>
            <a:prstGeom prst="rect">
              <a:avLst/>
            </a:prstGeom>
            <a:solidFill>
              <a:srgbClr val="CF924C"/>
            </a:solidFill>
            <a:ln w="31750">
              <a:solidFill>
                <a:srgbClr val="CF924C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86" name="Freeform 485">
              <a:extLst>
                <a:ext uri="{FF2B5EF4-FFF2-40B4-BE49-F238E27FC236}">
                  <a16:creationId xmlns:a16="http://schemas.microsoft.com/office/drawing/2014/main" id="{6CB65269-6FEB-9FFC-B1B6-1A12CD8EB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8" y="1078"/>
              <a:ext cx="124" cy="28"/>
            </a:xfrm>
            <a:custGeom>
              <a:avLst/>
              <a:gdLst>
                <a:gd name="T0" fmla="*/ 14 w 124"/>
                <a:gd name="T1" fmla="*/ 0 h 28"/>
                <a:gd name="T2" fmla="*/ 0 w 124"/>
                <a:gd name="T3" fmla="*/ 28 h 28"/>
                <a:gd name="T4" fmla="*/ 124 w 124"/>
                <a:gd name="T5" fmla="*/ 28 h 28"/>
                <a:gd name="T6" fmla="*/ 124 w 124"/>
                <a:gd name="T7" fmla="*/ 0 h 28"/>
                <a:gd name="T8" fmla="*/ 14 w 124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"/>
                <a:gd name="T16" fmla="*/ 0 h 28"/>
                <a:gd name="T17" fmla="*/ 124 w 124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" h="28">
                  <a:moveTo>
                    <a:pt x="14" y="0"/>
                  </a:moveTo>
                  <a:lnTo>
                    <a:pt x="0" y="28"/>
                  </a:lnTo>
                  <a:lnTo>
                    <a:pt x="124" y="28"/>
                  </a:lnTo>
                  <a:lnTo>
                    <a:pt x="124" y="0"/>
                  </a:lnTo>
                  <a:lnTo>
                    <a:pt x="14" y="0"/>
                  </a:lnTo>
                  <a:close/>
                </a:path>
              </a:pathLst>
            </a:custGeom>
            <a:noFill/>
            <a:ln w="31750">
              <a:solidFill>
                <a:srgbClr val="D9AA7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87" name="Line 486">
              <a:extLst>
                <a:ext uri="{FF2B5EF4-FFF2-40B4-BE49-F238E27FC236}">
                  <a16:creationId xmlns:a16="http://schemas.microsoft.com/office/drawing/2014/main" id="{7896B420-FD59-4392-D4C6-4294B101F8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2" y="1092"/>
              <a:ext cx="1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88" name="Line 487">
              <a:extLst>
                <a:ext uri="{FF2B5EF4-FFF2-40B4-BE49-F238E27FC236}">
                  <a16:creationId xmlns:a16="http://schemas.microsoft.com/office/drawing/2014/main" id="{A2BD6F98-1AC6-31EC-2FF3-25CC79647E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5" y="1078"/>
              <a:ext cx="83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89" name="Line 488">
              <a:extLst>
                <a:ext uri="{FF2B5EF4-FFF2-40B4-BE49-F238E27FC236}">
                  <a16:creationId xmlns:a16="http://schemas.microsoft.com/office/drawing/2014/main" id="{2FC4F295-1A54-2834-9D91-1CDBC6DDF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2" y="1092"/>
              <a:ext cx="69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90" name="Line 489">
              <a:extLst>
                <a:ext uri="{FF2B5EF4-FFF2-40B4-BE49-F238E27FC236}">
                  <a16:creationId xmlns:a16="http://schemas.microsoft.com/office/drawing/2014/main" id="{1D48F1DB-EAD0-349C-0812-617C53A9C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9" y="1092"/>
              <a:ext cx="55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91" name="Freeform 490">
              <a:extLst>
                <a:ext uri="{FF2B5EF4-FFF2-40B4-BE49-F238E27FC236}">
                  <a16:creationId xmlns:a16="http://schemas.microsoft.com/office/drawing/2014/main" id="{4B0987E5-9B8F-B1D1-79B6-6F062554E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1" y="1092"/>
              <a:ext cx="41" cy="1"/>
            </a:xfrm>
            <a:custGeom>
              <a:avLst/>
              <a:gdLst>
                <a:gd name="T0" fmla="*/ 0 w 41"/>
                <a:gd name="T1" fmla="*/ 0 h 1"/>
                <a:gd name="T2" fmla="*/ 27 w 41"/>
                <a:gd name="T3" fmla="*/ 0 h 1"/>
                <a:gd name="T4" fmla="*/ 41 w 41"/>
                <a:gd name="T5" fmla="*/ 0 h 1"/>
                <a:gd name="T6" fmla="*/ 0 60000 65536"/>
                <a:gd name="T7" fmla="*/ 0 60000 65536"/>
                <a:gd name="T8" fmla="*/ 0 60000 65536"/>
                <a:gd name="T9" fmla="*/ 0 w 41"/>
                <a:gd name="T10" fmla="*/ 0 h 1"/>
                <a:gd name="T11" fmla="*/ 41 w 4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" h="1">
                  <a:moveTo>
                    <a:pt x="0" y="0"/>
                  </a:moveTo>
                  <a:lnTo>
                    <a:pt x="27" y="0"/>
                  </a:lnTo>
                  <a:lnTo>
                    <a:pt x="41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92" name="Rectangle 491">
              <a:extLst>
                <a:ext uri="{FF2B5EF4-FFF2-40B4-BE49-F238E27FC236}">
                  <a16:creationId xmlns:a16="http://schemas.microsoft.com/office/drawing/2014/main" id="{F2F56178-A86F-1AB2-BC4C-135735810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3" y="981"/>
              <a:ext cx="28" cy="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93" name="Rectangle 492">
              <a:extLst>
                <a:ext uri="{FF2B5EF4-FFF2-40B4-BE49-F238E27FC236}">
                  <a16:creationId xmlns:a16="http://schemas.microsoft.com/office/drawing/2014/main" id="{9F93723E-0524-FCCF-D96B-777274DAB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3" y="981"/>
              <a:ext cx="41" cy="56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94" name="Rectangle 493">
              <a:extLst>
                <a:ext uri="{FF2B5EF4-FFF2-40B4-BE49-F238E27FC236}">
                  <a16:creationId xmlns:a16="http://schemas.microsoft.com/office/drawing/2014/main" id="{91171F5B-B7D4-BCDA-CD10-41A2BEF1E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" y="3416"/>
              <a:ext cx="6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050">
                  <a:solidFill>
                    <a:srgbClr val="000000"/>
                  </a:solidFill>
                  <a:latin typeface="Arial" panose="020B0604020202020204" pitchFamily="34" charset="0"/>
                </a:rPr>
                <a:t>network link: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95" name="Rectangle 494">
              <a:extLst>
                <a:ext uri="{FF2B5EF4-FFF2-40B4-BE49-F238E27FC236}">
                  <a16:creationId xmlns:a16="http://schemas.microsoft.com/office/drawing/2014/main" id="{1066480A-1D81-54AE-BACF-7FF8CEE52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451"/>
              <a:ext cx="249" cy="28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96" name="Rectangle 495">
              <a:extLst>
                <a:ext uri="{FF2B5EF4-FFF2-40B4-BE49-F238E27FC236}">
                  <a16:creationId xmlns:a16="http://schemas.microsoft.com/office/drawing/2014/main" id="{6EC38DC2-2224-5505-4211-94D1077E8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3451"/>
              <a:ext cx="263" cy="4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97" name="Freeform 496">
              <a:extLst>
                <a:ext uri="{FF2B5EF4-FFF2-40B4-BE49-F238E27FC236}">
                  <a16:creationId xmlns:a16="http://schemas.microsoft.com/office/drawing/2014/main" id="{F7F02BC5-5D6D-A58B-E84D-95607C27F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8" y="1837"/>
              <a:ext cx="69" cy="83"/>
            </a:xfrm>
            <a:custGeom>
              <a:avLst/>
              <a:gdLst>
                <a:gd name="T0" fmla="*/ 28 w 69"/>
                <a:gd name="T1" fmla="*/ 69 h 83"/>
                <a:gd name="T2" fmla="*/ 0 w 69"/>
                <a:gd name="T3" fmla="*/ 83 h 83"/>
                <a:gd name="T4" fmla="*/ 0 w 69"/>
                <a:gd name="T5" fmla="*/ 0 h 83"/>
                <a:gd name="T6" fmla="*/ 69 w 69"/>
                <a:gd name="T7" fmla="*/ 55 h 83"/>
                <a:gd name="T8" fmla="*/ 28 w 69"/>
                <a:gd name="T9" fmla="*/ 69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83"/>
                <a:gd name="T17" fmla="*/ 69 w 69"/>
                <a:gd name="T18" fmla="*/ 83 h 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83">
                  <a:moveTo>
                    <a:pt x="28" y="69"/>
                  </a:moveTo>
                  <a:lnTo>
                    <a:pt x="0" y="83"/>
                  </a:lnTo>
                  <a:lnTo>
                    <a:pt x="0" y="0"/>
                  </a:lnTo>
                  <a:lnTo>
                    <a:pt x="69" y="55"/>
                  </a:lnTo>
                  <a:lnTo>
                    <a:pt x="28" y="69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98" name="Line 497">
              <a:extLst>
                <a:ext uri="{FF2B5EF4-FFF2-40B4-BE49-F238E27FC236}">
                  <a16:creationId xmlns:a16="http://schemas.microsoft.com/office/drawing/2014/main" id="{0EC19F83-5CB8-A423-4428-A674169243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16" y="1906"/>
              <a:ext cx="110" cy="262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99" name="Freeform 498">
              <a:extLst>
                <a:ext uri="{FF2B5EF4-FFF2-40B4-BE49-F238E27FC236}">
                  <a16:creationId xmlns:a16="http://schemas.microsoft.com/office/drawing/2014/main" id="{3C62640E-6F2B-164E-A97F-23501B6C10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9" y="2527"/>
              <a:ext cx="69" cy="83"/>
            </a:xfrm>
            <a:custGeom>
              <a:avLst/>
              <a:gdLst>
                <a:gd name="T0" fmla="*/ 42 w 69"/>
                <a:gd name="T1" fmla="*/ 27 h 83"/>
                <a:gd name="T2" fmla="*/ 69 w 69"/>
                <a:gd name="T3" fmla="*/ 0 h 83"/>
                <a:gd name="T4" fmla="*/ 69 w 69"/>
                <a:gd name="T5" fmla="*/ 83 h 83"/>
                <a:gd name="T6" fmla="*/ 0 w 69"/>
                <a:gd name="T7" fmla="*/ 41 h 83"/>
                <a:gd name="T8" fmla="*/ 42 w 69"/>
                <a:gd name="T9" fmla="*/ 27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83"/>
                <a:gd name="T17" fmla="*/ 69 w 69"/>
                <a:gd name="T18" fmla="*/ 83 h 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83">
                  <a:moveTo>
                    <a:pt x="42" y="27"/>
                  </a:moveTo>
                  <a:lnTo>
                    <a:pt x="69" y="0"/>
                  </a:lnTo>
                  <a:lnTo>
                    <a:pt x="69" y="83"/>
                  </a:lnTo>
                  <a:lnTo>
                    <a:pt x="0" y="41"/>
                  </a:lnTo>
                  <a:lnTo>
                    <a:pt x="42" y="27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0" name="Line 499">
              <a:extLst>
                <a:ext uri="{FF2B5EF4-FFF2-40B4-BE49-F238E27FC236}">
                  <a16:creationId xmlns:a16="http://schemas.microsoft.com/office/drawing/2014/main" id="{845491DA-B842-D865-67FF-E909386342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3" y="2361"/>
              <a:ext cx="124" cy="18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1" name="Freeform 500">
              <a:extLst>
                <a:ext uri="{FF2B5EF4-FFF2-40B4-BE49-F238E27FC236}">
                  <a16:creationId xmlns:a16="http://schemas.microsoft.com/office/drawing/2014/main" id="{1EB3EE5A-D1AB-4B97-A172-70C2727A23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" y="2485"/>
              <a:ext cx="69" cy="69"/>
            </a:xfrm>
            <a:custGeom>
              <a:avLst/>
              <a:gdLst>
                <a:gd name="T0" fmla="*/ 42 w 69"/>
                <a:gd name="T1" fmla="*/ 28 h 69"/>
                <a:gd name="T2" fmla="*/ 69 w 69"/>
                <a:gd name="T3" fmla="*/ 56 h 69"/>
                <a:gd name="T4" fmla="*/ 0 w 69"/>
                <a:gd name="T5" fmla="*/ 69 h 69"/>
                <a:gd name="T6" fmla="*/ 28 w 69"/>
                <a:gd name="T7" fmla="*/ 0 h 69"/>
                <a:gd name="T8" fmla="*/ 42 w 69"/>
                <a:gd name="T9" fmla="*/ 28 h 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69"/>
                <a:gd name="T17" fmla="*/ 69 w 69"/>
                <a:gd name="T18" fmla="*/ 69 h 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69">
                  <a:moveTo>
                    <a:pt x="42" y="28"/>
                  </a:moveTo>
                  <a:lnTo>
                    <a:pt x="69" y="56"/>
                  </a:lnTo>
                  <a:lnTo>
                    <a:pt x="0" y="69"/>
                  </a:lnTo>
                  <a:lnTo>
                    <a:pt x="28" y="0"/>
                  </a:lnTo>
                  <a:lnTo>
                    <a:pt x="42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2" name="Line 501">
              <a:extLst>
                <a:ext uri="{FF2B5EF4-FFF2-40B4-BE49-F238E27FC236}">
                  <a16:creationId xmlns:a16="http://schemas.microsoft.com/office/drawing/2014/main" id="{57863879-49E4-1935-5586-A9BE8502DC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09" y="2347"/>
              <a:ext cx="179" cy="152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3" name="Freeform 502">
              <a:extLst>
                <a:ext uri="{FF2B5EF4-FFF2-40B4-BE49-F238E27FC236}">
                  <a16:creationId xmlns:a16="http://schemas.microsoft.com/office/drawing/2014/main" id="{B9C3F2EA-C6B0-E2CE-7C3E-9E4C28B745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" y="2513"/>
              <a:ext cx="69" cy="83"/>
            </a:xfrm>
            <a:custGeom>
              <a:avLst/>
              <a:gdLst>
                <a:gd name="T0" fmla="*/ 42 w 69"/>
                <a:gd name="T1" fmla="*/ 55 h 83"/>
                <a:gd name="T2" fmla="*/ 0 w 69"/>
                <a:gd name="T3" fmla="*/ 41 h 83"/>
                <a:gd name="T4" fmla="*/ 69 w 69"/>
                <a:gd name="T5" fmla="*/ 0 h 83"/>
                <a:gd name="T6" fmla="*/ 69 w 69"/>
                <a:gd name="T7" fmla="*/ 83 h 83"/>
                <a:gd name="T8" fmla="*/ 42 w 69"/>
                <a:gd name="T9" fmla="*/ 55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83"/>
                <a:gd name="T17" fmla="*/ 69 w 69"/>
                <a:gd name="T18" fmla="*/ 83 h 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83">
                  <a:moveTo>
                    <a:pt x="42" y="55"/>
                  </a:moveTo>
                  <a:lnTo>
                    <a:pt x="0" y="41"/>
                  </a:lnTo>
                  <a:lnTo>
                    <a:pt x="69" y="0"/>
                  </a:lnTo>
                  <a:lnTo>
                    <a:pt x="69" y="83"/>
                  </a:lnTo>
                  <a:lnTo>
                    <a:pt x="42" y="55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4" name="Line 503">
              <a:extLst>
                <a:ext uri="{FF2B5EF4-FFF2-40B4-BE49-F238E27FC236}">
                  <a16:creationId xmlns:a16="http://schemas.microsoft.com/office/drawing/2014/main" id="{19207D0E-A208-60CA-44B7-72B35FD095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4" y="2582"/>
              <a:ext cx="110" cy="22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5" name="Rectangle 504">
              <a:extLst>
                <a:ext uri="{FF2B5EF4-FFF2-40B4-BE49-F238E27FC236}">
                  <a16:creationId xmlns:a16="http://schemas.microsoft.com/office/drawing/2014/main" id="{13E93F58-6A7B-08C9-9935-0F1710044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" y="1333"/>
              <a:ext cx="10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050">
                  <a:solidFill>
                    <a:srgbClr val="000000"/>
                  </a:solidFill>
                  <a:latin typeface="Zapf Dingbats" charset="2"/>
                </a:rPr>
                <a:t>%</a:t>
              </a:r>
              <a:endParaRPr lang="en-GB" altLang="zh-CN" sz="1800">
                <a:latin typeface="Zapf Dingbats" charset="2"/>
              </a:endParaRPr>
            </a:p>
          </p:txBody>
        </p:sp>
        <p:sp>
          <p:nvSpPr>
            <p:cNvPr id="306" name="Rectangle 505">
              <a:extLst>
                <a:ext uri="{FF2B5EF4-FFF2-40B4-BE49-F238E27FC236}">
                  <a16:creationId xmlns:a16="http://schemas.microsoft.com/office/drawing/2014/main" id="{C9087894-DE85-E517-4D3F-5861A10C7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" y="1754"/>
              <a:ext cx="10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050">
                  <a:solidFill>
                    <a:srgbClr val="000000"/>
                  </a:solidFill>
                  <a:latin typeface="Zapf Dingbats" charset="2"/>
                </a:rPr>
                <a:t>%</a:t>
              </a:r>
              <a:endParaRPr lang="en-GB" altLang="zh-CN" sz="1800">
                <a:latin typeface="Zapf Dingbats" charset="2"/>
              </a:endParaRPr>
            </a:p>
          </p:txBody>
        </p:sp>
        <p:sp>
          <p:nvSpPr>
            <p:cNvPr id="307" name="Rectangle 506">
              <a:extLst>
                <a:ext uri="{FF2B5EF4-FFF2-40B4-BE49-F238E27FC236}">
                  <a16:creationId xmlns:a16="http://schemas.microsoft.com/office/drawing/2014/main" id="{18EACAFF-C978-16C9-1813-CE78B88AA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" y="1534"/>
              <a:ext cx="10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050">
                  <a:solidFill>
                    <a:srgbClr val="000000"/>
                  </a:solidFill>
                  <a:latin typeface="Zapf Dingbats" charset="2"/>
                </a:rPr>
                <a:t>%</a:t>
              </a:r>
              <a:endParaRPr lang="en-GB" altLang="zh-CN" sz="1800">
                <a:latin typeface="Zapf Dingbats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8766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7CEFAC-4C66-D3B5-55F3-2B920B1BF5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World-Wide-Web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5C41125-7B6D-6118-4D5E-0FFFC3788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484" y="817970"/>
            <a:ext cx="4681538" cy="373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8387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CBEEE9-220E-F91C-8FFC-3F1FCBF5F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Web Servers and Web Browsers</a:t>
            </a:r>
          </a:p>
        </p:txBody>
      </p:sp>
      <p:grpSp>
        <p:nvGrpSpPr>
          <p:cNvPr id="4" name="Group 93">
            <a:extLst>
              <a:ext uri="{FF2B5EF4-FFF2-40B4-BE49-F238E27FC236}">
                <a16:creationId xmlns:a16="http://schemas.microsoft.com/office/drawing/2014/main" id="{CE1FDC87-3A4D-D836-6F6C-C86E1407973D}"/>
              </a:ext>
            </a:extLst>
          </p:cNvPr>
          <p:cNvGrpSpPr>
            <a:grpSpLocks/>
          </p:cNvGrpSpPr>
          <p:nvPr/>
        </p:nvGrpSpPr>
        <p:grpSpPr bwMode="auto">
          <a:xfrm>
            <a:off x="1147512" y="1020279"/>
            <a:ext cx="6848976" cy="3449630"/>
            <a:chOff x="480" y="1104"/>
            <a:chExt cx="5384" cy="2626"/>
          </a:xfrm>
        </p:grpSpPr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82097FDF-31EF-7409-F4B0-03BA293149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92" y="1401"/>
              <a:ext cx="151" cy="13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067D9427-5927-5B8C-6DA8-DEC35A0D96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93" y="2012"/>
              <a:ext cx="251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911E8AF9-FC57-8867-9D0E-21326293E5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42" y="2546"/>
              <a:ext cx="285" cy="1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E2C7C7D8-0538-6ACE-1890-F1E399EFC1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51" y="1344"/>
              <a:ext cx="469" cy="24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074AE938-202B-331B-F753-BA96D8222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17" y="2107"/>
              <a:ext cx="502" cy="3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F26128BC-0032-5A03-1389-C696417C57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8" y="2565"/>
              <a:ext cx="484" cy="7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1544581-3BE9-4AE5-CCD9-7E210E5B6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9" y="1287"/>
              <a:ext cx="2174" cy="1430"/>
            </a:xfrm>
            <a:custGeom>
              <a:avLst/>
              <a:gdLst>
                <a:gd name="T0" fmla="*/ 55 w 2131"/>
                <a:gd name="T1" fmla="*/ 688 h 1229"/>
                <a:gd name="T2" fmla="*/ 110 w 2131"/>
                <a:gd name="T3" fmla="*/ 529 h 1229"/>
                <a:gd name="T4" fmla="*/ 240 w 2131"/>
                <a:gd name="T5" fmla="*/ 325 h 1229"/>
                <a:gd name="T6" fmla="*/ 370 w 2131"/>
                <a:gd name="T7" fmla="*/ 204 h 1229"/>
                <a:gd name="T8" fmla="*/ 481 w 2131"/>
                <a:gd name="T9" fmla="*/ 204 h 1229"/>
                <a:gd name="T10" fmla="*/ 555 w 2131"/>
                <a:gd name="T11" fmla="*/ 204 h 1229"/>
                <a:gd name="T12" fmla="*/ 703 w 2131"/>
                <a:gd name="T13" fmla="*/ 204 h 1229"/>
                <a:gd name="T14" fmla="*/ 888 w 2131"/>
                <a:gd name="T15" fmla="*/ 243 h 1229"/>
                <a:gd name="T16" fmla="*/ 1072 w 2131"/>
                <a:gd name="T17" fmla="*/ 283 h 1229"/>
                <a:gd name="T18" fmla="*/ 1255 w 2131"/>
                <a:gd name="T19" fmla="*/ 283 h 1229"/>
                <a:gd name="T20" fmla="*/ 1349 w 2131"/>
                <a:gd name="T21" fmla="*/ 161 h 1229"/>
                <a:gd name="T22" fmla="*/ 1440 w 2131"/>
                <a:gd name="T23" fmla="*/ 41 h 1229"/>
                <a:gd name="T24" fmla="*/ 1570 w 2131"/>
                <a:gd name="T25" fmla="*/ 0 h 1229"/>
                <a:gd name="T26" fmla="*/ 1718 w 2131"/>
                <a:gd name="T27" fmla="*/ 0 h 1229"/>
                <a:gd name="T28" fmla="*/ 1829 w 2131"/>
                <a:gd name="T29" fmla="*/ 41 h 1229"/>
                <a:gd name="T30" fmla="*/ 1922 w 2131"/>
                <a:gd name="T31" fmla="*/ 122 h 1229"/>
                <a:gd name="T32" fmla="*/ 1995 w 2131"/>
                <a:gd name="T33" fmla="*/ 204 h 1229"/>
                <a:gd name="T34" fmla="*/ 2087 w 2131"/>
                <a:gd name="T35" fmla="*/ 283 h 1229"/>
                <a:gd name="T36" fmla="*/ 2217 w 2131"/>
                <a:gd name="T37" fmla="*/ 529 h 1229"/>
                <a:gd name="T38" fmla="*/ 2291 w 2131"/>
                <a:gd name="T39" fmla="*/ 731 h 1229"/>
                <a:gd name="T40" fmla="*/ 2348 w 2131"/>
                <a:gd name="T41" fmla="*/ 975 h 1229"/>
                <a:gd name="T42" fmla="*/ 2383 w 2131"/>
                <a:gd name="T43" fmla="*/ 1503 h 1229"/>
                <a:gd name="T44" fmla="*/ 2404 w 2131"/>
                <a:gd name="T45" fmla="*/ 1829 h 1229"/>
                <a:gd name="T46" fmla="*/ 2365 w 2131"/>
                <a:gd name="T47" fmla="*/ 2154 h 1229"/>
                <a:gd name="T48" fmla="*/ 2310 w 2131"/>
                <a:gd name="T49" fmla="*/ 2642 h 1229"/>
                <a:gd name="T50" fmla="*/ 2180 w 2131"/>
                <a:gd name="T51" fmla="*/ 2888 h 1229"/>
                <a:gd name="T52" fmla="*/ 2014 w 2131"/>
                <a:gd name="T53" fmla="*/ 3050 h 1229"/>
                <a:gd name="T54" fmla="*/ 1829 w 2131"/>
                <a:gd name="T55" fmla="*/ 2969 h 1229"/>
                <a:gd name="T56" fmla="*/ 1663 w 2131"/>
                <a:gd name="T57" fmla="*/ 2929 h 1229"/>
                <a:gd name="T58" fmla="*/ 1515 w 2131"/>
                <a:gd name="T59" fmla="*/ 2847 h 1229"/>
                <a:gd name="T60" fmla="*/ 1349 w 2131"/>
                <a:gd name="T61" fmla="*/ 2805 h 1229"/>
                <a:gd name="T62" fmla="*/ 1200 w 2131"/>
                <a:gd name="T63" fmla="*/ 2805 h 1229"/>
                <a:gd name="T64" fmla="*/ 1035 w 2131"/>
                <a:gd name="T65" fmla="*/ 2805 h 1229"/>
                <a:gd name="T66" fmla="*/ 924 w 2131"/>
                <a:gd name="T67" fmla="*/ 2847 h 1229"/>
                <a:gd name="T68" fmla="*/ 795 w 2131"/>
                <a:gd name="T69" fmla="*/ 2888 h 1229"/>
                <a:gd name="T70" fmla="*/ 682 w 2131"/>
                <a:gd name="T71" fmla="*/ 2929 h 1229"/>
                <a:gd name="T72" fmla="*/ 572 w 2131"/>
                <a:gd name="T73" fmla="*/ 2969 h 1229"/>
                <a:gd name="T74" fmla="*/ 462 w 2131"/>
                <a:gd name="T75" fmla="*/ 2969 h 1229"/>
                <a:gd name="T76" fmla="*/ 351 w 2131"/>
                <a:gd name="T77" fmla="*/ 2929 h 1229"/>
                <a:gd name="T78" fmla="*/ 276 w 2131"/>
                <a:gd name="T79" fmla="*/ 2888 h 1229"/>
                <a:gd name="T80" fmla="*/ 204 w 2131"/>
                <a:gd name="T81" fmla="*/ 2765 h 1229"/>
                <a:gd name="T82" fmla="*/ 165 w 2131"/>
                <a:gd name="T83" fmla="*/ 2725 h 1229"/>
                <a:gd name="T84" fmla="*/ 149 w 2131"/>
                <a:gd name="T85" fmla="*/ 2642 h 1229"/>
                <a:gd name="T86" fmla="*/ 94 w 2131"/>
                <a:gd name="T87" fmla="*/ 2357 h 1229"/>
                <a:gd name="T88" fmla="*/ 39 w 2131"/>
                <a:gd name="T89" fmla="*/ 2032 h 1229"/>
                <a:gd name="T90" fmla="*/ 16 w 2131"/>
                <a:gd name="T91" fmla="*/ 1749 h 1229"/>
                <a:gd name="T92" fmla="*/ 0 w 2131"/>
                <a:gd name="T93" fmla="*/ 1503 h 1229"/>
                <a:gd name="T94" fmla="*/ 16 w 2131"/>
                <a:gd name="T95" fmla="*/ 1178 h 1229"/>
                <a:gd name="T96" fmla="*/ 39 w 2131"/>
                <a:gd name="T97" fmla="*/ 895 h 1229"/>
                <a:gd name="T98" fmla="*/ 55 w 2131"/>
                <a:gd name="T99" fmla="*/ 688 h 1229"/>
                <a:gd name="T100" fmla="*/ 55 w 2131"/>
                <a:gd name="T101" fmla="*/ 688 h 12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131"/>
                <a:gd name="T154" fmla="*/ 0 h 1229"/>
                <a:gd name="T155" fmla="*/ 2131 w 2131"/>
                <a:gd name="T156" fmla="*/ 1229 h 122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131" h="1229">
                  <a:moveTo>
                    <a:pt x="49" y="278"/>
                  </a:moveTo>
                  <a:lnTo>
                    <a:pt x="98" y="213"/>
                  </a:lnTo>
                  <a:lnTo>
                    <a:pt x="213" y="131"/>
                  </a:lnTo>
                  <a:lnTo>
                    <a:pt x="328" y="82"/>
                  </a:lnTo>
                  <a:lnTo>
                    <a:pt x="426" y="82"/>
                  </a:lnTo>
                  <a:lnTo>
                    <a:pt x="492" y="82"/>
                  </a:lnTo>
                  <a:lnTo>
                    <a:pt x="623" y="82"/>
                  </a:lnTo>
                  <a:lnTo>
                    <a:pt x="787" y="98"/>
                  </a:lnTo>
                  <a:lnTo>
                    <a:pt x="951" y="114"/>
                  </a:lnTo>
                  <a:lnTo>
                    <a:pt x="1114" y="114"/>
                  </a:lnTo>
                  <a:lnTo>
                    <a:pt x="1196" y="65"/>
                  </a:lnTo>
                  <a:lnTo>
                    <a:pt x="1278" y="16"/>
                  </a:lnTo>
                  <a:lnTo>
                    <a:pt x="1393" y="0"/>
                  </a:lnTo>
                  <a:lnTo>
                    <a:pt x="1524" y="0"/>
                  </a:lnTo>
                  <a:lnTo>
                    <a:pt x="1623" y="16"/>
                  </a:lnTo>
                  <a:lnTo>
                    <a:pt x="1705" y="49"/>
                  </a:lnTo>
                  <a:lnTo>
                    <a:pt x="1770" y="82"/>
                  </a:lnTo>
                  <a:lnTo>
                    <a:pt x="1852" y="114"/>
                  </a:lnTo>
                  <a:lnTo>
                    <a:pt x="1967" y="213"/>
                  </a:lnTo>
                  <a:lnTo>
                    <a:pt x="2032" y="295"/>
                  </a:lnTo>
                  <a:lnTo>
                    <a:pt x="2082" y="393"/>
                  </a:lnTo>
                  <a:lnTo>
                    <a:pt x="2114" y="606"/>
                  </a:lnTo>
                  <a:lnTo>
                    <a:pt x="2131" y="737"/>
                  </a:lnTo>
                  <a:lnTo>
                    <a:pt x="2098" y="868"/>
                  </a:lnTo>
                  <a:lnTo>
                    <a:pt x="2049" y="1065"/>
                  </a:lnTo>
                  <a:lnTo>
                    <a:pt x="1934" y="1164"/>
                  </a:lnTo>
                  <a:lnTo>
                    <a:pt x="1786" y="1229"/>
                  </a:lnTo>
                  <a:lnTo>
                    <a:pt x="1623" y="1196"/>
                  </a:lnTo>
                  <a:lnTo>
                    <a:pt x="1475" y="1180"/>
                  </a:lnTo>
                  <a:lnTo>
                    <a:pt x="1344" y="1147"/>
                  </a:lnTo>
                  <a:lnTo>
                    <a:pt x="1196" y="1131"/>
                  </a:lnTo>
                  <a:lnTo>
                    <a:pt x="1065" y="1131"/>
                  </a:lnTo>
                  <a:lnTo>
                    <a:pt x="918" y="1131"/>
                  </a:lnTo>
                  <a:lnTo>
                    <a:pt x="819" y="1147"/>
                  </a:lnTo>
                  <a:lnTo>
                    <a:pt x="705" y="1164"/>
                  </a:lnTo>
                  <a:lnTo>
                    <a:pt x="606" y="1180"/>
                  </a:lnTo>
                  <a:lnTo>
                    <a:pt x="508" y="1196"/>
                  </a:lnTo>
                  <a:lnTo>
                    <a:pt x="410" y="1196"/>
                  </a:lnTo>
                  <a:lnTo>
                    <a:pt x="311" y="1180"/>
                  </a:lnTo>
                  <a:lnTo>
                    <a:pt x="246" y="1164"/>
                  </a:lnTo>
                  <a:lnTo>
                    <a:pt x="180" y="1114"/>
                  </a:lnTo>
                  <a:lnTo>
                    <a:pt x="147" y="1098"/>
                  </a:lnTo>
                  <a:lnTo>
                    <a:pt x="131" y="1065"/>
                  </a:lnTo>
                  <a:lnTo>
                    <a:pt x="82" y="950"/>
                  </a:lnTo>
                  <a:lnTo>
                    <a:pt x="33" y="819"/>
                  </a:lnTo>
                  <a:lnTo>
                    <a:pt x="16" y="705"/>
                  </a:lnTo>
                  <a:lnTo>
                    <a:pt x="0" y="606"/>
                  </a:lnTo>
                  <a:lnTo>
                    <a:pt x="16" y="475"/>
                  </a:lnTo>
                  <a:lnTo>
                    <a:pt x="33" y="360"/>
                  </a:lnTo>
                  <a:lnTo>
                    <a:pt x="49" y="278"/>
                  </a:lnTo>
                  <a:close/>
                </a:path>
              </a:pathLst>
            </a:custGeom>
            <a:solidFill>
              <a:srgbClr val="FFDC99"/>
            </a:solidFill>
            <a:ln w="25400">
              <a:solidFill>
                <a:srgbClr val="FFDC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9F4BB44-E280-E72B-371E-8D741EDA4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0" y="2001"/>
              <a:ext cx="46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Internet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BE450D2-EA20-C1BA-DD05-1162CE45D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0" y="1581"/>
              <a:ext cx="5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Browsers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700F77E-0CEA-4A54-69A6-9E6F8CFC8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1172"/>
              <a:ext cx="201" cy="26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17D9AD-8FCA-F9D3-51E9-317EAB8CF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1172"/>
              <a:ext cx="218" cy="286"/>
            </a:xfrm>
            <a:prstGeom prst="rect">
              <a:avLst/>
            </a:prstGeom>
            <a:noFill/>
            <a:ln w="25400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03344FA-CE2D-0AD3-1A57-CA84D6EB5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" y="1658"/>
              <a:ext cx="76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Web servers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14CB1F-930B-7CCD-F0A3-F0B41F20A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3" y="1219"/>
              <a:ext cx="104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www.google.com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6EF3AFB-6F57-CE80-941F-B9613BE84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064"/>
              <a:ext cx="66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www.uu.se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D89B614-F033-3A75-C5EB-8C4B900513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" y="2573"/>
              <a:ext cx="81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www.w3c.org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0" name="Line 19">
              <a:extLst>
                <a:ext uri="{FF2B5EF4-FFF2-40B4-BE49-F238E27FC236}">
                  <a16:creationId xmlns:a16="http://schemas.microsoft.com/office/drawing/2014/main" id="{18656F28-7D10-E10C-6442-628B329E93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34" y="2813"/>
              <a:ext cx="50" cy="28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6496FE4-F7B2-DD23-E376-2BCDDF16D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" y="3107"/>
              <a:ext cx="57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Protocols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2" name="Line 21">
              <a:extLst>
                <a:ext uri="{FF2B5EF4-FFF2-40B4-BE49-F238E27FC236}">
                  <a16:creationId xmlns:a16="http://schemas.microsoft.com/office/drawing/2014/main" id="{090FCCD2-057D-E192-5C8B-F30DA83277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16" y="3252"/>
              <a:ext cx="301" cy="26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B2797CD-B37B-A6A1-184D-63DB733AD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4" y="3546"/>
              <a:ext cx="72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Activity.html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44EBC0D-7178-509A-D695-D0BE476A5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" y="2936"/>
              <a:ext cx="252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http://www.w3c.org/Protocols/Activity.html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AAD4392-D50C-F38B-0A99-6CC6570E0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1104"/>
              <a:ext cx="223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http://www.google.comlsearch?q=lyu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87CA70A-86BF-6371-87CD-6D1CFC5C7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256"/>
              <a:ext cx="104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http://www.uu.se/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A6E9D05-077B-527F-88CB-DE32F2DDD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4" y="2794"/>
              <a:ext cx="16" cy="1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0 h 1"/>
                <a:gd name="T6" fmla="*/ 0 60000 65536"/>
                <a:gd name="T7" fmla="*/ 0 60000 65536"/>
                <a:gd name="T8" fmla="*/ 0 60000 65536"/>
                <a:gd name="T9" fmla="*/ 0 w 16"/>
                <a:gd name="T10" fmla="*/ 0 h 1"/>
                <a:gd name="T11" fmla="*/ 16 w 1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8" name="Line 27">
              <a:extLst>
                <a:ext uri="{FF2B5EF4-FFF2-40B4-BE49-F238E27FC236}">
                  <a16:creationId xmlns:a16="http://schemas.microsoft.com/office/drawing/2014/main" id="{A70487EB-E0B8-17C9-8B76-2514C2B962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00" y="2851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8F5CED79-F859-EE9D-D58E-17066D91E7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3" y="2908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4639BA19-D57A-01CB-ADA5-A5A26FC9CC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50" y="2965"/>
              <a:ext cx="17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1" name="Line 30">
              <a:extLst>
                <a:ext uri="{FF2B5EF4-FFF2-40B4-BE49-F238E27FC236}">
                  <a16:creationId xmlns:a16="http://schemas.microsoft.com/office/drawing/2014/main" id="{0AFA3ED0-2BBA-52AD-455D-A5E8895E1B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67" y="3042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2" name="Line 31">
              <a:extLst>
                <a:ext uri="{FF2B5EF4-FFF2-40B4-BE49-F238E27FC236}">
                  <a16:creationId xmlns:a16="http://schemas.microsoft.com/office/drawing/2014/main" id="{602EE71A-A830-3058-982E-91052F5C4A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3" y="3099"/>
              <a:ext cx="16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3" name="Line 32">
              <a:extLst>
                <a:ext uri="{FF2B5EF4-FFF2-40B4-BE49-F238E27FC236}">
                  <a16:creationId xmlns:a16="http://schemas.microsoft.com/office/drawing/2014/main" id="{7F7C131D-A8A2-D156-970C-9B7D11D1FA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9" y="3156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4" name="Line 33">
              <a:extLst>
                <a:ext uri="{FF2B5EF4-FFF2-40B4-BE49-F238E27FC236}">
                  <a16:creationId xmlns:a16="http://schemas.microsoft.com/office/drawing/2014/main" id="{D0A1E0B8-01B2-A56F-F7B4-AAA5A0F2AD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16" y="3213"/>
              <a:ext cx="32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5" name="Line 34">
              <a:extLst>
                <a:ext uri="{FF2B5EF4-FFF2-40B4-BE49-F238E27FC236}">
                  <a16:creationId xmlns:a16="http://schemas.microsoft.com/office/drawing/2014/main" id="{BDD99AA4-C758-06D1-6C82-7852CBD0E7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32" y="3290"/>
              <a:ext cx="33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6" name="Line 35">
              <a:extLst>
                <a:ext uri="{FF2B5EF4-FFF2-40B4-BE49-F238E27FC236}">
                  <a16:creationId xmlns:a16="http://schemas.microsoft.com/office/drawing/2014/main" id="{5B6770F5-A248-B94B-44CE-BFD603AC82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65" y="3347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7" name="Line 36">
              <a:extLst>
                <a:ext uri="{FF2B5EF4-FFF2-40B4-BE49-F238E27FC236}">
                  <a16:creationId xmlns:a16="http://schemas.microsoft.com/office/drawing/2014/main" id="{02BECA85-8D43-5A5E-60A2-DA69866338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81" y="3404"/>
              <a:ext cx="17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8" name="Line 37">
              <a:extLst>
                <a:ext uri="{FF2B5EF4-FFF2-40B4-BE49-F238E27FC236}">
                  <a16:creationId xmlns:a16="http://schemas.microsoft.com/office/drawing/2014/main" id="{8EE47057-97F8-F23E-5AA3-BEF6B08A82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97" y="3481"/>
              <a:ext cx="1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9" name="Line 38">
              <a:extLst>
                <a:ext uri="{FF2B5EF4-FFF2-40B4-BE49-F238E27FC236}">
                  <a16:creationId xmlns:a16="http://schemas.microsoft.com/office/drawing/2014/main" id="{3ADB891B-86BF-0C10-7C2F-1134341C37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4" y="3538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0" name="Line 39">
              <a:extLst>
                <a:ext uri="{FF2B5EF4-FFF2-40B4-BE49-F238E27FC236}">
                  <a16:creationId xmlns:a16="http://schemas.microsoft.com/office/drawing/2014/main" id="{F84378BD-9C72-00BE-B946-BBE3E9C8C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30" y="3595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1" name="Line 40">
              <a:extLst>
                <a:ext uri="{FF2B5EF4-FFF2-40B4-BE49-F238E27FC236}">
                  <a16:creationId xmlns:a16="http://schemas.microsoft.com/office/drawing/2014/main" id="{540A3449-26F1-E021-C914-1F837A21A5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46" y="3652"/>
              <a:ext cx="34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1FE2BE63-E050-8730-60BC-D197380CE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880" y="3729"/>
              <a:ext cx="16" cy="1"/>
            </a:xfrm>
            <a:custGeom>
              <a:avLst/>
              <a:gdLst>
                <a:gd name="T0" fmla="*/ 16 w 16"/>
                <a:gd name="T1" fmla="*/ 0 h 1"/>
                <a:gd name="T2" fmla="*/ 0 w 16"/>
                <a:gd name="T3" fmla="*/ 0 h 1"/>
                <a:gd name="T4" fmla="*/ 16 w 16"/>
                <a:gd name="T5" fmla="*/ 0 h 1"/>
                <a:gd name="T6" fmla="*/ 0 60000 65536"/>
                <a:gd name="T7" fmla="*/ 0 60000 65536"/>
                <a:gd name="T8" fmla="*/ 0 60000 65536"/>
                <a:gd name="T9" fmla="*/ 0 w 16"/>
                <a:gd name="T10" fmla="*/ 0 h 1"/>
                <a:gd name="T11" fmla="*/ 16 w 16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" h="1">
                  <a:moveTo>
                    <a:pt x="16" y="0"/>
                  </a:move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3" name="Line 42">
              <a:extLst>
                <a:ext uri="{FF2B5EF4-FFF2-40B4-BE49-F238E27FC236}">
                  <a16:creationId xmlns:a16="http://schemas.microsoft.com/office/drawing/2014/main" id="{0EEF4C7E-7439-5BB6-7AB7-891E4599B1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4" y="3729"/>
              <a:ext cx="3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4" name="Line 43">
              <a:extLst>
                <a:ext uri="{FF2B5EF4-FFF2-40B4-BE49-F238E27FC236}">
                  <a16:creationId xmlns:a16="http://schemas.microsoft.com/office/drawing/2014/main" id="{2A4846EB-8900-3317-0891-D5BDDC1FE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3729"/>
              <a:ext cx="3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5" name="Line 44">
              <a:extLst>
                <a:ext uri="{FF2B5EF4-FFF2-40B4-BE49-F238E27FC236}">
                  <a16:creationId xmlns:a16="http://schemas.microsoft.com/office/drawing/2014/main" id="{3AEB12B2-3FF5-546E-4663-A9D1FDD2AE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4" y="3729"/>
              <a:ext cx="3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6" name="Line 45">
              <a:extLst>
                <a:ext uri="{FF2B5EF4-FFF2-40B4-BE49-F238E27FC236}">
                  <a16:creationId xmlns:a16="http://schemas.microsoft.com/office/drawing/2014/main" id="{07F2C6F7-DC36-D574-2BEB-3DC2D3409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5" y="3729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7" name="Line 46">
              <a:extLst>
                <a:ext uri="{FF2B5EF4-FFF2-40B4-BE49-F238E27FC236}">
                  <a16:creationId xmlns:a16="http://schemas.microsoft.com/office/drawing/2014/main" id="{56EBA6C4-A0E7-3F6C-8F42-D5B3C7CEB0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5" y="3729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8" name="Line 47">
              <a:extLst>
                <a:ext uri="{FF2B5EF4-FFF2-40B4-BE49-F238E27FC236}">
                  <a16:creationId xmlns:a16="http://schemas.microsoft.com/office/drawing/2014/main" id="{37147B88-D6E4-BEA8-401A-C73F117FA2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5" y="3729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9" name="Line 48">
              <a:extLst>
                <a:ext uri="{FF2B5EF4-FFF2-40B4-BE49-F238E27FC236}">
                  <a16:creationId xmlns:a16="http://schemas.microsoft.com/office/drawing/2014/main" id="{9911E911-55B2-1565-5983-6308A63ECA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6" y="3729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0" name="Line 49">
              <a:extLst>
                <a:ext uri="{FF2B5EF4-FFF2-40B4-BE49-F238E27FC236}">
                  <a16:creationId xmlns:a16="http://schemas.microsoft.com/office/drawing/2014/main" id="{794E45F0-C4CA-FD94-09E4-26C2F2246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6" y="3729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1" name="Line 50">
              <a:extLst>
                <a:ext uri="{FF2B5EF4-FFF2-40B4-BE49-F238E27FC236}">
                  <a16:creationId xmlns:a16="http://schemas.microsoft.com/office/drawing/2014/main" id="{20988F70-BAF8-2038-4698-D935A043CA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9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2" name="Line 51">
              <a:extLst>
                <a:ext uri="{FF2B5EF4-FFF2-40B4-BE49-F238E27FC236}">
                  <a16:creationId xmlns:a16="http://schemas.microsoft.com/office/drawing/2014/main" id="{B8614BF7-5F8D-2C34-2FAA-512848970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0" y="3729"/>
              <a:ext cx="3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3" name="Line 52">
              <a:extLst>
                <a:ext uri="{FF2B5EF4-FFF2-40B4-BE49-F238E27FC236}">
                  <a16:creationId xmlns:a16="http://schemas.microsoft.com/office/drawing/2014/main" id="{4F920A64-5793-8856-B5FE-00E1A85428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0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4" name="Line 53">
              <a:extLst>
                <a:ext uri="{FF2B5EF4-FFF2-40B4-BE49-F238E27FC236}">
                  <a16:creationId xmlns:a16="http://schemas.microsoft.com/office/drawing/2014/main" id="{284358E8-742A-F6FB-EFC1-68BB12D66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0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5" name="Line 54">
              <a:extLst>
                <a:ext uri="{FF2B5EF4-FFF2-40B4-BE49-F238E27FC236}">
                  <a16:creationId xmlns:a16="http://schemas.microsoft.com/office/drawing/2014/main" id="{E1577751-3D68-3D84-40D0-A2674122E9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1" y="3729"/>
              <a:ext cx="3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6" name="Line 55">
              <a:extLst>
                <a:ext uri="{FF2B5EF4-FFF2-40B4-BE49-F238E27FC236}">
                  <a16:creationId xmlns:a16="http://schemas.microsoft.com/office/drawing/2014/main" id="{13D31074-71C2-4553-22E3-BF46B1B7D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1" y="3729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7" name="Line 56">
              <a:extLst>
                <a:ext uri="{FF2B5EF4-FFF2-40B4-BE49-F238E27FC236}">
                  <a16:creationId xmlns:a16="http://schemas.microsoft.com/office/drawing/2014/main" id="{FD7EF301-8098-87FF-843F-5B5BD02722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1" y="3729"/>
              <a:ext cx="1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8" name="Line 57">
              <a:extLst>
                <a:ext uri="{FF2B5EF4-FFF2-40B4-BE49-F238E27FC236}">
                  <a16:creationId xmlns:a16="http://schemas.microsoft.com/office/drawing/2014/main" id="{0F22B1BB-FCEE-CC80-9E69-A240EF5E6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2" y="3729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9" name="Line 58">
              <a:extLst>
                <a:ext uri="{FF2B5EF4-FFF2-40B4-BE49-F238E27FC236}">
                  <a16:creationId xmlns:a16="http://schemas.microsoft.com/office/drawing/2014/main" id="{212D491D-F347-1F54-66BD-2A72DFD7C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2" y="3729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0" name="Line 59">
              <a:extLst>
                <a:ext uri="{FF2B5EF4-FFF2-40B4-BE49-F238E27FC236}">
                  <a16:creationId xmlns:a16="http://schemas.microsoft.com/office/drawing/2014/main" id="{7D2E56AA-041F-C14A-4336-EED4EF114A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36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1" name="Line 60">
              <a:extLst>
                <a:ext uri="{FF2B5EF4-FFF2-40B4-BE49-F238E27FC236}">
                  <a16:creationId xmlns:a16="http://schemas.microsoft.com/office/drawing/2014/main" id="{D0FA854F-241A-5B24-EC43-7D066632C0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2" name="Line 61">
              <a:extLst>
                <a:ext uri="{FF2B5EF4-FFF2-40B4-BE49-F238E27FC236}">
                  <a16:creationId xmlns:a16="http://schemas.microsoft.com/office/drawing/2014/main" id="{045040C6-CB5F-CD5E-ADE1-5F9F2DC4A2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7" y="3729"/>
              <a:ext cx="3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3" name="Line 62">
              <a:extLst>
                <a:ext uri="{FF2B5EF4-FFF2-40B4-BE49-F238E27FC236}">
                  <a16:creationId xmlns:a16="http://schemas.microsoft.com/office/drawing/2014/main" id="{85CC3E8E-CD48-D166-81E5-D32F90BBCF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7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4" name="Line 63">
              <a:extLst>
                <a:ext uri="{FF2B5EF4-FFF2-40B4-BE49-F238E27FC236}">
                  <a16:creationId xmlns:a16="http://schemas.microsoft.com/office/drawing/2014/main" id="{F51119A2-5320-033E-FE98-21978B1E5C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7" y="3729"/>
              <a:ext cx="3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5" name="Line 64">
              <a:extLst>
                <a:ext uri="{FF2B5EF4-FFF2-40B4-BE49-F238E27FC236}">
                  <a16:creationId xmlns:a16="http://schemas.microsoft.com/office/drawing/2014/main" id="{5A7D54D5-5364-D347-2C40-9B094F44E0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8" y="3729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6" name="Line 65">
              <a:extLst>
                <a:ext uri="{FF2B5EF4-FFF2-40B4-BE49-F238E27FC236}">
                  <a16:creationId xmlns:a16="http://schemas.microsoft.com/office/drawing/2014/main" id="{E4088804-CA0F-9218-E096-5C6A082CA6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8" y="3729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33851001-413E-E0B6-F2C3-10605AEBE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3729"/>
              <a:ext cx="17" cy="1"/>
            </a:xfrm>
            <a:custGeom>
              <a:avLst/>
              <a:gdLst>
                <a:gd name="T0" fmla="*/ 0 w 17"/>
                <a:gd name="T1" fmla="*/ 0 h 1"/>
                <a:gd name="T2" fmla="*/ 17 w 17"/>
                <a:gd name="T3" fmla="*/ 0 h 1"/>
                <a:gd name="T4" fmla="*/ 0 w 17"/>
                <a:gd name="T5" fmla="*/ 0 h 1"/>
                <a:gd name="T6" fmla="*/ 0 60000 65536"/>
                <a:gd name="T7" fmla="*/ 0 60000 65536"/>
                <a:gd name="T8" fmla="*/ 0 60000 65536"/>
                <a:gd name="T9" fmla="*/ 0 w 17"/>
                <a:gd name="T10" fmla="*/ 0 h 1"/>
                <a:gd name="T11" fmla="*/ 17 w 17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8" name="Line 67">
              <a:extLst>
                <a:ext uri="{FF2B5EF4-FFF2-40B4-BE49-F238E27FC236}">
                  <a16:creationId xmlns:a16="http://schemas.microsoft.com/office/drawing/2014/main" id="{277771F8-8F02-22ED-0BD6-C37A80CCC9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54" y="3652"/>
              <a:ext cx="18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9" name="Line 68">
              <a:extLst>
                <a:ext uri="{FF2B5EF4-FFF2-40B4-BE49-F238E27FC236}">
                  <a16:creationId xmlns:a16="http://schemas.microsoft.com/office/drawing/2014/main" id="{F54F512E-74FF-DF39-A286-3F2E9FA98F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71" y="3595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0" name="Line 69">
              <a:extLst>
                <a:ext uri="{FF2B5EF4-FFF2-40B4-BE49-F238E27FC236}">
                  <a16:creationId xmlns:a16="http://schemas.microsoft.com/office/drawing/2014/main" id="{EB013F81-4F56-0616-2F09-7E6FAAB6E8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87" y="3538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1" name="Line 70">
              <a:extLst>
                <a:ext uri="{FF2B5EF4-FFF2-40B4-BE49-F238E27FC236}">
                  <a16:creationId xmlns:a16="http://schemas.microsoft.com/office/drawing/2014/main" id="{1E9F105E-C57F-1FC5-82FE-7E7D6459F2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04" y="3481"/>
              <a:ext cx="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2" name="Line 71">
              <a:extLst>
                <a:ext uri="{FF2B5EF4-FFF2-40B4-BE49-F238E27FC236}">
                  <a16:creationId xmlns:a16="http://schemas.microsoft.com/office/drawing/2014/main" id="{23A42847-D1F2-6E57-0C84-96A684A4C2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1" y="3404"/>
              <a:ext cx="16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3" name="Line 72">
              <a:extLst>
                <a:ext uri="{FF2B5EF4-FFF2-40B4-BE49-F238E27FC236}">
                  <a16:creationId xmlns:a16="http://schemas.microsoft.com/office/drawing/2014/main" id="{A4981899-1AC5-6563-8D76-87DDD79133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7" y="3347"/>
              <a:ext cx="16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4" name="Line 73">
              <a:extLst>
                <a:ext uri="{FF2B5EF4-FFF2-40B4-BE49-F238E27FC236}">
                  <a16:creationId xmlns:a16="http://schemas.microsoft.com/office/drawing/2014/main" id="{0AA4A0A2-63F5-C808-8C61-1635514744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53" y="3290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5" name="Line 74">
              <a:extLst>
                <a:ext uri="{FF2B5EF4-FFF2-40B4-BE49-F238E27FC236}">
                  <a16:creationId xmlns:a16="http://schemas.microsoft.com/office/drawing/2014/main" id="{6C51BA71-1FF6-45AB-2C10-B1ABF2D3F8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70" y="3213"/>
              <a:ext cx="16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6" name="Line 75">
              <a:extLst>
                <a:ext uri="{FF2B5EF4-FFF2-40B4-BE49-F238E27FC236}">
                  <a16:creationId xmlns:a16="http://schemas.microsoft.com/office/drawing/2014/main" id="{331B2D71-D97E-5F45-F8F9-6DDAD8B6E9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86" y="3156"/>
              <a:ext cx="16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7" name="Line 76">
              <a:extLst>
                <a:ext uri="{FF2B5EF4-FFF2-40B4-BE49-F238E27FC236}">
                  <a16:creationId xmlns:a16="http://schemas.microsoft.com/office/drawing/2014/main" id="{484891D6-F9AF-265E-DB9B-A3492B1C51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02" y="3099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8" name="Line 77">
              <a:extLst>
                <a:ext uri="{FF2B5EF4-FFF2-40B4-BE49-F238E27FC236}">
                  <a16:creationId xmlns:a16="http://schemas.microsoft.com/office/drawing/2014/main" id="{56AB398F-ACAA-B228-3A03-A8A4E5CEF0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9" y="3042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9" name="Line 78">
              <a:extLst>
                <a:ext uri="{FF2B5EF4-FFF2-40B4-BE49-F238E27FC236}">
                  <a16:creationId xmlns:a16="http://schemas.microsoft.com/office/drawing/2014/main" id="{BE8A56EF-2C27-56E9-9F74-A12661AF88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35" y="2965"/>
              <a:ext cx="16" cy="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0" name="Line 79">
              <a:extLst>
                <a:ext uri="{FF2B5EF4-FFF2-40B4-BE49-F238E27FC236}">
                  <a16:creationId xmlns:a16="http://schemas.microsoft.com/office/drawing/2014/main" id="{7A3A62A9-C964-8929-7F82-D389D97771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51" y="2908"/>
              <a:ext cx="17" cy="1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1" name="Line 80">
              <a:extLst>
                <a:ext uri="{FF2B5EF4-FFF2-40B4-BE49-F238E27FC236}">
                  <a16:creationId xmlns:a16="http://schemas.microsoft.com/office/drawing/2014/main" id="{E9FFB119-0B72-1682-6A63-B38EAB26A9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8" y="2851"/>
              <a:ext cx="1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6E5244A5-7507-5323-B715-F9A7CECE8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993"/>
              <a:ext cx="84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File system of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A1DB1A1-33C5-D4D7-7721-5D010376B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165"/>
              <a:ext cx="81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CN" sz="1275">
                  <a:solidFill>
                    <a:srgbClr val="000000"/>
                  </a:solidFill>
                  <a:latin typeface="Arial" panose="020B0604020202020204" pitchFamily="34" charset="0"/>
                </a:rPr>
                <a:t>www.w3c.org</a:t>
              </a:r>
              <a:endParaRPr lang="en-GB" altLang="zh-CN" sz="1800">
                <a:latin typeface="Times" panose="02020603050405020304" pitchFamily="18" charset="0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21B5AA5-2C66-4413-68E1-9CDCDE86D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1210"/>
              <a:ext cx="184" cy="191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BC2D845-1EB2-E709-96C8-0F2FBEBB6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012"/>
              <a:ext cx="200" cy="2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769AEF70-EFED-8853-A15F-106CA4760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012"/>
              <a:ext cx="217" cy="266"/>
            </a:xfrm>
            <a:prstGeom prst="rect">
              <a:avLst/>
            </a:prstGeom>
            <a:noFill/>
            <a:ln w="25400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0EAFA66-2E4B-BEDE-6F9C-197FAA849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" y="2031"/>
              <a:ext cx="184" cy="209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53B47B2-3427-99D3-89EF-B24C4833E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" y="2508"/>
              <a:ext cx="201" cy="266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79987D76-D52D-EF9B-97DB-C33AB5AEB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" y="2508"/>
              <a:ext cx="218" cy="286"/>
            </a:xfrm>
            <a:prstGeom prst="rect">
              <a:avLst/>
            </a:prstGeom>
            <a:noFill/>
            <a:ln w="25400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092486C-B7CF-1DD8-4AF1-3550E7D5F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" y="2526"/>
              <a:ext cx="167" cy="21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FA0B14F-3CFB-D68D-A3E8-D813A76F9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2" y="1267"/>
              <a:ext cx="185" cy="211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9A72F0F6-4184-BDC3-5CAA-E277BFA16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0" y="1935"/>
              <a:ext cx="184" cy="21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3F9024D0-2AFF-7203-EB22-0C041BECC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2660"/>
              <a:ext cx="184" cy="21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</p:grpSp>
    </p:spTree>
    <p:extLst>
      <p:ext uri="{BB962C8B-B14F-4D97-AF65-F5344CB8AC3E}">
        <p14:creationId xmlns:p14="http://schemas.microsoft.com/office/powerpoint/2010/main" val="470507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21B68A-A516-9035-7352-5EBB69121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6715" y="108349"/>
            <a:ext cx="7788975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Mobile and Ubiquitous Computing</a:t>
            </a:r>
          </a:p>
        </p:txBody>
      </p:sp>
      <p:grpSp>
        <p:nvGrpSpPr>
          <p:cNvPr id="4" name="Group 99">
            <a:extLst>
              <a:ext uri="{FF2B5EF4-FFF2-40B4-BE49-F238E27FC236}">
                <a16:creationId xmlns:a16="http://schemas.microsoft.com/office/drawing/2014/main" id="{D829E9D5-5845-E809-53B7-AAD396333A24}"/>
              </a:ext>
            </a:extLst>
          </p:cNvPr>
          <p:cNvGrpSpPr>
            <a:grpSpLocks/>
          </p:cNvGrpSpPr>
          <p:nvPr/>
        </p:nvGrpSpPr>
        <p:grpSpPr bwMode="auto">
          <a:xfrm>
            <a:off x="1287167" y="1218012"/>
            <a:ext cx="6741319" cy="3084909"/>
            <a:chOff x="353" y="1169"/>
            <a:chExt cx="5662" cy="2591"/>
          </a:xfrm>
        </p:grpSpPr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1AB40A74-FBD5-8424-E5AD-078A707988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2" y="1700"/>
              <a:ext cx="299" cy="515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09B226CE-EA7E-0698-ADFB-3B125A252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6" y="2597"/>
              <a:ext cx="216" cy="79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1910672A-4378-2236-A09E-512FB318C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23" y="1717"/>
              <a:ext cx="34" cy="33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3CEBB1AA-7055-8AB4-D79B-D2273CA1F8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7" y="1667"/>
              <a:ext cx="398" cy="564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300E523-CF8D-1138-5C29-B525538112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3" y="1169"/>
              <a:ext cx="3819" cy="597"/>
            </a:xfrm>
            <a:custGeom>
              <a:avLst/>
              <a:gdLst>
                <a:gd name="T0" fmla="*/ 99 w 3819"/>
                <a:gd name="T1" fmla="*/ 132 h 597"/>
                <a:gd name="T2" fmla="*/ 166 w 3819"/>
                <a:gd name="T3" fmla="*/ 99 h 597"/>
                <a:gd name="T4" fmla="*/ 382 w 3819"/>
                <a:gd name="T5" fmla="*/ 66 h 597"/>
                <a:gd name="T6" fmla="*/ 598 w 3819"/>
                <a:gd name="T7" fmla="*/ 33 h 597"/>
                <a:gd name="T8" fmla="*/ 764 w 3819"/>
                <a:gd name="T9" fmla="*/ 49 h 597"/>
                <a:gd name="T10" fmla="*/ 896 w 3819"/>
                <a:gd name="T11" fmla="*/ 33 h 597"/>
                <a:gd name="T12" fmla="*/ 1129 w 3819"/>
                <a:gd name="T13" fmla="*/ 33 h 597"/>
                <a:gd name="T14" fmla="*/ 1428 w 3819"/>
                <a:gd name="T15" fmla="*/ 49 h 597"/>
                <a:gd name="T16" fmla="*/ 1727 w 3819"/>
                <a:gd name="T17" fmla="*/ 49 h 597"/>
                <a:gd name="T18" fmla="*/ 2009 w 3819"/>
                <a:gd name="T19" fmla="*/ 49 h 597"/>
                <a:gd name="T20" fmla="*/ 2158 w 3819"/>
                <a:gd name="T21" fmla="*/ 33 h 597"/>
                <a:gd name="T22" fmla="*/ 2308 w 3819"/>
                <a:gd name="T23" fmla="*/ 0 h 597"/>
                <a:gd name="T24" fmla="*/ 2524 w 3819"/>
                <a:gd name="T25" fmla="*/ 0 h 597"/>
                <a:gd name="T26" fmla="*/ 2740 w 3819"/>
                <a:gd name="T27" fmla="*/ 0 h 597"/>
                <a:gd name="T28" fmla="*/ 2922 w 3819"/>
                <a:gd name="T29" fmla="*/ 0 h 597"/>
                <a:gd name="T30" fmla="*/ 3072 w 3819"/>
                <a:gd name="T31" fmla="*/ 16 h 597"/>
                <a:gd name="T32" fmla="*/ 3171 w 3819"/>
                <a:gd name="T33" fmla="*/ 33 h 597"/>
                <a:gd name="T34" fmla="*/ 3337 w 3819"/>
                <a:gd name="T35" fmla="*/ 49 h 597"/>
                <a:gd name="T36" fmla="*/ 3537 w 3819"/>
                <a:gd name="T37" fmla="*/ 99 h 597"/>
                <a:gd name="T38" fmla="*/ 3752 w 3819"/>
                <a:gd name="T39" fmla="*/ 182 h 597"/>
                <a:gd name="T40" fmla="*/ 3802 w 3819"/>
                <a:gd name="T41" fmla="*/ 299 h 597"/>
                <a:gd name="T42" fmla="*/ 3819 w 3819"/>
                <a:gd name="T43" fmla="*/ 365 h 597"/>
                <a:gd name="T44" fmla="*/ 3786 w 3819"/>
                <a:gd name="T45" fmla="*/ 431 h 597"/>
                <a:gd name="T46" fmla="*/ 3686 w 3819"/>
                <a:gd name="T47" fmla="*/ 531 h 597"/>
                <a:gd name="T48" fmla="*/ 3470 w 3819"/>
                <a:gd name="T49" fmla="*/ 581 h 597"/>
                <a:gd name="T50" fmla="*/ 3221 w 3819"/>
                <a:gd name="T51" fmla="*/ 597 h 597"/>
                <a:gd name="T52" fmla="*/ 2939 w 3819"/>
                <a:gd name="T53" fmla="*/ 597 h 597"/>
                <a:gd name="T54" fmla="*/ 2657 w 3819"/>
                <a:gd name="T55" fmla="*/ 581 h 597"/>
                <a:gd name="T56" fmla="*/ 2408 w 3819"/>
                <a:gd name="T57" fmla="*/ 564 h 597"/>
                <a:gd name="T58" fmla="*/ 2158 w 3819"/>
                <a:gd name="T59" fmla="*/ 564 h 597"/>
                <a:gd name="T60" fmla="*/ 1909 w 3819"/>
                <a:gd name="T61" fmla="*/ 548 h 597"/>
                <a:gd name="T62" fmla="*/ 1677 w 3819"/>
                <a:gd name="T63" fmla="*/ 564 h 597"/>
                <a:gd name="T64" fmla="*/ 1478 w 3819"/>
                <a:gd name="T65" fmla="*/ 564 h 597"/>
                <a:gd name="T66" fmla="*/ 1278 w 3819"/>
                <a:gd name="T67" fmla="*/ 581 h 597"/>
                <a:gd name="T68" fmla="*/ 1096 w 3819"/>
                <a:gd name="T69" fmla="*/ 581 h 597"/>
                <a:gd name="T70" fmla="*/ 913 w 3819"/>
                <a:gd name="T71" fmla="*/ 581 h 597"/>
                <a:gd name="T72" fmla="*/ 747 w 3819"/>
                <a:gd name="T73" fmla="*/ 581 h 597"/>
                <a:gd name="T74" fmla="*/ 581 w 3819"/>
                <a:gd name="T75" fmla="*/ 581 h 597"/>
                <a:gd name="T76" fmla="*/ 448 w 3819"/>
                <a:gd name="T77" fmla="*/ 564 h 597"/>
                <a:gd name="T78" fmla="*/ 332 w 3819"/>
                <a:gd name="T79" fmla="*/ 548 h 597"/>
                <a:gd name="T80" fmla="*/ 282 w 3819"/>
                <a:gd name="T81" fmla="*/ 548 h 597"/>
                <a:gd name="T82" fmla="*/ 232 w 3819"/>
                <a:gd name="T83" fmla="*/ 531 h 597"/>
                <a:gd name="T84" fmla="*/ 149 w 3819"/>
                <a:gd name="T85" fmla="*/ 465 h 597"/>
                <a:gd name="T86" fmla="*/ 50 w 3819"/>
                <a:gd name="T87" fmla="*/ 398 h 597"/>
                <a:gd name="T88" fmla="*/ 16 w 3819"/>
                <a:gd name="T89" fmla="*/ 348 h 597"/>
                <a:gd name="T90" fmla="*/ 0 w 3819"/>
                <a:gd name="T91" fmla="*/ 299 h 597"/>
                <a:gd name="T92" fmla="*/ 33 w 3819"/>
                <a:gd name="T93" fmla="*/ 232 h 597"/>
                <a:gd name="T94" fmla="*/ 66 w 3819"/>
                <a:gd name="T95" fmla="*/ 182 h 597"/>
                <a:gd name="T96" fmla="*/ 99 w 3819"/>
                <a:gd name="T97" fmla="*/ 132 h 597"/>
                <a:gd name="T98" fmla="*/ 99 w 3819"/>
                <a:gd name="T99" fmla="*/ 132 h 5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819"/>
                <a:gd name="T151" fmla="*/ 0 h 597"/>
                <a:gd name="T152" fmla="*/ 3819 w 3819"/>
                <a:gd name="T153" fmla="*/ 597 h 59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819" h="597">
                  <a:moveTo>
                    <a:pt x="99" y="132"/>
                  </a:moveTo>
                  <a:lnTo>
                    <a:pt x="166" y="99"/>
                  </a:lnTo>
                  <a:lnTo>
                    <a:pt x="382" y="66"/>
                  </a:lnTo>
                  <a:lnTo>
                    <a:pt x="598" y="33"/>
                  </a:lnTo>
                  <a:lnTo>
                    <a:pt x="764" y="49"/>
                  </a:lnTo>
                  <a:lnTo>
                    <a:pt x="896" y="33"/>
                  </a:lnTo>
                  <a:lnTo>
                    <a:pt x="1129" y="33"/>
                  </a:lnTo>
                  <a:lnTo>
                    <a:pt x="1428" y="49"/>
                  </a:lnTo>
                  <a:lnTo>
                    <a:pt x="1727" y="49"/>
                  </a:lnTo>
                  <a:lnTo>
                    <a:pt x="2009" y="49"/>
                  </a:lnTo>
                  <a:lnTo>
                    <a:pt x="2158" y="33"/>
                  </a:lnTo>
                  <a:lnTo>
                    <a:pt x="2308" y="0"/>
                  </a:lnTo>
                  <a:lnTo>
                    <a:pt x="2524" y="0"/>
                  </a:lnTo>
                  <a:lnTo>
                    <a:pt x="2740" y="0"/>
                  </a:lnTo>
                  <a:lnTo>
                    <a:pt x="2922" y="0"/>
                  </a:lnTo>
                  <a:lnTo>
                    <a:pt x="3072" y="16"/>
                  </a:lnTo>
                  <a:lnTo>
                    <a:pt x="3171" y="33"/>
                  </a:lnTo>
                  <a:lnTo>
                    <a:pt x="3337" y="49"/>
                  </a:lnTo>
                  <a:lnTo>
                    <a:pt x="3537" y="99"/>
                  </a:lnTo>
                  <a:lnTo>
                    <a:pt x="3752" y="182"/>
                  </a:lnTo>
                  <a:lnTo>
                    <a:pt x="3802" y="299"/>
                  </a:lnTo>
                  <a:lnTo>
                    <a:pt x="3819" y="365"/>
                  </a:lnTo>
                  <a:lnTo>
                    <a:pt x="3786" y="431"/>
                  </a:lnTo>
                  <a:lnTo>
                    <a:pt x="3686" y="531"/>
                  </a:lnTo>
                  <a:lnTo>
                    <a:pt x="3470" y="581"/>
                  </a:lnTo>
                  <a:lnTo>
                    <a:pt x="3221" y="597"/>
                  </a:lnTo>
                  <a:lnTo>
                    <a:pt x="2939" y="597"/>
                  </a:lnTo>
                  <a:lnTo>
                    <a:pt x="2657" y="581"/>
                  </a:lnTo>
                  <a:lnTo>
                    <a:pt x="2408" y="564"/>
                  </a:lnTo>
                  <a:lnTo>
                    <a:pt x="2158" y="564"/>
                  </a:lnTo>
                  <a:lnTo>
                    <a:pt x="1909" y="548"/>
                  </a:lnTo>
                  <a:lnTo>
                    <a:pt x="1677" y="564"/>
                  </a:lnTo>
                  <a:lnTo>
                    <a:pt x="1478" y="564"/>
                  </a:lnTo>
                  <a:lnTo>
                    <a:pt x="1278" y="581"/>
                  </a:lnTo>
                  <a:lnTo>
                    <a:pt x="1096" y="581"/>
                  </a:lnTo>
                  <a:lnTo>
                    <a:pt x="913" y="581"/>
                  </a:lnTo>
                  <a:lnTo>
                    <a:pt x="747" y="581"/>
                  </a:lnTo>
                  <a:lnTo>
                    <a:pt x="581" y="581"/>
                  </a:lnTo>
                  <a:lnTo>
                    <a:pt x="448" y="564"/>
                  </a:lnTo>
                  <a:lnTo>
                    <a:pt x="332" y="548"/>
                  </a:lnTo>
                  <a:lnTo>
                    <a:pt x="282" y="548"/>
                  </a:lnTo>
                  <a:lnTo>
                    <a:pt x="232" y="531"/>
                  </a:lnTo>
                  <a:lnTo>
                    <a:pt x="149" y="465"/>
                  </a:lnTo>
                  <a:lnTo>
                    <a:pt x="50" y="398"/>
                  </a:lnTo>
                  <a:lnTo>
                    <a:pt x="16" y="348"/>
                  </a:lnTo>
                  <a:lnTo>
                    <a:pt x="0" y="299"/>
                  </a:lnTo>
                  <a:lnTo>
                    <a:pt x="33" y="232"/>
                  </a:lnTo>
                  <a:lnTo>
                    <a:pt x="66" y="182"/>
                  </a:lnTo>
                  <a:lnTo>
                    <a:pt x="99" y="132"/>
                  </a:lnTo>
                  <a:close/>
                </a:path>
              </a:pathLst>
            </a:custGeom>
            <a:solidFill>
              <a:srgbClr val="FFDC99"/>
            </a:solidFill>
            <a:ln w="26988">
              <a:solidFill>
                <a:srgbClr val="FFDC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9FED792-951D-C82C-D932-2F9CC00A3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3" y="3394"/>
              <a:ext cx="42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Laptop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7E3A8D-192C-2349-6538-2A4CCB3C4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7" y="3045"/>
              <a:ext cx="40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Mobile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2099BAD-54D9-F7BC-3DBE-9979BD90F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" y="3361"/>
              <a:ext cx="40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Printer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95798D3-5B79-7A47-24D2-CBCC85DA2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0" y="3527"/>
              <a:ext cx="49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Camera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5EE559A-EA11-3622-35D2-770C39D39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1368"/>
              <a:ext cx="46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Internet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6A590C3-859B-2242-B897-4CC86F35C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4" y="1999"/>
              <a:ext cx="216" cy="2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E017C12-50B0-5A3D-A23C-7E695B667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2" y="2007"/>
              <a:ext cx="216" cy="233"/>
            </a:xfrm>
            <a:prstGeom prst="rect">
              <a:avLst/>
            </a:prstGeom>
            <a:noFill/>
            <a:ln w="26988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208FA12-7569-B3FB-BE1C-E8B99A7A9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" y="2099"/>
              <a:ext cx="1395" cy="581"/>
            </a:xfrm>
            <a:custGeom>
              <a:avLst/>
              <a:gdLst>
                <a:gd name="T0" fmla="*/ 50 w 1395"/>
                <a:gd name="T1" fmla="*/ 132 h 581"/>
                <a:gd name="T2" fmla="*/ 66 w 1395"/>
                <a:gd name="T3" fmla="*/ 99 h 581"/>
                <a:gd name="T4" fmla="*/ 149 w 1395"/>
                <a:gd name="T5" fmla="*/ 66 h 581"/>
                <a:gd name="T6" fmla="*/ 232 w 1395"/>
                <a:gd name="T7" fmla="*/ 33 h 581"/>
                <a:gd name="T8" fmla="*/ 282 w 1395"/>
                <a:gd name="T9" fmla="*/ 49 h 581"/>
                <a:gd name="T10" fmla="*/ 332 w 1395"/>
                <a:gd name="T11" fmla="*/ 33 h 581"/>
                <a:gd name="T12" fmla="*/ 415 w 1395"/>
                <a:gd name="T13" fmla="*/ 33 h 581"/>
                <a:gd name="T14" fmla="*/ 515 w 1395"/>
                <a:gd name="T15" fmla="*/ 49 h 581"/>
                <a:gd name="T16" fmla="*/ 631 w 1395"/>
                <a:gd name="T17" fmla="*/ 49 h 581"/>
                <a:gd name="T18" fmla="*/ 730 w 1395"/>
                <a:gd name="T19" fmla="*/ 49 h 581"/>
                <a:gd name="T20" fmla="*/ 780 w 1395"/>
                <a:gd name="T21" fmla="*/ 33 h 581"/>
                <a:gd name="T22" fmla="*/ 847 w 1395"/>
                <a:gd name="T23" fmla="*/ 16 h 581"/>
                <a:gd name="T24" fmla="*/ 913 w 1395"/>
                <a:gd name="T25" fmla="*/ 0 h 581"/>
                <a:gd name="T26" fmla="*/ 996 w 1395"/>
                <a:gd name="T27" fmla="*/ 0 h 581"/>
                <a:gd name="T28" fmla="*/ 1063 w 1395"/>
                <a:gd name="T29" fmla="*/ 0 h 581"/>
                <a:gd name="T30" fmla="*/ 1112 w 1395"/>
                <a:gd name="T31" fmla="*/ 16 h 581"/>
                <a:gd name="T32" fmla="*/ 1162 w 1395"/>
                <a:gd name="T33" fmla="*/ 33 h 581"/>
                <a:gd name="T34" fmla="*/ 1212 w 1395"/>
                <a:gd name="T35" fmla="*/ 49 h 581"/>
                <a:gd name="T36" fmla="*/ 1295 w 1395"/>
                <a:gd name="T37" fmla="*/ 99 h 581"/>
                <a:gd name="T38" fmla="*/ 1361 w 1395"/>
                <a:gd name="T39" fmla="*/ 182 h 581"/>
                <a:gd name="T40" fmla="*/ 1378 w 1395"/>
                <a:gd name="T41" fmla="*/ 299 h 581"/>
                <a:gd name="T42" fmla="*/ 1395 w 1395"/>
                <a:gd name="T43" fmla="*/ 365 h 581"/>
                <a:gd name="T44" fmla="*/ 1378 w 1395"/>
                <a:gd name="T45" fmla="*/ 415 h 581"/>
                <a:gd name="T46" fmla="*/ 1345 w 1395"/>
                <a:gd name="T47" fmla="*/ 514 h 581"/>
                <a:gd name="T48" fmla="*/ 1262 w 1395"/>
                <a:gd name="T49" fmla="*/ 564 h 581"/>
                <a:gd name="T50" fmla="*/ 1179 w 1395"/>
                <a:gd name="T51" fmla="*/ 581 h 581"/>
                <a:gd name="T52" fmla="*/ 1063 w 1395"/>
                <a:gd name="T53" fmla="*/ 581 h 581"/>
                <a:gd name="T54" fmla="*/ 963 w 1395"/>
                <a:gd name="T55" fmla="*/ 564 h 581"/>
                <a:gd name="T56" fmla="*/ 880 w 1395"/>
                <a:gd name="T57" fmla="*/ 548 h 581"/>
                <a:gd name="T58" fmla="*/ 797 w 1395"/>
                <a:gd name="T59" fmla="*/ 548 h 581"/>
                <a:gd name="T60" fmla="*/ 697 w 1395"/>
                <a:gd name="T61" fmla="*/ 548 h 581"/>
                <a:gd name="T62" fmla="*/ 614 w 1395"/>
                <a:gd name="T63" fmla="*/ 548 h 581"/>
                <a:gd name="T64" fmla="*/ 531 w 1395"/>
                <a:gd name="T65" fmla="*/ 548 h 581"/>
                <a:gd name="T66" fmla="*/ 465 w 1395"/>
                <a:gd name="T67" fmla="*/ 564 h 581"/>
                <a:gd name="T68" fmla="*/ 398 w 1395"/>
                <a:gd name="T69" fmla="*/ 564 h 581"/>
                <a:gd name="T70" fmla="*/ 332 w 1395"/>
                <a:gd name="T71" fmla="*/ 564 h 581"/>
                <a:gd name="T72" fmla="*/ 282 w 1395"/>
                <a:gd name="T73" fmla="*/ 564 h 581"/>
                <a:gd name="T74" fmla="*/ 216 w 1395"/>
                <a:gd name="T75" fmla="*/ 564 h 581"/>
                <a:gd name="T76" fmla="*/ 166 w 1395"/>
                <a:gd name="T77" fmla="*/ 564 h 581"/>
                <a:gd name="T78" fmla="*/ 116 w 1395"/>
                <a:gd name="T79" fmla="*/ 548 h 581"/>
                <a:gd name="T80" fmla="*/ 99 w 1395"/>
                <a:gd name="T81" fmla="*/ 531 h 581"/>
                <a:gd name="T82" fmla="*/ 83 w 1395"/>
                <a:gd name="T83" fmla="*/ 514 h 581"/>
                <a:gd name="T84" fmla="*/ 66 w 1395"/>
                <a:gd name="T85" fmla="*/ 465 h 581"/>
                <a:gd name="T86" fmla="*/ 33 w 1395"/>
                <a:gd name="T87" fmla="*/ 398 h 581"/>
                <a:gd name="T88" fmla="*/ 16 w 1395"/>
                <a:gd name="T89" fmla="*/ 332 h 581"/>
                <a:gd name="T90" fmla="*/ 0 w 1395"/>
                <a:gd name="T91" fmla="*/ 282 h 581"/>
                <a:gd name="T92" fmla="*/ 16 w 1395"/>
                <a:gd name="T93" fmla="*/ 232 h 581"/>
                <a:gd name="T94" fmla="*/ 33 w 1395"/>
                <a:gd name="T95" fmla="*/ 166 h 581"/>
                <a:gd name="T96" fmla="*/ 50 w 1395"/>
                <a:gd name="T97" fmla="*/ 132 h 581"/>
                <a:gd name="T98" fmla="*/ 50 w 1395"/>
                <a:gd name="T99" fmla="*/ 132 h 58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5"/>
                <a:gd name="T151" fmla="*/ 0 h 581"/>
                <a:gd name="T152" fmla="*/ 1395 w 1395"/>
                <a:gd name="T153" fmla="*/ 581 h 58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5" h="581">
                  <a:moveTo>
                    <a:pt x="50" y="132"/>
                  </a:moveTo>
                  <a:lnTo>
                    <a:pt x="66" y="99"/>
                  </a:lnTo>
                  <a:lnTo>
                    <a:pt x="149" y="66"/>
                  </a:lnTo>
                  <a:lnTo>
                    <a:pt x="232" y="33"/>
                  </a:lnTo>
                  <a:lnTo>
                    <a:pt x="282" y="49"/>
                  </a:lnTo>
                  <a:lnTo>
                    <a:pt x="332" y="33"/>
                  </a:lnTo>
                  <a:lnTo>
                    <a:pt x="415" y="33"/>
                  </a:lnTo>
                  <a:lnTo>
                    <a:pt x="515" y="49"/>
                  </a:lnTo>
                  <a:lnTo>
                    <a:pt x="631" y="49"/>
                  </a:lnTo>
                  <a:lnTo>
                    <a:pt x="730" y="49"/>
                  </a:lnTo>
                  <a:lnTo>
                    <a:pt x="780" y="33"/>
                  </a:lnTo>
                  <a:lnTo>
                    <a:pt x="847" y="16"/>
                  </a:lnTo>
                  <a:lnTo>
                    <a:pt x="913" y="0"/>
                  </a:lnTo>
                  <a:lnTo>
                    <a:pt x="996" y="0"/>
                  </a:lnTo>
                  <a:lnTo>
                    <a:pt x="1063" y="0"/>
                  </a:lnTo>
                  <a:lnTo>
                    <a:pt x="1112" y="16"/>
                  </a:lnTo>
                  <a:lnTo>
                    <a:pt x="1162" y="33"/>
                  </a:lnTo>
                  <a:lnTo>
                    <a:pt x="1212" y="49"/>
                  </a:lnTo>
                  <a:lnTo>
                    <a:pt x="1295" y="99"/>
                  </a:lnTo>
                  <a:lnTo>
                    <a:pt x="1361" y="182"/>
                  </a:lnTo>
                  <a:lnTo>
                    <a:pt x="1378" y="299"/>
                  </a:lnTo>
                  <a:lnTo>
                    <a:pt x="1395" y="365"/>
                  </a:lnTo>
                  <a:lnTo>
                    <a:pt x="1378" y="415"/>
                  </a:lnTo>
                  <a:lnTo>
                    <a:pt x="1345" y="514"/>
                  </a:lnTo>
                  <a:lnTo>
                    <a:pt x="1262" y="564"/>
                  </a:lnTo>
                  <a:lnTo>
                    <a:pt x="1179" y="581"/>
                  </a:lnTo>
                  <a:lnTo>
                    <a:pt x="1063" y="581"/>
                  </a:lnTo>
                  <a:lnTo>
                    <a:pt x="963" y="564"/>
                  </a:lnTo>
                  <a:lnTo>
                    <a:pt x="880" y="548"/>
                  </a:lnTo>
                  <a:lnTo>
                    <a:pt x="797" y="548"/>
                  </a:lnTo>
                  <a:lnTo>
                    <a:pt x="697" y="548"/>
                  </a:lnTo>
                  <a:lnTo>
                    <a:pt x="614" y="548"/>
                  </a:lnTo>
                  <a:lnTo>
                    <a:pt x="531" y="548"/>
                  </a:lnTo>
                  <a:lnTo>
                    <a:pt x="465" y="564"/>
                  </a:lnTo>
                  <a:lnTo>
                    <a:pt x="398" y="564"/>
                  </a:lnTo>
                  <a:lnTo>
                    <a:pt x="332" y="564"/>
                  </a:lnTo>
                  <a:lnTo>
                    <a:pt x="282" y="564"/>
                  </a:lnTo>
                  <a:lnTo>
                    <a:pt x="216" y="564"/>
                  </a:lnTo>
                  <a:lnTo>
                    <a:pt x="166" y="564"/>
                  </a:lnTo>
                  <a:lnTo>
                    <a:pt x="116" y="548"/>
                  </a:lnTo>
                  <a:lnTo>
                    <a:pt x="99" y="531"/>
                  </a:lnTo>
                  <a:lnTo>
                    <a:pt x="83" y="514"/>
                  </a:lnTo>
                  <a:lnTo>
                    <a:pt x="66" y="465"/>
                  </a:lnTo>
                  <a:lnTo>
                    <a:pt x="33" y="398"/>
                  </a:lnTo>
                  <a:lnTo>
                    <a:pt x="16" y="332"/>
                  </a:lnTo>
                  <a:lnTo>
                    <a:pt x="0" y="282"/>
                  </a:lnTo>
                  <a:lnTo>
                    <a:pt x="16" y="232"/>
                  </a:lnTo>
                  <a:lnTo>
                    <a:pt x="33" y="166"/>
                  </a:lnTo>
                  <a:lnTo>
                    <a:pt x="50" y="132"/>
                  </a:lnTo>
                  <a:close/>
                </a:path>
              </a:pathLst>
            </a:custGeom>
            <a:solidFill>
              <a:srgbClr val="FFDC99"/>
            </a:solidFill>
            <a:ln w="26988">
              <a:solidFill>
                <a:srgbClr val="FFDC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14029A5-29B9-2E8A-A433-7F980CAC45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0" y="2082"/>
              <a:ext cx="1395" cy="714"/>
            </a:xfrm>
            <a:custGeom>
              <a:avLst/>
              <a:gdLst>
                <a:gd name="T0" fmla="*/ 50 w 1395"/>
                <a:gd name="T1" fmla="*/ 166 h 714"/>
                <a:gd name="T2" fmla="*/ 66 w 1395"/>
                <a:gd name="T3" fmla="*/ 133 h 714"/>
                <a:gd name="T4" fmla="*/ 149 w 1395"/>
                <a:gd name="T5" fmla="*/ 83 h 714"/>
                <a:gd name="T6" fmla="*/ 232 w 1395"/>
                <a:gd name="T7" fmla="*/ 50 h 714"/>
                <a:gd name="T8" fmla="*/ 282 w 1395"/>
                <a:gd name="T9" fmla="*/ 66 h 714"/>
                <a:gd name="T10" fmla="*/ 332 w 1395"/>
                <a:gd name="T11" fmla="*/ 50 h 714"/>
                <a:gd name="T12" fmla="*/ 415 w 1395"/>
                <a:gd name="T13" fmla="*/ 50 h 714"/>
                <a:gd name="T14" fmla="*/ 515 w 1395"/>
                <a:gd name="T15" fmla="*/ 66 h 714"/>
                <a:gd name="T16" fmla="*/ 631 w 1395"/>
                <a:gd name="T17" fmla="*/ 66 h 714"/>
                <a:gd name="T18" fmla="*/ 731 w 1395"/>
                <a:gd name="T19" fmla="*/ 66 h 714"/>
                <a:gd name="T20" fmla="*/ 780 w 1395"/>
                <a:gd name="T21" fmla="*/ 50 h 714"/>
                <a:gd name="T22" fmla="*/ 847 w 1395"/>
                <a:gd name="T23" fmla="*/ 17 h 714"/>
                <a:gd name="T24" fmla="*/ 913 w 1395"/>
                <a:gd name="T25" fmla="*/ 17 h 714"/>
                <a:gd name="T26" fmla="*/ 996 w 1395"/>
                <a:gd name="T27" fmla="*/ 0 h 714"/>
                <a:gd name="T28" fmla="*/ 1063 w 1395"/>
                <a:gd name="T29" fmla="*/ 17 h 714"/>
                <a:gd name="T30" fmla="*/ 1113 w 1395"/>
                <a:gd name="T31" fmla="*/ 33 h 714"/>
                <a:gd name="T32" fmla="*/ 1162 w 1395"/>
                <a:gd name="T33" fmla="*/ 50 h 714"/>
                <a:gd name="T34" fmla="*/ 1212 w 1395"/>
                <a:gd name="T35" fmla="*/ 66 h 714"/>
                <a:gd name="T36" fmla="*/ 1295 w 1395"/>
                <a:gd name="T37" fmla="*/ 133 h 714"/>
                <a:gd name="T38" fmla="*/ 1362 w 1395"/>
                <a:gd name="T39" fmla="*/ 233 h 714"/>
                <a:gd name="T40" fmla="*/ 1378 w 1395"/>
                <a:gd name="T41" fmla="*/ 349 h 714"/>
                <a:gd name="T42" fmla="*/ 1395 w 1395"/>
                <a:gd name="T43" fmla="*/ 432 h 714"/>
                <a:gd name="T44" fmla="*/ 1378 w 1395"/>
                <a:gd name="T45" fmla="*/ 498 h 714"/>
                <a:gd name="T46" fmla="*/ 1345 w 1395"/>
                <a:gd name="T47" fmla="*/ 615 h 714"/>
                <a:gd name="T48" fmla="*/ 1262 w 1395"/>
                <a:gd name="T49" fmla="*/ 681 h 714"/>
                <a:gd name="T50" fmla="*/ 1179 w 1395"/>
                <a:gd name="T51" fmla="*/ 714 h 714"/>
                <a:gd name="T52" fmla="*/ 1063 w 1395"/>
                <a:gd name="T53" fmla="*/ 698 h 714"/>
                <a:gd name="T54" fmla="*/ 963 w 1395"/>
                <a:gd name="T55" fmla="*/ 681 h 714"/>
                <a:gd name="T56" fmla="*/ 880 w 1395"/>
                <a:gd name="T57" fmla="*/ 664 h 714"/>
                <a:gd name="T58" fmla="*/ 797 w 1395"/>
                <a:gd name="T59" fmla="*/ 648 h 714"/>
                <a:gd name="T60" fmla="*/ 697 w 1395"/>
                <a:gd name="T61" fmla="*/ 648 h 714"/>
                <a:gd name="T62" fmla="*/ 614 w 1395"/>
                <a:gd name="T63" fmla="*/ 648 h 714"/>
                <a:gd name="T64" fmla="*/ 531 w 1395"/>
                <a:gd name="T65" fmla="*/ 664 h 714"/>
                <a:gd name="T66" fmla="*/ 465 w 1395"/>
                <a:gd name="T67" fmla="*/ 681 h 714"/>
                <a:gd name="T68" fmla="*/ 399 w 1395"/>
                <a:gd name="T69" fmla="*/ 681 h 714"/>
                <a:gd name="T70" fmla="*/ 332 w 1395"/>
                <a:gd name="T71" fmla="*/ 698 h 714"/>
                <a:gd name="T72" fmla="*/ 282 w 1395"/>
                <a:gd name="T73" fmla="*/ 698 h 714"/>
                <a:gd name="T74" fmla="*/ 216 w 1395"/>
                <a:gd name="T75" fmla="*/ 681 h 714"/>
                <a:gd name="T76" fmla="*/ 166 w 1395"/>
                <a:gd name="T77" fmla="*/ 664 h 714"/>
                <a:gd name="T78" fmla="*/ 133 w 1395"/>
                <a:gd name="T79" fmla="*/ 648 h 714"/>
                <a:gd name="T80" fmla="*/ 100 w 1395"/>
                <a:gd name="T81" fmla="*/ 631 h 714"/>
                <a:gd name="T82" fmla="*/ 100 w 1395"/>
                <a:gd name="T83" fmla="*/ 615 h 714"/>
                <a:gd name="T84" fmla="*/ 66 w 1395"/>
                <a:gd name="T85" fmla="*/ 548 h 714"/>
                <a:gd name="T86" fmla="*/ 33 w 1395"/>
                <a:gd name="T87" fmla="*/ 482 h 714"/>
                <a:gd name="T88" fmla="*/ 17 w 1395"/>
                <a:gd name="T89" fmla="*/ 415 h 714"/>
                <a:gd name="T90" fmla="*/ 0 w 1395"/>
                <a:gd name="T91" fmla="*/ 349 h 714"/>
                <a:gd name="T92" fmla="*/ 17 w 1395"/>
                <a:gd name="T93" fmla="*/ 282 h 714"/>
                <a:gd name="T94" fmla="*/ 33 w 1395"/>
                <a:gd name="T95" fmla="*/ 216 h 714"/>
                <a:gd name="T96" fmla="*/ 50 w 1395"/>
                <a:gd name="T97" fmla="*/ 166 h 714"/>
                <a:gd name="T98" fmla="*/ 50 w 1395"/>
                <a:gd name="T99" fmla="*/ 166 h 71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95"/>
                <a:gd name="T151" fmla="*/ 0 h 714"/>
                <a:gd name="T152" fmla="*/ 1395 w 1395"/>
                <a:gd name="T153" fmla="*/ 714 h 71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95" h="714">
                  <a:moveTo>
                    <a:pt x="50" y="166"/>
                  </a:moveTo>
                  <a:lnTo>
                    <a:pt x="66" y="133"/>
                  </a:lnTo>
                  <a:lnTo>
                    <a:pt x="149" y="83"/>
                  </a:lnTo>
                  <a:lnTo>
                    <a:pt x="232" y="50"/>
                  </a:lnTo>
                  <a:lnTo>
                    <a:pt x="282" y="66"/>
                  </a:lnTo>
                  <a:lnTo>
                    <a:pt x="332" y="50"/>
                  </a:lnTo>
                  <a:lnTo>
                    <a:pt x="415" y="50"/>
                  </a:lnTo>
                  <a:lnTo>
                    <a:pt x="515" y="66"/>
                  </a:lnTo>
                  <a:lnTo>
                    <a:pt x="631" y="66"/>
                  </a:lnTo>
                  <a:lnTo>
                    <a:pt x="731" y="66"/>
                  </a:lnTo>
                  <a:lnTo>
                    <a:pt x="780" y="50"/>
                  </a:lnTo>
                  <a:lnTo>
                    <a:pt x="847" y="17"/>
                  </a:lnTo>
                  <a:lnTo>
                    <a:pt x="913" y="17"/>
                  </a:lnTo>
                  <a:lnTo>
                    <a:pt x="996" y="0"/>
                  </a:lnTo>
                  <a:lnTo>
                    <a:pt x="1063" y="17"/>
                  </a:lnTo>
                  <a:lnTo>
                    <a:pt x="1113" y="33"/>
                  </a:lnTo>
                  <a:lnTo>
                    <a:pt x="1162" y="50"/>
                  </a:lnTo>
                  <a:lnTo>
                    <a:pt x="1212" y="66"/>
                  </a:lnTo>
                  <a:lnTo>
                    <a:pt x="1295" y="133"/>
                  </a:lnTo>
                  <a:lnTo>
                    <a:pt x="1362" y="233"/>
                  </a:lnTo>
                  <a:lnTo>
                    <a:pt x="1378" y="349"/>
                  </a:lnTo>
                  <a:lnTo>
                    <a:pt x="1395" y="432"/>
                  </a:lnTo>
                  <a:lnTo>
                    <a:pt x="1378" y="498"/>
                  </a:lnTo>
                  <a:lnTo>
                    <a:pt x="1345" y="615"/>
                  </a:lnTo>
                  <a:lnTo>
                    <a:pt x="1262" y="681"/>
                  </a:lnTo>
                  <a:lnTo>
                    <a:pt x="1179" y="714"/>
                  </a:lnTo>
                  <a:lnTo>
                    <a:pt x="1063" y="698"/>
                  </a:lnTo>
                  <a:lnTo>
                    <a:pt x="963" y="681"/>
                  </a:lnTo>
                  <a:lnTo>
                    <a:pt x="880" y="664"/>
                  </a:lnTo>
                  <a:lnTo>
                    <a:pt x="797" y="648"/>
                  </a:lnTo>
                  <a:lnTo>
                    <a:pt x="697" y="648"/>
                  </a:lnTo>
                  <a:lnTo>
                    <a:pt x="614" y="648"/>
                  </a:lnTo>
                  <a:lnTo>
                    <a:pt x="531" y="664"/>
                  </a:lnTo>
                  <a:lnTo>
                    <a:pt x="465" y="681"/>
                  </a:lnTo>
                  <a:lnTo>
                    <a:pt x="399" y="681"/>
                  </a:lnTo>
                  <a:lnTo>
                    <a:pt x="332" y="698"/>
                  </a:lnTo>
                  <a:lnTo>
                    <a:pt x="282" y="698"/>
                  </a:lnTo>
                  <a:lnTo>
                    <a:pt x="216" y="681"/>
                  </a:lnTo>
                  <a:lnTo>
                    <a:pt x="166" y="664"/>
                  </a:lnTo>
                  <a:lnTo>
                    <a:pt x="133" y="648"/>
                  </a:lnTo>
                  <a:lnTo>
                    <a:pt x="100" y="631"/>
                  </a:lnTo>
                  <a:lnTo>
                    <a:pt x="100" y="615"/>
                  </a:lnTo>
                  <a:lnTo>
                    <a:pt x="66" y="548"/>
                  </a:lnTo>
                  <a:lnTo>
                    <a:pt x="33" y="482"/>
                  </a:lnTo>
                  <a:lnTo>
                    <a:pt x="17" y="415"/>
                  </a:lnTo>
                  <a:lnTo>
                    <a:pt x="0" y="349"/>
                  </a:lnTo>
                  <a:lnTo>
                    <a:pt x="17" y="282"/>
                  </a:lnTo>
                  <a:lnTo>
                    <a:pt x="33" y="216"/>
                  </a:lnTo>
                  <a:lnTo>
                    <a:pt x="50" y="166"/>
                  </a:lnTo>
                  <a:close/>
                </a:path>
              </a:pathLst>
            </a:custGeom>
            <a:solidFill>
              <a:srgbClr val="FFDC99"/>
            </a:solidFill>
            <a:ln w="26988">
              <a:solidFill>
                <a:srgbClr val="FFDC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52B5D2E-592C-D901-170E-4F46A5DCF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1" y="2464"/>
              <a:ext cx="266" cy="316"/>
            </a:xfrm>
            <a:custGeom>
              <a:avLst/>
              <a:gdLst>
                <a:gd name="T0" fmla="*/ 0 w 266"/>
                <a:gd name="T1" fmla="*/ 50 h 316"/>
                <a:gd name="T2" fmla="*/ 83 w 266"/>
                <a:gd name="T3" fmla="*/ 0 h 316"/>
                <a:gd name="T4" fmla="*/ 266 w 266"/>
                <a:gd name="T5" fmla="*/ 249 h 316"/>
                <a:gd name="T6" fmla="*/ 183 w 266"/>
                <a:gd name="T7" fmla="*/ 316 h 316"/>
                <a:gd name="T8" fmla="*/ 0 w 266"/>
                <a:gd name="T9" fmla="*/ 50 h 3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316"/>
                <a:gd name="T17" fmla="*/ 266 w 266"/>
                <a:gd name="T18" fmla="*/ 316 h 3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316">
                  <a:moveTo>
                    <a:pt x="0" y="50"/>
                  </a:moveTo>
                  <a:lnTo>
                    <a:pt x="83" y="0"/>
                  </a:lnTo>
                  <a:lnTo>
                    <a:pt x="266" y="249"/>
                  </a:lnTo>
                  <a:lnTo>
                    <a:pt x="183" y="316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DC99"/>
            </a:solidFill>
            <a:ln w="26988">
              <a:solidFill>
                <a:srgbClr val="FFDC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EFDD091-F834-2F09-82F0-79A30B912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" y="3328"/>
              <a:ext cx="199" cy="21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72C1914-6D0D-BE08-5FD3-6DB6CC10C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" y="3336"/>
              <a:ext cx="200" cy="216"/>
            </a:xfrm>
            <a:prstGeom prst="rect">
              <a:avLst/>
            </a:prstGeom>
            <a:noFill/>
            <a:ln w="26988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1177837-9F19-CAC0-E492-C128500C6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9" y="3344"/>
              <a:ext cx="83" cy="1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01FA9EF-BC85-B7BD-4B0E-489EB8B1B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7" y="3352"/>
              <a:ext cx="84" cy="150"/>
            </a:xfrm>
            <a:prstGeom prst="rect">
              <a:avLst/>
            </a:prstGeom>
            <a:noFill/>
            <a:ln w="26988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B7DC832-ED9B-2574-8774-5C861BC3D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1" y="3394"/>
              <a:ext cx="266" cy="66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141D4C9-6981-499E-FEE0-230BB8C28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9" y="3402"/>
              <a:ext cx="267" cy="67"/>
            </a:xfrm>
            <a:prstGeom prst="rect">
              <a:avLst/>
            </a:prstGeom>
            <a:noFill/>
            <a:ln w="26988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439E967-5592-CA62-5A44-3C956CD2A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9" y="2987"/>
              <a:ext cx="183" cy="183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01AAEC7-3DD0-E14B-6FCB-45B6AD9C0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9" y="3053"/>
              <a:ext cx="1" cy="1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80E704A-CC75-2EED-328A-9B3E9D6D7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3037"/>
              <a:ext cx="1" cy="17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E8E63767-A9A2-F0E3-8465-92AE9F5B7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4" y="3112"/>
              <a:ext cx="50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BB07C9C-7566-D6FD-21A0-D6E0771DC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7" y="3112"/>
              <a:ext cx="33" cy="116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55C8DD3-E8D4-F176-F74E-3332B87AA8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5" y="3120"/>
              <a:ext cx="34" cy="117"/>
            </a:xfrm>
            <a:prstGeom prst="rect">
              <a:avLst/>
            </a:prstGeom>
            <a:noFill/>
            <a:ln w="26988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97D0953-7274-0688-935E-2EDFBC77B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" y="2215"/>
              <a:ext cx="714" cy="847"/>
            </a:xfrm>
            <a:custGeom>
              <a:avLst/>
              <a:gdLst>
                <a:gd name="T0" fmla="*/ 0 w 714"/>
                <a:gd name="T1" fmla="*/ 847 h 847"/>
                <a:gd name="T2" fmla="*/ 332 w 714"/>
                <a:gd name="T3" fmla="*/ 349 h 847"/>
                <a:gd name="T4" fmla="*/ 432 w 714"/>
                <a:gd name="T5" fmla="*/ 482 h 847"/>
                <a:gd name="T6" fmla="*/ 714 w 714"/>
                <a:gd name="T7" fmla="*/ 0 h 8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14"/>
                <a:gd name="T13" fmla="*/ 0 h 847"/>
                <a:gd name="T14" fmla="*/ 714 w 714"/>
                <a:gd name="T15" fmla="*/ 847 h 8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14" h="847">
                  <a:moveTo>
                    <a:pt x="0" y="847"/>
                  </a:moveTo>
                  <a:lnTo>
                    <a:pt x="332" y="349"/>
                  </a:lnTo>
                  <a:lnTo>
                    <a:pt x="432" y="482"/>
                  </a:lnTo>
                  <a:lnTo>
                    <a:pt x="714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05E15B3-52A9-F41F-4F62-118FCA4B6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1"/>
              <a:ext cx="78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Host intranet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881612F-EDFE-25FF-4AAD-CC9266CFE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9" y="2381"/>
              <a:ext cx="86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Home intranet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66893897-20E4-C0F5-62D8-B49A9D570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9" y="3128"/>
              <a:ext cx="299" cy="216"/>
            </a:xfrm>
            <a:custGeom>
              <a:avLst/>
              <a:gdLst>
                <a:gd name="T0" fmla="*/ 299 w 299"/>
                <a:gd name="T1" fmla="*/ 216 h 216"/>
                <a:gd name="T2" fmla="*/ 166 w 299"/>
                <a:gd name="T3" fmla="*/ 100 h 216"/>
                <a:gd name="T4" fmla="*/ 117 w 299"/>
                <a:gd name="T5" fmla="*/ 133 h 216"/>
                <a:gd name="T6" fmla="*/ 0 w 299"/>
                <a:gd name="T7" fmla="*/ 0 h 2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9"/>
                <a:gd name="T13" fmla="*/ 0 h 216"/>
                <a:gd name="T14" fmla="*/ 299 w 299"/>
                <a:gd name="T15" fmla="*/ 216 h 2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9" h="216">
                  <a:moveTo>
                    <a:pt x="299" y="216"/>
                  </a:moveTo>
                  <a:lnTo>
                    <a:pt x="166" y="100"/>
                  </a:lnTo>
                  <a:lnTo>
                    <a:pt x="117" y="133"/>
                  </a:lnTo>
                  <a:lnTo>
                    <a:pt x="0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10110676-5779-C79F-9220-A54203B7C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4" y="3361"/>
              <a:ext cx="365" cy="50"/>
            </a:xfrm>
            <a:custGeom>
              <a:avLst/>
              <a:gdLst>
                <a:gd name="T0" fmla="*/ 365 w 365"/>
                <a:gd name="T1" fmla="*/ 16 h 50"/>
                <a:gd name="T2" fmla="*/ 166 w 365"/>
                <a:gd name="T3" fmla="*/ 0 h 50"/>
                <a:gd name="T4" fmla="*/ 166 w 365"/>
                <a:gd name="T5" fmla="*/ 50 h 50"/>
                <a:gd name="T6" fmla="*/ 0 w 365"/>
                <a:gd name="T7" fmla="*/ 0 h 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5"/>
                <a:gd name="T13" fmla="*/ 0 h 50"/>
                <a:gd name="T14" fmla="*/ 365 w 365"/>
                <a:gd name="T15" fmla="*/ 50 h 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5" h="50">
                  <a:moveTo>
                    <a:pt x="365" y="16"/>
                  </a:moveTo>
                  <a:lnTo>
                    <a:pt x="166" y="0"/>
                  </a:lnTo>
                  <a:lnTo>
                    <a:pt x="166" y="50"/>
                  </a:lnTo>
                  <a:lnTo>
                    <a:pt x="0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946C91C-5075-56AB-724A-81CCC0E4C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7" y="2298"/>
              <a:ext cx="77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GSM/GPRS 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808438D-6E3A-DFB8-09CD-F21753CDB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7" y="2431"/>
              <a:ext cx="83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Wireless LAN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248752BE-7B37-7D08-A7C4-F04912AF8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" y="1982"/>
              <a:ext cx="49" cy="67"/>
            </a:xfrm>
            <a:custGeom>
              <a:avLst/>
              <a:gdLst>
                <a:gd name="T0" fmla="*/ 0 w 49"/>
                <a:gd name="T1" fmla="*/ 67 h 67"/>
                <a:gd name="T2" fmla="*/ 0 w 49"/>
                <a:gd name="T3" fmla="*/ 0 h 67"/>
                <a:gd name="T4" fmla="*/ 49 w 49"/>
                <a:gd name="T5" fmla="*/ 0 h 67"/>
                <a:gd name="T6" fmla="*/ 0 60000 65536"/>
                <a:gd name="T7" fmla="*/ 0 60000 65536"/>
                <a:gd name="T8" fmla="*/ 0 60000 65536"/>
                <a:gd name="T9" fmla="*/ 0 w 49"/>
                <a:gd name="T10" fmla="*/ 0 h 67"/>
                <a:gd name="T11" fmla="*/ 49 w 49"/>
                <a:gd name="T12" fmla="*/ 67 h 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67">
                  <a:moveTo>
                    <a:pt x="0" y="67"/>
                  </a:moveTo>
                  <a:lnTo>
                    <a:pt x="0" y="0"/>
                  </a:lnTo>
                  <a:lnTo>
                    <a:pt x="49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0" name="Line 39">
              <a:extLst>
                <a:ext uri="{FF2B5EF4-FFF2-40B4-BE49-F238E27FC236}">
                  <a16:creationId xmlns:a16="http://schemas.microsoft.com/office/drawing/2014/main" id="{8CB5516F-D919-802F-F5B7-E4987BB37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9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1" name="Line 40">
              <a:extLst>
                <a:ext uri="{FF2B5EF4-FFF2-40B4-BE49-F238E27FC236}">
                  <a16:creationId xmlns:a16="http://schemas.microsoft.com/office/drawing/2014/main" id="{187A78C4-DECB-35BA-E8EF-23BF56A03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1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2" name="Line 41">
              <a:extLst>
                <a:ext uri="{FF2B5EF4-FFF2-40B4-BE49-F238E27FC236}">
                  <a16:creationId xmlns:a16="http://schemas.microsoft.com/office/drawing/2014/main" id="{088F4974-F174-50EB-222F-7A258FF7D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84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3" name="Line 42">
              <a:extLst>
                <a:ext uri="{FF2B5EF4-FFF2-40B4-BE49-F238E27FC236}">
                  <a16:creationId xmlns:a16="http://schemas.microsoft.com/office/drawing/2014/main" id="{06D69C2B-6E0D-1588-DB35-DEBAFEEF71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6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4" name="Line 43">
              <a:extLst>
                <a:ext uri="{FF2B5EF4-FFF2-40B4-BE49-F238E27FC236}">
                  <a16:creationId xmlns:a16="http://schemas.microsoft.com/office/drawing/2014/main" id="{FBB8C1E4-3903-4A1B-3C8A-0BD705747B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9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5" name="Line 44">
              <a:extLst>
                <a:ext uri="{FF2B5EF4-FFF2-40B4-BE49-F238E27FC236}">
                  <a16:creationId xmlns:a16="http://schemas.microsoft.com/office/drawing/2014/main" id="{D7D34388-8B94-F93F-0B6D-09174626D6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1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6" name="Line 45">
              <a:extLst>
                <a:ext uri="{FF2B5EF4-FFF2-40B4-BE49-F238E27FC236}">
                  <a16:creationId xmlns:a16="http://schemas.microsoft.com/office/drawing/2014/main" id="{E4BB9B3A-9367-1C80-769B-42E86E71E7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13" y="1982"/>
              <a:ext cx="11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7" name="Line 46">
              <a:extLst>
                <a:ext uri="{FF2B5EF4-FFF2-40B4-BE49-F238E27FC236}">
                  <a16:creationId xmlns:a16="http://schemas.microsoft.com/office/drawing/2014/main" id="{8E381E1C-27C6-C445-A169-A806395AE4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6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8" name="Line 47">
              <a:extLst>
                <a:ext uri="{FF2B5EF4-FFF2-40B4-BE49-F238E27FC236}">
                  <a16:creationId xmlns:a16="http://schemas.microsoft.com/office/drawing/2014/main" id="{E47B3A8A-CF95-A52A-AB16-162AB1D987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8" y="1982"/>
              <a:ext cx="11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49" name="Line 48">
              <a:extLst>
                <a:ext uri="{FF2B5EF4-FFF2-40B4-BE49-F238E27FC236}">
                  <a16:creationId xmlns:a16="http://schemas.microsoft.com/office/drawing/2014/main" id="{7C87919C-C265-191D-A015-7BC3D472D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1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0" name="Line 49">
              <a:extLst>
                <a:ext uri="{FF2B5EF4-FFF2-40B4-BE49-F238E27FC236}">
                  <a16:creationId xmlns:a16="http://schemas.microsoft.com/office/drawing/2014/main" id="{47E89B8F-1360-1859-B822-6DE9AEE26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3" y="1982"/>
              <a:ext cx="11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1" name="Line 50">
              <a:extLst>
                <a:ext uri="{FF2B5EF4-FFF2-40B4-BE49-F238E27FC236}">
                  <a16:creationId xmlns:a16="http://schemas.microsoft.com/office/drawing/2014/main" id="{98937B92-8A6C-B6F9-58DA-1FF00C053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6" y="1982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D1805BFD-FE80-CA49-8C87-B5CC26966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8" y="1982"/>
              <a:ext cx="50" cy="67"/>
            </a:xfrm>
            <a:custGeom>
              <a:avLst/>
              <a:gdLst>
                <a:gd name="T0" fmla="*/ 0 w 50"/>
                <a:gd name="T1" fmla="*/ 0 h 67"/>
                <a:gd name="T2" fmla="*/ 50 w 50"/>
                <a:gd name="T3" fmla="*/ 0 h 67"/>
                <a:gd name="T4" fmla="*/ 50 w 50"/>
                <a:gd name="T5" fmla="*/ 67 h 67"/>
                <a:gd name="T6" fmla="*/ 0 60000 65536"/>
                <a:gd name="T7" fmla="*/ 0 60000 65536"/>
                <a:gd name="T8" fmla="*/ 0 60000 65536"/>
                <a:gd name="T9" fmla="*/ 0 w 50"/>
                <a:gd name="T10" fmla="*/ 0 h 67"/>
                <a:gd name="T11" fmla="*/ 50 w 50"/>
                <a:gd name="T12" fmla="*/ 67 h 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" h="67">
                  <a:moveTo>
                    <a:pt x="0" y="0"/>
                  </a:moveTo>
                  <a:lnTo>
                    <a:pt x="50" y="0"/>
                  </a:lnTo>
                  <a:lnTo>
                    <a:pt x="50" y="67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3" name="Line 52">
              <a:extLst>
                <a:ext uri="{FF2B5EF4-FFF2-40B4-BE49-F238E27FC236}">
                  <a16:creationId xmlns:a16="http://schemas.microsoft.com/office/drawing/2014/main" id="{C04ABA78-812D-A42C-6672-1070A571A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2148"/>
              <a:ext cx="1" cy="11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4" name="Line 53">
              <a:extLst>
                <a:ext uri="{FF2B5EF4-FFF2-40B4-BE49-F238E27FC236}">
                  <a16:creationId xmlns:a16="http://schemas.microsoft.com/office/drawing/2014/main" id="{6CFF6A05-9FBA-E647-347B-A6200FA50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2364"/>
              <a:ext cx="1" cy="11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5" name="Line 54">
              <a:extLst>
                <a:ext uri="{FF2B5EF4-FFF2-40B4-BE49-F238E27FC236}">
                  <a16:creationId xmlns:a16="http://schemas.microsoft.com/office/drawing/2014/main" id="{EE229B1D-86CA-FB1B-014D-EE41F1EF79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2580"/>
              <a:ext cx="1" cy="11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6" name="Line 55">
              <a:extLst>
                <a:ext uri="{FF2B5EF4-FFF2-40B4-BE49-F238E27FC236}">
                  <a16:creationId xmlns:a16="http://schemas.microsoft.com/office/drawing/2014/main" id="{D80C6372-5FC1-E7D1-B0D5-3E24E668F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2813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7" name="Line 56">
              <a:extLst>
                <a:ext uri="{FF2B5EF4-FFF2-40B4-BE49-F238E27FC236}">
                  <a16:creationId xmlns:a16="http://schemas.microsoft.com/office/drawing/2014/main" id="{6225D7F8-B476-1D83-C707-DF3E2678D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029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8" name="Line 57">
              <a:extLst>
                <a:ext uri="{FF2B5EF4-FFF2-40B4-BE49-F238E27FC236}">
                  <a16:creationId xmlns:a16="http://schemas.microsoft.com/office/drawing/2014/main" id="{86C5CBEC-8AF0-4F4C-F1F9-30EA054C1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245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59" name="Line 58">
              <a:extLst>
                <a:ext uri="{FF2B5EF4-FFF2-40B4-BE49-F238E27FC236}">
                  <a16:creationId xmlns:a16="http://schemas.microsoft.com/office/drawing/2014/main" id="{B826B2F7-D7C5-7B02-22B9-BE7AD74D4D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8" y="3477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9C8F721C-15A0-148F-7986-A400A6CF5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8" y="3693"/>
              <a:ext cx="50" cy="66"/>
            </a:xfrm>
            <a:custGeom>
              <a:avLst/>
              <a:gdLst>
                <a:gd name="T0" fmla="*/ 50 w 50"/>
                <a:gd name="T1" fmla="*/ 0 h 66"/>
                <a:gd name="T2" fmla="*/ 50 w 50"/>
                <a:gd name="T3" fmla="*/ 66 h 66"/>
                <a:gd name="T4" fmla="*/ 0 w 50"/>
                <a:gd name="T5" fmla="*/ 66 h 66"/>
                <a:gd name="T6" fmla="*/ 0 60000 65536"/>
                <a:gd name="T7" fmla="*/ 0 60000 65536"/>
                <a:gd name="T8" fmla="*/ 0 60000 65536"/>
                <a:gd name="T9" fmla="*/ 0 w 50"/>
                <a:gd name="T10" fmla="*/ 0 h 66"/>
                <a:gd name="T11" fmla="*/ 50 w 50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0" h="66">
                  <a:moveTo>
                    <a:pt x="50" y="0"/>
                  </a:moveTo>
                  <a:lnTo>
                    <a:pt x="50" y="66"/>
                  </a:lnTo>
                  <a:lnTo>
                    <a:pt x="0" y="66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1" name="Line 60">
              <a:extLst>
                <a:ext uri="{FF2B5EF4-FFF2-40B4-BE49-F238E27FC236}">
                  <a16:creationId xmlns:a16="http://schemas.microsoft.com/office/drawing/2014/main" id="{0A32505E-0847-5D5C-0834-5CF164A8B9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76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2" name="Line 61">
              <a:extLst>
                <a:ext uri="{FF2B5EF4-FFF2-40B4-BE49-F238E27FC236}">
                  <a16:creationId xmlns:a16="http://schemas.microsoft.com/office/drawing/2014/main" id="{ED05ADEC-9211-4CCB-86EE-956D4A340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43" y="3759"/>
              <a:ext cx="11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3" name="Line 62">
              <a:extLst>
                <a:ext uri="{FF2B5EF4-FFF2-40B4-BE49-F238E27FC236}">
                  <a16:creationId xmlns:a16="http://schemas.microsoft.com/office/drawing/2014/main" id="{F4F201C9-3EE4-8AB9-71AE-884B750C4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11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4" name="Line 63">
              <a:extLst>
                <a:ext uri="{FF2B5EF4-FFF2-40B4-BE49-F238E27FC236}">
                  <a16:creationId xmlns:a16="http://schemas.microsoft.com/office/drawing/2014/main" id="{2E581E4A-F499-F5BA-2F63-68F9B851E5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78" y="3759"/>
              <a:ext cx="11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5" name="Line 64">
              <a:extLst>
                <a:ext uri="{FF2B5EF4-FFF2-40B4-BE49-F238E27FC236}">
                  <a16:creationId xmlns:a16="http://schemas.microsoft.com/office/drawing/2014/main" id="{4E8BCC6D-8FF7-14DF-DF43-2FADF4F0E2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46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6" name="Line 65">
              <a:extLst>
                <a:ext uri="{FF2B5EF4-FFF2-40B4-BE49-F238E27FC236}">
                  <a16:creationId xmlns:a16="http://schemas.microsoft.com/office/drawing/2014/main" id="{7DCB1722-1109-9949-CC86-31D73114E8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13" y="3759"/>
              <a:ext cx="11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7" name="Line 66">
              <a:extLst>
                <a:ext uri="{FF2B5EF4-FFF2-40B4-BE49-F238E27FC236}">
                  <a16:creationId xmlns:a16="http://schemas.microsoft.com/office/drawing/2014/main" id="{6AA86294-8227-50E1-0BB8-CAA54955E0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1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8" name="Line 67">
              <a:extLst>
                <a:ext uri="{FF2B5EF4-FFF2-40B4-BE49-F238E27FC236}">
                  <a16:creationId xmlns:a16="http://schemas.microsoft.com/office/drawing/2014/main" id="{297C5393-DD66-1954-C588-E5D62042F2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9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69" name="Line 68">
              <a:extLst>
                <a:ext uri="{FF2B5EF4-FFF2-40B4-BE49-F238E27FC236}">
                  <a16:creationId xmlns:a16="http://schemas.microsoft.com/office/drawing/2014/main" id="{1557D3BB-19A5-3B52-4E08-E5E451F80C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16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0" name="Line 69">
              <a:extLst>
                <a:ext uri="{FF2B5EF4-FFF2-40B4-BE49-F238E27FC236}">
                  <a16:creationId xmlns:a16="http://schemas.microsoft.com/office/drawing/2014/main" id="{24A48E51-3813-4134-73BC-890C450B0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4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1" name="Line 70">
              <a:extLst>
                <a:ext uri="{FF2B5EF4-FFF2-40B4-BE49-F238E27FC236}">
                  <a16:creationId xmlns:a16="http://schemas.microsoft.com/office/drawing/2014/main" id="{7D3A4756-6A4B-BEB9-76D8-9368830C64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51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2" name="Line 71">
              <a:extLst>
                <a:ext uri="{FF2B5EF4-FFF2-40B4-BE49-F238E27FC236}">
                  <a16:creationId xmlns:a16="http://schemas.microsoft.com/office/drawing/2014/main" id="{63B9250E-0EB8-5ACE-07E9-18CFC5A487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9" y="3759"/>
              <a:ext cx="116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686AE873-F80D-B7B3-E540-FE08C84DD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" y="3693"/>
              <a:ext cx="49" cy="66"/>
            </a:xfrm>
            <a:custGeom>
              <a:avLst/>
              <a:gdLst>
                <a:gd name="T0" fmla="*/ 49 w 49"/>
                <a:gd name="T1" fmla="*/ 66 h 66"/>
                <a:gd name="T2" fmla="*/ 0 w 49"/>
                <a:gd name="T3" fmla="*/ 66 h 66"/>
                <a:gd name="T4" fmla="*/ 0 w 49"/>
                <a:gd name="T5" fmla="*/ 0 h 66"/>
                <a:gd name="T6" fmla="*/ 0 60000 65536"/>
                <a:gd name="T7" fmla="*/ 0 60000 65536"/>
                <a:gd name="T8" fmla="*/ 0 60000 65536"/>
                <a:gd name="T9" fmla="*/ 0 w 49"/>
                <a:gd name="T10" fmla="*/ 0 h 66"/>
                <a:gd name="T11" fmla="*/ 49 w 49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" h="66">
                  <a:moveTo>
                    <a:pt x="49" y="66"/>
                  </a:moveTo>
                  <a:lnTo>
                    <a:pt x="0" y="66"/>
                  </a:lnTo>
                  <a:lnTo>
                    <a:pt x="0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4" name="Line 73">
              <a:extLst>
                <a:ext uri="{FF2B5EF4-FFF2-40B4-BE49-F238E27FC236}">
                  <a16:creationId xmlns:a16="http://schemas.microsoft.com/office/drawing/2014/main" id="{AA61E3C9-7564-5841-B46D-4699F2E8A1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3477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5" name="Line 74">
              <a:extLst>
                <a:ext uri="{FF2B5EF4-FFF2-40B4-BE49-F238E27FC236}">
                  <a16:creationId xmlns:a16="http://schemas.microsoft.com/office/drawing/2014/main" id="{06621D9B-A6A6-F09C-49C1-34E701423E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3245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6" name="Line 75">
              <a:extLst>
                <a:ext uri="{FF2B5EF4-FFF2-40B4-BE49-F238E27FC236}">
                  <a16:creationId xmlns:a16="http://schemas.microsoft.com/office/drawing/2014/main" id="{D1C04283-C751-528E-C8A2-924647C659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3029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7" name="Line 76">
              <a:extLst>
                <a:ext uri="{FF2B5EF4-FFF2-40B4-BE49-F238E27FC236}">
                  <a16:creationId xmlns:a16="http://schemas.microsoft.com/office/drawing/2014/main" id="{B04F726B-6017-3AD7-4C5F-F711703A70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2813"/>
              <a:ext cx="1" cy="116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8" name="Line 77">
              <a:extLst>
                <a:ext uri="{FF2B5EF4-FFF2-40B4-BE49-F238E27FC236}">
                  <a16:creationId xmlns:a16="http://schemas.microsoft.com/office/drawing/2014/main" id="{E0CFF583-802A-E90E-A686-5F2FF3C91E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2580"/>
              <a:ext cx="1" cy="11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79" name="Line 78">
              <a:extLst>
                <a:ext uri="{FF2B5EF4-FFF2-40B4-BE49-F238E27FC236}">
                  <a16:creationId xmlns:a16="http://schemas.microsoft.com/office/drawing/2014/main" id="{AB9A3CFE-372A-9D98-7BFC-67D903CC70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2364"/>
              <a:ext cx="1" cy="11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0" name="Line 79">
              <a:extLst>
                <a:ext uri="{FF2B5EF4-FFF2-40B4-BE49-F238E27FC236}">
                  <a16:creationId xmlns:a16="http://schemas.microsoft.com/office/drawing/2014/main" id="{00632F0B-0127-E626-8826-7BC64B7E36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3" y="2148"/>
              <a:ext cx="1" cy="117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6E0C5C04-9CC0-1AAC-88EA-258FEF4A21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7" y="3195"/>
              <a:ext cx="38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phone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A2F84BBF-FC11-5E34-E583-071FF5B4C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7" y="2447"/>
              <a:ext cx="51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gateway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CB4FFFB-E6A4-4734-63F5-62F270B9B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3510"/>
              <a:ext cx="53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275">
                  <a:solidFill>
                    <a:srgbClr val="000000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Host site</a:t>
              </a:r>
              <a:endParaRPr lang="en-US" altLang="zh-TW" sz="1800">
                <a:ea typeface="新細明體" panose="02020500000000000000" pitchFamily="18" charset="-120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A8A199F-110C-E33D-B6F2-A5B45F4D7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" y="2862"/>
              <a:ext cx="151" cy="151"/>
            </a:xfrm>
            <a:prstGeom prst="ellipse">
              <a:avLst/>
            </a:prstGeom>
            <a:noFill/>
            <a:ln w="52388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AF91CCA6-109E-06D7-0900-EC7EAB8D2F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6" y="2812"/>
              <a:ext cx="251" cy="250"/>
            </a:xfrm>
            <a:prstGeom prst="ellipse">
              <a:avLst/>
            </a:prstGeom>
            <a:noFill/>
            <a:ln w="52388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A25C3293-FF5A-E7A6-ED54-E8ECA48D6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0" y="2762"/>
              <a:ext cx="366" cy="367"/>
            </a:xfrm>
            <a:prstGeom prst="ellipse">
              <a:avLst/>
            </a:prstGeom>
            <a:noFill/>
            <a:ln w="52388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71F2E7A5-C536-962D-A3EA-C463419E7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7" y="2696"/>
              <a:ext cx="449" cy="483"/>
            </a:xfrm>
            <a:prstGeom prst="ellipse">
              <a:avLst/>
            </a:prstGeom>
            <a:noFill/>
            <a:ln w="52388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88" name="Freeform 87">
              <a:extLst>
                <a:ext uri="{FF2B5EF4-FFF2-40B4-BE49-F238E27FC236}">
                  <a16:creationId xmlns:a16="http://schemas.microsoft.com/office/drawing/2014/main" id="{336E9DA7-66BE-99DD-02BC-DADA2E1FC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" y="2780"/>
              <a:ext cx="33" cy="33"/>
            </a:xfrm>
            <a:custGeom>
              <a:avLst/>
              <a:gdLst>
                <a:gd name="T0" fmla="*/ 33 w 33"/>
                <a:gd name="T1" fmla="*/ 0 h 33"/>
                <a:gd name="T2" fmla="*/ 17 w 33"/>
                <a:gd name="T3" fmla="*/ 0 h 33"/>
                <a:gd name="T4" fmla="*/ 0 w 33"/>
                <a:gd name="T5" fmla="*/ 16 h 33"/>
                <a:gd name="T6" fmla="*/ 17 w 33"/>
                <a:gd name="T7" fmla="*/ 33 h 33"/>
                <a:gd name="T8" fmla="*/ 33 w 33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3"/>
                <a:gd name="T17" fmla="*/ 33 w 33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3">
                  <a:moveTo>
                    <a:pt x="33" y="0"/>
                  </a:moveTo>
                  <a:lnTo>
                    <a:pt x="17" y="0"/>
                  </a:lnTo>
                  <a:lnTo>
                    <a:pt x="0" y="16"/>
                  </a:lnTo>
                  <a:lnTo>
                    <a:pt x="17" y="3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id="{0B8BA193-6798-2346-EEDD-F53705E18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" y="3095"/>
              <a:ext cx="34" cy="50"/>
            </a:xfrm>
            <a:custGeom>
              <a:avLst/>
              <a:gdLst>
                <a:gd name="T0" fmla="*/ 17 w 34"/>
                <a:gd name="T1" fmla="*/ 0 h 50"/>
                <a:gd name="T2" fmla="*/ 34 w 34"/>
                <a:gd name="T3" fmla="*/ 17 h 50"/>
                <a:gd name="T4" fmla="*/ 0 w 34"/>
                <a:gd name="T5" fmla="*/ 50 h 50"/>
                <a:gd name="T6" fmla="*/ 0 w 34"/>
                <a:gd name="T7" fmla="*/ 33 h 50"/>
                <a:gd name="T8" fmla="*/ 17 w 34"/>
                <a:gd name="T9" fmla="*/ 0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50"/>
                <a:gd name="T17" fmla="*/ 34 w 34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50">
                  <a:moveTo>
                    <a:pt x="17" y="0"/>
                  </a:moveTo>
                  <a:lnTo>
                    <a:pt x="34" y="17"/>
                  </a:lnTo>
                  <a:lnTo>
                    <a:pt x="0" y="50"/>
                  </a:lnTo>
                  <a:lnTo>
                    <a:pt x="0" y="3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0" name="Freeform 89">
              <a:extLst>
                <a:ext uri="{FF2B5EF4-FFF2-40B4-BE49-F238E27FC236}">
                  <a16:creationId xmlns:a16="http://schemas.microsoft.com/office/drawing/2014/main" id="{695ECDA0-4C01-B539-6CC2-C474F7FDCC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" y="2780"/>
              <a:ext cx="415" cy="348"/>
            </a:xfrm>
            <a:custGeom>
              <a:avLst/>
              <a:gdLst>
                <a:gd name="T0" fmla="*/ 16 w 415"/>
                <a:gd name="T1" fmla="*/ 0 h 348"/>
                <a:gd name="T2" fmla="*/ 0 w 415"/>
                <a:gd name="T3" fmla="*/ 33 h 348"/>
                <a:gd name="T4" fmla="*/ 398 w 415"/>
                <a:gd name="T5" fmla="*/ 348 h 348"/>
                <a:gd name="T6" fmla="*/ 415 w 415"/>
                <a:gd name="T7" fmla="*/ 315 h 348"/>
                <a:gd name="T8" fmla="*/ 16 w 415"/>
                <a:gd name="T9" fmla="*/ 0 h 3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5"/>
                <a:gd name="T16" fmla="*/ 0 h 348"/>
                <a:gd name="T17" fmla="*/ 415 w 415"/>
                <a:gd name="T18" fmla="*/ 348 h 3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5" h="348">
                  <a:moveTo>
                    <a:pt x="16" y="0"/>
                  </a:moveTo>
                  <a:lnTo>
                    <a:pt x="0" y="33"/>
                  </a:lnTo>
                  <a:lnTo>
                    <a:pt x="398" y="348"/>
                  </a:lnTo>
                  <a:lnTo>
                    <a:pt x="415" y="3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055DFB92-9C17-2B01-C8F0-A04C3ACEB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6" y="2763"/>
              <a:ext cx="33" cy="33"/>
            </a:xfrm>
            <a:custGeom>
              <a:avLst/>
              <a:gdLst>
                <a:gd name="T0" fmla="*/ 16 w 33"/>
                <a:gd name="T1" fmla="*/ 33 h 33"/>
                <a:gd name="T2" fmla="*/ 33 w 33"/>
                <a:gd name="T3" fmla="*/ 17 h 33"/>
                <a:gd name="T4" fmla="*/ 0 w 33"/>
                <a:gd name="T5" fmla="*/ 0 h 33"/>
                <a:gd name="T6" fmla="*/ 0 w 33"/>
                <a:gd name="T7" fmla="*/ 0 h 33"/>
                <a:gd name="T8" fmla="*/ 16 w 33"/>
                <a:gd name="T9" fmla="*/ 33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3"/>
                <a:gd name="T17" fmla="*/ 33 w 33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3">
                  <a:moveTo>
                    <a:pt x="16" y="33"/>
                  </a:moveTo>
                  <a:lnTo>
                    <a:pt x="33" y="17"/>
                  </a:lnTo>
                  <a:lnTo>
                    <a:pt x="0" y="0"/>
                  </a:lnTo>
                  <a:lnTo>
                    <a:pt x="16" y="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9D5A6F62-B8B9-0282-5E7B-1BF9291A9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" y="3095"/>
              <a:ext cx="33" cy="50"/>
            </a:xfrm>
            <a:custGeom>
              <a:avLst/>
              <a:gdLst>
                <a:gd name="T0" fmla="*/ 33 w 33"/>
                <a:gd name="T1" fmla="*/ 33 h 50"/>
                <a:gd name="T2" fmla="*/ 17 w 33"/>
                <a:gd name="T3" fmla="*/ 50 h 50"/>
                <a:gd name="T4" fmla="*/ 0 w 33"/>
                <a:gd name="T5" fmla="*/ 17 h 50"/>
                <a:gd name="T6" fmla="*/ 17 w 33"/>
                <a:gd name="T7" fmla="*/ 0 h 50"/>
                <a:gd name="T8" fmla="*/ 33 w 33"/>
                <a:gd name="T9" fmla="*/ 33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50"/>
                <a:gd name="T17" fmla="*/ 33 w 33"/>
                <a:gd name="T18" fmla="*/ 50 h 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50">
                  <a:moveTo>
                    <a:pt x="33" y="33"/>
                  </a:moveTo>
                  <a:lnTo>
                    <a:pt x="17" y="50"/>
                  </a:lnTo>
                  <a:lnTo>
                    <a:pt x="0" y="17"/>
                  </a:lnTo>
                  <a:lnTo>
                    <a:pt x="17" y="0"/>
                  </a:lnTo>
                  <a:lnTo>
                    <a:pt x="33" y="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3" name="Freeform 92">
              <a:extLst>
                <a:ext uri="{FF2B5EF4-FFF2-40B4-BE49-F238E27FC236}">
                  <a16:creationId xmlns:a16="http://schemas.microsoft.com/office/drawing/2014/main" id="{FB9D5265-4155-FB9C-AE5B-396C25F5AE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" y="2763"/>
              <a:ext cx="398" cy="365"/>
            </a:xfrm>
            <a:custGeom>
              <a:avLst/>
              <a:gdLst>
                <a:gd name="T0" fmla="*/ 398 w 398"/>
                <a:gd name="T1" fmla="*/ 33 h 365"/>
                <a:gd name="T2" fmla="*/ 382 w 398"/>
                <a:gd name="T3" fmla="*/ 0 h 365"/>
                <a:gd name="T4" fmla="*/ 0 w 398"/>
                <a:gd name="T5" fmla="*/ 332 h 365"/>
                <a:gd name="T6" fmla="*/ 16 w 398"/>
                <a:gd name="T7" fmla="*/ 365 h 365"/>
                <a:gd name="T8" fmla="*/ 398 w 398"/>
                <a:gd name="T9" fmla="*/ 33 h 3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98"/>
                <a:gd name="T16" fmla="*/ 0 h 365"/>
                <a:gd name="T17" fmla="*/ 398 w 398"/>
                <a:gd name="T18" fmla="*/ 365 h 3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98" h="365">
                  <a:moveTo>
                    <a:pt x="398" y="33"/>
                  </a:moveTo>
                  <a:lnTo>
                    <a:pt x="382" y="0"/>
                  </a:lnTo>
                  <a:lnTo>
                    <a:pt x="0" y="332"/>
                  </a:lnTo>
                  <a:lnTo>
                    <a:pt x="16" y="365"/>
                  </a:lnTo>
                  <a:lnTo>
                    <a:pt x="398" y="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135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7E1D77A2-18A0-B852-D830-9419FD108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6" y="2663"/>
              <a:ext cx="34" cy="1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DAEA253F-448B-93D7-0709-E43DA5C13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6" y="3195"/>
              <a:ext cx="34" cy="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565B9CC7-7AC0-8EFB-7C5E-23B90E189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6" y="2680"/>
              <a:ext cx="34" cy="5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84AEB762-A4BB-09A1-3D62-D01217788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2" y="2912"/>
              <a:ext cx="17" cy="3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27D6399D-16EF-A08D-4972-5BAA2DDCF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7" y="2912"/>
              <a:ext cx="17" cy="3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78495B3-58AF-C5A6-EE09-857C1E460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4" y="2912"/>
              <a:ext cx="498" cy="3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/>
            </a:p>
          </p:txBody>
        </p:sp>
      </p:grpSp>
    </p:spTree>
    <p:extLst>
      <p:ext uri="{BB962C8B-B14F-4D97-AF65-F5344CB8AC3E}">
        <p14:creationId xmlns:p14="http://schemas.microsoft.com/office/powerpoint/2010/main" val="3313265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2D547D-9A82-B6FD-B20C-0175123FA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4714" y="108349"/>
            <a:ext cx="7800976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Common Characteristics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42A185-16F5-2FFE-DC73-C7D00E5A0C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84780" y="838198"/>
            <a:ext cx="7416799" cy="289136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Heterogeneity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Openness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Security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Scalability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Failure Handling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Concurrency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Transparency</a:t>
            </a:r>
          </a:p>
        </p:txBody>
      </p:sp>
    </p:spTree>
    <p:extLst>
      <p:ext uri="{BB962C8B-B14F-4D97-AF65-F5344CB8AC3E}">
        <p14:creationId xmlns:p14="http://schemas.microsoft.com/office/powerpoint/2010/main" val="2517934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66F403-05CB-DFD5-6C59-2A284321B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5500" y="108349"/>
            <a:ext cx="7850190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Heterogeneity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EE3D4B-76CD-DCA3-ABFE-C2F3886E6B86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936625" y="837013"/>
            <a:ext cx="7602540" cy="3282600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Variety and differences in Networks, Computer hardware, Operating systems, Programming languages, etc.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Middleware as software layers to provide a programming abstraction as well as masking the heterogeneity of the underlying networks, hardware, OS, and programming languages (e.g., CORBA)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Mobile Code to refer to code that can be sent from one computer to another and run at the destination (e.g., Java applets and Java virtual machine)</a:t>
            </a:r>
          </a:p>
        </p:txBody>
      </p:sp>
    </p:spTree>
    <p:extLst>
      <p:ext uri="{BB962C8B-B14F-4D97-AF65-F5344CB8AC3E}">
        <p14:creationId xmlns:p14="http://schemas.microsoft.com/office/powerpoint/2010/main" val="1864147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841D48-8FDA-0962-4EB7-B0992DAC6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Openness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3D0617-F506-43DC-092E-00DC58E5FB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62965" y="871140"/>
            <a:ext cx="7597641" cy="2794927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Openness is concerned with extensions and improvements of distributed systems.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Detailed interfaces of components need to be published.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New components have to be integrated with existing components.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Differences in data representation of interface types on different processors (of different vendors) have to be resolved.</a:t>
            </a:r>
          </a:p>
        </p:txBody>
      </p:sp>
    </p:spTree>
    <p:extLst>
      <p:ext uri="{BB962C8B-B14F-4D97-AF65-F5344CB8AC3E}">
        <p14:creationId xmlns:p14="http://schemas.microsoft.com/office/powerpoint/2010/main" val="1988750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5E4B5E-BAF0-3EF5-A7C0-E62A21733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524" y="108349"/>
            <a:ext cx="7790166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Security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B41C6A-9D6C-8030-1474-F053F9C0DCD9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989747" y="826133"/>
            <a:ext cx="7164505" cy="3524940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 a distributed system, clients send requests to access data managed by servers, resources in the networks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Doctors requesting records from hospitals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Users purchase products through electronic commerce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Security is required for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Concealing the contents of messages: security and privacy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Identifying a remote user or other agent correctly (authentication)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New challenges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Denial of service attack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18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Security of mobile code</a:t>
            </a:r>
          </a:p>
        </p:txBody>
      </p:sp>
    </p:spTree>
    <p:extLst>
      <p:ext uri="{BB962C8B-B14F-4D97-AF65-F5344CB8AC3E}">
        <p14:creationId xmlns:p14="http://schemas.microsoft.com/office/powerpoint/2010/main" val="3523704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F1FB34-FA92-2429-B60F-C753FA71C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9592" y="108349"/>
            <a:ext cx="7726098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Scalability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C47185-B009-E49B-5CD4-AB782F477B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49592" y="834389"/>
            <a:ext cx="7299259" cy="3160095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Adaptation of distributed systems to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Accommodate more users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Respond faster (this is the hard one)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Usually done by adding more and/or faster processors.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Components should not need to be changed when scale of a system increases.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Design components to be scalable!</a:t>
            </a:r>
          </a:p>
        </p:txBody>
      </p:sp>
    </p:spTree>
    <p:extLst>
      <p:ext uri="{BB962C8B-B14F-4D97-AF65-F5344CB8AC3E}">
        <p14:creationId xmlns:p14="http://schemas.microsoft.com/office/powerpoint/2010/main" val="4002071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0666F2-8A9B-D010-3AAA-73834A9D44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7190" y="108349"/>
            <a:ext cx="7828500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Failure Handling (Fault Tolerance)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9885CD-00A8-8BC6-33C4-05775E2920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39800" y="898546"/>
            <a:ext cx="7081520" cy="317713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Hardware, software and networks fail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systems must maintain availability even at low levels of hardware/software/network reliability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Fault tolerance is achieved by 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Recovery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Redundancy</a:t>
            </a:r>
          </a:p>
        </p:txBody>
      </p:sp>
    </p:spTree>
    <p:extLst>
      <p:ext uri="{BB962C8B-B14F-4D97-AF65-F5344CB8AC3E}">
        <p14:creationId xmlns:p14="http://schemas.microsoft.com/office/powerpoint/2010/main" val="2234449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DE6E8E8-0329-237B-016A-5EC7F9BF8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1333" y="108349"/>
            <a:ext cx="7744357" cy="519113"/>
          </a:xfrm>
        </p:spPr>
        <p:txBody>
          <a:bodyPr/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FF719DE-C900-2B3A-40BD-6650B554A9E7}"/>
              </a:ext>
            </a:extLst>
          </p:cNvPr>
          <p:cNvSpPr txBox="1">
            <a:spLocks/>
          </p:cNvSpPr>
          <p:nvPr/>
        </p:nvSpPr>
        <p:spPr bwMode="auto">
          <a:xfrm>
            <a:off x="1037852" y="857250"/>
            <a:ext cx="7358062" cy="248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68" indent="-25716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557199" indent="-21430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charset="0"/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857229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200121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1543012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1885904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795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686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578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TW" sz="2400" kern="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Introduction to Distributed Systems</a:t>
            </a:r>
          </a:p>
          <a:p>
            <a:r>
              <a:rPr lang="en-US" altLang="zh-TW" sz="2400" kern="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Examples of Distributed Systems</a:t>
            </a:r>
          </a:p>
          <a:p>
            <a:r>
              <a:rPr lang="en-US" altLang="zh-TW" sz="2400" kern="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Common Characteristics</a:t>
            </a:r>
          </a:p>
          <a:p>
            <a:r>
              <a:rPr lang="en-US" altLang="zh-TW" sz="2400" kern="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Basic Design Issues</a:t>
            </a:r>
          </a:p>
          <a:p>
            <a:r>
              <a:rPr lang="en-US" altLang="zh-TW" sz="2400" kern="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Summary</a:t>
            </a:r>
          </a:p>
          <a:p>
            <a:pPr>
              <a:buFont typeface="Symbol" panose="05050102010706020507" pitchFamily="18" charset="2"/>
              <a:buNone/>
            </a:pPr>
            <a:endParaRPr lang="zh-TW" altLang="en-US" sz="2400" kern="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20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7D5DFA-520D-721B-6D0F-E4D7FC350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Concurrency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90F1A9-AAB3-6625-37AE-16E99CF7FB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9217" y="815140"/>
            <a:ext cx="7289634" cy="3655219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Components in distributed systems are executed in concurrent processes.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Components access and update shared resources (e.g. variables, databases, device drivers).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Integrity of the system may be violated if concurrent updates are not coordinated.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Lost updates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Inconsistent analysis</a:t>
            </a:r>
          </a:p>
        </p:txBody>
      </p:sp>
    </p:spTree>
    <p:extLst>
      <p:ext uri="{BB962C8B-B14F-4D97-AF65-F5344CB8AC3E}">
        <p14:creationId xmlns:p14="http://schemas.microsoft.com/office/powerpoint/2010/main" val="1725146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5E7E10-4E29-CD7A-A626-7625CAFB89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4F22A0-5A0F-92D4-7A7D-788727C440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68844" y="815141"/>
            <a:ext cx="7226890" cy="190266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systems should be perceived by users and application programmers as a whole rather than as a collection of cooperating components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Transparency has different aspects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Represent various properties of distributed systems</a:t>
            </a:r>
          </a:p>
        </p:txBody>
      </p:sp>
    </p:spTree>
    <p:extLst>
      <p:ext uri="{BB962C8B-B14F-4D97-AF65-F5344CB8AC3E}">
        <p14:creationId xmlns:p14="http://schemas.microsoft.com/office/powerpoint/2010/main" val="1777748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22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7ED5A7-1C00-FF33-7651-25B357B1C0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08349"/>
            <a:ext cx="7761290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Access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B04C5F-F3DC-6C0C-33B2-D13AB68E81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93547" y="863600"/>
            <a:ext cx="7197552" cy="170815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Enables local and remote information objects to be accessed using identical operations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File system operations in NFS.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Navigation in the Web.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SQL Queries</a:t>
            </a:r>
          </a:p>
        </p:txBody>
      </p:sp>
    </p:spTree>
    <p:extLst>
      <p:ext uri="{BB962C8B-B14F-4D97-AF65-F5344CB8AC3E}">
        <p14:creationId xmlns:p14="http://schemas.microsoft.com/office/powerpoint/2010/main" val="1373805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23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5A9C33-1907-34C7-C681-2CCECE366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Location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D5298D-3B80-8EDD-59D1-A974BF61D2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35794" y="821536"/>
            <a:ext cx="7159051" cy="348615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Enables information objects to be accessed without knowledge of their location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File system operations in NFS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Pages in the Web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Tables in distributed databases</a:t>
            </a:r>
          </a:p>
        </p:txBody>
      </p:sp>
    </p:spTree>
    <p:extLst>
      <p:ext uri="{BB962C8B-B14F-4D97-AF65-F5344CB8AC3E}">
        <p14:creationId xmlns:p14="http://schemas.microsoft.com/office/powerpoint/2010/main" val="6306521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24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A96F09-8A29-454C-5D72-972BE04BB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Concurrency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D9EC12-FE2F-8FAD-D042-0F95541FCA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65684" y="901174"/>
            <a:ext cx="7212631" cy="2971212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Enables several processes to operate concurrently using shared information objects without interference between them.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NFS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Automatic teller machine network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Database management system</a:t>
            </a:r>
          </a:p>
        </p:txBody>
      </p:sp>
    </p:spTree>
    <p:extLst>
      <p:ext uri="{BB962C8B-B14F-4D97-AF65-F5344CB8AC3E}">
        <p14:creationId xmlns:p14="http://schemas.microsoft.com/office/powerpoint/2010/main" val="1895743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25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73F01C-A11D-50E8-3013-7C0B8B840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772" y="108349"/>
            <a:ext cx="7847917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Replication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9A35D6-6860-9BC2-4E45-3F4E16FC34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9217" y="863266"/>
            <a:ext cx="7318509" cy="3655219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Enables multiple instances of information objects to be used to increase reliability and performance without knowledge of the replicas by users or application programs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DBMS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Mirroring Web Pages</a:t>
            </a:r>
          </a:p>
        </p:txBody>
      </p:sp>
    </p:spTree>
    <p:extLst>
      <p:ext uri="{BB962C8B-B14F-4D97-AF65-F5344CB8AC3E}">
        <p14:creationId xmlns:p14="http://schemas.microsoft.com/office/powerpoint/2010/main" val="1348143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A3E7CA-EA4A-8D3D-70F3-6BA5E1C549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773" y="108349"/>
            <a:ext cx="7847917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Failure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DAC09A-B672-E2D0-BBCE-F0B8634CD3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2745" y="815141"/>
            <a:ext cx="7318509" cy="205506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Enables the concealment of faults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Allows users and applications to complete their tasks despite the failure of other components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Database Management System</a:t>
            </a:r>
          </a:p>
        </p:txBody>
      </p:sp>
    </p:spTree>
    <p:extLst>
      <p:ext uri="{BB962C8B-B14F-4D97-AF65-F5344CB8AC3E}">
        <p14:creationId xmlns:p14="http://schemas.microsoft.com/office/powerpoint/2010/main" val="2651191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27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364C59-ED9D-160A-4BFC-0B65E7192E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Mobility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EF2654-60D2-2FB8-7B97-BE65A6226E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45064" y="931333"/>
            <a:ext cx="7369203" cy="1845734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Allows the movement of information objects within a system without affecting the operations of users or application programs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NFS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Web Pages</a:t>
            </a:r>
          </a:p>
        </p:txBody>
      </p:sp>
    </p:spTree>
    <p:extLst>
      <p:ext uri="{BB962C8B-B14F-4D97-AF65-F5344CB8AC3E}">
        <p14:creationId xmlns:p14="http://schemas.microsoft.com/office/powerpoint/2010/main" val="2266571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28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AEB18E-3C48-C2BA-AEB1-D1B6F27F7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1465" y="108349"/>
            <a:ext cx="7774225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Performance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EDBC9-5AE7-6316-B663-C67A35385A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65200" y="853642"/>
            <a:ext cx="7023768" cy="2370822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Allows the system to be reconfigured to improve performance as loads vary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make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zh-TW" altLang="en-US" sz="20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952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B95193-4F87-BBF8-A5AD-E216DC223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2067" y="108349"/>
            <a:ext cx="7803623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Scaling Transparency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C58B83-CCA6-4D45-5A35-1B4E606D09D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9218" y="824765"/>
            <a:ext cx="7366635" cy="1639035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Allows the system and applications to expand in scale without change to the system structure or the application algorithms.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World-Wide-Web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Database</a:t>
            </a:r>
          </a:p>
        </p:txBody>
      </p:sp>
    </p:spTree>
    <p:extLst>
      <p:ext uri="{BB962C8B-B14F-4D97-AF65-F5344CB8AC3E}">
        <p14:creationId xmlns:p14="http://schemas.microsoft.com/office/powerpoint/2010/main" val="278143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763F67-EF04-F663-ACA9-515FC82A8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2367" y="102870"/>
            <a:ext cx="7721867" cy="53239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Introduction (1)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9215680-5412-2125-626F-516C41CAF2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2367" y="832988"/>
            <a:ext cx="7721867" cy="3651007"/>
          </a:xfrm>
        </p:spPr>
        <p:txBody>
          <a:bodyPr/>
          <a:lstStyle/>
          <a:p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</a:t>
            </a:r>
            <a:r>
              <a:rPr lang="en-US" altLang="zh-TW" sz="20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system  </a:t>
            </a: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is the one in which components located at networked computers communicate and coordinate their actions only by passing messages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Systems involve hardware (processors), system software (control) and application and system information (data)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Characteristics of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systems</a:t>
            </a:r>
            <a:endParaRPr lang="en-US" altLang="zh-TW" sz="20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300031" lvl="1" indent="0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Concurrency of components </a:t>
            </a:r>
          </a:p>
          <a:p>
            <a:pPr marL="300031" lvl="1" indent="0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Lack of a global ‘clock’</a:t>
            </a:r>
          </a:p>
          <a:p>
            <a:pPr marL="300031" lvl="1" indent="0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Independent failures of components</a:t>
            </a:r>
          </a:p>
        </p:txBody>
      </p:sp>
    </p:spTree>
    <p:extLst>
      <p:ext uri="{BB962C8B-B14F-4D97-AF65-F5344CB8AC3E}">
        <p14:creationId xmlns:p14="http://schemas.microsoft.com/office/powerpoint/2010/main" val="5399242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30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C4142D-91F9-7F4A-5D5D-DF590B4A1B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0497" y="108349"/>
            <a:ext cx="7705193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Basic Design Issues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F3B589-FBD5-8C60-2666-4C3B85626D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70497" y="831608"/>
            <a:ext cx="7203006" cy="3410195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General software engineering principles include rigor and formality, separation of concerns, modularity, abstraction, anticipation of change, …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Specific issues for distributed systems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Naming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Communication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Software structure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System architecture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Workload allocation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Consistency maintenance</a:t>
            </a:r>
          </a:p>
        </p:txBody>
      </p:sp>
    </p:spTree>
    <p:extLst>
      <p:ext uri="{BB962C8B-B14F-4D97-AF65-F5344CB8AC3E}">
        <p14:creationId xmlns:p14="http://schemas.microsoft.com/office/powerpoint/2010/main" val="15286715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31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78449C-9AF7-DD4C-8F7D-7CA66E1A7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5902" y="108349"/>
            <a:ext cx="7849788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Naming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A6FC50-AF0A-E949-AE52-1555F83A65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25902" y="871931"/>
            <a:ext cx="7888288" cy="365760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 name is resolved when translated into an interpretable form for resource/object reference.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Communication identifier (IP address + port number)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Name resolution involves several translation steps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Design considerations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Choice of name space for each resource type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Name service to resolve resource names to communication ID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Name services include naming context resolution, hierarchical structure, resource protection</a:t>
            </a:r>
          </a:p>
        </p:txBody>
      </p:sp>
    </p:spTree>
    <p:extLst>
      <p:ext uri="{BB962C8B-B14F-4D97-AF65-F5344CB8AC3E}">
        <p14:creationId xmlns:p14="http://schemas.microsoft.com/office/powerpoint/2010/main" val="26968853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32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564454F-1C8C-49A7-90FF-BDF90385C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7398" y="108349"/>
            <a:ext cx="7838292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Communication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1E1EE8-CA34-B7B6-F6FA-9FD630B4CD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48691" y="846667"/>
            <a:ext cx="7203907" cy="2963333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Separated components communicate with sending processes and receiving processes for </a:t>
            </a:r>
            <a:r>
              <a:rPr lang="en-US" altLang="zh-TW" sz="20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data transfer</a:t>
            </a: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and </a:t>
            </a:r>
            <a:r>
              <a:rPr lang="en-US" altLang="zh-TW" sz="20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synchronization.</a:t>
            </a:r>
            <a:endParaRPr lang="en-US" altLang="zh-TW" sz="20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Message passing: </a:t>
            </a:r>
            <a:r>
              <a:rPr lang="en-US" altLang="zh-TW" sz="20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send</a:t>
            </a: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 and </a:t>
            </a:r>
            <a:r>
              <a:rPr lang="en-US" altLang="zh-TW" sz="2000" i="1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receive </a:t>
            </a:r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primitives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Synchronous or blocking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Asynchronous or non-blocking</a:t>
            </a:r>
          </a:p>
          <a:p>
            <a:pPr lvl="1" eaLnBrk="1" hangingPunct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Abstractions defined: channels, sockets, ports.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Communication patterns: client-server communication (e.g., RPC, function shipping) and group multicast</a:t>
            </a:r>
          </a:p>
        </p:txBody>
      </p:sp>
    </p:spTree>
    <p:extLst>
      <p:ext uri="{BB962C8B-B14F-4D97-AF65-F5344CB8AC3E}">
        <p14:creationId xmlns:p14="http://schemas.microsoft.com/office/powerpoint/2010/main" val="1436715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33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00126C-18C9-22FF-8960-395B5DAD9D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7023" y="108349"/>
            <a:ext cx="7828667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Software Structure (1)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28EEE1-E655-9436-73C3-4B20DE3C7E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78468" y="863265"/>
            <a:ext cx="6067425" cy="457201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Layers in centralized computer systems</a:t>
            </a:r>
          </a:p>
        </p:txBody>
      </p:sp>
      <p:grpSp>
        <p:nvGrpSpPr>
          <p:cNvPr id="5" name="Group 9">
            <a:extLst>
              <a:ext uri="{FF2B5EF4-FFF2-40B4-BE49-F238E27FC236}">
                <a16:creationId xmlns:a16="http://schemas.microsoft.com/office/drawing/2014/main" id="{3F809DC4-2B7B-401C-965D-4F6DC0BF8A16}"/>
              </a:ext>
            </a:extLst>
          </p:cNvPr>
          <p:cNvGrpSpPr>
            <a:grpSpLocks/>
          </p:cNvGrpSpPr>
          <p:nvPr/>
        </p:nvGrpSpPr>
        <p:grpSpPr bwMode="auto">
          <a:xfrm>
            <a:off x="2228850" y="1761423"/>
            <a:ext cx="4903470" cy="2181927"/>
            <a:chOff x="1152" y="1776"/>
            <a:chExt cx="3648" cy="1536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894F526C-D324-9B52-619A-4B765BC9C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776"/>
              <a:ext cx="3648" cy="38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zh-TW" sz="1800" dirty="0">
                  <a:ea typeface="新細明體" panose="02020500000000000000" pitchFamily="18" charset="-120"/>
                </a:rPr>
                <a:t>Applications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88902CA-558C-4A1D-DA63-C0D9EC760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160"/>
              <a:ext cx="3648" cy="38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zh-TW" sz="1800" dirty="0">
                  <a:ea typeface="新細明體" panose="02020500000000000000" pitchFamily="18" charset="-120"/>
                </a:rPr>
                <a:t>Middleware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EB23D6B-AF0C-7A6A-EC47-A8181957F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544"/>
              <a:ext cx="3648" cy="38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zh-TW" sz="1800">
                  <a:ea typeface="新細明體" panose="02020500000000000000" pitchFamily="18" charset="-120"/>
                </a:rPr>
                <a:t>Operating system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53EFEB7-EE6B-EE54-C879-658FB11D4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928"/>
              <a:ext cx="3648" cy="38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zh-TW" sz="1800">
                  <a:ea typeface="新細明體" panose="02020500000000000000" pitchFamily="18" charset="-120"/>
                </a:rPr>
                <a:t>Computer and Network Hardware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40871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34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5F7AFE-947F-238A-D6CF-51C743F1F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651" y="108349"/>
            <a:ext cx="774203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Software Structure (2)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7907B3-0ABB-04D5-7848-B6A699DFD6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74527" y="885826"/>
            <a:ext cx="6972300" cy="572691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Layers and dependencies in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distributed systems</a:t>
            </a:r>
            <a:endParaRPr lang="en-US" altLang="zh-TW" sz="20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grpSp>
        <p:nvGrpSpPr>
          <p:cNvPr id="5" name="Group 26">
            <a:extLst>
              <a:ext uri="{FF2B5EF4-FFF2-40B4-BE49-F238E27FC236}">
                <a16:creationId xmlns:a16="http://schemas.microsoft.com/office/drawing/2014/main" id="{79C003DF-0E32-4414-128D-8A680EF61942}"/>
              </a:ext>
            </a:extLst>
          </p:cNvPr>
          <p:cNvGrpSpPr>
            <a:grpSpLocks/>
          </p:cNvGrpSpPr>
          <p:nvPr/>
        </p:nvGrpSpPr>
        <p:grpSpPr bwMode="auto">
          <a:xfrm>
            <a:off x="1943100" y="1691589"/>
            <a:ext cx="5257800" cy="2457450"/>
            <a:chOff x="912" y="1536"/>
            <a:chExt cx="4416" cy="2064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8CDA3971-3577-5D51-1B91-AF564D065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536"/>
              <a:ext cx="4416" cy="2064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zh-TW" altLang="en-US" sz="1800" dirty="0">
                <a:ea typeface="新細明體" panose="02020500000000000000" pitchFamily="18" charset="-120"/>
              </a:endParaRPr>
            </a:p>
          </p:txBody>
        </p:sp>
        <p:sp>
          <p:nvSpPr>
            <p:cNvPr id="7" name="Line 8">
              <a:extLst>
                <a:ext uri="{FF2B5EF4-FFF2-40B4-BE49-F238E27FC236}">
                  <a16:creationId xmlns:a16="http://schemas.microsoft.com/office/drawing/2014/main" id="{17A66301-1ABB-DABF-B67D-4743CA393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264"/>
              <a:ext cx="441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8" name="Line 12">
              <a:extLst>
                <a:ext uri="{FF2B5EF4-FFF2-40B4-BE49-F238E27FC236}">
                  <a16:creationId xmlns:a16="http://schemas.microsoft.com/office/drawing/2014/main" id="{6ADE6417-E82A-E9C3-EE97-5CEEC1D1F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976"/>
              <a:ext cx="0" cy="28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9" name="Line 13">
              <a:extLst>
                <a:ext uri="{FF2B5EF4-FFF2-40B4-BE49-F238E27FC236}">
                  <a16:creationId xmlns:a16="http://schemas.microsoft.com/office/drawing/2014/main" id="{283EDE92-4C83-10E9-D060-F91F6ECD91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2256"/>
              <a:ext cx="0" cy="72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0" name="Line 14">
              <a:extLst>
                <a:ext uri="{FF2B5EF4-FFF2-40B4-BE49-F238E27FC236}">
                  <a16:creationId xmlns:a16="http://schemas.microsoft.com/office/drawing/2014/main" id="{711721C2-2755-3EFB-0A12-5DD4E7926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256"/>
              <a:ext cx="21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1" name="Line 15">
              <a:extLst>
                <a:ext uri="{FF2B5EF4-FFF2-40B4-BE49-F238E27FC236}">
                  <a16:creationId xmlns:a16="http://schemas.microsoft.com/office/drawing/2014/main" id="{706E448B-18EF-503B-E7D4-902B7BA1CE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256"/>
              <a:ext cx="0" cy="43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2" name="Line 16">
              <a:extLst>
                <a:ext uri="{FF2B5EF4-FFF2-40B4-BE49-F238E27FC236}">
                  <a16:creationId xmlns:a16="http://schemas.microsoft.com/office/drawing/2014/main" id="{E406D4DC-3E06-D130-9B77-D0F216CF95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" y="2688"/>
              <a:ext cx="115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3" name="Line 17">
              <a:extLst>
                <a:ext uri="{FF2B5EF4-FFF2-40B4-BE49-F238E27FC236}">
                  <a16:creationId xmlns:a16="http://schemas.microsoft.com/office/drawing/2014/main" id="{4B9C23A7-93CD-E378-5380-9CE884B3D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688"/>
              <a:ext cx="0" cy="28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4" name="Line 18">
              <a:extLst>
                <a:ext uri="{FF2B5EF4-FFF2-40B4-BE49-F238E27FC236}">
                  <a16:creationId xmlns:a16="http://schemas.microsoft.com/office/drawing/2014/main" id="{EEB6E987-ECF6-5666-7B48-6B18A2E947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0" y="1872"/>
              <a:ext cx="0" cy="384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5" name="Line 19">
              <a:extLst>
                <a:ext uri="{FF2B5EF4-FFF2-40B4-BE49-F238E27FC236}">
                  <a16:creationId xmlns:a16="http://schemas.microsoft.com/office/drawing/2014/main" id="{2FB3A4DC-0AD3-2ADC-4A22-38E748988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2928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/>
            </a:p>
          </p:txBody>
        </p:sp>
        <p:sp>
          <p:nvSpPr>
            <p:cNvPr id="16" name="Text Box 21">
              <a:extLst>
                <a:ext uri="{FF2B5EF4-FFF2-40B4-BE49-F238E27FC236}">
                  <a16:creationId xmlns:a16="http://schemas.microsoft.com/office/drawing/2014/main" id="{8AB4A3D2-ED42-71E0-9AE9-61F0CA7780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1554"/>
              <a:ext cx="1146" cy="31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800" dirty="0">
                  <a:ea typeface="新細明體" panose="02020500000000000000" pitchFamily="18" charset="-120"/>
                </a:rPr>
                <a:t>Applications</a:t>
              </a:r>
            </a:p>
          </p:txBody>
        </p:sp>
        <p:sp>
          <p:nvSpPr>
            <p:cNvPr id="17" name="Text Box 22">
              <a:extLst>
                <a:ext uri="{FF2B5EF4-FFF2-40B4-BE49-F238E27FC236}">
                  <a16:creationId xmlns:a16="http://schemas.microsoft.com/office/drawing/2014/main" id="{851061CA-32FD-46B6-2047-F2230C952A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36" y="2234"/>
              <a:ext cx="2928" cy="31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800" dirty="0">
                  <a:ea typeface="新細明體" panose="02020500000000000000" pitchFamily="18" charset="-120"/>
                </a:rPr>
                <a:t>Distributed programming support</a:t>
              </a:r>
            </a:p>
          </p:txBody>
        </p:sp>
        <p:sp>
          <p:nvSpPr>
            <p:cNvPr id="18" name="Text Box 23">
              <a:extLst>
                <a:ext uri="{FF2B5EF4-FFF2-40B4-BE49-F238E27FC236}">
                  <a16:creationId xmlns:a16="http://schemas.microsoft.com/office/drawing/2014/main" id="{E22F6B1F-D3EE-62BC-1B52-EAAF3D147C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8" y="2090"/>
              <a:ext cx="780" cy="54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800" dirty="0">
                  <a:ea typeface="新細明體" panose="02020500000000000000" pitchFamily="18" charset="-120"/>
                </a:rPr>
                <a:t>Open</a:t>
              </a:r>
            </a:p>
            <a:p>
              <a:r>
                <a:rPr lang="en-US" altLang="zh-TW" sz="1800" dirty="0">
                  <a:ea typeface="新細明體" panose="02020500000000000000" pitchFamily="18" charset="-120"/>
                </a:rPr>
                <a:t>services</a:t>
              </a:r>
            </a:p>
          </p:txBody>
        </p:sp>
        <p:sp>
          <p:nvSpPr>
            <p:cNvPr id="19" name="Text Box 24">
              <a:extLst>
                <a:ext uri="{FF2B5EF4-FFF2-40B4-BE49-F238E27FC236}">
                  <a16:creationId xmlns:a16="http://schemas.microsoft.com/office/drawing/2014/main" id="{2D6EBD0C-AB3F-023C-0393-0C654431EE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2954"/>
              <a:ext cx="2369" cy="31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800" dirty="0">
                  <a:ea typeface="新細明體" panose="02020500000000000000" pitchFamily="18" charset="-120"/>
                </a:rPr>
                <a:t>Open system kernel services</a:t>
              </a:r>
            </a:p>
          </p:txBody>
        </p:sp>
        <p:sp>
          <p:nvSpPr>
            <p:cNvPr id="20" name="Text Box 25">
              <a:extLst>
                <a:ext uri="{FF2B5EF4-FFF2-40B4-BE49-F238E27FC236}">
                  <a16:creationId xmlns:a16="http://schemas.microsoft.com/office/drawing/2014/main" id="{CA2BC350-E977-6EA1-8DAF-201C8E475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0" y="3290"/>
              <a:ext cx="2713" cy="31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zh-TW" sz="1800">
                  <a:ea typeface="新細明體" panose="02020500000000000000" pitchFamily="18" charset="-120"/>
                </a:rPr>
                <a:t>Computer and network hardware</a:t>
              </a:r>
            </a:p>
          </p:txBody>
        </p:sp>
        <p:sp>
          <p:nvSpPr>
            <p:cNvPr id="21" name="Line 11">
              <a:extLst>
                <a:ext uri="{FF2B5EF4-FFF2-40B4-BE49-F238E27FC236}">
                  <a16:creationId xmlns:a16="http://schemas.microsoft.com/office/drawing/2014/main" id="{50B88A7A-AC0C-DABD-9822-EABB6D5D3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954"/>
              <a:ext cx="350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1853212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35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A0B1FE-58F8-910A-773C-2276355A21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72066" y="108349"/>
            <a:ext cx="7803623" cy="519113"/>
          </a:xfr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zh-TW" cap="none" dirty="0">
                <a:ea typeface="新細明體" panose="02020500000000000000" pitchFamily="18" charset="-120"/>
              </a:rPr>
              <a:t>System Architectures</a:t>
            </a:r>
            <a:endParaRPr lang="zh-TW" altLang="en-US" cap="none" dirty="0">
              <a:ea typeface="新細明體" panose="02020500000000000000" pitchFamily="18" charset="-12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3D4B5A-3F2B-DF56-69F1-393AC010B6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7212" y="855855"/>
            <a:ext cx="6067425" cy="3244507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Client-Server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Peer-to-Peer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Services provided by multiple servers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Proxy servers and caches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Mobile code and mobile agents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Network computers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Thin clients and mobile devices</a:t>
            </a:r>
          </a:p>
        </p:txBody>
      </p:sp>
    </p:spTree>
    <p:extLst>
      <p:ext uri="{BB962C8B-B14F-4D97-AF65-F5344CB8AC3E}">
        <p14:creationId xmlns:p14="http://schemas.microsoft.com/office/powerpoint/2010/main" val="6033509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36</a:t>
            </a:fld>
            <a:endParaRPr lang="zh-TW" alt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3D2753A-CE5A-0B27-F2A0-81A2C20DF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21" y="1268570"/>
            <a:ext cx="8277669" cy="2983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DABAEB9-A77B-8C5D-F61D-455E49CC01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4713" y="106234"/>
            <a:ext cx="8089900" cy="45349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zh-TW" dirty="0">
                <a:ea typeface="+mj-ea"/>
                <a:cs typeface="+mj-cs"/>
              </a:rPr>
              <a:t>Clients Invoke Individual Servers</a:t>
            </a:r>
          </a:p>
        </p:txBody>
      </p:sp>
    </p:spTree>
    <p:extLst>
      <p:ext uri="{BB962C8B-B14F-4D97-AF65-F5344CB8AC3E}">
        <p14:creationId xmlns:p14="http://schemas.microsoft.com/office/powerpoint/2010/main" val="11841348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37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518312-6A62-4497-0B39-3B82640DC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9000" y="108349"/>
            <a:ext cx="7786690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zh-TW" dirty="0">
                <a:ea typeface="+mj-ea"/>
                <a:cs typeface="+mj-cs"/>
              </a:rPr>
              <a:t>Peer-to-Peer Systems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B321A32-21F3-3997-5F2B-1C8EBE03A204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8777" y="872123"/>
            <a:ext cx="4662236" cy="3684462"/>
          </a:xfrm>
          <a:noFill/>
        </p:spPr>
      </p:pic>
    </p:spTree>
    <p:extLst>
      <p:ext uri="{BB962C8B-B14F-4D97-AF65-F5344CB8AC3E}">
        <p14:creationId xmlns:p14="http://schemas.microsoft.com/office/powerpoint/2010/main" val="23223113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38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33C633-61DA-34F8-1FBC-D9162032C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2067" y="108349"/>
            <a:ext cx="7803623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 Service by Multiple Servers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C83083-07BC-1BA5-3CCB-669B3E26E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1038227"/>
            <a:ext cx="4800600" cy="344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2046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39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32249F-FD05-067E-9053-9D691BD09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Web Proxy Server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065FCC-35B8-08AE-11EE-309AA31CD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405" y="1674920"/>
            <a:ext cx="7127193" cy="222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025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18804AD-6773-CD06-02AD-C9098EEB13F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2367" y="808222"/>
            <a:ext cx="7365734" cy="2808918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Centralized System Characteristics 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One component with non-autonomous parts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Component shared by users all the time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All resources accessible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Software runs in a single process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Single point of control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Single point of failure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190894C2-FA21-39C5-AFE8-9AFAA6F52C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2367" y="102870"/>
            <a:ext cx="7721867" cy="53239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Introduction (2)</a:t>
            </a:r>
          </a:p>
        </p:txBody>
      </p:sp>
    </p:spTree>
    <p:extLst>
      <p:ext uri="{BB962C8B-B14F-4D97-AF65-F5344CB8AC3E}">
        <p14:creationId xmlns:p14="http://schemas.microsoft.com/office/powerpoint/2010/main" val="4140579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40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01AFBC3-CA29-3101-41D4-E794AE26B7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Web Applets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0F4595-A048-AD1D-5AA7-B5D247744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560" y="904073"/>
            <a:ext cx="7358783" cy="3552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0021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41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072F4AC-171E-3611-CC02-4968B385A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401" y="108349"/>
            <a:ext cx="7888289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zh-TW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Thin Clients and Compute Servers</a:t>
            </a: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66B661F9-2CEA-CA9B-A3F4-8B74C62F0A21}"/>
              </a:ext>
            </a:extLst>
          </p:cNvPr>
          <p:cNvGrpSpPr/>
          <p:nvPr/>
        </p:nvGrpSpPr>
        <p:grpSpPr>
          <a:xfrm>
            <a:off x="956604" y="1617403"/>
            <a:ext cx="7230791" cy="2286126"/>
            <a:chOff x="1239441" y="1612106"/>
            <a:chExt cx="6527007" cy="179189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022DB7AF-C84D-A847-4B12-13C3E8A39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016" y="2149078"/>
              <a:ext cx="1490663" cy="966788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>
                <a:cs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BAFD35B6-9D61-4A2B-6E52-EBC8DAE0F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9017" y="2149079"/>
              <a:ext cx="1516856" cy="992981"/>
            </a:xfrm>
            <a:prstGeom prst="rect">
              <a:avLst/>
            </a:prstGeom>
            <a:noFill/>
            <a:ln w="50800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>
                <a:cs typeface="Times New Roman" panose="02020603050405020304" pitchFamily="18" charset="0"/>
              </a:endParaRPr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DA9C8571-A1FF-6DE8-6097-27DE1A3BC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5710" y="1914525"/>
              <a:ext cx="2064544" cy="1463279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>
                <a:cs typeface="Times New Roman" panose="02020603050405020304" pitchFamily="18" charset="0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419A1711-BD55-F491-99F9-60041CE3B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5710" y="1914526"/>
              <a:ext cx="2090738" cy="1489472"/>
            </a:xfrm>
            <a:prstGeom prst="rect">
              <a:avLst/>
            </a:prstGeom>
            <a:noFill/>
            <a:ln w="50800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>
                <a:cs typeface="Times New Roman" panose="02020603050405020304" pitchFamily="18" charset="0"/>
              </a:endParaRPr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9D78E09B-7DC1-C877-B724-F9429099D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985" y="2358629"/>
              <a:ext cx="1228725" cy="653653"/>
            </a:xfrm>
            <a:prstGeom prst="ellipse">
              <a:avLst/>
            </a:prstGeom>
            <a:solidFill>
              <a:srgbClr val="FFFFFF"/>
            </a:solidFill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CFAC675C-1C9B-9C4A-8E71-429299910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6229" y="2475310"/>
              <a:ext cx="410369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Thin</a:t>
              </a:r>
              <a:endParaRPr lang="en-GB" altLang="zh-TW" sz="180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C05A90AA-4411-E409-C47C-DD17D2BFE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7888" y="2709863"/>
              <a:ext cx="538609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Client</a:t>
              </a:r>
              <a:endParaRPr lang="en-GB" altLang="zh-TW" sz="180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2" name="Oval 10">
              <a:extLst>
                <a:ext uri="{FF2B5EF4-FFF2-40B4-BE49-F238E27FC236}">
                  <a16:creationId xmlns:a16="http://schemas.microsoft.com/office/drawing/2014/main" id="{F6459297-1EA9-0339-C0F7-26C0C1517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41231" y="2306241"/>
              <a:ext cx="1333500" cy="679847"/>
            </a:xfrm>
            <a:prstGeom prst="ellipse">
              <a:avLst/>
            </a:prstGeom>
            <a:solidFill>
              <a:srgbClr val="FFFFFF"/>
            </a:solidFill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endParaRPr lang="sv-SE" altLang="zh-CN" sz="1800"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8D997AFD-699D-0FCD-B00C-9051E777B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4588" y="2422922"/>
              <a:ext cx="1030731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Application</a:t>
              </a:r>
              <a:endParaRPr lang="en-GB" altLang="zh-TW" sz="180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584AFE2E-8B90-DBF8-C906-9118C534D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8654" y="2657475"/>
              <a:ext cx="646011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Process</a:t>
              </a:r>
              <a:endParaRPr lang="en-GB" altLang="zh-TW" sz="180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9F5D93EA-A001-5D83-9F65-E81FF3C3D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9441" y="1795463"/>
              <a:ext cx="2135200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 dirty="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Network computer or PC</a:t>
              </a:r>
              <a:endParaRPr lang="en-GB" altLang="zh-TW" sz="1800" dirty="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72876DBE-61F0-593A-A93F-D0ADEE4AE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366" y="1612106"/>
              <a:ext cx="1348126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Compute server</a:t>
              </a:r>
              <a:endParaRPr lang="en-GB" altLang="zh-TW" sz="180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84C5CD18-C784-383C-9EB2-3E30E0A57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8710" y="2619376"/>
              <a:ext cx="313134" cy="78581"/>
            </a:xfrm>
            <a:custGeom>
              <a:avLst/>
              <a:gdLst>
                <a:gd name="T0" fmla="*/ 0 w 263"/>
                <a:gd name="T1" fmla="*/ 2147483646 h 66"/>
                <a:gd name="T2" fmla="*/ 2147483646 w 263"/>
                <a:gd name="T3" fmla="*/ 0 h 66"/>
                <a:gd name="T4" fmla="*/ 2147483646 w 263"/>
                <a:gd name="T5" fmla="*/ 2147483646 h 66"/>
                <a:gd name="T6" fmla="*/ 2147483646 w 263"/>
                <a:gd name="T7" fmla="*/ 2147483646 h 66"/>
                <a:gd name="T8" fmla="*/ 2147483646 w 263"/>
                <a:gd name="T9" fmla="*/ 2147483646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3"/>
                <a:gd name="T16" fmla="*/ 0 h 66"/>
                <a:gd name="T17" fmla="*/ 263 w 263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3" h="66">
                  <a:moveTo>
                    <a:pt x="0" y="22"/>
                  </a:moveTo>
                  <a:lnTo>
                    <a:pt x="66" y="0"/>
                  </a:lnTo>
                  <a:lnTo>
                    <a:pt x="176" y="22"/>
                  </a:lnTo>
                  <a:lnTo>
                    <a:pt x="220" y="44"/>
                  </a:lnTo>
                  <a:lnTo>
                    <a:pt x="263" y="66"/>
                  </a:lnTo>
                </a:path>
              </a:pathLst>
            </a:custGeom>
            <a:noFill/>
            <a:ln w="508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ABEFCF12-332A-5B0C-18B1-CD89A0EC3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2803" y="2619375"/>
              <a:ext cx="784622" cy="26194"/>
            </a:xfrm>
            <a:custGeom>
              <a:avLst/>
              <a:gdLst>
                <a:gd name="T0" fmla="*/ 2147483646 w 659"/>
                <a:gd name="T1" fmla="*/ 0 h 22"/>
                <a:gd name="T2" fmla="*/ 2147483646 w 659"/>
                <a:gd name="T3" fmla="*/ 2147483646 h 22"/>
                <a:gd name="T4" fmla="*/ 2147483646 w 659"/>
                <a:gd name="T5" fmla="*/ 2147483646 h 22"/>
                <a:gd name="T6" fmla="*/ 2147483646 w 659"/>
                <a:gd name="T7" fmla="*/ 2147483646 h 22"/>
                <a:gd name="T8" fmla="*/ 0 w 659"/>
                <a:gd name="T9" fmla="*/ 2147483646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9"/>
                <a:gd name="T16" fmla="*/ 0 h 22"/>
                <a:gd name="T17" fmla="*/ 659 w 659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9" h="22">
                  <a:moveTo>
                    <a:pt x="659" y="0"/>
                  </a:moveTo>
                  <a:lnTo>
                    <a:pt x="527" y="22"/>
                  </a:lnTo>
                  <a:lnTo>
                    <a:pt x="286" y="22"/>
                  </a:lnTo>
                  <a:lnTo>
                    <a:pt x="110" y="22"/>
                  </a:lnTo>
                  <a:lnTo>
                    <a:pt x="0" y="22"/>
                  </a:lnTo>
                </a:path>
              </a:pathLst>
            </a:custGeom>
            <a:noFill/>
            <a:ln w="508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 sz="135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3F82DB5D-56D1-E32C-97B0-4E8014A3E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5651" y="2149079"/>
              <a:ext cx="2118122" cy="863203"/>
            </a:xfrm>
            <a:custGeom>
              <a:avLst/>
              <a:gdLst>
                <a:gd name="T0" fmla="*/ 2147483646 w 1779"/>
                <a:gd name="T1" fmla="*/ 2147483646 h 725"/>
                <a:gd name="T2" fmla="*/ 2147483646 w 1779"/>
                <a:gd name="T3" fmla="*/ 2147483646 h 725"/>
                <a:gd name="T4" fmla="*/ 2147483646 w 1779"/>
                <a:gd name="T5" fmla="*/ 2147483646 h 725"/>
                <a:gd name="T6" fmla="*/ 2147483646 w 1779"/>
                <a:gd name="T7" fmla="*/ 2147483646 h 725"/>
                <a:gd name="T8" fmla="*/ 2147483646 w 1779"/>
                <a:gd name="T9" fmla="*/ 2147483646 h 725"/>
                <a:gd name="T10" fmla="*/ 2147483646 w 1779"/>
                <a:gd name="T11" fmla="*/ 2147483646 h 725"/>
                <a:gd name="T12" fmla="*/ 2147483646 w 1779"/>
                <a:gd name="T13" fmla="*/ 2147483646 h 725"/>
                <a:gd name="T14" fmla="*/ 2147483646 w 1779"/>
                <a:gd name="T15" fmla="*/ 2147483646 h 725"/>
                <a:gd name="T16" fmla="*/ 2147483646 w 1779"/>
                <a:gd name="T17" fmla="*/ 2147483646 h 725"/>
                <a:gd name="T18" fmla="*/ 2147483646 w 1779"/>
                <a:gd name="T19" fmla="*/ 2147483646 h 725"/>
                <a:gd name="T20" fmla="*/ 2147483646 w 1779"/>
                <a:gd name="T21" fmla="*/ 2147483646 h 725"/>
                <a:gd name="T22" fmla="*/ 2147483646 w 1779"/>
                <a:gd name="T23" fmla="*/ 2147483646 h 725"/>
                <a:gd name="T24" fmla="*/ 2147483646 w 1779"/>
                <a:gd name="T25" fmla="*/ 0 h 725"/>
                <a:gd name="T26" fmla="*/ 2147483646 w 1779"/>
                <a:gd name="T27" fmla="*/ 0 h 725"/>
                <a:gd name="T28" fmla="*/ 2147483646 w 1779"/>
                <a:gd name="T29" fmla="*/ 0 h 725"/>
                <a:gd name="T30" fmla="*/ 2147483646 w 1779"/>
                <a:gd name="T31" fmla="*/ 2147483646 h 725"/>
                <a:gd name="T32" fmla="*/ 2147483646 w 1779"/>
                <a:gd name="T33" fmla="*/ 2147483646 h 725"/>
                <a:gd name="T34" fmla="*/ 2147483646 w 1779"/>
                <a:gd name="T35" fmla="*/ 2147483646 h 725"/>
                <a:gd name="T36" fmla="*/ 2147483646 w 1779"/>
                <a:gd name="T37" fmla="*/ 2147483646 h 725"/>
                <a:gd name="T38" fmla="*/ 2147483646 w 1779"/>
                <a:gd name="T39" fmla="*/ 2147483646 h 725"/>
                <a:gd name="T40" fmla="*/ 2147483646 w 1779"/>
                <a:gd name="T41" fmla="*/ 2147483646 h 725"/>
                <a:gd name="T42" fmla="*/ 2147483646 w 1779"/>
                <a:gd name="T43" fmla="*/ 2147483646 h 725"/>
                <a:gd name="T44" fmla="*/ 2147483646 w 1779"/>
                <a:gd name="T45" fmla="*/ 2147483646 h 725"/>
                <a:gd name="T46" fmla="*/ 2147483646 w 1779"/>
                <a:gd name="T47" fmla="*/ 2147483646 h 725"/>
                <a:gd name="T48" fmla="*/ 2147483646 w 1779"/>
                <a:gd name="T49" fmla="*/ 2147483646 h 725"/>
                <a:gd name="T50" fmla="*/ 2147483646 w 1779"/>
                <a:gd name="T51" fmla="*/ 2147483646 h 725"/>
                <a:gd name="T52" fmla="*/ 2147483646 w 1779"/>
                <a:gd name="T53" fmla="*/ 2147483646 h 725"/>
                <a:gd name="T54" fmla="*/ 2147483646 w 1779"/>
                <a:gd name="T55" fmla="*/ 2147483646 h 725"/>
                <a:gd name="T56" fmla="*/ 2147483646 w 1779"/>
                <a:gd name="T57" fmla="*/ 2147483646 h 725"/>
                <a:gd name="T58" fmla="*/ 2147483646 w 1779"/>
                <a:gd name="T59" fmla="*/ 2147483646 h 725"/>
                <a:gd name="T60" fmla="*/ 2147483646 w 1779"/>
                <a:gd name="T61" fmla="*/ 2147483646 h 725"/>
                <a:gd name="T62" fmla="*/ 2147483646 w 1779"/>
                <a:gd name="T63" fmla="*/ 2147483646 h 725"/>
                <a:gd name="T64" fmla="*/ 2147483646 w 1779"/>
                <a:gd name="T65" fmla="*/ 2147483646 h 725"/>
                <a:gd name="T66" fmla="*/ 2147483646 w 1779"/>
                <a:gd name="T67" fmla="*/ 2147483646 h 725"/>
                <a:gd name="T68" fmla="*/ 2147483646 w 1779"/>
                <a:gd name="T69" fmla="*/ 2147483646 h 725"/>
                <a:gd name="T70" fmla="*/ 2147483646 w 1779"/>
                <a:gd name="T71" fmla="*/ 2147483646 h 725"/>
                <a:gd name="T72" fmla="*/ 2147483646 w 1779"/>
                <a:gd name="T73" fmla="*/ 2147483646 h 725"/>
                <a:gd name="T74" fmla="*/ 2147483646 w 1779"/>
                <a:gd name="T75" fmla="*/ 2147483646 h 725"/>
                <a:gd name="T76" fmla="*/ 2147483646 w 1779"/>
                <a:gd name="T77" fmla="*/ 2147483646 h 725"/>
                <a:gd name="T78" fmla="*/ 2147483646 w 1779"/>
                <a:gd name="T79" fmla="*/ 2147483646 h 725"/>
                <a:gd name="T80" fmla="*/ 2147483646 w 1779"/>
                <a:gd name="T81" fmla="*/ 2147483646 h 725"/>
                <a:gd name="T82" fmla="*/ 2147483646 w 1779"/>
                <a:gd name="T83" fmla="*/ 2147483646 h 725"/>
                <a:gd name="T84" fmla="*/ 2147483646 w 1779"/>
                <a:gd name="T85" fmla="*/ 2147483646 h 725"/>
                <a:gd name="T86" fmla="*/ 2147483646 w 1779"/>
                <a:gd name="T87" fmla="*/ 2147483646 h 725"/>
                <a:gd name="T88" fmla="*/ 0 w 1779"/>
                <a:gd name="T89" fmla="*/ 2147483646 h 725"/>
                <a:gd name="T90" fmla="*/ 0 w 1779"/>
                <a:gd name="T91" fmla="*/ 2147483646 h 725"/>
                <a:gd name="T92" fmla="*/ 0 w 1779"/>
                <a:gd name="T93" fmla="*/ 2147483646 h 725"/>
                <a:gd name="T94" fmla="*/ 2147483646 w 1779"/>
                <a:gd name="T95" fmla="*/ 2147483646 h 725"/>
                <a:gd name="T96" fmla="*/ 2147483646 w 1779"/>
                <a:gd name="T97" fmla="*/ 2147483646 h 725"/>
                <a:gd name="T98" fmla="*/ 2147483646 w 1779"/>
                <a:gd name="T99" fmla="*/ 2147483646 h 72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779"/>
                <a:gd name="T151" fmla="*/ 0 h 725"/>
                <a:gd name="T152" fmla="*/ 1779 w 1779"/>
                <a:gd name="T153" fmla="*/ 725 h 72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779" h="725">
                  <a:moveTo>
                    <a:pt x="44" y="176"/>
                  </a:moveTo>
                  <a:lnTo>
                    <a:pt x="66" y="132"/>
                  </a:lnTo>
                  <a:lnTo>
                    <a:pt x="176" y="66"/>
                  </a:lnTo>
                  <a:lnTo>
                    <a:pt x="286" y="44"/>
                  </a:lnTo>
                  <a:lnTo>
                    <a:pt x="352" y="44"/>
                  </a:lnTo>
                  <a:lnTo>
                    <a:pt x="396" y="22"/>
                  </a:lnTo>
                  <a:lnTo>
                    <a:pt x="527" y="44"/>
                  </a:lnTo>
                  <a:lnTo>
                    <a:pt x="659" y="66"/>
                  </a:lnTo>
                  <a:lnTo>
                    <a:pt x="791" y="66"/>
                  </a:lnTo>
                  <a:lnTo>
                    <a:pt x="923" y="66"/>
                  </a:lnTo>
                  <a:lnTo>
                    <a:pt x="1010" y="44"/>
                  </a:lnTo>
                  <a:lnTo>
                    <a:pt x="1076" y="22"/>
                  </a:lnTo>
                  <a:lnTo>
                    <a:pt x="1164" y="0"/>
                  </a:lnTo>
                  <a:lnTo>
                    <a:pt x="1274" y="0"/>
                  </a:lnTo>
                  <a:lnTo>
                    <a:pt x="1362" y="0"/>
                  </a:lnTo>
                  <a:lnTo>
                    <a:pt x="1428" y="22"/>
                  </a:lnTo>
                  <a:lnTo>
                    <a:pt x="1472" y="44"/>
                  </a:lnTo>
                  <a:lnTo>
                    <a:pt x="1559" y="66"/>
                  </a:lnTo>
                  <a:lnTo>
                    <a:pt x="1647" y="132"/>
                  </a:lnTo>
                  <a:lnTo>
                    <a:pt x="1757" y="220"/>
                  </a:lnTo>
                  <a:lnTo>
                    <a:pt x="1779" y="351"/>
                  </a:lnTo>
                  <a:lnTo>
                    <a:pt x="1779" y="439"/>
                  </a:lnTo>
                  <a:lnTo>
                    <a:pt x="1757" y="505"/>
                  </a:lnTo>
                  <a:lnTo>
                    <a:pt x="1713" y="637"/>
                  </a:lnTo>
                  <a:lnTo>
                    <a:pt x="1625" y="681"/>
                  </a:lnTo>
                  <a:lnTo>
                    <a:pt x="1494" y="725"/>
                  </a:lnTo>
                  <a:lnTo>
                    <a:pt x="1362" y="703"/>
                  </a:lnTo>
                  <a:lnTo>
                    <a:pt x="1230" y="681"/>
                  </a:lnTo>
                  <a:lnTo>
                    <a:pt x="1120" y="681"/>
                  </a:lnTo>
                  <a:lnTo>
                    <a:pt x="1010" y="659"/>
                  </a:lnTo>
                  <a:lnTo>
                    <a:pt x="879" y="659"/>
                  </a:lnTo>
                  <a:lnTo>
                    <a:pt x="769" y="659"/>
                  </a:lnTo>
                  <a:lnTo>
                    <a:pt x="681" y="681"/>
                  </a:lnTo>
                  <a:lnTo>
                    <a:pt x="593" y="681"/>
                  </a:lnTo>
                  <a:lnTo>
                    <a:pt x="505" y="681"/>
                  </a:lnTo>
                  <a:lnTo>
                    <a:pt x="418" y="703"/>
                  </a:lnTo>
                  <a:lnTo>
                    <a:pt x="330" y="703"/>
                  </a:lnTo>
                  <a:lnTo>
                    <a:pt x="264" y="703"/>
                  </a:lnTo>
                  <a:lnTo>
                    <a:pt x="198" y="681"/>
                  </a:lnTo>
                  <a:lnTo>
                    <a:pt x="154" y="659"/>
                  </a:lnTo>
                  <a:lnTo>
                    <a:pt x="132" y="637"/>
                  </a:lnTo>
                  <a:lnTo>
                    <a:pt x="110" y="615"/>
                  </a:lnTo>
                  <a:lnTo>
                    <a:pt x="66" y="571"/>
                  </a:lnTo>
                  <a:lnTo>
                    <a:pt x="22" y="483"/>
                  </a:lnTo>
                  <a:lnTo>
                    <a:pt x="0" y="417"/>
                  </a:lnTo>
                  <a:lnTo>
                    <a:pt x="0" y="351"/>
                  </a:lnTo>
                  <a:lnTo>
                    <a:pt x="0" y="286"/>
                  </a:lnTo>
                  <a:lnTo>
                    <a:pt x="22" y="220"/>
                  </a:lnTo>
                  <a:lnTo>
                    <a:pt x="44" y="176"/>
                  </a:lnTo>
                  <a:close/>
                </a:path>
              </a:pathLst>
            </a:custGeom>
            <a:solidFill>
              <a:srgbClr val="FFDC99"/>
            </a:solidFill>
            <a:ln w="50800">
              <a:solidFill>
                <a:srgbClr val="FFDC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CN" altLang="en-US" sz="135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D2D5676D-013B-DFE1-B54B-A449BCF744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2160" y="2462213"/>
              <a:ext cx="694101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GB" altLang="zh-TW" sz="1650">
                  <a:solidFill>
                    <a:srgbClr val="000000"/>
                  </a:solidFill>
                  <a:ea typeface="新細明體" panose="02020500000000000000" pitchFamily="18" charset="-120"/>
                  <a:cs typeface="Times New Roman" panose="02020603050405020304" pitchFamily="18" charset="0"/>
                </a:rPr>
                <a:t>network</a:t>
              </a:r>
              <a:endParaRPr lang="en-GB" altLang="zh-TW" sz="1800"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93351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42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4BF1C2-593C-2FBF-F614-187CE92BBE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5899" y="108349"/>
            <a:ext cx="7799791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Summary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298AB3-E6E4-A94B-D28E-8FAEBB8072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83919" y="829578"/>
            <a:ext cx="6775847" cy="2260132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Definitions of distributed systems and comparisons to centralized systems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characteristics of distributed systems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eight forms of transparency</a:t>
            </a:r>
          </a:p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The basic design issues</a:t>
            </a:r>
          </a:p>
        </p:txBody>
      </p:sp>
    </p:spTree>
    <p:extLst>
      <p:ext uri="{BB962C8B-B14F-4D97-AF65-F5344CB8AC3E}">
        <p14:creationId xmlns:p14="http://schemas.microsoft.com/office/powerpoint/2010/main" val="2463757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A1BAFD0-A4B3-07AB-E7D2-3121E0446C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2367" y="906307"/>
            <a:ext cx="7978090" cy="2573493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Distributed System Characteristics 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Multiple autonomous components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Components are not shared by all users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Resources may not be accessible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Software runs in concurrent processes on different processors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Multiple points of control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Multiple points of failure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BE6AB36-6895-380C-E7E6-B70B0D979B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2367" y="102870"/>
            <a:ext cx="7721867" cy="53239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Introduction (3)</a:t>
            </a:r>
          </a:p>
        </p:txBody>
      </p:sp>
    </p:spTree>
    <p:extLst>
      <p:ext uri="{BB962C8B-B14F-4D97-AF65-F5344CB8AC3E}">
        <p14:creationId xmlns:p14="http://schemas.microsoft.com/office/powerpoint/2010/main" val="3827870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96B1635-9AF7-F248-98B0-1C692A5A903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2367" y="885825"/>
            <a:ext cx="7416132" cy="2212975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Examples of Distributed Systems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Local Area Network and Intranet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Database Management System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Automatic Teller Machine Network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Internet/World-Wide Web</a:t>
            </a:r>
          </a:p>
          <a:p>
            <a:pPr lvl="1"/>
            <a:r>
              <a:rPr lang="en-US" altLang="zh-TW" sz="1800" dirty="0">
                <a:latin typeface="Times New Roman" panose="02020603050405020304" pitchFamily="18" charset="0"/>
                <a:ea typeface="新細明體" panose="02020500000000000000" pitchFamily="18" charset="-120"/>
                <a:cs typeface="Times New Roman" panose="02020603050405020304" pitchFamily="18" charset="0"/>
              </a:rPr>
              <a:t>Mobile and Ubiquitous Computing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760E46-8566-6525-23C9-43CCA4D1C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367" y="102870"/>
            <a:ext cx="7721867" cy="532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altLang="zh-TW" kern="0" dirty="0">
                <a:ea typeface="+mj-ea"/>
                <a:cs typeface="+mj-cs"/>
              </a:rPr>
              <a:t>Introduction (4)</a:t>
            </a:r>
          </a:p>
        </p:txBody>
      </p:sp>
    </p:spTree>
    <p:extLst>
      <p:ext uri="{BB962C8B-B14F-4D97-AF65-F5344CB8AC3E}">
        <p14:creationId xmlns:p14="http://schemas.microsoft.com/office/powerpoint/2010/main" val="1251424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C72399FC-EFF3-6CB7-9EA3-4DA4C4876F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7100" y="108349"/>
            <a:ext cx="7748590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Local Area Network</a:t>
            </a:r>
          </a:p>
        </p:txBody>
      </p:sp>
      <p:pic>
        <p:nvPicPr>
          <p:cNvPr id="21507" name="Picture 5">
            <a:extLst>
              <a:ext uri="{FF2B5EF4-FFF2-40B4-BE49-F238E27FC236}">
                <a16:creationId xmlns:a16="http://schemas.microsoft.com/office/drawing/2014/main" id="{AF405F6E-3C43-4E92-671D-393E27821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924" y="994819"/>
            <a:ext cx="6052152" cy="3531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8973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82304E7F-77EF-D358-6899-52879E3CAB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524" y="108349"/>
            <a:ext cx="7790166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Database Management System</a:t>
            </a:r>
          </a:p>
        </p:txBody>
      </p:sp>
      <p:pic>
        <p:nvPicPr>
          <p:cNvPr id="20483" name="Picture 3">
            <a:extLst>
              <a:ext uri="{FF2B5EF4-FFF2-40B4-BE49-F238E27FC236}">
                <a16:creationId xmlns:a16="http://schemas.microsoft.com/office/drawing/2014/main" id="{8455F26A-05F2-527D-A496-02A96DF8217F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164" y="1101300"/>
            <a:ext cx="6367407" cy="3206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575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E0A859E5-B1C9-D6F2-BE17-69A56617F7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831013" y="4893471"/>
            <a:ext cx="2133600" cy="254794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A83203-9689-DCC2-57F7-9D902B0A3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2526" y="108349"/>
            <a:ext cx="7713164" cy="5191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dirty="0">
                <a:ea typeface="+mj-ea"/>
                <a:cs typeface="+mj-cs"/>
              </a:rPr>
              <a:t>Automatic Teller Machine Network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52760F-6FC1-8EB0-E2D3-E9B5E0A25AA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653" y="1348980"/>
            <a:ext cx="7074694" cy="2822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1944577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2628</TotalTime>
  <Words>1257</Words>
  <Application>Microsoft Office PowerPoint</Application>
  <PresentationFormat>全屏显示(16:9)</PresentationFormat>
  <Paragraphs>314</Paragraphs>
  <Slides>42</Slides>
  <Notes>41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52" baseType="lpstr">
      <vt:lpstr>MS Sans Serif</vt:lpstr>
      <vt:lpstr>新細明體</vt:lpstr>
      <vt:lpstr>Zapf Dingbats</vt:lpstr>
      <vt:lpstr>Arial</vt:lpstr>
      <vt:lpstr>Calibri</vt:lpstr>
      <vt:lpstr>Symbol</vt:lpstr>
      <vt:lpstr>Times</vt:lpstr>
      <vt:lpstr>Times New Roman</vt:lpstr>
      <vt:lpstr>Wingdings</vt:lpstr>
      <vt:lpstr>NTHU UniCloud</vt:lpstr>
      <vt:lpstr>CSC6032 – Advanced Operating Systems</vt:lpstr>
      <vt:lpstr>Outline</vt:lpstr>
      <vt:lpstr>Introduction (1)</vt:lpstr>
      <vt:lpstr>Introduction (2)</vt:lpstr>
      <vt:lpstr>Introduction (3)</vt:lpstr>
      <vt:lpstr>PowerPoint 演示文稿</vt:lpstr>
      <vt:lpstr>Local Area Network</vt:lpstr>
      <vt:lpstr>Database Management System</vt:lpstr>
      <vt:lpstr>Automatic Teller Machine Network</vt:lpstr>
      <vt:lpstr>Internet</vt:lpstr>
      <vt:lpstr>World-Wide-Web</vt:lpstr>
      <vt:lpstr>Web Servers and Web Browsers</vt:lpstr>
      <vt:lpstr>Mobile and Ubiquitous Computing</vt:lpstr>
      <vt:lpstr>Common Characteristics</vt:lpstr>
      <vt:lpstr>Heterogeneity</vt:lpstr>
      <vt:lpstr>Openness</vt:lpstr>
      <vt:lpstr>Security</vt:lpstr>
      <vt:lpstr>Scalability</vt:lpstr>
      <vt:lpstr>Failure Handling (Fault Tolerance)</vt:lpstr>
      <vt:lpstr>Concurrency</vt:lpstr>
      <vt:lpstr>Transparency</vt:lpstr>
      <vt:lpstr>Access Transparency</vt:lpstr>
      <vt:lpstr>Location Transparency</vt:lpstr>
      <vt:lpstr>Concurrency Transparency</vt:lpstr>
      <vt:lpstr>Replication Transparency</vt:lpstr>
      <vt:lpstr>Failure Transparency</vt:lpstr>
      <vt:lpstr>Mobility Transparency</vt:lpstr>
      <vt:lpstr>Performance Transparency</vt:lpstr>
      <vt:lpstr>Scaling Transparency</vt:lpstr>
      <vt:lpstr>Basic Design Issues</vt:lpstr>
      <vt:lpstr>Naming</vt:lpstr>
      <vt:lpstr>Communication</vt:lpstr>
      <vt:lpstr>Software Structure (1)</vt:lpstr>
      <vt:lpstr>Software Structure (2)</vt:lpstr>
      <vt:lpstr>System Architectures</vt:lpstr>
      <vt:lpstr>Clients Invoke Individual Servers</vt:lpstr>
      <vt:lpstr>Peer-to-Peer Systems</vt:lpstr>
      <vt:lpstr>A Service by Multiple Servers</vt:lpstr>
      <vt:lpstr>Web Proxy Server</vt:lpstr>
      <vt:lpstr>Web Applets</vt:lpstr>
      <vt:lpstr>Thin Clients and Compute Servers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 鍾葉青）</cp:lastModifiedBy>
  <cp:revision>310</cp:revision>
  <dcterms:created xsi:type="dcterms:W3CDTF">2015-06-05T07:23:35Z</dcterms:created>
  <dcterms:modified xsi:type="dcterms:W3CDTF">2024-09-18T00:49:42Z</dcterms:modified>
</cp:coreProperties>
</file>