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352" r:id="rId3"/>
    <p:sldId id="353" r:id="rId4"/>
    <p:sldId id="354" r:id="rId5"/>
    <p:sldId id="356" r:id="rId6"/>
    <p:sldId id="357" r:id="rId7"/>
    <p:sldId id="358" r:id="rId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4F81BD"/>
    <a:srgbClr val="8064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358" y="29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082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BDCE37-E9BE-4280-8D68-34E43D66CEDB}" type="datetimeFigureOut">
              <a:rPr lang="zh-TW" altLang="en-US" smtClean="0"/>
              <a:pPr/>
              <a:t>2025/12/24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ED679-6CF9-4493-8C9A-6F31F985AA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682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BA883-381C-409E-9635-BB54B21745E4}" type="datetimeFigureOut">
              <a:rPr lang="zh-TW" altLang="en-US" smtClean="0"/>
              <a:pPr/>
              <a:t>2025/12/24</a:t>
            </a:fld>
            <a:endParaRPr lang="zh-TW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C40E4-B9C8-417B-AB00-3BF7F8038A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8155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000"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002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4551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54771"/>
            <a:ext cx="8229600" cy="1275160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2241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844156"/>
            <a:ext cx="8229600" cy="485775"/>
          </a:xfrm>
        </p:spPr>
        <p:txBody>
          <a:bodyPr/>
          <a:lstStyle/>
          <a:p>
            <a:pPr lvl="0"/>
            <a:r>
              <a:rPr lang="en-US" altLang="zh-TW" noProof="0"/>
              <a:t>Click icon to add table</a:t>
            </a:r>
            <a:endParaRPr lang="zh-TW" altLang="en-US" noProof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9595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891" indent="0" algn="ctr">
              <a:buNone/>
              <a:defRPr/>
            </a:lvl2pPr>
            <a:lvl3pPr marL="685783" indent="0" algn="ctr">
              <a:buNone/>
              <a:defRPr/>
            </a:lvl3pPr>
            <a:lvl4pPr marL="1028674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9" indent="0" algn="ctr">
              <a:buNone/>
              <a:defRPr/>
            </a:lvl7pPr>
            <a:lvl8pPr marL="2400240" indent="0" algn="ctr">
              <a:buNone/>
              <a:defRPr/>
            </a:lvl8pPr>
            <a:lvl9pPr marL="2743131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7078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800"/>
            </a:lvl1pPr>
            <a:lvl2pPr marL="342891" indent="0">
              <a:buNone/>
              <a:defRPr sz="1351"/>
            </a:lvl2pPr>
            <a:lvl3pPr marL="685783" indent="0">
              <a:buNone/>
              <a:defRPr sz="1200"/>
            </a:lvl3pPr>
            <a:lvl4pPr marL="1028674" indent="0">
              <a:buNone/>
              <a:defRPr sz="1051"/>
            </a:lvl4pPr>
            <a:lvl5pPr marL="1371566" indent="0">
              <a:buNone/>
              <a:defRPr sz="1051"/>
            </a:lvl5pPr>
            <a:lvl6pPr marL="1714457" indent="0">
              <a:buNone/>
              <a:defRPr sz="1051"/>
            </a:lvl6pPr>
            <a:lvl7pPr marL="2057349" indent="0">
              <a:buNone/>
              <a:defRPr sz="1051"/>
            </a:lvl7pPr>
            <a:lvl8pPr marL="2400240" indent="0">
              <a:buNone/>
              <a:defRPr sz="1051"/>
            </a:lvl8pPr>
            <a:lvl9pPr marL="2743131" indent="0">
              <a:buNone/>
              <a:defRPr sz="10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25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844152"/>
            <a:ext cx="4038600" cy="3170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844152"/>
            <a:ext cx="4038600" cy="3170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985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1" y="951580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1" y="1431401"/>
            <a:ext cx="4040188" cy="296346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9" y="951580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9" y="1431401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468315" y="108349"/>
            <a:ext cx="8207375" cy="519113"/>
          </a:xfrm>
        </p:spPr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0556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80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202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1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97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pPr lvl="0"/>
            <a:r>
              <a:rPr lang="en-US" altLang="zh-TW" noProof="0"/>
              <a:t>Click icon to add picture</a:t>
            </a:r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66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77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787401" y="108349"/>
            <a:ext cx="7888289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44153"/>
            <a:ext cx="8229600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按一下以編輯母片</a:t>
            </a:r>
          </a:p>
          <a:p>
            <a:pPr lvl="1"/>
            <a:endParaRPr lang="zh-TW" altLang="en-US" dirty="0"/>
          </a:p>
          <a:p>
            <a:pPr lvl="0"/>
            <a:endParaRPr lang="en-US" altLang="zh-TW" dirty="0"/>
          </a:p>
        </p:txBody>
      </p:sp>
      <p:pic>
        <p:nvPicPr>
          <p:cNvPr id="1029" name="Picture 25" descr="nam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" y="4768455"/>
            <a:ext cx="3833813" cy="14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569246" y="4936332"/>
            <a:ext cx="273183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National Tsing Hua University ® copyright OIA</a:t>
            </a:r>
            <a:endParaRPr lang="zh-TW" altLang="en-US" sz="900" b="1" dirty="0">
              <a:solidFill>
                <a:schemeClr val="bg1"/>
              </a:solidFill>
              <a:latin typeface="Arial" pitchFamily="34" charset="0"/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681041"/>
            <a:ext cx="9144000" cy="108347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351">
              <a:ea typeface="新細明體" pitchFamily="18" charset="-120"/>
            </a:endParaRPr>
          </a:p>
        </p:txBody>
      </p:sp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4624387"/>
            <a:ext cx="9144000" cy="539354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351">
              <a:ea typeface="新細明體" pitchFamily="18" charset="-120"/>
            </a:endParaRP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4893471"/>
            <a:ext cx="2133600" cy="254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0" y="96457"/>
            <a:ext cx="888965" cy="518914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9" y="4683590"/>
            <a:ext cx="741091" cy="427061"/>
          </a:xfrm>
          <a:prstGeom prst="rect">
            <a:avLst/>
          </a:pr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4C67FEB8-36D3-4CC5-9713-36EE82A172D2}"/>
              </a:ext>
            </a:extLst>
          </p:cNvPr>
          <p:cNvSpPr/>
          <p:nvPr userDrawn="1"/>
        </p:nvSpPr>
        <p:spPr>
          <a:xfrm>
            <a:off x="669958" y="4681829"/>
            <a:ext cx="21921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zh-CN" altLang="zh-TW" sz="1000" kern="100" dirty="0">
                <a:solidFill>
                  <a:schemeClr val="bg1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香港中文大学（深圳）数据科学院</a:t>
            </a:r>
            <a:endParaRPr lang="zh-TW" altLang="zh-TW" sz="1000" kern="100" dirty="0">
              <a:solidFill>
                <a:schemeClr val="bg1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altLang="zh-TW" sz="1000" kern="100" dirty="0">
                <a:solidFill>
                  <a:schemeClr val="bg1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CUHK-SZ School of Data Science</a:t>
            </a:r>
            <a:endParaRPr lang="zh-TW" altLang="zh-TW" sz="1000" kern="100" dirty="0">
              <a:solidFill>
                <a:schemeClr val="bg1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988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5pPr>
      <a:lvl6pPr marL="342891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6pPr>
      <a:lvl7pPr marL="685783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7pPr>
      <a:lvl8pPr marL="1028674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8pPr>
      <a:lvl9pPr marL="1371566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9pPr>
    </p:titleStyle>
    <p:bodyStyle>
      <a:lvl1pPr marL="257168" indent="-257168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80000"/>
        <a:buFont typeface="Wingdings" pitchFamily="2" charset="2"/>
        <a:buChar char="l"/>
        <a:defRPr kumimoji="1" sz="2800">
          <a:solidFill>
            <a:schemeClr val="tx1"/>
          </a:solidFill>
          <a:latin typeface="Calibri" pitchFamily="34" charset="0"/>
          <a:ea typeface="標楷體" pitchFamily="65" charset="-120"/>
          <a:cs typeface="+mn-cs"/>
        </a:defRPr>
      </a:lvl1pPr>
      <a:lvl2pPr marL="557199" indent="-214308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90000"/>
        <a:buFont typeface="Arial" charset="0"/>
        <a:buChar char="–"/>
        <a:defRPr kumimoji="1" sz="2400">
          <a:solidFill>
            <a:schemeClr val="tx1"/>
          </a:solidFill>
          <a:latin typeface="Calibri" pitchFamily="34" charset="0"/>
          <a:ea typeface="標楷體" pitchFamily="65" charset="-120"/>
        </a:defRPr>
      </a:lvl2pPr>
      <a:lvl3pPr marL="857229" indent="-171446" algn="l" rtl="0" eaLnBrk="1" fontAlgn="base" hangingPunct="1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1" indent="-171446" algn="l" rtl="0" eaLnBrk="1" fontAlgn="base" hangingPunct="1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4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8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bb.cuhk.edu.c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registry.cuhk.edu.cn/en/page/30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6003" y="826534"/>
            <a:ext cx="8547653" cy="1307066"/>
          </a:xfrm>
        </p:spPr>
        <p:txBody>
          <a:bodyPr/>
          <a:lstStyle/>
          <a:p>
            <a:pPr algn="ctr"/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CSC</a:t>
            </a:r>
            <a:r>
              <a:rPr lang="en-US" altLang="zh-C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5031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Operating Systems</a:t>
            </a:r>
            <a:endParaRPr lang="zh-TW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48824"/>
            <a:ext cx="6400800" cy="1801796"/>
          </a:xfrm>
        </p:spPr>
        <p:txBody>
          <a:bodyPr/>
          <a:lstStyle/>
          <a:p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 </a:t>
            </a:r>
            <a:r>
              <a:rPr lang="en-US" altLang="zh-TW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Yeh-Ching</a:t>
            </a: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Chung</a:t>
            </a:r>
          </a:p>
          <a:p>
            <a:endParaRPr lang="en-US" altLang="zh-TW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zh-TW" sz="2400" dirty="0"/>
              <a:t>School of </a:t>
            </a:r>
            <a:r>
              <a:rPr lang="en-US" altLang="zh-CN" sz="2400" dirty="0"/>
              <a:t>Data </a:t>
            </a:r>
            <a:r>
              <a:rPr lang="en-US" altLang="zh-TW" sz="2400" dirty="0"/>
              <a:t>Science</a:t>
            </a:r>
          </a:p>
          <a:p>
            <a:r>
              <a:rPr lang="en-US" altLang="zh-TW" sz="2400" dirty="0"/>
              <a:t>Chinese University of Hong Kong, Shenzhen</a:t>
            </a:r>
          </a:p>
        </p:txBody>
      </p:sp>
    </p:spTree>
    <p:extLst>
      <p:ext uri="{BB962C8B-B14F-4D97-AF65-F5344CB8AC3E}">
        <p14:creationId xmlns:p14="http://schemas.microsoft.com/office/powerpoint/2010/main" val="406468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900" y="857440"/>
            <a:ext cx="7992790" cy="3504820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Instructor</a:t>
            </a:r>
          </a:p>
          <a:p>
            <a:pPr lvl="1"/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Dr. Yeh-Ching Chung (ychung@cuhk.edu.hk)</a:t>
            </a: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Course T</a:t>
            </a:r>
            <a:r>
              <a:rPr lang="en-US" altLang="zh-CN" dirty="0">
                <a:solidFill>
                  <a:schemeClr val="bg2">
                    <a:lumMod val="10000"/>
                  </a:schemeClr>
                </a:solidFill>
              </a:rPr>
              <a:t>A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  <a:p>
            <a:pPr lvl="1"/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汪梁森</a:t>
            </a:r>
            <a:r>
              <a:rPr lang="zh-CN" altLang="en-US" dirty="0">
                <a:effectLst/>
              </a:rPr>
              <a:t> </a:t>
            </a:r>
            <a:r>
              <a:rPr lang="en-US" altLang="zh-CN" dirty="0">
                <a:effectLst/>
              </a:rPr>
              <a:t>: liangsenwang@link.cuhk.edu.cn</a:t>
            </a:r>
            <a:endParaRPr lang="en-US" altLang="zh-CN" dirty="0"/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Lectures</a:t>
            </a:r>
          </a:p>
          <a:p>
            <a:pPr lvl="1"/>
            <a:r>
              <a:rPr lang="en-US" altLang="zh-CN" dirty="0">
                <a:solidFill>
                  <a:schemeClr val="bg2">
                    <a:lumMod val="10000"/>
                  </a:schemeClr>
                </a:solidFill>
              </a:rPr>
              <a:t>Tuesday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	10:30am – 11:</a:t>
            </a:r>
            <a:r>
              <a:rPr lang="en-US" altLang="zh-CN" dirty="0">
                <a:solidFill>
                  <a:schemeClr val="bg2">
                    <a:lumMod val="10000"/>
                  </a:schemeClr>
                </a:solidFill>
              </a:rPr>
              <a:t>5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0am	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T</a:t>
            </a:r>
            <a:r>
              <a:rPr lang="en-US" altLang="zh-CN" dirty="0" err="1">
                <a:solidFill>
                  <a:schemeClr val="bg2">
                    <a:lumMod val="10000"/>
                  </a:schemeClr>
                </a:solidFill>
              </a:rPr>
              <a:t>xC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 101</a:t>
            </a:r>
          </a:p>
          <a:p>
            <a:pPr lvl="1"/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Thursday	</a:t>
            </a:r>
            <a:r>
              <a:rPr lang="en-US" altLang="zh-CN" dirty="0">
                <a:solidFill>
                  <a:schemeClr val="bg2">
                    <a:lumMod val="10000"/>
                  </a:schemeClr>
                </a:solidFill>
              </a:rPr>
              <a:t>10:30am – 11:50am	</a:t>
            </a:r>
            <a:r>
              <a:rPr lang="en-US" altLang="zh-CN" dirty="0" err="1">
                <a:solidFill>
                  <a:schemeClr val="bg2">
                    <a:lumMod val="10000"/>
                  </a:schemeClr>
                </a:solidFill>
              </a:rPr>
              <a:t>TxC</a:t>
            </a:r>
            <a:r>
              <a:rPr lang="en-US" altLang="zh-CN" dirty="0">
                <a:solidFill>
                  <a:schemeClr val="bg2">
                    <a:lumMod val="10000"/>
                  </a:schemeClr>
                </a:solidFill>
              </a:rPr>
              <a:t> 101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Online Platform</a:t>
            </a:r>
          </a:p>
          <a:p>
            <a:pPr lvl="1"/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Blackboard (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hlinkClick r:id="rId2"/>
              </a:rPr>
              <a:t>https://bb.cuhk.edu.cn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)</a:t>
            </a:r>
          </a:p>
          <a:p>
            <a:r>
              <a:rPr lang="en-US" altLang="zh-CN" dirty="0">
                <a:solidFill>
                  <a:schemeClr val="bg2">
                    <a:lumMod val="10000"/>
                  </a:schemeClr>
                </a:solidFill>
              </a:rPr>
              <a:t>Website</a:t>
            </a:r>
          </a:p>
          <a:p>
            <a:pPr lvl="1"/>
            <a:r>
              <a:rPr lang="en-US" altLang="zh-CN" dirty="0">
                <a:solidFill>
                  <a:schemeClr val="bg2">
                    <a:lumMod val="10000"/>
                  </a:schemeClr>
                </a:solidFill>
              </a:rPr>
              <a:t>http://www.cs.nthu.edu.tw/~ychung/Syllabus/CSC5031-2026-Spring.htm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Information</a:t>
            </a:r>
          </a:p>
        </p:txBody>
      </p:sp>
    </p:spTree>
    <p:extLst>
      <p:ext uri="{BB962C8B-B14F-4D97-AF65-F5344CB8AC3E}">
        <p14:creationId xmlns:p14="http://schemas.microsoft.com/office/powerpoint/2010/main" val="4104089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038" y="108349"/>
            <a:ext cx="7683652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Textbooks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Reference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4E7B392-61B3-FA29-3056-3DC07CA3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971" y="822251"/>
            <a:ext cx="7571931" cy="3439506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Textbooks</a:t>
            </a:r>
          </a:p>
          <a:p>
            <a:pPr lvl="1"/>
            <a:r>
              <a:rPr lang="en-US" altLang="zh-CN" sz="2200" b="0" i="0" dirty="0">
                <a:effectLst/>
              </a:rPr>
              <a:t>William Stallings - Operating Systems Internals and Design Principles, Pearson, 9th Edition, 2018</a:t>
            </a:r>
            <a:endParaRPr lang="en-US" sz="2200" dirty="0">
              <a:solidFill>
                <a:schemeClr val="bg2">
                  <a:lumMod val="10000"/>
                </a:schemeClr>
              </a:solidFill>
              <a:cs typeface="Calibri" panose="020F0502020204030204" pitchFamily="34" charset="0"/>
            </a:endParaRPr>
          </a:p>
          <a:p>
            <a:r>
              <a:rPr lang="en-US" altLang="zh-CN" sz="2400" dirty="0">
                <a:ea typeface="楷体" panose="02010609060101010101" pitchFamily="49" charset="-122"/>
                <a:cs typeface="Calibri" panose="020F0502020204030204" pitchFamily="34" charset="0"/>
              </a:rPr>
              <a:t>References</a:t>
            </a:r>
          </a:p>
          <a:p>
            <a:pPr lvl="1"/>
            <a:r>
              <a:rPr lang="en-US" altLang="zh-CN" sz="2200" b="0" i="0" dirty="0">
                <a:effectLst/>
              </a:rPr>
              <a:t>Maarten Van Steen and Andrew S. Tanenbaum, Distributed Systems, 3rd Edition, Pearson Education, Inc., 2020</a:t>
            </a:r>
          </a:p>
          <a:p>
            <a:pPr lvl="1"/>
            <a:r>
              <a:rPr lang="en-US" altLang="zh-CN" sz="2200" dirty="0"/>
              <a:t>Abraham, Peter Baer Galvin, and Greg Gagne, Operating System Concepts,10th Edition, Wiley, 2018</a:t>
            </a:r>
            <a:endParaRPr lang="en-US" altLang="zh-CN" sz="2200" b="0" i="0" dirty="0">
              <a:effectLst/>
            </a:endParaRPr>
          </a:p>
          <a:p>
            <a:pPr lvl="1"/>
            <a:r>
              <a:rPr lang="en-US" altLang="zh-CN" sz="2200" dirty="0">
                <a:solidFill>
                  <a:schemeClr val="bg2">
                    <a:lumMod val="10000"/>
                  </a:schemeClr>
                </a:solidFill>
                <a:cs typeface="Calibri" panose="020F0502020204030204" pitchFamily="34" charset="0"/>
              </a:rPr>
              <a:t>Papers</a:t>
            </a:r>
          </a:p>
        </p:txBody>
      </p:sp>
    </p:spTree>
    <p:extLst>
      <p:ext uri="{BB962C8B-B14F-4D97-AF65-F5344CB8AC3E}">
        <p14:creationId xmlns:p14="http://schemas.microsoft.com/office/powerpoint/2010/main" val="2281940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313" y="108349"/>
            <a:ext cx="7768378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Syllabus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8609" y="825913"/>
            <a:ext cx="5446348" cy="3707394"/>
          </a:xfrm>
        </p:spPr>
        <p:txBody>
          <a:bodyPr/>
          <a:lstStyle/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1" lang="en-US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Course Outline </a:t>
            </a: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1" lang="en-US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Computer System Overview </a:t>
            </a: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b="1" i="0" dirty="0">
                <a:effectLst/>
                <a:latin typeface="Times New Roman" panose="02020603050405020304" pitchFamily="18" charset="0"/>
              </a:rPr>
              <a:t>  </a:t>
            </a:r>
            <a:r>
              <a:rPr lang="en-US" altLang="zh-CN" sz="1800" i="0" dirty="0">
                <a:effectLst/>
                <a:latin typeface="Times New Roman" panose="02020603050405020304" pitchFamily="18" charset="0"/>
              </a:rPr>
              <a:t>Operating System Overview</a:t>
            </a:r>
            <a:endParaRPr lang="en-US" altLang="zh-CN" sz="1800" dirty="0">
              <a:latin typeface="Times New Roman" panose="02020603050405020304" pitchFamily="18" charset="0"/>
            </a:endParaRP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1" lang="en-US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Process Creation and Control </a:t>
            </a:r>
            <a:endParaRPr lang="en-US" altLang="zh-CN" sz="1800" dirty="0">
              <a:effectLst/>
              <a:latin typeface="Times New Roman" panose="02020603050405020304" pitchFamily="18" charset="0"/>
            </a:endParaRP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b="1" i="0" dirty="0">
                <a:effectLst/>
                <a:latin typeface="Times New Roman" panose="02020603050405020304" pitchFamily="18" charset="0"/>
              </a:rPr>
              <a:t>  </a:t>
            </a:r>
            <a:r>
              <a:rPr lang="en-US" altLang="zh-CN" sz="1800" i="0" dirty="0">
                <a:effectLst/>
                <a:latin typeface="Times New Roman" panose="02020603050405020304" pitchFamily="18" charset="0"/>
              </a:rPr>
              <a:t>Threads </a:t>
            </a: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1" lang="en-US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n-US" altLang="zh-CN" sz="1800" dirty="0">
                <a:effectLst/>
                <a:latin typeface="Times New Roman" panose="02020603050405020304" pitchFamily="18" charset="0"/>
              </a:rPr>
              <a:t>Concurrency: Mutual Exclusion and Synchronization</a:t>
            </a: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b="1" i="0" dirty="0">
                <a:effectLst/>
                <a:latin typeface="Times New Roman" panose="02020603050405020304" pitchFamily="18" charset="0"/>
              </a:rPr>
              <a:t>  </a:t>
            </a:r>
            <a:r>
              <a:rPr lang="en-US" altLang="zh-CN" sz="1800" dirty="0">
                <a:effectLst/>
                <a:latin typeface="Times New Roman" panose="02020603050405020304" pitchFamily="18" charset="0"/>
              </a:rPr>
              <a:t>Concurrency: Deadlock and Starvation  </a:t>
            </a: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1" lang="en-US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Memory Management</a:t>
            </a:r>
            <a:endParaRPr lang="en-US" altLang="zh-CN" sz="1800" dirty="0">
              <a:effectLst/>
              <a:latin typeface="Times New Roman" panose="02020603050405020304" pitchFamily="18" charset="0"/>
            </a:endParaRP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b="1" i="0" dirty="0">
                <a:effectLst/>
                <a:latin typeface="Times New Roman" panose="02020603050405020304" pitchFamily="18" charset="0"/>
              </a:rPr>
              <a:t>  </a:t>
            </a:r>
            <a:r>
              <a:rPr lang="en-US" altLang="zh-CN" sz="1800" i="0" dirty="0">
                <a:effectLst/>
                <a:latin typeface="Times New Roman" panose="02020603050405020304" pitchFamily="18" charset="0"/>
              </a:rPr>
              <a:t>Virtual Memory</a:t>
            </a:r>
            <a:endParaRPr lang="en-US" altLang="zh-CN" sz="1800" dirty="0">
              <a:effectLst/>
              <a:latin typeface="Times New Roman" panose="02020603050405020304" pitchFamily="18" charset="0"/>
            </a:endParaRP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1" lang="en-US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n-US" altLang="zh-CN" sz="1800" dirty="0" err="1">
                <a:effectLst/>
                <a:latin typeface="Times New Roman" panose="02020603050405020304" pitchFamily="18" charset="0"/>
              </a:rPr>
              <a:t>Uniprocess</a:t>
            </a:r>
            <a:r>
              <a:rPr lang="en-US" altLang="zh-CN" sz="1800" dirty="0">
                <a:effectLst/>
                <a:latin typeface="Times New Roman" panose="02020603050405020304" pitchFamily="18" charset="0"/>
              </a:rPr>
              <a:t> Scheduling</a:t>
            </a: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b="1" i="0" dirty="0">
                <a:effectLst/>
                <a:latin typeface="Times New Roman" panose="02020603050405020304" pitchFamily="18" charset="0"/>
              </a:rPr>
              <a:t>  </a:t>
            </a:r>
            <a:r>
              <a:rPr lang="en-US" altLang="zh-CN" sz="1800" i="0" dirty="0">
                <a:effectLst/>
                <a:latin typeface="Times New Roman" panose="02020603050405020304" pitchFamily="18" charset="0"/>
              </a:rPr>
              <a:t>I/O Management and Disk Scheduling</a:t>
            </a:r>
            <a:endParaRPr lang="en-US" altLang="zh-CN" sz="1800" dirty="0">
              <a:effectLst/>
              <a:latin typeface="Times New Roman" panose="02020603050405020304" pitchFamily="18" charset="0"/>
            </a:endParaRP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1" lang="en-US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File Management</a:t>
            </a:r>
            <a:endParaRPr lang="en-US" altLang="zh-CN" sz="1800" dirty="0">
              <a:effectLst/>
              <a:latin typeface="Times New Roman" panose="02020603050405020304" pitchFamily="18" charset="0"/>
            </a:endParaRP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b="1" i="0" dirty="0">
                <a:effectLst/>
                <a:latin typeface="Times New Roman" panose="02020603050405020304" pitchFamily="18" charset="0"/>
              </a:rPr>
              <a:t>  </a:t>
            </a:r>
            <a:r>
              <a:rPr lang="en-US" altLang="zh-CN" sz="1800" i="0" dirty="0">
                <a:effectLst/>
                <a:latin typeface="Times New Roman" panose="02020603050405020304" pitchFamily="18" charset="0"/>
              </a:rPr>
              <a:t>Virtual Machine</a:t>
            </a:r>
            <a:endParaRPr lang="en-US" altLang="zh-TW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120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026" y="108349"/>
            <a:ext cx="7752664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980" y="822959"/>
            <a:ext cx="7208520" cy="3032761"/>
          </a:xfrm>
        </p:spPr>
        <p:txBody>
          <a:bodyPr>
            <a:noAutofit/>
          </a:bodyPr>
          <a:lstStyle/>
          <a:p>
            <a:r>
              <a:rPr lang="en-US" sz="2000" dirty="0"/>
              <a:t>Class</a:t>
            </a:r>
            <a:r>
              <a:rPr lang="zh-TW" altLang="en-US" sz="2000" dirty="0"/>
              <a:t> </a:t>
            </a:r>
            <a:r>
              <a:rPr lang="en-US" altLang="zh-TW" sz="2000" dirty="0"/>
              <a:t>participation</a:t>
            </a:r>
            <a:r>
              <a:rPr lang="en-US" sz="2000" dirty="0"/>
              <a:t> (25%)</a:t>
            </a:r>
          </a:p>
          <a:p>
            <a:r>
              <a:rPr lang="en-US" altLang="zh-CN" sz="2000" dirty="0"/>
              <a:t>Term</a:t>
            </a:r>
            <a:r>
              <a:rPr lang="en-US" sz="2000" dirty="0"/>
              <a:t> </a:t>
            </a:r>
            <a:r>
              <a:rPr lang="en-US" sz="2000"/>
              <a:t>Projects (50</a:t>
            </a:r>
            <a:r>
              <a:rPr lang="en-US" sz="2000" dirty="0"/>
              <a:t>%)</a:t>
            </a:r>
          </a:p>
          <a:p>
            <a:r>
              <a:rPr lang="en-US" altLang="zh-CN" sz="2000" dirty="0"/>
              <a:t>Report </a:t>
            </a:r>
            <a:r>
              <a:rPr lang="en-US" sz="2000" dirty="0"/>
              <a:t>(25%)</a:t>
            </a:r>
          </a:p>
          <a:p>
            <a:r>
              <a:rPr lang="en-US" sz="2000" dirty="0"/>
              <a:t>If you need to apply for a leave for final exam, send email to me with supporting document beforehand.</a:t>
            </a:r>
          </a:p>
          <a:p>
            <a:r>
              <a:rPr lang="en-US" sz="2000" dirty="0"/>
              <a:t>If you are ill, obtain a medical note and email it to me as soon as possible and no later than a week after your absence.</a:t>
            </a:r>
          </a:p>
          <a:p>
            <a:r>
              <a:rPr lang="en-US" sz="2000" dirty="0"/>
              <a:t>Students are responsible to keep track on their marks.</a:t>
            </a:r>
          </a:p>
        </p:txBody>
      </p:sp>
    </p:spTree>
    <p:extLst>
      <p:ext uri="{BB962C8B-B14F-4D97-AF65-F5344CB8AC3E}">
        <p14:creationId xmlns:p14="http://schemas.microsoft.com/office/powerpoint/2010/main" val="821811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142" y="108349"/>
            <a:ext cx="7734548" cy="519113"/>
          </a:xfrm>
        </p:spPr>
        <p:txBody>
          <a:bodyPr/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Outcome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142" y="845821"/>
            <a:ext cx="7223144" cy="3264933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Upon completing this course, students will be able to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theory of Operating Systems</a:t>
            </a: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practical part of Process Management</a:t>
            </a:r>
          </a:p>
          <a:p>
            <a:pPr lvl="1">
              <a:spcBef>
                <a:spcPts val="0"/>
              </a:spcBef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practical part of Memory Management</a:t>
            </a:r>
          </a:p>
          <a:p>
            <a:pPr lvl="1">
              <a:spcBef>
                <a:spcPts val="0"/>
              </a:spcBef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practical part of File Management</a:t>
            </a:r>
          </a:p>
          <a:p>
            <a:pPr lvl="1">
              <a:spcBef>
                <a:spcPts val="0"/>
              </a:spcBef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practical part of I/O Management</a:t>
            </a:r>
          </a:p>
          <a:p>
            <a:pPr lvl="1">
              <a:spcBef>
                <a:spcPts val="0"/>
              </a:spcBef>
            </a:pP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986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038" y="108349"/>
            <a:ext cx="7683652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Academic Honesty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2038" y="844153"/>
            <a:ext cx="7443302" cy="367188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Zero Tolerance</a:t>
            </a:r>
          </a:p>
          <a:p>
            <a:pPr lvl="1"/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Plagiarism, cheating, misconduct in test/exam will be reported to the School for handing.</a:t>
            </a:r>
          </a:p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Consequences</a:t>
            </a:r>
          </a:p>
          <a:p>
            <a:pPr lvl="1"/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Zero marks for the concerned assignments/test/exam/whole course, reviewable demerits, non-reviewable demerits, suspension of study, dismissal from University.</a:t>
            </a:r>
          </a:p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University Policy to Academic Honesty</a:t>
            </a:r>
          </a:p>
          <a:p>
            <a:pPr marL="457189" lvl="1" indent="0">
              <a:buNone/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https://registry.cuhk.edu.cn/en/page/30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786242"/>
      </p:ext>
    </p:extLst>
  </p:cSld>
  <p:clrMapOvr>
    <a:masterClrMapping/>
  </p:clrMapOvr>
</p:sld>
</file>

<file path=ppt/theme/theme1.xml><?xml version="1.0" encoding="utf-8"?>
<a:theme xmlns:a="http://schemas.openxmlformats.org/drawingml/2006/main" name="NTHU UniCl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預設簡報設計">
      <a:majorFont>
        <a:latin typeface="MS Sans Serif"/>
        <a:ea typeface="MS Sans Serif"/>
        <a:cs typeface="MS Sans Serif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  <a:txDef>
      <a:spPr>
        <a:noFill/>
      </a:spPr>
      <a:bodyPr wrap="none" rtlCol="0" anchor="ctr" anchorCtr="1">
        <a:spAutoFit/>
      </a:bodyPr>
      <a:lstStyle>
        <a:defPPr>
          <a:defRPr dirty="0" smtClean="0">
            <a:ea typeface="標楷體" pitchFamily="65" charset="-120"/>
            <a:cs typeface="Calibri" pitchFamily="34" charset="0"/>
          </a:defRPr>
        </a:defPPr>
      </a:lstStyle>
    </a:tx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THU UniCloud" id="{771810AA-CEBD-463A-B947-7C0DFAF8BB54}" vid="{30CF6CD1-9989-4B2E-8702-709C1DF65D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NTHU UniCloud</Template>
  <TotalTime>2547</TotalTime>
  <Words>414</Words>
  <Application>Microsoft Office PowerPoint</Application>
  <PresentationFormat>全屏显示(16:9)</PresentationFormat>
  <Paragraphs>59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MS Sans Serif</vt:lpstr>
      <vt:lpstr>楷体</vt:lpstr>
      <vt:lpstr>Arial</vt:lpstr>
      <vt:lpstr>Calibri</vt:lpstr>
      <vt:lpstr>Times New Roman</vt:lpstr>
      <vt:lpstr>Wingdings</vt:lpstr>
      <vt:lpstr>NTHU UniCloud</vt:lpstr>
      <vt:lpstr>CSC5031 – Operating Systems</vt:lpstr>
      <vt:lpstr>PowerPoint 演示文稿</vt:lpstr>
      <vt:lpstr>Textbooks &amp; Reference</vt:lpstr>
      <vt:lpstr>Course Syllabus</vt:lpstr>
      <vt:lpstr>Course Assessment</vt:lpstr>
      <vt:lpstr>Learning Outcome</vt:lpstr>
      <vt:lpstr>Academic Honesty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Open 5G / IoT Cloud Platform</dc:title>
  <dc:creator>Wu-Chun Chung</dc:creator>
  <cp:lastModifiedBy>Yeh-Ching Chung</cp:lastModifiedBy>
  <cp:revision>297</cp:revision>
  <dcterms:created xsi:type="dcterms:W3CDTF">2015-06-05T07:23:35Z</dcterms:created>
  <dcterms:modified xsi:type="dcterms:W3CDTF">2025-12-24T10:23:39Z</dcterms:modified>
</cp:coreProperties>
</file>