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716"/>
  </p:normalViewPr>
  <p:slideViewPr>
    <p:cSldViewPr snapToGrid="0" snapToObjects="1">
      <p:cViewPr varScale="1">
        <p:scale>
          <a:sx n="126" d="100"/>
          <a:sy n="126" d="100"/>
        </p:scale>
        <p:origin x="23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2286000"/>
            <a:ext cx="137160" cy="22860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10515600" cy="1691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  <a:latin typeface="Calibri"/>
              </a:rPr>
              <a:t>Kernel-Level Data Deduplication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520440"/>
            <a:ext cx="105156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0" i="1">
                <a:solidFill>
                  <a:srgbClr val="FF6B35"/>
                </a:solidFill>
                <a:latin typeface="Calibri"/>
              </a:rPr>
              <a:t>An in-line block deduplication target built as a Linux kernel module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06240"/>
            <a:ext cx="10515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0">
                <a:solidFill>
                  <a:srgbClr val="FFFFFF"/>
                </a:solidFill>
                <a:latin typeface="Calibri"/>
              </a:rPr>
              <a:t>CSC5031 Operating Systems · Topic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846320"/>
            <a:ext cx="105156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  <a:latin typeface="Calibri"/>
              </a:rPr>
              <a:t>王哲宇  ·  225040125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94360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Live demo · Performance evaluation · Q&amp;A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Design ① — DM Target vs fs/buffer.c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97280"/>
            <a:ext cx="5669280" cy="2423160"/>
          </a:xfrm>
          <a:prstGeom prst="rect">
            <a:avLst/>
          </a:prstGeom>
          <a:solidFill>
            <a:srgbClr val="FFEBEE"/>
          </a:solidFill>
          <a:ln w="9525">
            <a:solidFill>
              <a:srgbClr val="C6282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170432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C62828"/>
                </a:solidFill>
                <a:latin typeface="Calibri"/>
              </a:rPr>
              <a:t>Approach A: Modify fs/buffer.c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80160" y="1600200"/>
            <a:ext cx="3840480" cy="3657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Application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3200400" y="196596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280160" y="2103120"/>
            <a:ext cx="3840480" cy="3657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VFS / page cache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200400" y="246888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1280160" y="2606040"/>
            <a:ext cx="3840480" cy="365760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ext4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2606040"/>
            <a:ext cx="1828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C62828"/>
                </a:solidFill>
                <a:latin typeface="Calibri"/>
              </a:rPr>
              <a:t>←★ Hook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3200400" y="297180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80160" y="3127248"/>
            <a:ext cx="38404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(xfs / btrfs / O_DIRECT bypassed)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200" y="1097280"/>
            <a:ext cx="5669280" cy="2423160"/>
          </a:xfrm>
          <a:prstGeom prst="rect">
            <a:avLst/>
          </a:prstGeom>
          <a:solidFill>
            <a:srgbClr val="E8F5E9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263640" y="1170432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4CAF50"/>
                </a:solidFill>
                <a:latin typeface="Calibri"/>
              </a:rPr>
              <a:t>Approach B: Device Mapper  ★ Our Choice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040880" y="1600200"/>
            <a:ext cx="3840480" cy="3657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Application + ext4/xfs/raw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8961120" y="196596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7040880" y="2103120"/>
            <a:ext cx="3840480" cy="3657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VFS / page cache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8961120" y="246888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7040880" y="2606040"/>
            <a:ext cx="3840480" cy="36576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block layer (bio)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8961120" y="2971800"/>
            <a:ext cx="0" cy="1371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7040880" y="3108960"/>
            <a:ext cx="3840480" cy="36576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DM target (our module)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27080" y="3108960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4CAF50"/>
                </a:solidFill>
                <a:latin typeface="Calibri"/>
              </a:rPr>
              <a:t>←★ Hook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365760" y="3657600"/>
          <a:ext cx="114757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5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/>
                      <a:r>
                        <a:rPr sz="1600" b="1">
                          <a:solidFill>
                            <a:srgbClr val="FFFFFF"/>
                          </a:solidFill>
                        </a:rPr>
                        <a:t>Dimension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1">
                          <a:solidFill>
                            <a:srgbClr val="FFFFFF"/>
                          </a:solidFill>
                        </a:rPr>
                        <a:t>Modify fs/buffer.c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 b="1">
                          <a:solidFill>
                            <a:srgbClr val="FFFFFF"/>
                          </a:solidFill>
                        </a:rPr>
                        <a:t>Device Mapper target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101010"/>
                          </a:solidFill>
                        </a:rPr>
                        <a:t>Filesystem Support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ext2/3/4 only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Universal block device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101010"/>
                          </a:solidFill>
                        </a:rPr>
                        <a:t>O_DIRECT Traffic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Bypassed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Fully captured at bio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101010"/>
                          </a:solidFill>
                        </a:rPr>
                        <a:t>Dev Iteration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Rebuild + reboot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rmmod / insmod, ~5 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101010"/>
                          </a:solidFill>
                        </a:rPr>
                        <a:t>Crash Impact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Full kernel panic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Only the target fails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101010"/>
                          </a:solidFill>
                        </a:rPr>
                        <a:t>Industry Precedents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101010"/>
                          </a:solidFill>
                        </a:rPr>
                        <a:t>dm-cache / crypt / vdo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365760" y="5852160"/>
            <a:ext cx="11475720" cy="502920"/>
          </a:xfrm>
          <a:prstGeom prst="rect">
            <a:avLst/>
          </a:prstGeom>
          <a:solidFill>
            <a:srgbClr val="F0F0F0"/>
          </a:solidFill>
          <a:ln w="9525">
            <a:solidFill>
              <a:srgbClr val="1E3A5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48640" y="5870448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400" b="1" i="0">
                <a:solidFill>
                  <a:srgbClr val="1E3A5F"/>
                </a:solidFill>
                <a:latin typeface="Calibri"/>
              </a:rPr>
              <a:t>Conclusion: Both DM and fs/buffer.c intercept the same bios, but DM is more universal, stable, and iteratable.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10 / 28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Design ② — Hash &amp; Collision Handling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F6B35"/>
                </a:solidFill>
                <a:latin typeface="Calibri"/>
              </a:rPr>
              <a:t>Why SHA-256?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5852160" cy="246888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600" b="0">
                <a:solidFill>
                  <a:srgbClr val="101010"/>
                </a:solidFill>
                <a:latin typeface="Calibri"/>
              </a:rPr>
              <a:t>▸ Cryptographically strong → collision ≈ 2⁻¹²⁸</a:t>
            </a:r>
          </a:p>
          <a:p>
            <a:pPr algn="l">
              <a:spcAft>
                <a:spcPts val="800"/>
              </a:spcAft>
            </a:pPr>
            <a:r>
              <a:rPr sz="1600" b="0">
                <a:solidFill>
                  <a:srgbClr val="101010"/>
                </a:solidFill>
                <a:latin typeface="Calibri"/>
              </a:rPr>
              <a:t>▸ HW-accelerated on ARMv8-CE &amp; x86 SHA-NI</a:t>
            </a:r>
          </a:p>
          <a:p>
            <a:pPr algn="l">
              <a:spcAft>
                <a:spcPts val="800"/>
              </a:spcAft>
            </a:pPr>
            <a:r>
              <a:rPr sz="1600" b="0">
                <a:solidFill>
                  <a:srgbClr val="101010"/>
                </a:solidFill>
                <a:latin typeface="Calibri"/>
              </a:rPr>
              <a:t>▸ Native in linux/crypto.h</a:t>
            </a:r>
          </a:p>
          <a:p>
            <a:pPr algn="l">
              <a:spcAft>
                <a:spcPts val="800"/>
              </a:spcAft>
            </a:pPr>
            <a:r>
              <a:rPr sz="1600" b="0">
                <a:solidFill>
                  <a:srgbClr val="101010"/>
                </a:solidFill>
                <a:latin typeface="Calibri"/>
              </a:rPr>
              <a:t>▸ 32-byte digest fits one cache 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14300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FF6B35"/>
                </a:solidFill>
                <a:latin typeface="Calibri"/>
              </a:rPr>
              <a:t>Zero-trust verify on every HIT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691640"/>
            <a:ext cx="5486400" cy="2468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92240" y="1783080"/>
            <a:ext cx="5303520" cy="2286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if (entry = lookup(fingerprint)) {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/* speculative ref_inc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ref_inc(entry);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unlock();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if (memcmp(stored, new) == 0)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return HIT;          /* dedup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ref_dec(entry);          /* rollback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write_as_new();          /* collision!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389120"/>
            <a:ext cx="11247120" cy="2011680"/>
          </a:xfrm>
          <a:prstGeom prst="rect">
            <a:avLst/>
          </a:prstGeom>
          <a:solidFill>
            <a:srgbClr val="F0F0F0"/>
          </a:solidFill>
          <a:ln w="9525">
            <a:solidFill>
              <a:srgbClr val="1E3A5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4498848"/>
            <a:ext cx="109728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Why memcmp anyway, when SHA-256 is collision-resistant?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983480"/>
            <a:ext cx="10972800" cy="1417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Defence in depth — even cryptographic hashes have been broken (MD5, SHA-1).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Hardware bit-flips can corrupt the stored block; memcmp catches them.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Cost: one synchronous 4-KiB read per HIT.  Worth it for correctness.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11 / 28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Core Kernel Data Structures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1480" y="1417320"/>
            <a:ext cx="7260336" cy="50292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hash_index — DECLARE_HASHTABLE, 65 536 buckets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1480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98448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176272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3240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50208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837176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#5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715000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#6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01968" y="2103120"/>
            <a:ext cx="841248" cy="50292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0" y="1874519"/>
            <a:ext cx="914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600" b="1" i="0">
                <a:solidFill>
                  <a:srgbClr val="101010"/>
                </a:solidFill>
                <a:latin typeface="Calibri"/>
              </a:rPr>
              <a:t>...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1480" y="2788920"/>
            <a:ext cx="2359152" cy="868680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101010"/>
                </a:solidFill>
                <a:latin typeface="Calibri"/>
              </a:rPr>
              <a:t>dedup_entry
fingerprint (32 B)
physical_block
ref_count (atomic)
flags / clen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2770632" y="3200400"/>
            <a:ext cx="182880" cy="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2953512" y="2788920"/>
            <a:ext cx="2359152" cy="868680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101010"/>
                </a:solidFill>
                <a:latin typeface="Calibri"/>
              </a:rPr>
              <a:t>dedup_entry
fingerprint (32 B)
physical_block
ref_count (atomic)
flags / clen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312664" y="3200400"/>
            <a:ext cx="173736" cy="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486400" y="2788920"/>
            <a:ext cx="2359152" cy="868680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101010"/>
                </a:solidFill>
                <a:latin typeface="Calibri"/>
              </a:rPr>
              <a:t>dedup_entry
fingerprint (32 B)
physical_block
ref_count (atomic)
flags / clen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813816" y="2606040"/>
            <a:ext cx="0" cy="18288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11480" y="3931920"/>
            <a:ext cx="7260336" cy="45720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lbn_index — logical block → physical block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11480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98448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176272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#2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063240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#3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950208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#4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837176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#5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715000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#6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01968" y="4434840"/>
            <a:ext cx="841248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119872" y="4160520"/>
            <a:ext cx="3630168" cy="1005840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101010"/>
                </a:solidFill>
                <a:latin typeface="Calibri"/>
              </a:rPr>
              <a:t>dedup_lbn_entry
logical_block
physical_block
fingerprint (snapshot)</a:t>
            </a:r>
          </a:p>
        </p:txBody>
      </p:sp>
      <p:cxnSp>
        <p:nvCxnSpPr>
          <p:cNvPr id="30" name="Connector 29"/>
          <p:cNvCxnSpPr/>
          <p:nvPr/>
        </p:nvCxnSpPr>
        <p:spPr>
          <a:xfrm flipV="1">
            <a:off x="813816" y="4892040"/>
            <a:ext cx="7306056" cy="4572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8348472" y="1417320"/>
            <a:ext cx="3401568" cy="50292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free_list — LIFO recycling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348472" y="2103120"/>
            <a:ext cx="795528" cy="50292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189720" y="2103120"/>
            <a:ext cx="795528" cy="50292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#1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0030968" y="2103120"/>
            <a:ext cx="795528" cy="50292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#2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863072" y="2103120"/>
            <a:ext cx="795528" cy="50292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#3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21040" y="2743200"/>
            <a:ext cx="352044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4CAF50"/>
                </a:solidFill>
                <a:latin typeface="Calibri"/>
              </a:rPr>
              <a:t>Reclaimed physical blocks</a:t>
            </a:r>
          </a:p>
          <a:p>
            <a:pPr algn="l"/>
            <a:r>
              <a:rPr sz="1500" b="1" i="0">
                <a:solidFill>
                  <a:srgbClr val="4CAF50"/>
                </a:solidFill>
                <a:latin typeface="Calibri"/>
              </a:rPr>
              <a:t>O(1) reuse on next MISS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12 / 28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I/O Flows: Write Path  ·  Read Path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1005840"/>
            <a:ext cx="54864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Write Path Sequence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4320" y="1508760"/>
            <a:ext cx="384048" cy="32918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9808" y="1508760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WRITE bio (4 KiB)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66344" y="1837943"/>
            <a:ext cx="0" cy="64009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74320" y="1901952"/>
            <a:ext cx="384048" cy="32918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9808" y="1901952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queue to workqueue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466344" y="2231136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74320" y="2295144"/>
            <a:ext cx="384048" cy="32918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49808" y="2295144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compute SHA-256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66344" y="2624327"/>
            <a:ext cx="0" cy="64009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74320" y="2688336"/>
            <a:ext cx="384048" cy="32918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9808" y="2688336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lookup hash_index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66344" y="3017520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74320" y="3081528"/>
            <a:ext cx="384048" cy="32918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49808" y="3081528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HIT → memcmp verify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66344" y="3410712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4320" y="3474720"/>
            <a:ext cx="384048" cy="32918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9808" y="3474720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HIT-OK: ref_inc, return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466344" y="3803904"/>
            <a:ext cx="0" cy="64007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4320" y="3867912"/>
            <a:ext cx="384048" cy="329184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49808" y="3867912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MISS: alloc block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466344" y="4197096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274320" y="4261104"/>
            <a:ext cx="384048" cy="329184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49808" y="4261104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LZ4 compress (~1.6 KiB)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466344" y="4590288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274320" y="4654296"/>
            <a:ext cx="384048" cy="329184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9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9808" y="4654296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submit_bio_wait (write)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466344" y="4983480"/>
            <a:ext cx="0" cy="6400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274320" y="5047488"/>
            <a:ext cx="384048" cy="32918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49808" y="5047488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insert dedup_entry + LBN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466344" y="5376672"/>
            <a:ext cx="0" cy="64007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274320" y="5440679"/>
            <a:ext cx="384048" cy="32918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49808" y="5440679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ref_dec old mapping</a:t>
            </a:r>
          </a:p>
        </p:txBody>
      </p:sp>
      <p:cxnSp>
        <p:nvCxnSpPr>
          <p:cNvPr id="37" name="Connector 36"/>
          <p:cNvCxnSpPr/>
          <p:nvPr/>
        </p:nvCxnSpPr>
        <p:spPr>
          <a:xfrm>
            <a:off x="466344" y="5769864"/>
            <a:ext cx="0" cy="64007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274320" y="5833871"/>
            <a:ext cx="384048" cy="32918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49808" y="5833871"/>
            <a:ext cx="4206240" cy="32918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bio_endio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074920" y="2926080"/>
            <a:ext cx="109728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4CAF50"/>
                </a:solidFill>
                <a:latin typeface="Calibri"/>
              </a:rPr>
              <a:t>Hot path
HIT → no I/O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074920" y="4434840"/>
            <a:ext cx="109728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C62828"/>
                </a:solidFill>
                <a:latin typeface="Calibri"/>
              </a:rPr>
              <a:t>Cold path
MISS → write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63640" y="1005840"/>
            <a:ext cx="54864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1E3A5F"/>
                </a:solidFill>
                <a:latin typeface="Calibri"/>
              </a:rPr>
              <a:t>Read Path Sequence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263640" y="1508760"/>
            <a:ext cx="384048" cy="42062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739128" y="1508760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READ bio (4 KiB)</a:t>
            </a:r>
          </a:p>
        </p:txBody>
      </p:sp>
      <p:cxnSp>
        <p:nvCxnSpPr>
          <p:cNvPr id="45" name="Connector 44"/>
          <p:cNvCxnSpPr/>
          <p:nvPr/>
        </p:nvCxnSpPr>
        <p:spPr>
          <a:xfrm>
            <a:off x="6455664" y="1929384"/>
            <a:ext cx="0" cy="100583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6263640" y="2029967"/>
            <a:ext cx="384048" cy="42062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739128" y="2029967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queue to workqueue</a:t>
            </a:r>
          </a:p>
        </p:txBody>
      </p:sp>
      <p:cxnSp>
        <p:nvCxnSpPr>
          <p:cNvPr id="48" name="Connector 47"/>
          <p:cNvCxnSpPr/>
          <p:nvPr/>
        </p:nvCxnSpPr>
        <p:spPr>
          <a:xfrm>
            <a:off x="6455664" y="2450591"/>
            <a:ext cx="0" cy="100584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6263640" y="2551176"/>
            <a:ext cx="384048" cy="42062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739128" y="2551176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lookup LBN index</a:t>
            </a:r>
          </a:p>
        </p:txBody>
      </p:sp>
      <p:cxnSp>
        <p:nvCxnSpPr>
          <p:cNvPr id="51" name="Connector 50"/>
          <p:cNvCxnSpPr/>
          <p:nvPr/>
        </p:nvCxnSpPr>
        <p:spPr>
          <a:xfrm>
            <a:off x="6455664" y="2971800"/>
            <a:ext cx="0" cy="100584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6263640" y="3072384"/>
            <a:ext cx="384048" cy="42062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739128" y="3072384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not mapped → zero-fill, return</a:t>
            </a:r>
          </a:p>
        </p:txBody>
      </p:sp>
      <p:cxnSp>
        <p:nvCxnSpPr>
          <p:cNvPr id="54" name="Connector 53"/>
          <p:cNvCxnSpPr/>
          <p:nvPr/>
        </p:nvCxnSpPr>
        <p:spPr>
          <a:xfrm>
            <a:off x="6455664" y="3493008"/>
            <a:ext cx="0" cy="100583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6263640" y="3593591"/>
            <a:ext cx="384048" cy="42062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739128" y="3593591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snapshot phys_block + fingerprint</a:t>
            </a:r>
          </a:p>
        </p:txBody>
      </p:sp>
      <p:cxnSp>
        <p:nvCxnSpPr>
          <p:cNvPr id="57" name="Connector 56"/>
          <p:cNvCxnSpPr/>
          <p:nvPr/>
        </p:nvCxnSpPr>
        <p:spPr>
          <a:xfrm>
            <a:off x="6455664" y="4014215"/>
            <a:ext cx="0" cy="100585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6263640" y="4114800"/>
            <a:ext cx="384048" cy="42062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739128" y="4114800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lookup hash_entry → flags / clen</a:t>
            </a:r>
          </a:p>
        </p:txBody>
      </p:sp>
      <p:cxnSp>
        <p:nvCxnSpPr>
          <p:cNvPr id="60" name="Connector 59"/>
          <p:cNvCxnSpPr/>
          <p:nvPr/>
        </p:nvCxnSpPr>
        <p:spPr>
          <a:xfrm>
            <a:off x="6455664" y="4535424"/>
            <a:ext cx="0" cy="100584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6263640" y="4636008"/>
            <a:ext cx="384048" cy="420624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739128" y="4636008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compressed: read raw + decompress</a:t>
            </a:r>
          </a:p>
        </p:txBody>
      </p:sp>
      <p:cxnSp>
        <p:nvCxnSpPr>
          <p:cNvPr id="63" name="Connector 62"/>
          <p:cNvCxnSpPr/>
          <p:nvPr/>
        </p:nvCxnSpPr>
        <p:spPr>
          <a:xfrm>
            <a:off x="6455664" y="5056632"/>
            <a:ext cx="0" cy="100584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6263640" y="5157216"/>
            <a:ext cx="384048" cy="42062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6739128" y="5157216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uncompressed: read directly</a:t>
            </a:r>
          </a:p>
        </p:txBody>
      </p:sp>
      <p:cxnSp>
        <p:nvCxnSpPr>
          <p:cNvPr id="66" name="Connector 65"/>
          <p:cNvCxnSpPr/>
          <p:nvPr/>
        </p:nvCxnSpPr>
        <p:spPr>
          <a:xfrm>
            <a:off x="6455664" y="5577840"/>
            <a:ext cx="0" cy="100584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6263640" y="5678423"/>
            <a:ext cx="384048" cy="420624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9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739128" y="5678423"/>
            <a:ext cx="3931920" cy="420624"/>
          </a:xfrm>
          <a:prstGeom prst="roundRect">
            <a:avLst/>
          </a:prstGeom>
          <a:solidFill>
            <a:srgbClr val="F0F0F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0">
                <a:solidFill>
                  <a:srgbClr val="101010"/>
                </a:solidFill>
                <a:latin typeface="Calibri"/>
              </a:rPr>
              <a:t>bio_endio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0744200" y="3246120"/>
            <a:ext cx="1325880" cy="96012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100" b="1">
                <a:solidFill>
                  <a:srgbClr val="1E3A5F"/>
                </a:solidFill>
                <a:latin typeface="Calibri"/>
              </a:rPr>
              <a:t>Two-phase
FP snapshot
prevents UAF</a:t>
            </a:r>
          </a:p>
        </p:txBody>
      </p:sp>
      <p:sp>
        <p:nvSpPr>
          <p:cNvPr id="70" name="Rectangle 6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13 / 28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① — bio Interception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1430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0" i="1">
                <a:solidFill>
                  <a:srgbClr val="555555"/>
                </a:solidFill>
                <a:latin typeface="Calibri"/>
              </a:rPr>
              <a:t>dedup_map() is the entry point for every bio reaching our target.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11247120" cy="4754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691640"/>
            <a:ext cx="11064240" cy="4572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static int dedup_map(struct dm_target *ti, struct bio *bio)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{                                          // DM 入口回调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struct dedup_target *dt = ti-&gt;private; // 设备上下文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struct dedup_work   *dw;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if (bio_sectors(bio) == 0)             // flush 请求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return DM_MAPIO_REMAPPED;          // 直接透传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if (!bio_is_4k_aligned(bio)) {         // 校验 4 KiB 对齐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bio_io_error(bio);                 // 不对齐报错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return DM_MAPIO_SUBMITTED;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}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/* 必须异步: 在 map() 同步等 I/O 会死锁 bio 提交链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dw = kmalloc(sizeof(*dw), GFP_NOIO);   // GFP_NOIO 防递归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dw-&gt;dt = dt; dw-&gt;bio = bio;            // 打包 work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INIT_WORK(&amp;dw-&gt;work,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bio_data_dir(bio) == WRITE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? dedup_bio_async_write  // 写路径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: dedup_bio_async_read); // 读路径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queue_work(dt-&gt;wq, &amp;dw-&gt;work);         // 丢入 workqueue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return DM_MAPIO_SUBMITTED;             // 我接管了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14 / 28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② — SHA-256 via Crypto API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11247120" cy="416052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1064240" cy="397764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/* 一次性初始化: 在 dedup_ctr() 申请算法句柄 */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dt-&gt;tfm = crypto_alloc_shash("sha256", 0, 0);  // 选硬件加速实现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/* 每 4 KiB 块计算一次, 运行在 workqueue 线程 */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int dedup_compute_hash(struct dedup_target *dt,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                   struct page *page,        // bio 数据页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                   u8 fingerprint[DEDUP_HASH_LEN])  // 32B 指纹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{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SHASH_DESC_ON_STACK(desc, dt-&gt;tfm);   // 描述符放栈上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void *data = kmap_atomic(page);       // 临时映射页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int   ret;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desc-&gt;tfm = dt-&gt;tfm;                  // 绑定算法句柄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ret = crypto_shash_digest(desc, data, // 一次算 SHA-256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                          DEDUP_BLOCK_SIZE, fingerprint);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kunmap_atomic(data);                  // 配对解除映射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    return ret;</a:t>
            </a:r>
          </a:p>
          <a:p>
            <a:pPr>
              <a:spcAft>
                <a:spcPts val="0"/>
              </a:spcAft>
            </a:pPr>
            <a:r>
              <a:rPr sz="14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440680"/>
            <a:ext cx="11247120" cy="960120"/>
          </a:xfrm>
          <a:prstGeom prst="rect">
            <a:avLst/>
          </a:prstGeom>
          <a:solidFill>
            <a:srgbClr val="F0F0F0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5532120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1E3A5F"/>
                </a:solidFill>
                <a:latin typeface="Calibri"/>
              </a:rPr>
              <a:t>On ARMv8 (Apple M-series → UTM Ubuntu), the kernel uses ARMv8-CE SHA instructions automatically.</a:t>
            </a:r>
          </a:p>
          <a:p>
            <a:pPr algn="l"/>
            <a:r>
              <a:rPr sz="1500" b="0" i="0">
                <a:solidFill>
                  <a:srgbClr val="1E3A5F"/>
                </a:solidFill>
                <a:latin typeface="Calibri"/>
              </a:rPr>
              <a:t>Measured cost: ~3 μs per 4 KiB block — negligible vs sub-bandwidth I/O.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15 / 28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③ — Hash Index + Bucket Lock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1430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65 536 buckets, one spinlock per bucket → near-linear scaling under contention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11247120" cy="4754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691640"/>
            <a:ext cx="11064240" cy="4572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dedup.h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#define DEDUP_HASH_INDEX_BITS  16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#define DEDUP_NR_BUCKETS       (1 &lt;&lt; 16)   // 65 536 桶, 分散冲突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struct dedup_target {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DECLARE_HASHTABLE(hash_index, DEDUP_HASH_INDEX_BITS);  // 内核哈希表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spinlock_t  *hash_lock;   // 每桶一把锁, 避免全局瓶颈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/* ...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};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查找后带锁返回: 调用方负责 spin_unlock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struct dedup_entry *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dedup_index_lookup_locked(struct dedup_target *dt,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        const u8 *fp,             // 输入指纹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        unsigned long *flags_out) // 回传 IRQ flags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{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u32 bucket = dedup_hash_bucket(fp);   // 前 4 字节选桶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spin_lock_irqsave(&amp;dt-&gt;hash_lock[bucket], *flags_out);  // 禁中断加锁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/* hash_for_each_possible(...) 遍历桶链对比 32B 完整指纹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16 / 28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④ — Refcount &amp; Cleanup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1430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Garbage-collect the old physical block only AFTER the new write commits.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11247120" cy="4754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691640"/>
            <a:ext cx="11064240" cy="4572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HIT 或新写完成后, 旧映射的引用必须递减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if (had_old_mapping)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dedup_old_ref_dec(dt, old_fingerprint);  // 先建新再减旧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查找 → 原子递减 → 归零则释放物理块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void dedup_old_ref_dec(struct dedup_target *dt, const u8 *fp)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{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struct dedup_entry *e =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dedup_index_lookup_locked(dt, fp, &amp;flags);  // 持锁返回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if (!e) goto out;                                // 已被释放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if (atomic_dec_and_test(&amp;e-&gt;ref_count)) {        // 原子减 1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sector_t pb = e-&gt;physical_block;             // 记下物理块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hash_del(&amp;e-&gt;hnode);                         // 摘除索引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spin_unlock_irqrestore(&amp;dt-&gt;hash_lock[bkt], flags);  // 解锁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kmem_cache_free(dt-&gt;entry_cache, e);         // 还 slab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dedup_store_free_block(dt, pb);              // 物理块入 free_list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return;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}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spin_unlock_irqrestore(...);                     // 仅解锁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17 / 28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⑤ — LZ4 Compression on MISS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51560"/>
            <a:ext cx="11430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Compress unique blocks before writing.  Skip if savings &lt; 12.5 %.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11247120" cy="352044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691640"/>
            <a:ext cx="11064240" cy="333756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每次调用独立申请 workspace ——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* 共用 dt-&gt;lz4_workspace 会被并发踩踏, -3238 静默损坏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workspace = kmalloc(LZ4_MEM_COMPRESS, GFP_NOIO);   // 每次 16 KiB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compressed = LZ4_compress_default(src, dst, 4096,  // 压 4 KiB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                DEDUP_LZ4_MAX_COMPRESSED,  // 上限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                              workspace);      // 临时 buf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kfree(workspace);                                  // 用完即释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/* 收益 &gt;= 12.5% 才采用, 否则存原始数据 */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if ((u32)compressed &gt;= 4096 * 7 / 8)               // 不划算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   return -ENOSPC;                                // 回退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entry-&gt;flags = DEDUP_FLAG_COMPRESSED;              // 读路径据此解压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entry-&gt;compressed_len = compressed;                // 记录长度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5257800"/>
            <a:ext cx="11247120" cy="1143000"/>
          </a:xfrm>
          <a:prstGeom prst="rect">
            <a:avLst/>
          </a:prstGeom>
          <a:solidFill>
            <a:srgbClr val="F0F0F0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5330952"/>
            <a:ext cx="10972800" cy="107899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1E3A5F"/>
                </a:solidFill>
                <a:latin typeface="Calibri"/>
              </a:rPr>
              <a:t>Why per-call workspace? — LZ4_compress_default uses scratch memory inside it.</a:t>
            </a:r>
          </a:p>
          <a:p>
            <a:pPr algn="l"/>
            <a:r>
              <a:rPr sz="1500" b="0" i="0">
                <a:solidFill>
                  <a:srgbClr val="1E3A5F"/>
                </a:solidFill>
                <a:latin typeface="Calibri"/>
              </a:rPr>
              <a:t>Sharing across N CPUs corrupts internal state.  Trade-off: 16 KiB × N workers — acceptable for 4-KiB I/O.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18 / 28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Implementation ⑥ — Recycling &amp; /proc Stats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FF6B35"/>
                </a:solidFill>
                <a:latin typeface="Calibri"/>
              </a:rPr>
              <a:t>Block recycling — list_head LIFO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627632"/>
            <a:ext cx="5760720" cy="4736592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48640" y="1719072"/>
            <a:ext cx="5577840" cy="4553712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sector_t dedup_store_alloc_block(struct dedup_target *dt)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{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spin_lock_irqsave(&amp;dt-&gt;alloc_lock, flags); // 分配锁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if (!list_empty(&amp;dt-&gt;free_list)) {         // 优先复用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n = list_first_entry(&amp;dt-&gt;free_list,   // LIFO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        struct dedup_free_node, list); //  缓存友好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list_del(&amp;n-&gt;list);                    // 摘下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pb = n-&gt;phys_block;                    // 取块号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kmem_cache_free(dt-&gt;free_node_cache, n); // 还 slab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dt-&gt;free_list_count--;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} else {                                   // 空闲表空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    pb = dt-&gt;next_free_block++;            // 顺序水位线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}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spin_unlock_irqrestore(...);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   return pb;                                 // O(1) 分配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09728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FF6B35"/>
                </a:solidFill>
                <a:latin typeface="Calibri"/>
              </a:rPr>
              <a:t>/proc/dedup_stats live output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627632"/>
            <a:ext cx="5486400" cy="4736592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92240" y="1719072"/>
            <a:ext cx="5303520" cy="4553712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$ cat /proc/dedup_stats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Write requests:      4 784    # 写请求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Read requests:       2 408    # 读请求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Dedup hits:          4 660    # 命中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Dedup misses:        120      # 未命中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Hash collisions:     0        # 真冲突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Refcount increments: 4 660    # ref+1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Refcount decrements: 34       # ref-1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Blocks freed:        15       # 释放物理块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Blocks recycled:     9        # free_list 复用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Compress success:    110      # 压缩有效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Compress skipped:    10       # 跳过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Free list size:      6        # 当前空闲块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Dedup ratio:         39.83 : 1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Space saving:        97 %</a:t>
            </a:r>
          </a:p>
          <a:p>
            <a:pPr>
              <a:spcAft>
                <a:spcPts val="0"/>
              </a:spcAft>
            </a:pPr>
            <a:r>
              <a:rPr sz="1300">
                <a:solidFill>
                  <a:srgbClr val="101010"/>
                </a:solidFill>
                <a:latin typeface="Menlo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19 / 28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234440"/>
            <a:ext cx="182880" cy="566928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" y="123444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1. Motivation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23444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Why deduplication matters today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0" y="123444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FF6B35"/>
                </a:solidFill>
                <a:latin typeface="Calibri"/>
              </a:rPr>
              <a:t>P3-5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874520"/>
            <a:ext cx="182880" cy="566928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60120" y="187452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2. Background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187452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CAS, granularity, Linux block I/O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187452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1976D2"/>
                </a:solidFill>
                <a:latin typeface="Calibri"/>
              </a:rPr>
              <a:t>P6-8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2514600"/>
            <a:ext cx="182880" cy="56692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60120" y="251460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3. Design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0" y="251460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Architecture &amp; key decisions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251460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1E3A5F"/>
                </a:solidFill>
                <a:latin typeface="Calibri"/>
              </a:rPr>
              <a:t>P9-13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" y="3154680"/>
            <a:ext cx="182880" cy="566928"/>
          </a:xfrm>
          <a:prstGeom prst="rect">
            <a:avLst/>
          </a:prstGeom>
          <a:solidFill>
            <a:srgbClr val="4CAF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60120" y="315468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4. Implementation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315468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Kernel API walk-through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315468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4CAF50"/>
                </a:solidFill>
                <a:latin typeface="Calibri"/>
              </a:rPr>
              <a:t>P14-19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" y="3794760"/>
            <a:ext cx="182880" cy="566928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60120" y="379476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5. Live Demo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379476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2 live + 1 pre-recorded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379476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C62828"/>
                </a:solidFill>
                <a:latin typeface="Calibri"/>
              </a:rPr>
              <a:t>P20-22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" y="4434840"/>
            <a:ext cx="182880" cy="566928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60120" y="443484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6. Evaluation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443484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fio benchmarks + dedup ratios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0" y="443484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FF6B35"/>
                </a:solidFill>
                <a:latin typeface="Calibri"/>
              </a:rPr>
              <a:t>P23-25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" y="5074920"/>
            <a:ext cx="182880" cy="566928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60120" y="507492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7. Challenges &amp; Insights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0" y="507492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Six debugging stories, key takeaways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507492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1976D2"/>
                </a:solidFill>
                <a:latin typeface="Calibri"/>
              </a:rPr>
              <a:t>P26-27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0080" y="5715000"/>
            <a:ext cx="182880" cy="56692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60120" y="5715000"/>
            <a:ext cx="438912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8. Summary &amp; Q&amp;A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0" y="5715000"/>
            <a:ext cx="50292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1800" b="0" i="0">
                <a:solidFill>
                  <a:srgbClr val="555555"/>
                </a:solidFill>
                <a:latin typeface="Calibri"/>
              </a:rPr>
              <a:t>Wrap-up + 10-minute discussion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5715000"/>
            <a:ext cx="1371600" cy="56692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sz="1600" b="1" i="0">
                <a:solidFill>
                  <a:srgbClr val="1E3A5F"/>
                </a:solidFill>
                <a:latin typeface="Calibri"/>
              </a:rPr>
              <a:t>P28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 / 28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Demo ①  LIVE  ·  Load + 33 / 33 Tests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058400" y="365760"/>
            <a:ext cx="1828800" cy="50292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058400" y="365760"/>
            <a:ext cx="1828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● LIVE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97280"/>
            <a:ext cx="6858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Commands I will type on stage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6858000" cy="4754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6675120" cy="2446824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#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一键脚本</a:t>
            </a:r>
            <a:r>
              <a:rPr sz="1300" dirty="0">
                <a:solidFill>
                  <a:srgbClr val="101010"/>
                </a:solidFill>
                <a:latin typeface="Menlo"/>
              </a:rPr>
              <a:t> (trap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自动</a:t>
            </a:r>
            <a:r>
              <a:rPr sz="1300" dirty="0">
                <a:solidFill>
                  <a:srgbClr val="101010"/>
                </a:solidFill>
                <a:latin typeface="Menlo"/>
              </a:rPr>
              <a:t> cleanup)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bash ~/CUHKSZ/OS/presentation/\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      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live_demo.sh</a:t>
            </a:r>
            <a:r>
              <a:rPr sz="1300" dirty="0">
                <a:solidFill>
                  <a:srgbClr val="101010"/>
                </a:solidFill>
                <a:latin typeface="Menlo"/>
              </a:rPr>
              <a:t> --demo 1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#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手动</a:t>
            </a:r>
            <a:r>
              <a:rPr sz="1300" dirty="0">
                <a:solidFill>
                  <a:srgbClr val="101010"/>
                </a:solidFill>
                <a:latin typeface="Menlo"/>
              </a:rPr>
              <a:t>: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300" dirty="0">
                <a:solidFill>
                  <a:srgbClr val="101010"/>
                </a:solidFill>
                <a:latin typeface="Menlo"/>
              </a:rPr>
              <a:t>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modprobe</a:t>
            </a:r>
            <a:r>
              <a:rPr sz="1300" dirty="0">
                <a:solidFill>
                  <a:srgbClr val="101010"/>
                </a:solidFill>
                <a:latin typeface="Menlo"/>
              </a:rPr>
              <a:t> lz4_compress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300" dirty="0">
                <a:solidFill>
                  <a:srgbClr val="101010"/>
                </a:solidFill>
                <a:latin typeface="Menlo"/>
              </a:rPr>
              <a:t>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insmod</a:t>
            </a:r>
            <a:r>
              <a:rPr sz="1300" dirty="0">
                <a:solidFill>
                  <a:srgbClr val="101010"/>
                </a:solidFill>
                <a:latin typeface="Menlo"/>
              </a:rPr>
              <a:t> ~/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kernel_dedup</a:t>
            </a:r>
            <a:r>
              <a:rPr sz="1300" dirty="0">
                <a:solidFill>
                  <a:srgbClr val="101010"/>
                </a:solidFill>
                <a:latin typeface="Menlo"/>
              </a:rPr>
              <a:t>/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dm_dedup.ko</a:t>
            </a:r>
            <a:endParaRPr sz="13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lsmod</a:t>
            </a:r>
            <a:r>
              <a:rPr sz="1300" dirty="0">
                <a:solidFill>
                  <a:srgbClr val="101010"/>
                </a:solidFill>
                <a:latin typeface="Menlo"/>
              </a:rPr>
              <a:t> | grep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dedup</a:t>
            </a:r>
            <a:endParaRPr sz="13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cat /proc/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dedup_stats</a:t>
            </a:r>
            <a:r>
              <a:rPr sz="1300" dirty="0">
                <a:solidFill>
                  <a:srgbClr val="101010"/>
                </a:solidFill>
                <a:latin typeface="Menlo"/>
              </a:rPr>
              <a:t> | head -5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cd ~/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kernel_dedup</a:t>
            </a:r>
            <a:endParaRPr sz="13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$ 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300" dirty="0">
                <a:solidFill>
                  <a:srgbClr val="101010"/>
                </a:solidFill>
                <a:latin typeface="Menlo"/>
              </a:rPr>
              <a:t> bash scripts/</a:t>
            </a:r>
            <a:r>
              <a:rPr sz="1300" dirty="0" err="1">
                <a:solidFill>
                  <a:srgbClr val="101010"/>
                </a:solidFill>
                <a:latin typeface="Menlo"/>
              </a:rPr>
              <a:t>test_basic.sh</a:t>
            </a:r>
            <a:r>
              <a:rPr sz="1300" dirty="0">
                <a:solidFill>
                  <a:srgbClr val="101010"/>
                </a:solidFill>
                <a:latin typeface="Menlo"/>
              </a:rPr>
              <a:t> \</a:t>
            </a:r>
          </a:p>
          <a:p>
            <a:pPr>
              <a:spcAft>
                <a:spcPts val="0"/>
              </a:spcAft>
            </a:pPr>
            <a:r>
              <a:rPr sz="1300" dirty="0">
                <a:solidFill>
                  <a:srgbClr val="101010"/>
                </a:solidFill>
                <a:latin typeface="Menlo"/>
              </a:rPr>
              <a:t>       2&gt;&amp;1 | tail -15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1097280"/>
            <a:ext cx="43891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FF6B35"/>
                </a:solidFill>
                <a:latin typeface="Calibri"/>
              </a:rPr>
              <a:t>Expect to see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1600200"/>
            <a:ext cx="4389120" cy="256032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0">
                <a:solidFill>
                  <a:srgbClr val="101010"/>
                </a:solidFill>
                <a:latin typeface="Calibri"/>
              </a:rPr>
              <a:t>▸ dm_dedup  16384  0</a:t>
            </a:r>
          </a:p>
          <a:p>
            <a:pPr algn="l">
              <a:spcAft>
                <a:spcPts val="800"/>
              </a:spcAft>
            </a:pPr>
            <a:r>
              <a:rPr sz="1400" b="0">
                <a:solidFill>
                  <a:srgbClr val="101010"/>
                </a:solidFill>
                <a:latin typeface="Calibri"/>
              </a:rPr>
              <a:t>▸ /proc/dedup_stats prints</a:t>
            </a:r>
          </a:p>
          <a:p>
            <a:pPr algn="l">
              <a:spcAft>
                <a:spcPts val="800"/>
              </a:spcAft>
            </a:pPr>
            <a:r>
              <a:rPr sz="1400" b="0">
                <a:solidFill>
                  <a:srgbClr val="101010"/>
                </a:solidFill>
                <a:latin typeface="Calibri"/>
              </a:rPr>
              <a:t>▸ ==== TEST RESULTS ====</a:t>
            </a:r>
          </a:p>
          <a:p>
            <a:pPr algn="l">
              <a:spcAft>
                <a:spcPts val="800"/>
              </a:spcAft>
            </a:pPr>
            <a:r>
              <a:rPr sz="1400" b="0">
                <a:solidFill>
                  <a:srgbClr val="101010"/>
                </a:solidFill>
                <a:latin typeface="Calibri"/>
              </a:rPr>
              <a:t>▸ Total:  33 / 33 passed</a:t>
            </a:r>
          </a:p>
          <a:p>
            <a:pPr algn="l">
              <a:spcAft>
                <a:spcPts val="800"/>
              </a:spcAft>
            </a:pPr>
            <a:r>
              <a:rPr sz="1400" b="0">
                <a:solidFill>
                  <a:srgbClr val="101010"/>
                </a:solidFill>
                <a:latin typeface="Calibri"/>
              </a:rPr>
              <a:t>▸ Failed: 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98079" y="4160520"/>
            <a:ext cx="4389120" cy="2194560"/>
          </a:xfrm>
          <a:prstGeom prst="rect">
            <a:avLst/>
          </a:prstGeom>
          <a:solidFill>
            <a:srgbClr val="F0F0F0"/>
          </a:solidFill>
          <a:ln w="9525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635240" y="4251960"/>
            <a:ext cx="420624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i="0">
                <a:solidFill>
                  <a:srgbClr val="555555"/>
                </a:solidFill>
                <a:latin typeface="Calibri"/>
              </a:rPr>
              <a:t>Fallback (if live fails)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35240" y="4663440"/>
            <a:ext cx="4206240" cy="1691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0" i="0">
                <a:solidFill>
                  <a:srgbClr val="101010"/>
                </a:solidFill>
                <a:latin typeface="Calibri"/>
              </a:rPr>
              <a:t>Pre-recorded video at</a:t>
            </a:r>
          </a:p>
          <a:p>
            <a:pPr algn="l"/>
            <a:r>
              <a:rPr sz="1300" b="0" i="0">
                <a:solidFill>
                  <a:srgbClr val="101010"/>
                </a:solidFill>
                <a:latin typeface="Calibri"/>
              </a:rPr>
              <a:t>presentation/videos/demo1.mp4</a:t>
            </a:r>
          </a:p>
          <a:p>
            <a:pPr algn="l"/>
            <a:r>
              <a:rPr sz="1300" b="0" i="0">
                <a:solidFill>
                  <a:srgbClr val="101010"/>
                </a:solidFill>
                <a:latin typeface="Calibri"/>
              </a:rPr>
              <a:t>— I'll switch to it if anything</a:t>
            </a:r>
          </a:p>
          <a:p>
            <a:pPr algn="l"/>
            <a:r>
              <a:rPr sz="1300" b="0" i="0">
                <a:solidFill>
                  <a:srgbClr val="101010"/>
                </a:solidFill>
                <a:latin typeface="Calibri"/>
              </a:rPr>
              <a:t>behaves unexpectedly.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20 / 28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Demo ②  LIVE  ·  ext4 on dm-dedup</a:t>
            </a:r>
          </a:p>
        </p:txBody>
      </p:sp>
      <p:sp>
        <p:nvSpPr>
          <p:cNvPr id="4" name="Rectangle 3"/>
          <p:cNvSpPr/>
          <p:nvPr/>
        </p:nvSpPr>
        <p:spPr>
          <a:xfrm>
            <a:off x="10058400" y="365760"/>
            <a:ext cx="1828800" cy="50292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058400" y="365760"/>
            <a:ext cx="1828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● LIVE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97280"/>
            <a:ext cx="68580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Commands I will type on stage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6858000" cy="475488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6675120" cy="4293483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#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一键</a:t>
            </a:r>
            <a:r>
              <a:rPr sz="1200" dirty="0">
                <a:solidFill>
                  <a:srgbClr val="101010"/>
                </a:solidFill>
                <a:latin typeface="Menlo"/>
              </a:rPr>
              <a:t> (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单</a:t>
            </a:r>
            <a:r>
              <a:rPr sz="1200" dirty="0">
                <a:solidFill>
                  <a:srgbClr val="101010"/>
                </a:solidFill>
                <a:latin typeface="Menlo"/>
              </a:rPr>
              <a:t> terminal ·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每写一文件一次快照</a:t>
            </a:r>
            <a:r>
              <a:rPr sz="1200" dirty="0">
                <a:solidFill>
                  <a:srgbClr val="101010"/>
                </a:solidFill>
                <a:latin typeface="Menlo"/>
              </a:rPr>
              <a:t>)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bash ~/CUHKSZ/OS/presentation/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live_demo.sh</a:t>
            </a:r>
            <a:r>
              <a:rPr sz="1200" dirty="0">
                <a:solidFill>
                  <a:srgbClr val="101010"/>
                </a:solidFill>
                <a:latin typeface="Menlo"/>
              </a:rPr>
              <a:t>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   --single-term --demo 2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#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或者手动</a:t>
            </a:r>
            <a:r>
              <a:rPr sz="1200" dirty="0">
                <a:solidFill>
                  <a:srgbClr val="101010"/>
                </a:solidFill>
                <a:latin typeface="Menlo"/>
              </a:rPr>
              <a:t>: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dd if=/dev/zero of=/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tmp</a:t>
            </a:r>
            <a:r>
              <a:rPr sz="1200" dirty="0">
                <a:solidFill>
                  <a:srgbClr val="101010"/>
                </a:solidFill>
                <a:latin typeface="Menlo"/>
              </a:rPr>
              <a:t>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d.img</a:t>
            </a:r>
            <a:r>
              <a:rPr sz="1200" dirty="0">
                <a:solidFill>
                  <a:srgbClr val="101010"/>
                </a:solidFill>
                <a:latin typeface="Menlo"/>
              </a:rPr>
              <a:t>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   bs=1M count=256 status=none</a:t>
            </a:r>
            <a:endParaRPr lang="en-US"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endParaRPr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LOOP=$(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losetup</a:t>
            </a:r>
            <a:r>
              <a:rPr sz="1200" dirty="0">
                <a:solidFill>
                  <a:srgbClr val="101010"/>
                </a:solidFill>
                <a:latin typeface="Menlo"/>
              </a:rPr>
              <a:t> -f --show 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tmp</a:t>
            </a:r>
            <a:r>
              <a:rPr sz="1200" dirty="0">
                <a:solidFill>
                  <a:srgbClr val="101010"/>
                </a:solidFill>
                <a:latin typeface="Menlo"/>
              </a:rPr>
              <a:t>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d.img</a:t>
            </a:r>
            <a:r>
              <a:rPr sz="1200" dirty="0">
                <a:solidFill>
                  <a:srgbClr val="101010"/>
                </a:solidFill>
                <a:latin typeface="Menlo"/>
              </a:rPr>
              <a:t>)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S=$(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blockdev</a:t>
            </a:r>
            <a:r>
              <a:rPr sz="1200" dirty="0">
                <a:solidFill>
                  <a:srgbClr val="101010"/>
                </a:solidFill>
                <a:latin typeface="Menlo"/>
              </a:rPr>
              <a:t> --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getsz</a:t>
            </a:r>
            <a:r>
              <a:rPr sz="1200" dirty="0">
                <a:solidFill>
                  <a:srgbClr val="101010"/>
                </a:solidFill>
                <a:latin typeface="Menlo"/>
              </a:rPr>
              <a:t> $LOOP)</a:t>
            </a:r>
            <a:endParaRPr lang="en-US"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endParaRPr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echo "0 $S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</a:t>
            </a:r>
            <a:r>
              <a:rPr sz="1200" dirty="0">
                <a:solidFill>
                  <a:srgbClr val="101010"/>
                </a:solidFill>
                <a:latin typeface="Menlo"/>
              </a:rPr>
              <a:t> $LOOP 0" |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  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dmsetup</a:t>
            </a:r>
            <a:r>
              <a:rPr sz="1200" dirty="0">
                <a:solidFill>
                  <a:srgbClr val="101010"/>
                </a:solidFill>
                <a:latin typeface="Menlo"/>
              </a:rPr>
              <a:t> create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dedup_live</a:t>
            </a:r>
            <a:endParaRPr lang="en-US"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endParaRPr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mkfs.ext4 -q /dev/mapper/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dedup_live</a:t>
            </a:r>
            <a:endParaRPr lang="en-US"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endParaRPr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mount /dev/mapper/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dedup_live</a:t>
            </a:r>
            <a:r>
              <a:rPr sz="1200" dirty="0">
                <a:solidFill>
                  <a:srgbClr val="101010"/>
                </a:solidFill>
                <a:latin typeface="Menlo"/>
              </a:rPr>
              <a:t> 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mnt</a:t>
            </a:r>
            <a:r>
              <a:rPr sz="1200" dirty="0">
                <a:solidFill>
                  <a:srgbClr val="101010"/>
                </a:solidFill>
                <a:latin typeface="Menlo"/>
              </a:rPr>
              <a:t>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dedup_live</a:t>
            </a:r>
            <a:endParaRPr lang="en-US"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endParaRPr sz="1200" dirty="0">
              <a:solidFill>
                <a:srgbClr val="101010"/>
              </a:solidFill>
              <a:latin typeface="Menlo"/>
            </a:endParaRP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$ for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i</a:t>
            </a:r>
            <a:r>
              <a:rPr sz="1200" dirty="0">
                <a:solidFill>
                  <a:srgbClr val="101010"/>
                </a:solidFill>
                <a:latin typeface="Menlo"/>
              </a:rPr>
              <a:t> in 1..5; do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sudo</a:t>
            </a:r>
            <a:r>
              <a:rPr sz="1200" dirty="0">
                <a:solidFill>
                  <a:srgbClr val="101010"/>
                </a:solidFill>
                <a:latin typeface="Menlo"/>
              </a:rPr>
              <a:t> dd if=/dev/zero of=/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mnt</a:t>
            </a:r>
            <a:r>
              <a:rPr sz="1200" dirty="0">
                <a:solidFill>
                  <a:srgbClr val="101010"/>
                </a:solidFill>
                <a:latin typeface="Menlo"/>
              </a:rPr>
              <a:t>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dedup_live</a:t>
            </a:r>
            <a:r>
              <a:rPr sz="1200" dirty="0">
                <a:solidFill>
                  <a:srgbClr val="101010"/>
                </a:solidFill>
                <a:latin typeface="Menlo"/>
              </a:rPr>
              <a:t>/f_$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i</a:t>
            </a:r>
            <a:r>
              <a:rPr sz="1200" dirty="0">
                <a:solidFill>
                  <a:srgbClr val="101010"/>
                </a:solidFill>
                <a:latin typeface="Menlo"/>
              </a:rPr>
              <a:t>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     bs=4K count=100;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  sync &amp;&amp; cat /proc/</a:t>
            </a:r>
            <a:r>
              <a:rPr sz="1200" dirty="0" err="1">
                <a:solidFill>
                  <a:srgbClr val="101010"/>
                </a:solidFill>
                <a:latin typeface="Menlo"/>
              </a:rPr>
              <a:t>dedup_stats</a:t>
            </a:r>
            <a:r>
              <a:rPr sz="1200" dirty="0">
                <a:solidFill>
                  <a:srgbClr val="101010"/>
                </a:solidFill>
                <a:latin typeface="Menlo"/>
              </a:rPr>
              <a:t>; \</a:t>
            </a:r>
          </a:p>
          <a:p>
            <a:pPr>
              <a:spcAft>
                <a:spcPts val="0"/>
              </a:spcAft>
            </a:pPr>
            <a:r>
              <a:rPr sz="1200" dirty="0">
                <a:solidFill>
                  <a:srgbClr val="101010"/>
                </a:solidFill>
                <a:latin typeface="Menlo"/>
              </a:rPr>
              <a:t>  done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1097280"/>
            <a:ext cx="43891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FF6B35"/>
                </a:solidFill>
                <a:latin typeface="Calibri"/>
              </a:rPr>
              <a:t>Live snapshots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98079" y="1600200"/>
            <a:ext cx="4389120" cy="2834640"/>
          </a:xfrm>
          <a:prstGeom prst="rect">
            <a:avLst/>
          </a:prstGeom>
          <a:solidFill>
            <a:srgbClr val="F7F7F7"/>
          </a:solidFill>
          <a:ln w="9525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589519" y="1691640"/>
            <a:ext cx="4206240" cy="265176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after file_1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writes=100  hits=0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after file_2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writes=200  hits=100  ratio=2:1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after file_3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writes=300  hits=200  ratio=3:1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after file_5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writes=500  hits=400  ratio=5:1</a:t>
            </a:r>
          </a:p>
          <a:p>
            <a:pPr>
              <a:spcAft>
                <a:spcPts val="0"/>
              </a:spcAft>
            </a:pPr>
            <a:r>
              <a:rPr sz="1200">
                <a:solidFill>
                  <a:srgbClr val="101010"/>
                </a:solidFill>
                <a:latin typeface="Menlo"/>
              </a:rPr>
              <a:t> saving=80 %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79" y="4526280"/>
            <a:ext cx="4389120" cy="1828800"/>
          </a:xfrm>
          <a:prstGeom prst="rect">
            <a:avLst/>
          </a:prstGeom>
          <a:solidFill>
            <a:srgbClr val="F0F0F0"/>
          </a:solidFill>
          <a:ln w="9525">
            <a:solidFill>
              <a:srgbClr val="4CAF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635240" y="4617720"/>
            <a:ext cx="420624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4CAF50"/>
                </a:solidFill>
                <a:latin typeface="Calibri"/>
              </a:rPr>
              <a:t>Optional · 2nd terminal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5240" y="4983480"/>
            <a:ext cx="4206240" cy="13258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$ watch -n 0.5 cat \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       /proc/dedup_stats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→ counter ticks live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Fallback: videos/demo2.mp4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21 / 28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Demo ③  fio Benchmarks  ·  Pre-recorded</a:t>
            </a:r>
          </a:p>
        </p:txBody>
      </p:sp>
      <p:pic>
        <p:nvPicPr>
          <p:cNvPr id="4" name="demo3.mp4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3360" y="1135380"/>
            <a:ext cx="8686800" cy="48463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418320" y="365760"/>
            <a:ext cx="2468880" cy="502920"/>
          </a:xfrm>
          <a:prstGeom prst="rect">
            <a:avLst/>
          </a:prstGeom>
          <a:solidFill>
            <a:srgbClr val="555555"/>
          </a:solidFill>
          <a:ln w="9525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418320" y="36576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▶ PRE-RECORDED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26880" y="1325880"/>
            <a:ext cx="26517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FF6B35"/>
                </a:solidFill>
                <a:latin typeface="Calibri"/>
              </a:rPr>
              <a:t>What you see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26880" y="1828800"/>
            <a:ext cx="2743200" cy="32004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3 fio workloads: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1. Unique random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   (worst case)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2. Zero-fill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   (best case)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3. 50 % dedup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    (realistic)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Bandwidth + IOPS</a:t>
            </a:r>
          </a:p>
          <a:p>
            <a:pPr algn="l">
              <a:spcAft>
                <a:spcPts val="800"/>
              </a:spcAft>
            </a:pPr>
            <a:r>
              <a:rPr sz="1300" b="0">
                <a:solidFill>
                  <a:srgbClr val="101010"/>
                </a:solidFill>
                <a:latin typeface="Calibri"/>
              </a:rPr>
              <a:t>▸ /proc/dedup_stats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326880" y="4846320"/>
            <a:ext cx="2743200" cy="1508760"/>
          </a:xfrm>
          <a:prstGeom prst="rect">
            <a:avLst/>
          </a:prstGeom>
          <a:solidFill>
            <a:srgbClr val="F0F0F0"/>
          </a:solidFill>
          <a:ln w="9525">
            <a:solidFill>
              <a:srgbClr val="1E3A5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418320" y="4937760"/>
            <a:ext cx="25603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1" i="0">
                <a:solidFill>
                  <a:srgbClr val="1E3A5F"/>
                </a:solidFill>
                <a:latin typeface="Calibri"/>
              </a:rPr>
              <a:t>Why not live?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18320" y="5285232"/>
            <a:ext cx="2560320" cy="10515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Each fio run = 8s × 3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= ~24s of dead air.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Live on VM available</a:t>
            </a:r>
          </a:p>
          <a:p>
            <a:pPr algn="l"/>
            <a:r>
              <a:rPr sz="1200" b="0" i="0">
                <a:solidFill>
                  <a:srgbClr val="101010"/>
                </a:solidFill>
                <a:latin typeface="Calibri"/>
              </a:rPr>
              <a:t>on request.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22 / 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Evaluation Setup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188720"/>
          <a:ext cx="1124712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3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072"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</a:rPr>
                        <a:t>Component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b="1">
                          <a:solidFill>
                            <a:srgbClr val="FFFFFF"/>
                          </a:solidFill>
                        </a:rPr>
                        <a:t>Value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Host machine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Apple Silicon Mac (M-series)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Hypervisor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UTM (QEMU virtualisation)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Guest OS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Ubuntu Server 26.04 LTS, ARM64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Guest kernel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Linux 7.0.0-14-generic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Guest resources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4 vCPU, 4 GB RAM, 30 GB disk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Backing store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/dev/loop0 over a 1 GiB file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Block 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4 KiB (DEDUP_BLOCK_SIZE)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Hash table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65 536 buckets, per-bucket spinlock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Benchmark tool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fio 3.41 (libaio engine, direct=1)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080">
                <a:tc>
                  <a:txBody>
                    <a:bodyPr/>
                    <a:lstStyle/>
                    <a:p>
                      <a:pPr algn="l"/>
                      <a:r>
                        <a:rPr sz="1700">
                          <a:solidFill>
                            <a:srgbClr val="101010"/>
                          </a:solidFill>
                        </a:rPr>
                        <a:t>Functional tests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>
                          <a:solidFill>
                            <a:srgbClr val="101010"/>
                          </a:solidFill>
                        </a:rPr>
                        <a:t>scripts/test_basic.sh — 33 cases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440680"/>
            <a:ext cx="11430000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Each fio workload runs 15 s × 4 KiB blocks × iodepth 32 × direct I/O.</a:t>
            </a:r>
          </a:p>
          <a:p>
            <a:pPr algn="l"/>
            <a:r>
              <a:rPr sz="1600" b="0" i="1">
                <a:solidFill>
                  <a:srgbClr val="555555"/>
                </a:solidFill>
                <a:latin typeface="Calibri"/>
              </a:rPr>
              <a:t>Reported numbers are job-aggregated bandwidth, IOPS, mean &amp; p99 latency.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23 / 28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Throughput by Workload Redundancy</a:t>
            </a:r>
          </a:p>
        </p:txBody>
      </p:sp>
      <p:pic>
        <p:nvPicPr>
          <p:cNvPr id="4" name="Picture 3" descr="perf_throughpu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051560"/>
            <a:ext cx="9210822" cy="4937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46640" y="1737360"/>
            <a:ext cx="50292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 dirty="0">
                <a:solidFill>
                  <a:srgbClr val="1E3A5F"/>
                </a:solidFill>
                <a:latin typeface="Calibri"/>
              </a:rPr>
              <a:t>Take-aways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11640" y="2148840"/>
            <a:ext cx="5029200" cy="438912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Baseline: ~1 200 MB/s (raw loop)</a:t>
            </a:r>
          </a:p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Worst (unique): 214 MB/s
   ↳ SHA-256 + write dominates</a:t>
            </a:r>
          </a:p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Mixed 50 %: 275 MB/s (~+28 %)</a:t>
            </a:r>
          </a:p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High </a:t>
            </a:r>
            <a:r>
              <a:rPr sz="1400" b="0" dirty="0" err="1">
                <a:solidFill>
                  <a:srgbClr val="101010"/>
                </a:solidFill>
                <a:latin typeface="Calibri"/>
              </a:rPr>
              <a:t>dedup</a:t>
            </a:r>
            <a:r>
              <a:rPr sz="1400" b="0" dirty="0">
                <a:solidFill>
                  <a:srgbClr val="101010"/>
                </a:solidFill>
                <a:latin typeface="Calibri"/>
              </a:rPr>
              <a:t> 80 %: 293 MB/s</a:t>
            </a:r>
          </a:p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Zero-fill 100 %: 915 MB/s
   ↳ ~76 % of raw, no I/O on HITs</a:t>
            </a:r>
          </a:p>
          <a:p>
            <a:pPr algn="l">
              <a:spcAft>
                <a:spcPts val="800"/>
              </a:spcAft>
            </a:pPr>
            <a:r>
              <a:rPr sz="1400" b="0" dirty="0">
                <a:solidFill>
                  <a:srgbClr val="101010"/>
                </a:solidFill>
                <a:latin typeface="Calibri"/>
              </a:rPr>
              <a:t>▸ Throughput scales with redundancy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24 / 28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CPU–I/O Trade-off  &amp;  Dedup Ratios</a:t>
            </a:r>
          </a:p>
        </p:txBody>
      </p:sp>
      <p:pic>
        <p:nvPicPr>
          <p:cNvPr id="4" name="Picture 3" descr="perf_tradeof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005840"/>
            <a:ext cx="5943600" cy="3189349"/>
          </a:xfrm>
          <a:prstGeom prst="rect">
            <a:avLst/>
          </a:prstGeom>
        </p:spPr>
      </p:pic>
      <p:pic>
        <p:nvPicPr>
          <p:cNvPr id="5" name="Picture 4" descr="dedup_ratio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005840"/>
            <a:ext cx="5760720" cy="3103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440680"/>
            <a:ext cx="11430000" cy="9601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1">
                <a:solidFill>
                  <a:srgbClr val="1E3A5F"/>
                </a:solidFill>
                <a:latin typeface="Calibri"/>
              </a:rPr>
              <a:t>Two halves of the same story:</a:t>
            </a:r>
          </a:p>
          <a:p>
            <a:pPr algn="l"/>
            <a:r>
              <a:rPr sz="1500" b="0" i="1">
                <a:solidFill>
                  <a:srgbClr val="1E3A5F"/>
                </a:solidFill>
                <a:latin typeface="Calibri"/>
              </a:rPr>
              <a:t> • Left — performance vs redundancy (overhead &lt; 50 % &lt; benefit).</a:t>
            </a:r>
          </a:p>
          <a:p>
            <a:pPr algn="l"/>
            <a:r>
              <a:rPr sz="1500" b="0" i="1">
                <a:solidFill>
                  <a:srgbClr val="1E3A5F"/>
                </a:solidFill>
                <a:latin typeface="Calibri"/>
              </a:rPr>
              <a:t> • Right — measured dedup ratios across 6 real workloads, peaking at 65× on zero-fill.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25 / 28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Challenges — 6 Real Debugging Stories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07899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74320" y="1078992"/>
            <a:ext cx="91440" cy="1572768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12471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①  Read path deadlock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40" y="115214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C62828"/>
                </a:solidFill>
                <a:latin typeface="Calibri"/>
              </a:rPr>
              <a:t>[CRITICAL]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8191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submit_bio_wait() in dm_map() blocks the bio dispatcher.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13055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Pushed reads to workqueue, mirroring write path.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07899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217920" y="1078992"/>
            <a:ext cx="91440" cy="1572768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00800" y="112471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②  Concurrent LZ4 corruption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7040" y="115214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C62828"/>
                </a:solidFill>
                <a:latin typeface="Calibri"/>
              </a:rPr>
              <a:t>[CRITICAL]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58191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Workers shared one workspace → silent -3238 errors.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13055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Per-call kmalloc workspace, no contention.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277063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274320" y="2770632"/>
            <a:ext cx="91440" cy="1572768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7200" y="281635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③  ext4 1024-byte superblock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284378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FF6B35"/>
                </a:solidFill>
                <a:latin typeface="Calibri"/>
              </a:rPr>
              <a:t>[DESIGN]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27355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fs mount issued sub-4-KiB I/O → rejected by target.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382219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Implemented io_hints — advertise 4 KiB min I/O.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277063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217920" y="2770632"/>
            <a:ext cx="91440" cy="1572768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0" y="281635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④  PDE_DATA → pde_data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607040" y="284378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1976D2"/>
                </a:solidFill>
                <a:latin typeface="Calibri"/>
              </a:rPr>
              <a:t>[API]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0" y="327355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Linux 5.17+ renamed the macro; build broke on 7.0.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382219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Trivial rename; ifdef fallback for older kernels.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446227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274320" y="4462272"/>
            <a:ext cx="91440" cy="1572768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57200" y="450799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⑤  bio_add_page warn_unused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63440" y="453542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1976D2"/>
                </a:solidFill>
                <a:latin typeface="Calibri"/>
              </a:rPr>
              <a:t>[API]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496519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Modern bio API requires checking returned bytes.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551383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Every call now compares against DEDUP_BLOCK_SIZE.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17920" y="4462272"/>
            <a:ext cx="5669280" cy="1572768"/>
          </a:xfrm>
          <a:prstGeom prst="rect">
            <a:avLst/>
          </a:prstGeom>
          <a:solidFill>
            <a:srgbClr val="F5F7FA"/>
          </a:solidFill>
          <a:ln w="9525">
            <a:solidFill>
              <a:srgbClr val="C0C8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6217920" y="4462272"/>
            <a:ext cx="91440" cy="1572768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400800" y="4507992"/>
            <a:ext cx="539496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800" b="1" i="0">
                <a:solidFill>
                  <a:srgbClr val="1E3A5F"/>
                </a:solidFill>
                <a:latin typeface="Calibri"/>
              </a:rPr>
              <a:t>⑥  ARM64 format for LZ4_MEM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607040" y="4535424"/>
            <a:ext cx="1188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1" i="0">
                <a:solidFill>
                  <a:srgbClr val="1976D2"/>
                </a:solidFill>
                <a:latin typeface="Calibri"/>
              </a:rPr>
              <a:t>[API]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800" y="4965192"/>
            <a:ext cx="539496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Problem: Macro is unsigned long; %d → -Werror=format=.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0800" y="5513832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 i="1">
                <a:solidFill>
                  <a:srgbClr val="4CAF50"/>
                </a:solidFill>
                <a:latin typeface="Calibri"/>
              </a:rPr>
              <a:t>Fix: Cast to (unsigned long) and use %lu.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26 / 28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Key Insights, Limitations, Future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09728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 i="0">
                <a:solidFill>
                  <a:srgbClr val="4CAF50"/>
                </a:solidFill>
                <a:latin typeface="Calibri"/>
              </a:rPr>
              <a:t>Insights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691640"/>
            <a:ext cx="5852160" cy="4572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0">
                <a:solidFill>
                  <a:srgbClr val="101010"/>
                </a:solidFill>
                <a:latin typeface="Calibri"/>
              </a:rPr>
              <a:t>▸ CPU–I/O trade-off is real &amp; quantifiable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101010"/>
                </a:solidFill>
                <a:latin typeface="Calibri"/>
              </a:rPr>
              <a:t>▸ SHA-256 cost vanishes at 80 %+ dedup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101010"/>
                </a:solidFill>
                <a:latin typeface="Calibri"/>
              </a:rPr>
              <a:t>▸ Lock granularity matters: per-bucket
   spinlock → near-linear scaling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101010"/>
                </a:solidFill>
                <a:latin typeface="Calibri"/>
              </a:rPr>
              <a:t>▸ Async ⇒ correctness, not only speed
   (avoids deadlock)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55080" y="109728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 i="0">
                <a:solidFill>
                  <a:srgbClr val="FF6B35"/>
                </a:solidFill>
                <a:latin typeface="Calibri"/>
              </a:rPr>
              <a:t>Limitations / Future 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55080" y="1691640"/>
            <a:ext cx="5577840" cy="457200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Metadata volatile — lost on rmmod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→  Future: journal + persistent superblock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Per-LBN serialisation absent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→  Future: RW-lock per LBN bucket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Compression static (LZ4, 7/8 threshold)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→  Future: adaptive zstd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No cross-device dedup</a:t>
            </a:r>
          </a:p>
          <a:p>
            <a:pPr algn="l">
              <a:spcAft>
                <a:spcPts val="800"/>
              </a:spcAft>
            </a:pPr>
            <a:r>
              <a:rPr sz="1700" b="0">
                <a:solidFill>
                  <a:srgbClr val="101010"/>
                </a:solidFill>
                <a:latin typeface="Calibri"/>
              </a:rPr>
              <a:t>▸ →  Future: shared global index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27 / 28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48640" y="1280160"/>
            <a:ext cx="164592" cy="146304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51560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331720"/>
            <a:ext cx="10515600" cy="2468880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0">
                <a:solidFill>
                  <a:srgbClr val="FFFFFF"/>
                </a:solidFill>
                <a:latin typeface="Calibri"/>
              </a:rPr>
              <a:t>▸ Production-style Device-Mapper target — kernel only, no FUSE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FFFFFF"/>
                </a:solidFill>
                <a:latin typeface="Calibri"/>
              </a:rPr>
              <a:t>▸ All mandatory + 6 advanced items verified (33 / 33 tests)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FFFFFF"/>
                </a:solidFill>
                <a:latin typeface="Calibri"/>
              </a:rPr>
              <a:t>▸ Correct CPU–I/O trade-off behaviour with real fio numbers</a:t>
            </a:r>
          </a:p>
          <a:p>
            <a:pPr algn="l">
              <a:spcAft>
                <a:spcPts val="800"/>
              </a:spcAft>
            </a:pPr>
            <a:r>
              <a:rPr sz="1800" b="0">
                <a:solidFill>
                  <a:srgbClr val="FFFFFF"/>
                </a:solidFill>
                <a:latin typeface="Calibri"/>
              </a:rPr>
              <a:t>▸ Survived 6 debugging episodes — stable on Linux 7.0 series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4846320"/>
            <a:ext cx="164592" cy="13716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4754880"/>
            <a:ext cx="10515600" cy="10058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Questions?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852160"/>
            <a:ext cx="10515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1">
                <a:solidFill>
                  <a:srgbClr val="FF6B35"/>
                </a:solidFill>
                <a:latin typeface="Calibri"/>
              </a:rPr>
              <a:t>Source:  /Users/wangzheyu/CUHKSZ/OS/kernel_dedup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Motivation: Data Redundancy is Everywhere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4300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0" i="1">
                <a:solidFill>
                  <a:srgbClr val="555555"/>
                </a:solidFill>
                <a:latin typeface="Calibri"/>
              </a:rPr>
              <a:t>Modern storage workloads hide enormous amounts of duplicate data.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74519"/>
            <a:ext cx="164592" cy="141732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920239"/>
            <a:ext cx="36576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Virtual machines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468879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10 Ubuntu VMs share the same /bin/bash, kernel, libc — same bytes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stored 10 times.  Industry typical dedup ratio: 6-15×.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383279"/>
            <a:ext cx="164592" cy="141732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3428999"/>
            <a:ext cx="36576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Backup snapshots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977639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Daily full backups of an unchanging filesystem — identical blocks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copied every day.  Without dedup, capacity grows linearly with time.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892039"/>
            <a:ext cx="164592" cy="141732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77240" y="4937759"/>
            <a:ext cx="36576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1" i="0">
                <a:solidFill>
                  <a:srgbClr val="1E3A5F"/>
                </a:solidFill>
                <a:latin typeface="Calibri"/>
              </a:rPr>
              <a:t>Container images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5486399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Hundreds of containers built FROM the same base layer — Docker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deduplicates at file level, but block-level catches more.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3 / 28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Why It Hurts: Capacity, Cost, Endurance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34440"/>
            <a:ext cx="10515600" cy="1918474"/>
          </a:xfrm>
          <a:prstGeom prst="rect">
            <a:avLst/>
          </a:prstGeom>
          <a:noFill/>
        </p:spPr>
        <p:txBody>
          <a:bodyPr wrap="square" lIns="0" tIns="0">
            <a:spAutoFit/>
          </a:bodyPr>
          <a:lstStyle/>
          <a:p>
            <a:pPr algn="l">
              <a:spcAft>
                <a:spcPts val="800"/>
              </a:spcAft>
            </a:pPr>
            <a:r>
              <a:rPr sz="1900" b="0" dirty="0">
                <a:solidFill>
                  <a:srgbClr val="101010"/>
                </a:solidFill>
                <a:latin typeface="Calibri"/>
              </a:rPr>
              <a:t>▸ Capacity   — extra TBs of SSD/HDD bought for the same logical data</a:t>
            </a:r>
          </a:p>
          <a:p>
            <a:pPr algn="l">
              <a:spcAft>
                <a:spcPts val="800"/>
              </a:spcAft>
            </a:pPr>
            <a:r>
              <a:rPr sz="1900" b="0" dirty="0">
                <a:solidFill>
                  <a:srgbClr val="101010"/>
                </a:solidFill>
                <a:latin typeface="Calibri"/>
              </a:rPr>
              <a:t>▸ Cost       — </a:t>
            </a:r>
            <a:r>
              <a:rPr sz="1900" b="0" dirty="0" err="1">
                <a:solidFill>
                  <a:srgbClr val="101010"/>
                </a:solidFill>
                <a:latin typeface="Calibri"/>
              </a:rPr>
              <a:t>datacentre</a:t>
            </a:r>
            <a:r>
              <a:rPr sz="1900" b="0" dirty="0">
                <a:solidFill>
                  <a:srgbClr val="101010"/>
                </a:solidFill>
                <a:latin typeface="Calibri"/>
              </a:rPr>
              <a:t> $/GB scales linearly without </a:t>
            </a:r>
            <a:r>
              <a:rPr sz="1900" b="0" dirty="0" err="1">
                <a:solidFill>
                  <a:srgbClr val="101010"/>
                </a:solidFill>
                <a:latin typeface="Calibri"/>
              </a:rPr>
              <a:t>dedup</a:t>
            </a:r>
            <a:endParaRPr sz="1900" b="0" dirty="0">
              <a:solidFill>
                <a:srgbClr val="101010"/>
              </a:solidFill>
              <a:latin typeface="Calibri"/>
            </a:endParaRPr>
          </a:p>
          <a:p>
            <a:pPr algn="l">
              <a:spcAft>
                <a:spcPts val="800"/>
              </a:spcAft>
            </a:pPr>
            <a:r>
              <a:rPr sz="1900" b="0" dirty="0">
                <a:solidFill>
                  <a:srgbClr val="101010"/>
                </a:solidFill>
                <a:latin typeface="Calibri"/>
              </a:rPr>
              <a:t>▸ Endurance  — SSD flash cells wear out by Program/Erase cycle count</a:t>
            </a:r>
          </a:p>
          <a:p>
            <a:pPr algn="l">
              <a:spcAft>
                <a:spcPts val="800"/>
              </a:spcAft>
            </a:pPr>
            <a:r>
              <a:rPr sz="1900" b="0" dirty="0">
                <a:solidFill>
                  <a:srgbClr val="101010"/>
                </a:solidFill>
                <a:latin typeface="Calibri"/>
              </a:rPr>
              <a:t>▸ write amplification = (host bytes written) × (</a:t>
            </a:r>
            <a:r>
              <a:rPr sz="1900" b="0" dirty="0" err="1">
                <a:solidFill>
                  <a:srgbClr val="101010"/>
                </a:solidFill>
                <a:latin typeface="Calibri"/>
              </a:rPr>
              <a:t>dedup</a:t>
            </a:r>
            <a:r>
              <a:rPr sz="1900" b="0" dirty="0">
                <a:solidFill>
                  <a:srgbClr val="101010"/>
                </a:solidFill>
                <a:latin typeface="Calibri"/>
              </a:rPr>
              <a:t> factor)</a:t>
            </a:r>
          </a:p>
          <a:p>
            <a:pPr algn="l">
              <a:spcAft>
                <a:spcPts val="800"/>
              </a:spcAft>
            </a:pPr>
            <a:r>
              <a:rPr sz="1900" b="0" dirty="0">
                <a:solidFill>
                  <a:srgbClr val="101010"/>
                </a:solidFill>
                <a:latin typeface="Calibri"/>
              </a:rPr>
              <a:t>▸ Bandwidth  — duplicate blocks consume scarce I/O queue depth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4251960"/>
            <a:ext cx="10881360" cy="1920240"/>
          </a:xfrm>
          <a:prstGeom prst="rect">
            <a:avLst/>
          </a:prstGeom>
          <a:solidFill>
            <a:srgbClr val="F0F0F0"/>
          </a:solidFill>
          <a:ln w="9525">
            <a:solidFill>
              <a:srgbClr val="FF6B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4370832"/>
            <a:ext cx="10515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FF6B35"/>
                </a:solidFill>
                <a:latin typeface="Calibri"/>
              </a:rPr>
              <a:t>★ Goal of in-line dedup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892040"/>
            <a:ext cx="1051560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0" i="0">
                <a:solidFill>
                  <a:srgbClr val="101010"/>
                </a:solidFill>
                <a:latin typeface="Calibri"/>
              </a:rPr>
              <a:t>Detect duplicate 4-KiB blocks BEFORE they hit the disk —</a:t>
            </a:r>
          </a:p>
          <a:p>
            <a:pPr algn="l"/>
            <a:r>
              <a:rPr sz="1700" b="0" i="0">
                <a:solidFill>
                  <a:srgbClr val="101010"/>
                </a:solidFill>
                <a:latin typeface="Calibri"/>
              </a:rPr>
              <a:t>share one physical copy across all logical references.</a:t>
            </a:r>
          </a:p>
          <a:p>
            <a:pPr algn="l"/>
            <a:r>
              <a:rPr sz="1700" b="0" i="0">
                <a:solidFill>
                  <a:srgbClr val="101010"/>
                </a:solidFill>
                <a:latin typeface="Calibri"/>
              </a:rPr>
              <a:t>Net effect: less I/O, less wear, less storage.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4 / 28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FF6B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Project Scope (Topic 15 Requirements)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C62828"/>
                </a:solidFill>
                <a:latin typeface="Calibri"/>
              </a:rPr>
              <a:t>MANDATORY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69164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Kernel-level interception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6120" y="1691640"/>
            <a:ext cx="301752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Device-Mapper bio target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258568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Hash fingerprint (SHA-256)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46120" y="2258568"/>
            <a:ext cx="301752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Kernel Crypto API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825496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Hash → physical block map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2825496"/>
            <a:ext cx="301752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DECLARE_HASHTABLE + LBN map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392424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In KERNEL space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46120" y="3392424"/>
            <a:ext cx="301752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no FUSE / no userspace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143000"/>
            <a:ext cx="54864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FF6B35"/>
                </a:solidFill>
                <a:latin typeface="Calibri"/>
              </a:rPr>
              <a:t>ADVANCED (BONUS)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169164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LZ4 compression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6840" y="169164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MISS, 7/8 threshold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10312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Async (workqueue)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06840" y="210312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both reads &amp; writes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251460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Collision handling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06840" y="251460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memcmp verification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292608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Reference counting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06840" y="292608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atomic_t per entry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333756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Block recycling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06840" y="333756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free-list LIFO, O(1)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3749040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Realistic fs (ext4)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06840" y="3749040"/>
            <a:ext cx="29260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✓ io_hints + 4 KiB align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5074920"/>
            <a:ext cx="11247120" cy="1280160"/>
          </a:xfrm>
          <a:prstGeom prst="rect">
            <a:avLst/>
          </a:prstGeom>
          <a:solidFill>
            <a:srgbClr val="F0F0F0"/>
          </a:solidFill>
          <a:ln w="9525">
            <a:solidFill>
              <a:srgbClr val="1E3A5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40080" y="5166360"/>
            <a:ext cx="1097280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All mandatory items + 6 advanced items implemented and tested.</a:t>
            </a:r>
          </a:p>
          <a:p>
            <a:pPr algn="l"/>
            <a:r>
              <a:rPr sz="1700" b="1" i="0">
                <a:solidFill>
                  <a:srgbClr val="1E3A5F"/>
                </a:solidFill>
                <a:latin typeface="Calibri"/>
              </a:rPr>
              <a:t>33 / 33 functional tests pass · ext4 mounts and survives I/O · 7 fio benchmarks complete.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5 / 28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Background: Content-Addressable Storage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53035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1E3A5F"/>
                </a:solidFill>
                <a:latin typeface="Calibri"/>
              </a:rPr>
              <a:t>Traditional Storage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783080"/>
            <a:ext cx="1828800" cy="5943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File 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74720" y="1783080"/>
            <a:ext cx="1828800" cy="5943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File B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1600" y="3017520"/>
            <a:ext cx="1828800" cy="86868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Block 100
[data X]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74720" y="3017520"/>
            <a:ext cx="1828800" cy="86868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Block 101
[data X]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2286000" y="2377440"/>
            <a:ext cx="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4389120" y="2377440"/>
            <a:ext cx="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2286000" y="3886200"/>
            <a:ext cx="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4389120" y="3886200"/>
            <a:ext cx="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914400" y="4526280"/>
            <a:ext cx="4846320" cy="777240"/>
          </a:xfrm>
          <a:prstGeom prst="roundRect">
            <a:avLst/>
          </a:prstGeom>
          <a:solidFill>
            <a:srgbClr val="55555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Disk: 8 KiB used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1188720"/>
            <a:ext cx="530352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000" b="1" i="0">
                <a:solidFill>
                  <a:srgbClr val="FF6B35"/>
                </a:solidFill>
                <a:latin typeface="Calibri"/>
              </a:rPr>
              <a:t>Content-Addressable Storage (Dedup)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132320" y="1783080"/>
            <a:ext cx="1828800" cy="5943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File 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235440" y="1783080"/>
            <a:ext cx="1828800" cy="59436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File B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83879" y="3017520"/>
            <a:ext cx="1828800" cy="86868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Block 100
[data X]
ref_count = 2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8046720" y="2377440"/>
            <a:ext cx="105156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 flipH="1">
            <a:off x="9098280" y="2377440"/>
            <a:ext cx="105156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9098280" y="3886200"/>
            <a:ext cx="0" cy="640080"/>
          </a:xfrm>
          <a:prstGeom prst="line">
            <a:avLst/>
          </a:prstGeom>
          <a:ln w="2540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6675120" y="4526280"/>
            <a:ext cx="4846320" cy="777240"/>
          </a:xfrm>
          <a:prstGeom prst="roundRect">
            <a:avLst/>
          </a:prstGeom>
          <a:solidFill>
            <a:srgbClr val="55555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Disk: 4 KiB used (50% saved)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577840"/>
            <a:ext cx="11430000" cy="8686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700" b="0" i="1">
                <a:solidFill>
                  <a:srgbClr val="1E3A5F"/>
                </a:solidFill>
                <a:latin typeface="Calibri"/>
              </a:rPr>
              <a:t>Mindset shift:  «Where do I write this?»  →  «Do I already have this?»</a:t>
            </a:r>
          </a:p>
          <a:p>
            <a:pPr algn="ctr"/>
            <a:r>
              <a:rPr sz="1700" b="0" i="1">
                <a:solidFill>
                  <a:srgbClr val="1E3A5F"/>
                </a:solidFill>
                <a:latin typeface="Calibri"/>
              </a:rPr>
              <a:t>Address blocks by their content hash, not by their position on disk.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6 / 28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Choosing the Right Granularity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4300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0" i="1">
                <a:solidFill>
                  <a:srgbClr val="555555"/>
                </a:solidFill>
                <a:latin typeface="Calibri"/>
              </a:rPr>
              <a:t>Trade-off: smaller granularity = more savings but more CPU &amp; metadata.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8640" y="1783080"/>
          <a:ext cx="1106424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28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sz="1700" b="1">
                          <a:solidFill>
                            <a:srgbClr val="FFFFFF"/>
                          </a:solidFill>
                        </a:rPr>
                        <a:t>Level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 b="1">
                          <a:solidFill>
                            <a:srgbClr val="FFFFFF"/>
                          </a:solidFill>
                        </a:rPr>
                        <a:t>Saving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 b="1">
                          <a:solidFill>
                            <a:srgbClr val="FFFFFF"/>
                          </a:solidFill>
                        </a:rPr>
                        <a:t>CPU cost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 b="1">
                          <a:solidFill>
                            <a:srgbClr val="FFFFFF"/>
                          </a:solidFill>
                        </a:rPr>
                        <a:t>Metadata RAM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 b="1">
                          <a:solidFill>
                            <a:srgbClr val="FFFFFF"/>
                          </a:solidFill>
                        </a:rPr>
                        <a:t>Verdict</a:t>
                      </a:r>
                    </a:p>
                  </a:txBody>
                  <a:tcPr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sz="1600">
                          <a:solidFill>
                            <a:srgbClr val="101010"/>
                          </a:solidFill>
                        </a:rPr>
                        <a:t>File-level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Very 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Tiny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Misses most dups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sz="1600">
                          <a:solidFill>
                            <a:srgbClr val="101010"/>
                          </a:solidFill>
                        </a:rPr>
                        <a:t>Block-level (4 KiB)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High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Moderate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32 MiB / 1 TiB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★ Sweet spot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sz="1600">
                          <a:solidFill>
                            <a:srgbClr val="101010"/>
                          </a:solidFill>
                        </a:rPr>
                        <a:t>Block-level (8 KiB)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Med-high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16 MiB / 1 TiB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Dilutes savings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sz="1600">
                          <a:solidFill>
                            <a:srgbClr val="101010"/>
                          </a:solidFill>
                        </a:rPr>
                        <a:t>Block-level (1 KiB)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V. high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High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128 MiB / 1 TiB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Hash storm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l"/>
                      <a:r>
                        <a:rPr sz="1600">
                          <a:solidFill>
                            <a:srgbClr val="101010"/>
                          </a:solidFill>
                        </a:rPr>
                        <a:t>Variable / byte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Maximum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Extreme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Huge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00">
                          <a:solidFill>
                            <a:srgbClr val="101010"/>
                          </a:solidFill>
                        </a:rPr>
                        <a:t>Backup-only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48640" y="4983480"/>
            <a:ext cx="11064240" cy="1417320"/>
          </a:xfrm>
          <a:prstGeom prst="rect">
            <a:avLst/>
          </a:prstGeom>
          <a:solidFill>
            <a:srgbClr val="F0F0F0"/>
          </a:solidFill>
          <a:ln w="9525">
            <a:solidFill>
              <a:srgbClr val="1976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31520" y="5074920"/>
            <a:ext cx="1097280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We chose 4 KiB: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Matches Linux PAGE_SIZE → page cache friendly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Matches ext4 / xfs default block size → no realignment</a:t>
            </a:r>
          </a:p>
          <a:p>
            <a:pPr algn="l"/>
            <a:r>
              <a:rPr sz="1600" b="0" i="0">
                <a:solidFill>
                  <a:srgbClr val="101010"/>
                </a:solidFill>
                <a:latin typeface="Calibri"/>
              </a:rPr>
              <a:t>• 32-byte SHA-256 fingerprint per block → 0.78% metadata overhead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7 / 28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976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Where in the Stack? — Linux Block I/O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4937760" cy="42062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Application (dd, fio, ext4 user)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2905760" y="1609344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48640" y="1719072"/>
            <a:ext cx="4937760" cy="42062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VFS — Virtual File System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905760" y="2139696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548640" y="2249424"/>
            <a:ext cx="4937760" cy="42062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Page Cache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2905760" y="2670048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2779776"/>
            <a:ext cx="4937760" cy="420624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ext4 / xfs / btrfs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2905760" y="3200400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48640" y="3310128"/>
            <a:ext cx="4937760" cy="42062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Block Layer (bio submission)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2905760" y="3730752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48640" y="3840480"/>
            <a:ext cx="4937760" cy="42062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Device Mapper Framework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2905760" y="4261104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48640" y="4370832"/>
            <a:ext cx="4937760" cy="420624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★ dm-dedup (this project)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2905760" y="4791456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23560" y="4325112"/>
            <a:ext cx="219456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00" b="1" i="0">
                <a:solidFill>
                  <a:srgbClr val="FF6B35"/>
                </a:solidFill>
                <a:latin typeface="Calibri"/>
              </a:rPr>
              <a:t>★ Our intercept point</a:t>
            </a:r>
          </a:p>
          <a:p>
            <a:pPr algn="l"/>
            <a:r>
              <a:rPr sz="1300" b="1" i="0">
                <a:solidFill>
                  <a:srgbClr val="FF6B35"/>
                </a:solidFill>
                <a:latin typeface="Calibri"/>
              </a:rPr>
              <a:t>   bio level, per 4 KiB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901184"/>
            <a:ext cx="4937760" cy="42062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Block Layer (bio remap)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2905760" y="5321808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548640" y="5431536"/>
            <a:ext cx="4937760" cy="420624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loop / NVMe / SCSI driver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2905760" y="5852160"/>
            <a:ext cx="0" cy="109728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548640" y="5961888"/>
            <a:ext cx="4937760" cy="420624"/>
          </a:xfrm>
          <a:prstGeom prst="roundRect">
            <a:avLst/>
          </a:prstGeom>
          <a:solidFill>
            <a:srgbClr val="55555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Backing Device (/dev/loop0, SSD …)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63840" y="1325880"/>
            <a:ext cx="429768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 i="0">
                <a:solidFill>
                  <a:srgbClr val="1E3A5F"/>
                </a:solidFill>
                <a:latin typeface="Calibri"/>
              </a:rPr>
              <a:t>Three candidate intercept points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63840" y="2011680"/>
            <a:ext cx="429768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FF6B35"/>
                </a:solidFill>
                <a:latin typeface="Calibri"/>
              </a:rPr>
              <a:t>(a) fs/buffer.c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63840" y="2423160"/>
            <a:ext cx="429768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101010"/>
                </a:solidFill>
                <a:latin typeface="Calibri"/>
              </a:rPr>
              <a:t>Per-fs; misses direct I/O; invasive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63840" y="3200400"/>
            <a:ext cx="429768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FF6B35"/>
                </a:solidFill>
                <a:latin typeface="Calibri"/>
              </a:rPr>
              <a:t>(b) Page cache hooks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3611880"/>
            <a:ext cx="429768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101010"/>
                </a:solidFill>
                <a:latin typeface="Calibri"/>
              </a:rPr>
              <a:t>Buffered I/O only; misses O_DIRECT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63840" y="4389120"/>
            <a:ext cx="429768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700" b="1" i="0">
                <a:solidFill>
                  <a:srgbClr val="FF6B35"/>
                </a:solidFill>
                <a:latin typeface="Calibri"/>
              </a:rPr>
              <a:t>(c) bio layer (DM)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63840" y="4800600"/>
            <a:ext cx="4297680" cy="7772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 i="0">
                <a:solidFill>
                  <a:srgbClr val="101010"/>
                </a:solidFill>
                <a:latin typeface="Calibri"/>
              </a:rPr>
              <a:t>Catches ALL I/O, no fs changes — chosen ★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8 / 28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91440"/>
            <a:ext cx="11430000" cy="7772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System Architecture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023360" y="1188720"/>
            <a:ext cx="4114800" cy="502920"/>
          </a:xfrm>
          <a:prstGeom prst="roundRect">
            <a:avLst/>
          </a:prstGeom>
          <a:solidFill>
            <a:srgbClr val="1976D2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User process / Filesystem  (write/read 4 KiB)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23360" y="1920240"/>
            <a:ext cx="4114800" cy="50292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dm_target.map() → dedup_map()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023360" y="2651760"/>
            <a:ext cx="4114800" cy="50292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Async workqueue dispatch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3520440"/>
            <a:ext cx="3520440" cy="45720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1. SHA-256 fingerprint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4069080"/>
            <a:ext cx="3520440" cy="45720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2. Hash index lookup (bucket lock)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4320" y="4617720"/>
            <a:ext cx="3520440" cy="45720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3a HIT → memcmp → ref_inc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320" y="5166360"/>
            <a:ext cx="3520440" cy="457200"/>
          </a:xfrm>
          <a:prstGeom prst="roundRect">
            <a:avLst/>
          </a:prstGeom>
          <a:solidFill>
            <a:srgbClr val="C62828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3b MISS → LZ4 compress → write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366760" y="3520440"/>
            <a:ext cx="3520440" cy="45720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1. LBN → physical block lookup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366760" y="4069080"/>
            <a:ext cx="3520440" cy="45720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2. submit_bio_wait() raw read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66760" y="4617720"/>
            <a:ext cx="3520440" cy="457200"/>
          </a:xfrm>
          <a:prstGeom prst="roundRect">
            <a:avLst/>
          </a:prstGeom>
          <a:solidFill>
            <a:srgbClr val="FF6B3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3. If compressed: LZ4 decompress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66760" y="5166360"/>
            <a:ext cx="3520440" cy="457200"/>
          </a:xfrm>
          <a:prstGeom prst="roundRect">
            <a:avLst/>
          </a:prstGeom>
          <a:solidFill>
            <a:srgbClr val="4CAF50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4. Copy into bio page · bio_endio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080760" y="1691640"/>
            <a:ext cx="0" cy="22860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6080760" y="2423160"/>
            <a:ext cx="0" cy="22860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 flipH="1">
            <a:off x="3200400" y="3154680"/>
            <a:ext cx="1737360" cy="3657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7223760" y="3154680"/>
            <a:ext cx="1737360" cy="36576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2011680" y="3977639"/>
            <a:ext cx="0" cy="91441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10149840" y="3977639"/>
            <a:ext cx="0" cy="91441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2011680" y="4526280"/>
            <a:ext cx="0" cy="9144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10149840" y="4526280"/>
            <a:ext cx="0" cy="9144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2011680" y="5074920"/>
            <a:ext cx="0" cy="9144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10149840" y="5074920"/>
            <a:ext cx="0" cy="9144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023360" y="5760720"/>
            <a:ext cx="4114800" cy="502920"/>
          </a:xfrm>
          <a:prstGeom prst="roundRect">
            <a:avLst/>
          </a:prstGeom>
          <a:solidFill>
            <a:srgbClr val="555555"/>
          </a:solidFill>
          <a:ln w="12700">
            <a:solidFill>
              <a:srgbClr val="1010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5720" rIns="45720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Backing Device (loop / NVMe)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2011680" y="5623560"/>
            <a:ext cx="2103120" cy="22860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H="1">
            <a:off x="8046720" y="5623560"/>
            <a:ext cx="2103120" cy="228600"/>
          </a:xfrm>
          <a:prstGeom prst="line">
            <a:avLst/>
          </a:prstGeom>
          <a:ln w="19050">
            <a:solidFill>
              <a:srgbClr val="10101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74320" y="3108960"/>
            <a:ext cx="27432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C62828"/>
                </a:solidFill>
                <a:latin typeface="Calibri"/>
              </a:rPr>
              <a:t>WRITE PATH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3108960"/>
            <a:ext cx="2743200" cy="4114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600" b="1" i="0">
                <a:solidFill>
                  <a:srgbClr val="4CAF50"/>
                </a:solidFill>
                <a:latin typeface="Calibri"/>
              </a:rPr>
              <a:t>READ PATH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65760" y="6510528"/>
            <a:ext cx="914400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CSC5031 Operating Systems · Topic 15  ·  王哲宇  ·  225040125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332720" y="6510528"/>
            <a:ext cx="1645920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/>
            <a:r>
              <a:rPr sz="1200" b="0" i="0">
                <a:solidFill>
                  <a:srgbClr val="FFFFFF"/>
                </a:solidFill>
                <a:latin typeface="Calibri"/>
              </a:rPr>
              <a:t>9 / 28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4457</Words>
  <Application>Microsoft Macintosh PowerPoint</Application>
  <PresentationFormat>宽屏</PresentationFormat>
  <Paragraphs>659</Paragraphs>
  <Slides>28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2" baseType="lpstr">
      <vt:lpstr>Arial</vt:lpstr>
      <vt:lpstr>Calibri</vt:lpstr>
      <vt:lpstr>Menlo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王哲宇（实习）</cp:lastModifiedBy>
  <cp:revision>2</cp:revision>
  <dcterms:created xsi:type="dcterms:W3CDTF">2013-01-27T09:14:16Z</dcterms:created>
  <dcterms:modified xsi:type="dcterms:W3CDTF">2026-04-29T02:05:50Z</dcterms:modified>
  <cp:category/>
</cp:coreProperties>
</file>