
<file path=[Content_Types].xml><?xml version="1.0" encoding="utf-8"?>
<Types xmlns="http://schemas.openxmlformats.org/package/2006/content-types">
  <Default Extension="fntdata" ContentType="application/x-fontdata"/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charts/chart1.xml" ContentType="application/vnd.openxmlformats-officedocument.drawingml.chart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Relationship Id="rId4" Type="http://schemas.openxmlformats.org/officeDocument/2006/relationships/custom-properties" Target="docProps/custom.xml" 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notesMasterIdLst>
    <p:notesMasterId r:id="rId26"/>
  </p:notesMasterIdLst>
  <p:sldSz cx="28905200" cy="16256000"/>
  <p:notesSz cx="16256000" cy="28905200"/>
  <p:embeddedFontLst>
    <p:embeddedFont>
      <p:font typeface="Quattrocento Sans" charset="-122" pitchFamily="34"/>
      <p:regular r:id="rId31"/>
    </p:embeddedFont>
    <p:embeddedFont>
      <p:font typeface="Liter" charset="-122" pitchFamily="34"/>
      <p:regular r:id="rId32"/>
    </p:embeddedFont>
  </p:embeddedFon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31" Type="http://schemas.openxmlformats.org/officeDocument/2006/relationships/font" Target="fonts/font1.fntdata"/><Relationship Id="rId32" Type="http://schemas.openxmlformats.org/officeDocument/2006/relationships/font" Target="fonts/font2.fntdata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BW Delta %</c:v>
                </c:pt>
              </c:strCache>
            </c:strRef>
          </c:tx>
          <c:spPr>
            <a:solidFill>
              <a:srgbClr val="00D4AA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245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unique-rand</c:v>
                  </c:pt>
                  <c:pt idx="1">
                    <c:v>zero-fill</c:v>
                  </c:pt>
                  <c:pt idx="2">
                    <c:v>kernel-src</c:v>
                  </c:pt>
                  <c:pt idx="3">
                    <c:v>vm-image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-5.02</c:v>
                </c:pt>
                <c:pt idx="1">
                  <c:v>5.16</c:v>
                </c:pt>
                <c:pt idx="2">
                  <c:v>-1.56</c:v>
                </c:pt>
                <c:pt idx="3">
                  <c:v>4.02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245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25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e5e7eb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PTIST_MAST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2192000" y="4967097"/>
            <a:ext cx="4515612" cy="67691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3" name="Shape 1"/>
          <p:cNvSpPr/>
          <p:nvPr/>
        </p:nvSpPr>
        <p:spPr>
          <a:xfrm>
            <a:off x="3160903" y="5418709"/>
            <a:ext cx="22577679" cy="2709291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2998343" y="5337429"/>
            <a:ext cx="22902799" cy="2871851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2876423" y="5276469"/>
            <a:ext cx="23146639" cy="29937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818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Kernel-Level Data Deduplication Mechanism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418709" y="8353679"/>
            <a:ext cx="18062321" cy="1806321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5256149" y="8272399"/>
            <a:ext cx="18387441" cy="1968881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5134229" y="8211439"/>
            <a:ext cx="18631281" cy="209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ct val="160000"/>
              </a:lnSpc>
            </a:pPr>
            <a:r>
              <a:rPr lang="en-US" sz="368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Operating Systems Project — Topic 15</a:t>
            </a:r>
            <a:endParaRPr lang="en-US" sz="1600" dirty="0"/>
          </a:p>
          <a:p>
            <a:pPr algn="ctr">
              <a:lnSpc>
                <a:spcPct val="160000"/>
              </a:lnSpc>
            </a:pPr>
            <a:r>
              <a:rPr lang="en-US" sz="368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Linux 5.15.154+ kernel prototype | 4KB inline dedupe | SHA-256 + memcmp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6547612" y="10611612"/>
            <a:ext cx="15804388" cy="677291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6385052" y="10530332"/>
            <a:ext cx="16129508" cy="839851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1" name="Text 9"/>
          <p:cNvSpPr/>
          <p:nvPr/>
        </p:nvSpPr>
        <p:spPr>
          <a:xfrm>
            <a:off x="6263132" y="10469372"/>
            <a:ext cx="16373348" cy="96177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860" dirty="0">
                <a:solidFill>
                  <a:srgbClr val="94A3B8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write-elision + recovery evaluation | kernel-space SHA-256 | debugfs observability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7676388" y="12643612"/>
            <a:ext cx="13546709" cy="135470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7513828" y="12562332"/>
            <a:ext cx="13871829" cy="151726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4" name="Text 12"/>
          <p:cNvSpPr/>
          <p:nvPr/>
        </p:nvSpPr>
        <p:spPr>
          <a:xfrm>
            <a:off x="7391908" y="12501372"/>
            <a:ext cx="14115669" cy="1639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60000"/>
              </a:lnSpc>
            </a:pPr>
            <a:r>
              <a:rPr lang="en-US" sz="286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Haoyi Wang</a:t>
            </a:r>
            <a:endParaRPr lang="en-US" sz="1600" dirty="0"/>
          </a:p>
          <a:p>
            <a:pPr algn="ctr">
              <a:lnSpc>
                <a:spcPct val="160000"/>
              </a:lnSpc>
            </a:pPr>
            <a:r>
              <a:rPr lang="en-US" sz="286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April 2025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0" y="16030321"/>
            <a:ext cx="28899612" cy="225679"/>
          </a:xfrm>
          <a:prstGeom prst="rect">
            <a:avLst/>
          </a:prstGeom>
          <a:solidFill>
            <a:srgbClr val="00D4AA"/>
          </a:solidFill>
          <a:ln/>
        </p:spPr>
      </p:sp>
    </p:spTree>
  </p:cSld>
  <p:clrMapOvr>
    <a:masterClrMapping/>
  </p:clrMapOvr>
  <p:transition>
    <p:fade/>
    <p:spd val="me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8899612" cy="81280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3" name="Shape 1"/>
          <p:cNvSpPr/>
          <p:nvPr/>
        </p:nvSpPr>
        <p:spPr>
          <a:xfrm>
            <a:off x="225679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63119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-58801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01 Motivation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779897" y="90297"/>
            <a:ext cx="5328412" cy="632079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7" name="Shape 5"/>
          <p:cNvSpPr/>
          <p:nvPr/>
        </p:nvSpPr>
        <p:spPr>
          <a:xfrm>
            <a:off x="5779897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5617337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9" name="Text 7"/>
          <p:cNvSpPr/>
          <p:nvPr/>
        </p:nvSpPr>
        <p:spPr>
          <a:xfrm>
            <a:off x="5495417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02 Architecture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11333988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11171428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2" name="Text 10"/>
          <p:cNvSpPr/>
          <p:nvPr/>
        </p:nvSpPr>
        <p:spPr>
          <a:xfrm>
            <a:off x="11049508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03 Implementation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16888079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16725519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5" name="Text 13"/>
          <p:cNvSpPr/>
          <p:nvPr/>
        </p:nvSpPr>
        <p:spPr>
          <a:xfrm>
            <a:off x="16603599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04 Evaluation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22442297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22279737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8" name="Text 16"/>
          <p:cNvSpPr/>
          <p:nvPr/>
        </p:nvSpPr>
        <p:spPr>
          <a:xfrm>
            <a:off x="22157817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05 Live Demo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1354709" y="1241679"/>
            <a:ext cx="20320000" cy="8580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1192149" y="1160399"/>
            <a:ext cx="20645120" cy="10205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1" name="Text 19"/>
          <p:cNvSpPr/>
          <p:nvPr/>
        </p:nvSpPr>
        <p:spPr>
          <a:xfrm>
            <a:off x="1070229" y="1099439"/>
            <a:ext cx="20888960" cy="114249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572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Write Path Workflow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1354709" y="2189988"/>
            <a:ext cx="1806321" cy="67691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23" name="Shape 21"/>
          <p:cNvSpPr/>
          <p:nvPr/>
        </p:nvSpPr>
        <p:spPr>
          <a:xfrm>
            <a:off x="1354709" y="2822321"/>
            <a:ext cx="4515612" cy="1580388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24" name="Shape 22"/>
          <p:cNvSpPr/>
          <p:nvPr/>
        </p:nvSpPr>
        <p:spPr>
          <a:xfrm>
            <a:off x="1467612" y="2890012"/>
            <a:ext cx="677291" cy="4516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5" name="Shape 23"/>
          <p:cNvSpPr/>
          <p:nvPr/>
        </p:nvSpPr>
        <p:spPr>
          <a:xfrm>
            <a:off x="1305052" y="2808732"/>
            <a:ext cx="1002411" cy="6141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6" name="Text 24"/>
          <p:cNvSpPr/>
          <p:nvPr/>
        </p:nvSpPr>
        <p:spPr>
          <a:xfrm>
            <a:off x="1183132" y="2747772"/>
            <a:ext cx="1246251" cy="73609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b="1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1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1354709" y="3386709"/>
            <a:ext cx="4515612" cy="903097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8" name="Shape 26"/>
          <p:cNvSpPr/>
          <p:nvPr/>
        </p:nvSpPr>
        <p:spPr>
          <a:xfrm>
            <a:off x="1192149" y="3305429"/>
            <a:ext cx="4840732" cy="1065657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9" name="Text 27"/>
          <p:cNvSpPr/>
          <p:nvPr/>
        </p:nvSpPr>
        <p:spPr>
          <a:xfrm>
            <a:off x="1070229" y="3244469"/>
            <a:ext cx="5084572" cy="118757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86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Intercept Write</a:t>
            </a:r>
            <a:endParaRPr lang="en-US" sz="1600" dirty="0"/>
          </a:p>
        </p:txBody>
      </p:sp>
      <p:sp>
        <p:nvSpPr>
          <p:cNvPr id="30" name="Shape 28"/>
          <p:cNvSpPr/>
          <p:nvPr/>
        </p:nvSpPr>
        <p:spPr>
          <a:xfrm>
            <a:off x="5870321" y="3499612"/>
            <a:ext cx="677291" cy="0"/>
          </a:xfrm>
          <a:prstGeom prst="straightConnector1">
            <a:avLst/>
          </a:prstGeom>
          <a:noFill/>
          <a:ln w="25400">
            <a:solidFill>
              <a:srgbClr val="00D4AA"/>
            </a:solidFill>
            <a:prstDash val="solid"/>
            <a:headEnd type="none"/>
            <a:tailEnd type="none"/>
          </a:ln>
        </p:spPr>
      </p:sp>
      <p:sp>
        <p:nvSpPr>
          <p:cNvPr id="31" name="Shape 29"/>
          <p:cNvSpPr/>
          <p:nvPr/>
        </p:nvSpPr>
        <p:spPr>
          <a:xfrm>
            <a:off x="6547612" y="2822321"/>
            <a:ext cx="4515612" cy="1580388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32" name="Shape 30"/>
          <p:cNvSpPr/>
          <p:nvPr/>
        </p:nvSpPr>
        <p:spPr>
          <a:xfrm>
            <a:off x="6660388" y="2890012"/>
            <a:ext cx="677291" cy="4516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3" name="Shape 31"/>
          <p:cNvSpPr/>
          <p:nvPr/>
        </p:nvSpPr>
        <p:spPr>
          <a:xfrm>
            <a:off x="6497828" y="2808732"/>
            <a:ext cx="1002411" cy="6141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4" name="Text 32"/>
          <p:cNvSpPr/>
          <p:nvPr/>
        </p:nvSpPr>
        <p:spPr>
          <a:xfrm>
            <a:off x="6375908" y="2747772"/>
            <a:ext cx="1246251" cy="73609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b="1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2</a:t>
            </a:r>
            <a:endParaRPr lang="en-US" sz="1600" dirty="0"/>
          </a:p>
        </p:txBody>
      </p:sp>
      <p:sp>
        <p:nvSpPr>
          <p:cNvPr id="35" name="Shape 33"/>
          <p:cNvSpPr/>
          <p:nvPr/>
        </p:nvSpPr>
        <p:spPr>
          <a:xfrm>
            <a:off x="6547612" y="3386709"/>
            <a:ext cx="4515612" cy="903097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6" name="Shape 34"/>
          <p:cNvSpPr/>
          <p:nvPr/>
        </p:nvSpPr>
        <p:spPr>
          <a:xfrm>
            <a:off x="6385052" y="3305429"/>
            <a:ext cx="4840732" cy="1065657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7" name="Text 35"/>
          <p:cNvSpPr/>
          <p:nvPr/>
        </p:nvSpPr>
        <p:spPr>
          <a:xfrm>
            <a:off x="6263132" y="3244469"/>
            <a:ext cx="5084572" cy="118757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86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Hash 4KB Block</a:t>
            </a:r>
            <a:endParaRPr lang="en-US" sz="1600" dirty="0"/>
          </a:p>
        </p:txBody>
      </p:sp>
      <p:sp>
        <p:nvSpPr>
          <p:cNvPr id="38" name="Shape 36"/>
          <p:cNvSpPr/>
          <p:nvPr/>
        </p:nvSpPr>
        <p:spPr>
          <a:xfrm>
            <a:off x="11063097" y="3499612"/>
            <a:ext cx="677291" cy="0"/>
          </a:xfrm>
          <a:prstGeom prst="straightConnector1">
            <a:avLst/>
          </a:prstGeom>
          <a:noFill/>
          <a:ln w="25400">
            <a:solidFill>
              <a:srgbClr val="00D4AA"/>
            </a:solidFill>
            <a:prstDash val="solid"/>
            <a:headEnd type="none"/>
            <a:tailEnd type="none"/>
          </a:ln>
        </p:spPr>
      </p:sp>
      <p:sp>
        <p:nvSpPr>
          <p:cNvPr id="39" name="Shape 37"/>
          <p:cNvSpPr/>
          <p:nvPr/>
        </p:nvSpPr>
        <p:spPr>
          <a:xfrm>
            <a:off x="11740388" y="2822321"/>
            <a:ext cx="4515612" cy="1580388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40" name="Shape 38"/>
          <p:cNvSpPr/>
          <p:nvPr/>
        </p:nvSpPr>
        <p:spPr>
          <a:xfrm>
            <a:off x="11853291" y="2890012"/>
            <a:ext cx="677291" cy="4516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1" name="Shape 39"/>
          <p:cNvSpPr/>
          <p:nvPr/>
        </p:nvSpPr>
        <p:spPr>
          <a:xfrm>
            <a:off x="11690731" y="2808732"/>
            <a:ext cx="1002411" cy="6141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2" name="Text 40"/>
          <p:cNvSpPr/>
          <p:nvPr/>
        </p:nvSpPr>
        <p:spPr>
          <a:xfrm>
            <a:off x="11568811" y="2747772"/>
            <a:ext cx="1246251" cy="73609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b="1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3</a:t>
            </a:r>
            <a:endParaRPr lang="en-US" sz="1600" dirty="0"/>
          </a:p>
        </p:txBody>
      </p:sp>
      <p:sp>
        <p:nvSpPr>
          <p:cNvPr id="43" name="Shape 41"/>
          <p:cNvSpPr/>
          <p:nvPr/>
        </p:nvSpPr>
        <p:spPr>
          <a:xfrm>
            <a:off x="11740388" y="3386709"/>
            <a:ext cx="4515612" cy="903097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4" name="Shape 42"/>
          <p:cNvSpPr/>
          <p:nvPr/>
        </p:nvSpPr>
        <p:spPr>
          <a:xfrm>
            <a:off x="11577828" y="3305429"/>
            <a:ext cx="4840732" cy="1065657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5" name="Text 43"/>
          <p:cNvSpPr/>
          <p:nvPr/>
        </p:nvSpPr>
        <p:spPr>
          <a:xfrm>
            <a:off x="11455908" y="3244469"/>
            <a:ext cx="5084572" cy="118757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86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Lookup Hash</a:t>
            </a:r>
            <a:endParaRPr lang="en-US" sz="1600" dirty="0"/>
          </a:p>
        </p:txBody>
      </p:sp>
      <p:sp>
        <p:nvSpPr>
          <p:cNvPr id="46" name="Shape 44"/>
          <p:cNvSpPr/>
          <p:nvPr/>
        </p:nvSpPr>
        <p:spPr>
          <a:xfrm>
            <a:off x="16256000" y="3499612"/>
            <a:ext cx="677291" cy="0"/>
          </a:xfrm>
          <a:prstGeom prst="straightConnector1">
            <a:avLst/>
          </a:prstGeom>
          <a:noFill/>
          <a:ln w="25400">
            <a:solidFill>
              <a:srgbClr val="00D4AA"/>
            </a:solidFill>
            <a:prstDash val="solid"/>
            <a:headEnd type="none"/>
            <a:tailEnd type="none"/>
          </a:ln>
        </p:spPr>
      </p:sp>
      <p:sp>
        <p:nvSpPr>
          <p:cNvPr id="47" name="Shape 45"/>
          <p:cNvSpPr/>
          <p:nvPr/>
        </p:nvSpPr>
        <p:spPr>
          <a:xfrm>
            <a:off x="16933291" y="2822321"/>
            <a:ext cx="4515612" cy="1580388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48" name="Shape 46"/>
          <p:cNvSpPr/>
          <p:nvPr/>
        </p:nvSpPr>
        <p:spPr>
          <a:xfrm>
            <a:off x="17046321" y="2890012"/>
            <a:ext cx="677291" cy="4516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9" name="Shape 47"/>
          <p:cNvSpPr/>
          <p:nvPr/>
        </p:nvSpPr>
        <p:spPr>
          <a:xfrm>
            <a:off x="16883761" y="2808732"/>
            <a:ext cx="1002411" cy="6141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0" name="Text 48"/>
          <p:cNvSpPr/>
          <p:nvPr/>
        </p:nvSpPr>
        <p:spPr>
          <a:xfrm>
            <a:off x="16761841" y="2747772"/>
            <a:ext cx="1246251" cy="73609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b="1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4</a:t>
            </a:r>
            <a:endParaRPr lang="en-US" sz="1600" dirty="0"/>
          </a:p>
        </p:txBody>
      </p:sp>
      <p:sp>
        <p:nvSpPr>
          <p:cNvPr id="51" name="Shape 49"/>
          <p:cNvSpPr/>
          <p:nvPr/>
        </p:nvSpPr>
        <p:spPr>
          <a:xfrm>
            <a:off x="16933291" y="3386709"/>
            <a:ext cx="4515612" cy="903097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2" name="Shape 50"/>
          <p:cNvSpPr/>
          <p:nvPr/>
        </p:nvSpPr>
        <p:spPr>
          <a:xfrm>
            <a:off x="16770731" y="3305429"/>
            <a:ext cx="4840732" cy="1065657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3" name="Text 51"/>
          <p:cNvSpPr/>
          <p:nvPr/>
        </p:nvSpPr>
        <p:spPr>
          <a:xfrm>
            <a:off x="16648811" y="3244469"/>
            <a:ext cx="5084572" cy="118757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86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Verify Bytes</a:t>
            </a:r>
            <a:endParaRPr lang="en-US" sz="1600" dirty="0"/>
          </a:p>
        </p:txBody>
      </p:sp>
      <p:sp>
        <p:nvSpPr>
          <p:cNvPr id="54" name="Shape 52"/>
          <p:cNvSpPr/>
          <p:nvPr/>
        </p:nvSpPr>
        <p:spPr>
          <a:xfrm>
            <a:off x="21448903" y="3499612"/>
            <a:ext cx="677291" cy="0"/>
          </a:xfrm>
          <a:prstGeom prst="straightConnector1">
            <a:avLst/>
          </a:prstGeom>
          <a:noFill/>
          <a:ln w="25400">
            <a:solidFill>
              <a:srgbClr val="00D4AA"/>
            </a:solidFill>
            <a:prstDash val="solid"/>
            <a:headEnd type="none"/>
            <a:tailEnd type="none"/>
          </a:ln>
        </p:spPr>
      </p:sp>
      <p:sp>
        <p:nvSpPr>
          <p:cNvPr id="55" name="Shape 53"/>
          <p:cNvSpPr/>
          <p:nvPr/>
        </p:nvSpPr>
        <p:spPr>
          <a:xfrm>
            <a:off x="22126321" y="2822321"/>
            <a:ext cx="5418709" cy="1580388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56" name="Shape 54"/>
          <p:cNvSpPr/>
          <p:nvPr/>
        </p:nvSpPr>
        <p:spPr>
          <a:xfrm>
            <a:off x="22239097" y="2890012"/>
            <a:ext cx="677291" cy="4516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7" name="Shape 55"/>
          <p:cNvSpPr/>
          <p:nvPr/>
        </p:nvSpPr>
        <p:spPr>
          <a:xfrm>
            <a:off x="22076537" y="2808732"/>
            <a:ext cx="1002411" cy="6141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8" name="Text 56"/>
          <p:cNvSpPr/>
          <p:nvPr/>
        </p:nvSpPr>
        <p:spPr>
          <a:xfrm>
            <a:off x="21954617" y="2747772"/>
            <a:ext cx="1246251" cy="73609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b="1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5</a:t>
            </a:r>
            <a:endParaRPr lang="en-US" sz="1600" dirty="0"/>
          </a:p>
        </p:txBody>
      </p:sp>
      <p:sp>
        <p:nvSpPr>
          <p:cNvPr id="59" name="Shape 57"/>
          <p:cNvSpPr/>
          <p:nvPr/>
        </p:nvSpPr>
        <p:spPr>
          <a:xfrm>
            <a:off x="22126321" y="3386709"/>
            <a:ext cx="5418709" cy="903097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60" name="Shape 58"/>
          <p:cNvSpPr/>
          <p:nvPr/>
        </p:nvSpPr>
        <p:spPr>
          <a:xfrm>
            <a:off x="21963761" y="3305429"/>
            <a:ext cx="5743829" cy="1065657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61" name="Text 59"/>
          <p:cNvSpPr/>
          <p:nvPr/>
        </p:nvSpPr>
        <p:spPr>
          <a:xfrm>
            <a:off x="21841841" y="3244469"/>
            <a:ext cx="5987669" cy="118757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66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Update L2P/Refcount</a:t>
            </a:r>
            <a:endParaRPr lang="en-US" sz="1600" dirty="0"/>
          </a:p>
        </p:txBody>
      </p:sp>
      <p:sp>
        <p:nvSpPr>
          <p:cNvPr id="62" name="Shape 60"/>
          <p:cNvSpPr/>
          <p:nvPr/>
        </p:nvSpPr>
        <p:spPr>
          <a:xfrm>
            <a:off x="1354709" y="4967097"/>
            <a:ext cx="26190321" cy="101600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63" name="Shape 61"/>
          <p:cNvSpPr/>
          <p:nvPr/>
        </p:nvSpPr>
        <p:spPr>
          <a:xfrm>
            <a:off x="1806321" y="4967097"/>
            <a:ext cx="25287097" cy="1016000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64" name="Shape 62"/>
          <p:cNvSpPr/>
          <p:nvPr/>
        </p:nvSpPr>
        <p:spPr>
          <a:xfrm>
            <a:off x="1643761" y="4885817"/>
            <a:ext cx="25612217" cy="1178560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65" name="Text 63"/>
          <p:cNvSpPr/>
          <p:nvPr/>
        </p:nvSpPr>
        <p:spPr>
          <a:xfrm>
            <a:off x="1521841" y="4824857"/>
            <a:ext cx="25856057" cy="130048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40000"/>
              </a:lnSpc>
            </a:pPr>
            <a:r>
              <a:rPr lang="en-US" sz="28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Code anchor: kernel/dedupe15/core.c:259 → dedupe15_process_write()</a:t>
            </a:r>
            <a:endParaRPr lang="en-US" sz="1600" dirty="0"/>
          </a:p>
        </p:txBody>
      </p:sp>
      <p:sp>
        <p:nvSpPr>
          <p:cNvPr id="66" name="Shape 64"/>
          <p:cNvSpPr/>
          <p:nvPr/>
        </p:nvSpPr>
        <p:spPr>
          <a:xfrm>
            <a:off x="1354709" y="6547612"/>
            <a:ext cx="12530709" cy="5418709"/>
          </a:xfrm>
          <a:prstGeom prst="rect">
            <a:avLst/>
          </a:prstGeom>
          <a:solidFill>
            <a:srgbClr val="0A1628"/>
          </a:solidFill>
          <a:ln w="12700">
            <a:solidFill>
              <a:srgbClr val="6EE7B7"/>
            </a:solidFill>
            <a:prstDash val="solid"/>
          </a:ln>
        </p:spPr>
      </p:sp>
      <p:sp>
        <p:nvSpPr>
          <p:cNvPr id="67" name="Shape 65"/>
          <p:cNvSpPr/>
          <p:nvPr/>
        </p:nvSpPr>
        <p:spPr>
          <a:xfrm>
            <a:off x="1354709" y="6547612"/>
            <a:ext cx="12530709" cy="812800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68" name="Shape 66"/>
          <p:cNvSpPr/>
          <p:nvPr/>
        </p:nvSpPr>
        <p:spPr>
          <a:xfrm>
            <a:off x="1354709" y="6547612"/>
            <a:ext cx="12530709" cy="812800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69" name="Shape 67"/>
          <p:cNvSpPr/>
          <p:nvPr/>
        </p:nvSpPr>
        <p:spPr>
          <a:xfrm>
            <a:off x="1192149" y="6466332"/>
            <a:ext cx="12855829" cy="975360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70" name="Text 68"/>
          <p:cNvSpPr/>
          <p:nvPr/>
        </p:nvSpPr>
        <p:spPr>
          <a:xfrm>
            <a:off x="1070229" y="6405372"/>
            <a:ext cx="13099669" cy="109728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307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HIT PATH</a:t>
            </a:r>
            <a:endParaRPr lang="en-US" sz="1600" dirty="0"/>
          </a:p>
        </p:txBody>
      </p:sp>
      <p:sp>
        <p:nvSpPr>
          <p:cNvPr id="71" name="Shape 69"/>
          <p:cNvSpPr/>
          <p:nvPr/>
        </p:nvSpPr>
        <p:spPr>
          <a:xfrm>
            <a:off x="1693291" y="7676388"/>
            <a:ext cx="11853291" cy="4064000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72" name="Shape 70"/>
          <p:cNvSpPr/>
          <p:nvPr/>
        </p:nvSpPr>
        <p:spPr>
          <a:xfrm>
            <a:off x="1530731" y="7595108"/>
            <a:ext cx="12178411" cy="4226560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73" name="Text 71"/>
          <p:cNvSpPr/>
          <p:nvPr/>
        </p:nvSpPr>
        <p:spPr>
          <a:xfrm>
            <a:off x="1408811" y="7534148"/>
            <a:ext cx="12422251" cy="4348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60000"/>
              </a:lnSpc>
            </a:pPr>
            <a:r>
              <a:rPr lang="en-US" sz="307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✓</a:t>
            </a:r>
            <a:pPr>
              <a:lnSpc>
                <a:spcPct val="160000"/>
              </a:lnSpc>
            </a:pPr>
            <a:r>
              <a:rPr lang="en-US" sz="30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Hash found + memcmp verified</a:t>
            </a:r>
            <a:endParaRPr lang="en-US" sz="1600" dirty="0"/>
          </a:p>
          <a:p>
            <a:pPr>
              <a:lnSpc>
                <a:spcPct val="160000"/>
              </a:lnSpc>
              <a:spcBef>
                <a:spcPts val="600"/>
              </a:spcBef>
            </a:pPr>
            <a:r>
              <a:rPr lang="en-US" sz="307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✓</a:t>
            </a:r>
            <a:pPr>
              <a:lnSpc>
                <a:spcPct val="160000"/>
              </a:lnSpc>
              <a:spcBef>
                <a:spcPts val="600"/>
              </a:spcBef>
            </a:pPr>
            <a:r>
              <a:rPr lang="en-US" sz="30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Update metadata (L2P, refcount)</a:t>
            </a:r>
            <a:endParaRPr lang="en-US" sz="1600" dirty="0"/>
          </a:p>
          <a:p>
            <a:pPr>
              <a:lnSpc>
                <a:spcPct val="160000"/>
              </a:lnSpc>
              <a:spcBef>
                <a:spcPts val="600"/>
              </a:spcBef>
            </a:pPr>
            <a:r>
              <a:rPr lang="en-US" sz="307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✓</a:t>
            </a:r>
            <a:pPr>
              <a:lnSpc>
                <a:spcPct val="160000"/>
              </a:lnSpc>
              <a:spcBef>
                <a:spcPts val="600"/>
              </a:spcBef>
            </a:pPr>
            <a:r>
              <a:rPr lang="en-US" sz="30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Remap logical block</a:t>
            </a:r>
            <a:endParaRPr lang="en-US" sz="1600" dirty="0"/>
          </a:p>
          <a:p>
            <a:pPr>
              <a:lnSpc>
                <a:spcPct val="160000"/>
              </a:lnSpc>
              <a:spcBef>
                <a:spcPts val="600"/>
              </a:spcBef>
            </a:pPr>
            <a:r>
              <a:rPr lang="en-US" sz="307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✓</a:t>
            </a:r>
            <a:pPr>
              <a:lnSpc>
                <a:spcPct val="160000"/>
              </a:lnSpc>
              <a:spcBef>
                <a:spcPts val="600"/>
              </a:spcBef>
            </a:pPr>
            <a:r>
              <a:rPr lang="en-US" sz="30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Optionally elide backend write</a:t>
            </a:r>
            <a:endParaRPr lang="en-US" sz="1600" dirty="0"/>
          </a:p>
          <a:p>
            <a:pPr>
              <a:lnSpc>
                <a:spcPct val="160000"/>
              </a:lnSpc>
              <a:spcBef>
                <a:spcPts val="1300"/>
              </a:spcBef>
            </a:pPr>
            <a:r>
              <a:rPr lang="en-US" sz="3070" b="1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Result: Physical write saved</a:t>
            </a:r>
            <a:endParaRPr lang="en-US" sz="1600" dirty="0"/>
          </a:p>
        </p:txBody>
      </p:sp>
      <p:sp>
        <p:nvSpPr>
          <p:cNvPr id="74" name="Shape 72"/>
          <p:cNvSpPr/>
          <p:nvPr/>
        </p:nvSpPr>
        <p:spPr>
          <a:xfrm>
            <a:off x="14336903" y="6547612"/>
            <a:ext cx="13208000" cy="5418709"/>
          </a:xfrm>
          <a:prstGeom prst="rect">
            <a:avLst/>
          </a:prstGeom>
          <a:solidFill>
            <a:srgbClr val="1A1A2E"/>
          </a:solidFill>
          <a:ln w="12700">
            <a:solidFill>
              <a:srgbClr val="FCA5A5"/>
            </a:solidFill>
            <a:prstDash val="solid"/>
          </a:ln>
        </p:spPr>
      </p:sp>
      <p:sp>
        <p:nvSpPr>
          <p:cNvPr id="75" name="Shape 73"/>
          <p:cNvSpPr/>
          <p:nvPr/>
        </p:nvSpPr>
        <p:spPr>
          <a:xfrm>
            <a:off x="14336903" y="6547612"/>
            <a:ext cx="13208000" cy="81280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76" name="Shape 74"/>
          <p:cNvSpPr/>
          <p:nvPr/>
        </p:nvSpPr>
        <p:spPr>
          <a:xfrm>
            <a:off x="14336903" y="6547612"/>
            <a:ext cx="13208000" cy="812800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77" name="Shape 75"/>
          <p:cNvSpPr/>
          <p:nvPr/>
        </p:nvSpPr>
        <p:spPr>
          <a:xfrm>
            <a:off x="14174343" y="6466332"/>
            <a:ext cx="13533120" cy="975360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78" name="Text 76"/>
          <p:cNvSpPr/>
          <p:nvPr/>
        </p:nvSpPr>
        <p:spPr>
          <a:xfrm>
            <a:off x="14052423" y="6405372"/>
            <a:ext cx="13776960" cy="109728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307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MISS PATH</a:t>
            </a:r>
            <a:endParaRPr lang="en-US" sz="1600" dirty="0"/>
          </a:p>
        </p:txBody>
      </p:sp>
      <p:sp>
        <p:nvSpPr>
          <p:cNvPr id="79" name="Shape 77"/>
          <p:cNvSpPr/>
          <p:nvPr/>
        </p:nvSpPr>
        <p:spPr>
          <a:xfrm>
            <a:off x="14675612" y="7676388"/>
            <a:ext cx="12530709" cy="4064000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80" name="Shape 78"/>
          <p:cNvSpPr/>
          <p:nvPr/>
        </p:nvSpPr>
        <p:spPr>
          <a:xfrm>
            <a:off x="14513052" y="7595108"/>
            <a:ext cx="12855829" cy="4226560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81" name="Text 79"/>
          <p:cNvSpPr/>
          <p:nvPr/>
        </p:nvSpPr>
        <p:spPr>
          <a:xfrm>
            <a:off x="14391132" y="7534148"/>
            <a:ext cx="13099669" cy="4348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60000"/>
              </a:lnSpc>
            </a:pPr>
            <a:r>
              <a:rPr lang="en-US" sz="3070" dirty="0">
                <a:solidFill>
                  <a:srgbClr val="EF4444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✗</a:t>
            </a:r>
            <a:pPr>
              <a:lnSpc>
                <a:spcPct val="160000"/>
              </a:lnSpc>
            </a:pPr>
            <a:r>
              <a:rPr lang="en-US" sz="30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No hash match or verify failed</a:t>
            </a:r>
            <a:endParaRPr lang="en-US" sz="1600" dirty="0"/>
          </a:p>
          <a:p>
            <a:pPr>
              <a:lnSpc>
                <a:spcPct val="160000"/>
              </a:lnSpc>
              <a:spcBef>
                <a:spcPts val="600"/>
              </a:spcBef>
            </a:pPr>
            <a:r>
              <a:rPr lang="en-US" sz="3070" dirty="0">
                <a:solidFill>
                  <a:srgbClr val="EF4444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✗</a:t>
            </a:r>
            <a:pPr>
              <a:lnSpc>
                <a:spcPct val="160000"/>
              </a:lnSpc>
              <a:spcBef>
                <a:spcPts val="600"/>
              </a:spcBef>
            </a:pPr>
            <a:r>
              <a:rPr lang="en-US" sz="30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Continue normal write path</a:t>
            </a:r>
            <a:endParaRPr lang="en-US" sz="1600" dirty="0"/>
          </a:p>
          <a:p>
            <a:pPr>
              <a:lnSpc>
                <a:spcPct val="160000"/>
              </a:lnSpc>
              <a:spcBef>
                <a:spcPts val="600"/>
              </a:spcBef>
            </a:pPr>
            <a:r>
              <a:rPr lang="en-US" sz="3070" dirty="0">
                <a:solidFill>
                  <a:srgbClr val="EF4444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✗</a:t>
            </a:r>
            <a:pPr>
              <a:lnSpc>
                <a:spcPct val="160000"/>
              </a:lnSpc>
              <a:spcBef>
                <a:spcPts val="600"/>
              </a:spcBef>
            </a:pPr>
            <a:r>
              <a:rPr lang="en-US" sz="30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Store new hash entry</a:t>
            </a:r>
            <a:endParaRPr lang="en-US" sz="1600" dirty="0"/>
          </a:p>
          <a:p>
            <a:pPr>
              <a:lnSpc>
                <a:spcPct val="160000"/>
              </a:lnSpc>
              <a:spcBef>
                <a:spcPts val="600"/>
              </a:spcBef>
            </a:pPr>
            <a:r>
              <a:rPr lang="en-US" sz="3070" dirty="0">
                <a:solidFill>
                  <a:srgbClr val="EF4444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✗</a:t>
            </a:r>
            <a:pPr>
              <a:lnSpc>
                <a:spcPct val="160000"/>
              </a:lnSpc>
              <a:spcBef>
                <a:spcPts val="600"/>
              </a:spcBef>
            </a:pPr>
            <a:r>
              <a:rPr lang="en-US" sz="30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Allocate new physical block</a:t>
            </a:r>
            <a:endParaRPr lang="en-US" sz="1600" dirty="0"/>
          </a:p>
          <a:p>
            <a:pPr>
              <a:lnSpc>
                <a:spcPct val="160000"/>
              </a:lnSpc>
              <a:spcBef>
                <a:spcPts val="1300"/>
              </a:spcBef>
            </a:pPr>
            <a:r>
              <a:rPr lang="en-US" sz="3070" b="1" dirty="0">
                <a:solidFill>
                  <a:srgbClr val="EF4444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Result: Normal write proceeds</a:t>
            </a:r>
            <a:endParaRPr lang="en-US" sz="1600" dirty="0"/>
          </a:p>
        </p:txBody>
      </p:sp>
      <p:sp>
        <p:nvSpPr>
          <p:cNvPr id="82" name="Shape 80"/>
          <p:cNvSpPr/>
          <p:nvPr/>
        </p:nvSpPr>
        <p:spPr>
          <a:xfrm>
            <a:off x="26641679" y="15578709"/>
            <a:ext cx="1354709" cy="4516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83" name="Shape 81"/>
          <p:cNvSpPr/>
          <p:nvPr/>
        </p:nvSpPr>
        <p:spPr>
          <a:xfrm>
            <a:off x="26479119" y="15497429"/>
            <a:ext cx="1679829" cy="6141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84" name="Text 82"/>
          <p:cNvSpPr/>
          <p:nvPr/>
        </p:nvSpPr>
        <p:spPr>
          <a:xfrm>
            <a:off x="26357199" y="15436469"/>
            <a:ext cx="1923669" cy="73609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11 / 25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8899612" cy="81280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3" name="Shape 1"/>
          <p:cNvSpPr/>
          <p:nvPr/>
        </p:nvSpPr>
        <p:spPr>
          <a:xfrm>
            <a:off x="225679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63119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-58801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01 Motivation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779897" y="90297"/>
            <a:ext cx="5328412" cy="632079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7" name="Shape 5"/>
          <p:cNvSpPr/>
          <p:nvPr/>
        </p:nvSpPr>
        <p:spPr>
          <a:xfrm>
            <a:off x="5779897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5617337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9" name="Text 7"/>
          <p:cNvSpPr/>
          <p:nvPr/>
        </p:nvSpPr>
        <p:spPr>
          <a:xfrm>
            <a:off x="5495417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02 Architecture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11333988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11171428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2" name="Text 10"/>
          <p:cNvSpPr/>
          <p:nvPr/>
        </p:nvSpPr>
        <p:spPr>
          <a:xfrm>
            <a:off x="11049508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03 Implementation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16888079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16725519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5" name="Text 13"/>
          <p:cNvSpPr/>
          <p:nvPr/>
        </p:nvSpPr>
        <p:spPr>
          <a:xfrm>
            <a:off x="16603599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04 Evaluation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22442297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22279737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8" name="Text 16"/>
          <p:cNvSpPr/>
          <p:nvPr/>
        </p:nvSpPr>
        <p:spPr>
          <a:xfrm>
            <a:off x="22157817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05 Live Demo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1354709" y="1241679"/>
            <a:ext cx="22577679" cy="8580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1192149" y="1160399"/>
            <a:ext cx="22902799" cy="10205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1" name="Text 19"/>
          <p:cNvSpPr/>
          <p:nvPr/>
        </p:nvSpPr>
        <p:spPr>
          <a:xfrm>
            <a:off x="1070229" y="1099439"/>
            <a:ext cx="23146639" cy="114249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572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Hashing Is Lookup; Bytes Prove Correctness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1354709" y="2189988"/>
            <a:ext cx="1806321" cy="67691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23" name="Shape 21"/>
          <p:cNvSpPr/>
          <p:nvPr/>
        </p:nvSpPr>
        <p:spPr>
          <a:xfrm>
            <a:off x="1354709" y="2709291"/>
            <a:ext cx="9031097" cy="56438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4" name="Shape 22"/>
          <p:cNvSpPr/>
          <p:nvPr/>
        </p:nvSpPr>
        <p:spPr>
          <a:xfrm>
            <a:off x="1192149" y="2628011"/>
            <a:ext cx="9356217" cy="72694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5" name="Text 23"/>
          <p:cNvSpPr/>
          <p:nvPr/>
        </p:nvSpPr>
        <p:spPr>
          <a:xfrm>
            <a:off x="1070229" y="2567051"/>
            <a:ext cx="9600057" cy="84886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860" b="1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WHY HASH ALONE IS INSUFFICIENT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1354709" y="3499612"/>
            <a:ext cx="12643612" cy="45156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7" name="Shape 25"/>
          <p:cNvSpPr/>
          <p:nvPr/>
        </p:nvSpPr>
        <p:spPr>
          <a:xfrm>
            <a:off x="1192149" y="3418332"/>
            <a:ext cx="12968732" cy="46781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8" name="Text 26"/>
          <p:cNvSpPr/>
          <p:nvPr/>
        </p:nvSpPr>
        <p:spPr>
          <a:xfrm>
            <a:off x="1070229" y="3357372"/>
            <a:ext cx="13212572" cy="48000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60000"/>
              </a:lnSpc>
            </a:pPr>
            <a:r>
              <a:rPr lang="en-US" sz="368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SHA-256</a:t>
            </a:r>
            <a:pPr>
              <a:lnSpc>
                <a:spcPct val="160000"/>
              </a:lnSpc>
            </a:pPr>
            <a:r>
              <a:rPr lang="en-US" sz="368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produces a compact 256-bit fingerprint</a:t>
            </a:r>
            <a:endParaRPr lang="en-US" sz="1600" dirty="0"/>
          </a:p>
          <a:p>
            <a:pPr>
              <a:lnSpc>
                <a:spcPct val="160000"/>
              </a:lnSpc>
              <a:spcBef>
                <a:spcPts val="1000"/>
              </a:spcBef>
            </a:pPr>
            <a:r>
              <a:rPr lang="en-US" sz="368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 hash hit is only a </a:t>
            </a:r>
            <a:pPr>
              <a:lnSpc>
                <a:spcPct val="160000"/>
              </a:lnSpc>
              <a:spcBef>
                <a:spcPts val="1000"/>
              </a:spcBef>
            </a:pPr>
            <a:r>
              <a:rPr lang="en-US" sz="3680" b="1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candidate</a:t>
            </a:r>
            <a:pPr>
              <a:lnSpc>
                <a:spcPct val="160000"/>
              </a:lnSpc>
              <a:spcBef>
                <a:spcPts val="1000"/>
              </a:spcBef>
            </a:pPr>
            <a:r>
              <a:rPr lang="en-US" sz="368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— not proof</a:t>
            </a:r>
            <a:endParaRPr lang="en-US" sz="1600" dirty="0"/>
          </a:p>
          <a:p>
            <a:pPr>
              <a:lnSpc>
                <a:spcPct val="160000"/>
              </a:lnSpc>
              <a:spcBef>
                <a:spcPts val="1000"/>
              </a:spcBef>
            </a:pPr>
            <a:r>
              <a:rPr lang="en-US" sz="368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False duplicate acceptance would </a:t>
            </a:r>
            <a:pPr>
              <a:lnSpc>
                <a:spcPct val="160000"/>
              </a:lnSpc>
              <a:spcBef>
                <a:spcPts val="1000"/>
              </a:spcBef>
            </a:pPr>
            <a:r>
              <a:rPr lang="en-US" sz="3680" b="1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corrupt data</a:t>
            </a:r>
            <a:endParaRPr lang="en-US" sz="1600" dirty="0"/>
          </a:p>
          <a:p>
            <a:pPr>
              <a:lnSpc>
                <a:spcPct val="160000"/>
              </a:lnSpc>
              <a:spcBef>
                <a:spcPts val="1000"/>
              </a:spcBef>
            </a:pPr>
            <a:r>
              <a:rPr lang="en-US" sz="368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memcmp verifies actual bytes before remap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14901291" y="2709291"/>
            <a:ext cx="12643612" cy="4515612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30" name="Shape 28"/>
          <p:cNvSpPr/>
          <p:nvPr/>
        </p:nvSpPr>
        <p:spPr>
          <a:xfrm>
            <a:off x="15352903" y="2935097"/>
            <a:ext cx="11740388" cy="56438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1" name="Shape 29"/>
          <p:cNvSpPr/>
          <p:nvPr/>
        </p:nvSpPr>
        <p:spPr>
          <a:xfrm>
            <a:off x="15190343" y="2853817"/>
            <a:ext cx="12065508" cy="72694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2" name="Text 30"/>
          <p:cNvSpPr/>
          <p:nvPr/>
        </p:nvSpPr>
        <p:spPr>
          <a:xfrm>
            <a:off x="15068423" y="2792857"/>
            <a:ext cx="12309348" cy="84886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86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KEY FUNCTIONS</a:t>
            </a:r>
            <a:endParaRPr lang="en-US" sz="1600" dirty="0"/>
          </a:p>
        </p:txBody>
      </p:sp>
      <p:sp>
        <p:nvSpPr>
          <p:cNvPr id="33" name="Shape 31"/>
          <p:cNvSpPr/>
          <p:nvPr/>
        </p:nvSpPr>
        <p:spPr>
          <a:xfrm>
            <a:off x="15352903" y="3725291"/>
            <a:ext cx="11740388" cy="3160903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4" name="Shape 32"/>
          <p:cNvSpPr/>
          <p:nvPr/>
        </p:nvSpPr>
        <p:spPr>
          <a:xfrm>
            <a:off x="15190343" y="3644011"/>
            <a:ext cx="12065508" cy="3323463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5" name="Text 33"/>
          <p:cNvSpPr/>
          <p:nvPr/>
        </p:nvSpPr>
        <p:spPr>
          <a:xfrm>
            <a:off x="15068423" y="3583051"/>
            <a:ext cx="12309348" cy="34453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70000"/>
              </a:lnSpc>
            </a:pPr>
            <a:r>
              <a:rPr lang="en-US" sz="327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dedupe15_hash_block()</a:t>
            </a:r>
            <a:endParaRPr lang="en-US" sz="1600" dirty="0"/>
          </a:p>
          <a:p>
            <a:pPr>
              <a:lnSpc>
                <a:spcPct val="170000"/>
              </a:lnSpc>
            </a:pPr>
            <a:r>
              <a:rPr lang="en-US" sz="327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dedupe15_verify_candidate()</a:t>
            </a:r>
            <a:endParaRPr lang="en-US" sz="1600" dirty="0"/>
          </a:p>
          <a:p>
            <a:pPr>
              <a:lnSpc>
                <a:spcPct val="170000"/>
              </a:lnSpc>
            </a:pPr>
            <a:r>
              <a:rPr lang="en-US" sz="327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dedupe15_collision_guard()</a:t>
            </a:r>
            <a:endParaRPr lang="en-US" sz="1600" dirty="0"/>
          </a:p>
        </p:txBody>
      </p:sp>
      <p:sp>
        <p:nvSpPr>
          <p:cNvPr id="36" name="Shape 34"/>
          <p:cNvSpPr/>
          <p:nvPr/>
        </p:nvSpPr>
        <p:spPr>
          <a:xfrm>
            <a:off x="1354709" y="8128000"/>
            <a:ext cx="9031097" cy="56438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7" name="Shape 35"/>
          <p:cNvSpPr/>
          <p:nvPr/>
        </p:nvSpPr>
        <p:spPr>
          <a:xfrm>
            <a:off x="1192149" y="8046720"/>
            <a:ext cx="9356217" cy="72694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8" name="Text 36"/>
          <p:cNvSpPr/>
          <p:nvPr/>
        </p:nvSpPr>
        <p:spPr>
          <a:xfrm>
            <a:off x="1070229" y="7985760"/>
            <a:ext cx="9600057" cy="84886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860" b="1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VERIFICATION FLOW</a:t>
            </a:r>
            <a:endParaRPr lang="en-US" sz="1600" dirty="0"/>
          </a:p>
        </p:txBody>
      </p:sp>
      <p:sp>
        <p:nvSpPr>
          <p:cNvPr id="39" name="Shape 37"/>
          <p:cNvSpPr/>
          <p:nvPr/>
        </p:nvSpPr>
        <p:spPr>
          <a:xfrm>
            <a:off x="1354709" y="9031097"/>
            <a:ext cx="4515612" cy="1354709"/>
          </a:xfrm>
          <a:prstGeom prst="rect">
            <a:avLst/>
          </a:prstGeom>
          <a:solidFill>
            <a:srgbClr val="1A1A2E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354709" y="9031097"/>
            <a:ext cx="4515612" cy="135470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1" name="Shape 39"/>
          <p:cNvSpPr/>
          <p:nvPr/>
        </p:nvSpPr>
        <p:spPr>
          <a:xfrm>
            <a:off x="1192149" y="8949817"/>
            <a:ext cx="4840732" cy="151726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2" name="Text 40"/>
          <p:cNvSpPr/>
          <p:nvPr/>
        </p:nvSpPr>
        <p:spPr>
          <a:xfrm>
            <a:off x="1070229" y="8888857"/>
            <a:ext cx="5084572" cy="1639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860" b="1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Compute</a:t>
            </a:r>
            <a:endParaRPr lang="en-US" sz="1600" dirty="0"/>
          </a:p>
          <a:p>
            <a:pPr algn="ctr">
              <a:lnSpc>
                <a:spcPct val="100000"/>
              </a:lnSpc>
            </a:pPr>
            <a:r>
              <a:rPr lang="en-US" sz="286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SHA-256 hash</a:t>
            </a:r>
            <a:endParaRPr lang="en-US" sz="1600" dirty="0"/>
          </a:p>
        </p:txBody>
      </p:sp>
      <p:sp>
        <p:nvSpPr>
          <p:cNvPr id="43" name="Shape 41"/>
          <p:cNvSpPr/>
          <p:nvPr/>
        </p:nvSpPr>
        <p:spPr>
          <a:xfrm>
            <a:off x="5870321" y="9640697"/>
            <a:ext cx="1128903" cy="0"/>
          </a:xfrm>
          <a:prstGeom prst="straightConnector1">
            <a:avLst/>
          </a:prstGeom>
          <a:noFill/>
          <a:ln w="25400">
            <a:solidFill>
              <a:srgbClr val="00D4AA"/>
            </a:solidFill>
            <a:prstDash val="solid"/>
            <a:headEnd type="none"/>
            <a:tailEnd type="none"/>
          </a:ln>
        </p:spPr>
      </p:sp>
      <p:sp>
        <p:nvSpPr>
          <p:cNvPr id="44" name="Shape 42"/>
          <p:cNvSpPr/>
          <p:nvPr/>
        </p:nvSpPr>
        <p:spPr>
          <a:xfrm>
            <a:off x="6999097" y="9031097"/>
            <a:ext cx="4515612" cy="1354709"/>
          </a:xfrm>
          <a:prstGeom prst="rect">
            <a:avLst/>
          </a:prstGeom>
          <a:solidFill>
            <a:srgbClr val="1A1A2E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6999097" y="9031097"/>
            <a:ext cx="4515612" cy="135470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6" name="Shape 44"/>
          <p:cNvSpPr/>
          <p:nvPr/>
        </p:nvSpPr>
        <p:spPr>
          <a:xfrm>
            <a:off x="6836537" y="8949817"/>
            <a:ext cx="4840732" cy="151726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7" name="Text 45"/>
          <p:cNvSpPr/>
          <p:nvPr/>
        </p:nvSpPr>
        <p:spPr>
          <a:xfrm>
            <a:off x="6714617" y="8888857"/>
            <a:ext cx="5084572" cy="1639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860" b="1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Lookup</a:t>
            </a:r>
            <a:endParaRPr lang="en-US" sz="1600" dirty="0"/>
          </a:p>
          <a:p>
            <a:pPr algn="ctr">
              <a:lnSpc>
                <a:spcPct val="100000"/>
              </a:lnSpc>
            </a:pPr>
            <a:r>
              <a:rPr lang="en-US" sz="286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hash index</a:t>
            </a:r>
            <a:endParaRPr lang="en-US" sz="1600" dirty="0"/>
          </a:p>
        </p:txBody>
      </p:sp>
      <p:sp>
        <p:nvSpPr>
          <p:cNvPr id="48" name="Shape 46"/>
          <p:cNvSpPr/>
          <p:nvPr/>
        </p:nvSpPr>
        <p:spPr>
          <a:xfrm>
            <a:off x="11514709" y="9640697"/>
            <a:ext cx="1128903" cy="0"/>
          </a:xfrm>
          <a:prstGeom prst="straightConnector1">
            <a:avLst/>
          </a:prstGeom>
          <a:noFill/>
          <a:ln w="25400">
            <a:solidFill>
              <a:srgbClr val="00D4AA"/>
            </a:solidFill>
            <a:prstDash val="solid"/>
            <a:headEnd type="none"/>
            <a:tailEnd type="none"/>
          </a:ln>
        </p:spPr>
      </p:sp>
      <p:sp>
        <p:nvSpPr>
          <p:cNvPr id="49" name="Shape 47"/>
          <p:cNvSpPr/>
          <p:nvPr/>
        </p:nvSpPr>
        <p:spPr>
          <a:xfrm>
            <a:off x="12643612" y="9031097"/>
            <a:ext cx="4515612" cy="1354709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50" name="Shape 48"/>
          <p:cNvSpPr/>
          <p:nvPr/>
        </p:nvSpPr>
        <p:spPr>
          <a:xfrm>
            <a:off x="12643612" y="9031097"/>
            <a:ext cx="4515612" cy="135470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1" name="Shape 49"/>
          <p:cNvSpPr/>
          <p:nvPr/>
        </p:nvSpPr>
        <p:spPr>
          <a:xfrm>
            <a:off x="12481052" y="8949817"/>
            <a:ext cx="4840732" cy="151726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2" name="Text 50"/>
          <p:cNvSpPr/>
          <p:nvPr/>
        </p:nvSpPr>
        <p:spPr>
          <a:xfrm>
            <a:off x="12359132" y="8888857"/>
            <a:ext cx="5084572" cy="1639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86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memcmp</a:t>
            </a:r>
            <a:endParaRPr lang="en-US" sz="1600" dirty="0"/>
          </a:p>
          <a:p>
            <a:pPr algn="ctr">
              <a:lnSpc>
                <a:spcPct val="100000"/>
              </a:lnSpc>
            </a:pPr>
            <a:r>
              <a:rPr lang="en-US" sz="2860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byte-by-byte verify</a:t>
            </a:r>
            <a:endParaRPr lang="en-US" sz="1600" dirty="0"/>
          </a:p>
        </p:txBody>
      </p:sp>
      <p:sp>
        <p:nvSpPr>
          <p:cNvPr id="53" name="Shape 51"/>
          <p:cNvSpPr/>
          <p:nvPr/>
        </p:nvSpPr>
        <p:spPr>
          <a:xfrm>
            <a:off x="17159097" y="9640697"/>
            <a:ext cx="1128903" cy="0"/>
          </a:xfrm>
          <a:prstGeom prst="straightConnector1">
            <a:avLst/>
          </a:prstGeom>
          <a:noFill/>
          <a:ln w="25400">
            <a:solidFill>
              <a:srgbClr val="00D4AA"/>
            </a:solidFill>
            <a:prstDash val="solid"/>
            <a:headEnd type="none"/>
            <a:tailEnd type="none"/>
          </a:ln>
        </p:spPr>
      </p:sp>
      <p:sp>
        <p:nvSpPr>
          <p:cNvPr id="54" name="Shape 52"/>
          <p:cNvSpPr/>
          <p:nvPr/>
        </p:nvSpPr>
        <p:spPr>
          <a:xfrm>
            <a:off x="18288000" y="9031097"/>
            <a:ext cx="4515612" cy="1354709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55" name="Shape 53"/>
          <p:cNvSpPr/>
          <p:nvPr/>
        </p:nvSpPr>
        <p:spPr>
          <a:xfrm>
            <a:off x="18288000" y="9031097"/>
            <a:ext cx="4515612" cy="135470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6" name="Shape 54"/>
          <p:cNvSpPr/>
          <p:nvPr/>
        </p:nvSpPr>
        <p:spPr>
          <a:xfrm>
            <a:off x="18125440" y="8949817"/>
            <a:ext cx="4840732" cy="151726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7" name="Text 55"/>
          <p:cNvSpPr/>
          <p:nvPr/>
        </p:nvSpPr>
        <p:spPr>
          <a:xfrm>
            <a:off x="18003520" y="8888857"/>
            <a:ext cx="5084572" cy="1639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86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Accept or Reject</a:t>
            </a:r>
            <a:endParaRPr lang="en-US" sz="1600" dirty="0"/>
          </a:p>
          <a:p>
            <a:pPr algn="ctr">
              <a:lnSpc>
                <a:spcPct val="100000"/>
              </a:lnSpc>
            </a:pPr>
            <a:r>
              <a:rPr lang="en-US" sz="2860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remap or write</a:t>
            </a:r>
            <a:endParaRPr lang="en-US" sz="1600" dirty="0"/>
          </a:p>
        </p:txBody>
      </p:sp>
      <p:sp>
        <p:nvSpPr>
          <p:cNvPr id="58" name="Shape 56"/>
          <p:cNvSpPr/>
          <p:nvPr/>
        </p:nvSpPr>
        <p:spPr>
          <a:xfrm>
            <a:off x="1354709" y="11288903"/>
            <a:ext cx="26190321" cy="1128903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59" name="Shape 57"/>
          <p:cNvSpPr/>
          <p:nvPr/>
        </p:nvSpPr>
        <p:spPr>
          <a:xfrm>
            <a:off x="1806321" y="11288903"/>
            <a:ext cx="25287097" cy="1128903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60" name="Shape 58"/>
          <p:cNvSpPr/>
          <p:nvPr/>
        </p:nvSpPr>
        <p:spPr>
          <a:xfrm>
            <a:off x="1643761" y="11207623"/>
            <a:ext cx="25612217" cy="1291463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61" name="Text 59"/>
          <p:cNvSpPr/>
          <p:nvPr/>
        </p:nvSpPr>
        <p:spPr>
          <a:xfrm>
            <a:off x="1521841" y="11146663"/>
            <a:ext cx="25856057" cy="141338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368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Fingerprints optimize lookup; memcmp proves correctness.</a:t>
            </a:r>
            <a:endParaRPr lang="en-US" sz="1600" dirty="0"/>
          </a:p>
        </p:txBody>
      </p:sp>
      <p:sp>
        <p:nvSpPr>
          <p:cNvPr id="62" name="Shape 60"/>
          <p:cNvSpPr/>
          <p:nvPr/>
        </p:nvSpPr>
        <p:spPr>
          <a:xfrm>
            <a:off x="26641679" y="15578709"/>
            <a:ext cx="1354709" cy="4516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63" name="Shape 61"/>
          <p:cNvSpPr/>
          <p:nvPr/>
        </p:nvSpPr>
        <p:spPr>
          <a:xfrm>
            <a:off x="26479119" y="15497429"/>
            <a:ext cx="1679829" cy="6141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64" name="Text 62"/>
          <p:cNvSpPr/>
          <p:nvPr/>
        </p:nvSpPr>
        <p:spPr>
          <a:xfrm>
            <a:off x="26357199" y="15436469"/>
            <a:ext cx="1923669" cy="73609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12 / 25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8899612" cy="81280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3" name="Shape 1"/>
          <p:cNvSpPr/>
          <p:nvPr/>
        </p:nvSpPr>
        <p:spPr>
          <a:xfrm>
            <a:off x="225679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63119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-58801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01 Motivation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779897" y="90297"/>
            <a:ext cx="5328412" cy="632079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7" name="Shape 5"/>
          <p:cNvSpPr/>
          <p:nvPr/>
        </p:nvSpPr>
        <p:spPr>
          <a:xfrm>
            <a:off x="5779897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5617337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9" name="Text 7"/>
          <p:cNvSpPr/>
          <p:nvPr/>
        </p:nvSpPr>
        <p:spPr>
          <a:xfrm>
            <a:off x="5495417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02 Architecture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11333988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11171428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2" name="Text 10"/>
          <p:cNvSpPr/>
          <p:nvPr/>
        </p:nvSpPr>
        <p:spPr>
          <a:xfrm>
            <a:off x="11049508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03 Implementation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16888079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16725519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5" name="Text 13"/>
          <p:cNvSpPr/>
          <p:nvPr/>
        </p:nvSpPr>
        <p:spPr>
          <a:xfrm>
            <a:off x="16603599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04 Evaluation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22442297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22279737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8" name="Text 16"/>
          <p:cNvSpPr/>
          <p:nvPr/>
        </p:nvSpPr>
        <p:spPr>
          <a:xfrm>
            <a:off x="22157817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05 Live Demo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1354709" y="1241679"/>
            <a:ext cx="20320000" cy="8580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1192149" y="1160399"/>
            <a:ext cx="20645120" cy="10205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1" name="Text 19"/>
          <p:cNvSpPr/>
          <p:nvPr/>
        </p:nvSpPr>
        <p:spPr>
          <a:xfrm>
            <a:off x="1070229" y="1099439"/>
            <a:ext cx="20888960" cy="114249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572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Metadata: Hash Index, L2P, Refcount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1354709" y="2189988"/>
            <a:ext cx="1806321" cy="67691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23" name="Shape 21"/>
          <p:cNvSpPr/>
          <p:nvPr/>
        </p:nvSpPr>
        <p:spPr>
          <a:xfrm>
            <a:off x="1354709" y="2709291"/>
            <a:ext cx="8128000" cy="4515612"/>
          </a:xfrm>
          <a:prstGeom prst="rect">
            <a:avLst/>
          </a:prstGeom>
          <a:solidFill>
            <a:srgbClr val="1A1A2E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354709" y="2709291"/>
            <a:ext cx="90297" cy="4515612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25" name="Shape 23"/>
          <p:cNvSpPr/>
          <p:nvPr/>
        </p:nvSpPr>
        <p:spPr>
          <a:xfrm>
            <a:off x="1806321" y="2935097"/>
            <a:ext cx="7224903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6" name="Shape 24"/>
          <p:cNvSpPr/>
          <p:nvPr/>
        </p:nvSpPr>
        <p:spPr>
          <a:xfrm>
            <a:off x="1643761" y="2853817"/>
            <a:ext cx="7550023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7" name="Text 25"/>
          <p:cNvSpPr/>
          <p:nvPr/>
        </p:nvSpPr>
        <p:spPr>
          <a:xfrm>
            <a:off x="1521841" y="2792857"/>
            <a:ext cx="7793863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368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hash_index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1806321" y="3725291"/>
            <a:ext cx="7224903" cy="3160903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9" name="Shape 27"/>
          <p:cNvSpPr/>
          <p:nvPr/>
        </p:nvSpPr>
        <p:spPr>
          <a:xfrm>
            <a:off x="1643761" y="3644011"/>
            <a:ext cx="7550023" cy="3323463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0" name="Text 28"/>
          <p:cNvSpPr/>
          <p:nvPr/>
        </p:nvSpPr>
        <p:spPr>
          <a:xfrm>
            <a:off x="1521841" y="3583051"/>
            <a:ext cx="7793863" cy="34453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30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Maps SHA-256 digest to a physical block entry.</a:t>
            </a:r>
            <a:endParaRPr lang="en-US" sz="1600" dirty="0"/>
          </a:p>
          <a:p>
            <a:pPr>
              <a:lnSpc>
                <a:spcPct val="150000"/>
              </a:lnSpc>
              <a:spcBef>
                <a:spcPts val="1300"/>
              </a:spcBef>
            </a:pPr>
            <a:r>
              <a:rPr lang="en-US" sz="26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digest → phys_block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9934321" y="2709291"/>
            <a:ext cx="8128000" cy="4515612"/>
          </a:xfrm>
          <a:prstGeom prst="rect">
            <a:avLst/>
          </a:prstGeom>
          <a:solidFill>
            <a:srgbClr val="1A1A2E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9934321" y="2709291"/>
            <a:ext cx="90297" cy="4515612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33" name="Shape 31"/>
          <p:cNvSpPr/>
          <p:nvPr/>
        </p:nvSpPr>
        <p:spPr>
          <a:xfrm>
            <a:off x="10385679" y="2935097"/>
            <a:ext cx="7224903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4" name="Shape 32"/>
          <p:cNvSpPr/>
          <p:nvPr/>
        </p:nvSpPr>
        <p:spPr>
          <a:xfrm>
            <a:off x="10223119" y="2853817"/>
            <a:ext cx="7550023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5" name="Text 33"/>
          <p:cNvSpPr/>
          <p:nvPr/>
        </p:nvSpPr>
        <p:spPr>
          <a:xfrm>
            <a:off x="10101199" y="2792857"/>
            <a:ext cx="7793863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368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l2p_index</a:t>
            </a:r>
            <a:endParaRPr lang="en-US" sz="1600" dirty="0"/>
          </a:p>
        </p:txBody>
      </p:sp>
      <p:sp>
        <p:nvSpPr>
          <p:cNvPr id="36" name="Shape 34"/>
          <p:cNvSpPr/>
          <p:nvPr/>
        </p:nvSpPr>
        <p:spPr>
          <a:xfrm>
            <a:off x="10385679" y="3725291"/>
            <a:ext cx="7224903" cy="3160903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7" name="Shape 35"/>
          <p:cNvSpPr/>
          <p:nvPr/>
        </p:nvSpPr>
        <p:spPr>
          <a:xfrm>
            <a:off x="10223119" y="3644011"/>
            <a:ext cx="7550023" cy="3323463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8" name="Text 36"/>
          <p:cNvSpPr/>
          <p:nvPr/>
        </p:nvSpPr>
        <p:spPr>
          <a:xfrm>
            <a:off x="10101199" y="3583051"/>
            <a:ext cx="7793863" cy="34453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30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Maps logical sector to physical sector for read remap.</a:t>
            </a:r>
            <a:endParaRPr lang="en-US" sz="1600" dirty="0"/>
          </a:p>
          <a:p>
            <a:pPr>
              <a:lnSpc>
                <a:spcPct val="150000"/>
              </a:lnSpc>
              <a:spcBef>
                <a:spcPts val="1300"/>
              </a:spcBef>
            </a:pPr>
            <a:r>
              <a:rPr lang="en-US" sz="26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logical_sector → phys_sector</a:t>
            </a:r>
            <a:endParaRPr lang="en-US" sz="1600" dirty="0"/>
          </a:p>
        </p:txBody>
      </p:sp>
      <p:sp>
        <p:nvSpPr>
          <p:cNvPr id="39" name="Shape 37"/>
          <p:cNvSpPr/>
          <p:nvPr/>
        </p:nvSpPr>
        <p:spPr>
          <a:xfrm>
            <a:off x="18513679" y="2709291"/>
            <a:ext cx="9031097" cy="4515612"/>
          </a:xfrm>
          <a:prstGeom prst="rect">
            <a:avLst/>
          </a:prstGeom>
          <a:solidFill>
            <a:srgbClr val="1A1A2E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8513679" y="2709291"/>
            <a:ext cx="90297" cy="4515612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41" name="Shape 39"/>
          <p:cNvSpPr/>
          <p:nvPr/>
        </p:nvSpPr>
        <p:spPr>
          <a:xfrm>
            <a:off x="18965291" y="2935097"/>
            <a:ext cx="8128000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2" name="Shape 40"/>
          <p:cNvSpPr/>
          <p:nvPr/>
        </p:nvSpPr>
        <p:spPr>
          <a:xfrm>
            <a:off x="18802731" y="2853817"/>
            <a:ext cx="8453120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3" name="Text 41"/>
          <p:cNvSpPr/>
          <p:nvPr/>
        </p:nvSpPr>
        <p:spPr>
          <a:xfrm>
            <a:off x="18680811" y="2792857"/>
            <a:ext cx="8696960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368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refcount</a:t>
            </a:r>
            <a:endParaRPr lang="en-US" sz="1600" dirty="0"/>
          </a:p>
        </p:txBody>
      </p:sp>
      <p:sp>
        <p:nvSpPr>
          <p:cNvPr id="44" name="Shape 42"/>
          <p:cNvSpPr/>
          <p:nvPr/>
        </p:nvSpPr>
        <p:spPr>
          <a:xfrm>
            <a:off x="18965291" y="3725291"/>
            <a:ext cx="8128000" cy="3160903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5" name="Shape 43"/>
          <p:cNvSpPr/>
          <p:nvPr/>
        </p:nvSpPr>
        <p:spPr>
          <a:xfrm>
            <a:off x="18802731" y="3644011"/>
            <a:ext cx="8453120" cy="3323463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6" name="Text 44"/>
          <p:cNvSpPr/>
          <p:nvPr/>
        </p:nvSpPr>
        <p:spPr>
          <a:xfrm>
            <a:off x="18680811" y="3583051"/>
            <a:ext cx="8696960" cy="34453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30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Number of logical references sharing the same physical content.</a:t>
            </a:r>
            <a:endParaRPr lang="en-US" sz="1600" dirty="0"/>
          </a:p>
          <a:p>
            <a:pPr>
              <a:lnSpc>
                <a:spcPct val="150000"/>
              </a:lnSpc>
              <a:spcBef>
                <a:spcPts val="1300"/>
              </a:spcBef>
            </a:pPr>
            <a:r>
              <a:rPr lang="en-US" sz="26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refcount = 0 → free block</a:t>
            </a:r>
            <a:endParaRPr lang="en-US" sz="1600" dirty="0"/>
          </a:p>
        </p:txBody>
      </p:sp>
      <p:sp>
        <p:nvSpPr>
          <p:cNvPr id="47" name="Shape 45"/>
          <p:cNvSpPr/>
          <p:nvPr/>
        </p:nvSpPr>
        <p:spPr>
          <a:xfrm>
            <a:off x="1354709" y="7789291"/>
            <a:ext cx="12643612" cy="2257679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48" name="Shape 46"/>
          <p:cNvSpPr/>
          <p:nvPr/>
        </p:nvSpPr>
        <p:spPr>
          <a:xfrm>
            <a:off x="1806321" y="7947279"/>
            <a:ext cx="11740388" cy="54190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9" name="Shape 47"/>
          <p:cNvSpPr/>
          <p:nvPr/>
        </p:nvSpPr>
        <p:spPr>
          <a:xfrm>
            <a:off x="1643761" y="7865999"/>
            <a:ext cx="12065508" cy="70446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0" name="Text 48"/>
          <p:cNvSpPr/>
          <p:nvPr/>
        </p:nvSpPr>
        <p:spPr>
          <a:xfrm>
            <a:off x="1521841" y="7805039"/>
            <a:ext cx="12309348" cy="82638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860" b="1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DATA STRUCTURES</a:t>
            </a:r>
            <a:endParaRPr lang="en-US" sz="1600" dirty="0"/>
          </a:p>
        </p:txBody>
      </p:sp>
      <p:sp>
        <p:nvSpPr>
          <p:cNvPr id="51" name="Shape 49"/>
          <p:cNvSpPr/>
          <p:nvPr/>
        </p:nvSpPr>
        <p:spPr>
          <a:xfrm>
            <a:off x="1806321" y="8624697"/>
            <a:ext cx="11740388" cy="1128903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2" name="Shape 50"/>
          <p:cNvSpPr/>
          <p:nvPr/>
        </p:nvSpPr>
        <p:spPr>
          <a:xfrm>
            <a:off x="1643761" y="8543417"/>
            <a:ext cx="12065508" cy="1291463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3" name="Text 51"/>
          <p:cNvSpPr/>
          <p:nvPr/>
        </p:nvSpPr>
        <p:spPr>
          <a:xfrm>
            <a:off x="1521841" y="8482457"/>
            <a:ext cx="12309348" cy="14133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28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struct dedupe15_hash_entry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en-US" sz="28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struct dedupe15_l2p_entry</a:t>
            </a:r>
            <a:endParaRPr lang="en-US" sz="1600" dirty="0"/>
          </a:p>
        </p:txBody>
      </p:sp>
      <p:sp>
        <p:nvSpPr>
          <p:cNvPr id="54" name="Shape 52"/>
          <p:cNvSpPr/>
          <p:nvPr/>
        </p:nvSpPr>
        <p:spPr>
          <a:xfrm>
            <a:off x="1354709" y="10611612"/>
            <a:ext cx="26190321" cy="677291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55" name="Shape 53"/>
          <p:cNvSpPr/>
          <p:nvPr/>
        </p:nvSpPr>
        <p:spPr>
          <a:xfrm>
            <a:off x="1806321" y="10611612"/>
            <a:ext cx="25287097" cy="677291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6" name="Shape 54"/>
          <p:cNvSpPr/>
          <p:nvPr/>
        </p:nvSpPr>
        <p:spPr>
          <a:xfrm>
            <a:off x="1643761" y="10530332"/>
            <a:ext cx="25612217" cy="839851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7" name="Text 55"/>
          <p:cNvSpPr/>
          <p:nvPr/>
        </p:nvSpPr>
        <p:spPr>
          <a:xfrm>
            <a:off x="1521841" y="10469372"/>
            <a:ext cx="25856057" cy="9617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327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Without refcount, overwrite or discard could delete content still referenced by another logical block.</a:t>
            </a:r>
            <a:endParaRPr lang="en-US" sz="1600" dirty="0"/>
          </a:p>
        </p:txBody>
      </p:sp>
      <p:sp>
        <p:nvSpPr>
          <p:cNvPr id="58" name="Shape 56"/>
          <p:cNvSpPr/>
          <p:nvPr/>
        </p:nvSpPr>
        <p:spPr>
          <a:xfrm>
            <a:off x="26641679" y="15578709"/>
            <a:ext cx="1354709" cy="4516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9" name="Shape 57"/>
          <p:cNvSpPr/>
          <p:nvPr/>
        </p:nvSpPr>
        <p:spPr>
          <a:xfrm>
            <a:off x="26479119" y="15497429"/>
            <a:ext cx="1679829" cy="6141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60" name="Text 58"/>
          <p:cNvSpPr/>
          <p:nvPr/>
        </p:nvSpPr>
        <p:spPr>
          <a:xfrm>
            <a:off x="26357199" y="15436469"/>
            <a:ext cx="1923669" cy="73609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13 / 25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8899612" cy="81280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3" name="Shape 1"/>
          <p:cNvSpPr/>
          <p:nvPr/>
        </p:nvSpPr>
        <p:spPr>
          <a:xfrm>
            <a:off x="225679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63119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-58801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01 Motivation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779897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5617337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5495417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02 Architecture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11333988" y="90297"/>
            <a:ext cx="5328412" cy="632079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10" name="Shape 8"/>
          <p:cNvSpPr/>
          <p:nvPr/>
        </p:nvSpPr>
        <p:spPr>
          <a:xfrm>
            <a:off x="11333988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11171428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2" name="Text 10"/>
          <p:cNvSpPr/>
          <p:nvPr/>
        </p:nvSpPr>
        <p:spPr>
          <a:xfrm>
            <a:off x="11049508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03 Implementation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16888079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16725519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5" name="Text 13"/>
          <p:cNvSpPr/>
          <p:nvPr/>
        </p:nvSpPr>
        <p:spPr>
          <a:xfrm>
            <a:off x="16603599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04 Evaluation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22442297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22279737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8" name="Text 16"/>
          <p:cNvSpPr/>
          <p:nvPr/>
        </p:nvSpPr>
        <p:spPr>
          <a:xfrm>
            <a:off x="22157817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05 Live Demo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1354709" y="1241679"/>
            <a:ext cx="20320000" cy="8580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1192149" y="1160399"/>
            <a:ext cx="20645120" cy="10205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1" name="Text 19"/>
          <p:cNvSpPr/>
          <p:nvPr/>
        </p:nvSpPr>
        <p:spPr>
          <a:xfrm>
            <a:off x="1070229" y="1099439"/>
            <a:ext cx="20888960" cy="114249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572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Read Remap and Discard Cleanup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1354709" y="2189988"/>
            <a:ext cx="1806321" cy="67691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23" name="Shape 21"/>
          <p:cNvSpPr/>
          <p:nvPr/>
        </p:nvSpPr>
        <p:spPr>
          <a:xfrm>
            <a:off x="1354709" y="2709291"/>
            <a:ext cx="12756388" cy="6321679"/>
          </a:xfrm>
          <a:prstGeom prst="rect">
            <a:avLst/>
          </a:prstGeom>
          <a:solidFill>
            <a:srgbClr val="1A1A2E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354709" y="2709291"/>
            <a:ext cx="12756388" cy="81280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25" name="Shape 23"/>
          <p:cNvSpPr/>
          <p:nvPr/>
        </p:nvSpPr>
        <p:spPr>
          <a:xfrm>
            <a:off x="1354709" y="2709291"/>
            <a:ext cx="12756388" cy="812800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6" name="Shape 24"/>
          <p:cNvSpPr/>
          <p:nvPr/>
        </p:nvSpPr>
        <p:spPr>
          <a:xfrm>
            <a:off x="1192149" y="2628011"/>
            <a:ext cx="13081508" cy="975360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7" name="Text 25"/>
          <p:cNvSpPr/>
          <p:nvPr/>
        </p:nvSpPr>
        <p:spPr>
          <a:xfrm>
            <a:off x="1070229" y="2567051"/>
            <a:ext cx="13325348" cy="109728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307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READ REMAP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1693291" y="3838321"/>
            <a:ext cx="12079097" cy="4967097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9" name="Shape 27"/>
          <p:cNvSpPr/>
          <p:nvPr/>
        </p:nvSpPr>
        <p:spPr>
          <a:xfrm>
            <a:off x="1530731" y="3757041"/>
            <a:ext cx="12404217" cy="5129657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0" name="Text 28"/>
          <p:cNvSpPr/>
          <p:nvPr/>
        </p:nvSpPr>
        <p:spPr>
          <a:xfrm>
            <a:off x="1408811" y="3696081"/>
            <a:ext cx="12648057" cy="52515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60000"/>
              </a:lnSpc>
            </a:pPr>
            <a:r>
              <a:rPr lang="en-US" sz="327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1.</a:t>
            </a:r>
            <a:pPr>
              <a:lnSpc>
                <a:spcPct val="160000"/>
              </a:lnSpc>
            </a:pPr>
            <a:r>
              <a:rPr lang="en-US" sz="32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Lookup logical sector in L2P map</a:t>
            </a:r>
            <a:endParaRPr lang="en-US" sz="1600" dirty="0"/>
          </a:p>
          <a:p>
            <a:pPr>
              <a:lnSpc>
                <a:spcPct val="160000"/>
              </a:lnSpc>
              <a:spcBef>
                <a:spcPts val="1000"/>
              </a:spcBef>
            </a:pPr>
            <a:r>
              <a:rPr lang="en-US" sz="327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2.</a:t>
            </a:r>
            <a:pPr>
              <a:lnSpc>
                <a:spcPct val="160000"/>
              </a:lnSpc>
              <a:spcBef>
                <a:spcPts val="1000"/>
              </a:spcBef>
            </a:pPr>
            <a:r>
              <a:rPr lang="en-US" sz="32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If mapped, read from physical sector</a:t>
            </a:r>
            <a:endParaRPr lang="en-US" sz="1600" dirty="0"/>
          </a:p>
          <a:p>
            <a:pPr>
              <a:lnSpc>
                <a:spcPct val="160000"/>
              </a:lnSpc>
              <a:spcBef>
                <a:spcPts val="1000"/>
              </a:spcBef>
            </a:pPr>
            <a:r>
              <a:rPr lang="en-US" sz="327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3.</a:t>
            </a:r>
            <a:pPr>
              <a:lnSpc>
                <a:spcPct val="160000"/>
              </a:lnSpc>
              <a:spcBef>
                <a:spcPts val="1000"/>
              </a:spcBef>
            </a:pPr>
            <a:r>
              <a:rPr lang="en-US" sz="32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Preserve read-after-write correctness</a:t>
            </a:r>
            <a:endParaRPr lang="en-US" sz="1600" dirty="0"/>
          </a:p>
          <a:p>
            <a:pPr>
              <a:lnSpc>
                <a:spcPct val="160000"/>
              </a:lnSpc>
              <a:spcBef>
                <a:spcPts val="2100"/>
              </a:spcBef>
            </a:pPr>
            <a:r>
              <a:rPr lang="en-US" sz="2660" dirty="0">
                <a:solidFill>
                  <a:srgbClr val="94A3B8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Code: fs/buffer.c:3063</a:t>
            </a:r>
            <a:endParaRPr lang="en-US" sz="1600" dirty="0"/>
          </a:p>
          <a:p>
            <a:pPr>
              <a:lnSpc>
                <a:spcPct val="160000"/>
              </a:lnSpc>
            </a:pPr>
            <a:r>
              <a:rPr lang="en-US" sz="2660" dirty="0">
                <a:solidFill>
                  <a:srgbClr val="94A3B8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Function: dedupe15_map_read(...)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14562709" y="2709291"/>
            <a:ext cx="12982321" cy="6321679"/>
          </a:xfrm>
          <a:prstGeom prst="rect">
            <a:avLst/>
          </a:prstGeom>
          <a:solidFill>
            <a:srgbClr val="1A1A2E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4562709" y="2709291"/>
            <a:ext cx="12982321" cy="812800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33" name="Shape 31"/>
          <p:cNvSpPr/>
          <p:nvPr/>
        </p:nvSpPr>
        <p:spPr>
          <a:xfrm>
            <a:off x="14562709" y="2709291"/>
            <a:ext cx="12982321" cy="812800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4" name="Shape 32"/>
          <p:cNvSpPr/>
          <p:nvPr/>
        </p:nvSpPr>
        <p:spPr>
          <a:xfrm>
            <a:off x="14400149" y="2628011"/>
            <a:ext cx="13307441" cy="975360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5" name="Text 33"/>
          <p:cNvSpPr/>
          <p:nvPr/>
        </p:nvSpPr>
        <p:spPr>
          <a:xfrm>
            <a:off x="14278229" y="2567051"/>
            <a:ext cx="13551281" cy="109728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307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DISCARD CLEANUP</a:t>
            </a:r>
            <a:endParaRPr lang="en-US" sz="1600" dirty="0"/>
          </a:p>
        </p:txBody>
      </p:sp>
      <p:sp>
        <p:nvSpPr>
          <p:cNvPr id="36" name="Shape 34"/>
          <p:cNvSpPr/>
          <p:nvPr/>
        </p:nvSpPr>
        <p:spPr>
          <a:xfrm>
            <a:off x="14901291" y="3838321"/>
            <a:ext cx="12304903" cy="4967097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7" name="Shape 35"/>
          <p:cNvSpPr/>
          <p:nvPr/>
        </p:nvSpPr>
        <p:spPr>
          <a:xfrm>
            <a:off x="14738731" y="3757041"/>
            <a:ext cx="12630023" cy="5129657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8" name="Text 36"/>
          <p:cNvSpPr/>
          <p:nvPr/>
        </p:nvSpPr>
        <p:spPr>
          <a:xfrm>
            <a:off x="14616811" y="3696081"/>
            <a:ext cx="12873863" cy="52515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60000"/>
              </a:lnSpc>
            </a:pPr>
            <a:r>
              <a:rPr lang="en-US" sz="327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1.</a:t>
            </a:r>
            <a:pPr>
              <a:lnSpc>
                <a:spcPct val="160000"/>
              </a:lnSpc>
            </a:pPr>
            <a:r>
              <a:rPr lang="en-US" sz="32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Discard decrements refcount</a:t>
            </a:r>
            <a:endParaRPr lang="en-US" sz="1600" dirty="0"/>
          </a:p>
          <a:p>
            <a:pPr>
              <a:lnSpc>
                <a:spcPct val="160000"/>
              </a:lnSpc>
              <a:spcBef>
                <a:spcPts val="1000"/>
              </a:spcBef>
            </a:pPr>
            <a:r>
              <a:rPr lang="en-US" sz="327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2.</a:t>
            </a:r>
            <a:pPr>
              <a:lnSpc>
                <a:spcPct val="160000"/>
              </a:lnSpc>
              <a:spcBef>
                <a:spcPts val="1000"/>
              </a:spcBef>
            </a:pPr>
            <a:r>
              <a:rPr lang="en-US" sz="32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Refcount zero removes hash entry</a:t>
            </a:r>
            <a:endParaRPr lang="en-US" sz="1600" dirty="0"/>
          </a:p>
          <a:p>
            <a:pPr>
              <a:lnSpc>
                <a:spcPct val="160000"/>
              </a:lnSpc>
              <a:spcBef>
                <a:spcPts val="1000"/>
              </a:spcBef>
            </a:pPr>
            <a:r>
              <a:rPr lang="en-US" sz="327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3.</a:t>
            </a:r>
            <a:pPr>
              <a:lnSpc>
                <a:spcPct val="160000"/>
              </a:lnSpc>
              <a:spcBef>
                <a:spcPts val="1000"/>
              </a:spcBef>
            </a:pPr>
            <a:r>
              <a:rPr lang="en-US" sz="32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Prevent stale metadata and leaks</a:t>
            </a:r>
            <a:endParaRPr lang="en-US" sz="1600" dirty="0"/>
          </a:p>
          <a:p>
            <a:pPr>
              <a:lnSpc>
                <a:spcPct val="160000"/>
              </a:lnSpc>
              <a:spcBef>
                <a:spcPts val="2100"/>
              </a:spcBef>
            </a:pPr>
            <a:r>
              <a:rPr lang="en-US" sz="2660" dirty="0">
                <a:solidFill>
                  <a:srgbClr val="94A3B8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Code: block/blk-lib.c:149</a:t>
            </a:r>
            <a:endParaRPr lang="en-US" sz="1600" dirty="0"/>
          </a:p>
          <a:p>
            <a:pPr>
              <a:lnSpc>
                <a:spcPct val="160000"/>
              </a:lnSpc>
            </a:pPr>
            <a:r>
              <a:rPr lang="en-US" sz="2660" dirty="0">
                <a:solidFill>
                  <a:srgbClr val="94A3B8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Function: dedupe15_handle_discard(...)</a:t>
            </a:r>
            <a:endParaRPr lang="en-US" sz="1600" dirty="0"/>
          </a:p>
          <a:p>
            <a:pPr>
              <a:lnSpc>
                <a:spcPct val="160000"/>
              </a:lnSpc>
            </a:pPr>
            <a:r>
              <a:rPr lang="en-US" sz="2660" dirty="0">
                <a:solidFill>
                  <a:srgbClr val="94A3B8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Code: kernel/dedupe15/core.c:380</a:t>
            </a:r>
            <a:endParaRPr lang="en-US" sz="1600" dirty="0"/>
          </a:p>
        </p:txBody>
      </p:sp>
      <p:sp>
        <p:nvSpPr>
          <p:cNvPr id="39" name="Shape 37"/>
          <p:cNvSpPr/>
          <p:nvPr/>
        </p:nvSpPr>
        <p:spPr>
          <a:xfrm>
            <a:off x="1354709" y="9595612"/>
            <a:ext cx="26190321" cy="632079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40" name="Shape 38"/>
          <p:cNvSpPr/>
          <p:nvPr/>
        </p:nvSpPr>
        <p:spPr>
          <a:xfrm>
            <a:off x="1806321" y="9595612"/>
            <a:ext cx="25287097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1" name="Shape 39"/>
          <p:cNvSpPr/>
          <p:nvPr/>
        </p:nvSpPr>
        <p:spPr>
          <a:xfrm>
            <a:off x="1643761" y="9514332"/>
            <a:ext cx="25612217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2" name="Text 40"/>
          <p:cNvSpPr/>
          <p:nvPr/>
        </p:nvSpPr>
        <p:spPr>
          <a:xfrm>
            <a:off x="1521841" y="9453372"/>
            <a:ext cx="25856057" cy="9165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327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Full lifecycle correctness:</a:t>
            </a:r>
            <a:pPr>
              <a:lnSpc>
                <a:spcPct val="100000"/>
              </a:lnSpc>
            </a:pPr>
            <a:r>
              <a:rPr lang="en-US" sz="3270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dedupe covers writes, reads, overwrites, and discards — not just the write path.</a:t>
            </a:r>
            <a:endParaRPr lang="en-US" sz="1600" dirty="0"/>
          </a:p>
        </p:txBody>
      </p:sp>
      <p:sp>
        <p:nvSpPr>
          <p:cNvPr id="43" name="Shape 41"/>
          <p:cNvSpPr/>
          <p:nvPr/>
        </p:nvSpPr>
        <p:spPr>
          <a:xfrm>
            <a:off x="26641679" y="15578709"/>
            <a:ext cx="1354709" cy="4516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4" name="Shape 42"/>
          <p:cNvSpPr/>
          <p:nvPr/>
        </p:nvSpPr>
        <p:spPr>
          <a:xfrm>
            <a:off x="26479119" y="15497429"/>
            <a:ext cx="1679829" cy="6141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5" name="Text 43"/>
          <p:cNvSpPr/>
          <p:nvPr/>
        </p:nvSpPr>
        <p:spPr>
          <a:xfrm>
            <a:off x="26357199" y="15436469"/>
            <a:ext cx="1923669" cy="73609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14 / 25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8899612" cy="81280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3" name="Shape 1"/>
          <p:cNvSpPr/>
          <p:nvPr/>
        </p:nvSpPr>
        <p:spPr>
          <a:xfrm>
            <a:off x="225679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63119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-58801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01 Motivation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779897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5617337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5495417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02 Architecture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11333988" y="90297"/>
            <a:ext cx="5328412" cy="632079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10" name="Shape 8"/>
          <p:cNvSpPr/>
          <p:nvPr/>
        </p:nvSpPr>
        <p:spPr>
          <a:xfrm>
            <a:off x="11333988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11171428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2" name="Text 10"/>
          <p:cNvSpPr/>
          <p:nvPr/>
        </p:nvSpPr>
        <p:spPr>
          <a:xfrm>
            <a:off x="11049508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03 Implementation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16888079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16725519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5" name="Text 13"/>
          <p:cNvSpPr/>
          <p:nvPr/>
        </p:nvSpPr>
        <p:spPr>
          <a:xfrm>
            <a:off x="16603599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04 Evaluation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22442297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22279737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8" name="Text 16"/>
          <p:cNvSpPr/>
          <p:nvPr/>
        </p:nvSpPr>
        <p:spPr>
          <a:xfrm>
            <a:off x="22157817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05 Live Demo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1354709" y="1241679"/>
            <a:ext cx="20320000" cy="8580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1192149" y="1160399"/>
            <a:ext cx="20645120" cy="10205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1" name="Text 19"/>
          <p:cNvSpPr/>
          <p:nvPr/>
        </p:nvSpPr>
        <p:spPr>
          <a:xfrm>
            <a:off x="1070229" y="1099439"/>
            <a:ext cx="20888960" cy="114249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572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Runtime Observability: debugfs Stats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1354709" y="2189988"/>
            <a:ext cx="1806321" cy="67691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23" name="Shape 21"/>
          <p:cNvSpPr/>
          <p:nvPr/>
        </p:nvSpPr>
        <p:spPr>
          <a:xfrm>
            <a:off x="1354709" y="2709291"/>
            <a:ext cx="26190321" cy="101600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24" name="Shape 22"/>
          <p:cNvSpPr/>
          <p:nvPr/>
        </p:nvSpPr>
        <p:spPr>
          <a:xfrm>
            <a:off x="1806321" y="2709291"/>
            <a:ext cx="25287097" cy="1016000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5" name="Shape 23"/>
          <p:cNvSpPr/>
          <p:nvPr/>
        </p:nvSpPr>
        <p:spPr>
          <a:xfrm>
            <a:off x="1643761" y="2628011"/>
            <a:ext cx="25612217" cy="1178560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6" name="Text 24"/>
          <p:cNvSpPr/>
          <p:nvPr/>
        </p:nvSpPr>
        <p:spPr>
          <a:xfrm>
            <a:off x="1521841" y="2567051"/>
            <a:ext cx="25856057" cy="130048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3270" dirty="0">
                <a:solidFill>
                  <a:srgbClr val="FFFFFF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/sys/kernel/debug/dedupe15/stats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1354709" y="4176903"/>
            <a:ext cx="6773291" cy="56438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8" name="Shape 26"/>
          <p:cNvSpPr/>
          <p:nvPr/>
        </p:nvSpPr>
        <p:spPr>
          <a:xfrm>
            <a:off x="1192149" y="4095623"/>
            <a:ext cx="7098411" cy="72694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9" name="Text 27"/>
          <p:cNvSpPr/>
          <p:nvPr/>
        </p:nvSpPr>
        <p:spPr>
          <a:xfrm>
            <a:off x="1070229" y="4034663"/>
            <a:ext cx="7342251" cy="84886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860" b="1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COUNTERS EXPOSED</a:t>
            </a:r>
            <a:endParaRPr lang="en-US" sz="1600" dirty="0"/>
          </a:p>
        </p:txBody>
      </p:sp>
      <p:sp>
        <p:nvSpPr>
          <p:cNvPr id="30" name="Shape 28"/>
          <p:cNvSpPr/>
          <p:nvPr/>
        </p:nvSpPr>
        <p:spPr>
          <a:xfrm>
            <a:off x="1354709" y="4967097"/>
            <a:ext cx="8128000" cy="1354709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31" name="Shape 29"/>
          <p:cNvSpPr/>
          <p:nvPr/>
        </p:nvSpPr>
        <p:spPr>
          <a:xfrm>
            <a:off x="1693291" y="4967097"/>
            <a:ext cx="7450709" cy="135470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2" name="Shape 30"/>
          <p:cNvSpPr/>
          <p:nvPr/>
        </p:nvSpPr>
        <p:spPr>
          <a:xfrm>
            <a:off x="1530731" y="4885817"/>
            <a:ext cx="7775829" cy="151726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3" name="Text 31"/>
          <p:cNvSpPr/>
          <p:nvPr/>
        </p:nvSpPr>
        <p:spPr>
          <a:xfrm>
            <a:off x="1408811" y="4824857"/>
            <a:ext cx="8019669" cy="163918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3270" b="1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hits</a:t>
            </a:r>
            <a:pPr>
              <a:lnSpc>
                <a:spcPct val="100000"/>
              </a:lnSpc>
            </a:pPr>
            <a:r>
              <a:rPr lang="en-US" sz="327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— duplicate blocks found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9934321" y="4967097"/>
            <a:ext cx="8128000" cy="1354709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35" name="Shape 33"/>
          <p:cNvSpPr/>
          <p:nvPr/>
        </p:nvSpPr>
        <p:spPr>
          <a:xfrm>
            <a:off x="10272903" y="4967097"/>
            <a:ext cx="7450709" cy="135470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6" name="Shape 34"/>
          <p:cNvSpPr/>
          <p:nvPr/>
        </p:nvSpPr>
        <p:spPr>
          <a:xfrm>
            <a:off x="10110343" y="4885817"/>
            <a:ext cx="7775829" cy="151726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7" name="Text 35"/>
          <p:cNvSpPr/>
          <p:nvPr/>
        </p:nvSpPr>
        <p:spPr>
          <a:xfrm>
            <a:off x="9988423" y="4824857"/>
            <a:ext cx="8019669" cy="163918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3270" b="1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misses</a:t>
            </a:r>
            <a:pPr>
              <a:lnSpc>
                <a:spcPct val="100000"/>
              </a:lnSpc>
            </a:pPr>
            <a:r>
              <a:rPr lang="en-US" sz="327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— new unique blocks</a:t>
            </a:r>
            <a:endParaRPr lang="en-US" sz="1600" dirty="0"/>
          </a:p>
        </p:txBody>
      </p:sp>
      <p:sp>
        <p:nvSpPr>
          <p:cNvPr id="38" name="Shape 36"/>
          <p:cNvSpPr/>
          <p:nvPr/>
        </p:nvSpPr>
        <p:spPr>
          <a:xfrm>
            <a:off x="18513679" y="4967097"/>
            <a:ext cx="9031097" cy="1354709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39" name="Shape 37"/>
          <p:cNvSpPr/>
          <p:nvPr/>
        </p:nvSpPr>
        <p:spPr>
          <a:xfrm>
            <a:off x="18852388" y="4967097"/>
            <a:ext cx="8353679" cy="135470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0" name="Shape 38"/>
          <p:cNvSpPr/>
          <p:nvPr/>
        </p:nvSpPr>
        <p:spPr>
          <a:xfrm>
            <a:off x="18689828" y="4885817"/>
            <a:ext cx="8678799" cy="151726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1" name="Text 39"/>
          <p:cNvSpPr/>
          <p:nvPr/>
        </p:nvSpPr>
        <p:spPr>
          <a:xfrm>
            <a:off x="18567908" y="4824857"/>
            <a:ext cx="8922639" cy="163918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3270" b="1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hash_ops</a:t>
            </a:r>
            <a:pPr>
              <a:lnSpc>
                <a:spcPct val="100000"/>
              </a:lnSpc>
            </a:pPr>
            <a:r>
              <a:rPr lang="en-US" sz="327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— hash computations</a:t>
            </a:r>
            <a:endParaRPr lang="en-US" sz="1600" dirty="0"/>
          </a:p>
        </p:txBody>
      </p:sp>
      <p:sp>
        <p:nvSpPr>
          <p:cNvPr id="42" name="Shape 40"/>
          <p:cNvSpPr/>
          <p:nvPr/>
        </p:nvSpPr>
        <p:spPr>
          <a:xfrm>
            <a:off x="1354709" y="6660388"/>
            <a:ext cx="8128000" cy="1354709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43" name="Shape 41"/>
          <p:cNvSpPr/>
          <p:nvPr/>
        </p:nvSpPr>
        <p:spPr>
          <a:xfrm>
            <a:off x="1693291" y="6660388"/>
            <a:ext cx="7450709" cy="135470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4" name="Shape 42"/>
          <p:cNvSpPr/>
          <p:nvPr/>
        </p:nvSpPr>
        <p:spPr>
          <a:xfrm>
            <a:off x="1530731" y="6579108"/>
            <a:ext cx="7775829" cy="151726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5" name="Text 43"/>
          <p:cNvSpPr/>
          <p:nvPr/>
        </p:nvSpPr>
        <p:spPr>
          <a:xfrm>
            <a:off x="1408811" y="6518148"/>
            <a:ext cx="8019669" cy="163918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3270" b="1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bytes_saved</a:t>
            </a:r>
            <a:pPr>
              <a:lnSpc>
                <a:spcPct val="100000"/>
              </a:lnSpc>
            </a:pPr>
            <a:r>
              <a:rPr lang="en-US" sz="327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— total savings</a:t>
            </a:r>
            <a:endParaRPr lang="en-US" sz="1600" dirty="0"/>
          </a:p>
        </p:txBody>
      </p:sp>
      <p:sp>
        <p:nvSpPr>
          <p:cNvPr id="46" name="Shape 44"/>
          <p:cNvSpPr/>
          <p:nvPr/>
        </p:nvSpPr>
        <p:spPr>
          <a:xfrm>
            <a:off x="9934321" y="6660388"/>
            <a:ext cx="8128000" cy="1354709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47" name="Shape 45"/>
          <p:cNvSpPr/>
          <p:nvPr/>
        </p:nvSpPr>
        <p:spPr>
          <a:xfrm>
            <a:off x="10272903" y="6660388"/>
            <a:ext cx="7450709" cy="135470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8" name="Shape 46"/>
          <p:cNvSpPr/>
          <p:nvPr/>
        </p:nvSpPr>
        <p:spPr>
          <a:xfrm>
            <a:off x="10110343" y="6579108"/>
            <a:ext cx="7775829" cy="151726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9" name="Text 47"/>
          <p:cNvSpPr/>
          <p:nvPr/>
        </p:nvSpPr>
        <p:spPr>
          <a:xfrm>
            <a:off x="9988423" y="6518148"/>
            <a:ext cx="8019669" cy="163918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3270" b="1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fallback_writes</a:t>
            </a:r>
            <a:pPr>
              <a:lnSpc>
                <a:spcPct val="100000"/>
              </a:lnSpc>
            </a:pPr>
            <a:r>
              <a:rPr lang="en-US" sz="327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— normal writes</a:t>
            </a:r>
            <a:endParaRPr lang="en-US" sz="1600" dirty="0"/>
          </a:p>
        </p:txBody>
      </p:sp>
      <p:sp>
        <p:nvSpPr>
          <p:cNvPr id="50" name="Shape 48"/>
          <p:cNvSpPr/>
          <p:nvPr/>
        </p:nvSpPr>
        <p:spPr>
          <a:xfrm>
            <a:off x="18513679" y="6660388"/>
            <a:ext cx="9031097" cy="1354709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51" name="Shape 49"/>
          <p:cNvSpPr/>
          <p:nvPr/>
        </p:nvSpPr>
        <p:spPr>
          <a:xfrm>
            <a:off x="18852388" y="6660388"/>
            <a:ext cx="8353679" cy="135470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2" name="Shape 50"/>
          <p:cNvSpPr/>
          <p:nvPr/>
        </p:nvSpPr>
        <p:spPr>
          <a:xfrm>
            <a:off x="18689828" y="6579108"/>
            <a:ext cx="8678799" cy="151726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3" name="Text 51"/>
          <p:cNvSpPr/>
          <p:nvPr/>
        </p:nvSpPr>
        <p:spPr>
          <a:xfrm>
            <a:off x="18567908" y="6518148"/>
            <a:ext cx="8922639" cy="163918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3270" b="1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elided_writes</a:t>
            </a:r>
            <a:pPr>
              <a:lnSpc>
                <a:spcPct val="100000"/>
              </a:lnSpc>
            </a:pPr>
            <a:r>
              <a:rPr lang="en-US" sz="327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— writes skipped</a:t>
            </a:r>
            <a:endParaRPr lang="en-US" sz="1600" dirty="0"/>
          </a:p>
        </p:txBody>
      </p:sp>
      <p:sp>
        <p:nvSpPr>
          <p:cNvPr id="54" name="Shape 52"/>
          <p:cNvSpPr/>
          <p:nvPr/>
        </p:nvSpPr>
        <p:spPr>
          <a:xfrm>
            <a:off x="1354709" y="8579612"/>
            <a:ext cx="6773291" cy="56438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5" name="Shape 53"/>
          <p:cNvSpPr/>
          <p:nvPr/>
        </p:nvSpPr>
        <p:spPr>
          <a:xfrm>
            <a:off x="1192149" y="8498332"/>
            <a:ext cx="7098411" cy="72694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6" name="Text 54"/>
          <p:cNvSpPr/>
          <p:nvPr/>
        </p:nvSpPr>
        <p:spPr>
          <a:xfrm>
            <a:off x="1070229" y="8437372"/>
            <a:ext cx="7342251" cy="84886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860" b="1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COUNTER EXAMPLES</a:t>
            </a:r>
            <a:endParaRPr lang="en-US" sz="1600" dirty="0"/>
          </a:p>
        </p:txBody>
      </p:sp>
      <p:sp>
        <p:nvSpPr>
          <p:cNvPr id="57" name="Shape 55"/>
          <p:cNvSpPr/>
          <p:nvPr/>
        </p:nvSpPr>
        <p:spPr>
          <a:xfrm>
            <a:off x="1354709" y="9369679"/>
            <a:ext cx="12756388" cy="632079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58" name="Shape 56"/>
          <p:cNvSpPr/>
          <p:nvPr/>
        </p:nvSpPr>
        <p:spPr>
          <a:xfrm>
            <a:off x="1693291" y="9369679"/>
            <a:ext cx="12079097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9" name="Shape 57"/>
          <p:cNvSpPr/>
          <p:nvPr/>
        </p:nvSpPr>
        <p:spPr>
          <a:xfrm>
            <a:off x="1530731" y="9288399"/>
            <a:ext cx="12404217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60" name="Text 58"/>
          <p:cNvSpPr/>
          <p:nvPr/>
        </p:nvSpPr>
        <p:spPr>
          <a:xfrm>
            <a:off x="1408811" y="9227439"/>
            <a:ext cx="12648057" cy="9165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8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write-elision: elided_writes:0→4 ; hits:0→4</a:t>
            </a:r>
            <a:endParaRPr lang="en-US" sz="1600" dirty="0"/>
          </a:p>
        </p:txBody>
      </p:sp>
      <p:sp>
        <p:nvSpPr>
          <p:cNvPr id="61" name="Shape 59"/>
          <p:cNvSpPr/>
          <p:nvPr/>
        </p:nvSpPr>
        <p:spPr>
          <a:xfrm>
            <a:off x="14562709" y="9369679"/>
            <a:ext cx="12982321" cy="632079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62" name="Shape 60"/>
          <p:cNvSpPr/>
          <p:nvPr/>
        </p:nvSpPr>
        <p:spPr>
          <a:xfrm>
            <a:off x="14901291" y="9369679"/>
            <a:ext cx="12304903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63" name="Shape 61"/>
          <p:cNvSpPr/>
          <p:nvPr/>
        </p:nvSpPr>
        <p:spPr>
          <a:xfrm>
            <a:off x="14738731" y="9288399"/>
            <a:ext cx="12630023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64" name="Text 62"/>
          <p:cNvSpPr/>
          <p:nvPr/>
        </p:nvSpPr>
        <p:spPr>
          <a:xfrm>
            <a:off x="14616811" y="9227439"/>
            <a:ext cx="12873863" cy="9165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8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hit-remap: elided_writes:5→10 ; hits:5→10</a:t>
            </a:r>
            <a:endParaRPr lang="en-US" sz="1600" dirty="0"/>
          </a:p>
        </p:txBody>
      </p:sp>
      <p:sp>
        <p:nvSpPr>
          <p:cNvPr id="65" name="Shape 63"/>
          <p:cNvSpPr/>
          <p:nvPr/>
        </p:nvSpPr>
        <p:spPr>
          <a:xfrm>
            <a:off x="1354709" y="10498709"/>
            <a:ext cx="26190321" cy="632079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66" name="Shape 64"/>
          <p:cNvSpPr/>
          <p:nvPr/>
        </p:nvSpPr>
        <p:spPr>
          <a:xfrm>
            <a:off x="1806321" y="10498709"/>
            <a:ext cx="25287097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67" name="Shape 65"/>
          <p:cNvSpPr/>
          <p:nvPr/>
        </p:nvSpPr>
        <p:spPr>
          <a:xfrm>
            <a:off x="1643761" y="10417429"/>
            <a:ext cx="25612217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68" name="Text 66"/>
          <p:cNvSpPr/>
          <p:nvPr/>
        </p:nvSpPr>
        <p:spPr>
          <a:xfrm>
            <a:off x="1521841" y="10356469"/>
            <a:ext cx="25856057" cy="9165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327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debugfs makes the prototype observable and reproducible.</a:t>
            </a:r>
            <a:endParaRPr lang="en-US" sz="1600" dirty="0"/>
          </a:p>
        </p:txBody>
      </p:sp>
      <p:sp>
        <p:nvSpPr>
          <p:cNvPr id="69" name="Shape 67"/>
          <p:cNvSpPr/>
          <p:nvPr/>
        </p:nvSpPr>
        <p:spPr>
          <a:xfrm>
            <a:off x="26641679" y="15578709"/>
            <a:ext cx="1354709" cy="4516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70" name="Shape 68"/>
          <p:cNvSpPr/>
          <p:nvPr/>
        </p:nvSpPr>
        <p:spPr>
          <a:xfrm>
            <a:off x="26479119" y="15497429"/>
            <a:ext cx="1679829" cy="6141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71" name="Text 69"/>
          <p:cNvSpPr/>
          <p:nvPr/>
        </p:nvSpPr>
        <p:spPr>
          <a:xfrm>
            <a:off x="26357199" y="15436469"/>
            <a:ext cx="1923669" cy="73609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15 / 25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8899612" cy="81280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3" name="Shape 1"/>
          <p:cNvSpPr/>
          <p:nvPr/>
        </p:nvSpPr>
        <p:spPr>
          <a:xfrm>
            <a:off x="225679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63119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-58801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01 Motivation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779897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5617337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5495417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02 Architecture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11333988" y="90297"/>
            <a:ext cx="5328412" cy="632079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10" name="Shape 8"/>
          <p:cNvSpPr/>
          <p:nvPr/>
        </p:nvSpPr>
        <p:spPr>
          <a:xfrm>
            <a:off x="11333988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11171428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2" name="Text 10"/>
          <p:cNvSpPr/>
          <p:nvPr/>
        </p:nvSpPr>
        <p:spPr>
          <a:xfrm>
            <a:off x="11049508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03 Implementation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16888079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16725519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5" name="Text 13"/>
          <p:cNvSpPr/>
          <p:nvPr/>
        </p:nvSpPr>
        <p:spPr>
          <a:xfrm>
            <a:off x="16603599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04 Evaluation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22442297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22279737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8" name="Text 16"/>
          <p:cNvSpPr/>
          <p:nvPr/>
        </p:nvSpPr>
        <p:spPr>
          <a:xfrm>
            <a:off x="22157817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05 Live Demo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1354709" y="1241679"/>
            <a:ext cx="20320000" cy="8580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1192149" y="1160399"/>
            <a:ext cx="20645120" cy="10205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1" name="Text 19"/>
          <p:cNvSpPr/>
          <p:nvPr/>
        </p:nvSpPr>
        <p:spPr>
          <a:xfrm>
            <a:off x="1070229" y="1099439"/>
            <a:ext cx="20888960" cy="114249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572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Correctness Validation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1354709" y="2189988"/>
            <a:ext cx="1806321" cy="67691"/>
          </a:xfrm>
          <a:prstGeom prst="rect">
            <a:avLst/>
          </a:prstGeom>
          <a:solidFill>
            <a:srgbClr val="00D4AA"/>
          </a:solidFill>
          <a:ln/>
        </p:spPr>
      </p:sp>
      <p:graphicFrame>
        <p:nvGraphicFramePr>
          <p:cNvPr id="1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354709" y="2709291"/>
          <a:ext cx="26190321" cy="8579612"/>
        </p:xfrm>
        <a:graphic>
          <a:graphicData uri="http://schemas.openxmlformats.org/drawingml/2006/table">
            <a:tbl>
              <a:tblPr/>
              <a:tblGrid>
                <a:gridCol w="7857096"/>
                <a:gridCol w="10476128"/>
                <a:gridCol w="3928548"/>
                <a:gridCol w="3928548"/>
              </a:tblGrid>
              <a:tr h="1072452"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FFFFFF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Test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FFFFFF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Purpose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FFFFFF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Result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1"/>
                    </a:solidFill>
                  </a:tcPr>
                </a:tc>
              </a:tr>
              <a:tr h="1072452"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smoke_hit_test.sh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Duplicate write hit path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pass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072452"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overwrite_refcount_test.sh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E8ECF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Overwrite refcount safety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E8ECF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pass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E8ECF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E8ECF1"/>
                    </a:solidFill>
                  </a:tcPr>
                </a:tc>
              </a:tr>
              <a:tr h="1072452"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concurrency_same_data_test.sh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Concurrent duplicate writes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pass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072452"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write_elision_noop_test.sh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E8ECF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Backend write-elision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E8ECF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pass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E8ECF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E8ECF1"/>
                    </a:solidFill>
                  </a:tcPr>
                </a:tc>
              </a:tr>
              <a:tr h="1072452"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write_elision_hit_remap_test.sh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Hit remap elision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pass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072452"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persistence_roundtrip_test.sh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E8ECF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State snapshot roundtrip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E8ECF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H:6 L:8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E8ECF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E8ECF1"/>
                    </a:solidFill>
                  </a:tcPr>
                </a:tc>
              </a:tr>
              <a:tr h="1072452"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crash_recovery_remap_test.sh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Crash remap recovery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pass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4" name="Shape 21"/>
          <p:cNvSpPr/>
          <p:nvPr/>
        </p:nvSpPr>
        <p:spPr>
          <a:xfrm>
            <a:off x="1354709" y="11740388"/>
            <a:ext cx="26190321" cy="1128903"/>
          </a:xfrm>
          <a:prstGeom prst="rect">
            <a:avLst/>
          </a:prstGeom>
          <a:solidFill>
            <a:srgbClr val="0A1628"/>
          </a:solidFill>
          <a:ln w="12700">
            <a:solidFill>
              <a:srgbClr val="6EE7B7"/>
            </a:solidFill>
            <a:prstDash val="solid"/>
          </a:ln>
        </p:spPr>
      </p:sp>
      <p:sp>
        <p:nvSpPr>
          <p:cNvPr id="25" name="Shape 22"/>
          <p:cNvSpPr/>
          <p:nvPr/>
        </p:nvSpPr>
        <p:spPr>
          <a:xfrm>
            <a:off x="1806321" y="11740388"/>
            <a:ext cx="25287097" cy="1128903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6" name="Shape 23"/>
          <p:cNvSpPr/>
          <p:nvPr/>
        </p:nvSpPr>
        <p:spPr>
          <a:xfrm>
            <a:off x="1643761" y="11659108"/>
            <a:ext cx="25612217" cy="1291463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7" name="Text 24"/>
          <p:cNvSpPr/>
          <p:nvPr/>
        </p:nvSpPr>
        <p:spPr>
          <a:xfrm>
            <a:off x="1521841" y="11598148"/>
            <a:ext cx="25856057" cy="141338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3680" b="1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All short validation tests pass.</a:t>
            </a:r>
            <a:endParaRPr lang="en-US" sz="1600" dirty="0"/>
          </a:p>
        </p:txBody>
      </p:sp>
      <p:sp>
        <p:nvSpPr>
          <p:cNvPr id="28" name="Shape 25"/>
          <p:cNvSpPr/>
          <p:nvPr/>
        </p:nvSpPr>
        <p:spPr>
          <a:xfrm>
            <a:off x="26641679" y="15578709"/>
            <a:ext cx="1354709" cy="4516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9" name="Shape 26"/>
          <p:cNvSpPr/>
          <p:nvPr/>
        </p:nvSpPr>
        <p:spPr>
          <a:xfrm>
            <a:off x="26479119" y="15497429"/>
            <a:ext cx="1679829" cy="6141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0" name="Text 27"/>
          <p:cNvSpPr/>
          <p:nvPr/>
        </p:nvSpPr>
        <p:spPr>
          <a:xfrm>
            <a:off x="26357199" y="15436469"/>
            <a:ext cx="1923669" cy="73609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16 / 25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8899612" cy="81280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3" name="Shape 1"/>
          <p:cNvSpPr/>
          <p:nvPr/>
        </p:nvSpPr>
        <p:spPr>
          <a:xfrm>
            <a:off x="225679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63119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-58801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01 Motivation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779897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5617337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5495417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02 Architecture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11333988" y="90297"/>
            <a:ext cx="5328412" cy="632079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10" name="Shape 8"/>
          <p:cNvSpPr/>
          <p:nvPr/>
        </p:nvSpPr>
        <p:spPr>
          <a:xfrm>
            <a:off x="11333988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11171428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2" name="Text 10"/>
          <p:cNvSpPr/>
          <p:nvPr/>
        </p:nvSpPr>
        <p:spPr>
          <a:xfrm>
            <a:off x="11049508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03 Implementation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16888079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16725519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5" name="Text 13"/>
          <p:cNvSpPr/>
          <p:nvPr/>
        </p:nvSpPr>
        <p:spPr>
          <a:xfrm>
            <a:off x="16603599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04 Evaluation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22442297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22279737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8" name="Text 16"/>
          <p:cNvSpPr/>
          <p:nvPr/>
        </p:nvSpPr>
        <p:spPr>
          <a:xfrm>
            <a:off x="22157817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05 Live Demo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1354709" y="1241679"/>
            <a:ext cx="20320000" cy="8580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1192149" y="1160399"/>
            <a:ext cx="20645120" cy="10205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1" name="Text 19"/>
          <p:cNvSpPr/>
          <p:nvPr/>
        </p:nvSpPr>
        <p:spPr>
          <a:xfrm>
            <a:off x="1070229" y="1099439"/>
            <a:ext cx="20888960" cy="114249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572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Advanced Option A: Backend Write-Elision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1354709" y="2189988"/>
            <a:ext cx="1806321" cy="67691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23" name="Shape 21"/>
          <p:cNvSpPr/>
          <p:nvPr/>
        </p:nvSpPr>
        <p:spPr>
          <a:xfrm>
            <a:off x="1354709" y="2709291"/>
            <a:ext cx="12530709" cy="4515612"/>
          </a:xfrm>
          <a:prstGeom prst="rect">
            <a:avLst/>
          </a:prstGeom>
          <a:solidFill>
            <a:srgbClr val="1A1A2E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354709" y="2709291"/>
            <a:ext cx="12530709" cy="812800"/>
          </a:xfrm>
          <a:prstGeom prst="rect">
            <a:avLst/>
          </a:prstGeom>
          <a:solidFill>
            <a:srgbClr val="334155"/>
          </a:solidFill>
          <a:ln/>
        </p:spPr>
      </p:sp>
      <p:sp>
        <p:nvSpPr>
          <p:cNvPr id="25" name="Shape 23"/>
          <p:cNvSpPr/>
          <p:nvPr/>
        </p:nvSpPr>
        <p:spPr>
          <a:xfrm>
            <a:off x="1354709" y="2709291"/>
            <a:ext cx="12530709" cy="812800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6" name="Shape 24"/>
          <p:cNvSpPr/>
          <p:nvPr/>
        </p:nvSpPr>
        <p:spPr>
          <a:xfrm>
            <a:off x="1192149" y="2628011"/>
            <a:ext cx="12855829" cy="975360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7" name="Text 25"/>
          <p:cNvSpPr/>
          <p:nvPr/>
        </p:nvSpPr>
        <p:spPr>
          <a:xfrm>
            <a:off x="1070229" y="2567051"/>
            <a:ext cx="13099669" cy="109728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307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BEFORE (Phase 1 Only)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1693291" y="3838321"/>
            <a:ext cx="11853291" cy="3048000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9" name="Shape 27"/>
          <p:cNvSpPr/>
          <p:nvPr/>
        </p:nvSpPr>
        <p:spPr>
          <a:xfrm>
            <a:off x="1530731" y="3757041"/>
            <a:ext cx="12178411" cy="3210560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0" name="Text 28"/>
          <p:cNvSpPr/>
          <p:nvPr/>
        </p:nvSpPr>
        <p:spPr>
          <a:xfrm>
            <a:off x="1408811" y="3696081"/>
            <a:ext cx="12422251" cy="3332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60000"/>
              </a:lnSpc>
            </a:pPr>
            <a:r>
              <a:rPr lang="en-US" sz="32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Updates metadata and counters</a:t>
            </a:r>
            <a:endParaRPr lang="en-US" sz="1600" dirty="0"/>
          </a:p>
          <a:p>
            <a:pPr>
              <a:lnSpc>
                <a:spcPct val="160000"/>
              </a:lnSpc>
              <a:spcBef>
                <a:spcPts val="1000"/>
              </a:spcBef>
            </a:pPr>
            <a:r>
              <a:rPr lang="en-US" sz="32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Backend path still performs normal write work</a:t>
            </a:r>
            <a:endParaRPr lang="en-US" sz="1600" dirty="0"/>
          </a:p>
          <a:p>
            <a:pPr>
              <a:lnSpc>
                <a:spcPct val="160000"/>
              </a:lnSpc>
              <a:spcBef>
                <a:spcPts val="1000"/>
              </a:spcBef>
            </a:pPr>
            <a:r>
              <a:rPr lang="en-US" sz="327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No I/O savings yet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14336903" y="2709291"/>
            <a:ext cx="13208000" cy="4515612"/>
          </a:xfrm>
          <a:prstGeom prst="rect">
            <a:avLst/>
          </a:prstGeom>
          <a:solidFill>
            <a:srgbClr val="0A1628"/>
          </a:solidFill>
          <a:ln w="25400">
            <a:solidFill>
              <a:srgbClr val="00D4AA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4336903" y="2709291"/>
            <a:ext cx="13208000" cy="812800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33" name="Shape 31"/>
          <p:cNvSpPr/>
          <p:nvPr/>
        </p:nvSpPr>
        <p:spPr>
          <a:xfrm>
            <a:off x="14336903" y="2709291"/>
            <a:ext cx="13208000" cy="812800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4" name="Shape 32"/>
          <p:cNvSpPr/>
          <p:nvPr/>
        </p:nvSpPr>
        <p:spPr>
          <a:xfrm>
            <a:off x="14174343" y="2628011"/>
            <a:ext cx="13533120" cy="975360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5" name="Text 33"/>
          <p:cNvSpPr/>
          <p:nvPr/>
        </p:nvSpPr>
        <p:spPr>
          <a:xfrm>
            <a:off x="14052423" y="2567051"/>
            <a:ext cx="13776960" cy="109728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307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AFTER (Write-Elision)</a:t>
            </a:r>
            <a:endParaRPr lang="en-US" sz="1600" dirty="0"/>
          </a:p>
        </p:txBody>
      </p:sp>
      <p:sp>
        <p:nvSpPr>
          <p:cNvPr id="36" name="Shape 34"/>
          <p:cNvSpPr/>
          <p:nvPr/>
        </p:nvSpPr>
        <p:spPr>
          <a:xfrm>
            <a:off x="14675612" y="3838321"/>
            <a:ext cx="12530709" cy="3048000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7" name="Shape 35"/>
          <p:cNvSpPr/>
          <p:nvPr/>
        </p:nvSpPr>
        <p:spPr>
          <a:xfrm>
            <a:off x="14513052" y="3757041"/>
            <a:ext cx="12855829" cy="3210560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8" name="Text 36"/>
          <p:cNvSpPr/>
          <p:nvPr/>
        </p:nvSpPr>
        <p:spPr>
          <a:xfrm>
            <a:off x="14391132" y="3696081"/>
            <a:ext cx="13099669" cy="3332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60000"/>
              </a:lnSpc>
            </a:pPr>
            <a:r>
              <a:rPr lang="en-US" sz="32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Verified duplicate hit elides backend write</a:t>
            </a:r>
            <a:endParaRPr lang="en-US" sz="1600" dirty="0"/>
          </a:p>
          <a:p>
            <a:pPr>
              <a:lnSpc>
                <a:spcPct val="160000"/>
              </a:lnSpc>
              <a:spcBef>
                <a:spcPts val="1000"/>
              </a:spcBef>
            </a:pPr>
            <a:r>
              <a:rPr lang="en-US" sz="32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Logical block remaps to existing physical content</a:t>
            </a:r>
            <a:endParaRPr lang="en-US" sz="1600" dirty="0"/>
          </a:p>
          <a:p>
            <a:pPr>
              <a:lnSpc>
                <a:spcPct val="160000"/>
              </a:lnSpc>
              <a:spcBef>
                <a:spcPts val="1000"/>
              </a:spcBef>
            </a:pPr>
            <a:r>
              <a:rPr lang="en-US" sz="3270" b="1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I/O operation saved</a:t>
            </a:r>
            <a:endParaRPr lang="en-US" sz="1600" dirty="0"/>
          </a:p>
        </p:txBody>
      </p:sp>
      <p:sp>
        <p:nvSpPr>
          <p:cNvPr id="39" name="Shape 37"/>
          <p:cNvSpPr/>
          <p:nvPr/>
        </p:nvSpPr>
        <p:spPr>
          <a:xfrm>
            <a:off x="1354709" y="7789291"/>
            <a:ext cx="4515612" cy="56438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0" name="Shape 38"/>
          <p:cNvSpPr/>
          <p:nvPr/>
        </p:nvSpPr>
        <p:spPr>
          <a:xfrm>
            <a:off x="1192149" y="7708011"/>
            <a:ext cx="4840732" cy="72694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1" name="Text 39"/>
          <p:cNvSpPr/>
          <p:nvPr/>
        </p:nvSpPr>
        <p:spPr>
          <a:xfrm>
            <a:off x="1070229" y="7647051"/>
            <a:ext cx="5084572" cy="84886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860" b="1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EVIDENCE</a:t>
            </a:r>
            <a:endParaRPr lang="en-US" sz="1600" dirty="0"/>
          </a:p>
        </p:txBody>
      </p:sp>
      <p:sp>
        <p:nvSpPr>
          <p:cNvPr id="42" name="Shape 40"/>
          <p:cNvSpPr/>
          <p:nvPr/>
        </p:nvSpPr>
        <p:spPr>
          <a:xfrm>
            <a:off x="1354709" y="8579612"/>
            <a:ext cx="26190321" cy="1128903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43" name="Shape 41"/>
          <p:cNvSpPr/>
          <p:nvPr/>
        </p:nvSpPr>
        <p:spPr>
          <a:xfrm>
            <a:off x="1806321" y="8579612"/>
            <a:ext cx="25287097" cy="1128903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4" name="Shape 42"/>
          <p:cNvSpPr/>
          <p:nvPr/>
        </p:nvSpPr>
        <p:spPr>
          <a:xfrm>
            <a:off x="1643761" y="8498332"/>
            <a:ext cx="25612217" cy="1291463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5" name="Text 43"/>
          <p:cNvSpPr/>
          <p:nvPr/>
        </p:nvSpPr>
        <p:spPr>
          <a:xfrm>
            <a:off x="1521841" y="8437372"/>
            <a:ext cx="25856057" cy="1413383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327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write-elision-pass elided_writes:0→4 hits:0→4</a:t>
            </a:r>
            <a:endParaRPr lang="en-US" sz="1600" dirty="0"/>
          </a:p>
        </p:txBody>
      </p:sp>
      <p:sp>
        <p:nvSpPr>
          <p:cNvPr id="46" name="Shape 44"/>
          <p:cNvSpPr/>
          <p:nvPr/>
        </p:nvSpPr>
        <p:spPr>
          <a:xfrm>
            <a:off x="1354709" y="10272903"/>
            <a:ext cx="26190321" cy="903097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47" name="Shape 45"/>
          <p:cNvSpPr/>
          <p:nvPr/>
        </p:nvSpPr>
        <p:spPr>
          <a:xfrm>
            <a:off x="1806321" y="10272903"/>
            <a:ext cx="25287097" cy="903097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8" name="Shape 46"/>
          <p:cNvSpPr/>
          <p:nvPr/>
        </p:nvSpPr>
        <p:spPr>
          <a:xfrm>
            <a:off x="1643761" y="10191623"/>
            <a:ext cx="25612217" cy="1065657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9" name="Text 47"/>
          <p:cNvSpPr/>
          <p:nvPr/>
        </p:nvSpPr>
        <p:spPr>
          <a:xfrm>
            <a:off x="1521841" y="10130663"/>
            <a:ext cx="25856057" cy="11875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50000"/>
              </a:lnSpc>
            </a:pPr>
            <a:r>
              <a:rPr lang="en-US" sz="2860" b="1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Honest scope:</a:t>
            </a:r>
            <a:pPr>
              <a:lnSpc>
                <a:spcPct val="150000"/>
              </a:lnSpc>
            </a:pPr>
            <a:r>
              <a:rPr lang="en-US" sz="286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Controlled loop-device test path only. Not a production claim for arbitrary block devices.</a:t>
            </a:r>
            <a:endParaRPr lang="en-US" sz="1600" dirty="0"/>
          </a:p>
        </p:txBody>
      </p:sp>
      <p:sp>
        <p:nvSpPr>
          <p:cNvPr id="50" name="Shape 48"/>
          <p:cNvSpPr/>
          <p:nvPr/>
        </p:nvSpPr>
        <p:spPr>
          <a:xfrm>
            <a:off x="26641679" y="15578709"/>
            <a:ext cx="1354709" cy="4516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1" name="Shape 49"/>
          <p:cNvSpPr/>
          <p:nvPr/>
        </p:nvSpPr>
        <p:spPr>
          <a:xfrm>
            <a:off x="26479119" y="15497429"/>
            <a:ext cx="1679829" cy="6141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2" name="Text 50"/>
          <p:cNvSpPr/>
          <p:nvPr/>
        </p:nvSpPr>
        <p:spPr>
          <a:xfrm>
            <a:off x="26357199" y="15436469"/>
            <a:ext cx="1923669" cy="73609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17 / 25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8899612" cy="81280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3" name="Shape 1"/>
          <p:cNvSpPr/>
          <p:nvPr/>
        </p:nvSpPr>
        <p:spPr>
          <a:xfrm>
            <a:off x="225679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63119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-58801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01 Motivation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779897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5617337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5495417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02 Architecture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11333988" y="90297"/>
            <a:ext cx="5328412" cy="632079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10" name="Shape 8"/>
          <p:cNvSpPr/>
          <p:nvPr/>
        </p:nvSpPr>
        <p:spPr>
          <a:xfrm>
            <a:off x="11333988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11171428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2" name="Text 10"/>
          <p:cNvSpPr/>
          <p:nvPr/>
        </p:nvSpPr>
        <p:spPr>
          <a:xfrm>
            <a:off x="11049508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03 Implementation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16888079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16725519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5" name="Text 13"/>
          <p:cNvSpPr/>
          <p:nvPr/>
        </p:nvSpPr>
        <p:spPr>
          <a:xfrm>
            <a:off x="16603599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04 Evaluation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22442297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22279737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8" name="Text 16"/>
          <p:cNvSpPr/>
          <p:nvPr/>
        </p:nvSpPr>
        <p:spPr>
          <a:xfrm>
            <a:off x="22157817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05 Live Demo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1354709" y="1241679"/>
            <a:ext cx="20320000" cy="8580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1192149" y="1160399"/>
            <a:ext cx="20645120" cy="10205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1" name="Text 19"/>
          <p:cNvSpPr/>
          <p:nvPr/>
        </p:nvSpPr>
        <p:spPr>
          <a:xfrm>
            <a:off x="1070229" y="1099439"/>
            <a:ext cx="20888960" cy="114249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572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Advanced Option B: Persistence and Crash Recovery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1354709" y="2189988"/>
            <a:ext cx="1806321" cy="67691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23" name="Shape 21"/>
          <p:cNvSpPr/>
          <p:nvPr/>
        </p:nvSpPr>
        <p:spPr>
          <a:xfrm>
            <a:off x="1354709" y="2709291"/>
            <a:ext cx="6773291" cy="56438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4" name="Shape 22"/>
          <p:cNvSpPr/>
          <p:nvPr/>
        </p:nvSpPr>
        <p:spPr>
          <a:xfrm>
            <a:off x="1192149" y="2628011"/>
            <a:ext cx="7098411" cy="72694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5" name="Text 23"/>
          <p:cNvSpPr/>
          <p:nvPr/>
        </p:nvSpPr>
        <p:spPr>
          <a:xfrm>
            <a:off x="1070229" y="2567051"/>
            <a:ext cx="7342251" cy="84886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860" b="1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DEBUGFS INTERFACES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1354709" y="3499612"/>
            <a:ext cx="26190321" cy="1806321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27" name="Shape 25"/>
          <p:cNvSpPr/>
          <p:nvPr/>
        </p:nvSpPr>
        <p:spPr>
          <a:xfrm>
            <a:off x="1806321" y="3499612"/>
            <a:ext cx="25287097" cy="1806321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8" name="Shape 26"/>
          <p:cNvSpPr/>
          <p:nvPr/>
        </p:nvSpPr>
        <p:spPr>
          <a:xfrm>
            <a:off x="1643761" y="3418332"/>
            <a:ext cx="25612217" cy="1968881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9" name="Text 27"/>
          <p:cNvSpPr/>
          <p:nvPr/>
        </p:nvSpPr>
        <p:spPr>
          <a:xfrm>
            <a:off x="1521841" y="3357372"/>
            <a:ext cx="25856057" cy="209080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60000"/>
              </a:lnSpc>
            </a:pPr>
            <a:r>
              <a:rPr lang="en-US" sz="307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STATE_PATH=/sys/kernel/debug/dedupe15/state</a:t>
            </a:r>
            <a:endParaRPr lang="en-US" sz="1600" dirty="0"/>
          </a:p>
          <a:p>
            <a:pPr>
              <a:lnSpc>
                <a:spcPct val="160000"/>
              </a:lnSpc>
            </a:pPr>
            <a:r>
              <a:rPr lang="en-US" sz="307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RECOVER_PATH=/sys/kernel/debug/dedupe15/recover</a:t>
            </a:r>
            <a:endParaRPr lang="en-US" sz="1600" dirty="0"/>
          </a:p>
        </p:txBody>
      </p:sp>
      <p:sp>
        <p:nvSpPr>
          <p:cNvPr id="30" name="Shape 28"/>
          <p:cNvSpPr/>
          <p:nvPr/>
        </p:nvSpPr>
        <p:spPr>
          <a:xfrm>
            <a:off x="1354709" y="5870321"/>
            <a:ext cx="6773291" cy="56438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1" name="Shape 29"/>
          <p:cNvSpPr/>
          <p:nvPr/>
        </p:nvSpPr>
        <p:spPr>
          <a:xfrm>
            <a:off x="1192149" y="5789041"/>
            <a:ext cx="7098411" cy="72694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2" name="Text 30"/>
          <p:cNvSpPr/>
          <p:nvPr/>
        </p:nvSpPr>
        <p:spPr>
          <a:xfrm>
            <a:off x="1070229" y="5728081"/>
            <a:ext cx="7342251" cy="84886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860" b="1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TEST EVIDENCE</a:t>
            </a:r>
            <a:endParaRPr lang="en-US" sz="1600" dirty="0"/>
          </a:p>
        </p:txBody>
      </p:sp>
      <p:sp>
        <p:nvSpPr>
          <p:cNvPr id="33" name="Shape 31"/>
          <p:cNvSpPr/>
          <p:nvPr/>
        </p:nvSpPr>
        <p:spPr>
          <a:xfrm>
            <a:off x="1354709" y="6660388"/>
            <a:ext cx="12530709" cy="632079"/>
          </a:xfrm>
          <a:prstGeom prst="rect">
            <a:avLst/>
          </a:prstGeom>
          <a:solidFill>
            <a:srgbClr val="0A1628"/>
          </a:solidFill>
          <a:ln w="12700">
            <a:solidFill>
              <a:srgbClr val="6EE7B7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1693291" y="6660388"/>
            <a:ext cx="11853291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5" name="Shape 33"/>
          <p:cNvSpPr/>
          <p:nvPr/>
        </p:nvSpPr>
        <p:spPr>
          <a:xfrm>
            <a:off x="1530731" y="6579108"/>
            <a:ext cx="12178411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6" name="Text 34"/>
          <p:cNvSpPr/>
          <p:nvPr/>
        </p:nvSpPr>
        <p:spPr>
          <a:xfrm>
            <a:off x="1408811" y="6518148"/>
            <a:ext cx="12422251" cy="9165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3270" b="1" dirty="0">
                <a:solidFill>
                  <a:srgbClr val="00D4A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persistence-roundtrip-pass</a:t>
            </a:r>
            <a:pPr>
              <a:lnSpc>
                <a:spcPct val="100000"/>
              </a:lnSpc>
            </a:pPr>
            <a:r>
              <a:rPr lang="en-US" sz="3270" dirty="0">
                <a:solidFill>
                  <a:srgbClr val="00D4A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H:6 L:8</a:t>
            </a:r>
            <a:endParaRPr lang="en-US" sz="1600" dirty="0"/>
          </a:p>
        </p:txBody>
      </p:sp>
      <p:sp>
        <p:nvSpPr>
          <p:cNvPr id="37" name="Shape 35"/>
          <p:cNvSpPr/>
          <p:nvPr/>
        </p:nvSpPr>
        <p:spPr>
          <a:xfrm>
            <a:off x="14336903" y="6660388"/>
            <a:ext cx="13208000" cy="632079"/>
          </a:xfrm>
          <a:prstGeom prst="rect">
            <a:avLst/>
          </a:prstGeom>
          <a:solidFill>
            <a:srgbClr val="0A1628"/>
          </a:solidFill>
          <a:ln w="12700">
            <a:solidFill>
              <a:srgbClr val="6EE7B7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4675612" y="6660388"/>
            <a:ext cx="12530709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9" name="Shape 37"/>
          <p:cNvSpPr/>
          <p:nvPr/>
        </p:nvSpPr>
        <p:spPr>
          <a:xfrm>
            <a:off x="14513052" y="6579108"/>
            <a:ext cx="12855829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0" name="Text 38"/>
          <p:cNvSpPr/>
          <p:nvPr/>
        </p:nvSpPr>
        <p:spPr>
          <a:xfrm>
            <a:off x="14391132" y="6518148"/>
            <a:ext cx="13099669" cy="9165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3270" b="1" dirty="0">
                <a:solidFill>
                  <a:srgbClr val="00D4A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crash-recovery-remap-pass</a:t>
            </a:r>
            <a:endParaRPr lang="en-US" sz="1600" dirty="0"/>
          </a:p>
        </p:txBody>
      </p:sp>
      <p:sp>
        <p:nvSpPr>
          <p:cNvPr id="41" name="Shape 39"/>
          <p:cNvSpPr/>
          <p:nvPr/>
        </p:nvSpPr>
        <p:spPr>
          <a:xfrm>
            <a:off x="1354709" y="8692388"/>
            <a:ext cx="6773291" cy="56438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2" name="Shape 40"/>
          <p:cNvSpPr/>
          <p:nvPr/>
        </p:nvSpPr>
        <p:spPr>
          <a:xfrm>
            <a:off x="1192149" y="8611108"/>
            <a:ext cx="7098411" cy="72694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3" name="Text 41"/>
          <p:cNvSpPr/>
          <p:nvPr/>
        </p:nvSpPr>
        <p:spPr>
          <a:xfrm>
            <a:off x="1070229" y="8550148"/>
            <a:ext cx="7342251" cy="84886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860" b="1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RESTORE PATH</a:t>
            </a:r>
            <a:endParaRPr lang="en-US" sz="1600" dirty="0"/>
          </a:p>
        </p:txBody>
      </p:sp>
      <p:sp>
        <p:nvSpPr>
          <p:cNvPr id="44" name="Shape 42"/>
          <p:cNvSpPr/>
          <p:nvPr/>
        </p:nvSpPr>
        <p:spPr>
          <a:xfrm>
            <a:off x="1354709" y="9482709"/>
            <a:ext cx="7676388" cy="1580388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45" name="Shape 43"/>
          <p:cNvSpPr/>
          <p:nvPr/>
        </p:nvSpPr>
        <p:spPr>
          <a:xfrm>
            <a:off x="1354709" y="9482709"/>
            <a:ext cx="7676388" cy="158038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6" name="Shape 44"/>
          <p:cNvSpPr/>
          <p:nvPr/>
        </p:nvSpPr>
        <p:spPr>
          <a:xfrm>
            <a:off x="1192149" y="9401429"/>
            <a:ext cx="8001508" cy="174294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7" name="Text 45"/>
          <p:cNvSpPr/>
          <p:nvPr/>
        </p:nvSpPr>
        <p:spPr>
          <a:xfrm>
            <a:off x="1070229" y="9340469"/>
            <a:ext cx="8245348" cy="18648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307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1. Restore</a:t>
            </a:r>
            <a:endParaRPr lang="en-US" sz="1600" dirty="0"/>
          </a:p>
          <a:p>
            <a:pPr algn="ctr">
              <a:lnSpc>
                <a:spcPct val="100000"/>
              </a:lnSpc>
            </a:pPr>
            <a:r>
              <a:rPr lang="en-US" sz="3070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hash entries</a:t>
            </a:r>
            <a:endParaRPr lang="en-US" sz="1600" dirty="0"/>
          </a:p>
        </p:txBody>
      </p:sp>
      <p:sp>
        <p:nvSpPr>
          <p:cNvPr id="48" name="Shape 46"/>
          <p:cNvSpPr/>
          <p:nvPr/>
        </p:nvSpPr>
        <p:spPr>
          <a:xfrm>
            <a:off x="9031097" y="10205212"/>
            <a:ext cx="903097" cy="0"/>
          </a:xfrm>
          <a:prstGeom prst="straightConnector1">
            <a:avLst/>
          </a:prstGeom>
          <a:noFill/>
          <a:ln w="25400">
            <a:solidFill>
              <a:srgbClr val="00D4AA"/>
            </a:solidFill>
            <a:prstDash val="solid"/>
            <a:headEnd type="none"/>
            <a:tailEnd type="none"/>
          </a:ln>
        </p:spPr>
      </p:sp>
      <p:sp>
        <p:nvSpPr>
          <p:cNvPr id="49" name="Shape 47"/>
          <p:cNvSpPr/>
          <p:nvPr/>
        </p:nvSpPr>
        <p:spPr>
          <a:xfrm>
            <a:off x="9934321" y="9482709"/>
            <a:ext cx="7676388" cy="1580388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50" name="Shape 48"/>
          <p:cNvSpPr/>
          <p:nvPr/>
        </p:nvSpPr>
        <p:spPr>
          <a:xfrm>
            <a:off x="9934321" y="9482709"/>
            <a:ext cx="7676388" cy="158038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1" name="Shape 49"/>
          <p:cNvSpPr/>
          <p:nvPr/>
        </p:nvSpPr>
        <p:spPr>
          <a:xfrm>
            <a:off x="9771761" y="9401429"/>
            <a:ext cx="8001508" cy="174294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2" name="Text 50"/>
          <p:cNvSpPr/>
          <p:nvPr/>
        </p:nvSpPr>
        <p:spPr>
          <a:xfrm>
            <a:off x="9649841" y="9340469"/>
            <a:ext cx="8245348" cy="18648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307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2. Restore</a:t>
            </a:r>
            <a:endParaRPr lang="en-US" sz="1600" dirty="0"/>
          </a:p>
          <a:p>
            <a:pPr algn="ctr">
              <a:lnSpc>
                <a:spcPct val="100000"/>
              </a:lnSpc>
            </a:pPr>
            <a:r>
              <a:rPr lang="en-US" sz="3070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L2P mappings</a:t>
            </a:r>
            <a:endParaRPr lang="en-US" sz="1600" dirty="0"/>
          </a:p>
        </p:txBody>
      </p:sp>
      <p:sp>
        <p:nvSpPr>
          <p:cNvPr id="53" name="Shape 51"/>
          <p:cNvSpPr/>
          <p:nvPr/>
        </p:nvSpPr>
        <p:spPr>
          <a:xfrm>
            <a:off x="17610709" y="10205212"/>
            <a:ext cx="903097" cy="0"/>
          </a:xfrm>
          <a:prstGeom prst="straightConnector1">
            <a:avLst/>
          </a:prstGeom>
          <a:noFill/>
          <a:ln w="25400">
            <a:solidFill>
              <a:srgbClr val="00D4AA"/>
            </a:solidFill>
            <a:prstDash val="solid"/>
            <a:headEnd type="none"/>
            <a:tailEnd type="none"/>
          </a:ln>
        </p:spPr>
      </p:sp>
      <p:sp>
        <p:nvSpPr>
          <p:cNvPr id="54" name="Shape 52"/>
          <p:cNvSpPr/>
          <p:nvPr/>
        </p:nvSpPr>
        <p:spPr>
          <a:xfrm>
            <a:off x="18513679" y="9482709"/>
            <a:ext cx="9031097" cy="1580388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55" name="Shape 53"/>
          <p:cNvSpPr/>
          <p:nvPr/>
        </p:nvSpPr>
        <p:spPr>
          <a:xfrm>
            <a:off x="18513679" y="9482709"/>
            <a:ext cx="9031097" cy="158038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6" name="Shape 54"/>
          <p:cNvSpPr/>
          <p:nvPr/>
        </p:nvSpPr>
        <p:spPr>
          <a:xfrm>
            <a:off x="18351119" y="9401429"/>
            <a:ext cx="9356217" cy="174294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7" name="Text 55"/>
          <p:cNvSpPr/>
          <p:nvPr/>
        </p:nvSpPr>
        <p:spPr>
          <a:xfrm>
            <a:off x="18229199" y="9340469"/>
            <a:ext cx="9600057" cy="18648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307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3. Validate</a:t>
            </a:r>
            <a:endParaRPr lang="en-US" sz="1600" dirty="0"/>
          </a:p>
          <a:p>
            <a:pPr algn="ctr">
              <a:lnSpc>
                <a:spcPct val="100000"/>
              </a:lnSpc>
            </a:pPr>
            <a:r>
              <a:rPr lang="en-US" sz="3070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remap semantics</a:t>
            </a:r>
            <a:endParaRPr lang="en-US" sz="1600" dirty="0"/>
          </a:p>
        </p:txBody>
      </p:sp>
      <p:sp>
        <p:nvSpPr>
          <p:cNvPr id="58" name="Shape 56"/>
          <p:cNvSpPr/>
          <p:nvPr/>
        </p:nvSpPr>
        <p:spPr>
          <a:xfrm>
            <a:off x="26641679" y="15578709"/>
            <a:ext cx="1354709" cy="4516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9" name="Shape 57"/>
          <p:cNvSpPr/>
          <p:nvPr/>
        </p:nvSpPr>
        <p:spPr>
          <a:xfrm>
            <a:off x="26479119" y="15497429"/>
            <a:ext cx="1679829" cy="6141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60" name="Text 58"/>
          <p:cNvSpPr/>
          <p:nvPr/>
        </p:nvSpPr>
        <p:spPr>
          <a:xfrm>
            <a:off x="26357199" y="15436469"/>
            <a:ext cx="1923669" cy="73609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18 / 25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8899612" cy="81280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3" name="Shape 1"/>
          <p:cNvSpPr/>
          <p:nvPr/>
        </p:nvSpPr>
        <p:spPr>
          <a:xfrm>
            <a:off x="225679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63119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-58801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01 Motivation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779897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5617337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5495417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02 Architecture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11333988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11171428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1" name="Text 9"/>
          <p:cNvSpPr/>
          <p:nvPr/>
        </p:nvSpPr>
        <p:spPr>
          <a:xfrm>
            <a:off x="11049508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03 Implementation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16888079" y="90297"/>
            <a:ext cx="5328412" cy="632079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13" name="Shape 11"/>
          <p:cNvSpPr/>
          <p:nvPr/>
        </p:nvSpPr>
        <p:spPr>
          <a:xfrm>
            <a:off x="16888079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16725519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5" name="Text 13"/>
          <p:cNvSpPr/>
          <p:nvPr/>
        </p:nvSpPr>
        <p:spPr>
          <a:xfrm>
            <a:off x="16603599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04 Evaluation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22442297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22279737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8" name="Text 16"/>
          <p:cNvSpPr/>
          <p:nvPr/>
        </p:nvSpPr>
        <p:spPr>
          <a:xfrm>
            <a:off x="22157817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05 Live Demo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1354709" y="1241679"/>
            <a:ext cx="20320000" cy="8580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1192149" y="1160399"/>
            <a:ext cx="20645120" cy="10205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1" name="Text 19"/>
          <p:cNvSpPr/>
          <p:nvPr/>
        </p:nvSpPr>
        <p:spPr>
          <a:xfrm>
            <a:off x="1070229" y="1099439"/>
            <a:ext cx="20888960" cy="114249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572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Fio Workloads and Configuration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1354709" y="2189988"/>
            <a:ext cx="1806321" cy="67691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23" name="Shape 21"/>
          <p:cNvSpPr/>
          <p:nvPr/>
        </p:nvSpPr>
        <p:spPr>
          <a:xfrm>
            <a:off x="1354709" y="2709291"/>
            <a:ext cx="6773291" cy="56438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4" name="Shape 22"/>
          <p:cNvSpPr/>
          <p:nvPr/>
        </p:nvSpPr>
        <p:spPr>
          <a:xfrm>
            <a:off x="1192149" y="2628011"/>
            <a:ext cx="7098411" cy="72694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5" name="Text 23"/>
          <p:cNvSpPr/>
          <p:nvPr/>
        </p:nvSpPr>
        <p:spPr>
          <a:xfrm>
            <a:off x="1070229" y="2567051"/>
            <a:ext cx="7342251" cy="84886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860" b="1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COMMON FIO CONFIGURATION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1354709" y="3499612"/>
            <a:ext cx="11288903" cy="3838321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27" name="Shape 25"/>
          <p:cNvSpPr/>
          <p:nvPr/>
        </p:nvSpPr>
        <p:spPr>
          <a:xfrm>
            <a:off x="1806321" y="3725291"/>
            <a:ext cx="10385679" cy="338670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8" name="Shape 26"/>
          <p:cNvSpPr/>
          <p:nvPr/>
        </p:nvSpPr>
        <p:spPr>
          <a:xfrm>
            <a:off x="1643761" y="3644011"/>
            <a:ext cx="10710799" cy="354926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9" name="Text 27"/>
          <p:cNvSpPr/>
          <p:nvPr/>
        </p:nvSpPr>
        <p:spPr>
          <a:xfrm>
            <a:off x="1521841" y="3583051"/>
            <a:ext cx="10954639" cy="36711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28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bs=4k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en-US" sz="28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size=128M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en-US" sz="28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runtime=20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en-US" sz="28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time_based=1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en-US" sz="28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ioengine=libaio direct=1 numjobs=1</a:t>
            </a:r>
            <a:endParaRPr lang="en-US" sz="1600" dirty="0"/>
          </a:p>
        </p:txBody>
      </p:sp>
      <p:sp>
        <p:nvSpPr>
          <p:cNvPr id="30" name="Shape 28"/>
          <p:cNvSpPr/>
          <p:nvPr/>
        </p:nvSpPr>
        <p:spPr>
          <a:xfrm>
            <a:off x="1354709" y="7789291"/>
            <a:ext cx="6773291" cy="56438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1" name="Shape 29"/>
          <p:cNvSpPr/>
          <p:nvPr/>
        </p:nvSpPr>
        <p:spPr>
          <a:xfrm>
            <a:off x="1192149" y="7708011"/>
            <a:ext cx="7098411" cy="72694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2" name="Text 30"/>
          <p:cNvSpPr/>
          <p:nvPr/>
        </p:nvSpPr>
        <p:spPr>
          <a:xfrm>
            <a:off x="1070229" y="7647051"/>
            <a:ext cx="7342251" cy="84886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860" b="1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WORKLOAD DEFINITIONS</a:t>
            </a:r>
            <a:endParaRPr lang="en-US" sz="1600" dirty="0"/>
          </a:p>
        </p:txBody>
      </p:sp>
      <p:graphicFrame>
        <p:nvGraphicFramePr>
          <p:cNvPr id="1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354709" y="8579612"/>
          <a:ext cx="26190321" cy="5870321"/>
        </p:xfrm>
        <a:graphic>
          <a:graphicData uri="http://schemas.openxmlformats.org/drawingml/2006/table">
            <a:tbl>
              <a:tblPr/>
              <a:tblGrid>
                <a:gridCol w="6547580"/>
                <a:gridCol w="6547580"/>
                <a:gridCol w="13095161"/>
              </a:tblGrid>
              <a:tr h="1174064"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FFFFFF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Workload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FFFFFF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Pattern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FFFFFF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Meaning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1"/>
                    </a:solidFill>
                  </a:tcPr>
                </a:tc>
              </a:tr>
              <a:tr h="1174064"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unique-rand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random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Low redundancy — measures hash overhead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174064"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zero-fill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E8ECF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0x00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E8ECF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High duplicate — maximum dedupe benefit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E8ECF1"/>
                    </a:solidFill>
                  </a:tcPr>
                </a:tc>
              </a:tr>
              <a:tr h="1174064"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kernel-src-replay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kernel-src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Semi-structured repeated data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174064"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vm-image-dup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E8ECF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VMIMAGEDUP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E8ECF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VM-image-like duplicate stream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E8ECF1"/>
                    </a:solidFill>
                  </a:tcPr>
                </a:tc>
              </a:tr>
            </a:tbl>
          </a:graphicData>
        </a:graphic>
      </p:graphicFrame>
      <p:sp>
        <p:nvSpPr>
          <p:cNvPr id="34" name="Shape 31"/>
          <p:cNvSpPr/>
          <p:nvPr/>
        </p:nvSpPr>
        <p:spPr>
          <a:xfrm>
            <a:off x="26641679" y="15578709"/>
            <a:ext cx="1354709" cy="4516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5" name="Shape 32"/>
          <p:cNvSpPr/>
          <p:nvPr/>
        </p:nvSpPr>
        <p:spPr>
          <a:xfrm>
            <a:off x="26479119" y="15497429"/>
            <a:ext cx="1679829" cy="6141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6" name="Text 33"/>
          <p:cNvSpPr/>
          <p:nvPr/>
        </p:nvSpPr>
        <p:spPr>
          <a:xfrm>
            <a:off x="26357199" y="15436469"/>
            <a:ext cx="1923669" cy="73609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19 / 25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8899612" cy="81280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3" name="Shape 1"/>
          <p:cNvSpPr/>
          <p:nvPr/>
        </p:nvSpPr>
        <p:spPr>
          <a:xfrm>
            <a:off x="225679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63119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-58801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01 Motivation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779897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5617337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5495417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02 Architecture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11333988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11171428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1" name="Text 9"/>
          <p:cNvSpPr/>
          <p:nvPr/>
        </p:nvSpPr>
        <p:spPr>
          <a:xfrm>
            <a:off x="11049508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03 Implementation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16888079" y="90297"/>
            <a:ext cx="5328412" cy="632079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13" name="Shape 11"/>
          <p:cNvSpPr/>
          <p:nvPr/>
        </p:nvSpPr>
        <p:spPr>
          <a:xfrm>
            <a:off x="16888079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16725519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5" name="Text 13"/>
          <p:cNvSpPr/>
          <p:nvPr/>
        </p:nvSpPr>
        <p:spPr>
          <a:xfrm>
            <a:off x="16603599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04 Evaluation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22442297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22279737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8" name="Text 16"/>
          <p:cNvSpPr/>
          <p:nvPr/>
        </p:nvSpPr>
        <p:spPr>
          <a:xfrm>
            <a:off x="22157817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05 Live Demo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1354709" y="1241679"/>
            <a:ext cx="20320000" cy="8580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1192149" y="1160399"/>
            <a:ext cx="20645120" cy="10205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1" name="Text 19"/>
          <p:cNvSpPr/>
          <p:nvPr/>
        </p:nvSpPr>
        <p:spPr>
          <a:xfrm>
            <a:off x="1070229" y="1099439"/>
            <a:ext cx="20888960" cy="114249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572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Results: Baseline vs Dedupe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1354709" y="2189988"/>
            <a:ext cx="1806321" cy="67691"/>
          </a:xfrm>
          <a:prstGeom prst="rect">
            <a:avLst/>
          </a:prstGeom>
          <a:solidFill>
            <a:srgbClr val="00D4AA"/>
          </a:solidFill>
          <a:ln/>
        </p:spPr>
      </p:sp>
      <p:graphicFrame>
        <p:nvGraphicFramePr>
          <p:cNvPr id="2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354709" y="2709291"/>
          <a:ext cx="26190321" cy="6999097"/>
        </p:xfrm>
        <a:graphic>
          <a:graphicData uri="http://schemas.openxmlformats.org/drawingml/2006/table">
            <a:tbl>
              <a:tblPr/>
              <a:tblGrid>
                <a:gridCol w="5761871"/>
                <a:gridCol w="3928548"/>
                <a:gridCol w="3928548"/>
                <a:gridCol w="3928548"/>
                <a:gridCol w="8642806"/>
              </a:tblGrid>
              <a:tr h="1126437"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FFFFFF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Workload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FFFFFF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BW Delta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FFFFFF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Lat Delta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FFFFFF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CPU Delta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FFFFFF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Meaning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1"/>
                    </a:solidFill>
                  </a:tcPr>
                </a:tc>
              </a:tr>
              <a:tr h="1468165"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unique-rand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-5.02%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+5.28%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-0.70%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Low redundancy pays hash overhead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468165"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zero-fill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E8ECF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+5.16%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E8ECF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-4.87%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E8ECF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-11.72%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E8ECF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Duplicate-heavy workload benefits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E8ECF1"/>
                    </a:solidFill>
                  </a:tcPr>
                </a:tc>
              </a:tr>
              <a:tr h="1468165"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kernel-src-replay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-1.56%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+1.61%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-8.89%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Mixed workload, mixed result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468165"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vm-image-dup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E8ECF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+4.02%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E8ECF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-3.85%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E8ECF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-9.65%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E8ECF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VM-like duplicate stream benefits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E8ECF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4" name="Chart 0" descr=""/>
          <p:cNvGraphicFramePr/>
          <p:nvPr/>
        </p:nvGraphicFramePr>
        <p:xfrm>
          <a:off x="1354709" y="10160000"/>
          <a:ext cx="26190321" cy="4741291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25" name="Shape 21"/>
          <p:cNvSpPr/>
          <p:nvPr/>
        </p:nvSpPr>
        <p:spPr>
          <a:xfrm>
            <a:off x="26641679" y="15578709"/>
            <a:ext cx="1354709" cy="4516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6" name="Shape 22"/>
          <p:cNvSpPr/>
          <p:nvPr/>
        </p:nvSpPr>
        <p:spPr>
          <a:xfrm>
            <a:off x="26479119" y="15497429"/>
            <a:ext cx="1679829" cy="6141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7" name="Text 23"/>
          <p:cNvSpPr/>
          <p:nvPr/>
        </p:nvSpPr>
        <p:spPr>
          <a:xfrm>
            <a:off x="26357199" y="15436469"/>
            <a:ext cx="1923669" cy="73609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20 / 25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354709" y="1016000"/>
            <a:ext cx="11288903" cy="1016000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1192149" y="934720"/>
            <a:ext cx="11614023" cy="1178560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1070229" y="873760"/>
            <a:ext cx="11857863" cy="130048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572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Presentation Roadmap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1354709" y="2144903"/>
            <a:ext cx="2257679" cy="67691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6" name="Shape 4"/>
          <p:cNvSpPr/>
          <p:nvPr/>
        </p:nvSpPr>
        <p:spPr>
          <a:xfrm>
            <a:off x="1354709" y="2935097"/>
            <a:ext cx="4876800" cy="10837291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7" name="Shape 5"/>
          <p:cNvSpPr/>
          <p:nvPr/>
        </p:nvSpPr>
        <p:spPr>
          <a:xfrm>
            <a:off x="1806321" y="3386709"/>
            <a:ext cx="3973703" cy="1128903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1643761" y="3305429"/>
            <a:ext cx="4298823" cy="1291463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9" name="Text 7"/>
          <p:cNvSpPr/>
          <p:nvPr/>
        </p:nvSpPr>
        <p:spPr>
          <a:xfrm>
            <a:off x="1521841" y="3244469"/>
            <a:ext cx="4542663" cy="1413383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736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01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1806321" y="4741291"/>
            <a:ext cx="3973703" cy="158038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1643761" y="4660011"/>
            <a:ext cx="4298823" cy="174294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2" name="Text 10"/>
          <p:cNvSpPr/>
          <p:nvPr/>
        </p:nvSpPr>
        <p:spPr>
          <a:xfrm>
            <a:off x="1521841" y="4599051"/>
            <a:ext cx="4542663" cy="18648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40000"/>
              </a:lnSpc>
            </a:pPr>
            <a:r>
              <a:rPr lang="en-US" sz="368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Motivation and Objectives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1806321" y="6547612"/>
            <a:ext cx="3973703" cy="56438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1643761" y="6466332"/>
            <a:ext cx="4298823" cy="72694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5" name="Shape 13"/>
          <p:cNvSpPr/>
          <p:nvPr/>
        </p:nvSpPr>
        <p:spPr>
          <a:xfrm>
            <a:off x="1806321" y="12192000"/>
            <a:ext cx="903097" cy="903097"/>
          </a:xfrm>
          <a:prstGeom prst="rect">
            <a:avLst/>
          </a:prstGeom>
          <a:solidFill>
            <a:srgbClr val="334155"/>
          </a:solidFill>
          <a:ln/>
        </p:spPr>
      </p:sp>
      <p:sp>
        <p:nvSpPr>
          <p:cNvPr id="16" name="Shape 14"/>
          <p:cNvSpPr/>
          <p:nvPr/>
        </p:nvSpPr>
        <p:spPr>
          <a:xfrm>
            <a:off x="6683121" y="2935097"/>
            <a:ext cx="4876800" cy="10837291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17" name="Shape 15"/>
          <p:cNvSpPr/>
          <p:nvPr/>
        </p:nvSpPr>
        <p:spPr>
          <a:xfrm>
            <a:off x="7134479" y="3386709"/>
            <a:ext cx="3973703" cy="1128903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8" name="Shape 16"/>
          <p:cNvSpPr/>
          <p:nvPr/>
        </p:nvSpPr>
        <p:spPr>
          <a:xfrm>
            <a:off x="6971919" y="3305429"/>
            <a:ext cx="4298823" cy="1291463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9" name="Text 17"/>
          <p:cNvSpPr/>
          <p:nvPr/>
        </p:nvSpPr>
        <p:spPr>
          <a:xfrm>
            <a:off x="6849999" y="3244469"/>
            <a:ext cx="4542663" cy="1413383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736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02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7134479" y="4741291"/>
            <a:ext cx="3973703" cy="158038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1" name="Shape 19"/>
          <p:cNvSpPr/>
          <p:nvPr/>
        </p:nvSpPr>
        <p:spPr>
          <a:xfrm>
            <a:off x="6971919" y="4660011"/>
            <a:ext cx="4298823" cy="174294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2" name="Text 20"/>
          <p:cNvSpPr/>
          <p:nvPr/>
        </p:nvSpPr>
        <p:spPr>
          <a:xfrm>
            <a:off x="6849999" y="4599051"/>
            <a:ext cx="4542663" cy="18648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40000"/>
              </a:lnSpc>
            </a:pPr>
            <a:r>
              <a:rPr lang="en-US" sz="368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Kernel Architecture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7134479" y="6547612"/>
            <a:ext cx="3973703" cy="56438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4" name="Shape 22"/>
          <p:cNvSpPr/>
          <p:nvPr/>
        </p:nvSpPr>
        <p:spPr>
          <a:xfrm>
            <a:off x="6971919" y="6466332"/>
            <a:ext cx="4298823" cy="72694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5" name="Shape 23"/>
          <p:cNvSpPr/>
          <p:nvPr/>
        </p:nvSpPr>
        <p:spPr>
          <a:xfrm>
            <a:off x="7134479" y="12192000"/>
            <a:ext cx="903097" cy="903097"/>
          </a:xfrm>
          <a:prstGeom prst="rect">
            <a:avLst/>
          </a:prstGeom>
          <a:solidFill>
            <a:srgbClr val="334155"/>
          </a:solidFill>
          <a:ln/>
        </p:spPr>
      </p:sp>
      <p:sp>
        <p:nvSpPr>
          <p:cNvPr id="26" name="Shape 24"/>
          <p:cNvSpPr/>
          <p:nvPr/>
        </p:nvSpPr>
        <p:spPr>
          <a:xfrm>
            <a:off x="12011279" y="2935097"/>
            <a:ext cx="4876800" cy="10837291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27" name="Shape 25"/>
          <p:cNvSpPr/>
          <p:nvPr/>
        </p:nvSpPr>
        <p:spPr>
          <a:xfrm>
            <a:off x="12462891" y="3386709"/>
            <a:ext cx="3973703" cy="1128903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8" name="Shape 26"/>
          <p:cNvSpPr/>
          <p:nvPr/>
        </p:nvSpPr>
        <p:spPr>
          <a:xfrm>
            <a:off x="12300331" y="3305429"/>
            <a:ext cx="4298823" cy="1291463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9" name="Text 27"/>
          <p:cNvSpPr/>
          <p:nvPr/>
        </p:nvSpPr>
        <p:spPr>
          <a:xfrm>
            <a:off x="12178411" y="3244469"/>
            <a:ext cx="4542663" cy="1413383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736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03</a:t>
            </a:r>
            <a:endParaRPr lang="en-US" sz="1600" dirty="0"/>
          </a:p>
        </p:txBody>
      </p:sp>
      <p:sp>
        <p:nvSpPr>
          <p:cNvPr id="30" name="Shape 28"/>
          <p:cNvSpPr/>
          <p:nvPr/>
        </p:nvSpPr>
        <p:spPr>
          <a:xfrm>
            <a:off x="12462891" y="4741291"/>
            <a:ext cx="3973703" cy="158038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1" name="Shape 29"/>
          <p:cNvSpPr/>
          <p:nvPr/>
        </p:nvSpPr>
        <p:spPr>
          <a:xfrm>
            <a:off x="12300331" y="4660011"/>
            <a:ext cx="4298823" cy="174294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2" name="Text 30"/>
          <p:cNvSpPr/>
          <p:nvPr/>
        </p:nvSpPr>
        <p:spPr>
          <a:xfrm>
            <a:off x="12178411" y="4599051"/>
            <a:ext cx="4542663" cy="18648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40000"/>
              </a:lnSpc>
            </a:pPr>
            <a:r>
              <a:rPr lang="en-US" sz="368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Implementation Details</a:t>
            </a:r>
            <a:endParaRPr lang="en-US" sz="1600" dirty="0"/>
          </a:p>
        </p:txBody>
      </p:sp>
      <p:sp>
        <p:nvSpPr>
          <p:cNvPr id="33" name="Shape 31"/>
          <p:cNvSpPr/>
          <p:nvPr/>
        </p:nvSpPr>
        <p:spPr>
          <a:xfrm>
            <a:off x="12462891" y="6547612"/>
            <a:ext cx="3973703" cy="56438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4" name="Shape 32"/>
          <p:cNvSpPr/>
          <p:nvPr/>
        </p:nvSpPr>
        <p:spPr>
          <a:xfrm>
            <a:off x="12300331" y="6466332"/>
            <a:ext cx="4298823" cy="72694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5" name="Shape 33"/>
          <p:cNvSpPr/>
          <p:nvPr/>
        </p:nvSpPr>
        <p:spPr>
          <a:xfrm>
            <a:off x="12406503" y="12192000"/>
            <a:ext cx="1016000" cy="903097"/>
          </a:xfrm>
          <a:prstGeom prst="rect">
            <a:avLst/>
          </a:prstGeom>
          <a:solidFill>
            <a:srgbClr val="334155"/>
          </a:solidFill>
          <a:ln/>
        </p:spPr>
      </p:sp>
      <p:sp>
        <p:nvSpPr>
          <p:cNvPr id="36" name="Shape 34"/>
          <p:cNvSpPr/>
          <p:nvPr/>
        </p:nvSpPr>
        <p:spPr>
          <a:xfrm>
            <a:off x="17339691" y="2935097"/>
            <a:ext cx="4876800" cy="10837291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37" name="Shape 35"/>
          <p:cNvSpPr/>
          <p:nvPr/>
        </p:nvSpPr>
        <p:spPr>
          <a:xfrm>
            <a:off x="17791303" y="3386709"/>
            <a:ext cx="3973703" cy="1128903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8" name="Shape 36"/>
          <p:cNvSpPr/>
          <p:nvPr/>
        </p:nvSpPr>
        <p:spPr>
          <a:xfrm>
            <a:off x="17628743" y="3305429"/>
            <a:ext cx="4298823" cy="1291463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9" name="Text 37"/>
          <p:cNvSpPr/>
          <p:nvPr/>
        </p:nvSpPr>
        <p:spPr>
          <a:xfrm>
            <a:off x="17506823" y="3244469"/>
            <a:ext cx="4542663" cy="1413383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736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04</a:t>
            </a:r>
            <a:endParaRPr lang="en-US" sz="1600" dirty="0"/>
          </a:p>
        </p:txBody>
      </p:sp>
      <p:sp>
        <p:nvSpPr>
          <p:cNvPr id="40" name="Shape 38"/>
          <p:cNvSpPr/>
          <p:nvPr/>
        </p:nvSpPr>
        <p:spPr>
          <a:xfrm>
            <a:off x="17791303" y="4741291"/>
            <a:ext cx="3973703" cy="158038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1" name="Shape 39"/>
          <p:cNvSpPr/>
          <p:nvPr/>
        </p:nvSpPr>
        <p:spPr>
          <a:xfrm>
            <a:off x="17628743" y="4660011"/>
            <a:ext cx="4298823" cy="174294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2" name="Text 40"/>
          <p:cNvSpPr/>
          <p:nvPr/>
        </p:nvSpPr>
        <p:spPr>
          <a:xfrm>
            <a:off x="17506823" y="4599051"/>
            <a:ext cx="4542663" cy="18648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40000"/>
              </a:lnSpc>
            </a:pPr>
            <a:r>
              <a:rPr lang="en-US" sz="368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Evaluation Results</a:t>
            </a:r>
            <a:endParaRPr lang="en-US" sz="1600" dirty="0"/>
          </a:p>
        </p:txBody>
      </p:sp>
      <p:sp>
        <p:nvSpPr>
          <p:cNvPr id="43" name="Shape 41"/>
          <p:cNvSpPr/>
          <p:nvPr/>
        </p:nvSpPr>
        <p:spPr>
          <a:xfrm>
            <a:off x="17791303" y="6547612"/>
            <a:ext cx="3973703" cy="56438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4" name="Shape 42"/>
          <p:cNvSpPr/>
          <p:nvPr/>
        </p:nvSpPr>
        <p:spPr>
          <a:xfrm>
            <a:off x="17628743" y="6466332"/>
            <a:ext cx="4298823" cy="72694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5" name="Shape 43"/>
          <p:cNvSpPr/>
          <p:nvPr/>
        </p:nvSpPr>
        <p:spPr>
          <a:xfrm>
            <a:off x="17791303" y="12192000"/>
            <a:ext cx="903097" cy="903097"/>
          </a:xfrm>
          <a:prstGeom prst="rect">
            <a:avLst/>
          </a:prstGeom>
          <a:solidFill>
            <a:srgbClr val="334155"/>
          </a:solidFill>
          <a:ln/>
        </p:spPr>
      </p:sp>
      <p:sp>
        <p:nvSpPr>
          <p:cNvPr id="46" name="Shape 44"/>
          <p:cNvSpPr/>
          <p:nvPr/>
        </p:nvSpPr>
        <p:spPr>
          <a:xfrm>
            <a:off x="22668103" y="2935097"/>
            <a:ext cx="4876800" cy="10837291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47" name="Shape 45"/>
          <p:cNvSpPr/>
          <p:nvPr/>
        </p:nvSpPr>
        <p:spPr>
          <a:xfrm>
            <a:off x="23119588" y="3386709"/>
            <a:ext cx="3973703" cy="1128903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8" name="Shape 46"/>
          <p:cNvSpPr/>
          <p:nvPr/>
        </p:nvSpPr>
        <p:spPr>
          <a:xfrm>
            <a:off x="22957028" y="3305429"/>
            <a:ext cx="4298823" cy="1291463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9" name="Text 47"/>
          <p:cNvSpPr/>
          <p:nvPr/>
        </p:nvSpPr>
        <p:spPr>
          <a:xfrm>
            <a:off x="22835108" y="3244469"/>
            <a:ext cx="4542663" cy="1413383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736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05</a:t>
            </a:r>
            <a:endParaRPr lang="en-US" sz="1600" dirty="0"/>
          </a:p>
        </p:txBody>
      </p:sp>
      <p:sp>
        <p:nvSpPr>
          <p:cNvPr id="50" name="Shape 48"/>
          <p:cNvSpPr/>
          <p:nvPr/>
        </p:nvSpPr>
        <p:spPr>
          <a:xfrm>
            <a:off x="23119588" y="4741291"/>
            <a:ext cx="3973703" cy="158038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1" name="Shape 49"/>
          <p:cNvSpPr/>
          <p:nvPr/>
        </p:nvSpPr>
        <p:spPr>
          <a:xfrm>
            <a:off x="22957028" y="4660011"/>
            <a:ext cx="4298823" cy="174294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2" name="Text 50"/>
          <p:cNvSpPr/>
          <p:nvPr/>
        </p:nvSpPr>
        <p:spPr>
          <a:xfrm>
            <a:off x="22835108" y="4599051"/>
            <a:ext cx="4542663" cy="18648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40000"/>
              </a:lnSpc>
            </a:pPr>
            <a:r>
              <a:rPr lang="en-US" sz="368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Live Demo &amp; Conclusion</a:t>
            </a:r>
            <a:endParaRPr lang="en-US" sz="1600" dirty="0"/>
          </a:p>
        </p:txBody>
      </p:sp>
      <p:sp>
        <p:nvSpPr>
          <p:cNvPr id="53" name="Shape 51"/>
          <p:cNvSpPr/>
          <p:nvPr/>
        </p:nvSpPr>
        <p:spPr>
          <a:xfrm>
            <a:off x="23119588" y="6547612"/>
            <a:ext cx="3973703" cy="56438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4" name="Shape 52"/>
          <p:cNvSpPr/>
          <p:nvPr/>
        </p:nvSpPr>
        <p:spPr>
          <a:xfrm>
            <a:off x="22957028" y="6466332"/>
            <a:ext cx="4298823" cy="72694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5" name="Shape 53"/>
          <p:cNvSpPr/>
          <p:nvPr/>
        </p:nvSpPr>
        <p:spPr>
          <a:xfrm>
            <a:off x="23119588" y="12192000"/>
            <a:ext cx="903097" cy="903097"/>
          </a:xfrm>
          <a:prstGeom prst="rect">
            <a:avLst/>
          </a:prstGeom>
          <a:solidFill>
            <a:srgbClr val="334155"/>
          </a:solidFill>
          <a:ln/>
        </p:spPr>
      </p:sp>
      <p:sp>
        <p:nvSpPr>
          <p:cNvPr id="56" name="Shape 54"/>
          <p:cNvSpPr/>
          <p:nvPr/>
        </p:nvSpPr>
        <p:spPr>
          <a:xfrm>
            <a:off x="1354709" y="14449679"/>
            <a:ext cx="26190321" cy="22479"/>
          </a:xfrm>
          <a:prstGeom prst="rect">
            <a:avLst/>
          </a:prstGeom>
          <a:solidFill>
            <a:srgbClr val="334155"/>
          </a:solidFill>
          <a:ln/>
        </p:spPr>
      </p:sp>
      <p:sp>
        <p:nvSpPr>
          <p:cNvPr id="57" name="Shape 55"/>
          <p:cNvSpPr/>
          <p:nvPr/>
        </p:nvSpPr>
        <p:spPr>
          <a:xfrm>
            <a:off x="1354709" y="14788388"/>
            <a:ext cx="9031097" cy="56438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</p:spTree>
  </p:cSld>
  <p:clrMapOvr>
    <a:masterClrMapping/>
  </p:clrMapOvr>
  <p:transition>
    <p:fade/>
    <p:spd val="me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8899612" cy="81280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3" name="Shape 1"/>
          <p:cNvSpPr/>
          <p:nvPr/>
        </p:nvSpPr>
        <p:spPr>
          <a:xfrm>
            <a:off x="225679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63119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-58801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01 Motivation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779897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5617337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5495417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02 Architecture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11333988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11171428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1" name="Text 9"/>
          <p:cNvSpPr/>
          <p:nvPr/>
        </p:nvSpPr>
        <p:spPr>
          <a:xfrm>
            <a:off x="11049508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03 Implementation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16888079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16725519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4" name="Text 12"/>
          <p:cNvSpPr/>
          <p:nvPr/>
        </p:nvSpPr>
        <p:spPr>
          <a:xfrm>
            <a:off x="16603599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04 Evaluation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22442297" y="90297"/>
            <a:ext cx="5328412" cy="632079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16" name="Shape 14"/>
          <p:cNvSpPr/>
          <p:nvPr/>
        </p:nvSpPr>
        <p:spPr>
          <a:xfrm>
            <a:off x="22442297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22279737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8" name="Text 16"/>
          <p:cNvSpPr/>
          <p:nvPr/>
        </p:nvSpPr>
        <p:spPr>
          <a:xfrm>
            <a:off x="22157817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05 Live Demo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1354709" y="1241679"/>
            <a:ext cx="22577679" cy="8580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1192149" y="1160399"/>
            <a:ext cx="22902799" cy="10205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1" name="Text 19"/>
          <p:cNvSpPr/>
          <p:nvPr/>
        </p:nvSpPr>
        <p:spPr>
          <a:xfrm>
            <a:off x="1070229" y="1099439"/>
            <a:ext cx="23146639" cy="114249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572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Live Demo: Reproducing the Kernel Prototype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1354709" y="2189988"/>
            <a:ext cx="1806321" cy="67691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23" name="Shape 21"/>
          <p:cNvSpPr/>
          <p:nvPr/>
        </p:nvSpPr>
        <p:spPr>
          <a:xfrm>
            <a:off x="1354709" y="2709291"/>
            <a:ext cx="6773291" cy="56438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4" name="Shape 22"/>
          <p:cNvSpPr/>
          <p:nvPr/>
        </p:nvSpPr>
        <p:spPr>
          <a:xfrm>
            <a:off x="1192149" y="2628011"/>
            <a:ext cx="7098411" cy="72694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5" name="Text 23"/>
          <p:cNvSpPr/>
          <p:nvPr/>
        </p:nvSpPr>
        <p:spPr>
          <a:xfrm>
            <a:off x="1070229" y="2567051"/>
            <a:ext cx="7342251" cy="84886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860" b="1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DEMO GOALS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1354709" y="3499612"/>
            <a:ext cx="12643612" cy="541870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7" name="Shape 25"/>
          <p:cNvSpPr/>
          <p:nvPr/>
        </p:nvSpPr>
        <p:spPr>
          <a:xfrm>
            <a:off x="1192149" y="3418332"/>
            <a:ext cx="12968732" cy="558126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8" name="Text 26"/>
          <p:cNvSpPr/>
          <p:nvPr/>
        </p:nvSpPr>
        <p:spPr>
          <a:xfrm>
            <a:off x="1070229" y="3357372"/>
            <a:ext cx="13212572" cy="57031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70000"/>
              </a:lnSpc>
            </a:pPr>
            <a:r>
              <a:rPr lang="en-US" sz="368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1.</a:t>
            </a:r>
            <a:pPr>
              <a:lnSpc>
                <a:spcPct val="170000"/>
              </a:lnSpc>
            </a:pPr>
            <a:r>
              <a:rPr lang="en-US" sz="368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Show that VM artifacts exist</a:t>
            </a:r>
            <a:endParaRPr lang="en-US" sz="1600" dirty="0"/>
          </a:p>
          <a:p>
            <a:pPr>
              <a:lnSpc>
                <a:spcPct val="170000"/>
              </a:lnSpc>
            </a:pPr>
            <a:r>
              <a:rPr lang="en-US" sz="368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2.</a:t>
            </a:r>
            <a:pPr>
              <a:lnSpc>
                <a:spcPct val="170000"/>
              </a:lnSpc>
            </a:pPr>
            <a:r>
              <a:rPr lang="en-US" sz="368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Start the patched-kernel VM</a:t>
            </a:r>
            <a:endParaRPr lang="en-US" sz="1600" dirty="0"/>
          </a:p>
          <a:p>
            <a:pPr>
              <a:lnSpc>
                <a:spcPct val="170000"/>
              </a:lnSpc>
            </a:pPr>
            <a:r>
              <a:rPr lang="en-US" sz="368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3.</a:t>
            </a:r>
            <a:pPr>
              <a:lnSpc>
                <a:spcPct val="170000"/>
              </a:lnSpc>
            </a:pPr>
            <a:r>
              <a:rPr lang="en-US" sz="368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Verify SSH access</a:t>
            </a:r>
            <a:endParaRPr lang="en-US" sz="1600" dirty="0"/>
          </a:p>
          <a:p>
            <a:pPr>
              <a:lnSpc>
                <a:spcPct val="170000"/>
              </a:lnSpc>
            </a:pPr>
            <a:r>
              <a:rPr lang="en-US" sz="368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4.</a:t>
            </a:r>
            <a:pPr>
              <a:lnSpc>
                <a:spcPct val="170000"/>
              </a:lnSpc>
            </a:pPr>
            <a:r>
              <a:rPr lang="en-US" sz="368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Run or show the reproduction pipeline</a:t>
            </a:r>
            <a:endParaRPr lang="en-US" sz="1600" dirty="0"/>
          </a:p>
          <a:p>
            <a:pPr>
              <a:lnSpc>
                <a:spcPct val="170000"/>
              </a:lnSpc>
            </a:pPr>
            <a:r>
              <a:rPr lang="en-US" sz="368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5.</a:t>
            </a:r>
            <a:pPr>
              <a:lnSpc>
                <a:spcPct val="170000"/>
              </a:lnSpc>
            </a:pPr>
            <a:r>
              <a:rPr lang="en-US" sz="368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Inspect correctness/result artifacts</a:t>
            </a:r>
            <a:endParaRPr lang="en-US" sz="1600" dirty="0"/>
          </a:p>
          <a:p>
            <a:pPr>
              <a:lnSpc>
                <a:spcPct val="170000"/>
              </a:lnSpc>
            </a:pPr>
            <a:r>
              <a:rPr lang="en-US" sz="368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6.</a:t>
            </a:r>
            <a:pPr>
              <a:lnSpc>
                <a:spcPct val="170000"/>
              </a:lnSpc>
            </a:pPr>
            <a:r>
              <a:rPr lang="en-US" sz="368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Stop the VM safely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14901291" y="2709291"/>
            <a:ext cx="12643612" cy="6208903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30" name="Shape 28"/>
          <p:cNvSpPr/>
          <p:nvPr/>
        </p:nvSpPr>
        <p:spPr>
          <a:xfrm>
            <a:off x="15352903" y="2935097"/>
            <a:ext cx="11740388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1" name="Shape 29"/>
          <p:cNvSpPr/>
          <p:nvPr/>
        </p:nvSpPr>
        <p:spPr>
          <a:xfrm>
            <a:off x="15190343" y="2853817"/>
            <a:ext cx="12065508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2" name="Text 30"/>
          <p:cNvSpPr/>
          <p:nvPr/>
        </p:nvSpPr>
        <p:spPr>
          <a:xfrm>
            <a:off x="15068423" y="2792857"/>
            <a:ext cx="12309348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3270" b="1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DEMO SAFETY PLAN</a:t>
            </a:r>
            <a:endParaRPr lang="en-US" sz="1600" dirty="0"/>
          </a:p>
        </p:txBody>
      </p:sp>
      <p:sp>
        <p:nvSpPr>
          <p:cNvPr id="33" name="Shape 31"/>
          <p:cNvSpPr/>
          <p:nvPr/>
        </p:nvSpPr>
        <p:spPr>
          <a:xfrm>
            <a:off x="15352903" y="3680079"/>
            <a:ext cx="1354709" cy="45212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34" name="Shape 32"/>
          <p:cNvSpPr/>
          <p:nvPr/>
        </p:nvSpPr>
        <p:spPr>
          <a:xfrm>
            <a:off x="15352903" y="4018788"/>
            <a:ext cx="11740388" cy="45156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5" name="Shape 33"/>
          <p:cNvSpPr/>
          <p:nvPr/>
        </p:nvSpPr>
        <p:spPr>
          <a:xfrm>
            <a:off x="15190343" y="3937508"/>
            <a:ext cx="12065508" cy="46781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6" name="Text 34"/>
          <p:cNvSpPr/>
          <p:nvPr/>
        </p:nvSpPr>
        <p:spPr>
          <a:xfrm>
            <a:off x="15068423" y="3876548"/>
            <a:ext cx="12309348" cy="48000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60000"/>
              </a:lnSpc>
            </a:pPr>
            <a:r>
              <a:rPr lang="en-US" sz="30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If full reproduce.sh takes too long, show previously generated reproduce-pass result and run short checks live.</a:t>
            </a:r>
            <a:endParaRPr lang="en-US" sz="1600" dirty="0"/>
          </a:p>
          <a:p>
            <a:pPr>
              <a:lnSpc>
                <a:spcPct val="160000"/>
              </a:lnSpc>
              <a:spcBef>
                <a:spcPts val="1300"/>
              </a:spcBef>
            </a:pPr>
            <a:r>
              <a:rPr lang="en-US" sz="30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Keep terminal font large for audience visibility.</a:t>
            </a:r>
            <a:endParaRPr lang="en-US" sz="1600" dirty="0"/>
          </a:p>
          <a:p>
            <a:pPr>
              <a:lnSpc>
                <a:spcPct val="160000"/>
              </a:lnSpc>
              <a:spcBef>
                <a:spcPts val="1300"/>
              </a:spcBef>
            </a:pPr>
            <a:r>
              <a:rPr lang="en-US" sz="30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Prepare all commands in order before presenting.</a:t>
            </a:r>
            <a:endParaRPr lang="en-US" sz="1600" dirty="0"/>
          </a:p>
        </p:txBody>
      </p:sp>
      <p:sp>
        <p:nvSpPr>
          <p:cNvPr id="37" name="Shape 35"/>
          <p:cNvSpPr/>
          <p:nvPr/>
        </p:nvSpPr>
        <p:spPr>
          <a:xfrm>
            <a:off x="1354709" y="9482709"/>
            <a:ext cx="6773291" cy="56438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8" name="Shape 36"/>
          <p:cNvSpPr/>
          <p:nvPr/>
        </p:nvSpPr>
        <p:spPr>
          <a:xfrm>
            <a:off x="1192149" y="9401429"/>
            <a:ext cx="7098411" cy="72694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9" name="Text 37"/>
          <p:cNvSpPr/>
          <p:nvPr/>
        </p:nvSpPr>
        <p:spPr>
          <a:xfrm>
            <a:off x="1070229" y="9340469"/>
            <a:ext cx="7342251" cy="84886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860" b="1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DEMO STEPS OVERVIEW</a:t>
            </a:r>
            <a:endParaRPr lang="en-US" sz="1600" dirty="0"/>
          </a:p>
        </p:txBody>
      </p:sp>
      <p:sp>
        <p:nvSpPr>
          <p:cNvPr id="40" name="Shape 38"/>
          <p:cNvSpPr/>
          <p:nvPr/>
        </p:nvSpPr>
        <p:spPr>
          <a:xfrm>
            <a:off x="1354709" y="10272903"/>
            <a:ext cx="8128000" cy="1580388"/>
          </a:xfrm>
          <a:prstGeom prst="rect">
            <a:avLst/>
          </a:prstGeom>
          <a:solidFill>
            <a:srgbClr val="1A1A2E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1354709" y="10272903"/>
            <a:ext cx="8128000" cy="158038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2" name="Shape 40"/>
          <p:cNvSpPr/>
          <p:nvPr/>
        </p:nvSpPr>
        <p:spPr>
          <a:xfrm>
            <a:off x="1192149" y="10191623"/>
            <a:ext cx="8453120" cy="174294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3" name="Text 41"/>
          <p:cNvSpPr/>
          <p:nvPr/>
        </p:nvSpPr>
        <p:spPr>
          <a:xfrm>
            <a:off x="1070229" y="10130663"/>
            <a:ext cx="8696960" cy="18648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3070" b="1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Step 1</a:t>
            </a:r>
            <a:endParaRPr lang="en-US" sz="1600" dirty="0"/>
          </a:p>
          <a:p>
            <a:pPr algn="ctr">
              <a:lnSpc>
                <a:spcPct val="100000"/>
              </a:lnSpc>
            </a:pPr>
            <a:r>
              <a:rPr lang="en-US" sz="30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Launch and Verify VM</a:t>
            </a:r>
            <a:endParaRPr lang="en-US" sz="1600" dirty="0"/>
          </a:p>
        </p:txBody>
      </p:sp>
      <p:sp>
        <p:nvSpPr>
          <p:cNvPr id="44" name="Shape 42"/>
          <p:cNvSpPr/>
          <p:nvPr/>
        </p:nvSpPr>
        <p:spPr>
          <a:xfrm>
            <a:off x="9934321" y="10272903"/>
            <a:ext cx="8128000" cy="1580388"/>
          </a:xfrm>
          <a:prstGeom prst="rect">
            <a:avLst/>
          </a:prstGeom>
          <a:solidFill>
            <a:srgbClr val="1A1A2E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9934321" y="10272903"/>
            <a:ext cx="8128000" cy="158038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6" name="Shape 44"/>
          <p:cNvSpPr/>
          <p:nvPr/>
        </p:nvSpPr>
        <p:spPr>
          <a:xfrm>
            <a:off x="9771761" y="10191623"/>
            <a:ext cx="8453120" cy="174294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7" name="Text 45"/>
          <p:cNvSpPr/>
          <p:nvPr/>
        </p:nvSpPr>
        <p:spPr>
          <a:xfrm>
            <a:off x="9649841" y="10130663"/>
            <a:ext cx="8696960" cy="18648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3070" b="1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Step 2</a:t>
            </a:r>
            <a:endParaRPr lang="en-US" sz="1600" dirty="0"/>
          </a:p>
          <a:p>
            <a:pPr algn="ctr">
              <a:lnSpc>
                <a:spcPct val="100000"/>
              </a:lnSpc>
            </a:pPr>
            <a:r>
              <a:rPr lang="en-US" sz="30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Run Reproduction Pipeline</a:t>
            </a:r>
            <a:endParaRPr lang="en-US" sz="1600" dirty="0"/>
          </a:p>
        </p:txBody>
      </p:sp>
      <p:sp>
        <p:nvSpPr>
          <p:cNvPr id="48" name="Shape 46"/>
          <p:cNvSpPr/>
          <p:nvPr/>
        </p:nvSpPr>
        <p:spPr>
          <a:xfrm>
            <a:off x="18513679" y="10272903"/>
            <a:ext cx="9031097" cy="1580388"/>
          </a:xfrm>
          <a:prstGeom prst="rect">
            <a:avLst/>
          </a:prstGeom>
          <a:solidFill>
            <a:srgbClr val="1A1A2E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18513679" y="10272903"/>
            <a:ext cx="9031097" cy="158038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0" name="Shape 48"/>
          <p:cNvSpPr/>
          <p:nvPr/>
        </p:nvSpPr>
        <p:spPr>
          <a:xfrm>
            <a:off x="18351119" y="10191623"/>
            <a:ext cx="9356217" cy="174294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1" name="Text 49"/>
          <p:cNvSpPr/>
          <p:nvPr/>
        </p:nvSpPr>
        <p:spPr>
          <a:xfrm>
            <a:off x="18229199" y="10130663"/>
            <a:ext cx="9600057" cy="18648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3070" b="1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Step 3</a:t>
            </a:r>
            <a:endParaRPr lang="en-US" sz="1600" dirty="0"/>
          </a:p>
          <a:p>
            <a:pPr algn="ctr">
              <a:lnSpc>
                <a:spcPct val="100000"/>
              </a:lnSpc>
            </a:pPr>
            <a:r>
              <a:rPr lang="en-US" sz="30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Inspect Evidence</a:t>
            </a:r>
            <a:endParaRPr lang="en-US" sz="1600" dirty="0"/>
          </a:p>
        </p:txBody>
      </p:sp>
      <p:sp>
        <p:nvSpPr>
          <p:cNvPr id="52" name="Shape 50"/>
          <p:cNvSpPr/>
          <p:nvPr/>
        </p:nvSpPr>
        <p:spPr>
          <a:xfrm>
            <a:off x="26641679" y="15578709"/>
            <a:ext cx="1354709" cy="4516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3" name="Shape 51"/>
          <p:cNvSpPr/>
          <p:nvPr/>
        </p:nvSpPr>
        <p:spPr>
          <a:xfrm>
            <a:off x="26479119" y="15497429"/>
            <a:ext cx="1679829" cy="6141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4" name="Text 52"/>
          <p:cNvSpPr/>
          <p:nvPr/>
        </p:nvSpPr>
        <p:spPr>
          <a:xfrm>
            <a:off x="26357199" y="15436469"/>
            <a:ext cx="1923669" cy="73609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21 / 25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8899612" cy="81280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3" name="Shape 1"/>
          <p:cNvSpPr/>
          <p:nvPr/>
        </p:nvSpPr>
        <p:spPr>
          <a:xfrm>
            <a:off x="225679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63119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-58801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01 Motivation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779897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5617337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5495417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02 Architecture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11333988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11171428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1" name="Text 9"/>
          <p:cNvSpPr/>
          <p:nvPr/>
        </p:nvSpPr>
        <p:spPr>
          <a:xfrm>
            <a:off x="11049508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03 Implementation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16888079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16725519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4" name="Text 12"/>
          <p:cNvSpPr/>
          <p:nvPr/>
        </p:nvSpPr>
        <p:spPr>
          <a:xfrm>
            <a:off x="16603599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04 Evaluation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22442297" y="90297"/>
            <a:ext cx="5328412" cy="632079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16" name="Shape 14"/>
          <p:cNvSpPr/>
          <p:nvPr/>
        </p:nvSpPr>
        <p:spPr>
          <a:xfrm>
            <a:off x="22442297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22279737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8" name="Text 16"/>
          <p:cNvSpPr/>
          <p:nvPr/>
        </p:nvSpPr>
        <p:spPr>
          <a:xfrm>
            <a:off x="22157817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05 Live Demo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1354709" y="1241679"/>
            <a:ext cx="20320000" cy="8580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1192149" y="1160399"/>
            <a:ext cx="20645120" cy="10205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1" name="Text 19"/>
          <p:cNvSpPr/>
          <p:nvPr/>
        </p:nvSpPr>
        <p:spPr>
          <a:xfrm>
            <a:off x="1070229" y="1099439"/>
            <a:ext cx="20888960" cy="114249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572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Live Demo Step 1: Launch and Verify VM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1354709" y="2189988"/>
            <a:ext cx="1806321" cy="67691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23" name="Shape 21"/>
          <p:cNvSpPr/>
          <p:nvPr/>
        </p:nvSpPr>
        <p:spPr>
          <a:xfrm>
            <a:off x="1354709" y="2709291"/>
            <a:ext cx="6773291" cy="56438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4" name="Shape 22"/>
          <p:cNvSpPr/>
          <p:nvPr/>
        </p:nvSpPr>
        <p:spPr>
          <a:xfrm>
            <a:off x="1192149" y="2628011"/>
            <a:ext cx="7098411" cy="72694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5" name="Text 23"/>
          <p:cNvSpPr/>
          <p:nvPr/>
        </p:nvSpPr>
        <p:spPr>
          <a:xfrm>
            <a:off x="1070229" y="2567051"/>
            <a:ext cx="7342251" cy="84886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860" b="1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COMMANDS TO SHOW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1354709" y="3499612"/>
            <a:ext cx="13546709" cy="4741291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27" name="Shape 25"/>
          <p:cNvSpPr/>
          <p:nvPr/>
        </p:nvSpPr>
        <p:spPr>
          <a:xfrm>
            <a:off x="1806321" y="3725291"/>
            <a:ext cx="12643612" cy="42896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8" name="Shape 26"/>
          <p:cNvSpPr/>
          <p:nvPr/>
        </p:nvSpPr>
        <p:spPr>
          <a:xfrm>
            <a:off x="1643761" y="3644011"/>
            <a:ext cx="12968732" cy="44522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9" name="Text 27"/>
          <p:cNvSpPr/>
          <p:nvPr/>
        </p:nvSpPr>
        <p:spPr>
          <a:xfrm>
            <a:off x="1521841" y="3583051"/>
            <a:ext cx="13212572" cy="45741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60000"/>
              </a:lnSpc>
            </a:pPr>
            <a:r>
              <a:rPr lang="en-US" sz="2660" dirty="0">
                <a:solidFill>
                  <a:srgbClr val="94A3B8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$</a:t>
            </a:r>
            <a:pPr>
              <a:lnSpc>
                <a:spcPct val="160000"/>
              </a:lnSpc>
            </a:pPr>
            <a:r>
              <a:rPr lang="en-US" sz="26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cd /Users/.../operatingsystetmcuhksz</a:t>
            </a:r>
            <a:endParaRPr lang="en-US" sz="1600" dirty="0"/>
          </a:p>
          <a:p>
            <a:pPr>
              <a:lnSpc>
                <a:spcPct val="160000"/>
              </a:lnSpc>
            </a:pPr>
            <a:r>
              <a:rPr lang="en-US" sz="2660" dirty="0">
                <a:solidFill>
                  <a:srgbClr val="94A3B8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$</a:t>
            </a:r>
            <a:pPr>
              <a:lnSpc>
                <a:spcPct val="160000"/>
              </a:lnSpc>
            </a:pPr>
            <a:r>
              <a:rPr lang="en-US" sz="26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bash scripts/vm/tests/vm_artifacts_test.sh</a:t>
            </a:r>
            <a:endParaRPr lang="en-US" sz="1600" dirty="0"/>
          </a:p>
          <a:p>
            <a:pPr>
              <a:lnSpc>
                <a:spcPct val="160000"/>
              </a:lnSpc>
            </a:pPr>
            <a:r>
              <a:rPr lang="en-US" sz="2660" dirty="0">
                <a:solidFill>
                  <a:srgbClr val="94A3B8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$</a:t>
            </a:r>
            <a:pPr>
              <a:lnSpc>
                <a:spcPct val="160000"/>
              </a:lnSpc>
            </a:pPr>
            <a:r>
              <a:rPr lang="en-US" sz="26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bash scripts/vm/launch_vm.sh</a:t>
            </a:r>
            <a:endParaRPr lang="en-US" sz="1600" dirty="0"/>
          </a:p>
          <a:p>
            <a:pPr>
              <a:lnSpc>
                <a:spcPct val="160000"/>
              </a:lnSpc>
            </a:pPr>
            <a:r>
              <a:rPr lang="en-US" sz="2660" dirty="0">
                <a:solidFill>
                  <a:srgbClr val="94A3B8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$</a:t>
            </a:r>
            <a:pPr>
              <a:lnSpc>
                <a:spcPct val="160000"/>
              </a:lnSpc>
            </a:pPr>
            <a:r>
              <a:rPr lang="en-US" sz="26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bash scripts/vm/wait_for_ssh.sh 240</a:t>
            </a:r>
            <a:endParaRPr lang="en-US" sz="1600" dirty="0"/>
          </a:p>
          <a:p>
            <a:pPr>
              <a:lnSpc>
                <a:spcPct val="160000"/>
              </a:lnSpc>
            </a:pPr>
            <a:r>
              <a:rPr lang="en-US" sz="2660" dirty="0">
                <a:solidFill>
                  <a:srgbClr val="94A3B8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$</a:t>
            </a:r>
            <a:pPr>
              <a:lnSpc>
                <a:spcPct val="160000"/>
              </a:lnSpc>
            </a:pPr>
            <a:r>
              <a:rPr lang="en-US" sz="26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bash scripts/vm/tests/vm_ssh_test.sh</a:t>
            </a:r>
            <a:endParaRPr lang="en-US" sz="1600" dirty="0"/>
          </a:p>
        </p:txBody>
      </p:sp>
      <p:sp>
        <p:nvSpPr>
          <p:cNvPr id="30" name="Shape 28"/>
          <p:cNvSpPr/>
          <p:nvPr/>
        </p:nvSpPr>
        <p:spPr>
          <a:xfrm>
            <a:off x="15804388" y="2709291"/>
            <a:ext cx="6773291" cy="56438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1" name="Shape 29"/>
          <p:cNvSpPr/>
          <p:nvPr/>
        </p:nvSpPr>
        <p:spPr>
          <a:xfrm>
            <a:off x="15641828" y="2628011"/>
            <a:ext cx="7098411" cy="72694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2" name="Text 30"/>
          <p:cNvSpPr/>
          <p:nvPr/>
        </p:nvSpPr>
        <p:spPr>
          <a:xfrm>
            <a:off x="15519908" y="2567051"/>
            <a:ext cx="7342251" cy="84886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860" b="1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EXPECTED OUTPUT</a:t>
            </a:r>
            <a:endParaRPr lang="en-US" sz="1600" dirty="0"/>
          </a:p>
        </p:txBody>
      </p:sp>
      <p:sp>
        <p:nvSpPr>
          <p:cNvPr id="33" name="Shape 31"/>
          <p:cNvSpPr/>
          <p:nvPr/>
        </p:nvSpPr>
        <p:spPr>
          <a:xfrm>
            <a:off x="15804388" y="3499612"/>
            <a:ext cx="11740388" cy="4741291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34" name="Shape 32"/>
          <p:cNvSpPr/>
          <p:nvPr/>
        </p:nvSpPr>
        <p:spPr>
          <a:xfrm>
            <a:off x="16256000" y="3725291"/>
            <a:ext cx="10837291" cy="42896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5" name="Shape 33"/>
          <p:cNvSpPr/>
          <p:nvPr/>
        </p:nvSpPr>
        <p:spPr>
          <a:xfrm>
            <a:off x="16093440" y="3644011"/>
            <a:ext cx="11162411" cy="44522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6" name="Text 34"/>
          <p:cNvSpPr/>
          <p:nvPr/>
        </p:nvSpPr>
        <p:spPr>
          <a:xfrm>
            <a:off x="15971520" y="3583051"/>
            <a:ext cx="11406251" cy="45741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60000"/>
              </a:lnSpc>
            </a:pPr>
            <a:r>
              <a:rPr lang="en-US" sz="28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vm artifacts ready</a:t>
            </a:r>
            <a:endParaRPr lang="en-US" sz="1600" dirty="0"/>
          </a:p>
          <a:p>
            <a:pPr>
              <a:lnSpc>
                <a:spcPct val="160000"/>
              </a:lnSpc>
            </a:pPr>
            <a:r>
              <a:rPr lang="en-US" sz="28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vm launched, pid ...</a:t>
            </a:r>
            <a:endParaRPr lang="en-US" sz="1600" dirty="0"/>
          </a:p>
          <a:p>
            <a:pPr>
              <a:lnSpc>
                <a:spcPct val="160000"/>
              </a:lnSpc>
            </a:pPr>
            <a:r>
              <a:rPr lang="en-US" sz="28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vm ssh reachable</a:t>
            </a:r>
            <a:endParaRPr lang="en-US" sz="1600" dirty="0"/>
          </a:p>
          <a:p>
            <a:pPr>
              <a:lnSpc>
                <a:spcPct val="160000"/>
              </a:lnSpc>
            </a:pPr>
            <a:r>
              <a:rPr lang="en-US" sz="28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vm ssh ready</a:t>
            </a:r>
            <a:endParaRPr lang="en-US" sz="1600" dirty="0"/>
          </a:p>
        </p:txBody>
      </p:sp>
      <p:sp>
        <p:nvSpPr>
          <p:cNvPr id="37" name="Shape 35"/>
          <p:cNvSpPr/>
          <p:nvPr/>
        </p:nvSpPr>
        <p:spPr>
          <a:xfrm>
            <a:off x="1354709" y="8918321"/>
            <a:ext cx="6773291" cy="56438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8" name="Shape 36"/>
          <p:cNvSpPr/>
          <p:nvPr/>
        </p:nvSpPr>
        <p:spPr>
          <a:xfrm>
            <a:off x="1192149" y="8837041"/>
            <a:ext cx="7098411" cy="72694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9" name="Text 37"/>
          <p:cNvSpPr/>
          <p:nvPr/>
        </p:nvSpPr>
        <p:spPr>
          <a:xfrm>
            <a:off x="1070229" y="8776081"/>
            <a:ext cx="7342251" cy="84886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860" b="1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WHAT EACH STEP MEANS</a:t>
            </a:r>
            <a:endParaRPr lang="en-US" sz="1600" dirty="0"/>
          </a:p>
        </p:txBody>
      </p:sp>
      <p:sp>
        <p:nvSpPr>
          <p:cNvPr id="40" name="Shape 38"/>
          <p:cNvSpPr/>
          <p:nvPr/>
        </p:nvSpPr>
        <p:spPr>
          <a:xfrm>
            <a:off x="1354709" y="9708388"/>
            <a:ext cx="26190321" cy="45156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1" name="Shape 39"/>
          <p:cNvSpPr/>
          <p:nvPr/>
        </p:nvSpPr>
        <p:spPr>
          <a:xfrm>
            <a:off x="1192149" y="9627108"/>
            <a:ext cx="26515441" cy="46781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2" name="Text 40"/>
          <p:cNvSpPr/>
          <p:nvPr/>
        </p:nvSpPr>
        <p:spPr>
          <a:xfrm>
            <a:off x="1070229" y="9566148"/>
            <a:ext cx="26759281" cy="48000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60000"/>
              </a:lnSpc>
            </a:pPr>
            <a:r>
              <a:rPr lang="en-US" sz="368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■</a:t>
            </a:r>
            <a:pPr>
              <a:lnSpc>
                <a:spcPct val="160000"/>
              </a:lnSpc>
            </a:pPr>
            <a:r>
              <a:rPr lang="en-US" sz="368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</a:t>
            </a:r>
            <a:pPr>
              <a:lnSpc>
                <a:spcPct val="160000"/>
              </a:lnSpc>
            </a:pPr>
            <a:r>
              <a:rPr lang="en-US" sz="3680" b="1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Artifact test</a:t>
            </a:r>
            <a:pPr>
              <a:lnSpc>
                <a:spcPct val="160000"/>
              </a:lnSpc>
            </a:pPr>
            <a:r>
              <a:rPr lang="en-US" sz="368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confirms VM disk, seed ISO, firmware, and SSH key are available</a:t>
            </a:r>
            <a:endParaRPr lang="en-US" sz="1600" dirty="0"/>
          </a:p>
          <a:p>
            <a:pPr>
              <a:lnSpc>
                <a:spcPct val="160000"/>
              </a:lnSpc>
              <a:spcBef>
                <a:spcPts val="1000"/>
              </a:spcBef>
            </a:pPr>
            <a:r>
              <a:rPr lang="en-US" sz="368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■</a:t>
            </a:r>
            <a:pPr>
              <a:lnSpc>
                <a:spcPct val="160000"/>
              </a:lnSpc>
              <a:spcBef>
                <a:spcPts val="1000"/>
              </a:spcBef>
            </a:pPr>
            <a:r>
              <a:rPr lang="en-US" sz="368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</a:t>
            </a:r>
            <a:pPr>
              <a:lnSpc>
                <a:spcPct val="160000"/>
              </a:lnSpc>
              <a:spcBef>
                <a:spcPts val="1000"/>
              </a:spcBef>
            </a:pPr>
            <a:r>
              <a:rPr lang="en-US" sz="3680" b="1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Launch</a:t>
            </a:r>
            <a:pPr>
              <a:lnSpc>
                <a:spcPct val="160000"/>
              </a:lnSpc>
              <a:spcBef>
                <a:spcPts val="1000"/>
              </a:spcBef>
            </a:pPr>
            <a:r>
              <a:rPr lang="en-US" sz="368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starts the QEMU ARM64 VM with patched kernel</a:t>
            </a:r>
            <a:endParaRPr lang="en-US" sz="1600" dirty="0"/>
          </a:p>
          <a:p>
            <a:pPr>
              <a:lnSpc>
                <a:spcPct val="160000"/>
              </a:lnSpc>
              <a:spcBef>
                <a:spcPts val="1000"/>
              </a:spcBef>
            </a:pPr>
            <a:r>
              <a:rPr lang="en-US" sz="368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■</a:t>
            </a:r>
            <a:pPr>
              <a:lnSpc>
                <a:spcPct val="160000"/>
              </a:lnSpc>
              <a:spcBef>
                <a:spcPts val="1000"/>
              </a:spcBef>
            </a:pPr>
            <a:r>
              <a:rPr lang="en-US" sz="368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</a:t>
            </a:r>
            <a:pPr>
              <a:lnSpc>
                <a:spcPct val="160000"/>
              </a:lnSpc>
              <a:spcBef>
                <a:spcPts val="1000"/>
              </a:spcBef>
            </a:pPr>
            <a:r>
              <a:rPr lang="en-US" sz="3680" b="1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SSH wait</a:t>
            </a:r>
            <a:pPr>
              <a:lnSpc>
                <a:spcPct val="160000"/>
              </a:lnSpc>
              <a:spcBef>
                <a:spcPts val="1000"/>
              </a:spcBef>
            </a:pPr>
            <a:r>
              <a:rPr lang="en-US" sz="368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confirms the VM is fully booted and reachable</a:t>
            </a:r>
            <a:endParaRPr lang="en-US" sz="1600" dirty="0"/>
          </a:p>
          <a:p>
            <a:pPr>
              <a:lnSpc>
                <a:spcPct val="160000"/>
              </a:lnSpc>
              <a:spcBef>
                <a:spcPts val="1000"/>
              </a:spcBef>
            </a:pPr>
            <a:r>
              <a:rPr lang="en-US" sz="368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■</a:t>
            </a:r>
            <a:pPr>
              <a:lnSpc>
                <a:spcPct val="160000"/>
              </a:lnSpc>
              <a:spcBef>
                <a:spcPts val="1000"/>
              </a:spcBef>
            </a:pPr>
            <a:r>
              <a:rPr lang="en-US" sz="368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</a:t>
            </a:r>
            <a:pPr>
              <a:lnSpc>
                <a:spcPct val="160000"/>
              </a:lnSpc>
              <a:spcBef>
                <a:spcPts val="1000"/>
              </a:spcBef>
            </a:pPr>
            <a:r>
              <a:rPr lang="en-US" sz="3680" b="1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SSH test</a:t>
            </a:r>
            <a:pPr>
              <a:lnSpc>
                <a:spcPct val="160000"/>
              </a:lnSpc>
              <a:spcBef>
                <a:spcPts val="1000"/>
              </a:spcBef>
            </a:pPr>
            <a:r>
              <a:rPr lang="en-US" sz="368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proves key-based access works without password</a:t>
            </a:r>
            <a:endParaRPr lang="en-US" sz="1600" dirty="0"/>
          </a:p>
        </p:txBody>
      </p:sp>
      <p:sp>
        <p:nvSpPr>
          <p:cNvPr id="43" name="Shape 41"/>
          <p:cNvSpPr/>
          <p:nvPr/>
        </p:nvSpPr>
        <p:spPr>
          <a:xfrm>
            <a:off x="26641679" y="15578709"/>
            <a:ext cx="1354709" cy="4516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4" name="Shape 42"/>
          <p:cNvSpPr/>
          <p:nvPr/>
        </p:nvSpPr>
        <p:spPr>
          <a:xfrm>
            <a:off x="26479119" y="15497429"/>
            <a:ext cx="1679829" cy="6141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5" name="Text 43"/>
          <p:cNvSpPr/>
          <p:nvPr/>
        </p:nvSpPr>
        <p:spPr>
          <a:xfrm>
            <a:off x="26357199" y="15436469"/>
            <a:ext cx="1923669" cy="73609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22 / 25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8899612" cy="81280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3" name="Shape 1"/>
          <p:cNvSpPr/>
          <p:nvPr/>
        </p:nvSpPr>
        <p:spPr>
          <a:xfrm>
            <a:off x="225679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63119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-58801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01 Motivation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779897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5617337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5495417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02 Architecture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11333988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11171428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1" name="Text 9"/>
          <p:cNvSpPr/>
          <p:nvPr/>
        </p:nvSpPr>
        <p:spPr>
          <a:xfrm>
            <a:off x="11049508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03 Implementation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16888079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16725519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4" name="Text 12"/>
          <p:cNvSpPr/>
          <p:nvPr/>
        </p:nvSpPr>
        <p:spPr>
          <a:xfrm>
            <a:off x="16603599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04 Evaluation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22442297" y="90297"/>
            <a:ext cx="5328412" cy="632079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16" name="Shape 14"/>
          <p:cNvSpPr/>
          <p:nvPr/>
        </p:nvSpPr>
        <p:spPr>
          <a:xfrm>
            <a:off x="22442297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22279737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8" name="Text 16"/>
          <p:cNvSpPr/>
          <p:nvPr/>
        </p:nvSpPr>
        <p:spPr>
          <a:xfrm>
            <a:off x="22157817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05 Live Demo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1354709" y="1241679"/>
            <a:ext cx="20320000" cy="8580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1192149" y="1160399"/>
            <a:ext cx="20645120" cy="10205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1" name="Text 19"/>
          <p:cNvSpPr/>
          <p:nvPr/>
        </p:nvSpPr>
        <p:spPr>
          <a:xfrm>
            <a:off x="1070229" y="1099439"/>
            <a:ext cx="20888960" cy="114249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572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Live Demo Step 2: Run the Reproduction Pipeline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1354709" y="2189988"/>
            <a:ext cx="1806321" cy="67691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23" name="Shape 21"/>
          <p:cNvSpPr/>
          <p:nvPr/>
        </p:nvSpPr>
        <p:spPr>
          <a:xfrm>
            <a:off x="1354709" y="2709291"/>
            <a:ext cx="6773291" cy="56438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4" name="Shape 22"/>
          <p:cNvSpPr/>
          <p:nvPr/>
        </p:nvSpPr>
        <p:spPr>
          <a:xfrm>
            <a:off x="1192149" y="2628011"/>
            <a:ext cx="7098411" cy="72694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5" name="Text 23"/>
          <p:cNvSpPr/>
          <p:nvPr/>
        </p:nvSpPr>
        <p:spPr>
          <a:xfrm>
            <a:off x="1070229" y="2567051"/>
            <a:ext cx="7342251" cy="84886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860" b="1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COMMANDS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1354709" y="3499612"/>
            <a:ext cx="13546709" cy="2935097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27" name="Shape 25"/>
          <p:cNvSpPr/>
          <p:nvPr/>
        </p:nvSpPr>
        <p:spPr>
          <a:xfrm>
            <a:off x="1806321" y="3725291"/>
            <a:ext cx="12643612" cy="24836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8" name="Shape 26"/>
          <p:cNvSpPr/>
          <p:nvPr/>
        </p:nvSpPr>
        <p:spPr>
          <a:xfrm>
            <a:off x="1643761" y="3644011"/>
            <a:ext cx="12968732" cy="26461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9" name="Text 27"/>
          <p:cNvSpPr/>
          <p:nvPr/>
        </p:nvSpPr>
        <p:spPr>
          <a:xfrm>
            <a:off x="1521841" y="3583051"/>
            <a:ext cx="13212572" cy="27680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60000"/>
              </a:lnSpc>
            </a:pPr>
            <a:r>
              <a:rPr lang="en-US" sz="2860" dirty="0">
                <a:solidFill>
                  <a:srgbClr val="94A3B8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$</a:t>
            </a:r>
            <a:pPr>
              <a:lnSpc>
                <a:spcPct val="160000"/>
              </a:lnSpc>
            </a:pPr>
            <a:r>
              <a:rPr lang="en-US" sz="28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ssh -i artifacts/ssh/topic15_ed25519 \</a:t>
            </a:r>
            <a:endParaRPr lang="en-US" sz="1600" dirty="0"/>
          </a:p>
          <a:p>
            <a:pPr>
              <a:lnSpc>
                <a:spcPct val="160000"/>
              </a:lnSpc>
            </a:pPr>
            <a:r>
              <a:rPr lang="en-US" sz="28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-p 2222 ubuntu@127.0.0.1</a:t>
            </a:r>
            <a:endParaRPr lang="en-US" sz="1600" dirty="0"/>
          </a:p>
          <a:p>
            <a:pPr>
              <a:lnSpc>
                <a:spcPct val="160000"/>
              </a:lnSpc>
            </a:pPr>
            <a:r>
              <a:rPr lang="en-US" sz="2860" dirty="0">
                <a:solidFill>
                  <a:srgbClr val="94A3B8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$</a:t>
            </a:r>
            <a:pPr>
              <a:lnSpc>
                <a:spcPct val="160000"/>
              </a:lnSpc>
            </a:pPr>
            <a:r>
              <a:rPr lang="en-US" sz="28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cd /home/ubuntu/topic15</a:t>
            </a:r>
            <a:endParaRPr lang="en-US" sz="1600" dirty="0"/>
          </a:p>
          <a:p>
            <a:pPr>
              <a:lnSpc>
                <a:spcPct val="160000"/>
              </a:lnSpc>
            </a:pPr>
            <a:r>
              <a:rPr lang="en-US" sz="2860" dirty="0">
                <a:solidFill>
                  <a:srgbClr val="94A3B8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$</a:t>
            </a:r>
            <a:pPr>
              <a:lnSpc>
                <a:spcPct val="160000"/>
              </a:lnSpc>
            </a:pPr>
            <a:r>
              <a:rPr lang="en-US" sz="28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bash submission/reproduce.sh</a:t>
            </a:r>
            <a:endParaRPr lang="en-US" sz="1600" dirty="0"/>
          </a:p>
        </p:txBody>
      </p:sp>
      <p:sp>
        <p:nvSpPr>
          <p:cNvPr id="30" name="Shape 28"/>
          <p:cNvSpPr/>
          <p:nvPr/>
        </p:nvSpPr>
        <p:spPr>
          <a:xfrm>
            <a:off x="15804388" y="2709291"/>
            <a:ext cx="9031097" cy="56438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1" name="Shape 29"/>
          <p:cNvSpPr/>
          <p:nvPr/>
        </p:nvSpPr>
        <p:spPr>
          <a:xfrm>
            <a:off x="15641828" y="2628011"/>
            <a:ext cx="9356217" cy="72694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2" name="Text 30"/>
          <p:cNvSpPr/>
          <p:nvPr/>
        </p:nvSpPr>
        <p:spPr>
          <a:xfrm>
            <a:off x="15519908" y="2567051"/>
            <a:ext cx="9600057" cy="84886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860" b="1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EXPECTED OUTPUT HIGHLIGHTS</a:t>
            </a:r>
            <a:endParaRPr lang="en-US" sz="1600" dirty="0"/>
          </a:p>
        </p:txBody>
      </p:sp>
      <p:sp>
        <p:nvSpPr>
          <p:cNvPr id="33" name="Shape 31"/>
          <p:cNvSpPr/>
          <p:nvPr/>
        </p:nvSpPr>
        <p:spPr>
          <a:xfrm>
            <a:off x="15804388" y="3499612"/>
            <a:ext cx="11740388" cy="5418709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34" name="Shape 32"/>
          <p:cNvSpPr/>
          <p:nvPr/>
        </p:nvSpPr>
        <p:spPr>
          <a:xfrm>
            <a:off x="16256000" y="3725291"/>
            <a:ext cx="10837291" cy="4967097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5" name="Shape 33"/>
          <p:cNvSpPr/>
          <p:nvPr/>
        </p:nvSpPr>
        <p:spPr>
          <a:xfrm>
            <a:off x="16093440" y="3644011"/>
            <a:ext cx="11162411" cy="5129657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6" name="Text 34"/>
          <p:cNvSpPr/>
          <p:nvPr/>
        </p:nvSpPr>
        <p:spPr>
          <a:xfrm>
            <a:off x="15971520" y="3583051"/>
            <a:ext cx="11406251" cy="52515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2660" dirty="0">
                <a:solidFill>
                  <a:srgbClr val="00D4A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phase1-correctness-pass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en-US" sz="2660" dirty="0">
                <a:solidFill>
                  <a:srgbClr val="00D4A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write-elision-pass</a:t>
            </a:r>
            <a:pPr>
              <a:lnSpc>
                <a:spcPct val="150000"/>
              </a:lnSpc>
            </a:pPr>
            <a:r>
              <a:rPr lang="en-US" sz="26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elided_writes:0→4 hits:0→4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en-US" sz="2660" dirty="0">
                <a:solidFill>
                  <a:srgbClr val="00D4A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persistence-roundtrip-pass</a:t>
            </a:r>
            <a:pPr>
              <a:lnSpc>
                <a:spcPct val="150000"/>
              </a:lnSpc>
            </a:pPr>
            <a:r>
              <a:rPr lang="en-US" sz="26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H:6 L:8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en-US" sz="2660" dirty="0">
                <a:solidFill>
                  <a:srgbClr val="00D4A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crash-recovery-remap-pass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en-US" sz="2660" dirty="0">
                <a:solidFill>
                  <a:srgbClr val="00D4A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fio-run-all-pass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en-US" sz="2660" dirty="0">
                <a:solidFill>
                  <a:srgbClr val="00D4A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collector-pass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en-US" sz="2660" dirty="0">
                <a:solidFill>
                  <a:srgbClr val="00D4A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final-matrix-pass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en-US" sz="2660" b="1" dirty="0">
                <a:solidFill>
                  <a:srgbClr val="00D4A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reproduce-pass</a:t>
            </a:r>
            <a:endParaRPr lang="en-US" sz="1600" dirty="0"/>
          </a:p>
        </p:txBody>
      </p:sp>
      <p:sp>
        <p:nvSpPr>
          <p:cNvPr id="37" name="Shape 35"/>
          <p:cNvSpPr/>
          <p:nvPr/>
        </p:nvSpPr>
        <p:spPr>
          <a:xfrm>
            <a:off x="1354709" y="9482709"/>
            <a:ext cx="26190321" cy="903097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38" name="Shape 36"/>
          <p:cNvSpPr/>
          <p:nvPr/>
        </p:nvSpPr>
        <p:spPr>
          <a:xfrm>
            <a:off x="1806321" y="9618091"/>
            <a:ext cx="632079" cy="632079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39" name="Shape 37"/>
          <p:cNvSpPr/>
          <p:nvPr/>
        </p:nvSpPr>
        <p:spPr>
          <a:xfrm>
            <a:off x="2709291" y="9482709"/>
            <a:ext cx="24384000" cy="903097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0" name="Shape 38"/>
          <p:cNvSpPr/>
          <p:nvPr/>
        </p:nvSpPr>
        <p:spPr>
          <a:xfrm>
            <a:off x="2546731" y="9401429"/>
            <a:ext cx="24709120" cy="1065657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1" name="Text 39"/>
          <p:cNvSpPr/>
          <p:nvPr/>
        </p:nvSpPr>
        <p:spPr>
          <a:xfrm>
            <a:off x="2424811" y="9340469"/>
            <a:ext cx="24952960" cy="11875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50000"/>
              </a:lnSpc>
            </a:pPr>
            <a:r>
              <a:rPr lang="en-US" sz="3070" b="1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Timing note:</a:t>
            </a:r>
            <a:pPr>
              <a:lnSpc>
                <a:spcPct val="150000"/>
              </a:lnSpc>
            </a:pPr>
            <a:r>
              <a:rPr lang="en-US" sz="30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If time is limited, show the command and previously captured reproduce-pass output. Run only a short smoke or SSH check live.</a:t>
            </a:r>
            <a:endParaRPr lang="en-US" sz="1600" dirty="0"/>
          </a:p>
        </p:txBody>
      </p:sp>
      <p:sp>
        <p:nvSpPr>
          <p:cNvPr id="42" name="Shape 40"/>
          <p:cNvSpPr/>
          <p:nvPr/>
        </p:nvSpPr>
        <p:spPr>
          <a:xfrm>
            <a:off x="26641679" y="15578709"/>
            <a:ext cx="1354709" cy="4516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3" name="Shape 41"/>
          <p:cNvSpPr/>
          <p:nvPr/>
        </p:nvSpPr>
        <p:spPr>
          <a:xfrm>
            <a:off x="26479119" y="15497429"/>
            <a:ext cx="1679829" cy="6141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4" name="Text 42"/>
          <p:cNvSpPr/>
          <p:nvPr/>
        </p:nvSpPr>
        <p:spPr>
          <a:xfrm>
            <a:off x="26357199" y="15436469"/>
            <a:ext cx="1923669" cy="73609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23 / 25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8899612" cy="81280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3" name="Shape 1"/>
          <p:cNvSpPr/>
          <p:nvPr/>
        </p:nvSpPr>
        <p:spPr>
          <a:xfrm>
            <a:off x="225679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63119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-58801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01 Motivation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779897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5617337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5495417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02 Architecture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11333988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11171428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1" name="Text 9"/>
          <p:cNvSpPr/>
          <p:nvPr/>
        </p:nvSpPr>
        <p:spPr>
          <a:xfrm>
            <a:off x="11049508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03 Implementation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16888079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16725519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4" name="Text 12"/>
          <p:cNvSpPr/>
          <p:nvPr/>
        </p:nvSpPr>
        <p:spPr>
          <a:xfrm>
            <a:off x="16603599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04 Evaluation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22442297" y="90297"/>
            <a:ext cx="5328412" cy="632079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16" name="Shape 14"/>
          <p:cNvSpPr/>
          <p:nvPr/>
        </p:nvSpPr>
        <p:spPr>
          <a:xfrm>
            <a:off x="22442297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22279737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8" name="Text 16"/>
          <p:cNvSpPr/>
          <p:nvPr/>
        </p:nvSpPr>
        <p:spPr>
          <a:xfrm>
            <a:off x="22157817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05 Live Demo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1354709" y="1241679"/>
            <a:ext cx="20320000" cy="8580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1192149" y="1160399"/>
            <a:ext cx="20645120" cy="10205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1" name="Text 19"/>
          <p:cNvSpPr/>
          <p:nvPr/>
        </p:nvSpPr>
        <p:spPr>
          <a:xfrm>
            <a:off x="1070229" y="1099439"/>
            <a:ext cx="20888960" cy="114249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572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Live Demo Step 3: Inspect Evidence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1354709" y="2189988"/>
            <a:ext cx="1806321" cy="67691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23" name="Shape 21"/>
          <p:cNvSpPr/>
          <p:nvPr/>
        </p:nvSpPr>
        <p:spPr>
          <a:xfrm>
            <a:off x="1354709" y="2709291"/>
            <a:ext cx="9031097" cy="56438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4" name="Shape 22"/>
          <p:cNvSpPr/>
          <p:nvPr/>
        </p:nvSpPr>
        <p:spPr>
          <a:xfrm>
            <a:off x="1192149" y="2628011"/>
            <a:ext cx="9356217" cy="72694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5" name="Text 23"/>
          <p:cNvSpPr/>
          <p:nvPr/>
        </p:nvSpPr>
        <p:spPr>
          <a:xfrm>
            <a:off x="1070229" y="2567051"/>
            <a:ext cx="9600057" cy="84886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860" b="1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COMMANDS INSIDE VM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1354709" y="3499612"/>
            <a:ext cx="13546709" cy="3838321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27" name="Shape 25"/>
          <p:cNvSpPr/>
          <p:nvPr/>
        </p:nvSpPr>
        <p:spPr>
          <a:xfrm>
            <a:off x="1806321" y="3725291"/>
            <a:ext cx="12643612" cy="338670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8" name="Shape 26"/>
          <p:cNvSpPr/>
          <p:nvPr/>
        </p:nvSpPr>
        <p:spPr>
          <a:xfrm>
            <a:off x="1643761" y="3644011"/>
            <a:ext cx="12968732" cy="354926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9" name="Text 27"/>
          <p:cNvSpPr/>
          <p:nvPr/>
        </p:nvSpPr>
        <p:spPr>
          <a:xfrm>
            <a:off x="1521841" y="3583051"/>
            <a:ext cx="13212572" cy="36711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60000"/>
              </a:lnSpc>
            </a:pPr>
            <a:r>
              <a:rPr lang="en-US" sz="2660" dirty="0">
                <a:solidFill>
                  <a:srgbClr val="94A3B8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$</a:t>
            </a:r>
            <a:pPr>
              <a:lnSpc>
                <a:spcPct val="160000"/>
              </a:lnSpc>
            </a:pPr>
            <a:r>
              <a:rPr lang="en-US" sz="26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sudo cat /sys/kernel/debug/dedupe15/stats</a:t>
            </a:r>
            <a:endParaRPr lang="en-US" sz="1600" dirty="0"/>
          </a:p>
          <a:p>
            <a:pPr>
              <a:lnSpc>
                <a:spcPct val="160000"/>
              </a:lnSpc>
            </a:pPr>
            <a:r>
              <a:rPr lang="en-US" sz="2660" dirty="0">
                <a:solidFill>
                  <a:srgbClr val="94A3B8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$</a:t>
            </a:r>
            <a:pPr>
              <a:lnSpc>
                <a:spcPct val="160000"/>
              </a:lnSpc>
            </a:pPr>
            <a:r>
              <a:rPr lang="en-US" sz="26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ls /home/ubuntu/topic15/experiments/results/summary</a:t>
            </a:r>
            <a:endParaRPr lang="en-US" sz="1600" dirty="0"/>
          </a:p>
          <a:p>
            <a:pPr>
              <a:lnSpc>
                <a:spcPct val="160000"/>
              </a:lnSpc>
            </a:pPr>
            <a:r>
              <a:rPr lang="en-US" sz="2660" dirty="0">
                <a:solidFill>
                  <a:srgbClr val="94A3B8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$</a:t>
            </a:r>
            <a:pPr>
              <a:lnSpc>
                <a:spcPct val="160000"/>
              </a:lnSpc>
            </a:pPr>
            <a:r>
              <a:rPr lang="en-US" sz="26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cat .../summary/final-matrix.csv</a:t>
            </a:r>
            <a:endParaRPr lang="en-US" sz="1600" dirty="0"/>
          </a:p>
          <a:p>
            <a:pPr>
              <a:lnSpc>
                <a:spcPct val="160000"/>
              </a:lnSpc>
            </a:pPr>
            <a:r>
              <a:rPr lang="en-US" sz="2660" dirty="0">
                <a:solidFill>
                  <a:srgbClr val="94A3B8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$</a:t>
            </a:r>
            <a:pPr>
              <a:lnSpc>
                <a:spcPct val="160000"/>
              </a:lnSpc>
            </a:pPr>
            <a:r>
              <a:rPr lang="en-US" sz="26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cat .../summary/baseline-vs-dedupe.csv</a:t>
            </a:r>
            <a:endParaRPr lang="en-US" sz="1600" dirty="0"/>
          </a:p>
        </p:txBody>
      </p:sp>
      <p:sp>
        <p:nvSpPr>
          <p:cNvPr id="30" name="Shape 28"/>
          <p:cNvSpPr/>
          <p:nvPr/>
        </p:nvSpPr>
        <p:spPr>
          <a:xfrm>
            <a:off x="15804388" y="2709291"/>
            <a:ext cx="9031097" cy="56438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1" name="Shape 29"/>
          <p:cNvSpPr/>
          <p:nvPr/>
        </p:nvSpPr>
        <p:spPr>
          <a:xfrm>
            <a:off x="15641828" y="2628011"/>
            <a:ext cx="9356217" cy="72694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2" name="Text 30"/>
          <p:cNvSpPr/>
          <p:nvPr/>
        </p:nvSpPr>
        <p:spPr>
          <a:xfrm>
            <a:off x="15519908" y="2567051"/>
            <a:ext cx="9600057" cy="84886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860" b="1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KEY EVIDENCE FILES</a:t>
            </a:r>
            <a:endParaRPr lang="en-US" sz="1600" dirty="0"/>
          </a:p>
        </p:txBody>
      </p:sp>
      <p:sp>
        <p:nvSpPr>
          <p:cNvPr id="33" name="Shape 31"/>
          <p:cNvSpPr/>
          <p:nvPr/>
        </p:nvSpPr>
        <p:spPr>
          <a:xfrm>
            <a:off x="15804388" y="3499612"/>
            <a:ext cx="11740388" cy="3838321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34" name="Shape 32"/>
          <p:cNvSpPr/>
          <p:nvPr/>
        </p:nvSpPr>
        <p:spPr>
          <a:xfrm>
            <a:off x="16256000" y="3725291"/>
            <a:ext cx="10837291" cy="338670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5" name="Shape 33"/>
          <p:cNvSpPr/>
          <p:nvPr/>
        </p:nvSpPr>
        <p:spPr>
          <a:xfrm>
            <a:off x="16093440" y="3644011"/>
            <a:ext cx="11162411" cy="354926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6" name="Text 34"/>
          <p:cNvSpPr/>
          <p:nvPr/>
        </p:nvSpPr>
        <p:spPr>
          <a:xfrm>
            <a:off x="15971520" y="3583051"/>
            <a:ext cx="11406251" cy="36711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60000"/>
              </a:lnSpc>
            </a:pPr>
            <a:r>
              <a:rPr lang="en-US" sz="26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/sys/kernel/debug/dedupe15/stats</a:t>
            </a:r>
            <a:endParaRPr lang="en-US" sz="1600" dirty="0"/>
          </a:p>
          <a:p>
            <a:pPr>
              <a:lnSpc>
                <a:spcPct val="160000"/>
              </a:lnSpc>
            </a:pPr>
            <a:r>
              <a:rPr lang="en-US" sz="26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.../summary/final-matrix.csv</a:t>
            </a:r>
            <a:endParaRPr lang="en-US" sz="1600" dirty="0"/>
          </a:p>
          <a:p>
            <a:pPr>
              <a:lnSpc>
                <a:spcPct val="160000"/>
              </a:lnSpc>
            </a:pPr>
            <a:r>
              <a:rPr lang="en-US" sz="26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.../summary/baseline-vs-dedupe.csv</a:t>
            </a:r>
            <a:endParaRPr lang="en-US" sz="1600" dirty="0"/>
          </a:p>
        </p:txBody>
      </p:sp>
      <p:sp>
        <p:nvSpPr>
          <p:cNvPr id="37" name="Shape 35"/>
          <p:cNvSpPr/>
          <p:nvPr/>
        </p:nvSpPr>
        <p:spPr>
          <a:xfrm>
            <a:off x="1354709" y="8015097"/>
            <a:ext cx="9031097" cy="56438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8" name="Shape 36"/>
          <p:cNvSpPr/>
          <p:nvPr/>
        </p:nvSpPr>
        <p:spPr>
          <a:xfrm>
            <a:off x="1192149" y="7933817"/>
            <a:ext cx="9356217" cy="72694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9" name="Text 37"/>
          <p:cNvSpPr/>
          <p:nvPr/>
        </p:nvSpPr>
        <p:spPr>
          <a:xfrm>
            <a:off x="1070229" y="7872857"/>
            <a:ext cx="9600057" cy="84886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860" b="1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WHAT EACH FILE PROVES</a:t>
            </a:r>
            <a:endParaRPr lang="en-US" sz="1600" dirty="0"/>
          </a:p>
        </p:txBody>
      </p:sp>
      <p:sp>
        <p:nvSpPr>
          <p:cNvPr id="40" name="Shape 38"/>
          <p:cNvSpPr/>
          <p:nvPr/>
        </p:nvSpPr>
        <p:spPr>
          <a:xfrm>
            <a:off x="1354709" y="8805291"/>
            <a:ext cx="8128000" cy="3612388"/>
          </a:xfrm>
          <a:prstGeom prst="rect">
            <a:avLst/>
          </a:prstGeom>
          <a:solidFill>
            <a:srgbClr val="1A1A2E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1354709" y="8805291"/>
            <a:ext cx="8128000" cy="90297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42" name="Shape 40"/>
          <p:cNvSpPr/>
          <p:nvPr/>
        </p:nvSpPr>
        <p:spPr>
          <a:xfrm>
            <a:off x="1693291" y="9144000"/>
            <a:ext cx="7450709" cy="54190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3" name="Shape 41"/>
          <p:cNvSpPr/>
          <p:nvPr/>
        </p:nvSpPr>
        <p:spPr>
          <a:xfrm>
            <a:off x="1530731" y="9062720"/>
            <a:ext cx="7775829" cy="70446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4" name="Text 42"/>
          <p:cNvSpPr/>
          <p:nvPr/>
        </p:nvSpPr>
        <p:spPr>
          <a:xfrm>
            <a:off x="1408811" y="9001760"/>
            <a:ext cx="8019669" cy="82638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307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debugfs stats</a:t>
            </a:r>
            <a:endParaRPr lang="en-US" sz="1600" dirty="0"/>
          </a:p>
        </p:txBody>
      </p:sp>
      <p:sp>
        <p:nvSpPr>
          <p:cNvPr id="45" name="Shape 43"/>
          <p:cNvSpPr/>
          <p:nvPr/>
        </p:nvSpPr>
        <p:spPr>
          <a:xfrm>
            <a:off x="1693291" y="9821291"/>
            <a:ext cx="7450709" cy="237070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6" name="Shape 44"/>
          <p:cNvSpPr/>
          <p:nvPr/>
        </p:nvSpPr>
        <p:spPr>
          <a:xfrm>
            <a:off x="1530731" y="9740011"/>
            <a:ext cx="7775829" cy="253326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7" name="Text 45"/>
          <p:cNvSpPr/>
          <p:nvPr/>
        </p:nvSpPr>
        <p:spPr>
          <a:xfrm>
            <a:off x="1408811" y="9679051"/>
            <a:ext cx="8019669" cy="26551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286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Proves the patched kernel path exposes live counters (hits, misses, elided_writes)</a:t>
            </a:r>
            <a:endParaRPr lang="en-US" sz="1600" dirty="0"/>
          </a:p>
        </p:txBody>
      </p:sp>
      <p:sp>
        <p:nvSpPr>
          <p:cNvPr id="48" name="Shape 46"/>
          <p:cNvSpPr/>
          <p:nvPr/>
        </p:nvSpPr>
        <p:spPr>
          <a:xfrm>
            <a:off x="9934321" y="8805291"/>
            <a:ext cx="8128000" cy="3612388"/>
          </a:xfrm>
          <a:prstGeom prst="rect">
            <a:avLst/>
          </a:prstGeom>
          <a:solidFill>
            <a:srgbClr val="1A1A2E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9934321" y="8805291"/>
            <a:ext cx="8128000" cy="90297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50" name="Shape 48"/>
          <p:cNvSpPr/>
          <p:nvPr/>
        </p:nvSpPr>
        <p:spPr>
          <a:xfrm>
            <a:off x="10272903" y="9144000"/>
            <a:ext cx="7450709" cy="54190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1" name="Shape 49"/>
          <p:cNvSpPr/>
          <p:nvPr/>
        </p:nvSpPr>
        <p:spPr>
          <a:xfrm>
            <a:off x="10110343" y="9062720"/>
            <a:ext cx="7775829" cy="70446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2" name="Text 50"/>
          <p:cNvSpPr/>
          <p:nvPr/>
        </p:nvSpPr>
        <p:spPr>
          <a:xfrm>
            <a:off x="9988423" y="9001760"/>
            <a:ext cx="8019669" cy="82638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307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final-matrix.csv</a:t>
            </a:r>
            <a:endParaRPr lang="en-US" sz="1600" dirty="0"/>
          </a:p>
        </p:txBody>
      </p:sp>
      <p:sp>
        <p:nvSpPr>
          <p:cNvPr id="53" name="Shape 51"/>
          <p:cNvSpPr/>
          <p:nvPr/>
        </p:nvSpPr>
        <p:spPr>
          <a:xfrm>
            <a:off x="10272903" y="9821291"/>
            <a:ext cx="7450709" cy="237070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4" name="Shape 52"/>
          <p:cNvSpPr/>
          <p:nvPr/>
        </p:nvSpPr>
        <p:spPr>
          <a:xfrm>
            <a:off x="10110343" y="9740011"/>
            <a:ext cx="7775829" cy="253326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5" name="Text 53"/>
          <p:cNvSpPr/>
          <p:nvPr/>
        </p:nvSpPr>
        <p:spPr>
          <a:xfrm>
            <a:off x="9988423" y="9679051"/>
            <a:ext cx="8019669" cy="26551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286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Contains workload throughput, IOPS, and latency for baseline and dedupe runs</a:t>
            </a:r>
            <a:endParaRPr lang="en-US" sz="1600" dirty="0"/>
          </a:p>
        </p:txBody>
      </p:sp>
      <p:sp>
        <p:nvSpPr>
          <p:cNvPr id="56" name="Shape 54"/>
          <p:cNvSpPr/>
          <p:nvPr/>
        </p:nvSpPr>
        <p:spPr>
          <a:xfrm>
            <a:off x="18513679" y="8805291"/>
            <a:ext cx="9031097" cy="3612388"/>
          </a:xfrm>
          <a:prstGeom prst="rect">
            <a:avLst/>
          </a:prstGeom>
          <a:solidFill>
            <a:srgbClr val="1A1A2E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18513679" y="8805291"/>
            <a:ext cx="9031097" cy="90297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58" name="Shape 56"/>
          <p:cNvSpPr/>
          <p:nvPr/>
        </p:nvSpPr>
        <p:spPr>
          <a:xfrm>
            <a:off x="18852388" y="9144000"/>
            <a:ext cx="8353679" cy="54190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9" name="Shape 57"/>
          <p:cNvSpPr/>
          <p:nvPr/>
        </p:nvSpPr>
        <p:spPr>
          <a:xfrm>
            <a:off x="18689828" y="9062720"/>
            <a:ext cx="8678799" cy="70446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60" name="Text 58"/>
          <p:cNvSpPr/>
          <p:nvPr/>
        </p:nvSpPr>
        <p:spPr>
          <a:xfrm>
            <a:off x="18567908" y="9001760"/>
            <a:ext cx="8922639" cy="82638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307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baseline-vs-dedupe.csv</a:t>
            </a:r>
            <a:endParaRPr lang="en-US" sz="1600" dirty="0"/>
          </a:p>
        </p:txBody>
      </p:sp>
      <p:sp>
        <p:nvSpPr>
          <p:cNvPr id="61" name="Shape 59"/>
          <p:cNvSpPr/>
          <p:nvPr/>
        </p:nvSpPr>
        <p:spPr>
          <a:xfrm>
            <a:off x="18852388" y="9821291"/>
            <a:ext cx="8353679" cy="237070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62" name="Shape 60"/>
          <p:cNvSpPr/>
          <p:nvPr/>
        </p:nvSpPr>
        <p:spPr>
          <a:xfrm>
            <a:off x="18689828" y="9740011"/>
            <a:ext cx="8678799" cy="253326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63" name="Text 61"/>
          <p:cNvSpPr/>
          <p:nvPr/>
        </p:nvSpPr>
        <p:spPr>
          <a:xfrm>
            <a:off x="18567908" y="9679051"/>
            <a:ext cx="8922639" cy="26551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286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Contains the CPU-I/O trade-off comparison used in the presentation results</a:t>
            </a:r>
            <a:endParaRPr lang="en-US" sz="1600" dirty="0"/>
          </a:p>
        </p:txBody>
      </p:sp>
      <p:sp>
        <p:nvSpPr>
          <p:cNvPr id="64" name="Shape 62"/>
          <p:cNvSpPr/>
          <p:nvPr/>
        </p:nvSpPr>
        <p:spPr>
          <a:xfrm>
            <a:off x="26641679" y="15578709"/>
            <a:ext cx="1354709" cy="4516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65" name="Shape 63"/>
          <p:cNvSpPr/>
          <p:nvPr/>
        </p:nvSpPr>
        <p:spPr>
          <a:xfrm>
            <a:off x="26479119" y="15497429"/>
            <a:ext cx="1679829" cy="6141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66" name="Text 64"/>
          <p:cNvSpPr/>
          <p:nvPr/>
        </p:nvSpPr>
        <p:spPr>
          <a:xfrm>
            <a:off x="26357199" y="15436469"/>
            <a:ext cx="1923669" cy="73609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24 / 25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8899612" cy="112903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3" name="Shape 1"/>
          <p:cNvSpPr/>
          <p:nvPr/>
        </p:nvSpPr>
        <p:spPr>
          <a:xfrm>
            <a:off x="1354709" y="903097"/>
            <a:ext cx="6773291" cy="56438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1192149" y="821817"/>
            <a:ext cx="7098411" cy="72694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1070229" y="760857"/>
            <a:ext cx="7342251" cy="84886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860" b="1" spc="356" kern="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WHAT WE PROVED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1354709" y="1625600"/>
            <a:ext cx="12643612" cy="4176903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1192149" y="1544320"/>
            <a:ext cx="12968732" cy="4339463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1070229" y="1483360"/>
            <a:ext cx="13212572" cy="44613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60000"/>
              </a:lnSpc>
            </a:pPr>
            <a:r>
              <a:rPr lang="en-US" sz="307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■</a:t>
            </a:r>
            <a:pPr>
              <a:lnSpc>
                <a:spcPct val="160000"/>
              </a:lnSpc>
            </a:pPr>
            <a:r>
              <a:rPr lang="en-US" sz="30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Kernel write-path interception works</a:t>
            </a:r>
            <a:endParaRPr lang="en-US" sz="1600" dirty="0"/>
          </a:p>
          <a:p>
            <a:pPr>
              <a:lnSpc>
                <a:spcPct val="160000"/>
              </a:lnSpc>
            </a:pPr>
            <a:r>
              <a:rPr lang="en-US" sz="307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■</a:t>
            </a:r>
            <a:pPr>
              <a:lnSpc>
                <a:spcPct val="160000"/>
              </a:lnSpc>
            </a:pPr>
            <a:r>
              <a:rPr lang="en-US" sz="30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SHA-256 + memcmp safe dedupe path works</a:t>
            </a:r>
            <a:endParaRPr lang="en-US" sz="1600" dirty="0"/>
          </a:p>
          <a:p>
            <a:pPr>
              <a:lnSpc>
                <a:spcPct val="160000"/>
              </a:lnSpc>
            </a:pPr>
            <a:r>
              <a:rPr lang="en-US" sz="307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■</a:t>
            </a:r>
            <a:pPr>
              <a:lnSpc>
                <a:spcPct val="160000"/>
              </a:lnSpc>
            </a:pPr>
            <a:r>
              <a:rPr lang="en-US" sz="30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Metadata lifecycle is validated</a:t>
            </a:r>
            <a:endParaRPr lang="en-US" sz="1600" dirty="0"/>
          </a:p>
          <a:p>
            <a:pPr>
              <a:lnSpc>
                <a:spcPct val="160000"/>
              </a:lnSpc>
            </a:pPr>
            <a:r>
              <a:rPr lang="en-US" sz="307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■</a:t>
            </a:r>
            <a:pPr>
              <a:lnSpc>
                <a:spcPct val="160000"/>
              </a:lnSpc>
            </a:pPr>
            <a:r>
              <a:rPr lang="en-US" sz="30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Write-elision passes in controlled loop-device path</a:t>
            </a:r>
            <a:endParaRPr lang="en-US" sz="1600" dirty="0"/>
          </a:p>
          <a:p>
            <a:pPr>
              <a:lnSpc>
                <a:spcPct val="160000"/>
              </a:lnSpc>
            </a:pPr>
            <a:r>
              <a:rPr lang="en-US" sz="307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■</a:t>
            </a:r>
            <a:pPr>
              <a:lnSpc>
                <a:spcPct val="160000"/>
              </a:lnSpc>
            </a:pPr>
            <a:r>
              <a:rPr lang="en-US" sz="30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Persistence and crash-recovery remap tests pass</a:t>
            </a:r>
            <a:endParaRPr lang="en-US" sz="1600" dirty="0"/>
          </a:p>
          <a:p>
            <a:pPr>
              <a:lnSpc>
                <a:spcPct val="160000"/>
              </a:lnSpc>
            </a:pPr>
            <a:r>
              <a:rPr lang="en-US" sz="307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■</a:t>
            </a:r>
            <a:pPr>
              <a:lnSpc>
                <a:spcPct val="160000"/>
              </a:lnSpc>
            </a:pPr>
            <a:r>
              <a:rPr lang="en-US" sz="30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fio evaluation shows clear CPU-I/O trade-off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1354709" y="6050788"/>
            <a:ext cx="6773291" cy="56438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1192149" y="5969508"/>
            <a:ext cx="7098411" cy="72694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1" name="Text 9"/>
          <p:cNvSpPr/>
          <p:nvPr/>
        </p:nvSpPr>
        <p:spPr>
          <a:xfrm>
            <a:off x="1070229" y="5908548"/>
            <a:ext cx="7342251" cy="84886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860" b="1" spc="356" kern="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CHALLENGES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1354709" y="6773291"/>
            <a:ext cx="12643612" cy="2935097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1192149" y="6692011"/>
            <a:ext cx="12968732" cy="3097657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4" name="Text 12"/>
          <p:cNvSpPr/>
          <p:nvPr/>
        </p:nvSpPr>
        <p:spPr>
          <a:xfrm>
            <a:off x="1070229" y="6631051"/>
            <a:ext cx="13212572" cy="32195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60000"/>
              </a:lnSpc>
            </a:pPr>
            <a:r>
              <a:rPr lang="en-US" sz="307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■</a:t>
            </a:r>
            <a:pPr>
              <a:lnSpc>
                <a:spcPct val="160000"/>
              </a:lnSpc>
            </a:pPr>
            <a:r>
              <a:rPr lang="en-US" sz="30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Collision-safe verification required even with SHA-256</a:t>
            </a:r>
            <a:endParaRPr lang="en-US" sz="1600" dirty="0"/>
          </a:p>
          <a:p>
            <a:pPr>
              <a:lnSpc>
                <a:spcPct val="160000"/>
              </a:lnSpc>
            </a:pPr>
            <a:r>
              <a:rPr lang="en-US" sz="307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■</a:t>
            </a:r>
            <a:pPr>
              <a:lnSpc>
                <a:spcPct val="160000"/>
              </a:lnSpc>
            </a:pPr>
            <a:r>
              <a:rPr lang="en-US" sz="30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Metadata lifecycle: reads, overwrites, discards must remain correct</a:t>
            </a:r>
            <a:endParaRPr lang="en-US" sz="1600" dirty="0"/>
          </a:p>
          <a:p>
            <a:pPr>
              <a:lnSpc>
                <a:spcPct val="160000"/>
              </a:lnSpc>
            </a:pPr>
            <a:r>
              <a:rPr lang="en-US" sz="307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■</a:t>
            </a:r>
            <a:pPr>
              <a:lnSpc>
                <a:spcPct val="160000"/>
              </a:lnSpc>
            </a:pPr>
            <a:r>
              <a:rPr lang="en-US" sz="30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General block-device crash consistency harder than loop-device</a:t>
            </a:r>
            <a:endParaRPr lang="en-US" sz="1600" dirty="0"/>
          </a:p>
          <a:p>
            <a:pPr>
              <a:lnSpc>
                <a:spcPct val="160000"/>
              </a:lnSpc>
            </a:pPr>
            <a:r>
              <a:rPr lang="en-US" sz="307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■</a:t>
            </a:r>
            <a:pPr>
              <a:lnSpc>
                <a:spcPct val="160000"/>
              </a:lnSpc>
            </a:pPr>
            <a:r>
              <a:rPr lang="en-US" sz="30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Low-redundancy workloads can pay hash overhead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15352903" y="903097"/>
            <a:ext cx="6773291" cy="56438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6" name="Shape 14"/>
          <p:cNvSpPr/>
          <p:nvPr/>
        </p:nvSpPr>
        <p:spPr>
          <a:xfrm>
            <a:off x="15190343" y="821817"/>
            <a:ext cx="7098411" cy="72694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7" name="Text 15"/>
          <p:cNvSpPr/>
          <p:nvPr/>
        </p:nvSpPr>
        <p:spPr>
          <a:xfrm>
            <a:off x="15068423" y="760857"/>
            <a:ext cx="7342251" cy="84886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860" b="1" spc="356" kern="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KEY INSIGHTS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15352903" y="1625600"/>
            <a:ext cx="12192000" cy="3838321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9" name="Shape 17"/>
          <p:cNvSpPr/>
          <p:nvPr/>
        </p:nvSpPr>
        <p:spPr>
          <a:xfrm>
            <a:off x="15190343" y="1544320"/>
            <a:ext cx="12517120" cy="4000881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0" name="Text 18"/>
          <p:cNvSpPr/>
          <p:nvPr/>
        </p:nvSpPr>
        <p:spPr>
          <a:xfrm>
            <a:off x="15068423" y="1483360"/>
            <a:ext cx="12760960" cy="4122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60000"/>
              </a:lnSpc>
            </a:pPr>
            <a:r>
              <a:rPr lang="en-US" sz="307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■</a:t>
            </a:r>
            <a:pPr>
              <a:lnSpc>
                <a:spcPct val="160000"/>
              </a:lnSpc>
            </a:pPr>
            <a:r>
              <a:rPr lang="en-US" sz="30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Dedupe is beneficial when duplicate rate is high</a:t>
            </a:r>
            <a:endParaRPr lang="en-US" sz="1600" dirty="0"/>
          </a:p>
          <a:p>
            <a:pPr>
              <a:lnSpc>
                <a:spcPct val="160000"/>
              </a:lnSpc>
            </a:pPr>
            <a:r>
              <a:rPr lang="en-US" sz="307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■</a:t>
            </a:r>
            <a:pPr>
              <a:lnSpc>
                <a:spcPct val="160000"/>
              </a:lnSpc>
            </a:pPr>
            <a:r>
              <a:rPr lang="en-US" sz="30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Correctness must come before performance claims</a:t>
            </a:r>
            <a:endParaRPr lang="en-US" sz="1600" dirty="0"/>
          </a:p>
          <a:p>
            <a:pPr>
              <a:lnSpc>
                <a:spcPct val="160000"/>
              </a:lnSpc>
            </a:pPr>
            <a:r>
              <a:rPr lang="en-US" sz="307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■</a:t>
            </a:r>
            <a:pPr>
              <a:lnSpc>
                <a:spcPct val="160000"/>
              </a:lnSpc>
            </a:pPr>
            <a:r>
              <a:rPr lang="en-US" sz="30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Observability through debugfs is essential for kernel prototypes</a:t>
            </a:r>
            <a:endParaRPr lang="en-US" sz="1600" dirty="0"/>
          </a:p>
          <a:p>
            <a:pPr>
              <a:lnSpc>
                <a:spcPct val="160000"/>
              </a:lnSpc>
            </a:pPr>
            <a:r>
              <a:rPr lang="en-US" sz="307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■</a:t>
            </a:r>
            <a:pPr>
              <a:lnSpc>
                <a:spcPct val="160000"/>
              </a:lnSpc>
            </a:pPr>
            <a:r>
              <a:rPr lang="en-US" sz="30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This is a working kernel prototype, not production-ready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15352903" y="5870321"/>
            <a:ext cx="12192000" cy="1806321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2" name="Shape 20"/>
          <p:cNvSpPr/>
          <p:nvPr/>
        </p:nvSpPr>
        <p:spPr>
          <a:xfrm>
            <a:off x="15804388" y="6050788"/>
            <a:ext cx="11288903" cy="14676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3" name="Shape 21"/>
          <p:cNvSpPr/>
          <p:nvPr/>
        </p:nvSpPr>
        <p:spPr>
          <a:xfrm>
            <a:off x="15641828" y="5969508"/>
            <a:ext cx="11614023" cy="16301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4" name="Text 22"/>
          <p:cNvSpPr/>
          <p:nvPr/>
        </p:nvSpPr>
        <p:spPr>
          <a:xfrm>
            <a:off x="15519908" y="5908548"/>
            <a:ext cx="11857863" cy="17520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50000"/>
              </a:lnSpc>
            </a:pPr>
            <a:r>
              <a:rPr lang="en-US" sz="286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This is a working kernel prototype, not a production-ready general block-device dedupe filesystem.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7676388" y="9934321"/>
            <a:ext cx="13546709" cy="45212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26" name="Shape 24"/>
          <p:cNvSpPr/>
          <p:nvPr/>
        </p:nvSpPr>
        <p:spPr>
          <a:xfrm>
            <a:off x="5418709" y="10498709"/>
            <a:ext cx="18062321" cy="135470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7" name="Shape 25"/>
          <p:cNvSpPr/>
          <p:nvPr/>
        </p:nvSpPr>
        <p:spPr>
          <a:xfrm>
            <a:off x="5256149" y="10417429"/>
            <a:ext cx="18387441" cy="151726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8" name="Text 26"/>
          <p:cNvSpPr/>
          <p:nvPr/>
        </p:nvSpPr>
        <p:spPr>
          <a:xfrm>
            <a:off x="5134229" y="10356469"/>
            <a:ext cx="18631281" cy="163918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736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Thank You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7676388" y="12079097"/>
            <a:ext cx="13546709" cy="790321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0" name="Shape 28"/>
          <p:cNvSpPr/>
          <p:nvPr/>
        </p:nvSpPr>
        <p:spPr>
          <a:xfrm>
            <a:off x="7513828" y="11997817"/>
            <a:ext cx="13871829" cy="952881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1" name="Text 29"/>
          <p:cNvSpPr/>
          <p:nvPr/>
        </p:nvSpPr>
        <p:spPr>
          <a:xfrm>
            <a:off x="7391908" y="11936857"/>
            <a:ext cx="14115669" cy="107480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409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We are happy to take questions.</a:t>
            </a:r>
            <a:endParaRPr lang="en-US" sz="1600" dirty="0"/>
          </a:p>
        </p:txBody>
      </p:sp>
      <p:sp>
        <p:nvSpPr>
          <p:cNvPr id="32" name="Shape 30"/>
          <p:cNvSpPr/>
          <p:nvPr/>
        </p:nvSpPr>
        <p:spPr>
          <a:xfrm>
            <a:off x="7676388" y="13546709"/>
            <a:ext cx="13546709" cy="677291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3" name="Shape 31"/>
          <p:cNvSpPr/>
          <p:nvPr/>
        </p:nvSpPr>
        <p:spPr>
          <a:xfrm>
            <a:off x="7513828" y="13465429"/>
            <a:ext cx="13871829" cy="839851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4" name="Text 32"/>
          <p:cNvSpPr/>
          <p:nvPr/>
        </p:nvSpPr>
        <p:spPr>
          <a:xfrm>
            <a:off x="7391908" y="13404469"/>
            <a:ext cx="14115669" cy="96177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86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Operating Systems Project — Topic 15 | April 2025</a:t>
            </a:r>
            <a:endParaRPr lang="en-US" sz="1600" dirty="0"/>
          </a:p>
        </p:txBody>
      </p:sp>
      <p:sp>
        <p:nvSpPr>
          <p:cNvPr id="35" name="Shape 33"/>
          <p:cNvSpPr/>
          <p:nvPr/>
        </p:nvSpPr>
        <p:spPr>
          <a:xfrm>
            <a:off x="0" y="16030321"/>
            <a:ext cx="28899612" cy="225679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36" name="Shape 34"/>
          <p:cNvSpPr/>
          <p:nvPr/>
        </p:nvSpPr>
        <p:spPr>
          <a:xfrm>
            <a:off x="26641679" y="15352903"/>
            <a:ext cx="1354709" cy="4516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7" name="Shape 35"/>
          <p:cNvSpPr/>
          <p:nvPr/>
        </p:nvSpPr>
        <p:spPr>
          <a:xfrm>
            <a:off x="26479119" y="15271623"/>
            <a:ext cx="1679829" cy="6141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8" name="Text 36"/>
          <p:cNvSpPr/>
          <p:nvPr/>
        </p:nvSpPr>
        <p:spPr>
          <a:xfrm>
            <a:off x="26357199" y="15210663"/>
            <a:ext cx="1923669" cy="73609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25 / 25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8899612" cy="81280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3" name="Shape 1"/>
          <p:cNvSpPr/>
          <p:nvPr/>
        </p:nvSpPr>
        <p:spPr>
          <a:xfrm>
            <a:off x="225679" y="90297"/>
            <a:ext cx="5328412" cy="632079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4" name="Shape 2"/>
          <p:cNvSpPr/>
          <p:nvPr/>
        </p:nvSpPr>
        <p:spPr>
          <a:xfrm>
            <a:off x="225679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63119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-58801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01 Motivation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5779897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5617337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9" name="Text 7"/>
          <p:cNvSpPr/>
          <p:nvPr/>
        </p:nvSpPr>
        <p:spPr>
          <a:xfrm>
            <a:off x="5495417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02 Architecture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11333988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11171428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2" name="Text 10"/>
          <p:cNvSpPr/>
          <p:nvPr/>
        </p:nvSpPr>
        <p:spPr>
          <a:xfrm>
            <a:off x="11049508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03 Implementation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16888079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16725519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5" name="Text 13"/>
          <p:cNvSpPr/>
          <p:nvPr/>
        </p:nvSpPr>
        <p:spPr>
          <a:xfrm>
            <a:off x="16603599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04 Evaluation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22442297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22279737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8" name="Text 16"/>
          <p:cNvSpPr/>
          <p:nvPr/>
        </p:nvSpPr>
        <p:spPr>
          <a:xfrm>
            <a:off x="22157817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05 Live Demo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1354709" y="1241679"/>
            <a:ext cx="20320000" cy="8580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1192149" y="1160399"/>
            <a:ext cx="20645120" cy="10205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1" name="Text 19"/>
          <p:cNvSpPr/>
          <p:nvPr/>
        </p:nvSpPr>
        <p:spPr>
          <a:xfrm>
            <a:off x="1070229" y="1099439"/>
            <a:ext cx="20888960" cy="114249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572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Why Kernel-Level Deduplication Matters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1354709" y="2189988"/>
            <a:ext cx="1806321" cy="67691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23" name="Shape 21"/>
          <p:cNvSpPr/>
          <p:nvPr/>
        </p:nvSpPr>
        <p:spPr>
          <a:xfrm>
            <a:off x="1354709" y="2709291"/>
            <a:ext cx="4515612" cy="56438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4" name="Shape 22"/>
          <p:cNvSpPr/>
          <p:nvPr/>
        </p:nvSpPr>
        <p:spPr>
          <a:xfrm>
            <a:off x="1192149" y="2628011"/>
            <a:ext cx="4840732" cy="72694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5" name="Text 23"/>
          <p:cNvSpPr/>
          <p:nvPr/>
        </p:nvSpPr>
        <p:spPr>
          <a:xfrm>
            <a:off x="1070229" y="2567051"/>
            <a:ext cx="5084572" cy="84886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860" b="1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THE PROBLEM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1354709" y="3499612"/>
            <a:ext cx="12192000" cy="6773291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7" name="Shape 25"/>
          <p:cNvSpPr/>
          <p:nvPr/>
        </p:nvSpPr>
        <p:spPr>
          <a:xfrm>
            <a:off x="1192149" y="3418332"/>
            <a:ext cx="12517120" cy="6935851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8" name="Text 26"/>
          <p:cNvSpPr/>
          <p:nvPr/>
        </p:nvSpPr>
        <p:spPr>
          <a:xfrm>
            <a:off x="1070229" y="3357372"/>
            <a:ext cx="12760960" cy="70577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70000"/>
              </a:lnSpc>
            </a:pPr>
            <a:r>
              <a:rPr lang="en-US" sz="34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VM images</a:t>
            </a:r>
            <a:pPr>
              <a:lnSpc>
                <a:spcPct val="170000"/>
              </a:lnSpc>
            </a:pPr>
            <a:r>
              <a:rPr lang="en-US" sz="340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often contain repeated 4KB blocks across instances</a:t>
            </a:r>
            <a:endParaRPr lang="en-US" sz="1600" dirty="0"/>
          </a:p>
          <a:p>
            <a:pPr>
              <a:lnSpc>
                <a:spcPct val="170000"/>
              </a:lnSpc>
              <a:spcBef>
                <a:spcPts val="1700"/>
              </a:spcBef>
            </a:pPr>
            <a:r>
              <a:rPr lang="en-US" sz="34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Backup snapshots</a:t>
            </a:r>
            <a:pPr>
              <a:lnSpc>
                <a:spcPct val="170000"/>
              </a:lnSpc>
              <a:spcBef>
                <a:spcPts val="1700"/>
              </a:spcBef>
            </a:pPr>
            <a:r>
              <a:rPr lang="en-US" sz="340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rewrite unchanged regions, wasting I/O bandwidth</a:t>
            </a:r>
            <a:endParaRPr lang="en-US" sz="1600" dirty="0"/>
          </a:p>
          <a:p>
            <a:pPr>
              <a:lnSpc>
                <a:spcPct val="170000"/>
              </a:lnSpc>
              <a:spcBef>
                <a:spcPts val="1700"/>
              </a:spcBef>
            </a:pPr>
            <a:r>
              <a:rPr lang="en-US" sz="34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Zero-filled or structured data</a:t>
            </a:r>
            <a:pPr>
              <a:lnSpc>
                <a:spcPct val="170000"/>
              </a:lnSpc>
              <a:spcBef>
                <a:spcPts val="1700"/>
              </a:spcBef>
            </a:pPr>
            <a:r>
              <a:rPr lang="en-US" sz="340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produces identical 4KB blocks repeatedly</a:t>
            </a:r>
            <a:endParaRPr lang="en-US" sz="1600" dirty="0"/>
          </a:p>
          <a:p>
            <a:pPr>
              <a:lnSpc>
                <a:spcPct val="170000"/>
              </a:lnSpc>
              <a:spcBef>
                <a:spcPts val="1700"/>
              </a:spcBef>
            </a:pPr>
            <a:r>
              <a:rPr lang="en-US" sz="340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Repeated writes</a:t>
            </a:r>
            <a:pPr>
              <a:lnSpc>
                <a:spcPct val="170000"/>
              </a:lnSpc>
              <a:spcBef>
                <a:spcPts val="1700"/>
              </a:spcBef>
            </a:pPr>
            <a:r>
              <a:rPr lang="en-US" sz="340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increase write amplification and reduce SSD endurance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14901291" y="2709291"/>
            <a:ext cx="4515612" cy="56438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0" name="Shape 28"/>
          <p:cNvSpPr/>
          <p:nvPr/>
        </p:nvSpPr>
        <p:spPr>
          <a:xfrm>
            <a:off x="14738731" y="2628011"/>
            <a:ext cx="4840732" cy="72694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1" name="Text 29"/>
          <p:cNvSpPr/>
          <p:nvPr/>
        </p:nvSpPr>
        <p:spPr>
          <a:xfrm>
            <a:off x="14616811" y="2567051"/>
            <a:ext cx="5084572" cy="84886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860" b="1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BEFORE: Duplicate Writes</a:t>
            </a:r>
            <a:endParaRPr lang="en-US" sz="1600" dirty="0"/>
          </a:p>
        </p:txBody>
      </p:sp>
      <p:sp>
        <p:nvSpPr>
          <p:cNvPr id="32" name="Shape 30"/>
          <p:cNvSpPr/>
          <p:nvPr/>
        </p:nvSpPr>
        <p:spPr>
          <a:xfrm>
            <a:off x="14901291" y="3499612"/>
            <a:ext cx="12643612" cy="2709291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3" name="Shape 31"/>
          <p:cNvSpPr/>
          <p:nvPr/>
        </p:nvSpPr>
        <p:spPr>
          <a:xfrm>
            <a:off x="14738731" y="3418332"/>
            <a:ext cx="12968732" cy="2871851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4" name="Text 32"/>
          <p:cNvSpPr/>
          <p:nvPr/>
        </p:nvSpPr>
        <p:spPr>
          <a:xfrm>
            <a:off x="14616811" y="3357372"/>
            <a:ext cx="13212572" cy="29937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28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Logical Block A → Physical Block 1 (4KB content X)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en-US" sz="28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Logical Block B → Physical Block 2 (4KB content X)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en-US" sz="28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Logical Block C → Physical Block 3 (4KB content X)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en-US" sz="2860" dirty="0">
                <a:solidFill>
                  <a:srgbClr val="00D4A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3 writes, 3 physical blocks, same content</a:t>
            </a:r>
            <a:endParaRPr lang="en-US" sz="1600" dirty="0"/>
          </a:p>
        </p:txBody>
      </p:sp>
      <p:sp>
        <p:nvSpPr>
          <p:cNvPr id="35" name="Shape 33"/>
          <p:cNvSpPr/>
          <p:nvPr/>
        </p:nvSpPr>
        <p:spPr>
          <a:xfrm>
            <a:off x="14969109" y="6434709"/>
            <a:ext cx="406400" cy="541909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36" name="Shape 34"/>
          <p:cNvSpPr/>
          <p:nvPr/>
        </p:nvSpPr>
        <p:spPr>
          <a:xfrm>
            <a:off x="14901291" y="7224903"/>
            <a:ext cx="5644388" cy="56438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7" name="Shape 35"/>
          <p:cNvSpPr/>
          <p:nvPr/>
        </p:nvSpPr>
        <p:spPr>
          <a:xfrm>
            <a:off x="14738731" y="7143623"/>
            <a:ext cx="5969508" cy="72694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8" name="Text 36"/>
          <p:cNvSpPr/>
          <p:nvPr/>
        </p:nvSpPr>
        <p:spPr>
          <a:xfrm>
            <a:off x="14616811" y="7082663"/>
            <a:ext cx="6213348" cy="84886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860" b="1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AFTER: Deduplication</a:t>
            </a:r>
            <a:endParaRPr lang="en-US" sz="1600" dirty="0"/>
          </a:p>
        </p:txBody>
      </p:sp>
      <p:sp>
        <p:nvSpPr>
          <p:cNvPr id="39" name="Shape 37"/>
          <p:cNvSpPr/>
          <p:nvPr/>
        </p:nvSpPr>
        <p:spPr>
          <a:xfrm>
            <a:off x="14901291" y="8015097"/>
            <a:ext cx="12643612" cy="2709291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0" name="Shape 38"/>
          <p:cNvSpPr/>
          <p:nvPr/>
        </p:nvSpPr>
        <p:spPr>
          <a:xfrm>
            <a:off x="14738731" y="7933817"/>
            <a:ext cx="12968732" cy="2871851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1" name="Text 39"/>
          <p:cNvSpPr/>
          <p:nvPr/>
        </p:nvSpPr>
        <p:spPr>
          <a:xfrm>
            <a:off x="14616811" y="7872857"/>
            <a:ext cx="13212572" cy="29937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28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Logical Block A → Physical Block 1 (4KB content X)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en-US" sz="28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Logical Block B → ↑ (shared, refcount=3)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en-US" sz="28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Logical Block C → ↑ (shared, refcount=3)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en-US" sz="2860" dirty="0">
                <a:solidFill>
                  <a:srgbClr val="00D4AA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1 write, 1 physical block, refcount protects sharing</a:t>
            </a:r>
            <a:endParaRPr lang="en-US" sz="1600" dirty="0"/>
          </a:p>
        </p:txBody>
      </p:sp>
      <p:sp>
        <p:nvSpPr>
          <p:cNvPr id="42" name="Shape 40"/>
          <p:cNvSpPr/>
          <p:nvPr/>
        </p:nvSpPr>
        <p:spPr>
          <a:xfrm>
            <a:off x="1354709" y="11288903"/>
            <a:ext cx="26190321" cy="1128903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43" name="Shape 41"/>
          <p:cNvSpPr/>
          <p:nvPr/>
        </p:nvSpPr>
        <p:spPr>
          <a:xfrm>
            <a:off x="1806321" y="11288903"/>
            <a:ext cx="25287097" cy="1128903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4" name="Shape 42"/>
          <p:cNvSpPr/>
          <p:nvPr/>
        </p:nvSpPr>
        <p:spPr>
          <a:xfrm>
            <a:off x="1643761" y="11207623"/>
            <a:ext cx="25612217" cy="1291463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5" name="Text 43"/>
          <p:cNvSpPr/>
          <p:nvPr/>
        </p:nvSpPr>
        <p:spPr>
          <a:xfrm>
            <a:off x="1521841" y="11146663"/>
            <a:ext cx="25856057" cy="1413383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327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Kernel-level interception eliminates duplicate writes before they reach the storage device.</a:t>
            </a:r>
            <a:endParaRPr lang="en-US" sz="1600" dirty="0"/>
          </a:p>
        </p:txBody>
      </p:sp>
      <p:sp>
        <p:nvSpPr>
          <p:cNvPr id="46" name="Shape 44"/>
          <p:cNvSpPr/>
          <p:nvPr/>
        </p:nvSpPr>
        <p:spPr>
          <a:xfrm>
            <a:off x="26641679" y="15578709"/>
            <a:ext cx="1354709" cy="4516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7" name="Shape 45"/>
          <p:cNvSpPr/>
          <p:nvPr/>
        </p:nvSpPr>
        <p:spPr>
          <a:xfrm>
            <a:off x="26479119" y="15497429"/>
            <a:ext cx="1679829" cy="6141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8" name="Text 46"/>
          <p:cNvSpPr/>
          <p:nvPr/>
        </p:nvSpPr>
        <p:spPr>
          <a:xfrm>
            <a:off x="26357199" y="15436469"/>
            <a:ext cx="1923669" cy="73609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3 / 25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8899612" cy="81280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3" name="Shape 1"/>
          <p:cNvSpPr/>
          <p:nvPr/>
        </p:nvSpPr>
        <p:spPr>
          <a:xfrm>
            <a:off x="225679" y="90297"/>
            <a:ext cx="5328412" cy="632079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4" name="Shape 2"/>
          <p:cNvSpPr/>
          <p:nvPr/>
        </p:nvSpPr>
        <p:spPr>
          <a:xfrm>
            <a:off x="225679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63119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-58801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01 Motivation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5779897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5617337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9" name="Text 7"/>
          <p:cNvSpPr/>
          <p:nvPr/>
        </p:nvSpPr>
        <p:spPr>
          <a:xfrm>
            <a:off x="5495417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02 Architecture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11333988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11171428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2" name="Text 10"/>
          <p:cNvSpPr/>
          <p:nvPr/>
        </p:nvSpPr>
        <p:spPr>
          <a:xfrm>
            <a:off x="11049508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03 Implementation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16888079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16725519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5" name="Text 13"/>
          <p:cNvSpPr/>
          <p:nvPr/>
        </p:nvSpPr>
        <p:spPr>
          <a:xfrm>
            <a:off x="16603599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04 Evaluation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22442297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22279737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8" name="Text 16"/>
          <p:cNvSpPr/>
          <p:nvPr/>
        </p:nvSpPr>
        <p:spPr>
          <a:xfrm>
            <a:off x="22157817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05 Live Demo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1354709" y="1241679"/>
            <a:ext cx="20320000" cy="8580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1192149" y="1160399"/>
            <a:ext cx="20645120" cy="10205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1" name="Text 19"/>
          <p:cNvSpPr/>
          <p:nvPr/>
        </p:nvSpPr>
        <p:spPr>
          <a:xfrm>
            <a:off x="1070229" y="1099439"/>
            <a:ext cx="20888960" cy="114249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572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Objectives and Scope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1354709" y="2189988"/>
            <a:ext cx="1806321" cy="67691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23" name="Shape 21"/>
          <p:cNvSpPr/>
          <p:nvPr/>
        </p:nvSpPr>
        <p:spPr>
          <a:xfrm>
            <a:off x="1354709" y="2709291"/>
            <a:ext cx="15804388" cy="85796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4" name="Shape 22"/>
          <p:cNvSpPr/>
          <p:nvPr/>
        </p:nvSpPr>
        <p:spPr>
          <a:xfrm>
            <a:off x="1192149" y="2628011"/>
            <a:ext cx="16129508" cy="87421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5" name="Text 23"/>
          <p:cNvSpPr/>
          <p:nvPr/>
        </p:nvSpPr>
        <p:spPr>
          <a:xfrm>
            <a:off x="1070229" y="2567051"/>
            <a:ext cx="16373348" cy="88640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70000"/>
              </a:lnSpc>
            </a:pPr>
            <a:r>
              <a:rPr lang="en-US" sz="368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■</a:t>
            </a:r>
            <a:pPr>
              <a:lnSpc>
                <a:spcPct val="170000"/>
              </a:lnSpc>
            </a:pPr>
            <a:r>
              <a:rPr lang="en-US" sz="368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</a:t>
            </a:r>
            <a:pPr>
              <a:lnSpc>
                <a:spcPct val="170000"/>
              </a:lnSpc>
            </a:pPr>
            <a:r>
              <a:rPr lang="en-US" sz="3680" b="1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Detect duplicate writes</a:t>
            </a:r>
            <a:pPr>
              <a:lnSpc>
                <a:spcPct val="170000"/>
              </a:lnSpc>
            </a:pPr>
            <a:r>
              <a:rPr lang="en-US" sz="368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inside the kernel write path</a:t>
            </a:r>
            <a:endParaRPr lang="en-US" sz="1600" dirty="0"/>
          </a:p>
          <a:p>
            <a:pPr>
              <a:lnSpc>
                <a:spcPct val="170000"/>
              </a:lnSpc>
              <a:spcBef>
                <a:spcPts val="1300"/>
              </a:spcBef>
            </a:pPr>
            <a:r>
              <a:rPr lang="en-US" sz="368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■</a:t>
            </a:r>
            <a:pPr>
              <a:lnSpc>
                <a:spcPct val="170000"/>
              </a:lnSpc>
              <a:spcBef>
                <a:spcPts val="1300"/>
              </a:spcBef>
            </a:pPr>
            <a:r>
              <a:rPr lang="en-US" sz="368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Use </a:t>
            </a:r>
            <a:pPr>
              <a:lnSpc>
                <a:spcPct val="170000"/>
              </a:lnSpc>
              <a:spcBef>
                <a:spcPts val="1300"/>
              </a:spcBef>
            </a:pPr>
            <a:r>
              <a:rPr lang="en-US" sz="3680" b="1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fixed 4KB block granularity</a:t>
            </a:r>
            <a:pPr>
              <a:lnSpc>
                <a:spcPct val="170000"/>
              </a:lnSpc>
              <a:spcBef>
                <a:spcPts val="1300"/>
              </a:spcBef>
            </a:pPr>
            <a:r>
              <a:rPr lang="en-US" sz="368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matching Linux page size</a:t>
            </a:r>
            <a:endParaRPr lang="en-US" sz="1600" dirty="0"/>
          </a:p>
          <a:p>
            <a:pPr>
              <a:lnSpc>
                <a:spcPct val="170000"/>
              </a:lnSpc>
              <a:spcBef>
                <a:spcPts val="1300"/>
              </a:spcBef>
            </a:pPr>
            <a:r>
              <a:rPr lang="en-US" sz="368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■</a:t>
            </a:r>
            <a:pPr>
              <a:lnSpc>
                <a:spcPct val="170000"/>
              </a:lnSpc>
              <a:spcBef>
                <a:spcPts val="1300"/>
              </a:spcBef>
            </a:pPr>
            <a:r>
              <a:rPr lang="en-US" sz="368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Compute </a:t>
            </a:r>
            <a:pPr>
              <a:lnSpc>
                <a:spcPct val="170000"/>
              </a:lnSpc>
              <a:spcBef>
                <a:spcPts val="1300"/>
              </a:spcBef>
            </a:pPr>
            <a:r>
              <a:rPr lang="en-US" sz="3680" b="1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SHA-256 fingerprints</a:t>
            </a:r>
            <a:pPr>
              <a:lnSpc>
                <a:spcPct val="170000"/>
              </a:lnSpc>
              <a:spcBef>
                <a:spcPts val="1300"/>
              </a:spcBef>
            </a:pPr>
            <a:r>
              <a:rPr lang="en-US" sz="368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for each block</a:t>
            </a:r>
            <a:endParaRPr lang="en-US" sz="1600" dirty="0"/>
          </a:p>
          <a:p>
            <a:pPr>
              <a:lnSpc>
                <a:spcPct val="170000"/>
              </a:lnSpc>
              <a:spcBef>
                <a:spcPts val="1300"/>
              </a:spcBef>
            </a:pPr>
            <a:r>
              <a:rPr lang="en-US" sz="368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■</a:t>
            </a:r>
            <a:pPr>
              <a:lnSpc>
                <a:spcPct val="170000"/>
              </a:lnSpc>
              <a:spcBef>
                <a:spcPts val="1300"/>
              </a:spcBef>
            </a:pPr>
            <a:r>
              <a:rPr lang="en-US" sz="368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</a:t>
            </a:r>
            <a:pPr>
              <a:lnSpc>
                <a:spcPct val="170000"/>
              </a:lnSpc>
              <a:spcBef>
                <a:spcPts val="1300"/>
              </a:spcBef>
            </a:pPr>
            <a:r>
              <a:rPr lang="en-US" sz="3680" b="1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Verify candidate duplicates</a:t>
            </a:r>
            <a:pPr>
              <a:lnSpc>
                <a:spcPct val="170000"/>
              </a:lnSpc>
              <a:spcBef>
                <a:spcPts val="1300"/>
              </a:spcBef>
            </a:pPr>
            <a:r>
              <a:rPr lang="en-US" sz="368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with memcmp before accepting</a:t>
            </a:r>
            <a:endParaRPr lang="en-US" sz="1600" dirty="0"/>
          </a:p>
          <a:p>
            <a:pPr>
              <a:lnSpc>
                <a:spcPct val="170000"/>
              </a:lnSpc>
              <a:spcBef>
                <a:spcPts val="1300"/>
              </a:spcBef>
            </a:pPr>
            <a:r>
              <a:rPr lang="en-US" sz="368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■</a:t>
            </a:r>
            <a:pPr>
              <a:lnSpc>
                <a:spcPct val="170000"/>
              </a:lnSpc>
              <a:spcBef>
                <a:spcPts val="1300"/>
              </a:spcBef>
            </a:pPr>
            <a:r>
              <a:rPr lang="en-US" sz="368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Maintain </a:t>
            </a:r>
            <a:pPr>
              <a:lnSpc>
                <a:spcPct val="170000"/>
              </a:lnSpc>
              <a:spcBef>
                <a:spcPts val="1300"/>
              </a:spcBef>
            </a:pPr>
            <a:r>
              <a:rPr lang="en-US" sz="3680" b="1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hash index, L2P mapping, and refcount</a:t>
            </a:r>
            <a:endParaRPr lang="en-US" sz="1600" dirty="0"/>
          </a:p>
          <a:p>
            <a:pPr>
              <a:lnSpc>
                <a:spcPct val="170000"/>
              </a:lnSpc>
              <a:spcBef>
                <a:spcPts val="1300"/>
              </a:spcBef>
            </a:pPr>
            <a:r>
              <a:rPr lang="en-US" sz="368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■</a:t>
            </a:r>
            <a:pPr>
              <a:lnSpc>
                <a:spcPct val="170000"/>
              </a:lnSpc>
              <a:spcBef>
                <a:spcPts val="1300"/>
              </a:spcBef>
            </a:pPr>
            <a:r>
              <a:rPr lang="en-US" sz="368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Expose </a:t>
            </a:r>
            <a:pPr>
              <a:lnSpc>
                <a:spcPct val="170000"/>
              </a:lnSpc>
              <a:spcBef>
                <a:spcPts val="1300"/>
              </a:spcBef>
            </a:pPr>
            <a:r>
              <a:rPr lang="en-US" sz="3680" b="1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runtime statistics</a:t>
            </a:r>
            <a:pPr>
              <a:lnSpc>
                <a:spcPct val="170000"/>
              </a:lnSpc>
              <a:spcBef>
                <a:spcPts val="1300"/>
              </a:spcBef>
            </a:pPr>
            <a:r>
              <a:rPr lang="en-US" sz="368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through debugfs</a:t>
            </a:r>
            <a:endParaRPr lang="en-US" sz="1600" dirty="0"/>
          </a:p>
          <a:p>
            <a:pPr>
              <a:lnSpc>
                <a:spcPct val="170000"/>
              </a:lnSpc>
              <a:spcBef>
                <a:spcPts val="1300"/>
              </a:spcBef>
            </a:pPr>
            <a:r>
              <a:rPr lang="en-US" sz="368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■</a:t>
            </a:r>
            <a:pPr>
              <a:lnSpc>
                <a:spcPct val="170000"/>
              </a:lnSpc>
              <a:spcBef>
                <a:spcPts val="1300"/>
              </a:spcBef>
            </a:pPr>
            <a:r>
              <a:rPr lang="en-US" sz="368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</a:t>
            </a:r>
            <a:pPr>
              <a:lnSpc>
                <a:spcPct val="170000"/>
              </a:lnSpc>
              <a:spcBef>
                <a:spcPts val="1300"/>
              </a:spcBef>
            </a:pPr>
            <a:r>
              <a:rPr lang="en-US" sz="3680" b="1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Evaluate correctness</a:t>
            </a:r>
            <a:pPr>
              <a:lnSpc>
                <a:spcPct val="170000"/>
              </a:lnSpc>
              <a:spcBef>
                <a:spcPts val="1300"/>
              </a:spcBef>
            </a:pPr>
            <a:r>
              <a:rPr lang="en-US" sz="368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and CPU-I/O trade-off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17700879" y="4482719"/>
            <a:ext cx="9482709" cy="4515612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27" name="Shape 25"/>
          <p:cNvSpPr/>
          <p:nvPr/>
        </p:nvSpPr>
        <p:spPr>
          <a:xfrm>
            <a:off x="18089245" y="4563999"/>
            <a:ext cx="8579612" cy="677291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8" name="Shape 26"/>
          <p:cNvSpPr/>
          <p:nvPr/>
        </p:nvSpPr>
        <p:spPr>
          <a:xfrm>
            <a:off x="17926685" y="4482719"/>
            <a:ext cx="8904732" cy="839851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9" name="Text 27"/>
          <p:cNvSpPr/>
          <p:nvPr/>
        </p:nvSpPr>
        <p:spPr>
          <a:xfrm>
            <a:off x="17804765" y="4421759"/>
            <a:ext cx="9148572" cy="96177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327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Project Scope</a:t>
            </a:r>
            <a:endParaRPr lang="en-US" sz="1600" dirty="0"/>
          </a:p>
        </p:txBody>
      </p:sp>
      <p:sp>
        <p:nvSpPr>
          <p:cNvPr id="30" name="Shape 28"/>
          <p:cNvSpPr/>
          <p:nvPr/>
        </p:nvSpPr>
        <p:spPr>
          <a:xfrm>
            <a:off x="18089245" y="5309108"/>
            <a:ext cx="1354709" cy="45212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31" name="Shape 29"/>
          <p:cNvSpPr/>
          <p:nvPr/>
        </p:nvSpPr>
        <p:spPr>
          <a:xfrm>
            <a:off x="18089245" y="5579999"/>
            <a:ext cx="8579612" cy="2935097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2" name="Shape 30"/>
          <p:cNvSpPr/>
          <p:nvPr/>
        </p:nvSpPr>
        <p:spPr>
          <a:xfrm>
            <a:off x="17926685" y="5498719"/>
            <a:ext cx="8904732" cy="3097657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3" name="Text 31"/>
          <p:cNvSpPr/>
          <p:nvPr/>
        </p:nvSpPr>
        <p:spPr>
          <a:xfrm>
            <a:off x="17804765" y="5437759"/>
            <a:ext cx="9148572" cy="32195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32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Working kernel prototype on Linux 5.15.154+</a:t>
            </a:r>
            <a:endParaRPr lang="en-US" sz="1600" dirty="0"/>
          </a:p>
          <a:p>
            <a:pPr>
              <a:lnSpc>
                <a:spcPct val="150000"/>
              </a:lnSpc>
              <a:spcBef>
                <a:spcPts val="1000"/>
              </a:spcBef>
            </a:pPr>
            <a:r>
              <a:rPr lang="en-US" sz="32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Loop-device controlled test path</a:t>
            </a:r>
            <a:endParaRPr lang="en-US" sz="1600" dirty="0"/>
          </a:p>
          <a:p>
            <a:pPr>
              <a:lnSpc>
                <a:spcPct val="150000"/>
              </a:lnSpc>
              <a:spcBef>
                <a:spcPts val="1000"/>
              </a:spcBef>
            </a:pPr>
            <a:r>
              <a:rPr lang="en-US" sz="32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Not a production filesystem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18947257" y="9643999"/>
            <a:ext cx="7676388" cy="677291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5" name="Shape 33"/>
          <p:cNvSpPr/>
          <p:nvPr/>
        </p:nvSpPr>
        <p:spPr>
          <a:xfrm>
            <a:off x="18513679" y="8918321"/>
            <a:ext cx="8579612" cy="1128903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6" name="Shape 34"/>
          <p:cNvSpPr/>
          <p:nvPr/>
        </p:nvSpPr>
        <p:spPr>
          <a:xfrm>
            <a:off x="26641679" y="15578709"/>
            <a:ext cx="1354709" cy="4516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7" name="Shape 35"/>
          <p:cNvSpPr/>
          <p:nvPr/>
        </p:nvSpPr>
        <p:spPr>
          <a:xfrm>
            <a:off x="26479119" y="15497429"/>
            <a:ext cx="1679829" cy="6141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8" name="Text 36"/>
          <p:cNvSpPr/>
          <p:nvPr/>
        </p:nvSpPr>
        <p:spPr>
          <a:xfrm>
            <a:off x="26357199" y="15436469"/>
            <a:ext cx="1923669" cy="73609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4 / 25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8899612" cy="81280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3" name="Shape 1"/>
          <p:cNvSpPr/>
          <p:nvPr/>
        </p:nvSpPr>
        <p:spPr>
          <a:xfrm>
            <a:off x="225679" y="90297"/>
            <a:ext cx="5328412" cy="632079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4" name="Shape 2"/>
          <p:cNvSpPr/>
          <p:nvPr/>
        </p:nvSpPr>
        <p:spPr>
          <a:xfrm>
            <a:off x="225679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63119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-58801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01 Motivation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5779897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5617337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9" name="Text 7"/>
          <p:cNvSpPr/>
          <p:nvPr/>
        </p:nvSpPr>
        <p:spPr>
          <a:xfrm>
            <a:off x="5495417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02 Architecture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11333988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11171428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2" name="Text 10"/>
          <p:cNvSpPr/>
          <p:nvPr/>
        </p:nvSpPr>
        <p:spPr>
          <a:xfrm>
            <a:off x="11049508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03 Implementation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16888079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16725519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5" name="Text 13"/>
          <p:cNvSpPr/>
          <p:nvPr/>
        </p:nvSpPr>
        <p:spPr>
          <a:xfrm>
            <a:off x="16603599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04 Evaluation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22442297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22279737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8" name="Text 16"/>
          <p:cNvSpPr/>
          <p:nvPr/>
        </p:nvSpPr>
        <p:spPr>
          <a:xfrm>
            <a:off x="22157817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05 Live Demo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1354709" y="1241679"/>
            <a:ext cx="20320000" cy="8580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1192149" y="1160399"/>
            <a:ext cx="20645120" cy="10205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1" name="Text 19"/>
          <p:cNvSpPr/>
          <p:nvPr/>
        </p:nvSpPr>
        <p:spPr>
          <a:xfrm>
            <a:off x="1070229" y="1099439"/>
            <a:ext cx="20888960" cy="114249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572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Reproducible Experiment Environment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1354709" y="2189988"/>
            <a:ext cx="1806321" cy="67691"/>
          </a:xfrm>
          <a:prstGeom prst="rect">
            <a:avLst/>
          </a:prstGeom>
          <a:solidFill>
            <a:srgbClr val="00D4AA"/>
          </a:solidFill>
          <a:ln/>
        </p:spPr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354709" y="2709291"/>
          <a:ext cx="13546709" cy="7676388"/>
        </p:xfrm>
        <a:graphic>
          <a:graphicData uri="http://schemas.openxmlformats.org/drawingml/2006/table">
            <a:tbl>
              <a:tblPr/>
              <a:tblGrid>
                <a:gridCol w="4741348"/>
                <a:gridCol w="8805361"/>
              </a:tblGrid>
              <a:tr h="852932"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FFFFFF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Item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FFFFFF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Value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1"/>
                    </a:solidFill>
                  </a:tcPr>
                </a:tc>
              </a:tr>
              <a:tr h="852932"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Host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macOS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</a:tr>
              <a:tr h="852932"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VM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E8ECF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QEMU ARM64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E8ECF1"/>
                    </a:solidFill>
                  </a:tcPr>
                </a:tc>
              </a:tr>
              <a:tr h="852932"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Guest OS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Ubuntu 22.04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</a:tr>
              <a:tr h="852932"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Kernel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E8ECF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Linux 5.15.154+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E8ECF1"/>
                    </a:solidFill>
                  </a:tcPr>
                </a:tc>
              </a:tr>
              <a:tr h="852932"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CPU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4 vCPU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</a:tr>
              <a:tr h="852932"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Memory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E8ECF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8GB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E8ECF1"/>
                    </a:solidFill>
                  </a:tcPr>
                </a:tc>
              </a:tr>
              <a:tr h="852932"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Project path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/home/ubuntu/topic15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</a:tr>
              <a:tr h="852932"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Main runner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E8ECF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/home/ubuntu/topic15/submission/reproduce.sh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E8ECF1"/>
                    </a:solidFill>
                  </a:tcPr>
                </a:tc>
              </a:tr>
            </a:tbl>
          </a:graphicData>
        </a:graphic>
      </p:graphicFrame>
      <p:sp>
        <p:nvSpPr>
          <p:cNvPr id="24" name="Shape 21"/>
          <p:cNvSpPr/>
          <p:nvPr/>
        </p:nvSpPr>
        <p:spPr>
          <a:xfrm>
            <a:off x="15804388" y="2709291"/>
            <a:ext cx="11740388" cy="3612388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25" name="Shape 22"/>
          <p:cNvSpPr/>
          <p:nvPr/>
        </p:nvSpPr>
        <p:spPr>
          <a:xfrm>
            <a:off x="16256000" y="2935097"/>
            <a:ext cx="10837291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6" name="Shape 23"/>
          <p:cNvSpPr/>
          <p:nvPr/>
        </p:nvSpPr>
        <p:spPr>
          <a:xfrm>
            <a:off x="16093440" y="2853817"/>
            <a:ext cx="11162411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7" name="Text 24"/>
          <p:cNvSpPr/>
          <p:nvPr/>
        </p:nvSpPr>
        <p:spPr>
          <a:xfrm>
            <a:off x="15971520" y="2792857"/>
            <a:ext cx="11406251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327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One-Command Reproduction</a:t>
            </a:r>
            <a:endParaRPr lang="en-US" sz="1600" dirty="0"/>
          </a:p>
        </p:txBody>
      </p:sp>
      <p:sp>
        <p:nvSpPr>
          <p:cNvPr id="28" name="Shape 25"/>
          <p:cNvSpPr/>
          <p:nvPr/>
        </p:nvSpPr>
        <p:spPr>
          <a:xfrm>
            <a:off x="16256000" y="3793109"/>
            <a:ext cx="10837291" cy="22576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9" name="Shape 26"/>
          <p:cNvSpPr/>
          <p:nvPr/>
        </p:nvSpPr>
        <p:spPr>
          <a:xfrm>
            <a:off x="16093440" y="3711829"/>
            <a:ext cx="11162411" cy="24202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0" name="Text 27"/>
          <p:cNvSpPr/>
          <p:nvPr/>
        </p:nvSpPr>
        <p:spPr>
          <a:xfrm>
            <a:off x="15971520" y="3650869"/>
            <a:ext cx="11406251" cy="25421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60000"/>
              </a:lnSpc>
            </a:pPr>
            <a:r>
              <a:rPr lang="en-US" sz="2860" dirty="0">
                <a:solidFill>
                  <a:srgbClr val="94A3B8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$</a:t>
            </a:r>
            <a:pPr>
              <a:lnSpc>
                <a:spcPct val="160000"/>
              </a:lnSpc>
            </a:pPr>
            <a:r>
              <a:rPr lang="en-US" sz="28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 bash /home/ubuntu/topic15/\</a:t>
            </a:r>
            <a:endParaRPr lang="en-US" sz="1600" dirty="0"/>
          </a:p>
          <a:p>
            <a:pPr>
              <a:lnSpc>
                <a:spcPct val="160000"/>
              </a:lnSpc>
            </a:pPr>
            <a:r>
              <a:rPr lang="en-US" sz="28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submission/reproduce.sh</a:t>
            </a:r>
            <a:endParaRPr lang="en-US" sz="1600" dirty="0"/>
          </a:p>
        </p:txBody>
      </p:sp>
      <p:sp>
        <p:nvSpPr>
          <p:cNvPr id="31" name="Shape 28"/>
          <p:cNvSpPr/>
          <p:nvPr/>
        </p:nvSpPr>
        <p:spPr>
          <a:xfrm>
            <a:off x="15804388" y="6999097"/>
            <a:ext cx="11740388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2" name="Shape 29"/>
          <p:cNvSpPr/>
          <p:nvPr/>
        </p:nvSpPr>
        <p:spPr>
          <a:xfrm>
            <a:off x="15641828" y="6917817"/>
            <a:ext cx="12065508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3" name="Text 30"/>
          <p:cNvSpPr/>
          <p:nvPr/>
        </p:nvSpPr>
        <p:spPr>
          <a:xfrm>
            <a:off x="15519908" y="6856857"/>
            <a:ext cx="12309348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327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Reproducibility Features</a:t>
            </a:r>
            <a:endParaRPr lang="en-US" sz="1600" dirty="0"/>
          </a:p>
        </p:txBody>
      </p:sp>
      <p:sp>
        <p:nvSpPr>
          <p:cNvPr id="34" name="Shape 31"/>
          <p:cNvSpPr/>
          <p:nvPr/>
        </p:nvSpPr>
        <p:spPr>
          <a:xfrm>
            <a:off x="15804388" y="7857109"/>
            <a:ext cx="11740388" cy="3160903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5" name="Shape 32"/>
          <p:cNvSpPr/>
          <p:nvPr/>
        </p:nvSpPr>
        <p:spPr>
          <a:xfrm>
            <a:off x="15641828" y="7775829"/>
            <a:ext cx="12065508" cy="3323463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6" name="Text 33"/>
          <p:cNvSpPr/>
          <p:nvPr/>
        </p:nvSpPr>
        <p:spPr>
          <a:xfrm>
            <a:off x="15519908" y="7714869"/>
            <a:ext cx="12309348" cy="34453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60000"/>
              </a:lnSpc>
            </a:pPr>
            <a:r>
              <a:rPr lang="en-US" sz="327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■</a:t>
            </a:r>
            <a:pPr>
              <a:lnSpc>
                <a:spcPct val="160000"/>
              </a:lnSpc>
            </a:pPr>
            <a:r>
              <a:rPr lang="en-US" sz="32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Automated VM setup via QEMU ARM64</a:t>
            </a:r>
            <a:endParaRPr lang="en-US" sz="1600" dirty="0"/>
          </a:p>
          <a:p>
            <a:pPr>
              <a:lnSpc>
                <a:spcPct val="160000"/>
              </a:lnSpc>
            </a:pPr>
            <a:r>
              <a:rPr lang="en-US" sz="327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■</a:t>
            </a:r>
            <a:pPr>
              <a:lnSpc>
                <a:spcPct val="160000"/>
              </a:lnSpc>
            </a:pPr>
            <a:r>
              <a:rPr lang="en-US" sz="32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Patched kernel build and install</a:t>
            </a:r>
            <a:endParaRPr lang="en-US" sz="1600" dirty="0"/>
          </a:p>
          <a:p>
            <a:pPr>
              <a:lnSpc>
                <a:spcPct val="160000"/>
              </a:lnSpc>
            </a:pPr>
            <a:r>
              <a:rPr lang="en-US" sz="327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■</a:t>
            </a:r>
            <a:pPr>
              <a:lnSpc>
                <a:spcPct val="160000"/>
              </a:lnSpc>
            </a:pPr>
            <a:r>
              <a:rPr lang="en-US" sz="32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Full test suite execution</a:t>
            </a:r>
            <a:endParaRPr lang="en-US" sz="1600" dirty="0"/>
          </a:p>
          <a:p>
            <a:pPr>
              <a:lnSpc>
                <a:spcPct val="160000"/>
              </a:lnSpc>
            </a:pPr>
            <a:r>
              <a:rPr lang="en-US" sz="327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■</a:t>
            </a:r>
            <a:pPr>
              <a:lnSpc>
                <a:spcPct val="160000"/>
              </a:lnSpc>
            </a:pPr>
            <a:r>
              <a:rPr lang="en-US" sz="32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Results collection and summary</a:t>
            </a:r>
            <a:endParaRPr lang="en-US" sz="1600" dirty="0"/>
          </a:p>
        </p:txBody>
      </p:sp>
      <p:sp>
        <p:nvSpPr>
          <p:cNvPr id="37" name="Shape 34"/>
          <p:cNvSpPr/>
          <p:nvPr/>
        </p:nvSpPr>
        <p:spPr>
          <a:xfrm>
            <a:off x="26641679" y="15578709"/>
            <a:ext cx="1354709" cy="4516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8" name="Shape 35"/>
          <p:cNvSpPr/>
          <p:nvPr/>
        </p:nvSpPr>
        <p:spPr>
          <a:xfrm>
            <a:off x="26479119" y="15497429"/>
            <a:ext cx="1679829" cy="6141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9" name="Text 36"/>
          <p:cNvSpPr/>
          <p:nvPr/>
        </p:nvSpPr>
        <p:spPr>
          <a:xfrm>
            <a:off x="26357199" y="15436469"/>
            <a:ext cx="1923669" cy="73609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6 / 25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837291" cy="1625600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3" name="Shape 1"/>
          <p:cNvSpPr/>
          <p:nvPr/>
        </p:nvSpPr>
        <p:spPr>
          <a:xfrm>
            <a:off x="1354709" y="4064000"/>
            <a:ext cx="8128000" cy="22576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1192149" y="3982720"/>
            <a:ext cx="8453120" cy="24202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1070229" y="3921760"/>
            <a:ext cx="8696960" cy="25421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19630" b="1" dirty="0">
                <a:solidFill>
                  <a:srgbClr val="FFFFFF">
                    <a:alpha val="18824"/>
                  </a:srgbClr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02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1354709" y="6547612"/>
            <a:ext cx="8128000" cy="56438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1192149" y="6466332"/>
            <a:ext cx="8453120" cy="72694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1070229" y="6405372"/>
            <a:ext cx="8696960" cy="84886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860" b="1" spc="533" kern="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SECTION TWO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1354709" y="7450709"/>
            <a:ext cx="8128000" cy="2032000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1192149" y="7369429"/>
            <a:ext cx="8453120" cy="2194560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1" name="Text 9"/>
          <p:cNvSpPr/>
          <p:nvPr/>
        </p:nvSpPr>
        <p:spPr>
          <a:xfrm>
            <a:off x="1070229" y="7308469"/>
            <a:ext cx="8696960" cy="2316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30000"/>
              </a:lnSpc>
            </a:pPr>
            <a:r>
              <a:rPr lang="en-US" sz="654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Architecture Design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1354709" y="9821291"/>
            <a:ext cx="1806321" cy="67691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13" name="Shape 11"/>
          <p:cNvSpPr/>
          <p:nvPr/>
        </p:nvSpPr>
        <p:spPr>
          <a:xfrm>
            <a:off x="12192000" y="6321679"/>
            <a:ext cx="15352903" cy="2709291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12029440" y="6240399"/>
            <a:ext cx="15678023" cy="2871851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5" name="Text 13"/>
          <p:cNvSpPr/>
          <p:nvPr/>
        </p:nvSpPr>
        <p:spPr>
          <a:xfrm>
            <a:off x="11907520" y="6179439"/>
            <a:ext cx="15921863" cy="29937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60000"/>
              </a:lnSpc>
            </a:pPr>
            <a:r>
              <a:rPr lang="en-US" sz="540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From write hook to dedupe metadata.</a:t>
            </a:r>
            <a:endParaRPr lang="en-US" sz="1600" dirty="0"/>
          </a:p>
          <a:p>
            <a:pPr>
              <a:lnSpc>
                <a:spcPct val="160000"/>
              </a:lnSpc>
              <a:spcBef>
                <a:spcPts val="1300"/>
              </a:spcBef>
            </a:pPr>
            <a:r>
              <a:rPr lang="en-US" sz="540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The architecture separates write interception, hashing, verification, metadata, read remap, discard cleanup, and stats.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12192000" y="9482709"/>
            <a:ext cx="6773291" cy="564388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26641679" y="15578709"/>
            <a:ext cx="1354709" cy="4516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8" name="Shape 16"/>
          <p:cNvSpPr/>
          <p:nvPr/>
        </p:nvSpPr>
        <p:spPr>
          <a:xfrm>
            <a:off x="26479119" y="15497429"/>
            <a:ext cx="1679829" cy="6141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9" name="Text 17"/>
          <p:cNvSpPr/>
          <p:nvPr/>
        </p:nvSpPr>
        <p:spPr>
          <a:xfrm>
            <a:off x="26357199" y="15436469"/>
            <a:ext cx="1923669" cy="73609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7 / 25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8899612" cy="81280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3" name="Shape 1"/>
          <p:cNvSpPr/>
          <p:nvPr/>
        </p:nvSpPr>
        <p:spPr>
          <a:xfrm>
            <a:off x="225679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63119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-58801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01 Motivation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779897" y="90297"/>
            <a:ext cx="5328412" cy="632079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7" name="Shape 5"/>
          <p:cNvSpPr/>
          <p:nvPr/>
        </p:nvSpPr>
        <p:spPr>
          <a:xfrm>
            <a:off x="5779897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5617337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9" name="Text 7"/>
          <p:cNvSpPr/>
          <p:nvPr/>
        </p:nvSpPr>
        <p:spPr>
          <a:xfrm>
            <a:off x="5495417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02 Architecture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11333988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11171428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2" name="Text 10"/>
          <p:cNvSpPr/>
          <p:nvPr/>
        </p:nvSpPr>
        <p:spPr>
          <a:xfrm>
            <a:off x="11049508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03 Implementation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16888079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16725519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5" name="Text 13"/>
          <p:cNvSpPr/>
          <p:nvPr/>
        </p:nvSpPr>
        <p:spPr>
          <a:xfrm>
            <a:off x="16603599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04 Evaluation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22442297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22279737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8" name="Text 16"/>
          <p:cNvSpPr/>
          <p:nvPr/>
        </p:nvSpPr>
        <p:spPr>
          <a:xfrm>
            <a:off x="22157817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05 Live Demo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1354709" y="1241679"/>
            <a:ext cx="20320000" cy="8580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1192149" y="1160399"/>
            <a:ext cx="20645120" cy="10205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1" name="Text 19"/>
          <p:cNvSpPr/>
          <p:nvPr/>
        </p:nvSpPr>
        <p:spPr>
          <a:xfrm>
            <a:off x="1070229" y="1099439"/>
            <a:ext cx="20888960" cy="114249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572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System Architecture Overview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1354709" y="2189988"/>
            <a:ext cx="1806321" cy="67691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23" name="Shape 21"/>
          <p:cNvSpPr/>
          <p:nvPr/>
        </p:nvSpPr>
        <p:spPr>
          <a:xfrm>
            <a:off x="1354709" y="2709291"/>
            <a:ext cx="8128000" cy="3160903"/>
          </a:xfrm>
          <a:prstGeom prst="rect">
            <a:avLst/>
          </a:prstGeom>
          <a:solidFill>
            <a:srgbClr val="1A1A2E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693291" y="2890012"/>
            <a:ext cx="7450709" cy="54190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5" name="Shape 23"/>
          <p:cNvSpPr/>
          <p:nvPr/>
        </p:nvSpPr>
        <p:spPr>
          <a:xfrm>
            <a:off x="1530731" y="2808732"/>
            <a:ext cx="7775829" cy="70446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6" name="Text 24"/>
          <p:cNvSpPr/>
          <p:nvPr/>
        </p:nvSpPr>
        <p:spPr>
          <a:xfrm>
            <a:off x="1408811" y="2747772"/>
            <a:ext cx="8019669" cy="82638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86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Write Hook Layer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1693291" y="3567303"/>
            <a:ext cx="7450709" cy="2032000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8" name="Shape 26"/>
          <p:cNvSpPr/>
          <p:nvPr/>
        </p:nvSpPr>
        <p:spPr>
          <a:xfrm>
            <a:off x="1530731" y="3486023"/>
            <a:ext cx="7775829" cy="2194560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9" name="Text 27"/>
          <p:cNvSpPr/>
          <p:nvPr/>
        </p:nvSpPr>
        <p:spPr>
          <a:xfrm>
            <a:off x="1408811" y="3425063"/>
            <a:ext cx="8019669" cy="2316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26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fs/buffer.c (write path)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en-US" sz="26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blk-lib.c (discard path)</a:t>
            </a:r>
            <a:endParaRPr lang="en-US" sz="1600" dirty="0"/>
          </a:p>
        </p:txBody>
      </p:sp>
      <p:sp>
        <p:nvSpPr>
          <p:cNvPr id="30" name="Shape 28"/>
          <p:cNvSpPr/>
          <p:nvPr/>
        </p:nvSpPr>
        <p:spPr>
          <a:xfrm>
            <a:off x="5192903" y="5870321"/>
            <a:ext cx="0" cy="564388"/>
          </a:xfrm>
          <a:prstGeom prst="straightConnector1">
            <a:avLst/>
          </a:prstGeom>
          <a:noFill/>
          <a:ln w="25400">
            <a:solidFill>
              <a:srgbClr val="00D4AA"/>
            </a:solidFill>
            <a:prstDash val="solid"/>
            <a:headEnd type="none"/>
            <a:tailEnd type="none"/>
          </a:ln>
        </p:spPr>
      </p:sp>
      <p:sp>
        <p:nvSpPr>
          <p:cNvPr id="31" name="Shape 29"/>
          <p:cNvSpPr/>
          <p:nvPr/>
        </p:nvSpPr>
        <p:spPr>
          <a:xfrm>
            <a:off x="1354709" y="6434709"/>
            <a:ext cx="8128000" cy="4515612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32" name="Shape 30"/>
          <p:cNvSpPr/>
          <p:nvPr/>
        </p:nvSpPr>
        <p:spPr>
          <a:xfrm>
            <a:off x="1693291" y="6615303"/>
            <a:ext cx="7450709" cy="54190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3" name="Shape 31"/>
          <p:cNvSpPr/>
          <p:nvPr/>
        </p:nvSpPr>
        <p:spPr>
          <a:xfrm>
            <a:off x="1530731" y="6534023"/>
            <a:ext cx="7775829" cy="70446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4" name="Text 32"/>
          <p:cNvSpPr/>
          <p:nvPr/>
        </p:nvSpPr>
        <p:spPr>
          <a:xfrm>
            <a:off x="1408811" y="6473063"/>
            <a:ext cx="8019669" cy="82638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86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dedupe15 Core</a:t>
            </a:r>
            <a:endParaRPr lang="en-US" sz="1600" dirty="0"/>
          </a:p>
        </p:txBody>
      </p:sp>
      <p:sp>
        <p:nvSpPr>
          <p:cNvPr id="35" name="Shape 33"/>
          <p:cNvSpPr/>
          <p:nvPr/>
        </p:nvSpPr>
        <p:spPr>
          <a:xfrm>
            <a:off x="1693291" y="7292721"/>
            <a:ext cx="7450709" cy="338670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6" name="Shape 34"/>
          <p:cNvSpPr/>
          <p:nvPr/>
        </p:nvSpPr>
        <p:spPr>
          <a:xfrm>
            <a:off x="1530731" y="7211441"/>
            <a:ext cx="7775829" cy="354926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7" name="Text 35"/>
          <p:cNvSpPr/>
          <p:nvPr/>
        </p:nvSpPr>
        <p:spPr>
          <a:xfrm>
            <a:off x="1408811" y="7150481"/>
            <a:ext cx="8019669" cy="36711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26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core.c — write processing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en-US" sz="26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hash.c — SHA-256 fingerprint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en-US" sz="26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verify.c — memcmp check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en-US" sz="26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meta.c — index + L2P + refcount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en-US" sz="26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read.c — read remap</a:t>
            </a:r>
            <a:endParaRPr lang="en-US" sz="1600" dirty="0"/>
          </a:p>
          <a:p>
            <a:pPr>
              <a:lnSpc>
                <a:spcPct val="150000"/>
              </a:lnSpc>
            </a:pPr>
            <a:r>
              <a:rPr lang="en-US" sz="26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discard.c — cleanup</a:t>
            </a:r>
            <a:endParaRPr lang="en-US" sz="1600" dirty="0"/>
          </a:p>
        </p:txBody>
      </p:sp>
      <p:sp>
        <p:nvSpPr>
          <p:cNvPr id="38" name="Shape 36"/>
          <p:cNvSpPr/>
          <p:nvPr/>
        </p:nvSpPr>
        <p:spPr>
          <a:xfrm>
            <a:off x="5192903" y="10950321"/>
            <a:ext cx="0" cy="564388"/>
          </a:xfrm>
          <a:prstGeom prst="straightConnector1">
            <a:avLst/>
          </a:prstGeom>
          <a:noFill/>
          <a:ln w="25400">
            <a:solidFill>
              <a:srgbClr val="00D4AA"/>
            </a:solidFill>
            <a:prstDash val="solid"/>
            <a:headEnd type="none"/>
            <a:tailEnd type="none"/>
          </a:ln>
        </p:spPr>
      </p:sp>
      <p:sp>
        <p:nvSpPr>
          <p:cNvPr id="39" name="Shape 37"/>
          <p:cNvSpPr/>
          <p:nvPr/>
        </p:nvSpPr>
        <p:spPr>
          <a:xfrm>
            <a:off x="1354709" y="11514709"/>
            <a:ext cx="8128000" cy="1806321"/>
          </a:xfrm>
          <a:prstGeom prst="rect">
            <a:avLst/>
          </a:prstGeom>
          <a:solidFill>
            <a:srgbClr val="1A1A2E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693291" y="11695303"/>
            <a:ext cx="7450709" cy="54190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1" name="Shape 39"/>
          <p:cNvSpPr/>
          <p:nvPr/>
        </p:nvSpPr>
        <p:spPr>
          <a:xfrm>
            <a:off x="1530731" y="11614023"/>
            <a:ext cx="7775829" cy="70446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2" name="Text 40"/>
          <p:cNvSpPr/>
          <p:nvPr/>
        </p:nvSpPr>
        <p:spPr>
          <a:xfrm>
            <a:off x="1408811" y="11553063"/>
            <a:ext cx="8019669" cy="82638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86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Advanced Modules</a:t>
            </a:r>
            <a:endParaRPr lang="en-US" sz="1600" dirty="0"/>
          </a:p>
        </p:txBody>
      </p:sp>
      <p:sp>
        <p:nvSpPr>
          <p:cNvPr id="43" name="Shape 41"/>
          <p:cNvSpPr/>
          <p:nvPr/>
        </p:nvSpPr>
        <p:spPr>
          <a:xfrm>
            <a:off x="1693291" y="12372721"/>
            <a:ext cx="7450709" cy="677291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4" name="Shape 42"/>
          <p:cNvSpPr/>
          <p:nvPr/>
        </p:nvSpPr>
        <p:spPr>
          <a:xfrm>
            <a:off x="1530731" y="12291441"/>
            <a:ext cx="7775829" cy="839851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5" name="Text 43"/>
          <p:cNvSpPr/>
          <p:nvPr/>
        </p:nvSpPr>
        <p:spPr>
          <a:xfrm>
            <a:off x="1408811" y="12230481"/>
            <a:ext cx="8019669" cy="9617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266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async hashing | compression path</a:t>
            </a:r>
            <a:endParaRPr lang="en-US" sz="1600" dirty="0"/>
          </a:p>
        </p:txBody>
      </p:sp>
      <p:sp>
        <p:nvSpPr>
          <p:cNvPr id="46" name="Shape 44"/>
          <p:cNvSpPr/>
          <p:nvPr/>
        </p:nvSpPr>
        <p:spPr>
          <a:xfrm>
            <a:off x="10837291" y="2709291"/>
            <a:ext cx="167076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7" name="Shape 45"/>
          <p:cNvSpPr/>
          <p:nvPr/>
        </p:nvSpPr>
        <p:spPr>
          <a:xfrm>
            <a:off x="10674731" y="2628011"/>
            <a:ext cx="170327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8" name="Text 46"/>
          <p:cNvSpPr/>
          <p:nvPr/>
        </p:nvSpPr>
        <p:spPr>
          <a:xfrm>
            <a:off x="10552811" y="2567051"/>
            <a:ext cx="172765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327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Write Path Data Flow</a:t>
            </a:r>
            <a:endParaRPr lang="en-US" sz="1600" dirty="0"/>
          </a:p>
        </p:txBody>
      </p:sp>
      <p:sp>
        <p:nvSpPr>
          <p:cNvPr id="49" name="Shape 47"/>
          <p:cNvSpPr/>
          <p:nvPr/>
        </p:nvSpPr>
        <p:spPr>
          <a:xfrm>
            <a:off x="10837291" y="3612388"/>
            <a:ext cx="2935097" cy="1016000"/>
          </a:xfrm>
          <a:prstGeom prst="rect">
            <a:avLst/>
          </a:prstGeom>
          <a:solidFill>
            <a:srgbClr val="1A1A2E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10837291" y="3612388"/>
            <a:ext cx="2935097" cy="1016000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1" name="Shape 49"/>
          <p:cNvSpPr/>
          <p:nvPr/>
        </p:nvSpPr>
        <p:spPr>
          <a:xfrm>
            <a:off x="10674731" y="3531108"/>
            <a:ext cx="3260217" cy="1178560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2" name="Text 50"/>
          <p:cNvSpPr/>
          <p:nvPr/>
        </p:nvSpPr>
        <p:spPr>
          <a:xfrm>
            <a:off x="10552811" y="3470148"/>
            <a:ext cx="3504057" cy="130048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Write Bio</a:t>
            </a:r>
            <a:endParaRPr lang="en-US" sz="1600" dirty="0"/>
          </a:p>
        </p:txBody>
      </p:sp>
      <p:sp>
        <p:nvSpPr>
          <p:cNvPr id="53" name="Shape 51"/>
          <p:cNvSpPr/>
          <p:nvPr/>
        </p:nvSpPr>
        <p:spPr>
          <a:xfrm>
            <a:off x="13772388" y="4064000"/>
            <a:ext cx="903097" cy="0"/>
          </a:xfrm>
          <a:prstGeom prst="straightConnector1">
            <a:avLst/>
          </a:prstGeom>
          <a:noFill/>
          <a:ln w="12700">
            <a:solidFill>
              <a:srgbClr val="94A3B8"/>
            </a:solidFill>
            <a:prstDash val="solid"/>
            <a:headEnd type="none"/>
            <a:tailEnd type="none"/>
          </a:ln>
        </p:spPr>
      </p:sp>
      <p:sp>
        <p:nvSpPr>
          <p:cNvPr id="54" name="Shape 52"/>
          <p:cNvSpPr/>
          <p:nvPr/>
        </p:nvSpPr>
        <p:spPr>
          <a:xfrm>
            <a:off x="14675612" y="3612388"/>
            <a:ext cx="3612388" cy="1016000"/>
          </a:xfrm>
          <a:prstGeom prst="rect">
            <a:avLst/>
          </a:prstGeom>
          <a:solidFill>
            <a:srgbClr val="1A1A2E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14675612" y="3612388"/>
            <a:ext cx="3612388" cy="1016000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6" name="Shape 54"/>
          <p:cNvSpPr/>
          <p:nvPr/>
        </p:nvSpPr>
        <p:spPr>
          <a:xfrm>
            <a:off x="14513052" y="3531108"/>
            <a:ext cx="3937508" cy="1178560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7" name="Text 55"/>
          <p:cNvSpPr/>
          <p:nvPr/>
        </p:nvSpPr>
        <p:spPr>
          <a:xfrm>
            <a:off x="14391132" y="3470148"/>
            <a:ext cx="4181348" cy="130048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25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dedupe15_process_write</a:t>
            </a:r>
            <a:endParaRPr lang="en-US" sz="1600" dirty="0"/>
          </a:p>
        </p:txBody>
      </p:sp>
      <p:sp>
        <p:nvSpPr>
          <p:cNvPr id="58" name="Shape 56"/>
          <p:cNvSpPr/>
          <p:nvPr/>
        </p:nvSpPr>
        <p:spPr>
          <a:xfrm>
            <a:off x="18288000" y="4064000"/>
            <a:ext cx="903097" cy="0"/>
          </a:xfrm>
          <a:prstGeom prst="straightConnector1">
            <a:avLst/>
          </a:prstGeom>
          <a:noFill/>
          <a:ln w="12700">
            <a:solidFill>
              <a:srgbClr val="94A3B8"/>
            </a:solidFill>
            <a:prstDash val="solid"/>
            <a:headEnd type="none"/>
            <a:tailEnd type="none"/>
          </a:ln>
        </p:spPr>
      </p:sp>
      <p:sp>
        <p:nvSpPr>
          <p:cNvPr id="59" name="Shape 57"/>
          <p:cNvSpPr/>
          <p:nvPr/>
        </p:nvSpPr>
        <p:spPr>
          <a:xfrm>
            <a:off x="19191097" y="3612388"/>
            <a:ext cx="2257679" cy="1016000"/>
          </a:xfrm>
          <a:prstGeom prst="rect">
            <a:avLst/>
          </a:prstGeom>
          <a:solidFill>
            <a:srgbClr val="1A1A2E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19191097" y="3612388"/>
            <a:ext cx="2257679" cy="1016000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61" name="Shape 59"/>
          <p:cNvSpPr/>
          <p:nvPr/>
        </p:nvSpPr>
        <p:spPr>
          <a:xfrm>
            <a:off x="19028537" y="3531108"/>
            <a:ext cx="2582799" cy="1178560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62" name="Text 60"/>
          <p:cNvSpPr/>
          <p:nvPr/>
        </p:nvSpPr>
        <p:spPr>
          <a:xfrm>
            <a:off x="18906617" y="3470148"/>
            <a:ext cx="2826639" cy="130048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Hash</a:t>
            </a:r>
            <a:endParaRPr lang="en-US" sz="1600" dirty="0"/>
          </a:p>
        </p:txBody>
      </p:sp>
      <p:sp>
        <p:nvSpPr>
          <p:cNvPr id="63" name="Shape 61"/>
          <p:cNvSpPr/>
          <p:nvPr/>
        </p:nvSpPr>
        <p:spPr>
          <a:xfrm>
            <a:off x="21448903" y="4064000"/>
            <a:ext cx="903097" cy="0"/>
          </a:xfrm>
          <a:prstGeom prst="straightConnector1">
            <a:avLst/>
          </a:prstGeom>
          <a:noFill/>
          <a:ln w="12700">
            <a:solidFill>
              <a:srgbClr val="94A3B8"/>
            </a:solidFill>
            <a:prstDash val="solid"/>
            <a:headEnd type="none"/>
            <a:tailEnd type="none"/>
          </a:ln>
        </p:spPr>
      </p:sp>
      <p:sp>
        <p:nvSpPr>
          <p:cNvPr id="64" name="Shape 62"/>
          <p:cNvSpPr/>
          <p:nvPr/>
        </p:nvSpPr>
        <p:spPr>
          <a:xfrm>
            <a:off x="22352000" y="3612388"/>
            <a:ext cx="2257679" cy="1016000"/>
          </a:xfrm>
          <a:prstGeom prst="rect">
            <a:avLst/>
          </a:prstGeom>
          <a:solidFill>
            <a:srgbClr val="1A1A2E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65" name="Shape 63"/>
          <p:cNvSpPr/>
          <p:nvPr/>
        </p:nvSpPr>
        <p:spPr>
          <a:xfrm>
            <a:off x="22352000" y="3612388"/>
            <a:ext cx="2257679" cy="1016000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66" name="Shape 64"/>
          <p:cNvSpPr/>
          <p:nvPr/>
        </p:nvSpPr>
        <p:spPr>
          <a:xfrm>
            <a:off x="22189440" y="3531108"/>
            <a:ext cx="2582799" cy="1178560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67" name="Text 65"/>
          <p:cNvSpPr/>
          <p:nvPr/>
        </p:nvSpPr>
        <p:spPr>
          <a:xfrm>
            <a:off x="22067520" y="3470148"/>
            <a:ext cx="2826639" cy="130048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Lookup</a:t>
            </a:r>
            <a:endParaRPr lang="en-US" sz="1600" dirty="0"/>
          </a:p>
        </p:txBody>
      </p:sp>
      <p:sp>
        <p:nvSpPr>
          <p:cNvPr id="68" name="Shape 66"/>
          <p:cNvSpPr/>
          <p:nvPr/>
        </p:nvSpPr>
        <p:spPr>
          <a:xfrm>
            <a:off x="10837291" y="5418709"/>
            <a:ext cx="2257679" cy="1016000"/>
          </a:xfrm>
          <a:prstGeom prst="rect">
            <a:avLst/>
          </a:prstGeom>
          <a:solidFill>
            <a:srgbClr val="1A1A2E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69" name="Shape 67"/>
          <p:cNvSpPr/>
          <p:nvPr/>
        </p:nvSpPr>
        <p:spPr>
          <a:xfrm>
            <a:off x="10837291" y="5418709"/>
            <a:ext cx="2257679" cy="1016000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70" name="Shape 68"/>
          <p:cNvSpPr/>
          <p:nvPr/>
        </p:nvSpPr>
        <p:spPr>
          <a:xfrm>
            <a:off x="10674731" y="5337429"/>
            <a:ext cx="2582799" cy="1178560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71" name="Text 69"/>
          <p:cNvSpPr/>
          <p:nvPr/>
        </p:nvSpPr>
        <p:spPr>
          <a:xfrm>
            <a:off x="10552811" y="5276469"/>
            <a:ext cx="2826639" cy="130048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Verify</a:t>
            </a:r>
            <a:endParaRPr lang="en-US" sz="1600" dirty="0"/>
          </a:p>
        </p:txBody>
      </p:sp>
      <p:sp>
        <p:nvSpPr>
          <p:cNvPr id="72" name="Shape 70"/>
          <p:cNvSpPr/>
          <p:nvPr/>
        </p:nvSpPr>
        <p:spPr>
          <a:xfrm>
            <a:off x="13095097" y="5870321"/>
            <a:ext cx="903097" cy="0"/>
          </a:xfrm>
          <a:prstGeom prst="straightConnector1">
            <a:avLst/>
          </a:prstGeom>
          <a:noFill/>
          <a:ln w="12700">
            <a:solidFill>
              <a:srgbClr val="94A3B8"/>
            </a:solidFill>
            <a:prstDash val="solid"/>
            <a:headEnd type="none"/>
            <a:tailEnd type="none"/>
          </a:ln>
        </p:spPr>
      </p:sp>
      <p:sp>
        <p:nvSpPr>
          <p:cNvPr id="73" name="Shape 71"/>
          <p:cNvSpPr/>
          <p:nvPr/>
        </p:nvSpPr>
        <p:spPr>
          <a:xfrm>
            <a:off x="13998321" y="5418709"/>
            <a:ext cx="3612388" cy="1016000"/>
          </a:xfrm>
          <a:prstGeom prst="rect">
            <a:avLst/>
          </a:prstGeom>
          <a:solidFill>
            <a:srgbClr val="1A1A2E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74" name="Shape 72"/>
          <p:cNvSpPr/>
          <p:nvPr/>
        </p:nvSpPr>
        <p:spPr>
          <a:xfrm>
            <a:off x="13998321" y="5418709"/>
            <a:ext cx="3612388" cy="1016000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75" name="Shape 73"/>
          <p:cNvSpPr/>
          <p:nvPr/>
        </p:nvSpPr>
        <p:spPr>
          <a:xfrm>
            <a:off x="13835761" y="5337429"/>
            <a:ext cx="3937508" cy="1178560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76" name="Text 74"/>
          <p:cNvSpPr/>
          <p:nvPr/>
        </p:nvSpPr>
        <p:spPr>
          <a:xfrm>
            <a:off x="13713841" y="5276469"/>
            <a:ext cx="4181348" cy="130048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Update Metadata</a:t>
            </a:r>
            <a:endParaRPr lang="en-US" sz="1600" dirty="0"/>
          </a:p>
        </p:txBody>
      </p:sp>
      <p:sp>
        <p:nvSpPr>
          <p:cNvPr id="77" name="Shape 75"/>
          <p:cNvSpPr/>
          <p:nvPr/>
        </p:nvSpPr>
        <p:spPr>
          <a:xfrm>
            <a:off x="17610709" y="5870321"/>
            <a:ext cx="903097" cy="0"/>
          </a:xfrm>
          <a:prstGeom prst="straightConnector1">
            <a:avLst/>
          </a:prstGeom>
          <a:noFill/>
          <a:ln w="12700">
            <a:solidFill>
              <a:srgbClr val="94A3B8"/>
            </a:solidFill>
            <a:prstDash val="solid"/>
            <a:headEnd type="none"/>
            <a:tailEnd type="none"/>
          </a:ln>
        </p:spPr>
      </p:sp>
      <p:sp>
        <p:nvSpPr>
          <p:cNvPr id="78" name="Shape 76"/>
          <p:cNvSpPr/>
          <p:nvPr/>
        </p:nvSpPr>
        <p:spPr>
          <a:xfrm>
            <a:off x="18513679" y="5418709"/>
            <a:ext cx="2935097" cy="1016000"/>
          </a:xfrm>
          <a:prstGeom prst="rect">
            <a:avLst/>
          </a:prstGeom>
          <a:solidFill>
            <a:srgbClr val="1A1A2E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79" name="Shape 77"/>
          <p:cNvSpPr/>
          <p:nvPr/>
        </p:nvSpPr>
        <p:spPr>
          <a:xfrm>
            <a:off x="18513679" y="5418709"/>
            <a:ext cx="2935097" cy="1016000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80" name="Shape 78"/>
          <p:cNvSpPr/>
          <p:nvPr/>
        </p:nvSpPr>
        <p:spPr>
          <a:xfrm>
            <a:off x="18351119" y="5337429"/>
            <a:ext cx="3260217" cy="1178560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81" name="Text 79"/>
          <p:cNvSpPr/>
          <p:nvPr/>
        </p:nvSpPr>
        <p:spPr>
          <a:xfrm>
            <a:off x="18229199" y="5276469"/>
            <a:ext cx="3504057" cy="130048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E2E8F0"/>
                </a:solidFill>
                <a:latin typeface="Liter" pitchFamily="34" charset="0"/>
                <a:ea typeface="Liter" pitchFamily="34" charset="-122"/>
                <a:cs typeface="Liter" pitchFamily="34" charset="-120"/>
              </a:rPr>
              <a:t>Stats Update</a:t>
            </a:r>
            <a:endParaRPr lang="en-US" sz="1600" dirty="0"/>
          </a:p>
        </p:txBody>
      </p:sp>
      <p:sp>
        <p:nvSpPr>
          <p:cNvPr id="82" name="Shape 80"/>
          <p:cNvSpPr/>
          <p:nvPr/>
        </p:nvSpPr>
        <p:spPr>
          <a:xfrm>
            <a:off x="10837291" y="7224903"/>
            <a:ext cx="16707612" cy="632079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83" name="Shape 81"/>
          <p:cNvSpPr/>
          <p:nvPr/>
        </p:nvSpPr>
        <p:spPr>
          <a:xfrm>
            <a:off x="11288903" y="7224903"/>
            <a:ext cx="15804388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84" name="Shape 82"/>
          <p:cNvSpPr/>
          <p:nvPr/>
        </p:nvSpPr>
        <p:spPr>
          <a:xfrm>
            <a:off x="11126343" y="7143623"/>
            <a:ext cx="16129508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85" name="Text 83"/>
          <p:cNvSpPr/>
          <p:nvPr/>
        </p:nvSpPr>
        <p:spPr>
          <a:xfrm>
            <a:off x="11004423" y="7082663"/>
            <a:ext cx="16373348" cy="9165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86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Layered design</a:t>
            </a:r>
            <a:pPr>
              <a:lnSpc>
                <a:spcPct val="100000"/>
              </a:lnSpc>
            </a:pPr>
            <a:r>
              <a:rPr lang="en-US" sz="2860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separates concerns: hooks intercept, core processes, advanced modules extend.</a:t>
            </a:r>
            <a:endParaRPr lang="en-US" sz="1600" dirty="0"/>
          </a:p>
        </p:txBody>
      </p:sp>
      <p:sp>
        <p:nvSpPr>
          <p:cNvPr id="86" name="Shape 84"/>
          <p:cNvSpPr/>
          <p:nvPr/>
        </p:nvSpPr>
        <p:spPr>
          <a:xfrm>
            <a:off x="26641679" y="15578709"/>
            <a:ext cx="1354709" cy="4516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87" name="Shape 85"/>
          <p:cNvSpPr/>
          <p:nvPr/>
        </p:nvSpPr>
        <p:spPr>
          <a:xfrm>
            <a:off x="26479119" y="15497429"/>
            <a:ext cx="1679829" cy="6141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88" name="Text 86"/>
          <p:cNvSpPr/>
          <p:nvPr/>
        </p:nvSpPr>
        <p:spPr>
          <a:xfrm>
            <a:off x="26357199" y="15436469"/>
            <a:ext cx="1923669" cy="73609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8 / 25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8899612" cy="81280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3" name="Shape 1"/>
          <p:cNvSpPr/>
          <p:nvPr/>
        </p:nvSpPr>
        <p:spPr>
          <a:xfrm>
            <a:off x="225679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63119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-58801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01 Motivation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779897" y="90297"/>
            <a:ext cx="5328412" cy="632079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7" name="Shape 5"/>
          <p:cNvSpPr/>
          <p:nvPr/>
        </p:nvSpPr>
        <p:spPr>
          <a:xfrm>
            <a:off x="5779897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5617337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9" name="Text 7"/>
          <p:cNvSpPr/>
          <p:nvPr/>
        </p:nvSpPr>
        <p:spPr>
          <a:xfrm>
            <a:off x="5495417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02 Architecture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11333988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11171428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2" name="Text 10"/>
          <p:cNvSpPr/>
          <p:nvPr/>
        </p:nvSpPr>
        <p:spPr>
          <a:xfrm>
            <a:off x="11049508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03 Implementation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16888079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16725519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5" name="Text 13"/>
          <p:cNvSpPr/>
          <p:nvPr/>
        </p:nvSpPr>
        <p:spPr>
          <a:xfrm>
            <a:off x="16603599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04 Evaluation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22442297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22279737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8" name="Text 16"/>
          <p:cNvSpPr/>
          <p:nvPr/>
        </p:nvSpPr>
        <p:spPr>
          <a:xfrm>
            <a:off x="22157817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05 Live Demo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1354709" y="1241679"/>
            <a:ext cx="20320000" cy="8580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1192149" y="1160399"/>
            <a:ext cx="20645120" cy="10205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1" name="Text 19"/>
          <p:cNvSpPr/>
          <p:nvPr/>
        </p:nvSpPr>
        <p:spPr>
          <a:xfrm>
            <a:off x="1070229" y="1099439"/>
            <a:ext cx="20888960" cy="114249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572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Key Kernel Components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1354709" y="2189988"/>
            <a:ext cx="1806321" cy="67691"/>
          </a:xfrm>
          <a:prstGeom prst="rect">
            <a:avLst/>
          </a:prstGeom>
          <a:solidFill>
            <a:srgbClr val="00D4AA"/>
          </a:solidFill>
          <a:ln/>
        </p:spPr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1354709" y="2709291"/>
          <a:ext cx="26190321" cy="8579612"/>
        </p:xfrm>
        <a:graphic>
          <a:graphicData uri="http://schemas.openxmlformats.org/drawingml/2006/table">
            <a:tbl>
              <a:tblPr/>
              <a:tblGrid>
                <a:gridCol w="7857096"/>
                <a:gridCol w="18333225"/>
              </a:tblGrid>
              <a:tr h="1209292"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FFFFFF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Component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FFFFFF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Role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B2A41"/>
                    </a:solidFill>
                  </a:tcPr>
                </a:tc>
              </a:tr>
              <a:tr h="1222022"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fs/buffer.c:3063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Read remap through dedupe15_map_read(...)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222022"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fs/buffer.c:3073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E8ECF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Write hook through dedupe15_maybe_handle_write(bio)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E8ECF1"/>
                    </a:solidFill>
                  </a:tcPr>
                </a:tc>
              </a:tr>
              <a:tr h="1222022"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block/blk-lib.c:149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Discard hook through dedupe15_handle_discard(...)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222022"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kernel/dedupe15/core.c:259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E8ECF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Core write processing via dedupe15_process_write()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E8ECF1"/>
                    </a:solidFill>
                  </a:tcPr>
                </a:tc>
              </a:tr>
              <a:tr h="1222022"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kernel/dedupe15/core.c:380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Discard range cleanup via dedupe15_discard_range(...)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260210"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debugfs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E8ECF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60" u="none" dirty="0">
                          <a:solidFill>
                            <a:srgbClr val="000000"/>
                          </a:solidFill>
                          <a:latin typeface="QuattrocentoSans" pitchFamily="34" charset="0"/>
                          <a:ea typeface="QuattrocentoSans" pitchFamily="34" charset="-122"/>
                          <a:cs typeface="QuattrocentoSans" pitchFamily="34" charset="-120"/>
                        </a:rPr>
                        <a:t>Exposes runtime stats and state/recovery interfaces</a:t>
                      </a:r>
                      <a:endParaRPr lang="en-US" sz="2860" dirty="0">
                        <a:latin typeface="QuattrocentoSans" charset="0"/>
                        <a:ea typeface="QuattrocentoSans" charset="0"/>
                        <a:cs typeface="QuattrocentoSans" charset="0"/>
                      </a:endParaRPr>
                    </a:p>
                  </a:txBody>
                  <a:tcPr marL="91440" marR="91440" marT="0" marB="0" anchor="ctr">
                    <a:lnL w="0" cap="flat" cmpd="sng" algn="ctr">
                      <a:noFill/>
                    </a:lnL>
                    <a:lnR w="0" cap="flat" cmpd="sng" algn="ctr">
                      <a:noFill/>
                    </a:lnR>
                    <a:lnT w="0" cap="flat" cmpd="sng" algn="ctr">
                      <a:noFill/>
                    </a:lnT>
                    <a:lnB w="0" cap="flat" cmpd="sng" algn="ctr">
                      <a:noFill/>
                    </a:lnB>
                    <a:solidFill>
                      <a:srgbClr val="E8ECF1"/>
                    </a:solidFill>
                  </a:tcPr>
                </a:tc>
              </a:tr>
            </a:tbl>
          </a:graphicData>
        </a:graphic>
      </p:graphicFrame>
      <p:sp>
        <p:nvSpPr>
          <p:cNvPr id="24" name="Shape 21"/>
          <p:cNvSpPr/>
          <p:nvPr/>
        </p:nvSpPr>
        <p:spPr>
          <a:xfrm>
            <a:off x="1354709" y="11740388"/>
            <a:ext cx="26190321" cy="632079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25" name="Shape 22"/>
          <p:cNvSpPr/>
          <p:nvPr/>
        </p:nvSpPr>
        <p:spPr>
          <a:xfrm>
            <a:off x="1806321" y="11740388"/>
            <a:ext cx="25287097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6" name="Shape 23"/>
          <p:cNvSpPr/>
          <p:nvPr/>
        </p:nvSpPr>
        <p:spPr>
          <a:xfrm>
            <a:off x="1643761" y="11659108"/>
            <a:ext cx="25612217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7" name="Text 24"/>
          <p:cNvSpPr/>
          <p:nvPr/>
        </p:nvSpPr>
        <p:spPr>
          <a:xfrm>
            <a:off x="1521841" y="11598148"/>
            <a:ext cx="25856057" cy="91655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286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All modifications are minimal, targeted hooks — the core deduplication logic lives in kernel/dedupe15/ as a self-contained module.</a:t>
            </a:r>
            <a:endParaRPr lang="en-US" sz="1600" dirty="0"/>
          </a:p>
        </p:txBody>
      </p:sp>
      <p:sp>
        <p:nvSpPr>
          <p:cNvPr id="28" name="Shape 25"/>
          <p:cNvSpPr/>
          <p:nvPr/>
        </p:nvSpPr>
        <p:spPr>
          <a:xfrm>
            <a:off x="26641679" y="15578709"/>
            <a:ext cx="1354709" cy="4516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9" name="Shape 26"/>
          <p:cNvSpPr/>
          <p:nvPr/>
        </p:nvSpPr>
        <p:spPr>
          <a:xfrm>
            <a:off x="26479119" y="15497429"/>
            <a:ext cx="1679829" cy="6141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0" name="Text 27"/>
          <p:cNvSpPr/>
          <p:nvPr/>
        </p:nvSpPr>
        <p:spPr>
          <a:xfrm>
            <a:off x="26357199" y="15436469"/>
            <a:ext cx="1923669" cy="73609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9 / 25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8899612" cy="812800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3" name="Shape 1"/>
          <p:cNvSpPr/>
          <p:nvPr/>
        </p:nvSpPr>
        <p:spPr>
          <a:xfrm>
            <a:off x="225679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63119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" name="Text 3"/>
          <p:cNvSpPr/>
          <p:nvPr/>
        </p:nvSpPr>
        <p:spPr>
          <a:xfrm>
            <a:off x="-58801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01 Motivation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779897" y="90297"/>
            <a:ext cx="5328412" cy="632079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7" name="Shape 5"/>
          <p:cNvSpPr/>
          <p:nvPr/>
        </p:nvSpPr>
        <p:spPr>
          <a:xfrm>
            <a:off x="5779897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5617337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9" name="Text 7"/>
          <p:cNvSpPr/>
          <p:nvPr/>
        </p:nvSpPr>
        <p:spPr>
          <a:xfrm>
            <a:off x="5495417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02 Architecture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11333988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11171428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2" name="Text 10"/>
          <p:cNvSpPr/>
          <p:nvPr/>
        </p:nvSpPr>
        <p:spPr>
          <a:xfrm>
            <a:off x="11049508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03 Implementation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16888079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16725519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5" name="Text 13"/>
          <p:cNvSpPr/>
          <p:nvPr/>
        </p:nvSpPr>
        <p:spPr>
          <a:xfrm>
            <a:off x="16603599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04 Evaluation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22442297" y="90297"/>
            <a:ext cx="5328412" cy="63207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22279737" y="9017"/>
            <a:ext cx="5653532" cy="794639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18" name="Text 16"/>
          <p:cNvSpPr/>
          <p:nvPr/>
        </p:nvSpPr>
        <p:spPr>
          <a:xfrm>
            <a:off x="22157817" y="-51943"/>
            <a:ext cx="5897372" cy="916559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05 Live Demo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1354709" y="1241679"/>
            <a:ext cx="20320000" cy="8580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1192149" y="1160399"/>
            <a:ext cx="20645120" cy="10205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1" name="Text 19"/>
          <p:cNvSpPr/>
          <p:nvPr/>
        </p:nvSpPr>
        <p:spPr>
          <a:xfrm>
            <a:off x="1070229" y="1099439"/>
            <a:ext cx="20888960" cy="114249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572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Design Choice: Fixed 4KB Inline Dedupe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1354709" y="2189988"/>
            <a:ext cx="1806321" cy="67691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23" name="Shape 21"/>
          <p:cNvSpPr/>
          <p:nvPr/>
        </p:nvSpPr>
        <p:spPr>
          <a:xfrm>
            <a:off x="1354709" y="2709291"/>
            <a:ext cx="8128000" cy="6321679"/>
          </a:xfrm>
          <a:prstGeom prst="rect">
            <a:avLst/>
          </a:prstGeom>
          <a:solidFill>
            <a:srgbClr val="1A1A2E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354709" y="2709291"/>
            <a:ext cx="8128000" cy="903097"/>
          </a:xfrm>
          <a:prstGeom prst="rect">
            <a:avLst/>
          </a:prstGeom>
          <a:solidFill>
            <a:srgbClr val="334155"/>
          </a:solidFill>
          <a:ln/>
        </p:spPr>
      </p:sp>
      <p:sp>
        <p:nvSpPr>
          <p:cNvPr id="25" name="Shape 23"/>
          <p:cNvSpPr/>
          <p:nvPr/>
        </p:nvSpPr>
        <p:spPr>
          <a:xfrm>
            <a:off x="1354709" y="2709291"/>
            <a:ext cx="8128000" cy="903097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6" name="Shape 24"/>
          <p:cNvSpPr/>
          <p:nvPr/>
        </p:nvSpPr>
        <p:spPr>
          <a:xfrm>
            <a:off x="1192149" y="2628011"/>
            <a:ext cx="8453120" cy="1065657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7" name="Text 25"/>
          <p:cNvSpPr/>
          <p:nvPr/>
        </p:nvSpPr>
        <p:spPr>
          <a:xfrm>
            <a:off x="1070229" y="2567051"/>
            <a:ext cx="8696960" cy="118757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327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File-Level Dedupe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1693291" y="3951097"/>
            <a:ext cx="7450709" cy="4741291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29" name="Shape 27"/>
          <p:cNvSpPr/>
          <p:nvPr/>
        </p:nvSpPr>
        <p:spPr>
          <a:xfrm>
            <a:off x="1530731" y="3869817"/>
            <a:ext cx="7775829" cy="4903851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0" name="Text 28"/>
          <p:cNvSpPr/>
          <p:nvPr/>
        </p:nvSpPr>
        <p:spPr>
          <a:xfrm>
            <a:off x="1408811" y="3808857"/>
            <a:ext cx="8019669" cy="50257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327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✗</a:t>
            </a:r>
            <a:pPr>
              <a:lnSpc>
                <a:spcPct val="150000"/>
              </a:lnSpc>
            </a:pPr>
            <a:r>
              <a:rPr lang="en-US" sz="32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Too coarse granularity</a:t>
            </a:r>
            <a:endParaRPr lang="en-US" sz="1600" dirty="0"/>
          </a:p>
          <a:p>
            <a:pPr>
              <a:lnSpc>
                <a:spcPct val="150000"/>
              </a:lnSpc>
              <a:spcBef>
                <a:spcPts val="1000"/>
              </a:spcBef>
            </a:pPr>
            <a:r>
              <a:rPr lang="en-US" sz="327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✗</a:t>
            </a:r>
            <a:pPr>
              <a:lnSpc>
                <a:spcPct val="150000"/>
              </a:lnSpc>
              <a:spcBef>
                <a:spcPts val="1000"/>
              </a:spcBef>
            </a:pPr>
            <a:r>
              <a:rPr lang="en-US" sz="32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Small file change removes all sharing</a:t>
            </a:r>
            <a:endParaRPr lang="en-US" sz="1600" dirty="0"/>
          </a:p>
          <a:p>
            <a:pPr>
              <a:lnSpc>
                <a:spcPct val="150000"/>
              </a:lnSpc>
              <a:spcBef>
                <a:spcPts val="1000"/>
              </a:spcBef>
            </a:pPr>
            <a:r>
              <a:rPr lang="en-US" sz="327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✗</a:t>
            </a:r>
            <a:pPr>
              <a:lnSpc>
                <a:spcPct val="150000"/>
              </a:lnSpc>
              <a:spcBef>
                <a:spcPts val="1000"/>
              </a:spcBef>
            </a:pPr>
            <a:r>
              <a:rPr lang="en-US" sz="32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Misses repeated regions within files</a:t>
            </a:r>
            <a:endParaRPr lang="en-US" sz="1600" dirty="0"/>
          </a:p>
          <a:p>
            <a:pPr>
              <a:lnSpc>
                <a:spcPct val="150000"/>
              </a:lnSpc>
              <a:spcBef>
                <a:spcPts val="2100"/>
              </a:spcBef>
            </a:pPr>
            <a:r>
              <a:rPr lang="en-US" sz="3270" i="1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Simple but ineffective for block-level redundancy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9934321" y="2709291"/>
            <a:ext cx="8128000" cy="6321679"/>
          </a:xfrm>
          <a:prstGeom prst="rect">
            <a:avLst/>
          </a:prstGeom>
          <a:solidFill>
            <a:srgbClr val="1A1A2E"/>
          </a:solidFill>
          <a:ln w="25400">
            <a:solidFill>
              <a:srgbClr val="00D4AA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9934321" y="2709291"/>
            <a:ext cx="8128000" cy="903097"/>
          </a:xfrm>
          <a:prstGeom prst="rect">
            <a:avLst/>
          </a:prstGeom>
          <a:solidFill>
            <a:srgbClr val="00D4AA"/>
          </a:solidFill>
          <a:ln/>
        </p:spPr>
      </p:sp>
      <p:sp>
        <p:nvSpPr>
          <p:cNvPr id="33" name="Shape 31"/>
          <p:cNvSpPr/>
          <p:nvPr/>
        </p:nvSpPr>
        <p:spPr>
          <a:xfrm>
            <a:off x="9934321" y="2709291"/>
            <a:ext cx="8128000" cy="903097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4" name="Shape 32"/>
          <p:cNvSpPr/>
          <p:nvPr/>
        </p:nvSpPr>
        <p:spPr>
          <a:xfrm>
            <a:off x="9771761" y="2628011"/>
            <a:ext cx="8453120" cy="1065657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5" name="Text 33"/>
          <p:cNvSpPr/>
          <p:nvPr/>
        </p:nvSpPr>
        <p:spPr>
          <a:xfrm>
            <a:off x="9649841" y="2567051"/>
            <a:ext cx="8696960" cy="118757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327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4KB Block-Level Dedupe</a:t>
            </a:r>
            <a:endParaRPr lang="en-US" sz="1600" dirty="0"/>
          </a:p>
        </p:txBody>
      </p:sp>
      <p:sp>
        <p:nvSpPr>
          <p:cNvPr id="36" name="Shape 34"/>
          <p:cNvSpPr/>
          <p:nvPr/>
        </p:nvSpPr>
        <p:spPr>
          <a:xfrm>
            <a:off x="18333212" y="2212721"/>
            <a:ext cx="1580388" cy="4516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7" name="Shape 35"/>
          <p:cNvSpPr/>
          <p:nvPr/>
        </p:nvSpPr>
        <p:spPr>
          <a:xfrm>
            <a:off x="18170652" y="2131441"/>
            <a:ext cx="1905508" cy="6141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38" name="Text 36"/>
          <p:cNvSpPr/>
          <p:nvPr/>
        </p:nvSpPr>
        <p:spPr>
          <a:xfrm>
            <a:off x="18048732" y="2070481"/>
            <a:ext cx="2149348" cy="73609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2250" b="1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CHOSEN</a:t>
            </a:r>
            <a:endParaRPr lang="en-US" sz="1600" dirty="0"/>
          </a:p>
        </p:txBody>
      </p:sp>
      <p:sp>
        <p:nvSpPr>
          <p:cNvPr id="39" name="Shape 37"/>
          <p:cNvSpPr/>
          <p:nvPr/>
        </p:nvSpPr>
        <p:spPr>
          <a:xfrm>
            <a:off x="10272903" y="3951097"/>
            <a:ext cx="7450709" cy="4741291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0" name="Shape 38"/>
          <p:cNvSpPr/>
          <p:nvPr/>
        </p:nvSpPr>
        <p:spPr>
          <a:xfrm>
            <a:off x="10110343" y="3869817"/>
            <a:ext cx="7775829" cy="4903851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1" name="Text 39"/>
          <p:cNvSpPr/>
          <p:nvPr/>
        </p:nvSpPr>
        <p:spPr>
          <a:xfrm>
            <a:off x="9988423" y="3808857"/>
            <a:ext cx="8019669" cy="50257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327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✓</a:t>
            </a:r>
            <a:pPr>
              <a:lnSpc>
                <a:spcPct val="150000"/>
              </a:lnSpc>
            </a:pPr>
            <a:r>
              <a:rPr lang="en-US" sz="32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Balanced CPU cost</a:t>
            </a:r>
            <a:endParaRPr lang="en-US" sz="1600" dirty="0"/>
          </a:p>
          <a:p>
            <a:pPr>
              <a:lnSpc>
                <a:spcPct val="150000"/>
              </a:lnSpc>
              <a:spcBef>
                <a:spcPts val="1000"/>
              </a:spcBef>
            </a:pPr>
            <a:r>
              <a:rPr lang="en-US" sz="327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✓</a:t>
            </a:r>
            <a:pPr>
              <a:lnSpc>
                <a:spcPct val="150000"/>
              </a:lnSpc>
              <a:spcBef>
                <a:spcPts val="1000"/>
              </a:spcBef>
            </a:pPr>
            <a:r>
              <a:rPr lang="en-US" sz="32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Captures repeated regions</a:t>
            </a:r>
            <a:endParaRPr lang="en-US" sz="1600" dirty="0"/>
          </a:p>
          <a:p>
            <a:pPr>
              <a:lnSpc>
                <a:spcPct val="150000"/>
              </a:lnSpc>
              <a:spcBef>
                <a:spcPts val="1000"/>
              </a:spcBef>
            </a:pPr>
            <a:r>
              <a:rPr lang="en-US" sz="327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✓</a:t>
            </a:r>
            <a:pPr>
              <a:lnSpc>
                <a:spcPct val="150000"/>
              </a:lnSpc>
              <a:spcBef>
                <a:spcPts val="1000"/>
              </a:spcBef>
            </a:pPr>
            <a:r>
              <a:rPr lang="en-US" sz="32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Matches Linux page size</a:t>
            </a:r>
            <a:endParaRPr lang="en-US" sz="1600" dirty="0"/>
          </a:p>
          <a:p>
            <a:pPr>
              <a:lnSpc>
                <a:spcPct val="150000"/>
              </a:lnSpc>
              <a:spcBef>
                <a:spcPts val="1000"/>
              </a:spcBef>
            </a:pPr>
            <a:r>
              <a:rPr lang="en-US" sz="327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✓</a:t>
            </a:r>
            <a:pPr>
              <a:lnSpc>
                <a:spcPct val="150000"/>
              </a:lnSpc>
              <a:spcBef>
                <a:spcPts val="1000"/>
              </a:spcBef>
            </a:pPr>
            <a:r>
              <a:rPr lang="en-US" sz="32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Matches filesystem block size</a:t>
            </a:r>
            <a:endParaRPr lang="en-US" sz="1600" dirty="0"/>
          </a:p>
          <a:p>
            <a:pPr>
              <a:lnSpc>
                <a:spcPct val="150000"/>
              </a:lnSpc>
              <a:spcBef>
                <a:spcPts val="2100"/>
              </a:spcBef>
            </a:pPr>
            <a:r>
              <a:rPr lang="en-US" sz="3270" i="1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Optimal balance of savings, metadata cost, and complexity</a:t>
            </a:r>
            <a:endParaRPr lang="en-US" sz="1600" dirty="0"/>
          </a:p>
        </p:txBody>
      </p:sp>
      <p:sp>
        <p:nvSpPr>
          <p:cNvPr id="42" name="Shape 40"/>
          <p:cNvSpPr/>
          <p:nvPr/>
        </p:nvSpPr>
        <p:spPr>
          <a:xfrm>
            <a:off x="18513679" y="2709291"/>
            <a:ext cx="9031097" cy="6321679"/>
          </a:xfrm>
          <a:prstGeom prst="rect">
            <a:avLst/>
          </a:prstGeom>
          <a:solidFill>
            <a:srgbClr val="1A1A2E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18513679" y="2709291"/>
            <a:ext cx="9031097" cy="903097"/>
          </a:xfrm>
          <a:prstGeom prst="rect">
            <a:avLst/>
          </a:prstGeom>
          <a:solidFill>
            <a:srgbClr val="334155"/>
          </a:solidFill>
          <a:ln/>
        </p:spPr>
      </p:sp>
      <p:sp>
        <p:nvSpPr>
          <p:cNvPr id="44" name="Shape 42"/>
          <p:cNvSpPr/>
          <p:nvPr/>
        </p:nvSpPr>
        <p:spPr>
          <a:xfrm>
            <a:off x="18513679" y="2709291"/>
            <a:ext cx="9031097" cy="903097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5" name="Shape 43"/>
          <p:cNvSpPr/>
          <p:nvPr/>
        </p:nvSpPr>
        <p:spPr>
          <a:xfrm>
            <a:off x="18351119" y="2628011"/>
            <a:ext cx="9356217" cy="1065657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6" name="Text 44"/>
          <p:cNvSpPr/>
          <p:nvPr/>
        </p:nvSpPr>
        <p:spPr>
          <a:xfrm>
            <a:off x="18229199" y="2567051"/>
            <a:ext cx="9600057" cy="118757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ctr">
              <a:lnSpc>
                <a:spcPct val="100000"/>
              </a:lnSpc>
            </a:pPr>
            <a:r>
              <a:rPr lang="en-US" sz="327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Byte-Level Dedupe</a:t>
            </a:r>
            <a:endParaRPr lang="en-US" sz="1600" dirty="0"/>
          </a:p>
        </p:txBody>
      </p:sp>
      <p:sp>
        <p:nvSpPr>
          <p:cNvPr id="47" name="Shape 45"/>
          <p:cNvSpPr/>
          <p:nvPr/>
        </p:nvSpPr>
        <p:spPr>
          <a:xfrm>
            <a:off x="18852388" y="3951097"/>
            <a:ext cx="8353679" cy="4741291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8" name="Shape 46"/>
          <p:cNvSpPr/>
          <p:nvPr/>
        </p:nvSpPr>
        <p:spPr>
          <a:xfrm>
            <a:off x="18689828" y="3869817"/>
            <a:ext cx="8678799" cy="4903851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49" name="Text 47"/>
          <p:cNvSpPr/>
          <p:nvPr/>
        </p:nvSpPr>
        <p:spPr>
          <a:xfrm>
            <a:off x="18567908" y="3808857"/>
            <a:ext cx="8922639" cy="50257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150000"/>
              </a:lnSpc>
            </a:pPr>
            <a:r>
              <a:rPr lang="en-US" sz="327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✓</a:t>
            </a:r>
            <a:pPr>
              <a:lnSpc>
                <a:spcPct val="150000"/>
              </a:lnSpc>
            </a:pPr>
            <a:r>
              <a:rPr lang="en-US" sz="32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Maximum storage savings</a:t>
            </a:r>
            <a:endParaRPr lang="en-US" sz="1600" dirty="0"/>
          </a:p>
          <a:p>
            <a:pPr>
              <a:lnSpc>
                <a:spcPct val="150000"/>
              </a:lnSpc>
              <a:spcBef>
                <a:spcPts val="1000"/>
              </a:spcBef>
            </a:pPr>
            <a:r>
              <a:rPr lang="en-US" sz="327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✗</a:t>
            </a:r>
            <a:pPr>
              <a:lnSpc>
                <a:spcPct val="150000"/>
              </a:lnSpc>
              <a:spcBef>
                <a:spcPts val="1000"/>
              </a:spcBef>
            </a:pPr>
            <a:r>
              <a:rPr lang="en-US" sz="32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Extreme metadata overhead</a:t>
            </a:r>
            <a:endParaRPr lang="en-US" sz="1600" dirty="0"/>
          </a:p>
          <a:p>
            <a:pPr>
              <a:lnSpc>
                <a:spcPct val="150000"/>
              </a:lnSpc>
              <a:spcBef>
                <a:spcPts val="1000"/>
              </a:spcBef>
            </a:pPr>
            <a:r>
              <a:rPr lang="en-US" sz="327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✗</a:t>
            </a:r>
            <a:pPr>
              <a:lnSpc>
                <a:spcPct val="150000"/>
              </a:lnSpc>
              <a:spcBef>
                <a:spcPts val="1000"/>
              </a:spcBef>
            </a:pPr>
            <a:r>
              <a:rPr lang="en-US" sz="32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Extreme CPU overhead</a:t>
            </a:r>
            <a:endParaRPr lang="en-US" sz="1600" dirty="0"/>
          </a:p>
          <a:p>
            <a:pPr>
              <a:lnSpc>
                <a:spcPct val="150000"/>
              </a:lnSpc>
              <a:spcBef>
                <a:spcPts val="1000"/>
              </a:spcBef>
            </a:pPr>
            <a:r>
              <a:rPr lang="en-US" sz="3270" dirty="0">
                <a:solidFill>
                  <a:srgbClr val="00D4AA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✗</a:t>
            </a:r>
            <a:pPr>
              <a:lnSpc>
                <a:spcPct val="150000"/>
              </a:lnSpc>
              <a:spcBef>
                <a:spcPts val="1000"/>
              </a:spcBef>
            </a:pPr>
            <a:r>
              <a:rPr lang="en-US" sz="3270" dirty="0">
                <a:solidFill>
                  <a:srgbClr val="E2E8F0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 Complex kernel implementation</a:t>
            </a:r>
            <a:endParaRPr lang="en-US" sz="1600" dirty="0"/>
          </a:p>
          <a:p>
            <a:pPr>
              <a:lnSpc>
                <a:spcPct val="150000"/>
              </a:lnSpc>
              <a:spcBef>
                <a:spcPts val="2100"/>
              </a:spcBef>
            </a:pPr>
            <a:r>
              <a:rPr lang="en-US" sz="3270" i="1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Theoretical optimum, impractical in kernel</a:t>
            </a:r>
            <a:endParaRPr lang="en-US" sz="1600" dirty="0"/>
          </a:p>
        </p:txBody>
      </p:sp>
      <p:sp>
        <p:nvSpPr>
          <p:cNvPr id="50" name="Shape 48"/>
          <p:cNvSpPr/>
          <p:nvPr/>
        </p:nvSpPr>
        <p:spPr>
          <a:xfrm>
            <a:off x="1354709" y="9595612"/>
            <a:ext cx="26190321" cy="677291"/>
          </a:xfrm>
          <a:prstGeom prst="rect">
            <a:avLst/>
          </a:prstGeom>
          <a:solidFill>
            <a:srgbClr val="0A1628"/>
          </a:solidFill>
          <a:ln/>
        </p:spPr>
      </p:sp>
      <p:sp>
        <p:nvSpPr>
          <p:cNvPr id="51" name="Shape 49"/>
          <p:cNvSpPr/>
          <p:nvPr/>
        </p:nvSpPr>
        <p:spPr>
          <a:xfrm>
            <a:off x="1806321" y="9595612"/>
            <a:ext cx="25287097" cy="677291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2" name="Shape 50"/>
          <p:cNvSpPr/>
          <p:nvPr/>
        </p:nvSpPr>
        <p:spPr>
          <a:xfrm>
            <a:off x="1643761" y="9514332"/>
            <a:ext cx="25612217" cy="839851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3" name="Text 51"/>
          <p:cNvSpPr/>
          <p:nvPr/>
        </p:nvSpPr>
        <p:spPr>
          <a:xfrm>
            <a:off x="1521841" y="9453372"/>
            <a:ext cx="25856057" cy="96177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00000"/>
              </a:lnSpc>
            </a:pPr>
            <a:r>
              <a:rPr lang="en-US" sz="3270" b="1" dirty="0">
                <a:solidFill>
                  <a:srgbClr val="FFFFFF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4KB is the chosen granularity because it balances savings, metadata cost, and kernel implementation complexity.</a:t>
            </a:r>
            <a:endParaRPr lang="en-US" sz="1600" dirty="0"/>
          </a:p>
        </p:txBody>
      </p:sp>
      <p:sp>
        <p:nvSpPr>
          <p:cNvPr id="54" name="Shape 52"/>
          <p:cNvSpPr/>
          <p:nvPr/>
        </p:nvSpPr>
        <p:spPr>
          <a:xfrm>
            <a:off x="26641679" y="15578709"/>
            <a:ext cx="1354709" cy="45161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5" name="Shape 53"/>
          <p:cNvSpPr/>
          <p:nvPr/>
        </p:nvSpPr>
        <p:spPr>
          <a:xfrm>
            <a:off x="26479119" y="15497429"/>
            <a:ext cx="1679829" cy="614172"/>
          </a:xfrm>
          <a:prstGeom prst="rect">
            <a:avLst/>
          </a:prstGeom>
          <a:solidFill>
            <a:srgbClr val="FFFFFF">
              <a:alpha val="0"/>
            </a:srgbClr>
          </a:solidFill>
          <a:ln/>
        </p:spPr>
      </p:sp>
      <p:sp>
        <p:nvSpPr>
          <p:cNvPr id="56" name="Text 54"/>
          <p:cNvSpPr/>
          <p:nvPr/>
        </p:nvSpPr>
        <p:spPr>
          <a:xfrm>
            <a:off x="26357199" y="15436469"/>
            <a:ext cx="1923669" cy="73609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algn="r">
              <a:lnSpc>
                <a:spcPct val="100000"/>
              </a:lnSpc>
            </a:pPr>
            <a:r>
              <a:rPr lang="en-US" sz="2450" dirty="0">
                <a:solidFill>
                  <a:srgbClr val="94A3B8"/>
                </a:solidFill>
                <a:latin typeface="Quattrocento Sans" pitchFamily="34" charset="0"/>
                <a:ea typeface="Quattrocento Sans" pitchFamily="34" charset="-122"/>
                <a:cs typeface="Quattrocento Sans" pitchFamily="34" charset="-120"/>
              </a:rPr>
              <a:t>10 / 25</a:t>
            </a:r>
            <a:endParaRPr lang="en-US" sz="1600" dirty="0"/>
          </a:p>
        </p:txBody>
      </p:sp>
    </p:spTree>
  </p:cSld>
  <p:clrMapOvr>
    <a:masterClrMapping/>
  </p:clrMapOvr>
  <p:transition>
    <p:fade/>
    <p:spd val="med"/>
  </p:transition>
</p:sld>
</file>

<file path=ppt/theme/theme1.xml><?xml version="1.0" encoding="utf-8"?>
<a:theme xmlns:a="http://schemas.openxmlformats.org/drawingml/2006/main" name="Custom Theme">
  <a:themeElements>
    <a:clrScheme name="Custom">
      <a:dk1>
        <a:srgbClr val="000000"/>
      </a:dk1>
      <a:lt1>
        <a:srgbClr val="ffffff"/>
      </a:lt1>
      <a:dk2>
        <a:srgbClr val="333333"/>
      </a:dk2>
      <a:lt2>
        <a:srgbClr val="eeeeee"/>
      </a:lt2>
      <a:accent1>
        <a:srgbClr val="8daac2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</vt:vector>
  </TitlesOfParts>
  <Company>Moonshot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Topic15</dc:title>
  <dc:subject>Topic15</dc:subject>
  <dc:creator>Kimi</dc:creator>
  <cp:lastModifiedBy>Kimi</cp:lastModifiedBy>
  <cp:revision>1</cp:revision>
  <dcterms:created xsi:type="dcterms:W3CDTF">2026-04-27T15:48:42Z</dcterms:created>
  <dcterms:modified xsi:type="dcterms:W3CDTF">2026-04-27T15:48:42Z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4" name="AIGC">
    <vt:lpwstr>{"Label":"Topic15","ContentProducer":"001191110108MACG2KBH8F10000","ProduceID":"19dcf5e1-2792-8a45-8000-0000c1ab8e70","ReservedCode1":"","ContentPropagator":"001191110108MACG2KBH8F20000","PropagateID":"19dcf5e1-2792-8a45-8000-0000c1ab8e70","ReservedCode2":""}</vt:lpwstr>
  </property>
</Properties>
</file>