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50" r:id="rId3"/>
  </p:sldMasterIdLst>
  <p:notesMasterIdLst>
    <p:notesMasterId r:id="rId5"/>
  </p:notesMasterIdLst>
  <p:sldIdLst>
    <p:sldId id="256" r:id="rId4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5" r:id="rId15"/>
    <p:sldId id="267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Seq read</c:v>
                </c:pt>
              </c:strCache>
            </c:strRef>
          </c:tx>
          <c:spPr>
            <a:solidFill>
              <a:srgbClr val="2E66A6"/>
            </a:solidFill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ext4</c:v>
                </c:pt>
                <c:pt idx="1">
                  <c:v>XFS</c:v>
                </c:pt>
                <c:pt idx="2">
                  <c:v>btrfs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12747</c:v>
                </c:pt>
                <c:pt idx="1">
                  <c:v>12931</c:v>
                </c:pt>
                <c:pt idx="2">
                  <c:v>11238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Rand write</c:v>
                </c:pt>
              </c:strCache>
            </c:strRef>
          </c:tx>
          <c:spPr>
            <a:solidFill>
              <a:srgbClr val="E3A626"/>
            </a:solidFill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ext4</c:v>
                </c:pt>
                <c:pt idx="1">
                  <c:v>XFS</c:v>
                </c:pt>
                <c:pt idx="2">
                  <c:v>btrfs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6659</c:v>
                </c:pt>
                <c:pt idx="1">
                  <c:v>6374</c:v>
                </c:pt>
                <c:pt idx="2">
                  <c:v>133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4000"/>
          <c:min val="0"/>
        </c:scaling>
        <c:delete val="0"/>
        <c:axPos val="l"/>
        <c:majorGridlines>
          <c:spPr>
            <a:ln w="12700" cap="flat" cmpd="sng" algn="ctr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77c7145e-3ba8-45b5-8b05-eafdbbe297af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Read IOPS</c:v>
                </c:pt>
              </c:strCache>
            </c:strRef>
          </c:tx>
          <c:spPr>
            <a:solidFill>
              <a:srgbClr val="2D8C8C"/>
            </a:solidFill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ext4</c:v>
                </c:pt>
                <c:pt idx="1">
                  <c:v>XFS</c:v>
                </c:pt>
                <c:pt idx="2">
                  <c:v>btrfs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217642</c:v>
                </c:pt>
                <c:pt idx="1">
                  <c:v>209424</c:v>
                </c:pt>
                <c:pt idx="2">
                  <c:v>30631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Write IOPS</c:v>
                </c:pt>
              </c:strCache>
            </c:strRef>
          </c:tx>
          <c:spPr>
            <a:solidFill>
              <a:srgbClr val="5A8F58"/>
            </a:solidFill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ext4</c:v>
                </c:pt>
                <c:pt idx="1">
                  <c:v>XFS</c:v>
                </c:pt>
                <c:pt idx="2">
                  <c:v>btrfs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93298</c:v>
                </c:pt>
                <c:pt idx="1">
                  <c:v>89762</c:v>
                </c:pt>
                <c:pt idx="2">
                  <c:v>13173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2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40000"/>
          <c:min val="0"/>
        </c:scaling>
        <c:delete val="0"/>
        <c:axPos val="l"/>
        <c:majorGridlines>
          <c:spPr>
            <a:ln w="12700" cap="flat" cmpd="sng" algn="ctr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23945c04-7765-4658-a802-fab8394b9fd6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ext4</c:v>
                </c:pt>
              </c:strCache>
            </c:strRef>
          </c:tx>
          <c:spPr>
            <a:solidFill>
              <a:srgbClr val="E3A626"/>
            </a:solidFill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default</c:v>
                </c:pt>
                <c:pt idx="1">
                  <c:v>data=journal</c:v>
                </c:pt>
                <c:pt idx="2">
                  <c:v>writeback+barrier=0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428089</c:v>
                </c:pt>
                <c:pt idx="1">
                  <c:v>161921</c:v>
                </c:pt>
                <c:pt idx="2">
                  <c:v>434630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XFS</c:v>
                </c:pt>
              </c:strCache>
            </c:strRef>
          </c:tx>
          <c:spPr>
            <a:solidFill>
              <a:srgbClr val="2E66A6"/>
            </a:solidFill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default</c:v>
                </c:pt>
                <c:pt idx="1">
                  <c:v>data=journal</c:v>
                </c:pt>
                <c:pt idx="2">
                  <c:v>writeback+barrier=0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419934</c:v>
                </c:pt>
                <c:pt idx="1">
                  <c:v>429240</c:v>
                </c:pt>
                <c:pt idx="2">
                  <c:v>425834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btrfs</c:v>
                </c:pt>
              </c:strCache>
            </c:strRef>
          </c:tx>
          <c:spPr>
            <a:solidFill>
              <a:srgbClr val="5A8F58"/>
            </a:solidFill>
            <a:effectLst/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1200" b="0" i="0" u="none" strike="noStrike" kern="1200" baseline="0">
                    <a:solidFill>
                      <a:srgbClr val="000000"/>
                    </a:solidFill>
                    <a:latin typeface="Arial" panose="020B0604020202020204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  <c15:leaderLines/>
              </c:ext>
            </c:extLst>
          </c:dLbls>
          <c:cat>
            <c:strRef>
              <c:f>Sheet1!$A$2:$A$4</c:f>
              <c:strCache>
                <c:ptCount val="3"/>
                <c:pt idx="0">
                  <c:v>default</c:v>
                </c:pt>
                <c:pt idx="1">
                  <c:v>data=journal</c:v>
                </c:pt>
                <c:pt idx="2">
                  <c:v>writeback+barrier=0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38315</c:v>
                </c:pt>
                <c:pt idx="1">
                  <c:v>41074</c:v>
                </c:pt>
                <c:pt idx="2">
                  <c:v>31498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12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00000"/>
          <c:min val="0"/>
        </c:scaling>
        <c:delete val="0"/>
        <c:axPos val="l"/>
        <c:majorGridlines>
          <c:spPr>
            <a:ln w="12700" cap="flat" cmpd="sng" algn="ctr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 cmpd="sng" algn="ctr">
            <a:solidFill>
              <a:srgbClr val="888888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zh-CN" sz="1100" b="0" i="0" u="none" strike="noStrike" kern="1200" baseline="0">
                <a:solidFill>
                  <a:srgbClr val="000000"/>
                </a:solidFill>
                <a:latin typeface="Arial" panose="020B0604020202020204"/>
                <a:ea typeface="+mn-ea"/>
                <a:cs typeface="+mn-cs"/>
              </a:defRPr>
            </a:pPr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zh-CN"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span"/>
    <c:showDLblsOverMax val="0"/>
    <c:extLst>
      <c:ext uri="{0b15fc19-7d7d-44ad-8c2d-2c3a37ce22c3}">
        <chartProps xmlns="https://web.wps.cn/et/2018/main" chartId="{62cd7027-ed8e-45cd-ba4a-8aaaa7deb24c}"/>
      </c:ext>
    </c:extLst>
  </c:chart>
  <c:spPr>
    <a:noFill/>
    <a:ln>
      <a:noFill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Opening slide: frame the project as a file-system characterization study and mention that both members will present.
[Sources]
- /mnt/data/6004329ce54d43cf9110d5551d98acbe.png
- /mnt/data/fs_report_revised.tex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slide. Keep the conclusion crisp, then explain the live demo flow if the class expects it.
[Sources]
- /mnt/data/fs_report_revised.tex
- /mnt/data/00_setup_env.sh
- /mnt/data/02_benchmark_fio.sh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slide to transition from detailed numbers to the take-home message. This is also a good place to anticipate likely Q&amp;A.
[Sources]
- /mnt/data/fs_report_revised.tex
- /mnt/data/fio_results.csv
- /mnt/data/custom_workload_results.csv
- /mnt/data/mount_tuning_results.csv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Closing slide. Keep the conclusion crisp, then explain the live demo flow if the class expects it.
[Sources]
- /mnt/data/fs_report_revised.tex
- /mnt/data/00_setup_env.sh
- /mnt/data/02_benchmark_fio.sh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Motivation plus presenter split. Make clear that each member covers a distinct section.
[Sources]
- /mnt/data/fs_report_revised.tex
- /mnt/data/6004329ce54d43cf9110d5551d98acbe.png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that we analyze kernel subsystems through controlled workloads, even without editing kernel source code.
[Sources]
- /mnt/data/fs_report_revised.tex
- /mnt/data/00_setup_env.sh
- /mnt/data/02_benchmark_fio.sh
- /mnt/data/03_benchmark_sysbench.sh
- /mnt/data/04_advanced_mount.sh
- /mnt/data/05_custom_workload.sh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slide to show that the implementation work is in automation and workload design.
[Sources]
- /mnt/data/00_setup_env.sh
- /mnt/data/01_benchmark_dd.sh
- /mnt/data/02_benchmark_fio.sh
- /mnt/data/03_benchmark_sysbench.sh
- /mnt/data/04_advanced_mount.sh
- /mnt/data/05_custom_workload.sh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through the environment quickly and then emphasize fairness controls and the VM limitation.
[Sources]
- /mnt/data/fs_report_revised.tex
- /mnt/data/00_setup_env.sh
- /mnt/data/01_benchmark_dd.sh
- /mnt/data/02_benchmark_fio.sh
- /mnt/data/03_benchmark_sysbench.sh
- /mnt/data/粘贴的文本 (1)(3).txt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the direct sequential chart first, then use dd as supporting evidence for block-size sensitivity.
[Sources]
- /mnt/data/fio_results.csv
- /mnt/data/dd_results.csv
- /mnt/data/fio_seq_bw.png
- /mnt/data/fs_report_revised.tex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Spend the most time on this slide. It is the clearest evidence for why XFS leads on direct random I/O and why btrfs struggles on random writes.
[Sources]
- /mnt/data/fio_results.csv
- /mnt/data/fio_random_iops.png
- /mnt/data/fs_report_revised.tex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the left chart to explain why buffered benchmarks look so different from direct I/O. Then use the right chart to show that write-heavy random patterns still separate the file systems clearly.
[Sources]
- /mnt/data/fs_report_revised.tex
- /mnt/data/custom_workload_results.csv
- /mnt/data/sysbench_results.csv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 is useful for the “advanced options” requirement in grading. Make the point that tuning can shift performance, but it does not erase the fundamental design trade-offs.
[Sources]
- /mnt/data/04_advanced_mount.sh
- /mnt/data/mount_tuning_results.csv
- /mnt/data/fs_report_revised.tex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0.x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tags" Target="../tags/tag1.xml"/><Relationship Id="rId3" Type="http://schemas.microsoft.com/office/2007/relationships/media" Target="file:///D:\cuhksz\2026.1-2026.5\Operation%20System\livedemo.mp4" TargetMode="External"/><Relationship Id="rId2" Type="http://schemas.openxmlformats.org/officeDocument/2006/relationships/video" Target="file:///D:\cuhksz\2026.1-2026.5\Operation%20System\livedemo.mp4" TargetMode="Externa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914400"/>
            <a:ext cx="5212080" cy="1828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File System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Performance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Characterization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77240" y="3063240"/>
            <a:ext cx="4572000" cy="6400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5B6573"/>
                </a:solidFill>
              </a:rPr>
              <a:t>ext4 vs XFS vs btrfs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5B6573"/>
                </a:solidFill>
              </a:rPr>
              <a:t>Operating Systems term project presentation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77240" y="4160520"/>
            <a:ext cx="4572000" cy="20116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732"/>
                </a:solidFill>
              </a:rPr>
              <a:t>Ningzichang (225040142)  ·  Xiawen (225040124)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132320" y="1005840"/>
            <a:ext cx="320040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2747"/>
                </a:solidFill>
              </a:rPr>
              <a:t>Linux I/O path we analyze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8961120" y="1783080"/>
            <a:ext cx="0" cy="2331720"/>
          </a:xfrm>
          <a:prstGeom prst="line">
            <a:avLst/>
          </a:prstGeom>
          <a:noFill/>
          <a:ln w="12700">
            <a:solidFill>
              <a:srgbClr val="D8E0E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178040" y="1417320"/>
            <a:ext cx="3566160" cy="384048"/>
          </a:xfrm>
          <a:prstGeom prst="rect">
            <a:avLst/>
          </a:prstGeom>
          <a:solidFill>
            <a:srgbClr val="EAF1F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F2747"/>
                </a:solidFill>
              </a:rPr>
              <a:t>Applications / Benchmarks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7178040" y="2039112"/>
            <a:ext cx="3566160" cy="384048"/>
          </a:xfrm>
          <a:prstGeom prst="rect">
            <a:avLst/>
          </a:prstGeom>
          <a:solidFill>
            <a:srgbClr val="E8F4F4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D8C8C"/>
                </a:solidFill>
              </a:rPr>
              <a:t>VFS + dentry / inode path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7178040" y="2660904"/>
            <a:ext cx="3566160" cy="384048"/>
          </a:xfrm>
          <a:prstGeom prst="rect">
            <a:avLst/>
          </a:prstGeom>
          <a:solidFill>
            <a:srgbClr val="FAF1D9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8B6413"/>
                </a:solidFill>
              </a:rPr>
              <a:t>Page cache / Direct I/O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7178040" y="3282696"/>
            <a:ext cx="356616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1E2732"/>
                </a:solidFill>
              </a:rPr>
              <a:t>ext4   |   XFS   |   btrfs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7178040" y="3904488"/>
            <a:ext cx="3566160" cy="384048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5B6573"/>
                </a:solidFill>
              </a:rPr>
              <a:t>Block layer + loop device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7452360" y="4709160"/>
            <a:ext cx="822960" cy="329184"/>
          </a:xfrm>
          <a:prstGeom prst="rect">
            <a:avLst/>
          </a:prstGeom>
          <a:solidFill>
            <a:srgbClr val="E3A626"/>
          </a:solidFill>
          <a:ln>
            <a:solidFill>
              <a:srgbClr val="E3A62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B2C0A"/>
                </a:solidFill>
              </a:rPr>
              <a:t>ext4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485632" y="4709160"/>
            <a:ext cx="822960" cy="329184"/>
          </a:xfrm>
          <a:prstGeom prst="rect">
            <a:avLst/>
          </a:prstGeom>
          <a:solidFill>
            <a:srgbClr val="2E66A6"/>
          </a:solidFill>
          <a:ln>
            <a:solidFill>
              <a:srgbClr val="2E66A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XFS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518904" y="4709160"/>
            <a:ext cx="914400" cy="329184"/>
          </a:xfrm>
          <a:prstGeom prst="rect">
            <a:avLst/>
          </a:prstGeom>
          <a:solidFill>
            <a:srgbClr val="5A8F58"/>
          </a:solidFill>
          <a:ln>
            <a:solidFill>
              <a:srgbClr val="5A8F58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btrfs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6812280" y="5394960"/>
            <a:ext cx="42976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5B6573"/>
                </a:solidFill>
              </a:rPr>
              <a:t>Main question: how do file-system design choices change throughput, latency, and CPU behavior?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3152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altLang="zh-CN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Live Demo: Reduced fio 4K Random-Write Test</a:t>
            </a:r>
            <a:endParaRPr lang="en-US" altLang="zh-CN" sz="2600" b="1" dirty="0">
              <a:solidFill>
                <a:srgbClr val="0F2747"/>
              </a:solidFill>
              <a:latin typeface="Aptos Display" pitchFamily="34" charset="0"/>
              <a:ea typeface="Aptos Display" pitchFamily="34" charset="-122"/>
              <a:cs typeface="Aptos Display" pitchFamily="34" charset="-12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CLOSING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10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247130" y="5298440"/>
            <a:ext cx="5547995" cy="109601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indent="0">
              <a:buSzPct val="100000"/>
              <a:buNone/>
            </a:pPr>
            <a:r>
              <a:rPr lang="en-US" altLang="zh-CN" sz="1580" dirty="0"/>
              <a:t>The short in-class demo reproduces the main trend of the full benchmark suite: ext4 and XFS remain strong under direct random writes, while btrfs shows much higher write overhead.</a:t>
            </a:r>
            <a:endParaRPr lang="en-US" altLang="zh-CN" sz="1580" dirty="0"/>
          </a:p>
        </p:txBody>
      </p:sp>
      <p:sp>
        <p:nvSpPr>
          <p:cNvPr id="12" name="Text 10"/>
          <p:cNvSpPr/>
          <p:nvPr/>
        </p:nvSpPr>
        <p:spPr>
          <a:xfrm>
            <a:off x="678180" y="1173480"/>
            <a:ext cx="4754880" cy="329184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Demo </a:t>
            </a:r>
            <a:r>
              <a:rPr lang="en-US" sz="1700" b="1" dirty="0">
                <a:solidFill>
                  <a:srgbClr val="0F2747"/>
                </a:solidFill>
              </a:rPr>
              <a:t>Steps</a:t>
            </a:r>
            <a:endParaRPr lang="en-US" sz="1700" b="1" dirty="0">
              <a:solidFill>
                <a:srgbClr val="0F2747"/>
              </a:solidFill>
            </a:endParaRPr>
          </a:p>
        </p:txBody>
      </p:sp>
      <p:sp>
        <p:nvSpPr>
          <p:cNvPr id="13" name="Text 11"/>
          <p:cNvSpPr/>
          <p:nvPr/>
        </p:nvSpPr>
        <p:spPr>
          <a:xfrm>
            <a:off x="723900" y="1676400"/>
            <a:ext cx="1280160" cy="1851660"/>
          </a:xfrm>
          <a:prstGeom prst="rect">
            <a:avLst/>
          </a:prstGeom>
          <a:solidFill>
            <a:srgbClr val="EAF1F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F2747"/>
                </a:solidFill>
              </a:rPr>
              <a:t>1</a:t>
            </a:r>
            <a:endParaRPr lang="en-US" sz="1450" dirty="0"/>
          </a:p>
          <a:p>
            <a:pPr marL="0" indent="0" algn="ctr">
              <a:buNone/>
            </a:pPr>
            <a:r>
              <a:rPr lang="en-US" altLang="zh-CN" sz="1450" b="1" dirty="0">
                <a:solidFill>
                  <a:srgbClr val="0F2747"/>
                </a:solidFill>
              </a:rPr>
              <a:t>Verify that ext4, XFS, and btrfs are mounted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2278380" y="1676400"/>
            <a:ext cx="1280160" cy="1851025"/>
          </a:xfrm>
          <a:prstGeom prst="rect">
            <a:avLst/>
          </a:prstGeom>
          <a:solidFill>
            <a:srgbClr val="E8F4F4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D8C8C"/>
                </a:solidFill>
              </a:rPr>
              <a:t>2</a:t>
            </a:r>
            <a:endParaRPr lang="en-US" sz="1450" dirty="0"/>
          </a:p>
          <a:p>
            <a:pPr marL="0" indent="0" algn="ctr">
              <a:buNone/>
            </a:pPr>
            <a:r>
              <a:rPr lang="en-US" altLang="zh-CN" sz="1450" b="1" dirty="0">
                <a:solidFill>
                  <a:srgbClr val="2D8C8C"/>
                </a:solidFill>
              </a:rPr>
              <a:t>Run a reduced fio random-write test for 6 seconds on each file system</a:t>
            </a:r>
            <a:endParaRPr lang="en-US" altLang="zh-CN" sz="1450" b="1" dirty="0">
              <a:solidFill>
                <a:srgbClr val="2D8C8C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3832860" y="1676400"/>
            <a:ext cx="1280160" cy="1841500"/>
          </a:xfrm>
          <a:prstGeom prst="rect">
            <a:avLst/>
          </a:prstGeom>
          <a:solidFill>
            <a:srgbClr val="FAF1D9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8B6413"/>
                </a:solidFill>
              </a:rPr>
              <a:t>3</a:t>
            </a:r>
            <a:endParaRPr lang="en-US" sz="1450" dirty="0"/>
          </a:p>
          <a:p>
            <a:pPr marL="0" indent="0" algn="ctr">
              <a:buNone/>
            </a:pPr>
            <a:r>
              <a:rPr lang="en-US" altLang="zh-CN" sz="1450" b="1" dirty="0">
                <a:solidFill>
                  <a:srgbClr val="8B6413"/>
                </a:solidFill>
              </a:rPr>
              <a:t>Compare IOPS, bandwidth, and latency with the full-report trend</a:t>
            </a:r>
            <a:endParaRPr lang="en-US" altLang="zh-CN" sz="1450" b="1" dirty="0">
              <a:solidFill>
                <a:srgbClr val="8B6413"/>
              </a:solidFill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235" y="4376420"/>
            <a:ext cx="5144770" cy="1322070"/>
          </a:xfrm>
          <a:prstGeom prst="rect">
            <a:avLst/>
          </a:prstGeom>
        </p:spPr>
      </p:pic>
      <p:sp>
        <p:nvSpPr>
          <p:cNvPr id="21" name="Text 10"/>
          <p:cNvSpPr/>
          <p:nvPr/>
        </p:nvSpPr>
        <p:spPr>
          <a:xfrm>
            <a:off x="678180" y="3869690"/>
            <a:ext cx="4754880" cy="329184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Demo </a:t>
            </a:r>
            <a:r>
              <a:rPr lang="en-US" sz="1700" b="1" dirty="0">
                <a:solidFill>
                  <a:srgbClr val="0F2747"/>
                </a:solidFill>
              </a:rPr>
              <a:t>Results</a:t>
            </a:r>
            <a:endParaRPr lang="en-US" sz="1700" b="1" dirty="0">
              <a:solidFill>
                <a:srgbClr val="0F2747"/>
              </a:solidFill>
            </a:endParaRPr>
          </a:p>
        </p:txBody>
      </p:sp>
      <p:sp>
        <p:nvSpPr>
          <p:cNvPr id="22" name="Text 7"/>
          <p:cNvSpPr/>
          <p:nvPr/>
        </p:nvSpPr>
        <p:spPr>
          <a:xfrm>
            <a:off x="6376035" y="1173480"/>
            <a:ext cx="5029200" cy="32918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Live </a:t>
            </a:r>
            <a:r>
              <a:rPr lang="en-US" sz="1700" b="1" dirty="0">
                <a:solidFill>
                  <a:srgbClr val="0F2747"/>
                </a:solidFill>
              </a:rPr>
              <a:t>Demo</a:t>
            </a:r>
            <a:endParaRPr lang="en-US" sz="1700" b="1" dirty="0">
              <a:solidFill>
                <a:srgbClr val="0F2747"/>
              </a:solidFill>
            </a:endParaRPr>
          </a:p>
        </p:txBody>
      </p:sp>
      <p:pic>
        <p:nvPicPr>
          <p:cNvPr id="25" name="livedemo">
            <a:hlinkClick r:id="" action="ppaction://media"/>
          </p:cNvPr>
          <p:cNvPicPr/>
          <p:nvPr>
            <a:vide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6290945" y="1601470"/>
            <a:ext cx="5114290" cy="3696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video fullScrn="0">
              <p:cMediaNode>
                <p:cTn id="2" fill="hold" display="1">
                  <p:stCondLst>
                    <p:cond delay="indefinite"/>
                  </p:stCondLst>
                </p:cTn>
                <p:tgtEl>
                  <p:spTgt spid="25"/>
                </p:tgtEl>
              </p:cMediaNode>
            </p:vide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 additive="base">
                                        <p:cTn id="7" dur="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Findings, Challenges, and Insights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WHAT WE LEARNED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11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1371600"/>
            <a:ext cx="5596255" cy="984250"/>
          </a:xfrm>
          <a:prstGeom prst="rect">
            <a:avLst/>
          </a:prstGeom>
          <a:solidFill>
            <a:srgbClr val="FAF1D9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3B2C0A"/>
                </a:solidFill>
              </a:rPr>
              <a:t> ext4</a:t>
            </a:r>
            <a:endParaRPr lang="en-US" sz="1550" dirty="0"/>
          </a:p>
          <a:p>
            <a:pPr marL="0" indent="457200" algn="l">
              <a:buNone/>
            </a:pPr>
            <a:r>
              <a:rPr lang="en-US" sz="1550" b="1" dirty="0">
                <a:solidFill>
                  <a:srgbClr val="3B2C0A"/>
                </a:solidFill>
              </a:rPr>
              <a:t>Balanced default, strong overall consistency, and best      metadata-heavy deletion result.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548640" y="2514600"/>
            <a:ext cx="5394960" cy="1116965"/>
          </a:xfrm>
          <a:prstGeom prst="rect">
            <a:avLst/>
          </a:prstGeom>
          <a:solidFill>
            <a:srgbClr val="EAF1F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 lnSpcReduction="10000"/>
          </a:bodyPr>
          <a:lstStyle/>
          <a:p>
            <a:pPr marL="0" indent="0" algn="l">
              <a:buNone/>
            </a:pPr>
            <a:r>
              <a:rPr lang="en-US" sz="1550" b="1" dirty="0">
                <a:solidFill>
                  <a:srgbClr val="0F2747"/>
                </a:solidFill>
              </a:rPr>
              <a:t> XFS</a:t>
            </a:r>
            <a:endParaRPr lang="en-US" sz="1550" dirty="0"/>
          </a:p>
          <a:p>
            <a:pPr marL="0" indent="457200" algn="l">
              <a:buNone/>
            </a:pPr>
            <a:r>
              <a:rPr lang="en-US" sz="1550" b="1" dirty="0">
                <a:solidFill>
                  <a:srgbClr val="0F2747"/>
                </a:solidFill>
              </a:rPr>
              <a:t>Best direct random-I/O performer and the strongest choice for database-like or queue-depth-sensitive workloads.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548640" y="3837940"/>
            <a:ext cx="5596255" cy="1016000"/>
          </a:xfrm>
          <a:prstGeom prst="rect">
            <a:avLst/>
          </a:prstGeom>
          <a:solidFill>
            <a:srgbClr val="EDF5EC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1520" b="1" dirty="0">
                <a:solidFill>
                  <a:srgbClr val="375A38"/>
                </a:solidFill>
              </a:rPr>
              <a:t> btrfs</a:t>
            </a:r>
            <a:endParaRPr lang="en-US" sz="1520" dirty="0"/>
          </a:p>
          <a:p>
            <a:pPr marL="0" indent="457200" algn="l">
              <a:buNone/>
            </a:pPr>
            <a:r>
              <a:rPr lang="en-US" sz="1520" b="1" dirty="0">
                <a:solidFill>
                  <a:srgbClr val="375A38"/>
                </a:solidFill>
              </a:rPr>
              <a:t>Feature-rich but random-write-expensive: snapshots, checksums, and COW are valuable, but they cost throughput.</a:t>
            </a:r>
            <a:endParaRPr lang="en-US" sz="1520" dirty="0"/>
          </a:p>
        </p:txBody>
      </p:sp>
      <p:sp>
        <p:nvSpPr>
          <p:cNvPr id="12" name="Text 10"/>
          <p:cNvSpPr/>
          <p:nvPr/>
        </p:nvSpPr>
        <p:spPr>
          <a:xfrm>
            <a:off x="6537960" y="1371600"/>
            <a:ext cx="4572000" cy="32918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Challenges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583680" y="1828800"/>
            <a:ext cx="4343400" cy="155448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VM + loop devices distort absolute throughput numbers.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Small-file shell loops include process overhead, not only file-system overhead.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Buffered and direct benchmarks can tell different stories, so interpretation matters.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537960" y="3794760"/>
            <a:ext cx="4572000" cy="329184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Practical recommendation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83680" y="4251960"/>
            <a:ext cx="4343400" cy="114300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20" dirty="0">
                <a:solidFill>
                  <a:srgbClr val="1E2732"/>
                </a:solidFill>
              </a:rPr>
              <a:t>General Linux default → ext4</a:t>
            </a:r>
            <a:endParaRPr lang="en-US" sz="1520" dirty="0"/>
          </a:p>
          <a:p>
            <a:pPr marL="177800" indent="-177800">
              <a:buSzPct val="100000"/>
              <a:buChar char="•"/>
            </a:pPr>
            <a:r>
              <a:rPr lang="en-US" sz="1520" dirty="0">
                <a:solidFill>
                  <a:srgbClr val="1E2732"/>
                </a:solidFill>
              </a:rPr>
              <a:t>Random-write / database-like workload → XFS</a:t>
            </a:r>
            <a:endParaRPr lang="en-US" sz="1520" dirty="0"/>
          </a:p>
          <a:p>
            <a:pPr marL="177800" indent="-177800">
              <a:buSzPct val="100000"/>
              <a:buChar char="•"/>
            </a:pPr>
            <a:r>
              <a:rPr lang="en-US" sz="1520" dirty="0">
                <a:solidFill>
                  <a:srgbClr val="1E2732"/>
                </a:solidFill>
              </a:rPr>
              <a:t>Snapshots / checksum / admin features first → btrfs</a:t>
            </a:r>
            <a:endParaRPr lang="en-US" sz="15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Conclusion and Q&amp;A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CLOSING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12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48640" y="2005330"/>
            <a:ext cx="5029200" cy="32918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Conclusion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62305" y="2548890"/>
            <a:ext cx="4754880" cy="192024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1E2732"/>
                </a:solidFill>
              </a:rPr>
              <a:t>The most important lesson is that file-system design choices are visible in workload-specific ways.</a:t>
            </a:r>
            <a:endParaRPr lang="en-US" sz="1580" dirty="0"/>
          </a:p>
          <a:p>
            <a:pPr marL="177800" indent="-177800">
              <a:buSzPct val="100000"/>
              <a:buChar char="•"/>
            </a:pPr>
            <a:r>
              <a:rPr lang="en-US" sz="1580" dirty="0">
                <a:solidFill>
                  <a:srgbClr val="1E2732"/>
                </a:solidFill>
              </a:rPr>
              <a:t>Final ranking: ext4 = balanced, XFS = best for direct random I/O, btrfs = features over random-write speed.</a:t>
            </a:r>
            <a:endParaRPr lang="en-US" sz="1580" dirty="0"/>
          </a:p>
        </p:txBody>
      </p:sp>
      <p:sp>
        <p:nvSpPr>
          <p:cNvPr id="16" name="Text 14"/>
          <p:cNvSpPr/>
          <p:nvPr/>
        </p:nvSpPr>
        <p:spPr>
          <a:xfrm>
            <a:off x="6807200" y="2734310"/>
            <a:ext cx="448056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Thank you — Questions?</a:t>
            </a:r>
            <a:endParaRPr lang="en-US" sz="2400" b="1" dirty="0">
              <a:solidFill>
                <a:srgbClr val="0F2747"/>
              </a:solidFill>
              <a:latin typeface="Aptos Display" pitchFamily="34" charset="0"/>
              <a:ea typeface="Aptos Display" pitchFamily="34" charset="-122"/>
              <a:cs typeface="Aptos Display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Project Motivation &amp; Objectives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WHY THIS TOPIC MATTERS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987425"/>
            <a:ext cx="289941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2747"/>
                </a:solidFill>
              </a:rPr>
              <a:t>Why it is interesting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40080" y="1417320"/>
            <a:ext cx="5029200" cy="182880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E2732"/>
                </a:solidFill>
              </a:rPr>
              <a:t>The same hardware can behave very differently under ext4, XFS, and btrfs.</a:t>
            </a:r>
            <a:endParaRPr lang="en-US" sz="1700" dirty="0"/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E2732"/>
                </a:solidFill>
              </a:rPr>
              <a:t>The differences come from real kernel mechanisms: journaling, extent allocation, page cache, and copy-on-write.</a:t>
            </a:r>
            <a:endParaRPr lang="en-US" sz="1700" dirty="0"/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E2732"/>
                </a:solidFill>
              </a:rPr>
              <a:t>This topic combines mandatory benchmarks with subsystem-level explanation, which fits an OS project well.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640080" y="3749040"/>
            <a:ext cx="2939415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2747"/>
                </a:solidFill>
              </a:rPr>
              <a:t>What we set out to do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0080" y="4041648"/>
            <a:ext cx="4937760" cy="146304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E2732"/>
                </a:solidFill>
              </a:rPr>
              <a:t>Use dd, fio, and sysbench to measure sequential/random I/O, latency, and CPU usage.</a:t>
            </a:r>
            <a:endParaRPr lang="en-US" sz="1700" dirty="0"/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E2732"/>
                </a:solidFill>
              </a:rPr>
              <a:t>Test mount-parameter tuning and custom workloads.</a:t>
            </a:r>
            <a:endParaRPr lang="en-US" sz="1700" dirty="0"/>
          </a:p>
          <a:p>
            <a:pPr marL="177800" indent="-177800">
              <a:buSzPct val="100000"/>
              <a:buChar char="•"/>
            </a:pPr>
            <a:r>
              <a:rPr lang="en-US" sz="1700" dirty="0">
                <a:solidFill>
                  <a:srgbClr val="1E2732"/>
                </a:solidFill>
              </a:rPr>
              <a:t>Explain why the ranking changes across workloads instead of only listing numbers.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350000" y="1759585"/>
            <a:ext cx="5029200" cy="493395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Three designs, three trade-offs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6441440" y="2428240"/>
            <a:ext cx="1417320" cy="2000885"/>
          </a:xfrm>
          <a:prstGeom prst="rect">
            <a:avLst/>
          </a:prstGeom>
          <a:solidFill>
            <a:srgbClr val="FAF1D9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B2C0A"/>
                </a:solidFill>
              </a:rPr>
              <a:t>ext4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3B2C0A"/>
                </a:solidFill>
              </a:rPr>
              <a:t>balanced default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3B2C0A"/>
                </a:solidFill>
              </a:rPr>
              <a:t>strong general-purpose behavior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178800" y="2418080"/>
            <a:ext cx="1417320" cy="2016125"/>
          </a:xfrm>
          <a:prstGeom prst="rect">
            <a:avLst/>
          </a:prstGeom>
          <a:solidFill>
            <a:srgbClr val="EAF1F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2747"/>
                </a:solidFill>
              </a:rPr>
              <a:t>XFS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0F2747"/>
                </a:solidFill>
              </a:rPr>
              <a:t>extent-based design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0F2747"/>
                </a:solidFill>
              </a:rPr>
              <a:t>expected to excel on deep direct I/O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916160" y="2418080"/>
            <a:ext cx="1417320" cy="1992630"/>
          </a:xfrm>
          <a:prstGeom prst="rect">
            <a:avLst/>
          </a:prstGeom>
          <a:solidFill>
            <a:srgbClr val="EDF5EC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375A38"/>
                </a:solidFill>
              </a:rPr>
              <a:t>btrfs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375A38"/>
                </a:solidFill>
              </a:rPr>
              <a:t>copy-on-write + checksum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b="1" dirty="0">
                <a:solidFill>
                  <a:srgbClr val="375A38"/>
                </a:solidFill>
              </a:rPr>
              <a:t>richer features, more write overhead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Kernel Components Analyzed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SUBSYSTEM VIEW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3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85800" y="1115695"/>
            <a:ext cx="303022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2747"/>
                </a:solidFill>
              </a:rPr>
              <a:t>What we analyzed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85800" y="1417320"/>
            <a:ext cx="3291840" cy="315468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1E2732"/>
                </a:solidFill>
              </a:rPr>
              <a:t>VFS path: pathname lookup, dentries, and inode operations.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1E2732"/>
                </a:solidFill>
              </a:rPr>
              <a:t>Page cache / writeback versus direct I/O behavior.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1E2732"/>
                </a:solidFill>
              </a:rPr>
              <a:t>ext4 journaling (JBD2) and journaling modes.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1E2732"/>
                </a:solidFill>
              </a:rPr>
              <a:t>XFS allocation groups, extent trees, and logging.</a:t>
            </a:r>
            <a:endParaRPr lang="en-US" sz="1620" dirty="0"/>
          </a:p>
          <a:p>
            <a:pPr marL="177800" indent="-177800">
              <a:buSzPct val="100000"/>
              <a:buChar char="•"/>
            </a:pPr>
            <a:r>
              <a:rPr lang="en-US" sz="1620" dirty="0">
                <a:solidFill>
                  <a:srgbClr val="1E2732"/>
                </a:solidFill>
              </a:rPr>
              <a:t>btrfs copy-on-write, tree updates, checksumming, and compression.</a:t>
            </a:r>
            <a:endParaRPr lang="en-US" sz="1620" dirty="0"/>
          </a:p>
        </p:txBody>
      </p:sp>
      <p:sp>
        <p:nvSpPr>
          <p:cNvPr id="11" name="Text 9"/>
          <p:cNvSpPr/>
          <p:nvPr/>
        </p:nvSpPr>
        <p:spPr>
          <a:xfrm>
            <a:off x="868680" y="5029200"/>
            <a:ext cx="2834640" cy="548640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50" dirty="0">
                <a:solidFill>
                  <a:srgbClr val="5B6573"/>
                </a:solidFill>
              </a:rPr>
              <a:t>Characterization project, not a kernel-patching project.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389120" y="1115695"/>
            <a:ext cx="4007485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2747"/>
                </a:solidFill>
              </a:rPr>
              <a:t>Linux I/O path in this experiment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7680960" y="1737360"/>
            <a:ext cx="0" cy="3291840"/>
          </a:xfrm>
          <a:prstGeom prst="line">
            <a:avLst/>
          </a:prstGeom>
          <a:noFill/>
          <a:ln w="12700">
            <a:solidFill>
              <a:srgbClr val="D8E0E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0" y="1463040"/>
            <a:ext cx="2560320" cy="384048"/>
          </a:xfrm>
          <a:prstGeom prst="rect">
            <a:avLst/>
          </a:prstGeom>
          <a:solidFill>
            <a:srgbClr val="EAF1F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F2747"/>
                </a:solidFill>
              </a:rPr>
              <a:t>dd · fio · sysbench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6812280" y="2057400"/>
            <a:ext cx="1737360" cy="365760"/>
          </a:xfrm>
          <a:prstGeom prst="rect">
            <a:avLst/>
          </a:prstGeom>
          <a:solidFill>
            <a:srgbClr val="E8F4F4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D8C8C"/>
                </a:solidFill>
              </a:rPr>
              <a:t>VFS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5074920" y="2743200"/>
            <a:ext cx="1600200" cy="384048"/>
          </a:xfrm>
          <a:prstGeom prst="rect">
            <a:avLst/>
          </a:prstGeom>
          <a:solidFill>
            <a:srgbClr val="FAF1D9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8B6413"/>
                </a:solidFill>
              </a:rPr>
              <a:t>Page cache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732520" y="2743200"/>
            <a:ext cx="1600200" cy="384048"/>
          </a:xfrm>
          <a:prstGeom prst="rect">
            <a:avLst/>
          </a:prstGeom>
          <a:solidFill>
            <a:srgbClr val="F7F1E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8B6413"/>
                </a:solidFill>
              </a:rPr>
              <a:t>Direct I/O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0" y="3657600"/>
            <a:ext cx="1554480" cy="384048"/>
          </a:xfrm>
          <a:prstGeom prst="rect">
            <a:avLst/>
          </a:prstGeom>
          <a:solidFill>
            <a:srgbClr val="FAF1D9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3B2C0A"/>
                </a:solidFill>
              </a:rPr>
              <a:t>ext4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6400800" y="3657600"/>
            <a:ext cx="1554480" cy="384048"/>
          </a:xfrm>
          <a:prstGeom prst="rect">
            <a:avLst/>
          </a:prstGeom>
          <a:solidFill>
            <a:srgbClr val="EAF1F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0F2747"/>
                </a:solidFill>
              </a:rPr>
              <a:t>XFS</a:t>
            </a:r>
            <a:endParaRPr lang="en-US" sz="1450" dirty="0"/>
          </a:p>
        </p:txBody>
      </p:sp>
      <p:sp>
        <p:nvSpPr>
          <p:cNvPr id="20" name="Text 18"/>
          <p:cNvSpPr/>
          <p:nvPr/>
        </p:nvSpPr>
        <p:spPr>
          <a:xfrm>
            <a:off x="8229600" y="3657600"/>
            <a:ext cx="1554480" cy="384048"/>
          </a:xfrm>
          <a:prstGeom prst="rect">
            <a:avLst/>
          </a:prstGeom>
          <a:solidFill>
            <a:srgbClr val="EDF5EC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375A38"/>
                </a:solidFill>
              </a:rPr>
              <a:t>btrfs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5486400" y="4572000"/>
            <a:ext cx="3474720" cy="457200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5B6573"/>
                </a:solidFill>
              </a:rPr>
              <a:t>Block layer + scheduler + loop-backed image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646920" y="3872865"/>
            <a:ext cx="215138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F2747"/>
                </a:solidFill>
              </a:rPr>
              <a:t>Interpretation focus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9372600" y="4480560"/>
            <a:ext cx="1874520" cy="109728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340" dirty="0">
                <a:solidFill>
                  <a:srgbClr val="1E2732"/>
                </a:solidFill>
              </a:rPr>
              <a:t>How in-place update vs. COW changes write cost.</a:t>
            </a:r>
            <a:endParaRPr lang="en-US" sz="1340" dirty="0"/>
          </a:p>
          <a:p>
            <a:pPr marL="177800" indent="-177800">
              <a:buSzPct val="100000"/>
              <a:buChar char="•"/>
            </a:pPr>
            <a:r>
              <a:rPr lang="en-US" sz="1340" dirty="0">
                <a:solidFill>
                  <a:srgbClr val="1E2732"/>
                </a:solidFill>
              </a:rPr>
              <a:t>Why buffered and direct I/O can lead to different conclusions.</a:t>
            </a:r>
            <a:endParaRPr lang="en-US" sz="1340" dirty="0"/>
          </a:p>
          <a:p>
            <a:pPr marL="177800" indent="-177800">
              <a:buSzPct val="100000"/>
              <a:buChar char="•"/>
            </a:pPr>
            <a:r>
              <a:rPr lang="en-US" sz="1340" dirty="0">
                <a:solidFill>
                  <a:srgbClr val="1E2732"/>
                </a:solidFill>
              </a:rPr>
              <a:t>Which design is best for random write-heavy workloads.</a:t>
            </a:r>
            <a:endParaRPr lang="en-US" sz="134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Design &amp; Implementation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BENCHMARK HARNESS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4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43915" y="1440688"/>
            <a:ext cx="164592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2747"/>
                </a:solidFill>
              </a:rPr>
              <a:t>What we built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142365" y="2011680"/>
            <a:ext cx="4953000" cy="178308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Autofit/>
          </a:bodyPr>
          <a:lstStyle/>
          <a:p>
            <a:pPr marL="177800" indent="-177800">
              <a:buSzPct val="100000"/>
              <a:buChar char="•"/>
            </a:pPr>
            <a:r>
              <a:rPr lang="en-US" dirty="0">
                <a:solidFill>
                  <a:srgbClr val="1E2732"/>
                </a:solidFill>
              </a:rPr>
              <a:t>A reproducible shell-script harness that creates three loop-backed file systems in the same VM.</a:t>
            </a:r>
            <a:endParaRPr lang="en-US" dirty="0"/>
          </a:p>
          <a:p>
            <a:pPr marL="177800" indent="-177800">
              <a:buSzPct val="100000"/>
              <a:buChar char="•"/>
            </a:pPr>
            <a:r>
              <a:rPr lang="en-US" dirty="0">
                <a:solidFill>
                  <a:srgbClr val="1E2732"/>
                </a:solidFill>
              </a:rPr>
              <a:t>Separate scripts for setup, baseline benchmarks, mount tuning, and custom workloads.</a:t>
            </a:r>
            <a:endParaRPr lang="en-US" dirty="0"/>
          </a:p>
          <a:p>
            <a:pPr marL="177800" indent="-177800">
              <a:buSzPct val="100000"/>
              <a:buChar char="•"/>
            </a:pPr>
            <a:r>
              <a:rPr lang="en-US" dirty="0">
                <a:solidFill>
                  <a:srgbClr val="1E2732"/>
                </a:solidFill>
              </a:rPr>
              <a:t>CSV / JSON outputs that feed the report figures and presentation charts.</a:t>
            </a:r>
            <a:endParaRPr lang="en-US" dirty="0">
              <a:solidFill>
                <a:srgbClr val="1E2732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594995" y="5029200"/>
            <a:ext cx="1803400" cy="914400"/>
          </a:xfrm>
          <a:prstGeom prst="rect">
            <a:avLst/>
          </a:prstGeom>
          <a:solidFill>
            <a:srgbClr val="EAF1F8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F2747"/>
                </a:solidFill>
              </a:rPr>
              <a:t>Setup env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0F2747"/>
                </a:solidFill>
              </a:rPr>
              <a:t>loop fil</a:t>
            </a:r>
            <a:r>
              <a:rPr lang="en-US" sz="1500" b="1" dirty="0">
                <a:solidFill>
                  <a:srgbClr val="0F2747"/>
                </a:solidFill>
              </a:rPr>
              <a:t>es · </a:t>
            </a:r>
            <a:endParaRPr lang="en-US" sz="1500" b="1" dirty="0">
              <a:solidFill>
                <a:srgbClr val="0F2747"/>
              </a:solidFill>
            </a:endParaRPr>
          </a:p>
          <a:p>
            <a:pPr marL="0" indent="0" algn="ctr">
              <a:buNone/>
            </a:pPr>
            <a:r>
              <a:rPr lang="en-US" sz="1500" b="1" dirty="0">
                <a:solidFill>
                  <a:srgbClr val="0F2747"/>
                </a:solidFill>
              </a:rPr>
              <a:t>format · mount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2489835" y="5285232"/>
            <a:ext cx="411480" cy="365760"/>
          </a:xfrm>
          <a:prstGeom prst="chevron">
            <a:avLst/>
          </a:prstGeom>
          <a:solidFill>
            <a:srgbClr val="F4F7FB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47035" y="5029200"/>
            <a:ext cx="1737360" cy="914400"/>
          </a:xfrm>
          <a:prstGeom prst="rect">
            <a:avLst/>
          </a:prstGeom>
          <a:solidFill>
            <a:srgbClr val="FAF1D9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8B6413"/>
                </a:solidFill>
              </a:rPr>
              <a:t>Baseline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8B6413"/>
                </a:solidFill>
              </a:rPr>
              <a:t>dd · fio · sysbench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775835" y="5285232"/>
            <a:ext cx="411480" cy="365760"/>
          </a:xfrm>
          <a:prstGeom prst="chevron">
            <a:avLst/>
          </a:prstGeom>
          <a:solidFill>
            <a:srgbClr val="F4F7FB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233035" y="5029200"/>
            <a:ext cx="1737360" cy="914400"/>
          </a:xfrm>
          <a:prstGeom prst="rect">
            <a:avLst/>
          </a:prstGeom>
          <a:solidFill>
            <a:srgbClr val="E8F4F4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D8C8C"/>
                </a:solidFill>
              </a:rPr>
              <a:t>Advanced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2D8C8C"/>
                </a:solidFill>
              </a:rPr>
              <a:t>mount tuning · custom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061835" y="5285232"/>
            <a:ext cx="411480" cy="365760"/>
          </a:xfrm>
          <a:prstGeom prst="chevron">
            <a:avLst/>
          </a:prstGeom>
          <a:solidFill>
            <a:srgbClr val="F4F7FB"/>
          </a:solidFill>
          <a:ln w="12700">
            <a:solidFill>
              <a:srgbClr val="D8E0E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519035" y="5029200"/>
            <a:ext cx="1737360" cy="914400"/>
          </a:xfrm>
          <a:prstGeom prst="rect">
            <a:avLst/>
          </a:prstGeom>
          <a:solidFill>
            <a:srgbClr val="EDF5EC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75A38"/>
                </a:solidFill>
              </a:rPr>
              <a:t>Outputs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375A38"/>
                </a:solidFill>
              </a:rPr>
              <a:t>CSV / JSON · </a:t>
            </a:r>
            <a:endParaRPr lang="en-US" sz="1500" b="1" dirty="0">
              <a:solidFill>
                <a:srgbClr val="375A38"/>
              </a:solidFill>
            </a:endParaRPr>
          </a:p>
          <a:p>
            <a:pPr marL="0" indent="0" algn="ctr">
              <a:buNone/>
            </a:pPr>
            <a:r>
              <a:rPr lang="en-US" sz="1500" b="1" dirty="0">
                <a:solidFill>
                  <a:srgbClr val="375A38"/>
                </a:solidFill>
              </a:rPr>
              <a:t>plots · report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7680960" y="1234440"/>
            <a:ext cx="3520440" cy="329184"/>
          </a:xfrm>
          <a:prstGeom prst="rect">
            <a:avLst/>
          </a:prstGeom>
          <a:solidFill>
            <a:srgbClr val="162131"/>
          </a:solidFill>
          <a:ln>
            <a:solidFill>
              <a:srgbClr val="162131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</a:rPr>
              <a:t>Key fio settings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7726680" y="1664335"/>
            <a:ext cx="3429000" cy="1299210"/>
          </a:xfrm>
          <a:prstGeom prst="rect">
            <a:avLst/>
          </a:prstGeom>
          <a:solidFill>
            <a:srgbClr val="162131"/>
          </a:solidFill>
          <a:ln>
            <a:solidFill>
              <a:srgbClr val="162131"/>
            </a:solidFill>
          </a:ln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1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fio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--rw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randrw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--bs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4k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--iodepth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32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--size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256M </a:t>
            </a:r>
            <a:r>
              <a:rPr lang="en-US" sz="1400" dirty="0">
                <a:solidFill>
                  <a:srgbClr val="F8F8F2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\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 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--runtime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30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--time_based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--rwmixread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70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 </a:t>
            </a:r>
            <a:r>
              <a:rPr lang="en-US" sz="1400" dirty="0">
                <a:solidFill>
                  <a:srgbClr val="F8F8F2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\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3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 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--ioengine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libaio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--direct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1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 </a:t>
            </a:r>
            <a:r>
              <a:rPr lang="en-US" sz="1400" dirty="0">
                <a:solidFill>
                  <a:srgbClr val="FFFFFF"/>
                </a:solidFill>
                <a:latin typeface="Consolas" panose="020B0609020204030204" pitchFamily="34" charset="0"/>
                <a:ea typeface="Consolas" panose="020B0609020204030204" pitchFamily="34" charset="-122"/>
                <a:cs typeface="Consolas" panose="020B0609020204030204" pitchFamily="34" charset="-120"/>
              </a:rPr>
              <a:t>--group_reporting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726680" y="3084195"/>
            <a:ext cx="3429000" cy="1554480"/>
          </a:xfrm>
          <a:prstGeom prst="rect">
            <a:avLst/>
          </a:prstGeom>
          <a:solidFill>
            <a:srgbClr val="162131"/>
          </a:solidFill>
          <a:ln>
            <a:solidFill>
              <a:srgbClr val="162131"/>
            </a:solidFill>
          </a:ln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FFFFFF"/>
                </a:solidFill>
              </a:rPr>
              <a:t>direct=1 removes page-cache effects for the main fio tests.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FFFFFF"/>
                </a:solidFill>
              </a:rPr>
              <a:t>4 KB + iodepth 32 stresses random I/O and queue handling.</a:t>
            </a:r>
            <a:endParaRPr lang="en-US" sz="1420" dirty="0"/>
          </a:p>
          <a:p>
            <a:pPr marL="177800" indent="-177800">
              <a:buSzPct val="100000"/>
              <a:buChar char="•"/>
            </a:pPr>
            <a:r>
              <a:rPr lang="en-US" sz="1420" dirty="0">
                <a:solidFill>
                  <a:srgbClr val="FFFFFF"/>
                </a:solidFill>
              </a:rPr>
              <a:t>70/30 mix approximates a database-like read/write pattern.</a:t>
            </a:r>
            <a:endParaRPr lang="en-US" sz="14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Experimental Setup &amp; Methodology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HOW WE TESTED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5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31520" y="1188720"/>
            <a:ext cx="3291840" cy="310896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Environment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822960" y="1645920"/>
            <a:ext cx="3108960" cy="51206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OS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Ubuntu in KVM VM</a:t>
            </a:r>
            <a:endParaRPr lang="en-US" sz="1450" dirty="0"/>
          </a:p>
        </p:txBody>
      </p:sp>
      <p:sp>
        <p:nvSpPr>
          <p:cNvPr id="11" name="Text 9"/>
          <p:cNvSpPr/>
          <p:nvPr/>
        </p:nvSpPr>
        <p:spPr>
          <a:xfrm>
            <a:off x="822960" y="2304288"/>
            <a:ext cx="3108960" cy="512064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Kernel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6.17.0-14-generic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822960" y="2962656"/>
            <a:ext cx="3108960" cy="51206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CPU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Intel Core Ultra 5 225H, 3 cores</a:t>
            </a:r>
            <a:endParaRPr lang="en-US" sz="1450" dirty="0"/>
          </a:p>
        </p:txBody>
      </p:sp>
      <p:sp>
        <p:nvSpPr>
          <p:cNvPr id="13" name="Text 11"/>
          <p:cNvSpPr/>
          <p:nvPr/>
        </p:nvSpPr>
        <p:spPr>
          <a:xfrm>
            <a:off x="822960" y="3621024"/>
            <a:ext cx="3108960" cy="512064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Memory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21 GiB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822960" y="4279392"/>
            <a:ext cx="3108960" cy="51206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Storage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3 loop devices, 2 GB each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822960" y="4937760"/>
            <a:ext cx="3108960" cy="512064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Tools</a:t>
            </a:r>
            <a:endParaRPr lang="en-US" sz="1450" dirty="0"/>
          </a:p>
          <a:p>
            <a:pPr marL="0" indent="0" algn="ctr">
              <a:buNone/>
            </a:pPr>
            <a:r>
              <a:rPr lang="en-US" sz="1450" dirty="0">
                <a:solidFill>
                  <a:srgbClr val="1E2732"/>
                </a:solidFill>
              </a:rPr>
              <a:t>fio 3.36 · sysbench 1.0.20 · dd</a:t>
            </a:r>
            <a:endParaRPr lang="en-US" sz="1450" dirty="0"/>
          </a:p>
        </p:txBody>
      </p:sp>
      <p:sp>
        <p:nvSpPr>
          <p:cNvPr id="16" name="Text 14"/>
          <p:cNvSpPr/>
          <p:nvPr/>
        </p:nvSpPr>
        <p:spPr>
          <a:xfrm>
            <a:off x="4343400" y="1188720"/>
            <a:ext cx="3520440" cy="310896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Workloads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526280" y="1645920"/>
            <a:ext cx="3154680" cy="640080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dd</a:t>
            </a:r>
            <a:endParaRPr lang="en-US" sz="1420" dirty="0"/>
          </a:p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sequential read/write, 4 KB / 64 KB / 1 MB</a:t>
            </a:r>
            <a:endParaRPr lang="en-US" sz="1420" dirty="0"/>
          </a:p>
        </p:txBody>
      </p:sp>
      <p:sp>
        <p:nvSpPr>
          <p:cNvPr id="18" name="Text 16"/>
          <p:cNvSpPr/>
          <p:nvPr/>
        </p:nvSpPr>
        <p:spPr>
          <a:xfrm>
            <a:off x="4526280" y="2432304"/>
            <a:ext cx="3154680" cy="640080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fio</a:t>
            </a:r>
            <a:endParaRPr lang="en-US" sz="1420" dirty="0"/>
          </a:p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1 MB sequential; 4 KB random; 70/30 mix; latency</a:t>
            </a:r>
            <a:endParaRPr lang="en-US" sz="1420" dirty="0"/>
          </a:p>
        </p:txBody>
      </p:sp>
      <p:sp>
        <p:nvSpPr>
          <p:cNvPr id="19" name="Text 17"/>
          <p:cNvSpPr/>
          <p:nvPr/>
        </p:nvSpPr>
        <p:spPr>
          <a:xfrm>
            <a:off x="4526280" y="3218688"/>
            <a:ext cx="3154680" cy="640080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sysbench</a:t>
            </a:r>
            <a:endParaRPr lang="en-US" sz="1420" dirty="0"/>
          </a:p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buffered seq/rand/mixed file I/O, 30 s</a:t>
            </a:r>
            <a:endParaRPr lang="en-US" sz="1420" dirty="0"/>
          </a:p>
        </p:txBody>
      </p:sp>
      <p:sp>
        <p:nvSpPr>
          <p:cNvPr id="20" name="Text 18"/>
          <p:cNvSpPr/>
          <p:nvPr/>
        </p:nvSpPr>
        <p:spPr>
          <a:xfrm>
            <a:off x="4526280" y="4005072"/>
            <a:ext cx="3154680" cy="640080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Advanced</a:t>
            </a:r>
            <a:endParaRPr lang="en-US" sz="1420" dirty="0"/>
          </a:p>
          <a:p>
            <a:pPr marL="0" indent="0" algn="ctr">
              <a:buNone/>
            </a:pPr>
            <a:r>
              <a:rPr lang="en-US" sz="1420" dirty="0">
                <a:solidFill>
                  <a:srgbClr val="1E2732"/>
                </a:solidFill>
              </a:rPr>
              <a:t>mount tuning + small files + large file + DB-like mix</a:t>
            </a:r>
            <a:endParaRPr lang="en-US" sz="1420" dirty="0"/>
          </a:p>
        </p:txBody>
      </p:sp>
      <p:sp>
        <p:nvSpPr>
          <p:cNvPr id="21" name="Text 19"/>
          <p:cNvSpPr/>
          <p:nvPr/>
        </p:nvSpPr>
        <p:spPr>
          <a:xfrm>
            <a:off x="8229600" y="1188720"/>
            <a:ext cx="3246120" cy="310896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Fairness controls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8229600" y="1645920"/>
            <a:ext cx="3017520" cy="182880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Same 2 GB image size and same VM for all file systems.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drop_caches before each run.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fio uses direct=1 so the core comparison is not dominated by page cache.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Same runtime and same I/O sizes across file systems.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8366760" y="4069080"/>
            <a:ext cx="2788920" cy="868680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5B6573"/>
                </a:solidFill>
              </a:rPr>
              <a:t>Limitation</a:t>
            </a:r>
            <a:endParaRPr lang="en-US" sz="1380" dirty="0"/>
          </a:p>
          <a:p>
            <a:pPr marL="0" indent="0" algn="ctr">
              <a:buNone/>
            </a:pPr>
            <a:r>
              <a:rPr lang="en-US" sz="1380" dirty="0">
                <a:solidFill>
                  <a:srgbClr val="5B6573"/>
                </a:solidFill>
              </a:rPr>
              <a:t>Absolute bandwidth is inflated by the VM + loop-backed setup, so we focus on relative trends.</a:t>
            </a:r>
            <a:endParaRPr lang="en-US" sz="13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Results I — Sequential Throughput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DIRECT + BLOCK-SIZE EFFECTS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6</a:t>
            </a:r>
            <a:endParaRPr lang="en-US" sz="900" dirty="0"/>
          </a:p>
        </p:txBody>
      </p:sp>
      <p:pic>
        <p:nvPicPr>
          <p:cNvPr id="9" name="Image 0" descr="/mnt/data/fio_seq_bw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59636"/>
            <a:ext cx="6126480" cy="3675888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223760" y="1325880"/>
            <a:ext cx="3840480" cy="32918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Main takeaways</a:t>
            </a:r>
            <a:endParaRPr lang="en-US" sz="1700" dirty="0"/>
          </a:p>
        </p:txBody>
      </p:sp>
      <p:sp>
        <p:nvSpPr>
          <p:cNvPr id="11" name="Text 8"/>
          <p:cNvSpPr/>
          <p:nvPr/>
        </p:nvSpPr>
        <p:spPr>
          <a:xfrm>
            <a:off x="7223760" y="1783080"/>
            <a:ext cx="3657600" cy="246888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1E2732"/>
                </a:solidFill>
              </a:rPr>
              <a:t>ext4 and XFS are almost tied on direct sequential write: 7.57 vs 7.48 GB/s.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1E2732"/>
                </a:solidFill>
              </a:rPr>
              <a:t>XFS is slightly ahead on direct sequential read, but ext4 remains very close.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1E2732"/>
                </a:solidFill>
              </a:rPr>
              <a:t>btrfs drops to 1.61 GB/s on direct sequential write, showing the cost of extra write-path work.</a:t>
            </a:r>
            <a:endParaRPr lang="en-US" sz="1550" dirty="0"/>
          </a:p>
          <a:p>
            <a:pPr marL="177800" indent="-177800">
              <a:buSzPct val="100000"/>
              <a:buChar char="•"/>
            </a:pPr>
            <a:r>
              <a:rPr lang="en-US" sz="1550" dirty="0">
                <a:solidFill>
                  <a:srgbClr val="1E2732"/>
                </a:solidFill>
              </a:rPr>
              <a:t>In dd, ext4 benefits the most from larger block sizes, especially on reads.</a:t>
            </a:r>
            <a:endParaRPr lang="en-US" sz="1550" dirty="0"/>
          </a:p>
        </p:txBody>
      </p:sp>
      <p:sp>
        <p:nvSpPr>
          <p:cNvPr id="12" name="Text 9"/>
          <p:cNvSpPr/>
          <p:nvPr/>
        </p:nvSpPr>
        <p:spPr>
          <a:xfrm>
            <a:off x="7406640" y="4572000"/>
            <a:ext cx="3429000" cy="822960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380" dirty="0">
                <a:solidFill>
                  <a:srgbClr val="5B6573"/>
                </a:solidFill>
              </a:rPr>
              <a:t>Interpretation</a:t>
            </a:r>
            <a:endParaRPr lang="en-US" sz="1380" dirty="0"/>
          </a:p>
          <a:p>
            <a:pPr marL="0" indent="0" algn="ctr">
              <a:buNone/>
            </a:pPr>
            <a:r>
              <a:rPr lang="en-US" sz="1380" dirty="0">
                <a:solidFill>
                  <a:srgbClr val="5B6573"/>
                </a:solidFill>
              </a:rPr>
              <a:t>Long sequential writes reward designs with efficient extent allocation and less copy-on-write overhead.</a:t>
            </a:r>
            <a:endParaRPr lang="en-US" sz="13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Results II — Random I/O, Latency, and CPU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WHERE THE DESIGNS DIVERGE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7</a:t>
            </a:r>
            <a:endParaRPr lang="en-US" sz="900" dirty="0"/>
          </a:p>
        </p:txBody>
      </p:sp>
      <p:pic>
        <p:nvPicPr>
          <p:cNvPr id="9" name="Image 0" descr="/mnt/data/fio_random_iops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" y="1558383"/>
            <a:ext cx="6309360" cy="3832673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223760" y="1325880"/>
            <a:ext cx="3840480" cy="32918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0F2747"/>
                </a:solidFill>
              </a:rPr>
              <a:t>Average write latency (μs)</a:t>
            </a:r>
            <a:endParaRPr lang="en-US" sz="1650" dirty="0"/>
          </a:p>
        </p:txBody>
      </p:sp>
      <p:sp>
        <p:nvSpPr>
          <p:cNvPr id="11" name="Text 8"/>
          <p:cNvSpPr/>
          <p:nvPr/>
        </p:nvSpPr>
        <p:spPr>
          <a:xfrm>
            <a:off x="7360920" y="1828800"/>
            <a:ext cx="54864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573"/>
                </a:solidFill>
              </a:rPr>
              <a:t>ext4</a:t>
            </a:r>
            <a:endParaRPr lang="en-US" sz="1350" dirty="0"/>
          </a:p>
        </p:txBody>
      </p:sp>
      <p:sp>
        <p:nvSpPr>
          <p:cNvPr id="12" name="Shape 9"/>
          <p:cNvSpPr/>
          <p:nvPr/>
        </p:nvSpPr>
        <p:spPr>
          <a:xfrm>
            <a:off x="8001000" y="1865376"/>
            <a:ext cx="658368" cy="128016"/>
          </a:xfrm>
          <a:prstGeom prst="roundRect">
            <a:avLst/>
          </a:prstGeom>
          <a:solidFill>
            <a:srgbClr val="E3A626"/>
          </a:solidFill>
          <a:ln w="12700">
            <a:solidFill>
              <a:srgbClr val="E3A626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0881360" y="1828800"/>
            <a:ext cx="408305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1E2732"/>
                </a:solidFill>
              </a:rPr>
              <a:t>4.8</a:t>
            </a:r>
            <a:endParaRPr lang="en-US" sz="1320" dirty="0"/>
          </a:p>
        </p:txBody>
      </p:sp>
      <p:sp>
        <p:nvSpPr>
          <p:cNvPr id="14" name="Text 11"/>
          <p:cNvSpPr/>
          <p:nvPr/>
        </p:nvSpPr>
        <p:spPr>
          <a:xfrm>
            <a:off x="7360920" y="2157984"/>
            <a:ext cx="54864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573"/>
                </a:solidFill>
              </a:rPr>
              <a:t>XFS</a:t>
            </a:r>
            <a:endParaRPr lang="en-US" sz="1350" dirty="0"/>
          </a:p>
        </p:txBody>
      </p:sp>
      <p:sp>
        <p:nvSpPr>
          <p:cNvPr id="15" name="Shape 12"/>
          <p:cNvSpPr/>
          <p:nvPr/>
        </p:nvSpPr>
        <p:spPr>
          <a:xfrm>
            <a:off x="8001000" y="2194560"/>
            <a:ext cx="665226" cy="128016"/>
          </a:xfrm>
          <a:prstGeom prst="roundRect">
            <a:avLst/>
          </a:prstGeom>
          <a:solidFill>
            <a:srgbClr val="2E66A6"/>
          </a:solidFill>
          <a:ln w="12700">
            <a:solidFill>
              <a:srgbClr val="2E66A6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10861675" y="2157730"/>
            <a:ext cx="464185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1E2732"/>
                </a:solidFill>
              </a:rPr>
              <a:t>4.85</a:t>
            </a:r>
            <a:endParaRPr lang="en-US" sz="1320" dirty="0"/>
          </a:p>
        </p:txBody>
      </p:sp>
      <p:sp>
        <p:nvSpPr>
          <p:cNvPr id="17" name="Text 14"/>
          <p:cNvSpPr/>
          <p:nvPr/>
        </p:nvSpPr>
        <p:spPr>
          <a:xfrm>
            <a:off x="7360920" y="2487168"/>
            <a:ext cx="54864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5B6573"/>
                </a:solidFill>
              </a:rPr>
              <a:t>btrfs</a:t>
            </a:r>
            <a:endParaRPr lang="en-US" sz="1350" dirty="0"/>
          </a:p>
        </p:txBody>
      </p:sp>
      <p:sp>
        <p:nvSpPr>
          <p:cNvPr id="18" name="Shape 15"/>
          <p:cNvSpPr/>
          <p:nvPr/>
        </p:nvSpPr>
        <p:spPr>
          <a:xfrm>
            <a:off x="8001000" y="2523744"/>
            <a:ext cx="2540203" cy="128016"/>
          </a:xfrm>
          <a:prstGeom prst="roundRect">
            <a:avLst/>
          </a:prstGeom>
          <a:solidFill>
            <a:srgbClr val="5A8F58"/>
          </a:solidFill>
          <a:ln w="12700">
            <a:solidFill>
              <a:srgbClr val="5A8F58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10881360" y="2487295"/>
            <a:ext cx="445770" cy="13716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20" dirty="0">
                <a:solidFill>
                  <a:srgbClr val="1E2732"/>
                </a:solidFill>
              </a:rPr>
              <a:t>18.52</a:t>
            </a:r>
            <a:endParaRPr lang="en-US" sz="1320" dirty="0"/>
          </a:p>
        </p:txBody>
      </p:sp>
      <p:sp>
        <p:nvSpPr>
          <p:cNvPr id="20" name="Text 17"/>
          <p:cNvSpPr/>
          <p:nvPr/>
        </p:nvSpPr>
        <p:spPr>
          <a:xfrm>
            <a:off x="7223760" y="3154680"/>
            <a:ext cx="3840480" cy="329184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0F2747"/>
                </a:solidFill>
              </a:rPr>
              <a:t>What matters most here</a:t>
            </a:r>
            <a:endParaRPr lang="en-US" sz="1650" dirty="0"/>
          </a:p>
        </p:txBody>
      </p:sp>
      <p:sp>
        <p:nvSpPr>
          <p:cNvPr id="21" name="Text 18"/>
          <p:cNvSpPr/>
          <p:nvPr/>
        </p:nvSpPr>
        <p:spPr>
          <a:xfrm>
            <a:off x="7223760" y="3611880"/>
            <a:ext cx="3840480" cy="236601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 lnSpcReduction="10000"/>
          </a:bodyPr>
          <a:lstStyle/>
          <a:p>
            <a:pPr marL="177800" indent="-177800">
              <a:buSzPct val="100000"/>
              <a:buChar char="•"/>
            </a:pPr>
            <a:r>
              <a:rPr lang="en-US" sz="1440" dirty="0">
                <a:solidFill>
                  <a:srgbClr val="1E2732"/>
                </a:solidFill>
              </a:rPr>
              <a:t>XFS dominates 4 KB direct random read and write, so it is the strongest choice for database-like direct I/O.</a:t>
            </a:r>
            <a:endParaRPr lang="en-US" sz="1440" dirty="0"/>
          </a:p>
          <a:p>
            <a:pPr marL="177800" indent="-177800">
              <a:buSzPct val="100000"/>
              <a:buChar char="•"/>
            </a:pPr>
            <a:r>
              <a:rPr lang="en-US" sz="1440" dirty="0">
                <a:solidFill>
                  <a:srgbClr val="1E2732"/>
                </a:solidFill>
              </a:rPr>
              <a:t>ext4 remains competitive and balanced, but it does not scale as far as XFS in these deep random tests.</a:t>
            </a:r>
            <a:endParaRPr lang="en-US" sz="1440" dirty="0"/>
          </a:p>
          <a:p>
            <a:pPr marL="177800" indent="-177800">
              <a:buSzPct val="100000"/>
              <a:buChar char="•"/>
            </a:pPr>
            <a:r>
              <a:rPr lang="en-US" sz="1440" dirty="0">
                <a:solidFill>
                  <a:srgbClr val="1E2732"/>
                </a:solidFill>
              </a:rPr>
              <a:t>btrfs random write is the weak spot: 37k IOPS and 18.5 μs average write latency.</a:t>
            </a:r>
            <a:endParaRPr lang="en-US" sz="1440" dirty="0"/>
          </a:p>
          <a:p>
            <a:pPr marL="177800" indent="-177800">
              <a:buSzPct val="100000"/>
              <a:buChar char="•"/>
            </a:pPr>
            <a:r>
              <a:rPr lang="en-US" sz="1440" dirty="0">
                <a:solidFill>
                  <a:srgbClr val="1E2732"/>
                </a:solidFill>
              </a:rPr>
              <a:t>Low btrfs user CPU during random write suggests the bottleneck is storage-side work, not user-space compute.</a:t>
            </a:r>
            <a:endParaRPr lang="en-US" sz="14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Results III — Buffered I/O and Custom Workloads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CACHE EFFECTS AND APPLICATION PATTERNS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8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31520" y="1115695"/>
            <a:ext cx="4698365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F2747"/>
                </a:solidFill>
              </a:rPr>
              <a:t>Buffered sysbench throughput (MiB/s)</a:t>
            </a:r>
            <a:endParaRPr lang="en-US" sz="1650" dirty="0"/>
          </a:p>
        </p:txBody>
      </p:sp>
      <p:graphicFrame>
        <p:nvGraphicFramePr>
          <p:cNvPr id="10" name="Chart 0"/>
          <p:cNvGraphicFramePr/>
          <p:nvPr/>
        </p:nvGraphicFramePr>
        <p:xfrm>
          <a:off x="713232" y="1417320"/>
          <a:ext cx="5074920" cy="338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" name="Text 8"/>
          <p:cNvSpPr/>
          <p:nvPr/>
        </p:nvSpPr>
        <p:spPr>
          <a:xfrm>
            <a:off x="6144895" y="1115695"/>
            <a:ext cx="522605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F2747"/>
                </a:solidFill>
              </a:rPr>
              <a:t>DB-like mixed workload (2 threads, IOPS)</a:t>
            </a:r>
            <a:endParaRPr lang="en-US" sz="1650" dirty="0"/>
          </a:p>
        </p:txBody>
      </p:sp>
      <p:graphicFrame>
        <p:nvGraphicFramePr>
          <p:cNvPr id="12" name="Chart 1"/>
          <p:cNvGraphicFramePr/>
          <p:nvPr/>
        </p:nvGraphicFramePr>
        <p:xfrm>
          <a:off x="6126480" y="1417320"/>
          <a:ext cx="5074920" cy="3383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 9"/>
          <p:cNvSpPr/>
          <p:nvPr/>
        </p:nvSpPr>
        <p:spPr>
          <a:xfrm>
            <a:off x="841248" y="5166360"/>
            <a:ext cx="10287000" cy="822960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20" dirty="0">
                <a:solidFill>
                  <a:srgbClr val="5B6573"/>
                </a:solidFill>
              </a:rPr>
              <a:t>Insight</a:t>
            </a:r>
            <a:endParaRPr lang="en-US" sz="1420" dirty="0"/>
          </a:p>
          <a:p>
            <a:pPr marL="0" indent="0" algn="ctr">
              <a:buNone/>
            </a:pPr>
            <a:r>
              <a:rPr lang="en-US" sz="1420" dirty="0">
                <a:solidFill>
                  <a:srgbClr val="5B6573"/>
                </a:solidFill>
              </a:rPr>
              <a:t>The page cache boosts buffered throughput for all file systems, but it does not erase the design trade-offs. btrfs still collapses on write-heavy random workloads, while ext4 and XFS stay strong.</a:t>
            </a:r>
            <a:endParaRPr lang="en-US" sz="14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786384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F2747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Advanced Options — Mount Tuning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548640" y="786384"/>
            <a:ext cx="1097280" cy="45720"/>
          </a:xfrm>
          <a:prstGeom prst="rect">
            <a:avLst/>
          </a:prstGeom>
          <a:solidFill>
            <a:srgbClr val="2E66A6"/>
          </a:solidFill>
          <a:ln w="12700">
            <a:solidFill>
              <a:srgbClr val="2E66A6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555480" y="365760"/>
            <a:ext cx="20116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50" b="1" dirty="0">
                <a:solidFill>
                  <a:srgbClr val="2E66A6"/>
                </a:solidFill>
              </a:rPr>
              <a:t>WHAT TUNING CAN AND CANNOT FIX</a:t>
            </a:r>
            <a:endParaRPr lang="en-US" sz="95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F2747"/>
          </a:solidFill>
          <a:ln w="12700">
            <a:solidFill>
              <a:srgbClr val="0F2747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6547104"/>
            <a:ext cx="12191695" cy="310896"/>
          </a:xfrm>
          <a:prstGeom prst="rect">
            <a:avLst/>
          </a:prstGeom>
          <a:solidFill>
            <a:srgbClr val="F4F7FB"/>
          </a:solidFill>
          <a:ln w="12700">
            <a:solidFill>
              <a:srgbClr val="F4F7FB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6565392"/>
            <a:ext cx="228600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481"/>
                </a:solidFill>
              </a:rPr>
              <a:t>Operating Systems · Topic 14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1612880" y="6565392"/>
            <a:ext cx="182880" cy="14630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481"/>
                </a:solidFill>
              </a:rPr>
              <a:t>9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49935" y="1115695"/>
            <a:ext cx="4504690" cy="18288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0F2747"/>
                </a:solidFill>
              </a:rPr>
              <a:t>Representative random-write IOPS</a:t>
            </a:r>
            <a:endParaRPr lang="en-US" sz="1650" dirty="0"/>
          </a:p>
        </p:txBody>
      </p:sp>
      <p:graphicFrame>
        <p:nvGraphicFramePr>
          <p:cNvPr id="10" name="Chart 0"/>
          <p:cNvGraphicFramePr/>
          <p:nvPr/>
        </p:nvGraphicFramePr>
        <p:xfrm>
          <a:off x="749808" y="1417320"/>
          <a:ext cx="5486400" cy="406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" name="Text 8"/>
          <p:cNvSpPr/>
          <p:nvPr/>
        </p:nvSpPr>
        <p:spPr>
          <a:xfrm>
            <a:off x="6583680" y="1325880"/>
            <a:ext cx="4572000" cy="329184"/>
          </a:xfrm>
          <a:prstGeom prst="rect">
            <a:avLst/>
          </a:prstGeom>
          <a:solidFill>
            <a:srgbClr val="F4F7FB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F2747"/>
                </a:solidFill>
              </a:rPr>
              <a:t>What tuning teaches us</a:t>
            </a:r>
            <a:endParaRPr lang="en-US" sz="1700" dirty="0"/>
          </a:p>
        </p:txBody>
      </p:sp>
      <p:sp>
        <p:nvSpPr>
          <p:cNvPr id="12" name="Text 9"/>
          <p:cNvSpPr/>
          <p:nvPr/>
        </p:nvSpPr>
        <p:spPr>
          <a:xfrm>
            <a:off x="6583680" y="1783080"/>
            <a:ext cx="4343400" cy="1920240"/>
          </a:xfrm>
          <a:prstGeom prst="rect">
            <a:avLst/>
          </a:prstGeom>
          <a:noFill/>
        </p:spPr>
        <p:txBody>
          <a:bodyPr wrap="square" lIns="508" tIns="508" rIns="508" bIns="508" rtlCol="0" anchor="ctr">
            <a:normAutofit/>
          </a:bodyPr>
          <a:lstStyle/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ext4 data=journal sharply reduces write IOPS, showing the cost of stronger write-ordering guarantees.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XFS changes only slightly across the tested options, so its defaults are already strong in this environment.</a:t>
            </a:r>
            <a:endParaRPr lang="en-US" sz="1500" dirty="0"/>
          </a:p>
          <a:p>
            <a:pPr marL="177800" indent="-177800">
              <a:buSzPct val="100000"/>
              <a:buChar char="•"/>
            </a:pPr>
            <a:r>
              <a:rPr lang="en-US" sz="1500" dirty="0">
                <a:solidFill>
                  <a:srgbClr val="1E2732"/>
                </a:solidFill>
              </a:rPr>
              <a:t>btrfs space_cache=v2 helps a little, but compression does not help these mostly random workloads.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6812280" y="4343400"/>
            <a:ext cx="4069080" cy="868680"/>
          </a:xfrm>
          <a:prstGeom prst="rect">
            <a:avLst/>
          </a:prstGeom>
          <a:solidFill>
            <a:srgbClr val="FFFFFF"/>
          </a:solidFill>
          <a:ln>
            <a:solidFill>
              <a:srgbClr val="D8E0E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420" dirty="0">
                <a:solidFill>
                  <a:srgbClr val="5B6573"/>
                </a:solidFill>
              </a:rPr>
              <a:t>Bottom line</a:t>
            </a:r>
            <a:endParaRPr lang="en-US" sz="1420" dirty="0"/>
          </a:p>
          <a:p>
            <a:pPr marL="0" indent="0" algn="ctr">
              <a:buNone/>
            </a:pPr>
            <a:r>
              <a:rPr lang="en-US" sz="1420" dirty="0">
                <a:solidFill>
                  <a:srgbClr val="5B6573"/>
                </a:solidFill>
              </a:rPr>
              <a:t>Mount options matter, but they change the ranking less than the core file-system design does.</a:t>
            </a:r>
            <a:endParaRPr lang="en-US" sz="142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MEDIACOVER_FLAG" val="1"/>
  <p:tag name="KSO_WM_UNIT_MEDIACOVER_BTN_STATE" val="1"/>
  <p:tag name="KSO_WM_UNIT_MEDIACOVER_BTNRECT" val="0*0*0*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7162</Words>
  <Application>WPS 演示</Application>
  <PresentationFormat>On-screen Show (16:9)</PresentationFormat>
  <Paragraphs>347</Paragraphs>
  <Slides>12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31" baseType="lpstr">
      <vt:lpstr>Arial</vt:lpstr>
      <vt:lpstr>宋体</vt:lpstr>
      <vt:lpstr>Wingdings</vt:lpstr>
      <vt:lpstr>Aptos Display</vt:lpstr>
      <vt:lpstr>Segoe UI Variable Display</vt:lpstr>
      <vt:lpstr>Aptos Display</vt:lpstr>
      <vt:lpstr>Aptos Display</vt:lpstr>
      <vt:lpstr>Consolas</vt:lpstr>
      <vt:lpstr>Consolas</vt:lpstr>
      <vt:lpstr>Consolas</vt:lpstr>
      <vt:lpstr>Arial</vt:lpstr>
      <vt:lpstr>Aptos</vt:lpstr>
      <vt:lpstr>Segoe UI</vt:lpstr>
      <vt:lpstr>微软雅黑</vt:lpstr>
      <vt:lpstr>Arial Unicode MS</vt:lpstr>
      <vt:lpstr>Calibri</vt:lpstr>
      <vt:lpstr>等线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OpenAI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 System Performance Characterization</dc:title>
  <dc:creator>OpenAI</dc:creator>
  <dc:subject>Operating Systems presentation</dc:subject>
  <cp:lastModifiedBy>一大口圆</cp:lastModifiedBy>
  <cp:revision>18</cp:revision>
  <dcterms:created xsi:type="dcterms:W3CDTF">2026-04-17T09:48:00Z</dcterms:created>
  <dcterms:modified xsi:type="dcterms:W3CDTF">2026-04-23T02:10:46Z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43EF7D45974B4AABB417F2F542285E47_13</vt:lpwstr>
  </property>
</Properties>
</file>