
<file path=[Content_Types].xml><?xml version="1.0" encoding="utf-8"?>
<Types xmlns="http://schemas.openxmlformats.org/package/2006/content-types"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7"/>
    <p:restoredTop sz="95694"/>
  </p:normalViewPr>
  <p:slideViewPr>
    <p:cSldViewPr snapToGrid="0">
      <p:cViewPr varScale="1">
        <p:scale>
          <a:sx n="59" d="100"/>
          <a:sy n="59" d="100"/>
        </p:scale>
        <p:origin x="744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0EF19-ACD7-5104-F3CF-9BD661D57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D2628A-C1DF-557F-973D-B725210588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F1CC7D-B8CD-2BA6-FED3-6C16E86188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1EB24C0-2BBD-C9B9-F743-8A9AA97C70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946096C-3BD0-F7DE-D048-1C938138A9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E85E7-5D57-DE3F-4D1D-4F51B7174BE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17911-F439-ACF2-F7A9-B4133B26E7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173824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200" b="0" i="0" u="none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8333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8333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Shape 31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Shape 3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Shape 3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Shape 3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Shape 5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Shape 5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竖排标题与文本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Shape 16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Shape 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Shape 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Shape 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Shape 5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Shape 5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Shape 5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Shape 5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Shape 60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Shape 6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Shape 6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Shape 6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Shape 10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Shape 11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Shape 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Shape 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Shape 3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Shape 3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Shape 3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Shape 3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Shape 4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Shape 4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Shape 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Shape 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Shape 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Shape 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Shape 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Shape 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Shape 44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Shape 45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Shape 4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Shape 4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Shape 2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Shape 2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Shape 2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Shape 2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Shape 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默认主题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5748369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sv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1.svg"/><Relationship Id="rId5" Type="http://schemas.openxmlformats.org/officeDocument/2006/relationships/image" Target="../media/image60.png"/><Relationship Id="rId4" Type="http://schemas.openxmlformats.org/officeDocument/2006/relationships/image" Target="../media/image59.svg"/><Relationship Id="rId9" Type="http://schemas.openxmlformats.org/officeDocument/2006/relationships/image" Target="../media/image6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sv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3.svg"/><Relationship Id="rId5" Type="http://schemas.openxmlformats.org/officeDocument/2006/relationships/image" Target="../media/image72.png"/><Relationship Id="rId10" Type="http://schemas.openxmlformats.org/officeDocument/2006/relationships/image" Target="../media/image77.svg"/><Relationship Id="rId4" Type="http://schemas.openxmlformats.org/officeDocument/2006/relationships/image" Target="../media/image71.svg"/><Relationship Id="rId9" Type="http://schemas.openxmlformats.org/officeDocument/2006/relationships/image" Target="../media/image7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80.sv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hyperlink" Target="https://github.com/YWh620/OS_Fina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4.png"/><Relationship Id="rId5" Type="http://schemas.openxmlformats.org/officeDocument/2006/relationships/image" Target="../media/image83.svg"/><Relationship Id="rId4" Type="http://schemas.openxmlformats.org/officeDocument/2006/relationships/image" Target="../media/image8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0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Relationship Id="rId14" Type="http://schemas.openxmlformats.org/officeDocument/2006/relationships/image" Target="../media/image2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3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3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svg"/><Relationship Id="rId13" Type="http://schemas.openxmlformats.org/officeDocument/2006/relationships/image" Target="../media/image48.png"/><Relationship Id="rId3" Type="http://schemas.openxmlformats.org/officeDocument/2006/relationships/image" Target="../media/image40.png"/><Relationship Id="rId7" Type="http://schemas.openxmlformats.org/officeDocument/2006/relationships/image" Target="../media/image42.png"/><Relationship Id="rId12" Type="http://schemas.openxmlformats.org/officeDocument/2006/relationships/image" Target="../media/image47.sv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1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svg"/><Relationship Id="rId11" Type="http://schemas.openxmlformats.org/officeDocument/2006/relationships/image" Target="../media/image46.png"/><Relationship Id="rId5" Type="http://schemas.openxmlformats.org/officeDocument/2006/relationships/image" Target="../media/image19.png"/><Relationship Id="rId15" Type="http://schemas.openxmlformats.org/officeDocument/2006/relationships/image" Target="../media/image50.png"/><Relationship Id="rId10" Type="http://schemas.openxmlformats.org/officeDocument/2006/relationships/image" Target="../media/image45.svg"/><Relationship Id="rId4" Type="http://schemas.openxmlformats.org/officeDocument/2006/relationships/image" Target="../media/image41.svg"/><Relationship Id="rId9" Type="http://schemas.openxmlformats.org/officeDocument/2006/relationships/image" Target="../media/image44.png"/><Relationship Id="rId14" Type="http://schemas.openxmlformats.org/officeDocument/2006/relationships/image" Target="../media/image49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svg"/><Relationship Id="rId3" Type="http://schemas.openxmlformats.org/officeDocument/2006/relationships/image" Target="../media/image52.png"/><Relationship Id="rId7" Type="http://schemas.openxmlformats.org/officeDocument/2006/relationships/image" Target="../media/image5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10" Type="http://schemas.openxmlformats.org/officeDocument/2006/relationships/image" Target="../media/image57.svg"/><Relationship Id="rId4" Type="http://schemas.openxmlformats.org/officeDocument/2006/relationships/image" Target="../media/image53.svg"/><Relationship Id="rId9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1016000" y="1155700"/>
            <a:ext cx="10160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4000" b="1" i="0" u="none" strike="noStrike" dirty="0" err="1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RamFS</a:t>
            </a:r>
            <a:r>
              <a:rPr lang="en-US" sz="4000" b="1" i="0" u="none" strike="noStrike" dirty="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: A Pure-Python In-Memory File System</a:t>
            </a:r>
            <a:endParaRPr lang="en-US" sz="1200" dirty="0"/>
          </a:p>
        </p:txBody>
      </p:sp>
      <p:sp>
        <p:nvSpPr>
          <p:cNvPr id="4" name="AutoShape 4"/>
          <p:cNvSpPr/>
          <p:nvPr/>
        </p:nvSpPr>
        <p:spPr>
          <a:xfrm>
            <a:off x="3199735" y="2904503"/>
            <a:ext cx="5792529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16666"/>
              </a:lnSpc>
              <a:defRPr/>
            </a:pPr>
            <a:r>
              <a:rPr lang="en-US" sz="20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MA </a:t>
            </a:r>
            <a:r>
              <a:rPr lang="en-US" sz="2000" b="0" i="0" u="none" strike="noStrike" dirty="0" err="1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Guoqing</a:t>
            </a:r>
            <a:r>
              <a:rPr lang="zh-CN" altLang="en-US" sz="2000" dirty="0" err="1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   </a:t>
            </a:r>
            <a:r>
              <a:rPr lang="en-US" sz="20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225040123</a:t>
            </a:r>
            <a:endParaRPr lang="en-US" sz="1100" dirty="0">
              <a:solidFill>
                <a:schemeClr val="tx1"/>
              </a:solidFill>
            </a:endParaRPr>
          </a:p>
          <a:p>
            <a:pPr indent="0" algn="ctr">
              <a:lnSpc>
                <a:spcPct val="116666"/>
              </a:lnSpc>
            </a:pPr>
            <a:r>
              <a:rPr lang="en-US" sz="20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Yu </a:t>
            </a:r>
            <a:r>
              <a:rPr lang="zh-CN" altLang="en-US" sz="20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        </a:t>
            </a:r>
            <a:r>
              <a:rPr lang="en-US" sz="20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Kuai</a:t>
            </a:r>
            <a:r>
              <a:rPr lang="zh-CN" altLang="en-US" sz="20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   </a:t>
            </a:r>
            <a:r>
              <a:rPr lang="en-US" sz="20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225040174</a:t>
            </a:r>
          </a:p>
        </p:txBody>
      </p:sp>
      <p:sp>
        <p:nvSpPr>
          <p:cNvPr id="5" name="AutoShape 5"/>
          <p:cNvSpPr/>
          <p:nvPr/>
        </p:nvSpPr>
        <p:spPr>
          <a:xfrm>
            <a:off x="1016000" y="4635500"/>
            <a:ext cx="10160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600" b="1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Operating Systems Project Topic 12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1016000" y="51308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0" i="1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Design, Implementation, and Experimental Evaluation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" name="AutoShape 7"/>
          <p:cNvSpPr/>
          <p:nvPr/>
        </p:nvSpPr>
        <p:spPr>
          <a:xfrm>
            <a:off x="3556000" y="5540829"/>
            <a:ext cx="508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Chinese University of Hong Kong, Shenzhen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7347DBE8-72EE-BF75-D0DB-387DD537BA9E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1" name="AutoShape 2">
            <a:extLst>
              <a:ext uri="{FF2B5EF4-FFF2-40B4-BE49-F238E27FC236}">
                <a16:creationId xmlns:a16="http://schemas.microsoft.com/office/drawing/2014/main" id="{4619B636-A0CB-4B8B-5E6C-7CCD5026B981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07B4629-667B-2676-04DA-547FB8F80629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0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Experiment 2: CLI Demo and Snapshot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6096000" y="1397000"/>
            <a:ext cx="5334000" cy="3302000"/>
          </a:xfrm>
          <a:prstGeom prst="roundRect">
            <a:avLst>
              <a:gd name="adj" fmla="val 4615"/>
            </a:avLst>
          </a:prstGeom>
          <a:solidFill>
            <a:srgbClr val="F8F0FC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8" name="AutoShape 8"/>
          <p:cNvSpPr/>
          <p:nvPr/>
        </p:nvSpPr>
        <p:spPr>
          <a:xfrm>
            <a:off x="6350000" y="1651000"/>
            <a:ext cx="4826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In-memory Tree &amp; Snapshot Process</a:t>
            </a:r>
            <a:endParaRPr lang="en-US" sz="1100"/>
          </a:p>
        </p:txBody>
      </p:sp>
      <p:cxnSp>
        <p:nvCxnSpPr>
          <p:cNvPr id="9" name="Connector 9"/>
          <p:cNvCxnSpPr/>
          <p:nvPr/>
        </p:nvCxnSpPr>
        <p:spPr>
          <a:xfrm rot="-9046">
            <a:off x="6350008" y="2152650"/>
            <a:ext cx="4826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50000" y="2413000"/>
            <a:ext cx="254000" cy="254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6731000" y="2413000"/>
            <a:ext cx="4572000" cy="571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Directory nodes maintain direct pointers to file inodes, enabling O(1) fast lookup.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50000" y="3175000"/>
            <a:ext cx="254000" cy="254000"/>
          </a:xfrm>
          <a:prstGeom prst="rect">
            <a:avLst/>
          </a:prstGeom>
        </p:spPr>
      </p:pic>
      <p:sp>
        <p:nvSpPr>
          <p:cNvPr id="13" name="AutoShape 13"/>
          <p:cNvSpPr/>
          <p:nvPr/>
        </p:nvSpPr>
        <p:spPr>
          <a:xfrm>
            <a:off x="6731000" y="3175000"/>
            <a:ext cx="4699000" cy="698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Core method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sz="160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`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save_snapshot()</a:t>
            </a:r>
            <a:r>
              <a:rPr lang="en-US" altLang="zh-CN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`</a:t>
            </a:r>
            <a:r>
              <a:rPr lang="zh-CN" alt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serializes all metadata &amp; data pages into a portable JSON file (e.g.,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backup.json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).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50000" y="4064000"/>
            <a:ext cx="254000" cy="254000"/>
          </a:xfrm>
          <a:prstGeom prst="rect">
            <a:avLst/>
          </a:prstGeom>
        </p:spPr>
      </p:pic>
      <p:sp>
        <p:nvSpPr>
          <p:cNvPr id="15" name="AutoShape 15"/>
          <p:cNvSpPr/>
          <p:nvPr/>
        </p:nvSpPr>
        <p:spPr>
          <a:xfrm>
            <a:off x="6731000" y="4042229"/>
            <a:ext cx="4572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Acts as a consistent, persistent checkpoint for system recovery.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762000" y="4953000"/>
            <a:ext cx="10668000" cy="1397000"/>
          </a:xfrm>
          <a:prstGeom prst="roundRect">
            <a:avLst>
              <a:gd name="adj" fmla="val 10909"/>
            </a:avLst>
          </a:prstGeom>
          <a:solidFill>
            <a:srgbClr val="800080">
              <a:alpha val="5000"/>
            </a:srgbClr>
          </a:solidFill>
          <a:ln w="12700" cap="flat" cmpd="sng">
            <a:solidFill>
              <a:srgbClr val="800080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1016000" y="5143500"/>
            <a:ext cx="10160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💡 Key Takeaway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1016000" y="5588000"/>
            <a:ext cx="4953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1.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The CLI demo exposes the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exact same API path</a:t>
            </a:r>
            <a:r>
              <a:rPr lang="zh-CN" alt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used in our unit tests, ensuring interface consistency.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6223000" y="5588000"/>
            <a:ext cx="4953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2.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Demonstrates the CLI is a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faithful, production-ready</a:t>
            </a:r>
            <a:r>
              <a:rPr lang="zh-CN" alt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reflection of the underlying filesystem implementation.</a:t>
            </a:r>
            <a:endParaRPr lang="en-US" sz="1600">
              <a:solidFill>
                <a:schemeClr val="tx1"/>
              </a:solidFill>
            </a:endParaRPr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id="{E8835658-DB11-D0B5-25AB-40960CBEAD3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001" y="1215571"/>
            <a:ext cx="5333999" cy="3537858"/>
          </a:xfrm>
          <a:prstGeom prst="rect">
            <a:avLst/>
          </a:prstGeom>
        </p:spPr>
      </p:pic>
      <p:sp>
        <p:nvSpPr>
          <p:cNvPr id="25" name="AutoShape 2">
            <a:extLst>
              <a:ext uri="{FF2B5EF4-FFF2-40B4-BE49-F238E27FC236}">
                <a16:creationId xmlns:a16="http://schemas.microsoft.com/office/drawing/2014/main" id="{7D5FD1C4-F9B4-E5EA-00C6-946F254BCDFF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">
            <a:extLst>
              <a:ext uri="{FF2B5EF4-FFF2-40B4-BE49-F238E27FC236}">
                <a16:creationId xmlns:a16="http://schemas.microsoft.com/office/drawing/2014/main" id="{D0102336-C0B2-97F6-DC98-57DFE146FA8F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7F5036A-2C25-59B9-9FFB-07E3767AA242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10/17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Experiment 3: Application-Level Demos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635000" y="1397000"/>
            <a:ext cx="3556000" cy="4826000"/>
          </a:xfrm>
          <a:prstGeom prst="roundRect">
            <a:avLst>
              <a:gd name="adj" fmla="val 4285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  <a:effectLst>
            <a:outerShdw blurRad="190500" dist="635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2108200" y="1651000"/>
            <a:ext cx="609600" cy="609600"/>
          </a:xfrm>
          <a:prstGeom prst="ellipse">
            <a:avLst/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0600" y="1803400"/>
            <a:ext cx="304800" cy="304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889000" y="2476500"/>
            <a:ext cx="3048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Cache Demo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889000" y="3048000"/>
            <a:ext cx="3048000" cy="12700"/>
          </a:xfrm>
          <a:prstGeom prst="roundRect">
            <a:avLst>
              <a:gd name="adj" fmla="val 0"/>
            </a:avLst>
          </a:prstGeom>
          <a:solidFill>
            <a:srgbClr val="DCDCDC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8" name="AutoShape 8"/>
          <p:cNvSpPr/>
          <p:nvPr/>
        </p:nvSpPr>
        <p:spPr>
          <a:xfrm>
            <a:off x="889000" y="3302000"/>
            <a:ext cx="3048000" cy="1143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Object Count: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2</a:t>
            </a:r>
            <a:endParaRPr lang="en-US" sz="1600">
              <a:solidFill>
                <a:schemeClr val="tx1"/>
              </a:solidFill>
            </a:endParaRPr>
          </a:p>
          <a:p>
            <a:pPr indent="0" algn="l">
              <a:lnSpc>
                <a:spcPct val="116666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Cache HIT: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Alice (Target)</a:t>
            </a:r>
          </a:p>
          <a:p>
            <a:pPr indent="0" algn="l">
              <a:lnSpc>
                <a:spcPct val="116666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Total Size: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sz="1600" b="1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1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17 Bytes</a:t>
            </a:r>
          </a:p>
        </p:txBody>
      </p:sp>
      <p:sp>
        <p:nvSpPr>
          <p:cNvPr id="9" name="AutoShape 9"/>
          <p:cNvSpPr/>
          <p:nvPr/>
        </p:nvSpPr>
        <p:spPr>
          <a:xfrm>
            <a:off x="889000" y="4572000"/>
            <a:ext cx="3048000" cy="1143000"/>
          </a:xfrm>
          <a:prstGeom prst="roundRect">
            <a:avLst>
              <a:gd name="adj" fmla="val 8888"/>
            </a:avLst>
          </a:prstGeom>
          <a:solidFill>
            <a:srgbClr val="F3EBF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>
              <a:defRPr/>
            </a:pPr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1016000" y="4699000"/>
            <a:ext cx="2794000" cy="1016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>
              <a:lnSpc>
                <a:spcPct val="108333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Demonstrates fast temporary object reuse with minimal overhead, ideal for high throughput caching.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4572000" y="1397000"/>
            <a:ext cx="3556000" cy="4826000"/>
          </a:xfrm>
          <a:prstGeom prst="roundRect">
            <a:avLst>
              <a:gd name="adj" fmla="val 4285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  <a:effectLst>
            <a:outerShdw blurRad="190500" dist="635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6045200" y="1651000"/>
            <a:ext cx="609600" cy="609600"/>
          </a:xfrm>
          <a:prstGeom prst="ellipse">
            <a:avLst/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97600" y="1803400"/>
            <a:ext cx="304800" cy="304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4" name="AutoShape 14"/>
          <p:cNvSpPr/>
          <p:nvPr/>
        </p:nvSpPr>
        <p:spPr>
          <a:xfrm>
            <a:off x="4826000" y="2476500"/>
            <a:ext cx="3048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In-Memory Logger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4826000" y="3048000"/>
            <a:ext cx="3048000" cy="12700"/>
          </a:xfrm>
          <a:prstGeom prst="roundRect">
            <a:avLst>
              <a:gd name="adj" fmla="val 0"/>
            </a:avLst>
          </a:prstGeom>
          <a:solidFill>
            <a:srgbClr val="DCDCDC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4826000" y="3302000"/>
            <a:ext cx="3048000" cy="1143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Log Files: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app1.log + app2.log</a:t>
            </a:r>
            <a:endParaRPr lang="en-US" sz="1600">
              <a:solidFill>
                <a:schemeClr val="tx1"/>
              </a:solidFill>
            </a:endParaRPr>
          </a:p>
          <a:p>
            <a:pPr indent="0" algn="l">
              <a:lnSpc>
                <a:spcPct val="116666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File Sizes: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166 B / 121 B</a:t>
            </a:r>
          </a:p>
          <a:p>
            <a:pPr indent="0" algn="l">
              <a:lnSpc>
                <a:spcPct val="116666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Levels: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INFO / DEBUG / ERROR</a:t>
            </a:r>
          </a:p>
        </p:txBody>
      </p:sp>
      <p:sp>
        <p:nvSpPr>
          <p:cNvPr id="17" name="AutoShape 17"/>
          <p:cNvSpPr/>
          <p:nvPr/>
        </p:nvSpPr>
        <p:spPr>
          <a:xfrm>
            <a:off x="4826000" y="4572000"/>
            <a:ext cx="3048000" cy="1143000"/>
          </a:xfrm>
          <a:prstGeom prst="roundRect">
            <a:avLst>
              <a:gd name="adj" fmla="val 8888"/>
            </a:avLst>
          </a:prstGeom>
          <a:solidFill>
            <a:srgbClr val="F3EBF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8" name="AutoShape 18"/>
          <p:cNvSpPr/>
          <p:nvPr/>
        </p:nvSpPr>
        <p:spPr>
          <a:xfrm>
            <a:off x="4953000" y="4699000"/>
            <a:ext cx="2794000" cy="1016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Treats RamFS as an in-memory logging backend, enabling ultra-fast write operations for real-time monitoring.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8509000" y="1397000"/>
            <a:ext cx="3556000" cy="4826000"/>
          </a:xfrm>
          <a:prstGeom prst="roundRect">
            <a:avLst>
              <a:gd name="adj" fmla="val 4285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  <a:effectLst>
            <a:outerShdw blurRad="190500" dist="635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9982200" y="1651000"/>
            <a:ext cx="609600" cy="609600"/>
          </a:xfrm>
          <a:prstGeom prst="ellipse">
            <a:avLst/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0134600" y="1803400"/>
            <a:ext cx="304800" cy="304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22" name="AutoShape 22"/>
          <p:cNvSpPr/>
          <p:nvPr/>
        </p:nvSpPr>
        <p:spPr>
          <a:xfrm>
            <a:off x="8763000" y="2476500"/>
            <a:ext cx="3048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User Sessions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8763000" y="3048000"/>
            <a:ext cx="3048000" cy="12700"/>
          </a:xfrm>
          <a:prstGeom prst="roundRect">
            <a:avLst>
              <a:gd name="adj" fmla="val 0"/>
            </a:avLst>
          </a:prstGeom>
          <a:solidFill>
            <a:srgbClr val="DCDCDC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8763000" y="3302000"/>
            <a:ext cx="3048000" cy="1143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Created: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2 Sessions</a:t>
            </a:r>
            <a:endParaRPr lang="en-US" sz="1600">
              <a:solidFill>
                <a:schemeClr val="tx1"/>
              </a:solidFill>
            </a:endParaRPr>
          </a:p>
          <a:p>
            <a:pPr indent="0" algn="l">
              <a:lnSpc>
                <a:spcPct val="116666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Removed: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1 (Expired)</a:t>
            </a:r>
          </a:p>
          <a:p>
            <a:pPr indent="0" algn="l">
              <a:lnSpc>
                <a:spcPct val="116666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Activeness: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1 (Valid)</a:t>
            </a:r>
          </a:p>
        </p:txBody>
      </p:sp>
      <p:sp>
        <p:nvSpPr>
          <p:cNvPr id="25" name="AutoShape 25"/>
          <p:cNvSpPr/>
          <p:nvPr/>
        </p:nvSpPr>
        <p:spPr>
          <a:xfrm>
            <a:off x="8763000" y="4572000"/>
            <a:ext cx="3048000" cy="1143000"/>
          </a:xfrm>
          <a:prstGeom prst="roundRect">
            <a:avLst>
              <a:gd name="adj" fmla="val 8888"/>
            </a:avLst>
          </a:prstGeom>
          <a:solidFill>
            <a:srgbClr val="F3EBF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8890000" y="4699000"/>
            <a:ext cx="2794000" cy="1016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Shows efficient transient state management entirely without disk I/O, perfect for web server session stores.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30" name="AutoShape 2">
            <a:extLst>
              <a:ext uri="{FF2B5EF4-FFF2-40B4-BE49-F238E27FC236}">
                <a16:creationId xmlns:a16="http://schemas.microsoft.com/office/drawing/2014/main" id="{BA28E6A5-2EC3-F587-6A30-E74A4DCADE0B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1" name="AutoShape 2">
            <a:extLst>
              <a:ext uri="{FF2B5EF4-FFF2-40B4-BE49-F238E27FC236}">
                <a16:creationId xmlns:a16="http://schemas.microsoft.com/office/drawing/2014/main" id="{B224398E-FB6C-2E14-A8A9-B5CA62848391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5AC21EE-3BE3-C379-3CE8-AE1587968C77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11/17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0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Experiment 4: Quota and Persistence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5080000" cy="4826000"/>
          </a:xfrm>
          <a:prstGeom prst="roundRect">
            <a:avLst>
              <a:gd name="adj" fmla="val 3157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1397000"/>
            <a:ext cx="5080000" cy="762000"/>
          </a:xfrm>
          <a:prstGeom prst="roundRect">
            <a:avLst>
              <a:gd name="adj" fmla="val 2000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762000" y="1524000"/>
            <a:ext cx="508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Quota Management Test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1016000" y="2413000"/>
            <a:ext cx="889000" cy="889000"/>
          </a:xfrm>
          <a:prstGeom prst="roundRect">
            <a:avLst>
              <a:gd name="adj" fmla="val 28571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06500" y="2603500"/>
            <a:ext cx="508000" cy="50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8" name="AutoShape 8"/>
          <p:cNvSpPr/>
          <p:nvPr/>
        </p:nvSpPr>
        <p:spPr>
          <a:xfrm>
            <a:off x="2159000" y="2603500"/>
            <a:ext cx="3556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Storage Capacity Boundary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1016000" y="3492500"/>
            <a:ext cx="4572000" cy="889000"/>
          </a:xfrm>
          <a:prstGeom prst="roundRect">
            <a:avLst>
              <a:gd name="adj" fmla="val 11428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1206500" y="3556000"/>
            <a:ext cx="41910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08333"/>
              </a:lnSpc>
              <a:defRPr/>
            </a:pPr>
            <a:r>
              <a:rPr lang="en-US" altLang="zh-CN" sz="160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Total Allocated Size: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1.0 MB</a:t>
            </a:r>
            <a:r>
              <a:rPr lang="en-US" altLang="zh-CN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altLang="zh-CN" sz="160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Fixed filesystem volume limit for the experiment.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1016000" y="4445000"/>
            <a:ext cx="4572000" cy="889000"/>
          </a:xfrm>
          <a:prstGeom prst="roundRect">
            <a:avLst>
              <a:gd name="adj" fmla="val 11428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1206500" y="4508500"/>
            <a:ext cx="41910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08333"/>
              </a:lnSpc>
              <a:defRPr/>
            </a:pPr>
            <a:r>
              <a:rPr lang="en-US" altLang="zh-CN" sz="160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Write Operation (512 KB) →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SUCCESS</a:t>
            </a:r>
            <a:r>
              <a:rPr lang="en-US" altLang="zh-CN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altLang="zh-CN" sz="160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Current Usage: 0.50 / 1.00 MB (Within Quota)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1016000" y="5397500"/>
            <a:ext cx="4572000" cy="762000"/>
          </a:xfrm>
          <a:prstGeom prst="roundRect">
            <a:avLst>
              <a:gd name="adj" fmla="val 13333"/>
            </a:avLst>
          </a:prstGeom>
          <a:solidFill>
            <a:srgbClr val="FFF5F5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1206500" y="5461000"/>
            <a:ext cx="4191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defRPr/>
            </a:pPr>
            <a:r>
              <a:rPr lang="en-US" altLang="zh-CN" sz="160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Write Operation (600 KB) →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ENOSPC Error</a:t>
            </a:r>
            <a:r>
              <a:rPr lang="zh-CN" alt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(Quota Exceeded)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6350000" y="1397000"/>
            <a:ext cx="5080000" cy="4826000"/>
          </a:xfrm>
          <a:prstGeom prst="roundRect">
            <a:avLst>
              <a:gd name="adj" fmla="val 3157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E6E6">
                <a:alpha val="100000"/>
              </a:srgbClr>
            </a:solidFill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6350000" y="1397000"/>
            <a:ext cx="5080000" cy="762000"/>
          </a:xfrm>
          <a:prstGeom prst="roundRect">
            <a:avLst>
              <a:gd name="adj" fmla="val 2000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6350000" y="1524000"/>
            <a:ext cx="508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Data Persistence Validation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6604000" y="2413000"/>
            <a:ext cx="889000" cy="889000"/>
          </a:xfrm>
          <a:prstGeom prst="roundRect">
            <a:avLst>
              <a:gd name="adj" fmla="val 28571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794500" y="2603500"/>
            <a:ext cx="508000" cy="50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20" name="AutoShape 20"/>
          <p:cNvSpPr/>
          <p:nvPr/>
        </p:nvSpPr>
        <p:spPr>
          <a:xfrm>
            <a:off x="7747000" y="2603500"/>
            <a:ext cx="3556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Snapshot Serialization &amp; Restore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6604000" y="3492500"/>
            <a:ext cx="4572000" cy="889000"/>
          </a:xfrm>
          <a:prstGeom prst="roundRect">
            <a:avLst>
              <a:gd name="adj" fmla="val 11428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2" name="AutoShape 22"/>
          <p:cNvSpPr/>
          <p:nvPr/>
        </p:nvSpPr>
        <p:spPr>
          <a:xfrm>
            <a:off x="6794500" y="3556000"/>
            <a:ext cx="41910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Step 1. Data Preparation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Created test file with random data for verification.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6604000" y="4445000"/>
            <a:ext cx="4572000" cy="889000"/>
          </a:xfrm>
          <a:prstGeom prst="roundRect">
            <a:avLst>
              <a:gd name="adj" fmla="val 11428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6794500" y="4508500"/>
            <a:ext cx="41910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Step 2. State Snapshot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Executed API: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save_snapshot()to serialize current state.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6604000" y="5397500"/>
            <a:ext cx="4572000" cy="762000"/>
          </a:xfrm>
          <a:prstGeom prst="roundRect">
            <a:avLst>
              <a:gd name="adj" fmla="val 13333"/>
            </a:avLst>
          </a:prstGeom>
          <a:solidFill>
            <a:srgbClr val="F0FDF4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6794500" y="5461000"/>
            <a:ext cx="4191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Step 3. Load &amp; Verify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Restored state from snapshot. Result: Data Fully Recovered.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7" name="AutoShape 27"/>
          <p:cNvSpPr/>
          <p:nvPr/>
        </p:nvSpPr>
        <p:spPr>
          <a:xfrm>
            <a:off x="0" y="0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8"/>
          <p:cNvSpPr/>
          <p:nvPr/>
        </p:nvSpPr>
        <p:spPr>
          <a:xfrm>
            <a:off x="0" y="6731000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7E6F0BA5-4BCB-F293-4B62-A4D7E64A50E5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12/17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22D55-76FB-C33E-2C21-7EC89CACD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239F8C9-AD88-C72E-2779-6AA77F718C43}"/>
              </a:ext>
            </a:extLst>
          </p:cNvPr>
          <p:cNvSpPr/>
          <p:nvPr/>
        </p:nvSpPr>
        <p:spPr>
          <a:xfrm>
            <a:off x="762000" y="508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0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Experiment 5: Microbenchmark Results</a:t>
            </a:r>
          </a:p>
        </p:txBody>
      </p:sp>
      <p:sp>
        <p:nvSpPr>
          <p:cNvPr id="27" name="AutoShape 27">
            <a:extLst>
              <a:ext uri="{FF2B5EF4-FFF2-40B4-BE49-F238E27FC236}">
                <a16:creationId xmlns:a16="http://schemas.microsoft.com/office/drawing/2014/main" id="{47E3707C-F0A2-FF57-03DF-A7AEA58464F4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8">
            <a:extLst>
              <a:ext uri="{FF2B5EF4-FFF2-40B4-BE49-F238E27FC236}">
                <a16:creationId xmlns:a16="http://schemas.microsoft.com/office/drawing/2014/main" id="{4431BB2D-3BB0-56B4-DE40-89B5E82E73EB}"/>
              </a:ext>
            </a:extLst>
          </p:cNvPr>
          <p:cNvSpPr/>
          <p:nvPr/>
        </p:nvSpPr>
        <p:spPr>
          <a:xfrm>
            <a:off x="0" y="6731000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7F04C7F-AF05-A581-4BCD-BD9D2980CB61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13/17</a:t>
            </a:r>
            <a:endParaRPr kumimoji="1" lang="zh-CN" altLang="en-US"/>
          </a:p>
        </p:txBody>
      </p:sp>
      <p:sp>
        <p:nvSpPr>
          <p:cNvPr id="29" name="Rounded Rectangle 2">
            <a:extLst>
              <a:ext uri="{FF2B5EF4-FFF2-40B4-BE49-F238E27FC236}">
                <a16:creationId xmlns:a16="http://schemas.microsoft.com/office/drawing/2014/main" id="{160D9AB7-AA13-552E-2BD8-8A92BA495F5B}"/>
              </a:ext>
            </a:extLst>
          </p:cNvPr>
          <p:cNvSpPr/>
          <p:nvPr/>
        </p:nvSpPr>
        <p:spPr>
          <a:xfrm>
            <a:off x="762000" y="1862257"/>
            <a:ext cx="6400800" cy="3383280"/>
          </a:xfrm>
          <a:prstGeom prst="roundRect">
            <a:avLst/>
          </a:prstGeom>
          <a:solidFill>
            <a:srgbClr val="F5F5F5"/>
          </a:solidFill>
          <a:ln w="12700"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24BBF051-E66A-646A-65F1-DC410BAE7483}"/>
              </a:ext>
            </a:extLst>
          </p:cNvPr>
          <p:cNvSpPr txBox="1"/>
          <p:nvPr/>
        </p:nvSpPr>
        <p:spPr>
          <a:xfrm>
            <a:off x="990600" y="2090857"/>
            <a:ext cx="5852160" cy="449418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404040"/>
                </a:solidFill>
                <a:latin typeface="Arial"/>
              </a:rPr>
              <a:t>Relative latency (ms)</a:t>
            </a:r>
          </a:p>
        </p:txBody>
      </p:sp>
      <p:sp>
        <p:nvSpPr>
          <p:cNvPr id="32" name="TextBox 4">
            <a:extLst>
              <a:ext uri="{FF2B5EF4-FFF2-40B4-BE49-F238E27FC236}">
                <a16:creationId xmlns:a16="http://schemas.microsoft.com/office/drawing/2014/main" id="{984E75B1-550C-7DFF-C61F-5928007156C0}"/>
              </a:ext>
            </a:extLst>
          </p:cNvPr>
          <p:cNvSpPr txBox="1"/>
          <p:nvPr/>
        </p:nvSpPr>
        <p:spPr>
          <a:xfrm>
            <a:off x="1082040" y="2703505"/>
            <a:ext cx="1005840" cy="433837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404040"/>
                </a:solidFill>
                <a:latin typeface="Arial"/>
              </a:rPr>
              <a:t>Write</a:t>
            </a:r>
          </a:p>
        </p:txBody>
      </p:sp>
      <p:sp>
        <p:nvSpPr>
          <p:cNvPr id="33" name="Rounded Rectangle 5">
            <a:extLst>
              <a:ext uri="{FF2B5EF4-FFF2-40B4-BE49-F238E27FC236}">
                <a16:creationId xmlns:a16="http://schemas.microsoft.com/office/drawing/2014/main" id="{D67D2FC3-A129-E47C-1067-F485C6A0F141}"/>
              </a:ext>
            </a:extLst>
          </p:cNvPr>
          <p:cNvSpPr/>
          <p:nvPr/>
        </p:nvSpPr>
        <p:spPr>
          <a:xfrm>
            <a:off x="1996440" y="2730937"/>
            <a:ext cx="524459" cy="256032"/>
          </a:xfrm>
          <a:prstGeom prst="roundRect">
            <a:avLst/>
          </a:prstGeom>
          <a:solidFill>
            <a:srgbClr val="3D5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6">
            <a:extLst>
              <a:ext uri="{FF2B5EF4-FFF2-40B4-BE49-F238E27FC236}">
                <a16:creationId xmlns:a16="http://schemas.microsoft.com/office/drawing/2014/main" id="{8DDD215C-42C2-F077-F087-A1B46828EF7C}"/>
              </a:ext>
            </a:extLst>
          </p:cNvPr>
          <p:cNvSpPr txBox="1"/>
          <p:nvPr/>
        </p:nvSpPr>
        <p:spPr>
          <a:xfrm>
            <a:off x="6156960" y="2685217"/>
            <a:ext cx="731520" cy="418191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6E6E6E"/>
                </a:solidFill>
                <a:latin typeface="Arial"/>
              </a:rPr>
              <a:t>0.178</a:t>
            </a:r>
          </a:p>
        </p:txBody>
      </p:sp>
      <p:sp>
        <p:nvSpPr>
          <p:cNvPr id="35" name="TextBox 7">
            <a:extLst>
              <a:ext uri="{FF2B5EF4-FFF2-40B4-BE49-F238E27FC236}">
                <a16:creationId xmlns:a16="http://schemas.microsoft.com/office/drawing/2014/main" id="{5F7CCAE9-92C1-C0AB-F18A-E0B231A98BC1}"/>
              </a:ext>
            </a:extLst>
          </p:cNvPr>
          <p:cNvSpPr txBox="1"/>
          <p:nvPr/>
        </p:nvSpPr>
        <p:spPr>
          <a:xfrm>
            <a:off x="1082040" y="3435025"/>
            <a:ext cx="1005840" cy="433837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404040"/>
                </a:solidFill>
                <a:latin typeface="Arial"/>
              </a:rPr>
              <a:t>Read</a:t>
            </a:r>
          </a:p>
        </p:txBody>
      </p:sp>
      <p:sp>
        <p:nvSpPr>
          <p:cNvPr id="36" name="Rounded Rectangle 8">
            <a:extLst>
              <a:ext uri="{FF2B5EF4-FFF2-40B4-BE49-F238E27FC236}">
                <a16:creationId xmlns:a16="http://schemas.microsoft.com/office/drawing/2014/main" id="{BB77FA3F-64EA-34EB-A7BA-A94F12194FDC}"/>
              </a:ext>
            </a:extLst>
          </p:cNvPr>
          <p:cNvSpPr/>
          <p:nvPr/>
        </p:nvSpPr>
        <p:spPr>
          <a:xfrm>
            <a:off x="1996440" y="3462457"/>
            <a:ext cx="3768445" cy="256032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9">
            <a:extLst>
              <a:ext uri="{FF2B5EF4-FFF2-40B4-BE49-F238E27FC236}">
                <a16:creationId xmlns:a16="http://schemas.microsoft.com/office/drawing/2014/main" id="{3B05DCAF-FA0E-0B74-566E-AB7019B7303A}"/>
              </a:ext>
            </a:extLst>
          </p:cNvPr>
          <p:cNvSpPr txBox="1"/>
          <p:nvPr/>
        </p:nvSpPr>
        <p:spPr>
          <a:xfrm>
            <a:off x="6156960" y="3416737"/>
            <a:ext cx="731520" cy="418191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6E6E6E"/>
                </a:solidFill>
                <a:latin typeface="Arial"/>
              </a:rPr>
              <a:t>1.279</a:t>
            </a:r>
          </a:p>
        </p:txBody>
      </p:sp>
      <p:sp>
        <p:nvSpPr>
          <p:cNvPr id="38" name="TextBox 10">
            <a:extLst>
              <a:ext uri="{FF2B5EF4-FFF2-40B4-BE49-F238E27FC236}">
                <a16:creationId xmlns:a16="http://schemas.microsoft.com/office/drawing/2014/main" id="{7785B418-75CB-2559-0E55-04D0153A5714}"/>
              </a:ext>
            </a:extLst>
          </p:cNvPr>
          <p:cNvSpPr txBox="1"/>
          <p:nvPr/>
        </p:nvSpPr>
        <p:spPr>
          <a:xfrm>
            <a:off x="1082040" y="4166545"/>
            <a:ext cx="1005840" cy="418256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dirty="0">
                <a:solidFill>
                  <a:srgbClr val="404040"/>
                </a:solidFill>
                <a:latin typeface="Arial"/>
              </a:rPr>
              <a:t>Snapshot</a:t>
            </a:r>
          </a:p>
        </p:txBody>
      </p:sp>
      <p:sp>
        <p:nvSpPr>
          <p:cNvPr id="39" name="Rounded Rectangle 11">
            <a:extLst>
              <a:ext uri="{FF2B5EF4-FFF2-40B4-BE49-F238E27FC236}">
                <a16:creationId xmlns:a16="http://schemas.microsoft.com/office/drawing/2014/main" id="{42665368-0289-241F-CCD5-F0A8EE51449E}"/>
              </a:ext>
            </a:extLst>
          </p:cNvPr>
          <p:cNvSpPr/>
          <p:nvPr/>
        </p:nvSpPr>
        <p:spPr>
          <a:xfrm>
            <a:off x="1996440" y="4193977"/>
            <a:ext cx="3034791" cy="256032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12">
            <a:extLst>
              <a:ext uri="{FF2B5EF4-FFF2-40B4-BE49-F238E27FC236}">
                <a16:creationId xmlns:a16="http://schemas.microsoft.com/office/drawing/2014/main" id="{19F94881-DA96-38A7-A792-AF7B3869A01F}"/>
              </a:ext>
            </a:extLst>
          </p:cNvPr>
          <p:cNvSpPr txBox="1"/>
          <p:nvPr/>
        </p:nvSpPr>
        <p:spPr>
          <a:xfrm>
            <a:off x="6156960" y="4148257"/>
            <a:ext cx="731520" cy="418191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6E6E6E"/>
                </a:solidFill>
                <a:latin typeface="Arial"/>
              </a:rPr>
              <a:t>1.030</a:t>
            </a:r>
          </a:p>
        </p:txBody>
      </p:sp>
      <p:sp>
        <p:nvSpPr>
          <p:cNvPr id="41" name="Rounded Rectangle 13">
            <a:extLst>
              <a:ext uri="{FF2B5EF4-FFF2-40B4-BE49-F238E27FC236}">
                <a16:creationId xmlns:a16="http://schemas.microsoft.com/office/drawing/2014/main" id="{2C00F6FD-CE4C-90D9-E3E6-22BAE55B8EF0}"/>
              </a:ext>
            </a:extLst>
          </p:cNvPr>
          <p:cNvSpPr/>
          <p:nvPr/>
        </p:nvSpPr>
        <p:spPr>
          <a:xfrm>
            <a:off x="8077200" y="2137939"/>
            <a:ext cx="2834640" cy="804672"/>
          </a:xfrm>
          <a:prstGeom prst="roundRect">
            <a:avLst/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/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Fast write</a:t>
            </a:r>
          </a:p>
          <a:p>
            <a:pPr algn="ctr"/>
            <a:r>
              <a:rPr sz="1600">
                <a:solidFill>
                  <a:srgbClr val="000000"/>
                </a:solidFill>
                <a:latin typeface="Arial"/>
                <a:cs typeface="Arial"/>
              </a:rPr>
              <a:t>0.178 ms</a:t>
            </a:r>
          </a:p>
        </p:txBody>
      </p:sp>
      <p:sp>
        <p:nvSpPr>
          <p:cNvPr id="42" name="Rounded Rectangle 14">
            <a:extLst>
              <a:ext uri="{FF2B5EF4-FFF2-40B4-BE49-F238E27FC236}">
                <a16:creationId xmlns:a16="http://schemas.microsoft.com/office/drawing/2014/main" id="{C9A1CBC1-3714-8775-517E-FF6F9EFB6742}"/>
              </a:ext>
            </a:extLst>
          </p:cNvPr>
          <p:cNvSpPr/>
          <p:nvPr/>
        </p:nvSpPr>
        <p:spPr>
          <a:xfrm>
            <a:off x="8077200" y="3116347"/>
            <a:ext cx="2834640" cy="804672"/>
          </a:xfrm>
          <a:prstGeom prst="roundRect">
            <a:avLst/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/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Read cost</a:t>
            </a:r>
          </a:p>
          <a:p>
            <a:pPr algn="ctr"/>
            <a:r>
              <a:rPr sz="1600">
                <a:solidFill>
                  <a:srgbClr val="000000"/>
                </a:solidFill>
                <a:latin typeface="Arial"/>
                <a:cs typeface="Arial"/>
              </a:rPr>
              <a:t>1.279 ms</a:t>
            </a:r>
          </a:p>
        </p:txBody>
      </p:sp>
      <p:sp>
        <p:nvSpPr>
          <p:cNvPr id="43" name="Rounded Rectangle 15">
            <a:extLst>
              <a:ext uri="{FF2B5EF4-FFF2-40B4-BE49-F238E27FC236}">
                <a16:creationId xmlns:a16="http://schemas.microsoft.com/office/drawing/2014/main" id="{B30881F9-9DE5-BE3B-15B2-28A5A0EF14B3}"/>
              </a:ext>
            </a:extLst>
          </p:cNvPr>
          <p:cNvSpPr/>
          <p:nvPr/>
        </p:nvSpPr>
        <p:spPr>
          <a:xfrm>
            <a:off x="8077200" y="4094755"/>
            <a:ext cx="2834640" cy="804672"/>
          </a:xfrm>
          <a:prstGeom prst="roundRect">
            <a:avLst/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/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Snapshot</a:t>
            </a:r>
          </a:p>
          <a:p>
            <a:pPr algn="ctr"/>
            <a:r>
              <a:rPr sz="1600">
                <a:solidFill>
                  <a:srgbClr val="000000"/>
                </a:solidFill>
                <a:latin typeface="Arial"/>
                <a:cs typeface="Arial"/>
              </a:rPr>
              <a:t>1.030 ms</a:t>
            </a:r>
          </a:p>
        </p:txBody>
      </p:sp>
    </p:spTree>
    <p:extLst>
      <p:ext uri="{BB962C8B-B14F-4D97-AF65-F5344CB8AC3E}">
        <p14:creationId xmlns:p14="http://schemas.microsoft.com/office/powerpoint/2010/main" val="2910563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12700" cap="flat" cmpd="sng">
            <a:solidFill>
              <a:srgbClr val="670067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" name="AutoShape 3"/>
          <p:cNvSpPr/>
          <p:nvPr/>
        </p:nvSpPr>
        <p:spPr>
          <a:xfrm>
            <a:off x="0" y="6731000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12700" cap="flat" cmpd="sng">
            <a:solidFill>
              <a:srgbClr val="670067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381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Discussion: Strengths and Limitations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508000" y="1270000"/>
            <a:ext cx="5334000" cy="508000"/>
          </a:xfrm>
          <a:prstGeom prst="roundRect">
            <a:avLst>
              <a:gd name="adj" fmla="val 2000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PROJECT STRENGTHS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508000" y="1905000"/>
            <a:ext cx="5334000" cy="1143000"/>
          </a:xfrm>
          <a:prstGeom prst="roundRect">
            <a:avLst>
              <a:gd name="adj" fmla="val 8888"/>
            </a:avLst>
          </a:prstGeom>
          <a:solidFill>
            <a:srgbClr val="F3F4F6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127000" tIns="101600" rIns="127000" bIns="10160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800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Readable Layered Design</a:t>
            </a:r>
            <a:endParaRPr lang="en-US" sz="1800"/>
          </a:p>
          <a:p>
            <a:pPr indent="0" algn="l">
              <a:lnSpc>
                <a:spcPct val="100000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Clear architectural separation for easy understanding.</a:t>
            </a:r>
          </a:p>
        </p:txBody>
      </p:sp>
      <p:sp>
        <p:nvSpPr>
          <p:cNvPr id="7" name="AutoShape 7"/>
          <p:cNvSpPr/>
          <p:nvPr/>
        </p:nvSpPr>
        <p:spPr>
          <a:xfrm>
            <a:off x="508000" y="3175000"/>
            <a:ext cx="5334000" cy="1143000"/>
          </a:xfrm>
          <a:prstGeom prst="roundRect">
            <a:avLst>
              <a:gd name="adj" fmla="val 8888"/>
            </a:avLst>
          </a:prstGeom>
          <a:solidFill>
            <a:srgbClr val="F3F4F6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127000" tIns="101600" rIns="127000" bIns="10160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800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Runnable Evidence</a:t>
            </a:r>
            <a:endParaRPr lang="en-US" sz="1800"/>
          </a:p>
          <a:p>
            <a:pPr indent="0" algn="l">
              <a:lnSpc>
                <a:spcPct val="100000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Verified with comprehensive tests and live demos.</a:t>
            </a:r>
          </a:p>
        </p:txBody>
      </p:sp>
      <p:sp>
        <p:nvSpPr>
          <p:cNvPr id="8" name="AutoShape 8"/>
          <p:cNvSpPr/>
          <p:nvPr/>
        </p:nvSpPr>
        <p:spPr>
          <a:xfrm>
            <a:off x="508000" y="4445000"/>
            <a:ext cx="5334000" cy="1143000"/>
          </a:xfrm>
          <a:prstGeom prst="roundRect">
            <a:avLst>
              <a:gd name="adj" fmla="val 8888"/>
            </a:avLst>
          </a:prstGeom>
          <a:solidFill>
            <a:srgbClr val="F3F4F6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127000" tIns="101600" rIns="127000" bIns="101600" rtlCol="0" anchor="ctr" anchorCtr="0"/>
          <a:lstStyle/>
          <a:p>
            <a:pPr>
              <a:defRPr/>
            </a:pPr>
            <a:r>
              <a:rPr lang="en-US" sz="1800" b="1">
                <a:solidFill>
                  <a:srgbClr val="800080"/>
                </a:solidFill>
                <a:latin typeface="Noto Sans SC"/>
                <a:sym typeface="Noto Sans SC"/>
              </a:rPr>
              <a:t>Low Setup Overhead</a:t>
            </a:r>
            <a:endParaRPr lang="en-US" sz="1800" b="1">
              <a:solidFill>
                <a:srgbClr val="800080"/>
              </a:solidFill>
              <a:latin typeface="Noto Sans SC"/>
            </a:endParaRPr>
          </a:p>
          <a:p>
            <a:pPr indent="0" algn="l">
              <a:lnSpc>
                <a:spcPct val="100000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Minimal dependencies for quick experiment setup.</a:t>
            </a:r>
          </a:p>
        </p:txBody>
      </p:sp>
      <p:sp>
        <p:nvSpPr>
          <p:cNvPr id="9" name="AutoShape 9"/>
          <p:cNvSpPr/>
          <p:nvPr/>
        </p:nvSpPr>
        <p:spPr>
          <a:xfrm>
            <a:off x="6350000" y="1270000"/>
            <a:ext cx="5334000" cy="508000"/>
          </a:xfrm>
          <a:prstGeom prst="roundRect">
            <a:avLst>
              <a:gd name="adj" fmla="val 2000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KEY LIMITATIONS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6350000" y="1905000"/>
            <a:ext cx="5334000" cy="1143000"/>
          </a:xfrm>
          <a:prstGeom prst="roundRect">
            <a:avLst>
              <a:gd name="adj" fmla="val 8888"/>
            </a:avLst>
          </a:prstGeom>
          <a:solidFill>
            <a:srgbClr val="F3F4F6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127000" tIns="101600" rIns="127000" bIns="10160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800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User-space Simulation Only</a:t>
            </a:r>
            <a:endParaRPr lang="en-US" sz="1800"/>
          </a:p>
          <a:p>
            <a:pPr indent="0" algn="l">
              <a:lnSpc>
                <a:spcPct val="100000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Lacks kernel-level integration for full system emulation.</a:t>
            </a:r>
          </a:p>
        </p:txBody>
      </p:sp>
      <p:sp>
        <p:nvSpPr>
          <p:cNvPr id="11" name="AutoShape 11"/>
          <p:cNvSpPr/>
          <p:nvPr/>
        </p:nvSpPr>
        <p:spPr>
          <a:xfrm>
            <a:off x="6350000" y="3175000"/>
            <a:ext cx="5334000" cy="1143000"/>
          </a:xfrm>
          <a:prstGeom prst="roundRect">
            <a:avLst>
              <a:gd name="adj" fmla="val 8888"/>
            </a:avLst>
          </a:prstGeom>
          <a:solidFill>
            <a:srgbClr val="F3F4F6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127000" tIns="101600" rIns="127000" bIns="101600" rtlCol="0" anchor="ctr" anchorCtr="0"/>
          <a:lstStyle/>
          <a:p>
            <a:pPr>
              <a:defRPr/>
            </a:pPr>
            <a:r>
              <a:rPr lang="en-US" sz="1800" b="1">
                <a:solidFill>
                  <a:srgbClr val="800080"/>
                </a:solidFill>
                <a:latin typeface="Noto Sans SC"/>
                <a:sym typeface="Noto Sans SC"/>
              </a:rPr>
              <a:t>Missing Advanced Features</a:t>
            </a:r>
            <a:endParaRPr lang="en-US" sz="1800" b="1">
              <a:solidFill>
                <a:srgbClr val="800080"/>
              </a:solidFill>
              <a:latin typeface="Noto Sans SC"/>
            </a:endParaRPr>
          </a:p>
          <a:p>
            <a:pPr indent="0" algn="l">
              <a:lnSpc>
                <a:spcPct val="100000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No FUSE integration, journaling, or eviction policies.</a:t>
            </a:r>
          </a:p>
        </p:txBody>
      </p:sp>
      <p:sp>
        <p:nvSpPr>
          <p:cNvPr id="12" name="AutoShape 12"/>
          <p:cNvSpPr/>
          <p:nvPr/>
        </p:nvSpPr>
        <p:spPr>
          <a:xfrm>
            <a:off x="6350000" y="4445000"/>
            <a:ext cx="5334000" cy="1143000"/>
          </a:xfrm>
          <a:prstGeom prst="roundRect">
            <a:avLst>
              <a:gd name="adj" fmla="val 8888"/>
            </a:avLst>
          </a:prstGeom>
          <a:solidFill>
            <a:srgbClr val="F3F4F6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127000" tIns="101600" rIns="127000" bIns="101600" rtlCol="0" anchor="ctr" anchorCtr="0"/>
          <a:lstStyle/>
          <a:p>
            <a:pPr indent="0">
              <a:defRPr/>
            </a:pPr>
            <a:r>
              <a:rPr lang="en-US" sz="1800" b="1">
                <a:solidFill>
                  <a:srgbClr val="800080"/>
                </a:solidFill>
                <a:latin typeface="Noto Sans SC"/>
                <a:sym typeface="Noto Sans SC"/>
              </a:rPr>
              <a:t>Lightweight Benchmarking</a:t>
            </a:r>
            <a:endParaRPr lang="en-US" sz="1800" b="1">
              <a:solidFill>
                <a:srgbClr val="800080"/>
              </a:solidFill>
              <a:latin typeface="Noto Sans SC"/>
            </a:endParaRPr>
          </a:p>
          <a:p>
            <a:pPr indent="0" algn="l">
              <a:lnSpc>
                <a:spcPct val="100000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Needs more comprehensive stress testing for validation.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34852A0-6754-F0E2-F57E-B2897255A440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14/17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Future Work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143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The next stage is to improve memory policy first, then correctness, then host integration.</a:t>
            </a:r>
            <a:endParaRPr lang="en-US" sz="1200"/>
          </a:p>
        </p:txBody>
      </p:sp>
      <p:sp>
        <p:nvSpPr>
          <p:cNvPr id="4" name="AutoShape 4"/>
          <p:cNvSpPr/>
          <p:nvPr/>
        </p:nvSpPr>
        <p:spPr>
          <a:xfrm>
            <a:off x="1568449" y="1778000"/>
            <a:ext cx="4191001" cy="2280557"/>
          </a:xfrm>
          <a:prstGeom prst="roundRect">
            <a:avLst>
              <a:gd name="adj" fmla="val 5454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sp>
        <p:nvSpPr>
          <p:cNvPr id="6" name="AutoShape 6"/>
          <p:cNvSpPr/>
          <p:nvPr/>
        </p:nvSpPr>
        <p:spPr>
          <a:xfrm>
            <a:off x="1885950" y="1910908"/>
            <a:ext cx="635000" cy="710608"/>
          </a:xfrm>
          <a:prstGeom prst="ellipse">
            <a:avLst/>
          </a:prstGeom>
          <a:solidFill>
            <a:srgbClr val="E6D5E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12949" y="2037907"/>
            <a:ext cx="426365" cy="426365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2711450" y="1910907"/>
            <a:ext cx="2667000" cy="426365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7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LRU Eviction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2705100" y="2484117"/>
            <a:ext cx="2667000" cy="1065912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Implement LRU caching strategy to optimize memory usage and significantly improve the cache hit ratio.</a:t>
            </a:r>
            <a:endParaRPr lang="en-US" sz="1600"/>
          </a:p>
        </p:txBody>
      </p:sp>
      <p:sp>
        <p:nvSpPr>
          <p:cNvPr id="10" name="AutoShape 10"/>
          <p:cNvSpPr/>
          <p:nvPr/>
        </p:nvSpPr>
        <p:spPr>
          <a:xfrm>
            <a:off x="6432549" y="1778000"/>
            <a:ext cx="4191001" cy="2280557"/>
          </a:xfrm>
          <a:prstGeom prst="roundRect">
            <a:avLst>
              <a:gd name="adj" fmla="val 5454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/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6750050" y="1968500"/>
            <a:ext cx="635000" cy="635000"/>
          </a:xfrm>
          <a:prstGeom prst="ellipse">
            <a:avLst/>
          </a:prstGeom>
          <a:solidFill>
            <a:srgbClr val="E6D5E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77050" y="2095500"/>
            <a:ext cx="381000" cy="3810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7575550" y="1968500"/>
            <a:ext cx="2667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7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Richer Metadata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7575550" y="2475845"/>
            <a:ext cx="2667000" cy="1139456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Expand metadata structures to fully support extended file attributes, enhancing data integrity and correctness.</a:t>
            </a:r>
            <a:endParaRPr lang="en-US" sz="1600"/>
          </a:p>
        </p:txBody>
      </p:sp>
      <p:sp>
        <p:nvSpPr>
          <p:cNvPr id="16" name="AutoShape 16"/>
          <p:cNvSpPr/>
          <p:nvPr/>
        </p:nvSpPr>
        <p:spPr>
          <a:xfrm>
            <a:off x="1568449" y="4336606"/>
            <a:ext cx="4298951" cy="2158705"/>
          </a:xfrm>
          <a:prstGeom prst="roundRect">
            <a:avLst>
              <a:gd name="adj" fmla="val 5454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sp>
        <p:nvSpPr>
          <p:cNvPr id="18" name="AutoShape 18"/>
          <p:cNvSpPr/>
          <p:nvPr/>
        </p:nvSpPr>
        <p:spPr>
          <a:xfrm>
            <a:off x="1879600" y="4463607"/>
            <a:ext cx="635000" cy="635000"/>
          </a:xfrm>
          <a:prstGeom prst="ellipse">
            <a:avLst/>
          </a:prstGeom>
          <a:solidFill>
            <a:srgbClr val="E6D5E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06600" y="4590607"/>
            <a:ext cx="381000" cy="381000"/>
          </a:xfrm>
          <a:prstGeom prst="rect">
            <a:avLst/>
          </a:prstGeom>
        </p:spPr>
      </p:pic>
      <p:sp>
        <p:nvSpPr>
          <p:cNvPr id="20" name="AutoShape 20"/>
          <p:cNvSpPr/>
          <p:nvPr/>
        </p:nvSpPr>
        <p:spPr>
          <a:xfrm>
            <a:off x="2705100" y="4463607"/>
            <a:ext cx="2667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7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Locks &amp; Concurrency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2711450" y="4972669"/>
            <a:ext cx="2667000" cy="1397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Implement fine-grained locking mechanisms to ensure strict data consistency under heavy multi-threaded concurrent access.</a:t>
            </a:r>
            <a:endParaRPr lang="en-US" sz="1600"/>
          </a:p>
        </p:txBody>
      </p:sp>
      <p:sp>
        <p:nvSpPr>
          <p:cNvPr id="22" name="AutoShape 22"/>
          <p:cNvSpPr/>
          <p:nvPr/>
        </p:nvSpPr>
        <p:spPr>
          <a:xfrm>
            <a:off x="6432549" y="4337964"/>
            <a:ext cx="4241800" cy="2157347"/>
          </a:xfrm>
          <a:prstGeom prst="roundRect">
            <a:avLst>
              <a:gd name="adj" fmla="val 5454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6800849" y="4509858"/>
            <a:ext cx="635000" cy="635000"/>
          </a:xfrm>
          <a:prstGeom prst="ellipse">
            <a:avLst/>
          </a:prstGeom>
          <a:solidFill>
            <a:srgbClr val="E6D5E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927849" y="4636858"/>
            <a:ext cx="381000" cy="3810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7626349" y="4509858"/>
            <a:ext cx="2667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7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FUSE Host Integration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7626349" y="5098607"/>
            <a:ext cx="2667000" cy="1105786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Integrate with FUSE to enable direct OS mounting, providing standard file system access to userspace applications.</a:t>
            </a:r>
            <a:endParaRPr lang="en-US" sz="1600"/>
          </a:p>
        </p:txBody>
      </p:sp>
      <p:sp>
        <p:nvSpPr>
          <p:cNvPr id="29" name="AutoShape 2">
            <a:extLst>
              <a:ext uri="{FF2B5EF4-FFF2-40B4-BE49-F238E27FC236}">
                <a16:creationId xmlns:a16="http://schemas.microsoft.com/office/drawing/2014/main" id="{945A848F-FF3B-D982-EA65-AC015BDE372E}"/>
              </a:ext>
            </a:extLst>
          </p:cNvPr>
          <p:cNvSpPr/>
          <p:nvPr/>
        </p:nvSpPr>
        <p:spPr>
          <a:xfrm>
            <a:off x="0" y="0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12700" cap="flat" cmpd="sng">
            <a:solidFill>
              <a:srgbClr val="670067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0" name="AutoShape 2">
            <a:extLst>
              <a:ext uri="{FF2B5EF4-FFF2-40B4-BE49-F238E27FC236}">
                <a16:creationId xmlns:a16="http://schemas.microsoft.com/office/drawing/2014/main" id="{8036D226-B71A-2A25-F685-FC0CB0156D34}"/>
              </a:ext>
            </a:extLst>
          </p:cNvPr>
          <p:cNvSpPr/>
          <p:nvPr/>
        </p:nvSpPr>
        <p:spPr>
          <a:xfrm>
            <a:off x="0" y="6730282"/>
            <a:ext cx="12192000" cy="1270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12700" cap="flat" cmpd="sng">
            <a:solidFill>
              <a:srgbClr val="670067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47DDF54-06DA-A37D-830C-DA28D771A3BD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15/17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71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Live Demo</a:t>
            </a:r>
            <a:endParaRPr lang="en-US" sz="1100"/>
          </a:p>
        </p:txBody>
      </p:sp>
      <p:pic>
        <p:nvPicPr>
          <p:cNvPr id="18" name="ramfs_demo.mp4">
            <a:extLst>
              <a:ext uri="{FF2B5EF4-FFF2-40B4-BE49-F238E27FC236}">
                <a16:creationId xmlns:a16="http://schemas.microsoft.com/office/drawing/2014/main" id="{077449C1-FBD9-1E25-E795-9B78AEAD93F8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" y="1993900"/>
            <a:ext cx="6400800" cy="3657600"/>
          </a:xfrm>
          <a:prstGeom prst="rect">
            <a:avLst/>
          </a:prstGeom>
        </p:spPr>
      </p:pic>
      <p:sp>
        <p:nvSpPr>
          <p:cNvPr id="20" name="TextBox 9">
            <a:extLst>
              <a:ext uri="{FF2B5EF4-FFF2-40B4-BE49-F238E27FC236}">
                <a16:creationId xmlns:a16="http://schemas.microsoft.com/office/drawing/2014/main" id="{7EE0D8DE-A1FE-05F9-840A-0080845FC558}"/>
              </a:ext>
            </a:extLst>
          </p:cNvPr>
          <p:cNvSpPr txBox="1"/>
          <p:nvPr/>
        </p:nvSpPr>
        <p:spPr>
          <a:xfrm>
            <a:off x="762000" y="1359878"/>
            <a:ext cx="9966960" cy="487826"/>
          </a:xfrm>
          <a:prstGeom prst="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0">
                <a:solidFill>
                  <a:schemeClr val="tx1"/>
                </a:solidFill>
                <a:latin typeface="Noto Sans SC"/>
              </a:rPr>
              <a:t>The presentation now embeds the actual video preview directly in this slide.</a:t>
            </a:r>
          </a:p>
        </p:txBody>
      </p:sp>
      <p:sp>
        <p:nvSpPr>
          <p:cNvPr id="21" name="Rounded Rectangle 14">
            <a:extLst>
              <a:ext uri="{FF2B5EF4-FFF2-40B4-BE49-F238E27FC236}">
                <a16:creationId xmlns:a16="http://schemas.microsoft.com/office/drawing/2014/main" id="{DFBDDC9D-2F22-5078-F776-973CEE2D9A38}"/>
              </a:ext>
            </a:extLst>
          </p:cNvPr>
          <p:cNvSpPr/>
          <p:nvPr/>
        </p:nvSpPr>
        <p:spPr>
          <a:xfrm>
            <a:off x="762000" y="5653305"/>
            <a:ext cx="6400800" cy="839734"/>
          </a:xfrm>
          <a:prstGeom prst="roundRect">
            <a:avLst/>
          </a:prstGeom>
          <a:noFill/>
        </p:spPr>
        <p:txBody>
          <a:bodyPr wrap="square" lIns="152400" tIns="127000" rIns="152400" bIns="101600" anchor="t">
            <a:spAutoFit/>
          </a:bodyPr>
          <a:lstStyle/>
          <a:p>
            <a:pPr>
              <a:lnSpc>
                <a:spcPct val="110000"/>
              </a:lnSpc>
            </a:pPr>
            <a:r>
              <a:rPr sz="1600" b="1">
                <a:solidFill>
                  <a:schemeClr val="tx1"/>
                </a:solidFill>
                <a:latin typeface="Noto Sans SC"/>
                <a:cs typeface="Arial"/>
              </a:rPr>
              <a:t>Embedded media</a:t>
            </a:r>
            <a:r>
              <a:rPr lang="zh-CN" altLang="en-US" sz="1600" b="1">
                <a:solidFill>
                  <a:schemeClr val="tx1"/>
                </a:solidFill>
                <a:latin typeface="Noto Sans SC"/>
                <a:cs typeface="Arial"/>
              </a:rPr>
              <a:t> </a:t>
            </a:r>
            <a:r>
              <a:rPr lang="en-US" altLang="zh-CN" sz="1600" b="1">
                <a:solidFill>
                  <a:schemeClr val="tx1"/>
                </a:solidFill>
                <a:latin typeface="Noto Sans SC"/>
                <a:cs typeface="Arial"/>
              </a:rPr>
              <a:t>-</a:t>
            </a:r>
            <a:r>
              <a:rPr lang="zh-CN" altLang="en-US" sz="1600" b="1">
                <a:solidFill>
                  <a:schemeClr val="tx1"/>
                </a:solidFill>
                <a:latin typeface="Noto Sans SC"/>
                <a:cs typeface="Arial"/>
              </a:rPr>
              <a:t> </a:t>
            </a:r>
            <a:r>
              <a:rPr sz="1600">
                <a:solidFill>
                  <a:schemeClr val="tx1"/>
                </a:solidFill>
                <a:latin typeface="Noto Sans SC"/>
                <a:cs typeface="Arial"/>
              </a:rPr>
              <a:t>The mp4 is stored inside the deck and can be played directly during the </a:t>
            </a:r>
            <a:r>
              <a:rPr lang="en-US" altLang="zh-CN" sz="1600">
                <a:solidFill>
                  <a:schemeClr val="tx1"/>
                </a:solidFill>
                <a:latin typeface="Noto Sans SC"/>
                <a:cs typeface="Arial"/>
              </a:rPr>
              <a:t>presentation</a:t>
            </a:r>
            <a:r>
              <a:rPr sz="1600">
                <a:solidFill>
                  <a:schemeClr val="tx1"/>
                </a:solidFill>
                <a:latin typeface="Noto Sans SC"/>
                <a:cs typeface="Arial"/>
              </a:rPr>
              <a:t>.</a:t>
            </a:r>
          </a:p>
        </p:txBody>
      </p:sp>
      <p:sp>
        <p:nvSpPr>
          <p:cNvPr id="22" name="Rounded Rectangle 11">
            <a:extLst>
              <a:ext uri="{FF2B5EF4-FFF2-40B4-BE49-F238E27FC236}">
                <a16:creationId xmlns:a16="http://schemas.microsoft.com/office/drawing/2014/main" id="{D4C57B54-73A5-5128-E836-EFE1EC85ECFC}"/>
              </a:ext>
            </a:extLst>
          </p:cNvPr>
          <p:cNvSpPr/>
          <p:nvPr/>
        </p:nvSpPr>
        <p:spPr>
          <a:xfrm>
            <a:off x="8239878" y="2015217"/>
            <a:ext cx="2489082" cy="841248"/>
          </a:xfrm>
          <a:prstGeom prst="roundRect">
            <a:avLst/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Step 1</a:t>
            </a:r>
            <a:r>
              <a:rPr lang="zh-CN" altLang="en-US" sz="1600" b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US" altLang="zh-CN" sz="1600" b="1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altLang="zh-CN" sz="1600" b="1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sz="1600">
                <a:solidFill>
                  <a:srgbClr val="000000"/>
                </a:solidFill>
                <a:latin typeface="Arial"/>
                <a:cs typeface="Arial"/>
              </a:rPr>
              <a:t>Create and read a file</a:t>
            </a:r>
          </a:p>
        </p:txBody>
      </p:sp>
      <p:sp>
        <p:nvSpPr>
          <p:cNvPr id="23" name="Rounded Rectangle 12">
            <a:extLst>
              <a:ext uri="{FF2B5EF4-FFF2-40B4-BE49-F238E27FC236}">
                <a16:creationId xmlns:a16="http://schemas.microsoft.com/office/drawing/2014/main" id="{D7F7D477-4398-E98E-D89F-7547E40A8586}"/>
              </a:ext>
            </a:extLst>
          </p:cNvPr>
          <p:cNvSpPr/>
          <p:nvPr/>
        </p:nvSpPr>
        <p:spPr>
          <a:xfrm>
            <a:off x="8239878" y="3327800"/>
            <a:ext cx="2489082" cy="841248"/>
          </a:xfrm>
          <a:prstGeom prst="roundRect">
            <a:avLst/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Step 2</a:t>
            </a:r>
            <a:endParaRPr lang="en-US" sz="1600" b="1">
              <a:solidFill>
                <a:srgbClr val="000000"/>
              </a:solidFill>
              <a:latin typeface="Arial"/>
              <a:cs typeface="Arial"/>
            </a:endParaRPr>
          </a:p>
          <a:p>
            <a:endParaRPr sz="1600" b="1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sz="1600">
                <a:solidFill>
                  <a:srgbClr val="000000"/>
                </a:solidFill>
                <a:latin typeface="Arial"/>
                <a:cs typeface="Arial"/>
              </a:rPr>
              <a:t>Check quota and usage</a:t>
            </a:r>
          </a:p>
        </p:txBody>
      </p:sp>
      <p:sp>
        <p:nvSpPr>
          <p:cNvPr id="24" name="Rounded Rectangle 13">
            <a:extLst>
              <a:ext uri="{FF2B5EF4-FFF2-40B4-BE49-F238E27FC236}">
                <a16:creationId xmlns:a16="http://schemas.microsoft.com/office/drawing/2014/main" id="{DAC0F545-B24A-688F-00F3-8296AC4241C8}"/>
              </a:ext>
            </a:extLst>
          </p:cNvPr>
          <p:cNvSpPr/>
          <p:nvPr/>
        </p:nvSpPr>
        <p:spPr>
          <a:xfrm>
            <a:off x="8239878" y="4640383"/>
            <a:ext cx="2489082" cy="841248"/>
          </a:xfrm>
          <a:prstGeom prst="roundRect">
            <a:avLst/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r>
              <a:rPr sz="1600" b="1">
                <a:solidFill>
                  <a:srgbClr val="000000"/>
                </a:solidFill>
                <a:latin typeface="Arial"/>
                <a:cs typeface="Arial"/>
              </a:rPr>
              <a:t>Step 3</a:t>
            </a:r>
            <a:endParaRPr lang="en-US" sz="1600" b="1">
              <a:solidFill>
                <a:srgbClr val="000000"/>
              </a:solidFill>
              <a:latin typeface="Arial"/>
              <a:cs typeface="Arial"/>
            </a:endParaRPr>
          </a:p>
          <a:p>
            <a:endParaRPr sz="1600" b="1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sz="1600">
                <a:solidFill>
                  <a:srgbClr val="000000"/>
                </a:solidFill>
                <a:latin typeface="Arial"/>
                <a:cs typeface="Arial"/>
              </a:rPr>
              <a:t>Export a snapshot</a:t>
            </a:r>
          </a:p>
        </p:txBody>
      </p:sp>
      <p:pic>
        <p:nvPicPr>
          <p:cNvPr id="25" name="Picture 10">
            <a:extLst>
              <a:ext uri="{FF2B5EF4-FFF2-40B4-BE49-F238E27FC236}">
                <a16:creationId xmlns:a16="http://schemas.microsoft.com/office/drawing/2014/main" id="{2651F4FD-000E-466F-7C1A-D8C9466EBE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57419" y="2963491"/>
            <a:ext cx="254000" cy="254000"/>
          </a:xfrm>
          <a:prstGeom prst="rect">
            <a:avLst/>
          </a:prstGeom>
        </p:spPr>
      </p:pic>
      <p:pic>
        <p:nvPicPr>
          <p:cNvPr id="26" name="Picture 10">
            <a:extLst>
              <a:ext uri="{FF2B5EF4-FFF2-40B4-BE49-F238E27FC236}">
                <a16:creationId xmlns:a16="http://schemas.microsoft.com/office/drawing/2014/main" id="{185C4122-283A-07DD-9564-FA08D96430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57419" y="4279357"/>
            <a:ext cx="254000" cy="254000"/>
          </a:xfrm>
          <a:prstGeom prst="rect">
            <a:avLst/>
          </a:prstGeom>
        </p:spPr>
      </p:pic>
      <p:sp>
        <p:nvSpPr>
          <p:cNvPr id="27" name="AutoShape 2">
            <a:extLst>
              <a:ext uri="{FF2B5EF4-FFF2-40B4-BE49-F238E27FC236}">
                <a16:creationId xmlns:a16="http://schemas.microsoft.com/office/drawing/2014/main" id="{17DA8C51-E48A-1220-D79C-7D8524178355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">
            <a:extLst>
              <a:ext uri="{FF2B5EF4-FFF2-40B4-BE49-F238E27FC236}">
                <a16:creationId xmlns:a16="http://schemas.microsoft.com/office/drawing/2014/main" id="{BC19C841-2431-1B59-27E0-56B52B59598C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9F14BFE-26D2-82BF-5F86-EE95C1318973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16/17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1016000"/>
            <a:ext cx="1219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Thank you for listening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381000" y="1905000"/>
            <a:ext cx="3556000" cy="2794000"/>
          </a:xfrm>
          <a:prstGeom prst="roundRect">
            <a:avLst>
              <a:gd name="adj" fmla="val 5454"/>
            </a:avLst>
          </a:prstGeom>
          <a:solidFill>
            <a:srgbClr val="800080">
              <a:alpha val="6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35000" y="2222500"/>
            <a:ext cx="508000" cy="50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5" name="AutoShape 5"/>
          <p:cNvSpPr/>
          <p:nvPr/>
        </p:nvSpPr>
        <p:spPr>
          <a:xfrm>
            <a:off x="1333500" y="2311400"/>
            <a:ext cx="2413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Presenters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635000" y="3048000"/>
            <a:ext cx="2921000" cy="1270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MA Guoqing (225040123)</a:t>
            </a:r>
            <a:endParaRPr lang="en-US" sz="1600">
              <a:solidFill>
                <a:schemeClr val="tx1"/>
              </a:solidFill>
            </a:endParaRPr>
          </a:p>
          <a:p>
            <a:pPr indent="0" algn="ctr">
              <a:lnSpc>
                <a:spcPct val="125000"/>
              </a:lnSpc>
            </a:pPr>
            <a:r>
              <a:rPr lang="en-US" sz="160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Yu </a:t>
            </a:r>
            <a:r>
              <a:rPr lang="zh-CN" altLang="en-US" sz="160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        </a:t>
            </a:r>
            <a:r>
              <a:rPr lang="en-US" sz="160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Kuai (225040174)</a:t>
            </a:r>
          </a:p>
        </p:txBody>
      </p:sp>
      <p:sp>
        <p:nvSpPr>
          <p:cNvPr id="7" name="AutoShape 7"/>
          <p:cNvSpPr/>
          <p:nvPr/>
        </p:nvSpPr>
        <p:spPr>
          <a:xfrm>
            <a:off x="4318000" y="1905000"/>
            <a:ext cx="3556000" cy="2794000"/>
          </a:xfrm>
          <a:prstGeom prst="roundRect">
            <a:avLst>
              <a:gd name="adj" fmla="val 5454"/>
            </a:avLst>
          </a:prstGeom>
          <a:solidFill>
            <a:srgbClr val="800080">
              <a:alpha val="6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72000" y="2222500"/>
            <a:ext cx="508000" cy="5080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5270500" y="2311400"/>
            <a:ext cx="2413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Keywords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4571999" y="3048000"/>
            <a:ext cx="3211033" cy="1270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6666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RamFS | VFS API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|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Quota | Snapshots</a:t>
            </a:r>
          </a:p>
        </p:txBody>
      </p:sp>
      <p:sp>
        <p:nvSpPr>
          <p:cNvPr id="11" name="AutoShape 11"/>
          <p:cNvSpPr/>
          <p:nvPr/>
        </p:nvSpPr>
        <p:spPr>
          <a:xfrm>
            <a:off x="8255000" y="1905000"/>
            <a:ext cx="3556000" cy="2794000"/>
          </a:xfrm>
          <a:prstGeom prst="roundRect">
            <a:avLst>
              <a:gd name="adj" fmla="val 5454"/>
            </a:avLst>
          </a:prstGeom>
          <a:solidFill>
            <a:srgbClr val="800080">
              <a:alpha val="6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8509000" y="2222500"/>
            <a:ext cx="508000" cy="50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3" name="AutoShape 13"/>
          <p:cNvSpPr/>
          <p:nvPr/>
        </p:nvSpPr>
        <p:spPr>
          <a:xfrm>
            <a:off x="9207500" y="2311400"/>
            <a:ext cx="2413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GitHub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8509000" y="3048000"/>
            <a:ext cx="3048000" cy="1270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Repo: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  <a:hlinkClick r:id="rId7"/>
              </a:rPr>
              <a:t>YWh620/OS_Final</a:t>
            </a:r>
            <a:endParaRPr lang="en-US" sz="1600">
              <a:solidFill>
                <a:schemeClr val="tx1"/>
              </a:solidFill>
              <a:latin typeface="Noto Sans SC"/>
            </a:endParaRPr>
          </a:p>
        </p:txBody>
      </p:sp>
      <p:sp>
        <p:nvSpPr>
          <p:cNvPr id="19" name="AutoShape 2">
            <a:extLst>
              <a:ext uri="{FF2B5EF4-FFF2-40B4-BE49-F238E27FC236}">
                <a16:creationId xmlns:a16="http://schemas.microsoft.com/office/drawing/2014/main" id="{7DAC8B87-80D2-36B5-E11D-BE1C56F89792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">
            <a:extLst>
              <a:ext uri="{FF2B5EF4-FFF2-40B4-BE49-F238E27FC236}">
                <a16:creationId xmlns:a16="http://schemas.microsoft.com/office/drawing/2014/main" id="{D3567F24-748A-8597-6035-5706FFEA266B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A976BB6E-7B69-276C-17AF-C6D083EC54BE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17/17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25000"/>
              </a:lnSpc>
              <a:defRPr/>
            </a:pPr>
            <a:r>
              <a:rPr lang="en-US" sz="2600" b="1" dirty="0">
                <a:solidFill>
                  <a:schemeClr val="tx1"/>
                </a:solidFill>
                <a:latin typeface="Noto Sans SC"/>
                <a:sym typeface="Noto Sans SC"/>
              </a:rPr>
              <a:t>Team Contribution</a:t>
            </a:r>
            <a:endParaRPr lang="en-US" sz="2600" b="1" dirty="0">
              <a:solidFill>
                <a:schemeClr val="tx1"/>
              </a:solidFill>
              <a:latin typeface="Noto Sans SC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206500"/>
            <a:ext cx="10668000" cy="317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Division of work for implementation and defense preparation.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651000"/>
            <a:ext cx="5207000" cy="4826000"/>
          </a:xfrm>
          <a:prstGeom prst="roundRect">
            <a:avLst>
              <a:gd name="adj" fmla="val 4210"/>
            </a:avLst>
          </a:prstGeom>
          <a:solidFill>
            <a:srgbClr val="F8F5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1016000" y="1905000"/>
            <a:ext cx="889000" cy="889000"/>
          </a:xfrm>
          <a:prstGeom prst="ellipse">
            <a:avLst/>
          </a:prstGeom>
          <a:solidFill>
            <a:srgbClr val="8B5CF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1100" y="2070100"/>
            <a:ext cx="558800" cy="5588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2159000" y="1968500"/>
            <a:ext cx="3556000" cy="444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MA Guoqing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2159000" y="2476500"/>
            <a:ext cx="3556000" cy="317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Core Developer &amp; Technical Lead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9" name="Connector 9"/>
          <p:cNvCxnSpPr/>
          <p:nvPr/>
        </p:nvCxnSpPr>
        <p:spPr>
          <a:xfrm rot="-9291">
            <a:off x="1016009" y="3041650"/>
            <a:ext cx="4699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AutoShape 10"/>
          <p:cNvSpPr/>
          <p:nvPr/>
        </p:nvSpPr>
        <p:spPr>
          <a:xfrm>
            <a:off x="1016000" y="3238500"/>
            <a:ext cx="4699000" cy="1143000"/>
          </a:xfrm>
          <a:prstGeom prst="roundRect">
            <a:avLst>
              <a:gd name="adj" fmla="val 888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06500" y="3581400"/>
            <a:ext cx="457200" cy="4572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1841500" y="3365500"/>
            <a:ext cx="3810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63500" rIns="63500" bIns="6350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Led the first three sections of the presentation and prepared the main technical explanation for the project.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1016000" y="4445000"/>
            <a:ext cx="4699000" cy="1143000"/>
          </a:xfrm>
          <a:prstGeom prst="roundRect">
            <a:avLst>
              <a:gd name="adj" fmla="val 888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6500" y="4787900"/>
            <a:ext cx="457200" cy="457200"/>
          </a:xfrm>
          <a:prstGeom prst="rect">
            <a:avLst/>
          </a:prstGeom>
        </p:spPr>
      </p:pic>
      <p:sp>
        <p:nvSpPr>
          <p:cNvPr id="15" name="AutoShape 15"/>
          <p:cNvSpPr/>
          <p:nvPr/>
        </p:nvSpPr>
        <p:spPr>
          <a:xfrm>
            <a:off x="1841500" y="4572000"/>
            <a:ext cx="3810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63500" rIns="63500" bIns="6350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Responsible for core </a:t>
            </a:r>
            <a:r>
              <a:rPr lang="en-US" sz="1600" b="0" i="0" u="none" strike="noStrike" dirty="0" err="1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RamFS</a:t>
            </a: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implementation, including central FS logic, key data structures and operation workflow.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1016000" y="5651500"/>
            <a:ext cx="4699000" cy="762000"/>
          </a:xfrm>
          <a:prstGeom prst="roundRect">
            <a:avLst>
              <a:gd name="adj" fmla="val 13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31900" y="5829300"/>
            <a:ext cx="406400" cy="406400"/>
          </a:xfrm>
          <a:prstGeom prst="rect">
            <a:avLst/>
          </a:prstGeom>
        </p:spPr>
      </p:pic>
      <p:sp>
        <p:nvSpPr>
          <p:cNvPr id="18" name="AutoShape 18"/>
          <p:cNvSpPr/>
          <p:nvPr/>
        </p:nvSpPr>
        <p:spPr>
          <a:xfrm>
            <a:off x="1841500" y="5778500"/>
            <a:ext cx="381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6350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Focused on the architecture-level design narrative.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6223000" y="1651000"/>
            <a:ext cx="5207000" cy="4826000"/>
          </a:xfrm>
          <a:prstGeom prst="roundRect">
            <a:avLst>
              <a:gd name="adj" fmla="val 4210"/>
            </a:avLst>
          </a:prstGeom>
          <a:solidFill>
            <a:srgbClr val="F8F5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905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6477000" y="1905000"/>
            <a:ext cx="889000" cy="889000"/>
          </a:xfrm>
          <a:prstGeom prst="ellipse">
            <a:avLst/>
          </a:prstGeom>
          <a:solidFill>
            <a:srgbClr val="EC489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42100" y="2070100"/>
            <a:ext cx="558800" cy="558800"/>
          </a:xfrm>
          <a:prstGeom prst="rect">
            <a:avLst/>
          </a:prstGeom>
        </p:spPr>
      </p:pic>
      <p:sp>
        <p:nvSpPr>
          <p:cNvPr id="22" name="AutoShape 22"/>
          <p:cNvSpPr/>
          <p:nvPr/>
        </p:nvSpPr>
        <p:spPr>
          <a:xfrm>
            <a:off x="7620000" y="1968500"/>
            <a:ext cx="3556000" cy="444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Yu Kuai</a:t>
            </a:r>
            <a:endParaRPr lang="en-US" sz="1100"/>
          </a:p>
        </p:txBody>
      </p:sp>
      <p:sp>
        <p:nvSpPr>
          <p:cNvPr id="23" name="AutoShape 23"/>
          <p:cNvSpPr/>
          <p:nvPr/>
        </p:nvSpPr>
        <p:spPr>
          <a:xfrm>
            <a:off x="7620000" y="2476500"/>
            <a:ext cx="3556000" cy="317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altLang="zh-CN" sz="1300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B</a:t>
            </a:r>
            <a:r>
              <a:rPr lang="en-US" sz="13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enchmark Engineer &amp; Demonstrator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4" name="Connector 24"/>
          <p:cNvCxnSpPr/>
          <p:nvPr/>
        </p:nvCxnSpPr>
        <p:spPr>
          <a:xfrm rot="-9291">
            <a:off x="6477009" y="3041650"/>
            <a:ext cx="4699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AutoShape 25"/>
          <p:cNvSpPr/>
          <p:nvPr/>
        </p:nvSpPr>
        <p:spPr>
          <a:xfrm>
            <a:off x="6477000" y="3238500"/>
            <a:ext cx="4699000" cy="1143000"/>
          </a:xfrm>
          <a:prstGeom prst="roundRect">
            <a:avLst>
              <a:gd name="adj" fmla="val 888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6" name="Picture 2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67500" y="3581400"/>
            <a:ext cx="457200" cy="457200"/>
          </a:xfrm>
          <a:prstGeom prst="rect">
            <a:avLst/>
          </a:prstGeom>
        </p:spPr>
      </p:pic>
      <p:sp>
        <p:nvSpPr>
          <p:cNvPr id="27" name="AutoShape 27"/>
          <p:cNvSpPr/>
          <p:nvPr/>
        </p:nvSpPr>
        <p:spPr>
          <a:xfrm>
            <a:off x="7302500" y="3365500"/>
            <a:ext cx="3810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63500" rIns="63500" bIns="6350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Took primary responsibility for testing, validation, and all experiment-related content.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AutoShape 28"/>
          <p:cNvSpPr/>
          <p:nvPr/>
        </p:nvSpPr>
        <p:spPr>
          <a:xfrm>
            <a:off x="6477000" y="4445000"/>
            <a:ext cx="4699000" cy="1143000"/>
          </a:xfrm>
          <a:prstGeom prst="roundRect">
            <a:avLst>
              <a:gd name="adj" fmla="val 8888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9" name="Picture 2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667500" y="4787900"/>
            <a:ext cx="457200" cy="457200"/>
          </a:xfrm>
          <a:prstGeom prst="rect">
            <a:avLst/>
          </a:prstGeom>
        </p:spPr>
      </p:pic>
      <p:sp>
        <p:nvSpPr>
          <p:cNvPr id="30" name="AutoShape 30"/>
          <p:cNvSpPr/>
          <p:nvPr/>
        </p:nvSpPr>
        <p:spPr>
          <a:xfrm>
            <a:off x="7302500" y="4572000"/>
            <a:ext cx="3810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63500" rIns="63500" bIns="6350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Handled CLI-related work, and prepared the demonstration workflow with all supporting assets.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AutoShape 31"/>
          <p:cNvSpPr/>
          <p:nvPr/>
        </p:nvSpPr>
        <p:spPr>
          <a:xfrm>
            <a:off x="6477000" y="5651500"/>
            <a:ext cx="4699000" cy="762000"/>
          </a:xfrm>
          <a:prstGeom prst="roundRect">
            <a:avLst>
              <a:gd name="adj" fmla="val 13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2" name="Picture 3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692900" y="5829300"/>
            <a:ext cx="406400" cy="406400"/>
          </a:xfrm>
          <a:prstGeom prst="rect">
            <a:avLst/>
          </a:prstGeom>
        </p:spPr>
      </p:pic>
      <p:sp>
        <p:nvSpPr>
          <p:cNvPr id="33" name="AutoShape 33"/>
          <p:cNvSpPr/>
          <p:nvPr/>
        </p:nvSpPr>
        <p:spPr>
          <a:xfrm>
            <a:off x="7302500" y="5778500"/>
            <a:ext cx="381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6350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Focused on evidence collection and usability evaluation.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AutoShape 2">
            <a:extLst>
              <a:ext uri="{FF2B5EF4-FFF2-40B4-BE49-F238E27FC236}">
                <a16:creationId xmlns:a16="http://schemas.microsoft.com/office/drawing/2014/main" id="{077CC046-8411-8C48-D721-03D35AF29A8D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38" name="AutoShape 2">
            <a:extLst>
              <a:ext uri="{FF2B5EF4-FFF2-40B4-BE49-F238E27FC236}">
                <a16:creationId xmlns:a16="http://schemas.microsoft.com/office/drawing/2014/main" id="{B634C7E6-89BF-D29B-BA2B-0D895255D051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483D7BEE-10FB-356B-0DF9-B98AAC4F596D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2/17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Outline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3302000" cy="1270000"/>
          </a:xfrm>
          <a:prstGeom prst="roundRect">
            <a:avLst>
              <a:gd name="adj" fmla="val 12000"/>
            </a:avLst>
          </a:prstGeom>
          <a:solidFill>
            <a:srgbClr val="F3F4F6">
              <a:alpha val="100000"/>
            </a:srgbClr>
          </a:solidFill>
          <a:ln cap="flat" cmpd="sng">
            <a:solidFill>
              <a:srgbClr val="C4CCDD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952500" y="1587500"/>
            <a:ext cx="889000" cy="889000"/>
          </a:xfrm>
          <a:prstGeom prst="ellipse">
            <a:avLst/>
          </a:prstGeom>
          <a:solidFill>
            <a:srgbClr val="3B82F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3000" y="1778000"/>
            <a:ext cx="508000" cy="5080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032000" y="15875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3B82F6"/>
                </a:solidFill>
                <a:latin typeface="Noto Sans SC"/>
                <a:ea typeface="Noto Sans SC"/>
                <a:cs typeface="Noto Sans SC"/>
                <a:sym typeface="Noto Sans SC"/>
              </a:rPr>
              <a:t>01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2032000" y="2032000"/>
            <a:ext cx="1905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Motivation and Goals</a:t>
            </a:r>
            <a:endParaRPr lang="en-US" dirty="0"/>
          </a:p>
        </p:txBody>
      </p:sp>
      <p:sp>
        <p:nvSpPr>
          <p:cNvPr id="8" name="AutoShape 8"/>
          <p:cNvSpPr/>
          <p:nvPr/>
        </p:nvSpPr>
        <p:spPr>
          <a:xfrm>
            <a:off x="762000" y="2921000"/>
            <a:ext cx="3302000" cy="1270000"/>
          </a:xfrm>
          <a:prstGeom prst="roundRect">
            <a:avLst>
              <a:gd name="adj" fmla="val 12000"/>
            </a:avLst>
          </a:prstGeom>
          <a:solidFill>
            <a:srgbClr val="F3F4F6">
              <a:alpha val="100000"/>
            </a:srgbClr>
          </a:solidFill>
          <a:ln cap="flat" cmpd="sng">
            <a:solidFill>
              <a:srgbClr val="C4CCDD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952500" y="3111500"/>
            <a:ext cx="889000" cy="889000"/>
          </a:xfrm>
          <a:prstGeom prst="ellipse">
            <a:avLst/>
          </a:prstGeom>
          <a:solidFill>
            <a:srgbClr val="3B82F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3000" y="3302000"/>
            <a:ext cx="508000" cy="508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2032000" y="31115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3B82F6"/>
                </a:solidFill>
                <a:latin typeface="Noto Sans SC"/>
                <a:ea typeface="Noto Sans SC"/>
                <a:cs typeface="Noto Sans SC"/>
                <a:sym typeface="Noto Sans SC"/>
              </a:rPr>
              <a:t>02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2032000" y="3556000"/>
            <a:ext cx="203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Architecture and Design</a:t>
            </a:r>
            <a:endParaRPr lang="en-US" dirty="0"/>
          </a:p>
        </p:txBody>
      </p:sp>
      <p:sp>
        <p:nvSpPr>
          <p:cNvPr id="13" name="AutoShape 13"/>
          <p:cNvSpPr/>
          <p:nvPr/>
        </p:nvSpPr>
        <p:spPr>
          <a:xfrm>
            <a:off x="762000" y="4445000"/>
            <a:ext cx="3302000" cy="1270000"/>
          </a:xfrm>
          <a:prstGeom prst="roundRect">
            <a:avLst>
              <a:gd name="adj" fmla="val 12000"/>
            </a:avLst>
          </a:prstGeom>
          <a:solidFill>
            <a:srgbClr val="F3F4F6">
              <a:alpha val="100000"/>
            </a:srgbClr>
          </a:solidFill>
          <a:ln cap="flat" cmpd="sng">
            <a:solidFill>
              <a:srgbClr val="C4CCDD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952500" y="4635500"/>
            <a:ext cx="889000" cy="889000"/>
          </a:xfrm>
          <a:prstGeom prst="ellipse">
            <a:avLst/>
          </a:prstGeom>
          <a:solidFill>
            <a:srgbClr val="3B82F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43000" y="4826000"/>
            <a:ext cx="508000" cy="5080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2032000" y="46355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3B82F6"/>
                </a:solidFill>
                <a:latin typeface="Noto Sans SC"/>
                <a:ea typeface="Noto Sans SC"/>
                <a:cs typeface="Noto Sans SC"/>
                <a:sym typeface="Noto Sans SC"/>
              </a:rPr>
              <a:t>03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2032000" y="5080000"/>
            <a:ext cx="1905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Operation Workflow</a:t>
            </a:r>
            <a:endParaRPr lang="en-US" dirty="0"/>
          </a:p>
        </p:txBody>
      </p:sp>
      <p:sp>
        <p:nvSpPr>
          <p:cNvPr id="18" name="AutoShape 18"/>
          <p:cNvSpPr/>
          <p:nvPr/>
        </p:nvSpPr>
        <p:spPr>
          <a:xfrm>
            <a:off x="4318000" y="1397000"/>
            <a:ext cx="3302000" cy="1270000"/>
          </a:xfrm>
          <a:prstGeom prst="roundRect">
            <a:avLst>
              <a:gd name="adj" fmla="val 12000"/>
            </a:avLst>
          </a:prstGeom>
          <a:solidFill>
            <a:srgbClr val="F3F4F6">
              <a:alpha val="100000"/>
            </a:srgbClr>
          </a:solidFill>
          <a:ln cap="flat" cmpd="sng">
            <a:solidFill>
              <a:srgbClr val="C4CCDD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4508500" y="1587500"/>
            <a:ext cx="889000" cy="889000"/>
          </a:xfrm>
          <a:prstGeom prst="ellipse">
            <a:avLst/>
          </a:prstGeom>
          <a:solidFill>
            <a:srgbClr val="10B981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99000" y="1778000"/>
            <a:ext cx="508000" cy="508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5588000" y="15875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10B981"/>
                </a:solidFill>
                <a:latin typeface="Noto Sans SC"/>
                <a:ea typeface="Noto Sans SC"/>
                <a:cs typeface="Noto Sans SC"/>
                <a:sym typeface="Noto Sans SC"/>
              </a:rPr>
              <a:t>04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5588000" y="2032000"/>
            <a:ext cx="1905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Experimental Setup</a:t>
            </a:r>
            <a:endParaRPr lang="en-US" dirty="0"/>
          </a:p>
        </p:txBody>
      </p:sp>
      <p:sp>
        <p:nvSpPr>
          <p:cNvPr id="23" name="AutoShape 23"/>
          <p:cNvSpPr/>
          <p:nvPr/>
        </p:nvSpPr>
        <p:spPr>
          <a:xfrm>
            <a:off x="4318000" y="2921000"/>
            <a:ext cx="3302000" cy="1270000"/>
          </a:xfrm>
          <a:prstGeom prst="roundRect">
            <a:avLst>
              <a:gd name="adj" fmla="val 12000"/>
            </a:avLst>
          </a:prstGeom>
          <a:solidFill>
            <a:srgbClr val="F3F4F6">
              <a:alpha val="100000"/>
            </a:srgbClr>
          </a:solidFill>
          <a:ln cap="flat" cmpd="sng">
            <a:solidFill>
              <a:srgbClr val="C4CCDD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4508500" y="3111500"/>
            <a:ext cx="889000" cy="889000"/>
          </a:xfrm>
          <a:prstGeom prst="ellipse">
            <a:avLst/>
          </a:prstGeom>
          <a:solidFill>
            <a:srgbClr val="10B981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699000" y="3302000"/>
            <a:ext cx="508000" cy="5080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5588000" y="31115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10B981"/>
                </a:solidFill>
                <a:latin typeface="Noto Sans SC"/>
                <a:ea typeface="Noto Sans SC"/>
                <a:cs typeface="Noto Sans SC"/>
                <a:sym typeface="Noto Sans SC"/>
              </a:rPr>
              <a:t>05</a:t>
            </a:r>
            <a:endParaRPr lang="en-US" sz="1100"/>
          </a:p>
        </p:txBody>
      </p:sp>
      <p:sp>
        <p:nvSpPr>
          <p:cNvPr id="27" name="AutoShape 27"/>
          <p:cNvSpPr/>
          <p:nvPr/>
        </p:nvSpPr>
        <p:spPr>
          <a:xfrm>
            <a:off x="5588000" y="3556000"/>
            <a:ext cx="203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Results and Evaluation</a:t>
            </a:r>
            <a:endParaRPr lang="en-US" dirty="0"/>
          </a:p>
        </p:txBody>
      </p:sp>
      <p:sp>
        <p:nvSpPr>
          <p:cNvPr id="28" name="AutoShape 28"/>
          <p:cNvSpPr/>
          <p:nvPr/>
        </p:nvSpPr>
        <p:spPr>
          <a:xfrm>
            <a:off x="4318000" y="4445000"/>
            <a:ext cx="3302000" cy="1270000"/>
          </a:xfrm>
          <a:prstGeom prst="roundRect">
            <a:avLst>
              <a:gd name="adj" fmla="val 12000"/>
            </a:avLst>
          </a:prstGeom>
          <a:solidFill>
            <a:srgbClr val="F3F4F6">
              <a:alpha val="100000"/>
            </a:srgbClr>
          </a:solidFill>
          <a:ln cap="flat" cmpd="sng">
            <a:solidFill>
              <a:srgbClr val="C4CCDD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9" name="AutoShape 29"/>
          <p:cNvSpPr/>
          <p:nvPr/>
        </p:nvSpPr>
        <p:spPr>
          <a:xfrm>
            <a:off x="4508500" y="4635500"/>
            <a:ext cx="889000" cy="889000"/>
          </a:xfrm>
          <a:prstGeom prst="ellipse">
            <a:avLst/>
          </a:prstGeom>
          <a:solidFill>
            <a:srgbClr val="10B981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699000" y="4826000"/>
            <a:ext cx="508000" cy="508000"/>
          </a:xfrm>
          <a:prstGeom prst="rect">
            <a:avLst/>
          </a:prstGeom>
        </p:spPr>
      </p:pic>
      <p:sp>
        <p:nvSpPr>
          <p:cNvPr id="31" name="AutoShape 31"/>
          <p:cNvSpPr/>
          <p:nvPr/>
        </p:nvSpPr>
        <p:spPr>
          <a:xfrm>
            <a:off x="5588000" y="46355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10B981"/>
                </a:solidFill>
                <a:latin typeface="Noto Sans SC"/>
                <a:ea typeface="Noto Sans SC"/>
                <a:cs typeface="Noto Sans SC"/>
                <a:sym typeface="Noto Sans SC"/>
              </a:rPr>
              <a:t>06</a:t>
            </a:r>
            <a:endParaRPr lang="en-US" sz="1100"/>
          </a:p>
        </p:txBody>
      </p:sp>
      <p:sp>
        <p:nvSpPr>
          <p:cNvPr id="32" name="AutoShape 32"/>
          <p:cNvSpPr/>
          <p:nvPr/>
        </p:nvSpPr>
        <p:spPr>
          <a:xfrm>
            <a:off x="5588000" y="5080000"/>
            <a:ext cx="1905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Discussion and Future Work</a:t>
            </a:r>
            <a:endParaRPr lang="en-US" dirty="0"/>
          </a:p>
        </p:txBody>
      </p:sp>
      <p:sp>
        <p:nvSpPr>
          <p:cNvPr id="33" name="AutoShape 33"/>
          <p:cNvSpPr/>
          <p:nvPr/>
        </p:nvSpPr>
        <p:spPr>
          <a:xfrm>
            <a:off x="7874000" y="1397000"/>
            <a:ext cx="3302000" cy="1270000"/>
          </a:xfrm>
          <a:prstGeom prst="roundRect">
            <a:avLst>
              <a:gd name="adj" fmla="val 12000"/>
            </a:avLst>
          </a:prstGeom>
          <a:solidFill>
            <a:srgbClr val="F3F4F6">
              <a:alpha val="100000"/>
            </a:srgbClr>
          </a:solidFill>
          <a:ln cap="flat" cmpd="sng">
            <a:solidFill>
              <a:srgbClr val="C4CCDD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4" name="AutoShape 34"/>
          <p:cNvSpPr/>
          <p:nvPr/>
        </p:nvSpPr>
        <p:spPr>
          <a:xfrm>
            <a:off x="8064500" y="1587500"/>
            <a:ext cx="889000" cy="889000"/>
          </a:xfrm>
          <a:prstGeom prst="ellipse">
            <a:avLst/>
          </a:prstGeom>
          <a:solidFill>
            <a:srgbClr val="F59E0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5" name="Picture 3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255000" y="1778000"/>
            <a:ext cx="508000" cy="508000"/>
          </a:xfrm>
          <a:prstGeom prst="rect">
            <a:avLst/>
          </a:prstGeom>
        </p:spPr>
      </p:pic>
      <p:sp>
        <p:nvSpPr>
          <p:cNvPr id="36" name="AutoShape 36"/>
          <p:cNvSpPr/>
          <p:nvPr/>
        </p:nvSpPr>
        <p:spPr>
          <a:xfrm>
            <a:off x="9144000" y="15875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F59E0B"/>
                </a:solidFill>
                <a:latin typeface="Noto Sans SC"/>
                <a:ea typeface="Noto Sans SC"/>
                <a:cs typeface="Noto Sans SC"/>
                <a:sym typeface="Noto Sans SC"/>
              </a:rPr>
              <a:t>07</a:t>
            </a:r>
            <a:endParaRPr lang="en-US" sz="1100"/>
          </a:p>
        </p:txBody>
      </p:sp>
      <p:sp>
        <p:nvSpPr>
          <p:cNvPr id="37" name="AutoShape 37"/>
          <p:cNvSpPr/>
          <p:nvPr/>
        </p:nvSpPr>
        <p:spPr>
          <a:xfrm>
            <a:off x="9144000" y="2032000"/>
            <a:ext cx="1905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Live Demo and Q&amp;A</a:t>
            </a:r>
            <a:endParaRPr lang="en-US" dirty="0"/>
          </a:p>
        </p:txBody>
      </p:sp>
      <p:sp>
        <p:nvSpPr>
          <p:cNvPr id="40" name="AutoShape 2">
            <a:extLst>
              <a:ext uri="{FF2B5EF4-FFF2-40B4-BE49-F238E27FC236}">
                <a16:creationId xmlns:a16="http://schemas.microsoft.com/office/drawing/2014/main" id="{3EF72BD8-96B2-8496-108D-9358831891D6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41" name="AutoShape 2">
            <a:extLst>
              <a:ext uri="{FF2B5EF4-FFF2-40B4-BE49-F238E27FC236}">
                <a16:creationId xmlns:a16="http://schemas.microsoft.com/office/drawing/2014/main" id="{96DF2719-5C0B-3F97-53E3-ADF09F128637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796A96FA-C8D8-621B-F0EC-EE2777707B1E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3/17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Motivation and Goals</a:t>
            </a:r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5207000" cy="3556000"/>
          </a:xfrm>
          <a:prstGeom prst="roundRect">
            <a:avLst>
              <a:gd name="adj" fmla="val 4285"/>
            </a:avLst>
          </a:prstGeom>
          <a:solidFill>
            <a:srgbClr val="800080">
              <a:alpha val="6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16000" y="1651000"/>
            <a:ext cx="355600" cy="3556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5" name="AutoShape 5"/>
          <p:cNvSpPr/>
          <p:nvPr/>
        </p:nvSpPr>
        <p:spPr>
          <a:xfrm>
            <a:off x="1524000" y="1651000"/>
            <a:ext cx="4191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Why Build </a:t>
            </a:r>
            <a:r>
              <a:rPr lang="en-US" sz="2000" b="1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RamFS</a:t>
            </a:r>
            <a:r>
              <a:rPr lang="en-US" sz="2000" b="1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?</a:t>
            </a:r>
            <a:endParaRPr lang="en-US" sz="1100" dirty="0"/>
          </a:p>
        </p:txBody>
      </p:sp>
      <p:sp>
        <p:nvSpPr>
          <p:cNvPr id="6" name="AutoShape 6"/>
          <p:cNvSpPr/>
          <p:nvPr/>
        </p:nvSpPr>
        <p:spPr>
          <a:xfrm>
            <a:off x="1016000" y="2159000"/>
            <a:ext cx="4699000" cy="25400"/>
          </a:xfrm>
          <a:prstGeom prst="roundRect">
            <a:avLst>
              <a:gd name="adj" fmla="val 0"/>
            </a:avLst>
          </a:prstGeom>
          <a:solidFill>
            <a:srgbClr val="800080">
              <a:alpha val="3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" name="AutoShape 7"/>
          <p:cNvSpPr/>
          <p:nvPr/>
        </p:nvSpPr>
        <p:spPr>
          <a:xfrm>
            <a:off x="1270000" y="2413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 dirty="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Expose VFS-style operations in a compact Python project.</a:t>
            </a:r>
            <a:endParaRPr lang="en-US" dirty="0"/>
          </a:p>
        </p:txBody>
      </p:sp>
      <p:sp>
        <p:nvSpPr>
          <p:cNvPr id="8" name="AutoShape 8"/>
          <p:cNvSpPr/>
          <p:nvPr/>
        </p:nvSpPr>
        <p:spPr>
          <a:xfrm>
            <a:off x="1270000" y="3048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 dirty="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Turn </a:t>
            </a:r>
            <a:r>
              <a:rPr lang="en-US" sz="1600" b="0" i="0" u="none" strike="noStrike" dirty="0" err="1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inode</a:t>
            </a:r>
            <a:r>
              <a:rPr lang="en-US" sz="1600" b="0" i="0" u="none" strike="noStrike" dirty="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, superblock, and page concepts into runnable code.</a:t>
            </a:r>
            <a:endParaRPr lang="en-US" dirty="0"/>
          </a:p>
        </p:txBody>
      </p:sp>
      <p:sp>
        <p:nvSpPr>
          <p:cNvPr id="9" name="AutoShape 9"/>
          <p:cNvSpPr/>
          <p:nvPr/>
        </p:nvSpPr>
        <p:spPr>
          <a:xfrm>
            <a:off x="1270000" y="3683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 dirty="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Observe memory quota behavior directly during file operations.</a:t>
            </a:r>
            <a:endParaRPr lang="en-US" dirty="0"/>
          </a:p>
        </p:txBody>
      </p:sp>
      <p:sp>
        <p:nvSpPr>
          <p:cNvPr id="10" name="AutoShape 10"/>
          <p:cNvSpPr/>
          <p:nvPr/>
        </p:nvSpPr>
        <p:spPr>
          <a:xfrm>
            <a:off x="1270000" y="4318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Keep the implementation small enough for defense-time walkthroughs.</a:t>
            </a:r>
            <a:endParaRPr lang="en-US"/>
          </a:p>
        </p:txBody>
      </p:sp>
      <p:sp>
        <p:nvSpPr>
          <p:cNvPr id="11" name="AutoShape 11"/>
          <p:cNvSpPr/>
          <p:nvPr/>
        </p:nvSpPr>
        <p:spPr>
          <a:xfrm>
            <a:off x="6223000" y="1397000"/>
            <a:ext cx="5207000" cy="3556000"/>
          </a:xfrm>
          <a:prstGeom prst="roundRect">
            <a:avLst>
              <a:gd name="adj" fmla="val 4285"/>
            </a:avLst>
          </a:prstGeom>
          <a:solidFill>
            <a:srgbClr val="800080">
              <a:alpha val="6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477000" y="1651000"/>
            <a:ext cx="355600" cy="3556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3" name="AutoShape 13"/>
          <p:cNvSpPr/>
          <p:nvPr/>
        </p:nvSpPr>
        <p:spPr>
          <a:xfrm>
            <a:off x="6985000" y="1651000"/>
            <a:ext cx="4191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Project Goals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6477000" y="2159000"/>
            <a:ext cx="4699000" cy="25400"/>
          </a:xfrm>
          <a:prstGeom prst="roundRect">
            <a:avLst>
              <a:gd name="adj" fmla="val 0"/>
            </a:avLst>
          </a:prstGeom>
          <a:solidFill>
            <a:srgbClr val="800080">
              <a:alpha val="3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5" name="AutoShape 15"/>
          <p:cNvSpPr/>
          <p:nvPr/>
        </p:nvSpPr>
        <p:spPr>
          <a:xfrm>
            <a:off x="6731000" y="2413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 dirty="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Support path resolution over a hierarchical directory tree.</a:t>
            </a:r>
            <a:endParaRPr lang="en-US" dirty="0"/>
          </a:p>
        </p:txBody>
      </p:sp>
      <p:sp>
        <p:nvSpPr>
          <p:cNvPr id="16" name="AutoShape 16"/>
          <p:cNvSpPr/>
          <p:nvPr/>
        </p:nvSpPr>
        <p:spPr>
          <a:xfrm>
            <a:off x="6731000" y="3048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Store payload with 4 KB page-like blocks inside each inode.</a:t>
            </a:r>
            <a:endParaRPr lang="en-US"/>
          </a:p>
        </p:txBody>
      </p:sp>
      <p:sp>
        <p:nvSpPr>
          <p:cNvPr id="17" name="AutoShape 17"/>
          <p:cNvSpPr/>
          <p:nvPr/>
        </p:nvSpPr>
        <p:spPr>
          <a:xfrm>
            <a:off x="6731000" y="3683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 dirty="0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Track allocation under a global quota using the superblock.</a:t>
            </a:r>
            <a:endParaRPr lang="en-US" dirty="0"/>
          </a:p>
        </p:txBody>
      </p:sp>
      <p:sp>
        <p:nvSpPr>
          <p:cNvPr id="18" name="AutoShape 18"/>
          <p:cNvSpPr/>
          <p:nvPr/>
        </p:nvSpPr>
        <p:spPr>
          <a:xfrm>
            <a:off x="6731000" y="4318000"/>
            <a:ext cx="4572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600" b="0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•</a:t>
            </a:r>
            <a:r>
              <a:rPr lang="en-US" sz="1600" b="0" i="0" u="none" strike="noStrike">
                <a:solidFill>
                  <a:srgbClr val="1F2329"/>
                </a:solidFill>
                <a:latin typeface="Noto Sans SC"/>
                <a:ea typeface="Noto Sans SC"/>
                <a:cs typeface="Noto Sans SC"/>
                <a:sym typeface="Noto Sans SC"/>
              </a:rPr>
              <a:t>Persist and restore state by JSON snapshot export and reload.</a:t>
            </a:r>
            <a:endParaRPr lang="en-US"/>
          </a:p>
        </p:txBody>
      </p:sp>
      <p:sp>
        <p:nvSpPr>
          <p:cNvPr id="19" name="AutoShape 19"/>
          <p:cNvSpPr/>
          <p:nvPr/>
        </p:nvSpPr>
        <p:spPr>
          <a:xfrm>
            <a:off x="762000" y="5080000"/>
            <a:ext cx="10668000" cy="1143000"/>
          </a:xfrm>
          <a:prstGeom prst="roundRect">
            <a:avLst>
              <a:gd name="adj" fmla="val 13333"/>
            </a:avLst>
          </a:prstGeom>
          <a:solidFill>
            <a:srgbClr val="800080">
              <a:alpha val="100000"/>
            </a:srgbClr>
          </a:solidFill>
          <a:ln w="12700" cap="flat" cmpd="sng">
            <a:solidFill>
              <a:srgbClr val="670067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889000" y="5334000"/>
            <a:ext cx="2286000" cy="635000"/>
          </a:xfrm>
          <a:prstGeom prst="roundRect">
            <a:avLst>
              <a:gd name="adj" fmla="val 40000"/>
            </a:avLst>
          </a:prstGeom>
          <a:solidFill>
            <a:srgbClr val="FFFFFF">
              <a:alpha val="9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" name="AutoShape 21"/>
          <p:cNvSpPr/>
          <p:nvPr/>
        </p:nvSpPr>
        <p:spPr>
          <a:xfrm>
            <a:off x="889000" y="5334000"/>
            <a:ext cx="2286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Pure Python</a:t>
            </a:r>
            <a:endParaRPr lang="en-US" sz="1200" dirty="0"/>
          </a:p>
        </p:txBody>
      </p:sp>
      <p:sp>
        <p:nvSpPr>
          <p:cNvPr id="22" name="AutoShape 22"/>
          <p:cNvSpPr/>
          <p:nvPr/>
        </p:nvSpPr>
        <p:spPr>
          <a:xfrm>
            <a:off x="4953000" y="5334000"/>
            <a:ext cx="2286000" cy="635000"/>
          </a:xfrm>
          <a:prstGeom prst="roundRect">
            <a:avLst>
              <a:gd name="adj" fmla="val 40000"/>
            </a:avLst>
          </a:prstGeom>
          <a:solidFill>
            <a:srgbClr val="FFFFFF">
              <a:alpha val="9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3" name="AutoShape 23"/>
          <p:cNvSpPr/>
          <p:nvPr/>
        </p:nvSpPr>
        <p:spPr>
          <a:xfrm>
            <a:off x="4953000" y="5334000"/>
            <a:ext cx="2286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4 KB Pages</a:t>
            </a:r>
            <a:endParaRPr lang="en-US" sz="1200" dirty="0"/>
          </a:p>
        </p:txBody>
      </p:sp>
      <p:sp>
        <p:nvSpPr>
          <p:cNvPr id="24" name="AutoShape 24"/>
          <p:cNvSpPr/>
          <p:nvPr/>
        </p:nvSpPr>
        <p:spPr>
          <a:xfrm>
            <a:off x="8890000" y="5334000"/>
            <a:ext cx="2413000" cy="635000"/>
          </a:xfrm>
          <a:prstGeom prst="roundRect">
            <a:avLst>
              <a:gd name="adj" fmla="val 40000"/>
            </a:avLst>
          </a:prstGeom>
          <a:solidFill>
            <a:srgbClr val="FFFFFF">
              <a:alpha val="95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5" name="AutoShape 25"/>
          <p:cNvSpPr/>
          <p:nvPr/>
        </p:nvSpPr>
        <p:spPr>
          <a:xfrm>
            <a:off x="8890000" y="5334000"/>
            <a:ext cx="2413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JSON Snapshots</a:t>
            </a:r>
            <a:endParaRPr lang="en-US" sz="1200" dirty="0"/>
          </a:p>
        </p:txBody>
      </p:sp>
      <p:sp>
        <p:nvSpPr>
          <p:cNvPr id="29" name="AutoShape 2">
            <a:extLst>
              <a:ext uri="{FF2B5EF4-FFF2-40B4-BE49-F238E27FC236}">
                <a16:creationId xmlns:a16="http://schemas.microsoft.com/office/drawing/2014/main" id="{E28EB988-C971-5BC6-5BE8-DCFB0128ABBB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0" name="AutoShape 2">
            <a:extLst>
              <a:ext uri="{FF2B5EF4-FFF2-40B4-BE49-F238E27FC236}">
                <a16:creationId xmlns:a16="http://schemas.microsoft.com/office/drawing/2014/main" id="{E86C6F34-6CBB-DE00-4335-95EEEE06B5EF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20253E0C-1B0B-11A3-16A8-9D82F0262189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4/17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" name="AutoShape 3"/>
          <p:cNvSpPr/>
          <p:nvPr/>
        </p:nvSpPr>
        <p:spPr>
          <a:xfrm>
            <a:off x="762000" y="635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4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System Architecture Diagram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762000" y="1270000"/>
            <a:ext cx="10668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A layered view showcasing the complete call chain from user interaction to data persistence.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635000" y="1905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solidFill>
              <a:srgbClr val="800080">
                <a:alpha val="100000"/>
              </a:srgbClr>
            </a:solidFill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6" name="AutoShape 6"/>
          <p:cNvSpPr/>
          <p:nvPr/>
        </p:nvSpPr>
        <p:spPr>
          <a:xfrm>
            <a:off x="635000" y="1905000"/>
            <a:ext cx="3302000" cy="762000"/>
          </a:xfrm>
          <a:prstGeom prst="roundRect">
            <a:avLst>
              <a:gd name="adj" fmla="val 1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9000" y="2057400"/>
            <a:ext cx="457200" cy="457200"/>
          </a:xfrm>
          <a:prstGeom prst="rect">
            <a:avLst/>
          </a:prstGeom>
        </p:spPr>
      </p:pic>
      <p:sp>
        <p:nvSpPr>
          <p:cNvPr id="8" name="AutoShape 8"/>
          <p:cNvSpPr/>
          <p:nvPr/>
        </p:nvSpPr>
        <p:spPr>
          <a:xfrm>
            <a:off x="1524000" y="2032000"/>
            <a:ext cx="2159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User Interaction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889000" y="2857500"/>
            <a:ext cx="2794000" cy="1270000"/>
          </a:xfrm>
          <a:prstGeom prst="roundRect">
            <a:avLst>
              <a:gd name="adj" fmla="val 8000"/>
            </a:avLst>
          </a:prstGeom>
          <a:solidFill>
            <a:srgbClr val="F3E8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0" name="AutoShape 10"/>
          <p:cNvSpPr/>
          <p:nvPr/>
        </p:nvSpPr>
        <p:spPr>
          <a:xfrm>
            <a:off x="1016000" y="2921000"/>
            <a:ext cx="2540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Key Components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1016000" y="3302000"/>
            <a:ext cx="25400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Command Line Interface (CLI)</a:t>
            </a:r>
            <a:r>
              <a:rPr lang="en-US" altLang="zh-CN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b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Automated Test Scripts</a:t>
            </a:r>
            <a:r>
              <a:rPr lang="en-US" altLang="zh-CN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b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Demo &amp; Example Apps</a:t>
            </a:r>
            <a:r>
              <a:rPr lang="en-US" altLang="zh-CN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889000" y="4318000"/>
            <a:ext cx="2794000" cy="1397000"/>
          </a:xfrm>
          <a:prstGeom prst="roundRect">
            <a:avLst>
              <a:gd name="adj" fmla="val 7272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3" name="AutoShape 13"/>
          <p:cNvSpPr/>
          <p:nvPr/>
        </p:nvSpPr>
        <p:spPr>
          <a:xfrm>
            <a:off x="1016000" y="4381500"/>
            <a:ext cx="2540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Layer Purpose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1016000" y="4762500"/>
            <a:ext cx="2794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08333"/>
              </a:lnSpc>
              <a:defRPr/>
            </a:pP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All user-visible actions and operations enter the system through this top-level layer.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4699000" y="1905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solidFill>
              <a:srgbClr val="800080">
                <a:alpha val="100000"/>
              </a:srgbClr>
            </a:solidFill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4699000" y="1905000"/>
            <a:ext cx="3302000" cy="762000"/>
          </a:xfrm>
          <a:prstGeom prst="roundRect">
            <a:avLst>
              <a:gd name="adj" fmla="val 1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53000" y="2057400"/>
            <a:ext cx="457200" cy="457200"/>
          </a:xfrm>
          <a:prstGeom prst="rect">
            <a:avLst/>
          </a:prstGeom>
        </p:spPr>
      </p:pic>
      <p:sp>
        <p:nvSpPr>
          <p:cNvPr id="18" name="AutoShape 18"/>
          <p:cNvSpPr/>
          <p:nvPr/>
        </p:nvSpPr>
        <p:spPr>
          <a:xfrm>
            <a:off x="5588000" y="2032000"/>
            <a:ext cx="2159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VirtualFS Core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4953000" y="2857500"/>
            <a:ext cx="2794000" cy="1397000"/>
          </a:xfrm>
          <a:prstGeom prst="roundRect">
            <a:avLst>
              <a:gd name="adj" fmla="val 7272"/>
            </a:avLst>
          </a:prstGeom>
          <a:solidFill>
            <a:srgbClr val="F3E8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5080000" y="2921000"/>
            <a:ext cx="2540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High-Level API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5080000" y="3302000"/>
            <a:ext cx="2540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08333"/>
              </a:lnSpc>
              <a:defRPr/>
            </a:pP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API</a:t>
            </a:r>
            <a:r>
              <a:rPr lang="zh-CN" altLang="en-US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examples:</a:t>
            </a:r>
            <a:r>
              <a:rPr lang="zh-CN" altLang="en-US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mount, </a:t>
            </a:r>
            <a:r>
              <a:rPr lang="en-US" b="0" i="0" u="none" strike="noStrike" dirty="0" err="1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mkdir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, write, read, stat, </a:t>
            </a:r>
            <a:r>
              <a:rPr lang="en-US" b="0" i="0" u="none" strike="noStrike" dirty="0" err="1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save_snapshot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b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Provides a unified interface for all file ops.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AutoShape 22"/>
          <p:cNvSpPr/>
          <p:nvPr/>
        </p:nvSpPr>
        <p:spPr>
          <a:xfrm>
            <a:off x="4953000" y="4381500"/>
            <a:ext cx="2794000" cy="1397000"/>
          </a:xfrm>
          <a:prstGeom prst="roundRect">
            <a:avLst>
              <a:gd name="adj" fmla="val 7272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3" name="AutoShape 23"/>
          <p:cNvSpPr/>
          <p:nvPr/>
        </p:nvSpPr>
        <p:spPr>
          <a:xfrm>
            <a:off x="5080000" y="4445000"/>
            <a:ext cx="2540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Resolution &amp; Structure</a:t>
            </a:r>
            <a:endParaRPr lang="en-US" sz="1100"/>
          </a:p>
        </p:txBody>
      </p:sp>
      <p:sp>
        <p:nvSpPr>
          <p:cNvPr id="24" name="AutoShape 24"/>
          <p:cNvSpPr/>
          <p:nvPr/>
        </p:nvSpPr>
        <p:spPr>
          <a:xfrm>
            <a:off x="5080000" y="4826000"/>
            <a:ext cx="2667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08333"/>
              </a:lnSpc>
              <a:defRPr/>
            </a:pP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Resolve path names, walk children maps, validate </a:t>
            </a:r>
            <a:r>
              <a:rPr lang="en-US" b="0" i="0" u="none" strike="noStrike" dirty="0" err="1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inode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types, and maintain directory structure.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8763000" y="1905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solidFill>
              <a:srgbClr val="800080">
                <a:alpha val="100000"/>
              </a:srgbClr>
            </a:solidFill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8763000" y="1905000"/>
            <a:ext cx="3302000" cy="762000"/>
          </a:xfrm>
          <a:prstGeom prst="roundRect">
            <a:avLst>
              <a:gd name="adj" fmla="val 1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7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017000" y="2057400"/>
            <a:ext cx="457200" cy="457200"/>
          </a:xfrm>
          <a:prstGeom prst="rect">
            <a:avLst/>
          </a:prstGeom>
        </p:spPr>
      </p:pic>
      <p:sp>
        <p:nvSpPr>
          <p:cNvPr id="28" name="AutoShape 28"/>
          <p:cNvSpPr/>
          <p:nvPr/>
        </p:nvSpPr>
        <p:spPr>
          <a:xfrm>
            <a:off x="9652000" y="2032000"/>
            <a:ext cx="2159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Data &amp; Storage</a:t>
            </a:r>
            <a:endParaRPr lang="en-US" sz="1100"/>
          </a:p>
        </p:txBody>
      </p:sp>
      <p:sp>
        <p:nvSpPr>
          <p:cNvPr id="29" name="AutoShape 29"/>
          <p:cNvSpPr/>
          <p:nvPr/>
        </p:nvSpPr>
        <p:spPr>
          <a:xfrm>
            <a:off x="9017000" y="2857500"/>
            <a:ext cx="2794000" cy="1397000"/>
          </a:xfrm>
          <a:prstGeom prst="roundRect">
            <a:avLst>
              <a:gd name="adj" fmla="val 7272"/>
            </a:avLst>
          </a:prstGeom>
          <a:solidFill>
            <a:srgbClr val="F3E8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0" name="AutoShape 30"/>
          <p:cNvSpPr/>
          <p:nvPr/>
        </p:nvSpPr>
        <p:spPr>
          <a:xfrm>
            <a:off x="9144000" y="2921000"/>
            <a:ext cx="2540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SuperBlock &amp; Cache</a:t>
            </a:r>
            <a:endParaRPr lang="en-US" sz="1100"/>
          </a:p>
        </p:txBody>
      </p:sp>
      <p:sp>
        <p:nvSpPr>
          <p:cNvPr id="31" name="AutoShape 31"/>
          <p:cNvSpPr/>
          <p:nvPr/>
        </p:nvSpPr>
        <p:spPr>
          <a:xfrm>
            <a:off x="9144000" y="3302000"/>
            <a:ext cx="2667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08333"/>
              </a:lnSpc>
              <a:defRPr/>
            </a:pP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Tracks system quota. </a:t>
            </a:r>
          </a:p>
          <a:p>
            <a:pPr>
              <a:lnSpc>
                <a:spcPct val="108333"/>
              </a:lnSpc>
              <a:defRPr/>
            </a:pP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Stores actual file bytes in efficient 4 KB memory pages.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2" name="AutoShape 32"/>
          <p:cNvSpPr/>
          <p:nvPr/>
        </p:nvSpPr>
        <p:spPr>
          <a:xfrm>
            <a:off x="9017000" y="4381500"/>
            <a:ext cx="2794000" cy="1397000"/>
          </a:xfrm>
          <a:prstGeom prst="roundRect">
            <a:avLst>
              <a:gd name="adj" fmla="val 7272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3" name="AutoShape 33"/>
          <p:cNvSpPr/>
          <p:nvPr/>
        </p:nvSpPr>
        <p:spPr>
          <a:xfrm>
            <a:off x="9144000" y="4445000"/>
            <a:ext cx="2540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b="1" i="0" u="none" strike="noStrike">
                <a:solidFill>
                  <a:srgbClr val="800080"/>
                </a:solidFill>
                <a:latin typeface="Noto Sans SC"/>
                <a:ea typeface="Noto Sans SC"/>
                <a:cs typeface="Noto Sans SC"/>
                <a:sym typeface="Noto Sans SC"/>
              </a:rPr>
              <a:t>RAM &amp; Snapshot</a:t>
            </a:r>
            <a:endParaRPr lang="en-US" sz="1100"/>
          </a:p>
        </p:txBody>
      </p:sp>
      <p:sp>
        <p:nvSpPr>
          <p:cNvPr id="34" name="AutoShape 34"/>
          <p:cNvSpPr/>
          <p:nvPr/>
        </p:nvSpPr>
        <p:spPr>
          <a:xfrm>
            <a:off x="9144000" y="4826000"/>
            <a:ext cx="2540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08333"/>
              </a:lnSpc>
              <a:defRPr/>
            </a:pP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Maintains full runtime state in RAM for speed. </a:t>
            </a:r>
          </a:p>
          <a:p>
            <a:pPr>
              <a:lnSpc>
                <a:spcPct val="108333"/>
              </a:lnSpc>
              <a:defRPr/>
            </a:pPr>
            <a:r>
              <a:rPr lang="en-US" altLang="zh-CN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</a:t>
            </a:r>
            <a:r>
              <a:rPr lang="en-US" b="0" i="0" u="none" strike="noStrike" dirty="0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Exports/imports JSON snapshots for persistence.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AutoShape 35"/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5E1AD95D-89F4-3B73-432C-C86F0C78BC11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5/17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" name="AutoShape 3"/>
          <p:cNvSpPr/>
          <p:nvPr/>
        </p:nvSpPr>
        <p:spPr>
          <a:xfrm>
            <a:off x="762000" y="635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400" b="1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Core Structure: UML Class Diagram</a:t>
            </a:r>
            <a:endParaRPr lang="en-US" sz="1100" dirty="0"/>
          </a:p>
        </p:txBody>
      </p:sp>
      <p:sp>
        <p:nvSpPr>
          <p:cNvPr id="4" name="AutoShape 4"/>
          <p:cNvSpPr/>
          <p:nvPr/>
        </p:nvSpPr>
        <p:spPr>
          <a:xfrm>
            <a:off x="762000" y="1270000"/>
            <a:ext cx="10668000" cy="381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A class-style view makes object ownership, quota state, and </a:t>
            </a:r>
            <a:r>
              <a:rPr lang="en-US" sz="1600" b="0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inode</a:t>
            </a:r>
            <a:r>
              <a:rPr lang="en-US" sz="1600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 references easier to explain.</a:t>
            </a:r>
            <a:endParaRPr lang="en-US" sz="1100" dirty="0"/>
          </a:p>
        </p:txBody>
      </p:sp>
      <p:sp>
        <p:nvSpPr>
          <p:cNvPr id="5" name="AutoShape 5"/>
          <p:cNvSpPr/>
          <p:nvPr/>
        </p:nvSpPr>
        <p:spPr>
          <a:xfrm>
            <a:off x="635000" y="1905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solidFill>
              <a:srgbClr val="800080">
                <a:alpha val="100000"/>
              </a:srgbClr>
            </a:solidFill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6" name="AutoShape 6"/>
          <p:cNvSpPr/>
          <p:nvPr/>
        </p:nvSpPr>
        <p:spPr>
          <a:xfrm>
            <a:off x="635000" y="1905000"/>
            <a:ext cx="3302000" cy="762000"/>
          </a:xfrm>
          <a:prstGeom prst="roundRect">
            <a:avLst>
              <a:gd name="adj" fmla="val 1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89000" y="2057400"/>
            <a:ext cx="457200" cy="4572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8" name="AutoShape 8"/>
          <p:cNvSpPr/>
          <p:nvPr/>
        </p:nvSpPr>
        <p:spPr>
          <a:xfrm>
            <a:off x="1524000" y="2032000"/>
            <a:ext cx="2159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VirtualFS Class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889000" y="2857500"/>
            <a:ext cx="2794000" cy="1270000"/>
          </a:xfrm>
          <a:prstGeom prst="roundRect">
            <a:avLst>
              <a:gd name="adj" fmla="val 8000"/>
            </a:avLst>
          </a:prstGeom>
          <a:solidFill>
            <a:srgbClr val="F3E8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10" name="AutoShape 10"/>
          <p:cNvSpPr/>
          <p:nvPr/>
        </p:nvSpPr>
        <p:spPr>
          <a:xfrm>
            <a:off x="1016000" y="2921000"/>
            <a:ext cx="2540000" cy="25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Methods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1016000" y="3238500"/>
            <a:ext cx="2540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>
                <a:latin typeface="Noto Sans SC"/>
                <a:sym typeface="Noto Sans SC"/>
              </a:rPr>
              <a:t>mount()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>
                <a:latin typeface="Noto Sans SC"/>
                <a:sym typeface="Noto Sans SC"/>
              </a:rPr>
              <a:t>unmount()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>
                <a:latin typeface="Noto Sans SC"/>
                <a:sym typeface="Noto Sans SC"/>
              </a:rPr>
              <a:t>read()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save_snapshot</a:t>
            </a:r>
            <a:r>
              <a:rPr lang="en-US" altLang="zh-CN" dirty="0">
                <a:latin typeface="Noto Sans SC"/>
                <a:sym typeface="Noto Sans SC"/>
              </a:rPr>
              <a:t>()</a:t>
            </a:r>
            <a:endParaRPr lang="en-US" sz="1200" dirty="0"/>
          </a:p>
        </p:txBody>
      </p:sp>
      <p:sp>
        <p:nvSpPr>
          <p:cNvPr id="12" name="AutoShape 12"/>
          <p:cNvSpPr/>
          <p:nvPr/>
        </p:nvSpPr>
        <p:spPr>
          <a:xfrm>
            <a:off x="889000" y="4318000"/>
            <a:ext cx="2794000" cy="1524000"/>
          </a:xfrm>
          <a:prstGeom prst="roundRect">
            <a:avLst>
              <a:gd name="adj" fmla="val 6666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13" name="AutoShape 13"/>
          <p:cNvSpPr/>
          <p:nvPr/>
        </p:nvSpPr>
        <p:spPr>
          <a:xfrm>
            <a:off x="1016000" y="4381500"/>
            <a:ext cx="2540000" cy="25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Attributes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1016000" y="4699000"/>
            <a:ext cx="2540000" cy="1016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ea typeface="Noto Sans SC"/>
                <a:cs typeface="Noto Sans SC"/>
                <a:sym typeface="Noto Sans SC"/>
              </a:rPr>
              <a:t>block_size</a:t>
            </a: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:</a:t>
            </a:r>
            <a:r>
              <a:rPr lang="zh-CN" altLang="en-US" dirty="0"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int</a:t>
            </a:r>
            <a:r>
              <a:rPr lang="zh-CN" altLang="en-US" dirty="0"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=</a:t>
            </a:r>
            <a:r>
              <a:rPr lang="zh-CN" altLang="en-US" dirty="0"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4096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b="0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max_block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:</a:t>
            </a:r>
            <a:r>
              <a:rPr lang="zh-CN" altLang="en-US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int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superblock:</a:t>
            </a:r>
            <a:r>
              <a:rPr lang="zh-CN" altLang="en-US" dirty="0"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 err="1">
                <a:latin typeface="Noto Sans SC"/>
                <a:ea typeface="Noto Sans SC"/>
                <a:cs typeface="Noto Sans SC"/>
                <a:sym typeface="Noto Sans SC"/>
              </a:rPr>
              <a:t>SuperBlock</a:t>
            </a:r>
            <a:endParaRPr lang="en-US" altLang="zh-CN" dirty="0">
              <a:latin typeface="Noto Sans SC"/>
              <a:ea typeface="Noto Sans SC"/>
              <a:cs typeface="Noto Sans SC"/>
              <a:sym typeface="Noto Sans SC"/>
            </a:endParaRP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b="0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patch_cache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:</a:t>
            </a:r>
            <a:r>
              <a:rPr lang="zh-CN" altLang="en-US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b="0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Dict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[str,</a:t>
            </a:r>
            <a:r>
              <a:rPr lang="zh-CN" altLang="en-US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b="0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Inode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]</a:t>
            </a:r>
            <a:endParaRPr lang="en-US" b="0" i="0" u="none" strike="noStrike" dirty="0">
              <a:solidFill>
                <a:srgbClr val="000000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4699000" y="1905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solidFill>
              <a:srgbClr val="800080">
                <a:alpha val="100000"/>
              </a:srgbClr>
            </a:solidFill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4699000" y="1905000"/>
            <a:ext cx="3302000" cy="762000"/>
          </a:xfrm>
          <a:prstGeom prst="roundRect">
            <a:avLst>
              <a:gd name="adj" fmla="val 1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953000" y="2057400"/>
            <a:ext cx="457200" cy="4572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8" name="AutoShape 18"/>
          <p:cNvSpPr/>
          <p:nvPr/>
        </p:nvSpPr>
        <p:spPr>
          <a:xfrm>
            <a:off x="5588000" y="2032000"/>
            <a:ext cx="2159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SuperBlock Class</a:t>
            </a:r>
            <a:endParaRPr lang="en-US" sz="1100"/>
          </a:p>
        </p:txBody>
      </p:sp>
      <p:sp>
        <p:nvSpPr>
          <p:cNvPr id="19" name="AutoShape 19"/>
          <p:cNvSpPr/>
          <p:nvPr/>
        </p:nvSpPr>
        <p:spPr>
          <a:xfrm>
            <a:off x="4953000" y="2857500"/>
            <a:ext cx="2794000" cy="1143000"/>
          </a:xfrm>
          <a:prstGeom prst="roundRect">
            <a:avLst>
              <a:gd name="adj" fmla="val 8888"/>
            </a:avLst>
          </a:prstGeom>
          <a:solidFill>
            <a:srgbClr val="F3E8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5080000" y="2921000"/>
            <a:ext cx="2540000" cy="25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Methods</a:t>
            </a:r>
            <a:endParaRPr lang="en-US" sz="1100"/>
          </a:p>
        </p:txBody>
      </p:sp>
      <p:sp>
        <p:nvSpPr>
          <p:cNvPr id="21" name="AutoShape 21"/>
          <p:cNvSpPr/>
          <p:nvPr/>
        </p:nvSpPr>
        <p:spPr>
          <a:xfrm>
            <a:off x="5080000" y="3238500"/>
            <a:ext cx="2540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allocate_inode</a:t>
            </a:r>
            <a:r>
              <a:rPr lang="en-US" altLang="zh-CN" dirty="0">
                <a:latin typeface="Noto Sans SC"/>
                <a:sym typeface="Noto Sans SC"/>
              </a:rPr>
              <a:t>()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allocate_blocks</a:t>
            </a:r>
            <a:r>
              <a:rPr lang="en-US" altLang="zh-CN" dirty="0">
                <a:latin typeface="Noto Sans SC"/>
                <a:sym typeface="Noto Sans SC"/>
              </a:rPr>
              <a:t>()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free_blocks</a:t>
            </a:r>
            <a:r>
              <a:rPr lang="en-US" altLang="zh-CN" dirty="0">
                <a:latin typeface="Noto Sans SC"/>
                <a:sym typeface="Noto Sans SC"/>
              </a:rPr>
              <a:t>()</a:t>
            </a:r>
            <a:endParaRPr lang="en-US" sz="1200" dirty="0"/>
          </a:p>
        </p:txBody>
      </p:sp>
      <p:sp>
        <p:nvSpPr>
          <p:cNvPr id="22" name="AutoShape 22"/>
          <p:cNvSpPr/>
          <p:nvPr/>
        </p:nvSpPr>
        <p:spPr>
          <a:xfrm>
            <a:off x="4953000" y="4191000"/>
            <a:ext cx="2794000" cy="1651000"/>
          </a:xfrm>
          <a:prstGeom prst="roundRect">
            <a:avLst>
              <a:gd name="adj" fmla="val 6153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3" name="AutoShape 23"/>
          <p:cNvSpPr/>
          <p:nvPr/>
        </p:nvSpPr>
        <p:spPr>
          <a:xfrm>
            <a:off x="5080000" y="4254500"/>
            <a:ext cx="2540000" cy="25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Attributes</a:t>
            </a:r>
            <a:endParaRPr lang="en-US" sz="1100"/>
          </a:p>
        </p:txBody>
      </p:sp>
      <p:sp>
        <p:nvSpPr>
          <p:cNvPr id="24" name="AutoShape 24"/>
          <p:cNvSpPr/>
          <p:nvPr/>
        </p:nvSpPr>
        <p:spPr>
          <a:xfrm>
            <a:off x="5080000" y="4572000"/>
            <a:ext cx="2540000" cy="1143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inode_counter</a:t>
            </a:r>
            <a:r>
              <a:rPr lang="en-US" altLang="zh-CN" dirty="0">
                <a:latin typeface="Noto Sans SC"/>
                <a:sym typeface="Noto Sans SC"/>
              </a:rPr>
              <a:t>:</a:t>
            </a:r>
            <a:r>
              <a:rPr lang="zh-CN" altLang="en-US" dirty="0">
                <a:latin typeface="Noto Sans SC"/>
                <a:sym typeface="Noto Sans SC"/>
              </a:rPr>
              <a:t> </a:t>
            </a:r>
            <a:r>
              <a:rPr lang="en-US" altLang="zh-CN" dirty="0">
                <a:latin typeface="Noto Sans SC"/>
                <a:sym typeface="Noto Sans SC"/>
              </a:rPr>
              <a:t>int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root_inode</a:t>
            </a:r>
            <a:r>
              <a:rPr lang="en-US" altLang="zh-CN" dirty="0">
                <a:latin typeface="Noto Sans SC"/>
                <a:sym typeface="Noto Sans SC"/>
              </a:rPr>
              <a:t>:</a:t>
            </a:r>
            <a:r>
              <a:rPr lang="zh-CN" altLang="en-US" dirty="0">
                <a:latin typeface="Noto Sans SC"/>
                <a:sym typeface="Noto Sans SC"/>
              </a:rPr>
              <a:t> </a:t>
            </a:r>
            <a:r>
              <a:rPr lang="en-US" altLang="zh-CN" dirty="0" err="1">
                <a:latin typeface="Noto Sans SC"/>
                <a:sym typeface="Noto Sans SC"/>
              </a:rPr>
              <a:t>Inode</a:t>
            </a:r>
            <a:endParaRPr lang="en-US" altLang="zh-CN" dirty="0">
              <a:latin typeface="Noto Sans SC"/>
              <a:sym typeface="Noto Sans SC"/>
            </a:endParaRP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>
                <a:latin typeface="Noto Sans SC"/>
                <a:sym typeface="Noto Sans SC"/>
              </a:rPr>
              <a:t>mounted:</a:t>
            </a:r>
            <a:r>
              <a:rPr lang="zh-CN" altLang="en-US" dirty="0">
                <a:latin typeface="Noto Sans SC"/>
                <a:sym typeface="Noto Sans SC"/>
              </a:rPr>
              <a:t> </a:t>
            </a:r>
            <a:r>
              <a:rPr lang="en-US" altLang="zh-CN" dirty="0">
                <a:latin typeface="Noto Sans SC"/>
                <a:sym typeface="Noto Sans SC"/>
              </a:rPr>
              <a:t>bool</a:t>
            </a:r>
            <a:endParaRPr lang="en-US" sz="1200" dirty="0"/>
          </a:p>
        </p:txBody>
      </p:sp>
      <p:sp>
        <p:nvSpPr>
          <p:cNvPr id="25" name="AutoShape 25"/>
          <p:cNvSpPr/>
          <p:nvPr/>
        </p:nvSpPr>
        <p:spPr>
          <a:xfrm>
            <a:off x="8763000" y="1905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solidFill>
              <a:srgbClr val="800080">
                <a:alpha val="100000"/>
              </a:srgbClr>
            </a:solidFill>
            <a:prstDash val="solid"/>
            <a:round/>
          </a:ln>
          <a:effectLst>
            <a:outerShdw blurRad="1524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8763000" y="1905000"/>
            <a:ext cx="3302000" cy="762000"/>
          </a:xfrm>
          <a:prstGeom prst="roundRect">
            <a:avLst>
              <a:gd name="adj" fmla="val 1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7" name="Picture 2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017000" y="2057400"/>
            <a:ext cx="457200" cy="4572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28" name="AutoShape 28"/>
          <p:cNvSpPr/>
          <p:nvPr/>
        </p:nvSpPr>
        <p:spPr>
          <a:xfrm>
            <a:off x="9652000" y="2032000"/>
            <a:ext cx="2159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Inode Class</a:t>
            </a:r>
            <a:endParaRPr lang="en-US" sz="1100"/>
          </a:p>
        </p:txBody>
      </p:sp>
      <p:sp>
        <p:nvSpPr>
          <p:cNvPr id="29" name="AutoShape 29"/>
          <p:cNvSpPr/>
          <p:nvPr/>
        </p:nvSpPr>
        <p:spPr>
          <a:xfrm>
            <a:off x="9017000" y="2857500"/>
            <a:ext cx="2794000" cy="1143000"/>
          </a:xfrm>
          <a:prstGeom prst="roundRect">
            <a:avLst>
              <a:gd name="adj" fmla="val 8888"/>
            </a:avLst>
          </a:prstGeom>
          <a:solidFill>
            <a:srgbClr val="F3E8F3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0" name="AutoShape 30"/>
          <p:cNvSpPr/>
          <p:nvPr/>
        </p:nvSpPr>
        <p:spPr>
          <a:xfrm>
            <a:off x="9144000" y="2921000"/>
            <a:ext cx="2540000" cy="25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Methods</a:t>
            </a:r>
            <a:endParaRPr lang="en-US" sz="1100"/>
          </a:p>
        </p:txBody>
      </p:sp>
      <p:sp>
        <p:nvSpPr>
          <p:cNvPr id="31" name="AutoShape 31"/>
          <p:cNvSpPr/>
          <p:nvPr/>
        </p:nvSpPr>
        <p:spPr>
          <a:xfrm>
            <a:off x="9144000" y="3238500"/>
            <a:ext cx="2540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is_dir</a:t>
            </a:r>
            <a:r>
              <a:rPr lang="en-US" altLang="zh-CN" dirty="0">
                <a:latin typeface="Noto Sans SC"/>
                <a:sym typeface="Noto Sans SC"/>
              </a:rPr>
              <a:t>()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is_file</a:t>
            </a:r>
            <a:r>
              <a:rPr lang="en-US" altLang="zh-CN" dirty="0">
                <a:latin typeface="Noto Sans SC"/>
                <a:sym typeface="Noto Sans SC"/>
              </a:rPr>
              <a:t>()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sym typeface="Noto Sans SC"/>
              </a:rPr>
              <a:t>add_chile</a:t>
            </a:r>
            <a:r>
              <a:rPr lang="en-US" altLang="zh-CN" dirty="0">
                <a:latin typeface="Noto Sans SC"/>
                <a:sym typeface="Noto Sans SC"/>
              </a:rPr>
              <a:t>()</a:t>
            </a:r>
            <a:endParaRPr lang="en-US" sz="1200" dirty="0"/>
          </a:p>
        </p:txBody>
      </p:sp>
      <p:sp>
        <p:nvSpPr>
          <p:cNvPr id="32" name="AutoShape 32"/>
          <p:cNvSpPr/>
          <p:nvPr/>
        </p:nvSpPr>
        <p:spPr>
          <a:xfrm>
            <a:off x="9017000" y="4191000"/>
            <a:ext cx="2794000" cy="1651000"/>
          </a:xfrm>
          <a:prstGeom prst="roundRect">
            <a:avLst>
              <a:gd name="adj" fmla="val 6153"/>
            </a:avLst>
          </a:prstGeom>
          <a:solidFill>
            <a:srgbClr val="F9F9F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3" name="AutoShape 33"/>
          <p:cNvSpPr/>
          <p:nvPr/>
        </p:nvSpPr>
        <p:spPr>
          <a:xfrm>
            <a:off x="9144000" y="4254500"/>
            <a:ext cx="2540000" cy="25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Attributes</a:t>
            </a:r>
            <a:endParaRPr lang="en-US" sz="1100"/>
          </a:p>
        </p:txBody>
      </p:sp>
      <p:sp>
        <p:nvSpPr>
          <p:cNvPr id="34" name="AutoShape 34"/>
          <p:cNvSpPr/>
          <p:nvPr/>
        </p:nvSpPr>
        <p:spPr>
          <a:xfrm>
            <a:off x="9144000" y="4572000"/>
            <a:ext cx="2540000" cy="1206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b="0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ino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:</a:t>
            </a:r>
            <a:r>
              <a:rPr lang="zh-CN" altLang="en-US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int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 err="1">
                <a:latin typeface="Noto Sans SC"/>
                <a:ea typeface="Noto Sans SC"/>
                <a:cs typeface="Noto Sans SC"/>
                <a:sym typeface="Noto Sans SC"/>
              </a:rPr>
              <a:t>file_type</a:t>
            </a: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:</a:t>
            </a:r>
            <a:r>
              <a:rPr lang="zh-CN" altLang="en-US" dirty="0"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 err="1">
                <a:latin typeface="Noto Sans SC"/>
                <a:ea typeface="Noto Sans SC"/>
                <a:cs typeface="Noto Sans SC"/>
                <a:sym typeface="Noto Sans SC"/>
              </a:rPr>
              <a:t>FileType</a:t>
            </a:r>
            <a:endParaRPr lang="en-US" altLang="zh-CN" dirty="0">
              <a:latin typeface="Noto Sans SC"/>
              <a:ea typeface="Noto Sans SC"/>
              <a:cs typeface="Noto Sans SC"/>
              <a:sym typeface="Noto Sans SC"/>
            </a:endParaRP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pages:</a:t>
            </a:r>
            <a:r>
              <a:rPr lang="zh-CN" altLang="en-US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b="0" i="0" u="none" strike="noStrike" dirty="0" err="1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Dict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[int,</a:t>
            </a:r>
            <a:r>
              <a:rPr lang="zh-CN" altLang="en-US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bytes]</a:t>
            </a:r>
          </a:p>
          <a:p>
            <a:pPr marL="165100" indent="-165100" algn="l">
              <a:lnSpc>
                <a:spcPct val="108333"/>
              </a:lnSpc>
              <a:buClr>
                <a:srgbClr val="000000"/>
              </a:buClr>
              <a:buChar char="•"/>
              <a:defRPr/>
            </a:pP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children:</a:t>
            </a:r>
            <a:r>
              <a:rPr lang="zh-CN" altLang="en-US" dirty="0"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 err="1">
                <a:latin typeface="Noto Sans SC"/>
                <a:ea typeface="Noto Sans SC"/>
                <a:cs typeface="Noto Sans SC"/>
                <a:sym typeface="Noto Sans SC"/>
              </a:rPr>
              <a:t>Dict</a:t>
            </a: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[str,</a:t>
            </a:r>
            <a:r>
              <a:rPr lang="zh-CN" altLang="en-US" dirty="0"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altLang="zh-CN" dirty="0" err="1">
                <a:latin typeface="Noto Sans SC"/>
                <a:ea typeface="Noto Sans SC"/>
                <a:cs typeface="Noto Sans SC"/>
                <a:sym typeface="Noto Sans SC"/>
              </a:rPr>
              <a:t>Inode</a:t>
            </a:r>
            <a:r>
              <a:rPr lang="en-US" altLang="zh-CN" dirty="0">
                <a:latin typeface="Noto Sans SC"/>
                <a:ea typeface="Noto Sans SC"/>
                <a:cs typeface="Noto Sans SC"/>
                <a:sym typeface="Noto Sans SC"/>
              </a:rPr>
              <a:t>]</a:t>
            </a:r>
            <a:endParaRPr lang="en-US" b="0" i="0" u="none" strike="noStrike" dirty="0">
              <a:solidFill>
                <a:srgbClr val="000000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35" name="AutoShape 35"/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3733025B-9F52-528A-CDC7-C9451532A594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6/17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Operation Workflow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5080000" cy="1079500"/>
          </a:xfrm>
          <a:prstGeom prst="roundRect">
            <a:avLst>
              <a:gd name="adj" fmla="val 14117"/>
            </a:avLst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625600"/>
            <a:ext cx="635000" cy="635000"/>
          </a:xfrm>
          <a:prstGeom prst="ellipse">
            <a:avLst/>
          </a:prstGeom>
          <a:solidFill>
            <a:srgbClr val="2563E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1100" y="1778000"/>
            <a:ext cx="317500" cy="3175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905000" y="1524000"/>
            <a:ext cx="3810000" cy="3556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01. Path Input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905000" y="1905000"/>
            <a:ext cx="381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Target path parsing: `/home/user/note.txt`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762000" y="2667000"/>
            <a:ext cx="5080000" cy="1079500"/>
          </a:xfrm>
          <a:prstGeom prst="roundRect">
            <a:avLst>
              <a:gd name="adj" fmla="val 14117"/>
            </a:avLst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sp>
        <p:nvSpPr>
          <p:cNvPr id="9" name="AutoShape 9"/>
          <p:cNvSpPr/>
          <p:nvPr/>
        </p:nvSpPr>
        <p:spPr>
          <a:xfrm>
            <a:off x="1016000" y="2895600"/>
            <a:ext cx="635000" cy="635000"/>
          </a:xfrm>
          <a:prstGeom prst="ellipse">
            <a:avLst/>
          </a:prstGeom>
          <a:solidFill>
            <a:srgbClr val="2563E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81100" y="3048000"/>
            <a:ext cx="317500" cy="3175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1905000" y="2794000"/>
            <a:ext cx="3810000" cy="3556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02. Path Walk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1905000" y="3175000"/>
            <a:ext cx="381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Recursive lookup: Split path &amp; Walk children map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762000" y="3937000"/>
            <a:ext cx="5080000" cy="1079500"/>
          </a:xfrm>
          <a:prstGeom prst="roundRect">
            <a:avLst>
              <a:gd name="adj" fmla="val 14117"/>
            </a:avLst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sp>
        <p:nvSpPr>
          <p:cNvPr id="14" name="AutoShape 14"/>
          <p:cNvSpPr/>
          <p:nvPr/>
        </p:nvSpPr>
        <p:spPr>
          <a:xfrm>
            <a:off x="1016000" y="4165600"/>
            <a:ext cx="635000" cy="635000"/>
          </a:xfrm>
          <a:prstGeom prst="ellipse">
            <a:avLst/>
          </a:prstGeom>
          <a:solidFill>
            <a:srgbClr val="2563EB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81100" y="4318000"/>
            <a:ext cx="317500" cy="3175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1905000" y="4064000"/>
            <a:ext cx="3810000" cy="3556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03. File Access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1905000" y="4445000"/>
            <a:ext cx="381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Inode retrieval: Execute touch / read / write ops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762000" y="5207000"/>
            <a:ext cx="5080000" cy="1079500"/>
          </a:xfrm>
          <a:prstGeom prst="roundRect">
            <a:avLst>
              <a:gd name="adj" fmla="val 14117"/>
            </a:avLst>
          </a:prstGeom>
          <a:solidFill>
            <a:srgbClr val="EBF2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2563EB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/>
          </a:p>
        </p:txBody>
      </p:sp>
      <p:sp>
        <p:nvSpPr>
          <p:cNvPr id="19" name="AutoShape 19"/>
          <p:cNvSpPr/>
          <p:nvPr/>
        </p:nvSpPr>
        <p:spPr>
          <a:xfrm>
            <a:off x="1016000" y="5435600"/>
            <a:ext cx="635000" cy="635000"/>
          </a:xfrm>
          <a:prstGeom prst="ellipse">
            <a:avLst/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81100" y="5588000"/>
            <a:ext cx="317500" cy="3175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1905000" y="5334000"/>
            <a:ext cx="3810000" cy="3556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04. Page Update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1905000" y="5715000"/>
            <a:ext cx="3810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Metadata sync: Allocate blocks, Update size &amp; mtime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6350000" y="1397000"/>
            <a:ext cx="5080000" cy="4889500"/>
          </a:xfrm>
          <a:prstGeom prst="roundRect">
            <a:avLst>
              <a:gd name="adj" fmla="val 4155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254000" dist="76200" dir="2700000" algn="tl" rotWithShape="0">
              <a:srgbClr val="000000">
                <a:alpha val="1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6604000" y="1651000"/>
            <a:ext cx="4572000" cy="444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Complexity Intuition</a:t>
            </a:r>
            <a:endParaRPr lang="en-US" sz="1100"/>
          </a:p>
        </p:txBody>
      </p:sp>
      <p:cxnSp>
        <p:nvCxnSpPr>
          <p:cNvPr id="25" name="Connector 25"/>
          <p:cNvCxnSpPr/>
          <p:nvPr/>
        </p:nvCxnSpPr>
        <p:spPr>
          <a:xfrm rot="-9549">
            <a:off x="6604009" y="2216150"/>
            <a:ext cx="4572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FFFFF">
                <a:alpha val="3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AutoShape 26"/>
          <p:cNvSpPr/>
          <p:nvPr/>
        </p:nvSpPr>
        <p:spPr>
          <a:xfrm>
            <a:off x="6604000" y="2476500"/>
            <a:ext cx="4572000" cy="1143000"/>
          </a:xfrm>
          <a:prstGeom prst="roundRect">
            <a:avLst>
              <a:gd name="adj" fmla="val 11111"/>
            </a:avLst>
          </a:prstGeom>
          <a:solidFill>
            <a:srgbClr val="FFFFFF">
              <a:alpha val="12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7" name="Picture 2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858000" y="2794000"/>
            <a:ext cx="508000" cy="508000"/>
          </a:xfrm>
          <a:prstGeom prst="rect">
            <a:avLst/>
          </a:prstGeom>
        </p:spPr>
      </p:pic>
      <p:sp>
        <p:nvSpPr>
          <p:cNvPr id="28" name="AutoShape 28"/>
          <p:cNvSpPr/>
          <p:nvPr/>
        </p:nvSpPr>
        <p:spPr>
          <a:xfrm>
            <a:off x="7620000" y="2603500"/>
            <a:ext cx="3556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Lookup Cost Dominance</a:t>
            </a:r>
            <a:endParaRPr lang="en-US" sz="1100"/>
          </a:p>
        </p:txBody>
      </p:sp>
      <p:sp>
        <p:nvSpPr>
          <p:cNvPr id="29" name="AutoShape 29"/>
          <p:cNvSpPr/>
          <p:nvPr/>
        </p:nvSpPr>
        <p:spPr>
          <a:xfrm>
            <a:off x="7620000" y="2984500"/>
            <a:ext cx="3429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Overall overhead is determined by the</a:t>
            </a:r>
            <a:r>
              <a:rPr lang="zh-CN" alt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depth of the path</a:t>
            </a:r>
            <a:r>
              <a:rPr lang="zh-CN" altLang="en-US" sz="1600" b="1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in the file tree.</a:t>
            </a:r>
            <a:endParaRPr lang="en-US"/>
          </a:p>
        </p:txBody>
      </p:sp>
      <p:sp>
        <p:nvSpPr>
          <p:cNvPr id="30" name="AutoShape 30"/>
          <p:cNvSpPr/>
          <p:nvPr/>
        </p:nvSpPr>
        <p:spPr>
          <a:xfrm>
            <a:off x="6604000" y="3746500"/>
            <a:ext cx="4572000" cy="1143000"/>
          </a:xfrm>
          <a:prstGeom prst="roundRect">
            <a:avLst>
              <a:gd name="adj" fmla="val 11111"/>
            </a:avLst>
          </a:prstGeom>
          <a:solidFill>
            <a:srgbClr val="FFFFFF">
              <a:alpha val="12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1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858000" y="4064000"/>
            <a:ext cx="508000" cy="508000"/>
          </a:xfrm>
          <a:prstGeom prst="rect">
            <a:avLst/>
          </a:prstGeom>
        </p:spPr>
      </p:pic>
      <p:sp>
        <p:nvSpPr>
          <p:cNvPr id="32" name="AutoShape 32"/>
          <p:cNvSpPr/>
          <p:nvPr/>
        </p:nvSpPr>
        <p:spPr>
          <a:xfrm>
            <a:off x="7620000" y="3873500"/>
            <a:ext cx="3556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I/O Cost Dominance</a:t>
            </a:r>
            <a:endParaRPr lang="en-US" sz="1100"/>
          </a:p>
        </p:txBody>
      </p:sp>
      <p:sp>
        <p:nvSpPr>
          <p:cNvPr id="33" name="AutoShape 33"/>
          <p:cNvSpPr/>
          <p:nvPr/>
        </p:nvSpPr>
        <p:spPr>
          <a:xfrm>
            <a:off x="7620000" y="4254500"/>
            <a:ext cx="3429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Read/write performance is proportional to the</a:t>
            </a:r>
            <a:r>
              <a:rPr lang="zh-CN" alt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number of data pages</a:t>
            </a:r>
            <a:r>
              <a:rPr lang="zh-CN" altLang="en-US" sz="1600" b="1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accessed.</a:t>
            </a:r>
            <a:endParaRPr lang="en-US"/>
          </a:p>
        </p:txBody>
      </p:sp>
      <p:sp>
        <p:nvSpPr>
          <p:cNvPr id="34" name="AutoShape 34"/>
          <p:cNvSpPr/>
          <p:nvPr/>
        </p:nvSpPr>
        <p:spPr>
          <a:xfrm>
            <a:off x="6604000" y="5016500"/>
            <a:ext cx="4572000" cy="1143000"/>
          </a:xfrm>
          <a:prstGeom prst="roundRect">
            <a:avLst>
              <a:gd name="adj" fmla="val 11111"/>
            </a:avLst>
          </a:prstGeom>
          <a:solidFill>
            <a:srgbClr val="FFFFFF">
              <a:alpha val="12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5" name="Picture 3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858000" y="5334000"/>
            <a:ext cx="508000" cy="508000"/>
          </a:xfrm>
          <a:prstGeom prst="rect">
            <a:avLst/>
          </a:prstGeom>
        </p:spPr>
      </p:pic>
      <p:sp>
        <p:nvSpPr>
          <p:cNvPr id="36" name="AutoShape 36"/>
          <p:cNvSpPr/>
          <p:nvPr/>
        </p:nvSpPr>
        <p:spPr>
          <a:xfrm>
            <a:off x="7620000" y="5143500"/>
            <a:ext cx="3556000" cy="3048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Quota Management</a:t>
            </a:r>
            <a:endParaRPr lang="en-US" sz="1100"/>
          </a:p>
        </p:txBody>
      </p:sp>
      <p:sp>
        <p:nvSpPr>
          <p:cNvPr id="37" name="AutoShape 37"/>
          <p:cNvSpPr/>
          <p:nvPr/>
        </p:nvSpPr>
        <p:spPr>
          <a:xfrm>
            <a:off x="7620000" y="5524500"/>
            <a:ext cx="3429000" cy="635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Disk quota is updated only when</a:t>
            </a:r>
            <a:r>
              <a:rPr lang="zh-CN" alt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1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new blocks are allocated</a:t>
            </a:r>
            <a:r>
              <a:rPr lang="zh-CN" altLang="en-US" sz="1600" b="1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rgbClr val="E6E6E6">
                    <a:alpha val="80000"/>
                  </a:srgbClr>
                </a:solidFill>
                <a:latin typeface="Noto Sans SC"/>
                <a:ea typeface="Noto Sans SC"/>
                <a:cs typeface="Noto Sans SC"/>
                <a:sym typeface="Noto Sans SC"/>
              </a:rPr>
              <a:t>to a file.</a:t>
            </a:r>
            <a:endParaRPr lang="en-US"/>
          </a:p>
        </p:txBody>
      </p:sp>
      <p:sp>
        <p:nvSpPr>
          <p:cNvPr id="39" name="AutoShape 2">
            <a:extLst>
              <a:ext uri="{FF2B5EF4-FFF2-40B4-BE49-F238E27FC236}">
                <a16:creationId xmlns:a16="http://schemas.microsoft.com/office/drawing/2014/main" id="{CA617CBA-D7D4-A7E1-EB45-D0969B4D052B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0" name="AutoShape 2">
            <a:extLst>
              <a:ext uri="{FF2B5EF4-FFF2-40B4-BE49-F238E27FC236}">
                <a16:creationId xmlns:a16="http://schemas.microsoft.com/office/drawing/2014/main" id="{9FA311C9-2494-FC7E-ED20-EBEB6AE44E40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C473ED72-4F12-EB0F-C818-01A1ABC98A7F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7/17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Experimental Setup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524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1016000" y="1778000"/>
            <a:ext cx="914400" cy="914400"/>
          </a:xfrm>
          <a:prstGeom prst="ellipse">
            <a:avLst/>
          </a:prstGeom>
          <a:solidFill>
            <a:srgbClr val="6A1B9A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44600" y="2006600"/>
            <a:ext cx="457200" cy="4572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2159000" y="1778000"/>
            <a:ext cx="3556000" cy="152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rgbClr val="6A1B9A"/>
                </a:solidFill>
                <a:latin typeface="Noto Sans SC"/>
                <a:ea typeface="Noto Sans SC"/>
                <a:cs typeface="Noto Sans SC"/>
                <a:sym typeface="Noto Sans SC"/>
              </a:rPr>
              <a:t>Functional tests</a:t>
            </a:r>
            <a:endParaRPr lang="en-US" sz="1100"/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7 comprehensive scenarios defined in `tests.py`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Covers basic ops, persistence, error handling &amp; stress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7" name="AutoShape 7"/>
          <p:cNvSpPr/>
          <p:nvPr/>
        </p:nvSpPr>
        <p:spPr>
          <a:xfrm>
            <a:off x="6223000" y="1524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8" name="AutoShape 8"/>
          <p:cNvSpPr/>
          <p:nvPr/>
        </p:nvSpPr>
        <p:spPr>
          <a:xfrm>
            <a:off x="6477000" y="1778000"/>
            <a:ext cx="914400" cy="914400"/>
          </a:xfrm>
          <a:prstGeom prst="ellipse">
            <a:avLst/>
          </a:prstGeom>
          <a:solidFill>
            <a:srgbClr val="6A1B9A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05600" y="2006600"/>
            <a:ext cx="457200" cy="457200"/>
          </a:xfrm>
          <a:prstGeom prst="rect">
            <a:avLst/>
          </a:prstGeom>
        </p:spPr>
      </p:pic>
      <p:sp>
        <p:nvSpPr>
          <p:cNvPr id="10" name="AutoShape 10"/>
          <p:cNvSpPr/>
          <p:nvPr/>
        </p:nvSpPr>
        <p:spPr>
          <a:xfrm>
            <a:off x="7620000" y="1778000"/>
            <a:ext cx="3556000" cy="152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rgbClr val="6A1B9A"/>
                </a:solidFill>
                <a:latin typeface="Noto Sans SC"/>
                <a:ea typeface="Noto Sans SC"/>
                <a:cs typeface="Noto Sans SC"/>
                <a:sym typeface="Noto Sans SC"/>
              </a:rPr>
              <a:t>CLI Demonstration</a:t>
            </a:r>
            <a:endParaRPr lang="en-US" sz="1100"/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Core commands: `mkdir`, `touch`, `echo`, `cat`, `save`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Designed for live walkthroughs of system functionality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762000" y="3810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1016000" y="4064000"/>
            <a:ext cx="914400" cy="914400"/>
          </a:xfrm>
          <a:prstGeom prst="ellipse">
            <a:avLst/>
          </a:prstGeom>
          <a:solidFill>
            <a:srgbClr val="6A1B9A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44600" y="4292600"/>
            <a:ext cx="457200" cy="4572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2159000" y="4064000"/>
            <a:ext cx="3556000" cy="152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rgbClr val="6A1B9A"/>
                </a:solidFill>
                <a:latin typeface="Noto Sans SC"/>
                <a:ea typeface="Noto Sans SC"/>
                <a:cs typeface="Noto Sans SC"/>
                <a:sym typeface="Noto Sans SC"/>
              </a:rPr>
              <a:t>Example Applications</a:t>
            </a:r>
            <a:endParaRPr lang="en-US" sz="1100"/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Real-world use cases: Cache, Logger, User Sessions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Illustrate practical and reusable storage patterns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6223000" y="3810000"/>
            <a:ext cx="5207000" cy="2032000"/>
          </a:xfrm>
          <a:prstGeom prst="roundRect">
            <a:avLst>
              <a:gd name="adj" fmla="val 7500"/>
            </a:avLst>
          </a:prstGeom>
          <a:solidFill>
            <a:srgbClr val="F3E8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52400" dist="50800" dir="5400000" algn="tl" rotWithShape="0">
              <a:srgbClr val="000000">
                <a:alpha val="6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6477000" y="4064000"/>
            <a:ext cx="914400" cy="914400"/>
          </a:xfrm>
          <a:prstGeom prst="ellipse">
            <a:avLst/>
          </a:prstGeom>
          <a:solidFill>
            <a:srgbClr val="6A1B9A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05600" y="4292600"/>
            <a:ext cx="457200" cy="457200"/>
          </a:xfrm>
          <a:prstGeom prst="rect">
            <a:avLst/>
          </a:prstGeom>
        </p:spPr>
      </p:pic>
      <p:sp>
        <p:nvSpPr>
          <p:cNvPr id="18" name="AutoShape 18"/>
          <p:cNvSpPr/>
          <p:nvPr/>
        </p:nvSpPr>
        <p:spPr>
          <a:xfrm>
            <a:off x="7620000" y="4064000"/>
            <a:ext cx="3556000" cy="1524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rgbClr val="6A1B9A"/>
                </a:solidFill>
                <a:latin typeface="Noto Sans SC"/>
                <a:ea typeface="Noto Sans SC"/>
                <a:cs typeface="Noto Sans SC"/>
                <a:sym typeface="Noto Sans SC"/>
              </a:rPr>
              <a:t>Microbenchmarks</a:t>
            </a:r>
            <a:endParaRPr lang="en-US" sz="1100"/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Measures create, read, write &amp; snapshot timings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  <a:p>
            <a:pPr indent="0" algn="l">
              <a:lnSpc>
                <a:spcPct val="108333"/>
              </a:lnSpc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Provides a simple latency comparison baseline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 sz="1600" b="0" i="0" u="none" strike="noStrike">
              <a:solidFill>
                <a:schemeClr val="tx1"/>
              </a:solidFill>
              <a:latin typeface="Noto Sans SC"/>
              <a:ea typeface="Noto Sans SC"/>
              <a:cs typeface="Noto Sans SC"/>
              <a:sym typeface="Noto Sans SC"/>
            </a:endParaRPr>
          </a:p>
        </p:txBody>
      </p:sp>
      <p:sp>
        <p:nvSpPr>
          <p:cNvPr id="22" name="AutoShape 2">
            <a:extLst>
              <a:ext uri="{FF2B5EF4-FFF2-40B4-BE49-F238E27FC236}">
                <a16:creationId xmlns:a16="http://schemas.microsoft.com/office/drawing/2014/main" id="{C02C0879-2C39-D578-2BFF-4E2269A6F7F4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3" name="AutoShape 2">
            <a:extLst>
              <a:ext uri="{FF2B5EF4-FFF2-40B4-BE49-F238E27FC236}">
                <a16:creationId xmlns:a16="http://schemas.microsoft.com/office/drawing/2014/main" id="{DA0A4ACF-1219-3C67-98D8-32EADFE729BD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3DFB225F-5086-A2C5-F528-5AA4DBA41752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8/17</a:t>
            </a:r>
            <a:endParaRPr kumimoji="1"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35000"/>
            <a:ext cx="10668000" cy="508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Experiment 1: Functional Validation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635000" y="1524000"/>
            <a:ext cx="3556000" cy="1778000"/>
          </a:xfrm>
          <a:prstGeom prst="roundRect">
            <a:avLst>
              <a:gd name="adj" fmla="val 8571"/>
            </a:avLst>
          </a:prstGeom>
          <a:solidFill>
            <a:srgbClr val="800080">
              <a:alpha val="10000"/>
            </a:srgbClr>
          </a:solidFill>
          <a:ln w="12700" cap="flat" cmpd="sng">
            <a:solidFill>
              <a:srgbClr val="800080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889000" y="1841500"/>
            <a:ext cx="609600" cy="609600"/>
          </a:xfrm>
          <a:prstGeom prst="ellipse">
            <a:avLst/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✓</a:t>
            </a:r>
            <a:endParaRPr lang="en-US" sz="1100"/>
          </a:p>
        </p:txBody>
      </p:sp>
      <p:sp>
        <p:nvSpPr>
          <p:cNvPr id="5" name="AutoShape 5"/>
          <p:cNvSpPr/>
          <p:nvPr/>
        </p:nvSpPr>
        <p:spPr>
          <a:xfrm>
            <a:off x="1651000" y="1714500"/>
            <a:ext cx="2286000" cy="444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7 / 7 Passed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1651000" y="2286000"/>
            <a:ext cx="24638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All functional test scenarios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completed successfully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utoShape 7"/>
          <p:cNvSpPr/>
          <p:nvPr/>
        </p:nvSpPr>
        <p:spPr>
          <a:xfrm>
            <a:off x="4318000" y="1524000"/>
            <a:ext cx="3556000" cy="1778000"/>
          </a:xfrm>
          <a:prstGeom prst="roundRect">
            <a:avLst>
              <a:gd name="adj" fmla="val 8571"/>
            </a:avLst>
          </a:prstGeom>
          <a:solidFill>
            <a:srgbClr val="800080">
              <a:alpha val="10000"/>
            </a:srgbClr>
          </a:solidFill>
          <a:ln w="12700" cap="flat" cmpd="sng">
            <a:solidFill>
              <a:srgbClr val="800080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8" name="AutoShape 8"/>
          <p:cNvSpPr/>
          <p:nvPr/>
        </p:nvSpPr>
        <p:spPr>
          <a:xfrm>
            <a:off x="4572000" y="1841500"/>
            <a:ext cx="609600" cy="609600"/>
          </a:xfrm>
          <a:prstGeom prst="ellipse">
            <a:avLst/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📂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5334000" y="1714500"/>
            <a:ext cx="2286000" cy="444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30 Files Load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5334000" y="2286000"/>
            <a:ext cx="24130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Stress test scenario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with heavy I/O operations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8001000" y="1524000"/>
            <a:ext cx="3556000" cy="1778000"/>
          </a:xfrm>
          <a:prstGeom prst="roundRect">
            <a:avLst>
              <a:gd name="adj" fmla="val 8571"/>
            </a:avLst>
          </a:prstGeom>
          <a:solidFill>
            <a:srgbClr val="800080">
              <a:alpha val="10000"/>
            </a:srgbClr>
          </a:solidFill>
          <a:ln w="12700" cap="flat" cmpd="sng">
            <a:solidFill>
              <a:srgbClr val="800080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AutoShape 12"/>
          <p:cNvSpPr/>
          <p:nvPr/>
        </p:nvSpPr>
        <p:spPr>
          <a:xfrm>
            <a:off x="8255000" y="1841500"/>
            <a:ext cx="609600" cy="609600"/>
          </a:xfrm>
          <a:prstGeom prst="ellipse">
            <a:avLst/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⚠️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9017000" y="1714500"/>
            <a:ext cx="2286000" cy="444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ENOSPC Quota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9017000" y="2286000"/>
            <a:ext cx="2286000" cy="762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Correct rejection on</a:t>
            </a:r>
            <a:r>
              <a:rPr lang="zh-CN" alt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 </a:t>
            </a: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storage limit exhaustion</a:t>
            </a:r>
            <a:r>
              <a:rPr lang="en-US" altLang="zh-CN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635000" y="3403600"/>
            <a:ext cx="5207000" cy="1524000"/>
          </a:xfrm>
          <a:prstGeom prst="roundRect">
            <a:avLst>
              <a:gd name="adj" fmla="val 6666"/>
            </a:avLst>
          </a:prstGeom>
          <a:solidFill>
            <a:srgbClr val="F5F0F5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635000" y="3594100"/>
            <a:ext cx="76200" cy="1143000"/>
          </a:xfrm>
          <a:prstGeom prst="roundRect">
            <a:avLst>
              <a:gd name="adj" fmla="val 26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7" name="AutoShape 17"/>
          <p:cNvSpPr/>
          <p:nvPr/>
        </p:nvSpPr>
        <p:spPr>
          <a:xfrm>
            <a:off x="952500" y="3594100"/>
            <a:ext cx="4572000" cy="317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Basic Operations</a:t>
            </a:r>
            <a:endParaRPr lang="en-US" sz="1100"/>
          </a:p>
        </p:txBody>
      </p:sp>
      <p:sp>
        <p:nvSpPr>
          <p:cNvPr id="18" name="AutoShape 18"/>
          <p:cNvSpPr/>
          <p:nvPr/>
        </p:nvSpPr>
        <p:spPr>
          <a:xfrm>
            <a:off x="952500" y="3944257"/>
            <a:ext cx="4699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Verified core I/O actions: mount, touch, write, read, append.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Ensuring fundamental filesystem stability.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6223000" y="3403600"/>
            <a:ext cx="5207000" cy="1524000"/>
          </a:xfrm>
          <a:prstGeom prst="roundRect">
            <a:avLst>
              <a:gd name="adj" fmla="val 6666"/>
            </a:avLst>
          </a:prstGeom>
          <a:solidFill>
            <a:srgbClr val="F5F0F5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0" name="AutoShape 20"/>
          <p:cNvSpPr/>
          <p:nvPr/>
        </p:nvSpPr>
        <p:spPr>
          <a:xfrm>
            <a:off x="6223000" y="3594100"/>
            <a:ext cx="76200" cy="1143000"/>
          </a:xfrm>
          <a:prstGeom prst="roundRect">
            <a:avLst>
              <a:gd name="adj" fmla="val 26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" name="AutoShape 21"/>
          <p:cNvSpPr/>
          <p:nvPr/>
        </p:nvSpPr>
        <p:spPr>
          <a:xfrm>
            <a:off x="6540500" y="3594100"/>
            <a:ext cx="4572000" cy="317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Directory Operations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6540500" y="3911600"/>
            <a:ext cx="4699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Validated recursive path handling with ls and stat commands.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Over deeply nested directory structures.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635000" y="5118100"/>
            <a:ext cx="5207000" cy="1524000"/>
          </a:xfrm>
          <a:prstGeom prst="roundRect">
            <a:avLst>
              <a:gd name="adj" fmla="val 6666"/>
            </a:avLst>
          </a:prstGeom>
          <a:solidFill>
            <a:srgbClr val="F5F0F5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" name="AutoShape 24"/>
          <p:cNvSpPr/>
          <p:nvPr/>
        </p:nvSpPr>
        <p:spPr>
          <a:xfrm>
            <a:off x="635000" y="5156200"/>
            <a:ext cx="76200" cy="1143000"/>
          </a:xfrm>
          <a:prstGeom prst="roundRect">
            <a:avLst>
              <a:gd name="adj" fmla="val 26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5" name="AutoShape 25"/>
          <p:cNvSpPr/>
          <p:nvPr/>
        </p:nvSpPr>
        <p:spPr>
          <a:xfrm>
            <a:off x="952500" y="5156200"/>
            <a:ext cx="4572000" cy="317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Data Persistence</a:t>
            </a:r>
            <a:endParaRPr lang="en-US" sz="1100"/>
          </a:p>
        </p:txBody>
      </p:sp>
      <p:sp>
        <p:nvSpPr>
          <p:cNvPr id="26" name="AutoShape 26"/>
          <p:cNvSpPr/>
          <p:nvPr/>
        </p:nvSpPr>
        <p:spPr>
          <a:xfrm>
            <a:off x="952500" y="5473700"/>
            <a:ext cx="4699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Confirmed data integrity after save &amp; load snapshot cycles.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Proving non-volatile storage reliability.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7" name="AutoShape 27"/>
          <p:cNvSpPr/>
          <p:nvPr/>
        </p:nvSpPr>
        <p:spPr>
          <a:xfrm>
            <a:off x="6223000" y="5118100"/>
            <a:ext cx="5207000" cy="1524000"/>
          </a:xfrm>
          <a:prstGeom prst="roundRect">
            <a:avLst>
              <a:gd name="adj" fmla="val 6666"/>
            </a:avLst>
          </a:prstGeom>
          <a:solidFill>
            <a:srgbClr val="F5F0F5">
              <a:alpha val="100000"/>
            </a:srgbClr>
          </a:solidFill>
          <a:ln w="12700" cap="flat" cmpd="sng">
            <a:solidFill>
              <a:srgbClr val="800080">
                <a:alpha val="2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8" name="AutoShape 28"/>
          <p:cNvSpPr/>
          <p:nvPr/>
        </p:nvSpPr>
        <p:spPr>
          <a:xfrm>
            <a:off x="6223000" y="5156200"/>
            <a:ext cx="76200" cy="1143000"/>
          </a:xfrm>
          <a:prstGeom prst="roundRect">
            <a:avLst>
              <a:gd name="adj" fmla="val 266666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9" name="AutoShape 29"/>
          <p:cNvSpPr/>
          <p:nvPr/>
        </p:nvSpPr>
        <p:spPr>
          <a:xfrm>
            <a:off x="6540500" y="5156200"/>
            <a:ext cx="4572000" cy="3175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000000"/>
                </a:solidFill>
                <a:latin typeface="Noto Sans SC"/>
                <a:ea typeface="Noto Sans SC"/>
                <a:cs typeface="Noto Sans SC"/>
                <a:sym typeface="Noto Sans SC"/>
              </a:rPr>
              <a:t>Error Handling &amp; Robustness</a:t>
            </a:r>
            <a:endParaRPr lang="en-US" sz="1100"/>
          </a:p>
        </p:txBody>
      </p:sp>
      <p:sp>
        <p:nvSpPr>
          <p:cNvPr id="30" name="AutoShape 30"/>
          <p:cNvSpPr/>
          <p:nvPr/>
        </p:nvSpPr>
        <p:spPr>
          <a:xfrm>
            <a:off x="6540500" y="5473700"/>
            <a:ext cx="4699000" cy="8890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Tested boundary conditions including missing paths.</a:t>
            </a:r>
            <a:b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sz="1600" b="0" i="0" u="none" strike="noStrike">
                <a:solidFill>
                  <a:schemeClr val="tx1"/>
                </a:solidFill>
                <a:latin typeface="Noto Sans SC"/>
                <a:ea typeface="Noto Sans SC"/>
                <a:cs typeface="Noto Sans SC"/>
                <a:sym typeface="Noto Sans SC"/>
              </a:rPr>
              <a:t>• Wrong type checks for graceful failure.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33" name="AutoShape 2">
            <a:extLst>
              <a:ext uri="{FF2B5EF4-FFF2-40B4-BE49-F238E27FC236}">
                <a16:creationId xmlns:a16="http://schemas.microsoft.com/office/drawing/2014/main" id="{2474CA17-7212-FCB4-18CD-E7A04FBB86FC}"/>
              </a:ext>
            </a:extLst>
          </p:cNvPr>
          <p:cNvSpPr/>
          <p:nvPr/>
        </p:nvSpPr>
        <p:spPr>
          <a:xfrm>
            <a:off x="0" y="670560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4" name="AutoShape 2">
            <a:extLst>
              <a:ext uri="{FF2B5EF4-FFF2-40B4-BE49-F238E27FC236}">
                <a16:creationId xmlns:a16="http://schemas.microsoft.com/office/drawing/2014/main" id="{361EC937-BB98-63FE-8153-01E17CD29A9A}"/>
              </a:ext>
            </a:extLst>
          </p:cNvPr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80008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4DB7DAFA-A50F-4BB2-2178-4718B8F98F00}"/>
              </a:ext>
            </a:extLst>
          </p:cNvPr>
          <p:cNvSpPr txBox="1"/>
          <p:nvPr/>
        </p:nvSpPr>
        <p:spPr>
          <a:xfrm>
            <a:off x="10841666" y="6364829"/>
            <a:ext cx="1350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/>
              <a:t>9/17</a:t>
            </a:r>
            <a:endParaRPr kumimoji="1"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1597</Words>
  <Application>Microsoft Office PowerPoint</Application>
  <PresentationFormat>宽屏</PresentationFormat>
  <Paragraphs>290</Paragraphs>
  <Slides>17</Slides>
  <Notes>17</Notes>
  <HiddenSlides>0</HiddenSlides>
  <MMClips>1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21" baseType="lpstr">
      <vt:lpstr>Noto Sans SC</vt:lpstr>
      <vt:lpstr>Arial</vt:lpstr>
      <vt:lpstr>Office 主题​​</vt:lpstr>
      <vt:lpstr>默认主题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Dell</dc:creator>
  <cp:lastModifiedBy>Yeh-Ching Chung</cp:lastModifiedBy>
  <cp:revision>26</cp:revision>
  <dcterms:modified xsi:type="dcterms:W3CDTF">2026-04-16T19:49:47Z</dcterms:modified>
</cp:coreProperties>
</file>