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8" r:id="rId2"/>
    <p:sldId id="269" r:id="rId3"/>
    <p:sldId id="271" r:id="rId4"/>
    <p:sldId id="257" r:id="rId5"/>
    <p:sldId id="272" r:id="rId6"/>
    <p:sldId id="258" r:id="rId7"/>
    <p:sldId id="273" r:id="rId8"/>
    <p:sldId id="259" r:id="rId9"/>
    <p:sldId id="260" r:id="rId10"/>
    <p:sldId id="261" r:id="rId11"/>
    <p:sldId id="262" r:id="rId12"/>
    <p:sldId id="263" r:id="rId13"/>
    <p:sldId id="274" r:id="rId14"/>
    <p:sldId id="264" r:id="rId15"/>
    <p:sldId id="265" r:id="rId16"/>
    <p:sldId id="266" r:id="rId17"/>
    <p:sldId id="275" r:id="rId18"/>
    <p:sldId id="267" r:id="rId19"/>
    <p:sldId id="270" r:id="rId2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C3C5"/>
    <a:srgbClr val="F1F7F7"/>
    <a:srgbClr val="EEF2F5"/>
    <a:srgbClr val="FEFEFD"/>
    <a:srgbClr val="F1F2F6"/>
    <a:srgbClr val="EFF0F4"/>
    <a:srgbClr val="FFFFFF"/>
    <a:srgbClr val="F1F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E6A69-85B2-4B36-BE40-BCF03A57C3FD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06CD3-D14E-4F86-84A6-7ED1D2D6FC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861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06CD3-D14E-4F86-84A6-7ED1D2D6FCC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143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2A43FDE-C98F-3990-6A64-FED297F7B225}"/>
              </a:ext>
            </a:extLst>
          </p:cNvPr>
          <p:cNvSpPr txBox="1"/>
          <p:nvPr/>
        </p:nvSpPr>
        <p:spPr>
          <a:xfrm>
            <a:off x="203200" y="2362200"/>
            <a:ext cx="1577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CSC5031 Operating System Project</a:t>
            </a:r>
          </a:p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IO-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uring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Asynchronous I/O Performance Benchmarking and Kernel-Level Optimization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63FE777-1BE7-9AE4-4283-E577919007E6}"/>
              </a:ext>
            </a:extLst>
          </p:cNvPr>
          <p:cNvSpPr txBox="1"/>
          <p:nvPr/>
        </p:nvSpPr>
        <p:spPr>
          <a:xfrm>
            <a:off x="584200" y="4800600"/>
            <a:ext cx="1539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</a:rPr>
              <a:t>Breaking Through Synchronous I/O Performance Barriers: </a:t>
            </a:r>
          </a:p>
          <a:p>
            <a:pPr algn="ctr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</a:rPr>
              <a:t>From Multithreaded Benchmarking to Microsecond-Level Priority Scheduling Kernel Patches</a:t>
            </a:r>
            <a:endParaRPr lang="zh-CN" alt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89F1C6C-9C35-8A0B-B903-30CDE4C88C4B}"/>
              </a:ext>
            </a:extLst>
          </p:cNvPr>
          <p:cNvSpPr txBox="1"/>
          <p:nvPr/>
        </p:nvSpPr>
        <p:spPr>
          <a:xfrm>
            <a:off x="4279900" y="67056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April 2026 </a:t>
            </a:r>
          </a:p>
          <a:p>
            <a:pPr algn="ctr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Authors: Yuling Li (225040155) 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Xiaochen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Bai (225040170) </a:t>
            </a:r>
          </a:p>
          <a:p>
            <a:pPr algn="ctr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Institution: Computer Science Department CSC5031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A52DE89-DA4D-1265-C03F-D58C489FD309}"/>
              </a:ext>
            </a:extLst>
          </p:cNvPr>
          <p:cNvSpPr txBox="1"/>
          <p:nvPr/>
        </p:nvSpPr>
        <p:spPr>
          <a:xfrm>
            <a:off x="15620609" y="85344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438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7B19EAAB-27FB-C9BF-5608-51611410E0FB}"/>
              </a:ext>
            </a:extLst>
          </p:cNvPr>
          <p:cNvSpPr/>
          <p:nvPr/>
        </p:nvSpPr>
        <p:spPr>
          <a:xfrm>
            <a:off x="14833600" y="8839200"/>
            <a:ext cx="1371600" cy="2286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CA1DF4F-CB6F-0826-E538-845467854BC3}"/>
              </a:ext>
            </a:extLst>
          </p:cNvPr>
          <p:cNvSpPr txBox="1"/>
          <p:nvPr/>
        </p:nvSpPr>
        <p:spPr>
          <a:xfrm>
            <a:off x="15620608" y="8534400"/>
            <a:ext cx="508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1A679B30-8670-8B0A-18C4-DFD867481662}"/>
              </a:ext>
            </a:extLst>
          </p:cNvPr>
          <p:cNvSpPr/>
          <p:nvPr/>
        </p:nvSpPr>
        <p:spPr>
          <a:xfrm>
            <a:off x="14833600" y="8686800"/>
            <a:ext cx="1422400" cy="4572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0E6B98-4F31-581C-6495-30C9DD8E21A0}"/>
              </a:ext>
            </a:extLst>
          </p:cNvPr>
          <p:cNvSpPr txBox="1"/>
          <p:nvPr/>
        </p:nvSpPr>
        <p:spPr>
          <a:xfrm>
            <a:off x="15620608" y="8534400"/>
            <a:ext cx="508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659E3CD-84EF-EFD2-CBF2-26FE1F9D5FDE}"/>
              </a:ext>
            </a:extLst>
          </p:cNvPr>
          <p:cNvSpPr/>
          <p:nvPr/>
        </p:nvSpPr>
        <p:spPr>
          <a:xfrm>
            <a:off x="14833600" y="8839200"/>
            <a:ext cx="1371600" cy="2286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34AA2A8-F6F3-5B2E-572E-376B711EFCA0}"/>
              </a:ext>
            </a:extLst>
          </p:cNvPr>
          <p:cNvSpPr txBox="1"/>
          <p:nvPr/>
        </p:nvSpPr>
        <p:spPr>
          <a:xfrm>
            <a:off x="15620608" y="8534400"/>
            <a:ext cx="508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1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73CF37-1AF7-E71C-1D7F-59FCD585E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DD9EB09-931C-2134-C3B3-6A32C46E70A8}"/>
              </a:ext>
            </a:extLst>
          </p:cNvPr>
          <p:cNvSpPr txBox="1"/>
          <p:nvPr/>
        </p:nvSpPr>
        <p:spPr>
          <a:xfrm>
            <a:off x="203200" y="2362200"/>
            <a:ext cx="1577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IV - Kernel Mastery: </a:t>
            </a:r>
          </a:p>
          <a:p>
            <a:pPr algn="ctr"/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URGENT Priority Patch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FD200A5-8FF2-249D-1A50-E714356FFFE0}"/>
              </a:ext>
            </a:extLst>
          </p:cNvPr>
          <p:cNvSpPr txBox="1"/>
          <p:nvPr/>
        </p:nvSpPr>
        <p:spPr>
          <a:xfrm>
            <a:off x="2984500" y="4343400"/>
            <a:ext cx="10706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Moving beyond native FIFO scheduling. This section details our kernel-level renovation: the implementation of the IOSQE_URGENT flag. We provide physical timing proof via </a:t>
            </a:r>
            <a:r>
              <a:rPr lang="en-US" altLang="zh-CN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Ftrace</a:t>
            </a: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demonstrating how we successfully enabled microsecond-scale request "queue-jumping" to guarantee QoS for critical business logic.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E96D455-4836-FEED-5C29-4170EAABD0D5}"/>
              </a:ext>
            </a:extLst>
          </p:cNvPr>
          <p:cNvSpPr txBox="1"/>
          <p:nvPr/>
        </p:nvSpPr>
        <p:spPr>
          <a:xfrm>
            <a:off x="15620608" y="8534400"/>
            <a:ext cx="508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2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175A249F-6644-4A20-C52C-0F3170B8CF64}"/>
              </a:ext>
            </a:extLst>
          </p:cNvPr>
          <p:cNvSpPr/>
          <p:nvPr/>
        </p:nvSpPr>
        <p:spPr>
          <a:xfrm>
            <a:off x="14833600" y="8839200"/>
            <a:ext cx="1371600" cy="228600"/>
          </a:xfrm>
          <a:prstGeom prst="roundRect">
            <a:avLst/>
          </a:prstGeom>
          <a:solidFill>
            <a:srgbClr val="FEF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1215D2-D90B-1BCB-D3DF-5289024F6605}"/>
              </a:ext>
            </a:extLst>
          </p:cNvPr>
          <p:cNvSpPr txBox="1"/>
          <p:nvPr/>
        </p:nvSpPr>
        <p:spPr>
          <a:xfrm>
            <a:off x="15620608" y="8534400"/>
            <a:ext cx="508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9881B5C-2ECC-EC7D-99E6-8174DF11A612}"/>
              </a:ext>
            </a:extLst>
          </p:cNvPr>
          <p:cNvSpPr/>
          <p:nvPr/>
        </p:nvSpPr>
        <p:spPr>
          <a:xfrm>
            <a:off x="14833600" y="8839200"/>
            <a:ext cx="1371600" cy="228600"/>
          </a:xfrm>
          <a:prstGeom prst="roundRect">
            <a:avLst/>
          </a:prstGeom>
          <a:solidFill>
            <a:srgbClr val="EE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63748F6-130C-1450-A74B-472B8EF2978F}"/>
              </a:ext>
            </a:extLst>
          </p:cNvPr>
          <p:cNvSpPr txBox="1"/>
          <p:nvPr/>
        </p:nvSpPr>
        <p:spPr>
          <a:xfrm>
            <a:off x="15620608" y="8534400"/>
            <a:ext cx="508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3B0FE43-CB44-BD75-A7E5-EBDB77E13ADE}"/>
              </a:ext>
            </a:extLst>
          </p:cNvPr>
          <p:cNvSpPr/>
          <p:nvPr/>
        </p:nvSpPr>
        <p:spPr>
          <a:xfrm>
            <a:off x="0" y="8839200"/>
            <a:ext cx="16205200" cy="266700"/>
          </a:xfrm>
          <a:prstGeom prst="roundRect">
            <a:avLst/>
          </a:prstGeom>
          <a:solidFill>
            <a:srgbClr val="F1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FE215B1-1302-9A9F-DE92-6F5CDCBB365D}"/>
              </a:ext>
            </a:extLst>
          </p:cNvPr>
          <p:cNvSpPr txBox="1"/>
          <p:nvPr/>
        </p:nvSpPr>
        <p:spPr>
          <a:xfrm>
            <a:off x="15620608" y="8534400"/>
            <a:ext cx="508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1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E463B5-627D-6CF4-3C05-79242D18C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CF6D090-72C7-05BD-1F98-C9F70B5D8D9F}"/>
              </a:ext>
            </a:extLst>
          </p:cNvPr>
          <p:cNvSpPr txBox="1"/>
          <p:nvPr/>
        </p:nvSpPr>
        <p:spPr>
          <a:xfrm>
            <a:off x="127000" y="3741003"/>
            <a:ext cx="1577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V - Future Roadmap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990E890-554B-033B-D8BD-E58D70E86412}"/>
              </a:ext>
            </a:extLst>
          </p:cNvPr>
          <p:cNvSpPr txBox="1"/>
          <p:nvPr/>
        </p:nvSpPr>
        <p:spPr>
          <a:xfrm>
            <a:off x="15620608" y="8534400"/>
            <a:ext cx="508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57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D8BDBAB0-C0CC-5EB7-17F7-A2D64EFE413F}"/>
              </a:ext>
            </a:extLst>
          </p:cNvPr>
          <p:cNvSpPr/>
          <p:nvPr/>
        </p:nvSpPr>
        <p:spPr>
          <a:xfrm>
            <a:off x="14833600" y="8839200"/>
            <a:ext cx="1371600" cy="228600"/>
          </a:xfrm>
          <a:prstGeom prst="roundRect">
            <a:avLst/>
          </a:prstGeom>
          <a:solidFill>
            <a:srgbClr val="B9C3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DDE57DA-BF2B-E3C9-4F4F-F832BB04BF08}"/>
              </a:ext>
            </a:extLst>
          </p:cNvPr>
          <p:cNvSpPr txBox="1"/>
          <p:nvPr/>
        </p:nvSpPr>
        <p:spPr>
          <a:xfrm>
            <a:off x="15620608" y="8534400"/>
            <a:ext cx="508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1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FDB15A-535F-1635-F2A1-0CAB263D8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3AF7777-A748-33EF-12E8-47A032A8DDA4}"/>
              </a:ext>
            </a:extLst>
          </p:cNvPr>
          <p:cNvSpPr txBox="1"/>
          <p:nvPr/>
        </p:nvSpPr>
        <p:spPr>
          <a:xfrm>
            <a:off x="203200" y="2362200"/>
            <a:ext cx="1577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Listening!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02FDEDD-2D36-787F-18F3-3C043A692369}"/>
              </a:ext>
            </a:extLst>
          </p:cNvPr>
          <p:cNvSpPr txBox="1"/>
          <p:nvPr/>
        </p:nvSpPr>
        <p:spPr>
          <a:xfrm>
            <a:off x="4279900" y="50292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April 2026 </a:t>
            </a:r>
          </a:p>
          <a:p>
            <a:pPr algn="ctr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Authors: Yuling Li(225040155)  Xiaochen Bai(225040170) </a:t>
            </a:r>
          </a:p>
          <a:p>
            <a:pPr algn="ctr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Institution: Computer Science Department CSC5031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E5565A0-E209-9DF2-8303-35445223DBDD}"/>
              </a:ext>
            </a:extLst>
          </p:cNvPr>
          <p:cNvSpPr txBox="1"/>
          <p:nvPr/>
        </p:nvSpPr>
        <p:spPr>
          <a:xfrm>
            <a:off x="15620608" y="8534400"/>
            <a:ext cx="508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854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84A2B1-A8E1-EB63-18B0-44BE59FAF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C3006AF-D078-2F4C-382D-881DECA10F72}"/>
              </a:ext>
            </a:extLst>
          </p:cNvPr>
          <p:cNvSpPr txBox="1"/>
          <p:nvPr/>
        </p:nvSpPr>
        <p:spPr>
          <a:xfrm>
            <a:off x="241300" y="762000"/>
            <a:ext cx="1577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 &amp; Presentation Outline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96449D-7B7D-A3A1-6297-6989BF45DA93}"/>
              </a:ext>
            </a:extLst>
          </p:cNvPr>
          <p:cNvSpPr txBox="1"/>
          <p:nvPr/>
        </p:nvSpPr>
        <p:spPr>
          <a:xfrm>
            <a:off x="3556000" y="243840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Fundamental Shift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 Sync I/O vs. io_uring Architecture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</a:t>
            </a:r>
          </a:p>
          <a:p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 Configuration &amp; Methodology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Benchmarking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Quantifying the Synchronous Barrier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Kernel-Level Innovation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Implementing IOSQE_URGENT Priority Scheduling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Roadmap</a:t>
            </a:r>
          </a:p>
          <a:p>
            <a:pPr lvl="1"/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QoS Evolution and Conclusion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80EC01D-E537-DB9D-3F58-C1505C0A2732}"/>
              </a:ext>
            </a:extLst>
          </p:cNvPr>
          <p:cNvSpPr txBox="1"/>
          <p:nvPr/>
        </p:nvSpPr>
        <p:spPr>
          <a:xfrm>
            <a:off x="15620609" y="85344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999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1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ABAD6C-D40E-0194-2C23-EF6F47DB4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6D30B83-9FA9-729D-0543-BCA6CAFD8ED0}"/>
              </a:ext>
            </a:extLst>
          </p:cNvPr>
          <p:cNvSpPr txBox="1"/>
          <p:nvPr/>
        </p:nvSpPr>
        <p:spPr>
          <a:xfrm>
            <a:off x="203200" y="2362200"/>
            <a:ext cx="1577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I - Architectural Paradigm Shift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B01FF88-9A95-E234-57BA-4D964B512FC0}"/>
              </a:ext>
            </a:extLst>
          </p:cNvPr>
          <p:cNvSpPr txBox="1"/>
          <p:nvPr/>
        </p:nvSpPr>
        <p:spPr>
          <a:xfrm>
            <a:off x="2984500" y="4343400"/>
            <a:ext cx="1028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inherent limitations of the Linux synchronous I/O stack. This section explores how io_uring leverages shared-memory ring buffers to fundamentally eliminate context-switching and memory-copy overheads, moving from a (</a:t>
            </a:r>
            <a:r>
              <a:rPr lang="en-US" altLang="zh-CN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N×Syscall</a:t>
            </a: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model to a streamlined (1×Syscall) batch execution.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C61B9B9-5665-E524-F050-E38F92B04CE3}"/>
              </a:ext>
            </a:extLst>
          </p:cNvPr>
          <p:cNvSpPr txBox="1"/>
          <p:nvPr/>
        </p:nvSpPr>
        <p:spPr>
          <a:xfrm>
            <a:off x="15620609" y="85344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9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79C6B3D6-73BE-9F93-F170-32470B2F8DF3}"/>
              </a:ext>
            </a:extLst>
          </p:cNvPr>
          <p:cNvSpPr/>
          <p:nvPr/>
        </p:nvSpPr>
        <p:spPr>
          <a:xfrm>
            <a:off x="14833600" y="8839200"/>
            <a:ext cx="1371600" cy="228600"/>
          </a:xfrm>
          <a:prstGeom prst="roundRect">
            <a:avLst/>
          </a:prstGeom>
          <a:solidFill>
            <a:srgbClr val="F1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C46ED-881C-BA19-7A76-11F238E4AFAC}"/>
              </a:ext>
            </a:extLst>
          </p:cNvPr>
          <p:cNvSpPr txBox="1"/>
          <p:nvPr/>
        </p:nvSpPr>
        <p:spPr>
          <a:xfrm>
            <a:off x="15620609" y="85344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1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49B39D-452E-8CEE-DABF-83F2A74CD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537B413-C6EF-819E-6996-00BBE59C6339}"/>
              </a:ext>
            </a:extLst>
          </p:cNvPr>
          <p:cNvSpPr txBox="1"/>
          <p:nvPr/>
        </p:nvSpPr>
        <p:spPr>
          <a:xfrm>
            <a:off x="203200" y="2362200"/>
            <a:ext cx="1577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II - Methodology &amp; Experimental Integrity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6BBAA35-E712-953A-A605-3FFBBC30DEE2}"/>
              </a:ext>
            </a:extLst>
          </p:cNvPr>
          <p:cNvSpPr txBox="1"/>
          <p:nvPr/>
        </p:nvSpPr>
        <p:spPr>
          <a:xfrm>
            <a:off x="2984500" y="4343400"/>
            <a:ext cx="10287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 performance analysis requires a strictly controlled environment. We define our "Dual-Track Blueprint" across the Kernel Customization Layer (Custom 6.18 vs. Baseline 6.6) and the Basic Software Layer, ensuring that every microsecond of performance gain is traceable and reproducible under high-concurrency database workloads.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A001C19-2050-5665-39C3-299DBE1A625B}"/>
              </a:ext>
            </a:extLst>
          </p:cNvPr>
          <p:cNvSpPr txBox="1"/>
          <p:nvPr/>
        </p:nvSpPr>
        <p:spPr>
          <a:xfrm>
            <a:off x="15620609" y="85344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708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0161B7EF-60E6-7772-5496-001655114E84}"/>
              </a:ext>
            </a:extLst>
          </p:cNvPr>
          <p:cNvSpPr/>
          <p:nvPr/>
        </p:nvSpPr>
        <p:spPr>
          <a:xfrm>
            <a:off x="14833600" y="8839200"/>
            <a:ext cx="1371600" cy="228600"/>
          </a:xfrm>
          <a:prstGeom prst="roundRect">
            <a:avLst/>
          </a:prstGeom>
          <a:solidFill>
            <a:srgbClr val="F1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622C668-11C8-07E2-1B7D-D5E77A7AB113}"/>
              </a:ext>
            </a:extLst>
          </p:cNvPr>
          <p:cNvSpPr txBox="1"/>
          <p:nvPr/>
        </p:nvSpPr>
        <p:spPr>
          <a:xfrm>
            <a:off x="15620609" y="85344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1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AAF11B-70A3-9A2E-9732-FDCE31205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ED1702E-BD0C-D97D-376D-6906061C5B2C}"/>
              </a:ext>
            </a:extLst>
          </p:cNvPr>
          <p:cNvSpPr txBox="1"/>
          <p:nvPr/>
        </p:nvSpPr>
        <p:spPr>
          <a:xfrm>
            <a:off x="203200" y="2362200"/>
            <a:ext cx="1577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III - Performance Benchmarking: </a:t>
            </a:r>
          </a:p>
          <a:p>
            <a:pPr algn="ctr"/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Breaking the Barrier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B323D84-71CC-681A-E301-B8E8E9CA18A7}"/>
              </a:ext>
            </a:extLst>
          </p:cNvPr>
          <p:cNvSpPr txBox="1"/>
          <p:nvPr/>
        </p:nvSpPr>
        <p:spPr>
          <a:xfrm>
            <a:off x="2984500" y="4343400"/>
            <a:ext cx="1028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single-threaded IOPS jumps of 69% to a massive 50x leap in concurrent throughput. We present a multi-dimensional data analysis—covering latency, CPU saturation, and random read scenarios—to prove that io_uring doesn't just improve performance; it redefines the efficiency ceiling for modern I/O.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6DEF08-B455-89E0-73C9-A0BE28AE688B}"/>
              </a:ext>
            </a:extLst>
          </p:cNvPr>
          <p:cNvSpPr txBox="1"/>
          <p:nvPr/>
        </p:nvSpPr>
        <p:spPr>
          <a:xfrm>
            <a:off x="15620609" y="85344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230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22A08E3B-6662-2854-0D48-C9A209F79063}"/>
              </a:ext>
            </a:extLst>
          </p:cNvPr>
          <p:cNvSpPr/>
          <p:nvPr/>
        </p:nvSpPr>
        <p:spPr>
          <a:xfrm>
            <a:off x="13538200" y="8458200"/>
            <a:ext cx="2717800" cy="609600"/>
          </a:xfrm>
          <a:prstGeom prst="roundRect">
            <a:avLst/>
          </a:prstGeom>
          <a:solidFill>
            <a:srgbClr val="F1F2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C2AB681-AA0F-CDD8-27E6-484A4774AA45}"/>
              </a:ext>
            </a:extLst>
          </p:cNvPr>
          <p:cNvSpPr txBox="1"/>
          <p:nvPr/>
        </p:nvSpPr>
        <p:spPr>
          <a:xfrm>
            <a:off x="15620609" y="85344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0A407A8F-2629-658D-CE51-F0F8B9DEFD75}"/>
              </a:ext>
            </a:extLst>
          </p:cNvPr>
          <p:cNvSpPr/>
          <p:nvPr/>
        </p:nvSpPr>
        <p:spPr>
          <a:xfrm>
            <a:off x="14833600" y="8839200"/>
            <a:ext cx="1371600" cy="2286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953EDAF-EE6B-BF20-76F3-1DCA6D041DD2}"/>
              </a:ext>
            </a:extLst>
          </p:cNvPr>
          <p:cNvSpPr txBox="1"/>
          <p:nvPr/>
        </p:nvSpPr>
        <p:spPr>
          <a:xfrm>
            <a:off x="15620609" y="85344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392</Words>
  <Application>Microsoft Office PowerPoint</Application>
  <PresentationFormat>自定义</PresentationFormat>
  <Paragraphs>53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4" baseType="lpstr">
      <vt:lpstr>等线</vt:lpstr>
      <vt:lpstr>Arial</vt:lpstr>
      <vt:lpstr>Calibri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Prof. Chung Yehching (SDS)</dc:creator>
  <cp:lastModifiedBy>Prof. Chung Yehching (SDS)</cp:lastModifiedBy>
  <cp:revision>5</cp:revision>
  <dcterms:created xsi:type="dcterms:W3CDTF">2006-08-16T00:00:00Z</dcterms:created>
  <dcterms:modified xsi:type="dcterms:W3CDTF">2026-04-14T06:46:55Z</dcterms:modified>
</cp:coreProperties>
</file>