
<file path=[Content_Types].xml><?xml version="1.0" encoding="utf-8"?>
<Types xmlns="http://schemas.openxmlformats.org/package/2006/content-types">
  <Default Extension="xlsx" ContentType="application/vnd.openxmlformats-officedocument.spreadsheetml.sheet"/>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media/image13.svg" ContentType="image/svg+xml"/>
  <Override PartName="/ppt/media/image15.svg" ContentType="image/svg+xml"/>
  <Override PartName="/ppt/media/image17.svg" ContentType="image/svg+xml"/>
  <Override PartName="/ppt/media/image19.svg" ContentType="image/svg+xml"/>
  <Override PartName="/ppt/media/image2.svg" ContentType="image/svg+xml"/>
  <Override PartName="/ppt/media/image4.svg" ContentType="image/svg+xml"/>
  <Override PartName="/ppt/media/image6.svg" ContentType="image/svg+xml"/>
  <Override PartName="/ppt/media/image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51" r:id="rId3"/>
  </p:sldMasterIdLst>
  <p:notesMasterIdLst>
    <p:notesMasterId r:id="rId5"/>
  </p:notesMasterIdLst>
  <p:sldIdLst>
    <p:sldId id="256" r:id="rId4"/>
    <p:sldId id="266" r:id="rId6"/>
    <p:sldId id="257" r:id="rId7"/>
    <p:sldId id="268" r:id="rId8"/>
    <p:sldId id="269" r:id="rId9"/>
    <p:sldId id="270" r:id="rId10"/>
    <p:sldId id="271" r:id="rId11"/>
    <p:sldId id="258" r:id="rId12"/>
    <p:sldId id="259" r:id="rId13"/>
    <p:sldId id="260" r:id="rId14"/>
    <p:sldId id="261" r:id="rId15"/>
    <p:sldId id="279" r:id="rId16"/>
    <p:sldId id="274" r:id="rId17"/>
    <p:sldId id="277" r:id="rId18"/>
    <p:sldId id="275" r:id="rId19"/>
    <p:sldId id="276" r:id="rId20"/>
    <p:sldId id="278" r:id="rId21"/>
    <p:sldId id="262" r:id="rId22"/>
    <p:sldId id="263" r:id="rId23"/>
    <p:sldId id="264" r:id="rId24"/>
    <p:sldId id="265" r:id="rId25"/>
    <p:sldId id="273" r:id="rId2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5678" autoAdjust="0"/>
  </p:normalViewPr>
  <p:slideViewPr>
    <p:cSldViewPr snapToGrid="0" snapToObjects="1">
      <p:cViewPr varScale="1">
        <p:scale>
          <a:sx n="53" d="100"/>
          <a:sy n="53" d="100"/>
        </p:scale>
        <p:origin x="68"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1" Type="http://schemas.openxmlformats.org/officeDocument/2006/relationships/package" Target="../embeddings/Workbook2.xlsx"/></Relationships>
</file>

<file path=ppt/charts/_rels/chart3.xml.rels><?xml version="1.0" encoding="UTF-8" standalone="yes"?>
<Relationships xmlns="http://schemas.openxmlformats.org/package/2006/relationships"><Relationship Id="rId1" Type="http://schemas.openxmlformats.org/officeDocument/2006/relationships/package" Target="../embeddings/Workbook3.xlsx"/></Relationships>
</file>

<file path=ppt/charts/_rels/chart4.xml.rels><?xml version="1.0" encoding="UTF-8" standalone="yes"?>
<Relationships xmlns="http://schemas.openxmlformats.org/package/2006/relationships"><Relationship Id="rId1" Type="http://schemas.openxmlformats.org/officeDocument/2006/relationships/package" Target="../embeddings/Workbook4.xlsx"/></Relationships>
</file>

<file path=ppt/charts/_rels/chart5.xml.rels><?xml version="1.0" encoding="UTF-8" standalone="yes"?>
<Relationships xmlns="http://schemas.openxmlformats.org/package/2006/relationships"><Relationship Id="rId1" Type="http://schemas.openxmlformats.org/officeDocument/2006/relationships/package" Target="../embeddings/Workbook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IOPS</c:v>
                </c:pt>
              </c:strCache>
            </c:strRef>
          </c:tx>
          <c:spPr>
            <a:solidFill>
              <a:srgbClr val="0E7490"/>
            </a:solidFill>
            <a:effectLst/>
          </c:spPr>
          <c:invertIfNegative val="0"/>
          <c:dPt>
            <c:idx val="0"/>
            <c:invertIfNegative val="0"/>
            <c:bubble3D val="0"/>
          </c:dPt>
          <c:dPt>
            <c:idx val="1"/>
            <c:invertIfNegative val="0"/>
            <c:bubble3D val="0"/>
            <c:spPr>
              <a:solidFill>
                <a:srgbClr val="1E2761"/>
              </a:solidFill>
              <a:effectLst/>
            </c:spPr>
          </c:dPt>
          <c:dLbls>
            <c:numFmt formatCode="#,##0" sourceLinked="0"/>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rgbClr val="000000"/>
                    </a:solidFill>
                    <a:latin typeface="Arial" panose="020B0604020202020204"/>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Sheet1!$A$2:$A$3</c:f>
              <c:strCache>
                <c:ptCount val="2"/>
                <c:pt idx="0">
                  <c:v>sync</c:v>
                </c:pt>
                <c:pt idx="1">
                  <c:v>io_uring</c:v>
                </c:pt>
              </c:strCache>
            </c:strRef>
          </c:cat>
          <c:val>
            <c:numRef>
              <c:f>Sheet1!$B$2:$B$3</c:f>
              <c:numCache>
                <c:formatCode>General</c:formatCode>
                <c:ptCount val="2"/>
                <c:pt idx="0">
                  <c:v>3638880.44</c:v>
                </c:pt>
                <c:pt idx="1">
                  <c:v>3012907.15</c:v>
                </c:pt>
              </c:numCache>
            </c:numRef>
          </c:val>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scaling>
        <c:delete val="0"/>
        <c:axPos val="l"/>
        <c:majorGridlines>
          <c:spPr>
            <a:ln w="6350" cap="flat" cmpd="sng" algn="ctr">
              <a:solidFill>
                <a:srgbClr val="E2E8F0"/>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4"/>
        <c:crosses val="autoZero"/>
        <c:crossBetween val="between"/>
      </c:valAx>
      <c:spPr>
        <a:noFill/>
        <a:ln>
          <a:noFill/>
        </a:ln>
        <a:effectLst/>
      </c:spPr>
    </c:plotArea>
    <c:plotVisOnly val="1"/>
    <c:dispBlanksAs val="span"/>
    <c:showDLblsOverMax val="0"/>
    <c:extLst>
      <c:ext uri="{0b15fc19-7d7d-44ad-8c2d-2c3a37ce22c3}">
        <chartProps xmlns="https://web.wps.cn/et/2018/main" chartId="{dc2cec3e-c37b-411e-88b1-ed96070b2ded}"/>
      </c:ext>
    </c:extLst>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MB/s</c:v>
                </c:pt>
              </c:strCache>
            </c:strRef>
          </c:tx>
          <c:spPr>
            <a:solidFill>
              <a:srgbClr val="C2410C"/>
            </a:solidFill>
            <a:effectLst/>
          </c:spPr>
          <c:invertIfNegative val="0"/>
          <c:dPt>
            <c:idx val="0"/>
            <c:invertIfNegative val="0"/>
            <c:bubble3D val="0"/>
          </c:dPt>
          <c:dPt>
            <c:idx val="1"/>
            <c:invertIfNegative val="0"/>
            <c:bubble3D val="0"/>
            <c:spPr>
              <a:solidFill>
                <a:srgbClr val="0F766E"/>
              </a:solidFill>
              <a:effectLst/>
            </c:spPr>
          </c:dPt>
          <c:dLbls>
            <c:numFmt formatCode="#,##0" sourceLinked="0"/>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rgbClr val="000000"/>
                    </a:solidFill>
                    <a:latin typeface="Arial" panose="020B0604020202020204"/>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Sheet1!$A$2:$A$3</c:f>
              <c:strCache>
                <c:ptCount val="2"/>
                <c:pt idx="0">
                  <c:v>sync</c:v>
                </c:pt>
                <c:pt idx="1">
                  <c:v>io_uring</c:v>
                </c:pt>
              </c:strCache>
            </c:strRef>
          </c:cat>
          <c:val>
            <c:numRef>
              <c:f>Sheet1!$B$2:$B$3</c:f>
              <c:numCache>
                <c:formatCode>General</c:formatCode>
                <c:ptCount val="2"/>
                <c:pt idx="0">
                  <c:v>14214.38</c:v>
                </c:pt>
                <c:pt idx="1">
                  <c:v>11769.17</c:v>
                </c:pt>
              </c:numCache>
            </c:numRef>
          </c:val>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scaling>
        <c:delete val="0"/>
        <c:axPos val="l"/>
        <c:majorGridlines>
          <c:spPr>
            <a:ln w="6350" cap="flat" cmpd="sng" algn="ctr">
              <a:solidFill>
                <a:srgbClr val="E2E8F0"/>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4"/>
        <c:crosses val="autoZero"/>
        <c:crossBetween val="between"/>
      </c:valAx>
      <c:spPr>
        <a:noFill/>
        <a:ln>
          <a:noFill/>
        </a:ln>
        <a:effectLst/>
      </c:spPr>
    </c:plotArea>
    <c:plotVisOnly val="1"/>
    <c:dispBlanksAs val="span"/>
    <c:showDLblsOverMax val="0"/>
    <c:extLst>
      <c:ext uri="{0b15fc19-7d7d-44ad-8c2d-2c3a37ce22c3}">
        <chartProps xmlns="https://web.wps.cn/et/2018/main" chartId="{747a5a18-4b30-4e3d-9f63-b6d69976c3e9}"/>
      </c:ext>
    </c:extLst>
  </c:chart>
  <c:spPr>
    <a:noFill/>
    <a:ln>
      <a:noFill/>
    </a:ln>
    <a:effectLst/>
  </c:spPr>
  <c:txPr>
    <a:bodyPr/>
    <a:lstStyle/>
    <a:p>
      <a:pPr>
        <a:defRPr lang="zh-CN"/>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Avg Lat(us)</c:v>
                </c:pt>
              </c:strCache>
            </c:strRef>
          </c:tx>
          <c:spPr>
            <a:solidFill>
              <a:srgbClr val="0E7490"/>
            </a:solidFill>
            <a:effectLst/>
          </c:spPr>
          <c:invertIfNegative val="0"/>
          <c:dPt>
            <c:idx val="0"/>
            <c:invertIfNegative val="0"/>
            <c:bubble3D val="0"/>
          </c:dPt>
          <c:dPt>
            <c:idx val="1"/>
            <c:invertIfNegative val="0"/>
            <c:bubble3D val="0"/>
            <c:spPr>
              <a:solidFill>
                <a:srgbClr val="1E2761"/>
              </a:solidFill>
              <a:effectLst/>
            </c:spPr>
          </c:dPt>
          <c:dLbls>
            <c:numFmt formatCode="#,##0.00_);[Red]\(#,##0.00\)" sourceLinked="0"/>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rgbClr val="000000"/>
                    </a:solidFill>
                    <a:latin typeface="Arial" panose="020B0604020202020204"/>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Sheet1!$A$2:$A$4</c:f>
              <c:strCache>
                <c:ptCount val="2"/>
                <c:pt idx="0">
                  <c:v>uring-interrupt</c:v>
                </c:pt>
                <c:pt idx="1">
                  <c:v>uring-iopoll</c:v>
                </c:pt>
              </c:strCache>
            </c:strRef>
          </c:cat>
          <c:val>
            <c:numRef>
              <c:f>Sheet1!$B$2:$B$4</c:f>
              <c:numCache>
                <c:formatCode>General</c:formatCode>
                <c:ptCount val="2"/>
                <c:pt idx="0">
                  <c:v>0.805</c:v>
                </c:pt>
                <c:pt idx="1">
                  <c:v>0.823</c:v>
                </c:pt>
              </c:numCache>
            </c:numRef>
          </c:val>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scaling>
        <c:delete val="0"/>
        <c:axPos val="l"/>
        <c:majorGridlines>
          <c:spPr>
            <a:ln w="6350" cap="flat" cmpd="sng" algn="ctr">
              <a:solidFill>
                <a:srgbClr val="E2E8F0"/>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4"/>
        <c:crosses val="autoZero"/>
        <c:crossBetween val="between"/>
        <c:majorUnit val="0.05"/>
      </c:valAx>
      <c:spPr>
        <a:noFill/>
        <a:ln>
          <a:noFill/>
        </a:ln>
        <a:effectLst/>
      </c:spPr>
    </c:plotArea>
    <c:plotVisOnly val="1"/>
    <c:dispBlanksAs val="span"/>
    <c:showDLblsOverMax val="0"/>
    <c:extLst>
      <c:ext uri="{0b15fc19-7d7d-44ad-8c2d-2c3a37ce22c3}">
        <chartProps xmlns="https://web.wps.cn/et/2018/main" chartId="{efebb36d-cc65-40f2-9f6e-c5c9b8eb15d7}"/>
      </c:ext>
    </c:extLst>
  </c:chart>
  <c:spPr>
    <a:noFill/>
    <a:ln>
      <a:noFill/>
    </a:ln>
    <a:effectLst/>
  </c:spPr>
  <c:txPr>
    <a:bodyPr/>
    <a:lstStyle/>
    <a:p>
      <a:pPr>
        <a:defRPr lang="zh-CN"/>
      </a:pP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Total Syscalls</c:v>
                </c:pt>
              </c:strCache>
            </c:strRef>
          </c:tx>
          <c:spPr>
            <a:solidFill>
              <a:srgbClr val="C2410C"/>
            </a:solidFill>
            <a:effectLst/>
          </c:spPr>
          <c:invertIfNegative val="0"/>
          <c:dPt>
            <c:idx val="0"/>
            <c:invertIfNegative val="0"/>
            <c:bubble3D val="0"/>
          </c:dPt>
          <c:dPt>
            <c:idx val="1"/>
            <c:invertIfNegative val="0"/>
            <c:bubble3D val="0"/>
            <c:spPr>
              <a:solidFill>
                <a:srgbClr val="0F766E"/>
              </a:solidFill>
              <a:effectLst/>
            </c:spPr>
          </c:dPt>
          <c:dLbls>
            <c:numFmt formatCode="#,##0" sourceLinked="0"/>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rgbClr val="000000"/>
                    </a:solidFill>
                    <a:latin typeface="Arial" panose="020B0604020202020204"/>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Sheet1!$A$2:$A$3</c:f>
              <c:strCache>
                <c:ptCount val="2"/>
                <c:pt idx="0">
                  <c:v>sync</c:v>
                </c:pt>
                <c:pt idx="1">
                  <c:v>io_uring</c:v>
                </c:pt>
              </c:strCache>
            </c:strRef>
          </c:cat>
          <c:val>
            <c:numRef>
              <c:f>Sheet1!$B$2:$B$3</c:f>
              <c:numCache>
                <c:formatCode>General</c:formatCode>
                <c:ptCount val="2"/>
                <c:pt idx="0">
                  <c:v>200165</c:v>
                </c:pt>
                <c:pt idx="1">
                  <c:v>2741</c:v>
                </c:pt>
              </c:numCache>
            </c:numRef>
          </c:val>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scaling>
        <c:delete val="0"/>
        <c:axPos val="l"/>
        <c:majorGridlines>
          <c:spPr>
            <a:ln w="6350" cap="flat" cmpd="sng" algn="ctr">
              <a:solidFill>
                <a:srgbClr val="E2E8F0"/>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4"/>
        <c:crosses val="autoZero"/>
        <c:crossBetween val="between"/>
      </c:valAx>
      <c:spPr>
        <a:noFill/>
        <a:ln>
          <a:noFill/>
        </a:ln>
        <a:effectLst/>
      </c:spPr>
    </c:plotArea>
    <c:plotVisOnly val="1"/>
    <c:dispBlanksAs val="span"/>
    <c:showDLblsOverMax val="0"/>
    <c:extLst>
      <c:ext uri="{0b15fc19-7d7d-44ad-8c2d-2c3a37ce22c3}">
        <chartProps xmlns="https://web.wps.cn/et/2018/main" chartId="{91dd5bc1-802c-47dd-a7e2-36ff81dcfb2c}"/>
      </c:ext>
    </c:extLst>
  </c:chart>
  <c:spPr>
    <a:noFill/>
    <a:ln>
      <a:noFill/>
    </a:ln>
    <a:effectLst/>
  </c:spPr>
  <c:txPr>
    <a:bodyPr/>
    <a:lstStyle/>
    <a:p>
      <a:pPr>
        <a:defRPr lang="zh-CN"/>
      </a:pP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IOPS</c:v>
                </c:pt>
              </c:strCache>
            </c:strRef>
          </c:tx>
          <c:spPr>
            <a:solidFill>
              <a:srgbClr val="0E7490"/>
            </a:solidFill>
            <a:effectLst/>
          </c:spPr>
          <c:invertIfNegative val="0"/>
          <c:dPt>
            <c:idx val="0"/>
            <c:invertIfNegative val="0"/>
            <c:bubble3D val="0"/>
          </c:dPt>
          <c:dPt>
            <c:idx val="1"/>
            <c:invertIfNegative val="0"/>
            <c:bubble3D val="0"/>
            <c:spPr>
              <a:solidFill>
                <a:srgbClr val="1E2761"/>
              </a:solidFill>
              <a:effectLst/>
            </c:spPr>
          </c:dPt>
          <c:dLbls>
            <c:numFmt formatCode="#,##0" sourceLinked="0"/>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rgbClr val="000000"/>
                    </a:solidFill>
                    <a:latin typeface="Arial" panose="020B0604020202020204"/>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Sheet1!$A$2:$A$3</c:f>
              <c:strCache>
                <c:ptCount val="2"/>
                <c:pt idx="0">
                  <c:v>sync</c:v>
                </c:pt>
                <c:pt idx="1">
                  <c:v>io_uring</c:v>
                </c:pt>
              </c:strCache>
            </c:strRef>
          </c:cat>
          <c:val>
            <c:numRef>
              <c:f>Sheet1!$B$2:$B$3</c:f>
              <c:numCache>
                <c:formatCode>General</c:formatCode>
                <c:ptCount val="2"/>
                <c:pt idx="0">
                  <c:v>21445.09</c:v>
                </c:pt>
                <c:pt idx="1">
                  <c:v>1016181.65</c:v>
                </c:pt>
              </c:numCache>
            </c:numRef>
          </c:val>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scaling>
        <c:delete val="0"/>
        <c:axPos val="l"/>
        <c:majorGridlines>
          <c:spPr>
            <a:ln w="6350" cap="flat" cmpd="sng" algn="ctr">
              <a:solidFill>
                <a:srgbClr val="E2E8F0"/>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334155"/>
                </a:solidFill>
                <a:latin typeface="Arial" panose="020B0604020202020204"/>
                <a:ea typeface="+mn-ea"/>
                <a:cs typeface="+mn-cs"/>
              </a:defRPr>
            </a:pPr>
          </a:p>
        </c:txPr>
        <c:crossAx val="2094734554"/>
        <c:crosses val="autoZero"/>
        <c:crossBetween val="between"/>
      </c:valAx>
      <c:spPr>
        <a:noFill/>
        <a:ln>
          <a:noFill/>
        </a:ln>
        <a:effectLst/>
      </c:spPr>
    </c:plotArea>
    <c:plotVisOnly val="1"/>
    <c:dispBlanksAs val="span"/>
    <c:showDLblsOverMax val="0"/>
    <c:extLst>
      <c:ext uri="{0b15fc19-7d7d-44ad-8c2d-2c3a37ce22c3}">
        <chartProps xmlns="https://web.wps.cn/et/2018/main" chartId="{0667a226-54b2-42bc-b26d-5140f96d2dc2}"/>
      </c:ext>
    </c:extLst>
  </c:chart>
  <c:spPr>
    <a:noFill/>
    <a:ln>
      <a:noFill/>
    </a:ln>
    <a:effectLst/>
  </c:spPr>
  <c:txPr>
    <a:bodyPr/>
    <a:lstStyle/>
    <a:p>
      <a:pPr>
        <a:defRPr lang="zh-CN"/>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
                <a:srgbClr val="000000"/>
              </a:buClr>
              <a:buSzTx/>
              <a:buFont typeface="Arial" panose="020B0604020202020204"/>
              <a:buNone/>
              <a:defRPr/>
            </a:pPr>
            <a:r>
              <a:rPr kumimoji="0" lang="cs-CZ"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rPr>
              <a:t>1.7.2013</a:t>
            </a:r>
            <a:endParaRPr kumimoji="0" lang="cs-CZ"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Good morning, everyone. My name is [Your Name], and together with my partner [Partner's Name], we've been working on optimizing the Linux kernel's asynchronous I/O subsystem, </a:t>
            </a:r>
            <a:r>
              <a:rPr lang="en-US" altLang="zh-CN" dirty="0" err="1">
                <a:effectLst/>
              </a:rPr>
              <a:t>io_uring</a:t>
            </a:r>
            <a:r>
              <a:rPr lang="en-US" altLang="zh-CN" dirty="0">
                <a:effectLst/>
              </a:rPr>
              <a:t>. Today, I will present the second part of our project, focusing on Kernel Enhancement. Specifically, we'll dive into a critical performance issue we identified: the contention on the Submission Queue lock, and the strategies we developed to mitigate it. This work builds upon our previous benchmarking efforts and aims to provide a concrete solution to a known scalability bottleneck in high-concurrency environments.</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
                <a:srgbClr val="000000"/>
              </a:buClr>
              <a:buSzTx/>
              <a:buFont typeface="Arial" panose="020B0604020202020204"/>
              <a:buNone/>
              <a:defRPr/>
            </a:pPr>
            <a:r>
              <a:rPr kumimoji="0" lang="cs-CZ"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rPr>
              <a:t>‹#›</a:t>
            </a:r>
            <a:endParaRPr kumimoji="0" lang="cs-CZ" sz="12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So, what is the core problem we're addressing? </a:t>
            </a:r>
            <a:r>
              <a:rPr lang="en-US" altLang="zh-CN" dirty="0" err="1">
                <a:effectLst/>
              </a:rPr>
              <a:t>io_uring</a:t>
            </a:r>
            <a:r>
              <a:rPr lang="en-US" altLang="zh-CN" dirty="0">
                <a:effectLst/>
              </a:rPr>
              <a:t> is designed for high performance, but it has a significant bottleneck when multiple threads share a single instance. The issue arises from the shared resource dependency: all threads must access the same Submission Queue, or SQ, to post their I/O requests. To ensure thread safety, this queue is protected by a mutex lock. Under high concurrency, threads spend a lot of time waiting for this lock, a phenomenon known as critical section contention. This waiting effectively ruins one of </a:t>
            </a:r>
            <a:r>
              <a:rPr lang="en-US" altLang="zh-CN" dirty="0" err="1">
                <a:effectLst/>
              </a:rPr>
              <a:t>io_uring's</a:t>
            </a:r>
            <a:r>
              <a:rPr lang="en-US" altLang="zh-CN" dirty="0">
                <a:effectLst/>
              </a:rPr>
              <a:t> biggest advantages: the ability to batch multiple requests together. This leads us to our central question: just how much does this lock contention hurt performance and scalability?</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To understand why this is happening, let's look at the root cause. The lock protecting the submission queue is a very blunt instrument. It forces all threads to take turns submitting their requests, creating a significant synchronization overhead. This means instead of one thread submitting a large, efficient batch of requests, we get many small, inefficient submissions, one after another. The average batch size diminishes rapidly. The overhead of acquiring and releasing the lock for each small batch becomes a major part of the workload, and the batching mechanism, which is crucial for </a:t>
            </a:r>
            <a:r>
              <a:rPr lang="en-US" altLang="zh-CN" dirty="0" err="1">
                <a:effectLst/>
              </a:rPr>
              <a:t>io_uring's</a:t>
            </a:r>
            <a:r>
              <a:rPr lang="en-US" altLang="zh-CN" dirty="0">
                <a:effectLst/>
              </a:rPr>
              <a:t> performance, simply breaks down. As you can see in the diagram, the shared ring buffer is the point of contention.</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To quantify this problem and prove our hypothesis, we used two main methods. First, we performed kernel instrumentation. We modified the Linux kernel source code, specifically the </a:t>
            </a:r>
            <a:r>
              <a:rPr lang="en-US" altLang="zh-CN" dirty="0" err="1">
                <a:effectLst/>
              </a:rPr>
              <a:t>io_submit_sqes</a:t>
            </a:r>
            <a:r>
              <a:rPr lang="en-US" altLang="zh-CN" dirty="0">
                <a:effectLst/>
              </a:rPr>
              <a:t>() function, to collect detailed metrics about the submission process. We tracked the number of submission calls, total requests, and calculated the average batch size. Second, we used performance profiling tools like perf. While we don't have the exact flame graph here, we know it would show a huge amount of time spent waiting on locks within the </a:t>
            </a:r>
            <a:r>
              <a:rPr lang="en-US" altLang="zh-CN" dirty="0" err="1">
                <a:effectLst/>
              </a:rPr>
              <a:t>io_uring</a:t>
            </a:r>
            <a:r>
              <a:rPr lang="en-US" altLang="zh-CN" dirty="0">
                <a:effectLst/>
              </a:rPr>
              <a:t> submission path. Our primary goal with this analysis was to see how the batching efficiency drops as contention increases, and to identify the exact source of the overhead.</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sz="1400" b="0" i="0" u="none" strike="noStrike" kern="1200" dirty="0">
                <a:solidFill>
                  <a:schemeClr val="tx1"/>
                </a:solidFill>
                <a:effectLst/>
                <a:latin typeface="+mn-lt"/>
                <a:ea typeface="+mn-ea"/>
                <a:cs typeface="+mn-cs"/>
              </a:rPr>
              <a:t>And here are the findings from our kernel instrumentation. We compared the behavior of a shared ring versus per-thread rings under load from 8 threads. When eight threads share a single ring buffer, the average batch size plummets to almost 1. This means we're effectively making one system call per request, which is extremely inefficient. The number of large, efficient batches drops to zero. In contrast, when each thread has its own ring buffer, the average batch size remains stable and efficient. This data is the smoking gun: lock contention on the shared ring is directly responsible for the poor performance, as it destroys the batching mechanism.</a:t>
            </a:r>
            <a:endParaRPr lang="en-US" altLang="zh-CN" sz="1200"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Calibri" panose="020F0502020204030204"/>
                <a:ea typeface="Calibri" panose="020F0502020204030204"/>
                <a:cs typeface="Calibri" panose="020F0502020204030204"/>
                <a:sym typeface="Calibri" panose="020F0502020204030204"/>
              </a:rPr>
              <a:t>So, what's the solution? It's actually quite simple: stop sharing. Instead of having all threads fight over a single ring buffer, we give each thread its own private instance. This way, there's no shared resource to protect, so there's no need for a lock. Each thread can submit its requests in large, efficient batches without any interference, which fully preserves the parallelism and scalability that io_uring promises.</a:t>
            </a:r>
            <a:endParaRPr lang="en-US" sz="1200" b="0" i="0" u="none" strike="noStrike">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sz="1400" b="0" i="0" u="none" strike="noStrike" kern="1200" dirty="0">
                <a:solidFill>
                  <a:schemeClr val="tx1"/>
                </a:solidFill>
                <a:effectLst/>
                <a:latin typeface="+mn-lt"/>
                <a:ea typeface="+mn-ea"/>
                <a:cs typeface="+mn-cs"/>
              </a:rPr>
              <a:t>Let's visualize the difference in workflow. With a shared ring, it's a slow, sequential process: one thread locks, submits a little, unlocks, then the next thread waits and repeats. It's a classic bottleneck. With private rings, the process is fully parallel. Thread 1 and Thread 2 can write to their own queues and submit large batches at the same time, with no locks involved from the application's perspective. Implementing this is straightforward: we simply modified the application to create a separate </a:t>
            </a:r>
            <a:r>
              <a:rPr lang="en-US" altLang="zh-CN" sz="1400" b="0" i="0" u="none" strike="noStrike" kern="1200" dirty="0" err="1">
                <a:solidFill>
                  <a:schemeClr val="tx1"/>
                </a:solidFill>
                <a:effectLst/>
                <a:latin typeface="+mn-lt"/>
                <a:ea typeface="+mn-ea"/>
                <a:cs typeface="+mn-cs"/>
              </a:rPr>
              <a:t>io_uring</a:t>
            </a:r>
            <a:r>
              <a:rPr lang="en-US" altLang="zh-CN" sz="1400" b="0" i="0" u="none" strike="noStrike" kern="1200" dirty="0">
                <a:solidFill>
                  <a:schemeClr val="tx1"/>
                </a:solidFill>
                <a:effectLst/>
                <a:latin typeface="+mn-lt"/>
                <a:ea typeface="+mn-ea"/>
                <a:cs typeface="+mn-cs"/>
              </a:rPr>
              <a:t> context for each worker thread.</a:t>
            </a:r>
            <a:endParaRPr lang="en-US" altLang="zh-CN" sz="1200"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To prove our solution works, we designed a comprehensive benchmark. We tested both the shared and per-thread approaches under identical conditions: a 4KB random read workload with a queue depth of 64, using the </a:t>
            </a:r>
            <a:r>
              <a:rPr lang="en-US" altLang="zh-CN" dirty="0" err="1">
                <a:effectLst/>
              </a:rPr>
              <a:t>liburing</a:t>
            </a:r>
            <a:r>
              <a:rPr lang="en-US" altLang="zh-CN" dirty="0">
                <a:effectLst/>
              </a:rPr>
              <a:t> library on a Linux 5.15 kernel. We measured performance at both 1 and 8 threads, tracking key metrics like runtime, average latency, IOPS, and throughput. The goal was to see exactly how much performance we could gain by switching to the per-thread model and to validate our hypothesis.</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And here are the results, which speak for themselves. As you can see from the table, with 8 threads, switching to per-thread rings more than doubled both the throughput and IOPS, from about 44 MB/s to nearly 98 MB/s. The runtime was cut by more than half, from 35 seconds to just 16. The key improvement is a 121% increase in throughput and IOPS, and a 55% reduction in runtime. This dramatic improvement clearly demonstrates that eliminating the SQ lock contention is absolutely critical for achieving the high scalability that </a:t>
            </a:r>
            <a:r>
              <a:rPr lang="en-US" altLang="zh-CN" dirty="0" err="1">
                <a:effectLst/>
              </a:rPr>
              <a:t>io_uring</a:t>
            </a:r>
            <a:r>
              <a:rPr lang="en-US" altLang="zh-CN" dirty="0">
                <a:effectLst/>
              </a:rPr>
              <a:t> is capable of in multi-threaded applications.</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r>
              <a:rPr lang="en-US" altLang="zh-CN" dirty="0">
                <a:effectLst/>
              </a:rPr>
              <a:t>To conclude, we've successfully identified and analyzed the SQ lock contention problem in shared </a:t>
            </a:r>
            <a:r>
              <a:rPr lang="en-US" altLang="zh-CN" dirty="0" err="1">
                <a:effectLst/>
              </a:rPr>
              <a:t>io_uring</a:t>
            </a:r>
            <a:r>
              <a:rPr lang="en-US" altLang="zh-CN" dirty="0">
                <a:effectLst/>
              </a:rPr>
              <a:t> instances. We've validated that using per-thread private instances is a highly effective solution, capable of more than doubling performance for high-concurrency workloads. This leads us to a clear design implication: for high-performance applications, it's strongly recommended to avoid sharing </a:t>
            </a:r>
            <a:r>
              <a:rPr lang="en-US" altLang="zh-CN" dirty="0" err="1">
                <a:effectLst/>
              </a:rPr>
              <a:t>io_uring</a:t>
            </a:r>
            <a:r>
              <a:rPr lang="en-US" altLang="zh-CN" dirty="0">
                <a:effectLst/>
              </a:rPr>
              <a:t> instances. For future work, we could explore more advanced solutions like lock-free shared rings or hybrid models to balance performance and resource usage, but for now, the per-thread approach offers a simple and powerful fix.</a:t>
            </a:r>
            <a:endParaRPr lang="en-US" altLang="zh-CN" dirty="0">
              <a:effectLst/>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1.xml"/><Relationship Id="rId2" Type="http://schemas.openxmlformats.org/officeDocument/2006/relationships/tags" Target="../tags/tag16.xml"/><Relationship Id="rId1" Type="http://schemas.openxmlformats.org/officeDocument/2006/relationships/chart" Target="../charts/chart3.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1.xml"/><Relationship Id="rId2" Type="http://schemas.openxmlformats.org/officeDocument/2006/relationships/chart" Target="../charts/chart5.xml"/><Relationship Id="rId1" Type="http://schemas.openxmlformats.org/officeDocument/2006/relationships/chart" Target="../charts/char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9" Type="http://schemas.openxmlformats.org/officeDocument/2006/relationships/tags" Target="../tags/tag23.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image" Target="../media/image2.svg"/><Relationship Id="rId4" Type="http://schemas.openxmlformats.org/officeDocument/2006/relationships/image" Target="../media/image1.png"/><Relationship Id="rId3" Type="http://schemas.openxmlformats.org/officeDocument/2006/relationships/tags" Target="../tags/tag19.xml"/><Relationship Id="rId27" Type="http://schemas.openxmlformats.org/officeDocument/2006/relationships/notesSlide" Target="../notesSlides/notesSlide12.xml"/><Relationship Id="rId26" Type="http://schemas.openxmlformats.org/officeDocument/2006/relationships/slideLayout" Target="../slideLayouts/slideLayout2.xml"/><Relationship Id="rId25" Type="http://schemas.openxmlformats.org/officeDocument/2006/relationships/tags" Target="../tags/tag33.xml"/><Relationship Id="rId24" Type="http://schemas.openxmlformats.org/officeDocument/2006/relationships/tags" Target="../tags/tag32.xml"/><Relationship Id="rId23" Type="http://schemas.openxmlformats.org/officeDocument/2006/relationships/image" Target="../media/image8.svg"/><Relationship Id="rId22" Type="http://schemas.openxmlformats.org/officeDocument/2006/relationships/image" Target="../media/image7.png"/><Relationship Id="rId21" Type="http://schemas.openxmlformats.org/officeDocument/2006/relationships/tags" Target="../tags/tag31.xml"/><Relationship Id="rId20" Type="http://schemas.openxmlformats.org/officeDocument/2006/relationships/tags" Target="../tags/tag30.xml"/><Relationship Id="rId2" Type="http://schemas.openxmlformats.org/officeDocument/2006/relationships/tags" Target="../tags/tag18.xml"/><Relationship Id="rId19" Type="http://schemas.openxmlformats.org/officeDocument/2006/relationships/tags" Target="../tags/tag29.xml"/><Relationship Id="rId18" Type="http://schemas.openxmlformats.org/officeDocument/2006/relationships/tags" Target="../tags/tag28.xml"/><Relationship Id="rId17" Type="http://schemas.openxmlformats.org/officeDocument/2006/relationships/image" Target="../media/image6.svg"/><Relationship Id="rId16" Type="http://schemas.openxmlformats.org/officeDocument/2006/relationships/image" Target="../media/image5.png"/><Relationship Id="rId15" Type="http://schemas.openxmlformats.org/officeDocument/2006/relationships/tags" Target="../tags/tag27.xml"/><Relationship Id="rId14" Type="http://schemas.openxmlformats.org/officeDocument/2006/relationships/tags" Target="../tags/tag26.xml"/><Relationship Id="rId13" Type="http://schemas.openxmlformats.org/officeDocument/2006/relationships/tags" Target="../tags/tag25.xml"/><Relationship Id="rId12" Type="http://schemas.openxmlformats.org/officeDocument/2006/relationships/tags" Target="../tags/tag24.xml"/><Relationship Id="rId11" Type="http://schemas.openxmlformats.org/officeDocument/2006/relationships/image" Target="../media/image4.svg"/><Relationship Id="rId10" Type="http://schemas.openxmlformats.org/officeDocument/2006/relationships/image" Target="../media/image3.png"/><Relationship Id="rId1" Type="http://schemas.openxmlformats.org/officeDocument/2006/relationships/tags" Target="../tags/tag1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2.xml"/><Relationship Id="rId2" Type="http://schemas.openxmlformats.org/officeDocument/2006/relationships/image" Target="../media/image11.png"/><Relationship Id="rId1" Type="http://schemas.openxmlformats.org/officeDocument/2006/relationships/image" Target="../media/image10.png"/></Relationships>
</file>

<file path=ppt/slides/_rels/slide21.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9.svg"/><Relationship Id="rId7" Type="http://schemas.openxmlformats.org/officeDocument/2006/relationships/image" Target="../media/image18.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 Id="rId3" Type="http://schemas.openxmlformats.org/officeDocument/2006/relationships/image" Target="../media/image14.png"/><Relationship Id="rId2" Type="http://schemas.openxmlformats.org/officeDocument/2006/relationships/image" Target="../media/image13.svg"/><Relationship Id="rId10" Type="http://schemas.openxmlformats.org/officeDocument/2006/relationships/notesSlide" Target="../notesSlides/notesSlide20.xml"/><Relationship Id="rId1" Type="http://schemas.openxmlformats.org/officeDocument/2006/relationships/image" Target="../media/image1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7" Type="http://schemas.openxmlformats.org/officeDocument/2006/relationships/notesSlide" Target="../notesSlides/notesSlide7.xml"/><Relationship Id="rId16" Type="http://schemas.openxmlformats.org/officeDocument/2006/relationships/slideLayout" Target="../slideLayouts/slideLayout1.xml"/><Relationship Id="rId15" Type="http://schemas.openxmlformats.org/officeDocument/2006/relationships/tags" Target="../tags/tag15.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xml"/><Relationship Id="rId2" Type="http://schemas.openxmlformats.org/officeDocument/2006/relationships/chart" Target="../charts/chart2.xml"/><Relationship Id="rId1"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hape 0"/>
          <p:cNvSpPr/>
          <p:nvPr/>
        </p:nvSpPr>
        <p:spPr>
          <a:xfrm>
            <a:off x="0" y="0"/>
            <a:ext cx="12161520" cy="6858000"/>
          </a:xfrm>
          <a:prstGeom prst="rect">
            <a:avLst/>
          </a:prstGeom>
          <a:ln>
            <a:noFill/>
          </a:ln>
        </p:spPr>
        <p:style>
          <a:lnRef idx="3">
            <a:schemeClr val="accent1"/>
          </a:lnRef>
          <a:fillRef idx="0">
            <a:srgbClr val="FFFFFF"/>
          </a:fillRef>
          <a:effectRef idx="0">
            <a:srgbClr val="FFFFFF"/>
          </a:effectRef>
          <a:fontRef idx="minor">
            <a:schemeClr val="tx1"/>
          </a:fontRef>
        </p:style>
      </p:sp>
      <p:sp>
        <p:nvSpPr>
          <p:cNvPr id="3" name="Shape 1"/>
          <p:cNvSpPr/>
          <p:nvPr/>
        </p:nvSpPr>
        <p:spPr>
          <a:xfrm>
            <a:off x="596265" y="666750"/>
            <a:ext cx="11068685" cy="5609590"/>
          </a:xfrm>
          <a:prstGeom prst="roundRect">
            <a:avLst>
              <a:gd name="adj" fmla="val 9602"/>
            </a:avLst>
          </a:prstGeom>
          <a:solidFill>
            <a:srgbClr val="24306F"/>
          </a:solidFill>
          <a:ln w="12700">
            <a:solidFill>
              <a:srgbClr val="CADCFC">
                <a:alpha val="45000"/>
              </a:srgbClr>
            </a:solidFill>
            <a:prstDash val="solid"/>
          </a:ln>
          <a:effectLst>
            <a:outerShdw blurRad="38100" dist="25400" dir="8100000" algn="bl" rotWithShape="0">
              <a:srgbClr val="000000">
                <a:alpha val="20000"/>
              </a:srgbClr>
            </a:outerShdw>
          </a:effectLst>
        </p:spPr>
      </p:sp>
      <p:sp>
        <p:nvSpPr>
          <p:cNvPr id="4" name="Text 2"/>
          <p:cNvSpPr/>
          <p:nvPr/>
        </p:nvSpPr>
        <p:spPr>
          <a:xfrm>
            <a:off x="1223010" y="1554480"/>
            <a:ext cx="9875520" cy="548640"/>
          </a:xfrm>
          <a:prstGeom prst="rect">
            <a:avLst/>
          </a:prstGeom>
          <a:noFill/>
        </p:spPr>
        <p:txBody>
          <a:bodyPr wrap="square" lIns="0" tIns="0" rIns="0" bIns="0" rtlCol="0" anchor="ctr"/>
          <a:lstStyle/>
          <a:p>
            <a:pPr marL="0" indent="0">
              <a:buNone/>
            </a:pPr>
            <a:r>
              <a:rPr lang="en-US" sz="2600" dirty="0">
                <a:solidFill>
                  <a:srgbClr val="CADCFC"/>
                </a:solidFill>
                <a:latin typeface="Calibri" panose="020F0502020204030204" pitchFamily="34" charset="0"/>
                <a:ea typeface="Calibri" panose="020F0502020204030204" pitchFamily="34" charset="-122"/>
                <a:cs typeface="Calibri" panose="020F0502020204030204" pitchFamily="34" charset="-120"/>
              </a:rPr>
              <a:t>Operating Systems Project </a:t>
            </a:r>
            <a:r>
              <a:rPr lang="en-US" sz="2600" dirty="0">
                <a:solidFill>
                  <a:srgbClr val="CADCFC"/>
                </a:solidFill>
                <a:latin typeface="Calibri" panose="020F0502020204030204" pitchFamily="34" charset="0"/>
                <a:ea typeface="Calibri" panose="020F0502020204030204" pitchFamily="34" charset="-122"/>
                <a:cs typeface="Calibri" panose="020F0502020204030204" pitchFamily="34" charset="-120"/>
                <a:sym typeface="+mn-ea"/>
              </a:rPr>
              <a:t>Topic-11:</a:t>
            </a:r>
            <a:endParaRPr lang="en-US" sz="2600" dirty="0">
              <a:solidFill>
                <a:srgbClr val="CADCFC"/>
              </a:solidFill>
              <a:latin typeface="Calibri" panose="020F0502020204030204" pitchFamily="34" charset="0"/>
              <a:ea typeface="Calibri" panose="020F0502020204030204" pitchFamily="34" charset="-122"/>
              <a:cs typeface="Calibri" panose="020F0502020204030204" pitchFamily="34" charset="-120"/>
            </a:endParaRPr>
          </a:p>
        </p:txBody>
      </p:sp>
      <p:sp>
        <p:nvSpPr>
          <p:cNvPr id="5" name="Text 3"/>
          <p:cNvSpPr/>
          <p:nvPr/>
        </p:nvSpPr>
        <p:spPr>
          <a:xfrm>
            <a:off x="2421890" y="2594610"/>
            <a:ext cx="7416800" cy="822960"/>
          </a:xfrm>
          <a:prstGeom prst="rect">
            <a:avLst/>
          </a:prstGeom>
          <a:noFill/>
        </p:spPr>
        <p:txBody>
          <a:bodyPr wrap="square" lIns="0" tIns="0" rIns="0" bIns="0" rtlCol="0" anchor="ctr"/>
          <a:lstStyle/>
          <a:p>
            <a:pPr marL="0" indent="0">
              <a:buNone/>
            </a:pPr>
            <a:r>
              <a:rPr lang="en-US" sz="4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Asynchronous I/O Benchmark </a:t>
            </a:r>
            <a:endParaRPr lang="en-US" sz="4200" b="1" dirty="0">
              <a:solidFill>
                <a:srgbClr val="FFFFFF"/>
              </a:solidFill>
              <a:latin typeface="Cambria" panose="02040503050406030204" pitchFamily="34" charset="0"/>
              <a:ea typeface="Cambria" panose="02040503050406030204" pitchFamily="34" charset="-122"/>
              <a:cs typeface="Cambria" panose="02040503050406030204" pitchFamily="34" charset="-120"/>
            </a:endParaRPr>
          </a:p>
          <a:p>
            <a:pPr marL="0" indent="0">
              <a:buNone/>
            </a:pPr>
            <a:r>
              <a:rPr lang="en-US" sz="4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and Enhancement (io_uring)</a:t>
            </a:r>
            <a:endParaRPr lang="en-US" sz="4200" b="1" dirty="0">
              <a:solidFill>
                <a:srgbClr val="FFFFFF"/>
              </a:solidFill>
              <a:latin typeface="Cambria" panose="02040503050406030204" pitchFamily="34" charset="0"/>
              <a:ea typeface="Cambria" panose="02040503050406030204" pitchFamily="34" charset="-122"/>
              <a:cs typeface="Cambria" panose="02040503050406030204" pitchFamily="34" charset="-120"/>
            </a:endParaRPr>
          </a:p>
        </p:txBody>
      </p:sp>
      <p:sp>
        <p:nvSpPr>
          <p:cNvPr id="6" name="Text 4"/>
          <p:cNvSpPr/>
          <p:nvPr/>
        </p:nvSpPr>
        <p:spPr>
          <a:xfrm>
            <a:off x="4320540" y="4201160"/>
            <a:ext cx="3520440" cy="749935"/>
          </a:xfrm>
          <a:prstGeom prst="rect">
            <a:avLst/>
          </a:prstGeom>
          <a:noFill/>
        </p:spPr>
        <p:txBody>
          <a:bodyPr wrap="square" lIns="0" tIns="0" rIns="0" bIns="0" rtlCol="0" anchor="ctr"/>
          <a:lstStyle/>
          <a:p>
            <a:pPr marL="0" indent="0" algn="ctr">
              <a:buNone/>
            </a:pPr>
            <a:r>
              <a:rPr lang="en-US" sz="2400" dirty="0">
                <a:solidFill>
                  <a:srgbClr val="CADCFC"/>
                </a:solidFill>
                <a:latin typeface="Calibri" panose="020F0502020204030204" pitchFamily="34" charset="0"/>
                <a:ea typeface="Calibri" panose="020F0502020204030204" pitchFamily="34" charset="-122"/>
                <a:cs typeface="Calibri" panose="020F0502020204030204" pitchFamily="34" charset="-120"/>
              </a:rPr>
              <a:t>   He Kaidi	Han Zhiyang</a:t>
            </a:r>
            <a:endParaRPr lang="en-US" sz="2400" dirty="0">
              <a:solidFill>
                <a:srgbClr val="CADCFC"/>
              </a:solidFill>
              <a:latin typeface="Calibri" panose="020F0502020204030204" pitchFamily="34" charset="0"/>
              <a:ea typeface="Calibri" panose="020F0502020204030204" pitchFamily="34" charset="-122"/>
              <a:cs typeface="Calibri" panose="020F0502020204030204" pitchFamily="34" charset="-120"/>
            </a:endParaRPr>
          </a:p>
          <a:p>
            <a:pPr marL="0" algn="ctr">
              <a:buClrTx/>
              <a:buSzTx/>
              <a:buFontTx/>
              <a:buNone/>
            </a:pPr>
            <a:r>
              <a:rPr lang="en-US" sz="2400" dirty="0">
                <a:solidFill>
                  <a:srgbClr val="CADCFC"/>
                </a:solidFill>
                <a:latin typeface="Calibri" panose="020F0502020204030204" pitchFamily="34" charset="0"/>
                <a:ea typeface="Calibri" panose="020F0502020204030204" pitchFamily="34" charset="-122"/>
                <a:cs typeface="Calibri" panose="020F0502020204030204" pitchFamily="34" charset="-120"/>
              </a:rPr>
              <a:t>225040185	225040137</a:t>
            </a:r>
            <a:endParaRPr lang="en-US" sz="2400" dirty="0">
              <a:solidFill>
                <a:srgbClr val="CADCFC"/>
              </a:solidFill>
              <a:latin typeface="Calibri" panose="020F0502020204030204" pitchFamily="34" charset="0"/>
              <a:ea typeface="Calibri" panose="020F0502020204030204" pitchFamily="34" charset="-122"/>
              <a:cs typeface="Calibri" panose="020F0502020204030204" pitchFamily="34" charset="-120"/>
            </a:endParaRPr>
          </a:p>
        </p:txBody>
      </p:sp>
      <p:sp>
        <p:nvSpPr>
          <p:cNvPr id="7" name="Text 5"/>
          <p:cNvSpPr/>
          <p:nvPr/>
        </p:nvSpPr>
        <p:spPr>
          <a:xfrm>
            <a:off x="1280160" y="5263515"/>
            <a:ext cx="9875520" cy="365760"/>
          </a:xfrm>
          <a:prstGeom prst="rect">
            <a:avLst/>
          </a:prstGeom>
          <a:noFill/>
        </p:spPr>
        <p:txBody>
          <a:bodyPr wrap="square" lIns="0" tIns="0" rIns="0" bIns="0" rtlCol="0" anchor="ctr"/>
          <a:lstStyle/>
          <a:p>
            <a:pPr marL="0" indent="0">
              <a:buNone/>
            </a:pPr>
            <a:r>
              <a:rPr lang="en-US" sz="1300" i="1" dirty="0">
                <a:solidFill>
                  <a:srgbClr val="CADCFC"/>
                </a:solidFill>
                <a:latin typeface="Calibri" panose="020F0502020204030204" pitchFamily="34" charset="0"/>
                <a:ea typeface="Calibri" panose="020F0502020204030204" pitchFamily="34" charset="-122"/>
                <a:cs typeface="Calibri" panose="020F0502020204030204" pitchFamily="34" charset="-120"/>
              </a:rPr>
              <a:t>Experiment Platform：Ubuntu 20.04 (VIrtualBox)</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graphicFrame>
        <p:nvGraphicFramePr>
          <p:cNvPr id="6" name="Table 0"/>
          <p:cNvGraphicFramePr>
            <a:graphicFrameLocks noGrp="1"/>
          </p:cNvGraphicFramePr>
          <p:nvPr>
            <p:custDataLst>
              <p:tags r:id="rId2"/>
            </p:custDataLst>
          </p:nvPr>
        </p:nvGraphicFramePr>
        <p:xfrm>
          <a:off x="1689100" y="1546860"/>
          <a:ext cx="4752340" cy="1296670"/>
        </p:xfrm>
        <a:graphic>
          <a:graphicData uri="http://schemas.openxmlformats.org/drawingml/2006/table">
            <a:tbl>
              <a:tblPr/>
              <a:tblGrid>
                <a:gridCol w="2146935"/>
                <a:gridCol w="1302385"/>
                <a:gridCol w="1303020"/>
              </a:tblGrid>
              <a:tr h="516255">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mode</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Runtime(s)</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Avg Lat(us)</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389890">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 interrupt</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0.170160</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0.805</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390525">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 iopoll</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0.171706</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0.823</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bl>
          </a:graphicData>
        </a:graphic>
      </p:graphicFrame>
      <p:graphicFrame>
        <p:nvGraphicFramePr>
          <p:cNvPr id="5" name="Chart 0"/>
          <p:cNvGraphicFramePr/>
          <p:nvPr/>
        </p:nvGraphicFramePr>
        <p:xfrm>
          <a:off x="7590790" y="2240280"/>
          <a:ext cx="3840480" cy="2377440"/>
        </p:xfrm>
        <a:graphic>
          <a:graphicData uri="http://schemas.openxmlformats.org/drawingml/2006/chart">
            <c:chart xmlns:c="http://schemas.openxmlformats.org/drawingml/2006/chart" xmlns:r="http://schemas.openxmlformats.org/officeDocument/2006/relationships" r:id="rId1"/>
          </a:graphicData>
        </a:graphic>
      </p:graphicFrame>
      <p:sp>
        <p:nvSpPr>
          <p:cNvPr id="9"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8</a:t>
            </a:r>
            <a:endParaRPr lang="en-US" sz="1000" dirty="0"/>
          </a:p>
        </p:txBody>
      </p:sp>
      <p:sp>
        <p:nvSpPr>
          <p:cNvPr id="24"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Latency Test </a:t>
            </a:r>
            <a:r>
              <a:rPr lang="en-US" altLang="zh-CN" sz="2800" b="1">
                <a:solidFill>
                  <a:srgbClr val="1E2761"/>
                </a:solidFill>
                <a:latin typeface="Cambria" panose="02040503050406030204"/>
              </a:rPr>
              <a:t>(1 QD, 1 threads)</a:t>
            </a:r>
            <a:endParaRPr lang="en-US" altLang="zh-CN" sz="2800" b="1">
              <a:solidFill>
                <a:srgbClr val="1E2761"/>
              </a:solidFill>
              <a:latin typeface="Cambria" panose="02040503050406030204"/>
            </a:endParaRPr>
          </a:p>
        </p:txBody>
      </p:sp>
      <p:sp>
        <p:nvSpPr>
          <p:cNvPr id="10" name="Shape 3"/>
          <p:cNvSpPr/>
          <p:nvPr/>
        </p:nvSpPr>
        <p:spPr>
          <a:xfrm>
            <a:off x="1116965" y="3665220"/>
            <a:ext cx="5760720" cy="1631315"/>
          </a:xfrm>
          <a:prstGeom prst="roundRect">
            <a:avLst>
              <a:gd name="adj" fmla="val 4211"/>
            </a:avLst>
          </a:prstGeom>
          <a:solidFill>
            <a:srgbClr val="FFF7ED"/>
          </a:solidFill>
          <a:ln w="12700">
            <a:solidFill>
              <a:srgbClr val="FED7AA"/>
            </a:solidFill>
            <a:prstDash val="solid"/>
          </a:ln>
        </p:spPr>
      </p:sp>
      <p:sp>
        <p:nvSpPr>
          <p:cNvPr id="14" name="文本框 13"/>
          <p:cNvSpPr txBox="1"/>
          <p:nvPr/>
        </p:nvSpPr>
        <p:spPr>
          <a:xfrm>
            <a:off x="1427480" y="3912870"/>
            <a:ext cx="5150485" cy="2727960"/>
          </a:xfrm>
          <a:prstGeom prst="rect">
            <a:avLst/>
          </a:prstGeom>
          <a:noFill/>
        </p:spPr>
        <p:txBody>
          <a:bodyPr wrap="square" rtlCol="0">
            <a:noAutofit/>
          </a:bodyPr>
          <a:lstStyle/>
          <a:p>
            <a:pPr marL="285750" lvl="0" indent="-285750" algn="l">
              <a:buFont typeface="Arial" panose="020B0604020202020204" pitchFamily="34" charset="0"/>
              <a:buChar char="•"/>
            </a:pPr>
            <a:r>
              <a:rPr lang="en-US" altLang="zh-CN" b="1"/>
              <a:t>Interrupt: </a:t>
            </a:r>
            <a:r>
              <a:rPr lang="en-US" altLang="zh-CN" sz="1600">
                <a:solidFill>
                  <a:schemeClr val="tx1"/>
                </a:solidFill>
              </a:rPr>
              <a:t>After the hardware is completed, it will actively send an interrupt notification to the kernel.</a:t>
            </a:r>
            <a:endParaRPr lang="en-US" altLang="zh-CN" sz="1600">
              <a:solidFill>
                <a:schemeClr val="tx1"/>
              </a:solidFill>
            </a:endParaRPr>
          </a:p>
          <a:p>
            <a:pPr marL="285750" lvl="0" indent="-285750" algn="l">
              <a:buFont typeface="Arial" panose="020B0604020202020204" pitchFamily="34" charset="0"/>
              <a:buChar char="•"/>
            </a:pPr>
            <a:endParaRPr lang="en-US" altLang="zh-CN" sz="1600">
              <a:solidFill>
                <a:schemeClr val="tx1"/>
              </a:solidFill>
            </a:endParaRPr>
          </a:p>
          <a:p>
            <a:pPr marL="285750" lvl="0" indent="-285750" algn="l">
              <a:buFont typeface="Arial" panose="020B0604020202020204" pitchFamily="34" charset="0"/>
              <a:buChar char="•"/>
            </a:pPr>
            <a:r>
              <a:rPr lang="en-US" altLang="zh-CN" b="1">
                <a:solidFill>
                  <a:schemeClr val="tx1"/>
                </a:solidFill>
              </a:rPr>
              <a:t>IOPOLL: </a:t>
            </a:r>
            <a:r>
              <a:rPr lang="en-US" altLang="zh-CN" sz="1600">
                <a:solidFill>
                  <a:schemeClr val="tx1"/>
                </a:solidFill>
              </a:rPr>
              <a:t>CPU performs active polling without interrupts.</a:t>
            </a:r>
            <a:endParaRPr lang="en-US" altLang="zh-CN" sz="1600">
              <a:solidFill>
                <a:schemeClr val="tx1"/>
              </a:solidFill>
            </a:endParaRPr>
          </a:p>
          <a:p>
            <a:pPr marL="0" lvl="0" indent="0" algn="l">
              <a:buNone/>
            </a:pPr>
            <a:endParaRPr lang="en-US" altLang="zh-CN" b="1">
              <a:solidFill>
                <a:schemeClr val="tx1"/>
              </a:solidFill>
            </a:endParaRPr>
          </a:p>
          <a:p>
            <a:pPr marL="0" lvl="0" indent="0" algn="l">
              <a:buNone/>
            </a:pPr>
            <a:endParaRPr lang="en-US" altLang="zh-CN" b="1">
              <a:solidFill>
                <a:schemeClr val="tx1"/>
              </a:solidFill>
            </a:endParaRPr>
          </a:p>
          <a:p>
            <a:pPr marL="0" lvl="0" indent="0" algn="ctr">
              <a:buNone/>
            </a:pPr>
            <a:endParaRPr lang="en-US" altLang="zh-CN" sz="2000" b="1">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4" name="Text 2"/>
          <p:cNvSpPr/>
          <p:nvPr/>
        </p:nvSpPr>
        <p:spPr>
          <a:xfrm>
            <a:off x="777240" y="960120"/>
            <a:ext cx="10972800" cy="320040"/>
          </a:xfrm>
          <a:prstGeom prst="rect">
            <a:avLst/>
          </a:prstGeom>
          <a:noFill/>
        </p:spPr>
        <p:txBody>
          <a:bodyPr wrap="square" rtlCol="0" anchor="ctr"/>
          <a:lstStyle/>
          <a:p>
            <a:pPr marL="0" indent="0">
              <a:buNone/>
            </a:pPr>
            <a:r>
              <a:rPr lang="en-US" sz="1400" i="1" dirty="0">
                <a:solidFill>
                  <a:srgbClr val="64748B"/>
                </a:solidFill>
                <a:latin typeface="Calibri" panose="020F0502020204030204" pitchFamily="34" charset="0"/>
                <a:ea typeface="Calibri" panose="020F0502020204030204" pitchFamily="34" charset="-122"/>
                <a:cs typeface="Calibri" panose="020F0502020204030204" pitchFamily="34" charset="-120"/>
              </a:rPr>
              <a:t>strace -f -c | 8 threads, 4KB, ops=200,000</a:t>
            </a:r>
            <a:endParaRPr lang="en-US" sz="1400" i="1" dirty="0">
              <a:solidFill>
                <a:srgbClr val="64748B"/>
              </a:solidFill>
              <a:latin typeface="Calibri" panose="020F0502020204030204" pitchFamily="34" charset="0"/>
              <a:ea typeface="Calibri" panose="020F0502020204030204" pitchFamily="34" charset="-122"/>
              <a:cs typeface="Calibri" panose="020F0502020204030204" pitchFamily="34" charset="-120"/>
            </a:endParaRPr>
          </a:p>
        </p:txBody>
      </p:sp>
      <p:graphicFrame>
        <p:nvGraphicFramePr>
          <p:cNvPr id="7" name="Table 0"/>
          <p:cNvGraphicFramePr>
            <a:graphicFrameLocks noGrp="1"/>
          </p:cNvGraphicFramePr>
          <p:nvPr/>
        </p:nvGraphicFramePr>
        <p:xfrm>
          <a:off x="731520" y="1371600"/>
          <a:ext cx="6035040" cy="1737360"/>
        </p:xfrm>
        <a:graphic>
          <a:graphicData uri="http://schemas.openxmlformats.org/drawingml/2006/table">
            <a:tbl>
              <a:tblPr/>
              <a:tblGrid>
                <a:gridCol w="2286000"/>
                <a:gridCol w="1828800"/>
                <a:gridCol w="1920240"/>
              </a:tblGrid>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metrics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sync</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Total syscalls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200165</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2741</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Main I/O syscall</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pread64=200008</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io_uring_enter=1568</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Runtime(s)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9.326144</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0.196815</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IOPS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21445.09</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1016181.65</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Throughput(MB/s)</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83.77</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300" dirty="0">
                          <a:solidFill>
                            <a:srgbClr val="2A2F45"/>
                          </a:solidFill>
                          <a:latin typeface="Calibri" panose="020F0502020204030204" pitchFamily="34" charset="0"/>
                          <a:ea typeface="Calibri" panose="020F0502020204030204" pitchFamily="34" charset="-122"/>
                          <a:cs typeface="Calibri" panose="020F0502020204030204" pitchFamily="34" charset="-120"/>
                        </a:rPr>
                        <a:t>3969.46</a:t>
                      </a:r>
                      <a:endParaRPr lang="en-US" sz="1300" dirty="0">
                        <a:latin typeface="Calibri" panose="020F0502020204030204" pitchFamily="34" charset="0"/>
                        <a:ea typeface="Calibri" panose="020F0502020204030204" pitchFamily="34" charset="0"/>
                        <a:cs typeface="Calibri" panose="020F0502020204030204" pitchFamily="34" charset="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bl>
          </a:graphicData>
        </a:graphic>
      </p:graphicFrame>
      <p:graphicFrame>
        <p:nvGraphicFramePr>
          <p:cNvPr id="6" name="Chart 0"/>
          <p:cNvGraphicFramePr/>
          <p:nvPr/>
        </p:nvGraphicFramePr>
        <p:xfrm>
          <a:off x="7040880" y="1463040"/>
          <a:ext cx="4434840" cy="2057400"/>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5" name="Chart 1"/>
          <p:cNvGraphicFramePr/>
          <p:nvPr/>
        </p:nvGraphicFramePr>
        <p:xfrm>
          <a:off x="7040880" y="3657600"/>
          <a:ext cx="4434840" cy="2011680"/>
        </p:xfrm>
        <a:graphic>
          <a:graphicData uri="http://schemas.openxmlformats.org/drawingml/2006/chart">
            <c:chart xmlns:c="http://schemas.openxmlformats.org/drawingml/2006/chart" xmlns:r="http://schemas.openxmlformats.org/officeDocument/2006/relationships" r:id="rId2"/>
          </a:graphicData>
        </a:graphic>
      </p:graphicFrame>
      <p:sp>
        <p:nvSpPr>
          <p:cNvPr id="8" name="Shape 3"/>
          <p:cNvSpPr/>
          <p:nvPr/>
        </p:nvSpPr>
        <p:spPr>
          <a:xfrm>
            <a:off x="731520" y="3519805"/>
            <a:ext cx="6062345" cy="1684655"/>
          </a:xfrm>
          <a:prstGeom prst="roundRect">
            <a:avLst>
              <a:gd name="adj" fmla="val 7143"/>
            </a:avLst>
          </a:prstGeom>
          <a:solidFill>
            <a:srgbClr val="ECFDF5"/>
          </a:solidFill>
          <a:ln w="12700">
            <a:solidFill>
              <a:srgbClr val="86EFAC"/>
            </a:solidFill>
            <a:prstDash val="solid"/>
          </a:ln>
        </p:spPr>
      </p:sp>
      <p:sp>
        <p:nvSpPr>
          <p:cNvPr id="9" name="Text 4"/>
          <p:cNvSpPr/>
          <p:nvPr/>
        </p:nvSpPr>
        <p:spPr>
          <a:xfrm>
            <a:off x="765810" y="3632200"/>
            <a:ext cx="6028055" cy="1422400"/>
          </a:xfrm>
          <a:prstGeom prst="rect">
            <a:avLst/>
          </a:prstGeom>
          <a:noFill/>
        </p:spPr>
        <p:txBody>
          <a:bodyPr wrap="square" rtlCol="0" anchor="ctr"/>
          <a:lstStyle/>
          <a:p>
            <a:pPr marL="0" indent="0">
              <a:buNone/>
            </a:pPr>
            <a:r>
              <a:rPr lang="en-US" altLang="zh-CN" b="1" dirty="0"/>
              <a:t>Conclusion: </a:t>
            </a:r>
            <a:r>
              <a:rPr lang="en-US" altLang="zh-CN" dirty="0"/>
              <a:t>The total number of syscalls decreased by 98.63%, and the IOPS in this scenario increased by approximately 47.4 times.</a:t>
            </a:r>
            <a:endParaRPr lang="en-US" altLang="zh-CN" dirty="0"/>
          </a:p>
        </p:txBody>
      </p:sp>
      <p:sp>
        <p:nvSpPr>
          <p:cNvPr id="10"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9</a:t>
            </a:r>
            <a:endParaRPr lang="en-US" sz="1000" dirty="0"/>
          </a:p>
        </p:txBody>
      </p:sp>
      <p:sp>
        <p:nvSpPr>
          <p:cNvPr id="24"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Syscall Test </a:t>
            </a:r>
            <a:endParaRPr lang="en-US" altLang="zh-CN" sz="2800" b="1">
              <a:solidFill>
                <a:srgbClr val="1E2761"/>
              </a:solidFill>
              <a:latin typeface="Cambria" panose="02040503050406030204"/>
            </a:endParaRPr>
          </a:p>
        </p:txBody>
      </p:sp>
      <p:sp>
        <p:nvSpPr>
          <p:cNvPr id="11" name="文本框 10"/>
          <p:cNvSpPr txBox="1"/>
          <p:nvPr/>
        </p:nvSpPr>
        <p:spPr>
          <a:xfrm>
            <a:off x="8803640" y="1094740"/>
            <a:ext cx="1948180" cy="368300"/>
          </a:xfrm>
          <a:prstGeom prst="rect">
            <a:avLst/>
          </a:prstGeom>
          <a:noFill/>
        </p:spPr>
        <p:txBody>
          <a:bodyPr wrap="square" rtlCol="0">
            <a:spAutoFit/>
          </a:bodyPr>
          <a:lstStyle/>
          <a:p>
            <a:r>
              <a:rPr lang="en-US" altLang="zh-CN" b="1"/>
              <a:t>Total Syscalls</a:t>
            </a:r>
            <a:endParaRPr lang="en-US" altLang="zh-CN" b="1"/>
          </a:p>
        </p:txBody>
      </p:sp>
      <p:sp>
        <p:nvSpPr>
          <p:cNvPr id="12" name="文本框 11"/>
          <p:cNvSpPr txBox="1"/>
          <p:nvPr/>
        </p:nvSpPr>
        <p:spPr>
          <a:xfrm>
            <a:off x="9260840" y="3439795"/>
            <a:ext cx="1948180" cy="368300"/>
          </a:xfrm>
          <a:prstGeom prst="rect">
            <a:avLst/>
          </a:prstGeom>
          <a:noFill/>
        </p:spPr>
        <p:txBody>
          <a:bodyPr wrap="square" rtlCol="0">
            <a:spAutoFit/>
          </a:bodyPr>
          <a:lstStyle/>
          <a:p>
            <a:r>
              <a:rPr lang="en-US" altLang="zh-CN" b="1"/>
              <a:t>IOPS</a:t>
            </a:r>
            <a:endParaRPr lang="en-US" altLang="zh-CN"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0"/>
            <a:ext cx="12166600" cy="6858000"/>
          </a:xfrm>
          <a:prstGeom prst="roundRect">
            <a:avLst>
              <a:gd name="adj" fmla="val 0"/>
            </a:avLst>
          </a:prstGeom>
          <a:noFill/>
          <a:ln w="25400" cap="flat" cmpd="sng">
            <a:noFill/>
            <a:prstDash val="solid"/>
            <a:round/>
          </a:ln>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sz="14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
        <p:nvSpPr>
          <p:cNvPr id="3" name="AutoShape 3"/>
          <p:cNvSpPr/>
          <p:nvPr/>
        </p:nvSpPr>
        <p:spPr>
          <a:xfrm>
            <a:off x="596900" y="673100"/>
            <a:ext cx="11074400" cy="5613400"/>
          </a:xfrm>
          <a:prstGeom prst="roundRect">
            <a:avLst>
              <a:gd name="adj" fmla="val 9502"/>
            </a:avLst>
          </a:prstGeom>
        </p:spPr>
        <p:style>
          <a:lnRef idx="0">
            <a:srgbClr val="FFFFFF"/>
          </a:lnRef>
          <a:fillRef idx="2">
            <a:schemeClr val="accent1"/>
          </a:fillRef>
          <a:effectRef idx="0">
            <a:srgbClr val="FFFFFF"/>
          </a:effectRef>
          <a:fontRef idx="minor">
            <a:schemeClr val="lt1"/>
          </a:fontRef>
        </p:style>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sz="1400" b="0" i="0" u="none" strike="noStrike" kern="0" cap="none" spc="0" normalizeH="0" baseline="0" noProof="0">
              <a:ln>
                <a:noFill/>
              </a:ln>
              <a:solidFill>
                <a:srgbClr val="000000"/>
              </a:solidFill>
              <a:effectLst/>
              <a:uLnTx/>
              <a:uFillTx/>
              <a:latin typeface="Arial" panose="020B0604020202020204"/>
              <a:cs typeface="Arial" panose="020B0604020202020204"/>
              <a:sym typeface="Arial" panose="020B0604020202020204"/>
            </a:endParaRPr>
          </a:p>
        </p:txBody>
      </p:sp>
      <p:sp>
        <p:nvSpPr>
          <p:cNvPr id="5" name="AutoShape 5"/>
          <p:cNvSpPr/>
          <p:nvPr/>
        </p:nvSpPr>
        <p:spPr>
          <a:xfrm>
            <a:off x="2044700" y="2413000"/>
            <a:ext cx="8255000" cy="1397000"/>
          </a:xfrm>
          <a:prstGeom prst="rect">
            <a:avLst/>
          </a:prstGeom>
          <a:noFill/>
          <a:ln w="12700" cap="flat" cmpd="sng">
            <a:noFill/>
            <a:prstDash val="solid"/>
            <a:round/>
          </a:ln>
          <a:extLst>
            <a:ext uri="{909E8E84-426E-40DD-AFC4-6F175D3DCCD1}">
              <a14:hiddenFill xmlns:a14="http://schemas.microsoft.com/office/drawing/2010/main">
                <a:solidFill>
                  <a:schemeClr val="accent1"/>
                </a:solidFill>
              </a14:hiddenFill>
            </a:ext>
          </a:extLst>
        </p:spPr>
        <p:txBody>
          <a:bodyPr vert="horz" wrap="square" lIns="0" tIns="0" rIns="0" bIns="0" rtlCol="0" anchor="ctr" anchorCtr="0"/>
          <a:lstStyle/>
          <a:p>
            <a:pPr marL="0" marR="0" lvl="0" indent="0" algn="ctr" defTabSz="914400" rtl="0" eaLnBrk="1" fontAlgn="auto" latinLnBrk="0" hangingPunct="1">
              <a:lnSpc>
                <a:spcPct val="92000"/>
              </a:lnSpc>
              <a:spcBef>
                <a:spcPts val="0"/>
              </a:spcBef>
              <a:spcAft>
                <a:spcPts val="0"/>
              </a:spcAft>
              <a:buClr>
                <a:srgbClr val="000000"/>
              </a:buClr>
              <a:buSzTx/>
              <a:buFont typeface="Arial" panose="020B0604020202020204"/>
              <a:buNone/>
              <a:defRPr/>
            </a:pPr>
            <a:r>
              <a:rPr kumimoji="0" lang="en-US" sz="4400" b="1" i="0" u="none" strike="noStrike" kern="0" cap="none" spc="0" normalizeH="0" baseline="0" noProof="0" dirty="0">
                <a:ln>
                  <a:noFill/>
                </a:ln>
                <a:solidFill>
                  <a:schemeClr val="tx1"/>
                </a:solidFill>
                <a:effectLst/>
                <a:uLnTx/>
                <a:uFillTx/>
                <a:latin typeface="Cambria" panose="02040503050406030204"/>
                <a:ea typeface="Cambria" panose="02040503050406030204"/>
                <a:cs typeface="Cambria" panose="02040503050406030204"/>
                <a:sym typeface="Cambria" panose="02040503050406030204"/>
              </a:rPr>
              <a:t>Kernel Enhancement</a:t>
            </a:r>
            <a:endParaRPr kumimoji="0" lang="en-US" sz="1100" b="0" i="0" u="none" strike="noStrike" kern="0" cap="none" spc="0" normalizeH="0" baseline="0" noProof="0" dirty="0">
              <a:ln>
                <a:noFill/>
              </a:ln>
              <a:solidFill>
                <a:schemeClr val="tx1"/>
              </a:solidFill>
              <a:effectLst/>
              <a:uLnTx/>
              <a:uFillTx/>
              <a:latin typeface="Arial" panose="020B0604020202020204"/>
              <a:cs typeface="Arial" panose="020B0604020202020204"/>
              <a:sym typeface="Arial" panose="020B0604020202020204"/>
            </a:endParaRPr>
          </a:p>
          <a:p>
            <a:pPr marL="0" marR="0" lvl="0" indent="0" algn="ctr" defTabSz="914400" rtl="0" eaLnBrk="1" fontAlgn="auto" latinLnBrk="0" hangingPunct="1">
              <a:lnSpc>
                <a:spcPct val="92000"/>
              </a:lnSpc>
              <a:spcBef>
                <a:spcPts val="0"/>
              </a:spcBef>
              <a:spcAft>
                <a:spcPts val="0"/>
              </a:spcAft>
              <a:buClr>
                <a:srgbClr val="000000"/>
              </a:buClr>
              <a:buSzTx/>
              <a:buFont typeface="Arial" panose="020B0604020202020204"/>
              <a:buNone/>
              <a:defRPr/>
            </a:pPr>
            <a:r>
              <a:rPr kumimoji="0" lang="en-US" sz="2400" b="0" i="0" u="none" strike="noStrike" kern="0" cap="none" spc="0" normalizeH="0" baseline="0" noProof="0" dirty="0">
                <a:ln>
                  <a:noFill/>
                </a:ln>
                <a:solidFill>
                  <a:schemeClr val="tx1">
                    <a:alpha val="90196"/>
                  </a:schemeClr>
                </a:solidFill>
                <a:effectLst/>
                <a:uLnTx/>
                <a:uFillTx/>
                <a:latin typeface="Cambria" panose="02040503050406030204"/>
                <a:ea typeface="Cambria" panose="02040503050406030204"/>
                <a:cs typeface="Cambria" panose="02040503050406030204"/>
                <a:sym typeface="Cambria" panose="02040503050406030204"/>
              </a:rPr>
              <a:t>Mitigating SQ Lock Contention in </a:t>
            </a:r>
            <a:r>
              <a:rPr kumimoji="0" lang="en-US" sz="2400" b="0" i="0" u="none" strike="noStrike" kern="0" cap="none" spc="0" normalizeH="0" baseline="0" noProof="0" dirty="0" err="1">
                <a:ln>
                  <a:noFill/>
                </a:ln>
                <a:solidFill>
                  <a:schemeClr val="tx1">
                    <a:alpha val="90196"/>
                  </a:schemeClr>
                </a:solidFill>
                <a:effectLst/>
                <a:uLnTx/>
                <a:uFillTx/>
                <a:latin typeface="Cambria" panose="02040503050406030204"/>
                <a:ea typeface="Cambria" panose="02040503050406030204"/>
                <a:cs typeface="Cambria" panose="02040503050406030204"/>
                <a:sym typeface="Cambria" panose="02040503050406030204"/>
              </a:rPr>
              <a:t>io_uring</a:t>
            </a:r>
            <a:endParaRPr kumimoji="0" lang="en-US" sz="2400" b="0" i="0" u="none" strike="noStrike" kern="0" cap="none" spc="0" normalizeH="0" baseline="0" noProof="0" dirty="0" err="1">
              <a:ln>
                <a:noFill/>
              </a:ln>
              <a:solidFill>
                <a:schemeClr val="tx1">
                  <a:alpha val="90196"/>
                </a:schemeClr>
              </a:solidFill>
              <a:effectLst/>
              <a:uLnTx/>
              <a:uFillTx/>
              <a:latin typeface="Cambria" panose="02040503050406030204"/>
              <a:ea typeface="Cambria" panose="02040503050406030204"/>
              <a:cs typeface="Cambria" panose="02040503050406030204"/>
              <a:sym typeface="Cambria" panose="02040503050406030204"/>
            </a:endParaRPr>
          </a:p>
        </p:txBody>
      </p:sp>
      <p:sp>
        <p:nvSpPr>
          <p:cNvPr id="10"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10</a:t>
            </a:r>
            <a:endParaRPr lang="en-US" sz="1000" dirty="0"/>
          </a:p>
        </p:txBody>
      </p:sp>
      <p:sp>
        <p:nvSpPr>
          <p:cNvPr id="8" name="文本框 7"/>
          <p:cNvSpPr txBox="1"/>
          <p:nvPr/>
        </p:nvSpPr>
        <p:spPr>
          <a:xfrm>
            <a:off x="11236325" y="6591300"/>
            <a:ext cx="4064000" cy="368300"/>
          </a:xfrm>
          <a:prstGeom prst="rect">
            <a:avLst/>
          </a:prstGeom>
          <a:noFill/>
        </p:spPr>
        <p:txBody>
          <a:bodyPr wrap="square" rtlCol="0">
            <a:spAutoFit/>
          </a:bodyPr>
          <a:p>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92000" cy="762000"/>
          </a:xfrm>
          <a:prstGeom prst="roundRect">
            <a:avLst>
              <a:gd name="adj" fmla="val 0"/>
            </a:avLst>
          </a:prstGeom>
          <a:solidFill>
            <a:srgbClr val="FFFFFF">
              <a:alpha val="100000"/>
            </a:srgbClr>
          </a:solidFill>
          <a:ln w="25400" cap="flat" cmpd="sng">
            <a:noFill/>
            <a:prstDash val="solid"/>
            <a:round/>
          </a:ln>
        </p:spPr>
        <p:txBody>
          <a:bodyPr vert="horz" wrap="square" lIns="63500" tIns="63500" rIns="63500" bIns="63500" rtlCol="0" anchor="ctr"/>
          <a:lstStyle/>
          <a:p>
            <a:pPr algn="ctr">
              <a:defRPr/>
            </a:pPr>
          </a:p>
        </p:txBody>
      </p:sp>
      <p:sp>
        <p:nvSpPr>
          <p:cNvPr id="3" name="AutoShape 3"/>
          <p:cNvSpPr/>
          <p:nvPr/>
        </p:nvSpPr>
        <p:spPr>
          <a:xfrm>
            <a:off x="508000" y="127000"/>
            <a:ext cx="11176000" cy="685800"/>
          </a:xfrm>
          <a:prstGeom prst="rect">
            <a:avLst/>
          </a:prstGeom>
          <a:noFill/>
          <a:ln w="12700" cap="flat" cmpd="sng">
            <a:noFill/>
            <a:prstDash val="solid"/>
            <a:round/>
          </a:ln>
        </p:spPr>
        <p:txBody>
          <a:bodyPr vert="horz" wrap="square" lIns="0" tIns="0" rIns="0" bIns="0" rtlCol="0" anchor="ctr" anchorCtr="0"/>
          <a:lstStyle/>
          <a:p>
            <a:pPr>
              <a:lnSpc>
                <a:spcPct val="125000"/>
              </a:lnSpc>
              <a:defRPr/>
            </a:pPr>
            <a:r>
              <a:rPr lang="en-US" sz="2800" b="1" dirty="0">
                <a:solidFill>
                  <a:srgbClr val="1E2761"/>
                </a:solidFill>
                <a:latin typeface="Cambria" panose="02040503050406030204"/>
                <a:ea typeface="Cambria" panose="02040503050406030204"/>
                <a:cs typeface="Cambria" panose="02040503050406030204"/>
                <a:sym typeface="Cambria" panose="02040503050406030204"/>
              </a:rPr>
              <a:t>Significant Reduction in Batching Efficiency</a:t>
            </a:r>
            <a:r>
              <a:rPr lang="en-US" sz="2800" b="1" i="0" u="none" strike="noStrike" dirty="0">
                <a:solidFill>
                  <a:srgbClr val="1E2761"/>
                </a:solidFill>
                <a:latin typeface="Cambria" panose="02040503050406030204"/>
                <a:ea typeface="Cambria" panose="02040503050406030204"/>
                <a:cs typeface="Cambria" panose="02040503050406030204"/>
                <a:sym typeface="Cambria" panose="02040503050406030204"/>
              </a:rPr>
              <a:t>: Contention on the Submission Queue (SQ) Lock</a:t>
            </a:r>
            <a:endParaRPr lang="en-US" sz="2800" b="1" i="0" u="none" strike="noStrike" dirty="0">
              <a:solidFill>
                <a:srgbClr val="1E2761"/>
              </a:solidFill>
              <a:latin typeface="Cambria" panose="02040503050406030204"/>
              <a:ea typeface="Cambria" panose="02040503050406030204"/>
              <a:cs typeface="Cambria" panose="02040503050406030204"/>
              <a:sym typeface="Cambria" panose="02040503050406030204"/>
            </a:endParaRPr>
          </a:p>
        </p:txBody>
      </p:sp>
      <p:sp>
        <p:nvSpPr>
          <p:cNvPr id="4" name="AutoShape 4"/>
          <p:cNvSpPr/>
          <p:nvPr>
            <p:custDataLst>
              <p:tags r:id="rId1"/>
            </p:custDataLst>
          </p:nvPr>
        </p:nvSpPr>
        <p:spPr>
          <a:xfrm>
            <a:off x="2752090" y="1038225"/>
            <a:ext cx="7334673" cy="5501005"/>
          </a:xfrm>
          <a:prstGeom prst="roundRect">
            <a:avLst>
              <a:gd name="adj" fmla="val 2051"/>
            </a:avLst>
          </a:prstGeom>
          <a:solidFill>
            <a:srgbClr val="FFFFFF">
              <a:alpha val="100000"/>
            </a:srgbClr>
          </a:solidFill>
          <a:ln w="25400" cap="flat" cmpd="sng">
            <a:noFill/>
            <a:prstDash val="solid"/>
            <a:round/>
          </a:ln>
          <a:effectLst>
            <a:outerShdw blurRad="190500" dist="50800" dir="2700000" algn="tl" rotWithShape="0">
              <a:srgbClr val="000000">
                <a:alpha val="8000"/>
              </a:srgbClr>
            </a:outerShdw>
          </a:effectLst>
        </p:spPr>
        <p:txBody>
          <a:bodyPr vert="horz" wrap="square" lIns="63500" tIns="63500" rIns="63500" bIns="63500" rtlCol="0" anchor="ctr"/>
          <a:lstStyle/>
          <a:p>
            <a:pPr algn="ctr">
              <a:defRPr/>
            </a:pPr>
          </a:p>
        </p:txBody>
      </p:sp>
      <p:sp>
        <p:nvSpPr>
          <p:cNvPr id="5" name="AutoShape 5"/>
          <p:cNvSpPr/>
          <p:nvPr>
            <p:custDataLst>
              <p:tags r:id="rId2"/>
            </p:custDataLst>
          </p:nvPr>
        </p:nvSpPr>
        <p:spPr>
          <a:xfrm>
            <a:off x="3034193" y="1320328"/>
            <a:ext cx="6770468" cy="1128411"/>
          </a:xfrm>
          <a:prstGeom prst="roundRect">
            <a:avLst>
              <a:gd name="adj" fmla="val 7500"/>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custDataLst>
              <p:tags r:id="rId3"/>
            </p:custData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45770" y="1574220"/>
            <a:ext cx="620626" cy="620626"/>
          </a:xfrm>
          <a:prstGeom prst="rect">
            <a:avLst/>
          </a:prstGeom>
        </p:spPr>
      </p:pic>
      <p:sp>
        <p:nvSpPr>
          <p:cNvPr id="7" name="AutoShape 7"/>
          <p:cNvSpPr/>
          <p:nvPr>
            <p:custDataLst>
              <p:tags r:id="rId6"/>
            </p:custDataLst>
          </p:nvPr>
        </p:nvSpPr>
        <p:spPr>
          <a:xfrm>
            <a:off x="4021553" y="1461379"/>
            <a:ext cx="5642056" cy="338523"/>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E2761"/>
                </a:solidFill>
                <a:latin typeface="Noto Sans SC" panose="020B0200000000000000" charset="-122"/>
                <a:ea typeface="Noto Sans SC" panose="020B0200000000000000" charset="-122"/>
                <a:cs typeface="Noto Sans SC" panose="020B0200000000000000" charset="-122"/>
                <a:sym typeface="Noto Sans SC" panose="020B0200000000000000" charset="-122"/>
              </a:rPr>
              <a:t>Shared Resource Dependency</a:t>
            </a:r>
            <a:endParaRPr lang="en-US" sz="1100"/>
          </a:p>
        </p:txBody>
      </p:sp>
      <p:sp>
        <p:nvSpPr>
          <p:cNvPr id="8" name="AutoShape 8"/>
          <p:cNvSpPr/>
          <p:nvPr>
            <p:custDataLst>
              <p:tags r:id="rId7"/>
            </p:custDataLst>
          </p:nvPr>
        </p:nvSpPr>
        <p:spPr>
          <a:xfrm>
            <a:off x="4021553" y="1856323"/>
            <a:ext cx="5571531" cy="564206"/>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rPr>
              <a:t>All threads accessing a common `io_uring` instance must share the same Submission Queue (SQ), creating a natural access point.</a:t>
            </a:r>
            <a:endPar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9" name="AutoShape 9"/>
          <p:cNvSpPr/>
          <p:nvPr>
            <p:custDataLst>
              <p:tags r:id="rId8"/>
            </p:custDataLst>
          </p:nvPr>
        </p:nvSpPr>
        <p:spPr>
          <a:xfrm>
            <a:off x="3034193" y="2589791"/>
            <a:ext cx="6770468" cy="1128411"/>
          </a:xfrm>
          <a:prstGeom prst="roundRect">
            <a:avLst>
              <a:gd name="adj" fmla="val 7500"/>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0" name="Picture 10"/>
          <p:cNvPicPr>
            <a:picLocks noChangeAspect="1"/>
          </p:cNvPicPr>
          <p:nvPr>
            <p:custDataLst>
              <p:tags r:id="rId9"/>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245770" y="2843683"/>
            <a:ext cx="620626" cy="620626"/>
          </a:xfrm>
          <a:prstGeom prst="rect">
            <a:avLst/>
          </a:prstGeom>
        </p:spPr>
      </p:pic>
      <p:sp>
        <p:nvSpPr>
          <p:cNvPr id="11" name="AutoShape 11"/>
          <p:cNvSpPr/>
          <p:nvPr>
            <p:custDataLst>
              <p:tags r:id="rId12"/>
            </p:custDataLst>
          </p:nvPr>
        </p:nvSpPr>
        <p:spPr>
          <a:xfrm>
            <a:off x="4021553" y="2730842"/>
            <a:ext cx="5642056" cy="338523"/>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D94646"/>
                </a:solidFill>
                <a:latin typeface="Noto Sans SC" panose="020B0200000000000000" charset="-122"/>
                <a:ea typeface="Noto Sans SC" panose="020B0200000000000000" charset="-122"/>
                <a:cs typeface="Noto Sans SC" panose="020B0200000000000000" charset="-122"/>
                <a:sym typeface="Noto Sans SC" panose="020B0200000000000000" charset="-122"/>
              </a:rPr>
              <a:t>Critical Section Contention</a:t>
            </a:r>
            <a:endParaRPr lang="en-US" sz="1100"/>
          </a:p>
        </p:txBody>
      </p:sp>
      <p:sp>
        <p:nvSpPr>
          <p:cNvPr id="12" name="AutoShape 12"/>
          <p:cNvSpPr/>
          <p:nvPr>
            <p:custDataLst>
              <p:tags r:id="rId13"/>
            </p:custDataLst>
          </p:nvPr>
        </p:nvSpPr>
        <p:spPr>
          <a:xfrm>
            <a:off x="4021553" y="3125786"/>
            <a:ext cx="5571531" cy="564206"/>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rPr>
              <a:t>A mutex protects the SQ for thread safety, forcing concurrent threads to wait in a queue, drastically reducing parallelism.</a:t>
            </a:r>
            <a:endPar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3" name="AutoShape 13"/>
          <p:cNvSpPr/>
          <p:nvPr>
            <p:custDataLst>
              <p:tags r:id="rId14"/>
            </p:custDataLst>
          </p:nvPr>
        </p:nvSpPr>
        <p:spPr>
          <a:xfrm>
            <a:off x="3034193" y="3859253"/>
            <a:ext cx="6770468" cy="1128411"/>
          </a:xfrm>
          <a:prstGeom prst="roundRect">
            <a:avLst>
              <a:gd name="adj" fmla="val 7500"/>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4" name="Picture 14"/>
          <p:cNvPicPr>
            <a:picLocks noChangeAspect="1"/>
          </p:cNvPicPr>
          <p:nvPr>
            <p:custDataLst>
              <p:tags r:id="rId15"/>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245770" y="4113146"/>
            <a:ext cx="620626" cy="620626"/>
          </a:xfrm>
          <a:prstGeom prst="rect">
            <a:avLst/>
          </a:prstGeom>
        </p:spPr>
      </p:pic>
      <p:sp>
        <p:nvSpPr>
          <p:cNvPr id="15" name="AutoShape 15"/>
          <p:cNvSpPr/>
          <p:nvPr>
            <p:custDataLst>
              <p:tags r:id="rId18"/>
            </p:custDataLst>
          </p:nvPr>
        </p:nvSpPr>
        <p:spPr>
          <a:xfrm>
            <a:off x="4021553" y="4000305"/>
            <a:ext cx="5642056" cy="338523"/>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CA8A04"/>
                </a:solidFill>
                <a:latin typeface="Noto Sans SC" panose="020B0200000000000000" charset="-122"/>
                <a:ea typeface="Noto Sans SC" panose="020B0200000000000000" charset="-122"/>
                <a:cs typeface="Noto Sans SC" panose="020B0200000000000000" charset="-122"/>
                <a:sym typeface="Noto Sans SC" panose="020B0200000000000000" charset="-122"/>
              </a:rPr>
              <a:t>Elimination of Batching Benefits</a:t>
            </a:r>
            <a:endParaRPr lang="en-US" sz="1100"/>
          </a:p>
        </p:txBody>
      </p:sp>
      <p:sp>
        <p:nvSpPr>
          <p:cNvPr id="16" name="AutoShape 16"/>
          <p:cNvSpPr/>
          <p:nvPr>
            <p:custDataLst>
              <p:tags r:id="rId19"/>
            </p:custDataLst>
          </p:nvPr>
        </p:nvSpPr>
        <p:spPr>
          <a:xfrm>
            <a:off x="4021553" y="4395249"/>
            <a:ext cx="5571531" cy="564206"/>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rPr>
              <a:t>The lock serializes all submissions, preventing the kernel from efficiently batching multiple independent requests from different threads.</a:t>
            </a:r>
            <a:endPar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7" name="AutoShape 17"/>
          <p:cNvSpPr/>
          <p:nvPr>
            <p:custDataLst>
              <p:tags r:id="rId20"/>
            </p:custDataLst>
          </p:nvPr>
        </p:nvSpPr>
        <p:spPr>
          <a:xfrm>
            <a:off x="3034193" y="5128716"/>
            <a:ext cx="6770468" cy="1128411"/>
          </a:xfrm>
          <a:prstGeom prst="roundRect">
            <a:avLst>
              <a:gd name="adj" fmla="val 7500"/>
            </a:avLst>
          </a:prstGeom>
          <a:solidFill>
            <a:srgbClr val="ECFDF5">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8" name="Picture 18"/>
          <p:cNvPicPr>
            <a:picLocks noChangeAspect="1"/>
          </p:cNvPicPr>
          <p:nvPr>
            <p:custDataLst>
              <p:tags r:id="rId21"/>
            </p:custDataLst>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3245770" y="5382608"/>
            <a:ext cx="620626" cy="620626"/>
          </a:xfrm>
          <a:prstGeom prst="rect">
            <a:avLst/>
          </a:prstGeom>
        </p:spPr>
      </p:pic>
      <p:sp>
        <p:nvSpPr>
          <p:cNvPr id="19" name="AutoShape 19"/>
          <p:cNvSpPr/>
          <p:nvPr>
            <p:custDataLst>
              <p:tags r:id="rId24"/>
            </p:custDataLst>
          </p:nvPr>
        </p:nvSpPr>
        <p:spPr>
          <a:xfrm>
            <a:off x="4021553" y="5269767"/>
            <a:ext cx="5642056" cy="338523"/>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47857"/>
                </a:solidFill>
                <a:latin typeface="Noto Sans SC" panose="020B0200000000000000" charset="-122"/>
                <a:ea typeface="Noto Sans SC" panose="020B0200000000000000" charset="-122"/>
                <a:cs typeface="Noto Sans SC" panose="020B0200000000000000" charset="-122"/>
                <a:sym typeface="Noto Sans SC" panose="020B0200000000000000" charset="-122"/>
              </a:rPr>
              <a:t>The Scalability Question</a:t>
            </a:r>
            <a:endParaRPr lang="en-US" sz="1100"/>
          </a:p>
        </p:txBody>
      </p:sp>
      <p:sp>
        <p:nvSpPr>
          <p:cNvPr id="20" name="AutoShape 20"/>
          <p:cNvSpPr/>
          <p:nvPr>
            <p:custDataLst>
              <p:tags r:id="rId25"/>
            </p:custDataLst>
          </p:nvPr>
        </p:nvSpPr>
        <p:spPr>
          <a:xfrm>
            <a:off x="4021553" y="5664711"/>
            <a:ext cx="5571531" cy="564206"/>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rPr>
              <a:t>To what extent does this lock contention limit the overall system throughput and scalability as the number of threads increases?</a:t>
            </a:r>
            <a:endParaRPr lang="en-US" sz="1400" b="0" i="0" u="none" strike="noStrike">
              <a:solidFill>
                <a:srgbClr val="555A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21"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11</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92000" cy="774700"/>
          </a:xfrm>
          <a:prstGeom prst="roundRect">
            <a:avLst>
              <a:gd name="adj" fmla="val 0"/>
            </a:avLst>
          </a:prstGeom>
          <a:solidFill>
            <a:srgbClr val="FFFFFF">
              <a:alpha val="100000"/>
            </a:srgbClr>
          </a:solidFill>
          <a:ln w="25400" cap="flat" cmpd="sng">
            <a:noFill/>
            <a:prstDash val="solid"/>
            <a:round/>
          </a:ln>
        </p:spPr>
        <p:txBody>
          <a:bodyPr vert="horz" wrap="square" lIns="63500" tIns="63500" rIns="63500" bIns="63500" rtlCol="0" anchor="ctr"/>
          <a:lstStyle/>
          <a:p>
            <a:pPr algn="ctr">
              <a:defRPr/>
            </a:pPr>
          </a:p>
        </p:txBody>
      </p:sp>
      <p:sp>
        <p:nvSpPr>
          <p:cNvPr id="3" name="AutoShape 3"/>
          <p:cNvSpPr/>
          <p:nvPr/>
        </p:nvSpPr>
        <p:spPr>
          <a:xfrm>
            <a:off x="546100" y="152400"/>
            <a:ext cx="111506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800" b="1" i="0" u="none" strike="noStrike">
                <a:solidFill>
                  <a:srgbClr val="1E2761"/>
                </a:solidFill>
                <a:latin typeface="Cambria" panose="02040503050406030204"/>
                <a:ea typeface="Cambria" panose="02040503050406030204"/>
                <a:cs typeface="Cambria" panose="02040503050406030204"/>
                <a:sym typeface="Cambria" panose="02040503050406030204"/>
              </a:rPr>
              <a:t>Root Cause: How Contention Breaks Batching</a:t>
            </a:r>
            <a:endParaRPr lang="en-US" sz="1100"/>
          </a:p>
        </p:txBody>
      </p:sp>
      <p:sp>
        <p:nvSpPr>
          <p:cNvPr id="4" name="AutoShape 4"/>
          <p:cNvSpPr/>
          <p:nvPr/>
        </p:nvSpPr>
        <p:spPr>
          <a:xfrm>
            <a:off x="1778000" y="1079500"/>
            <a:ext cx="8636000" cy="5334000"/>
          </a:xfrm>
          <a:prstGeom prst="roundRect">
            <a:avLst>
              <a:gd name="adj" fmla="val 2380"/>
            </a:avLst>
          </a:prstGeom>
          <a:solidFill>
            <a:srgbClr val="FFFFFF">
              <a:alpha val="100000"/>
            </a:srgbClr>
          </a:solidFill>
          <a:ln w="12700" cap="flat" cmpd="sng">
            <a:solidFill>
              <a:srgbClr val="D6DEEB">
                <a:alpha val="100000"/>
              </a:srgbClr>
            </a:solidFill>
            <a:prstDash val="solid"/>
            <a:round/>
          </a:ln>
        </p:spPr>
        <p:txBody>
          <a:bodyPr vert="horz" wrap="square" lIns="63500" tIns="63500" rIns="63500" bIns="63500" rtlCol="0" anchor="ctr"/>
          <a:lstStyle/>
          <a:p>
            <a:pPr algn="ctr">
              <a:defRPr/>
            </a:pPr>
          </a:p>
        </p:txBody>
      </p:sp>
      <p:pic>
        <p:nvPicPr>
          <p:cNvPr id="5" name="Picture 5"/>
          <p:cNvPicPr>
            <a:picLocks noChangeAspect="1"/>
          </p:cNvPicPr>
          <p:nvPr/>
        </p:nvPicPr>
        <p:blipFill>
          <a:blip r:embed="rId1"/>
          <a:srcRect l="10941" r="10941"/>
          <a:stretch>
            <a:fillRect/>
          </a:stretch>
        </p:blipFill>
        <p:spPr>
          <a:xfrm>
            <a:off x="2032000" y="1397000"/>
            <a:ext cx="3683000" cy="3429000"/>
          </a:xfrm>
          <a:prstGeom prst="rect">
            <a:avLst/>
          </a:prstGeom>
          <a:noFill/>
          <a:ln w="25400" cap="flat" cmpd="sng">
            <a:noFill/>
            <a:prstDash val="solid"/>
            <a:round/>
          </a:ln>
          <a:effectLst>
            <a:outerShdw blurRad="101600" dist="38100" dir="2700000" algn="tl" rotWithShape="0">
              <a:srgbClr val="000000">
                <a:alpha val="10000"/>
              </a:srgbClr>
            </a:outerShdw>
          </a:effectLst>
        </p:spPr>
      </p:pic>
      <p:sp>
        <p:nvSpPr>
          <p:cNvPr id="6" name="AutoShape 6"/>
          <p:cNvSpPr/>
          <p:nvPr/>
        </p:nvSpPr>
        <p:spPr>
          <a:xfrm>
            <a:off x="2032000" y="4953000"/>
            <a:ext cx="3556000" cy="381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1200" b="0" i="0" u="none" strike="noStrike">
                <a:solidFill>
                  <a:srgbClr val="646464"/>
                </a:solidFill>
                <a:latin typeface="Calibri" panose="020F0502020204030204"/>
                <a:ea typeface="Calibri" panose="020F0502020204030204"/>
                <a:cs typeface="Calibri" panose="020F0502020204030204"/>
                <a:sym typeface="Calibri" panose="020F0502020204030204"/>
              </a:rPr>
              <a:t>io_uring Core Architecture (SQ/CQ)</a:t>
            </a:r>
            <a:endParaRPr lang="en-US" sz="1100"/>
          </a:p>
        </p:txBody>
      </p:sp>
      <p:sp>
        <p:nvSpPr>
          <p:cNvPr id="7" name="AutoShape 7"/>
          <p:cNvSpPr/>
          <p:nvPr/>
        </p:nvSpPr>
        <p:spPr>
          <a:xfrm>
            <a:off x="5842000" y="1397000"/>
            <a:ext cx="3683000" cy="1206500"/>
          </a:xfrm>
          <a:prstGeom prst="roundRect">
            <a:avLst>
              <a:gd name="adj" fmla="val 8421"/>
            </a:avLst>
          </a:prstGeom>
          <a:solidFill>
            <a:srgbClr val="EFF6FF">
              <a:alpha val="100000"/>
            </a:srgbClr>
          </a:solidFill>
          <a:ln w="12700" cap="flat" cmpd="sng">
            <a:solidFill>
              <a:srgbClr val="BFDBFE">
                <a:alpha val="100000"/>
              </a:srgbClr>
            </a:solidFill>
            <a:prstDash val="solid"/>
            <a:round/>
          </a:ln>
        </p:spPr>
        <p:txBody>
          <a:bodyPr vert="horz" wrap="square" lIns="63500" tIns="63500" rIns="63500" bIns="63500" rtlCol="0" anchor="ctr"/>
          <a:lstStyle/>
          <a:p>
            <a:pPr algn="ctr">
              <a:defRPr/>
            </a:pPr>
          </a:p>
        </p:txBody>
      </p:sp>
      <p:sp>
        <p:nvSpPr>
          <p:cNvPr id="8" name="AutoShape 8"/>
          <p:cNvSpPr/>
          <p:nvPr/>
        </p:nvSpPr>
        <p:spPr>
          <a:xfrm>
            <a:off x="5969000" y="1498600"/>
            <a:ext cx="3429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1E40AF"/>
                </a:solidFill>
                <a:latin typeface="Noto Sans SC" panose="020B0200000000000000" charset="-122"/>
                <a:ea typeface="Noto Sans SC" panose="020B0200000000000000" charset="-122"/>
                <a:cs typeface="Noto Sans SC" panose="020B0200000000000000" charset="-122"/>
                <a:sym typeface="Noto Sans SC" panose="020B0200000000000000" charset="-122"/>
              </a:rPr>
              <a:t>Synchronization Overhead</a:t>
            </a:r>
            <a:endParaRPr lang="en-US" sz="1100"/>
          </a:p>
        </p:txBody>
      </p:sp>
      <p:sp>
        <p:nvSpPr>
          <p:cNvPr id="9" name="AutoShape 9"/>
          <p:cNvSpPr/>
          <p:nvPr/>
        </p:nvSpPr>
        <p:spPr>
          <a:xfrm>
            <a:off x="5969000" y="1854200"/>
            <a:ext cx="3429000" cy="635000"/>
          </a:xfrm>
          <a:prstGeom prst="rect">
            <a:avLst/>
          </a:prstGeom>
          <a:noFill/>
          <a:ln w="12700" cap="flat" cmpd="sng">
            <a:noFill/>
            <a:prstDash val="solid"/>
            <a:round/>
          </a:ln>
        </p:spPr>
        <p:txBody>
          <a:bodyPr vert="horz" wrap="square" lIns="0" tIns="0" rIns="0" bIns="0" rtlCol="0" anchor="ctr" anchorCtr="0"/>
          <a:lstStyle/>
          <a:p>
            <a:pPr indent="0" algn="l">
              <a:lnSpc>
                <a:spcPct val="108000"/>
              </a:lnSpc>
              <a:defRPr/>
            </a:pPr>
            <a:r>
              <a:rPr lang="en-US" sz="1100" b="0" i="0" u="none" strike="noStrike">
                <a:solidFill>
                  <a:srgbClr val="4B5563"/>
                </a:solidFill>
                <a:latin typeface="Calibri" panose="020F0502020204030204"/>
                <a:ea typeface="Calibri" panose="020F0502020204030204"/>
                <a:cs typeface="Calibri" panose="020F0502020204030204"/>
                <a:sym typeface="Calibri" panose="020F0502020204030204"/>
              </a:rPr>
              <a:t>A coarse-grained mutex serializes all submissions, turning a parallel process into a strictly sequential one.</a:t>
            </a:r>
            <a:endParaRPr lang="en-US" sz="1100"/>
          </a:p>
        </p:txBody>
      </p:sp>
      <p:sp>
        <p:nvSpPr>
          <p:cNvPr id="10" name="AutoShape 10"/>
          <p:cNvSpPr/>
          <p:nvPr/>
        </p:nvSpPr>
        <p:spPr>
          <a:xfrm>
            <a:off x="5842000" y="2730500"/>
            <a:ext cx="3683000" cy="1206500"/>
          </a:xfrm>
          <a:prstGeom prst="roundRect">
            <a:avLst>
              <a:gd name="adj" fmla="val 8421"/>
            </a:avLst>
          </a:prstGeom>
          <a:solidFill>
            <a:srgbClr val="FFF7ED">
              <a:alpha val="100000"/>
            </a:srgbClr>
          </a:solidFill>
          <a:ln w="12700" cap="flat" cmpd="sng">
            <a:solidFill>
              <a:srgbClr val="FED7AA">
                <a:alpha val="100000"/>
              </a:srgbClr>
            </a:solidFill>
            <a:prstDash val="solid"/>
            <a:round/>
          </a:ln>
        </p:spPr>
        <p:txBody>
          <a:bodyPr vert="horz" wrap="square" lIns="63500" tIns="63500" rIns="63500" bIns="63500" rtlCol="0" anchor="ctr"/>
          <a:lstStyle/>
          <a:p>
            <a:pPr algn="ctr">
              <a:defRPr/>
            </a:pPr>
          </a:p>
        </p:txBody>
      </p:sp>
      <p:sp>
        <p:nvSpPr>
          <p:cNvPr id="11" name="AutoShape 11"/>
          <p:cNvSpPr/>
          <p:nvPr/>
        </p:nvSpPr>
        <p:spPr>
          <a:xfrm>
            <a:off x="5969000" y="2832100"/>
            <a:ext cx="3429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C2410C"/>
                </a:solidFill>
                <a:latin typeface="Noto Sans SC" panose="020B0200000000000000" charset="-122"/>
                <a:ea typeface="Noto Sans SC" panose="020B0200000000000000" charset="-122"/>
                <a:cs typeface="Noto Sans SC" panose="020B0200000000000000" charset="-122"/>
                <a:sym typeface="Noto Sans SC" panose="020B0200000000000000" charset="-122"/>
              </a:rPr>
              <a:t>Diminishing Batch Size</a:t>
            </a:r>
            <a:endParaRPr lang="en-US" sz="1100"/>
          </a:p>
        </p:txBody>
      </p:sp>
      <p:sp>
        <p:nvSpPr>
          <p:cNvPr id="12" name="AutoShape 12"/>
          <p:cNvSpPr/>
          <p:nvPr/>
        </p:nvSpPr>
        <p:spPr>
          <a:xfrm>
            <a:off x="5969000" y="3187700"/>
            <a:ext cx="3429000" cy="635000"/>
          </a:xfrm>
          <a:prstGeom prst="rect">
            <a:avLst/>
          </a:prstGeom>
          <a:noFill/>
          <a:ln w="12700" cap="flat" cmpd="sng">
            <a:noFill/>
            <a:prstDash val="solid"/>
            <a:round/>
          </a:ln>
        </p:spPr>
        <p:txBody>
          <a:bodyPr vert="horz" wrap="square" lIns="0" tIns="0" rIns="0" bIns="0" rtlCol="0" anchor="ctr" anchorCtr="0"/>
          <a:lstStyle/>
          <a:p>
            <a:pPr indent="0" algn="l">
              <a:lnSpc>
                <a:spcPct val="108000"/>
              </a:lnSpc>
              <a:defRPr/>
            </a:pPr>
            <a:r>
              <a:rPr lang="en-US" sz="1100" b="0" i="0" u="none" strike="noStrike">
                <a:solidFill>
                  <a:srgbClr val="4B5563"/>
                </a:solidFill>
                <a:latin typeface="Calibri" panose="020F0502020204030204"/>
                <a:ea typeface="Calibri" panose="020F0502020204030204"/>
                <a:cs typeface="Calibri" panose="020F0502020204030204"/>
                <a:sym typeface="Calibri" panose="020F0502020204030204"/>
              </a:rPr>
              <a:t>Heavy contention forces small request sets per thread, leading to a continuous shrinkage of the average batch size.</a:t>
            </a:r>
            <a:endParaRPr lang="en-US" sz="1100"/>
          </a:p>
        </p:txBody>
      </p:sp>
      <p:sp>
        <p:nvSpPr>
          <p:cNvPr id="13" name="AutoShape 13"/>
          <p:cNvSpPr/>
          <p:nvPr/>
        </p:nvSpPr>
        <p:spPr>
          <a:xfrm>
            <a:off x="5842000" y="4064000"/>
            <a:ext cx="3683000" cy="1206500"/>
          </a:xfrm>
          <a:prstGeom prst="roundRect">
            <a:avLst>
              <a:gd name="adj" fmla="val 8421"/>
            </a:avLst>
          </a:prstGeom>
          <a:solidFill>
            <a:srgbClr val="F0FDF4">
              <a:alpha val="100000"/>
            </a:srgbClr>
          </a:solidFill>
          <a:ln w="12700" cap="flat" cmpd="sng">
            <a:solidFill>
              <a:srgbClr val="BBF7D0">
                <a:alpha val="100000"/>
              </a:srgbClr>
            </a:solidFill>
            <a:prstDash val="solid"/>
            <a:round/>
          </a:ln>
        </p:spPr>
        <p:txBody>
          <a:bodyPr vert="horz" wrap="square" lIns="63500" tIns="63500" rIns="63500" bIns="63500" rtlCol="0" anchor="ctr"/>
          <a:lstStyle/>
          <a:p>
            <a:pPr algn="ctr">
              <a:defRPr/>
            </a:pPr>
          </a:p>
        </p:txBody>
      </p:sp>
      <p:sp>
        <p:nvSpPr>
          <p:cNvPr id="14" name="AutoShape 14"/>
          <p:cNvSpPr/>
          <p:nvPr/>
        </p:nvSpPr>
        <p:spPr>
          <a:xfrm>
            <a:off x="5969000" y="4165600"/>
            <a:ext cx="3429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15803D"/>
                </a:solidFill>
                <a:latin typeface="Noto Sans SC" panose="020B0200000000000000" charset="-122"/>
                <a:ea typeface="Noto Sans SC" panose="020B0200000000000000" charset="-122"/>
                <a:cs typeface="Noto Sans SC" panose="020B0200000000000000" charset="-122"/>
                <a:sym typeface="Noto Sans SC" panose="020B0200000000000000" charset="-122"/>
              </a:rPr>
              <a:t>Increased Submission Overhead</a:t>
            </a:r>
            <a:endParaRPr lang="en-US" sz="1100"/>
          </a:p>
        </p:txBody>
      </p:sp>
      <p:sp>
        <p:nvSpPr>
          <p:cNvPr id="15" name="AutoShape 15"/>
          <p:cNvSpPr/>
          <p:nvPr/>
        </p:nvSpPr>
        <p:spPr>
          <a:xfrm>
            <a:off x="5969000" y="4521200"/>
            <a:ext cx="3429000" cy="635000"/>
          </a:xfrm>
          <a:prstGeom prst="rect">
            <a:avLst/>
          </a:prstGeom>
          <a:noFill/>
          <a:ln w="12700" cap="flat" cmpd="sng">
            <a:noFill/>
            <a:prstDash val="solid"/>
            <a:round/>
          </a:ln>
        </p:spPr>
        <p:txBody>
          <a:bodyPr vert="horz" wrap="square" lIns="0" tIns="0" rIns="0" bIns="0" rtlCol="0" anchor="ctr" anchorCtr="0"/>
          <a:lstStyle/>
          <a:p>
            <a:pPr indent="0" algn="l">
              <a:lnSpc>
                <a:spcPct val="108000"/>
              </a:lnSpc>
              <a:defRPr/>
            </a:pPr>
            <a:r>
              <a:rPr lang="en-US" sz="1100" b="0" i="0" u="none" strike="noStrike">
                <a:solidFill>
                  <a:srgbClr val="4B5563"/>
                </a:solidFill>
                <a:latin typeface="Calibri" panose="020F0502020204030204"/>
                <a:ea typeface="Calibri" panose="020F0502020204030204"/>
                <a:cs typeface="Calibri" panose="020F0502020204030204"/>
                <a:sym typeface="Calibri" panose="020F0502020204030204"/>
              </a:rPr>
              <a:t>Lock acquisition/release overhead for tiny batches dominates total processing time, eroding performance.</a:t>
            </a:r>
            <a:endParaRPr lang="en-US" sz="1100"/>
          </a:p>
        </p:txBody>
      </p:sp>
      <p:sp>
        <p:nvSpPr>
          <p:cNvPr id="16" name="AutoShape 16"/>
          <p:cNvSpPr/>
          <p:nvPr/>
        </p:nvSpPr>
        <p:spPr>
          <a:xfrm>
            <a:off x="5842000" y="5397500"/>
            <a:ext cx="3683000" cy="889000"/>
          </a:xfrm>
          <a:prstGeom prst="roundRect">
            <a:avLst>
              <a:gd name="adj" fmla="val 11428"/>
            </a:avLst>
          </a:prstGeom>
          <a:solidFill>
            <a:srgbClr val="FEF2F2">
              <a:alpha val="100000"/>
            </a:srgbClr>
          </a:solidFill>
          <a:ln w="12700" cap="flat" cmpd="sng">
            <a:solidFill>
              <a:srgbClr val="FECACA">
                <a:alpha val="100000"/>
              </a:srgbClr>
            </a:solidFill>
            <a:prstDash val="solid"/>
            <a:round/>
          </a:ln>
        </p:spPr>
        <p:txBody>
          <a:bodyPr vert="horz" wrap="square" lIns="63500" tIns="63500" rIns="63500" bIns="63500" rtlCol="0" anchor="ctr"/>
          <a:lstStyle/>
          <a:p>
            <a:pPr algn="ctr">
              <a:defRPr/>
            </a:pPr>
          </a:p>
        </p:txBody>
      </p:sp>
      <p:sp>
        <p:nvSpPr>
          <p:cNvPr id="17" name="AutoShape 17"/>
          <p:cNvSpPr/>
          <p:nvPr/>
        </p:nvSpPr>
        <p:spPr>
          <a:xfrm>
            <a:off x="5969000" y="5524500"/>
            <a:ext cx="3429000" cy="635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200" b="1" i="0" u="none" strike="noStrike">
                <a:solidFill>
                  <a:srgbClr val="B91C1C"/>
                </a:solidFill>
                <a:latin typeface="Noto Sans SC" panose="020B0200000000000000" charset="-122"/>
                <a:ea typeface="Noto Sans SC" panose="020B0200000000000000" charset="-122"/>
                <a:cs typeface="Noto Sans SC" panose="020B0200000000000000" charset="-122"/>
                <a:sym typeface="Noto Sans SC" panose="020B0200000000000000" charset="-122"/>
              </a:rPr>
              <a:t>RESULT: The fundamental advantage of io_uring—</a:t>
            </a:r>
            <a:r>
              <a:rPr lang="en-US" sz="1200" b="1" i="0" u="none" strike="noStrike">
                <a:solidFill>
                  <a:srgbClr val="DC2626"/>
                </a:solidFill>
                <a:latin typeface="Noto Sans SC" panose="020B0200000000000000" charset="-122"/>
                <a:ea typeface="Noto Sans SC" panose="020B0200000000000000" charset="-122"/>
                <a:cs typeface="Noto Sans SC" panose="020B0200000000000000" charset="-122"/>
                <a:sym typeface="Noto Sans SC" panose="020B0200000000000000" charset="-122"/>
              </a:rPr>
              <a:t>efficient request batching</a:t>
            </a:r>
            <a:r>
              <a:rPr lang="en-US" sz="1200" b="1" i="0" u="none" strike="noStrike">
                <a:solidFill>
                  <a:srgbClr val="B91C1C"/>
                </a:solidFill>
                <a:latin typeface="Noto Sans SC" panose="020B0200000000000000" charset="-122"/>
                <a:ea typeface="Noto Sans SC" panose="020B0200000000000000" charset="-122"/>
                <a:cs typeface="Noto Sans SC" panose="020B0200000000000000" charset="-122"/>
                <a:sym typeface="Noto Sans SC" panose="020B0200000000000000" charset="-122"/>
              </a:rPr>
              <a:t>—is completely lost.</a:t>
            </a:r>
            <a:endParaRPr lang="en-US" sz="1100"/>
          </a:p>
        </p:txBody>
      </p:sp>
      <p:sp>
        <p:nvSpPr>
          <p:cNvPr id="18"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12</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66600" cy="774700"/>
          </a:xfrm>
          <a:prstGeom prst="roundRect">
            <a:avLst>
              <a:gd name="adj" fmla="val 0"/>
            </a:avLst>
          </a:prstGeom>
          <a:solidFill>
            <a:srgbClr val="FFFFFF">
              <a:alpha val="100000"/>
            </a:srgbClr>
          </a:solidFill>
          <a:ln w="12700" cap="flat" cmpd="sng">
            <a:solidFill>
              <a:srgbClr val="FFFFFF">
                <a:alpha val="100000"/>
              </a:srgbClr>
            </a:solidFill>
            <a:prstDash val="solid"/>
            <a:miter lim="10000000"/>
          </a:ln>
        </p:spPr>
        <p:txBody>
          <a:bodyPr vert="horz" wrap="square" lIns="63500" tIns="63500" rIns="63500" bIns="63500" rtlCol="0" anchor="ctr"/>
          <a:lstStyle/>
          <a:p>
            <a:pPr algn="ctr">
              <a:defRPr/>
            </a:pPr>
          </a:p>
        </p:txBody>
      </p:sp>
      <p:sp>
        <p:nvSpPr>
          <p:cNvPr id="3" name="AutoShape 3"/>
          <p:cNvSpPr/>
          <p:nvPr/>
        </p:nvSpPr>
        <p:spPr>
          <a:xfrm>
            <a:off x="546100" y="127000"/>
            <a:ext cx="11150600" cy="508000"/>
          </a:xfrm>
          <a:prstGeom prst="roundRect">
            <a:avLst>
              <a:gd name="adj" fmla="val 0"/>
            </a:avLst>
          </a:prstGeom>
          <a:noFill/>
          <a:ln w="25400" cap="flat" cmpd="sng">
            <a:noFill/>
            <a:prstDash val="solid"/>
            <a:round/>
          </a:ln>
        </p:spPr>
        <p:txBody>
          <a:bodyPr vert="horz" wrap="square" lIns="0" tIns="0" rIns="0" bIns="0" rtlCol="0" anchor="ctr" anchorCtr="0"/>
          <a:lstStyle/>
          <a:p>
            <a:pPr indent="0" algn="l">
              <a:lnSpc>
                <a:spcPct val="100000"/>
              </a:lnSpc>
              <a:defRPr/>
            </a:pPr>
            <a:r>
              <a:rPr lang="en-US" sz="2400" b="1" i="0" u="none" strike="noStrike">
                <a:solidFill>
                  <a:srgbClr val="1E2761"/>
                </a:solidFill>
                <a:latin typeface="Cambria" panose="02040503050406030204"/>
                <a:ea typeface="Cambria" panose="02040503050406030204"/>
                <a:cs typeface="Cambria" panose="02040503050406030204"/>
                <a:sym typeface="Cambria" panose="02040503050406030204"/>
              </a:rPr>
              <a:t>Identifying the Bottleneck with Performance Analysis</a:t>
            </a:r>
            <a:endParaRPr lang="en-US" sz="1100"/>
          </a:p>
        </p:txBody>
      </p:sp>
      <p:sp>
        <p:nvSpPr>
          <p:cNvPr id="4" name="AutoShape 4"/>
          <p:cNvSpPr/>
          <p:nvPr/>
        </p:nvSpPr>
        <p:spPr>
          <a:xfrm>
            <a:off x="736600" y="1092200"/>
            <a:ext cx="5397500" cy="4572000"/>
          </a:xfrm>
          <a:prstGeom prst="roundRect">
            <a:avLst>
              <a:gd name="adj" fmla="val 1111"/>
            </a:avLst>
          </a:prstGeom>
          <a:solidFill>
            <a:srgbClr val="FFFFFF">
              <a:alpha val="100000"/>
            </a:srgbClr>
          </a:solidFill>
          <a:ln w="12700" cap="flat" cmpd="sng">
            <a:solidFill>
              <a:srgbClr val="D6DEEB">
                <a:alpha val="100000"/>
              </a:srgbClr>
            </a:solidFill>
            <a:prstDash val="solid"/>
            <a:miter lim="10000000"/>
          </a:ln>
        </p:spPr>
        <p:txBody>
          <a:bodyPr vert="horz" wrap="square" lIns="63500" tIns="63500" rIns="63500" bIns="63500" rtlCol="0" anchor="ctr"/>
          <a:lstStyle/>
          <a:p>
            <a:pPr algn="ctr">
              <a:defRPr/>
            </a:pPr>
          </a:p>
        </p:txBody>
      </p:sp>
      <p:sp>
        <p:nvSpPr>
          <p:cNvPr id="5" name="AutoShape 5"/>
          <p:cNvSpPr/>
          <p:nvPr/>
        </p:nvSpPr>
        <p:spPr>
          <a:xfrm>
            <a:off x="1054100" y="1320800"/>
            <a:ext cx="4826000" cy="4445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l">
              <a:lnSpc>
                <a:spcPct val="100000"/>
              </a:lnSpc>
              <a:defRPr/>
            </a:pPr>
            <a:r>
              <a:rPr lang="en-US" sz="2000" b="1" i="0" u="none" strike="noStrike">
                <a:solidFill>
                  <a:srgbClr val="1E2761"/>
                </a:solidFill>
                <a:latin typeface="Calibri" panose="020F0502020204030204"/>
                <a:ea typeface="Calibri" panose="020F0502020204030204"/>
                <a:cs typeface="Calibri" panose="020F0502020204030204"/>
                <a:sym typeface="Calibri" panose="020F0502020204030204"/>
              </a:rPr>
              <a:t>1. Kernel Instrumentation</a:t>
            </a:r>
            <a:endParaRPr lang="en-US" sz="1100"/>
          </a:p>
        </p:txBody>
      </p:sp>
      <p:sp>
        <p:nvSpPr>
          <p:cNvPr id="6" name="AutoShape 6"/>
          <p:cNvSpPr/>
          <p:nvPr/>
        </p:nvSpPr>
        <p:spPr>
          <a:xfrm>
            <a:off x="1054100" y="1905000"/>
            <a:ext cx="4826000" cy="3556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l">
              <a:lnSpc>
                <a:spcPct val="108000"/>
              </a:lnSpc>
              <a:defRPr/>
            </a:pP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We modified the Linux kernel (v5.15.198) by inserting custom instrumentation points within the</a:t>
            </a:r>
            <a:r>
              <a:rPr lang="en-US" sz="1200" b="0" i="0" u="none" strike="noStrike">
                <a:solidFill>
                  <a:srgbClr val="1E2761"/>
                </a:solidFill>
                <a:latin typeface="Consolas" panose="020B0609020204030204"/>
                <a:ea typeface="Consolas" panose="020B0609020204030204"/>
                <a:cs typeface="Consolas" panose="020B0609020204030204"/>
                <a:sym typeface="Consolas" panose="020B0609020204030204"/>
              </a:rPr>
              <a:t>io_submit_sqes()</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function to collect key metrics:</a:t>
            </a:r>
            <a:endParaRPr lang="en-US" sz="1100"/>
          </a:p>
          <a:p>
            <a:pPr indent="0" algn="l">
              <a:lnSpc>
                <a:spcPct val="108000"/>
              </a:lnSpc>
            </a:pPr>
            <a:endParaRPr lang="en-US" sz="1100"/>
          </a:p>
          <a:p>
            <a:pPr marL="190500" indent="0" algn="l">
              <a:lnSpc>
                <a:spcPct val="108000"/>
              </a:lnSpc>
            </a:pPr>
            <a:r>
              <a:rPr lang="en-US" sz="1200" b="1" i="0" u="none" strike="noStrike">
                <a:solidFill>
                  <a:srgbClr val="333333"/>
                </a:solidFill>
                <a:latin typeface="Consolas" panose="020B0609020204030204"/>
                <a:ea typeface="Consolas" panose="020B0609020204030204"/>
                <a:cs typeface="Consolas" panose="020B0609020204030204"/>
                <a:sym typeface="Consolas" panose="020B0609020204030204"/>
              </a:rPr>
              <a:t>calls:</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Number of submission calls initiated by the application</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a:p>
            <a:pPr marL="190500" indent="0" algn="l">
              <a:lnSpc>
                <a:spcPct val="108000"/>
              </a:lnSpc>
            </a:pPr>
            <a:r>
              <a:rPr lang="en-US" sz="1200" b="1" i="0" u="none" strike="noStrike">
                <a:solidFill>
                  <a:srgbClr val="333333"/>
                </a:solidFill>
                <a:latin typeface="Consolas" panose="020B0609020204030204"/>
                <a:ea typeface="Consolas" panose="020B0609020204030204"/>
                <a:cs typeface="Consolas" panose="020B0609020204030204"/>
                <a:sym typeface="Consolas" panose="020B0609020204030204"/>
              </a:rPr>
              <a:t>reqs:</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Total I/O requests actually submitted to the kernel</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a:p>
            <a:pPr marL="190500" indent="0" algn="l">
              <a:lnSpc>
                <a:spcPct val="108000"/>
              </a:lnSpc>
            </a:pPr>
            <a:r>
              <a:rPr lang="en-US" sz="1200" b="1" i="0" u="none" strike="noStrike">
                <a:solidFill>
                  <a:srgbClr val="333333"/>
                </a:solidFill>
                <a:latin typeface="Consolas" panose="020B0609020204030204"/>
                <a:ea typeface="Consolas" panose="020B0609020204030204"/>
                <a:cs typeface="Consolas" panose="020B0609020204030204"/>
                <a:sym typeface="Consolas" panose="020B0609020204030204"/>
              </a:rPr>
              <a:t>big_batches:</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Count of batches with a size ≥ 32 requests</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a:p>
            <a:pPr marL="190500" indent="0" algn="l">
              <a:lnSpc>
                <a:spcPct val="108000"/>
              </a:lnSpc>
            </a:pPr>
            <a:r>
              <a:rPr lang="en-US" sz="1200" b="1" i="0" u="none" strike="noStrike">
                <a:solidFill>
                  <a:srgbClr val="333333"/>
                </a:solidFill>
                <a:latin typeface="Consolas" panose="020B0609020204030204"/>
                <a:ea typeface="Consolas" panose="020B0609020204030204"/>
                <a:cs typeface="Consolas" panose="020B0609020204030204"/>
                <a:sym typeface="Consolas" panose="020B0609020204030204"/>
              </a:rPr>
              <a:t>avg_batch:</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Average batch size (calculated as reqs / calls)</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p:txBody>
      </p:sp>
      <p:sp>
        <p:nvSpPr>
          <p:cNvPr id="7" name="AutoShape 7"/>
          <p:cNvSpPr/>
          <p:nvPr/>
        </p:nvSpPr>
        <p:spPr>
          <a:xfrm>
            <a:off x="6350000" y="1092200"/>
            <a:ext cx="5080000" cy="4572000"/>
          </a:xfrm>
          <a:prstGeom prst="roundRect">
            <a:avLst>
              <a:gd name="adj" fmla="val 1111"/>
            </a:avLst>
          </a:prstGeom>
          <a:solidFill>
            <a:srgbClr val="FFFFFF">
              <a:alpha val="100000"/>
            </a:srgbClr>
          </a:solidFill>
          <a:ln w="12700" cap="flat" cmpd="sng">
            <a:solidFill>
              <a:srgbClr val="D6DEEB">
                <a:alpha val="100000"/>
              </a:srgbClr>
            </a:solidFill>
            <a:prstDash val="solid"/>
            <a:miter lim="10000000"/>
          </a:ln>
        </p:spPr>
        <p:txBody>
          <a:bodyPr vert="horz" wrap="square" lIns="63500" tIns="63500" rIns="63500" bIns="63500" rtlCol="0" anchor="ctr"/>
          <a:lstStyle/>
          <a:p>
            <a:pPr algn="ctr">
              <a:defRPr/>
            </a:pPr>
          </a:p>
        </p:txBody>
      </p:sp>
      <p:sp>
        <p:nvSpPr>
          <p:cNvPr id="8" name="AutoShape 8"/>
          <p:cNvSpPr/>
          <p:nvPr/>
        </p:nvSpPr>
        <p:spPr>
          <a:xfrm>
            <a:off x="6629400" y="1320800"/>
            <a:ext cx="4572000" cy="4445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l">
              <a:lnSpc>
                <a:spcPct val="100000"/>
              </a:lnSpc>
              <a:defRPr/>
            </a:pPr>
            <a:r>
              <a:rPr lang="en-US" sz="2000" b="1" i="0" u="none" strike="noStrike">
                <a:solidFill>
                  <a:srgbClr val="1E2761"/>
                </a:solidFill>
                <a:latin typeface="Calibri" panose="020F0502020204030204"/>
                <a:ea typeface="Calibri" panose="020F0502020204030204"/>
                <a:cs typeface="Calibri" panose="020F0502020204030204"/>
                <a:sym typeface="Calibri" panose="020F0502020204030204"/>
              </a:rPr>
              <a:t>2. Performance Profiling (perf)</a:t>
            </a:r>
            <a:endParaRPr lang="en-US" sz="1100"/>
          </a:p>
        </p:txBody>
      </p:sp>
      <p:sp>
        <p:nvSpPr>
          <p:cNvPr id="9" name="AutoShape 9"/>
          <p:cNvSpPr/>
          <p:nvPr/>
        </p:nvSpPr>
        <p:spPr>
          <a:xfrm>
            <a:off x="6629400" y="1905000"/>
            <a:ext cx="4572000" cy="1397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l">
              <a:lnSpc>
                <a:spcPct val="108000"/>
              </a:lnSpc>
              <a:defRPr/>
            </a:pP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A</a:t>
            </a:r>
            <a:r>
              <a:rPr lang="en-US" sz="1200" b="1" i="0" u="none" strike="noStrike">
                <a:solidFill>
                  <a:srgbClr val="333333"/>
                </a:solidFill>
                <a:latin typeface="Consolas" panose="020B0609020204030204"/>
                <a:ea typeface="Consolas" panose="020B0609020204030204"/>
                <a:cs typeface="Consolas" panose="020B0609020204030204"/>
                <a:sym typeface="Consolas" panose="020B0609020204030204"/>
              </a:rPr>
              <a:t>perf</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analysis of the workload would reveal critical bottlenecks:</a:t>
            </a:r>
            <a:endParaRPr lang="en-US" sz="1100"/>
          </a:p>
          <a:p>
            <a:pPr marL="127000" indent="0" algn="l">
              <a:lnSpc>
                <a:spcPct val="108000"/>
              </a:lnSpc>
            </a:pP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 Significant CPU time spent in</a:t>
            </a:r>
            <a:r>
              <a:rPr lang="en-US" sz="1200" b="0" i="0" u="none" strike="noStrike">
                <a:solidFill>
                  <a:srgbClr val="333333"/>
                </a:solidFill>
                <a:latin typeface="Consolas" panose="020B0609020204030204"/>
                <a:ea typeface="Consolas" panose="020B0609020204030204"/>
                <a:cs typeface="Consolas" panose="020B0609020204030204"/>
                <a:sym typeface="Consolas" panose="020B0609020204030204"/>
              </a:rPr>
              <a:t>mutex_lock()</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synchronization functions.</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a:p>
            <a:pPr marL="127000" indent="0" algn="l">
              <a:lnSpc>
                <a:spcPct val="108000"/>
              </a:lnSpc>
            </a:pP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 Flame graphs highlight a hot path leading to</a:t>
            </a:r>
            <a:r>
              <a:rPr lang="en-US" sz="1200" b="0" i="0" u="none" strike="noStrike">
                <a:solidFill>
                  <a:srgbClr val="333333"/>
                </a:solidFill>
                <a:latin typeface="Consolas" panose="020B0609020204030204"/>
                <a:ea typeface="Consolas" panose="020B0609020204030204"/>
                <a:cs typeface="Consolas" panose="020B0609020204030204"/>
                <a:sym typeface="Consolas" panose="020B0609020204030204"/>
              </a:rPr>
              <a:t>io_uring</a:t>
            </a:r>
            <a:r>
              <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rPr>
              <a:t>submission logic, with time attributed to lock contention.</a:t>
            </a:r>
            <a:endParaRPr lang="en-US" sz="1200" b="0" i="0" u="none" strike="noStrike">
              <a:solidFill>
                <a:srgbClr val="333333"/>
              </a:solidFill>
              <a:latin typeface="Calibri" panose="020F0502020204030204"/>
              <a:ea typeface="Calibri" panose="020F0502020204030204"/>
              <a:cs typeface="Calibri" panose="020F0502020204030204"/>
              <a:sym typeface="Calibri" panose="020F0502020204030204"/>
            </a:endParaRPr>
          </a:p>
        </p:txBody>
      </p:sp>
      <p:sp>
        <p:nvSpPr>
          <p:cNvPr id="10" name="AutoShape 10"/>
          <p:cNvSpPr/>
          <p:nvPr/>
        </p:nvSpPr>
        <p:spPr>
          <a:xfrm>
            <a:off x="6629400" y="3556000"/>
            <a:ext cx="4572000" cy="1524000"/>
          </a:xfrm>
          <a:prstGeom prst="roundRect">
            <a:avLst>
              <a:gd name="adj" fmla="val 6666"/>
            </a:avLst>
          </a:prstGeom>
          <a:solidFill>
            <a:srgbClr val="F0F4F8">
              <a:alpha val="100000"/>
            </a:srgbClr>
          </a:solidFill>
          <a:ln w="12700" cap="flat" cmpd="sng">
            <a:solidFill>
              <a:srgbClr val="B4BECD">
                <a:alpha val="100000"/>
              </a:srgbClr>
            </a:solidFill>
            <a:prstDash val="solid"/>
            <a:miter lim="10000000"/>
          </a:ln>
        </p:spPr>
        <p:txBody>
          <a:bodyPr vert="horz" wrap="square" lIns="63500" tIns="63500" rIns="63500" bIns="63500" rtlCol="0" anchor="ctr"/>
          <a:lstStyle/>
          <a:p>
            <a:pPr algn="ctr">
              <a:defRPr/>
            </a:pPr>
          </a:p>
        </p:txBody>
      </p:sp>
      <p:sp>
        <p:nvSpPr>
          <p:cNvPr id="11" name="AutoShape 11"/>
          <p:cNvSpPr/>
          <p:nvPr/>
        </p:nvSpPr>
        <p:spPr>
          <a:xfrm>
            <a:off x="6756400" y="3683000"/>
            <a:ext cx="4318000" cy="1270000"/>
          </a:xfrm>
          <a:prstGeom prst="roundRect">
            <a:avLst>
              <a:gd name="adj" fmla="val 0"/>
            </a:avLst>
          </a:prstGeom>
          <a:noFill/>
          <a:ln w="25400" cap="flat" cmpd="sng">
            <a:noFill/>
            <a:prstDash val="solid"/>
            <a:round/>
          </a:ln>
        </p:spPr>
        <p:txBody>
          <a:bodyPr vert="horz" wrap="square" lIns="101600" tIns="101600" rIns="101600" bIns="101600" rtlCol="0" anchor="ctr" anchorCtr="0"/>
          <a:lstStyle/>
          <a:p>
            <a:pPr indent="0" algn="l">
              <a:lnSpc>
                <a:spcPct val="108000"/>
              </a:lnSpc>
              <a:defRPr/>
            </a:pPr>
            <a:r>
              <a:rPr lang="en-US" sz="1400" b="1" i="0" u="none" strike="noStrike">
                <a:solidFill>
                  <a:srgbClr val="1E2761"/>
                </a:solidFill>
                <a:latin typeface="Calibri" panose="020F0502020204030204"/>
                <a:ea typeface="Calibri" panose="020F0502020204030204"/>
                <a:cs typeface="Calibri" panose="020F0502020204030204"/>
                <a:sym typeface="Calibri" panose="020F0502020204030204"/>
              </a:rPr>
              <a:t>Analysis Focus</a:t>
            </a:r>
            <a:endParaRPr lang="en-US" sz="1100"/>
          </a:p>
          <a:p>
            <a:pPr indent="0" algn="l">
              <a:lnSpc>
                <a:spcPct val="108000"/>
              </a:lnSpc>
            </a:pPr>
            <a:r>
              <a:rPr lang="en-US" sz="1200" b="0" i="0" u="none" strike="noStrike">
                <a:solidFill>
                  <a:srgbClr val="1F2329"/>
                </a:solidFill>
                <a:latin typeface="Calibri" panose="020F0502020204030204"/>
                <a:ea typeface="Calibri" panose="020F0502020204030204"/>
                <a:cs typeface="Calibri" panose="020F0502020204030204"/>
                <a:sym typeface="Calibri" panose="020F0502020204030204"/>
              </a:rPr>
              <a:t>Measure and quantify how the</a:t>
            </a:r>
            <a:r>
              <a:rPr lang="en-US" sz="1200" b="1" i="0" u="none" strike="noStrike">
                <a:solidFill>
                  <a:srgbClr val="1F2329"/>
                </a:solidFill>
                <a:latin typeface="Calibri" panose="020F0502020204030204"/>
                <a:ea typeface="Calibri" panose="020F0502020204030204"/>
                <a:cs typeface="Calibri" panose="020F0502020204030204"/>
                <a:sym typeface="Calibri" panose="020F0502020204030204"/>
              </a:rPr>
              <a:t>batching behavior</a:t>
            </a:r>
            <a:r>
              <a:rPr lang="en-US" sz="1200" b="0" i="0" u="none" strike="noStrike">
                <a:solidFill>
                  <a:srgbClr val="1F2329"/>
                </a:solidFill>
                <a:latin typeface="Calibri" panose="020F0502020204030204"/>
                <a:ea typeface="Calibri" panose="020F0502020204030204"/>
                <a:cs typeface="Calibri" panose="020F0502020204030204"/>
                <a:sym typeface="Calibri" panose="020F0502020204030204"/>
              </a:rPr>
              <a:t>(avg_batch, big_batches) degrades as the level of thread contention for the SQ lock increases.</a:t>
            </a:r>
            <a:endParaRPr lang="en-US" sz="1200" b="0" i="0" u="none" strike="noStrike">
              <a:solidFill>
                <a:srgbClr val="1F2329"/>
              </a:solidFill>
              <a:latin typeface="Calibri" panose="020F0502020204030204"/>
              <a:ea typeface="Calibri" panose="020F0502020204030204"/>
              <a:cs typeface="Calibri" panose="020F0502020204030204"/>
              <a:sym typeface="Calibri" panose="020F0502020204030204"/>
            </a:endParaRPr>
          </a:p>
        </p:txBody>
      </p:sp>
      <p:sp>
        <p:nvSpPr>
          <p:cNvPr id="12"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13</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66600" cy="774700"/>
          </a:xfrm>
          <a:prstGeom prst="roundRect">
            <a:avLst>
              <a:gd name="adj" fmla="val 0"/>
            </a:avLst>
          </a:prstGeom>
          <a:solidFill>
            <a:srgbClr val="FFFFFF">
              <a:alpha val="100000"/>
            </a:srgbClr>
          </a:solidFill>
          <a:ln w="12700" cap="flat" cmpd="sng">
            <a:solidFill>
              <a:srgbClr val="FFFFFF">
                <a:alpha val="100000"/>
              </a:srgbClr>
            </a:solidFill>
            <a:prstDash val="solid"/>
            <a:miter lim="10000000"/>
          </a:ln>
        </p:spPr>
        <p:txBody>
          <a:bodyPr vert="horz" wrap="square" lIns="63500" tIns="63500" rIns="63500" bIns="63500" rtlCol="0" anchor="ctr"/>
          <a:lstStyle/>
          <a:p>
            <a:pPr algn="ctr">
              <a:defRPr/>
            </a:pPr>
          </a:p>
        </p:txBody>
      </p:sp>
      <p:sp>
        <p:nvSpPr>
          <p:cNvPr id="3" name="AutoShape 3"/>
          <p:cNvSpPr/>
          <p:nvPr/>
        </p:nvSpPr>
        <p:spPr>
          <a:xfrm>
            <a:off x="546100" y="127000"/>
            <a:ext cx="11150600" cy="508000"/>
          </a:xfrm>
          <a:prstGeom prst="roundRect">
            <a:avLst>
              <a:gd name="adj" fmla="val 0"/>
            </a:avLst>
          </a:prstGeom>
          <a:noFill/>
          <a:ln w="25400" cap="flat" cmpd="sng">
            <a:noFill/>
            <a:prstDash val="solid"/>
            <a:round/>
          </a:ln>
        </p:spPr>
        <p:txBody>
          <a:bodyPr vert="horz" wrap="square" lIns="0" tIns="0" rIns="0" bIns="0" rtlCol="0" anchor="ctr" anchorCtr="0"/>
          <a:lstStyle/>
          <a:p>
            <a:pPr indent="0" algn="l">
              <a:lnSpc>
                <a:spcPct val="92000"/>
              </a:lnSpc>
              <a:defRPr/>
            </a:pPr>
            <a:r>
              <a:rPr lang="en-US" sz="2800" b="1" i="0" u="none" strike="noStrike">
                <a:solidFill>
                  <a:srgbClr val="1E2761"/>
                </a:solidFill>
                <a:latin typeface="Cambria" panose="02040503050406030204"/>
                <a:ea typeface="Cambria" panose="02040503050406030204"/>
                <a:cs typeface="Cambria" panose="02040503050406030204"/>
                <a:sym typeface="Cambria" panose="02040503050406030204"/>
              </a:rPr>
              <a:t>Findings: Batching Efficiency Collapses Under Contention</a:t>
            </a:r>
            <a:endParaRPr lang="en-US" sz="1100"/>
          </a:p>
        </p:txBody>
      </p:sp>
      <p:sp>
        <p:nvSpPr>
          <p:cNvPr id="4" name="AutoShape 4"/>
          <p:cNvSpPr/>
          <p:nvPr/>
        </p:nvSpPr>
        <p:spPr>
          <a:xfrm>
            <a:off x="736600" y="914400"/>
            <a:ext cx="10972800" cy="381000"/>
          </a:xfrm>
          <a:prstGeom prst="roundRect">
            <a:avLst>
              <a:gd name="adj" fmla="val 0"/>
            </a:avLst>
          </a:prstGeom>
          <a:noFill/>
          <a:ln w="25400" cap="flat" cmpd="sng">
            <a:noFill/>
            <a:prstDash val="solid"/>
            <a:round/>
          </a:ln>
        </p:spPr>
        <p:txBody>
          <a:bodyPr vert="horz" wrap="square" lIns="88900" tIns="25400" rIns="88900" bIns="25400" rtlCol="0" anchor="ctr" anchorCtr="0"/>
          <a:lstStyle/>
          <a:p>
            <a:pPr indent="0" algn="l">
              <a:lnSpc>
                <a:spcPct val="100000"/>
              </a:lnSpc>
              <a:defRPr/>
            </a:pPr>
            <a:r>
              <a:rPr lang="en-US" sz="1600" b="0" i="1" u="none" strike="noStrike">
                <a:solidFill>
                  <a:srgbClr val="64748B"/>
                </a:solidFill>
                <a:latin typeface="Calibri" panose="020F0502020204030204"/>
                <a:ea typeface="Calibri" panose="020F0502020204030204"/>
                <a:cs typeface="Calibri" panose="020F0502020204030204"/>
                <a:sym typeface="Calibri" panose="020F0502020204030204"/>
              </a:rPr>
              <a:t>Kernel-Level Observations (8 Threads):</a:t>
            </a:r>
            <a:endParaRPr lang="en-US" sz="1100"/>
          </a:p>
        </p:txBody>
      </p:sp>
      <p:graphicFrame>
        <p:nvGraphicFramePr>
          <p:cNvPr id="5" name="Table 5"/>
          <p:cNvGraphicFramePr>
            <a:graphicFrameLocks noGrp="1"/>
          </p:cNvGraphicFramePr>
          <p:nvPr/>
        </p:nvGraphicFramePr>
        <p:xfrm>
          <a:off x="368300" y="1460500"/>
          <a:ext cx="8890000" cy="1778000"/>
        </p:xfrm>
        <a:graphic>
          <a:graphicData uri="http://schemas.openxmlformats.org/drawingml/2006/table">
            <a:tbl>
              <a:tblPr>
                <a:effectLst/>
              </a:tblPr>
              <a:tblGrid>
                <a:gridCol w="2032000"/>
                <a:gridCol w="2286000"/>
                <a:gridCol w="2286000"/>
                <a:gridCol w="2286000"/>
              </a:tblGrid>
              <a:tr h="508000">
                <a:tc>
                  <a:txBody>
                    <a:bodyPr/>
                    <a:lstStyle/>
                    <a:p>
                      <a:pPr indent="0" algn="ctr">
                        <a:lnSpc>
                          <a:spcPct val="100000"/>
                        </a:lnSpc>
                        <a:defRPr/>
                      </a:pPr>
                      <a:r>
                        <a:rPr lang="en-US" sz="1400" b="1" i="0" u="none" strike="noStrike">
                          <a:solidFill>
                            <a:srgbClr val="1E2761"/>
                          </a:solidFill>
                          <a:latin typeface="Calibri" panose="020F0502020204030204"/>
                          <a:ea typeface="Calibri" panose="020F0502020204030204"/>
                          <a:cs typeface="Calibri" panose="020F0502020204030204"/>
                          <a:sym typeface="Calibri" panose="020F0502020204030204"/>
                        </a:rPr>
                        <a:t>Scenario</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1F5F9">
                        <a:alpha val="100000"/>
                      </a:srgbClr>
                    </a:solidFill>
                  </a:tcPr>
                </a:tc>
                <a:tc>
                  <a:txBody>
                    <a:bodyPr/>
                    <a:lstStyle/>
                    <a:p>
                      <a:pPr indent="0" algn="ctr">
                        <a:lnSpc>
                          <a:spcPct val="100000"/>
                        </a:lnSpc>
                        <a:defRPr/>
                      </a:pPr>
                      <a:r>
                        <a:rPr lang="en-US" sz="1400" b="1" i="0" u="none" strike="noStrike">
                          <a:solidFill>
                            <a:srgbClr val="1E2761"/>
                          </a:solidFill>
                          <a:latin typeface="Calibri" panose="020F0502020204030204"/>
                          <a:ea typeface="Calibri" panose="020F0502020204030204"/>
                          <a:cs typeface="Calibri" panose="020F0502020204030204"/>
                          <a:sym typeface="Calibri" panose="020F0502020204030204"/>
                        </a:rPr>
                        <a:t>avg_batch</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1F5F9">
                        <a:alpha val="100000"/>
                      </a:srgbClr>
                    </a:solidFill>
                  </a:tcPr>
                </a:tc>
                <a:tc>
                  <a:txBody>
                    <a:bodyPr/>
                    <a:lstStyle/>
                    <a:p>
                      <a:pPr indent="0" algn="ctr">
                        <a:lnSpc>
                          <a:spcPct val="100000"/>
                        </a:lnSpc>
                        <a:defRPr/>
                      </a:pPr>
                      <a:r>
                        <a:rPr lang="en-US" sz="1400" b="1" i="0" u="none" strike="noStrike">
                          <a:solidFill>
                            <a:srgbClr val="1E2761"/>
                          </a:solidFill>
                          <a:latin typeface="Calibri" panose="020F0502020204030204"/>
                          <a:ea typeface="Calibri" panose="020F0502020204030204"/>
                          <a:cs typeface="Calibri" panose="020F0502020204030204"/>
                          <a:sym typeface="Calibri" panose="020F0502020204030204"/>
                        </a:rPr>
                        <a:t>big_batches</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1F5F9">
                        <a:alpha val="100000"/>
                      </a:srgbClr>
                    </a:solidFill>
                  </a:tcPr>
                </a:tc>
                <a:tc>
                  <a:txBody>
                    <a:bodyPr/>
                    <a:lstStyle/>
                    <a:p>
                      <a:pPr indent="0" algn="ctr">
                        <a:lnSpc>
                          <a:spcPct val="100000"/>
                        </a:lnSpc>
                        <a:defRPr/>
                      </a:pPr>
                      <a:r>
                        <a:rPr lang="en-US" sz="1400" b="1" i="0" u="none" strike="noStrike">
                          <a:solidFill>
                            <a:srgbClr val="1E2761"/>
                          </a:solidFill>
                          <a:latin typeface="Calibri" panose="020F0502020204030204"/>
                          <a:ea typeface="Calibri" panose="020F0502020204030204"/>
                          <a:cs typeface="Calibri" panose="020F0502020204030204"/>
                          <a:sym typeface="Calibri" panose="020F0502020204030204"/>
                        </a:rPr>
                        <a:t>calls</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1F5F9">
                        <a:alpha val="100000"/>
                      </a:srgbClr>
                    </a:solidFill>
                  </a:tcPr>
                </a:tc>
              </a:tr>
              <a:tr h="635000">
                <a:tc>
                  <a:txBody>
                    <a:bodyPr/>
                    <a:lstStyle/>
                    <a:p>
                      <a:pPr indent="0" algn="ctr">
                        <a:lnSpc>
                          <a:spcPct val="100000"/>
                        </a:lnSpc>
                        <a:defRPr/>
                      </a:pPr>
                      <a:r>
                        <a:rPr lang="en-US" sz="1300" b="1" i="0" u="none" strike="noStrike">
                          <a:solidFill>
                            <a:srgbClr val="334155"/>
                          </a:solidFill>
                          <a:latin typeface="Calibri" panose="020F0502020204030204"/>
                          <a:ea typeface="Calibri" panose="020F0502020204030204"/>
                          <a:cs typeface="Calibri" panose="020F0502020204030204"/>
                          <a:sym typeface="Calibri" panose="020F0502020204030204"/>
                        </a:rPr>
                        <a:t>Shared Ring</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Plummets to</a:t>
                      </a:r>
                      <a:r>
                        <a:rPr lang="en-US" sz="1300" b="1" i="0" u="none" strike="noStrike">
                          <a:solidFill>
                            <a:srgbClr val="DC2626"/>
                          </a:solidFill>
                          <a:latin typeface="Calibri" panose="020F0502020204030204"/>
                          <a:ea typeface="Calibri" panose="020F0502020204030204"/>
                          <a:cs typeface="Calibri" panose="020F0502020204030204"/>
                          <a:sym typeface="Calibri" panose="020F0502020204030204"/>
                        </a:rPr>
                        <a:t>~1</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Stops increasing</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Increases rapidly</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r>
              <a:tr h="635000">
                <a:tc>
                  <a:txBody>
                    <a:bodyPr/>
                    <a:lstStyle/>
                    <a:p>
                      <a:pPr indent="0" algn="ctr">
                        <a:lnSpc>
                          <a:spcPct val="100000"/>
                        </a:lnSpc>
                        <a:defRPr/>
                      </a:pPr>
                      <a:r>
                        <a:rPr lang="en-US" sz="1300" b="1" i="0" u="none" strike="noStrike">
                          <a:solidFill>
                            <a:srgbClr val="334155"/>
                          </a:solidFill>
                          <a:latin typeface="Calibri" panose="020F0502020204030204"/>
                          <a:ea typeface="Calibri" panose="020F0502020204030204"/>
                          <a:cs typeface="Calibri" panose="020F0502020204030204"/>
                          <a:sym typeface="Calibri" panose="020F0502020204030204"/>
                        </a:rPr>
                        <a:t>Per-Thread Ring</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Stable at</a:t>
                      </a:r>
                      <a:r>
                        <a:rPr lang="en-US" sz="1300" b="1" i="0" u="none" strike="noStrike">
                          <a:solidFill>
                            <a:srgbClr val="16A34A"/>
                          </a:solidFill>
                          <a:latin typeface="Calibri" panose="020F0502020204030204"/>
                          <a:ea typeface="Calibri" panose="020F0502020204030204"/>
                          <a:cs typeface="Calibri" panose="020F0502020204030204"/>
                          <a:sym typeface="Calibri" panose="020F0502020204030204"/>
                        </a:rPr>
                        <a:t>~2</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Maintained</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Normal rate</a:t>
                      </a:r>
                      <a:endParaRPr lang="en-US" sz="1100"/>
                    </a:p>
                  </a:txBody>
                  <a:tcPr marL="88900" marR="88900" marT="50800" marB="50800"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noFill/>
                  </a:tcPr>
                </a:tc>
              </a:tr>
            </a:tbl>
          </a:graphicData>
        </a:graphic>
      </p:graphicFrame>
      <p:sp>
        <p:nvSpPr>
          <p:cNvPr id="6" name="AutoShape 6"/>
          <p:cNvSpPr/>
          <p:nvPr/>
        </p:nvSpPr>
        <p:spPr>
          <a:xfrm>
            <a:off x="508000" y="3683000"/>
            <a:ext cx="11176000" cy="1905000"/>
          </a:xfrm>
          <a:prstGeom prst="roundRect">
            <a:avLst>
              <a:gd name="adj" fmla="val 6666"/>
            </a:avLst>
          </a:prstGeom>
          <a:solidFill>
            <a:srgbClr val="FFF7ED">
              <a:alpha val="100000"/>
            </a:srgbClr>
          </a:solidFill>
          <a:ln w="12700" cap="flat" cmpd="sng">
            <a:solidFill>
              <a:srgbClr val="FED7AA">
                <a:alpha val="100000"/>
              </a:srgbClr>
            </a:solidFill>
            <a:prstDash val="solid"/>
            <a:miter lim="10000000"/>
          </a:ln>
        </p:spPr>
        <p:txBody>
          <a:bodyPr vert="horz" wrap="square" lIns="63500" tIns="63500" rIns="63500" bIns="63500" rtlCol="0" anchor="ctr"/>
          <a:lstStyle/>
          <a:p>
            <a:pPr algn="ctr">
              <a:defRPr/>
            </a:pPr>
          </a:p>
        </p:txBody>
      </p:sp>
      <p:sp>
        <p:nvSpPr>
          <p:cNvPr id="7" name="AutoShape 7"/>
          <p:cNvSpPr/>
          <p:nvPr/>
        </p:nvSpPr>
        <p:spPr>
          <a:xfrm>
            <a:off x="762000" y="3810000"/>
            <a:ext cx="10668000" cy="4445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l">
              <a:lnSpc>
                <a:spcPct val="125000"/>
              </a:lnSpc>
              <a:defRPr/>
            </a:pPr>
            <a:r>
              <a:rPr lang="en-US" sz="2000" b="1" i="0" u="none" strike="noStrike">
                <a:solidFill>
                  <a:srgbClr val="9A3412"/>
                </a:solidFill>
                <a:latin typeface="Calibri" panose="020F0502020204030204"/>
                <a:ea typeface="Calibri" panose="020F0502020204030204"/>
                <a:cs typeface="Calibri" panose="020F0502020204030204"/>
                <a:sym typeface="Calibri" panose="020F0502020204030204"/>
              </a:rPr>
              <a:t>Conclusion from Data</a:t>
            </a:r>
            <a:endParaRPr lang="en-US" sz="1100"/>
          </a:p>
        </p:txBody>
      </p:sp>
      <p:sp>
        <p:nvSpPr>
          <p:cNvPr id="8" name="AutoShape 8"/>
          <p:cNvSpPr/>
          <p:nvPr/>
        </p:nvSpPr>
        <p:spPr>
          <a:xfrm>
            <a:off x="762000" y="4318000"/>
            <a:ext cx="10668000" cy="1143000"/>
          </a:xfrm>
          <a:prstGeom prst="rect">
            <a:avLst/>
          </a:prstGeom>
          <a:noFill/>
          <a:ln w="12700" cap="flat" cmpd="sng">
            <a:noFill/>
            <a:prstDash val="solid"/>
            <a:round/>
          </a:ln>
        </p:spPr>
        <p:txBody>
          <a:bodyPr vert="horz" wrap="square" lIns="88900" tIns="50800" rIns="88900" bIns="50800" rtlCol="0" anchor="t" anchorCtr="0"/>
          <a:lstStyle/>
          <a:p>
            <a:pPr indent="0" algn="l">
              <a:lnSpc>
                <a:spcPct val="117000"/>
              </a:lnSpc>
              <a:defRPr/>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The data clearly shows that contention on the shared ring destroys the batching mechanism, reducing the submission process to a series of inefficient, single-request operations. This demonstrates that lock contention is the primary bottleneck limiting performance in the shared ring buffer scenario.</a:t>
            </a:r>
            <a:endParaRPr lang="en-US" sz="1100"/>
          </a:p>
        </p:txBody>
      </p:sp>
      <p:sp>
        <p:nvSpPr>
          <p:cNvPr id="10"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14</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66600" cy="774700"/>
          </a:xfrm>
          <a:prstGeom prst="roundRect">
            <a:avLst>
              <a:gd name="adj" fmla="val 0"/>
            </a:avLst>
          </a:prstGeom>
          <a:solidFill>
            <a:srgbClr val="FFFFFF">
              <a:alpha val="100000"/>
            </a:srgbClr>
          </a:solidFill>
          <a:ln w="12700" cap="flat" cmpd="sng">
            <a:solidFill>
              <a:srgbClr val="FFFFFF">
                <a:alpha val="100000"/>
              </a:srgbClr>
            </a:solidFill>
            <a:prstDash val="solid"/>
            <a:miter lim="10000000"/>
          </a:ln>
        </p:spPr>
        <p:txBody>
          <a:bodyPr vert="horz" wrap="square" lIns="63500" tIns="63500" rIns="63500" bIns="63500" rtlCol="0" anchor="ctr"/>
          <a:lstStyle/>
          <a:p>
            <a:pPr algn="ctr">
              <a:defRPr/>
            </a:pPr>
          </a:p>
        </p:txBody>
      </p:sp>
      <p:sp>
        <p:nvSpPr>
          <p:cNvPr id="3" name="AutoShape 3"/>
          <p:cNvSpPr/>
          <p:nvPr/>
        </p:nvSpPr>
        <p:spPr>
          <a:xfrm>
            <a:off x="546100" y="152400"/>
            <a:ext cx="11150600" cy="508000"/>
          </a:xfrm>
          <a:prstGeom prst="rect">
            <a:avLst/>
          </a:prstGeom>
          <a:noFill/>
          <a:ln w="12700" cap="flat" cmpd="sng">
            <a:noFill/>
            <a:prstDash val="solid"/>
            <a:round/>
          </a:ln>
        </p:spPr>
        <p:txBody>
          <a:bodyPr vert="horz" wrap="square" lIns="0" tIns="0" rIns="0" bIns="0" rtlCol="0" anchor="ctr" anchorCtr="0"/>
          <a:lstStyle/>
          <a:p>
            <a:pPr indent="0" algn="l">
              <a:lnSpc>
                <a:spcPct val="92000"/>
              </a:lnSpc>
              <a:defRPr/>
            </a:pPr>
            <a:r>
              <a:rPr lang="en-US" sz="2800" b="1" i="0" u="none" strike="noStrike">
                <a:solidFill>
                  <a:srgbClr val="1E2761"/>
                </a:solidFill>
                <a:latin typeface="Cambria" panose="02040503050406030204"/>
                <a:ea typeface="Cambria" panose="02040503050406030204"/>
                <a:cs typeface="Cambria" panose="02040503050406030204"/>
                <a:sym typeface="Cambria" panose="02040503050406030204"/>
              </a:rPr>
              <a:t>The Solution: Per-Thread / Per-CPU `io_uring` Instances</a:t>
            </a:r>
            <a:endParaRPr lang="en-US" sz="1100"/>
          </a:p>
        </p:txBody>
      </p:sp>
      <p:sp>
        <p:nvSpPr>
          <p:cNvPr id="5" name="AutoShape 5"/>
          <p:cNvSpPr/>
          <p:nvPr/>
        </p:nvSpPr>
        <p:spPr>
          <a:xfrm>
            <a:off x="1612900" y="1016000"/>
            <a:ext cx="8978900" cy="5207000"/>
          </a:xfrm>
          <a:prstGeom prst="roundRect">
            <a:avLst>
              <a:gd name="adj" fmla="val 1219"/>
            </a:avLst>
          </a:prstGeom>
          <a:solidFill>
            <a:srgbClr val="FFFFFF">
              <a:alpha val="100000"/>
            </a:srgbClr>
          </a:solidFill>
          <a:ln w="12700" cap="flat" cmpd="sng">
            <a:solidFill>
              <a:srgbClr val="D6DEEB">
                <a:alpha val="100000"/>
              </a:srgbClr>
            </a:solidFill>
            <a:prstDash val="solid"/>
            <a:miter lim="10000000"/>
          </a:ln>
        </p:spPr>
        <p:txBody>
          <a:bodyPr vert="horz" wrap="square" lIns="63500" tIns="63500" rIns="63500" bIns="63500" rtlCol="0" anchor="ctr"/>
          <a:lstStyle/>
          <a:p>
            <a:pPr algn="ctr">
              <a:defRPr/>
            </a:pPr>
          </a:p>
        </p:txBody>
      </p:sp>
      <p:sp>
        <p:nvSpPr>
          <p:cNvPr id="6" name="AutoShape 6"/>
          <p:cNvSpPr/>
          <p:nvPr/>
        </p:nvSpPr>
        <p:spPr>
          <a:xfrm>
            <a:off x="1866900" y="1270000"/>
            <a:ext cx="8432800" cy="584200"/>
          </a:xfrm>
          <a:prstGeom prst="rect">
            <a:avLst/>
          </a:prstGeom>
          <a:noFill/>
          <a:ln w="12700" cap="flat" cmpd="sng">
            <a:noFill/>
            <a:prstDash val="solid"/>
            <a:round/>
          </a:ln>
        </p:spPr>
        <p:txBody>
          <a:bodyPr vert="horz" wrap="square" lIns="88900" tIns="50800" rIns="88900" bIns="50800" rtlCol="0" anchor="ctr" anchorCtr="0"/>
          <a:lstStyle/>
          <a:p>
            <a:pPr indent="0" algn="ctr">
              <a:lnSpc>
                <a:spcPct val="100000"/>
              </a:lnSpc>
              <a:defRPr/>
            </a:pPr>
            <a:r>
              <a:rPr lang="en-US" sz="2600" b="1" i="0" u="none" strike="noStrike">
                <a:solidFill>
                  <a:srgbClr val="1E2761"/>
                </a:solidFill>
                <a:latin typeface="Calibri" panose="020F0502020204030204"/>
                <a:ea typeface="Calibri" panose="020F0502020204030204"/>
                <a:cs typeface="Calibri" panose="020F0502020204030204"/>
                <a:sym typeface="Calibri" panose="020F0502020204030204"/>
              </a:rPr>
              <a:t>Scaling io_uring: Avoiding Shared State Contention</a:t>
            </a:r>
            <a:endParaRPr lang="en-US" sz="1100"/>
          </a:p>
        </p:txBody>
      </p:sp>
      <p:sp>
        <p:nvSpPr>
          <p:cNvPr id="7" name="AutoShape 7"/>
          <p:cNvSpPr/>
          <p:nvPr/>
        </p:nvSpPr>
        <p:spPr>
          <a:xfrm>
            <a:off x="1905000" y="2032000"/>
            <a:ext cx="4000500" cy="2413000"/>
          </a:xfrm>
          <a:prstGeom prst="roundRect">
            <a:avLst>
              <a:gd name="adj" fmla="val 4210"/>
            </a:avLst>
          </a:prstGeom>
          <a:solidFill>
            <a:srgbClr val="FEF2F2">
              <a:alpha val="100000"/>
            </a:srgbClr>
          </a:solidFill>
          <a:ln w="25400" cap="flat" cmpd="sng">
            <a:noFill/>
            <a:prstDash val="solid"/>
            <a:round/>
          </a:ln>
        </p:spPr>
        <p:txBody>
          <a:bodyPr vert="horz" wrap="square" lIns="63500" tIns="63500" rIns="63500" bIns="63500" rtlCol="0" anchor="ctr"/>
          <a:lstStyle/>
          <a:p>
            <a:pPr algn="ctr">
              <a:defRPr/>
            </a:pPr>
          </a:p>
        </p:txBody>
      </p:sp>
      <p:sp>
        <p:nvSpPr>
          <p:cNvPr id="8" name="AutoShape 8"/>
          <p:cNvSpPr/>
          <p:nvPr/>
        </p:nvSpPr>
        <p:spPr>
          <a:xfrm>
            <a:off x="2032000" y="2159000"/>
            <a:ext cx="3810000" cy="2286000"/>
          </a:xfrm>
          <a:prstGeom prst="rect">
            <a:avLst/>
          </a:prstGeom>
          <a:noFill/>
          <a:ln w="12700" cap="flat" cmpd="sng">
            <a:noFill/>
            <a:prstDash val="solid"/>
            <a:round/>
          </a:ln>
        </p:spPr>
        <p:txBody>
          <a:bodyPr vert="horz" wrap="square" lIns="63500" tIns="50800" rIns="63500" bIns="50800" rtlCol="0" anchor="t" anchorCtr="0"/>
          <a:lstStyle/>
          <a:p>
            <a:pPr indent="0" algn="l">
              <a:lnSpc>
                <a:spcPct val="100000"/>
              </a:lnSpc>
              <a:defRPr/>
            </a:pPr>
            <a:r>
              <a:rPr lang="en-US" sz="2000" b="1" i="0" u="none" strike="noStrike">
                <a:solidFill>
                  <a:srgbClr val="B91C1C"/>
                </a:solidFill>
                <a:latin typeface="Calibri" panose="020F0502020204030204"/>
                <a:ea typeface="Calibri" panose="020F0502020204030204"/>
                <a:cs typeface="Calibri" panose="020F0502020204030204"/>
                <a:sym typeface="Calibri" panose="020F0502020204030204"/>
              </a:rPr>
              <a:t>❌ Problem: Shared Ring</a:t>
            </a:r>
            <a:endParaRPr lang="en-US" sz="1100"/>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All threads fight for the same SQ lock.</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Request submission is forced to serialize.</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Efficient batching of requests is destroyed.</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Results in very poor multi-thread scalability.</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p:txBody>
      </p:sp>
      <p:sp>
        <p:nvSpPr>
          <p:cNvPr id="9" name="AutoShape 9"/>
          <p:cNvSpPr/>
          <p:nvPr/>
        </p:nvSpPr>
        <p:spPr>
          <a:xfrm>
            <a:off x="6223000" y="2032000"/>
            <a:ext cx="4000500" cy="2413000"/>
          </a:xfrm>
          <a:prstGeom prst="roundRect">
            <a:avLst>
              <a:gd name="adj" fmla="val 4210"/>
            </a:avLst>
          </a:prstGeom>
          <a:solidFill>
            <a:srgbClr val="ECFDF5">
              <a:alpha val="100000"/>
            </a:srgbClr>
          </a:solidFill>
          <a:ln w="25400" cap="flat" cmpd="sng">
            <a:noFill/>
            <a:prstDash val="solid"/>
            <a:round/>
          </a:ln>
        </p:spPr>
        <p:txBody>
          <a:bodyPr vert="horz" wrap="square" lIns="63500" tIns="63500" rIns="63500" bIns="63500" rtlCol="0" anchor="ctr"/>
          <a:lstStyle/>
          <a:p>
            <a:pPr algn="ctr">
              <a:defRPr/>
            </a:pPr>
          </a:p>
        </p:txBody>
      </p:sp>
      <p:sp>
        <p:nvSpPr>
          <p:cNvPr id="10" name="AutoShape 10"/>
          <p:cNvSpPr/>
          <p:nvPr/>
        </p:nvSpPr>
        <p:spPr>
          <a:xfrm>
            <a:off x="6350000" y="2159000"/>
            <a:ext cx="3810000" cy="2286000"/>
          </a:xfrm>
          <a:prstGeom prst="rect">
            <a:avLst/>
          </a:prstGeom>
          <a:noFill/>
          <a:ln w="12700" cap="flat" cmpd="sng">
            <a:noFill/>
            <a:prstDash val="solid"/>
            <a:round/>
          </a:ln>
        </p:spPr>
        <p:txBody>
          <a:bodyPr vert="horz" wrap="square" lIns="63500" tIns="50800" rIns="63500" bIns="50800" rtlCol="0" anchor="t" anchorCtr="0"/>
          <a:lstStyle/>
          <a:p>
            <a:pPr indent="0" algn="l">
              <a:lnSpc>
                <a:spcPct val="100000"/>
              </a:lnSpc>
              <a:defRPr/>
            </a:pPr>
            <a:r>
              <a:rPr lang="en-US" sz="2000" b="1" i="0" u="none" strike="noStrike">
                <a:solidFill>
                  <a:srgbClr val="047857"/>
                </a:solidFill>
                <a:latin typeface="Calibri" panose="020F0502020204030204"/>
                <a:ea typeface="Calibri" panose="020F0502020204030204"/>
                <a:cs typeface="Calibri" panose="020F0502020204030204"/>
                <a:sym typeface="Calibri" panose="020F0502020204030204"/>
              </a:rPr>
              <a:t>✅ Solution: Private Rings</a:t>
            </a:r>
            <a:endParaRPr lang="en-US" sz="1100"/>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Each thread gets its own dedicated `io_uring`.</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Submission is completely lock-free for the app.</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Batching is fully preserved and efficient.</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rPr>
              <a:t>• Achieves high scalability &amp; true parallelism.</a:t>
            </a:r>
            <a:endParaRPr lang="en-US" sz="1300" b="0" i="0" u="none" strike="noStrike">
              <a:solidFill>
                <a:srgbClr val="374151"/>
              </a:solidFill>
              <a:latin typeface="Calibri" panose="020F0502020204030204"/>
              <a:ea typeface="Calibri" panose="020F0502020204030204"/>
              <a:cs typeface="Calibri" panose="020F0502020204030204"/>
              <a:sym typeface="Calibri" panose="020F0502020204030204"/>
            </a:endParaRPr>
          </a:p>
        </p:txBody>
      </p:sp>
      <p:sp>
        <p:nvSpPr>
          <p:cNvPr id="11" name="AutoShape 11"/>
          <p:cNvSpPr/>
          <p:nvPr/>
        </p:nvSpPr>
        <p:spPr>
          <a:xfrm>
            <a:off x="1905000" y="4699000"/>
            <a:ext cx="8318500" cy="889000"/>
          </a:xfrm>
          <a:prstGeom prst="roundRect">
            <a:avLst>
              <a:gd name="adj" fmla="val 14285"/>
            </a:avLst>
          </a:prstGeom>
          <a:solidFill>
            <a:srgbClr val="F0F9FF">
              <a:alpha val="100000"/>
            </a:srgbClr>
          </a:solidFill>
          <a:ln w="12700" cap="flat" cmpd="sng">
            <a:solidFill>
              <a:srgbClr val="BAE6FD">
                <a:alpha val="100000"/>
              </a:srgbClr>
            </a:solidFill>
            <a:prstDash val="solid"/>
            <a:round/>
          </a:ln>
        </p:spPr>
        <p:txBody>
          <a:bodyPr vert="horz" wrap="square" lIns="63500" tIns="63500" rIns="63500" bIns="63500" rtlCol="0" anchor="ctr"/>
          <a:lstStyle/>
          <a:p>
            <a:pPr algn="ctr">
              <a:defRPr/>
            </a:pPr>
          </a:p>
        </p:txBody>
      </p:sp>
      <p:sp>
        <p:nvSpPr>
          <p:cNvPr id="12" name="AutoShape 12"/>
          <p:cNvSpPr/>
          <p:nvPr/>
        </p:nvSpPr>
        <p:spPr>
          <a:xfrm>
            <a:off x="2032000" y="4826000"/>
            <a:ext cx="8064500" cy="762000"/>
          </a:xfrm>
          <a:prstGeom prst="rect">
            <a:avLst/>
          </a:prstGeom>
          <a:noFill/>
          <a:ln w="12700" cap="flat" cmpd="sng">
            <a:noFill/>
            <a:prstDash val="solid"/>
            <a:round/>
          </a:ln>
        </p:spPr>
        <p:txBody>
          <a:bodyPr vert="horz" wrap="square" lIns="127000" tIns="63500" rIns="127000" bIns="63500" rtlCol="0" anchor="ctr" anchorCtr="0"/>
          <a:lstStyle/>
          <a:p>
            <a:pPr indent="0" algn="ctr">
              <a:lnSpc>
                <a:spcPct val="100000"/>
              </a:lnSpc>
              <a:defRPr/>
            </a:pPr>
            <a:r>
              <a:rPr lang="en-US" sz="1600" b="1" i="0" u="none" strike="noStrike">
                <a:solidFill>
                  <a:srgbClr val="0C4A6E"/>
                </a:solidFill>
                <a:latin typeface="Noto Sans SC" panose="020B0200000000000000" charset="-122"/>
                <a:ea typeface="Noto Sans SC" panose="020B0200000000000000" charset="-122"/>
                <a:cs typeface="Noto Sans SC" panose="020B0200000000000000" charset="-122"/>
                <a:sym typeface="Noto Sans SC" panose="020B0200000000000000" charset="-122"/>
              </a:rPr>
              <a:t>💡 CORE IDEA:</a:t>
            </a:r>
            <a:r>
              <a:rPr lang="en-US" sz="1500" b="0" i="0" u="none" strike="noStrike">
                <a:solidFill>
                  <a:srgbClr val="1E3A8A"/>
                </a:solidFill>
                <a:latin typeface="Noto Sans SC" panose="020B0200000000000000" charset="-122"/>
                <a:ea typeface="Noto Sans SC" panose="020B0200000000000000" charset="-122"/>
                <a:cs typeface="Noto Sans SC" panose="020B0200000000000000" charset="-122"/>
                <a:sym typeface="Noto Sans SC" panose="020B0200000000000000" charset="-122"/>
              </a:rPr>
              <a:t>Eliminate lock contention at its source by simply avoiding shared resources.</a:t>
            </a:r>
            <a:endParaRPr lang="en-US" sz="1100"/>
          </a:p>
        </p:txBody>
      </p:sp>
      <p:sp>
        <p:nvSpPr>
          <p:cNvPr id="4"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15</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66600" cy="774700"/>
          </a:xfrm>
          <a:prstGeom prst="roundRect">
            <a:avLst>
              <a:gd name="adj" fmla="val 0"/>
            </a:avLst>
          </a:prstGeom>
          <a:solidFill>
            <a:srgbClr val="FFFFFF">
              <a:alpha val="100000"/>
            </a:srgbClr>
          </a:solidFill>
          <a:ln w="12700" cap="flat" cmpd="sng">
            <a:solidFill>
              <a:srgbClr val="FFFFFF">
                <a:alpha val="100000"/>
              </a:srgbClr>
            </a:solidFill>
            <a:prstDash val="solid"/>
            <a:miter lim="10000000"/>
          </a:ln>
        </p:spPr>
        <p:txBody>
          <a:bodyPr vert="horz" wrap="square" lIns="63500" tIns="63500" rIns="63500" bIns="63500" rtlCol="0" anchor="ctr"/>
          <a:lstStyle/>
          <a:p>
            <a:pPr algn="ctr">
              <a:defRPr/>
            </a:pPr>
          </a:p>
        </p:txBody>
      </p:sp>
      <p:sp>
        <p:nvSpPr>
          <p:cNvPr id="3" name="AutoShape 3"/>
          <p:cNvSpPr/>
          <p:nvPr/>
        </p:nvSpPr>
        <p:spPr>
          <a:xfrm>
            <a:off x="546100" y="127000"/>
            <a:ext cx="11150600" cy="508000"/>
          </a:xfrm>
          <a:prstGeom prst="roundRect">
            <a:avLst>
              <a:gd name="adj" fmla="val 0"/>
            </a:avLst>
          </a:prstGeom>
          <a:noFill/>
          <a:ln w="25400" cap="flat" cmpd="sng">
            <a:noFill/>
            <a:prstDash val="solid"/>
            <a:round/>
          </a:ln>
        </p:spPr>
        <p:txBody>
          <a:bodyPr vert="horz" wrap="square" lIns="0" tIns="0" rIns="0" bIns="0" rtlCol="0" anchor="ctr" anchorCtr="0"/>
          <a:lstStyle/>
          <a:p>
            <a:pPr indent="0" algn="l">
              <a:lnSpc>
                <a:spcPct val="92000"/>
              </a:lnSpc>
              <a:defRPr/>
            </a:pPr>
            <a:r>
              <a:rPr lang="en-US" sz="2800" b="1" i="0" u="none" strike="noStrike">
                <a:solidFill>
                  <a:srgbClr val="1E2761"/>
                </a:solidFill>
                <a:latin typeface="Calibri" panose="020F0502020204030204"/>
                <a:ea typeface="Calibri" panose="020F0502020204030204"/>
                <a:cs typeface="Calibri" panose="020F0502020204030204"/>
                <a:sym typeface="Calibri" panose="020F0502020204030204"/>
              </a:rPr>
              <a:t>Implementation: From Shared to Private Rings</a:t>
            </a:r>
            <a:endParaRPr lang="en-US" sz="1100"/>
          </a:p>
        </p:txBody>
      </p:sp>
      <p:sp>
        <p:nvSpPr>
          <p:cNvPr id="4" name="AutoShape 4"/>
          <p:cNvSpPr/>
          <p:nvPr/>
        </p:nvSpPr>
        <p:spPr>
          <a:xfrm>
            <a:off x="736600" y="1549400"/>
            <a:ext cx="2057400" cy="4394200"/>
          </a:xfrm>
          <a:prstGeom prst="roundRect">
            <a:avLst>
              <a:gd name="adj" fmla="val 3703"/>
            </a:avLst>
          </a:prstGeom>
          <a:solidFill>
            <a:srgbClr val="FFFFFF">
              <a:alpha val="100000"/>
            </a:srgbClr>
          </a:solidFill>
          <a:ln w="12700" cap="flat" cmpd="sng">
            <a:solidFill>
              <a:srgbClr val="D6DEEB">
                <a:alpha val="100000"/>
              </a:srgbClr>
            </a:solidFill>
            <a:prstDash val="solid"/>
            <a:miter lim="10000000"/>
          </a:ln>
          <a:effectLst>
            <a:outerShdw blurRad="25400" dist="12700" dir="8100000" algn="bl" rotWithShape="0">
              <a:srgbClr val="000000">
                <a:alpha val="10000"/>
              </a:srgbClr>
            </a:outerShdw>
          </a:effectLst>
        </p:spPr>
        <p:txBody>
          <a:bodyPr vert="horz" wrap="square" lIns="63500" tIns="63500" rIns="63500" bIns="63500" rtlCol="0" anchor="ctr"/>
          <a:lstStyle/>
          <a:p>
            <a:pPr algn="ctr">
              <a:defRPr/>
            </a:pPr>
          </a:p>
        </p:txBody>
      </p:sp>
      <p:sp>
        <p:nvSpPr>
          <p:cNvPr id="5" name="AutoShape 5"/>
          <p:cNvSpPr/>
          <p:nvPr/>
        </p:nvSpPr>
        <p:spPr>
          <a:xfrm>
            <a:off x="1422400" y="1828800"/>
            <a:ext cx="685800" cy="685800"/>
          </a:xfrm>
          <a:prstGeom prst="ellipse">
            <a:avLst/>
          </a:prstGeom>
          <a:solidFill>
            <a:srgbClr val="0E7490">
              <a:alpha val="100000"/>
            </a:srgbClr>
          </a:solidFill>
          <a:ln w="12700" cap="flat" cmpd="sng">
            <a:solidFill>
              <a:srgbClr val="0E7490">
                <a:alpha val="100000"/>
              </a:srgbClr>
            </a:solidFill>
            <a:prstDash val="solid"/>
            <a:miter lim="10000000"/>
          </a:ln>
        </p:spPr>
        <p:txBody>
          <a:bodyPr vert="horz" wrap="square" lIns="63500" tIns="63500" rIns="63500" bIns="63500" rtlCol="0" anchor="ctr"/>
          <a:lstStyle/>
          <a:p>
            <a:pPr algn="ctr">
              <a:defRPr/>
            </a:pPr>
          </a:p>
        </p:txBody>
      </p:sp>
      <p:sp>
        <p:nvSpPr>
          <p:cNvPr id="6" name="AutoShape 6"/>
          <p:cNvSpPr/>
          <p:nvPr/>
        </p:nvSpPr>
        <p:spPr>
          <a:xfrm>
            <a:off x="901700" y="2667000"/>
            <a:ext cx="1739900" cy="762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ctr">
              <a:lnSpc>
                <a:spcPct val="92000"/>
              </a:lnSpc>
              <a:defRPr/>
            </a:pP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Shared Ring</a:t>
            </a:r>
            <a:b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b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Workflow</a:t>
            </a:r>
            <a:endParaRPr lang="en-US" sz="1100"/>
          </a:p>
        </p:txBody>
      </p:sp>
      <p:sp>
        <p:nvSpPr>
          <p:cNvPr id="7" name="AutoShape 7"/>
          <p:cNvSpPr/>
          <p:nvPr/>
        </p:nvSpPr>
        <p:spPr>
          <a:xfrm>
            <a:off x="838200" y="3556000"/>
            <a:ext cx="1841500" cy="1905000"/>
          </a:xfrm>
          <a:prstGeom prst="roundRect">
            <a:avLst>
              <a:gd name="adj" fmla="val 0"/>
            </a:avLst>
          </a:prstGeom>
          <a:noFill/>
          <a:ln w="25400" cap="flat" cmpd="sng">
            <a:noFill/>
            <a:prstDash val="solid"/>
            <a:round/>
          </a:ln>
        </p:spPr>
        <p:txBody>
          <a:bodyPr vert="horz" wrap="square" lIns="88900" tIns="76200" rIns="88900" bIns="76200" rtlCol="0" anchor="ctr" anchorCtr="0"/>
          <a:lstStyle/>
          <a:p>
            <a:pPr indent="0" algn="l">
              <a:lnSpc>
                <a:spcPct val="108000"/>
              </a:lnSpc>
              <a:defRPr/>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1. Thread 1 acquires lock</a:t>
            </a:r>
            <a:endParaRPr lang="en-US" sz="1100"/>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2. Submits small batch</a:t>
            </a:r>
            <a:endPar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3. Thread 2 waits &amp; locks</a:t>
            </a:r>
            <a:endPar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4. Submits small batch</a:t>
            </a:r>
            <a:endPar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endParaRPr>
          </a:p>
        </p:txBody>
      </p:sp>
      <p:sp>
        <p:nvSpPr>
          <p:cNvPr id="8" name="AutoShape 8"/>
          <p:cNvSpPr/>
          <p:nvPr/>
        </p:nvSpPr>
        <p:spPr>
          <a:xfrm>
            <a:off x="3606800" y="1549400"/>
            <a:ext cx="2057400" cy="4394200"/>
          </a:xfrm>
          <a:prstGeom prst="roundRect">
            <a:avLst>
              <a:gd name="adj" fmla="val 3703"/>
            </a:avLst>
          </a:prstGeom>
          <a:solidFill>
            <a:srgbClr val="FFFFFF">
              <a:alpha val="100000"/>
            </a:srgbClr>
          </a:solidFill>
          <a:ln w="12700" cap="flat" cmpd="sng">
            <a:solidFill>
              <a:srgbClr val="D6DEEB">
                <a:alpha val="100000"/>
              </a:srgbClr>
            </a:solidFill>
            <a:prstDash val="solid"/>
            <a:miter lim="10000000"/>
          </a:ln>
          <a:effectLst>
            <a:outerShdw blurRad="25400" dist="12700" dir="8100000" algn="bl" rotWithShape="0">
              <a:srgbClr val="000000">
                <a:alpha val="10000"/>
              </a:srgbClr>
            </a:outerShdw>
          </a:effectLst>
        </p:spPr>
        <p:txBody>
          <a:bodyPr vert="horz" wrap="square" lIns="63500" tIns="63500" rIns="63500" bIns="63500" rtlCol="0" anchor="ctr"/>
          <a:lstStyle/>
          <a:p>
            <a:pPr algn="ctr">
              <a:defRPr/>
            </a:pPr>
          </a:p>
        </p:txBody>
      </p:sp>
      <p:sp>
        <p:nvSpPr>
          <p:cNvPr id="9" name="AutoShape 9"/>
          <p:cNvSpPr/>
          <p:nvPr/>
        </p:nvSpPr>
        <p:spPr>
          <a:xfrm>
            <a:off x="4292600" y="1828800"/>
            <a:ext cx="685800" cy="685800"/>
          </a:xfrm>
          <a:prstGeom prst="ellipse">
            <a:avLst/>
          </a:prstGeom>
          <a:solidFill>
            <a:srgbClr val="0E7490">
              <a:alpha val="100000"/>
            </a:srgbClr>
          </a:solidFill>
          <a:ln w="12700" cap="flat" cmpd="sng">
            <a:solidFill>
              <a:srgbClr val="0E7490">
                <a:alpha val="100000"/>
              </a:srgbClr>
            </a:solidFill>
            <a:prstDash val="solid"/>
            <a:miter lim="10000000"/>
          </a:ln>
        </p:spPr>
        <p:txBody>
          <a:bodyPr vert="horz" wrap="square" lIns="63500" tIns="63500" rIns="63500" bIns="63500" rtlCol="0" anchor="ctr"/>
          <a:lstStyle/>
          <a:p>
            <a:pPr algn="ctr">
              <a:defRPr/>
            </a:pPr>
          </a:p>
        </p:txBody>
      </p:sp>
      <p:sp>
        <p:nvSpPr>
          <p:cNvPr id="10" name="AutoShape 10"/>
          <p:cNvSpPr/>
          <p:nvPr/>
        </p:nvSpPr>
        <p:spPr>
          <a:xfrm>
            <a:off x="3771900" y="2667000"/>
            <a:ext cx="1739900" cy="762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ctr">
              <a:lnSpc>
                <a:spcPct val="92000"/>
              </a:lnSpc>
              <a:defRPr/>
            </a:pP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Private Rings</a:t>
            </a:r>
            <a:b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b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Workflow</a:t>
            </a:r>
            <a:endParaRPr lang="en-US" sz="1100"/>
          </a:p>
        </p:txBody>
      </p:sp>
      <p:sp>
        <p:nvSpPr>
          <p:cNvPr id="11" name="AutoShape 11"/>
          <p:cNvSpPr/>
          <p:nvPr/>
        </p:nvSpPr>
        <p:spPr>
          <a:xfrm>
            <a:off x="3708400" y="3556000"/>
            <a:ext cx="1841500" cy="1905000"/>
          </a:xfrm>
          <a:prstGeom prst="roundRect">
            <a:avLst>
              <a:gd name="adj" fmla="val 0"/>
            </a:avLst>
          </a:prstGeom>
          <a:noFill/>
          <a:ln w="25400" cap="flat" cmpd="sng">
            <a:noFill/>
            <a:prstDash val="solid"/>
            <a:round/>
          </a:ln>
        </p:spPr>
        <p:txBody>
          <a:bodyPr vert="horz" wrap="square" lIns="88900" tIns="76200" rIns="88900" bIns="76200" rtlCol="0" anchor="ctr" anchorCtr="0"/>
          <a:lstStyle/>
          <a:p>
            <a:pPr indent="0" algn="l">
              <a:lnSpc>
                <a:spcPct val="108000"/>
              </a:lnSpc>
              <a:defRPr/>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1. Writes to its own SQ</a:t>
            </a:r>
            <a:endParaRPr lang="en-US" sz="1100"/>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2. Submits large batch</a:t>
            </a:r>
            <a:endPar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3. Thread 2 writes</a:t>
            </a:r>
            <a:r>
              <a:rPr lang="en-US" sz="1100" b="1" i="0" u="none" strike="noStrike">
                <a:solidFill>
                  <a:srgbClr val="50555F"/>
                </a:solidFill>
                <a:latin typeface="Calibri" panose="020F0502020204030204"/>
                <a:ea typeface="Calibri" panose="020F0502020204030204"/>
                <a:cs typeface="Calibri" panose="020F0502020204030204"/>
                <a:sym typeface="Calibri" panose="020F0502020204030204"/>
              </a:rPr>
              <a:t>concurrently</a:t>
            </a:r>
            <a:endParaRPr lang="en-US" sz="1100" b="1" i="0" u="none" strike="noStrike">
              <a:solidFill>
                <a:srgbClr val="50555F"/>
              </a:solidFill>
              <a:latin typeface="Calibri" panose="020F0502020204030204"/>
              <a:ea typeface="Calibri" panose="020F0502020204030204"/>
              <a:cs typeface="Calibri" panose="020F0502020204030204"/>
              <a:sym typeface="Calibri" panose="020F0502020204030204"/>
            </a:endParaRPr>
          </a:p>
          <a:p>
            <a:pPr indent="0" algn="l">
              <a:lnSpc>
                <a:spcPct val="108000"/>
              </a:lnSpc>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4. Submits batch</a:t>
            </a:r>
            <a:r>
              <a:rPr lang="en-US" sz="1100" b="1" i="0" u="none" strike="noStrike">
                <a:solidFill>
                  <a:srgbClr val="50555F"/>
                </a:solidFill>
                <a:latin typeface="Calibri" panose="020F0502020204030204"/>
                <a:ea typeface="Calibri" panose="020F0502020204030204"/>
                <a:cs typeface="Calibri" panose="020F0502020204030204"/>
                <a:sym typeface="Calibri" panose="020F0502020204030204"/>
              </a:rPr>
              <a:t>concurrently</a:t>
            </a:r>
            <a:endParaRPr lang="en-US" sz="1100" b="1" i="0" u="none" strike="noStrike">
              <a:solidFill>
                <a:srgbClr val="50555F"/>
              </a:solidFill>
              <a:latin typeface="Calibri" panose="020F0502020204030204"/>
              <a:ea typeface="Calibri" panose="020F0502020204030204"/>
              <a:cs typeface="Calibri" panose="020F0502020204030204"/>
              <a:sym typeface="Calibri" panose="020F0502020204030204"/>
            </a:endParaRPr>
          </a:p>
        </p:txBody>
      </p:sp>
      <p:sp>
        <p:nvSpPr>
          <p:cNvPr id="12" name="AutoShape 12"/>
          <p:cNvSpPr/>
          <p:nvPr/>
        </p:nvSpPr>
        <p:spPr>
          <a:xfrm>
            <a:off x="6489700" y="1549400"/>
            <a:ext cx="2057400" cy="4394200"/>
          </a:xfrm>
          <a:prstGeom prst="roundRect">
            <a:avLst>
              <a:gd name="adj" fmla="val 3703"/>
            </a:avLst>
          </a:prstGeom>
          <a:solidFill>
            <a:srgbClr val="FFFFFF">
              <a:alpha val="100000"/>
            </a:srgbClr>
          </a:solidFill>
          <a:ln w="12700" cap="flat" cmpd="sng">
            <a:solidFill>
              <a:srgbClr val="D6DEEB">
                <a:alpha val="100000"/>
              </a:srgbClr>
            </a:solidFill>
            <a:prstDash val="solid"/>
            <a:miter lim="10000000"/>
          </a:ln>
          <a:effectLst>
            <a:outerShdw blurRad="25400" dist="12700" dir="8100000" algn="bl" rotWithShape="0">
              <a:srgbClr val="000000">
                <a:alpha val="10000"/>
              </a:srgbClr>
            </a:outerShdw>
          </a:effectLst>
        </p:spPr>
        <p:txBody>
          <a:bodyPr vert="horz" wrap="square" lIns="63500" tIns="63500" rIns="63500" bIns="63500" rtlCol="0" anchor="ctr"/>
          <a:lstStyle/>
          <a:p>
            <a:pPr algn="ctr">
              <a:defRPr/>
            </a:pPr>
          </a:p>
        </p:txBody>
      </p:sp>
      <p:sp>
        <p:nvSpPr>
          <p:cNvPr id="13" name="AutoShape 13"/>
          <p:cNvSpPr/>
          <p:nvPr/>
        </p:nvSpPr>
        <p:spPr>
          <a:xfrm>
            <a:off x="7175500" y="1828800"/>
            <a:ext cx="685800" cy="685800"/>
          </a:xfrm>
          <a:prstGeom prst="ellipse">
            <a:avLst/>
          </a:prstGeom>
          <a:solidFill>
            <a:srgbClr val="0E7490">
              <a:alpha val="100000"/>
            </a:srgbClr>
          </a:solidFill>
          <a:ln w="12700" cap="flat" cmpd="sng">
            <a:solidFill>
              <a:srgbClr val="0E7490">
                <a:alpha val="100000"/>
              </a:srgbClr>
            </a:solidFill>
            <a:prstDash val="solid"/>
            <a:miter lim="10000000"/>
          </a:ln>
        </p:spPr>
        <p:txBody>
          <a:bodyPr vert="horz" wrap="square" lIns="63500" tIns="63500" rIns="63500" bIns="63500" rtlCol="0" anchor="ctr"/>
          <a:lstStyle/>
          <a:p>
            <a:pPr algn="ctr">
              <a:defRPr/>
            </a:pPr>
          </a:p>
        </p:txBody>
      </p:sp>
      <p:sp>
        <p:nvSpPr>
          <p:cNvPr id="14" name="AutoShape 14"/>
          <p:cNvSpPr/>
          <p:nvPr/>
        </p:nvSpPr>
        <p:spPr>
          <a:xfrm>
            <a:off x="6654800" y="2667000"/>
            <a:ext cx="1739900" cy="762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ctr">
              <a:lnSpc>
                <a:spcPct val="92000"/>
              </a:lnSpc>
              <a:defRPr/>
            </a:pP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Implementation</a:t>
            </a:r>
            <a:b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b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Method</a:t>
            </a:r>
            <a:endParaRPr lang="en-US" sz="1100"/>
          </a:p>
        </p:txBody>
      </p:sp>
      <p:sp>
        <p:nvSpPr>
          <p:cNvPr id="15" name="AutoShape 15"/>
          <p:cNvSpPr/>
          <p:nvPr/>
        </p:nvSpPr>
        <p:spPr>
          <a:xfrm>
            <a:off x="6591300" y="3556000"/>
            <a:ext cx="1841500" cy="1905000"/>
          </a:xfrm>
          <a:prstGeom prst="roundRect">
            <a:avLst>
              <a:gd name="adj" fmla="val 0"/>
            </a:avLst>
          </a:prstGeom>
          <a:noFill/>
          <a:ln w="25400" cap="flat" cmpd="sng">
            <a:noFill/>
            <a:prstDash val="solid"/>
            <a:round/>
          </a:ln>
        </p:spPr>
        <p:txBody>
          <a:bodyPr vert="horz" wrap="square" lIns="88900" tIns="76200" rIns="88900" bIns="76200" rtlCol="0" anchor="ctr" anchorCtr="0"/>
          <a:lstStyle/>
          <a:p>
            <a:pPr indent="0" algn="l">
              <a:lnSpc>
                <a:spcPct val="108000"/>
              </a:lnSpc>
              <a:defRPr/>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The core modification is to create a separate</a:t>
            </a:r>
            <a:r>
              <a:rPr lang="en-US" sz="1100" b="1" i="0" u="none" strike="noStrike">
                <a:solidFill>
                  <a:srgbClr val="50555F"/>
                </a:solidFill>
                <a:latin typeface="Calibri" panose="020F0502020204030204"/>
                <a:ea typeface="Calibri" panose="020F0502020204030204"/>
                <a:cs typeface="Calibri" panose="020F0502020204030204"/>
                <a:sym typeface="Calibri" panose="020F0502020204030204"/>
              </a:rPr>
              <a:t>io_uring</a:t>
            </a: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context instance for each individual worker thread in the application.</a:t>
            </a:r>
            <a:endParaRPr lang="en-US" sz="1100"/>
          </a:p>
        </p:txBody>
      </p:sp>
      <p:sp>
        <p:nvSpPr>
          <p:cNvPr id="16" name="AutoShape 16"/>
          <p:cNvSpPr/>
          <p:nvPr/>
        </p:nvSpPr>
        <p:spPr>
          <a:xfrm>
            <a:off x="9372600" y="1549400"/>
            <a:ext cx="2057400" cy="4394200"/>
          </a:xfrm>
          <a:prstGeom prst="roundRect">
            <a:avLst>
              <a:gd name="adj" fmla="val 3703"/>
            </a:avLst>
          </a:prstGeom>
          <a:solidFill>
            <a:srgbClr val="FFFFFF">
              <a:alpha val="100000"/>
            </a:srgbClr>
          </a:solidFill>
          <a:ln w="12700" cap="flat" cmpd="sng">
            <a:solidFill>
              <a:srgbClr val="D6DEEB">
                <a:alpha val="100000"/>
              </a:srgbClr>
            </a:solidFill>
            <a:prstDash val="solid"/>
            <a:miter lim="10000000"/>
          </a:ln>
          <a:effectLst>
            <a:outerShdw blurRad="25400" dist="12700" dir="8100000" algn="bl" rotWithShape="0">
              <a:srgbClr val="000000">
                <a:alpha val="10000"/>
              </a:srgbClr>
            </a:outerShdw>
          </a:effectLst>
        </p:spPr>
        <p:txBody>
          <a:bodyPr vert="horz" wrap="square" lIns="63500" tIns="63500" rIns="63500" bIns="63500" rtlCol="0" anchor="ctr"/>
          <a:lstStyle/>
          <a:p>
            <a:pPr algn="ctr">
              <a:defRPr/>
            </a:pPr>
          </a:p>
        </p:txBody>
      </p:sp>
      <p:sp>
        <p:nvSpPr>
          <p:cNvPr id="17" name="AutoShape 17"/>
          <p:cNvSpPr/>
          <p:nvPr/>
        </p:nvSpPr>
        <p:spPr>
          <a:xfrm>
            <a:off x="10058400" y="1828800"/>
            <a:ext cx="685800" cy="685800"/>
          </a:xfrm>
          <a:prstGeom prst="ellipse">
            <a:avLst/>
          </a:prstGeom>
          <a:solidFill>
            <a:srgbClr val="0E7490">
              <a:alpha val="100000"/>
            </a:srgbClr>
          </a:solidFill>
          <a:ln w="12700" cap="flat" cmpd="sng">
            <a:solidFill>
              <a:srgbClr val="0E7490">
                <a:alpha val="100000"/>
              </a:srgbClr>
            </a:solidFill>
            <a:prstDash val="solid"/>
            <a:miter lim="10000000"/>
          </a:ln>
        </p:spPr>
        <p:txBody>
          <a:bodyPr vert="horz" wrap="square" lIns="63500" tIns="63500" rIns="63500" bIns="63500" rtlCol="0" anchor="ctr"/>
          <a:lstStyle/>
          <a:p>
            <a:pPr algn="ctr">
              <a:defRPr/>
            </a:pPr>
          </a:p>
        </p:txBody>
      </p:sp>
      <p:sp>
        <p:nvSpPr>
          <p:cNvPr id="18" name="AutoShape 18"/>
          <p:cNvSpPr/>
          <p:nvPr/>
        </p:nvSpPr>
        <p:spPr>
          <a:xfrm>
            <a:off x="9537700" y="2667000"/>
            <a:ext cx="1739900" cy="762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indent="0" algn="ctr">
              <a:lnSpc>
                <a:spcPct val="92000"/>
              </a:lnSpc>
              <a:defRPr/>
            </a:pP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Key Benefits</a:t>
            </a:r>
            <a:b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br>
            <a:r>
              <a:rPr lang="en-US" sz="1600" b="1" i="0" u="none" strike="noStrike">
                <a:solidFill>
                  <a:srgbClr val="2A2F45"/>
                </a:solidFill>
                <a:latin typeface="Calibri" panose="020F0502020204030204"/>
                <a:ea typeface="Calibri" panose="020F0502020204030204"/>
                <a:cs typeface="Calibri" panose="020F0502020204030204"/>
                <a:sym typeface="Calibri" panose="020F0502020204030204"/>
              </a:rPr>
              <a:t>&amp; Outcome</a:t>
            </a:r>
            <a:endParaRPr lang="en-US" sz="1100"/>
          </a:p>
        </p:txBody>
      </p:sp>
      <p:sp>
        <p:nvSpPr>
          <p:cNvPr id="19" name="AutoShape 19"/>
          <p:cNvSpPr/>
          <p:nvPr/>
        </p:nvSpPr>
        <p:spPr>
          <a:xfrm>
            <a:off x="9474200" y="3556000"/>
            <a:ext cx="1841500" cy="1905000"/>
          </a:xfrm>
          <a:prstGeom prst="roundRect">
            <a:avLst>
              <a:gd name="adj" fmla="val 0"/>
            </a:avLst>
          </a:prstGeom>
          <a:noFill/>
          <a:ln w="25400" cap="flat" cmpd="sng">
            <a:noFill/>
            <a:prstDash val="solid"/>
            <a:round/>
          </a:ln>
        </p:spPr>
        <p:txBody>
          <a:bodyPr vert="horz" wrap="square" lIns="88900" tIns="76200" rIns="88900" bIns="76200" rtlCol="0" anchor="ctr" anchorCtr="0"/>
          <a:lstStyle/>
          <a:p>
            <a:pPr indent="0" algn="l">
              <a:lnSpc>
                <a:spcPct val="108000"/>
              </a:lnSpc>
              <a:defRPr/>
            </a:pP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 Eliminates lock contention bottleneck</a:t>
            </a:r>
            <a:b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b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 Maximizes CPU utilization</a:t>
            </a:r>
            <a:b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b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 Significantly higher I/O throughput via large batches</a:t>
            </a:r>
            <a:b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br>
            <a:r>
              <a:rPr lang="en-US" sz="1100" b="0" i="0" u="none" strike="noStrike">
                <a:solidFill>
                  <a:srgbClr val="50555F"/>
                </a:solidFill>
                <a:latin typeface="Calibri" panose="020F0502020204030204"/>
                <a:ea typeface="Calibri" panose="020F0502020204030204"/>
                <a:cs typeface="Calibri" panose="020F0502020204030204"/>
                <a:sym typeface="Calibri" panose="020F0502020204030204"/>
              </a:rPr>
              <a:t>• Full parallelism between threads</a:t>
            </a:r>
            <a:endParaRPr lang="en-US" sz="1100"/>
          </a:p>
        </p:txBody>
      </p:sp>
      <p:sp>
        <p:nvSpPr>
          <p:cNvPr id="20" name="AutoShape 20"/>
          <p:cNvSpPr/>
          <p:nvPr/>
        </p:nvSpPr>
        <p:spPr>
          <a:xfrm>
            <a:off x="3035300" y="3479800"/>
            <a:ext cx="317500" cy="457200"/>
          </a:xfrm>
          <a:prstGeom prst="chevron">
            <a:avLst>
              <a:gd name="adj" fmla="val 50000"/>
            </a:avLst>
          </a:prstGeom>
          <a:solidFill>
            <a:srgbClr val="94A3B8">
              <a:alpha val="100000"/>
            </a:srgbClr>
          </a:solidFill>
          <a:ln w="12700" cap="flat" cmpd="sng">
            <a:solidFill>
              <a:srgbClr val="94A3B8">
                <a:alpha val="100000"/>
              </a:srgbClr>
            </a:solidFill>
            <a:prstDash val="solid"/>
            <a:miter lim="10000000"/>
          </a:ln>
        </p:spPr>
        <p:txBody>
          <a:bodyPr vert="horz" wrap="square" lIns="63500" tIns="63500" rIns="63500" bIns="63500" rtlCol="0" anchor="ctr"/>
          <a:lstStyle/>
          <a:p>
            <a:pPr algn="ctr">
              <a:defRPr/>
            </a:pPr>
          </a:p>
        </p:txBody>
      </p:sp>
      <p:sp>
        <p:nvSpPr>
          <p:cNvPr id="21" name="AutoShape 21"/>
          <p:cNvSpPr/>
          <p:nvPr/>
        </p:nvSpPr>
        <p:spPr>
          <a:xfrm>
            <a:off x="5918200" y="3479800"/>
            <a:ext cx="317500" cy="457200"/>
          </a:xfrm>
          <a:prstGeom prst="chevron">
            <a:avLst>
              <a:gd name="adj" fmla="val 50000"/>
            </a:avLst>
          </a:prstGeom>
          <a:solidFill>
            <a:srgbClr val="94A3B8">
              <a:alpha val="100000"/>
            </a:srgbClr>
          </a:solidFill>
          <a:ln w="12700" cap="flat" cmpd="sng">
            <a:solidFill>
              <a:srgbClr val="94A3B8">
                <a:alpha val="100000"/>
              </a:srgbClr>
            </a:solidFill>
            <a:prstDash val="solid"/>
            <a:miter lim="10000000"/>
          </a:ln>
        </p:spPr>
        <p:txBody>
          <a:bodyPr vert="horz" wrap="square" lIns="63500" tIns="63500" rIns="63500" bIns="63500" rtlCol="0" anchor="ctr"/>
          <a:lstStyle/>
          <a:p>
            <a:pPr algn="ctr">
              <a:defRPr/>
            </a:pPr>
          </a:p>
        </p:txBody>
      </p:sp>
      <p:sp>
        <p:nvSpPr>
          <p:cNvPr id="22" name="AutoShape 22"/>
          <p:cNvSpPr/>
          <p:nvPr/>
        </p:nvSpPr>
        <p:spPr>
          <a:xfrm>
            <a:off x="8801100" y="3479800"/>
            <a:ext cx="317500" cy="457200"/>
          </a:xfrm>
          <a:prstGeom prst="chevron">
            <a:avLst>
              <a:gd name="adj" fmla="val 50000"/>
            </a:avLst>
          </a:prstGeom>
          <a:solidFill>
            <a:srgbClr val="94A3B8">
              <a:alpha val="100000"/>
            </a:srgbClr>
          </a:solidFill>
          <a:ln w="12700" cap="flat" cmpd="sng">
            <a:solidFill>
              <a:srgbClr val="94A3B8">
                <a:alpha val="100000"/>
              </a:srgbClr>
            </a:solidFill>
            <a:prstDash val="solid"/>
            <a:miter lim="10000000"/>
          </a:ln>
        </p:spPr>
        <p:txBody>
          <a:bodyPr vert="horz" wrap="square" lIns="63500" tIns="63500" rIns="63500" bIns="63500" rtlCol="0" anchor="ctr"/>
          <a:lstStyle/>
          <a:p>
            <a:pPr algn="ctr">
              <a:defRPr/>
            </a:pPr>
          </a:p>
        </p:txBody>
      </p:sp>
      <p:sp>
        <p:nvSpPr>
          <p:cNvPr id="23"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16</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66600" cy="774700"/>
          </a:xfrm>
          <a:prstGeom prst="roundRect">
            <a:avLst>
              <a:gd name="adj" fmla="val 0"/>
            </a:avLst>
          </a:prstGeom>
          <a:solidFill>
            <a:srgbClr val="FFFFFF">
              <a:alpha val="100000"/>
            </a:srgbClr>
          </a:solidFill>
          <a:ln w="12700" cap="flat" cmpd="sng">
            <a:solidFill>
              <a:srgbClr val="FFFFFF">
                <a:alpha val="100000"/>
              </a:srgbClr>
            </a:solidFill>
            <a:prstDash val="solid"/>
            <a:miter lim="10000000"/>
          </a:ln>
        </p:spPr>
        <p:txBody>
          <a:bodyPr vert="horz" wrap="square" lIns="63500" tIns="63500" rIns="63500" bIns="63500" rtlCol="0" anchor="ctr"/>
          <a:lstStyle/>
          <a:p>
            <a:pPr algn="ctr">
              <a:defRPr/>
            </a:pPr>
          </a:p>
        </p:txBody>
      </p:sp>
      <p:sp>
        <p:nvSpPr>
          <p:cNvPr id="3" name="AutoShape 3"/>
          <p:cNvSpPr/>
          <p:nvPr/>
        </p:nvSpPr>
        <p:spPr>
          <a:xfrm>
            <a:off x="546100" y="127000"/>
            <a:ext cx="11176000" cy="508000"/>
          </a:xfrm>
          <a:prstGeom prst="rect">
            <a:avLst/>
          </a:prstGeom>
          <a:noFill/>
          <a:ln w="12700" cap="flat" cmpd="sng">
            <a:noFill/>
            <a:prstDash val="solid"/>
            <a:round/>
          </a:ln>
        </p:spPr>
        <p:txBody>
          <a:bodyPr vert="horz" wrap="square" lIns="0" tIns="0" rIns="0" bIns="0" rtlCol="0" anchor="ctr" anchorCtr="0"/>
          <a:lstStyle/>
          <a:p>
            <a:pPr indent="0" algn="l">
              <a:lnSpc>
                <a:spcPct val="83000"/>
              </a:lnSpc>
              <a:defRPr/>
            </a:pPr>
            <a:r>
              <a:rPr lang="en-US" sz="2800" b="1" i="0" u="none" strike="noStrike">
                <a:solidFill>
                  <a:srgbClr val="1E2761"/>
                </a:solidFill>
                <a:latin typeface="Cambria" panose="02040503050406030204"/>
                <a:ea typeface="Cambria" panose="02040503050406030204"/>
                <a:cs typeface="Cambria" panose="02040503050406030204"/>
                <a:sym typeface="Cambria" panose="02040503050406030204"/>
              </a:rPr>
              <a:t>Benchmark Design: Comparing `shared` vs. `perthread`</a:t>
            </a:r>
            <a:endParaRPr lang="en-US" sz="1100"/>
          </a:p>
        </p:txBody>
      </p:sp>
      <p:sp>
        <p:nvSpPr>
          <p:cNvPr id="4" name="AutoShape 4"/>
          <p:cNvSpPr/>
          <p:nvPr/>
        </p:nvSpPr>
        <p:spPr>
          <a:xfrm>
            <a:off x="736600" y="1092200"/>
            <a:ext cx="5397500" cy="4318000"/>
          </a:xfrm>
          <a:prstGeom prst="roundRect">
            <a:avLst>
              <a:gd name="adj" fmla="val 1176"/>
            </a:avLst>
          </a:prstGeom>
          <a:solidFill>
            <a:srgbClr val="FFFFFF">
              <a:alpha val="100000"/>
            </a:srgbClr>
          </a:solidFill>
          <a:ln w="12700" cap="flat" cmpd="sng">
            <a:solidFill>
              <a:srgbClr val="D6DEEB">
                <a:alpha val="100000"/>
              </a:srgbClr>
            </a:solidFill>
            <a:prstDash val="solid"/>
            <a:miter lim="10000000"/>
          </a:ln>
        </p:spPr>
        <p:txBody>
          <a:bodyPr vert="horz" wrap="square" lIns="63500" tIns="63500" rIns="63500" bIns="63500" rtlCol="0" anchor="ctr"/>
          <a:lstStyle/>
          <a:p>
            <a:pPr algn="ctr">
              <a:defRPr/>
            </a:pPr>
          </a:p>
        </p:txBody>
      </p:sp>
      <p:sp>
        <p:nvSpPr>
          <p:cNvPr id="5" name="AutoShape 5"/>
          <p:cNvSpPr/>
          <p:nvPr/>
        </p:nvSpPr>
        <p:spPr>
          <a:xfrm>
            <a:off x="1016000" y="1346200"/>
            <a:ext cx="4826000" cy="444500"/>
          </a:xfrm>
          <a:prstGeom prst="rect">
            <a:avLst/>
          </a:prstGeom>
          <a:noFill/>
          <a:ln w="12700" cap="flat" cmpd="sng">
            <a:noFill/>
            <a:prstDash val="solid"/>
            <a:round/>
          </a:ln>
        </p:spPr>
        <p:txBody>
          <a:bodyPr vert="horz" wrap="square" lIns="63500" tIns="0" rIns="63500" bIns="0" rtlCol="0" anchor="ctr" anchorCtr="0"/>
          <a:lstStyle/>
          <a:p>
            <a:pPr indent="0" algn="l">
              <a:lnSpc>
                <a:spcPct val="125000"/>
              </a:lnSpc>
              <a:defRPr/>
            </a:pPr>
            <a:r>
              <a:rPr lang="en-US" sz="2000" b="1" i="0" u="none" strike="noStrike">
                <a:solidFill>
                  <a:srgbClr val="1E2761"/>
                </a:solidFill>
                <a:latin typeface="Calibri" panose="020F0502020204030204"/>
                <a:ea typeface="Calibri" panose="020F0502020204030204"/>
                <a:cs typeface="Calibri" panose="020F0502020204030204"/>
                <a:sym typeface="Calibri" panose="020F0502020204030204"/>
              </a:rPr>
              <a:t>Experimental Setup</a:t>
            </a:r>
            <a:endParaRPr lang="en-US" sz="1100"/>
          </a:p>
        </p:txBody>
      </p:sp>
      <p:sp>
        <p:nvSpPr>
          <p:cNvPr id="6" name="AutoShape 6"/>
          <p:cNvSpPr/>
          <p:nvPr/>
        </p:nvSpPr>
        <p:spPr>
          <a:xfrm>
            <a:off x="1016000" y="1968500"/>
            <a:ext cx="4826000" cy="762000"/>
          </a:xfrm>
          <a:prstGeom prst="roundRect">
            <a:avLst>
              <a:gd name="adj" fmla="val 13333"/>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sp>
        <p:nvSpPr>
          <p:cNvPr id="7" name="AutoShape 7"/>
          <p:cNvSpPr/>
          <p:nvPr/>
        </p:nvSpPr>
        <p:spPr>
          <a:xfrm>
            <a:off x="1143000" y="2032000"/>
            <a:ext cx="4572000" cy="635000"/>
          </a:xfrm>
          <a:prstGeom prst="rect">
            <a:avLst/>
          </a:prstGeom>
          <a:noFill/>
          <a:ln w="12700" cap="flat" cmpd="sng">
            <a:noFill/>
            <a:prstDash val="solid"/>
            <a:round/>
          </a:ln>
        </p:spPr>
        <p:txBody>
          <a:bodyPr vert="horz" wrap="square" lIns="63500" tIns="63500" rIns="63500" bIns="63500" rtlCol="0" anchor="ctr" anchorCtr="0"/>
          <a:lstStyle/>
          <a:p>
            <a:pPr indent="0" algn="l">
              <a:lnSpc>
                <a:spcPct val="125000"/>
              </a:lnSpc>
              <a:defRPr/>
            </a:pPr>
            <a:r>
              <a:rPr lang="en-US" sz="1300" b="1" i="0" u="none" strike="noStrike">
                <a:solidFill>
                  <a:srgbClr val="1E2761"/>
                </a:solidFill>
                <a:latin typeface="Calibri" panose="020F0502020204030204"/>
                <a:ea typeface="Calibri" panose="020F0502020204030204"/>
                <a:cs typeface="Calibri" panose="020F0502020204030204"/>
                <a:sym typeface="Calibri" panose="020F0502020204030204"/>
              </a:rPr>
              <a:t>Kernel Environment</a:t>
            </a:r>
            <a:endParaRPr lang="en-US" sz="1100"/>
          </a:p>
          <a:p>
            <a:pPr indent="0" algn="l">
              <a:lnSpc>
                <a:spcPct val="125000"/>
              </a:lnSpc>
            </a:pPr>
            <a:r>
              <a:rPr lang="en-US" sz="1200" b="0" i="0" u="none" strike="noStrike">
                <a:solidFill>
                  <a:srgbClr val="334155"/>
                </a:solidFill>
                <a:latin typeface="Consolas" panose="020B0609020204030204"/>
                <a:ea typeface="Consolas" panose="020B0609020204030204"/>
                <a:cs typeface="Consolas" panose="020B0609020204030204"/>
                <a:sym typeface="Consolas" panose="020B0609020204030204"/>
              </a:rPr>
              <a:t>Linux 5.15.198 (with instrumentation)</a:t>
            </a:r>
            <a:endParaRPr lang="en-US" sz="1200" b="0" i="0" u="none" strike="noStrike">
              <a:solidFill>
                <a:srgbClr val="334155"/>
              </a:solidFill>
              <a:latin typeface="Consolas" panose="020B0609020204030204"/>
              <a:ea typeface="Consolas" panose="020B0609020204030204"/>
              <a:cs typeface="Consolas" panose="020B0609020204030204"/>
              <a:sym typeface="Consolas" panose="020B0609020204030204"/>
            </a:endParaRPr>
          </a:p>
        </p:txBody>
      </p:sp>
      <p:sp>
        <p:nvSpPr>
          <p:cNvPr id="8" name="AutoShape 8"/>
          <p:cNvSpPr/>
          <p:nvPr/>
        </p:nvSpPr>
        <p:spPr>
          <a:xfrm>
            <a:off x="1016000" y="2857500"/>
            <a:ext cx="4826000" cy="762000"/>
          </a:xfrm>
          <a:prstGeom prst="roundRect">
            <a:avLst>
              <a:gd name="adj" fmla="val 13333"/>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sp>
        <p:nvSpPr>
          <p:cNvPr id="9" name="AutoShape 9"/>
          <p:cNvSpPr/>
          <p:nvPr/>
        </p:nvSpPr>
        <p:spPr>
          <a:xfrm>
            <a:off x="1143000" y="2921000"/>
            <a:ext cx="4572000" cy="635000"/>
          </a:xfrm>
          <a:prstGeom prst="rect">
            <a:avLst/>
          </a:prstGeom>
          <a:noFill/>
          <a:ln w="12700" cap="flat" cmpd="sng">
            <a:noFill/>
            <a:prstDash val="solid"/>
            <a:round/>
          </a:ln>
        </p:spPr>
        <p:txBody>
          <a:bodyPr vert="horz" wrap="square" lIns="63500" tIns="63500" rIns="63500" bIns="63500" rtlCol="0" anchor="ctr" anchorCtr="0"/>
          <a:lstStyle/>
          <a:p>
            <a:pPr indent="0" algn="l">
              <a:lnSpc>
                <a:spcPct val="125000"/>
              </a:lnSpc>
              <a:defRPr/>
            </a:pPr>
            <a:r>
              <a:rPr lang="en-US" sz="1300" b="1" i="0" u="none" strike="noStrike">
                <a:solidFill>
                  <a:srgbClr val="1E2761"/>
                </a:solidFill>
                <a:latin typeface="Calibri" panose="020F0502020204030204"/>
                <a:ea typeface="Calibri" panose="020F0502020204030204"/>
                <a:cs typeface="Calibri" panose="020F0502020204030204"/>
                <a:sym typeface="Calibri" panose="020F0502020204030204"/>
              </a:rPr>
              <a:t>IO Library</a:t>
            </a:r>
            <a:endParaRPr lang="en-US" sz="1100"/>
          </a:p>
          <a:p>
            <a:pPr indent="0" algn="l">
              <a:lnSpc>
                <a:spcPct val="125000"/>
              </a:lnSpc>
            </a:pPr>
            <a:r>
              <a:rPr lang="en-US" sz="1200" b="0" i="0" u="none" strike="noStrike">
                <a:solidFill>
                  <a:srgbClr val="334155"/>
                </a:solidFill>
                <a:latin typeface="Consolas" panose="020B0609020204030204"/>
                <a:ea typeface="Consolas" panose="020B0609020204030204"/>
                <a:cs typeface="Consolas" panose="020B0609020204030204"/>
                <a:sym typeface="Consolas" panose="020B0609020204030204"/>
              </a:rPr>
              <a:t>liburing (latest stable version)</a:t>
            </a:r>
            <a:endParaRPr lang="en-US" sz="1200" b="0" i="0" u="none" strike="noStrike">
              <a:solidFill>
                <a:srgbClr val="334155"/>
              </a:solidFill>
              <a:latin typeface="Consolas" panose="020B0609020204030204"/>
              <a:ea typeface="Consolas" panose="020B0609020204030204"/>
              <a:cs typeface="Consolas" panose="020B0609020204030204"/>
              <a:sym typeface="Consolas" panose="020B0609020204030204"/>
            </a:endParaRPr>
          </a:p>
        </p:txBody>
      </p:sp>
      <p:sp>
        <p:nvSpPr>
          <p:cNvPr id="10" name="AutoShape 10"/>
          <p:cNvSpPr/>
          <p:nvPr/>
        </p:nvSpPr>
        <p:spPr>
          <a:xfrm>
            <a:off x="1016000" y="3746500"/>
            <a:ext cx="4826000" cy="762000"/>
          </a:xfrm>
          <a:prstGeom prst="roundRect">
            <a:avLst>
              <a:gd name="adj" fmla="val 13333"/>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sp>
        <p:nvSpPr>
          <p:cNvPr id="11" name="AutoShape 11"/>
          <p:cNvSpPr/>
          <p:nvPr/>
        </p:nvSpPr>
        <p:spPr>
          <a:xfrm>
            <a:off x="1143000" y="3810000"/>
            <a:ext cx="4572000" cy="635000"/>
          </a:xfrm>
          <a:prstGeom prst="rect">
            <a:avLst/>
          </a:prstGeom>
          <a:noFill/>
          <a:ln w="12700" cap="flat" cmpd="sng">
            <a:noFill/>
            <a:prstDash val="solid"/>
            <a:round/>
          </a:ln>
        </p:spPr>
        <p:txBody>
          <a:bodyPr vert="horz" wrap="square" lIns="63500" tIns="63500" rIns="63500" bIns="63500" rtlCol="0" anchor="ctr" anchorCtr="0"/>
          <a:lstStyle/>
          <a:p>
            <a:pPr indent="0" algn="l">
              <a:lnSpc>
                <a:spcPct val="125000"/>
              </a:lnSpc>
              <a:defRPr/>
            </a:pPr>
            <a:r>
              <a:rPr lang="en-US" sz="1300" b="1" i="0" u="none" strike="noStrike">
                <a:solidFill>
                  <a:srgbClr val="1E2761"/>
                </a:solidFill>
                <a:latin typeface="Calibri" panose="020F0502020204030204"/>
                <a:ea typeface="Calibri" panose="020F0502020204030204"/>
                <a:cs typeface="Calibri" panose="020F0502020204030204"/>
                <a:sym typeface="Calibri" panose="020F0502020204030204"/>
              </a:rPr>
              <a:t>Workload Profile</a:t>
            </a:r>
            <a:endParaRPr lang="en-US" sz="1100"/>
          </a:p>
          <a:p>
            <a:pPr indent="0" algn="l">
              <a:lnSpc>
                <a:spcPct val="125000"/>
              </a:lnSpc>
            </a:pPr>
            <a:r>
              <a:rPr lang="en-US" sz="1200" b="0" i="0" u="none" strike="noStrike">
                <a:solidFill>
                  <a:srgbClr val="334155"/>
                </a:solidFill>
                <a:latin typeface="Calibri" panose="020F0502020204030204"/>
                <a:ea typeface="Calibri" panose="020F0502020204030204"/>
                <a:cs typeface="Calibri" panose="020F0502020204030204"/>
                <a:sym typeface="Calibri" panose="020F0502020204030204"/>
              </a:rPr>
              <a:t>4KB Random Reads (Queue Depth: 64)</a:t>
            </a:r>
            <a:endParaRPr lang="en-US" sz="1200" b="0" i="0" u="none" strike="noStrike">
              <a:solidFill>
                <a:srgbClr val="334155"/>
              </a:solidFill>
              <a:latin typeface="Calibri" panose="020F0502020204030204"/>
              <a:ea typeface="Calibri" panose="020F0502020204030204"/>
              <a:cs typeface="Calibri" panose="020F0502020204030204"/>
              <a:sym typeface="Calibri" panose="020F0502020204030204"/>
            </a:endParaRPr>
          </a:p>
        </p:txBody>
      </p:sp>
      <p:sp>
        <p:nvSpPr>
          <p:cNvPr id="12" name="AutoShape 12"/>
          <p:cNvSpPr/>
          <p:nvPr/>
        </p:nvSpPr>
        <p:spPr>
          <a:xfrm>
            <a:off x="6350000" y="1092200"/>
            <a:ext cx="5080000" cy="4318000"/>
          </a:xfrm>
          <a:prstGeom prst="roundRect">
            <a:avLst>
              <a:gd name="adj" fmla="val 1176"/>
            </a:avLst>
          </a:prstGeom>
          <a:solidFill>
            <a:srgbClr val="FFFFFF">
              <a:alpha val="100000"/>
            </a:srgbClr>
          </a:solidFill>
          <a:ln w="12700" cap="flat" cmpd="sng">
            <a:solidFill>
              <a:srgbClr val="D6DEEB">
                <a:alpha val="100000"/>
              </a:srgbClr>
            </a:solidFill>
            <a:prstDash val="solid"/>
            <a:miter lim="10000000"/>
          </a:ln>
        </p:spPr>
        <p:txBody>
          <a:bodyPr vert="horz" wrap="square" lIns="63500" tIns="63500" rIns="63500" bIns="63500" rtlCol="0" anchor="ctr"/>
          <a:lstStyle/>
          <a:p>
            <a:pPr algn="ctr">
              <a:defRPr/>
            </a:pPr>
          </a:p>
        </p:txBody>
      </p:sp>
      <p:sp>
        <p:nvSpPr>
          <p:cNvPr id="13" name="AutoShape 13"/>
          <p:cNvSpPr/>
          <p:nvPr/>
        </p:nvSpPr>
        <p:spPr>
          <a:xfrm>
            <a:off x="6604000" y="1346200"/>
            <a:ext cx="4572000" cy="444500"/>
          </a:xfrm>
          <a:prstGeom prst="rect">
            <a:avLst/>
          </a:prstGeom>
          <a:noFill/>
          <a:ln w="12700" cap="flat" cmpd="sng">
            <a:noFill/>
            <a:prstDash val="solid"/>
            <a:round/>
          </a:ln>
        </p:spPr>
        <p:txBody>
          <a:bodyPr vert="horz" wrap="square" lIns="63500" tIns="0" rIns="63500" bIns="0" rtlCol="0" anchor="ctr" anchorCtr="0"/>
          <a:lstStyle/>
          <a:p>
            <a:pPr indent="0" algn="l">
              <a:lnSpc>
                <a:spcPct val="125000"/>
              </a:lnSpc>
              <a:defRPr/>
            </a:pPr>
            <a:r>
              <a:rPr lang="en-US" sz="2000" b="1" i="0" u="none" strike="noStrike">
                <a:solidFill>
                  <a:srgbClr val="1E2761"/>
                </a:solidFill>
                <a:latin typeface="Calibri" panose="020F0502020204030204"/>
                <a:ea typeface="Calibri" panose="020F0502020204030204"/>
                <a:cs typeface="Calibri" panose="020F0502020204030204"/>
                <a:sym typeface="Calibri" panose="020F0502020204030204"/>
              </a:rPr>
              <a:t>Test Modes &amp; Concurrency</a:t>
            </a:r>
            <a:endParaRPr lang="en-US" sz="1100"/>
          </a:p>
        </p:txBody>
      </p:sp>
      <p:sp>
        <p:nvSpPr>
          <p:cNvPr id="14" name="AutoShape 14"/>
          <p:cNvSpPr/>
          <p:nvPr/>
        </p:nvSpPr>
        <p:spPr>
          <a:xfrm>
            <a:off x="6604000" y="1968500"/>
            <a:ext cx="4572000" cy="1397000"/>
          </a:xfrm>
          <a:prstGeom prst="roundRect">
            <a:avLst>
              <a:gd name="adj" fmla="val 7272"/>
            </a:avLst>
          </a:prstGeom>
          <a:solidFill>
            <a:srgbClr val="F0F9FF">
              <a:alpha val="100000"/>
            </a:srgbClr>
          </a:solidFill>
          <a:ln w="12700" cap="flat" cmpd="sng">
            <a:solidFill>
              <a:srgbClr val="BAE6FD">
                <a:alpha val="100000"/>
              </a:srgbClr>
            </a:solidFill>
            <a:prstDash val="solid"/>
            <a:round/>
          </a:ln>
        </p:spPr>
        <p:txBody>
          <a:bodyPr vert="horz" wrap="square" lIns="63500" tIns="63500" rIns="63500" bIns="63500" rtlCol="0" anchor="ctr"/>
          <a:lstStyle/>
          <a:p>
            <a:pPr algn="ctr">
              <a:defRPr/>
            </a:pPr>
          </a:p>
        </p:txBody>
      </p:sp>
      <p:sp>
        <p:nvSpPr>
          <p:cNvPr id="15" name="AutoShape 15"/>
          <p:cNvSpPr/>
          <p:nvPr/>
        </p:nvSpPr>
        <p:spPr>
          <a:xfrm>
            <a:off x="6731000" y="2032000"/>
            <a:ext cx="4318000" cy="1270000"/>
          </a:xfrm>
          <a:prstGeom prst="rect">
            <a:avLst/>
          </a:prstGeom>
          <a:noFill/>
          <a:ln w="12700" cap="flat" cmpd="sng">
            <a:noFill/>
            <a:prstDash val="solid"/>
            <a:round/>
          </a:ln>
        </p:spPr>
        <p:txBody>
          <a:bodyPr vert="horz" wrap="square" lIns="63500" tIns="101600" rIns="63500" bIns="101600" rtlCol="0" anchor="ctr" anchorCtr="0"/>
          <a:lstStyle/>
          <a:p>
            <a:pPr indent="0" algn="l">
              <a:lnSpc>
                <a:spcPct val="108000"/>
              </a:lnSpc>
              <a:defRPr/>
            </a:pPr>
            <a:r>
              <a:rPr lang="en-US" sz="1300" b="1" i="0" u="none" strike="noStrike">
                <a:solidFill>
                  <a:srgbClr val="0C4A6E"/>
                </a:solidFill>
                <a:latin typeface="Calibri" panose="020F0502020204030204"/>
                <a:ea typeface="Calibri" panose="020F0502020204030204"/>
                <a:cs typeface="Calibri" panose="020F0502020204030204"/>
                <a:sym typeface="Calibri" panose="020F0502020204030204"/>
              </a:rPr>
              <a:t>`shared` Mode:</a:t>
            </a:r>
            <a:r>
              <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rPr>
              <a:t>All threads share a single io_uring instance.</a:t>
            </a:r>
            <a:endParaRPr lang="en-US" sz="1100"/>
          </a:p>
          <a:p>
            <a:pPr indent="0" algn="l">
              <a:lnSpc>
                <a:spcPct val="108000"/>
              </a:lnSpc>
            </a:pPr>
            <a:r>
              <a:rPr lang="en-US" sz="1300" b="1" i="0" u="none" strike="noStrike">
                <a:solidFill>
                  <a:srgbClr val="0C4A6E"/>
                </a:solidFill>
                <a:latin typeface="Calibri" panose="020F0502020204030204"/>
                <a:ea typeface="Calibri" panose="020F0502020204030204"/>
                <a:cs typeface="Calibri" panose="020F0502020204030204"/>
                <a:sym typeface="Calibri" panose="020F0502020204030204"/>
              </a:rPr>
              <a:t>`perthread` Mode:</a:t>
            </a:r>
            <a:r>
              <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rPr>
              <a:t>Each thread uses its own dedicated instance.</a:t>
            </a:r>
            <a:endPar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08000"/>
              </a:lnSpc>
            </a:pPr>
            <a:r>
              <a:rPr lang="en-US" sz="1300" b="1" i="0" u="none" strike="noStrike">
                <a:solidFill>
                  <a:srgbClr val="0C4A6E"/>
                </a:solidFill>
                <a:latin typeface="Calibri" panose="020F0502020204030204"/>
                <a:ea typeface="Calibri" panose="020F0502020204030204"/>
                <a:cs typeface="Calibri" panose="020F0502020204030204"/>
                <a:sym typeface="Calibri" panose="020F0502020204030204"/>
              </a:rPr>
              <a:t>Concurrency Levels:</a:t>
            </a:r>
            <a:r>
              <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rPr>
              <a:t>1 Thread (Baseline) / 8 Threads (High Load)</a:t>
            </a:r>
            <a:endPar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6" name="AutoShape 16"/>
          <p:cNvSpPr/>
          <p:nvPr/>
        </p:nvSpPr>
        <p:spPr>
          <a:xfrm>
            <a:off x="6604000" y="3556000"/>
            <a:ext cx="4572000" cy="1397000"/>
          </a:xfrm>
          <a:prstGeom prst="roundRect">
            <a:avLst>
              <a:gd name="adj" fmla="val 7272"/>
            </a:avLst>
          </a:prstGeom>
          <a:solidFill>
            <a:srgbClr val="FFFBEB">
              <a:alpha val="100000"/>
            </a:srgbClr>
          </a:solidFill>
          <a:ln w="12700" cap="flat" cmpd="sng">
            <a:solidFill>
              <a:srgbClr val="FDE68A">
                <a:alpha val="100000"/>
              </a:srgbClr>
            </a:solidFill>
            <a:prstDash val="solid"/>
            <a:round/>
          </a:ln>
        </p:spPr>
        <p:txBody>
          <a:bodyPr vert="horz" wrap="square" lIns="63500" tIns="63500" rIns="63500" bIns="63500" rtlCol="0" anchor="ctr"/>
          <a:lstStyle/>
          <a:p>
            <a:pPr algn="ctr">
              <a:defRPr/>
            </a:pPr>
          </a:p>
        </p:txBody>
      </p:sp>
      <p:sp>
        <p:nvSpPr>
          <p:cNvPr id="17" name="AutoShape 17"/>
          <p:cNvSpPr/>
          <p:nvPr/>
        </p:nvSpPr>
        <p:spPr>
          <a:xfrm>
            <a:off x="6731000" y="3619500"/>
            <a:ext cx="4318000" cy="1270000"/>
          </a:xfrm>
          <a:prstGeom prst="rect">
            <a:avLst/>
          </a:prstGeom>
          <a:noFill/>
          <a:ln w="12700" cap="flat" cmpd="sng">
            <a:noFill/>
            <a:prstDash val="solid"/>
            <a:round/>
          </a:ln>
        </p:spPr>
        <p:txBody>
          <a:bodyPr vert="horz" wrap="square" lIns="63500" tIns="101600" rIns="63500" bIns="101600" rtlCol="0" anchor="ctr" anchorCtr="0"/>
          <a:lstStyle/>
          <a:p>
            <a:pPr indent="0" algn="l">
              <a:lnSpc>
                <a:spcPct val="108000"/>
              </a:lnSpc>
              <a:defRPr/>
            </a:pPr>
            <a:r>
              <a:rPr lang="en-US" sz="1300" b="1" i="0" u="none" strike="noStrike">
                <a:solidFill>
                  <a:srgbClr val="B45309"/>
                </a:solidFill>
                <a:latin typeface="Calibri" panose="020F0502020204030204"/>
                <a:ea typeface="Calibri" panose="020F0502020204030204"/>
                <a:cs typeface="Calibri" panose="020F0502020204030204"/>
                <a:sym typeface="Calibri" panose="020F0502020204030204"/>
              </a:rPr>
              <a:t>Key Metrics:</a:t>
            </a:r>
            <a:r>
              <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rPr>
              <a:t>Runtime, Latency (Avg/P99), IOPS, Throughput.</a:t>
            </a:r>
            <a:endParaRPr lang="en-US" sz="1100"/>
          </a:p>
          <a:p>
            <a:pPr indent="0" algn="l">
              <a:lnSpc>
                <a:spcPct val="108000"/>
              </a:lnSpc>
            </a:pPr>
            <a:r>
              <a:rPr lang="en-US" sz="1300" b="1" i="0" u="none" strike="noStrike">
                <a:solidFill>
                  <a:srgbClr val="B45309"/>
                </a:solidFill>
                <a:latin typeface="Calibri" panose="020F0502020204030204"/>
                <a:ea typeface="Calibri" panose="020F0502020204030204"/>
                <a:cs typeface="Calibri" panose="020F0502020204030204"/>
                <a:sym typeface="Calibri" panose="020F0502020204030204"/>
              </a:rPr>
              <a:t>Benchmark Goal:</a:t>
            </a:r>
            <a:r>
              <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rPr>
              <a:t>Quantify the performance impact of the per-thread optimization.</a:t>
            </a:r>
            <a:endParaRPr lang="en-US" sz="1100" b="0" i="0" u="none" strike="noStrike">
              <a:solidFill>
                <a:srgbClr val="334155"/>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8"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17</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7772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82880"/>
            <a:ext cx="2034540" cy="645160"/>
          </a:xfrm>
          <a:prstGeom prst="rect">
            <a:avLst/>
          </a:prstGeom>
          <a:noFill/>
        </p:spPr>
        <p:txBody>
          <a:bodyPr wrap="none">
            <a:spAutoFit/>
          </a:bodyPr>
          <a:lstStyle/>
          <a:p>
            <a:pPr algn="l"/>
            <a:r>
              <a:rPr sz="3600" b="1">
                <a:solidFill>
                  <a:srgbClr val="1E2761"/>
                </a:solidFill>
                <a:latin typeface="Cambria" panose="02040503050406030204"/>
              </a:rPr>
              <a:t>Contents</a:t>
            </a:r>
            <a:endParaRPr sz="3600" b="1">
              <a:solidFill>
                <a:srgbClr val="1E2761"/>
              </a:solidFill>
              <a:latin typeface="Cambria" panose="02040503050406030204"/>
            </a:endParaRPr>
          </a:p>
        </p:txBody>
      </p:sp>
      <p:sp>
        <p:nvSpPr>
          <p:cNvPr id="5" name="TextBox 4"/>
          <p:cNvSpPr txBox="1"/>
          <p:nvPr/>
        </p:nvSpPr>
        <p:spPr>
          <a:xfrm>
            <a:off x="548640" y="868680"/>
            <a:ext cx="309880" cy="291465"/>
          </a:xfrm>
          <a:prstGeom prst="rect">
            <a:avLst/>
          </a:prstGeom>
          <a:noFill/>
        </p:spPr>
        <p:txBody>
          <a:bodyPr wrap="none">
            <a:spAutoFit/>
          </a:bodyPr>
          <a:lstStyle/>
          <a:p>
            <a:pPr algn="l"/>
            <a:endParaRPr sz="1300" b="0">
              <a:solidFill>
                <a:srgbClr val="64748B"/>
              </a:solidFill>
              <a:latin typeface="Calibri" panose="020F0502020204030204"/>
            </a:endParaRPr>
          </a:p>
        </p:txBody>
      </p:sp>
      <p:sp>
        <p:nvSpPr>
          <p:cNvPr id="6" name="Rounded Rectangle 5"/>
          <p:cNvSpPr/>
          <p:nvPr/>
        </p:nvSpPr>
        <p:spPr>
          <a:xfrm>
            <a:off x="822960" y="1325880"/>
            <a:ext cx="5394960" cy="4892040"/>
          </a:xfrm>
          <a:prstGeom prst="roundRect">
            <a:avLst/>
          </a:prstGeom>
          <a:solidFill>
            <a:srgbClr val="FFFFFF"/>
          </a:solidFill>
          <a:ln>
            <a:solidFill>
              <a:srgbClr val="D6DE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0" y="1325880"/>
            <a:ext cx="4983480" cy="4892040"/>
          </a:xfrm>
          <a:prstGeom prst="roundRect">
            <a:avLst/>
          </a:prstGeom>
          <a:solidFill>
            <a:srgbClr val="FFFFFF"/>
          </a:solidFill>
          <a:ln>
            <a:solidFill>
              <a:srgbClr val="D6DE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 y="1783080"/>
            <a:ext cx="514350" cy="429895"/>
          </a:xfrm>
          <a:prstGeom prst="rect">
            <a:avLst/>
          </a:prstGeom>
          <a:noFill/>
        </p:spPr>
        <p:txBody>
          <a:bodyPr wrap="none">
            <a:spAutoFit/>
          </a:bodyPr>
          <a:lstStyle/>
          <a:p>
            <a:pPr algn="l"/>
            <a:r>
              <a:rPr sz="2200" b="1">
                <a:solidFill>
                  <a:srgbClr val="0E7490"/>
                </a:solidFill>
                <a:latin typeface="Cambria" panose="02040503050406030204"/>
              </a:rPr>
              <a:t>0</a:t>
            </a:r>
            <a:r>
              <a:rPr lang="en-US" sz="2200" b="1">
                <a:solidFill>
                  <a:srgbClr val="0E7490"/>
                </a:solidFill>
                <a:latin typeface="Cambria" panose="02040503050406030204"/>
              </a:rPr>
              <a:t>1</a:t>
            </a:r>
            <a:endParaRPr lang="en-US" sz="2200" b="1">
              <a:solidFill>
                <a:srgbClr val="0E7490"/>
              </a:solidFill>
              <a:latin typeface="Cambria" panose="02040503050406030204"/>
            </a:endParaRPr>
          </a:p>
        </p:txBody>
      </p:sp>
      <p:sp>
        <p:nvSpPr>
          <p:cNvPr id="9" name="TextBox 8"/>
          <p:cNvSpPr txBox="1"/>
          <p:nvPr/>
        </p:nvSpPr>
        <p:spPr>
          <a:xfrm>
            <a:off x="1828800" y="1801368"/>
            <a:ext cx="1834515" cy="398780"/>
          </a:xfrm>
          <a:prstGeom prst="rect">
            <a:avLst/>
          </a:prstGeom>
          <a:noFill/>
        </p:spPr>
        <p:txBody>
          <a:bodyPr wrap="none">
            <a:spAutoFit/>
          </a:bodyPr>
          <a:lstStyle/>
          <a:p>
            <a:pPr algn="l"/>
            <a:r>
              <a:rPr lang="en-US" altLang="zh-CN" sz="2000" b="1">
                <a:solidFill>
                  <a:srgbClr val="1E2761"/>
                </a:solidFill>
                <a:latin typeface="Cambria" panose="02040503050406030204"/>
              </a:rPr>
              <a:t>Requirements</a:t>
            </a:r>
            <a:endParaRPr lang="en-US" sz="1800" b="1">
              <a:solidFill>
                <a:srgbClr val="2A2F45"/>
              </a:solidFill>
              <a:latin typeface="Calibri" panose="020F0502020204030204"/>
            </a:endParaRPr>
          </a:p>
        </p:txBody>
      </p:sp>
      <p:sp>
        <p:nvSpPr>
          <p:cNvPr id="10" name="TextBox 9"/>
          <p:cNvSpPr txBox="1"/>
          <p:nvPr/>
        </p:nvSpPr>
        <p:spPr>
          <a:xfrm>
            <a:off x="1143000" y="2834639"/>
            <a:ext cx="514350" cy="429895"/>
          </a:xfrm>
          <a:prstGeom prst="rect">
            <a:avLst/>
          </a:prstGeom>
          <a:noFill/>
        </p:spPr>
        <p:txBody>
          <a:bodyPr wrap="none">
            <a:spAutoFit/>
          </a:bodyPr>
          <a:lstStyle/>
          <a:p>
            <a:pPr algn="l"/>
            <a:r>
              <a:rPr sz="2200" b="1">
                <a:solidFill>
                  <a:srgbClr val="0E7490"/>
                </a:solidFill>
                <a:latin typeface="Cambria" panose="02040503050406030204"/>
              </a:rPr>
              <a:t>0</a:t>
            </a:r>
            <a:r>
              <a:rPr lang="en-US" sz="2200" b="1">
                <a:solidFill>
                  <a:srgbClr val="0E7490"/>
                </a:solidFill>
                <a:latin typeface="Cambria" panose="02040503050406030204"/>
              </a:rPr>
              <a:t>2</a:t>
            </a:r>
            <a:endParaRPr lang="en-US" sz="2200" b="1">
              <a:solidFill>
                <a:srgbClr val="0E7490"/>
              </a:solidFill>
              <a:latin typeface="Cambria" panose="02040503050406030204"/>
            </a:endParaRPr>
          </a:p>
        </p:txBody>
      </p:sp>
      <p:sp>
        <p:nvSpPr>
          <p:cNvPr id="11" name="TextBox 10"/>
          <p:cNvSpPr txBox="1"/>
          <p:nvPr/>
        </p:nvSpPr>
        <p:spPr>
          <a:xfrm>
            <a:off x="1828800" y="2852927"/>
            <a:ext cx="1225550" cy="398780"/>
          </a:xfrm>
          <a:prstGeom prst="rect">
            <a:avLst/>
          </a:prstGeom>
          <a:noFill/>
        </p:spPr>
        <p:txBody>
          <a:bodyPr wrap="none">
            <a:spAutoFit/>
          </a:bodyPr>
          <a:lstStyle/>
          <a:p>
            <a:pPr algn="l"/>
            <a:r>
              <a:rPr lang="en-US" altLang="zh-CN" sz="2000" b="1">
                <a:solidFill>
                  <a:srgbClr val="1E2761"/>
                </a:solidFill>
                <a:latin typeface="Cambria" panose="02040503050406030204"/>
              </a:rPr>
              <a:t>Theories</a:t>
            </a:r>
            <a:endParaRPr lang="en-US" sz="1800" b="1">
              <a:solidFill>
                <a:srgbClr val="2A2F45"/>
              </a:solidFill>
              <a:latin typeface="Calibri" panose="020F0502020204030204"/>
            </a:endParaRPr>
          </a:p>
        </p:txBody>
      </p:sp>
      <p:sp>
        <p:nvSpPr>
          <p:cNvPr id="12" name="TextBox 11"/>
          <p:cNvSpPr txBox="1"/>
          <p:nvPr/>
        </p:nvSpPr>
        <p:spPr>
          <a:xfrm>
            <a:off x="1143000" y="3886200"/>
            <a:ext cx="514350" cy="429895"/>
          </a:xfrm>
          <a:prstGeom prst="rect">
            <a:avLst/>
          </a:prstGeom>
          <a:noFill/>
        </p:spPr>
        <p:txBody>
          <a:bodyPr wrap="none">
            <a:spAutoFit/>
          </a:bodyPr>
          <a:lstStyle/>
          <a:p>
            <a:pPr algn="l"/>
            <a:r>
              <a:rPr sz="2200" b="1">
                <a:solidFill>
                  <a:srgbClr val="0E7490"/>
                </a:solidFill>
                <a:latin typeface="Cambria" panose="02040503050406030204"/>
              </a:rPr>
              <a:t>0</a:t>
            </a:r>
            <a:r>
              <a:rPr lang="en-US" sz="2200" b="1">
                <a:solidFill>
                  <a:srgbClr val="0E7490"/>
                </a:solidFill>
                <a:latin typeface="Cambria" panose="02040503050406030204"/>
              </a:rPr>
              <a:t>3</a:t>
            </a:r>
            <a:endParaRPr lang="en-US" sz="2200" b="1">
              <a:solidFill>
                <a:srgbClr val="0E7490"/>
              </a:solidFill>
              <a:latin typeface="Cambria" panose="02040503050406030204"/>
            </a:endParaRPr>
          </a:p>
        </p:txBody>
      </p:sp>
      <p:sp>
        <p:nvSpPr>
          <p:cNvPr id="13" name="TextBox 12"/>
          <p:cNvSpPr txBox="1"/>
          <p:nvPr/>
        </p:nvSpPr>
        <p:spPr>
          <a:xfrm>
            <a:off x="1828800" y="3904487"/>
            <a:ext cx="2908935" cy="398780"/>
          </a:xfrm>
          <a:prstGeom prst="rect">
            <a:avLst/>
          </a:prstGeom>
          <a:noFill/>
        </p:spPr>
        <p:txBody>
          <a:bodyPr wrap="none">
            <a:spAutoFit/>
          </a:bodyPr>
          <a:lstStyle/>
          <a:p>
            <a:pPr marL="0" algn="l">
              <a:buClrTx/>
              <a:buSzTx/>
              <a:buFontTx/>
              <a:buNone/>
            </a:pPr>
            <a:r>
              <a:rPr lang="en-US" altLang="zh-CN" sz="2000" b="1">
                <a:solidFill>
                  <a:srgbClr val="1E2761"/>
                </a:solidFill>
                <a:latin typeface="Cambria" panose="02040503050406030204"/>
                <a:sym typeface="+mn-ea"/>
              </a:rPr>
              <a:t>Designing </a:t>
            </a:r>
            <a:r>
              <a:rPr lang="en-US" altLang="zh-CN" b="1">
                <a:solidFill>
                  <a:srgbClr val="1E2761"/>
                </a:solidFill>
                <a:latin typeface="Cambria" panose="02040503050406030204"/>
                <a:sym typeface="+mn-ea"/>
              </a:rPr>
              <a:t>the Evaluation</a:t>
            </a:r>
            <a:endParaRPr sz="1800" b="1">
              <a:solidFill>
                <a:srgbClr val="2A2F45"/>
              </a:solidFill>
              <a:latin typeface="Calibri" panose="020F0502020204030204"/>
            </a:endParaRPr>
          </a:p>
        </p:txBody>
      </p:sp>
      <p:sp>
        <p:nvSpPr>
          <p:cNvPr id="14" name="TextBox 13"/>
          <p:cNvSpPr txBox="1"/>
          <p:nvPr/>
        </p:nvSpPr>
        <p:spPr>
          <a:xfrm>
            <a:off x="1143000" y="4937759"/>
            <a:ext cx="514350" cy="429895"/>
          </a:xfrm>
          <a:prstGeom prst="rect">
            <a:avLst/>
          </a:prstGeom>
          <a:noFill/>
        </p:spPr>
        <p:txBody>
          <a:bodyPr wrap="none">
            <a:spAutoFit/>
          </a:bodyPr>
          <a:lstStyle/>
          <a:p>
            <a:pPr algn="l"/>
            <a:r>
              <a:rPr sz="2200" b="1">
                <a:solidFill>
                  <a:srgbClr val="0E7490"/>
                </a:solidFill>
                <a:latin typeface="Cambria" panose="02040503050406030204"/>
              </a:rPr>
              <a:t>0</a:t>
            </a:r>
            <a:r>
              <a:rPr lang="en-US" sz="2200" b="1">
                <a:solidFill>
                  <a:srgbClr val="0E7490"/>
                </a:solidFill>
                <a:latin typeface="Cambria" panose="02040503050406030204"/>
              </a:rPr>
              <a:t>4</a:t>
            </a:r>
            <a:endParaRPr lang="en-US" sz="2200" b="1">
              <a:solidFill>
                <a:srgbClr val="0E7490"/>
              </a:solidFill>
              <a:latin typeface="Cambria" panose="02040503050406030204"/>
            </a:endParaRPr>
          </a:p>
        </p:txBody>
      </p:sp>
      <p:sp>
        <p:nvSpPr>
          <p:cNvPr id="15" name="TextBox 14"/>
          <p:cNvSpPr txBox="1"/>
          <p:nvPr/>
        </p:nvSpPr>
        <p:spPr>
          <a:xfrm>
            <a:off x="1828800" y="4956047"/>
            <a:ext cx="2118360" cy="398780"/>
          </a:xfrm>
          <a:prstGeom prst="rect">
            <a:avLst/>
          </a:prstGeom>
          <a:noFill/>
        </p:spPr>
        <p:txBody>
          <a:bodyPr wrap="none">
            <a:spAutoFit/>
          </a:bodyPr>
          <a:lstStyle/>
          <a:p>
            <a:pPr algn="l"/>
            <a:r>
              <a:rPr lang="en-US" altLang="zh-CN" sz="2000" b="1">
                <a:solidFill>
                  <a:srgbClr val="1E2761"/>
                </a:solidFill>
                <a:latin typeface="Cambria" panose="02040503050406030204"/>
                <a:sym typeface="+mn-ea"/>
              </a:rPr>
              <a:t>Throughout Test</a:t>
            </a:r>
            <a:endParaRPr sz="1800" b="1">
              <a:solidFill>
                <a:srgbClr val="2A2F45"/>
              </a:solidFill>
              <a:latin typeface="Calibri" panose="020F0502020204030204"/>
            </a:endParaRPr>
          </a:p>
        </p:txBody>
      </p:sp>
      <p:sp>
        <p:nvSpPr>
          <p:cNvPr id="16" name="TextBox 15"/>
          <p:cNvSpPr txBox="1"/>
          <p:nvPr/>
        </p:nvSpPr>
        <p:spPr>
          <a:xfrm>
            <a:off x="6720840" y="1783080"/>
            <a:ext cx="499110" cy="414020"/>
          </a:xfrm>
          <a:prstGeom prst="rect">
            <a:avLst/>
          </a:prstGeom>
          <a:noFill/>
        </p:spPr>
        <p:txBody>
          <a:bodyPr wrap="none">
            <a:spAutoFit/>
          </a:bodyPr>
          <a:lstStyle/>
          <a:p>
            <a:pPr algn="l"/>
            <a:r>
              <a:rPr sz="2100" b="1">
                <a:solidFill>
                  <a:srgbClr val="C2410C"/>
                </a:solidFill>
                <a:latin typeface="Cambria" panose="02040503050406030204"/>
              </a:rPr>
              <a:t>0</a:t>
            </a:r>
            <a:r>
              <a:rPr lang="en-US" sz="2100" b="1">
                <a:solidFill>
                  <a:srgbClr val="C2410C"/>
                </a:solidFill>
                <a:latin typeface="Cambria" panose="02040503050406030204"/>
              </a:rPr>
              <a:t>5</a:t>
            </a:r>
            <a:endParaRPr lang="en-US" sz="2100" b="1">
              <a:solidFill>
                <a:srgbClr val="C2410C"/>
              </a:solidFill>
              <a:latin typeface="Cambria" panose="02040503050406030204"/>
            </a:endParaRPr>
          </a:p>
        </p:txBody>
      </p:sp>
      <p:sp>
        <p:nvSpPr>
          <p:cNvPr id="17" name="TextBox 16"/>
          <p:cNvSpPr txBox="1"/>
          <p:nvPr/>
        </p:nvSpPr>
        <p:spPr>
          <a:xfrm>
            <a:off x="7406640" y="1801368"/>
            <a:ext cx="1628775" cy="398780"/>
          </a:xfrm>
          <a:prstGeom prst="rect">
            <a:avLst/>
          </a:prstGeom>
          <a:noFill/>
        </p:spPr>
        <p:txBody>
          <a:bodyPr wrap="none">
            <a:spAutoFit/>
          </a:bodyPr>
          <a:lstStyle/>
          <a:p>
            <a:pPr algn="l"/>
            <a:r>
              <a:rPr lang="en-US" altLang="zh-CN" sz="2000" b="1">
                <a:solidFill>
                  <a:srgbClr val="1E2761"/>
                </a:solidFill>
                <a:latin typeface="Cambria" panose="02040503050406030204"/>
              </a:rPr>
              <a:t>Latency Test</a:t>
            </a:r>
            <a:endParaRPr lang="en-US" sz="1700" b="1">
              <a:solidFill>
                <a:srgbClr val="2A2F45"/>
              </a:solidFill>
              <a:latin typeface="Calibri" panose="020F0502020204030204"/>
            </a:endParaRPr>
          </a:p>
        </p:txBody>
      </p:sp>
      <p:sp>
        <p:nvSpPr>
          <p:cNvPr id="18" name="TextBox 17"/>
          <p:cNvSpPr txBox="1"/>
          <p:nvPr/>
        </p:nvSpPr>
        <p:spPr>
          <a:xfrm>
            <a:off x="6720840" y="2660904"/>
            <a:ext cx="499110" cy="414020"/>
          </a:xfrm>
          <a:prstGeom prst="rect">
            <a:avLst/>
          </a:prstGeom>
          <a:noFill/>
        </p:spPr>
        <p:txBody>
          <a:bodyPr wrap="none">
            <a:spAutoFit/>
          </a:bodyPr>
          <a:lstStyle/>
          <a:p>
            <a:pPr algn="l"/>
            <a:r>
              <a:rPr sz="2100" b="1">
                <a:solidFill>
                  <a:srgbClr val="C2410C"/>
                </a:solidFill>
                <a:latin typeface="Cambria" panose="02040503050406030204"/>
              </a:rPr>
              <a:t>0</a:t>
            </a:r>
            <a:r>
              <a:rPr lang="en-US" sz="2100" b="1">
                <a:solidFill>
                  <a:srgbClr val="C2410C"/>
                </a:solidFill>
                <a:latin typeface="Cambria" panose="02040503050406030204"/>
              </a:rPr>
              <a:t>6</a:t>
            </a:r>
            <a:endParaRPr lang="en-US" sz="2100" b="1">
              <a:solidFill>
                <a:srgbClr val="C2410C"/>
              </a:solidFill>
              <a:latin typeface="Cambria" panose="02040503050406030204"/>
            </a:endParaRPr>
          </a:p>
        </p:txBody>
      </p:sp>
      <p:sp>
        <p:nvSpPr>
          <p:cNvPr id="19" name="TextBox 18"/>
          <p:cNvSpPr txBox="1"/>
          <p:nvPr/>
        </p:nvSpPr>
        <p:spPr>
          <a:xfrm>
            <a:off x="7406640" y="2679192"/>
            <a:ext cx="1506220" cy="398780"/>
          </a:xfrm>
          <a:prstGeom prst="rect">
            <a:avLst/>
          </a:prstGeom>
          <a:noFill/>
        </p:spPr>
        <p:txBody>
          <a:bodyPr wrap="none">
            <a:spAutoFit/>
          </a:bodyPr>
          <a:lstStyle/>
          <a:p>
            <a:pPr algn="l"/>
            <a:r>
              <a:rPr lang="en-US" altLang="zh-CN" sz="2000" b="1" dirty="0" err="1">
                <a:solidFill>
                  <a:srgbClr val="1E2761"/>
                </a:solidFill>
                <a:latin typeface="Cambria" panose="02040503050406030204"/>
              </a:rPr>
              <a:t>Syscall</a:t>
            </a:r>
            <a:r>
              <a:rPr lang="en-US" altLang="zh-CN" sz="2000" b="1" dirty="0">
                <a:solidFill>
                  <a:srgbClr val="1E2761"/>
                </a:solidFill>
                <a:latin typeface="Cambria" panose="02040503050406030204"/>
              </a:rPr>
              <a:t> Test</a:t>
            </a:r>
            <a:endParaRPr lang="en-US" sz="1700" b="1" dirty="0">
              <a:solidFill>
                <a:srgbClr val="2A2F45"/>
              </a:solidFill>
              <a:latin typeface="Calibri" panose="020F0502020204030204"/>
            </a:endParaRPr>
          </a:p>
        </p:txBody>
      </p:sp>
      <p:sp>
        <p:nvSpPr>
          <p:cNvPr id="20" name="TextBox 19"/>
          <p:cNvSpPr txBox="1"/>
          <p:nvPr/>
        </p:nvSpPr>
        <p:spPr>
          <a:xfrm>
            <a:off x="6720840" y="3538728"/>
            <a:ext cx="499110" cy="414020"/>
          </a:xfrm>
          <a:prstGeom prst="rect">
            <a:avLst/>
          </a:prstGeom>
          <a:noFill/>
        </p:spPr>
        <p:txBody>
          <a:bodyPr wrap="none">
            <a:spAutoFit/>
          </a:bodyPr>
          <a:lstStyle/>
          <a:p>
            <a:pPr algn="l"/>
            <a:r>
              <a:rPr sz="2100" b="1">
                <a:solidFill>
                  <a:srgbClr val="C2410C"/>
                </a:solidFill>
                <a:latin typeface="Cambria" panose="02040503050406030204"/>
              </a:rPr>
              <a:t>0</a:t>
            </a:r>
            <a:r>
              <a:rPr lang="en-US" sz="2100" b="1">
                <a:solidFill>
                  <a:srgbClr val="C2410C"/>
                </a:solidFill>
                <a:latin typeface="Cambria" panose="02040503050406030204"/>
              </a:rPr>
              <a:t>7</a:t>
            </a:r>
            <a:endParaRPr lang="en-US" sz="2100" b="1">
              <a:solidFill>
                <a:srgbClr val="C2410C"/>
              </a:solidFill>
              <a:latin typeface="Cambria" panose="02040503050406030204"/>
            </a:endParaRPr>
          </a:p>
        </p:txBody>
      </p:sp>
      <p:sp>
        <p:nvSpPr>
          <p:cNvPr id="26" name="TextBox 25"/>
          <p:cNvSpPr txBox="1"/>
          <p:nvPr/>
        </p:nvSpPr>
        <p:spPr>
          <a:xfrm>
            <a:off x="11257280" y="6355080"/>
            <a:ext cx="309880" cy="260350"/>
          </a:xfrm>
          <a:prstGeom prst="rect">
            <a:avLst/>
          </a:prstGeom>
          <a:noFill/>
        </p:spPr>
        <p:txBody>
          <a:bodyPr wrap="none">
            <a:spAutoFit/>
          </a:bodyPr>
          <a:lstStyle/>
          <a:p>
            <a:pPr algn="r"/>
            <a:endParaRPr sz="1100" b="0">
              <a:solidFill>
                <a:srgbClr val="64748B"/>
              </a:solidFill>
              <a:latin typeface="Calibri" panose="020F0502020204030204"/>
            </a:endParaRPr>
          </a:p>
        </p:txBody>
      </p:sp>
      <p:sp>
        <p:nvSpPr>
          <p:cNvPr id="29" name="TextBox 18"/>
          <p:cNvSpPr txBox="1"/>
          <p:nvPr/>
        </p:nvSpPr>
        <p:spPr>
          <a:xfrm>
            <a:off x="7402830" y="3553968"/>
            <a:ext cx="2650534" cy="400110"/>
          </a:xfrm>
          <a:prstGeom prst="rect">
            <a:avLst/>
          </a:prstGeom>
          <a:noFill/>
        </p:spPr>
        <p:txBody>
          <a:bodyPr wrap="none">
            <a:spAutoFit/>
          </a:bodyPr>
          <a:lstStyle/>
          <a:p>
            <a:pPr algn="l"/>
            <a:r>
              <a:rPr lang="en-US" altLang="zh-CN" sz="2000" b="1" dirty="0">
                <a:solidFill>
                  <a:srgbClr val="1E2761"/>
                </a:solidFill>
                <a:latin typeface="Cambria" panose="02040503050406030204"/>
              </a:rPr>
              <a:t>Kernel </a:t>
            </a:r>
            <a:r>
              <a:rPr lang="en-US" altLang="zh-CN" sz="2000" b="1" dirty="0" err="1">
                <a:solidFill>
                  <a:srgbClr val="1E2761"/>
                </a:solidFill>
                <a:latin typeface="Cambria" panose="02040503050406030204"/>
              </a:rPr>
              <a:t>Enhencement</a:t>
            </a:r>
            <a:endParaRPr lang="en-US" sz="1700" b="1" dirty="0">
              <a:solidFill>
                <a:srgbClr val="2A2F45"/>
              </a:solidFill>
              <a:latin typeface="Calibri" panose="020F0502020204030204"/>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92000" cy="774700"/>
          </a:xfrm>
          <a:prstGeom prst="roundRect">
            <a:avLst>
              <a:gd name="adj" fmla="val 0"/>
            </a:avLst>
          </a:prstGeom>
          <a:solidFill>
            <a:srgbClr val="FFFFFF">
              <a:alpha val="100000"/>
            </a:srgbClr>
          </a:solidFill>
          <a:ln w="25400" cap="flat" cmpd="sng">
            <a:noFill/>
            <a:prstDash val="solid"/>
            <a:round/>
          </a:ln>
        </p:spPr>
        <p:txBody>
          <a:bodyPr vert="horz" wrap="square" lIns="63500" tIns="63500" rIns="63500" bIns="63500" rtlCol="0" anchor="ctr"/>
          <a:lstStyle/>
          <a:p>
            <a:pPr algn="ctr">
              <a:defRPr/>
            </a:pPr>
          </a:p>
        </p:txBody>
      </p:sp>
      <p:sp>
        <p:nvSpPr>
          <p:cNvPr id="3" name="AutoShape 3"/>
          <p:cNvSpPr/>
          <p:nvPr/>
        </p:nvSpPr>
        <p:spPr>
          <a:xfrm>
            <a:off x="546100" y="127000"/>
            <a:ext cx="111506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1E2761"/>
                </a:solidFill>
                <a:latin typeface="Cambria" panose="02040503050406030204"/>
                <a:ea typeface="Cambria" panose="02040503050406030204"/>
                <a:cs typeface="Cambria" panose="02040503050406030204"/>
                <a:sym typeface="Cambria" panose="02040503050406030204"/>
              </a:rPr>
              <a:t>Performance Results: A Clear Win for Per-Thread Rings</a:t>
            </a:r>
            <a:endParaRPr lang="en-US" sz="1100"/>
          </a:p>
        </p:txBody>
      </p:sp>
      <p:sp>
        <p:nvSpPr>
          <p:cNvPr id="4" name="AutoShape 4"/>
          <p:cNvSpPr/>
          <p:nvPr/>
        </p:nvSpPr>
        <p:spPr>
          <a:xfrm>
            <a:off x="774700" y="1016000"/>
            <a:ext cx="6985000" cy="381000"/>
          </a:xfrm>
          <a:prstGeom prst="rect">
            <a:avLst/>
          </a:prstGeom>
          <a:noFill/>
          <a:ln w="12700" cap="flat" cmpd="sng">
            <a:noFill/>
            <a:prstDash val="solid"/>
            <a:round/>
          </a:ln>
        </p:spPr>
        <p:txBody>
          <a:bodyPr vert="horz" wrap="square" lIns="88900" tIns="50800" rIns="88900" bIns="50800" rtlCol="0" anchor="ctr" anchorCtr="0"/>
          <a:lstStyle/>
          <a:p>
            <a:pPr indent="0" algn="l">
              <a:lnSpc>
                <a:spcPct val="125000"/>
              </a:lnSpc>
              <a:defRPr/>
            </a:pPr>
            <a:r>
              <a:rPr lang="en-US" sz="1400" b="0" i="1" u="none" strike="noStrike">
                <a:solidFill>
                  <a:srgbClr val="64748B"/>
                </a:solidFill>
                <a:latin typeface="Calibri" panose="020F0502020204030204"/>
                <a:ea typeface="Calibri" panose="020F0502020204030204"/>
                <a:cs typeface="Calibri" panose="020F0502020204030204"/>
                <a:sym typeface="Calibri" panose="020F0502020204030204"/>
              </a:rPr>
              <a:t>Key Performance Metrics (8 Threads): Comparison of shared vs. per-thread rings</a:t>
            </a:r>
            <a:endParaRPr lang="en-US" sz="1100"/>
          </a:p>
        </p:txBody>
      </p:sp>
      <p:graphicFrame>
        <p:nvGraphicFramePr>
          <p:cNvPr id="5" name="Table 5"/>
          <p:cNvGraphicFramePr>
            <a:graphicFrameLocks noGrp="1"/>
          </p:cNvGraphicFramePr>
          <p:nvPr/>
        </p:nvGraphicFramePr>
        <p:xfrm>
          <a:off x="736600" y="1651000"/>
          <a:ext cx="6477000" cy="2413000"/>
        </p:xfrm>
        <a:graphic>
          <a:graphicData uri="http://schemas.openxmlformats.org/drawingml/2006/table">
            <a:tbl>
              <a:tblPr>
                <a:effectLst/>
              </a:tblPr>
              <a:tblGrid>
                <a:gridCol w="2413000"/>
                <a:gridCol w="2032000"/>
                <a:gridCol w="2032000"/>
              </a:tblGrid>
              <a:tr h="508000">
                <a:tc>
                  <a:txBody>
                    <a:bodyPr/>
                    <a:lstStyle/>
                    <a:p>
                      <a:pPr indent="0" algn="ctr">
                        <a:lnSpc>
                          <a:spcPct val="100000"/>
                        </a:lnSpc>
                        <a:defRPr/>
                      </a:pPr>
                      <a:r>
                        <a:rPr lang="en-US" sz="1300" b="1" i="0" u="none" strike="noStrike">
                          <a:solidFill>
                            <a:srgbClr val="334155"/>
                          </a:solidFill>
                          <a:latin typeface="Calibri" panose="020F0502020204030204"/>
                          <a:ea typeface="Calibri" panose="020F0502020204030204"/>
                          <a:cs typeface="Calibri" panose="020F0502020204030204"/>
                          <a:sym typeface="Calibri" panose="020F0502020204030204"/>
                        </a:rPr>
                        <a:t>Metric</a:t>
                      </a:r>
                      <a:endParaRPr lang="en-US" sz="1100"/>
                    </a:p>
                  </a:txBody>
                  <a:tcPr marL="101600" marR="101600" marT="63500" marB="63500" anchor="ctr">
                    <a:lnL w="12700" cap="flat" cmpd="sng" algn="ctr">
                      <a:solidFill>
                        <a:srgbClr val="CBD5E1"/>
                      </a:solidFill>
                      <a:prstDash val="solid"/>
                      <a:round/>
                      <a:headEnd type="none" w="med" len="med"/>
                      <a:tailEnd type="none" w="med" len="med"/>
                    </a:lnL>
                    <a:lnR w="12700" cap="flat" cmpd="sng" algn="ctr">
                      <a:solidFill>
                        <a:srgbClr val="CBD5E1"/>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CBD5E1"/>
                      </a:solidFill>
                      <a:prstDash val="solid"/>
                      <a:round/>
                      <a:headEnd type="none" w="med" len="med"/>
                      <a:tailEnd type="none" w="med" len="med"/>
                    </a:lnB>
                    <a:solidFill>
                      <a:srgbClr val="E2E8F0">
                        <a:alpha val="100000"/>
                      </a:srgbClr>
                    </a:solidFill>
                  </a:tcPr>
                </a:tc>
                <a:tc>
                  <a:txBody>
                    <a:bodyPr/>
                    <a:lstStyle/>
                    <a:p>
                      <a:pPr indent="0" algn="ctr">
                        <a:lnSpc>
                          <a:spcPct val="100000"/>
                        </a:lnSpc>
                        <a:defRPr/>
                      </a:pPr>
                      <a:r>
                        <a:rPr lang="en-US" sz="1300" b="1" i="0" u="none" strike="noStrike">
                          <a:solidFill>
                            <a:srgbClr val="334155"/>
                          </a:solidFill>
                          <a:latin typeface="Calibri" panose="020F0502020204030204"/>
                          <a:ea typeface="Calibri" panose="020F0502020204030204"/>
                          <a:cs typeface="Calibri" panose="020F0502020204030204"/>
                          <a:sym typeface="Calibri" panose="020F0502020204030204"/>
                        </a:rPr>
                        <a:t>shared Ring (Before)</a:t>
                      </a:r>
                      <a:endParaRPr lang="en-US" sz="1100"/>
                    </a:p>
                  </a:txBody>
                  <a:tcPr marL="101600" marR="101600" marT="63500" marB="63500" anchor="ctr">
                    <a:lnL w="12700" cap="flat" cmpd="sng" algn="ctr">
                      <a:solidFill>
                        <a:srgbClr val="CBD5E1"/>
                      </a:solidFill>
                      <a:prstDash val="solid"/>
                      <a:round/>
                      <a:headEnd type="none" w="med" len="med"/>
                      <a:tailEnd type="none" w="med" len="med"/>
                    </a:lnL>
                    <a:lnR w="12700" cap="flat" cmpd="sng" algn="ctr">
                      <a:solidFill>
                        <a:srgbClr val="CBD5E1"/>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CBD5E1"/>
                      </a:solidFill>
                      <a:prstDash val="solid"/>
                      <a:round/>
                      <a:headEnd type="none" w="med" len="med"/>
                      <a:tailEnd type="none" w="med" len="med"/>
                    </a:lnB>
                    <a:solidFill>
                      <a:srgbClr val="E2E8F0">
                        <a:alpha val="100000"/>
                      </a:srgbClr>
                    </a:solidFill>
                  </a:tcPr>
                </a:tc>
                <a:tc>
                  <a:txBody>
                    <a:bodyPr/>
                    <a:lstStyle/>
                    <a:p>
                      <a:pPr indent="0" algn="ctr">
                        <a:lnSpc>
                          <a:spcPct val="100000"/>
                        </a:lnSpc>
                        <a:defRPr/>
                      </a:pPr>
                      <a:r>
                        <a:rPr lang="en-US" sz="1300" b="1" i="0" u="none" strike="noStrike">
                          <a:solidFill>
                            <a:srgbClr val="15803D"/>
                          </a:solidFill>
                          <a:latin typeface="Calibri" panose="020F0502020204030204"/>
                          <a:ea typeface="Calibri" panose="020F0502020204030204"/>
                          <a:cs typeface="Calibri" panose="020F0502020204030204"/>
                          <a:sym typeface="Calibri" panose="020F0502020204030204"/>
                        </a:rPr>
                        <a:t>perthread Ring (After)</a:t>
                      </a:r>
                      <a:endParaRPr lang="en-US" sz="1100"/>
                    </a:p>
                  </a:txBody>
                  <a:tcPr marL="101600" marR="101600" marT="63500" marB="63500" anchor="ctr">
                    <a:lnL w="12700" cap="flat" cmpd="sng" algn="ctr">
                      <a:solidFill>
                        <a:srgbClr val="CBD5E1"/>
                      </a:solidFill>
                      <a:prstDash val="solid"/>
                      <a:round/>
                      <a:headEnd type="none" w="med" len="med"/>
                      <a:tailEnd type="none" w="med" len="med"/>
                    </a:lnL>
                    <a:lnR w="12700" cap="flat" cmpd="sng" algn="ctr">
                      <a:solidFill>
                        <a:srgbClr val="CBD5E1"/>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CBD5E1"/>
                      </a:solidFill>
                      <a:prstDash val="solid"/>
                      <a:round/>
                      <a:headEnd type="none" w="med" len="med"/>
                      <a:tailEnd type="none" w="med" len="med"/>
                    </a:lnB>
                    <a:solidFill>
                      <a:srgbClr val="DCFCE7">
                        <a:alpha val="100000"/>
                      </a:srgbClr>
                    </a:solidFill>
                  </a:tcPr>
                </a:tc>
              </a:tr>
              <a:tr h="635000">
                <a:tc>
                  <a:txBody>
                    <a:bodyPr/>
                    <a:lstStyle/>
                    <a:p>
                      <a:pPr indent="0" algn="l">
                        <a:lnSpc>
                          <a:spcPct val="100000"/>
                        </a:lnSpc>
                        <a:defRPr/>
                      </a:pPr>
                      <a:r>
                        <a:rPr lang="en-US" sz="1200" b="0" i="0" u="none" strike="noStrike">
                          <a:solidFill>
                            <a:srgbClr val="475569"/>
                          </a:solidFill>
                          <a:latin typeface="Noto Sans SC" panose="020B0200000000000000" charset="-122"/>
                          <a:ea typeface="Noto Sans SC" panose="020B0200000000000000" charset="-122"/>
                          <a:cs typeface="Noto Sans SC" panose="020B0200000000000000" charset="-122"/>
                          <a:sym typeface="Noto Sans SC" panose="020B0200000000000000" charset="-122"/>
                        </a:rPr>
                        <a:t>Throughput (MB/s)</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44.07</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400" b="1" i="0" u="none" strike="noStrike">
                          <a:solidFill>
                            <a:srgbClr val="16A34A"/>
                          </a:solidFill>
                          <a:latin typeface="Calibri" panose="020F0502020204030204"/>
                          <a:ea typeface="Calibri" panose="020F0502020204030204"/>
                          <a:cs typeface="Calibri" panose="020F0502020204030204"/>
                          <a:sym typeface="Calibri" panose="020F0502020204030204"/>
                        </a:rPr>
                        <a:t>97.54</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CBD5E1"/>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r>
              <a:tr h="635000">
                <a:tc>
                  <a:txBody>
                    <a:bodyPr/>
                    <a:lstStyle/>
                    <a:p>
                      <a:pPr indent="0" algn="l">
                        <a:lnSpc>
                          <a:spcPct val="100000"/>
                        </a:lnSpc>
                        <a:defRPr/>
                      </a:pPr>
                      <a:r>
                        <a:rPr lang="en-US" sz="1200" b="0" i="0" u="none" strike="noStrike">
                          <a:solidFill>
                            <a:srgbClr val="475569"/>
                          </a:solidFill>
                          <a:latin typeface="Noto Sans SC" panose="020B0200000000000000" charset="-122"/>
                          <a:ea typeface="Noto Sans SC" panose="020B0200000000000000" charset="-122"/>
                          <a:cs typeface="Noto Sans SC" panose="020B0200000000000000" charset="-122"/>
                          <a:sym typeface="Noto Sans SC" panose="020B0200000000000000" charset="-122"/>
                        </a:rPr>
                        <a:t>IOPS (ops/sec)</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11,281.54</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300" b="1" i="0" u="none" strike="noStrike">
                          <a:solidFill>
                            <a:srgbClr val="16A34A"/>
                          </a:solidFill>
                          <a:latin typeface="Calibri" panose="020F0502020204030204"/>
                          <a:ea typeface="Calibri" panose="020F0502020204030204"/>
                          <a:cs typeface="Calibri" panose="020F0502020204030204"/>
                          <a:sym typeface="Calibri" panose="020F0502020204030204"/>
                        </a:rPr>
                        <a:t>24,970.39</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r>
              <a:tr h="635000">
                <a:tc>
                  <a:txBody>
                    <a:bodyPr/>
                    <a:lstStyle/>
                    <a:p>
                      <a:pPr indent="0" algn="l">
                        <a:lnSpc>
                          <a:spcPct val="100000"/>
                        </a:lnSpc>
                        <a:defRPr/>
                      </a:pPr>
                      <a:r>
                        <a:rPr lang="en-US" sz="1200" b="0" i="0" u="none" strike="noStrike">
                          <a:solidFill>
                            <a:srgbClr val="475569"/>
                          </a:solidFill>
                          <a:latin typeface="Noto Sans SC" panose="020B0200000000000000" charset="-122"/>
                          <a:ea typeface="Noto Sans SC" panose="020B0200000000000000" charset="-122"/>
                          <a:cs typeface="Noto Sans SC" panose="020B0200000000000000" charset="-122"/>
                          <a:sym typeface="Noto Sans SC" panose="020B0200000000000000" charset="-122"/>
                        </a:rPr>
                        <a:t>Runtime (seconds)</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300" b="0" i="0" u="none" strike="noStrike">
                          <a:solidFill>
                            <a:srgbClr val="334155"/>
                          </a:solidFill>
                          <a:latin typeface="Calibri" panose="020F0502020204030204"/>
                          <a:ea typeface="Calibri" panose="020F0502020204030204"/>
                          <a:cs typeface="Calibri" panose="020F0502020204030204"/>
                          <a:sym typeface="Calibri" panose="020F0502020204030204"/>
                        </a:rPr>
                        <a:t>35.46</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c>
                  <a:txBody>
                    <a:bodyPr/>
                    <a:lstStyle/>
                    <a:p>
                      <a:pPr indent="0" algn="ctr">
                        <a:lnSpc>
                          <a:spcPct val="100000"/>
                        </a:lnSpc>
                        <a:defRPr/>
                      </a:pPr>
                      <a:r>
                        <a:rPr lang="en-US" sz="1400" b="1" i="0" u="none" strike="noStrike">
                          <a:solidFill>
                            <a:srgbClr val="16A34A"/>
                          </a:solidFill>
                          <a:latin typeface="Calibri" panose="020F0502020204030204"/>
                          <a:ea typeface="Calibri" panose="020F0502020204030204"/>
                          <a:cs typeface="Calibri" panose="020F0502020204030204"/>
                          <a:sym typeface="Calibri" panose="020F0502020204030204"/>
                        </a:rPr>
                        <a:t>16.02 (-55%)</a:t>
                      </a:r>
                      <a:endParaRPr lang="en-US" sz="1100"/>
                    </a:p>
                  </a:txBody>
                  <a:tcPr marL="101600" marR="101600" marT="101600" marB="101600" anchor="ct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noFill/>
                  </a:tcPr>
                </a:tc>
              </a:tr>
            </a:tbl>
          </a:graphicData>
        </a:graphic>
      </p:graphicFrame>
      <p:sp>
        <p:nvSpPr>
          <p:cNvPr id="6" name="AutoShape 6"/>
          <p:cNvSpPr/>
          <p:nvPr/>
        </p:nvSpPr>
        <p:spPr>
          <a:xfrm>
            <a:off x="7683500" y="1841500"/>
            <a:ext cx="3302000" cy="1905000"/>
          </a:xfrm>
          <a:prstGeom prst="roundRect">
            <a:avLst>
              <a:gd name="adj" fmla="val 8000"/>
            </a:avLst>
          </a:prstGeom>
          <a:solidFill>
            <a:srgbClr val="F0FDF4">
              <a:alpha val="100000"/>
            </a:srgbClr>
          </a:solidFill>
          <a:ln w="25400" cap="flat" cmpd="sng">
            <a:solidFill>
              <a:srgbClr val="86EFAC">
                <a:alpha val="100000"/>
              </a:srgbClr>
            </a:solidFill>
            <a:prstDash val="solid"/>
            <a:round/>
          </a:ln>
        </p:spPr>
        <p:txBody>
          <a:bodyPr vert="horz" wrap="square" lIns="63500" tIns="63500" rIns="63500" bIns="63500" rtlCol="0" anchor="ctr"/>
          <a:lstStyle/>
          <a:p>
            <a:pPr algn="ctr">
              <a:defRPr/>
            </a:pPr>
          </a:p>
        </p:txBody>
      </p:sp>
      <p:sp>
        <p:nvSpPr>
          <p:cNvPr id="7" name="AutoShape 7"/>
          <p:cNvSpPr/>
          <p:nvPr/>
        </p:nvSpPr>
        <p:spPr>
          <a:xfrm>
            <a:off x="7874000" y="1905000"/>
            <a:ext cx="3048000" cy="381000"/>
          </a:xfrm>
          <a:prstGeom prst="rect">
            <a:avLst/>
          </a:prstGeom>
          <a:noFill/>
          <a:ln w="12700" cap="flat" cmpd="sng">
            <a:noFill/>
            <a:prstDash val="solid"/>
            <a:round/>
          </a:ln>
        </p:spPr>
        <p:txBody>
          <a:bodyPr vert="horz" wrap="square" lIns="0" tIns="63500" rIns="0" bIns="63500" rtlCol="0" anchor="ctr" anchorCtr="0"/>
          <a:lstStyle/>
          <a:p>
            <a:pPr indent="0" algn="ctr">
              <a:lnSpc>
                <a:spcPct val="125000"/>
              </a:lnSpc>
              <a:defRPr/>
            </a:pPr>
            <a:r>
              <a:rPr lang="en-US" sz="1600" b="1" i="0" u="none" strike="noStrike" dirty="0">
                <a:solidFill>
                  <a:srgbClr val="15803D"/>
                </a:solidFill>
                <a:latin typeface="Noto Sans SC" panose="020B0200000000000000" charset="-122"/>
                <a:ea typeface="Noto Sans SC" panose="020B0200000000000000" charset="-122"/>
                <a:cs typeface="Noto Sans SC" panose="020B0200000000000000" charset="-122"/>
                <a:sym typeface="Noto Sans SC" panose="020B0200000000000000" charset="-122"/>
              </a:rPr>
              <a:t>KEY IMPROVEMENT</a:t>
            </a:r>
            <a:endParaRPr lang="en-US" sz="1100" dirty="0"/>
          </a:p>
        </p:txBody>
      </p:sp>
      <p:sp>
        <p:nvSpPr>
          <p:cNvPr id="8" name="AutoShape 8"/>
          <p:cNvSpPr/>
          <p:nvPr/>
        </p:nvSpPr>
        <p:spPr>
          <a:xfrm>
            <a:off x="7734300" y="2286000"/>
            <a:ext cx="3048000" cy="635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4000" b="1" i="0" u="none" strike="noStrike" dirty="0">
                <a:solidFill>
                  <a:srgbClr val="16A34A"/>
                </a:solidFill>
                <a:latin typeface="Calibri" panose="020F0502020204030204"/>
                <a:ea typeface="Calibri" panose="020F0502020204030204"/>
                <a:cs typeface="Calibri" panose="020F0502020204030204"/>
                <a:sym typeface="Calibri" panose="020F0502020204030204"/>
              </a:rPr>
              <a:t>+121%</a:t>
            </a:r>
            <a:endParaRPr lang="en-US" sz="1100" dirty="0"/>
          </a:p>
        </p:txBody>
      </p:sp>
      <p:sp>
        <p:nvSpPr>
          <p:cNvPr id="9" name="AutoShape 9"/>
          <p:cNvSpPr/>
          <p:nvPr/>
        </p:nvSpPr>
        <p:spPr>
          <a:xfrm>
            <a:off x="7810500" y="3111500"/>
            <a:ext cx="3048000" cy="3175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1300" b="0" i="0" u="none" strike="noStrike" dirty="0">
                <a:solidFill>
                  <a:srgbClr val="475569"/>
                </a:solidFill>
                <a:latin typeface="Calibri" panose="020F0502020204030204"/>
                <a:ea typeface="Calibri" panose="020F0502020204030204"/>
                <a:cs typeface="Calibri" panose="020F0502020204030204"/>
                <a:sym typeface="Calibri" panose="020F0502020204030204"/>
              </a:rPr>
              <a:t>Throughput &amp; IOPS Increase</a:t>
            </a:r>
            <a:endParaRPr lang="en-US" sz="1100" dirty="0"/>
          </a:p>
        </p:txBody>
      </p:sp>
      <p:sp>
        <p:nvSpPr>
          <p:cNvPr id="10" name="AutoShape 10"/>
          <p:cNvSpPr/>
          <p:nvPr/>
        </p:nvSpPr>
        <p:spPr>
          <a:xfrm>
            <a:off x="7213601" y="4127500"/>
            <a:ext cx="4089400" cy="2363537"/>
          </a:xfrm>
          <a:prstGeom prst="roundRect">
            <a:avLst>
              <a:gd name="adj" fmla="val 9090"/>
            </a:avLst>
          </a:prstGeom>
          <a:solidFill>
            <a:srgbClr val="ECFDF5">
              <a:alpha val="100000"/>
            </a:srgbClr>
          </a:solidFill>
          <a:ln w="12700" cap="flat" cmpd="sng">
            <a:solidFill>
              <a:srgbClr val="10B981">
                <a:alpha val="40000"/>
              </a:srgbClr>
            </a:solidFill>
            <a:prstDash val="solid"/>
            <a:round/>
          </a:ln>
        </p:spPr>
        <p:txBody>
          <a:bodyPr vert="horz" wrap="square" lIns="63500" tIns="63500" rIns="63500" bIns="63500" rtlCol="0" anchor="ctr"/>
          <a:lstStyle/>
          <a:p>
            <a:pPr algn="ctr">
              <a:defRPr/>
            </a:pPr>
          </a:p>
        </p:txBody>
      </p:sp>
      <p:sp>
        <p:nvSpPr>
          <p:cNvPr id="11" name="AutoShape 11"/>
          <p:cNvSpPr/>
          <p:nvPr/>
        </p:nvSpPr>
        <p:spPr>
          <a:xfrm>
            <a:off x="7450028" y="4362882"/>
            <a:ext cx="3852972" cy="82117"/>
          </a:xfrm>
          <a:prstGeom prst="rect">
            <a:avLst/>
          </a:prstGeom>
          <a:noFill/>
          <a:ln w="12700" cap="flat" cmpd="sng">
            <a:noFill/>
            <a:prstDash val="solid"/>
            <a:round/>
          </a:ln>
        </p:spPr>
        <p:txBody>
          <a:bodyPr vert="horz" wrap="square" lIns="0" tIns="63500" rIns="0" bIns="0" rtlCol="0" anchor="ctr" anchorCtr="0"/>
          <a:lstStyle/>
          <a:p>
            <a:pPr indent="0" algn="l">
              <a:lnSpc>
                <a:spcPct val="125000"/>
              </a:lnSpc>
              <a:defRPr/>
            </a:pPr>
            <a:r>
              <a:rPr lang="en-US" sz="1600" b="1" i="0" u="none" strike="noStrike" dirty="0">
                <a:solidFill>
                  <a:srgbClr val="065F46"/>
                </a:solidFill>
                <a:latin typeface="Noto Sans SC" panose="020B0200000000000000" charset="-122"/>
                <a:ea typeface="Noto Sans SC" panose="020B0200000000000000" charset="-122"/>
                <a:cs typeface="Noto Sans SC" panose="020B0200000000000000" charset="-122"/>
                <a:sym typeface="Noto Sans SC" panose="020B0200000000000000" charset="-122"/>
              </a:rPr>
              <a:t>Conclusion: Dramatic Scalability Win</a:t>
            </a:r>
            <a:endParaRPr lang="en-US" sz="1100" dirty="0"/>
          </a:p>
        </p:txBody>
      </p:sp>
      <p:sp>
        <p:nvSpPr>
          <p:cNvPr id="12" name="AutoShape 12"/>
          <p:cNvSpPr/>
          <p:nvPr/>
        </p:nvSpPr>
        <p:spPr>
          <a:xfrm>
            <a:off x="7309184" y="4749800"/>
            <a:ext cx="3993816" cy="1596858"/>
          </a:xfrm>
          <a:prstGeom prst="rect">
            <a:avLst/>
          </a:prstGeom>
          <a:noFill/>
          <a:ln w="12700" cap="flat" cmpd="sng">
            <a:noFill/>
            <a:prstDash val="solid"/>
            <a:round/>
          </a:ln>
        </p:spPr>
        <p:txBody>
          <a:bodyPr vert="horz" wrap="square" lIns="0" tIns="63500" rIns="0" bIns="63500" rtlCol="0" anchor="ctr" anchorCtr="0"/>
          <a:lstStyle/>
          <a:p>
            <a:pPr indent="0" algn="l">
              <a:lnSpc>
                <a:spcPct val="117000"/>
              </a:lnSpc>
              <a:defRPr/>
            </a:pPr>
            <a:r>
              <a:rPr lang="en-US" sz="1400" b="0" i="0" u="none" strike="noStrike" dirty="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The </a:t>
            </a:r>
            <a:r>
              <a:rPr lang="en-US" sz="1400" b="1" i="0" u="none" strike="noStrike" dirty="0" err="1">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perthread</a:t>
            </a:r>
            <a:r>
              <a:rPr lang="en-US" sz="1400" b="1" i="0" u="none" strike="noStrike" dirty="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1400" b="0" i="0" u="none" strike="noStrike" dirty="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approach </a:t>
            </a:r>
            <a:r>
              <a:rPr lang="en-US" sz="1400" b="1" i="0" u="none" strike="noStrike" dirty="0">
                <a:solidFill>
                  <a:srgbClr val="16A34A"/>
                </a:solidFill>
                <a:latin typeface="Noto Sans SC" panose="020B0200000000000000" charset="-122"/>
                <a:ea typeface="Noto Sans SC" panose="020B0200000000000000" charset="-122"/>
                <a:cs typeface="Noto Sans SC" panose="020B0200000000000000" charset="-122"/>
                <a:sym typeface="Noto Sans SC" panose="020B0200000000000000" charset="-122"/>
              </a:rPr>
              <a:t>more than doubles </a:t>
            </a:r>
            <a:r>
              <a:rPr lang="en-US" sz="1400" b="0" i="0" u="none" strike="noStrike" dirty="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the throughput and IOPS compared to the shared approach under 8-thread concurrency. This confirms that eliminating SQ lock contention is critical for achieving high scalability with </a:t>
            </a:r>
            <a:r>
              <a:rPr lang="en-US" sz="1400" b="0" i="1" u="none" strike="noStrike" dirty="0" err="1">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io_uring</a:t>
            </a:r>
            <a:r>
              <a:rPr lang="en-US" sz="1400" b="0" i="0" u="none" strike="noStrike" dirty="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400" dirty="0"/>
          </a:p>
        </p:txBody>
      </p:sp>
      <p:pic>
        <p:nvPicPr>
          <p:cNvPr id="14" name="图片 13"/>
          <p:cNvPicPr>
            <a:picLocks noChangeAspect="1"/>
          </p:cNvPicPr>
          <p:nvPr/>
        </p:nvPicPr>
        <p:blipFill>
          <a:blip r:embed="rId1"/>
          <a:stretch>
            <a:fillRect/>
          </a:stretch>
        </p:blipFill>
        <p:spPr>
          <a:xfrm>
            <a:off x="694455" y="4141534"/>
            <a:ext cx="3217335" cy="2413001"/>
          </a:xfrm>
          <a:prstGeom prst="rect">
            <a:avLst/>
          </a:prstGeom>
        </p:spPr>
      </p:pic>
      <p:pic>
        <p:nvPicPr>
          <p:cNvPr id="16" name="图片 15"/>
          <p:cNvPicPr>
            <a:picLocks noChangeAspect="1"/>
          </p:cNvPicPr>
          <p:nvPr/>
        </p:nvPicPr>
        <p:blipFill>
          <a:blip r:embed="rId2"/>
          <a:stretch>
            <a:fillRect/>
          </a:stretch>
        </p:blipFill>
        <p:spPr>
          <a:xfrm>
            <a:off x="3911790" y="4089010"/>
            <a:ext cx="3254019" cy="2440515"/>
          </a:xfrm>
          <a:prstGeom prst="rect">
            <a:avLst/>
          </a:prstGeom>
        </p:spPr>
      </p:pic>
      <p:sp>
        <p:nvSpPr>
          <p:cNvPr id="13"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18</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0"/>
            <a:ext cx="12192000" cy="774700"/>
          </a:xfrm>
          <a:prstGeom prst="roundRect">
            <a:avLst>
              <a:gd name="adj" fmla="val 0"/>
            </a:avLst>
          </a:prstGeom>
          <a:solidFill>
            <a:srgbClr val="FFFFFF">
              <a:alpha val="100000"/>
            </a:srgbClr>
          </a:solidFill>
          <a:ln w="25400" cap="flat" cmpd="sng">
            <a:noFill/>
            <a:prstDash val="solid"/>
            <a:round/>
          </a:ln>
        </p:spPr>
        <p:txBody>
          <a:bodyPr vert="horz" wrap="square" lIns="63500" tIns="63500" rIns="63500" bIns="63500" rtlCol="0" anchor="ctr"/>
          <a:lstStyle/>
          <a:p>
            <a:pPr algn="ctr">
              <a:defRPr/>
            </a:pPr>
          </a:p>
        </p:txBody>
      </p:sp>
      <p:sp>
        <p:nvSpPr>
          <p:cNvPr id="3" name="AutoShape 3"/>
          <p:cNvSpPr/>
          <p:nvPr/>
        </p:nvSpPr>
        <p:spPr>
          <a:xfrm>
            <a:off x="546100" y="101600"/>
            <a:ext cx="11150600" cy="571500"/>
          </a:xfrm>
          <a:prstGeom prst="rect">
            <a:avLst/>
          </a:prstGeom>
          <a:noFill/>
          <a:ln w="12700" cap="flat" cmpd="sng">
            <a:noFill/>
            <a:prstDash val="solid"/>
            <a:round/>
          </a:ln>
        </p:spPr>
        <p:txBody>
          <a:bodyPr vert="horz" wrap="square" lIns="0" tIns="0" rIns="0" bIns="0" rtlCol="0" anchor="ctr" anchorCtr="0"/>
          <a:lstStyle/>
          <a:p>
            <a:pPr indent="0" algn="l">
              <a:lnSpc>
                <a:spcPct val="92000"/>
              </a:lnSpc>
              <a:defRPr/>
            </a:pPr>
            <a:r>
              <a:rPr lang="en-US" sz="2800" b="1" i="0" u="none" strike="noStrike">
                <a:solidFill>
                  <a:srgbClr val="1E2761"/>
                </a:solidFill>
                <a:latin typeface="Cambria" panose="02040503050406030204"/>
                <a:ea typeface="Cambria" panose="02040503050406030204"/>
                <a:cs typeface="Cambria" panose="02040503050406030204"/>
                <a:sym typeface="Cambria" panose="02040503050406030204"/>
              </a:rPr>
              <a:t>Conclusion and Future Directions</a:t>
            </a:r>
            <a:endParaRPr lang="en-US" sz="1100"/>
          </a:p>
        </p:txBody>
      </p:sp>
      <p:sp>
        <p:nvSpPr>
          <p:cNvPr id="4" name="AutoShape 4"/>
          <p:cNvSpPr/>
          <p:nvPr/>
        </p:nvSpPr>
        <p:spPr>
          <a:xfrm>
            <a:off x="2819400" y="1270000"/>
            <a:ext cx="6553200" cy="4699000"/>
          </a:xfrm>
          <a:prstGeom prst="roundRect">
            <a:avLst>
              <a:gd name="adj" fmla="val 2162"/>
            </a:avLst>
          </a:prstGeom>
          <a:solidFill>
            <a:srgbClr val="FFFFFF">
              <a:alpha val="100000"/>
            </a:srgbClr>
          </a:solidFill>
          <a:ln w="12700" cap="flat" cmpd="sng">
            <a:solidFill>
              <a:srgbClr val="D6DEEB">
                <a:alpha val="100000"/>
              </a:srgbClr>
            </a:solidFill>
            <a:prstDash val="solid"/>
            <a:round/>
          </a:ln>
          <a:effectLst>
            <a:outerShdw blurRad="127000" dist="50800" dir="2700000" algn="tl" rotWithShape="0">
              <a:srgbClr val="000000">
                <a:alpha val="6000"/>
              </a:srgbClr>
            </a:outerShdw>
          </a:effectLst>
        </p:spPr>
        <p:txBody>
          <a:bodyPr vert="horz" wrap="square" lIns="63500" tIns="63500" rIns="63500" bIns="63500" rtlCol="0" anchor="ctr"/>
          <a:lstStyle/>
          <a:p>
            <a:pPr algn="ctr">
              <a:defRPr/>
            </a:pPr>
          </a:p>
        </p:txBody>
      </p:sp>
      <p:sp>
        <p:nvSpPr>
          <p:cNvPr id="5" name="AutoShape 5"/>
          <p:cNvSpPr/>
          <p:nvPr/>
        </p:nvSpPr>
        <p:spPr>
          <a:xfrm>
            <a:off x="3048000" y="1524000"/>
            <a:ext cx="6096000" cy="952500"/>
          </a:xfrm>
          <a:prstGeom prst="roundRect">
            <a:avLst>
              <a:gd name="adj" fmla="val 10666"/>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3238500" y="1752600"/>
            <a:ext cx="508000" cy="508000"/>
          </a:xfrm>
          <a:prstGeom prst="rect">
            <a:avLst/>
          </a:prstGeom>
        </p:spPr>
      </p:pic>
      <p:sp>
        <p:nvSpPr>
          <p:cNvPr id="7" name="AutoShape 7"/>
          <p:cNvSpPr/>
          <p:nvPr/>
        </p:nvSpPr>
        <p:spPr>
          <a:xfrm>
            <a:off x="3937000" y="1587500"/>
            <a:ext cx="5207000" cy="825500"/>
          </a:xfrm>
          <a:prstGeom prst="rect">
            <a:avLst/>
          </a:prstGeom>
          <a:noFill/>
          <a:ln w="12700" cap="flat" cmpd="sng">
            <a:noFill/>
            <a:prstDash val="solid"/>
            <a:round/>
          </a:ln>
        </p:spPr>
        <p:txBody>
          <a:bodyPr vert="horz" wrap="square" lIns="63500" tIns="0" rIns="63500" bIns="0" rtlCol="0" anchor="ctr" anchorCtr="0"/>
          <a:lstStyle/>
          <a:p>
            <a:pPr indent="0" algn="l">
              <a:lnSpc>
                <a:spcPct val="100000"/>
              </a:lnSpc>
              <a:defRPr/>
            </a:pPr>
            <a:r>
              <a:rPr lang="en-US" sz="1400" b="1" i="0" u="none" strike="noStrike">
                <a:solidFill>
                  <a:srgbClr val="1E2761"/>
                </a:solidFill>
                <a:latin typeface="Noto Sans SC" panose="020B0200000000000000" charset="-122"/>
                <a:ea typeface="Noto Sans SC" panose="020B0200000000000000" charset="-122"/>
                <a:cs typeface="Noto Sans SC" panose="020B0200000000000000" charset="-122"/>
                <a:sym typeface="Noto Sans SC" panose="020B0200000000000000" charset="-122"/>
              </a:rPr>
              <a:t>Problem Verified</a:t>
            </a:r>
            <a:endParaRPr lang="en-US" sz="1100"/>
          </a:p>
          <a:p>
            <a:pPr indent="0" algn="l">
              <a:lnSpc>
                <a:spcPct val="100000"/>
              </a:lnSpc>
            </a:pPr>
            <a:r>
              <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rPr>
              <a:t>Shared `io_uring` instances create severe SQ lock contention, crippling scalability.</a:t>
            </a:r>
            <a:endPar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8" name="AutoShape 8"/>
          <p:cNvSpPr/>
          <p:nvPr/>
        </p:nvSpPr>
        <p:spPr>
          <a:xfrm>
            <a:off x="3048000" y="2603500"/>
            <a:ext cx="6096000" cy="952500"/>
          </a:xfrm>
          <a:prstGeom prst="roundRect">
            <a:avLst>
              <a:gd name="adj" fmla="val 10666"/>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9" name="Picture 9"/>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38500" y="2832100"/>
            <a:ext cx="508000" cy="508000"/>
          </a:xfrm>
          <a:prstGeom prst="rect">
            <a:avLst/>
          </a:prstGeom>
        </p:spPr>
      </p:pic>
      <p:sp>
        <p:nvSpPr>
          <p:cNvPr id="10" name="AutoShape 10"/>
          <p:cNvSpPr/>
          <p:nvPr/>
        </p:nvSpPr>
        <p:spPr>
          <a:xfrm>
            <a:off x="3937000" y="2667000"/>
            <a:ext cx="5207000" cy="825500"/>
          </a:xfrm>
          <a:prstGeom prst="rect">
            <a:avLst/>
          </a:prstGeom>
          <a:noFill/>
          <a:ln w="12700" cap="flat" cmpd="sng">
            <a:noFill/>
            <a:prstDash val="solid"/>
            <a:round/>
          </a:ln>
        </p:spPr>
        <p:txBody>
          <a:bodyPr vert="horz" wrap="square" lIns="63500" tIns="0" rIns="63500" bIns="0" rtlCol="0" anchor="ctr" anchorCtr="0"/>
          <a:lstStyle/>
          <a:p>
            <a:pPr indent="0" algn="l">
              <a:lnSpc>
                <a:spcPct val="100000"/>
              </a:lnSpc>
              <a:defRPr/>
            </a:pPr>
            <a:r>
              <a:rPr lang="en-US" sz="1400" b="1" i="0" u="none" strike="noStrike">
                <a:solidFill>
                  <a:srgbClr val="1E2761"/>
                </a:solidFill>
                <a:latin typeface="Noto Sans SC" panose="020B0200000000000000" charset="-122"/>
                <a:ea typeface="Noto Sans SC" panose="020B0200000000000000" charset="-122"/>
                <a:cs typeface="Noto Sans SC" panose="020B0200000000000000" charset="-122"/>
                <a:sym typeface="Noto Sans SC" panose="020B0200000000000000" charset="-122"/>
              </a:rPr>
              <a:t>Solution Validated</a:t>
            </a:r>
            <a:endParaRPr lang="en-US" sz="1100"/>
          </a:p>
          <a:p>
            <a:pPr indent="0" algn="l">
              <a:lnSpc>
                <a:spcPct val="100000"/>
              </a:lnSpc>
            </a:pPr>
            <a:r>
              <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rPr>
              <a:t>Per-thread private instances are a highly effective strategy to mitigate lock contention.</a:t>
            </a:r>
            <a:endPar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1" name="AutoShape 11"/>
          <p:cNvSpPr/>
          <p:nvPr/>
        </p:nvSpPr>
        <p:spPr>
          <a:xfrm>
            <a:off x="3048000" y="3683000"/>
            <a:ext cx="6096000" cy="952500"/>
          </a:xfrm>
          <a:prstGeom prst="roundRect">
            <a:avLst>
              <a:gd name="adj" fmla="val 10666"/>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2" name="Picture 12"/>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38500" y="3911600"/>
            <a:ext cx="508000" cy="508000"/>
          </a:xfrm>
          <a:prstGeom prst="rect">
            <a:avLst/>
          </a:prstGeom>
        </p:spPr>
      </p:pic>
      <p:sp>
        <p:nvSpPr>
          <p:cNvPr id="13" name="AutoShape 13"/>
          <p:cNvSpPr/>
          <p:nvPr/>
        </p:nvSpPr>
        <p:spPr>
          <a:xfrm>
            <a:off x="3937000" y="3746500"/>
            <a:ext cx="5207000" cy="825500"/>
          </a:xfrm>
          <a:prstGeom prst="rect">
            <a:avLst/>
          </a:prstGeom>
          <a:noFill/>
          <a:ln w="12700" cap="flat" cmpd="sng">
            <a:noFill/>
            <a:prstDash val="solid"/>
            <a:round/>
          </a:ln>
        </p:spPr>
        <p:txBody>
          <a:bodyPr vert="horz" wrap="square" lIns="63500" tIns="0" rIns="63500" bIns="0" rtlCol="0" anchor="ctr" anchorCtr="0"/>
          <a:lstStyle/>
          <a:p>
            <a:pPr indent="0" algn="l">
              <a:lnSpc>
                <a:spcPct val="100000"/>
              </a:lnSpc>
              <a:defRPr/>
            </a:pPr>
            <a:r>
              <a:rPr lang="en-US" sz="1400" b="1" i="0" u="none" strike="noStrike">
                <a:solidFill>
                  <a:srgbClr val="1E2761"/>
                </a:solidFill>
                <a:latin typeface="Noto Sans SC" panose="020B0200000000000000" charset="-122"/>
                <a:ea typeface="Noto Sans SC" panose="020B0200000000000000" charset="-122"/>
                <a:cs typeface="Noto Sans SC" panose="020B0200000000000000" charset="-122"/>
                <a:sym typeface="Noto Sans SC" panose="020B0200000000000000" charset="-122"/>
              </a:rPr>
              <a:t>Performance Gains</a:t>
            </a:r>
            <a:endParaRPr lang="en-US" sz="1100"/>
          </a:p>
          <a:p>
            <a:pPr indent="0" algn="l">
              <a:lnSpc>
                <a:spcPct val="100000"/>
              </a:lnSpc>
            </a:pPr>
            <a:r>
              <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rPr>
              <a:t>Benchmark results show this approach can more than double throughput for high-concurrency workloads.</a:t>
            </a:r>
            <a:endPar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4" name="AutoShape 14"/>
          <p:cNvSpPr/>
          <p:nvPr/>
        </p:nvSpPr>
        <p:spPr>
          <a:xfrm>
            <a:off x="3048000" y="4762500"/>
            <a:ext cx="6096000" cy="952500"/>
          </a:xfrm>
          <a:prstGeom prst="roundRect">
            <a:avLst>
              <a:gd name="adj" fmla="val 10666"/>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5" name="Picture 15"/>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38500" y="4991100"/>
            <a:ext cx="508000" cy="508000"/>
          </a:xfrm>
          <a:prstGeom prst="rect">
            <a:avLst/>
          </a:prstGeom>
        </p:spPr>
      </p:pic>
      <p:sp>
        <p:nvSpPr>
          <p:cNvPr id="16" name="AutoShape 16"/>
          <p:cNvSpPr/>
          <p:nvPr/>
        </p:nvSpPr>
        <p:spPr>
          <a:xfrm>
            <a:off x="3937000" y="4826000"/>
            <a:ext cx="5207000" cy="825500"/>
          </a:xfrm>
          <a:prstGeom prst="rect">
            <a:avLst/>
          </a:prstGeom>
          <a:noFill/>
          <a:ln w="12700" cap="flat" cmpd="sng">
            <a:noFill/>
            <a:prstDash val="solid"/>
            <a:round/>
          </a:ln>
        </p:spPr>
        <p:txBody>
          <a:bodyPr vert="horz" wrap="square" lIns="63500" tIns="0" rIns="63500" bIns="0" rtlCol="0" anchor="ctr" anchorCtr="0"/>
          <a:lstStyle/>
          <a:p>
            <a:pPr indent="0" algn="l">
              <a:lnSpc>
                <a:spcPct val="100000"/>
              </a:lnSpc>
              <a:defRPr/>
            </a:pPr>
            <a:r>
              <a:rPr lang="en-US" sz="1400" b="1" i="0" u="none" strike="noStrike">
                <a:solidFill>
                  <a:srgbClr val="1E2761"/>
                </a:solidFill>
                <a:latin typeface="Noto Sans SC" panose="020B0200000000000000" charset="-122"/>
                <a:ea typeface="Noto Sans SC" panose="020B0200000000000000" charset="-122"/>
                <a:cs typeface="Noto Sans SC" panose="020B0200000000000000" charset="-122"/>
                <a:sym typeface="Noto Sans SC" panose="020B0200000000000000" charset="-122"/>
              </a:rPr>
              <a:t>Future Work</a:t>
            </a:r>
            <a:endParaRPr lang="en-US" sz="1100"/>
          </a:p>
          <a:p>
            <a:pPr indent="0" algn="l">
              <a:lnSpc>
                <a:spcPct val="100000"/>
              </a:lnSpc>
            </a:pPr>
            <a:r>
              <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rPr>
              <a:t>Explore lock-free shared ring designs or hybrid approaches for even better resource efficiency.</a:t>
            </a:r>
            <a:endParaRPr lang="en-US" sz="1100" b="0" i="0" u="none" strike="noStrike">
              <a:solidFill>
                <a:srgbClr val="4B556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7"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19</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hape 0"/>
          <p:cNvSpPr/>
          <p:nvPr/>
        </p:nvSpPr>
        <p:spPr>
          <a:xfrm>
            <a:off x="0" y="0"/>
            <a:ext cx="12161520" cy="6858000"/>
          </a:xfrm>
          <a:prstGeom prst="rect">
            <a:avLst/>
          </a:prstGeom>
          <a:ln>
            <a:noFill/>
          </a:ln>
        </p:spPr>
        <p:style>
          <a:lnRef idx="3">
            <a:schemeClr val="accent1"/>
          </a:lnRef>
          <a:fillRef idx="0">
            <a:srgbClr val="FFFFFF"/>
          </a:fillRef>
          <a:effectRef idx="0">
            <a:srgbClr val="FFFFFF"/>
          </a:effectRef>
          <a:fontRef idx="minor">
            <a:schemeClr val="tx1"/>
          </a:fontRef>
        </p:style>
      </p:sp>
      <p:sp>
        <p:nvSpPr>
          <p:cNvPr id="3" name="Shape 1"/>
          <p:cNvSpPr/>
          <p:nvPr/>
        </p:nvSpPr>
        <p:spPr>
          <a:xfrm>
            <a:off x="596265" y="666750"/>
            <a:ext cx="11068685" cy="5609590"/>
          </a:xfrm>
          <a:prstGeom prst="roundRect">
            <a:avLst>
              <a:gd name="adj" fmla="val 9602"/>
            </a:avLst>
          </a:prstGeom>
          <a:solidFill>
            <a:srgbClr val="24306F"/>
          </a:solidFill>
          <a:ln w="12700">
            <a:solidFill>
              <a:srgbClr val="CADCFC">
                <a:alpha val="45000"/>
              </a:srgbClr>
            </a:solidFill>
            <a:prstDash val="solid"/>
          </a:ln>
          <a:effectLst>
            <a:outerShdw blurRad="38100" dist="25400" dir="8100000" algn="bl" rotWithShape="0">
              <a:srgbClr val="000000">
                <a:alpha val="20000"/>
              </a:srgbClr>
            </a:outerShdw>
          </a:effectLst>
        </p:spPr>
      </p:sp>
      <p:sp>
        <p:nvSpPr>
          <p:cNvPr id="8" name="Text 1"/>
          <p:cNvSpPr/>
          <p:nvPr/>
        </p:nvSpPr>
        <p:spPr>
          <a:xfrm>
            <a:off x="4709160" y="2468880"/>
            <a:ext cx="3840480" cy="822960"/>
          </a:xfrm>
          <a:prstGeom prst="rect">
            <a:avLst/>
          </a:prstGeom>
          <a:noFill/>
        </p:spPr>
        <p:txBody>
          <a:bodyPr wrap="square" rtlCol="0" anchor="ctr"/>
          <a:lstStyle/>
          <a:p>
            <a:pPr marL="0" indent="0">
              <a:buNone/>
            </a:pPr>
            <a:r>
              <a:rPr lang="en-US" sz="5200" b="1" dirty="0">
                <a:solidFill>
                  <a:srgbClr val="FFFFFF"/>
                </a:solidFill>
                <a:latin typeface="Cambria" panose="02040503050406030204" pitchFamily="34" charset="0"/>
                <a:ea typeface="Cambria" panose="02040503050406030204" pitchFamily="34" charset="-122"/>
                <a:cs typeface="Cambria" panose="02040503050406030204" pitchFamily="34" charset="-120"/>
              </a:rPr>
              <a:t>Thanks</a:t>
            </a:r>
            <a:endParaRPr lang="en-US" sz="5200" dirty="0"/>
          </a:p>
        </p:txBody>
      </p:sp>
      <p:sp>
        <p:nvSpPr>
          <p:cNvPr id="9" name="Text 2"/>
          <p:cNvSpPr/>
          <p:nvPr/>
        </p:nvSpPr>
        <p:spPr>
          <a:xfrm>
            <a:off x="5257800" y="3383280"/>
            <a:ext cx="2743200" cy="640080"/>
          </a:xfrm>
          <a:prstGeom prst="rect">
            <a:avLst/>
          </a:prstGeom>
          <a:noFill/>
        </p:spPr>
        <p:txBody>
          <a:bodyPr wrap="square" rtlCol="0" anchor="ctr"/>
          <a:lstStyle/>
          <a:p>
            <a:pPr marL="0" indent="0">
              <a:buNone/>
            </a:pPr>
            <a:r>
              <a:rPr lang="en-US" sz="4000" b="1" dirty="0">
                <a:solidFill>
                  <a:srgbClr val="CADCFC"/>
                </a:solidFill>
                <a:latin typeface="Cambria" panose="02040503050406030204" pitchFamily="34" charset="0"/>
                <a:ea typeface="Cambria" panose="02040503050406030204" pitchFamily="34" charset="-122"/>
                <a:cs typeface="Cambria" panose="02040503050406030204" pitchFamily="34" charset="-120"/>
              </a:rPr>
              <a:t>Q &amp; A</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3"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sz="3600" b="1">
                <a:solidFill>
                  <a:srgbClr val="1E2761"/>
                </a:solidFill>
                <a:latin typeface="Cambria" panose="02040503050406030204"/>
              </a:rPr>
              <a:t>Requirements</a:t>
            </a:r>
            <a:endParaRPr sz="3600" b="1">
              <a:solidFill>
                <a:srgbClr val="1E2761"/>
              </a:solidFill>
              <a:latin typeface="Cambria" panose="02040503050406030204"/>
            </a:endParaRPr>
          </a:p>
        </p:txBody>
      </p:sp>
      <p:sp>
        <p:nvSpPr>
          <p:cNvPr id="4" name="Shape 2"/>
          <p:cNvSpPr/>
          <p:nvPr/>
        </p:nvSpPr>
        <p:spPr>
          <a:xfrm>
            <a:off x="731520" y="1097280"/>
            <a:ext cx="5394960" cy="4116070"/>
          </a:xfrm>
          <a:prstGeom prst="roundRect">
            <a:avLst>
              <a:gd name="adj" fmla="val 1132"/>
            </a:avLst>
          </a:prstGeom>
          <a:solidFill>
            <a:srgbClr val="FFFFFF"/>
          </a:solidFill>
          <a:ln w="12700">
            <a:solidFill>
              <a:srgbClr val="D6DEEB"/>
            </a:solidFill>
            <a:prstDash val="solid"/>
          </a:ln>
        </p:spPr>
      </p:sp>
      <p:sp>
        <p:nvSpPr>
          <p:cNvPr id="5" name="Shape 3"/>
          <p:cNvSpPr/>
          <p:nvPr/>
        </p:nvSpPr>
        <p:spPr>
          <a:xfrm>
            <a:off x="6355080" y="1097280"/>
            <a:ext cx="5074920" cy="4116070"/>
          </a:xfrm>
          <a:prstGeom prst="roundRect">
            <a:avLst>
              <a:gd name="adj" fmla="val 1132"/>
            </a:avLst>
          </a:prstGeom>
          <a:solidFill>
            <a:srgbClr val="FFFFFF"/>
          </a:solidFill>
          <a:ln w="12700">
            <a:solidFill>
              <a:srgbClr val="D6DEEB"/>
            </a:solidFill>
            <a:prstDash val="solid"/>
          </a:ln>
        </p:spPr>
      </p:sp>
      <p:sp>
        <p:nvSpPr>
          <p:cNvPr id="6" name="Text 4"/>
          <p:cNvSpPr/>
          <p:nvPr/>
        </p:nvSpPr>
        <p:spPr>
          <a:xfrm>
            <a:off x="1051560" y="1325880"/>
            <a:ext cx="4663440" cy="411480"/>
          </a:xfrm>
          <a:prstGeom prst="rect">
            <a:avLst/>
          </a:prstGeom>
          <a:noFill/>
        </p:spPr>
        <p:txBody>
          <a:bodyPr wrap="square" rtlCol="0" anchor="ctr"/>
          <a:lstStyle/>
          <a:p>
            <a:pPr marL="457200" indent="-457200">
              <a:buAutoNum type="arabicPeriod"/>
            </a:pPr>
            <a:r>
              <a:rPr lang="en-US" altLang="zh-CN" sz="2400" b="1" dirty="0"/>
              <a:t>Benchmark</a:t>
            </a:r>
            <a:endParaRPr lang="en-US" altLang="zh-CN" sz="2400" b="1" dirty="0"/>
          </a:p>
        </p:txBody>
      </p:sp>
      <p:sp>
        <p:nvSpPr>
          <p:cNvPr id="7" name="Text 5"/>
          <p:cNvSpPr/>
          <p:nvPr/>
        </p:nvSpPr>
        <p:spPr>
          <a:xfrm>
            <a:off x="1097280" y="1361440"/>
            <a:ext cx="4754880" cy="3460750"/>
          </a:xfrm>
          <a:prstGeom prst="rect">
            <a:avLst/>
          </a:prstGeom>
          <a:noFill/>
        </p:spPr>
        <p:txBody>
          <a:bodyPr wrap="square" rtlCol="0" anchor="ctr"/>
          <a:lstStyle/>
          <a:p>
            <a:pPr marL="342900" indent="-342900">
              <a:buSzPct val="100000"/>
              <a:buFont typeface="+mj-lt"/>
              <a:buAutoNum type="alphaLcPeriod"/>
            </a:pPr>
            <a:r>
              <a:rPr lang="en-US" altLang="zh-CN" sz="1800" dirty="0"/>
              <a:t>Compare the performance of </a:t>
            </a:r>
            <a:endParaRPr lang="en-US" altLang="zh-CN" sz="1800" dirty="0"/>
          </a:p>
          <a:p>
            <a:pPr marL="742950" lvl="1" indent="-285750">
              <a:buSzPct val="100000"/>
              <a:buFont typeface="Arial" panose="020B0604020202020204" pitchFamily="34" charset="0"/>
              <a:buChar char="•"/>
            </a:pPr>
            <a:r>
              <a:rPr lang="en-US" altLang="zh-CN" sz="1600" dirty="0">
                <a:latin typeface="Consolas" panose="020B0609020204030204" charset="0"/>
                <a:cs typeface="Consolas" panose="020B0609020204030204" charset="0"/>
              </a:rPr>
              <a:t>read/write (traditional)</a:t>
            </a:r>
            <a:endParaRPr lang="en-US" altLang="zh-CN" sz="1800" dirty="0"/>
          </a:p>
          <a:p>
            <a:pPr marL="742950" lvl="1" indent="-285750">
              <a:buSzPct val="100000"/>
              <a:buFont typeface="Arial" panose="020B0604020202020204" pitchFamily="34" charset="0"/>
              <a:buChar char="•"/>
            </a:pPr>
            <a:r>
              <a:rPr lang="en-US" altLang="zh-CN" sz="1600" dirty="0">
                <a:latin typeface="Consolas" panose="020B0609020204030204" charset="0"/>
                <a:cs typeface="Consolas" panose="020B0609020204030204" charset="0"/>
              </a:rPr>
              <a:t>io_uring (modern)</a:t>
            </a:r>
            <a:endParaRPr lang="en-US" altLang="zh-CN" sz="1800" dirty="0"/>
          </a:p>
          <a:p>
            <a:pPr marL="342900" indent="-342900">
              <a:buSzPct val="100000"/>
              <a:buFont typeface="+mj-lt"/>
              <a:buAutoNum type="alphaLcPeriod"/>
            </a:pPr>
            <a:r>
              <a:rPr lang="en-US" sz="1800" dirty="0">
                <a:solidFill>
                  <a:srgbClr val="2A2F45"/>
                </a:solidFill>
                <a:latin typeface="Calibri" panose="020F0502020204030204" pitchFamily="34" charset="0"/>
                <a:ea typeface="Calibri" panose="020F0502020204030204" pitchFamily="34" charset="-122"/>
                <a:cs typeface="Calibri" panose="020F0502020204030204" pitchFamily="34" charset="-120"/>
              </a:rPr>
              <a:t>Metrics:</a:t>
            </a:r>
            <a:endParaRPr lang="en-US" sz="18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p>
            <a:pPr marL="800100" lvl="1" indent="-342900">
              <a:buSzPct val="100000"/>
              <a:buFont typeface="Arial" panose="020B0604020202020204" pitchFamily="34" charset="0"/>
              <a:buChar char="•"/>
            </a:pPr>
            <a:r>
              <a:rPr lang="en-US" sz="1800" dirty="0"/>
              <a:t>Latency</a:t>
            </a:r>
            <a:endParaRPr lang="en-US" sz="1800" dirty="0"/>
          </a:p>
          <a:p>
            <a:pPr marL="800100" lvl="1" indent="-342900">
              <a:buSzPct val="100000"/>
              <a:buFont typeface="Arial" panose="020B0604020202020204" pitchFamily="34" charset="0"/>
              <a:buChar char="•"/>
            </a:pPr>
            <a:r>
              <a:rPr lang="en-US" sz="1800" dirty="0"/>
              <a:t>Throughput (IOPS)</a:t>
            </a:r>
            <a:endParaRPr lang="en-US" sz="1800" dirty="0"/>
          </a:p>
          <a:p>
            <a:pPr marL="800100" lvl="1" indent="-342900">
              <a:buSzPct val="100000"/>
              <a:buFont typeface="Arial" panose="020B0604020202020204" pitchFamily="34" charset="0"/>
              <a:buChar char="•"/>
            </a:pPr>
            <a:r>
              <a:rPr lang="en-US" sz="1800" dirty="0"/>
              <a:t>Syscall Counts</a:t>
            </a:r>
            <a:endParaRPr lang="en-US" sz="1800" dirty="0"/>
          </a:p>
          <a:p>
            <a:pPr marL="342900" indent="-342900">
              <a:buSzPct val="100000"/>
              <a:buFont typeface="+mj-lt"/>
              <a:buAutoNum type="alphaLcPeriod"/>
            </a:pPr>
            <a:r>
              <a:rPr lang="en-US" altLang="zh-CN" sz="1800" dirty="0"/>
              <a:t>Prove that io_uring is better </a:t>
            </a:r>
            <a:endParaRPr lang="en-US" altLang="zh-CN" sz="1800" dirty="0"/>
          </a:p>
          <a:p>
            <a:pPr indent="0">
              <a:buSzPct val="100000"/>
              <a:buFont typeface="+mj-lt"/>
              <a:buNone/>
            </a:pPr>
            <a:r>
              <a:rPr lang="en-US" altLang="zh-CN" sz="1800" dirty="0"/>
              <a:t>       for high-concurrency workloads</a:t>
            </a:r>
            <a:endParaRPr lang="en-US" altLang="zh-CN" sz="1800" dirty="0"/>
          </a:p>
        </p:txBody>
      </p:sp>
      <p:sp>
        <p:nvSpPr>
          <p:cNvPr id="8" name="Text 6"/>
          <p:cNvSpPr/>
          <p:nvPr/>
        </p:nvSpPr>
        <p:spPr>
          <a:xfrm>
            <a:off x="6629400" y="1325880"/>
            <a:ext cx="4663440" cy="411480"/>
          </a:xfrm>
          <a:prstGeom prst="rect">
            <a:avLst/>
          </a:prstGeom>
          <a:noFill/>
        </p:spPr>
        <p:txBody>
          <a:bodyPr wrap="square" rtlCol="0" anchor="ctr"/>
          <a:lstStyle/>
          <a:p>
            <a:pPr marL="457200" indent="-457200" algn="l">
              <a:buClrTx/>
              <a:buSzTx/>
              <a:buFont typeface="+mj-lt"/>
              <a:buAutoNum type="arabicPeriod" startAt="2"/>
            </a:pPr>
            <a:r>
              <a:rPr lang="en-US" altLang="zh-CN" sz="2400" b="1" dirty="0"/>
              <a:t>Kernel Enhancement</a:t>
            </a:r>
            <a:endParaRPr lang="en-US" altLang="zh-CN" sz="2400" b="1" dirty="0"/>
          </a:p>
        </p:txBody>
      </p:sp>
      <p:sp>
        <p:nvSpPr>
          <p:cNvPr id="9" name="Text 7"/>
          <p:cNvSpPr/>
          <p:nvPr/>
        </p:nvSpPr>
        <p:spPr>
          <a:xfrm>
            <a:off x="6675120" y="1596390"/>
            <a:ext cx="4754880" cy="1097280"/>
          </a:xfrm>
          <a:prstGeom prst="rect">
            <a:avLst/>
          </a:prstGeom>
          <a:noFill/>
        </p:spPr>
        <p:txBody>
          <a:bodyPr wrap="square" rtlCol="0" anchor="ctr"/>
          <a:lstStyle/>
          <a:p>
            <a:pPr marL="342900" indent="-342900">
              <a:buSzPct val="100000"/>
              <a:buFont typeface="+mj-lt"/>
              <a:buAutoNum type="alphaLcPeriod"/>
            </a:pPr>
            <a:r>
              <a:rPr lang="en-US" sz="1800" dirty="0">
                <a:solidFill>
                  <a:srgbClr val="2A2F45"/>
                </a:solidFill>
                <a:latin typeface="Calibri" panose="020F0502020204030204" pitchFamily="34" charset="0"/>
                <a:ea typeface="Calibri" panose="020F0502020204030204" pitchFamily="34" charset="-122"/>
                <a:cs typeface="Calibri" panose="020F0502020204030204" pitchFamily="34" charset="-120"/>
              </a:rPr>
              <a:t>Target file: </a:t>
            </a:r>
            <a:r>
              <a:rPr lang="en-US" altLang="zh-CN" sz="1600" dirty="0">
                <a:solidFill>
                  <a:srgbClr val="2A2F45"/>
                </a:solidFill>
                <a:latin typeface="Consolas" panose="020B0609020204030204" charset="0"/>
                <a:ea typeface="Calibri" panose="020F0502020204030204" pitchFamily="34" charset="-122"/>
                <a:cs typeface="Consolas" panose="020B0609020204030204" charset="0"/>
              </a:rPr>
              <a:t>fs/io_uring.c</a:t>
            </a:r>
            <a:endParaRPr lang="en-US" altLang="zh-CN" sz="1600" dirty="0">
              <a:solidFill>
                <a:srgbClr val="2A2F45"/>
              </a:solidFill>
              <a:latin typeface="Consolas" panose="020B0609020204030204" charset="0"/>
              <a:ea typeface="Calibri" panose="020F0502020204030204" pitchFamily="34" charset="-122"/>
              <a:cs typeface="Consolas" panose="020B0609020204030204" charset="0"/>
            </a:endParaRPr>
          </a:p>
          <a:p>
            <a:pPr marL="342900" indent="-342900">
              <a:buSzPct val="100000"/>
              <a:buFont typeface="+mj-lt"/>
              <a:buAutoNum type="alphaLcPeriod"/>
            </a:pPr>
            <a:r>
              <a:rPr lang="en-US" altLang="zh-CN" sz="1800" dirty="0"/>
              <a:t>Optimize queue contention</a:t>
            </a:r>
            <a:endParaRPr lang="en-US" altLang="zh-CN" sz="1800" dirty="0"/>
          </a:p>
        </p:txBody>
      </p:sp>
      <p:sp>
        <p:nvSpPr>
          <p:cNvPr id="14" name="Text 12"/>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solidFill>
                  <a:srgbClr val="64748B"/>
                </a:solidFill>
                <a:latin typeface="Calibri" panose="020F0502020204030204" pitchFamily="34" charset="0"/>
                <a:ea typeface="Calibri" panose="020F0502020204030204" pitchFamily="34" charset="-122"/>
                <a:cs typeface="Calibri" panose="020F0502020204030204" pitchFamily="34" charset="-120"/>
              </a:rPr>
              <a:t>1</a:t>
            </a:r>
            <a:endParaRPr lang="en-US" sz="1000" dirty="0"/>
          </a:p>
        </p:txBody>
      </p:sp>
      <p:sp>
        <p:nvSpPr>
          <p:cNvPr id="17" name="Shape 2"/>
          <p:cNvSpPr/>
          <p:nvPr/>
        </p:nvSpPr>
        <p:spPr>
          <a:xfrm>
            <a:off x="6666230" y="2693670"/>
            <a:ext cx="3840480" cy="1737360"/>
          </a:xfrm>
          <a:prstGeom prst="roundRect">
            <a:avLst>
              <a:gd name="adj" fmla="val 3158"/>
            </a:avLst>
          </a:prstGeom>
          <a:solidFill>
            <a:srgbClr val="FFFFFF"/>
          </a:solidFill>
          <a:ln w="12700">
            <a:solidFill>
              <a:srgbClr val="D6DEEB"/>
            </a:solidFill>
            <a:prstDash val="solid"/>
          </a:ln>
        </p:spPr>
        <p:txBody>
          <a:bodyPr/>
          <a:lstStyle/>
          <a:p>
            <a:r>
              <a:rPr lang="en-US" altLang="zh-CN" b="1"/>
              <a:t>Problem: </a:t>
            </a:r>
            <a:r>
              <a:rPr lang="en-US" altLang="zh-CN"/>
              <a:t>Multiple threads sharing one Ring Buffer fight for the SQ lock.</a:t>
            </a:r>
            <a:endParaRPr lang="en-US" altLang="zh-CN"/>
          </a:p>
          <a:p>
            <a:endParaRPr lang="en-US" altLang="zh-CN"/>
          </a:p>
          <a:p>
            <a:r>
              <a:rPr lang="en-US" altLang="zh-CN" b="1"/>
              <a:t>Task: </a:t>
            </a:r>
            <a:r>
              <a:rPr lang="en-US" altLang="zh-CN"/>
              <a:t>Analyze lock contention using perf and propose optimizations.</a:t>
            </a:r>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3"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Theories</a:t>
            </a:r>
            <a:endParaRPr lang="en-US" altLang="zh-CN" sz="3600" b="1">
              <a:solidFill>
                <a:srgbClr val="1E2761"/>
              </a:solidFill>
              <a:latin typeface="Cambria" panose="02040503050406030204"/>
            </a:endParaRPr>
          </a:p>
        </p:txBody>
      </p:sp>
      <p:sp>
        <p:nvSpPr>
          <p:cNvPr id="4" name="Shape 2"/>
          <p:cNvSpPr/>
          <p:nvPr/>
        </p:nvSpPr>
        <p:spPr>
          <a:xfrm>
            <a:off x="2853055" y="1508760"/>
            <a:ext cx="6546850" cy="4116070"/>
          </a:xfrm>
          <a:prstGeom prst="roundRect">
            <a:avLst>
              <a:gd name="adj" fmla="val 1132"/>
            </a:avLst>
          </a:prstGeom>
          <a:solidFill>
            <a:srgbClr val="FFFFFF"/>
          </a:solidFill>
          <a:ln w="12700">
            <a:solidFill>
              <a:srgbClr val="D6DEEB"/>
            </a:solidFill>
            <a:prstDash val="solid"/>
          </a:ln>
        </p:spPr>
      </p:sp>
      <p:sp>
        <p:nvSpPr>
          <p:cNvPr id="6" name="Text 4"/>
          <p:cNvSpPr/>
          <p:nvPr/>
        </p:nvSpPr>
        <p:spPr>
          <a:xfrm>
            <a:off x="3366770" y="1878965"/>
            <a:ext cx="5518785" cy="3100070"/>
          </a:xfrm>
          <a:prstGeom prst="rect">
            <a:avLst/>
          </a:prstGeom>
          <a:noFill/>
        </p:spPr>
        <p:txBody>
          <a:bodyPr wrap="square" rtlCol="0" anchor="ctr"/>
          <a:lstStyle/>
          <a:p>
            <a:pPr marL="457200" indent="-457200">
              <a:buAutoNum type="arabicPeriod"/>
            </a:pPr>
            <a:r>
              <a:rPr lang="en-US" altLang="zh-CN" sz="2800" b="1" dirty="0"/>
              <a:t>The Cost of Synchronous I/O</a:t>
            </a:r>
            <a:endParaRPr lang="en-US" altLang="zh-CN" sz="2800" b="1" dirty="0"/>
          </a:p>
          <a:p>
            <a:pPr marL="457200" indent="-457200">
              <a:buAutoNum type="arabicPeriod"/>
            </a:pPr>
            <a:endParaRPr lang="en-US" altLang="zh-CN" sz="2800" b="1" dirty="0"/>
          </a:p>
          <a:p>
            <a:pPr marL="457200" indent="-457200">
              <a:buAutoNum type="arabicPeriod"/>
            </a:pPr>
            <a:r>
              <a:rPr lang="en-US" altLang="zh-CN" sz="2800" b="1" dirty="0"/>
              <a:t>Why not Legacy AIO?</a:t>
            </a:r>
            <a:endParaRPr lang="en-US" altLang="zh-CN" sz="2800" b="1" dirty="0"/>
          </a:p>
          <a:p>
            <a:pPr marL="457200" indent="-457200">
              <a:buAutoNum type="arabicPeriod"/>
            </a:pPr>
            <a:endParaRPr lang="en-US" altLang="zh-CN" sz="2800" b="1" dirty="0"/>
          </a:p>
          <a:p>
            <a:pPr marL="457200" indent="-457200">
              <a:buAutoNum type="arabicPeriod"/>
            </a:pPr>
            <a:r>
              <a:rPr lang="en-US" altLang="zh-CN" sz="2800" b="1" dirty="0"/>
              <a:t>The </a:t>
            </a:r>
            <a:r>
              <a:rPr lang="en-US" altLang="zh-CN" sz="2400" b="1" dirty="0">
                <a:latin typeface="Consolas" panose="020B0609020204030204" charset="0"/>
                <a:cs typeface="Consolas" panose="020B0609020204030204" charset="0"/>
              </a:rPr>
              <a:t>io_uring</a:t>
            </a:r>
            <a:r>
              <a:rPr lang="en-US" altLang="zh-CN" sz="2800" b="1" dirty="0"/>
              <a:t> Architecture</a:t>
            </a:r>
            <a:endParaRPr lang="en-US" altLang="zh-CN" sz="2800" b="1" dirty="0"/>
          </a:p>
        </p:txBody>
      </p:sp>
      <p:sp>
        <p:nvSpPr>
          <p:cNvPr id="14" name="Text 12"/>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2</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txBody>
          <a:bodyPr/>
          <a:lstStyle/>
          <a:p>
            <a:endParaRPr lang="zh-CN" altLang="en-US"/>
          </a:p>
        </p:txBody>
      </p:sp>
      <p:sp>
        <p:nvSpPr>
          <p:cNvPr id="3"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Theory 1: T</a:t>
            </a:r>
            <a:r>
              <a:rPr lang="en-US" altLang="zh-CN" sz="3600" b="1">
                <a:solidFill>
                  <a:srgbClr val="1E2761"/>
                </a:solidFill>
                <a:latin typeface="Cambria" panose="02040503050406030204"/>
                <a:sym typeface="+mn-ea"/>
              </a:rPr>
              <a:t>he Cost of Synchronous I/O</a:t>
            </a:r>
            <a:endParaRPr lang="en-US" altLang="zh-CN" sz="3600" b="1">
              <a:solidFill>
                <a:srgbClr val="1E2761"/>
              </a:solidFill>
              <a:latin typeface="Cambria" panose="02040503050406030204"/>
            </a:endParaRPr>
          </a:p>
        </p:txBody>
      </p:sp>
      <p:sp>
        <p:nvSpPr>
          <p:cNvPr id="4" name="Shape 2"/>
          <p:cNvSpPr/>
          <p:nvPr/>
        </p:nvSpPr>
        <p:spPr>
          <a:xfrm>
            <a:off x="1801177" y="1091565"/>
            <a:ext cx="8431530" cy="5367655"/>
          </a:xfrm>
          <a:prstGeom prst="roundRect">
            <a:avLst>
              <a:gd name="adj" fmla="val 1132"/>
            </a:avLst>
          </a:prstGeom>
          <a:solidFill>
            <a:srgbClr val="FFFFFF"/>
          </a:solidFill>
          <a:ln w="12700">
            <a:solidFill>
              <a:srgbClr val="D6DEEB"/>
            </a:solidFill>
            <a:prstDash val="solid"/>
          </a:ln>
        </p:spPr>
        <p:txBody>
          <a:bodyPr/>
          <a:lstStyle/>
          <a:p>
            <a:endParaRPr lang="zh-CN" altLang="en-US"/>
          </a:p>
        </p:txBody>
      </p:sp>
      <p:sp>
        <p:nvSpPr>
          <p:cNvPr id="6" name="Text 4"/>
          <p:cNvSpPr/>
          <p:nvPr/>
        </p:nvSpPr>
        <p:spPr>
          <a:xfrm>
            <a:off x="2000250" y="1257935"/>
            <a:ext cx="5973445" cy="1419860"/>
          </a:xfrm>
          <a:prstGeom prst="rect">
            <a:avLst/>
          </a:prstGeom>
          <a:noFill/>
        </p:spPr>
        <p:txBody>
          <a:bodyPr wrap="square" rtlCol="0" anchor="ctr"/>
          <a:lstStyle/>
          <a:p>
            <a:pPr indent="0">
              <a:buNone/>
            </a:pPr>
            <a:r>
              <a:rPr lang="en-US" altLang="zh-CN" sz="2800" b="1" dirty="0"/>
              <a:t>Why is </a:t>
            </a:r>
            <a:r>
              <a:rPr lang="en-US" altLang="zh-CN" sz="2400" b="1" dirty="0">
                <a:latin typeface="Consolas" panose="020B0609020204030204" charset="0"/>
                <a:cs typeface="Consolas" panose="020B0609020204030204" charset="0"/>
              </a:rPr>
              <a:t>read()</a:t>
            </a:r>
            <a:r>
              <a:rPr lang="en-US" altLang="zh-CN" sz="2800" b="1" dirty="0"/>
              <a:t> slow?</a:t>
            </a:r>
            <a:endParaRPr lang="en-US" altLang="zh-CN" sz="2800" b="1" dirty="0"/>
          </a:p>
          <a:p>
            <a:pPr marL="800100" lvl="1" indent="-342900">
              <a:buFont typeface="Arial" panose="020B0604020202020204" pitchFamily="34" charset="0"/>
              <a:buChar char="•"/>
            </a:pPr>
            <a:r>
              <a:rPr lang="en-US" altLang="zh-CN" sz="2400" dirty="0"/>
              <a:t>Context Switches</a:t>
            </a:r>
            <a:endParaRPr lang="en-US" altLang="zh-CN" sz="2400" dirty="0"/>
          </a:p>
          <a:p>
            <a:pPr marL="800100" lvl="1" indent="-342900">
              <a:buFont typeface="Arial" panose="020B0604020202020204" pitchFamily="34" charset="0"/>
              <a:buChar char="•"/>
            </a:pPr>
            <a:r>
              <a:rPr lang="en-US" altLang="zh-CN" sz="2400" dirty="0"/>
              <a:t>Spectre/Meltdown Mitigation</a:t>
            </a:r>
            <a:r>
              <a:rPr lang="en-US" altLang="zh-CN" sz="2800" dirty="0"/>
              <a:t> </a:t>
            </a:r>
            <a:endParaRPr lang="en-US" altLang="zh-CN" sz="2800" dirty="0"/>
          </a:p>
        </p:txBody>
      </p:sp>
      <p:sp>
        <p:nvSpPr>
          <p:cNvPr id="14" name="Text 12"/>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3</a:t>
            </a:r>
            <a:endParaRPr lang="en-US" sz="1000" dirty="0"/>
          </a:p>
        </p:txBody>
      </p:sp>
      <p:sp>
        <p:nvSpPr>
          <p:cNvPr id="5" name="矩形 4"/>
          <p:cNvSpPr/>
          <p:nvPr/>
        </p:nvSpPr>
        <p:spPr>
          <a:xfrm>
            <a:off x="3465195" y="3158490"/>
            <a:ext cx="1261110" cy="2367915"/>
          </a:xfrm>
          <a:prstGeom prst="rect">
            <a:avLst/>
          </a:prstGeom>
          <a:solidFill>
            <a:schemeClr val="accent1">
              <a:lumMod val="60000"/>
              <a:lumOff val="40000"/>
            </a:schemeClr>
          </a:solidFill>
          <a:ln>
            <a:solidFill>
              <a:schemeClr val="tx1"/>
            </a:solidFill>
          </a:ln>
        </p:spPr>
        <p:style>
          <a:lnRef idx="0">
            <a:srgbClr val="FFFFFF"/>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7" name="矩形 6"/>
          <p:cNvSpPr/>
          <p:nvPr/>
        </p:nvSpPr>
        <p:spPr>
          <a:xfrm>
            <a:off x="7357745" y="3158490"/>
            <a:ext cx="1261110" cy="2367915"/>
          </a:xfrm>
          <a:prstGeom prst="rect">
            <a:avLst/>
          </a:prstGeom>
          <a:solidFill>
            <a:schemeClr val="accent2">
              <a:lumMod val="60000"/>
              <a:lumOff val="40000"/>
            </a:schemeClr>
          </a:solidFill>
          <a:ln>
            <a:solidFill>
              <a:schemeClr val="tx1"/>
            </a:solidFill>
          </a:ln>
        </p:spPr>
        <p:style>
          <a:lnRef idx="0">
            <a:srgbClr val="FFFFFF"/>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8" name="文本框 7"/>
          <p:cNvSpPr txBox="1"/>
          <p:nvPr/>
        </p:nvSpPr>
        <p:spPr>
          <a:xfrm>
            <a:off x="3465195" y="2677160"/>
            <a:ext cx="1261110" cy="368300"/>
          </a:xfrm>
          <a:prstGeom prst="rect">
            <a:avLst/>
          </a:prstGeom>
          <a:noFill/>
        </p:spPr>
        <p:txBody>
          <a:bodyPr wrap="square" rtlCol="0">
            <a:spAutoFit/>
          </a:bodyPr>
          <a:lstStyle/>
          <a:p>
            <a:pPr algn="ctr"/>
            <a:r>
              <a:rPr lang="en-US" altLang="zh-CN"/>
              <a:t>User Space</a:t>
            </a:r>
            <a:endParaRPr lang="en-US" altLang="zh-CN"/>
          </a:p>
        </p:txBody>
      </p:sp>
      <p:sp>
        <p:nvSpPr>
          <p:cNvPr id="9" name="文本框 8"/>
          <p:cNvSpPr txBox="1"/>
          <p:nvPr/>
        </p:nvSpPr>
        <p:spPr>
          <a:xfrm>
            <a:off x="7157569" y="2677160"/>
            <a:ext cx="1653841" cy="369332"/>
          </a:xfrm>
          <a:prstGeom prst="rect">
            <a:avLst/>
          </a:prstGeom>
          <a:noFill/>
        </p:spPr>
        <p:txBody>
          <a:bodyPr wrap="square" rtlCol="0">
            <a:spAutoFit/>
          </a:bodyPr>
          <a:lstStyle/>
          <a:p>
            <a:pPr algn="ctr"/>
            <a:r>
              <a:rPr lang="en-US" altLang="zh-CN" dirty="0"/>
              <a:t>Kernel Space</a:t>
            </a:r>
            <a:endParaRPr lang="en-US" altLang="zh-CN" dirty="0"/>
          </a:p>
        </p:txBody>
      </p:sp>
      <p:cxnSp>
        <p:nvCxnSpPr>
          <p:cNvPr id="10" name="直接箭头连接符 9"/>
          <p:cNvCxnSpPr/>
          <p:nvPr/>
        </p:nvCxnSpPr>
        <p:spPr>
          <a:xfrm>
            <a:off x="4097020" y="3365500"/>
            <a:ext cx="3839845" cy="226060"/>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11" name="文本框 10"/>
          <p:cNvSpPr txBox="1"/>
          <p:nvPr/>
        </p:nvSpPr>
        <p:spPr>
          <a:xfrm>
            <a:off x="5648325" y="3479800"/>
            <a:ext cx="955675" cy="368300"/>
          </a:xfrm>
          <a:prstGeom prst="rect">
            <a:avLst/>
          </a:prstGeom>
          <a:noFill/>
        </p:spPr>
        <p:txBody>
          <a:bodyPr wrap="square" rtlCol="0">
            <a:spAutoFit/>
          </a:bodyPr>
          <a:lstStyle/>
          <a:p>
            <a:r>
              <a:rPr lang="en-US" altLang="zh-CN">
                <a:latin typeface="Consolas" panose="020B0609020204030204" charset="0"/>
                <a:cs typeface="Consolas" panose="020B0609020204030204" charset="0"/>
              </a:rPr>
              <a:t>read()</a:t>
            </a:r>
            <a:endParaRPr lang="en-US" altLang="zh-CN">
              <a:latin typeface="Consolas" panose="020B0609020204030204" charset="0"/>
              <a:cs typeface="Consolas" panose="020B0609020204030204" charset="0"/>
            </a:endParaRPr>
          </a:p>
        </p:txBody>
      </p:sp>
      <p:sp>
        <p:nvSpPr>
          <p:cNvPr id="12" name="文本框 11"/>
          <p:cNvSpPr txBox="1"/>
          <p:nvPr/>
        </p:nvSpPr>
        <p:spPr>
          <a:xfrm>
            <a:off x="4879340" y="3101340"/>
            <a:ext cx="2325370" cy="368300"/>
          </a:xfrm>
          <a:prstGeom prst="rect">
            <a:avLst/>
          </a:prstGeom>
          <a:noFill/>
        </p:spPr>
        <p:txBody>
          <a:bodyPr wrap="square" rtlCol="0">
            <a:spAutoFit/>
          </a:bodyPr>
          <a:lstStyle/>
          <a:p>
            <a:r>
              <a:rPr lang="en-US" altLang="zh-CN">
                <a:solidFill>
                  <a:srgbClr val="FF0000"/>
                </a:solidFill>
              </a:rPr>
              <a:t>Syscall+KPTI Overhead</a:t>
            </a:r>
            <a:endParaRPr lang="en-US" altLang="zh-CN">
              <a:solidFill>
                <a:srgbClr val="FF0000"/>
              </a:solidFill>
            </a:endParaRPr>
          </a:p>
        </p:txBody>
      </p:sp>
      <p:cxnSp>
        <p:nvCxnSpPr>
          <p:cNvPr id="15" name="直接箭头连接符 14"/>
          <p:cNvCxnSpPr/>
          <p:nvPr/>
        </p:nvCxnSpPr>
        <p:spPr>
          <a:xfrm flipH="1">
            <a:off x="4090035" y="4439285"/>
            <a:ext cx="3839845" cy="281940"/>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16" name="文本框 15"/>
          <p:cNvSpPr txBox="1"/>
          <p:nvPr/>
        </p:nvSpPr>
        <p:spPr>
          <a:xfrm>
            <a:off x="5641340" y="4608830"/>
            <a:ext cx="955675" cy="368300"/>
          </a:xfrm>
          <a:prstGeom prst="rect">
            <a:avLst/>
          </a:prstGeom>
          <a:noFill/>
        </p:spPr>
        <p:txBody>
          <a:bodyPr wrap="square" rtlCol="0">
            <a:spAutoFit/>
          </a:bodyPr>
          <a:lstStyle/>
          <a:p>
            <a:r>
              <a:rPr lang="en-US" altLang="zh-CN"/>
              <a:t>Return</a:t>
            </a:r>
            <a:endParaRPr lang="en-US" altLang="zh-CN"/>
          </a:p>
        </p:txBody>
      </p:sp>
      <p:sp>
        <p:nvSpPr>
          <p:cNvPr id="17" name="文本框 16"/>
          <p:cNvSpPr txBox="1"/>
          <p:nvPr/>
        </p:nvSpPr>
        <p:spPr>
          <a:xfrm>
            <a:off x="5260340" y="4218940"/>
            <a:ext cx="1718310" cy="368300"/>
          </a:xfrm>
          <a:prstGeom prst="rect">
            <a:avLst/>
          </a:prstGeom>
          <a:noFill/>
        </p:spPr>
        <p:txBody>
          <a:bodyPr wrap="square" rtlCol="0">
            <a:spAutoFit/>
          </a:bodyPr>
          <a:lstStyle/>
          <a:p>
            <a:r>
              <a:rPr lang="en-US" altLang="zh-CN">
                <a:solidFill>
                  <a:srgbClr val="FF0000"/>
                </a:solidFill>
              </a:rPr>
              <a:t>Context Switch</a:t>
            </a:r>
            <a:endParaRPr lang="en-US" altLang="zh-CN">
              <a:solidFill>
                <a:srgbClr val="FF0000"/>
              </a:solidFill>
            </a:endParaRPr>
          </a:p>
        </p:txBody>
      </p:sp>
      <p:sp>
        <p:nvSpPr>
          <p:cNvPr id="19" name="矩形 18"/>
          <p:cNvSpPr/>
          <p:nvPr/>
        </p:nvSpPr>
        <p:spPr>
          <a:xfrm>
            <a:off x="7929880" y="3591560"/>
            <a:ext cx="75565" cy="847725"/>
          </a:xfrm>
          <a:prstGeom prst="rect">
            <a:avLst/>
          </a:prstGeom>
          <a:solidFill>
            <a:schemeClr val="tx1">
              <a:lumMod val="65000"/>
              <a:lumOff val="35000"/>
            </a:schemeClr>
          </a:solidFill>
          <a:ln>
            <a:solidFill>
              <a:schemeClr val="tx1"/>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0" name="文本框 19"/>
          <p:cNvSpPr txBox="1"/>
          <p:nvPr/>
        </p:nvSpPr>
        <p:spPr>
          <a:xfrm>
            <a:off x="7984490" y="3848100"/>
            <a:ext cx="2110740" cy="368300"/>
          </a:xfrm>
          <a:prstGeom prst="rect">
            <a:avLst/>
          </a:prstGeom>
          <a:noFill/>
        </p:spPr>
        <p:txBody>
          <a:bodyPr wrap="square" rtlCol="0">
            <a:spAutoFit/>
          </a:bodyPr>
          <a:lstStyle/>
          <a:p>
            <a:r>
              <a:rPr lang="en-US" altLang="zh-CN"/>
              <a:t>Block  (wait for disk)</a:t>
            </a:r>
            <a:endParaRPr lang="en-US" altLang="zh-CN"/>
          </a:p>
        </p:txBody>
      </p:sp>
      <p:sp>
        <p:nvSpPr>
          <p:cNvPr id="21" name="Shape 10"/>
          <p:cNvSpPr/>
          <p:nvPr/>
        </p:nvSpPr>
        <p:spPr>
          <a:xfrm>
            <a:off x="2899410" y="5675630"/>
            <a:ext cx="6223000" cy="653415"/>
          </a:xfrm>
          <a:prstGeom prst="roundRect">
            <a:avLst>
              <a:gd name="adj" fmla="val 4000"/>
            </a:avLst>
          </a:prstGeom>
          <a:solidFill>
            <a:srgbClr val="EAF8FF"/>
          </a:solidFill>
          <a:ln w="12700">
            <a:solidFill>
              <a:srgbClr val="B6E5F5"/>
            </a:solidFill>
            <a:prstDash val="solid"/>
          </a:ln>
        </p:spPr>
      </p:sp>
      <p:sp>
        <p:nvSpPr>
          <p:cNvPr id="22" name="Text 11"/>
          <p:cNvSpPr/>
          <p:nvPr/>
        </p:nvSpPr>
        <p:spPr>
          <a:xfrm>
            <a:off x="3181985" y="5747385"/>
            <a:ext cx="5720080" cy="478790"/>
          </a:xfrm>
          <a:prstGeom prst="rect">
            <a:avLst/>
          </a:prstGeom>
          <a:noFill/>
        </p:spPr>
        <p:txBody>
          <a:bodyPr wrap="square" rtlCol="0" anchor="ctr"/>
          <a:lstStyle/>
          <a:p>
            <a:pPr marL="0" indent="0" algn="ctr">
              <a:buNone/>
            </a:pPr>
            <a:r>
              <a:rPr lang="en-US" altLang="zh-CN" sz="2000" dirty="0">
                <a:solidFill>
                  <a:srgbClr val="0E7490"/>
                </a:solidFill>
                <a:latin typeface="Calibri" panose="020F0502020204030204" pitchFamily="34" charset="0"/>
                <a:ea typeface="Calibri" panose="020F0502020204030204" pitchFamily="34" charset="-122"/>
                <a:cs typeface="Calibri" panose="020F0502020204030204" pitchFamily="34" charset="-120"/>
                <a:sym typeface="+mn-ea"/>
              </a:rPr>
              <a:t>CPU spends time switching modes, not moving data.</a:t>
            </a:r>
            <a:endParaRPr lang="en-US" altLang="zh-CN" sz="2000" dirty="0">
              <a:solidFill>
                <a:srgbClr val="0E7490"/>
              </a:solidFill>
              <a:latin typeface="Calibri" panose="020F0502020204030204" pitchFamily="34" charset="0"/>
              <a:ea typeface="Calibri" panose="020F0502020204030204" pitchFamily="34" charset="-122"/>
              <a:cs typeface="Calibri" panose="020F0502020204030204" pitchFamily="34" charset="-12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3"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Theory 2: Why not Legacy AIO?</a:t>
            </a:r>
            <a:endParaRPr lang="en-US" altLang="zh-CN" sz="3600" b="1">
              <a:solidFill>
                <a:srgbClr val="1E2761"/>
              </a:solidFill>
              <a:latin typeface="Cambria" panose="02040503050406030204"/>
            </a:endParaRPr>
          </a:p>
        </p:txBody>
      </p:sp>
      <p:sp>
        <p:nvSpPr>
          <p:cNvPr id="14" name="Text 12"/>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4</a:t>
            </a:r>
            <a:endParaRPr lang="en-US" sz="1000" dirty="0"/>
          </a:p>
        </p:txBody>
      </p:sp>
      <p:sp>
        <p:nvSpPr>
          <p:cNvPr id="5" name="Shape 2"/>
          <p:cNvSpPr/>
          <p:nvPr/>
        </p:nvSpPr>
        <p:spPr>
          <a:xfrm>
            <a:off x="1609725" y="1078865"/>
            <a:ext cx="8972550" cy="5367655"/>
          </a:xfrm>
          <a:prstGeom prst="roundRect">
            <a:avLst>
              <a:gd name="adj" fmla="val 1132"/>
            </a:avLst>
          </a:prstGeom>
          <a:solidFill>
            <a:srgbClr val="FFFFFF"/>
          </a:solidFill>
          <a:ln w="12700">
            <a:solidFill>
              <a:srgbClr val="D6DEEB"/>
            </a:solidFill>
            <a:prstDash val="solid"/>
          </a:ln>
        </p:spPr>
        <p:txBody>
          <a:bodyPr/>
          <a:lstStyle/>
          <a:p>
            <a:endParaRPr lang="zh-CN" altLang="en-US"/>
          </a:p>
        </p:txBody>
      </p:sp>
      <p:sp>
        <p:nvSpPr>
          <p:cNvPr id="7" name="文本框 6"/>
          <p:cNvSpPr txBox="1"/>
          <p:nvPr/>
        </p:nvSpPr>
        <p:spPr>
          <a:xfrm>
            <a:off x="1864995" y="1395730"/>
            <a:ext cx="8430895" cy="583565"/>
          </a:xfrm>
          <a:prstGeom prst="rect">
            <a:avLst/>
          </a:prstGeom>
          <a:noFill/>
        </p:spPr>
        <p:txBody>
          <a:bodyPr wrap="square" rtlCol="0">
            <a:spAutoFit/>
          </a:bodyPr>
          <a:lstStyle/>
          <a:p>
            <a:pPr algn="ctr"/>
            <a:r>
              <a:rPr lang="en-US" altLang="zh-CN" sz="3200"/>
              <a:t>Linux already had libaio. Why create io_uring?</a:t>
            </a:r>
            <a:endParaRPr lang="en-US" altLang="zh-CN" sz="3200"/>
          </a:p>
        </p:txBody>
      </p:sp>
      <p:sp>
        <p:nvSpPr>
          <p:cNvPr id="8" name="文本框 7"/>
          <p:cNvSpPr txBox="1"/>
          <p:nvPr/>
        </p:nvSpPr>
        <p:spPr>
          <a:xfrm>
            <a:off x="2004695" y="2326640"/>
            <a:ext cx="4231005" cy="2306955"/>
          </a:xfrm>
          <a:prstGeom prst="rect">
            <a:avLst/>
          </a:prstGeom>
          <a:noFill/>
        </p:spPr>
        <p:txBody>
          <a:bodyPr wrap="square" rtlCol="0" anchor="ctr" anchorCtr="0">
            <a:spAutoFit/>
          </a:bodyPr>
          <a:lstStyle/>
          <a:p>
            <a:r>
              <a:rPr lang="en-US" altLang="zh-CN" sz="2400" b="1"/>
              <a:t>Legacy AIO Problems:</a:t>
            </a:r>
            <a:endParaRPr lang="en-US" altLang="zh-CN" sz="2400" b="1"/>
          </a:p>
          <a:p>
            <a:pPr marL="342900" indent="-342900">
              <a:buFont typeface="Arial" panose="020B0604020202020204" pitchFamily="34" charset="0"/>
              <a:buChar char="•"/>
            </a:pPr>
            <a:r>
              <a:rPr lang="en-US" altLang="zh-CN" sz="2000" b="1"/>
              <a:t>Direct I/O Only:</a:t>
            </a:r>
            <a:r>
              <a:rPr lang="en-US" altLang="zh-CN" sz="2000"/>
              <a:t> Only worked with </a:t>
            </a:r>
            <a:r>
              <a:rPr lang="en-US" altLang="zh-CN">
                <a:latin typeface="Consolas" panose="020B0609020204030204" charset="0"/>
                <a:cs typeface="Consolas" panose="020B0609020204030204" charset="0"/>
              </a:rPr>
              <a:t>O_DIRECT</a:t>
            </a:r>
            <a:r>
              <a:rPr lang="en-US" altLang="zh-CN" sz="2000"/>
              <a:t> (by passing cache). Buffered I/O would still block!</a:t>
            </a:r>
            <a:endParaRPr lang="en-US" altLang="zh-CN" sz="2000"/>
          </a:p>
          <a:p>
            <a:pPr marL="342900" indent="-342900">
              <a:buFont typeface="Arial" panose="020B0604020202020204" pitchFamily="34" charset="0"/>
              <a:buChar char="•"/>
            </a:pPr>
            <a:r>
              <a:rPr lang="en-US" altLang="zh-CN" sz="2000" b="1"/>
              <a:t>Complex API: </a:t>
            </a:r>
            <a:r>
              <a:rPr lang="en-US" altLang="zh-CN" sz="2000"/>
              <a:t>Hard to use correctly.</a:t>
            </a:r>
            <a:endParaRPr lang="en-US" altLang="zh-CN" sz="2000"/>
          </a:p>
          <a:p>
            <a:pPr marL="342900" indent="-342900">
              <a:buFont typeface="Arial" panose="020B0604020202020204" pitchFamily="34" charset="0"/>
              <a:buChar char="•"/>
            </a:pPr>
            <a:r>
              <a:rPr lang="en-US" altLang="zh-CN" sz="2000" b="1"/>
              <a:t>Data Copy: </a:t>
            </a:r>
            <a:r>
              <a:rPr lang="en-US" altLang="zh-CN" sz="2000"/>
              <a:t>Still required copying data structures for each submission.</a:t>
            </a:r>
            <a:endParaRPr lang="en-US" altLang="zh-CN" sz="2000"/>
          </a:p>
        </p:txBody>
      </p:sp>
      <p:sp>
        <p:nvSpPr>
          <p:cNvPr id="9" name="文本框 8"/>
          <p:cNvSpPr txBox="1"/>
          <p:nvPr/>
        </p:nvSpPr>
        <p:spPr>
          <a:xfrm>
            <a:off x="6235700" y="2320290"/>
            <a:ext cx="4200525" cy="2583815"/>
          </a:xfrm>
          <a:prstGeom prst="rect">
            <a:avLst/>
          </a:prstGeom>
          <a:noFill/>
        </p:spPr>
        <p:txBody>
          <a:bodyPr wrap="square" rtlCol="0">
            <a:noAutofit/>
          </a:bodyPr>
          <a:lstStyle/>
          <a:p>
            <a:r>
              <a:rPr lang="en-US" altLang="zh-CN" sz="2400" b="1"/>
              <a:t>io_uring Solutions:</a:t>
            </a:r>
            <a:endParaRPr lang="en-US" altLang="zh-CN" sz="2400" b="1"/>
          </a:p>
          <a:p>
            <a:pPr marL="342900" indent="-342900">
              <a:buFont typeface="Arial" panose="020B0604020202020204" pitchFamily="34" charset="0"/>
              <a:buChar char="•"/>
            </a:pPr>
            <a:r>
              <a:rPr lang="en-US" altLang="zh-CN" sz="2000" b="1"/>
              <a:t>Universal:</a:t>
            </a:r>
            <a:r>
              <a:rPr lang="en-US" altLang="zh-CN" sz="2000"/>
              <a:t> Works for Buffered I/O, Network Sockets, etc.</a:t>
            </a:r>
            <a:endParaRPr lang="en-US" altLang="zh-CN" sz="2000"/>
          </a:p>
          <a:p>
            <a:pPr marL="342900" indent="-342900">
              <a:buFont typeface="Arial" panose="020B0604020202020204" pitchFamily="34" charset="0"/>
              <a:buChar char="•"/>
            </a:pPr>
            <a:r>
              <a:rPr lang="en-US" altLang="zh-CN" sz="2000" b="1">
                <a:sym typeface="+mn-ea"/>
              </a:rPr>
              <a:t>Extensible: </a:t>
            </a:r>
            <a:r>
              <a:rPr lang="en-US" altLang="zh-CN" sz="2000">
                <a:sym typeface="+mn-ea"/>
              </a:rPr>
              <a:t>Designed to support any syscall asynchronously.</a:t>
            </a:r>
            <a:endParaRPr lang="en-US" altLang="zh-CN" sz="2000"/>
          </a:p>
          <a:p>
            <a:pPr marL="342900" indent="-342900">
              <a:buFont typeface="Arial" panose="020B0604020202020204" pitchFamily="34" charset="0"/>
              <a:buChar char="•"/>
            </a:pPr>
            <a:r>
              <a:rPr lang="en-US" altLang="zh-CN" sz="2000" b="1"/>
              <a:t>Zero Copy:</a:t>
            </a:r>
            <a:r>
              <a:rPr lang="en-US" altLang="zh-CN" sz="2000"/>
              <a:t> Shared memory ring buffers.</a:t>
            </a:r>
            <a:endParaRPr lang="en-US" altLang="zh-CN" sz="2000"/>
          </a:p>
          <a:p>
            <a:pPr marL="342900" indent="-342900">
              <a:buFont typeface="Arial" panose="020B0604020202020204" pitchFamily="34" charset="0"/>
              <a:buChar char="•"/>
            </a:pPr>
            <a:endParaRPr lang="en-US" altLang="zh-CN"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3"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Theory 3: The io_uring Architecture</a:t>
            </a:r>
            <a:endParaRPr lang="en-US" altLang="zh-CN" sz="3600" b="1">
              <a:solidFill>
                <a:srgbClr val="1E2761"/>
              </a:solidFill>
              <a:latin typeface="Cambria" panose="02040503050406030204"/>
            </a:endParaRPr>
          </a:p>
        </p:txBody>
      </p:sp>
      <p:sp>
        <p:nvSpPr>
          <p:cNvPr id="14" name="Text 12"/>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5</a:t>
            </a:r>
            <a:endParaRPr lang="en-US" sz="1000" dirty="0"/>
          </a:p>
        </p:txBody>
      </p:sp>
      <p:sp>
        <p:nvSpPr>
          <p:cNvPr id="5" name="文本框 4"/>
          <p:cNvSpPr txBox="1"/>
          <p:nvPr/>
        </p:nvSpPr>
        <p:spPr>
          <a:xfrm>
            <a:off x="1052830" y="986155"/>
            <a:ext cx="10147935" cy="521970"/>
          </a:xfrm>
          <a:prstGeom prst="rect">
            <a:avLst/>
          </a:prstGeom>
          <a:noFill/>
        </p:spPr>
        <p:txBody>
          <a:bodyPr wrap="square" rtlCol="0" anchor="t">
            <a:spAutoFit/>
          </a:bodyPr>
          <a:lstStyle/>
          <a:p>
            <a:pPr algn="ctr"/>
            <a:r>
              <a:rPr lang="en-US" altLang="zh-CN" sz="2800" b="1"/>
              <a:t>Core Concept: Two circular ring buffers mapped into user space.</a:t>
            </a:r>
            <a:endParaRPr lang="en-US" altLang="zh-CN" sz="2800" b="1"/>
          </a:p>
        </p:txBody>
      </p:sp>
      <p:sp>
        <p:nvSpPr>
          <p:cNvPr id="7" name="文本框 6"/>
          <p:cNvSpPr txBox="1"/>
          <p:nvPr/>
        </p:nvSpPr>
        <p:spPr>
          <a:xfrm>
            <a:off x="4577080" y="1717040"/>
            <a:ext cx="3100070" cy="460375"/>
          </a:xfrm>
          <a:prstGeom prst="rect">
            <a:avLst/>
          </a:prstGeom>
          <a:noFill/>
        </p:spPr>
        <p:txBody>
          <a:bodyPr wrap="square" rtlCol="0" anchor="t">
            <a:spAutoFit/>
          </a:bodyPr>
          <a:lstStyle/>
          <a:p>
            <a:r>
              <a:rPr lang="en-US" altLang="zh-CN" sz="2400"/>
              <a:t>Shared Memory Region</a:t>
            </a:r>
            <a:endParaRPr lang="en-US" altLang="zh-CN" sz="2400"/>
          </a:p>
        </p:txBody>
      </p:sp>
      <p:sp>
        <p:nvSpPr>
          <p:cNvPr id="8" name="矩形 7"/>
          <p:cNvSpPr/>
          <p:nvPr/>
        </p:nvSpPr>
        <p:spPr>
          <a:xfrm>
            <a:off x="2214245" y="2386330"/>
            <a:ext cx="7733030" cy="4304665"/>
          </a:xfrm>
          <a:prstGeom prst="rect">
            <a:avLst/>
          </a:prstGeom>
          <a:solidFill>
            <a:schemeClr val="accent1">
              <a:lumMod val="40000"/>
              <a:lumOff val="60000"/>
            </a:schemeClr>
          </a:solidFill>
          <a:ln w="6350" cap="flat" cmpd="sng" algn="ctr">
            <a:solidFill>
              <a:schemeClr val="accent1"/>
            </a:solidFill>
            <a:prstDash val="dash"/>
            <a:miter lim="800000"/>
          </a:ln>
        </p:spPr>
        <p:style>
          <a:lnRef idx="0">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9" name="椭圆 8"/>
          <p:cNvSpPr/>
          <p:nvPr/>
        </p:nvSpPr>
        <p:spPr>
          <a:xfrm>
            <a:off x="2885440" y="2713990"/>
            <a:ext cx="2783840" cy="2783840"/>
          </a:xfrm>
          <a:prstGeom prst="ellipse">
            <a:avLst/>
          </a:prstGeom>
          <a:solidFill>
            <a:schemeClr val="accent4">
              <a:lumMod val="40000"/>
              <a:lumOff val="6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0" name="椭圆 9"/>
          <p:cNvSpPr/>
          <p:nvPr/>
        </p:nvSpPr>
        <p:spPr>
          <a:xfrm>
            <a:off x="6557645" y="2713990"/>
            <a:ext cx="2774950" cy="2774950"/>
          </a:xfrm>
          <a:prstGeom prst="ellipse">
            <a:avLst/>
          </a:prstGeom>
          <a:solidFill>
            <a:schemeClr val="accent2">
              <a:lumMod val="40000"/>
              <a:lumOff val="6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1" name="文本框 10"/>
          <p:cNvSpPr txBox="1"/>
          <p:nvPr/>
        </p:nvSpPr>
        <p:spPr>
          <a:xfrm>
            <a:off x="2959735" y="3958590"/>
            <a:ext cx="2635250" cy="645160"/>
          </a:xfrm>
          <a:prstGeom prst="rect">
            <a:avLst/>
          </a:prstGeom>
          <a:noFill/>
        </p:spPr>
        <p:txBody>
          <a:bodyPr wrap="square" rtlCol="0">
            <a:spAutoFit/>
          </a:bodyPr>
          <a:lstStyle/>
          <a:p>
            <a:pPr algn="ctr"/>
            <a:r>
              <a:rPr lang="en-US" altLang="zh-CN" b="1"/>
              <a:t>Submission</a:t>
            </a:r>
            <a:r>
              <a:rPr lang="en-US" altLang="zh-CN"/>
              <a:t> Queue Entries </a:t>
            </a:r>
            <a:endParaRPr lang="en-US" altLang="zh-CN"/>
          </a:p>
          <a:p>
            <a:pPr algn="ctr"/>
            <a:r>
              <a:rPr lang="en-US" altLang="zh-CN"/>
              <a:t>(indice)</a:t>
            </a:r>
            <a:endParaRPr lang="en-US" altLang="zh-CN"/>
          </a:p>
        </p:txBody>
      </p:sp>
      <p:sp>
        <p:nvSpPr>
          <p:cNvPr id="12" name="文本框 11"/>
          <p:cNvSpPr txBox="1"/>
          <p:nvPr/>
        </p:nvSpPr>
        <p:spPr>
          <a:xfrm>
            <a:off x="6570345" y="3958590"/>
            <a:ext cx="2758440" cy="645160"/>
          </a:xfrm>
          <a:prstGeom prst="rect">
            <a:avLst/>
          </a:prstGeom>
          <a:noFill/>
        </p:spPr>
        <p:txBody>
          <a:bodyPr wrap="square" rtlCol="0">
            <a:spAutoFit/>
          </a:bodyPr>
          <a:lstStyle/>
          <a:p>
            <a:pPr algn="ctr"/>
            <a:r>
              <a:rPr lang="en-US" altLang="zh-CN" b="1"/>
              <a:t>Completion</a:t>
            </a:r>
            <a:r>
              <a:rPr lang="en-US" altLang="zh-CN"/>
              <a:t> Queue Entries </a:t>
            </a:r>
            <a:endParaRPr lang="en-US" altLang="zh-CN"/>
          </a:p>
          <a:p>
            <a:pPr algn="ctr"/>
            <a:endParaRPr lang="en-US" altLang="zh-CN"/>
          </a:p>
        </p:txBody>
      </p:sp>
      <p:cxnSp>
        <p:nvCxnSpPr>
          <p:cNvPr id="13" name="直接箭头连接符 12"/>
          <p:cNvCxnSpPr>
            <a:stCxn id="9" idx="6"/>
          </p:cNvCxnSpPr>
          <p:nvPr/>
        </p:nvCxnSpPr>
        <p:spPr>
          <a:xfrm>
            <a:off x="5669280" y="4105910"/>
            <a:ext cx="888365" cy="635"/>
          </a:xfrm>
          <a:prstGeom prst="straightConnector1">
            <a:avLst/>
          </a:prstGeom>
          <a:ln w="31750" cap="rnd">
            <a:solidFill>
              <a:srgbClr val="FF0000"/>
            </a:solidFill>
            <a:round/>
            <a:tailEnd type="arrow" w="med" len="med"/>
          </a:ln>
        </p:spPr>
        <p:style>
          <a:lnRef idx="0">
            <a:srgbClr val="FFFFFF"/>
          </a:lnRef>
          <a:fillRef idx="0">
            <a:srgbClr val="FFFFFF"/>
          </a:fillRef>
          <a:effectRef idx="0">
            <a:srgbClr val="FFFFFF"/>
          </a:effectRef>
          <a:fontRef idx="minor">
            <a:schemeClr val="tx1"/>
          </a:fontRef>
        </p:style>
      </p:cxnSp>
      <p:sp>
        <p:nvSpPr>
          <p:cNvPr id="15" name="文本框 14"/>
          <p:cNvSpPr txBox="1"/>
          <p:nvPr/>
        </p:nvSpPr>
        <p:spPr>
          <a:xfrm>
            <a:off x="5546090" y="3783965"/>
            <a:ext cx="1146810" cy="746125"/>
          </a:xfrm>
          <a:prstGeom prst="rect">
            <a:avLst/>
          </a:prstGeom>
          <a:noFill/>
        </p:spPr>
        <p:txBody>
          <a:bodyPr wrap="square" rtlCol="0">
            <a:noAutofit/>
          </a:bodyPr>
          <a:lstStyle/>
          <a:p>
            <a:pPr algn="ctr"/>
            <a:r>
              <a:rPr lang="en-US" altLang="zh-CN">
                <a:solidFill>
                  <a:srgbClr val="FF0000"/>
                </a:solidFill>
              </a:rPr>
              <a:t>Kernel</a:t>
            </a:r>
            <a:endParaRPr lang="en-US" altLang="zh-CN">
              <a:solidFill>
                <a:srgbClr val="FF0000"/>
              </a:solidFill>
            </a:endParaRPr>
          </a:p>
          <a:p>
            <a:pPr algn="ctr"/>
            <a:r>
              <a:rPr lang="en-US" altLang="zh-CN">
                <a:solidFill>
                  <a:srgbClr val="FF0000"/>
                </a:solidFill>
              </a:rPr>
              <a:t>Consumes</a:t>
            </a:r>
            <a:endParaRPr lang="en-US" altLang="zh-CN">
              <a:solidFill>
                <a:srgbClr val="FF0000"/>
              </a:solidFill>
            </a:endParaRPr>
          </a:p>
        </p:txBody>
      </p:sp>
      <p:sp>
        <p:nvSpPr>
          <p:cNvPr id="16" name="矩形 15"/>
          <p:cNvSpPr/>
          <p:nvPr/>
        </p:nvSpPr>
        <p:spPr>
          <a:xfrm>
            <a:off x="2959735" y="6034405"/>
            <a:ext cx="1936115" cy="516890"/>
          </a:xfrm>
          <a:prstGeom prst="rect">
            <a:avLst/>
          </a:prstGeom>
          <a:solidFill>
            <a:schemeClr val="accent4">
              <a:lumMod val="40000"/>
              <a:lumOff val="6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7" name="文本框 16"/>
          <p:cNvSpPr txBox="1"/>
          <p:nvPr/>
        </p:nvSpPr>
        <p:spPr>
          <a:xfrm>
            <a:off x="2955290" y="6108700"/>
            <a:ext cx="1940560" cy="368300"/>
          </a:xfrm>
          <a:prstGeom prst="rect">
            <a:avLst/>
          </a:prstGeom>
          <a:noFill/>
        </p:spPr>
        <p:txBody>
          <a:bodyPr wrap="square" rtlCol="0">
            <a:spAutoFit/>
          </a:bodyPr>
          <a:lstStyle/>
          <a:p>
            <a:pPr algn="ctr"/>
            <a:r>
              <a:rPr lang="en-US" altLang="zh-CN"/>
              <a:t>SQ Entries Array</a:t>
            </a:r>
            <a:endParaRPr lang="en-US" altLang="zh-CN"/>
          </a:p>
        </p:txBody>
      </p:sp>
      <p:cxnSp>
        <p:nvCxnSpPr>
          <p:cNvPr id="18" name="直接箭头连接符 17"/>
          <p:cNvCxnSpPr/>
          <p:nvPr/>
        </p:nvCxnSpPr>
        <p:spPr>
          <a:xfrm flipV="1">
            <a:off x="2940050" y="5084445"/>
            <a:ext cx="326390" cy="940435"/>
          </a:xfrm>
          <a:prstGeom prst="straightConnector1">
            <a:avLst/>
          </a:prstGeom>
          <a:ln w="31750">
            <a:gradFill>
              <a:gsLst>
                <a:gs pos="0">
                  <a:schemeClr val="accent4">
                    <a:hueOff val="-4200000"/>
                  </a:schemeClr>
                </a:gs>
                <a:gs pos="100000">
                  <a:schemeClr val="accent4"/>
                </a:gs>
              </a:gsLst>
            </a:gradFill>
            <a:tailEnd type="arrow" w="med" len="med"/>
          </a:ln>
        </p:spPr>
        <p:style>
          <a:lnRef idx="0">
            <a:srgbClr val="FFFFFF"/>
          </a:lnRef>
          <a:fillRef idx="0">
            <a:srgbClr val="FFFFFF"/>
          </a:fillRef>
          <a:effectRef idx="0">
            <a:srgbClr val="FFFFFF"/>
          </a:effectRef>
          <a:fontRef idx="minor">
            <a:schemeClr val="tx1"/>
          </a:fontRef>
        </p:style>
      </p:cxnSp>
      <p:sp>
        <p:nvSpPr>
          <p:cNvPr id="19" name="文本框 18"/>
          <p:cNvSpPr txBox="1"/>
          <p:nvPr/>
        </p:nvSpPr>
        <p:spPr>
          <a:xfrm>
            <a:off x="2207260" y="5347970"/>
            <a:ext cx="1310005" cy="368300"/>
          </a:xfrm>
          <a:prstGeom prst="rect">
            <a:avLst/>
          </a:prstGeom>
          <a:noFill/>
        </p:spPr>
        <p:txBody>
          <a:bodyPr wrap="square" rtlCol="0">
            <a:spAutoFit/>
          </a:bodyPr>
          <a:lstStyle/>
          <a:p>
            <a:r>
              <a:rPr lang="en-US" altLang="zh-CN">
                <a:solidFill>
                  <a:srgbClr val="FF0000"/>
                </a:solidFill>
                <a:effectLst>
                  <a:outerShdw blurRad="38100" dist="19050" dir="2700000" algn="tl" rotWithShape="0">
                    <a:schemeClr val="dk1">
                      <a:alpha val="40000"/>
                    </a:schemeClr>
                  </a:outerShdw>
                </a:effectLst>
              </a:rPr>
              <a:t>Indirect</a:t>
            </a:r>
            <a:endParaRPr lang="en-US" altLang="zh-CN">
              <a:solidFill>
                <a:srgbClr val="FF0000"/>
              </a:solidFill>
              <a:effectLst>
                <a:outerShdw blurRad="38100" dist="19050" dir="2700000" algn="tl" rotWithShape="0">
                  <a:schemeClr val="dk1">
                    <a:alpha val="40000"/>
                  </a:schemeClr>
                </a:outerShdw>
              </a:effectLst>
            </a:endParaRPr>
          </a:p>
        </p:txBody>
      </p:sp>
      <p:sp>
        <p:nvSpPr>
          <p:cNvPr id="20" name="文本框 19"/>
          <p:cNvSpPr txBox="1"/>
          <p:nvPr/>
        </p:nvSpPr>
        <p:spPr>
          <a:xfrm>
            <a:off x="10059035" y="3608070"/>
            <a:ext cx="2081530" cy="922020"/>
          </a:xfrm>
          <a:prstGeom prst="rect">
            <a:avLst/>
          </a:prstGeom>
          <a:noFill/>
        </p:spPr>
        <p:txBody>
          <a:bodyPr wrap="square" rtlCol="0" anchor="t">
            <a:spAutoFit/>
          </a:bodyPr>
          <a:lstStyle/>
          <a:p>
            <a:r>
              <a:rPr lang="en-US" altLang="zh-CN"/>
              <a:t>User writes SQE.</a:t>
            </a:r>
            <a:endParaRPr lang="en-US" altLang="zh-CN"/>
          </a:p>
          <a:p>
            <a:r>
              <a:rPr lang="en-US" altLang="zh-CN"/>
              <a:t>Kernel writes CQE.</a:t>
            </a:r>
            <a:endParaRPr lang="en-US" altLang="zh-CN"/>
          </a:p>
          <a:p>
            <a:r>
              <a:rPr lang="en-US" altLang="zh-CN"/>
              <a:t>No copying!</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4" name="Shape 2"/>
          <p:cNvSpPr/>
          <p:nvPr/>
        </p:nvSpPr>
        <p:spPr>
          <a:xfrm>
            <a:off x="731520" y="1554480"/>
            <a:ext cx="2057400" cy="4389120"/>
          </a:xfrm>
          <a:prstGeom prst="roundRect">
            <a:avLst>
              <a:gd name="adj" fmla="val 3556"/>
            </a:avLst>
          </a:prstGeom>
          <a:solidFill>
            <a:srgbClr val="FFFFFF"/>
          </a:solidFill>
          <a:ln w="12700">
            <a:solidFill>
              <a:srgbClr val="D6DEEB"/>
            </a:solidFill>
            <a:prstDash val="solid"/>
          </a:ln>
          <a:effectLst>
            <a:outerShdw blurRad="25400" dist="12700" dir="8100000" algn="bl" rotWithShape="0">
              <a:srgbClr val="000000">
                <a:alpha val="10000"/>
              </a:srgbClr>
            </a:outerShdw>
          </a:effectLst>
        </p:spPr>
      </p:sp>
      <p:sp>
        <p:nvSpPr>
          <p:cNvPr id="5" name="Shape 3"/>
          <p:cNvSpPr/>
          <p:nvPr/>
        </p:nvSpPr>
        <p:spPr>
          <a:xfrm>
            <a:off x="1417320" y="1828800"/>
            <a:ext cx="685800" cy="685800"/>
          </a:xfrm>
          <a:prstGeom prst="ellipse">
            <a:avLst/>
          </a:prstGeom>
          <a:solidFill>
            <a:srgbClr val="0E7490"/>
          </a:solidFill>
          <a:ln w="12700">
            <a:solidFill>
              <a:srgbClr val="0E7490"/>
            </a:solidFill>
            <a:prstDash val="solid"/>
          </a:ln>
        </p:spPr>
      </p:sp>
      <p:sp>
        <p:nvSpPr>
          <p:cNvPr id="6" name="Text 4"/>
          <p:cNvSpPr/>
          <p:nvPr/>
        </p:nvSpPr>
        <p:spPr>
          <a:xfrm>
            <a:off x="896112" y="2741930"/>
            <a:ext cx="1737360" cy="640080"/>
          </a:xfrm>
          <a:prstGeom prst="rect">
            <a:avLst/>
          </a:prstGeom>
          <a:noFill/>
        </p:spPr>
        <p:txBody>
          <a:bodyPr wrap="square" rtlCol="0" anchor="ctr"/>
          <a:lstStyle/>
          <a:p>
            <a:pPr marL="0" indent="0" algn="ctr">
              <a:buNone/>
            </a:pPr>
            <a:r>
              <a:rPr lang="en-US" sz="1700" b="1" dirty="0">
                <a:solidFill>
                  <a:srgbClr val="2A2F45"/>
                </a:solidFill>
                <a:latin typeface="Cambria" panose="02040503050406030204" pitchFamily="34" charset="0"/>
                <a:ea typeface="Cambria" panose="02040503050406030204" pitchFamily="34" charset="-122"/>
                <a:cs typeface="Cambria" panose="02040503050406030204" pitchFamily="34" charset="-120"/>
              </a:rPr>
              <a:t> </a:t>
            </a:r>
            <a:r>
              <a:rPr lang="en-US" altLang="zh-CN" sz="1700" b="1" dirty="0"/>
              <a:t>Build the Environment</a:t>
            </a:r>
            <a:endParaRPr lang="en-US" altLang="zh-CN" sz="1700" b="1" dirty="0"/>
          </a:p>
        </p:txBody>
      </p:sp>
      <p:sp>
        <p:nvSpPr>
          <p:cNvPr id="7" name="Text 5"/>
          <p:cNvSpPr/>
          <p:nvPr/>
        </p:nvSpPr>
        <p:spPr>
          <a:xfrm>
            <a:off x="884555" y="3453765"/>
            <a:ext cx="1955800" cy="2194560"/>
          </a:xfrm>
          <a:prstGeom prst="rect">
            <a:avLst/>
          </a:prstGeom>
          <a:noFill/>
        </p:spPr>
        <p:txBody>
          <a:bodyPr wrap="square" rtlCol="0" anchor="ctr"/>
          <a:lstStyle/>
          <a:p>
            <a:pPr marL="0" indent="0" algn="l">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liburing + strace</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p>
            <a:pPr marL="0" indent="0" algn="l">
              <a:buNone/>
            </a:pP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rPr>
              <a:t>4GB </a:t>
            </a: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Test Files</a:t>
            </a:r>
            <a:endParaRPr lang="en-US" sz="1600" dirty="0"/>
          </a:p>
          <a:p>
            <a:pPr marL="0" indent="0" algn="l">
              <a:buNone/>
            </a:pP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rPr>
              <a:t>4KB</a:t>
            </a: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 </a:t>
            </a:r>
            <a:r>
              <a:rPr lang="en-US" altLang="zh-CN"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Random Reads</a:t>
            </a:r>
            <a:r>
              <a:rPr lang="en-US" sz="1400" dirty="0">
                <a:solidFill>
                  <a:srgbClr val="2A2F45"/>
                </a:solidFill>
                <a:latin typeface="Calibri" panose="020F0502020204030204" pitchFamily="34" charset="0"/>
                <a:ea typeface="Calibri" panose="020F0502020204030204" pitchFamily="34" charset="-122"/>
                <a:cs typeface="Calibri" panose="020F0502020204030204" pitchFamily="34" charset="-120"/>
              </a:rPr>
              <a:t> </a:t>
            </a:r>
            <a:endParaRPr lang="en-US" sz="1400" dirty="0"/>
          </a:p>
        </p:txBody>
      </p:sp>
      <p:sp>
        <p:nvSpPr>
          <p:cNvPr id="8" name="Shape 6"/>
          <p:cNvSpPr/>
          <p:nvPr>
            <p:custDataLst>
              <p:tags r:id="rId1"/>
            </p:custDataLst>
          </p:nvPr>
        </p:nvSpPr>
        <p:spPr>
          <a:xfrm>
            <a:off x="3611880" y="1554480"/>
            <a:ext cx="2057400" cy="4389120"/>
          </a:xfrm>
          <a:prstGeom prst="roundRect">
            <a:avLst>
              <a:gd name="adj" fmla="val 3556"/>
            </a:avLst>
          </a:prstGeom>
          <a:solidFill>
            <a:srgbClr val="FFFFFF"/>
          </a:solidFill>
          <a:ln w="12700">
            <a:solidFill>
              <a:srgbClr val="D6DEEB"/>
            </a:solidFill>
            <a:prstDash val="solid"/>
          </a:ln>
          <a:effectLst>
            <a:outerShdw blurRad="25400" dist="12700" dir="8100000" algn="bl" rotWithShape="0">
              <a:srgbClr val="000000">
                <a:alpha val="10000"/>
              </a:srgbClr>
            </a:outerShdw>
          </a:effectLst>
        </p:spPr>
      </p:sp>
      <p:sp>
        <p:nvSpPr>
          <p:cNvPr id="9" name="Shape 7"/>
          <p:cNvSpPr/>
          <p:nvPr>
            <p:custDataLst>
              <p:tags r:id="rId2"/>
            </p:custDataLst>
          </p:nvPr>
        </p:nvSpPr>
        <p:spPr>
          <a:xfrm>
            <a:off x="4297680" y="1828800"/>
            <a:ext cx="685800" cy="685800"/>
          </a:xfrm>
          <a:prstGeom prst="ellipse">
            <a:avLst/>
          </a:prstGeom>
          <a:solidFill>
            <a:srgbClr val="0E7490"/>
          </a:solidFill>
          <a:ln w="12700">
            <a:solidFill>
              <a:srgbClr val="0E7490"/>
            </a:solidFill>
            <a:prstDash val="solid"/>
          </a:ln>
        </p:spPr>
      </p:sp>
      <p:sp>
        <p:nvSpPr>
          <p:cNvPr id="10" name="Text 8"/>
          <p:cNvSpPr/>
          <p:nvPr>
            <p:custDataLst>
              <p:tags r:id="rId3"/>
            </p:custDataLst>
          </p:nvPr>
        </p:nvSpPr>
        <p:spPr>
          <a:xfrm>
            <a:off x="3776472" y="2674620"/>
            <a:ext cx="1737360" cy="640080"/>
          </a:xfrm>
          <a:prstGeom prst="rect">
            <a:avLst/>
          </a:prstGeom>
          <a:noFill/>
        </p:spPr>
        <p:txBody>
          <a:bodyPr wrap="square" rtlCol="0" anchor="ctr"/>
          <a:lstStyle/>
          <a:p>
            <a:pPr marL="0" indent="0" algn="ctr">
              <a:buNone/>
            </a:pPr>
            <a:r>
              <a:rPr lang="en-US" sz="1700" b="1" dirty="0"/>
              <a:t>Throughput</a:t>
            </a:r>
            <a:endParaRPr lang="en-US" sz="1700" b="1" dirty="0"/>
          </a:p>
          <a:p>
            <a:pPr marL="0" indent="0" algn="ctr">
              <a:buNone/>
            </a:pPr>
            <a:r>
              <a:rPr lang="en-US" sz="1700" b="1" dirty="0"/>
              <a:t>Test</a:t>
            </a:r>
            <a:endParaRPr lang="en-US" sz="1700" b="1" dirty="0"/>
          </a:p>
        </p:txBody>
      </p:sp>
      <p:sp>
        <p:nvSpPr>
          <p:cNvPr id="11" name="Text 9"/>
          <p:cNvSpPr/>
          <p:nvPr>
            <p:custDataLst>
              <p:tags r:id="rId4"/>
            </p:custDataLst>
          </p:nvPr>
        </p:nvSpPr>
        <p:spPr>
          <a:xfrm>
            <a:off x="3888232" y="3474720"/>
            <a:ext cx="1737360" cy="2194560"/>
          </a:xfrm>
          <a:prstGeom prst="rect">
            <a:avLst/>
          </a:prstGeom>
          <a:noFill/>
        </p:spPr>
        <p:txBody>
          <a:bodyPr wrap="square" rtlCol="0" anchor="ctr"/>
          <a:lstStyle/>
          <a:p>
            <a:pPr marL="0" indent="0" algn="l">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8 threads</a:t>
            </a:r>
            <a:endParaRPr lang="en-US" sz="1600" dirty="0"/>
          </a:p>
          <a:p>
            <a:pPr marL="0" indent="0" algn="l">
              <a:buNone/>
            </a:pP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rPr>
              <a:t>sync:</a:t>
            </a: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 QD=1</a:t>
            </a:r>
            <a:endParaRPr lang="en-US" sz="1600" dirty="0"/>
          </a:p>
          <a:p>
            <a:pPr marL="0" indent="0" algn="l">
              <a:buNone/>
            </a:pP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a:t>
            </a: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 QD=128</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p:txBody>
      </p:sp>
      <p:sp>
        <p:nvSpPr>
          <p:cNvPr id="12" name="Shape 10"/>
          <p:cNvSpPr/>
          <p:nvPr>
            <p:custDataLst>
              <p:tags r:id="rId5"/>
            </p:custDataLst>
          </p:nvPr>
        </p:nvSpPr>
        <p:spPr>
          <a:xfrm>
            <a:off x="6492240" y="1554480"/>
            <a:ext cx="2057400" cy="4389120"/>
          </a:xfrm>
          <a:prstGeom prst="roundRect">
            <a:avLst>
              <a:gd name="adj" fmla="val 3556"/>
            </a:avLst>
          </a:prstGeom>
          <a:solidFill>
            <a:srgbClr val="FFFFFF"/>
          </a:solidFill>
          <a:ln w="12700">
            <a:solidFill>
              <a:srgbClr val="D6DEEB"/>
            </a:solidFill>
            <a:prstDash val="solid"/>
          </a:ln>
          <a:effectLst>
            <a:outerShdw blurRad="25400" dist="12700" dir="8100000" algn="bl" rotWithShape="0">
              <a:srgbClr val="000000">
                <a:alpha val="10000"/>
              </a:srgbClr>
            </a:outerShdw>
          </a:effectLst>
        </p:spPr>
      </p:sp>
      <p:sp>
        <p:nvSpPr>
          <p:cNvPr id="13" name="Shape 11"/>
          <p:cNvSpPr/>
          <p:nvPr>
            <p:custDataLst>
              <p:tags r:id="rId6"/>
            </p:custDataLst>
          </p:nvPr>
        </p:nvSpPr>
        <p:spPr>
          <a:xfrm>
            <a:off x="7178040" y="1828800"/>
            <a:ext cx="685800" cy="685800"/>
          </a:xfrm>
          <a:prstGeom prst="ellipse">
            <a:avLst/>
          </a:prstGeom>
          <a:solidFill>
            <a:srgbClr val="0E7490"/>
          </a:solidFill>
          <a:ln w="12700">
            <a:solidFill>
              <a:srgbClr val="0E7490"/>
            </a:solidFill>
            <a:prstDash val="solid"/>
          </a:ln>
        </p:spPr>
      </p:sp>
      <p:sp>
        <p:nvSpPr>
          <p:cNvPr id="14" name="Text 12"/>
          <p:cNvSpPr/>
          <p:nvPr>
            <p:custDataLst>
              <p:tags r:id="rId7"/>
            </p:custDataLst>
          </p:nvPr>
        </p:nvSpPr>
        <p:spPr>
          <a:xfrm>
            <a:off x="6656832" y="2674620"/>
            <a:ext cx="1737360" cy="640080"/>
          </a:xfrm>
          <a:prstGeom prst="rect">
            <a:avLst/>
          </a:prstGeom>
          <a:noFill/>
        </p:spPr>
        <p:txBody>
          <a:bodyPr wrap="square" rtlCol="0" anchor="ctr"/>
          <a:lstStyle/>
          <a:p>
            <a:pPr marL="0" indent="0" algn="ctr">
              <a:buNone/>
            </a:pPr>
            <a:r>
              <a:rPr lang="en-US" sz="1700" b="1" dirty="0"/>
              <a:t>Latency</a:t>
            </a:r>
            <a:endParaRPr lang="en-US" sz="1700" b="1" dirty="0"/>
          </a:p>
          <a:p>
            <a:pPr marL="0" indent="0" algn="ctr">
              <a:buNone/>
            </a:pPr>
            <a:r>
              <a:rPr lang="en-US" sz="1700" b="1" dirty="0"/>
              <a:t>Test</a:t>
            </a:r>
            <a:endParaRPr lang="en-US" sz="1700" b="1" dirty="0"/>
          </a:p>
        </p:txBody>
      </p:sp>
      <p:sp>
        <p:nvSpPr>
          <p:cNvPr id="15" name="Text 13"/>
          <p:cNvSpPr/>
          <p:nvPr>
            <p:custDataLst>
              <p:tags r:id="rId8"/>
            </p:custDataLst>
          </p:nvPr>
        </p:nvSpPr>
        <p:spPr>
          <a:xfrm>
            <a:off x="6656832" y="3474720"/>
            <a:ext cx="1737360" cy="2194560"/>
          </a:xfrm>
          <a:prstGeom prst="rect">
            <a:avLst/>
          </a:prstGeom>
          <a:noFill/>
        </p:spPr>
        <p:txBody>
          <a:bodyPr wrap="square" rtlCol="0" anchor="ct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1 thread, QD=1</a:t>
            </a:r>
            <a:endParaRPr lang="en-US" sz="1600" dirty="0"/>
          </a:p>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 </a:t>
            </a: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sym typeface="+mn-ea"/>
              </a:rPr>
              <a:t>uring-inturrupt</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vs </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p>
            <a:pPr marL="0" indent="0" algn="ctr">
              <a:buNone/>
            </a:pPr>
            <a:r>
              <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sym typeface="+mn-ea"/>
              </a:rPr>
              <a:t>uring-iopoll</a:t>
            </a:r>
            <a:endParaRPr lang="en-US" sz="1600" b="1"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p:txBody>
      </p:sp>
      <p:sp>
        <p:nvSpPr>
          <p:cNvPr id="16" name="Shape 14"/>
          <p:cNvSpPr/>
          <p:nvPr>
            <p:custDataLst>
              <p:tags r:id="rId9"/>
            </p:custDataLst>
          </p:nvPr>
        </p:nvSpPr>
        <p:spPr>
          <a:xfrm>
            <a:off x="9372600" y="1554480"/>
            <a:ext cx="2057400" cy="4389120"/>
          </a:xfrm>
          <a:prstGeom prst="roundRect">
            <a:avLst>
              <a:gd name="adj" fmla="val 3556"/>
            </a:avLst>
          </a:prstGeom>
          <a:solidFill>
            <a:srgbClr val="FFFFFF"/>
          </a:solidFill>
          <a:ln w="12700">
            <a:solidFill>
              <a:srgbClr val="D6DEEB"/>
            </a:solidFill>
            <a:prstDash val="solid"/>
          </a:ln>
          <a:effectLst>
            <a:outerShdw blurRad="25400" dist="12700" dir="8100000" algn="bl" rotWithShape="0">
              <a:srgbClr val="000000">
                <a:alpha val="10000"/>
              </a:srgbClr>
            </a:outerShdw>
          </a:effectLst>
        </p:spPr>
      </p:sp>
      <p:sp>
        <p:nvSpPr>
          <p:cNvPr id="17" name="Shape 15"/>
          <p:cNvSpPr/>
          <p:nvPr>
            <p:custDataLst>
              <p:tags r:id="rId10"/>
            </p:custDataLst>
          </p:nvPr>
        </p:nvSpPr>
        <p:spPr>
          <a:xfrm>
            <a:off x="10058400" y="1828800"/>
            <a:ext cx="685800" cy="685800"/>
          </a:xfrm>
          <a:prstGeom prst="ellipse">
            <a:avLst/>
          </a:prstGeom>
          <a:solidFill>
            <a:srgbClr val="0E7490"/>
          </a:solidFill>
          <a:ln w="12700">
            <a:solidFill>
              <a:srgbClr val="0E7490"/>
            </a:solidFill>
            <a:prstDash val="solid"/>
          </a:ln>
        </p:spPr>
      </p:sp>
      <p:sp>
        <p:nvSpPr>
          <p:cNvPr id="18" name="Text 16"/>
          <p:cNvSpPr/>
          <p:nvPr>
            <p:custDataLst>
              <p:tags r:id="rId11"/>
            </p:custDataLst>
          </p:nvPr>
        </p:nvSpPr>
        <p:spPr>
          <a:xfrm>
            <a:off x="9537192" y="2741930"/>
            <a:ext cx="1737360" cy="640080"/>
          </a:xfrm>
          <a:prstGeom prst="rect">
            <a:avLst/>
          </a:prstGeom>
          <a:noFill/>
        </p:spPr>
        <p:txBody>
          <a:bodyPr wrap="square" rtlCol="0" anchor="ctr"/>
          <a:lstStyle/>
          <a:p>
            <a:pPr marL="0" indent="0" algn="ctr">
              <a:buNone/>
            </a:pPr>
            <a:r>
              <a:rPr lang="en-US" sz="1700" b="1" dirty="0">
                <a:solidFill>
                  <a:srgbClr val="2A2F45"/>
                </a:solidFill>
                <a:latin typeface="Cambria" panose="02040503050406030204" pitchFamily="34" charset="0"/>
                <a:ea typeface="Cambria" panose="02040503050406030204" pitchFamily="34" charset="-122"/>
                <a:cs typeface="Cambria" panose="02040503050406030204" pitchFamily="34" charset="-120"/>
              </a:rPr>
              <a:t>Syscall</a:t>
            </a:r>
            <a:endParaRPr lang="en-US" sz="1700" b="1" dirty="0">
              <a:solidFill>
                <a:srgbClr val="2A2F45"/>
              </a:solidFill>
              <a:latin typeface="Cambria" panose="02040503050406030204" pitchFamily="34" charset="0"/>
              <a:ea typeface="Cambria" panose="02040503050406030204" pitchFamily="34" charset="-122"/>
              <a:cs typeface="Cambria" panose="02040503050406030204" pitchFamily="34" charset="-120"/>
            </a:endParaRPr>
          </a:p>
          <a:p>
            <a:pPr marL="0" indent="0" algn="ctr">
              <a:buNone/>
            </a:pPr>
            <a:r>
              <a:rPr lang="en-US" sz="1700" b="1" dirty="0"/>
              <a:t>Count</a:t>
            </a:r>
            <a:endParaRPr lang="en-US" sz="1700" b="1" dirty="0"/>
          </a:p>
        </p:txBody>
      </p:sp>
      <p:sp>
        <p:nvSpPr>
          <p:cNvPr id="19" name="Text 17"/>
          <p:cNvSpPr/>
          <p:nvPr>
            <p:custDataLst>
              <p:tags r:id="rId12"/>
            </p:custDataLst>
          </p:nvPr>
        </p:nvSpPr>
        <p:spPr>
          <a:xfrm>
            <a:off x="9537192" y="3474720"/>
            <a:ext cx="1737360" cy="2194560"/>
          </a:xfrm>
          <a:prstGeom prst="rect">
            <a:avLst/>
          </a:prstGeom>
          <a:noFill/>
        </p:spPr>
        <p:txBody>
          <a:bodyPr wrap="square" rtlCol="0" anchor="ctr"/>
          <a:lstStyle/>
          <a:p>
            <a:pPr marL="0" indent="0" algn="l">
              <a:buNone/>
            </a:pPr>
            <a:r>
              <a:rPr lang="en-US" altLang="zh-CN" sz="1600" dirty="0"/>
              <a:t>Count the number of system calls.</a:t>
            </a:r>
            <a:endParaRPr lang="en-US" altLang="zh-CN" sz="1600" dirty="0"/>
          </a:p>
          <a:p>
            <a:pPr marL="0" indent="0" algn="l">
              <a:buNone/>
            </a:pPr>
            <a:r>
              <a:rPr lang="en-US" altLang="zh-CN" sz="1600" dirty="0"/>
              <a:t>Locate the source of the overhead.</a:t>
            </a:r>
            <a:endParaRPr lang="en-US" altLang="zh-CN" sz="1600" dirty="0"/>
          </a:p>
        </p:txBody>
      </p:sp>
      <p:sp>
        <p:nvSpPr>
          <p:cNvPr id="20" name="Shape 18"/>
          <p:cNvSpPr/>
          <p:nvPr>
            <p:custDataLst>
              <p:tags r:id="rId13"/>
            </p:custDataLst>
          </p:nvPr>
        </p:nvSpPr>
        <p:spPr>
          <a:xfrm>
            <a:off x="3040380" y="3474720"/>
            <a:ext cx="320040" cy="457200"/>
          </a:xfrm>
          <a:prstGeom prst="chevron">
            <a:avLst/>
          </a:prstGeom>
          <a:solidFill>
            <a:srgbClr val="94A3B8"/>
          </a:solidFill>
          <a:ln w="12700">
            <a:solidFill>
              <a:srgbClr val="94A3B8"/>
            </a:solidFill>
            <a:prstDash val="solid"/>
          </a:ln>
        </p:spPr>
      </p:sp>
      <p:sp>
        <p:nvSpPr>
          <p:cNvPr id="21" name="Shape 19"/>
          <p:cNvSpPr/>
          <p:nvPr>
            <p:custDataLst>
              <p:tags r:id="rId14"/>
            </p:custDataLst>
          </p:nvPr>
        </p:nvSpPr>
        <p:spPr>
          <a:xfrm>
            <a:off x="5920740" y="3474720"/>
            <a:ext cx="320040" cy="457200"/>
          </a:xfrm>
          <a:prstGeom prst="chevron">
            <a:avLst/>
          </a:prstGeom>
          <a:solidFill>
            <a:srgbClr val="94A3B8"/>
          </a:solidFill>
          <a:ln w="12700">
            <a:solidFill>
              <a:srgbClr val="94A3B8"/>
            </a:solidFill>
            <a:prstDash val="solid"/>
          </a:ln>
        </p:spPr>
      </p:sp>
      <p:sp>
        <p:nvSpPr>
          <p:cNvPr id="22" name="Shape 20"/>
          <p:cNvSpPr/>
          <p:nvPr>
            <p:custDataLst>
              <p:tags r:id="rId15"/>
            </p:custDataLst>
          </p:nvPr>
        </p:nvSpPr>
        <p:spPr>
          <a:xfrm>
            <a:off x="8801100" y="3474720"/>
            <a:ext cx="320040" cy="457200"/>
          </a:xfrm>
          <a:prstGeom prst="chevron">
            <a:avLst/>
          </a:prstGeom>
          <a:solidFill>
            <a:srgbClr val="94A3B8"/>
          </a:solidFill>
          <a:ln w="12700">
            <a:solidFill>
              <a:srgbClr val="94A3B8"/>
            </a:solidFill>
            <a:prstDash val="solid"/>
          </a:ln>
        </p:spPr>
      </p:sp>
      <p:sp>
        <p:nvSpPr>
          <p:cNvPr id="23" name="Text 21"/>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6</a:t>
            </a:r>
            <a:endParaRPr lang="en-US" sz="1000" dirty="0"/>
          </a:p>
        </p:txBody>
      </p:sp>
      <p:sp>
        <p:nvSpPr>
          <p:cNvPr id="24"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Designing the Evaluation</a:t>
            </a:r>
            <a:endParaRPr lang="en-US" altLang="zh-CN" sz="3600" b="1">
              <a:solidFill>
                <a:srgbClr val="1E2761"/>
              </a:solidFill>
              <a:latin typeface="Cambria" panose="0204050305040603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61520" cy="777240"/>
          </a:xfrm>
          <a:prstGeom prst="rect">
            <a:avLst/>
          </a:prstGeom>
          <a:solidFill>
            <a:srgbClr val="FFFFFF"/>
          </a:solidFill>
          <a:ln w="12700">
            <a:solidFill>
              <a:srgbClr val="FFFFFF"/>
            </a:solidFill>
            <a:prstDash val="solid"/>
          </a:ln>
        </p:spPr>
      </p:sp>
      <p:sp>
        <p:nvSpPr>
          <p:cNvPr id="4" name="Text 2"/>
          <p:cNvSpPr/>
          <p:nvPr/>
        </p:nvSpPr>
        <p:spPr>
          <a:xfrm>
            <a:off x="731520" y="960120"/>
            <a:ext cx="10972800" cy="320040"/>
          </a:xfrm>
          <a:prstGeom prst="rect">
            <a:avLst/>
          </a:prstGeom>
          <a:noFill/>
        </p:spPr>
        <p:txBody>
          <a:bodyPr wrap="square" rtlCol="0" anchor="ctr"/>
          <a:lstStyle/>
          <a:p>
            <a:pPr marL="0" indent="0">
              <a:buNone/>
            </a:pPr>
            <a:r>
              <a:rPr lang="en-US" sz="1600" i="1" dirty="0">
                <a:solidFill>
                  <a:srgbClr val="64748B"/>
                </a:solidFill>
                <a:latin typeface="Calibri" panose="020F0502020204030204" pitchFamily="34" charset="0"/>
                <a:ea typeface="Calibri" panose="020F0502020204030204" pitchFamily="34" charset="-122"/>
                <a:cs typeface="Calibri" panose="020F0502020204030204" pitchFamily="34" charset="-120"/>
              </a:rPr>
              <a:t>configuration：sync(QD=1) vs io_uring(QD=128), ops=1,000,000</a:t>
            </a:r>
            <a:endParaRPr lang="en-US" sz="1600" i="1" dirty="0">
              <a:solidFill>
                <a:srgbClr val="64748B"/>
              </a:solidFill>
              <a:latin typeface="Calibri" panose="020F0502020204030204" pitchFamily="34" charset="0"/>
              <a:ea typeface="Calibri" panose="020F0502020204030204" pitchFamily="34" charset="-122"/>
              <a:cs typeface="Calibri" panose="020F0502020204030204" pitchFamily="34" charset="-120"/>
            </a:endParaRPr>
          </a:p>
        </p:txBody>
      </p:sp>
      <p:graphicFrame>
        <p:nvGraphicFramePr>
          <p:cNvPr id="5" name="Table 0"/>
          <p:cNvGraphicFramePr>
            <a:graphicFrameLocks noGrp="1"/>
          </p:cNvGraphicFramePr>
          <p:nvPr/>
        </p:nvGraphicFramePr>
        <p:xfrm>
          <a:off x="370840" y="1504315"/>
          <a:ext cx="6127750" cy="1005840"/>
        </p:xfrm>
        <a:graphic>
          <a:graphicData uri="http://schemas.openxmlformats.org/drawingml/2006/table">
            <a:tbl>
              <a:tblPr/>
              <a:tblGrid>
                <a:gridCol w="1844040"/>
                <a:gridCol w="1282700"/>
                <a:gridCol w="1220470"/>
                <a:gridCol w="1780540"/>
              </a:tblGrid>
              <a:tr h="0">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mode</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Runtime(s)</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IOPS</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Throughput(MB/s)</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sync (qd=1)</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0.274810</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3638880</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14214.38</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r h="0">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io_uring (qd=128)</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0.331905</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3012907</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rPr>
                        <a:t>11769.17</a:t>
                      </a:r>
                      <a:endParaRPr lang="en-US" sz="1600" dirty="0">
                        <a:solidFill>
                          <a:srgbClr val="2A2F45"/>
                        </a:solidFill>
                        <a:latin typeface="Calibri" panose="020F0502020204030204" pitchFamily="34" charset="0"/>
                        <a:ea typeface="Calibri" panose="020F0502020204030204" pitchFamily="34" charset="-122"/>
                        <a:cs typeface="Calibri" panose="020F0502020204030204" pitchFamily="34" charset="-120"/>
                      </a:endParaRPr>
                    </a:p>
                  </a:txBody>
                  <a:tcPr anchor="ctr">
                    <a:lnL w="12700" cap="flat" cmpd="sng" algn="ctr">
                      <a:solidFill>
                        <a:srgbClr val="D6DEEB"/>
                      </a:solidFill>
                      <a:prstDash val="solid"/>
                      <a:round/>
                      <a:headEnd type="none" w="med" len="med"/>
                      <a:tailEnd type="none" w="med" len="med"/>
                    </a:lnL>
                    <a:lnR w="12700" cap="flat" cmpd="sng" algn="ctr">
                      <a:solidFill>
                        <a:srgbClr val="D6DEEB"/>
                      </a:solidFill>
                      <a:prstDash val="solid"/>
                      <a:round/>
                      <a:headEnd type="none" w="med" len="med"/>
                      <a:tailEnd type="none" w="med" len="med"/>
                    </a:lnR>
                    <a:lnT w="12700" cap="flat" cmpd="sng" algn="ctr">
                      <a:solidFill>
                        <a:srgbClr val="D6DEEB"/>
                      </a:solidFill>
                      <a:prstDash val="solid"/>
                      <a:round/>
                      <a:headEnd type="none" w="med" len="med"/>
                      <a:tailEnd type="none" w="med" len="med"/>
                    </a:lnT>
                    <a:lnB w="12700" cap="flat" cmpd="sng" algn="ctr">
                      <a:solidFill>
                        <a:srgbClr val="D6DEEB"/>
                      </a:solidFill>
                      <a:prstDash val="solid"/>
                      <a:round/>
                      <a:headEnd type="none" w="med" len="med"/>
                      <a:tailEnd type="none" w="med" len="med"/>
                    </a:lnB>
                    <a:solidFill>
                      <a:srgbClr val="FFFFFF"/>
                    </a:solidFill>
                  </a:tcPr>
                </a:tc>
              </a:tr>
            </a:tbl>
          </a:graphicData>
        </a:graphic>
      </p:graphicFrame>
      <p:graphicFrame>
        <p:nvGraphicFramePr>
          <p:cNvPr id="6" name="Chart 0"/>
          <p:cNvGraphicFramePr/>
          <p:nvPr/>
        </p:nvGraphicFramePr>
        <p:xfrm>
          <a:off x="6720840" y="1417320"/>
          <a:ext cx="4663440" cy="2057400"/>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7" name="Chart 1"/>
          <p:cNvGraphicFramePr/>
          <p:nvPr/>
        </p:nvGraphicFramePr>
        <p:xfrm>
          <a:off x="6720840" y="3657600"/>
          <a:ext cx="4663440" cy="2011680"/>
        </p:xfrm>
        <a:graphic>
          <a:graphicData uri="http://schemas.openxmlformats.org/drawingml/2006/chart">
            <c:chart xmlns:c="http://schemas.openxmlformats.org/drawingml/2006/chart" xmlns:r="http://schemas.openxmlformats.org/officeDocument/2006/relationships" r:id="rId2"/>
          </a:graphicData>
        </a:graphic>
      </p:graphicFrame>
      <p:sp>
        <p:nvSpPr>
          <p:cNvPr id="8" name="Shape 3"/>
          <p:cNvSpPr/>
          <p:nvPr/>
        </p:nvSpPr>
        <p:spPr>
          <a:xfrm>
            <a:off x="560070" y="2813050"/>
            <a:ext cx="5760720" cy="3148965"/>
          </a:xfrm>
          <a:prstGeom prst="roundRect">
            <a:avLst>
              <a:gd name="adj" fmla="val 4211"/>
            </a:avLst>
          </a:prstGeom>
          <a:solidFill>
            <a:srgbClr val="FFF7ED"/>
          </a:solidFill>
          <a:ln w="12700">
            <a:solidFill>
              <a:srgbClr val="FED7AA"/>
            </a:solidFill>
            <a:prstDash val="solid"/>
          </a:ln>
        </p:spPr>
      </p:sp>
      <p:sp>
        <p:nvSpPr>
          <p:cNvPr id="9" name="Text 4"/>
          <p:cNvSpPr/>
          <p:nvPr/>
        </p:nvSpPr>
        <p:spPr>
          <a:xfrm>
            <a:off x="1958975" y="2974340"/>
            <a:ext cx="2951480" cy="365760"/>
          </a:xfrm>
          <a:prstGeom prst="rect">
            <a:avLst/>
          </a:prstGeom>
          <a:noFill/>
        </p:spPr>
        <p:txBody>
          <a:bodyPr wrap="square" rtlCol="0" anchor="ctr"/>
          <a:lstStyle/>
          <a:p>
            <a:pPr marL="0" indent="0">
              <a:buNone/>
            </a:pPr>
            <a:r>
              <a:rPr lang="en-US" sz="2800" b="1" dirty="0"/>
              <a:t>sync &gt; io_uring?</a:t>
            </a:r>
            <a:endParaRPr lang="en-US" sz="2800" b="1" dirty="0"/>
          </a:p>
        </p:txBody>
      </p:sp>
      <p:sp>
        <p:nvSpPr>
          <p:cNvPr id="10" name="Text 5"/>
          <p:cNvSpPr/>
          <p:nvPr/>
        </p:nvSpPr>
        <p:spPr>
          <a:xfrm>
            <a:off x="548640" y="6446520"/>
            <a:ext cx="11064240" cy="228600"/>
          </a:xfrm>
          <a:prstGeom prst="rect">
            <a:avLst/>
          </a:prstGeom>
          <a:noFill/>
        </p:spPr>
        <p:txBody>
          <a:bodyPr wrap="square" lIns="0" tIns="0" rIns="0" bIns="0" rtlCol="0" anchor="ctr"/>
          <a:lstStyle/>
          <a:p>
            <a:pPr marL="0" indent="0" algn="r">
              <a:buNone/>
            </a:pPr>
            <a:r>
              <a:rPr lang="en-US" sz="1000" dirty="0"/>
              <a:t>7</a:t>
            </a:r>
            <a:endParaRPr lang="en-US" sz="1000" dirty="0"/>
          </a:p>
        </p:txBody>
      </p:sp>
      <p:sp>
        <p:nvSpPr>
          <p:cNvPr id="24" name="Text 1"/>
          <p:cNvSpPr/>
          <p:nvPr/>
        </p:nvSpPr>
        <p:spPr>
          <a:xfrm>
            <a:off x="548640" y="182880"/>
            <a:ext cx="11155680" cy="384048"/>
          </a:xfrm>
          <a:prstGeom prst="rect">
            <a:avLst/>
          </a:prstGeom>
          <a:noFill/>
        </p:spPr>
        <p:txBody>
          <a:bodyPr wrap="square" lIns="0" tIns="0" rIns="0" bIns="0" rtlCol="0" anchor="ctr"/>
          <a:lstStyle/>
          <a:p>
            <a:pPr marL="0" algn="l">
              <a:buClrTx/>
              <a:buSzTx/>
              <a:buFontTx/>
              <a:buNone/>
            </a:pPr>
            <a:r>
              <a:rPr lang="en-US" altLang="zh-CN" sz="3600" b="1">
                <a:solidFill>
                  <a:srgbClr val="1E2761"/>
                </a:solidFill>
                <a:latin typeface="Cambria" panose="02040503050406030204"/>
              </a:rPr>
              <a:t>Throughout Test </a:t>
            </a:r>
            <a:r>
              <a:rPr lang="en-US" altLang="zh-CN" sz="2800" b="1">
                <a:solidFill>
                  <a:srgbClr val="1E2761"/>
                </a:solidFill>
                <a:latin typeface="Cambria" panose="02040503050406030204"/>
              </a:rPr>
              <a:t>(4KB Random Read, 8 threads)</a:t>
            </a:r>
            <a:endParaRPr lang="en-US" altLang="zh-CN" sz="2800" b="1">
              <a:solidFill>
                <a:srgbClr val="1E2761"/>
              </a:solidFill>
              <a:latin typeface="Cambria" panose="02040503050406030204"/>
            </a:endParaRPr>
          </a:p>
        </p:txBody>
      </p:sp>
      <p:sp>
        <p:nvSpPr>
          <p:cNvPr id="12" name="文本框 11"/>
          <p:cNvSpPr txBox="1"/>
          <p:nvPr/>
        </p:nvSpPr>
        <p:spPr>
          <a:xfrm>
            <a:off x="9053830" y="960120"/>
            <a:ext cx="4064000" cy="368300"/>
          </a:xfrm>
          <a:prstGeom prst="rect">
            <a:avLst/>
          </a:prstGeom>
          <a:noFill/>
        </p:spPr>
        <p:txBody>
          <a:bodyPr wrap="square" rtlCol="0">
            <a:spAutoFit/>
          </a:bodyPr>
          <a:lstStyle/>
          <a:p>
            <a:r>
              <a:rPr lang="en-US" altLang="zh-CN" b="1"/>
              <a:t>IOPS</a:t>
            </a:r>
            <a:endParaRPr lang="en-US" altLang="zh-CN" b="1"/>
          </a:p>
        </p:txBody>
      </p:sp>
      <p:sp>
        <p:nvSpPr>
          <p:cNvPr id="13" name="文本框 12"/>
          <p:cNvSpPr txBox="1"/>
          <p:nvPr/>
        </p:nvSpPr>
        <p:spPr>
          <a:xfrm>
            <a:off x="8645525" y="3322955"/>
            <a:ext cx="4064000" cy="368300"/>
          </a:xfrm>
          <a:prstGeom prst="rect">
            <a:avLst/>
          </a:prstGeom>
          <a:noFill/>
        </p:spPr>
        <p:txBody>
          <a:bodyPr wrap="square" rtlCol="0">
            <a:spAutoFit/>
          </a:bodyPr>
          <a:lstStyle/>
          <a:p>
            <a:r>
              <a:rPr lang="en-US" altLang="zh-CN" b="1"/>
              <a:t>Throughput</a:t>
            </a:r>
            <a:endParaRPr lang="en-US" altLang="zh-CN" b="1"/>
          </a:p>
        </p:txBody>
      </p:sp>
      <p:sp>
        <p:nvSpPr>
          <p:cNvPr id="14" name="文本框 13"/>
          <p:cNvSpPr txBox="1"/>
          <p:nvPr/>
        </p:nvSpPr>
        <p:spPr>
          <a:xfrm>
            <a:off x="945515" y="3571240"/>
            <a:ext cx="5150485" cy="2054225"/>
          </a:xfrm>
          <a:prstGeom prst="rect">
            <a:avLst/>
          </a:prstGeom>
          <a:noFill/>
        </p:spPr>
        <p:txBody>
          <a:bodyPr wrap="square" rtlCol="0">
            <a:noAutofit/>
          </a:bodyPr>
          <a:lstStyle/>
          <a:p>
            <a:r>
              <a:rPr lang="en-US" altLang="zh-CN" b="1"/>
              <a:t>In-flight</a:t>
            </a:r>
            <a:r>
              <a:rPr lang="en-US" altLang="zh-CN"/>
              <a:t> (Requests that have </a:t>
            </a:r>
            <a:r>
              <a:rPr lang="en-US" altLang="zh-CN" b="1"/>
              <a:t>been sent out</a:t>
            </a:r>
            <a:r>
              <a:rPr lang="en-US" altLang="zh-CN"/>
              <a:t> but have </a:t>
            </a:r>
            <a:r>
              <a:rPr lang="en-US" altLang="zh-CN" b="1"/>
              <a:t>not been</a:t>
            </a:r>
            <a:r>
              <a:rPr lang="en-US" altLang="zh-CN"/>
              <a:t> </a:t>
            </a:r>
            <a:r>
              <a:rPr lang="en-US" altLang="zh-CN" b="1"/>
              <a:t>received</a:t>
            </a:r>
            <a:r>
              <a:rPr lang="en-US" altLang="zh-CN"/>
              <a:t>):</a:t>
            </a:r>
            <a:endParaRPr lang="en-US" altLang="zh-CN"/>
          </a:p>
          <a:p>
            <a:pPr marL="285750" indent="-285750">
              <a:buFont typeface="Arial" panose="020B0604020202020204" pitchFamily="34" charset="0"/>
              <a:buChar char="•"/>
            </a:pPr>
            <a:r>
              <a:rPr lang="en-US" altLang="zh-CN"/>
              <a:t>sync: 8 threads </a:t>
            </a:r>
            <a:r>
              <a:rPr lang="en-US" altLang="zh-CN">
                <a:latin typeface="Arial" panose="020B0604020202020204" pitchFamily="34" charset="0"/>
              </a:rPr>
              <a:t>× </a:t>
            </a:r>
            <a:r>
              <a:rPr lang="en-US" altLang="zh-CN"/>
              <a:t>1qd = 8</a:t>
            </a:r>
            <a:endParaRPr lang="en-US" altLang="zh-CN"/>
          </a:p>
          <a:p>
            <a:pPr marL="285750" indent="-285750">
              <a:buFont typeface="Arial" panose="020B0604020202020204" pitchFamily="34" charset="0"/>
              <a:buChar char="•"/>
            </a:pPr>
            <a:r>
              <a:rPr lang="en-US" altLang="zh-CN">
                <a:sym typeface="+mn-ea"/>
              </a:rPr>
              <a:t>io_uring: 8 threads </a:t>
            </a:r>
            <a:r>
              <a:rPr lang="en-US" altLang="zh-CN">
                <a:latin typeface="Arial" panose="020B0604020202020204" pitchFamily="34" charset="0"/>
                <a:sym typeface="+mn-ea"/>
              </a:rPr>
              <a:t>× </a:t>
            </a:r>
            <a:r>
              <a:rPr lang="en-US" altLang="zh-CN">
                <a:sym typeface="+mn-ea"/>
              </a:rPr>
              <a:t>128qd = 1024</a:t>
            </a:r>
            <a:endParaRPr lang="en-US" altLang="zh-CN">
              <a:sym typeface="+mn-ea"/>
            </a:endParaRPr>
          </a:p>
          <a:p>
            <a:pPr marL="0" lvl="0" indent="0" algn="ctr">
              <a:buNone/>
            </a:pPr>
            <a:r>
              <a:rPr lang="en-US" altLang="zh-CN" b="1">
                <a:solidFill>
                  <a:schemeClr val="tx1"/>
                </a:solidFill>
              </a:rPr>
              <a:t>`</a:t>
            </a:r>
            <a:endParaRPr lang="en-US" altLang="zh-CN" b="1">
              <a:solidFill>
                <a:schemeClr val="tx1"/>
              </a:solidFill>
            </a:endParaRPr>
          </a:p>
          <a:p>
            <a:pPr marL="0" lvl="0" indent="0" algn="ctr">
              <a:buNone/>
            </a:pPr>
            <a:r>
              <a:rPr lang="en-US" altLang="zh-CN" b="1">
                <a:solidFill>
                  <a:schemeClr val="tx1"/>
                </a:solidFill>
              </a:rPr>
              <a:t>Cause the virtual machine's block layer to crash.</a:t>
            </a:r>
            <a:endParaRPr lang="en-US" altLang="zh-CN"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4" grpId="0"/>
      <p:bldP spid="14" grpId="1"/>
    </p:bldLst>
  </p:timing>
</p:sld>
</file>

<file path=ppt/tags/tag1.xml><?xml version="1.0" encoding="utf-8"?>
<p:tagLst xmlns:p="http://schemas.openxmlformats.org/presentationml/2006/main">
  <p:tag name="KSO_WM_DIAGRAM_VIRTUALLY_FRAME" val="{&quot;height&quot;:345.6,&quot;left&quot;:212.4,&quot;top&quot;:122.4,&quot;width&quot;:687.6}"/>
</p:tagLst>
</file>

<file path=ppt/tags/tag10.xml><?xml version="1.0" encoding="utf-8"?>
<p:tagLst xmlns:p="http://schemas.openxmlformats.org/presentationml/2006/main">
  <p:tag name="KSO_WM_DIAGRAM_VIRTUALLY_FRAME" val="{&quot;height&quot;:345.6,&quot;left&quot;:212.4,&quot;top&quot;:122.4,&quot;width&quot;:687.6}"/>
</p:tagLst>
</file>

<file path=ppt/tags/tag11.xml><?xml version="1.0" encoding="utf-8"?>
<p:tagLst xmlns:p="http://schemas.openxmlformats.org/presentationml/2006/main">
  <p:tag name="KSO_WM_DIAGRAM_VIRTUALLY_FRAME" val="{&quot;height&quot;:345.6,&quot;left&quot;:212.4,&quot;top&quot;:122.4,&quot;width&quot;:687.6}"/>
</p:tagLst>
</file>

<file path=ppt/tags/tag12.xml><?xml version="1.0" encoding="utf-8"?>
<p:tagLst xmlns:p="http://schemas.openxmlformats.org/presentationml/2006/main">
  <p:tag name="KSO_WM_DIAGRAM_VIRTUALLY_FRAME" val="{&quot;height&quot;:345.6,&quot;left&quot;:212.4,&quot;top&quot;:122.4,&quot;width&quot;:687.6}"/>
</p:tagLst>
</file>

<file path=ppt/tags/tag13.xml><?xml version="1.0" encoding="utf-8"?>
<p:tagLst xmlns:p="http://schemas.openxmlformats.org/presentationml/2006/main">
  <p:tag name="KSO_WM_DIAGRAM_VIRTUALLY_FRAME" val="{&quot;height&quot;:345.6,&quot;left&quot;:212.4,&quot;top&quot;:122.4,&quot;width&quot;:687.6}"/>
</p:tagLst>
</file>

<file path=ppt/tags/tag14.xml><?xml version="1.0" encoding="utf-8"?>
<p:tagLst xmlns:p="http://schemas.openxmlformats.org/presentationml/2006/main">
  <p:tag name="KSO_WM_DIAGRAM_VIRTUALLY_FRAME" val="{&quot;height&quot;:345.6,&quot;left&quot;:212.4,&quot;top&quot;:122.4,&quot;width&quot;:687.6}"/>
</p:tagLst>
</file>

<file path=ppt/tags/tag15.xml><?xml version="1.0" encoding="utf-8"?>
<p:tagLst xmlns:p="http://schemas.openxmlformats.org/presentationml/2006/main">
  <p:tag name="KSO_WM_DIAGRAM_VIRTUALLY_FRAME" val="{&quot;height&quot;:345.6,&quot;left&quot;:212.4,&quot;top&quot;:122.4,&quot;width&quot;:687.6}"/>
</p:tagLst>
</file>

<file path=ppt/tags/tag16.xml><?xml version="1.0" encoding="utf-8"?>
<p:tagLst xmlns:p="http://schemas.openxmlformats.org/presentationml/2006/main">
  <p:tag name="TABLE_ENDDRAG_ORIGIN_RECT" val="397*115"/>
  <p:tag name="TABLE_ENDDRAG_RECT" val="82*111*397*115"/>
</p:tagLst>
</file>

<file path=ppt/tags/tag17.xml><?xml version="1.0" encoding="utf-8"?>
<p:tagLst xmlns:p="http://schemas.openxmlformats.org/presentationml/2006/main">
  <p:tag name="KSO_WM_DIAGRAM_VIRTUALLY_FRAME" val="{&quot;height&quot;:441.40000000000026,&quot;left&quot;:216.7,&quot;top&quot;:81.75,&quot;width&quot;:581.6}"/>
</p:tagLst>
</file>

<file path=ppt/tags/tag18.xml><?xml version="1.0" encoding="utf-8"?>
<p:tagLst xmlns:p="http://schemas.openxmlformats.org/presentationml/2006/main">
  <p:tag name="KSO_WM_DIAGRAM_VIRTUALLY_FRAME" val="{&quot;height&quot;:441.40000000000026,&quot;left&quot;:216.7,&quot;top&quot;:81.75,&quot;width&quot;:581.6}"/>
</p:tagLst>
</file>

<file path=ppt/tags/tag19.xml><?xml version="1.0" encoding="utf-8"?>
<p:tagLst xmlns:p="http://schemas.openxmlformats.org/presentationml/2006/main">
  <p:tag name="KSO_WM_DIAGRAM_VIRTUALLY_FRAME" val="{&quot;height&quot;:441.40000000000026,&quot;left&quot;:216.7,&quot;top&quot;:81.75,&quot;width&quot;:581.6}"/>
</p:tagLst>
</file>

<file path=ppt/tags/tag2.xml><?xml version="1.0" encoding="utf-8"?>
<p:tagLst xmlns:p="http://schemas.openxmlformats.org/presentationml/2006/main">
  <p:tag name="KSO_WM_DIAGRAM_VIRTUALLY_FRAME" val="{&quot;height&quot;:345.6,&quot;left&quot;:212.4,&quot;top&quot;:122.4,&quot;width&quot;:687.6}"/>
</p:tagLst>
</file>

<file path=ppt/tags/tag20.xml><?xml version="1.0" encoding="utf-8"?>
<p:tagLst xmlns:p="http://schemas.openxmlformats.org/presentationml/2006/main">
  <p:tag name="KSO_WM_DIAGRAM_VIRTUALLY_FRAME" val="{&quot;height&quot;:441.40000000000026,&quot;left&quot;:216.7,&quot;top&quot;:81.75,&quot;width&quot;:581.6}"/>
</p:tagLst>
</file>

<file path=ppt/tags/tag21.xml><?xml version="1.0" encoding="utf-8"?>
<p:tagLst xmlns:p="http://schemas.openxmlformats.org/presentationml/2006/main">
  <p:tag name="KSO_WM_DIAGRAM_VIRTUALLY_FRAME" val="{&quot;height&quot;:441.40000000000026,&quot;left&quot;:216.7,&quot;top&quot;:81.75,&quot;width&quot;:581.6}"/>
</p:tagLst>
</file>

<file path=ppt/tags/tag22.xml><?xml version="1.0" encoding="utf-8"?>
<p:tagLst xmlns:p="http://schemas.openxmlformats.org/presentationml/2006/main">
  <p:tag name="KSO_WM_DIAGRAM_VIRTUALLY_FRAME" val="{&quot;height&quot;:441.40000000000026,&quot;left&quot;:216.7,&quot;top&quot;:81.75,&quot;width&quot;:581.6}"/>
</p:tagLst>
</file>

<file path=ppt/tags/tag23.xml><?xml version="1.0" encoding="utf-8"?>
<p:tagLst xmlns:p="http://schemas.openxmlformats.org/presentationml/2006/main">
  <p:tag name="KSO_WM_DIAGRAM_VIRTUALLY_FRAME" val="{&quot;height&quot;:441.40000000000026,&quot;left&quot;:216.7,&quot;top&quot;:81.75,&quot;width&quot;:581.6}"/>
</p:tagLst>
</file>

<file path=ppt/tags/tag24.xml><?xml version="1.0" encoding="utf-8"?>
<p:tagLst xmlns:p="http://schemas.openxmlformats.org/presentationml/2006/main">
  <p:tag name="KSO_WM_DIAGRAM_VIRTUALLY_FRAME" val="{&quot;height&quot;:441.40000000000026,&quot;left&quot;:216.7,&quot;top&quot;:81.75,&quot;width&quot;:581.6}"/>
</p:tagLst>
</file>

<file path=ppt/tags/tag25.xml><?xml version="1.0" encoding="utf-8"?>
<p:tagLst xmlns:p="http://schemas.openxmlformats.org/presentationml/2006/main">
  <p:tag name="KSO_WM_DIAGRAM_VIRTUALLY_FRAME" val="{&quot;height&quot;:441.40000000000026,&quot;left&quot;:216.7,&quot;top&quot;:81.75,&quot;width&quot;:581.6}"/>
</p:tagLst>
</file>

<file path=ppt/tags/tag26.xml><?xml version="1.0" encoding="utf-8"?>
<p:tagLst xmlns:p="http://schemas.openxmlformats.org/presentationml/2006/main">
  <p:tag name="KSO_WM_DIAGRAM_VIRTUALLY_FRAME" val="{&quot;height&quot;:441.40000000000026,&quot;left&quot;:216.7,&quot;top&quot;:81.75,&quot;width&quot;:581.6}"/>
</p:tagLst>
</file>

<file path=ppt/tags/tag27.xml><?xml version="1.0" encoding="utf-8"?>
<p:tagLst xmlns:p="http://schemas.openxmlformats.org/presentationml/2006/main">
  <p:tag name="KSO_WM_DIAGRAM_VIRTUALLY_FRAME" val="{&quot;height&quot;:441.40000000000026,&quot;left&quot;:216.7,&quot;top&quot;:81.75,&quot;width&quot;:581.6}"/>
</p:tagLst>
</file>

<file path=ppt/tags/tag28.xml><?xml version="1.0" encoding="utf-8"?>
<p:tagLst xmlns:p="http://schemas.openxmlformats.org/presentationml/2006/main">
  <p:tag name="KSO_WM_DIAGRAM_VIRTUALLY_FRAME" val="{&quot;height&quot;:441.40000000000026,&quot;left&quot;:216.7,&quot;top&quot;:81.75,&quot;width&quot;:581.6}"/>
</p:tagLst>
</file>

<file path=ppt/tags/tag29.xml><?xml version="1.0" encoding="utf-8"?>
<p:tagLst xmlns:p="http://schemas.openxmlformats.org/presentationml/2006/main">
  <p:tag name="KSO_WM_DIAGRAM_VIRTUALLY_FRAME" val="{&quot;height&quot;:441.40000000000026,&quot;left&quot;:216.7,&quot;top&quot;:81.75,&quot;width&quot;:581.6}"/>
</p:tagLst>
</file>

<file path=ppt/tags/tag3.xml><?xml version="1.0" encoding="utf-8"?>
<p:tagLst xmlns:p="http://schemas.openxmlformats.org/presentationml/2006/main">
  <p:tag name="KSO_WM_DIAGRAM_VIRTUALLY_FRAME" val="{&quot;height&quot;:345.6,&quot;left&quot;:212.4,&quot;top&quot;:122.4,&quot;width&quot;:687.6}"/>
</p:tagLst>
</file>

<file path=ppt/tags/tag30.xml><?xml version="1.0" encoding="utf-8"?>
<p:tagLst xmlns:p="http://schemas.openxmlformats.org/presentationml/2006/main">
  <p:tag name="KSO_WM_DIAGRAM_VIRTUALLY_FRAME" val="{&quot;height&quot;:441.40000000000026,&quot;left&quot;:216.7,&quot;top&quot;:81.75,&quot;width&quot;:581.6}"/>
</p:tagLst>
</file>

<file path=ppt/tags/tag31.xml><?xml version="1.0" encoding="utf-8"?>
<p:tagLst xmlns:p="http://schemas.openxmlformats.org/presentationml/2006/main">
  <p:tag name="KSO_WM_DIAGRAM_VIRTUALLY_FRAME" val="{&quot;height&quot;:441.40000000000026,&quot;left&quot;:216.7,&quot;top&quot;:81.75,&quot;width&quot;:581.6}"/>
</p:tagLst>
</file>

<file path=ppt/tags/tag32.xml><?xml version="1.0" encoding="utf-8"?>
<p:tagLst xmlns:p="http://schemas.openxmlformats.org/presentationml/2006/main">
  <p:tag name="KSO_WM_DIAGRAM_VIRTUALLY_FRAME" val="{&quot;height&quot;:441.40000000000026,&quot;left&quot;:216.7,&quot;top&quot;:81.75,&quot;width&quot;:581.6}"/>
</p:tagLst>
</file>

<file path=ppt/tags/tag33.xml><?xml version="1.0" encoding="utf-8"?>
<p:tagLst xmlns:p="http://schemas.openxmlformats.org/presentationml/2006/main">
  <p:tag name="KSO_WM_DIAGRAM_VIRTUALLY_FRAME" val="{&quot;height&quot;:441.40000000000026,&quot;left&quot;:216.7,&quot;top&quot;:81.75,&quot;width&quot;:581.6}"/>
</p:tagLst>
</file>

<file path=ppt/tags/tag4.xml><?xml version="1.0" encoding="utf-8"?>
<p:tagLst xmlns:p="http://schemas.openxmlformats.org/presentationml/2006/main">
  <p:tag name="KSO_WM_DIAGRAM_VIRTUALLY_FRAME" val="{&quot;height&quot;:345.6,&quot;left&quot;:212.4,&quot;top&quot;:122.4,&quot;width&quot;:687.6}"/>
</p:tagLst>
</file>

<file path=ppt/tags/tag5.xml><?xml version="1.0" encoding="utf-8"?>
<p:tagLst xmlns:p="http://schemas.openxmlformats.org/presentationml/2006/main">
  <p:tag name="KSO_WM_DIAGRAM_VIRTUALLY_FRAME" val="{&quot;height&quot;:345.6,&quot;left&quot;:212.4,&quot;top&quot;:122.4,&quot;width&quot;:687.6}"/>
</p:tagLst>
</file>

<file path=ppt/tags/tag6.xml><?xml version="1.0" encoding="utf-8"?>
<p:tagLst xmlns:p="http://schemas.openxmlformats.org/presentationml/2006/main">
  <p:tag name="KSO_WM_DIAGRAM_VIRTUALLY_FRAME" val="{&quot;height&quot;:345.6,&quot;left&quot;:212.4,&quot;top&quot;:122.4,&quot;width&quot;:687.6}"/>
</p:tagLst>
</file>

<file path=ppt/tags/tag7.xml><?xml version="1.0" encoding="utf-8"?>
<p:tagLst xmlns:p="http://schemas.openxmlformats.org/presentationml/2006/main">
  <p:tag name="KSO_WM_DIAGRAM_VIRTUALLY_FRAME" val="{&quot;height&quot;:345.6,&quot;left&quot;:212.4,&quot;top&quot;:122.4,&quot;width&quot;:687.6}"/>
</p:tagLst>
</file>

<file path=ppt/tags/tag8.xml><?xml version="1.0" encoding="utf-8"?>
<p:tagLst xmlns:p="http://schemas.openxmlformats.org/presentationml/2006/main">
  <p:tag name="KSO_WM_DIAGRAM_VIRTUALLY_FRAME" val="{&quot;height&quot;:345.6,&quot;left&quot;:212.4,&quot;top&quot;:122.4,&quot;width&quot;:687.6}"/>
</p:tagLst>
</file>

<file path=ppt/tags/tag9.xml><?xml version="1.0" encoding="utf-8"?>
<p:tagLst xmlns:p="http://schemas.openxmlformats.org/presentationml/2006/main">
  <p:tag name="KSO_WM_DIAGRAM_VIRTUALLY_FRAME" val="{&quot;height&quot;:345.6,&quot;left&quot;:212.4,&quot;top&quot;:122.4,&quot;width&quot;:687.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8729</Words>
  <Application>WPS 演示</Application>
  <PresentationFormat>宽屏</PresentationFormat>
  <Paragraphs>522</Paragraphs>
  <Slides>22</Slides>
  <Notes>21</Notes>
  <HiddenSlides>0</HiddenSlides>
  <MMClips>0</MMClips>
  <ScaleCrop>false</ScaleCrop>
  <HeadingPairs>
    <vt:vector size="6" baseType="variant">
      <vt:variant>
        <vt:lpstr>已用的字体</vt:lpstr>
      </vt:variant>
      <vt:variant>
        <vt:i4>18</vt:i4>
      </vt:variant>
      <vt:variant>
        <vt:lpstr>主题</vt:lpstr>
      </vt:variant>
      <vt:variant>
        <vt:i4>2</vt:i4>
      </vt:variant>
      <vt:variant>
        <vt:lpstr>幻灯片标题</vt:lpstr>
      </vt:variant>
      <vt:variant>
        <vt:i4>22</vt:i4>
      </vt:variant>
    </vt:vector>
  </HeadingPairs>
  <TitlesOfParts>
    <vt:vector size="42" baseType="lpstr">
      <vt:lpstr>Arial</vt:lpstr>
      <vt:lpstr>宋体</vt:lpstr>
      <vt:lpstr>Wingdings</vt:lpstr>
      <vt:lpstr>Arial</vt:lpstr>
      <vt:lpstr>Calibri</vt:lpstr>
      <vt:lpstr>Calibri</vt:lpstr>
      <vt:lpstr>Calibri</vt:lpstr>
      <vt:lpstr>Cambria</vt:lpstr>
      <vt:lpstr>Cambria</vt:lpstr>
      <vt:lpstr>Cambria</vt:lpstr>
      <vt:lpstr>Cambria</vt:lpstr>
      <vt:lpstr>Calibri</vt:lpstr>
      <vt:lpstr>Consolas</vt:lpstr>
      <vt:lpstr>微软雅黑</vt:lpstr>
      <vt:lpstr>Arial Unicode MS</vt:lpstr>
      <vt:lpstr>等线</vt:lpstr>
      <vt:lpstr>Noto Sans SC</vt:lpstr>
      <vt:lpstr>Consolas</vt:lpstr>
      <vt:lpstr>Office Theme</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CUHKSZ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Topic-11 Asynchronous I/O Benchmark Report</dc:title>
  <dc:creator>Codex</dc:creator>
  <dc:subject>Operating Systems Topic-11</dc:subject>
  <cp:lastModifiedBy>ㅤ</cp:lastModifiedBy>
  <cp:revision>25</cp:revision>
  <dcterms:created xsi:type="dcterms:W3CDTF">2026-04-11T07:24:00Z</dcterms:created>
  <dcterms:modified xsi:type="dcterms:W3CDTF">2026-04-15T00:27:30Z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08CBF03250AD4AE78CBDBBC5D4ADC078_13</vt:lpwstr>
  </property>
</Properties>
</file>