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8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9" r:id="rId24"/>
    <p:sldId id="278" r:id="rId25"/>
    <p:sldId id="273" r:id="rId26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2F2F"/>
    <a:srgbClr val="2E7D32"/>
    <a:srgbClr val="4D79C7"/>
    <a:srgbClr val="65CC8D"/>
    <a:srgbClr val="DEA900"/>
    <a:srgbClr val="63B3ED"/>
    <a:srgbClr val="4E98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232C9F-31B5-4A7D-99B7-F9052D3228F1}" v="7" dt="2026-04-08T17:31:39.549"/>
    <p1510:client id="{7809B44C-A6C0-4ED7-90FB-3C043435BB7A}" v="13" dt="2026-04-08T15:38:36.8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5066" autoAdjust="0"/>
  </p:normalViewPr>
  <p:slideViewPr>
    <p:cSldViewPr snapToGrid="0" snapToObjects="1">
      <p:cViewPr>
        <p:scale>
          <a:sx n="70" d="100"/>
          <a:sy n="70" d="100"/>
        </p:scale>
        <p:origin x="906" y="4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rPatrick" userId="9b9efbfa-dd22-46b3-9291-e80790e025aa" providerId="ADAL" clId="{5BECBEF3-E70D-470D-8001-8EBC2C6E1AAD}"/>
    <pc:docChg chg="undo redo custSel modSld sldOrd">
      <pc:chgData name="StarPatrick" userId="9b9efbfa-dd22-46b3-9291-e80790e025aa" providerId="ADAL" clId="{5BECBEF3-E70D-470D-8001-8EBC2C6E1AAD}" dt="2026-04-08T17:32:23.490" v="45" actId="20577"/>
      <pc:docMkLst>
        <pc:docMk/>
      </pc:docMkLst>
      <pc:sldChg chg="addSp delSp modSp mod">
        <pc:chgData name="StarPatrick" userId="9b9efbfa-dd22-46b3-9291-e80790e025aa" providerId="ADAL" clId="{5BECBEF3-E70D-470D-8001-8EBC2C6E1AAD}" dt="2026-04-08T17:32:23.490" v="45" actId="20577"/>
        <pc:sldMkLst>
          <pc:docMk/>
          <pc:sldMk cId="0" sldId="256"/>
        </pc:sldMkLst>
        <pc:spChg chg="mod">
          <ac:chgData name="StarPatrick" userId="9b9efbfa-dd22-46b3-9291-e80790e025aa" providerId="ADAL" clId="{5BECBEF3-E70D-470D-8001-8EBC2C6E1AAD}" dt="2026-04-08T17:13:37.934" v="1" actId="20577"/>
          <ac:spMkLst>
            <pc:docMk/>
            <pc:sldMk cId="0" sldId="256"/>
            <ac:spMk id="11" creationId="{00000000-0000-0000-0000-000000000000}"/>
          </ac:spMkLst>
        </pc:spChg>
        <pc:spChg chg="add mod">
          <ac:chgData name="StarPatrick" userId="9b9efbfa-dd22-46b3-9291-e80790e025aa" providerId="ADAL" clId="{5BECBEF3-E70D-470D-8001-8EBC2C6E1AAD}" dt="2026-04-08T17:15:47.388" v="2"/>
          <ac:spMkLst>
            <pc:docMk/>
            <pc:sldMk cId="0" sldId="256"/>
            <ac:spMk id="13" creationId="{5A0F2A3B-9CD9-5CF9-7A1B-12D8AAB69234}"/>
          </ac:spMkLst>
        </pc:spChg>
        <pc:spChg chg="add del mod">
          <ac:chgData name="StarPatrick" userId="9b9efbfa-dd22-46b3-9291-e80790e025aa" providerId="ADAL" clId="{5BECBEF3-E70D-470D-8001-8EBC2C6E1AAD}" dt="2026-04-08T17:31:34.924" v="38" actId="21"/>
          <ac:spMkLst>
            <pc:docMk/>
            <pc:sldMk cId="0" sldId="256"/>
            <ac:spMk id="14" creationId="{22BE424E-8335-A86E-F137-B4A446C42C27}"/>
          </ac:spMkLst>
        </pc:spChg>
        <pc:spChg chg="add mod">
          <ac:chgData name="StarPatrick" userId="9b9efbfa-dd22-46b3-9291-e80790e025aa" providerId="ADAL" clId="{5BECBEF3-E70D-470D-8001-8EBC2C6E1AAD}" dt="2026-04-08T17:32:23.490" v="45" actId="20577"/>
          <ac:spMkLst>
            <pc:docMk/>
            <pc:sldMk cId="0" sldId="256"/>
            <ac:spMk id="15" creationId="{B62858AA-5E9F-E709-392C-D13B01FECD46}"/>
          </ac:spMkLst>
        </pc:spChg>
      </pc:sldChg>
      <pc:sldChg chg="modSp mod">
        <pc:chgData name="StarPatrick" userId="9b9efbfa-dd22-46b3-9291-e80790e025aa" providerId="ADAL" clId="{5BECBEF3-E70D-470D-8001-8EBC2C6E1AAD}" dt="2026-04-08T17:28:18.304" v="20" actId="20577"/>
        <pc:sldMkLst>
          <pc:docMk/>
          <pc:sldMk cId="0" sldId="258"/>
        </pc:sldMkLst>
        <pc:spChg chg="mod">
          <ac:chgData name="StarPatrick" userId="9b9efbfa-dd22-46b3-9291-e80790e025aa" providerId="ADAL" clId="{5BECBEF3-E70D-470D-8001-8EBC2C6E1AAD}" dt="2026-04-08T17:28:18.304" v="20" actId="20577"/>
          <ac:spMkLst>
            <pc:docMk/>
            <pc:sldMk cId="0" sldId="258"/>
            <ac:spMk id="28" creationId="{CAD3C52F-4FFE-72AB-5A52-F22D107B793B}"/>
          </ac:spMkLst>
        </pc:spChg>
      </pc:sldChg>
      <pc:sldChg chg="modSp mod">
        <pc:chgData name="StarPatrick" userId="9b9efbfa-dd22-46b3-9291-e80790e025aa" providerId="ADAL" clId="{5BECBEF3-E70D-470D-8001-8EBC2C6E1AAD}" dt="2026-04-08T17:28:24.986" v="22" actId="20577"/>
        <pc:sldMkLst>
          <pc:docMk/>
          <pc:sldMk cId="0" sldId="259"/>
        </pc:sldMkLst>
        <pc:spChg chg="mod">
          <ac:chgData name="StarPatrick" userId="9b9efbfa-dd22-46b3-9291-e80790e025aa" providerId="ADAL" clId="{5BECBEF3-E70D-470D-8001-8EBC2C6E1AAD}" dt="2026-04-08T17:28:24.986" v="22" actId="20577"/>
          <ac:spMkLst>
            <pc:docMk/>
            <pc:sldMk cId="0" sldId="259"/>
            <ac:spMk id="31" creationId="{2CAE9C99-4416-97C6-69CB-402C12259A81}"/>
          </ac:spMkLst>
        </pc:spChg>
      </pc:sldChg>
      <pc:sldChg chg="modSp mod">
        <pc:chgData name="StarPatrick" userId="9b9efbfa-dd22-46b3-9291-e80790e025aa" providerId="ADAL" clId="{5BECBEF3-E70D-470D-8001-8EBC2C6E1AAD}" dt="2026-04-08T17:28:29.928" v="24" actId="20577"/>
        <pc:sldMkLst>
          <pc:docMk/>
          <pc:sldMk cId="0" sldId="260"/>
        </pc:sldMkLst>
        <pc:spChg chg="mod">
          <ac:chgData name="StarPatrick" userId="9b9efbfa-dd22-46b3-9291-e80790e025aa" providerId="ADAL" clId="{5BECBEF3-E70D-470D-8001-8EBC2C6E1AAD}" dt="2026-04-08T17:28:29.928" v="24" actId="20577"/>
          <ac:spMkLst>
            <pc:docMk/>
            <pc:sldMk cId="0" sldId="260"/>
            <ac:spMk id="12" creationId="{D8E24221-7996-0B98-3BF2-E323FA1D424E}"/>
          </ac:spMkLst>
        </pc:spChg>
      </pc:sldChg>
      <pc:sldChg chg="modSp mod">
        <pc:chgData name="StarPatrick" userId="9b9efbfa-dd22-46b3-9291-e80790e025aa" providerId="ADAL" clId="{5BECBEF3-E70D-470D-8001-8EBC2C6E1AAD}" dt="2026-04-08T17:28:34.501" v="26" actId="20577"/>
        <pc:sldMkLst>
          <pc:docMk/>
          <pc:sldMk cId="0" sldId="261"/>
        </pc:sldMkLst>
        <pc:spChg chg="mod">
          <ac:chgData name="StarPatrick" userId="9b9efbfa-dd22-46b3-9291-e80790e025aa" providerId="ADAL" clId="{5BECBEF3-E70D-470D-8001-8EBC2C6E1AAD}" dt="2026-04-08T17:28:34.501" v="26" actId="20577"/>
          <ac:spMkLst>
            <pc:docMk/>
            <pc:sldMk cId="0" sldId="261"/>
            <ac:spMk id="17" creationId="{5747FA9F-5D59-BFE4-122B-69E5B726216C}"/>
          </ac:spMkLst>
        </pc:spChg>
      </pc:sldChg>
      <pc:sldChg chg="addSp modSp mod ord">
        <pc:chgData name="StarPatrick" userId="9b9efbfa-dd22-46b3-9291-e80790e025aa" providerId="ADAL" clId="{5BECBEF3-E70D-470D-8001-8EBC2C6E1AAD}" dt="2026-04-08T17:31:36.131" v="41"/>
        <pc:sldMkLst>
          <pc:docMk/>
          <pc:sldMk cId="0" sldId="262"/>
        </pc:sldMkLst>
        <pc:spChg chg="mod">
          <ac:chgData name="StarPatrick" userId="9b9efbfa-dd22-46b3-9291-e80790e025aa" providerId="ADAL" clId="{5BECBEF3-E70D-470D-8001-8EBC2C6E1AAD}" dt="2026-04-08T17:28:39.417" v="28" actId="20577"/>
          <ac:spMkLst>
            <pc:docMk/>
            <pc:sldMk cId="0" sldId="262"/>
            <ac:spMk id="24" creationId="{BAA1D5D7-F079-8162-FAC1-5F0F6619A7D4}"/>
          </ac:spMkLst>
        </pc:spChg>
        <pc:spChg chg="add mod">
          <ac:chgData name="StarPatrick" userId="9b9efbfa-dd22-46b3-9291-e80790e025aa" providerId="ADAL" clId="{5BECBEF3-E70D-470D-8001-8EBC2C6E1AAD}" dt="2026-04-08T17:31:36.131" v="41"/>
          <ac:spMkLst>
            <pc:docMk/>
            <pc:sldMk cId="0" sldId="262"/>
            <ac:spMk id="25" creationId="{22BE424E-8335-A86E-F137-B4A446C42C2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19C69A95-DC00-C86D-FE64-4FB610E060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4DEBAC-7869-0DAC-C20A-8CC150854B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A4A9C-768C-4307-A6C4-E26228C7C626}" type="datetimeFigureOut">
              <a:rPr lang="zh-CN" altLang="en-US" smtClean="0"/>
              <a:t>2026/4/9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E00A7CE-6525-EA36-B9E9-7A61A708B5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DAABC4-3C3B-3F22-AE7A-9708F0C950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3F1FD-3674-4E2E-98EB-52D679758C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7833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45599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ED84D-5DE2-3FA8-9E01-CFEF92A25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186D71-CFE7-5CDD-2788-4B80807FC9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9C3F0B-0FA3-3DB8-CF18-DF15131544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61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95063-E828-B2E9-EA3C-8315B8007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9F32C5-CFFB-7562-F98A-F455C3FD3F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FD0D8A-88B2-D1B1-E9D5-3FB40E95EA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525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53D80-E6C9-D67A-09DB-13073E67B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768BA8-283B-B52F-9E36-281DF39CB5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1E59F7-B546-99B2-16E7-9983A84575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31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B1191-3E87-79A7-C41A-B0B3B6EB6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B007C2-F0E5-5FFD-82B6-5EA7F1A2CC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799D37-29E6-3697-8372-9A0AC3EE92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923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CBF1A-6704-8CDB-752D-13F10A5D2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2A7177-D035-45ED-97BF-4D7F1086F2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7D68CA-2F53-1A59-137F-303895E063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969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F3671-6EEC-1BF0-2500-BF6C032EC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A65931-0812-046A-8790-D2CE023F1F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2AB797-7935-BAEB-5434-C1201AA1FD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6643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4E67E-316F-988A-8353-FED925E8E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5C61DD-E651-C020-A96F-D0C26E7421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47800B-003F-FE09-2CB5-56CF1851D1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589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77FAC-0165-3D65-4857-80AB7539E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D3998C-4BFB-1F00-B185-BCF78B9CED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702D9B-3CE7-5501-32B6-653F42860C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9865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53A45-3FB1-369D-1372-01BBC8081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3E8D98-C3FA-33DD-D08F-A60B96E511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7DDB5C-139B-A871-81B7-DF3B75F01F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06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93239-F7B7-1B7D-5AF2-DBB472297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DC5222-A187-302A-D80F-DCDBBCE618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D52937-C149-9C9D-3498-EA8BA66583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3345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8A99D-F207-3046-D5BD-FDCB437CC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DED78A-0F79-7205-EF30-98FC9991E9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D9CF4C-1BFB-8C0E-30DE-EB99079A11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2462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E3B2D-FA89-7ADC-674E-255CE8B1F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9D8F66-617B-9FED-6DA6-439F2D12C7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13AFD6-15CA-2B41-62BC-3221465E0D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905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F2819-484F-01CA-0940-C3AA6CB23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2DD4D5-C771-0A9D-9CFA-063FA54F50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651DFF-33F3-2444-B4B0-F3CF48449F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7688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043BF-BE8E-DBAE-A0E3-97398F40C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E1D4A8-FB65-CA64-80F9-487DE53ECE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748257-0DE5-9E91-C3AF-A3A13B1347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9544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C441C-2B3C-0EF6-F7F8-9EB3E611E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B7E1D0-20D6-435A-3159-7609D0BF97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4B8165-6A39-4113-C558-4182728E72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83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6BA76-66E4-3ACB-909F-DECE36FE6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FCDB60-5BF5-79A0-07E4-650BE33933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30BABD-BC63-CB40-7717-FD30A78528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637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1.png"/><Relationship Id="rId7" Type="http://schemas.openxmlformats.org/officeDocument/2006/relationships/image" Target="../media/image49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3.png"/><Relationship Id="rId4" Type="http://schemas.openxmlformats.org/officeDocument/2006/relationships/image" Target="../media/image4.png"/><Relationship Id="rId9" Type="http://schemas.openxmlformats.org/officeDocument/2006/relationships/image" Target="../media/image5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43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8.png"/><Relationship Id="rId10" Type="http://schemas.openxmlformats.org/officeDocument/2006/relationships/image" Target="../media/image55.svg"/><Relationship Id="rId4" Type="http://schemas.openxmlformats.org/officeDocument/2006/relationships/image" Target="../media/image4.png"/><Relationship Id="rId9" Type="http://schemas.openxmlformats.org/officeDocument/2006/relationships/image" Target="../media/image5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4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4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8.png"/><Relationship Id="rId10" Type="http://schemas.openxmlformats.org/officeDocument/2006/relationships/image" Target="../media/image39.png"/><Relationship Id="rId4" Type="http://schemas.openxmlformats.org/officeDocument/2006/relationships/image" Target="../media/image4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4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6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-952805" y="-952805"/>
            <a:ext cx="3810305" cy="3810305"/>
          </a:xfrm>
          <a:prstGeom prst="ellipse">
            <a:avLst/>
          </a:prstGeom>
          <a:solidFill>
            <a:srgbClr val="004B87">
              <a:alpha val="3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Shape 3"/>
          <p:cNvSpPr/>
          <p:nvPr/>
        </p:nvSpPr>
        <p:spPr>
          <a:xfrm>
            <a:off x="9525305" y="4762195"/>
            <a:ext cx="2667305" cy="2667305"/>
          </a:xfrm>
          <a:prstGeom prst="ellipse">
            <a:avLst/>
          </a:prstGeom>
          <a:solidFill>
            <a:srgbClr val="004B87">
              <a:alpha val="4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 t="-384" b="-384"/>
          <a:stretch/>
        </p:blipFill>
        <p:spPr>
          <a:xfrm>
            <a:off x="5619902" y="3524098"/>
            <a:ext cx="952805" cy="38405"/>
          </a:xfrm>
          <a:prstGeom prst="rect">
            <a:avLst/>
          </a:prstGeom>
        </p:spPr>
      </p:pic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82198" y="418795"/>
            <a:ext cx="495605" cy="495605"/>
          </a:xfrm>
          <a:prstGeom prst="rect">
            <a:avLst/>
          </a:prstGeom>
        </p:spPr>
      </p:pic>
      <p:sp>
        <p:nvSpPr>
          <p:cNvPr id="9" name="Text 4"/>
          <p:cNvSpPr txBox="1"/>
          <p:nvPr/>
        </p:nvSpPr>
        <p:spPr>
          <a:xfrm>
            <a:off x="942293" y="1555370"/>
            <a:ext cx="10307104" cy="18955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200" b="1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Kernel-Level Buffer Cache Instrumentation &amp; LFU Optimization</a:t>
            </a:r>
            <a:endParaRPr lang="en-US" sz="4200" dirty="0"/>
          </a:p>
        </p:txBody>
      </p:sp>
      <p:sp>
        <p:nvSpPr>
          <p:cNvPr id="10" name="Text 5"/>
          <p:cNvSpPr txBox="1"/>
          <p:nvPr/>
        </p:nvSpPr>
        <p:spPr>
          <a:xfrm>
            <a:off x="1276043" y="4189417"/>
            <a:ext cx="9639605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kern="0" spc="75" dirty="0">
                <a:solidFill>
                  <a:srgbClr val="55667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CSC5031 Operating Systems Project – Topic 10</a:t>
            </a:r>
            <a:endParaRPr lang="en-US" sz="2000" dirty="0"/>
          </a:p>
        </p:txBody>
      </p:sp>
      <p:sp>
        <p:nvSpPr>
          <p:cNvPr id="11" name="Text 6"/>
          <p:cNvSpPr txBox="1"/>
          <p:nvPr/>
        </p:nvSpPr>
        <p:spPr>
          <a:xfrm>
            <a:off x="1276044" y="5075471"/>
            <a:ext cx="9639605" cy="2386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22334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Wang Peizhu (225040176) | He Haodong (225040162)</a:t>
            </a:r>
            <a:endParaRPr lang="en-US" sz="2800" b="1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34C1127-3DA7-B576-9634-5DF151BEC817}"/>
              </a:ext>
            </a:extLst>
          </p:cNvPr>
          <p:cNvSpPr txBox="1"/>
          <p:nvPr/>
        </p:nvSpPr>
        <p:spPr>
          <a:xfrm>
            <a:off x="5693885" y="6252883"/>
            <a:ext cx="80391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5" name="Text 5">
            <a:extLst>
              <a:ext uri="{FF2B5EF4-FFF2-40B4-BE49-F238E27FC236}">
                <a16:creationId xmlns:a16="http://schemas.microsoft.com/office/drawing/2014/main" id="{B62858AA-5E9F-E709-392C-D13B01FECD46}"/>
              </a:ext>
            </a:extLst>
          </p:cNvPr>
          <p:cNvSpPr txBox="1"/>
          <p:nvPr/>
        </p:nvSpPr>
        <p:spPr>
          <a:xfrm>
            <a:off x="1276041" y="5702544"/>
            <a:ext cx="9639605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kern="0" spc="75" dirty="0">
                <a:solidFill>
                  <a:srgbClr val="55667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April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6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10477195" y="-476402"/>
            <a:ext cx="2857500" cy="2857500"/>
          </a:xfrm>
          <a:prstGeom prst="ellipse">
            <a:avLst/>
          </a:prstGeom>
          <a:solidFill>
            <a:srgbClr val="004B87">
              <a:alpha val="3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Shape 3"/>
          <p:cNvSpPr/>
          <p:nvPr/>
        </p:nvSpPr>
        <p:spPr>
          <a:xfrm>
            <a:off x="-952805" y="4762195"/>
            <a:ext cx="2381098" cy="2381098"/>
          </a:xfrm>
          <a:prstGeom prst="ellipse">
            <a:avLst/>
          </a:prstGeom>
          <a:solidFill>
            <a:srgbClr val="004B87">
              <a:alpha val="4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 t="-420" b="-420"/>
          <a:stretch/>
        </p:blipFill>
        <p:spPr>
          <a:xfrm>
            <a:off x="952805" y="1429207"/>
            <a:ext cx="761695" cy="57607"/>
          </a:xfrm>
          <a:prstGeom prst="rect">
            <a:avLst/>
          </a:prstGeom>
        </p:spPr>
      </p:pic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rcRect t="-40" b="-40"/>
          <a:stretch/>
        </p:blipFill>
        <p:spPr>
          <a:xfrm>
            <a:off x="896112" y="2638044"/>
            <a:ext cx="10287000" cy="381305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rcRect t="-6" b="-6"/>
          <a:stretch/>
        </p:blipFill>
        <p:spPr>
          <a:xfrm>
            <a:off x="896112" y="3019349"/>
            <a:ext cx="10287000" cy="2361896"/>
          </a:xfrm>
          <a:prstGeom prst="rect">
            <a:avLst/>
          </a:prstGeom>
        </p:spPr>
      </p:pic>
      <p:sp>
        <p:nvSpPr>
          <p:cNvPr id="10" name="Shape 4"/>
          <p:cNvSpPr/>
          <p:nvPr/>
        </p:nvSpPr>
        <p:spPr>
          <a:xfrm>
            <a:off x="911861" y="5462512"/>
            <a:ext cx="10344607" cy="761695"/>
          </a:xfrm>
          <a:prstGeom prst="roundRect">
            <a:avLst>
              <a:gd name="adj" fmla="val 12005"/>
            </a:avLst>
          </a:prstGeom>
          <a:solidFill>
            <a:srgbClr val="F8F9FA"/>
          </a:solidFill>
          <a:ln/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1" name="Shape 5"/>
          <p:cNvSpPr/>
          <p:nvPr/>
        </p:nvSpPr>
        <p:spPr>
          <a:xfrm>
            <a:off x="911861" y="5462512"/>
            <a:ext cx="57607" cy="761695"/>
          </a:xfrm>
          <a:prstGeom prst="roundRect">
            <a:avLst>
              <a:gd name="adj" fmla="val 158731"/>
            </a:avLst>
          </a:prstGeom>
          <a:solidFill>
            <a:srgbClr val="E05C2B"/>
          </a:solidFill>
          <a:ln w="12700">
            <a:solidFill>
              <a:srgbClr val="E05C2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Shape 6"/>
          <p:cNvSpPr/>
          <p:nvPr/>
        </p:nvSpPr>
        <p:spPr>
          <a:xfrm>
            <a:off x="896112" y="5095951"/>
            <a:ext cx="10325405" cy="267005"/>
          </a:xfrm>
          <a:prstGeom prst="rect">
            <a:avLst/>
          </a:prstGeom>
          <a:solidFill>
            <a:srgbClr val="48BB78">
              <a:alpha val="15000"/>
            </a:srgb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3" name="Shape 7"/>
          <p:cNvSpPr/>
          <p:nvPr/>
        </p:nvSpPr>
        <p:spPr>
          <a:xfrm>
            <a:off x="951280" y="5092820"/>
            <a:ext cx="38405" cy="267005"/>
          </a:xfrm>
          <a:prstGeom prst="rect">
            <a:avLst/>
          </a:prstGeom>
          <a:solidFill>
            <a:srgbClr val="48BB78"/>
          </a:solidFill>
          <a:ln w="12700">
            <a:solidFill>
              <a:srgbClr val="48BB7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Shape 8"/>
          <p:cNvSpPr/>
          <p:nvPr/>
        </p:nvSpPr>
        <p:spPr>
          <a:xfrm>
            <a:off x="1143000" y="2752594"/>
            <a:ext cx="114300" cy="114300"/>
          </a:xfrm>
          <a:prstGeom prst="ellipse">
            <a:avLst/>
          </a:prstGeom>
          <a:solidFill>
            <a:srgbClr val="FF5F5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Shape 9"/>
          <p:cNvSpPr/>
          <p:nvPr/>
        </p:nvSpPr>
        <p:spPr>
          <a:xfrm>
            <a:off x="1333195" y="2752594"/>
            <a:ext cx="114300" cy="114300"/>
          </a:xfrm>
          <a:prstGeom prst="ellipse">
            <a:avLst/>
          </a:prstGeom>
          <a:solidFill>
            <a:srgbClr val="FFBD2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Shape 10"/>
          <p:cNvSpPr/>
          <p:nvPr/>
        </p:nvSpPr>
        <p:spPr>
          <a:xfrm>
            <a:off x="1524305" y="2752594"/>
            <a:ext cx="114300" cy="114300"/>
          </a:xfrm>
          <a:prstGeom prst="ellipse">
            <a:avLst/>
          </a:prstGeom>
          <a:solidFill>
            <a:srgbClr val="27C93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Text 11"/>
          <p:cNvSpPr txBox="1"/>
          <p:nvPr/>
        </p:nvSpPr>
        <p:spPr>
          <a:xfrm>
            <a:off x="952805" y="761695"/>
            <a:ext cx="11056010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100" b="1" kern="0" spc="38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Implementation 1</a:t>
            </a:r>
            <a:r>
              <a:rPr lang="en-US" altLang="zh-CN" sz="3100" b="1" kern="0" spc="38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— </a:t>
            </a:r>
            <a:r>
              <a:rPr lang="en-US" sz="2800" b="1" kern="0" spc="38" dirty="0" err="1">
                <a:solidFill>
                  <a:srgbClr val="65CC8D"/>
                </a:solidFill>
                <a:latin typeface="Courier New" panose="02070309020205020404" pitchFamily="49" charset="0"/>
                <a:ea typeface="Courier New" pitchFamily="34" charset="-122"/>
                <a:cs typeface="Courier New" panose="02070309020205020404" pitchFamily="49" charset="0"/>
              </a:rPr>
              <a:t>buffer_head</a:t>
            </a:r>
            <a:r>
              <a:rPr lang="en-US" sz="3100" b="1" kern="0" spc="38" dirty="0">
                <a:solidFill>
                  <a:srgbClr val="65CC8D"/>
                </a:solidFill>
                <a:latin typeface="Courier New" panose="02070309020205020404" pitchFamily="49" charset="0"/>
                <a:ea typeface="Montserrat" pitchFamily="34" charset="-122"/>
                <a:cs typeface="Courier New" panose="02070309020205020404" pitchFamily="49" charset="0"/>
              </a:rPr>
              <a:t> </a:t>
            </a:r>
            <a:r>
              <a:rPr lang="en-US" sz="3100" b="1" kern="0" spc="38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Modification</a:t>
            </a:r>
            <a:endParaRPr lang="en-US" sz="3100" dirty="0"/>
          </a:p>
        </p:txBody>
      </p:sp>
      <p:sp>
        <p:nvSpPr>
          <p:cNvPr id="18" name="Text 12"/>
          <p:cNvSpPr txBox="1"/>
          <p:nvPr/>
        </p:nvSpPr>
        <p:spPr>
          <a:xfrm>
            <a:off x="952805" y="1809598"/>
            <a:ext cx="10363810" cy="4672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To support the LFU policy, we added a frequency tracker directly to the core cache mapping structure. We utilized </a:t>
            </a:r>
            <a:r>
              <a:rPr lang="en-US" sz="1600" b="1" dirty="0">
                <a:solidFill>
                  <a:srgbClr val="7030A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atomic_t</a:t>
            </a:r>
            <a:r>
              <a:rPr lang="en-US" sz="1600" dirty="0">
                <a:solidFill>
                  <a:srgbClr val="7030A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to maintain performance in multi-core environments.</a:t>
            </a:r>
            <a:endParaRPr lang="en-US" sz="1600" dirty="0"/>
          </a:p>
        </p:txBody>
      </p:sp>
      <p:sp>
        <p:nvSpPr>
          <p:cNvPr id="19" name="Text 13"/>
          <p:cNvSpPr txBox="1"/>
          <p:nvPr/>
        </p:nvSpPr>
        <p:spPr>
          <a:xfrm>
            <a:off x="838505" y="2733141"/>
            <a:ext cx="1040130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A0AEC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include/linux/buffer_head.h</a:t>
            </a:r>
            <a:endParaRPr lang="en-US" sz="1000" dirty="0"/>
          </a:p>
        </p:txBody>
      </p:sp>
      <p:sp>
        <p:nvSpPr>
          <p:cNvPr id="20" name="Text 14"/>
          <p:cNvSpPr txBox="1"/>
          <p:nvPr/>
        </p:nvSpPr>
        <p:spPr>
          <a:xfrm>
            <a:off x="1105510" y="3055011"/>
            <a:ext cx="10401300" cy="20199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3B3E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struct </a:t>
            </a:r>
            <a:r>
              <a:rPr lang="en-US" sz="1200" dirty="0" err="1">
                <a:solidFill>
                  <a:srgbClr val="48BB78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buffer_head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</a:t>
            </a:r>
          </a:p>
          <a:p>
            <a:pPr marL="0" indent="0" algn="l">
              <a:buNone/>
            </a:pP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{ </a:t>
            </a:r>
          </a:p>
          <a:p>
            <a:pPr marL="0" indent="0" algn="l">
              <a:buNone/>
            </a:pP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	</a:t>
            </a:r>
            <a:r>
              <a:rPr lang="en-US" sz="1200" dirty="0">
                <a:solidFill>
                  <a:srgbClr val="63B3E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unsigned long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b_state; </a:t>
            </a:r>
          </a:p>
          <a:p>
            <a:pPr marL="0" indent="0" algn="l">
              <a:buNone/>
            </a:pP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	</a:t>
            </a:r>
            <a:r>
              <a:rPr lang="en-US" sz="1200" dirty="0">
                <a:solidFill>
                  <a:srgbClr val="63B3E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struct </a:t>
            </a:r>
            <a:r>
              <a:rPr lang="en-US" sz="1200" dirty="0" err="1">
                <a:solidFill>
                  <a:srgbClr val="48BB78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buffer_head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*b_this_page; </a:t>
            </a:r>
          </a:p>
          <a:p>
            <a:pPr marL="0" indent="0" algn="l">
              <a:buNone/>
            </a:pP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	</a:t>
            </a:r>
            <a:r>
              <a:rPr lang="en-US" sz="1200" dirty="0">
                <a:solidFill>
                  <a:srgbClr val="63B3E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struct </a:t>
            </a:r>
            <a:r>
              <a:rPr lang="en-US" sz="1200" dirty="0">
                <a:solidFill>
                  <a:srgbClr val="48BB78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page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*b_page; </a:t>
            </a:r>
          </a:p>
          <a:p>
            <a:pPr marL="0" indent="0" algn="l">
              <a:buNone/>
            </a:pPr>
            <a:r>
              <a:rPr lang="en-US" sz="1200" i="1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	</a:t>
            </a:r>
            <a:r>
              <a:rPr lang="en-US" sz="1200" i="1" dirty="0">
                <a:solidFill>
                  <a:srgbClr val="A0AEC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// ... (original fields) ...</a:t>
            </a:r>
          </a:p>
          <a:p>
            <a:pPr marL="0" indent="0" algn="l">
              <a:buNone/>
            </a:pPr>
            <a:r>
              <a:rPr lang="en-US" sz="1200" i="1" dirty="0">
                <a:solidFill>
                  <a:srgbClr val="A0AEC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	</a:t>
            </a:r>
            <a:r>
              <a:rPr lang="en-US" sz="1200" dirty="0" err="1">
                <a:solidFill>
                  <a:srgbClr val="48BB78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spinlock_t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b_uptodate_lock; </a:t>
            </a:r>
          </a:p>
          <a:p>
            <a:pPr marL="0" indent="0" algn="l">
              <a:buNone/>
            </a:pPr>
            <a:endParaRPr lang="en-US" sz="1200" i="1" dirty="0">
              <a:solidFill>
                <a:srgbClr val="E2E8F0"/>
              </a:solidFill>
              <a:latin typeface="Courier New" pitchFamily="34" charset="0"/>
              <a:ea typeface="Courier New" pitchFamily="34" charset="-122"/>
              <a:cs typeface="Courier New" pitchFamily="34" charset="-120"/>
            </a:endParaRPr>
          </a:p>
          <a:p>
            <a:pPr marL="0" indent="0" algn="l">
              <a:buNone/>
            </a:pPr>
            <a:r>
              <a:rPr lang="en-US" sz="1200" i="1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	</a:t>
            </a:r>
            <a:r>
              <a:rPr lang="en-US" sz="1200" i="1" dirty="0">
                <a:solidFill>
                  <a:srgbClr val="68D391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/* Topic 10: Custom </a:t>
            </a:r>
            <a:r>
              <a:rPr lang="en-US" sz="1200" i="1" dirty="0">
                <a:solidFill>
                  <a:srgbClr val="65CC8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field</a:t>
            </a:r>
            <a:r>
              <a:rPr lang="en-US" sz="1200" i="1" dirty="0">
                <a:solidFill>
                  <a:srgbClr val="68D391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for LFU replacement strategy */</a:t>
            </a:r>
          </a:p>
          <a:p>
            <a:pPr marL="0" indent="0" algn="l">
              <a:buNone/>
            </a:pPr>
            <a:r>
              <a:rPr lang="en-US" sz="1200" b="1" i="1" dirty="0">
                <a:solidFill>
                  <a:srgbClr val="68D391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	</a:t>
            </a:r>
            <a:r>
              <a:rPr lang="en-US" sz="1200" b="1" dirty="0" err="1">
                <a:solidFill>
                  <a:srgbClr val="7030A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atomic_t</a:t>
            </a:r>
            <a:r>
              <a:rPr lang="en-US" sz="1200" dirty="0">
                <a:solidFill>
                  <a:srgbClr val="7030A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access_count; </a:t>
            </a:r>
          </a:p>
          <a:p>
            <a:pPr marL="0" indent="0" algn="l">
              <a:buNone/>
            </a:pP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};</a:t>
            </a:r>
            <a:endParaRPr lang="en-US" sz="1200" dirty="0"/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40461" y="5691112"/>
            <a:ext cx="304495" cy="304495"/>
          </a:xfrm>
          <a:prstGeom prst="rect">
            <a:avLst/>
          </a:prstGeom>
        </p:spPr>
      </p:pic>
      <p:sp>
        <p:nvSpPr>
          <p:cNvPr id="22" name="Text 15"/>
          <p:cNvSpPr txBox="1"/>
          <p:nvPr/>
        </p:nvSpPr>
        <p:spPr>
          <a:xfrm>
            <a:off x="1673556" y="5605158"/>
            <a:ext cx="84966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Why </a:t>
            </a:r>
            <a:r>
              <a:rPr lang="en-US" sz="1600" b="1" dirty="0">
                <a:solidFill>
                  <a:srgbClr val="7030A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atomic_t</a:t>
            </a:r>
            <a:r>
              <a:rPr lang="en-US" sz="1600" b="1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?</a:t>
            </a:r>
            <a:endParaRPr lang="en-US" sz="1600" dirty="0"/>
          </a:p>
        </p:txBody>
      </p:sp>
      <p:sp>
        <p:nvSpPr>
          <p:cNvPr id="23" name="Text 16"/>
          <p:cNvSpPr txBox="1"/>
          <p:nvPr/>
        </p:nvSpPr>
        <p:spPr>
          <a:xfrm>
            <a:off x="1653236" y="5862410"/>
            <a:ext cx="9105900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buffer cache is highly concurrent. Using standard variables would cause race conditions, while </a:t>
            </a:r>
            <a:r>
              <a:rPr lang="en-US" sz="1400" b="1" dirty="0" err="1">
                <a:solidFill>
                  <a:srgbClr val="65CC8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spinlock_t</a:t>
            </a:r>
            <a:r>
              <a:rPr lang="en-US" sz="14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would create massive SMP bottlenecks. </a:t>
            </a:r>
            <a:r>
              <a:rPr lang="en-US" sz="1400" b="1" dirty="0" err="1">
                <a:solidFill>
                  <a:srgbClr val="7030A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atomic_t</a:t>
            </a:r>
            <a:r>
              <a:rPr lang="en-US" sz="14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provides lockless, hardware-level thread safety.</a:t>
            </a:r>
            <a:endParaRPr lang="en-US" sz="1400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DA3A52E-9E03-F819-5FF4-2800DDDE2E6D}"/>
              </a:ext>
            </a:extLst>
          </p:cNvPr>
          <p:cNvSpPr txBox="1"/>
          <p:nvPr/>
        </p:nvSpPr>
        <p:spPr>
          <a:xfrm>
            <a:off x="5693885" y="6252883"/>
            <a:ext cx="80391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/>
              <a:t>10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558E5-BC96-93B5-443B-1E54D87F8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5CDE476E-AEA8-182A-5818-0FAF31CA63C1}"/>
              </a:ext>
            </a:extLst>
          </p:cNvPr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6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029895BF-EE73-34EC-A36A-73CC2DBC7ADD}"/>
              </a:ext>
            </a:extLst>
          </p:cNvPr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B3319312-B3BC-CC7F-8C9B-710AE385E3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sp>
        <p:nvSpPr>
          <p:cNvPr id="5" name="Shape 2">
            <a:extLst>
              <a:ext uri="{FF2B5EF4-FFF2-40B4-BE49-F238E27FC236}">
                <a16:creationId xmlns:a16="http://schemas.microsoft.com/office/drawing/2014/main" id="{7D63A78C-7B05-A755-57C9-B74EFAA54571}"/>
              </a:ext>
            </a:extLst>
          </p:cNvPr>
          <p:cNvSpPr/>
          <p:nvPr/>
        </p:nvSpPr>
        <p:spPr>
          <a:xfrm>
            <a:off x="10477195" y="-476402"/>
            <a:ext cx="2857500" cy="2857500"/>
          </a:xfrm>
          <a:prstGeom prst="ellipse">
            <a:avLst/>
          </a:prstGeom>
          <a:solidFill>
            <a:srgbClr val="004B87">
              <a:alpha val="3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209D7142-D144-8179-C476-3DCBAD292D41}"/>
              </a:ext>
            </a:extLst>
          </p:cNvPr>
          <p:cNvSpPr/>
          <p:nvPr/>
        </p:nvSpPr>
        <p:spPr>
          <a:xfrm>
            <a:off x="-952805" y="5016195"/>
            <a:ext cx="2381098" cy="2381098"/>
          </a:xfrm>
          <a:prstGeom prst="ellipse">
            <a:avLst/>
          </a:prstGeom>
          <a:solidFill>
            <a:srgbClr val="004B87">
              <a:alpha val="4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7" name="Image 1" descr="preencoded.png">
            <a:extLst>
              <a:ext uri="{FF2B5EF4-FFF2-40B4-BE49-F238E27FC236}">
                <a16:creationId xmlns:a16="http://schemas.microsoft.com/office/drawing/2014/main" id="{4A3C3617-1233-8433-1CF0-BB4F2A5AB52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420" b="-420"/>
          <a:stretch/>
        </p:blipFill>
        <p:spPr>
          <a:xfrm>
            <a:off x="952805" y="1429207"/>
            <a:ext cx="761695" cy="57607"/>
          </a:xfrm>
          <a:prstGeom prst="rect">
            <a:avLst/>
          </a:prstGeom>
        </p:spPr>
      </p:pic>
      <p:pic>
        <p:nvPicPr>
          <p:cNvPr id="8" name="Image 2" descr="preencoded.png">
            <a:extLst>
              <a:ext uri="{FF2B5EF4-FFF2-40B4-BE49-F238E27FC236}">
                <a16:creationId xmlns:a16="http://schemas.microsoft.com/office/drawing/2014/main" id="{6F1D7514-F199-CF01-2ACE-3E3A5123EAF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-40" b="-40"/>
          <a:stretch/>
        </p:blipFill>
        <p:spPr>
          <a:xfrm>
            <a:off x="952805" y="2635098"/>
            <a:ext cx="10287000" cy="381305"/>
          </a:xfrm>
          <a:prstGeom prst="rect">
            <a:avLst/>
          </a:prstGeom>
        </p:spPr>
      </p:pic>
      <p:pic>
        <p:nvPicPr>
          <p:cNvPr id="9" name="Image 3" descr="preencoded.png">
            <a:extLst>
              <a:ext uri="{FF2B5EF4-FFF2-40B4-BE49-F238E27FC236}">
                <a16:creationId xmlns:a16="http://schemas.microsoft.com/office/drawing/2014/main" id="{F26F2963-18FA-1BA3-5F6B-1FBFEA8AB57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-6" b="-6"/>
          <a:stretch/>
        </p:blipFill>
        <p:spPr>
          <a:xfrm>
            <a:off x="952805" y="3016402"/>
            <a:ext cx="10287000" cy="3086099"/>
          </a:xfrm>
          <a:prstGeom prst="rect">
            <a:avLst/>
          </a:prstGeom>
        </p:spPr>
      </p:pic>
      <p:sp>
        <p:nvSpPr>
          <p:cNvPr id="12" name="Shape 6">
            <a:extLst>
              <a:ext uri="{FF2B5EF4-FFF2-40B4-BE49-F238E27FC236}">
                <a16:creationId xmlns:a16="http://schemas.microsoft.com/office/drawing/2014/main" id="{362C4002-FEC1-DD70-EA10-CDAFD3D30483}"/>
              </a:ext>
            </a:extLst>
          </p:cNvPr>
          <p:cNvSpPr/>
          <p:nvPr/>
        </p:nvSpPr>
        <p:spPr>
          <a:xfrm>
            <a:off x="933144" y="5835496"/>
            <a:ext cx="10325405" cy="267005"/>
          </a:xfrm>
          <a:prstGeom prst="rect">
            <a:avLst/>
          </a:prstGeom>
          <a:solidFill>
            <a:srgbClr val="48BB78">
              <a:alpha val="15000"/>
            </a:srgb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3" name="Shape 7">
            <a:extLst>
              <a:ext uri="{FF2B5EF4-FFF2-40B4-BE49-F238E27FC236}">
                <a16:creationId xmlns:a16="http://schemas.microsoft.com/office/drawing/2014/main" id="{846B2389-F59A-4C48-9971-28E2BA194F12}"/>
              </a:ext>
            </a:extLst>
          </p:cNvPr>
          <p:cNvSpPr/>
          <p:nvPr/>
        </p:nvSpPr>
        <p:spPr>
          <a:xfrm>
            <a:off x="957120" y="5835496"/>
            <a:ext cx="38405" cy="267005"/>
          </a:xfrm>
          <a:prstGeom prst="rect">
            <a:avLst/>
          </a:prstGeom>
          <a:solidFill>
            <a:srgbClr val="48BB78"/>
          </a:solidFill>
          <a:ln w="12700">
            <a:solidFill>
              <a:srgbClr val="48BB7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Shape 8">
            <a:extLst>
              <a:ext uri="{FF2B5EF4-FFF2-40B4-BE49-F238E27FC236}">
                <a16:creationId xmlns:a16="http://schemas.microsoft.com/office/drawing/2014/main" id="{32FC0F35-707B-C8B4-B606-FEA681475E0A}"/>
              </a:ext>
            </a:extLst>
          </p:cNvPr>
          <p:cNvSpPr/>
          <p:nvPr/>
        </p:nvSpPr>
        <p:spPr>
          <a:xfrm>
            <a:off x="1143000" y="2768600"/>
            <a:ext cx="114300" cy="114300"/>
          </a:xfrm>
          <a:prstGeom prst="ellipse">
            <a:avLst/>
          </a:prstGeom>
          <a:solidFill>
            <a:srgbClr val="FF5F5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Shape 9">
            <a:extLst>
              <a:ext uri="{FF2B5EF4-FFF2-40B4-BE49-F238E27FC236}">
                <a16:creationId xmlns:a16="http://schemas.microsoft.com/office/drawing/2014/main" id="{F0740093-1276-12C0-53C1-126ED28DC7B5}"/>
              </a:ext>
            </a:extLst>
          </p:cNvPr>
          <p:cNvSpPr/>
          <p:nvPr/>
        </p:nvSpPr>
        <p:spPr>
          <a:xfrm>
            <a:off x="1333195" y="2768600"/>
            <a:ext cx="114300" cy="114300"/>
          </a:xfrm>
          <a:prstGeom prst="ellipse">
            <a:avLst/>
          </a:prstGeom>
          <a:solidFill>
            <a:srgbClr val="FFBD2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Shape 10">
            <a:extLst>
              <a:ext uri="{FF2B5EF4-FFF2-40B4-BE49-F238E27FC236}">
                <a16:creationId xmlns:a16="http://schemas.microsoft.com/office/drawing/2014/main" id="{C308A7F9-55B4-02F7-A943-0536E3E07FCD}"/>
              </a:ext>
            </a:extLst>
          </p:cNvPr>
          <p:cNvSpPr/>
          <p:nvPr/>
        </p:nvSpPr>
        <p:spPr>
          <a:xfrm>
            <a:off x="1524305" y="2768600"/>
            <a:ext cx="114300" cy="114300"/>
          </a:xfrm>
          <a:prstGeom prst="ellipse">
            <a:avLst/>
          </a:prstGeom>
          <a:solidFill>
            <a:srgbClr val="27C93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4845E601-AC2E-ED98-6D37-44B8822C8056}"/>
              </a:ext>
            </a:extLst>
          </p:cNvPr>
          <p:cNvSpPr txBox="1"/>
          <p:nvPr/>
        </p:nvSpPr>
        <p:spPr>
          <a:xfrm>
            <a:off x="952805" y="761695"/>
            <a:ext cx="11056010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100" b="1" kern="0" spc="38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Implementation 2</a:t>
            </a:r>
            <a:r>
              <a:rPr lang="en-US" altLang="zh-CN" sz="3100" b="1" kern="0" spc="38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— </a:t>
            </a:r>
            <a:r>
              <a:rPr lang="en-US" sz="3100" b="1" kern="0" spc="38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Hooking the Lookup Path</a:t>
            </a:r>
            <a:endParaRPr lang="en-US" sz="3100" dirty="0"/>
          </a:p>
        </p:txBody>
      </p:sp>
      <p:sp>
        <p:nvSpPr>
          <p:cNvPr id="18" name="Text 12">
            <a:extLst>
              <a:ext uri="{FF2B5EF4-FFF2-40B4-BE49-F238E27FC236}">
                <a16:creationId xmlns:a16="http://schemas.microsoft.com/office/drawing/2014/main" id="{014A8BA3-4E86-5BA4-8FCE-FF1EF5F66D5A}"/>
              </a:ext>
            </a:extLst>
          </p:cNvPr>
          <p:cNvSpPr txBox="1"/>
          <p:nvPr/>
        </p:nvSpPr>
        <p:spPr>
          <a:xfrm>
            <a:off x="952805" y="1803909"/>
            <a:ext cx="10363810" cy="4672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We instrumented </a:t>
            </a:r>
            <a:r>
              <a:rPr lang="en-US" sz="1600" b="1" dirty="0">
                <a:solidFill>
                  <a:srgbClr val="DEA900"/>
                </a:solidFill>
                <a:latin typeface="Courier New" panose="02070309020205020404" pitchFamily="49" charset="0"/>
                <a:ea typeface="Roboto" pitchFamily="34" charset="-122"/>
                <a:cs typeface="Courier New" panose="02070309020205020404" pitchFamily="49" charset="0"/>
              </a:rPr>
              <a:t>__</a:t>
            </a:r>
            <a:r>
              <a:rPr lang="en-US" sz="1600" b="1" dirty="0" err="1">
                <a:solidFill>
                  <a:srgbClr val="DEA900"/>
                </a:solidFill>
                <a:latin typeface="Courier New" panose="02070309020205020404" pitchFamily="49" charset="0"/>
                <a:ea typeface="Roboto" pitchFamily="34" charset="-122"/>
                <a:cs typeface="Courier New" panose="02070309020205020404" pitchFamily="49" charset="0"/>
              </a:rPr>
              <a:t>find_get_block</a:t>
            </a: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 If </a:t>
            </a:r>
            <a:r>
              <a:rPr lang="en-US" sz="1600" b="1" dirty="0" err="1">
                <a:solidFill>
                  <a:srgbClr val="DEA900"/>
                </a:solidFill>
                <a:latin typeface="Courier New" panose="02070309020205020404" pitchFamily="49" charset="0"/>
                <a:ea typeface="Roboto" pitchFamily="34" charset="-122"/>
                <a:cs typeface="Courier New" panose="02070309020205020404" pitchFamily="49" charset="0"/>
              </a:rPr>
              <a:t>lookup_bh_lru</a:t>
            </a:r>
            <a:r>
              <a:rPr lang="en-US" sz="1600" b="1" dirty="0">
                <a:solidFill>
                  <a:srgbClr val="DEA900"/>
                </a:solidFill>
                <a:latin typeface="Courier New" panose="02070309020205020404" pitchFamily="49" charset="0"/>
                <a:ea typeface="Roboto" pitchFamily="34" charset="-122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and </a:t>
            </a:r>
            <a:r>
              <a:rPr lang="en-US" sz="1600" b="1" dirty="0">
                <a:solidFill>
                  <a:srgbClr val="DEA900"/>
                </a:solidFill>
                <a:latin typeface="Courier New" panose="02070309020205020404" pitchFamily="49" charset="0"/>
                <a:ea typeface="Roboto" pitchFamily="34" charset="-122"/>
                <a:cs typeface="Courier New" panose="02070309020205020404" pitchFamily="49" charset="0"/>
              </a:rPr>
              <a:t>__</a:t>
            </a:r>
            <a:r>
              <a:rPr lang="en-US" sz="1600" b="1" dirty="0" err="1">
                <a:solidFill>
                  <a:srgbClr val="DEA900"/>
                </a:solidFill>
                <a:latin typeface="Courier New" panose="02070309020205020404" pitchFamily="49" charset="0"/>
                <a:ea typeface="Roboto" pitchFamily="34" charset="-122"/>
                <a:cs typeface="Courier New" panose="02070309020205020404" pitchFamily="49" charset="0"/>
              </a:rPr>
              <a:t>find_get_block_slow</a:t>
            </a:r>
            <a:r>
              <a:rPr lang="en-US" sz="1600" b="1" dirty="0">
                <a:solidFill>
                  <a:srgbClr val="DEA900"/>
                </a:solidFill>
                <a:latin typeface="Courier New" panose="02070309020205020404" pitchFamily="49" charset="0"/>
                <a:ea typeface="Roboto" pitchFamily="34" charset="-122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fail to find the block, we register a </a:t>
            </a:r>
            <a:r>
              <a:rPr lang="en-US" sz="1600" b="1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Miss</a:t>
            </a: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 Otherwise, we register a </a:t>
            </a:r>
            <a:r>
              <a:rPr lang="en-US" sz="1600" b="1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Hit </a:t>
            </a: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and call </a:t>
            </a:r>
            <a:r>
              <a:rPr lang="en-US" sz="1600" b="1" dirty="0" err="1">
                <a:solidFill>
                  <a:srgbClr val="DEA900"/>
                </a:solidFill>
                <a:latin typeface="Courier New" panose="02070309020205020404" pitchFamily="49" charset="0"/>
                <a:ea typeface="Roboto" pitchFamily="34" charset="-122"/>
                <a:cs typeface="Courier New" panose="02070309020205020404" pitchFamily="49" charset="0"/>
              </a:rPr>
              <a:t>touch_buffer</a:t>
            </a: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600" dirty="0"/>
          </a:p>
        </p:txBody>
      </p:sp>
      <p:sp>
        <p:nvSpPr>
          <p:cNvPr id="19" name="Text 13">
            <a:extLst>
              <a:ext uri="{FF2B5EF4-FFF2-40B4-BE49-F238E27FC236}">
                <a16:creationId xmlns:a16="http://schemas.microsoft.com/office/drawing/2014/main" id="{D3293CE6-D020-D09A-D412-EB5663D96C96}"/>
              </a:ext>
            </a:extLst>
          </p:cNvPr>
          <p:cNvSpPr txBox="1"/>
          <p:nvPr/>
        </p:nvSpPr>
        <p:spPr>
          <a:xfrm>
            <a:off x="895198" y="2730195"/>
            <a:ext cx="1040130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A0AEC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include/linux/</a:t>
            </a:r>
            <a:r>
              <a:rPr lang="en-US" sz="1000" dirty="0" err="1">
                <a:solidFill>
                  <a:srgbClr val="A0AEC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buffer.c</a:t>
            </a:r>
            <a:endParaRPr lang="en-US" sz="1000" dirty="0"/>
          </a:p>
        </p:txBody>
      </p:sp>
      <p:sp>
        <p:nvSpPr>
          <p:cNvPr id="20" name="Text 14">
            <a:extLst>
              <a:ext uri="{FF2B5EF4-FFF2-40B4-BE49-F238E27FC236}">
                <a16:creationId xmlns:a16="http://schemas.microsoft.com/office/drawing/2014/main" id="{02780851-B48B-5C4B-4B61-845E30C83563}"/>
              </a:ext>
            </a:extLst>
          </p:cNvPr>
          <p:cNvSpPr txBox="1"/>
          <p:nvPr/>
        </p:nvSpPr>
        <p:spPr>
          <a:xfrm>
            <a:off x="1133399" y="3143504"/>
            <a:ext cx="10401300" cy="25648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3B3E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if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(</a:t>
            </a:r>
            <a:r>
              <a:rPr lang="en-US" sz="1200" dirty="0" err="1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bh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== </a:t>
            </a:r>
            <a:r>
              <a:rPr lang="en-US" sz="1200" dirty="0">
                <a:solidFill>
                  <a:srgbClr val="63B3E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NULL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)</a:t>
            </a:r>
          </a:p>
          <a:p>
            <a:pPr marL="0" indent="0" algn="l">
              <a:buNone/>
            </a:pP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{</a:t>
            </a:r>
          </a:p>
          <a:p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     </a:t>
            </a:r>
            <a:r>
              <a:rPr lang="en-US" sz="1200" dirty="0" err="1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bh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= </a:t>
            </a:r>
            <a:r>
              <a:rPr lang="en-US" sz="1200" dirty="0">
                <a:solidFill>
                  <a:srgbClr val="DEA90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__</a:t>
            </a:r>
            <a:r>
              <a:rPr lang="en-US" sz="1200" dirty="0" err="1">
                <a:solidFill>
                  <a:srgbClr val="DEA90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find_get_block_slow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(</a:t>
            </a:r>
            <a:r>
              <a:rPr lang="en-US" sz="1200" dirty="0" err="1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bdev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, block);</a:t>
            </a:r>
          </a:p>
          <a:p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     </a:t>
            </a:r>
            <a:r>
              <a:rPr lang="en-US" sz="1200" dirty="0">
                <a:solidFill>
                  <a:srgbClr val="63B3E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if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(</a:t>
            </a:r>
            <a:r>
              <a:rPr lang="en-US" sz="1200" dirty="0" err="1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bh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) </a:t>
            </a:r>
            <a:r>
              <a:rPr lang="en-US" sz="1200" dirty="0" err="1">
                <a:solidFill>
                  <a:srgbClr val="DEA90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bh_lru_install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(</a:t>
            </a:r>
            <a:r>
              <a:rPr lang="en-US" sz="1200" dirty="0" err="1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bh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);</a:t>
            </a:r>
          </a:p>
          <a:p>
            <a:endParaRPr lang="en-US" sz="1200" dirty="0">
              <a:solidFill>
                <a:srgbClr val="E2E8F0"/>
              </a:solidFill>
              <a:latin typeface="Courier New" pitchFamily="34" charset="0"/>
              <a:ea typeface="Courier New" pitchFamily="34" charset="-122"/>
              <a:cs typeface="Courier New" pitchFamily="34" charset="-120"/>
            </a:endParaRPr>
          </a:p>
          <a:p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     </a:t>
            </a:r>
            <a:r>
              <a:rPr lang="en-US" sz="1200" dirty="0">
                <a:solidFill>
                  <a:srgbClr val="65CC8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/* Topic 10: Cache Miss logic */</a:t>
            </a:r>
          </a:p>
          <a:p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     </a:t>
            </a:r>
            <a:r>
              <a:rPr lang="en-US" sz="1200" dirty="0" err="1">
                <a:solidFill>
                  <a:srgbClr val="DEA90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this_cpu_inc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(</a:t>
            </a:r>
            <a:r>
              <a:rPr lang="en-US" sz="1200" dirty="0" err="1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cpu_cache_misses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);</a:t>
            </a:r>
          </a:p>
          <a:p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</a:t>
            </a:r>
          </a:p>
          <a:p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} </a:t>
            </a:r>
          </a:p>
          <a:p>
            <a:r>
              <a:rPr lang="en-US" sz="1200" dirty="0">
                <a:solidFill>
                  <a:srgbClr val="63B3E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else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</a:t>
            </a:r>
          </a:p>
          <a:p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{</a:t>
            </a:r>
          </a:p>
          <a:p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     </a:t>
            </a:r>
            <a:r>
              <a:rPr lang="en-US" sz="1200" dirty="0" err="1">
                <a:solidFill>
                  <a:srgbClr val="DEA90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touch_buffer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(</a:t>
            </a:r>
            <a:r>
              <a:rPr lang="en-US" sz="1200" dirty="0" err="1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bh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);</a:t>
            </a:r>
          </a:p>
          <a:p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     </a:t>
            </a:r>
            <a:r>
              <a:rPr lang="en-US" sz="1200" dirty="0">
                <a:solidFill>
                  <a:srgbClr val="65CC8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/* Topic 10: Cache Hit logic */</a:t>
            </a:r>
          </a:p>
          <a:p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     </a:t>
            </a:r>
            <a:r>
              <a:rPr lang="en-US" sz="1200" dirty="0" err="1">
                <a:solidFill>
                  <a:srgbClr val="DEA90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this_cpu_inc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(</a:t>
            </a:r>
            <a:r>
              <a:rPr lang="en-US" sz="1200" dirty="0" err="1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cpu_cache_hits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); </a:t>
            </a:r>
          </a:p>
          <a:p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}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DB14839-2580-444C-B038-094E5721B4DB}"/>
              </a:ext>
            </a:extLst>
          </p:cNvPr>
          <p:cNvSpPr txBox="1"/>
          <p:nvPr/>
        </p:nvSpPr>
        <p:spPr>
          <a:xfrm>
            <a:off x="5693885" y="6252883"/>
            <a:ext cx="80391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/>
              <a:t>11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3783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F4CEA-3111-EB25-8CF4-20A10E146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99745031-9C37-2830-3536-7FD014E6F68D}"/>
              </a:ext>
            </a:extLst>
          </p:cNvPr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6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31E3DF27-AA78-721D-8327-6C21C798EE5A}"/>
              </a:ext>
            </a:extLst>
          </p:cNvPr>
          <p:cNvSpPr/>
          <p:nvPr/>
        </p:nvSpPr>
        <p:spPr>
          <a:xfrm>
            <a:off x="0" y="20472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D9B8D708-B57C-C69C-E3E3-A011466F54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sp>
        <p:nvSpPr>
          <p:cNvPr id="5" name="Shape 2">
            <a:extLst>
              <a:ext uri="{FF2B5EF4-FFF2-40B4-BE49-F238E27FC236}">
                <a16:creationId xmlns:a16="http://schemas.microsoft.com/office/drawing/2014/main" id="{0DE2A6BD-1EFD-B198-606E-448E34C2E913}"/>
              </a:ext>
            </a:extLst>
          </p:cNvPr>
          <p:cNvSpPr/>
          <p:nvPr/>
        </p:nvSpPr>
        <p:spPr>
          <a:xfrm>
            <a:off x="10477195" y="-476402"/>
            <a:ext cx="2857500" cy="2857500"/>
          </a:xfrm>
          <a:prstGeom prst="ellipse">
            <a:avLst/>
          </a:prstGeom>
          <a:solidFill>
            <a:srgbClr val="004B87">
              <a:alpha val="3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E516F54F-0FC5-5940-3ABE-F0EBCBC91461}"/>
              </a:ext>
            </a:extLst>
          </p:cNvPr>
          <p:cNvSpPr/>
          <p:nvPr/>
        </p:nvSpPr>
        <p:spPr>
          <a:xfrm>
            <a:off x="-952805" y="4762195"/>
            <a:ext cx="2381098" cy="2381098"/>
          </a:xfrm>
          <a:prstGeom prst="ellipse">
            <a:avLst/>
          </a:prstGeom>
          <a:solidFill>
            <a:srgbClr val="004B87">
              <a:alpha val="4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7" name="Image 1" descr="preencoded.png">
            <a:extLst>
              <a:ext uri="{FF2B5EF4-FFF2-40B4-BE49-F238E27FC236}">
                <a16:creationId xmlns:a16="http://schemas.microsoft.com/office/drawing/2014/main" id="{812AD12B-46E7-B8ED-E422-49287E82CD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420" b="-420"/>
          <a:stretch/>
        </p:blipFill>
        <p:spPr>
          <a:xfrm>
            <a:off x="952805" y="1429207"/>
            <a:ext cx="761695" cy="57607"/>
          </a:xfrm>
          <a:prstGeom prst="rect">
            <a:avLst/>
          </a:prstGeom>
        </p:spPr>
      </p:pic>
      <p:pic>
        <p:nvPicPr>
          <p:cNvPr id="8" name="Image 2" descr="preencoded.png">
            <a:extLst>
              <a:ext uri="{FF2B5EF4-FFF2-40B4-BE49-F238E27FC236}">
                <a16:creationId xmlns:a16="http://schemas.microsoft.com/office/drawing/2014/main" id="{FC2DD22E-C95C-5F48-571E-FA5F677E5F1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-40" b="-40"/>
          <a:stretch/>
        </p:blipFill>
        <p:spPr>
          <a:xfrm>
            <a:off x="1076706" y="3697377"/>
            <a:ext cx="10287000" cy="381305"/>
          </a:xfrm>
          <a:prstGeom prst="rect">
            <a:avLst/>
          </a:prstGeom>
        </p:spPr>
      </p:pic>
      <p:pic>
        <p:nvPicPr>
          <p:cNvPr id="9" name="Image 3" descr="preencoded.png">
            <a:extLst>
              <a:ext uri="{FF2B5EF4-FFF2-40B4-BE49-F238E27FC236}">
                <a16:creationId xmlns:a16="http://schemas.microsoft.com/office/drawing/2014/main" id="{7DDDA20F-633C-840B-E09D-E7F4CB5913E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-6" b="-6"/>
          <a:stretch/>
        </p:blipFill>
        <p:spPr>
          <a:xfrm>
            <a:off x="1076706" y="4078682"/>
            <a:ext cx="10287000" cy="1538310"/>
          </a:xfrm>
          <a:prstGeom prst="rect">
            <a:avLst/>
          </a:prstGeom>
        </p:spPr>
      </p:pic>
      <p:sp>
        <p:nvSpPr>
          <p:cNvPr id="12" name="Shape 6">
            <a:extLst>
              <a:ext uri="{FF2B5EF4-FFF2-40B4-BE49-F238E27FC236}">
                <a16:creationId xmlns:a16="http://schemas.microsoft.com/office/drawing/2014/main" id="{8FE20889-992C-1231-758F-59DDBB6B581F}"/>
              </a:ext>
            </a:extLst>
          </p:cNvPr>
          <p:cNvSpPr/>
          <p:nvPr/>
        </p:nvSpPr>
        <p:spPr>
          <a:xfrm>
            <a:off x="1057046" y="5349987"/>
            <a:ext cx="10325405" cy="267005"/>
          </a:xfrm>
          <a:prstGeom prst="rect">
            <a:avLst/>
          </a:prstGeom>
          <a:solidFill>
            <a:srgbClr val="48BB78">
              <a:alpha val="15000"/>
            </a:srgb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3" name="Shape 7">
            <a:extLst>
              <a:ext uri="{FF2B5EF4-FFF2-40B4-BE49-F238E27FC236}">
                <a16:creationId xmlns:a16="http://schemas.microsoft.com/office/drawing/2014/main" id="{1DB57B5D-1756-530E-D93B-B00BF72325C1}"/>
              </a:ext>
            </a:extLst>
          </p:cNvPr>
          <p:cNvSpPr/>
          <p:nvPr/>
        </p:nvSpPr>
        <p:spPr>
          <a:xfrm>
            <a:off x="1076706" y="5325779"/>
            <a:ext cx="38405" cy="267005"/>
          </a:xfrm>
          <a:prstGeom prst="rect">
            <a:avLst/>
          </a:prstGeom>
          <a:solidFill>
            <a:srgbClr val="48BB78"/>
          </a:solidFill>
          <a:ln w="12700">
            <a:solidFill>
              <a:srgbClr val="48BB7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Shape 8">
            <a:extLst>
              <a:ext uri="{FF2B5EF4-FFF2-40B4-BE49-F238E27FC236}">
                <a16:creationId xmlns:a16="http://schemas.microsoft.com/office/drawing/2014/main" id="{0F1BEE01-967C-A440-3849-E1B5AEABC41A}"/>
              </a:ext>
            </a:extLst>
          </p:cNvPr>
          <p:cNvSpPr/>
          <p:nvPr/>
        </p:nvSpPr>
        <p:spPr>
          <a:xfrm>
            <a:off x="1266901" y="3830879"/>
            <a:ext cx="114300" cy="114300"/>
          </a:xfrm>
          <a:prstGeom prst="ellipse">
            <a:avLst/>
          </a:prstGeom>
          <a:solidFill>
            <a:srgbClr val="FF5F5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Shape 9">
            <a:extLst>
              <a:ext uri="{FF2B5EF4-FFF2-40B4-BE49-F238E27FC236}">
                <a16:creationId xmlns:a16="http://schemas.microsoft.com/office/drawing/2014/main" id="{F7D026BB-D869-2962-415F-05B6DD474DED}"/>
              </a:ext>
            </a:extLst>
          </p:cNvPr>
          <p:cNvSpPr/>
          <p:nvPr/>
        </p:nvSpPr>
        <p:spPr>
          <a:xfrm>
            <a:off x="1457096" y="3830879"/>
            <a:ext cx="114300" cy="114300"/>
          </a:xfrm>
          <a:prstGeom prst="ellipse">
            <a:avLst/>
          </a:prstGeom>
          <a:solidFill>
            <a:srgbClr val="FFBD2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Shape 10">
            <a:extLst>
              <a:ext uri="{FF2B5EF4-FFF2-40B4-BE49-F238E27FC236}">
                <a16:creationId xmlns:a16="http://schemas.microsoft.com/office/drawing/2014/main" id="{8780CA47-FDCD-0090-74FC-68FE2B4DF271}"/>
              </a:ext>
            </a:extLst>
          </p:cNvPr>
          <p:cNvSpPr/>
          <p:nvPr/>
        </p:nvSpPr>
        <p:spPr>
          <a:xfrm>
            <a:off x="1648206" y="3830879"/>
            <a:ext cx="114300" cy="114300"/>
          </a:xfrm>
          <a:prstGeom prst="ellipse">
            <a:avLst/>
          </a:prstGeom>
          <a:solidFill>
            <a:srgbClr val="27C93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799A2684-8246-3C9A-9AAC-56369791F408}"/>
              </a:ext>
            </a:extLst>
          </p:cNvPr>
          <p:cNvSpPr txBox="1"/>
          <p:nvPr/>
        </p:nvSpPr>
        <p:spPr>
          <a:xfrm>
            <a:off x="952805" y="761695"/>
            <a:ext cx="11056010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100" b="1" kern="0" spc="38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Implementation 3</a:t>
            </a:r>
            <a:r>
              <a:rPr lang="en-US" altLang="zh-CN" sz="3100" b="1" kern="0" spc="38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— </a:t>
            </a:r>
            <a:r>
              <a:rPr lang="en-US" sz="3100" b="1" kern="0" spc="38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Lockless Per-CPU Statistics</a:t>
            </a:r>
            <a:endParaRPr lang="en-US" sz="3100" dirty="0"/>
          </a:p>
        </p:txBody>
      </p:sp>
      <p:sp>
        <p:nvSpPr>
          <p:cNvPr id="18" name="Text 12">
            <a:extLst>
              <a:ext uri="{FF2B5EF4-FFF2-40B4-BE49-F238E27FC236}">
                <a16:creationId xmlns:a16="http://schemas.microsoft.com/office/drawing/2014/main" id="{CDCBDD65-758B-E560-FC09-D629AD30821B}"/>
              </a:ext>
            </a:extLst>
          </p:cNvPr>
          <p:cNvSpPr txBox="1"/>
          <p:nvPr/>
        </p:nvSpPr>
        <p:spPr>
          <a:xfrm>
            <a:off x="1115111" y="1978726"/>
            <a:ext cx="9638742" cy="10847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Problem: </a:t>
            </a: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Using global counters with a spinlock on every cache check creates severe SMP (Symmetric </a:t>
            </a:r>
          </a:p>
          <a:p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Multiprocessing) bottlenecks.</a:t>
            </a:r>
          </a:p>
          <a:p>
            <a:pPr>
              <a:lnSpc>
                <a:spcPct val="150000"/>
              </a:lnSpc>
            </a:pPr>
            <a:endParaRPr lang="en-US" sz="1600" dirty="0">
              <a:solidFill>
                <a:srgbClr val="445566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r>
              <a:rPr lang="en-US" sz="1600" b="1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Solution: </a:t>
            </a: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We implemented </a:t>
            </a:r>
            <a:r>
              <a:rPr lang="en-US" sz="1600" b="1" dirty="0">
                <a:solidFill>
                  <a:srgbClr val="DEA900"/>
                </a:solidFill>
                <a:latin typeface="Courier New" panose="02070309020205020404" pitchFamily="49" charset="0"/>
                <a:ea typeface="Roboto" pitchFamily="34" charset="-122"/>
                <a:cs typeface="Courier New" panose="02070309020205020404" pitchFamily="49" charset="0"/>
              </a:rPr>
              <a:t>DEFINE_PER_CPU </a:t>
            </a: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for completely lockless, zero-overhead incrementing.</a:t>
            </a:r>
          </a:p>
        </p:txBody>
      </p:sp>
      <p:sp>
        <p:nvSpPr>
          <p:cNvPr id="19" name="Text 13">
            <a:extLst>
              <a:ext uri="{FF2B5EF4-FFF2-40B4-BE49-F238E27FC236}">
                <a16:creationId xmlns:a16="http://schemas.microsoft.com/office/drawing/2014/main" id="{49B87CB6-82DE-CA27-0D62-4D5D64B0D097}"/>
              </a:ext>
            </a:extLst>
          </p:cNvPr>
          <p:cNvSpPr txBox="1"/>
          <p:nvPr/>
        </p:nvSpPr>
        <p:spPr>
          <a:xfrm>
            <a:off x="1019099" y="3792474"/>
            <a:ext cx="1040130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A0AEC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include/linux/buffer_head.h</a:t>
            </a:r>
            <a:endParaRPr lang="en-US" sz="1000" dirty="0"/>
          </a:p>
        </p:txBody>
      </p:sp>
      <p:sp>
        <p:nvSpPr>
          <p:cNvPr id="20" name="Text 14">
            <a:extLst>
              <a:ext uri="{FF2B5EF4-FFF2-40B4-BE49-F238E27FC236}">
                <a16:creationId xmlns:a16="http://schemas.microsoft.com/office/drawing/2014/main" id="{02CD9FEF-A930-72A0-BB18-B10D5F771B16}"/>
              </a:ext>
            </a:extLst>
          </p:cNvPr>
          <p:cNvSpPr txBox="1"/>
          <p:nvPr/>
        </p:nvSpPr>
        <p:spPr>
          <a:xfrm>
            <a:off x="1280160" y="4161860"/>
            <a:ext cx="10401300" cy="10725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5CC8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/* Removed global locks, using Per-CPU variables */</a:t>
            </a:r>
          </a:p>
          <a:p>
            <a:r>
              <a:rPr lang="en-US" sz="1200" dirty="0">
                <a:solidFill>
                  <a:srgbClr val="63B3E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static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</a:t>
            </a:r>
            <a:r>
              <a:rPr lang="en-US" sz="1200" dirty="0">
                <a:solidFill>
                  <a:srgbClr val="DEA90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DEFINE_PER_CPU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(</a:t>
            </a:r>
            <a:r>
              <a:rPr lang="en-US" sz="1200" dirty="0">
                <a:solidFill>
                  <a:srgbClr val="63B3E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unsigned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</a:t>
            </a:r>
            <a:r>
              <a:rPr lang="en-US" sz="1200" dirty="0">
                <a:solidFill>
                  <a:srgbClr val="63B3E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long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, </a:t>
            </a:r>
            <a:r>
              <a:rPr lang="en-US" sz="1200" dirty="0" err="1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cpu_cache_hits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);    </a:t>
            </a:r>
            <a:r>
              <a:rPr lang="en-US" sz="1200" dirty="0">
                <a:solidFill>
                  <a:srgbClr val="65CC8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// Default set to 0</a:t>
            </a:r>
          </a:p>
          <a:p>
            <a:r>
              <a:rPr lang="en-US" sz="1200" dirty="0">
                <a:solidFill>
                  <a:srgbClr val="63B3E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static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</a:t>
            </a:r>
            <a:r>
              <a:rPr lang="en-US" sz="1200" dirty="0">
                <a:solidFill>
                  <a:srgbClr val="DEA90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DEFINE_PER_CPU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(</a:t>
            </a:r>
            <a:r>
              <a:rPr lang="en-US" sz="1200" dirty="0">
                <a:solidFill>
                  <a:srgbClr val="63B3E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unsigned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</a:t>
            </a:r>
            <a:r>
              <a:rPr lang="en-US" sz="1200" dirty="0">
                <a:solidFill>
                  <a:srgbClr val="63B3E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long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, </a:t>
            </a:r>
            <a:r>
              <a:rPr lang="en-US" sz="1200" dirty="0" err="1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cpu_cache_misses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);  </a:t>
            </a:r>
            <a:r>
              <a:rPr lang="en-US" altLang="zh-CN" sz="1200" dirty="0">
                <a:solidFill>
                  <a:srgbClr val="65CC8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// Default set to 0</a:t>
            </a:r>
            <a:endParaRPr lang="en-US" sz="1200" dirty="0">
              <a:solidFill>
                <a:srgbClr val="E2E8F0"/>
              </a:solidFill>
              <a:latin typeface="Courier New" pitchFamily="34" charset="0"/>
              <a:ea typeface="Courier New" pitchFamily="34" charset="-122"/>
              <a:cs typeface="Courier New" pitchFamily="34" charset="-12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75889A2-0C43-555E-F48A-4193F0985947}"/>
              </a:ext>
            </a:extLst>
          </p:cNvPr>
          <p:cNvSpPr txBox="1"/>
          <p:nvPr/>
        </p:nvSpPr>
        <p:spPr>
          <a:xfrm>
            <a:off x="5693885" y="6252883"/>
            <a:ext cx="80391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/>
              <a:t>12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2155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79B13-B16F-348F-90A2-7ADE3C682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EEB5E7B9-9906-636E-F7BB-579D10D7F9F4}"/>
              </a:ext>
            </a:extLst>
          </p:cNvPr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6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1358250C-2CF6-B1E0-58CA-DA1D8E3F4781}"/>
              </a:ext>
            </a:extLst>
          </p:cNvPr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FD4D6975-6A11-E342-8CA1-291A7479C3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sp>
        <p:nvSpPr>
          <p:cNvPr id="5" name="Shape 2">
            <a:extLst>
              <a:ext uri="{FF2B5EF4-FFF2-40B4-BE49-F238E27FC236}">
                <a16:creationId xmlns:a16="http://schemas.microsoft.com/office/drawing/2014/main" id="{33AF750E-F708-BC0F-BBE0-11ED5CF3E437}"/>
              </a:ext>
            </a:extLst>
          </p:cNvPr>
          <p:cNvSpPr/>
          <p:nvPr/>
        </p:nvSpPr>
        <p:spPr>
          <a:xfrm>
            <a:off x="10477195" y="-476402"/>
            <a:ext cx="2857500" cy="2857500"/>
          </a:xfrm>
          <a:prstGeom prst="ellipse">
            <a:avLst/>
          </a:prstGeom>
          <a:solidFill>
            <a:srgbClr val="004B87">
              <a:alpha val="3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151D4741-BC46-AAC5-D5D9-1D4B0661773F}"/>
              </a:ext>
            </a:extLst>
          </p:cNvPr>
          <p:cNvSpPr/>
          <p:nvPr/>
        </p:nvSpPr>
        <p:spPr>
          <a:xfrm>
            <a:off x="-952805" y="4762195"/>
            <a:ext cx="2381098" cy="2381098"/>
          </a:xfrm>
          <a:prstGeom prst="ellipse">
            <a:avLst/>
          </a:prstGeom>
          <a:solidFill>
            <a:srgbClr val="004B87">
              <a:alpha val="4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7" name="Image 1" descr="preencoded.png">
            <a:extLst>
              <a:ext uri="{FF2B5EF4-FFF2-40B4-BE49-F238E27FC236}">
                <a16:creationId xmlns:a16="http://schemas.microsoft.com/office/drawing/2014/main" id="{11D35028-220F-7564-51D0-63BDF180772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420" b="-420"/>
          <a:stretch/>
        </p:blipFill>
        <p:spPr>
          <a:xfrm>
            <a:off x="952805" y="1429207"/>
            <a:ext cx="761695" cy="57607"/>
          </a:xfrm>
          <a:prstGeom prst="rect">
            <a:avLst/>
          </a:prstGeom>
        </p:spPr>
      </p:pic>
      <p:pic>
        <p:nvPicPr>
          <p:cNvPr id="8" name="Image 2" descr="preencoded.png">
            <a:extLst>
              <a:ext uri="{FF2B5EF4-FFF2-40B4-BE49-F238E27FC236}">
                <a16:creationId xmlns:a16="http://schemas.microsoft.com/office/drawing/2014/main" id="{7FFFD580-F85F-0D6D-1FF4-336095C903C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-40" b="-40"/>
          <a:stretch/>
        </p:blipFill>
        <p:spPr>
          <a:xfrm>
            <a:off x="952805" y="2381098"/>
            <a:ext cx="10287000" cy="381305"/>
          </a:xfrm>
          <a:prstGeom prst="rect">
            <a:avLst/>
          </a:prstGeom>
        </p:spPr>
      </p:pic>
      <p:pic>
        <p:nvPicPr>
          <p:cNvPr id="9" name="Image 3" descr="preencoded.png">
            <a:extLst>
              <a:ext uri="{FF2B5EF4-FFF2-40B4-BE49-F238E27FC236}">
                <a16:creationId xmlns:a16="http://schemas.microsoft.com/office/drawing/2014/main" id="{A5B1EE9F-DC13-E7AD-21E8-94EDF5E1D10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-6" b="-6"/>
          <a:stretch/>
        </p:blipFill>
        <p:spPr>
          <a:xfrm>
            <a:off x="952805" y="2762402"/>
            <a:ext cx="10287000" cy="3086099"/>
          </a:xfrm>
          <a:prstGeom prst="rect">
            <a:avLst/>
          </a:prstGeom>
        </p:spPr>
      </p:pic>
      <p:sp>
        <p:nvSpPr>
          <p:cNvPr id="12" name="Shape 6">
            <a:extLst>
              <a:ext uri="{FF2B5EF4-FFF2-40B4-BE49-F238E27FC236}">
                <a16:creationId xmlns:a16="http://schemas.microsoft.com/office/drawing/2014/main" id="{AA8913E0-0BB1-D895-8ECA-866171F3D3DC}"/>
              </a:ext>
            </a:extLst>
          </p:cNvPr>
          <p:cNvSpPr/>
          <p:nvPr/>
        </p:nvSpPr>
        <p:spPr>
          <a:xfrm>
            <a:off x="933144" y="5581496"/>
            <a:ext cx="10325405" cy="267005"/>
          </a:xfrm>
          <a:prstGeom prst="rect">
            <a:avLst/>
          </a:prstGeom>
          <a:solidFill>
            <a:srgbClr val="48BB78">
              <a:alpha val="15000"/>
            </a:srgb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3" name="Shape 7">
            <a:extLst>
              <a:ext uri="{FF2B5EF4-FFF2-40B4-BE49-F238E27FC236}">
                <a16:creationId xmlns:a16="http://schemas.microsoft.com/office/drawing/2014/main" id="{4E108CA4-3816-429F-8B6E-549495BA6ABA}"/>
              </a:ext>
            </a:extLst>
          </p:cNvPr>
          <p:cNvSpPr/>
          <p:nvPr/>
        </p:nvSpPr>
        <p:spPr>
          <a:xfrm>
            <a:off x="957120" y="5581496"/>
            <a:ext cx="38405" cy="267005"/>
          </a:xfrm>
          <a:prstGeom prst="rect">
            <a:avLst/>
          </a:prstGeom>
          <a:solidFill>
            <a:srgbClr val="48BB78"/>
          </a:solidFill>
          <a:ln w="12700">
            <a:solidFill>
              <a:srgbClr val="48BB7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Shape 8">
            <a:extLst>
              <a:ext uri="{FF2B5EF4-FFF2-40B4-BE49-F238E27FC236}">
                <a16:creationId xmlns:a16="http://schemas.microsoft.com/office/drawing/2014/main" id="{7EF9C0EB-58C7-D3A0-E027-B125F0DEF482}"/>
              </a:ext>
            </a:extLst>
          </p:cNvPr>
          <p:cNvSpPr/>
          <p:nvPr/>
        </p:nvSpPr>
        <p:spPr>
          <a:xfrm>
            <a:off x="1143000" y="2514600"/>
            <a:ext cx="114300" cy="114300"/>
          </a:xfrm>
          <a:prstGeom prst="ellipse">
            <a:avLst/>
          </a:prstGeom>
          <a:solidFill>
            <a:srgbClr val="FF5F5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Shape 9">
            <a:extLst>
              <a:ext uri="{FF2B5EF4-FFF2-40B4-BE49-F238E27FC236}">
                <a16:creationId xmlns:a16="http://schemas.microsoft.com/office/drawing/2014/main" id="{3AB183DA-E9BD-6EB0-3284-73D9DDFCC5F4}"/>
              </a:ext>
            </a:extLst>
          </p:cNvPr>
          <p:cNvSpPr/>
          <p:nvPr/>
        </p:nvSpPr>
        <p:spPr>
          <a:xfrm>
            <a:off x="1333195" y="2514600"/>
            <a:ext cx="114300" cy="114300"/>
          </a:xfrm>
          <a:prstGeom prst="ellipse">
            <a:avLst/>
          </a:prstGeom>
          <a:solidFill>
            <a:srgbClr val="FFBD2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Shape 10">
            <a:extLst>
              <a:ext uri="{FF2B5EF4-FFF2-40B4-BE49-F238E27FC236}">
                <a16:creationId xmlns:a16="http://schemas.microsoft.com/office/drawing/2014/main" id="{2ECD917F-6776-F54A-9B3C-E3079D81543B}"/>
              </a:ext>
            </a:extLst>
          </p:cNvPr>
          <p:cNvSpPr/>
          <p:nvPr/>
        </p:nvSpPr>
        <p:spPr>
          <a:xfrm>
            <a:off x="1524305" y="2514600"/>
            <a:ext cx="114300" cy="114300"/>
          </a:xfrm>
          <a:prstGeom prst="ellipse">
            <a:avLst/>
          </a:prstGeom>
          <a:solidFill>
            <a:srgbClr val="27C93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474BACAF-C185-54DB-06E6-34D58223D408}"/>
              </a:ext>
            </a:extLst>
          </p:cNvPr>
          <p:cNvSpPr txBox="1"/>
          <p:nvPr/>
        </p:nvSpPr>
        <p:spPr>
          <a:xfrm>
            <a:off x="952805" y="761695"/>
            <a:ext cx="11056010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100" b="1" kern="0" spc="38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Implementation 4</a:t>
            </a:r>
            <a:r>
              <a:rPr lang="en-US" altLang="zh-CN" sz="3100" b="1" kern="0" spc="38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— </a:t>
            </a:r>
            <a:r>
              <a:rPr lang="en-US" sz="3100" b="1" kern="0" spc="38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Exposing Data via </a:t>
            </a:r>
            <a:r>
              <a:rPr lang="en-US" sz="3100" b="1" i="1" kern="0" spc="38" dirty="0">
                <a:solidFill>
                  <a:srgbClr val="112233"/>
                </a:solidFill>
                <a:latin typeface="Courier New" panose="02070309020205020404" pitchFamily="49" charset="0"/>
                <a:ea typeface="Montserrat" pitchFamily="34" charset="-122"/>
                <a:cs typeface="Courier New" panose="02070309020205020404" pitchFamily="49" charset="0"/>
              </a:rPr>
              <a:t>/proc</a:t>
            </a:r>
            <a:endParaRPr lang="en-US" sz="31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 12">
            <a:extLst>
              <a:ext uri="{FF2B5EF4-FFF2-40B4-BE49-F238E27FC236}">
                <a16:creationId xmlns:a16="http://schemas.microsoft.com/office/drawing/2014/main" id="{F7AE1844-A249-A67E-135D-04C8D06EC73A}"/>
              </a:ext>
            </a:extLst>
          </p:cNvPr>
          <p:cNvSpPr txBox="1"/>
          <p:nvPr/>
        </p:nvSpPr>
        <p:spPr>
          <a:xfrm>
            <a:off x="952805" y="1809598"/>
            <a:ext cx="10363810" cy="4672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We iterate through all CPU cores to aggregate the lockless counters safely and compute the total Hit Rate.</a:t>
            </a:r>
            <a:endParaRPr lang="en-US" sz="1600" dirty="0"/>
          </a:p>
        </p:txBody>
      </p:sp>
      <p:sp>
        <p:nvSpPr>
          <p:cNvPr id="19" name="Text 13">
            <a:extLst>
              <a:ext uri="{FF2B5EF4-FFF2-40B4-BE49-F238E27FC236}">
                <a16:creationId xmlns:a16="http://schemas.microsoft.com/office/drawing/2014/main" id="{F01DF263-A373-2B09-7CB0-D9A2468248A8}"/>
              </a:ext>
            </a:extLst>
          </p:cNvPr>
          <p:cNvSpPr txBox="1"/>
          <p:nvPr/>
        </p:nvSpPr>
        <p:spPr>
          <a:xfrm>
            <a:off x="895198" y="2476195"/>
            <a:ext cx="1040130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A0AEC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include/linux/</a:t>
            </a:r>
            <a:r>
              <a:rPr lang="en-US" sz="1000" dirty="0" err="1">
                <a:solidFill>
                  <a:srgbClr val="A0AEC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buffer.c</a:t>
            </a:r>
            <a:endParaRPr lang="en-US" sz="1000" dirty="0"/>
          </a:p>
        </p:txBody>
      </p:sp>
      <p:sp>
        <p:nvSpPr>
          <p:cNvPr id="20" name="Text 14">
            <a:extLst>
              <a:ext uri="{FF2B5EF4-FFF2-40B4-BE49-F238E27FC236}">
                <a16:creationId xmlns:a16="http://schemas.microsoft.com/office/drawing/2014/main" id="{27164BAD-DFF3-97F8-6830-5E68C6AE63ED}"/>
              </a:ext>
            </a:extLst>
          </p:cNvPr>
          <p:cNvSpPr txBox="1"/>
          <p:nvPr/>
        </p:nvSpPr>
        <p:spPr>
          <a:xfrm>
            <a:off x="1074889" y="2889829"/>
            <a:ext cx="10401300" cy="25648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3B3E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static int </a:t>
            </a:r>
            <a:r>
              <a:rPr lang="en-US" sz="1200" dirty="0" err="1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my_stats_show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(</a:t>
            </a:r>
            <a:r>
              <a:rPr lang="en-US" sz="1200" dirty="0">
                <a:solidFill>
                  <a:srgbClr val="63B3E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struct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</a:t>
            </a:r>
            <a:r>
              <a:rPr lang="en-US" sz="1200" dirty="0" err="1">
                <a:solidFill>
                  <a:srgbClr val="63B3E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seq_file</a:t>
            </a:r>
            <a:r>
              <a:rPr lang="en-US" sz="1200" dirty="0">
                <a:solidFill>
                  <a:srgbClr val="63B3E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*m,</a:t>
            </a:r>
            <a:r>
              <a:rPr lang="en-US" sz="1200" dirty="0">
                <a:solidFill>
                  <a:srgbClr val="63B3E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void 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*v) </a:t>
            </a:r>
          </a:p>
          <a:p>
            <a:pPr marL="0" indent="0" algn="l">
              <a:buNone/>
            </a:pP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{</a:t>
            </a:r>
          </a:p>
          <a:p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     </a:t>
            </a:r>
            <a:r>
              <a:rPr lang="en-US" sz="1200" dirty="0">
                <a:solidFill>
                  <a:srgbClr val="63B3E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unsigned long 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hits = 0, misses = 0, </a:t>
            </a:r>
            <a:r>
              <a:rPr lang="en-US" sz="1200" dirty="0" err="1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hit_rate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;</a:t>
            </a:r>
          </a:p>
          <a:p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     </a:t>
            </a:r>
            <a:r>
              <a:rPr lang="en-US" sz="1200" dirty="0">
                <a:solidFill>
                  <a:srgbClr val="63B3E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int </a:t>
            </a:r>
            <a:r>
              <a:rPr lang="en-US" sz="1200" dirty="0" err="1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cpu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;</a:t>
            </a:r>
          </a:p>
          <a:p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     </a:t>
            </a:r>
            <a:r>
              <a:rPr lang="en-US" sz="1200" dirty="0">
                <a:solidFill>
                  <a:srgbClr val="65CC8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/* Safely aggregate per-</a:t>
            </a:r>
            <a:r>
              <a:rPr lang="en-US" sz="1200" dirty="0" err="1">
                <a:solidFill>
                  <a:srgbClr val="65CC8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cpu</a:t>
            </a:r>
            <a:r>
              <a:rPr lang="en-US" sz="1200" dirty="0">
                <a:solidFill>
                  <a:srgbClr val="65CC8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data without locks */</a:t>
            </a:r>
          </a:p>
          <a:p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     </a:t>
            </a:r>
            <a:r>
              <a:rPr lang="en-US" sz="1200" dirty="0" err="1">
                <a:solidFill>
                  <a:srgbClr val="DEA90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for_each_possible_cpu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(</a:t>
            </a:r>
            <a:r>
              <a:rPr lang="en-US" sz="1200" dirty="0" err="1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cpu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) </a:t>
            </a:r>
          </a:p>
          <a:p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     {</a:t>
            </a:r>
          </a:p>
          <a:p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         hits += </a:t>
            </a:r>
            <a:r>
              <a:rPr lang="en-US" sz="1200" dirty="0" err="1">
                <a:solidFill>
                  <a:srgbClr val="DEA90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per_cpu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(</a:t>
            </a:r>
            <a:r>
              <a:rPr lang="en-US" sz="1200" dirty="0" err="1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cpu_cache_hits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, </a:t>
            </a:r>
            <a:r>
              <a:rPr lang="en-US" sz="1200" dirty="0" err="1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cpu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);</a:t>
            </a:r>
          </a:p>
          <a:p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         misses += </a:t>
            </a:r>
            <a:r>
              <a:rPr lang="en-US" sz="1200" dirty="0" err="1">
                <a:solidFill>
                  <a:srgbClr val="DEA90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per_cpu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(</a:t>
            </a:r>
            <a:r>
              <a:rPr lang="en-US" sz="1200" dirty="0" err="1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cpu_cache_misses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, </a:t>
            </a:r>
            <a:r>
              <a:rPr lang="en-US" sz="1200" dirty="0" err="1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cpu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);</a:t>
            </a:r>
          </a:p>
          <a:p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     }</a:t>
            </a:r>
          </a:p>
          <a:p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     </a:t>
            </a:r>
            <a:r>
              <a:rPr lang="en-US" sz="1200" dirty="0" err="1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hit_rate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= (hits * 100) / (hits + misses + 1);</a:t>
            </a:r>
          </a:p>
          <a:p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     </a:t>
            </a:r>
            <a:r>
              <a:rPr lang="en-US" sz="1200" dirty="0" err="1">
                <a:solidFill>
                  <a:srgbClr val="DEA90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seq_printf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(m, "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Hit Rate: %</a:t>
            </a:r>
            <a:r>
              <a:rPr lang="en-US" sz="12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lu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%%\n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", </a:t>
            </a:r>
            <a:r>
              <a:rPr lang="en-US" sz="1200" dirty="0" err="1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hit_rate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);</a:t>
            </a:r>
          </a:p>
          <a:p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     </a:t>
            </a:r>
            <a:r>
              <a:rPr lang="en-US" sz="1200" dirty="0">
                <a:solidFill>
                  <a:srgbClr val="63B3E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return 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0;</a:t>
            </a:r>
          </a:p>
          <a:p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} 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B919D83-8730-0BD6-CEC1-0F9C4B485A0A}"/>
              </a:ext>
            </a:extLst>
          </p:cNvPr>
          <p:cNvSpPr txBox="1"/>
          <p:nvPr/>
        </p:nvSpPr>
        <p:spPr>
          <a:xfrm>
            <a:off x="5693885" y="6252883"/>
            <a:ext cx="80391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/>
              <a:t>13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6395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56CAF-FE40-454D-5F7A-D5C36300C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F6DEC4FE-664E-F23A-D2F5-9AE483F8B979}"/>
              </a:ext>
            </a:extLst>
          </p:cNvPr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6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CF6B6417-9140-5BEA-AA0D-D575C96CB82B}"/>
              </a:ext>
            </a:extLst>
          </p:cNvPr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FBCAD1D9-59B3-4C3A-3052-2C747E75E6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sp>
        <p:nvSpPr>
          <p:cNvPr id="5" name="Shape 2">
            <a:extLst>
              <a:ext uri="{FF2B5EF4-FFF2-40B4-BE49-F238E27FC236}">
                <a16:creationId xmlns:a16="http://schemas.microsoft.com/office/drawing/2014/main" id="{52517BC8-0BBB-6D2B-63E5-1FB8EF22550C}"/>
              </a:ext>
            </a:extLst>
          </p:cNvPr>
          <p:cNvSpPr/>
          <p:nvPr/>
        </p:nvSpPr>
        <p:spPr>
          <a:xfrm>
            <a:off x="10477195" y="-476402"/>
            <a:ext cx="2857500" cy="2857500"/>
          </a:xfrm>
          <a:prstGeom prst="ellipse">
            <a:avLst/>
          </a:prstGeom>
          <a:solidFill>
            <a:srgbClr val="004B87">
              <a:alpha val="3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E1A7F507-FFAC-4F60-ED1C-F1AAE1775EF6}"/>
              </a:ext>
            </a:extLst>
          </p:cNvPr>
          <p:cNvSpPr/>
          <p:nvPr/>
        </p:nvSpPr>
        <p:spPr>
          <a:xfrm>
            <a:off x="-952805" y="4762195"/>
            <a:ext cx="2381098" cy="2381098"/>
          </a:xfrm>
          <a:prstGeom prst="ellipse">
            <a:avLst/>
          </a:prstGeom>
          <a:solidFill>
            <a:srgbClr val="004B87">
              <a:alpha val="4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7" name="Image 1" descr="preencoded.png">
            <a:extLst>
              <a:ext uri="{FF2B5EF4-FFF2-40B4-BE49-F238E27FC236}">
                <a16:creationId xmlns:a16="http://schemas.microsoft.com/office/drawing/2014/main" id="{217A5E68-1714-0C4D-5758-5491C42F129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420" b="-420"/>
          <a:stretch/>
        </p:blipFill>
        <p:spPr>
          <a:xfrm>
            <a:off x="952805" y="1429207"/>
            <a:ext cx="761695" cy="57607"/>
          </a:xfrm>
          <a:prstGeom prst="rect">
            <a:avLst/>
          </a:prstGeom>
        </p:spPr>
      </p:pic>
      <p:pic>
        <p:nvPicPr>
          <p:cNvPr id="8" name="Image 2" descr="preencoded.png">
            <a:extLst>
              <a:ext uri="{FF2B5EF4-FFF2-40B4-BE49-F238E27FC236}">
                <a16:creationId xmlns:a16="http://schemas.microsoft.com/office/drawing/2014/main" id="{87A61EDA-27DD-C739-87B0-C86E06A8E66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-40" b="-40"/>
          <a:stretch/>
        </p:blipFill>
        <p:spPr>
          <a:xfrm>
            <a:off x="962406" y="2701714"/>
            <a:ext cx="10287000" cy="381305"/>
          </a:xfrm>
          <a:prstGeom prst="rect">
            <a:avLst/>
          </a:prstGeom>
        </p:spPr>
      </p:pic>
      <p:pic>
        <p:nvPicPr>
          <p:cNvPr id="9" name="Image 3" descr="preencoded.png">
            <a:extLst>
              <a:ext uri="{FF2B5EF4-FFF2-40B4-BE49-F238E27FC236}">
                <a16:creationId xmlns:a16="http://schemas.microsoft.com/office/drawing/2014/main" id="{9305E2DF-6036-1AEF-F0C0-AC949B0CD31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-6" b="-6"/>
          <a:stretch/>
        </p:blipFill>
        <p:spPr>
          <a:xfrm>
            <a:off x="962406" y="3083018"/>
            <a:ext cx="10287000" cy="3086099"/>
          </a:xfrm>
          <a:prstGeom prst="rect">
            <a:avLst/>
          </a:prstGeom>
        </p:spPr>
      </p:pic>
      <p:sp>
        <p:nvSpPr>
          <p:cNvPr id="12" name="Shape 6">
            <a:extLst>
              <a:ext uri="{FF2B5EF4-FFF2-40B4-BE49-F238E27FC236}">
                <a16:creationId xmlns:a16="http://schemas.microsoft.com/office/drawing/2014/main" id="{20AFDA74-3285-B0BB-5BD5-CB7AE87802CA}"/>
              </a:ext>
            </a:extLst>
          </p:cNvPr>
          <p:cNvSpPr/>
          <p:nvPr/>
        </p:nvSpPr>
        <p:spPr>
          <a:xfrm>
            <a:off x="942745" y="5902112"/>
            <a:ext cx="10325405" cy="267005"/>
          </a:xfrm>
          <a:prstGeom prst="rect">
            <a:avLst/>
          </a:prstGeom>
          <a:solidFill>
            <a:srgbClr val="48BB78">
              <a:alpha val="15000"/>
            </a:srgb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3" name="Shape 7">
            <a:extLst>
              <a:ext uri="{FF2B5EF4-FFF2-40B4-BE49-F238E27FC236}">
                <a16:creationId xmlns:a16="http://schemas.microsoft.com/office/drawing/2014/main" id="{53922E97-5B68-3C68-8065-A56931E075E7}"/>
              </a:ext>
            </a:extLst>
          </p:cNvPr>
          <p:cNvSpPr/>
          <p:nvPr/>
        </p:nvSpPr>
        <p:spPr>
          <a:xfrm>
            <a:off x="966721" y="5902112"/>
            <a:ext cx="38405" cy="267005"/>
          </a:xfrm>
          <a:prstGeom prst="rect">
            <a:avLst/>
          </a:prstGeom>
          <a:solidFill>
            <a:srgbClr val="48BB78"/>
          </a:solidFill>
          <a:ln w="12700">
            <a:solidFill>
              <a:srgbClr val="48BB7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Shape 8">
            <a:extLst>
              <a:ext uri="{FF2B5EF4-FFF2-40B4-BE49-F238E27FC236}">
                <a16:creationId xmlns:a16="http://schemas.microsoft.com/office/drawing/2014/main" id="{099A499C-AB5C-81DC-E8DE-26576C3F8A54}"/>
              </a:ext>
            </a:extLst>
          </p:cNvPr>
          <p:cNvSpPr/>
          <p:nvPr/>
        </p:nvSpPr>
        <p:spPr>
          <a:xfrm>
            <a:off x="1152601" y="2835216"/>
            <a:ext cx="114300" cy="114300"/>
          </a:xfrm>
          <a:prstGeom prst="ellipse">
            <a:avLst/>
          </a:prstGeom>
          <a:solidFill>
            <a:srgbClr val="FF5F5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Shape 9">
            <a:extLst>
              <a:ext uri="{FF2B5EF4-FFF2-40B4-BE49-F238E27FC236}">
                <a16:creationId xmlns:a16="http://schemas.microsoft.com/office/drawing/2014/main" id="{61ECEF8F-8D37-8755-0375-D3905FDC9B57}"/>
              </a:ext>
            </a:extLst>
          </p:cNvPr>
          <p:cNvSpPr/>
          <p:nvPr/>
        </p:nvSpPr>
        <p:spPr>
          <a:xfrm>
            <a:off x="1342796" y="2835216"/>
            <a:ext cx="114300" cy="114300"/>
          </a:xfrm>
          <a:prstGeom prst="ellipse">
            <a:avLst/>
          </a:prstGeom>
          <a:solidFill>
            <a:srgbClr val="FFBD2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Shape 10">
            <a:extLst>
              <a:ext uri="{FF2B5EF4-FFF2-40B4-BE49-F238E27FC236}">
                <a16:creationId xmlns:a16="http://schemas.microsoft.com/office/drawing/2014/main" id="{1009F487-AE61-179F-4673-7D0D81A03DB3}"/>
              </a:ext>
            </a:extLst>
          </p:cNvPr>
          <p:cNvSpPr/>
          <p:nvPr/>
        </p:nvSpPr>
        <p:spPr>
          <a:xfrm>
            <a:off x="1533906" y="2835216"/>
            <a:ext cx="114300" cy="114300"/>
          </a:xfrm>
          <a:prstGeom prst="ellipse">
            <a:avLst/>
          </a:prstGeom>
          <a:solidFill>
            <a:srgbClr val="27C93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FABABE4F-18C9-D483-EEBC-DFD65C73F1ED}"/>
              </a:ext>
            </a:extLst>
          </p:cNvPr>
          <p:cNvSpPr txBox="1"/>
          <p:nvPr/>
        </p:nvSpPr>
        <p:spPr>
          <a:xfrm>
            <a:off x="952805" y="761695"/>
            <a:ext cx="11056010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100" b="1" kern="0" spc="38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Implementation 5</a:t>
            </a:r>
            <a:r>
              <a:rPr lang="en-US" altLang="zh-CN" sz="3100" b="1" kern="0" spc="38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— </a:t>
            </a:r>
            <a:r>
              <a:rPr lang="en-US" sz="3100" b="1" kern="0" spc="38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Bounded LFU Increment</a:t>
            </a:r>
            <a:endParaRPr lang="en-US" sz="3100" dirty="0"/>
          </a:p>
        </p:txBody>
      </p:sp>
      <p:sp>
        <p:nvSpPr>
          <p:cNvPr id="18" name="Text 12">
            <a:extLst>
              <a:ext uri="{FF2B5EF4-FFF2-40B4-BE49-F238E27FC236}">
                <a16:creationId xmlns:a16="http://schemas.microsoft.com/office/drawing/2014/main" id="{178A323A-996A-0856-388D-AAB79A046A67}"/>
              </a:ext>
            </a:extLst>
          </p:cNvPr>
          <p:cNvSpPr txBox="1"/>
          <p:nvPr/>
        </p:nvSpPr>
        <p:spPr>
          <a:xfrm>
            <a:off x="942289" y="1867262"/>
            <a:ext cx="10363810" cy="4672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Anti-Zombie Block Strategy: </a:t>
            </a: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To prevent "ghost" blocks from accumulating infinite counts and becoming permanently un-</a:t>
            </a:r>
            <a:r>
              <a:rPr lang="en-US" sz="1600" dirty="0" err="1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evictable</a:t>
            </a: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we hard-capped the frequency counter at 50.</a:t>
            </a:r>
            <a:endParaRPr lang="en-US" sz="1600" dirty="0"/>
          </a:p>
        </p:txBody>
      </p:sp>
      <p:sp>
        <p:nvSpPr>
          <p:cNvPr id="19" name="Text 13">
            <a:extLst>
              <a:ext uri="{FF2B5EF4-FFF2-40B4-BE49-F238E27FC236}">
                <a16:creationId xmlns:a16="http://schemas.microsoft.com/office/drawing/2014/main" id="{749056F8-376C-C6D3-25EA-82EB400CF6ED}"/>
              </a:ext>
            </a:extLst>
          </p:cNvPr>
          <p:cNvSpPr txBox="1"/>
          <p:nvPr/>
        </p:nvSpPr>
        <p:spPr>
          <a:xfrm>
            <a:off x="904799" y="2796811"/>
            <a:ext cx="1040130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A0AEC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include/linux/buffer_head.h</a:t>
            </a:r>
            <a:endParaRPr lang="en-US" sz="1000" dirty="0"/>
          </a:p>
        </p:txBody>
      </p:sp>
      <p:sp>
        <p:nvSpPr>
          <p:cNvPr id="20" name="Text 14">
            <a:extLst>
              <a:ext uri="{FF2B5EF4-FFF2-40B4-BE49-F238E27FC236}">
                <a16:creationId xmlns:a16="http://schemas.microsoft.com/office/drawing/2014/main" id="{DC2929AF-7E64-3958-D9D3-057C520CC309}"/>
              </a:ext>
            </a:extLst>
          </p:cNvPr>
          <p:cNvSpPr txBox="1"/>
          <p:nvPr/>
        </p:nvSpPr>
        <p:spPr>
          <a:xfrm>
            <a:off x="1143000" y="3174108"/>
            <a:ext cx="10401300" cy="25648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3B3E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inline void </a:t>
            </a:r>
            <a:r>
              <a:rPr lang="en-US" sz="1200" dirty="0" err="1">
                <a:solidFill>
                  <a:srgbClr val="DEA90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touch_buffer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(</a:t>
            </a:r>
            <a:r>
              <a:rPr lang="en-US" sz="1200" dirty="0">
                <a:solidFill>
                  <a:srgbClr val="63B3E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struct </a:t>
            </a:r>
            <a:r>
              <a:rPr lang="en-US" sz="1200" dirty="0" err="1">
                <a:solidFill>
                  <a:srgbClr val="63B3E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buffer_head</a:t>
            </a:r>
            <a:r>
              <a:rPr lang="en-US" sz="1200" dirty="0">
                <a:solidFill>
                  <a:srgbClr val="63B3E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*</a:t>
            </a:r>
            <a:r>
              <a:rPr lang="en-US" sz="1200" dirty="0" err="1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bh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) </a:t>
            </a:r>
          </a:p>
          <a:p>
            <a:pPr marL="0" indent="0" algn="l">
              <a:buNone/>
            </a:pP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{</a:t>
            </a:r>
          </a:p>
          <a:p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     </a:t>
            </a:r>
            <a:r>
              <a:rPr lang="en-US" sz="1200" dirty="0" err="1">
                <a:solidFill>
                  <a:srgbClr val="DEA90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trace_block_touch_buffer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(</a:t>
            </a:r>
            <a:r>
              <a:rPr lang="en-US" sz="1200" dirty="0" err="1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bh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);</a:t>
            </a:r>
          </a:p>
          <a:p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     </a:t>
            </a:r>
            <a:r>
              <a:rPr lang="en-US" sz="1200" dirty="0" err="1">
                <a:solidFill>
                  <a:srgbClr val="DEA90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mark_page_accessed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(</a:t>
            </a:r>
            <a:r>
              <a:rPr lang="en-US" sz="1200" dirty="0" err="1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bh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-&gt;</a:t>
            </a:r>
            <a:r>
              <a:rPr lang="en-US" sz="1200" dirty="0" err="1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b_page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);</a:t>
            </a:r>
          </a:p>
          <a:p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     </a:t>
            </a:r>
          </a:p>
          <a:p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     </a:t>
            </a:r>
            <a:r>
              <a:rPr lang="en-US" sz="1200" dirty="0">
                <a:solidFill>
                  <a:srgbClr val="65CC8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/* Bounded LFU: Prevent counters from overflowing */</a:t>
            </a:r>
          </a:p>
          <a:p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     </a:t>
            </a:r>
            <a:r>
              <a:rPr lang="en-US" sz="1200" dirty="0">
                <a:solidFill>
                  <a:srgbClr val="63B3E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if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(</a:t>
            </a:r>
            <a:r>
              <a:rPr lang="en-US" sz="1200" dirty="0" err="1">
                <a:solidFill>
                  <a:srgbClr val="DEA90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atomic_read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(&amp;</a:t>
            </a:r>
            <a:r>
              <a:rPr lang="en-US" sz="1200" dirty="0" err="1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bh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-&gt;</a:t>
            </a:r>
            <a:r>
              <a:rPr lang="en-US" sz="1200" dirty="0" err="1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access_count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) &lt; 50) </a:t>
            </a:r>
          </a:p>
          <a:p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     {</a:t>
            </a:r>
          </a:p>
          <a:p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         </a:t>
            </a:r>
            <a:r>
              <a:rPr lang="en-US" sz="1200" dirty="0" err="1">
                <a:solidFill>
                  <a:srgbClr val="DEA90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atomic_inc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(&amp;</a:t>
            </a:r>
            <a:r>
              <a:rPr lang="en-US" sz="1200" dirty="0" err="1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bh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-&gt;</a:t>
            </a:r>
            <a:r>
              <a:rPr lang="en-US" sz="1200" dirty="0" err="1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access_count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);</a:t>
            </a:r>
          </a:p>
          <a:p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     }</a:t>
            </a:r>
          </a:p>
          <a:p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}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68FA36C-B996-0633-780B-660F55297AA0}"/>
              </a:ext>
            </a:extLst>
          </p:cNvPr>
          <p:cNvSpPr txBox="1"/>
          <p:nvPr/>
        </p:nvSpPr>
        <p:spPr>
          <a:xfrm>
            <a:off x="5693885" y="6252883"/>
            <a:ext cx="80391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/>
              <a:t>14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579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1CD48-5131-B472-EC36-FC7A04BCD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F4648C0B-B5FD-6D54-F5EF-6BABC0E9CB31}"/>
              </a:ext>
            </a:extLst>
          </p:cNvPr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6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9AF3D1F3-A78A-F001-A815-2BAF93ECE74E}"/>
              </a:ext>
            </a:extLst>
          </p:cNvPr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5F6FF3E4-703D-2026-0566-04AC231E42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sp>
        <p:nvSpPr>
          <p:cNvPr id="5" name="Shape 2">
            <a:extLst>
              <a:ext uri="{FF2B5EF4-FFF2-40B4-BE49-F238E27FC236}">
                <a16:creationId xmlns:a16="http://schemas.microsoft.com/office/drawing/2014/main" id="{76C4C31F-505E-7B43-4897-7DA2977410ED}"/>
              </a:ext>
            </a:extLst>
          </p:cNvPr>
          <p:cNvSpPr/>
          <p:nvPr/>
        </p:nvSpPr>
        <p:spPr>
          <a:xfrm>
            <a:off x="10477195" y="-476402"/>
            <a:ext cx="2857500" cy="2857500"/>
          </a:xfrm>
          <a:prstGeom prst="ellipse">
            <a:avLst/>
          </a:prstGeom>
          <a:solidFill>
            <a:srgbClr val="004B87">
              <a:alpha val="3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622F47F8-10DA-8E3F-CB68-446E2E631BF0}"/>
              </a:ext>
            </a:extLst>
          </p:cNvPr>
          <p:cNvSpPr/>
          <p:nvPr/>
        </p:nvSpPr>
        <p:spPr>
          <a:xfrm>
            <a:off x="-952805" y="4762195"/>
            <a:ext cx="2381098" cy="2381098"/>
          </a:xfrm>
          <a:prstGeom prst="ellipse">
            <a:avLst/>
          </a:prstGeom>
          <a:solidFill>
            <a:srgbClr val="004B87">
              <a:alpha val="4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7" name="Image 1" descr="preencoded.png">
            <a:extLst>
              <a:ext uri="{FF2B5EF4-FFF2-40B4-BE49-F238E27FC236}">
                <a16:creationId xmlns:a16="http://schemas.microsoft.com/office/drawing/2014/main" id="{353029A6-9CCB-A221-2BC3-B58C85F9F26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420" b="-420"/>
          <a:stretch/>
        </p:blipFill>
        <p:spPr>
          <a:xfrm>
            <a:off x="952805" y="1429207"/>
            <a:ext cx="761695" cy="57607"/>
          </a:xfrm>
          <a:prstGeom prst="rect">
            <a:avLst/>
          </a:prstGeom>
        </p:spPr>
      </p:pic>
      <p:pic>
        <p:nvPicPr>
          <p:cNvPr id="8" name="Image 2" descr="preencoded.png">
            <a:extLst>
              <a:ext uri="{FF2B5EF4-FFF2-40B4-BE49-F238E27FC236}">
                <a16:creationId xmlns:a16="http://schemas.microsoft.com/office/drawing/2014/main" id="{712AFA67-2092-2901-7FC6-7E2AC568277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-40" b="-40"/>
          <a:stretch/>
        </p:blipFill>
        <p:spPr>
          <a:xfrm>
            <a:off x="972313" y="3018847"/>
            <a:ext cx="10287000" cy="381305"/>
          </a:xfrm>
          <a:prstGeom prst="rect">
            <a:avLst/>
          </a:prstGeom>
        </p:spPr>
      </p:pic>
      <p:pic>
        <p:nvPicPr>
          <p:cNvPr id="9" name="Image 3" descr="preencoded.png">
            <a:extLst>
              <a:ext uri="{FF2B5EF4-FFF2-40B4-BE49-F238E27FC236}">
                <a16:creationId xmlns:a16="http://schemas.microsoft.com/office/drawing/2014/main" id="{6FC2DA80-DFFE-F5D5-DFC3-AD060C670CE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-6" b="-6"/>
          <a:stretch/>
        </p:blipFill>
        <p:spPr>
          <a:xfrm>
            <a:off x="972313" y="3400151"/>
            <a:ext cx="10287000" cy="2361895"/>
          </a:xfrm>
          <a:prstGeom prst="rect">
            <a:avLst/>
          </a:prstGeom>
        </p:spPr>
      </p:pic>
      <p:sp>
        <p:nvSpPr>
          <p:cNvPr id="12" name="Shape 6">
            <a:extLst>
              <a:ext uri="{FF2B5EF4-FFF2-40B4-BE49-F238E27FC236}">
                <a16:creationId xmlns:a16="http://schemas.microsoft.com/office/drawing/2014/main" id="{B5124BEC-2AA9-A90E-B645-3761E0CDC347}"/>
              </a:ext>
            </a:extLst>
          </p:cNvPr>
          <p:cNvSpPr/>
          <p:nvPr/>
        </p:nvSpPr>
        <p:spPr>
          <a:xfrm>
            <a:off x="952805" y="5495041"/>
            <a:ext cx="10325405" cy="267005"/>
          </a:xfrm>
          <a:prstGeom prst="rect">
            <a:avLst/>
          </a:prstGeom>
          <a:solidFill>
            <a:srgbClr val="48BB78">
              <a:alpha val="15000"/>
            </a:srgb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3" name="Shape 7">
            <a:extLst>
              <a:ext uri="{FF2B5EF4-FFF2-40B4-BE49-F238E27FC236}">
                <a16:creationId xmlns:a16="http://schemas.microsoft.com/office/drawing/2014/main" id="{5FED147B-2753-1FB8-E475-AD2C96CCF2DE}"/>
              </a:ext>
            </a:extLst>
          </p:cNvPr>
          <p:cNvSpPr/>
          <p:nvPr/>
        </p:nvSpPr>
        <p:spPr>
          <a:xfrm>
            <a:off x="976781" y="5495041"/>
            <a:ext cx="38405" cy="267005"/>
          </a:xfrm>
          <a:prstGeom prst="rect">
            <a:avLst/>
          </a:prstGeom>
          <a:solidFill>
            <a:srgbClr val="48BB78"/>
          </a:solidFill>
          <a:ln w="12700">
            <a:solidFill>
              <a:srgbClr val="48BB7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Shape 8">
            <a:extLst>
              <a:ext uri="{FF2B5EF4-FFF2-40B4-BE49-F238E27FC236}">
                <a16:creationId xmlns:a16="http://schemas.microsoft.com/office/drawing/2014/main" id="{5AE6E51E-E304-B286-E6F3-05D45317CF3C}"/>
              </a:ext>
            </a:extLst>
          </p:cNvPr>
          <p:cNvSpPr/>
          <p:nvPr/>
        </p:nvSpPr>
        <p:spPr>
          <a:xfrm>
            <a:off x="1162508" y="3152349"/>
            <a:ext cx="114300" cy="114300"/>
          </a:xfrm>
          <a:prstGeom prst="ellipse">
            <a:avLst/>
          </a:prstGeom>
          <a:solidFill>
            <a:srgbClr val="FF5F5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Shape 9">
            <a:extLst>
              <a:ext uri="{FF2B5EF4-FFF2-40B4-BE49-F238E27FC236}">
                <a16:creationId xmlns:a16="http://schemas.microsoft.com/office/drawing/2014/main" id="{AEDA341B-4C20-C5ED-7324-81684E25DFE8}"/>
              </a:ext>
            </a:extLst>
          </p:cNvPr>
          <p:cNvSpPr/>
          <p:nvPr/>
        </p:nvSpPr>
        <p:spPr>
          <a:xfrm>
            <a:off x="1352703" y="3152349"/>
            <a:ext cx="114300" cy="114300"/>
          </a:xfrm>
          <a:prstGeom prst="ellipse">
            <a:avLst/>
          </a:prstGeom>
          <a:solidFill>
            <a:srgbClr val="FFBD2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Shape 10">
            <a:extLst>
              <a:ext uri="{FF2B5EF4-FFF2-40B4-BE49-F238E27FC236}">
                <a16:creationId xmlns:a16="http://schemas.microsoft.com/office/drawing/2014/main" id="{3A7F210F-F026-754F-4C94-A607B6117D26}"/>
              </a:ext>
            </a:extLst>
          </p:cNvPr>
          <p:cNvSpPr/>
          <p:nvPr/>
        </p:nvSpPr>
        <p:spPr>
          <a:xfrm>
            <a:off x="1543813" y="3152349"/>
            <a:ext cx="114300" cy="114300"/>
          </a:xfrm>
          <a:prstGeom prst="ellipse">
            <a:avLst/>
          </a:prstGeom>
          <a:solidFill>
            <a:srgbClr val="27C93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552031C5-CC30-1921-C3B7-2809F87AAA17}"/>
              </a:ext>
            </a:extLst>
          </p:cNvPr>
          <p:cNvSpPr txBox="1"/>
          <p:nvPr/>
        </p:nvSpPr>
        <p:spPr>
          <a:xfrm>
            <a:off x="952805" y="761695"/>
            <a:ext cx="11056010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100" b="1" kern="0" spc="38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Implementation 6</a:t>
            </a:r>
            <a:r>
              <a:rPr lang="en-US" altLang="zh-CN" sz="3100" b="1" kern="0" spc="38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— </a:t>
            </a:r>
            <a:r>
              <a:rPr lang="en-US" sz="3100" b="1" kern="0" spc="38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Linear Decay Eviction</a:t>
            </a:r>
            <a:endParaRPr lang="en-US" sz="3100" dirty="0"/>
          </a:p>
        </p:txBody>
      </p:sp>
      <p:sp>
        <p:nvSpPr>
          <p:cNvPr id="18" name="Text 12">
            <a:extLst>
              <a:ext uri="{FF2B5EF4-FFF2-40B4-BE49-F238E27FC236}">
                <a16:creationId xmlns:a16="http://schemas.microsoft.com/office/drawing/2014/main" id="{6674B5FC-6FC7-B9EA-4E7E-3E359F6828E4}"/>
              </a:ext>
            </a:extLst>
          </p:cNvPr>
          <p:cNvSpPr txBox="1"/>
          <p:nvPr/>
        </p:nvSpPr>
        <p:spPr>
          <a:xfrm>
            <a:off x="1015186" y="1822858"/>
            <a:ext cx="10300820" cy="9106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Instead of immediately dropping cold buffers, we introduced </a:t>
            </a:r>
            <a:r>
              <a:rPr lang="en-US" sz="1600" b="1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Linear Decay</a:t>
            </a: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</a:p>
          <a:p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If a block has an </a:t>
            </a:r>
            <a:r>
              <a:rPr lang="en-US" sz="1600" b="1" dirty="0" err="1">
                <a:solidFill>
                  <a:srgbClr val="445566"/>
                </a:solidFill>
                <a:latin typeface="Courier New" panose="02070309020205020404" pitchFamily="49" charset="0"/>
                <a:ea typeface="Roboto" pitchFamily="34" charset="-122"/>
                <a:cs typeface="Courier New" panose="02070309020205020404" pitchFamily="49" charset="0"/>
              </a:rPr>
              <a:t>access_count</a:t>
            </a:r>
            <a:r>
              <a:rPr lang="en-US" sz="1600" b="1" dirty="0">
                <a:solidFill>
                  <a:srgbClr val="445566"/>
                </a:solidFill>
                <a:latin typeface="Courier New" panose="02070309020205020404" pitchFamily="49" charset="0"/>
                <a:ea typeface="Roboto" pitchFamily="34" charset="-122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greater than 1, we decrement it by 1 and </a:t>
            </a:r>
            <a:r>
              <a:rPr lang="en-US" sz="1600" b="1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skip eviction</a:t>
            </a: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 This ensures hot metadata survives sudden memory pressure waves, but gradually cools down if it stops being used.</a:t>
            </a:r>
          </a:p>
        </p:txBody>
      </p:sp>
      <p:sp>
        <p:nvSpPr>
          <p:cNvPr id="19" name="Text 13">
            <a:extLst>
              <a:ext uri="{FF2B5EF4-FFF2-40B4-BE49-F238E27FC236}">
                <a16:creationId xmlns:a16="http://schemas.microsoft.com/office/drawing/2014/main" id="{9DECAFFB-E866-FA34-73E7-4954933C2AFD}"/>
              </a:ext>
            </a:extLst>
          </p:cNvPr>
          <p:cNvSpPr txBox="1"/>
          <p:nvPr/>
        </p:nvSpPr>
        <p:spPr>
          <a:xfrm>
            <a:off x="914706" y="3113944"/>
            <a:ext cx="1040130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A0AEC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include/linux/</a:t>
            </a:r>
            <a:r>
              <a:rPr lang="en-US" sz="1000" dirty="0" err="1">
                <a:solidFill>
                  <a:srgbClr val="A0AEC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buffer.c</a:t>
            </a:r>
            <a:endParaRPr lang="en-US" sz="1000" dirty="0"/>
          </a:p>
        </p:txBody>
      </p:sp>
      <p:sp>
        <p:nvSpPr>
          <p:cNvPr id="20" name="Text 14">
            <a:extLst>
              <a:ext uri="{FF2B5EF4-FFF2-40B4-BE49-F238E27FC236}">
                <a16:creationId xmlns:a16="http://schemas.microsoft.com/office/drawing/2014/main" id="{206484D5-A941-1154-0EFA-E59AA7F214ED}"/>
              </a:ext>
            </a:extLst>
          </p:cNvPr>
          <p:cNvSpPr txBox="1"/>
          <p:nvPr/>
        </p:nvSpPr>
        <p:spPr>
          <a:xfrm>
            <a:off x="1152907" y="3527253"/>
            <a:ext cx="10401300" cy="19869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5CC8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/* Inside </a:t>
            </a:r>
            <a:r>
              <a:rPr lang="en-US" sz="1200" dirty="0" err="1">
                <a:solidFill>
                  <a:srgbClr val="65CC8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drop_buffers</a:t>
            </a:r>
            <a:r>
              <a:rPr lang="en-US" sz="1200" dirty="0">
                <a:solidFill>
                  <a:srgbClr val="65CC8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() */</a:t>
            </a:r>
          </a:p>
          <a:p>
            <a:r>
              <a:rPr lang="en-US" sz="1200" dirty="0">
                <a:solidFill>
                  <a:srgbClr val="63B3E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int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</a:t>
            </a:r>
            <a:r>
              <a:rPr lang="en-US" sz="1200" dirty="0" err="1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current_count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= </a:t>
            </a:r>
            <a:r>
              <a:rPr lang="en-US" sz="1200" dirty="0" err="1">
                <a:solidFill>
                  <a:srgbClr val="DEA90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atomic_read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(&amp;</a:t>
            </a:r>
            <a:r>
              <a:rPr lang="en-US" sz="1200" dirty="0" err="1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bh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-&gt;</a:t>
            </a:r>
            <a:r>
              <a:rPr lang="en-US" sz="1200" dirty="0" err="1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access_count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);</a:t>
            </a:r>
          </a:p>
          <a:p>
            <a:endParaRPr lang="en-US" sz="1200" dirty="0">
              <a:solidFill>
                <a:srgbClr val="E2E8F0"/>
              </a:solidFill>
              <a:latin typeface="Courier New" pitchFamily="34" charset="0"/>
              <a:ea typeface="Courier New" pitchFamily="34" charset="-122"/>
              <a:cs typeface="Courier New" pitchFamily="34" charset="-120"/>
            </a:endParaRPr>
          </a:p>
          <a:p>
            <a:r>
              <a:rPr lang="en-US" sz="1200" dirty="0">
                <a:solidFill>
                  <a:srgbClr val="63B3E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if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(</a:t>
            </a:r>
            <a:r>
              <a:rPr lang="en-US" sz="1200" dirty="0" err="1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current_count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&gt; 1) </a:t>
            </a:r>
          </a:p>
          <a:p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{</a:t>
            </a:r>
          </a:p>
          <a:p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     </a:t>
            </a:r>
            <a:r>
              <a:rPr lang="en-US" sz="1200" dirty="0">
                <a:solidFill>
                  <a:srgbClr val="65CC8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/* Linear Decay: cools down hot blocks gradually */</a:t>
            </a:r>
          </a:p>
          <a:p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     </a:t>
            </a:r>
            <a:r>
              <a:rPr lang="en-US" sz="1200" dirty="0" err="1">
                <a:solidFill>
                  <a:srgbClr val="DEA90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atomic_set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(&amp;</a:t>
            </a:r>
            <a:r>
              <a:rPr lang="en-US" sz="1200" dirty="0" err="1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bh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-&gt;</a:t>
            </a:r>
            <a:r>
              <a:rPr lang="en-US" sz="1200" dirty="0" err="1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access_count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, </a:t>
            </a:r>
            <a:r>
              <a:rPr lang="en-US" sz="1200" dirty="0" err="1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current_count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- 1);</a:t>
            </a:r>
          </a:p>
          <a:p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     </a:t>
            </a:r>
            <a:r>
              <a:rPr lang="en-US" sz="1200" dirty="0" err="1">
                <a:solidFill>
                  <a:srgbClr val="63B3E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goto</a:t>
            </a:r>
            <a:r>
              <a:rPr lang="en-US" sz="1200" dirty="0">
                <a:solidFill>
                  <a:srgbClr val="63B3E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failed</a:t>
            </a:r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; </a:t>
            </a:r>
            <a:r>
              <a:rPr lang="en-US" sz="1200" dirty="0">
                <a:solidFill>
                  <a:srgbClr val="65CC8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// Skip eviction this time</a:t>
            </a:r>
          </a:p>
          <a:p>
            <a:r>
              <a:rPr lang="en-US" sz="12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}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963FF4E-AF21-1928-CDBA-76BF3BA951BD}"/>
              </a:ext>
            </a:extLst>
          </p:cNvPr>
          <p:cNvSpPr txBox="1"/>
          <p:nvPr/>
        </p:nvSpPr>
        <p:spPr>
          <a:xfrm>
            <a:off x="5693885" y="6252883"/>
            <a:ext cx="80391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/>
              <a:t>15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6947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F091F-52B7-D401-91DF-3CB77512C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3239F3BB-D695-3027-2491-EB4F7196C519}"/>
              </a:ext>
            </a:extLst>
          </p:cNvPr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6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F66ED5F1-46BE-8E25-2DF3-38C67B83F097}"/>
              </a:ext>
            </a:extLst>
          </p:cNvPr>
          <p:cNvSpPr/>
          <p:nvPr/>
        </p:nvSpPr>
        <p:spPr>
          <a:xfrm>
            <a:off x="-9831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25ABE50D-46B6-3F65-DB23-5EAA705A2B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sp>
        <p:nvSpPr>
          <p:cNvPr id="5" name="Shape 2">
            <a:extLst>
              <a:ext uri="{FF2B5EF4-FFF2-40B4-BE49-F238E27FC236}">
                <a16:creationId xmlns:a16="http://schemas.microsoft.com/office/drawing/2014/main" id="{057FE9F2-9C41-AD4D-955E-B06D3CF4AD77}"/>
              </a:ext>
            </a:extLst>
          </p:cNvPr>
          <p:cNvSpPr/>
          <p:nvPr/>
        </p:nvSpPr>
        <p:spPr>
          <a:xfrm>
            <a:off x="10477195" y="-476402"/>
            <a:ext cx="2857500" cy="2857500"/>
          </a:xfrm>
          <a:prstGeom prst="ellipse">
            <a:avLst/>
          </a:prstGeom>
          <a:solidFill>
            <a:srgbClr val="004B87">
              <a:alpha val="3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00846F78-9E9E-828B-4C07-FCDB40DB5D61}"/>
              </a:ext>
            </a:extLst>
          </p:cNvPr>
          <p:cNvSpPr/>
          <p:nvPr/>
        </p:nvSpPr>
        <p:spPr>
          <a:xfrm>
            <a:off x="-952805" y="4762195"/>
            <a:ext cx="2381098" cy="2381098"/>
          </a:xfrm>
          <a:prstGeom prst="ellipse">
            <a:avLst/>
          </a:prstGeom>
          <a:solidFill>
            <a:srgbClr val="004B87">
              <a:alpha val="4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7" name="Image 1" descr="preencoded.png">
            <a:extLst>
              <a:ext uri="{FF2B5EF4-FFF2-40B4-BE49-F238E27FC236}">
                <a16:creationId xmlns:a16="http://schemas.microsoft.com/office/drawing/2014/main" id="{3D377A29-D6CF-B9DF-FC06-FBA8905400B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420" b="-420"/>
          <a:stretch/>
        </p:blipFill>
        <p:spPr>
          <a:xfrm>
            <a:off x="952805" y="1429207"/>
            <a:ext cx="761695" cy="57607"/>
          </a:xfrm>
          <a:prstGeom prst="rect">
            <a:avLst/>
          </a:prstGeom>
        </p:spPr>
      </p:pic>
      <p:sp>
        <p:nvSpPr>
          <p:cNvPr id="9" name="Text 5">
            <a:extLst>
              <a:ext uri="{FF2B5EF4-FFF2-40B4-BE49-F238E27FC236}">
                <a16:creationId xmlns:a16="http://schemas.microsoft.com/office/drawing/2014/main" id="{5D3D513F-3BDE-ED30-AE8C-809BA3D40B6C}"/>
              </a:ext>
            </a:extLst>
          </p:cNvPr>
          <p:cNvSpPr txBox="1"/>
          <p:nvPr/>
        </p:nvSpPr>
        <p:spPr>
          <a:xfrm>
            <a:off x="952805" y="761695"/>
            <a:ext cx="10478110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100" b="1" kern="0" spc="38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Experiment</a:t>
            </a:r>
            <a:r>
              <a:rPr lang="en-US" altLang="zh-CN" sz="3100" b="1" kern="0" spc="38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— Environment Setup</a:t>
            </a:r>
            <a:endParaRPr lang="en-US" sz="3100" dirty="0"/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A71E2FC6-24F4-FE58-86BA-B560B4000CA4}"/>
              </a:ext>
            </a:extLst>
          </p:cNvPr>
          <p:cNvSpPr txBox="1"/>
          <p:nvPr/>
        </p:nvSpPr>
        <p:spPr>
          <a:xfrm>
            <a:off x="1524305" y="2238451"/>
            <a:ext cx="354330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Host System</a:t>
            </a:r>
            <a:endParaRPr lang="en-US" sz="2000" dirty="0"/>
          </a:p>
        </p:txBody>
      </p:sp>
      <p:sp>
        <p:nvSpPr>
          <p:cNvPr id="12" name="Text 7">
            <a:extLst>
              <a:ext uri="{FF2B5EF4-FFF2-40B4-BE49-F238E27FC236}">
                <a16:creationId xmlns:a16="http://schemas.microsoft.com/office/drawing/2014/main" id="{404AF5C2-A696-0655-59A1-457A8A74AE4E}"/>
              </a:ext>
            </a:extLst>
          </p:cNvPr>
          <p:cNvSpPr txBox="1"/>
          <p:nvPr/>
        </p:nvSpPr>
        <p:spPr>
          <a:xfrm>
            <a:off x="1524305" y="2572207"/>
            <a:ext cx="3505810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Custom-compiled Linux kernel with our LFU modifications.</a:t>
            </a:r>
            <a:endParaRPr lang="en-US" sz="1600" dirty="0"/>
          </a:p>
        </p:txBody>
      </p:sp>
      <p:sp>
        <p:nvSpPr>
          <p:cNvPr id="14" name="Text 8">
            <a:extLst>
              <a:ext uri="{FF2B5EF4-FFF2-40B4-BE49-F238E27FC236}">
                <a16:creationId xmlns:a16="http://schemas.microsoft.com/office/drawing/2014/main" id="{6EC79C48-5DAE-E8A0-B11A-6B6B8B98F8C2}"/>
              </a:ext>
            </a:extLst>
          </p:cNvPr>
          <p:cNvSpPr txBox="1"/>
          <p:nvPr/>
        </p:nvSpPr>
        <p:spPr>
          <a:xfrm>
            <a:off x="1524305" y="3571646"/>
            <a:ext cx="354330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Disk Setup</a:t>
            </a:r>
            <a:endParaRPr lang="en-US" sz="2000" dirty="0"/>
          </a:p>
        </p:txBody>
      </p:sp>
      <p:sp>
        <p:nvSpPr>
          <p:cNvPr id="15" name="Text 9">
            <a:extLst>
              <a:ext uri="{FF2B5EF4-FFF2-40B4-BE49-F238E27FC236}">
                <a16:creationId xmlns:a16="http://schemas.microsoft.com/office/drawing/2014/main" id="{60E153A3-6B17-8DC7-31D0-720FE05DA6C8}"/>
              </a:ext>
            </a:extLst>
          </p:cNvPr>
          <p:cNvSpPr txBox="1"/>
          <p:nvPr/>
        </p:nvSpPr>
        <p:spPr>
          <a:xfrm>
            <a:off x="1524305" y="3905402"/>
            <a:ext cx="3505810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1.5GB </a:t>
            </a:r>
            <a:r>
              <a:rPr lang="en-US" sz="1600" b="1" dirty="0">
                <a:solidFill>
                  <a:srgbClr val="445566"/>
                </a:solidFill>
                <a:latin typeface="Courier New" panose="02070309020205020404" pitchFamily="49" charset="0"/>
                <a:ea typeface="Roboto" pitchFamily="34" charset="-122"/>
                <a:cs typeface="Courier New" panose="02070309020205020404" pitchFamily="49" charset="0"/>
              </a:rPr>
              <a:t>ext2</a:t>
            </a: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loop device mounted at </a:t>
            </a:r>
            <a:r>
              <a:rPr lang="en-US" sz="1600" b="1" dirty="0">
                <a:solidFill>
                  <a:srgbClr val="445566"/>
                </a:solidFill>
                <a:latin typeface="Courier New" panose="02070309020205020404" pitchFamily="49" charset="0"/>
                <a:ea typeface="Roboto" pitchFamily="34" charset="-122"/>
                <a:cs typeface="Courier New" panose="02070309020205020404" pitchFamily="49" charset="0"/>
              </a:rPr>
              <a:t>/</a:t>
            </a:r>
            <a:r>
              <a:rPr lang="en-US" sz="1600" b="1" dirty="0" err="1">
                <a:solidFill>
                  <a:srgbClr val="445566"/>
                </a:solidFill>
                <a:latin typeface="Courier New" panose="02070309020205020404" pitchFamily="49" charset="0"/>
                <a:ea typeface="Roboto" pitchFamily="34" charset="-122"/>
                <a:cs typeface="Courier New" panose="02070309020205020404" pitchFamily="49" charset="0"/>
              </a:rPr>
              <a:t>mnt</a:t>
            </a:r>
            <a:r>
              <a:rPr lang="en-US" sz="1600" b="1" dirty="0">
                <a:solidFill>
                  <a:srgbClr val="445566"/>
                </a:solidFill>
                <a:latin typeface="Courier New" panose="02070309020205020404" pitchFamily="49" charset="0"/>
                <a:ea typeface="Roboto" pitchFamily="34" charset="-122"/>
                <a:cs typeface="Courier New" panose="02070309020205020404" pitchFamily="49" charset="0"/>
              </a:rPr>
              <a:t>/ext2_final</a:t>
            </a: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600" dirty="0"/>
          </a:p>
        </p:txBody>
      </p:sp>
      <p:sp>
        <p:nvSpPr>
          <p:cNvPr id="17" name="Text 10">
            <a:extLst>
              <a:ext uri="{FF2B5EF4-FFF2-40B4-BE49-F238E27FC236}">
                <a16:creationId xmlns:a16="http://schemas.microsoft.com/office/drawing/2014/main" id="{0FE183DB-8D61-3F6C-D1EC-3395F9C6CB93}"/>
              </a:ext>
            </a:extLst>
          </p:cNvPr>
          <p:cNvSpPr txBox="1"/>
          <p:nvPr/>
        </p:nvSpPr>
        <p:spPr>
          <a:xfrm>
            <a:off x="1524305" y="4905756"/>
            <a:ext cx="354330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Data Size</a:t>
            </a:r>
            <a:endParaRPr lang="en-US" sz="2000" dirty="0"/>
          </a:p>
        </p:txBody>
      </p:sp>
      <p:sp>
        <p:nvSpPr>
          <p:cNvPr id="18" name="Text 11">
            <a:extLst>
              <a:ext uri="{FF2B5EF4-FFF2-40B4-BE49-F238E27FC236}">
                <a16:creationId xmlns:a16="http://schemas.microsoft.com/office/drawing/2014/main" id="{46ED03FD-CC2A-DC9E-C55C-43A7165F9109}"/>
              </a:ext>
            </a:extLst>
          </p:cNvPr>
          <p:cNvSpPr txBox="1"/>
          <p:nvPr/>
        </p:nvSpPr>
        <p:spPr>
          <a:xfrm>
            <a:off x="1524305" y="5238598"/>
            <a:ext cx="3505810" cy="496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1GB generated test payload (</a:t>
            </a:r>
            <a:r>
              <a:rPr lang="en-US" sz="1600" b="1" dirty="0">
                <a:solidFill>
                  <a:srgbClr val="445566"/>
                </a:solidFill>
                <a:latin typeface="Courier New" panose="02070309020205020404" pitchFamily="49" charset="0"/>
                <a:ea typeface="Roboto" pitchFamily="34" charset="-122"/>
                <a:cs typeface="Courier New" panose="02070309020205020404" pitchFamily="49" charset="0"/>
              </a:rPr>
              <a:t>fio_test.dat</a:t>
            </a: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).</a:t>
            </a:r>
            <a:endParaRPr lang="en-US" sz="1600" dirty="0"/>
          </a:p>
        </p:txBody>
      </p:sp>
      <p:pic>
        <p:nvPicPr>
          <p:cNvPr id="19" name="Image 5" descr="preencoded.png">
            <a:extLst>
              <a:ext uri="{FF2B5EF4-FFF2-40B4-BE49-F238E27FC236}">
                <a16:creationId xmlns:a16="http://schemas.microsoft.com/office/drawing/2014/main" id="{08688A6B-98DB-52A0-562D-03B479C437B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058607" y="3581705"/>
            <a:ext cx="457200" cy="457200"/>
          </a:xfrm>
          <a:prstGeom prst="rect">
            <a:avLst/>
          </a:prstGeom>
        </p:spPr>
      </p:pic>
      <p:sp>
        <p:nvSpPr>
          <p:cNvPr id="20" name="Text 12">
            <a:extLst>
              <a:ext uri="{FF2B5EF4-FFF2-40B4-BE49-F238E27FC236}">
                <a16:creationId xmlns:a16="http://schemas.microsoft.com/office/drawing/2014/main" id="{D83C477C-D555-62C2-3F75-98BDE3F4BCEB}"/>
              </a:ext>
            </a:extLst>
          </p:cNvPr>
          <p:cNvSpPr txBox="1"/>
          <p:nvPr/>
        </p:nvSpPr>
        <p:spPr>
          <a:xfrm>
            <a:off x="5848502" y="4286707"/>
            <a:ext cx="487741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607D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Insert Architecture Diagram Here</a:t>
            </a:r>
            <a:endParaRPr lang="en-US" sz="1600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5B8642DC-E6CB-B038-DAFC-1115BFFF77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9418" y="2283965"/>
            <a:ext cx="6255982" cy="3415130"/>
          </a:xfrm>
          <a:prstGeom prst="rect">
            <a:avLst/>
          </a:prstGeom>
        </p:spPr>
      </p:pic>
      <p:sp>
        <p:nvSpPr>
          <p:cNvPr id="8" name="Shape 4">
            <a:extLst>
              <a:ext uri="{FF2B5EF4-FFF2-40B4-BE49-F238E27FC236}">
                <a16:creationId xmlns:a16="http://schemas.microsoft.com/office/drawing/2014/main" id="{D02A6630-D4B0-3BB9-915D-E566C2163388}"/>
              </a:ext>
            </a:extLst>
          </p:cNvPr>
          <p:cNvSpPr/>
          <p:nvPr/>
        </p:nvSpPr>
        <p:spPr>
          <a:xfrm>
            <a:off x="5446907" y="2270093"/>
            <a:ext cx="6170983" cy="3397360"/>
          </a:xfrm>
          <a:prstGeom prst="roundRect">
            <a:avLst>
              <a:gd name="adj" fmla="val 1269"/>
            </a:avLst>
          </a:prstGeom>
          <a:noFill/>
          <a:ln w="38100">
            <a:solidFill>
              <a:srgbClr val="B0BEC5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5" name="图形 24" descr="文件夹">
            <a:extLst>
              <a:ext uri="{FF2B5EF4-FFF2-40B4-BE49-F238E27FC236}">
                <a16:creationId xmlns:a16="http://schemas.microsoft.com/office/drawing/2014/main" id="{63B4D166-433B-0409-3118-AEF043A2EA2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6461" y="3524403"/>
            <a:ext cx="372162" cy="324000"/>
          </a:xfrm>
          <a:prstGeom prst="rect">
            <a:avLst/>
          </a:prstGeom>
        </p:spPr>
      </p:pic>
      <p:pic>
        <p:nvPicPr>
          <p:cNvPr id="27" name="图形 26" descr="数据库">
            <a:extLst>
              <a:ext uri="{FF2B5EF4-FFF2-40B4-BE49-F238E27FC236}">
                <a16:creationId xmlns:a16="http://schemas.microsoft.com/office/drawing/2014/main" id="{13A36A84-4748-3B52-7C99-C5810097B7C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0500" y="4879676"/>
            <a:ext cx="372162" cy="324000"/>
          </a:xfrm>
          <a:prstGeom prst="rect">
            <a:avLst/>
          </a:prstGeom>
        </p:spPr>
      </p:pic>
      <p:pic>
        <p:nvPicPr>
          <p:cNvPr id="29" name="图形 28" descr="电视机">
            <a:extLst>
              <a:ext uri="{FF2B5EF4-FFF2-40B4-BE49-F238E27FC236}">
                <a16:creationId xmlns:a16="http://schemas.microsoft.com/office/drawing/2014/main" id="{6D5E5D71-D92F-498D-29BA-F47852F02EF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500" y="2219098"/>
            <a:ext cx="372162" cy="324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B24B255-1448-943F-3F84-DF70C91EBB11}"/>
              </a:ext>
            </a:extLst>
          </p:cNvPr>
          <p:cNvSpPr txBox="1"/>
          <p:nvPr/>
        </p:nvSpPr>
        <p:spPr>
          <a:xfrm>
            <a:off x="5693885" y="6252883"/>
            <a:ext cx="80391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/>
              <a:t>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6530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3536E-CCDF-1106-9391-B9D064EDA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5FFFB045-0114-3122-4E8A-EE219C9160A7}"/>
              </a:ext>
            </a:extLst>
          </p:cNvPr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6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80A0A2B8-F87E-DF18-AC6B-72A62D8C100E}"/>
              </a:ext>
            </a:extLst>
          </p:cNvPr>
          <p:cNvSpPr/>
          <p:nvPr/>
        </p:nvSpPr>
        <p:spPr>
          <a:xfrm>
            <a:off x="-9831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F7CAAC9B-B413-D48F-A0D0-E49902F54D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sp>
        <p:nvSpPr>
          <p:cNvPr id="5" name="Shape 2">
            <a:extLst>
              <a:ext uri="{FF2B5EF4-FFF2-40B4-BE49-F238E27FC236}">
                <a16:creationId xmlns:a16="http://schemas.microsoft.com/office/drawing/2014/main" id="{E30E2CEB-ED9F-BD83-F575-B04116236F63}"/>
              </a:ext>
            </a:extLst>
          </p:cNvPr>
          <p:cNvSpPr/>
          <p:nvPr/>
        </p:nvSpPr>
        <p:spPr>
          <a:xfrm>
            <a:off x="10477195" y="-476402"/>
            <a:ext cx="2857500" cy="2857500"/>
          </a:xfrm>
          <a:prstGeom prst="ellipse">
            <a:avLst/>
          </a:prstGeom>
          <a:solidFill>
            <a:srgbClr val="004B87">
              <a:alpha val="3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C5C248B8-E2D2-1A29-1654-24136A4C59EA}"/>
              </a:ext>
            </a:extLst>
          </p:cNvPr>
          <p:cNvSpPr/>
          <p:nvPr/>
        </p:nvSpPr>
        <p:spPr>
          <a:xfrm>
            <a:off x="-952805" y="4762195"/>
            <a:ext cx="2381098" cy="2381098"/>
          </a:xfrm>
          <a:prstGeom prst="ellipse">
            <a:avLst/>
          </a:prstGeom>
          <a:solidFill>
            <a:srgbClr val="004B87">
              <a:alpha val="4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7" name="Image 1" descr="preencoded.png">
            <a:extLst>
              <a:ext uri="{FF2B5EF4-FFF2-40B4-BE49-F238E27FC236}">
                <a16:creationId xmlns:a16="http://schemas.microsoft.com/office/drawing/2014/main" id="{B410B7E4-F30F-A03D-FEAC-8EB3DE02CE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420" b="-420"/>
          <a:stretch/>
        </p:blipFill>
        <p:spPr>
          <a:xfrm>
            <a:off x="952805" y="1429207"/>
            <a:ext cx="761695" cy="57607"/>
          </a:xfrm>
          <a:prstGeom prst="rect">
            <a:avLst/>
          </a:prstGeom>
        </p:spPr>
      </p:pic>
      <p:sp>
        <p:nvSpPr>
          <p:cNvPr id="9" name="Text 5">
            <a:extLst>
              <a:ext uri="{FF2B5EF4-FFF2-40B4-BE49-F238E27FC236}">
                <a16:creationId xmlns:a16="http://schemas.microsoft.com/office/drawing/2014/main" id="{B19B551D-D497-299A-7878-31B67DF2A96A}"/>
              </a:ext>
            </a:extLst>
          </p:cNvPr>
          <p:cNvSpPr txBox="1"/>
          <p:nvPr/>
        </p:nvSpPr>
        <p:spPr>
          <a:xfrm>
            <a:off x="952804" y="761695"/>
            <a:ext cx="10722595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100" b="1" kern="0" spc="38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Experiment</a:t>
            </a:r>
            <a:r>
              <a:rPr lang="en-US" altLang="zh-CN" sz="3100" b="1" kern="0" spc="38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— Forcing Eviction</a:t>
            </a:r>
            <a:endParaRPr lang="en-US" sz="3100" dirty="0"/>
          </a:p>
        </p:txBody>
      </p:sp>
      <p:pic>
        <p:nvPicPr>
          <p:cNvPr id="19" name="Image 5" descr="preencoded.png">
            <a:extLst>
              <a:ext uri="{FF2B5EF4-FFF2-40B4-BE49-F238E27FC236}">
                <a16:creationId xmlns:a16="http://schemas.microsoft.com/office/drawing/2014/main" id="{A4339527-A2DA-6645-D856-7C1BB066EC6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058607" y="3581705"/>
            <a:ext cx="457200" cy="457200"/>
          </a:xfrm>
          <a:prstGeom prst="rect">
            <a:avLst/>
          </a:prstGeom>
        </p:spPr>
      </p:pic>
      <p:sp>
        <p:nvSpPr>
          <p:cNvPr id="20" name="Text 12">
            <a:extLst>
              <a:ext uri="{FF2B5EF4-FFF2-40B4-BE49-F238E27FC236}">
                <a16:creationId xmlns:a16="http://schemas.microsoft.com/office/drawing/2014/main" id="{F00E4645-6440-9436-A890-ECFC06D2E807}"/>
              </a:ext>
            </a:extLst>
          </p:cNvPr>
          <p:cNvSpPr txBox="1"/>
          <p:nvPr/>
        </p:nvSpPr>
        <p:spPr>
          <a:xfrm>
            <a:off x="5848502" y="4286707"/>
            <a:ext cx="487741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607D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Insert Architecture Diagram Here</a:t>
            </a:r>
            <a:endParaRPr lang="en-US" sz="1600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E66B1A95-96BB-986B-C90C-2D28BFCA2E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8904" y="2035424"/>
            <a:ext cx="4961008" cy="3720756"/>
          </a:xfrm>
          <a:prstGeom prst="rect">
            <a:avLst/>
          </a:prstGeom>
        </p:spPr>
      </p:pic>
      <p:sp>
        <p:nvSpPr>
          <p:cNvPr id="10" name="Text 12">
            <a:extLst>
              <a:ext uri="{FF2B5EF4-FFF2-40B4-BE49-F238E27FC236}">
                <a16:creationId xmlns:a16="http://schemas.microsoft.com/office/drawing/2014/main" id="{35ABEF44-5BB9-2FC1-A17A-76C9042A1673}"/>
              </a:ext>
            </a:extLst>
          </p:cNvPr>
          <p:cNvSpPr txBox="1"/>
          <p:nvPr/>
        </p:nvSpPr>
        <p:spPr>
          <a:xfrm>
            <a:off x="641445" y="1673809"/>
            <a:ext cx="4773057" cy="40252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To accurately test eviction, we simulated extreme memory pressure.</a:t>
            </a:r>
          </a:p>
          <a:p>
            <a:endParaRPr lang="en-US" sz="2000" dirty="0">
              <a:solidFill>
                <a:srgbClr val="445566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Disabled System Swap (</a:t>
            </a:r>
            <a:r>
              <a:rPr lang="en-US" sz="2000" b="1" dirty="0" err="1">
                <a:solidFill>
                  <a:srgbClr val="445566"/>
                </a:solidFill>
                <a:latin typeface="Courier New" panose="02070309020205020404" pitchFamily="49" charset="0"/>
                <a:ea typeface="Roboto" pitchFamily="34" charset="-122"/>
                <a:cs typeface="Courier New" panose="02070309020205020404" pitchFamily="49" charset="0"/>
              </a:rPr>
              <a:t>swapoff</a:t>
            </a:r>
            <a:r>
              <a:rPr lang="en-US" sz="2000" b="1" dirty="0">
                <a:solidFill>
                  <a:srgbClr val="445566"/>
                </a:solidFill>
                <a:latin typeface="Courier New" panose="02070309020205020404" pitchFamily="49" charset="0"/>
                <a:ea typeface="Roboto" pitchFamily="34" charset="-122"/>
                <a:cs typeface="Courier New" panose="02070309020205020404" pitchFamily="49" charset="0"/>
              </a:rPr>
              <a:t> -a</a:t>
            </a:r>
            <a:r>
              <a:rPr lang="en-US" sz="20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).</a:t>
            </a:r>
          </a:p>
          <a:p>
            <a:endParaRPr lang="en-US" sz="2000" dirty="0">
              <a:solidFill>
                <a:srgbClr val="445566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Mounted a </a:t>
            </a:r>
            <a:r>
              <a:rPr lang="en-US" sz="2000" b="1" dirty="0" err="1">
                <a:solidFill>
                  <a:srgbClr val="445566"/>
                </a:solidFill>
                <a:latin typeface="Courier New" panose="02070309020205020404" pitchFamily="49" charset="0"/>
                <a:ea typeface="Roboto" pitchFamily="34" charset="-122"/>
                <a:cs typeface="Courier New" panose="02070309020205020404" pitchFamily="49" charset="0"/>
              </a:rPr>
              <a:t>tmpfs</a:t>
            </a:r>
            <a:r>
              <a:rPr lang="en-US" sz="20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RAM disk and locked up memory, leaving exactly 800MB of free RAM.</a:t>
            </a:r>
          </a:p>
          <a:p>
            <a:endParaRPr lang="en-US" sz="2000" dirty="0">
              <a:solidFill>
                <a:srgbClr val="445566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r>
              <a:rPr lang="en-US" sz="2000" b="1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Result: </a:t>
            </a:r>
            <a:r>
              <a:rPr lang="en-US" sz="20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kernel is forced to actively trigger </a:t>
            </a:r>
            <a:r>
              <a:rPr lang="en-US" sz="2000" b="1" dirty="0" err="1">
                <a:solidFill>
                  <a:srgbClr val="445566"/>
                </a:solidFill>
                <a:latin typeface="Courier New" panose="02070309020205020404" pitchFamily="49" charset="0"/>
                <a:ea typeface="Roboto" pitchFamily="34" charset="-122"/>
                <a:cs typeface="Courier New" panose="02070309020205020404" pitchFamily="49" charset="0"/>
              </a:rPr>
              <a:t>drop_buffers</a:t>
            </a:r>
            <a:r>
              <a:rPr lang="en-US" sz="2000" dirty="0">
                <a:solidFill>
                  <a:srgbClr val="44556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as </a:t>
            </a:r>
            <a:r>
              <a:rPr lang="en-US" altLang="zh-CN" sz="20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file is 1GB and RAM is 800MB</a:t>
            </a:r>
            <a:r>
              <a:rPr lang="en-US" sz="20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</a:p>
        </p:txBody>
      </p:sp>
      <p:sp>
        <p:nvSpPr>
          <p:cNvPr id="13" name="AutoShape 2">
            <a:extLst>
              <a:ext uri="{FF2B5EF4-FFF2-40B4-BE49-F238E27FC236}">
                <a16:creationId xmlns:a16="http://schemas.microsoft.com/office/drawing/2014/main" id="{79A263DC-22B6-7F0B-0512-2B505F46E5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Shape 4">
            <a:extLst>
              <a:ext uri="{FF2B5EF4-FFF2-40B4-BE49-F238E27FC236}">
                <a16:creationId xmlns:a16="http://schemas.microsoft.com/office/drawing/2014/main" id="{EFF1D141-8B5E-3567-F404-22C0AA332041}"/>
              </a:ext>
            </a:extLst>
          </p:cNvPr>
          <p:cNvSpPr/>
          <p:nvPr/>
        </p:nvSpPr>
        <p:spPr>
          <a:xfrm>
            <a:off x="6357476" y="2060713"/>
            <a:ext cx="4884337" cy="3606740"/>
          </a:xfrm>
          <a:prstGeom prst="roundRect">
            <a:avLst>
              <a:gd name="adj" fmla="val 1269"/>
            </a:avLst>
          </a:prstGeom>
          <a:noFill/>
          <a:ln w="38100">
            <a:solidFill>
              <a:srgbClr val="B0BEC5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C77FA78-3E51-A502-C333-CF30B537FC6D}"/>
              </a:ext>
            </a:extLst>
          </p:cNvPr>
          <p:cNvSpPr txBox="1"/>
          <p:nvPr/>
        </p:nvSpPr>
        <p:spPr>
          <a:xfrm>
            <a:off x="5693885" y="6252883"/>
            <a:ext cx="80391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/>
              <a:t>17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8594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7FA03-C276-AB68-4A15-1FD1A3559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47C76C61-9D7E-7749-E5C8-F8D1A7461A6D}"/>
              </a:ext>
            </a:extLst>
          </p:cNvPr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6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B3988F6A-7698-B478-E0D6-71FFB4176B3D}"/>
              </a:ext>
            </a:extLst>
          </p:cNvPr>
          <p:cNvSpPr/>
          <p:nvPr/>
        </p:nvSpPr>
        <p:spPr>
          <a:xfrm>
            <a:off x="-9831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073FD573-A3A2-7B0F-88D0-D5E72BEE66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sp>
        <p:nvSpPr>
          <p:cNvPr id="5" name="Shape 2">
            <a:extLst>
              <a:ext uri="{FF2B5EF4-FFF2-40B4-BE49-F238E27FC236}">
                <a16:creationId xmlns:a16="http://schemas.microsoft.com/office/drawing/2014/main" id="{1ABC30EC-DCEB-BAF8-7BD0-5E5E7932A1DF}"/>
              </a:ext>
            </a:extLst>
          </p:cNvPr>
          <p:cNvSpPr/>
          <p:nvPr/>
        </p:nvSpPr>
        <p:spPr>
          <a:xfrm>
            <a:off x="10477195" y="-476402"/>
            <a:ext cx="2857500" cy="2857500"/>
          </a:xfrm>
          <a:prstGeom prst="ellipse">
            <a:avLst/>
          </a:prstGeom>
          <a:solidFill>
            <a:srgbClr val="004B87">
              <a:alpha val="3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6BD240E6-AD71-A5F7-03C2-1817BFBE55B9}"/>
              </a:ext>
            </a:extLst>
          </p:cNvPr>
          <p:cNvSpPr/>
          <p:nvPr/>
        </p:nvSpPr>
        <p:spPr>
          <a:xfrm>
            <a:off x="-952805" y="4762195"/>
            <a:ext cx="2381098" cy="2381098"/>
          </a:xfrm>
          <a:prstGeom prst="ellipse">
            <a:avLst/>
          </a:prstGeom>
          <a:solidFill>
            <a:srgbClr val="004B87">
              <a:alpha val="4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7" name="Image 1" descr="preencoded.png">
            <a:extLst>
              <a:ext uri="{FF2B5EF4-FFF2-40B4-BE49-F238E27FC236}">
                <a16:creationId xmlns:a16="http://schemas.microsoft.com/office/drawing/2014/main" id="{1287A8ED-F879-A85D-BB37-5DF46235BEA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420" b="-420"/>
          <a:stretch/>
        </p:blipFill>
        <p:spPr>
          <a:xfrm>
            <a:off x="952805" y="1429207"/>
            <a:ext cx="761695" cy="57607"/>
          </a:xfrm>
          <a:prstGeom prst="rect">
            <a:avLst/>
          </a:prstGeom>
        </p:spPr>
      </p:pic>
      <p:sp>
        <p:nvSpPr>
          <p:cNvPr id="9" name="Text 5">
            <a:extLst>
              <a:ext uri="{FF2B5EF4-FFF2-40B4-BE49-F238E27FC236}">
                <a16:creationId xmlns:a16="http://schemas.microsoft.com/office/drawing/2014/main" id="{E12BE4D4-9FE4-9743-BFB3-29E9013EBC5D}"/>
              </a:ext>
            </a:extLst>
          </p:cNvPr>
          <p:cNvSpPr txBox="1"/>
          <p:nvPr/>
        </p:nvSpPr>
        <p:spPr>
          <a:xfrm>
            <a:off x="952804" y="761695"/>
            <a:ext cx="10722595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100" b="1" kern="0" spc="38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Experiment</a:t>
            </a:r>
            <a:r>
              <a:rPr lang="en-US" altLang="zh-CN" sz="3100" b="1" kern="0" spc="38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— Workload (</a:t>
            </a:r>
            <a:r>
              <a:rPr lang="en-US" altLang="zh-CN" sz="3100" b="1" kern="0" spc="38" dirty="0" err="1">
                <a:solidFill>
                  <a:srgbClr val="112233"/>
                </a:solidFill>
                <a:latin typeface="Courier New" panose="02070309020205020404" pitchFamily="49" charset="0"/>
                <a:ea typeface="Montserrat" pitchFamily="34" charset="-122"/>
                <a:cs typeface="Courier New" panose="02070309020205020404" pitchFamily="49" charset="0"/>
              </a:rPr>
              <a:t>fio</a:t>
            </a:r>
            <a:r>
              <a:rPr lang="en-US" altLang="zh-CN" sz="3100" b="1" kern="0" spc="38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)</a:t>
            </a:r>
            <a:endParaRPr lang="en-US" sz="3100" dirty="0"/>
          </a:p>
        </p:txBody>
      </p:sp>
      <p:pic>
        <p:nvPicPr>
          <p:cNvPr id="42" name="Image 2" descr="preencoded.png">
            <a:extLst>
              <a:ext uri="{FF2B5EF4-FFF2-40B4-BE49-F238E27FC236}">
                <a16:creationId xmlns:a16="http://schemas.microsoft.com/office/drawing/2014/main" id="{E9F127C6-D736-94B8-03D2-27677C93F0C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1" r="-1"/>
          <a:stretch/>
        </p:blipFill>
        <p:spPr>
          <a:xfrm>
            <a:off x="761695" y="2286000"/>
            <a:ext cx="3238805" cy="369600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</p:pic>
      <p:sp>
        <p:nvSpPr>
          <p:cNvPr id="43" name="Shape 4">
            <a:extLst>
              <a:ext uri="{FF2B5EF4-FFF2-40B4-BE49-F238E27FC236}">
                <a16:creationId xmlns:a16="http://schemas.microsoft.com/office/drawing/2014/main" id="{283F290E-11AA-C889-288B-1D05FF9C3CC1}"/>
              </a:ext>
            </a:extLst>
          </p:cNvPr>
          <p:cNvSpPr/>
          <p:nvPr/>
        </p:nvSpPr>
        <p:spPr>
          <a:xfrm>
            <a:off x="2000707" y="2667305"/>
            <a:ext cx="761695" cy="761695"/>
          </a:xfrm>
          <a:prstGeom prst="ellipse">
            <a:avLst/>
          </a:prstGeom>
          <a:solidFill>
            <a:srgbClr val="F0F7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4" name="Image 3" descr="preencoded.png">
            <a:extLst>
              <a:ext uri="{FF2B5EF4-FFF2-40B4-BE49-F238E27FC236}">
                <a16:creationId xmlns:a16="http://schemas.microsoft.com/office/drawing/2014/main" id="{C755F65D-33A4-2131-C6B5-425A28C501A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1" r="-1"/>
          <a:stretch/>
        </p:blipFill>
        <p:spPr>
          <a:xfrm>
            <a:off x="4476902" y="2286000"/>
            <a:ext cx="3238805" cy="369600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</p:pic>
      <p:sp>
        <p:nvSpPr>
          <p:cNvPr id="45" name="Shape 5">
            <a:extLst>
              <a:ext uri="{FF2B5EF4-FFF2-40B4-BE49-F238E27FC236}">
                <a16:creationId xmlns:a16="http://schemas.microsoft.com/office/drawing/2014/main" id="{16B0ED65-CB9A-DFAD-6A7F-EACF83930860}"/>
              </a:ext>
            </a:extLst>
          </p:cNvPr>
          <p:cNvSpPr/>
          <p:nvPr/>
        </p:nvSpPr>
        <p:spPr>
          <a:xfrm>
            <a:off x="5715000" y="2667305"/>
            <a:ext cx="761695" cy="761695"/>
          </a:xfrm>
          <a:prstGeom prst="ellipse">
            <a:avLst/>
          </a:prstGeom>
          <a:solidFill>
            <a:srgbClr val="FFF5F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6" name="Image 4" descr="preencoded.png">
            <a:extLst>
              <a:ext uri="{FF2B5EF4-FFF2-40B4-BE49-F238E27FC236}">
                <a16:creationId xmlns:a16="http://schemas.microsoft.com/office/drawing/2014/main" id="{7532BCCC-104E-A0FC-6C61-47A5333E6C5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-1" r="-1"/>
          <a:stretch/>
        </p:blipFill>
        <p:spPr>
          <a:xfrm>
            <a:off x="8191195" y="2286000"/>
            <a:ext cx="3238805" cy="369600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</p:pic>
      <p:sp>
        <p:nvSpPr>
          <p:cNvPr id="47" name="Shape 6">
            <a:extLst>
              <a:ext uri="{FF2B5EF4-FFF2-40B4-BE49-F238E27FC236}">
                <a16:creationId xmlns:a16="http://schemas.microsoft.com/office/drawing/2014/main" id="{0BBF504A-1EC8-900B-7EF0-4D61531A7F46}"/>
              </a:ext>
            </a:extLst>
          </p:cNvPr>
          <p:cNvSpPr/>
          <p:nvPr/>
        </p:nvSpPr>
        <p:spPr>
          <a:xfrm>
            <a:off x="9430207" y="2667305"/>
            <a:ext cx="761695" cy="761695"/>
          </a:xfrm>
          <a:prstGeom prst="ellipse">
            <a:avLst/>
          </a:prstGeom>
          <a:solidFill>
            <a:srgbClr val="E8F5E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9" name="Text 8">
            <a:extLst>
              <a:ext uri="{FF2B5EF4-FFF2-40B4-BE49-F238E27FC236}">
                <a16:creationId xmlns:a16="http://schemas.microsoft.com/office/drawing/2014/main" id="{17DD14C8-1DE5-8A9B-83BE-624201199380}"/>
              </a:ext>
            </a:extLst>
          </p:cNvPr>
          <p:cNvSpPr txBox="1"/>
          <p:nvPr/>
        </p:nvSpPr>
        <p:spPr>
          <a:xfrm>
            <a:off x="895198" y="3619195"/>
            <a:ext cx="297180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altLang="zh-CN" sz="2000" b="1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Sequential Read</a:t>
            </a:r>
            <a:endParaRPr lang="en-US" altLang="zh-CN" sz="2000" dirty="0"/>
          </a:p>
        </p:txBody>
      </p:sp>
      <p:sp>
        <p:nvSpPr>
          <p:cNvPr id="50" name="Text 9">
            <a:extLst>
              <a:ext uri="{FF2B5EF4-FFF2-40B4-BE49-F238E27FC236}">
                <a16:creationId xmlns:a16="http://schemas.microsoft.com/office/drawing/2014/main" id="{66510A3B-52A4-ACDB-DEA3-34F40BA35ED3}"/>
              </a:ext>
            </a:extLst>
          </p:cNvPr>
          <p:cNvSpPr txBox="1"/>
          <p:nvPr/>
        </p:nvSpPr>
        <p:spPr>
          <a:xfrm>
            <a:off x="1009498" y="4190695"/>
            <a:ext cx="2857500" cy="7434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altLang="zh-CN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pure linear scan. Used to test if the cache gets "polluted" by one-off reads.</a:t>
            </a:r>
            <a:endParaRPr lang="en-US" altLang="zh-CN" sz="1600" dirty="0"/>
          </a:p>
        </p:txBody>
      </p:sp>
      <p:sp>
        <p:nvSpPr>
          <p:cNvPr id="52" name="Text 10">
            <a:extLst>
              <a:ext uri="{FF2B5EF4-FFF2-40B4-BE49-F238E27FC236}">
                <a16:creationId xmlns:a16="http://schemas.microsoft.com/office/drawing/2014/main" id="{AEFABB9F-127F-86D1-1FA6-63DBA86FE076}"/>
              </a:ext>
            </a:extLst>
          </p:cNvPr>
          <p:cNvSpPr txBox="1"/>
          <p:nvPr/>
        </p:nvSpPr>
        <p:spPr>
          <a:xfrm>
            <a:off x="4610405" y="3619195"/>
            <a:ext cx="297180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altLang="zh-CN" sz="2000" b="1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Random Write</a:t>
            </a:r>
            <a:endParaRPr lang="en-US" altLang="zh-CN" sz="2000" dirty="0"/>
          </a:p>
        </p:txBody>
      </p:sp>
      <p:sp>
        <p:nvSpPr>
          <p:cNvPr id="53" name="Text 11">
            <a:extLst>
              <a:ext uri="{FF2B5EF4-FFF2-40B4-BE49-F238E27FC236}">
                <a16:creationId xmlns:a16="http://schemas.microsoft.com/office/drawing/2014/main" id="{24D4040D-4A6A-DB88-658B-EE3CE71C07A4}"/>
              </a:ext>
            </a:extLst>
          </p:cNvPr>
          <p:cNvSpPr txBox="1"/>
          <p:nvPr/>
        </p:nvSpPr>
        <p:spPr>
          <a:xfrm>
            <a:off x="4621444" y="4190695"/>
            <a:ext cx="2971800" cy="7434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altLang="zh-CN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Used to test how dirty metadata pages (like block bitmaps) are handled and protected.</a:t>
            </a:r>
            <a:endParaRPr lang="en-US" altLang="zh-CN" sz="1600" dirty="0"/>
          </a:p>
        </p:txBody>
      </p:sp>
      <p:sp>
        <p:nvSpPr>
          <p:cNvPr id="55" name="Text 12">
            <a:extLst>
              <a:ext uri="{FF2B5EF4-FFF2-40B4-BE49-F238E27FC236}">
                <a16:creationId xmlns:a16="http://schemas.microsoft.com/office/drawing/2014/main" id="{916ABDEA-F1C4-1ADB-A8C9-EAF2570A1C46}"/>
              </a:ext>
            </a:extLst>
          </p:cNvPr>
          <p:cNvSpPr txBox="1"/>
          <p:nvPr/>
        </p:nvSpPr>
        <p:spPr>
          <a:xfrm>
            <a:off x="8324698" y="3619195"/>
            <a:ext cx="2971800" cy="3501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altLang="zh-CN" sz="2000" b="1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Zipfian Database Simulation (</a:t>
            </a:r>
            <a:r>
              <a:rPr lang="en-US" altLang="zh-CN" sz="2000" b="1" dirty="0">
                <a:solidFill>
                  <a:srgbClr val="112233"/>
                </a:solidFill>
                <a:latin typeface="Courier New" panose="02070309020205020404" pitchFamily="49" charset="0"/>
                <a:ea typeface="Montserrat" pitchFamily="34" charset="-122"/>
                <a:cs typeface="Courier New" panose="02070309020205020404" pitchFamily="49" charset="0"/>
              </a:rPr>
              <a:t>zipf:1.2</a:t>
            </a:r>
            <a:r>
              <a:rPr lang="en-US" altLang="zh-CN" sz="2000" b="1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)</a:t>
            </a:r>
            <a:endParaRPr lang="en-US" altLang="zh-CN" sz="2000" dirty="0"/>
          </a:p>
        </p:txBody>
      </p:sp>
      <p:sp>
        <p:nvSpPr>
          <p:cNvPr id="56" name="Text 13">
            <a:extLst>
              <a:ext uri="{FF2B5EF4-FFF2-40B4-BE49-F238E27FC236}">
                <a16:creationId xmlns:a16="http://schemas.microsoft.com/office/drawing/2014/main" id="{BB6B7E18-D402-C0AC-5192-7C7D4787B2DF}"/>
              </a:ext>
            </a:extLst>
          </p:cNvPr>
          <p:cNvSpPr txBox="1"/>
          <p:nvPr/>
        </p:nvSpPr>
        <p:spPr>
          <a:xfrm>
            <a:off x="8381847" y="4190695"/>
            <a:ext cx="2857500" cy="14582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altLang="zh-CN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Simulates database index lookups. A highly skewed distribution where a tiny fraction of metadata blocks receives the vast majority of access traffic.</a:t>
            </a:r>
            <a:endParaRPr lang="en-US" altLang="zh-CN" sz="1600" dirty="0"/>
          </a:p>
        </p:txBody>
      </p:sp>
      <p:pic>
        <p:nvPicPr>
          <p:cNvPr id="25" name="图形 24" descr="工作流">
            <a:extLst>
              <a:ext uri="{FF2B5EF4-FFF2-40B4-BE49-F238E27FC236}">
                <a16:creationId xmlns:a16="http://schemas.microsoft.com/office/drawing/2014/main" id="{E64F1962-1EA8-0CCD-326F-55ADAD7C492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74340" y="2859602"/>
            <a:ext cx="413513" cy="360000"/>
          </a:xfrm>
          <a:prstGeom prst="rect">
            <a:avLst/>
          </a:prstGeom>
        </p:spPr>
      </p:pic>
      <p:pic>
        <p:nvPicPr>
          <p:cNvPr id="21" name="图形 20" descr="数据库">
            <a:extLst>
              <a:ext uri="{FF2B5EF4-FFF2-40B4-BE49-F238E27FC236}">
                <a16:creationId xmlns:a16="http://schemas.microsoft.com/office/drawing/2014/main" id="{BA4B19B8-58CF-8E81-0F58-6E2648DBCE7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24516" y="2883675"/>
            <a:ext cx="372162" cy="324000"/>
          </a:xfrm>
          <a:prstGeom prst="rect">
            <a:avLst/>
          </a:prstGeom>
        </p:spPr>
      </p:pic>
      <p:pic>
        <p:nvPicPr>
          <p:cNvPr id="58" name="图形 57" descr="铅笔">
            <a:extLst>
              <a:ext uri="{FF2B5EF4-FFF2-40B4-BE49-F238E27FC236}">
                <a16:creationId xmlns:a16="http://schemas.microsoft.com/office/drawing/2014/main" id="{A7AD09C9-F9E1-8BFF-FAB7-9EA5057AE13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00587" y="2859602"/>
            <a:ext cx="413514" cy="360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F0F2550-E82E-87B0-8A42-FAD530CC3C0D}"/>
              </a:ext>
            </a:extLst>
          </p:cNvPr>
          <p:cNvSpPr txBox="1"/>
          <p:nvPr/>
        </p:nvSpPr>
        <p:spPr>
          <a:xfrm>
            <a:off x="5693885" y="6252883"/>
            <a:ext cx="80391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/>
              <a:t>18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7816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D61C0-C85A-DFED-9C7B-6B927A79B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9EB41313-82F5-9C97-34C6-D91282E769B0}"/>
              </a:ext>
            </a:extLst>
          </p:cNvPr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6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35827E3B-4BEC-C759-F225-5D7BD21266EA}"/>
              </a:ext>
            </a:extLst>
          </p:cNvPr>
          <p:cNvSpPr/>
          <p:nvPr/>
        </p:nvSpPr>
        <p:spPr>
          <a:xfrm>
            <a:off x="-9831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63A4A7DB-67EF-36A2-0CD8-690680A506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sp>
        <p:nvSpPr>
          <p:cNvPr id="5" name="Shape 2">
            <a:extLst>
              <a:ext uri="{FF2B5EF4-FFF2-40B4-BE49-F238E27FC236}">
                <a16:creationId xmlns:a16="http://schemas.microsoft.com/office/drawing/2014/main" id="{F16E583D-9B59-311D-F0CB-2A6C085EB94D}"/>
              </a:ext>
            </a:extLst>
          </p:cNvPr>
          <p:cNvSpPr/>
          <p:nvPr/>
        </p:nvSpPr>
        <p:spPr>
          <a:xfrm>
            <a:off x="10477195" y="-476402"/>
            <a:ext cx="2857500" cy="2857500"/>
          </a:xfrm>
          <a:prstGeom prst="ellipse">
            <a:avLst/>
          </a:prstGeom>
          <a:solidFill>
            <a:srgbClr val="004B87">
              <a:alpha val="3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D8C5A4F2-22A1-33E2-675F-28623F725645}"/>
              </a:ext>
            </a:extLst>
          </p:cNvPr>
          <p:cNvSpPr/>
          <p:nvPr/>
        </p:nvSpPr>
        <p:spPr>
          <a:xfrm>
            <a:off x="-952805" y="4762195"/>
            <a:ext cx="2381098" cy="2381098"/>
          </a:xfrm>
          <a:prstGeom prst="ellipse">
            <a:avLst/>
          </a:prstGeom>
          <a:solidFill>
            <a:srgbClr val="004B87">
              <a:alpha val="4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7" name="Image 1" descr="preencoded.png">
            <a:extLst>
              <a:ext uri="{FF2B5EF4-FFF2-40B4-BE49-F238E27FC236}">
                <a16:creationId xmlns:a16="http://schemas.microsoft.com/office/drawing/2014/main" id="{24FF1EF0-7D25-C753-26DB-AE4792D945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420" b="-420"/>
          <a:stretch/>
        </p:blipFill>
        <p:spPr>
          <a:xfrm>
            <a:off x="952805" y="1429207"/>
            <a:ext cx="761695" cy="57607"/>
          </a:xfrm>
          <a:prstGeom prst="rect">
            <a:avLst/>
          </a:prstGeom>
        </p:spPr>
      </p:pic>
      <p:sp>
        <p:nvSpPr>
          <p:cNvPr id="9" name="Text 5">
            <a:extLst>
              <a:ext uri="{FF2B5EF4-FFF2-40B4-BE49-F238E27FC236}">
                <a16:creationId xmlns:a16="http://schemas.microsoft.com/office/drawing/2014/main" id="{F4D589BB-95C1-D542-925B-BC307788A476}"/>
              </a:ext>
            </a:extLst>
          </p:cNvPr>
          <p:cNvSpPr txBox="1"/>
          <p:nvPr/>
        </p:nvSpPr>
        <p:spPr>
          <a:xfrm>
            <a:off x="952804" y="761695"/>
            <a:ext cx="10722595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100" b="1" kern="0" spc="38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Result</a:t>
            </a:r>
            <a:r>
              <a:rPr lang="en-US" altLang="zh-CN" sz="3100" b="1" kern="0" spc="38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— Benchmark </a:t>
            </a:r>
            <a:endParaRPr lang="en-US" sz="3100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5AFA9C20-779B-BC8D-B06B-4FBB7B34DA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198733"/>
              </p:ext>
            </p:extLst>
          </p:nvPr>
        </p:nvGraphicFramePr>
        <p:xfrm>
          <a:off x="952804" y="1718701"/>
          <a:ext cx="10552735" cy="4162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547">
                  <a:extLst>
                    <a:ext uri="{9D8B030D-6E8A-4147-A177-3AD203B41FA5}">
                      <a16:colId xmlns:a16="http://schemas.microsoft.com/office/drawing/2014/main" val="699854165"/>
                    </a:ext>
                  </a:extLst>
                </a:gridCol>
                <a:gridCol w="1540454">
                  <a:extLst>
                    <a:ext uri="{9D8B030D-6E8A-4147-A177-3AD203B41FA5}">
                      <a16:colId xmlns:a16="http://schemas.microsoft.com/office/drawing/2014/main" val="846072234"/>
                    </a:ext>
                  </a:extLst>
                </a:gridCol>
                <a:gridCol w="2329732">
                  <a:extLst>
                    <a:ext uri="{9D8B030D-6E8A-4147-A177-3AD203B41FA5}">
                      <a16:colId xmlns:a16="http://schemas.microsoft.com/office/drawing/2014/main" val="4068329458"/>
                    </a:ext>
                  </a:extLst>
                </a:gridCol>
                <a:gridCol w="2234317">
                  <a:extLst>
                    <a:ext uri="{9D8B030D-6E8A-4147-A177-3AD203B41FA5}">
                      <a16:colId xmlns:a16="http://schemas.microsoft.com/office/drawing/2014/main" val="2955320156"/>
                    </a:ext>
                  </a:extLst>
                </a:gridCol>
                <a:gridCol w="2337685">
                  <a:extLst>
                    <a:ext uri="{9D8B030D-6E8A-4147-A177-3AD203B41FA5}">
                      <a16:colId xmlns:a16="http://schemas.microsoft.com/office/drawing/2014/main" val="3439371354"/>
                    </a:ext>
                  </a:extLst>
                </a:gridCol>
              </a:tblGrid>
              <a:tr h="82849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Workload</a:t>
                      </a:r>
                      <a:endParaRPr lang="zh-CN" altLang="en-US" sz="2800" dirty="0">
                        <a:latin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Stage</a:t>
                      </a:r>
                      <a:endParaRPr lang="zh-CN" altLang="en-US" sz="2800" dirty="0">
                        <a:latin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LRU Hit Rate (%)</a:t>
                      </a:r>
                      <a:endParaRPr lang="zh-CN" altLang="en-US" sz="2800" dirty="0">
                        <a:latin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LFU Hit Rate (%)</a:t>
                      </a:r>
                      <a:endParaRPr lang="zh-CN" altLang="en-US" sz="2800" dirty="0">
                        <a:latin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Roboto" panose="02000000000000000000" pitchFamily="2" charset="0"/>
                          <a:cs typeface="Roboto" panose="02000000000000000000" pitchFamily="2" charset="0"/>
                        </a:rPr>
                        <a:t>Improvement (%)</a:t>
                      </a:r>
                      <a:endParaRPr lang="zh-CN" altLang="en-US" sz="2800" dirty="0">
                        <a:latin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015126"/>
                  </a:ext>
                </a:extLst>
              </a:tr>
              <a:tr h="53625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Sequential Read</a:t>
                      </a:r>
                      <a:endParaRPr lang="zh-CN" altLang="en-US" sz="2400" dirty="0">
                        <a:latin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Warm</a:t>
                      </a:r>
                      <a:endParaRPr lang="zh-CN" altLang="en-US" sz="2400" dirty="0">
                        <a:latin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Roboto" panose="02000000000000000000" pitchFamily="2" charset="0"/>
                          <a:cs typeface="Roboto" panose="02000000000000000000" pitchFamily="2" charset="0"/>
                        </a:rPr>
                        <a:t>83</a:t>
                      </a:r>
                      <a:endParaRPr lang="zh-CN" altLang="en-US" sz="2400" dirty="0">
                        <a:latin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Roboto" panose="02000000000000000000" pitchFamily="2" charset="0"/>
                          <a:cs typeface="Roboto" panose="02000000000000000000" pitchFamily="2" charset="0"/>
                        </a:rPr>
                        <a:t>84</a:t>
                      </a:r>
                      <a:endParaRPr lang="zh-CN" altLang="en-US" sz="2400" dirty="0">
                        <a:latin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  <a:endParaRPr lang="zh-CN" altLang="en-US" sz="2400" dirty="0">
                        <a:latin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712847"/>
                  </a:ext>
                </a:extLst>
              </a:tr>
              <a:tr h="5362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Cold</a:t>
                      </a:r>
                      <a:endParaRPr lang="zh-CN" altLang="en-US" sz="2400" dirty="0">
                        <a:latin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Roboto" panose="02000000000000000000" pitchFamily="2" charset="0"/>
                          <a:cs typeface="Roboto" panose="02000000000000000000" pitchFamily="2" charset="0"/>
                        </a:rPr>
                        <a:t>13</a:t>
                      </a:r>
                      <a:endParaRPr lang="zh-CN" altLang="en-US" sz="2400" dirty="0">
                        <a:latin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Roboto" panose="02000000000000000000" pitchFamily="2" charset="0"/>
                          <a:cs typeface="Roboto" panose="02000000000000000000" pitchFamily="2" charset="0"/>
                        </a:rPr>
                        <a:t>16</a:t>
                      </a:r>
                      <a:endParaRPr lang="zh-CN" altLang="en-US" sz="2400" dirty="0">
                        <a:latin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Roboto" panose="02000000000000000000" pitchFamily="2" charset="0"/>
                          <a:cs typeface="Roboto" panose="02000000000000000000" pitchFamily="2" charset="0"/>
                        </a:rPr>
                        <a:t>3</a:t>
                      </a:r>
                      <a:endParaRPr lang="zh-CN" altLang="en-US" sz="2400" dirty="0">
                        <a:latin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78013859"/>
                  </a:ext>
                </a:extLst>
              </a:tr>
              <a:tr h="53625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Random Write</a:t>
                      </a:r>
                      <a:endParaRPr lang="zh-CN" altLang="en-US" sz="2400" dirty="0">
                        <a:latin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Cold</a:t>
                      </a:r>
                      <a:endParaRPr lang="zh-CN" altLang="en-US" sz="2400" dirty="0">
                        <a:latin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Roboto" panose="02000000000000000000" pitchFamily="2" charset="0"/>
                          <a:cs typeface="Roboto" panose="02000000000000000000" pitchFamily="2" charset="0"/>
                        </a:rPr>
                        <a:t>53</a:t>
                      </a:r>
                      <a:endParaRPr lang="zh-CN" altLang="en-US" sz="2400" dirty="0">
                        <a:latin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Roboto" panose="02000000000000000000" pitchFamily="2" charset="0"/>
                          <a:cs typeface="Roboto" panose="02000000000000000000" pitchFamily="2" charset="0"/>
                        </a:rPr>
                        <a:t>69</a:t>
                      </a:r>
                      <a:endParaRPr lang="zh-CN" altLang="en-US" sz="2400" dirty="0">
                        <a:latin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latin typeface="Roboto" panose="02000000000000000000" pitchFamily="2" charset="0"/>
                          <a:cs typeface="Roboto" panose="02000000000000000000" pitchFamily="2" charset="0"/>
                        </a:rPr>
                        <a:t>16</a:t>
                      </a:r>
                      <a:endParaRPr lang="zh-CN" altLang="en-US" sz="2400" b="1" dirty="0">
                        <a:latin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815186"/>
                  </a:ext>
                </a:extLst>
              </a:tr>
              <a:tr h="5362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Warm</a:t>
                      </a:r>
                      <a:endParaRPr lang="zh-CN" altLang="en-US" sz="2400" dirty="0">
                        <a:latin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Roboto" panose="02000000000000000000" pitchFamily="2" charset="0"/>
                          <a:cs typeface="Roboto" panose="02000000000000000000" pitchFamily="2" charset="0"/>
                        </a:rPr>
                        <a:t>97</a:t>
                      </a:r>
                      <a:endParaRPr lang="zh-CN" altLang="en-US" sz="2400" dirty="0">
                        <a:latin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Roboto" panose="02000000000000000000" pitchFamily="2" charset="0"/>
                          <a:cs typeface="Roboto" panose="02000000000000000000" pitchFamily="2" charset="0"/>
                        </a:rPr>
                        <a:t>96</a:t>
                      </a:r>
                      <a:endParaRPr lang="zh-CN" altLang="en-US" sz="2400" dirty="0">
                        <a:latin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Roboto" panose="02000000000000000000" pitchFamily="2" charset="0"/>
                          <a:cs typeface="Roboto" panose="02000000000000000000" pitchFamily="2" charset="0"/>
                        </a:rPr>
                        <a:t>-1</a:t>
                      </a:r>
                      <a:endParaRPr lang="zh-CN" altLang="en-US" sz="2400" dirty="0">
                        <a:latin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3342129"/>
                  </a:ext>
                </a:extLst>
              </a:tr>
              <a:tr h="53625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DB Sim (Zipfian)</a:t>
                      </a:r>
                      <a:endParaRPr lang="zh-CN" altLang="en-US" sz="2400" dirty="0">
                        <a:latin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Cold</a:t>
                      </a:r>
                      <a:endParaRPr lang="zh-CN" altLang="en-US" sz="2400" dirty="0">
                        <a:latin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Roboto" panose="02000000000000000000" pitchFamily="2" charset="0"/>
                          <a:cs typeface="Roboto" panose="02000000000000000000" pitchFamily="2" charset="0"/>
                        </a:rPr>
                        <a:t>52</a:t>
                      </a:r>
                      <a:endParaRPr lang="zh-CN" altLang="en-US" sz="2400" dirty="0">
                        <a:latin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Roboto" panose="02000000000000000000" pitchFamily="2" charset="0"/>
                          <a:cs typeface="Roboto" panose="02000000000000000000" pitchFamily="2" charset="0"/>
                        </a:rPr>
                        <a:t>67</a:t>
                      </a:r>
                      <a:endParaRPr lang="zh-CN" altLang="en-US" sz="2400" dirty="0">
                        <a:latin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latin typeface="Roboto" panose="02000000000000000000" pitchFamily="2" charset="0"/>
                          <a:cs typeface="Roboto" panose="02000000000000000000" pitchFamily="2" charset="0"/>
                        </a:rPr>
                        <a:t>15</a:t>
                      </a:r>
                      <a:endParaRPr lang="zh-CN" altLang="en-US" sz="2400" b="1" dirty="0">
                        <a:latin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960788"/>
                  </a:ext>
                </a:extLst>
              </a:tr>
              <a:tr h="5362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Warm</a:t>
                      </a:r>
                      <a:endParaRPr lang="zh-CN" altLang="en-US" sz="2400" dirty="0">
                        <a:latin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Roboto" panose="02000000000000000000" pitchFamily="2" charset="0"/>
                          <a:cs typeface="Roboto" panose="02000000000000000000" pitchFamily="2" charset="0"/>
                        </a:rPr>
                        <a:t>52</a:t>
                      </a:r>
                      <a:endParaRPr lang="zh-CN" altLang="en-US" sz="2400" dirty="0">
                        <a:latin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Roboto" panose="02000000000000000000" pitchFamily="2" charset="0"/>
                          <a:cs typeface="Roboto" panose="02000000000000000000" pitchFamily="2" charset="0"/>
                        </a:rPr>
                        <a:t>66</a:t>
                      </a:r>
                      <a:endParaRPr lang="zh-CN" altLang="en-US" sz="2400" dirty="0">
                        <a:latin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latin typeface="Roboto" panose="02000000000000000000" pitchFamily="2" charset="0"/>
                          <a:cs typeface="Roboto" panose="02000000000000000000" pitchFamily="2" charset="0"/>
                        </a:rPr>
                        <a:t>14</a:t>
                      </a:r>
                      <a:endParaRPr lang="zh-CN" altLang="en-US" sz="2400" b="1" dirty="0">
                        <a:latin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0880502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EFB27E0B-19FC-42A6-0780-B3D1B20CE517}"/>
              </a:ext>
            </a:extLst>
          </p:cNvPr>
          <p:cNvSpPr txBox="1"/>
          <p:nvPr/>
        </p:nvSpPr>
        <p:spPr>
          <a:xfrm>
            <a:off x="5693885" y="6252883"/>
            <a:ext cx="80391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/>
              <a:t>19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219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6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9048902" y="-952805"/>
            <a:ext cx="3810305" cy="3810305"/>
          </a:xfrm>
          <a:prstGeom prst="ellipse">
            <a:avLst/>
          </a:prstGeom>
          <a:solidFill>
            <a:srgbClr val="004B87">
              <a:alpha val="3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Shape 3"/>
          <p:cNvSpPr/>
          <p:nvPr/>
        </p:nvSpPr>
        <p:spPr>
          <a:xfrm>
            <a:off x="-1429207" y="4286707"/>
            <a:ext cx="3333902" cy="3333902"/>
          </a:xfrm>
          <a:prstGeom prst="ellipse">
            <a:avLst/>
          </a:prstGeom>
          <a:solidFill>
            <a:srgbClr val="004B87">
              <a:alpha val="4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 t="-420" b="-420"/>
          <a:stretch/>
        </p:blipFill>
        <p:spPr>
          <a:xfrm>
            <a:off x="952805" y="1429207"/>
            <a:ext cx="761695" cy="57607"/>
          </a:xfrm>
          <a:prstGeom prst="rect">
            <a:avLst/>
          </a:prstGeom>
        </p:spPr>
      </p:pic>
      <p:sp>
        <p:nvSpPr>
          <p:cNvPr id="8" name="Text 4"/>
          <p:cNvSpPr txBox="1"/>
          <p:nvPr/>
        </p:nvSpPr>
        <p:spPr>
          <a:xfrm>
            <a:off x="952805" y="761695"/>
            <a:ext cx="10478110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kern="0" spc="75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OUTLINE</a:t>
            </a:r>
            <a:endParaRPr lang="en-US" sz="31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24305" y="2171700"/>
            <a:ext cx="609905" cy="60990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495044" y="2171700"/>
            <a:ext cx="667512" cy="6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</a:t>
            </a:r>
            <a:endParaRPr lang="en-US" sz="2100" dirty="0"/>
          </a:p>
        </p:txBody>
      </p:sp>
      <p:sp>
        <p:nvSpPr>
          <p:cNvPr id="11" name="Text 6"/>
          <p:cNvSpPr txBox="1"/>
          <p:nvPr/>
        </p:nvSpPr>
        <p:spPr>
          <a:xfrm>
            <a:off x="2361895" y="2315261"/>
            <a:ext cx="3343961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indent="0">
              <a:buNone/>
              <a:defRPr sz="2000" b="1">
                <a:solidFill>
                  <a:srgbClr val="223344"/>
                </a:solidFill>
                <a:latin typeface="Roboto" pitchFamily="34" charset="0"/>
                <a:ea typeface="Roboto" pitchFamily="34" charset="-122"/>
                <a:cs typeface="Roboto" pitchFamily="34" charset="-120"/>
              </a:defRPr>
            </a:lvl1pPr>
          </a:lstStyle>
          <a:p>
            <a:r>
              <a:rPr lang="en-US" dirty="0"/>
              <a:t>Introduction &amp; Motivation</a:t>
            </a: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24305" y="3409798"/>
            <a:ext cx="609905" cy="609905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495044" y="3409798"/>
            <a:ext cx="667512" cy="6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</a:t>
            </a:r>
            <a:endParaRPr lang="en-US" sz="2100" dirty="0"/>
          </a:p>
        </p:txBody>
      </p:sp>
      <p:sp>
        <p:nvSpPr>
          <p:cNvPr id="14" name="Text 8"/>
          <p:cNvSpPr txBox="1"/>
          <p:nvPr/>
        </p:nvSpPr>
        <p:spPr>
          <a:xfrm>
            <a:off x="2361895" y="3553358"/>
            <a:ext cx="3664001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indent="0">
              <a:buNone/>
              <a:defRPr sz="2000" b="1">
                <a:solidFill>
                  <a:srgbClr val="223344"/>
                </a:solidFill>
                <a:latin typeface="Roboto" pitchFamily="34" charset="0"/>
                <a:ea typeface="Roboto" pitchFamily="34" charset="-122"/>
                <a:cs typeface="Roboto" pitchFamily="34" charset="-120"/>
              </a:defRPr>
            </a:lvl1pPr>
          </a:lstStyle>
          <a:p>
            <a:r>
              <a:rPr lang="en-US" dirty="0"/>
              <a:t>Background</a:t>
            </a:r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24305" y="4647895"/>
            <a:ext cx="609905" cy="609905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1495044" y="4647895"/>
            <a:ext cx="667512" cy="6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</a:t>
            </a:r>
            <a:endParaRPr lang="en-US" sz="2100" dirty="0"/>
          </a:p>
        </p:txBody>
      </p:sp>
      <p:sp>
        <p:nvSpPr>
          <p:cNvPr id="17" name="Text 10"/>
          <p:cNvSpPr txBox="1"/>
          <p:nvPr/>
        </p:nvSpPr>
        <p:spPr>
          <a:xfrm>
            <a:off x="2361895" y="4792370"/>
            <a:ext cx="3332988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22334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Design &amp; Implementation</a:t>
            </a:r>
            <a:endParaRPr lang="en-US" sz="2000" b="1" dirty="0"/>
          </a:p>
        </p:txBody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76695" y="2171700"/>
            <a:ext cx="609905" cy="609905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6448349" y="2171700"/>
            <a:ext cx="667512" cy="6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</a:t>
            </a:r>
            <a:endParaRPr lang="en-US" sz="2100" dirty="0"/>
          </a:p>
        </p:txBody>
      </p:sp>
      <p:sp>
        <p:nvSpPr>
          <p:cNvPr id="20" name="Text 12"/>
          <p:cNvSpPr txBox="1"/>
          <p:nvPr/>
        </p:nvSpPr>
        <p:spPr>
          <a:xfrm>
            <a:off x="7315200" y="2315261"/>
            <a:ext cx="4582058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indent="0">
              <a:buNone/>
              <a:defRPr sz="2000" b="1">
                <a:solidFill>
                  <a:srgbClr val="223344"/>
                </a:solidFill>
                <a:latin typeface="Roboto" pitchFamily="34" charset="0"/>
                <a:ea typeface="Roboto" pitchFamily="34" charset="-122"/>
                <a:cs typeface="Roboto" pitchFamily="34" charset="-120"/>
              </a:defRPr>
            </a:lvl1pPr>
          </a:lstStyle>
          <a:p>
            <a:r>
              <a:rPr lang="en-US" dirty="0"/>
              <a:t>Experiment</a:t>
            </a:r>
          </a:p>
        </p:txBody>
      </p:sp>
      <p:pic>
        <p:nvPicPr>
          <p:cNvPr id="21" name="Image 6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76695" y="3409798"/>
            <a:ext cx="609905" cy="609905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6448349" y="3409798"/>
            <a:ext cx="667512" cy="6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5</a:t>
            </a:r>
            <a:endParaRPr lang="en-US" sz="2100" dirty="0"/>
          </a:p>
        </p:txBody>
      </p:sp>
      <p:sp>
        <p:nvSpPr>
          <p:cNvPr id="23" name="Text 14"/>
          <p:cNvSpPr txBox="1"/>
          <p:nvPr/>
        </p:nvSpPr>
        <p:spPr>
          <a:xfrm>
            <a:off x="7315200" y="3553358"/>
            <a:ext cx="2437790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indent="0">
              <a:buNone/>
              <a:defRPr sz="2000" b="1">
                <a:solidFill>
                  <a:srgbClr val="223344"/>
                </a:solidFill>
                <a:latin typeface="Roboto" pitchFamily="34" charset="0"/>
                <a:ea typeface="Roboto" pitchFamily="34" charset="-122"/>
                <a:cs typeface="Roboto" pitchFamily="34" charset="-120"/>
              </a:defRPr>
            </a:lvl1pPr>
          </a:lstStyle>
          <a:p>
            <a:r>
              <a:rPr lang="en-US" dirty="0"/>
              <a:t>Results</a:t>
            </a:r>
          </a:p>
        </p:txBody>
      </p:sp>
      <p:pic>
        <p:nvPicPr>
          <p:cNvPr id="24" name="Image 7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76695" y="4647895"/>
            <a:ext cx="609905" cy="609905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6448349" y="4647895"/>
            <a:ext cx="667512" cy="6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6</a:t>
            </a:r>
            <a:endParaRPr lang="en-US" sz="2100" dirty="0"/>
          </a:p>
        </p:txBody>
      </p:sp>
      <p:sp>
        <p:nvSpPr>
          <p:cNvPr id="26" name="Text 16"/>
          <p:cNvSpPr txBox="1"/>
          <p:nvPr/>
        </p:nvSpPr>
        <p:spPr>
          <a:xfrm>
            <a:off x="7315200" y="4792370"/>
            <a:ext cx="2403043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indent="0">
              <a:buNone/>
              <a:defRPr sz="2000" b="1">
                <a:solidFill>
                  <a:srgbClr val="223344"/>
                </a:solidFill>
                <a:latin typeface="Roboto" pitchFamily="34" charset="0"/>
                <a:ea typeface="Roboto" pitchFamily="34" charset="-122"/>
                <a:cs typeface="Roboto" pitchFamily="34" charset="-120"/>
              </a:defRPr>
            </a:lvl1pPr>
          </a:lstStyle>
          <a:p>
            <a:r>
              <a:rPr lang="en-US" dirty="0"/>
              <a:t>Conclusion &amp; Q&amp;A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F66863B-1F2D-6861-B221-CE743CC185A5}"/>
              </a:ext>
            </a:extLst>
          </p:cNvPr>
          <p:cNvSpPr txBox="1"/>
          <p:nvPr/>
        </p:nvSpPr>
        <p:spPr>
          <a:xfrm>
            <a:off x="5693885" y="6252883"/>
            <a:ext cx="80391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57663-9E89-C615-6A11-F5D4EF1B7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6DDA2D5C-9149-506B-E707-4E64CB3E950D}"/>
              </a:ext>
            </a:extLst>
          </p:cNvPr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6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5CB52005-B296-3B12-A9B4-5A690A5B06C0}"/>
              </a:ext>
            </a:extLst>
          </p:cNvPr>
          <p:cNvSpPr/>
          <p:nvPr/>
        </p:nvSpPr>
        <p:spPr>
          <a:xfrm>
            <a:off x="-9831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6F1E206C-4261-1BB4-1F9D-EF5D22BE02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sp>
        <p:nvSpPr>
          <p:cNvPr id="5" name="Shape 2">
            <a:extLst>
              <a:ext uri="{FF2B5EF4-FFF2-40B4-BE49-F238E27FC236}">
                <a16:creationId xmlns:a16="http://schemas.microsoft.com/office/drawing/2014/main" id="{A8823B59-36A2-C946-6EF9-52E0C8A3348E}"/>
              </a:ext>
            </a:extLst>
          </p:cNvPr>
          <p:cNvSpPr/>
          <p:nvPr/>
        </p:nvSpPr>
        <p:spPr>
          <a:xfrm>
            <a:off x="10477195" y="-476402"/>
            <a:ext cx="2857500" cy="2857500"/>
          </a:xfrm>
          <a:prstGeom prst="ellipse">
            <a:avLst/>
          </a:prstGeom>
          <a:solidFill>
            <a:srgbClr val="004B87">
              <a:alpha val="3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520D306F-2E59-06A2-A243-02021EC3E256}"/>
              </a:ext>
            </a:extLst>
          </p:cNvPr>
          <p:cNvSpPr/>
          <p:nvPr/>
        </p:nvSpPr>
        <p:spPr>
          <a:xfrm>
            <a:off x="-952805" y="4762195"/>
            <a:ext cx="2381098" cy="2381098"/>
          </a:xfrm>
          <a:prstGeom prst="ellipse">
            <a:avLst/>
          </a:prstGeom>
          <a:solidFill>
            <a:srgbClr val="004B87">
              <a:alpha val="4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7" name="Image 1" descr="preencoded.png">
            <a:extLst>
              <a:ext uri="{FF2B5EF4-FFF2-40B4-BE49-F238E27FC236}">
                <a16:creationId xmlns:a16="http://schemas.microsoft.com/office/drawing/2014/main" id="{20CA2989-C397-D356-75DC-C2A9B4A6807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420" b="-420"/>
          <a:stretch/>
        </p:blipFill>
        <p:spPr>
          <a:xfrm>
            <a:off x="952805" y="1429207"/>
            <a:ext cx="761695" cy="57607"/>
          </a:xfrm>
          <a:prstGeom prst="rect">
            <a:avLst/>
          </a:prstGeom>
        </p:spPr>
      </p:pic>
      <p:sp>
        <p:nvSpPr>
          <p:cNvPr id="9" name="Text 5">
            <a:extLst>
              <a:ext uri="{FF2B5EF4-FFF2-40B4-BE49-F238E27FC236}">
                <a16:creationId xmlns:a16="http://schemas.microsoft.com/office/drawing/2014/main" id="{2760C56B-BBFD-6109-0011-A9A5D5239F8B}"/>
              </a:ext>
            </a:extLst>
          </p:cNvPr>
          <p:cNvSpPr txBox="1"/>
          <p:nvPr/>
        </p:nvSpPr>
        <p:spPr>
          <a:xfrm>
            <a:off x="952804" y="761695"/>
            <a:ext cx="10722595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100" b="1" kern="0" spc="38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Result</a:t>
            </a:r>
            <a:r>
              <a:rPr lang="en-US" altLang="zh-CN" sz="3100" b="1" kern="0" spc="38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— Analysis of Hit Rate Comparison</a:t>
            </a:r>
            <a:endParaRPr lang="en-US" sz="3100" dirty="0"/>
          </a:p>
        </p:txBody>
      </p:sp>
      <p:sp>
        <p:nvSpPr>
          <p:cNvPr id="10" name="Text 12">
            <a:extLst>
              <a:ext uri="{FF2B5EF4-FFF2-40B4-BE49-F238E27FC236}">
                <a16:creationId xmlns:a16="http://schemas.microsoft.com/office/drawing/2014/main" id="{8AE62C89-8B8B-C627-B28F-9F77431D8971}"/>
              </a:ext>
            </a:extLst>
          </p:cNvPr>
          <p:cNvSpPr txBox="1"/>
          <p:nvPr/>
        </p:nvSpPr>
        <p:spPr>
          <a:xfrm>
            <a:off x="641445" y="1673809"/>
            <a:ext cx="4773057" cy="44224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Zipfian Victory:</a:t>
            </a:r>
            <a:r>
              <a:rPr lang="en-US" sz="24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Our LFU implementation drastically outperformed LRU in the Database Simulation (67% vs 52%).</a:t>
            </a:r>
          </a:p>
          <a:p>
            <a:endParaRPr lang="en-US" sz="2400" b="1" dirty="0">
              <a:solidFill>
                <a:srgbClr val="445566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r>
              <a:rPr lang="en-US" sz="2400" b="1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Random Write Boost:</a:t>
            </a:r>
            <a:r>
              <a:rPr lang="en-US" sz="24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LFU improved cold random writes (69% vs 53%) by protecting frequently modified ext2 bitmaps from premature eviction.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5B20847-C45A-287C-9B17-DE1489D308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2097" y="1863085"/>
            <a:ext cx="5852172" cy="438912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29FE9C2-2B2E-F40F-98F5-1F4F1F434EE4}"/>
              </a:ext>
            </a:extLst>
          </p:cNvPr>
          <p:cNvSpPr txBox="1"/>
          <p:nvPr/>
        </p:nvSpPr>
        <p:spPr>
          <a:xfrm>
            <a:off x="5693885" y="6252883"/>
            <a:ext cx="80391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/>
              <a:t>20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1302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73A29-DCC9-71B9-40B8-47A7EAD89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9627DABB-6FA9-764D-E3BC-BA695EA62D08}"/>
              </a:ext>
            </a:extLst>
          </p:cNvPr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6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4AAA5AB8-2E4D-3835-5EEB-10568BB4836E}"/>
              </a:ext>
            </a:extLst>
          </p:cNvPr>
          <p:cNvSpPr/>
          <p:nvPr/>
        </p:nvSpPr>
        <p:spPr>
          <a:xfrm>
            <a:off x="-9831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40987367-9A5E-BC56-46F2-42A70AEBCD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sp>
        <p:nvSpPr>
          <p:cNvPr id="5" name="Shape 2">
            <a:extLst>
              <a:ext uri="{FF2B5EF4-FFF2-40B4-BE49-F238E27FC236}">
                <a16:creationId xmlns:a16="http://schemas.microsoft.com/office/drawing/2014/main" id="{2F68BF54-C688-FDC3-6299-166D39586E8F}"/>
              </a:ext>
            </a:extLst>
          </p:cNvPr>
          <p:cNvSpPr/>
          <p:nvPr/>
        </p:nvSpPr>
        <p:spPr>
          <a:xfrm>
            <a:off x="10477195" y="-476402"/>
            <a:ext cx="2857500" cy="2857500"/>
          </a:xfrm>
          <a:prstGeom prst="ellipse">
            <a:avLst/>
          </a:prstGeom>
          <a:solidFill>
            <a:srgbClr val="004B87">
              <a:alpha val="3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1F5C91DB-DD1D-77E6-D65F-23EFACC86D1C}"/>
              </a:ext>
            </a:extLst>
          </p:cNvPr>
          <p:cNvSpPr/>
          <p:nvPr/>
        </p:nvSpPr>
        <p:spPr>
          <a:xfrm>
            <a:off x="-952805" y="4762195"/>
            <a:ext cx="2381098" cy="2381098"/>
          </a:xfrm>
          <a:prstGeom prst="ellipse">
            <a:avLst/>
          </a:prstGeom>
          <a:solidFill>
            <a:srgbClr val="004B87">
              <a:alpha val="4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7" name="Image 1" descr="preencoded.png">
            <a:extLst>
              <a:ext uri="{FF2B5EF4-FFF2-40B4-BE49-F238E27FC236}">
                <a16:creationId xmlns:a16="http://schemas.microsoft.com/office/drawing/2014/main" id="{EA372EE0-094B-ABF9-44F9-23DC7E88D02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420" b="-420"/>
          <a:stretch/>
        </p:blipFill>
        <p:spPr>
          <a:xfrm>
            <a:off x="952805" y="1429207"/>
            <a:ext cx="761695" cy="57607"/>
          </a:xfrm>
          <a:prstGeom prst="rect">
            <a:avLst/>
          </a:prstGeom>
        </p:spPr>
      </p:pic>
      <p:sp>
        <p:nvSpPr>
          <p:cNvPr id="9" name="Text 5">
            <a:extLst>
              <a:ext uri="{FF2B5EF4-FFF2-40B4-BE49-F238E27FC236}">
                <a16:creationId xmlns:a16="http://schemas.microsoft.com/office/drawing/2014/main" id="{CF878425-492A-390F-0849-FAA90FA774B5}"/>
              </a:ext>
            </a:extLst>
          </p:cNvPr>
          <p:cNvSpPr txBox="1"/>
          <p:nvPr/>
        </p:nvSpPr>
        <p:spPr>
          <a:xfrm>
            <a:off x="952804" y="761695"/>
            <a:ext cx="10722595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100" b="1" kern="0" spc="38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Result</a:t>
            </a:r>
            <a:r>
              <a:rPr lang="en-US" altLang="zh-CN" sz="3100" b="1" kern="0" spc="38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— Analysis of Hit </a:t>
            </a:r>
            <a:r>
              <a:rPr lang="en-US" altLang="zh-CN" sz="3100" b="1" kern="0" spc="38" dirty="0" err="1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v.s</a:t>
            </a:r>
            <a:r>
              <a:rPr lang="en-US" altLang="zh-CN" sz="3100" b="1" kern="0" spc="38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 Miss Volume</a:t>
            </a:r>
            <a:endParaRPr lang="en-US" sz="3100" dirty="0"/>
          </a:p>
        </p:txBody>
      </p:sp>
      <p:sp>
        <p:nvSpPr>
          <p:cNvPr id="10" name="Text 12">
            <a:extLst>
              <a:ext uri="{FF2B5EF4-FFF2-40B4-BE49-F238E27FC236}">
                <a16:creationId xmlns:a16="http://schemas.microsoft.com/office/drawing/2014/main" id="{D0FBE3C4-1184-99B9-2196-9E610DC2C6DA}"/>
              </a:ext>
            </a:extLst>
          </p:cNvPr>
          <p:cNvSpPr txBox="1"/>
          <p:nvPr/>
        </p:nvSpPr>
        <p:spPr>
          <a:xfrm>
            <a:off x="641445" y="1673809"/>
            <a:ext cx="4773057" cy="44224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Looking at absolute numbers, LFU serves over </a:t>
            </a:r>
            <a:r>
              <a:rPr lang="en-US" sz="2400" b="1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706,392 hits</a:t>
            </a:r>
            <a:r>
              <a:rPr lang="en-US" sz="24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during the Cold DB Simulation, compared to only </a:t>
            </a:r>
            <a:r>
              <a:rPr lang="en-US" sz="2400" b="1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329,378 hits </a:t>
            </a:r>
            <a:r>
              <a:rPr lang="en-US" sz="24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with LRU.</a:t>
            </a:r>
          </a:p>
          <a:p>
            <a:endParaRPr lang="en-US" sz="2400" dirty="0">
              <a:solidFill>
                <a:srgbClr val="445566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r>
              <a:rPr lang="en-US" sz="24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This proves that LFU's Linear Decay algorithm is successfully keeping the "hot" data alive in RAM, significantly reducing disk I/O penalties.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E82A48B-B783-6983-2302-AA5F29D08C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3227" y="1563615"/>
            <a:ext cx="5852172" cy="438912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687266D-9B4C-D185-1836-C632B6D823E6}"/>
              </a:ext>
            </a:extLst>
          </p:cNvPr>
          <p:cNvSpPr txBox="1"/>
          <p:nvPr/>
        </p:nvSpPr>
        <p:spPr>
          <a:xfrm>
            <a:off x="5693885" y="6252883"/>
            <a:ext cx="80391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/>
              <a:t>21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6615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8F357-6F83-62AB-D8DF-CDDBB8AC9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5A1F4D01-C91E-FA52-907C-5D5F782A1890}"/>
              </a:ext>
            </a:extLst>
          </p:cNvPr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6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A8348A6D-E83D-EC1D-30F5-E003D5E2330B}"/>
              </a:ext>
            </a:extLst>
          </p:cNvPr>
          <p:cNvSpPr/>
          <p:nvPr/>
        </p:nvSpPr>
        <p:spPr>
          <a:xfrm>
            <a:off x="-9831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AAC73C69-6221-6864-92E9-AF73895314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sp>
        <p:nvSpPr>
          <p:cNvPr id="5" name="Shape 2">
            <a:extLst>
              <a:ext uri="{FF2B5EF4-FFF2-40B4-BE49-F238E27FC236}">
                <a16:creationId xmlns:a16="http://schemas.microsoft.com/office/drawing/2014/main" id="{546E10D2-E5D2-408D-94EA-835E4D0163C4}"/>
              </a:ext>
            </a:extLst>
          </p:cNvPr>
          <p:cNvSpPr/>
          <p:nvPr/>
        </p:nvSpPr>
        <p:spPr>
          <a:xfrm>
            <a:off x="10477195" y="-476402"/>
            <a:ext cx="2857500" cy="2857500"/>
          </a:xfrm>
          <a:prstGeom prst="ellipse">
            <a:avLst/>
          </a:prstGeom>
          <a:solidFill>
            <a:srgbClr val="004B87">
              <a:alpha val="3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DE5BA467-E534-B5BD-293E-DB6CE6620251}"/>
              </a:ext>
            </a:extLst>
          </p:cNvPr>
          <p:cNvSpPr/>
          <p:nvPr/>
        </p:nvSpPr>
        <p:spPr>
          <a:xfrm>
            <a:off x="-952805" y="4762195"/>
            <a:ext cx="2381098" cy="2381098"/>
          </a:xfrm>
          <a:prstGeom prst="ellipse">
            <a:avLst/>
          </a:prstGeom>
          <a:solidFill>
            <a:srgbClr val="004B87">
              <a:alpha val="4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7" name="Image 1" descr="preencoded.png">
            <a:extLst>
              <a:ext uri="{FF2B5EF4-FFF2-40B4-BE49-F238E27FC236}">
                <a16:creationId xmlns:a16="http://schemas.microsoft.com/office/drawing/2014/main" id="{A7366A10-13A9-09F5-9891-05A6A3A1AB0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420" b="-420"/>
          <a:stretch/>
        </p:blipFill>
        <p:spPr>
          <a:xfrm>
            <a:off x="952805" y="1429207"/>
            <a:ext cx="761695" cy="57607"/>
          </a:xfrm>
          <a:prstGeom prst="rect">
            <a:avLst/>
          </a:prstGeom>
        </p:spPr>
      </p:pic>
      <p:sp>
        <p:nvSpPr>
          <p:cNvPr id="9" name="Text 5">
            <a:extLst>
              <a:ext uri="{FF2B5EF4-FFF2-40B4-BE49-F238E27FC236}">
                <a16:creationId xmlns:a16="http://schemas.microsoft.com/office/drawing/2014/main" id="{2745401B-D3C0-220C-4266-41604B3B1682}"/>
              </a:ext>
            </a:extLst>
          </p:cNvPr>
          <p:cNvSpPr txBox="1"/>
          <p:nvPr/>
        </p:nvSpPr>
        <p:spPr>
          <a:xfrm>
            <a:off x="952804" y="761695"/>
            <a:ext cx="10722595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100" b="1" kern="0" spc="38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Result</a:t>
            </a:r>
            <a:r>
              <a:rPr lang="en-US" altLang="zh-CN" sz="3100" b="1" kern="0" spc="38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— Analysis of Zipfian Hit Rate Over Time</a:t>
            </a:r>
            <a:endParaRPr lang="en-US" sz="3100" dirty="0"/>
          </a:p>
        </p:txBody>
      </p:sp>
      <p:sp>
        <p:nvSpPr>
          <p:cNvPr id="10" name="Text 12">
            <a:extLst>
              <a:ext uri="{FF2B5EF4-FFF2-40B4-BE49-F238E27FC236}">
                <a16:creationId xmlns:a16="http://schemas.microsoft.com/office/drawing/2014/main" id="{E80B7777-90BA-59B7-06C3-0DB44F56A5CF}"/>
              </a:ext>
            </a:extLst>
          </p:cNvPr>
          <p:cNvSpPr txBox="1"/>
          <p:nvPr/>
        </p:nvSpPr>
        <p:spPr>
          <a:xfrm>
            <a:off x="681165" y="1658721"/>
            <a:ext cx="6319525" cy="46660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400"/>
              </a:lnSpc>
            </a:pPr>
            <a:r>
              <a:rPr lang="en-US" sz="2400" b="1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Behavior under Pressure: </a:t>
            </a:r>
            <a:r>
              <a:rPr lang="en-US" sz="24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LRU shows clear instability under memory pressure, with early-phase hit rate drops and slow convergence. This indicates poor retention of high-frequency items when the cache is stressed.</a:t>
            </a:r>
          </a:p>
          <a:p>
            <a:pPr>
              <a:lnSpc>
                <a:spcPts val="2400"/>
              </a:lnSpc>
            </a:pPr>
            <a:endParaRPr lang="en-US" sz="2400" dirty="0">
              <a:solidFill>
                <a:srgbClr val="445566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>
              <a:lnSpc>
                <a:spcPts val="2400"/>
              </a:lnSpc>
            </a:pPr>
            <a:r>
              <a:rPr lang="en-US" sz="2400" b="1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LFU Stabilization: </a:t>
            </a:r>
            <a:r>
              <a:rPr lang="en-US" sz="24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LFU rises quickly and maintains a stable plateau. Both time-series and aggregate results show that bounded LFU with decay consistently preserves hot data, reducing volatility and improving steady-state performance.</a:t>
            </a:r>
          </a:p>
          <a:p>
            <a:endParaRPr lang="en-US" sz="2400" dirty="0">
              <a:solidFill>
                <a:srgbClr val="445566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18CD649-AF08-698C-5395-A594AAA4EF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010" y="1953380"/>
            <a:ext cx="4859128" cy="364434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60FF7EC-F204-C23B-C127-821BAE480399}"/>
              </a:ext>
            </a:extLst>
          </p:cNvPr>
          <p:cNvSpPr txBox="1"/>
          <p:nvPr/>
        </p:nvSpPr>
        <p:spPr>
          <a:xfrm>
            <a:off x="5693885" y="6252883"/>
            <a:ext cx="80391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/>
              <a:t>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32787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C3A05-B924-7526-93D4-D59AA73B6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F2EF5CC8-7047-D5A5-5FDA-79855ADFAC48}"/>
              </a:ext>
            </a:extLst>
          </p:cNvPr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6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41E6E206-76A0-4E44-E1FF-A66ADDE06EFF}"/>
              </a:ext>
            </a:extLst>
          </p:cNvPr>
          <p:cNvSpPr/>
          <p:nvPr/>
        </p:nvSpPr>
        <p:spPr>
          <a:xfrm>
            <a:off x="-9831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B7995736-2CD1-A1E8-4239-DE000F3B594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sp>
        <p:nvSpPr>
          <p:cNvPr id="5" name="Shape 2">
            <a:extLst>
              <a:ext uri="{FF2B5EF4-FFF2-40B4-BE49-F238E27FC236}">
                <a16:creationId xmlns:a16="http://schemas.microsoft.com/office/drawing/2014/main" id="{1ADD761B-E455-35B8-6005-2A5C9B8BD8F9}"/>
              </a:ext>
            </a:extLst>
          </p:cNvPr>
          <p:cNvSpPr/>
          <p:nvPr/>
        </p:nvSpPr>
        <p:spPr>
          <a:xfrm>
            <a:off x="10477195" y="-476402"/>
            <a:ext cx="2857500" cy="2857500"/>
          </a:xfrm>
          <a:prstGeom prst="ellipse">
            <a:avLst/>
          </a:prstGeom>
          <a:solidFill>
            <a:srgbClr val="004B87">
              <a:alpha val="3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66905447-BDF4-A14F-29AC-EF24BB19729D}"/>
              </a:ext>
            </a:extLst>
          </p:cNvPr>
          <p:cNvSpPr/>
          <p:nvPr/>
        </p:nvSpPr>
        <p:spPr>
          <a:xfrm>
            <a:off x="-952805" y="4762195"/>
            <a:ext cx="2381098" cy="2381098"/>
          </a:xfrm>
          <a:prstGeom prst="ellipse">
            <a:avLst/>
          </a:prstGeom>
          <a:solidFill>
            <a:srgbClr val="004B87">
              <a:alpha val="4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7" name="Image 1" descr="preencoded.png">
            <a:extLst>
              <a:ext uri="{FF2B5EF4-FFF2-40B4-BE49-F238E27FC236}">
                <a16:creationId xmlns:a16="http://schemas.microsoft.com/office/drawing/2014/main" id="{559CF59A-08D0-15DB-FD5B-78200B6FAC3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-420" b="-420"/>
          <a:stretch/>
        </p:blipFill>
        <p:spPr>
          <a:xfrm>
            <a:off x="952805" y="579709"/>
            <a:ext cx="761695" cy="57607"/>
          </a:xfrm>
          <a:prstGeom prst="rect">
            <a:avLst/>
          </a:prstGeom>
        </p:spPr>
      </p:pic>
      <p:sp>
        <p:nvSpPr>
          <p:cNvPr id="9" name="Text 5">
            <a:extLst>
              <a:ext uri="{FF2B5EF4-FFF2-40B4-BE49-F238E27FC236}">
                <a16:creationId xmlns:a16="http://schemas.microsoft.com/office/drawing/2014/main" id="{DDE81B0B-6833-348B-E1EA-C4D76E2DB3BD}"/>
              </a:ext>
            </a:extLst>
          </p:cNvPr>
          <p:cNvSpPr txBox="1"/>
          <p:nvPr/>
        </p:nvSpPr>
        <p:spPr>
          <a:xfrm>
            <a:off x="952804" y="118668"/>
            <a:ext cx="10722595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altLang="zh-CN" sz="3100" b="1" kern="0" spc="38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Live Demo</a:t>
            </a:r>
            <a:endParaRPr lang="en-US" sz="31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0C2CE01-9E60-41DE-18EA-DBC222973D2C}"/>
              </a:ext>
            </a:extLst>
          </p:cNvPr>
          <p:cNvSpPr txBox="1"/>
          <p:nvPr/>
        </p:nvSpPr>
        <p:spPr>
          <a:xfrm>
            <a:off x="5693885" y="6252883"/>
            <a:ext cx="80391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/>
              <a:t>21</a:t>
            </a:r>
            <a:endParaRPr lang="zh-CN" altLang="en-US" dirty="0"/>
          </a:p>
        </p:txBody>
      </p:sp>
      <p:pic>
        <p:nvPicPr>
          <p:cNvPr id="11" name="bandicam 2026-04-08 21-33-43-684">
            <a:hlinkClick r:id="" action="ppaction://media"/>
            <a:extLst>
              <a:ext uri="{FF2B5EF4-FFF2-40B4-BE49-F238E27FC236}">
                <a16:creationId xmlns:a16="http://schemas.microsoft.com/office/drawing/2014/main" id="{DD114848-1E00-1A27-0604-E5FA595EC6E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2430" y="591230"/>
            <a:ext cx="10026836" cy="626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0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6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A26BF-024A-E92B-BF25-7FA0E5BE8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23C9EC9D-E35A-729C-01B2-AD823F3A0588}"/>
              </a:ext>
            </a:extLst>
          </p:cNvPr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6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7D982D1A-57A6-68A6-A669-42EA9C4BE352}"/>
              </a:ext>
            </a:extLst>
          </p:cNvPr>
          <p:cNvSpPr/>
          <p:nvPr/>
        </p:nvSpPr>
        <p:spPr>
          <a:xfrm>
            <a:off x="-9831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DDD36B06-1C79-9048-8C2E-65564BAFC3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sp>
        <p:nvSpPr>
          <p:cNvPr id="5" name="Shape 2">
            <a:extLst>
              <a:ext uri="{FF2B5EF4-FFF2-40B4-BE49-F238E27FC236}">
                <a16:creationId xmlns:a16="http://schemas.microsoft.com/office/drawing/2014/main" id="{B86BA255-ADFB-7DFF-539F-9B09075FE37D}"/>
              </a:ext>
            </a:extLst>
          </p:cNvPr>
          <p:cNvSpPr/>
          <p:nvPr/>
        </p:nvSpPr>
        <p:spPr>
          <a:xfrm>
            <a:off x="10477195" y="-476402"/>
            <a:ext cx="2857500" cy="2857500"/>
          </a:xfrm>
          <a:prstGeom prst="ellipse">
            <a:avLst/>
          </a:prstGeom>
          <a:solidFill>
            <a:srgbClr val="004B87">
              <a:alpha val="3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C79898B9-B1F6-359F-3F77-EE150B468DB0}"/>
              </a:ext>
            </a:extLst>
          </p:cNvPr>
          <p:cNvSpPr/>
          <p:nvPr/>
        </p:nvSpPr>
        <p:spPr>
          <a:xfrm>
            <a:off x="-952805" y="4762195"/>
            <a:ext cx="2381098" cy="2381098"/>
          </a:xfrm>
          <a:prstGeom prst="ellipse">
            <a:avLst/>
          </a:prstGeom>
          <a:solidFill>
            <a:srgbClr val="004B87">
              <a:alpha val="4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7" name="Image 1" descr="preencoded.png">
            <a:extLst>
              <a:ext uri="{FF2B5EF4-FFF2-40B4-BE49-F238E27FC236}">
                <a16:creationId xmlns:a16="http://schemas.microsoft.com/office/drawing/2014/main" id="{82C5CF98-5A1C-CB4C-2AC5-1EA0D32B62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420" b="-420"/>
          <a:stretch/>
        </p:blipFill>
        <p:spPr>
          <a:xfrm>
            <a:off x="952805" y="1429207"/>
            <a:ext cx="761695" cy="57607"/>
          </a:xfrm>
          <a:prstGeom prst="rect">
            <a:avLst/>
          </a:prstGeom>
        </p:spPr>
      </p:pic>
      <p:sp>
        <p:nvSpPr>
          <p:cNvPr id="9" name="Text 5">
            <a:extLst>
              <a:ext uri="{FF2B5EF4-FFF2-40B4-BE49-F238E27FC236}">
                <a16:creationId xmlns:a16="http://schemas.microsoft.com/office/drawing/2014/main" id="{DEC284AA-0354-63C2-16D6-665554B2EB2F}"/>
              </a:ext>
            </a:extLst>
          </p:cNvPr>
          <p:cNvSpPr txBox="1"/>
          <p:nvPr/>
        </p:nvSpPr>
        <p:spPr>
          <a:xfrm>
            <a:off x="952804" y="761695"/>
            <a:ext cx="10722595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100" b="1" kern="0" spc="38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Conclusion</a:t>
            </a:r>
            <a:endParaRPr lang="en-US" sz="3100" dirty="0"/>
          </a:p>
        </p:txBody>
      </p:sp>
      <p:sp>
        <p:nvSpPr>
          <p:cNvPr id="10" name="Text 12">
            <a:extLst>
              <a:ext uri="{FF2B5EF4-FFF2-40B4-BE49-F238E27FC236}">
                <a16:creationId xmlns:a16="http://schemas.microsoft.com/office/drawing/2014/main" id="{1650ABDD-1D10-7D87-29FF-F67A0C3B06D7}"/>
              </a:ext>
            </a:extLst>
          </p:cNvPr>
          <p:cNvSpPr txBox="1"/>
          <p:nvPr/>
        </p:nvSpPr>
        <p:spPr>
          <a:xfrm>
            <a:off x="641445" y="1673808"/>
            <a:ext cx="10940955" cy="46660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Summary: </a:t>
            </a:r>
            <a:r>
              <a:rPr lang="en-US" sz="24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We successfully instrumented the kernel buffer cache using a lockless Per-CPU architecture, and deployed an anti-fragile LFU policy 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445566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Key Insight: </a:t>
            </a:r>
            <a:r>
              <a:rPr lang="en-US" sz="24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While LRU is sufficient for standard Page Cache data, the Buffer Cache (metadata) thrives under LFU, especially in skewed, database-like access patterns.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445566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Future Work: </a:t>
            </a:r>
            <a:r>
              <a:rPr lang="en-US" sz="24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Implement dynamic policy switching (e.g., Adaptive Replacement Cache) to detect workload patterns in real-time and toggle between LRU and LFU autonomously.</a:t>
            </a:r>
          </a:p>
          <a:p>
            <a:endParaRPr lang="en-US" sz="2400" dirty="0">
              <a:solidFill>
                <a:srgbClr val="445566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1FBBA91-5165-DA83-EA49-8C16CD3C84BD}"/>
              </a:ext>
            </a:extLst>
          </p:cNvPr>
          <p:cNvSpPr txBox="1"/>
          <p:nvPr/>
        </p:nvSpPr>
        <p:spPr>
          <a:xfrm>
            <a:off x="5693885" y="6252883"/>
            <a:ext cx="80391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/>
              <a:t>24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5765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6593B-182E-7EDC-EBED-F58FFBE52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7672A617-DD03-0BE4-D3F3-F733B522C137}"/>
              </a:ext>
            </a:extLst>
          </p:cNvPr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6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08700E19-E802-C37A-11CB-46E9F7803D46}"/>
              </a:ext>
            </a:extLst>
          </p:cNvPr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3AADA38C-4109-D232-C44E-AD351FA976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sp>
        <p:nvSpPr>
          <p:cNvPr id="5" name="Shape 2">
            <a:extLst>
              <a:ext uri="{FF2B5EF4-FFF2-40B4-BE49-F238E27FC236}">
                <a16:creationId xmlns:a16="http://schemas.microsoft.com/office/drawing/2014/main" id="{E9CD5B8A-01DD-C98E-3CA7-FD614D18BD9E}"/>
              </a:ext>
            </a:extLst>
          </p:cNvPr>
          <p:cNvSpPr/>
          <p:nvPr/>
        </p:nvSpPr>
        <p:spPr>
          <a:xfrm>
            <a:off x="-952805" y="-952805"/>
            <a:ext cx="3810305" cy="3810305"/>
          </a:xfrm>
          <a:prstGeom prst="ellipse">
            <a:avLst/>
          </a:prstGeom>
          <a:solidFill>
            <a:srgbClr val="004B87">
              <a:alpha val="3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35CFA93D-14C7-2396-EDC1-79763913BB44}"/>
              </a:ext>
            </a:extLst>
          </p:cNvPr>
          <p:cNvSpPr/>
          <p:nvPr/>
        </p:nvSpPr>
        <p:spPr>
          <a:xfrm>
            <a:off x="9525305" y="4762195"/>
            <a:ext cx="2667305" cy="2667305"/>
          </a:xfrm>
          <a:prstGeom prst="ellipse">
            <a:avLst/>
          </a:prstGeom>
          <a:solidFill>
            <a:srgbClr val="004B87">
              <a:alpha val="4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7" name="Image 1" descr="preencoded.png">
            <a:extLst>
              <a:ext uri="{FF2B5EF4-FFF2-40B4-BE49-F238E27FC236}">
                <a16:creationId xmlns:a16="http://schemas.microsoft.com/office/drawing/2014/main" id="{B50ED451-8C67-064C-FD2F-50DDC10739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384" b="-384"/>
          <a:stretch/>
        </p:blipFill>
        <p:spPr>
          <a:xfrm>
            <a:off x="5619902" y="3524098"/>
            <a:ext cx="952805" cy="38405"/>
          </a:xfrm>
          <a:prstGeom prst="rect">
            <a:avLst/>
          </a:prstGeom>
        </p:spPr>
      </p:pic>
      <p:pic>
        <p:nvPicPr>
          <p:cNvPr id="8" name="Image 2" descr="preencoded.png">
            <a:extLst>
              <a:ext uri="{FF2B5EF4-FFF2-40B4-BE49-F238E27FC236}">
                <a16:creationId xmlns:a16="http://schemas.microsoft.com/office/drawing/2014/main" id="{37D0E605-4556-48E7-EB85-E68A21392E2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82198" y="418795"/>
            <a:ext cx="495605" cy="495605"/>
          </a:xfrm>
          <a:prstGeom prst="rect">
            <a:avLst/>
          </a:prstGeom>
        </p:spPr>
      </p:pic>
      <p:sp>
        <p:nvSpPr>
          <p:cNvPr id="9" name="Text 4">
            <a:extLst>
              <a:ext uri="{FF2B5EF4-FFF2-40B4-BE49-F238E27FC236}">
                <a16:creationId xmlns:a16="http://schemas.microsoft.com/office/drawing/2014/main" id="{F405F2B2-3102-1592-1CB7-893E55A073CB}"/>
              </a:ext>
            </a:extLst>
          </p:cNvPr>
          <p:cNvSpPr txBox="1"/>
          <p:nvPr/>
        </p:nvSpPr>
        <p:spPr>
          <a:xfrm>
            <a:off x="952347" y="1676780"/>
            <a:ext cx="10307104" cy="18955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200" b="1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THANKS</a:t>
            </a:r>
            <a:endParaRPr lang="en-US" sz="7200" dirty="0"/>
          </a:p>
        </p:txBody>
      </p:sp>
      <p:sp>
        <p:nvSpPr>
          <p:cNvPr id="12" name="Text 6">
            <a:extLst>
              <a:ext uri="{FF2B5EF4-FFF2-40B4-BE49-F238E27FC236}">
                <a16:creationId xmlns:a16="http://schemas.microsoft.com/office/drawing/2014/main" id="{F9A5E91D-7D76-1A39-E9F6-051E77ABB018}"/>
              </a:ext>
            </a:extLst>
          </p:cNvPr>
          <p:cNvSpPr txBox="1"/>
          <p:nvPr/>
        </p:nvSpPr>
        <p:spPr>
          <a:xfrm>
            <a:off x="1276044" y="4306993"/>
            <a:ext cx="9639605" cy="9104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22334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Q &amp; A</a:t>
            </a:r>
            <a:endParaRPr lang="en-US" sz="5400" b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473343E-9857-BB6F-08B8-EB390E654997}"/>
              </a:ext>
            </a:extLst>
          </p:cNvPr>
          <p:cNvSpPr txBox="1"/>
          <p:nvPr/>
        </p:nvSpPr>
        <p:spPr>
          <a:xfrm>
            <a:off x="5693885" y="6252883"/>
            <a:ext cx="80391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/>
              <a:t>25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4098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D877E-01C1-3DC5-E79B-A0E2EF535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6A1776AB-96A3-C70B-74B2-E8606842EAF9}"/>
              </a:ext>
            </a:extLst>
          </p:cNvPr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6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70D3922C-8A81-17F1-8613-5A72EA044AA3}"/>
              </a:ext>
            </a:extLst>
          </p:cNvPr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2E6BD518-046D-C2E4-8AAC-53E73360C8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sp>
        <p:nvSpPr>
          <p:cNvPr id="5" name="Shape 2">
            <a:extLst>
              <a:ext uri="{FF2B5EF4-FFF2-40B4-BE49-F238E27FC236}">
                <a16:creationId xmlns:a16="http://schemas.microsoft.com/office/drawing/2014/main" id="{04F9C23E-8C7E-C060-1E64-1D94C27D7A44}"/>
              </a:ext>
            </a:extLst>
          </p:cNvPr>
          <p:cNvSpPr/>
          <p:nvPr/>
        </p:nvSpPr>
        <p:spPr>
          <a:xfrm>
            <a:off x="10477195" y="-476402"/>
            <a:ext cx="2381098" cy="2381098"/>
          </a:xfrm>
          <a:prstGeom prst="ellipse">
            <a:avLst/>
          </a:prstGeom>
          <a:solidFill>
            <a:srgbClr val="004B87">
              <a:alpha val="3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4001E63D-8B37-EB28-F468-B9F2CADE3748}"/>
              </a:ext>
            </a:extLst>
          </p:cNvPr>
          <p:cNvSpPr/>
          <p:nvPr/>
        </p:nvSpPr>
        <p:spPr>
          <a:xfrm>
            <a:off x="-476402" y="5238598"/>
            <a:ext cx="1904695" cy="1904695"/>
          </a:xfrm>
          <a:prstGeom prst="ellipse">
            <a:avLst/>
          </a:prstGeom>
          <a:solidFill>
            <a:srgbClr val="D32F2F">
              <a:alpha val="3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7" name="Image 1" descr="preencoded.png">
            <a:extLst>
              <a:ext uri="{FF2B5EF4-FFF2-40B4-BE49-F238E27FC236}">
                <a16:creationId xmlns:a16="http://schemas.microsoft.com/office/drawing/2014/main" id="{26D0F7ED-7A22-B9E0-B193-CFCA282CB0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420" b="-420"/>
          <a:stretch/>
        </p:blipFill>
        <p:spPr>
          <a:xfrm>
            <a:off x="952805" y="1429207"/>
            <a:ext cx="761695" cy="57607"/>
          </a:xfrm>
          <a:prstGeom prst="rect">
            <a:avLst/>
          </a:prstGeom>
        </p:spPr>
      </p:pic>
      <p:pic>
        <p:nvPicPr>
          <p:cNvPr id="9" name="Image 3" descr="preencoded.png">
            <a:extLst>
              <a:ext uri="{FF2B5EF4-FFF2-40B4-BE49-F238E27FC236}">
                <a16:creationId xmlns:a16="http://schemas.microsoft.com/office/drawing/2014/main" id="{7C2F5DAD-4324-596C-AA54-A3C577822FE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-395" b="-395"/>
          <a:stretch/>
        </p:blipFill>
        <p:spPr>
          <a:xfrm>
            <a:off x="1143000" y="3047695"/>
            <a:ext cx="4286707" cy="19202"/>
          </a:xfrm>
          <a:prstGeom prst="rect">
            <a:avLst/>
          </a:prstGeom>
        </p:spPr>
      </p:pic>
      <p:pic>
        <p:nvPicPr>
          <p:cNvPr id="11" name="Image 5" descr="preencoded.png">
            <a:extLst>
              <a:ext uri="{FF2B5EF4-FFF2-40B4-BE49-F238E27FC236}">
                <a16:creationId xmlns:a16="http://schemas.microsoft.com/office/drawing/2014/main" id="{0F971C44-1644-C37D-8434-3244482B1FA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-395" b="-395"/>
          <a:stretch/>
        </p:blipFill>
        <p:spPr>
          <a:xfrm>
            <a:off x="6762902" y="3047695"/>
            <a:ext cx="4286707" cy="19202"/>
          </a:xfrm>
          <a:prstGeom prst="rect">
            <a:avLst/>
          </a:prstGeom>
        </p:spPr>
      </p:pic>
      <p:sp>
        <p:nvSpPr>
          <p:cNvPr id="13" name="Text 4">
            <a:extLst>
              <a:ext uri="{FF2B5EF4-FFF2-40B4-BE49-F238E27FC236}">
                <a16:creationId xmlns:a16="http://schemas.microsoft.com/office/drawing/2014/main" id="{77BAC004-9F2D-F9A1-C10D-6823FFEB25ED}"/>
              </a:ext>
            </a:extLst>
          </p:cNvPr>
          <p:cNvSpPr txBox="1"/>
          <p:nvPr/>
        </p:nvSpPr>
        <p:spPr>
          <a:xfrm>
            <a:off x="952805" y="761695"/>
            <a:ext cx="10550347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kern="0" spc="38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Division of Work</a:t>
            </a:r>
            <a:endParaRPr lang="en-US" sz="3100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DEB34015-B4CD-4A94-79D0-C1CA5BA1A1CC}"/>
              </a:ext>
            </a:extLst>
          </p:cNvPr>
          <p:cNvSpPr txBox="1"/>
          <p:nvPr/>
        </p:nvSpPr>
        <p:spPr>
          <a:xfrm>
            <a:off x="5693885" y="6252883"/>
            <a:ext cx="80391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pic>
        <p:nvPicPr>
          <p:cNvPr id="32" name="Image 2">
            <a:extLst>
              <a:ext uri="{FF2B5EF4-FFF2-40B4-BE49-F238E27FC236}">
                <a16:creationId xmlns:a16="http://schemas.microsoft.com/office/drawing/2014/main" id="{2305FF83-BD9D-9537-7818-7805B746F5C5}"/>
              </a:ext>
            </a:extLst>
          </p:cNvPr>
          <p:cNvPicPr>
            <a:picLocks/>
          </p:cNvPicPr>
          <p:nvPr/>
        </p:nvPicPr>
        <p:blipFill>
          <a:blip r:embed="rId7"/>
          <a:srcRect l="-1" r="-1"/>
          <a:stretch/>
        </p:blipFill>
        <p:spPr>
          <a:xfrm>
            <a:off x="759866" y="2095805"/>
            <a:ext cx="5048402" cy="4253048"/>
          </a:xfrm>
          <a:prstGeom prst="rect">
            <a:avLst/>
          </a:prstGeom>
        </p:spPr>
      </p:pic>
      <p:pic>
        <p:nvPicPr>
          <p:cNvPr id="33" name="Image 2">
            <a:extLst>
              <a:ext uri="{FF2B5EF4-FFF2-40B4-BE49-F238E27FC236}">
                <a16:creationId xmlns:a16="http://schemas.microsoft.com/office/drawing/2014/main" id="{629E713D-71C5-442B-0250-15B7EE997E3A}"/>
              </a:ext>
            </a:extLst>
          </p:cNvPr>
          <p:cNvPicPr>
            <a:picLocks/>
          </p:cNvPicPr>
          <p:nvPr/>
        </p:nvPicPr>
        <p:blipFill>
          <a:blip r:embed="rId7"/>
          <a:srcRect l="-1" r="-1"/>
          <a:stretch/>
        </p:blipFill>
        <p:spPr>
          <a:xfrm>
            <a:off x="6381598" y="2095805"/>
            <a:ext cx="5048402" cy="4253048"/>
          </a:xfrm>
          <a:prstGeom prst="rect">
            <a:avLst/>
          </a:prstGeom>
        </p:spPr>
      </p:pic>
      <p:sp>
        <p:nvSpPr>
          <p:cNvPr id="34" name="Text 6">
            <a:extLst>
              <a:ext uri="{FF2B5EF4-FFF2-40B4-BE49-F238E27FC236}">
                <a16:creationId xmlns:a16="http://schemas.microsoft.com/office/drawing/2014/main" id="{387EC025-8E1B-E4CF-38FF-F96E97E86B12}"/>
              </a:ext>
            </a:extLst>
          </p:cNvPr>
          <p:cNvSpPr txBox="1"/>
          <p:nvPr/>
        </p:nvSpPr>
        <p:spPr>
          <a:xfrm>
            <a:off x="1142392" y="2631774"/>
            <a:ext cx="4364126" cy="34645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Extended </a:t>
            </a:r>
            <a:r>
              <a:rPr lang="en-US" sz="1600" dirty="0" err="1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buffer_head</a:t>
            </a: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with atomic counters and lockless Per-CPU statistics.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Hooked fs/</a:t>
            </a:r>
            <a:r>
              <a:rPr lang="en-US" sz="1600" dirty="0" err="1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buffer.c</a:t>
            </a: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core paths to track Cache Hit/Miss globally.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Implemented Bounded LFU cache replacement policy with Linear Decay.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Exposed real-time metrics to user-space via /proc/</a:t>
            </a:r>
            <a:r>
              <a:rPr lang="en-US" sz="1600" dirty="0" err="1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cache_stats</a:t>
            </a: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600" dirty="0"/>
          </a:p>
        </p:txBody>
      </p:sp>
      <p:sp>
        <p:nvSpPr>
          <p:cNvPr id="35" name="Text 6">
            <a:extLst>
              <a:ext uri="{FF2B5EF4-FFF2-40B4-BE49-F238E27FC236}">
                <a16:creationId xmlns:a16="http://schemas.microsoft.com/office/drawing/2014/main" id="{5E8DE77C-DD0C-7280-D3F3-115923BA1AB5}"/>
              </a:ext>
            </a:extLst>
          </p:cNvPr>
          <p:cNvSpPr txBox="1"/>
          <p:nvPr/>
        </p:nvSpPr>
        <p:spPr>
          <a:xfrm>
            <a:off x="6684874" y="2594919"/>
            <a:ext cx="4364126" cy="35013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Designed extreme memory pressure tests using </a:t>
            </a:r>
            <a:r>
              <a:rPr lang="en-US" sz="1600" dirty="0" err="1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tmpfs</a:t>
            </a: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memory hogging.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Automated </a:t>
            </a:r>
            <a:r>
              <a:rPr lang="en-US" sz="1600" dirty="0" err="1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fio</a:t>
            </a: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workloads (Sequential, Random, Zipfian) via scripts.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Verified kernel stability under sustained 60-second heavy loads.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Visualized benchmark data and analyzed LRU vs. LFU performance.</a:t>
            </a:r>
            <a:endParaRPr lang="en-US" sz="1600" dirty="0"/>
          </a:p>
        </p:txBody>
      </p:sp>
      <p:sp>
        <p:nvSpPr>
          <p:cNvPr id="36" name="Text 7">
            <a:extLst>
              <a:ext uri="{FF2B5EF4-FFF2-40B4-BE49-F238E27FC236}">
                <a16:creationId xmlns:a16="http://schemas.microsoft.com/office/drawing/2014/main" id="{FDEE193C-01BA-3A64-DF48-95861D58C89C}"/>
              </a:ext>
            </a:extLst>
          </p:cNvPr>
          <p:cNvSpPr txBox="1"/>
          <p:nvPr/>
        </p:nvSpPr>
        <p:spPr>
          <a:xfrm>
            <a:off x="1143000" y="2594920"/>
            <a:ext cx="4363518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112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Wang </a:t>
            </a:r>
            <a:r>
              <a:rPr lang="en-US" sz="2000" b="1" dirty="0" err="1">
                <a:solidFill>
                  <a:srgbClr val="112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Peizhu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7" name="Text 7">
            <a:extLst>
              <a:ext uri="{FF2B5EF4-FFF2-40B4-BE49-F238E27FC236}">
                <a16:creationId xmlns:a16="http://schemas.microsoft.com/office/drawing/2014/main" id="{9FCF79EC-E77F-CBDA-FE32-AAB5AD34965E}"/>
              </a:ext>
            </a:extLst>
          </p:cNvPr>
          <p:cNvSpPr txBox="1"/>
          <p:nvPr/>
        </p:nvSpPr>
        <p:spPr>
          <a:xfrm>
            <a:off x="6762902" y="2594919"/>
            <a:ext cx="4363518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altLang="zh-CN" sz="2000" b="1" dirty="0">
                <a:solidFill>
                  <a:srgbClr val="22334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He </a:t>
            </a:r>
            <a:r>
              <a:rPr lang="en-US" altLang="zh-CN" sz="2000" b="1" dirty="0" err="1">
                <a:solidFill>
                  <a:srgbClr val="22334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Haodong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706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6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Shape 1"/>
          <p:cNvSpPr/>
          <p:nvPr/>
        </p:nvSpPr>
        <p:spPr>
          <a:xfrm>
            <a:off x="-1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10001707" y="-476402"/>
            <a:ext cx="2857500" cy="2857500"/>
          </a:xfrm>
          <a:prstGeom prst="ellipse">
            <a:avLst/>
          </a:prstGeom>
          <a:solidFill>
            <a:srgbClr val="004B87">
              <a:alpha val="3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Shape 3"/>
          <p:cNvSpPr/>
          <p:nvPr/>
        </p:nvSpPr>
        <p:spPr>
          <a:xfrm>
            <a:off x="-952805" y="4762195"/>
            <a:ext cx="2381098" cy="2381098"/>
          </a:xfrm>
          <a:prstGeom prst="ellipse">
            <a:avLst/>
          </a:prstGeom>
          <a:solidFill>
            <a:srgbClr val="004B87">
              <a:alpha val="4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 t="-420" b="-420"/>
          <a:stretch/>
        </p:blipFill>
        <p:spPr>
          <a:xfrm>
            <a:off x="952805" y="1429207"/>
            <a:ext cx="761695" cy="57607"/>
          </a:xfrm>
          <a:prstGeom prst="rect">
            <a:avLst/>
          </a:prstGeom>
        </p:spPr>
      </p:pic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rcRect l="-6" r="-6"/>
          <a:stretch/>
        </p:blipFill>
        <p:spPr>
          <a:xfrm>
            <a:off x="952805" y="2095805"/>
            <a:ext cx="4819802" cy="1809598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rcRect l="-2" r="-2"/>
          <a:stretch/>
        </p:blipFill>
        <p:spPr>
          <a:xfrm>
            <a:off x="952805" y="4095598"/>
            <a:ext cx="4819802" cy="1714500"/>
          </a:xfrm>
          <a:prstGeom prst="rect">
            <a:avLst/>
          </a:prstGeom>
        </p:spPr>
      </p:pic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7"/>
          <a:srcRect l="-7" r="-7"/>
          <a:stretch/>
        </p:blipFill>
        <p:spPr>
          <a:xfrm>
            <a:off x="6191402" y="2095805"/>
            <a:ext cx="5086807" cy="3752698"/>
          </a:xfrm>
          <a:prstGeom prst="rect">
            <a:avLst/>
          </a:prstGeom>
        </p:spPr>
      </p:pic>
      <p:sp>
        <p:nvSpPr>
          <p:cNvPr id="11" name="Shape 4"/>
          <p:cNvSpPr/>
          <p:nvPr/>
        </p:nvSpPr>
        <p:spPr>
          <a:xfrm>
            <a:off x="6572707" y="3115973"/>
            <a:ext cx="4286707" cy="952805"/>
          </a:xfrm>
          <a:prstGeom prst="roundRect">
            <a:avLst>
              <a:gd name="adj" fmla="val 15355"/>
            </a:avLst>
          </a:prstGeom>
          <a:solidFill>
            <a:srgbClr val="F0F7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Shape 5"/>
          <p:cNvSpPr/>
          <p:nvPr/>
        </p:nvSpPr>
        <p:spPr>
          <a:xfrm>
            <a:off x="6572707" y="4381805"/>
            <a:ext cx="4286707" cy="1047902"/>
          </a:xfrm>
          <a:prstGeom prst="roundRect">
            <a:avLst>
              <a:gd name="adj" fmla="val 12692"/>
            </a:avLst>
          </a:prstGeom>
          <a:solidFill>
            <a:srgbClr val="FFF5F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Text 6"/>
          <p:cNvSpPr txBox="1"/>
          <p:nvPr/>
        </p:nvSpPr>
        <p:spPr>
          <a:xfrm>
            <a:off x="952805" y="761695"/>
            <a:ext cx="11056010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kern="0" spc="38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Introduction — The Role of the Buffer Cache</a:t>
            </a:r>
            <a:endParaRPr lang="en-US" sz="3100" dirty="0"/>
          </a:p>
        </p:txBody>
      </p:sp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276502" y="2419502"/>
            <a:ext cx="304495" cy="304495"/>
          </a:xfrm>
          <a:prstGeom prst="rect">
            <a:avLst/>
          </a:prstGeom>
        </p:spPr>
      </p:pic>
      <p:sp>
        <p:nvSpPr>
          <p:cNvPr id="15" name="Text 7"/>
          <p:cNvSpPr txBox="1"/>
          <p:nvPr/>
        </p:nvSpPr>
        <p:spPr>
          <a:xfrm>
            <a:off x="1809598" y="2333549"/>
            <a:ext cx="373441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112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Performance Gap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Text 8"/>
          <p:cNvSpPr txBox="1"/>
          <p:nvPr/>
        </p:nvSpPr>
        <p:spPr>
          <a:xfrm>
            <a:off x="1809598" y="2723998"/>
            <a:ext cx="369600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Disk access is exponentially slower than RAM. The Linux kernel mitigates this massive bottleneck by aggressively caching data in memory.</a:t>
            </a:r>
            <a:endParaRPr lang="en-US" sz="160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276502" y="4419295"/>
            <a:ext cx="304495" cy="304495"/>
          </a:xfrm>
          <a:prstGeom prst="rect">
            <a:avLst/>
          </a:prstGeom>
        </p:spPr>
      </p:pic>
      <p:sp>
        <p:nvSpPr>
          <p:cNvPr id="18" name="Text 9"/>
          <p:cNvSpPr txBox="1"/>
          <p:nvPr/>
        </p:nvSpPr>
        <p:spPr>
          <a:xfrm>
            <a:off x="1809598" y="4334256"/>
            <a:ext cx="373441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indent="0">
              <a:buNone/>
              <a:defRPr sz="2000" b="1">
                <a:solidFill>
                  <a:srgbClr val="112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The Core Unit</a:t>
            </a:r>
          </a:p>
        </p:txBody>
      </p:sp>
      <p:sp>
        <p:nvSpPr>
          <p:cNvPr id="19" name="Text 10"/>
          <p:cNvSpPr txBox="1"/>
          <p:nvPr/>
        </p:nvSpPr>
        <p:spPr>
          <a:xfrm>
            <a:off x="1809598" y="4724705"/>
            <a:ext cx="3696005" cy="7818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indent="0">
              <a:buNone/>
              <a:defRPr sz="160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defRPr>
            </a:lvl1pPr>
          </a:lstStyle>
          <a:p>
            <a:r>
              <a:rPr lang="en-US" dirty="0"/>
              <a:t>Managed via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buffer_head</a:t>
            </a:r>
            <a:r>
              <a:rPr lang="en-US" dirty="0"/>
              <a:t>, which acts as a descriptor mapping a portion of a memory page to a specific physical disk block.</a:t>
            </a:r>
          </a:p>
        </p:txBody>
      </p:sp>
      <p:pic>
        <p:nvPicPr>
          <p:cNvPr id="20" name="Image 7" descr="preencoded.png"/>
          <p:cNvPicPr>
            <a:picLocks noChangeAspect="1"/>
          </p:cNvPicPr>
          <p:nvPr/>
        </p:nvPicPr>
        <p:blipFill>
          <a:blip r:embed="rId10"/>
          <a:srcRect l="-607" r="-607"/>
          <a:stretch/>
        </p:blipFill>
        <p:spPr>
          <a:xfrm>
            <a:off x="6605626" y="2533802"/>
            <a:ext cx="390449" cy="342900"/>
          </a:xfrm>
          <a:prstGeom prst="rect">
            <a:avLst/>
          </a:prstGeom>
        </p:spPr>
      </p:pic>
      <p:sp>
        <p:nvSpPr>
          <p:cNvPr id="21" name="Text 11"/>
          <p:cNvSpPr txBox="1"/>
          <p:nvPr/>
        </p:nvSpPr>
        <p:spPr>
          <a:xfrm>
            <a:off x="7239305" y="2523744"/>
            <a:ext cx="426019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indent="0">
              <a:buNone/>
              <a:defRPr sz="2000" b="1">
                <a:solidFill>
                  <a:srgbClr val="112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Page Cache vs. Buffer Cache</a:t>
            </a:r>
          </a:p>
        </p:txBody>
      </p:sp>
      <p:sp>
        <p:nvSpPr>
          <p:cNvPr id="22" name="Text 12"/>
          <p:cNvSpPr txBox="1"/>
          <p:nvPr/>
        </p:nvSpPr>
        <p:spPr>
          <a:xfrm>
            <a:off x="7000646" y="3230273"/>
            <a:ext cx="378195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004B8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Page Cache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Text 13"/>
          <p:cNvSpPr txBox="1"/>
          <p:nvPr/>
        </p:nvSpPr>
        <p:spPr>
          <a:xfrm>
            <a:off x="6762902" y="3534768"/>
            <a:ext cx="3982212" cy="4864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indent="0">
              <a:buNone/>
              <a:defRPr sz="160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defRPr>
            </a:lvl1pPr>
          </a:lstStyle>
          <a:p>
            <a:r>
              <a:rPr lang="en-US" dirty="0"/>
              <a:t>Stores actual file data contents (typically managed in 4KB pages).</a:t>
            </a:r>
          </a:p>
        </p:txBody>
      </p:sp>
      <p:pic>
        <p:nvPicPr>
          <p:cNvPr id="24" name="Image 8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6762902" y="3243989"/>
            <a:ext cx="142646" cy="190195"/>
          </a:xfrm>
          <a:prstGeom prst="rect">
            <a:avLst/>
          </a:prstGeom>
        </p:spPr>
      </p:pic>
      <p:sp>
        <p:nvSpPr>
          <p:cNvPr id="25" name="Text 14"/>
          <p:cNvSpPr txBox="1"/>
          <p:nvPr/>
        </p:nvSpPr>
        <p:spPr>
          <a:xfrm>
            <a:off x="7049110" y="4524451"/>
            <a:ext cx="373349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E05C2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Buffer Cache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Text 15"/>
          <p:cNvSpPr txBox="1"/>
          <p:nvPr/>
        </p:nvSpPr>
        <p:spPr>
          <a:xfrm>
            <a:off x="6762902" y="4828946"/>
            <a:ext cx="3982212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indent="0">
              <a:buNone/>
              <a:defRPr sz="160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defRPr>
            </a:lvl1pPr>
          </a:lstStyle>
          <a:p>
            <a:r>
              <a:rPr lang="en-US" dirty="0"/>
              <a:t>Stores critical filesystem metadata (Superblocks, Inodes, Bitmaps).</a:t>
            </a:r>
          </a:p>
        </p:txBody>
      </p:sp>
      <p:pic>
        <p:nvPicPr>
          <p:cNvPr id="27" name="Image 9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762902" y="4539082"/>
            <a:ext cx="190195" cy="190195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CAD3C52F-4FFE-72AB-5A52-F22D107B793B}"/>
              </a:ext>
            </a:extLst>
          </p:cNvPr>
          <p:cNvSpPr txBox="1"/>
          <p:nvPr/>
        </p:nvSpPr>
        <p:spPr>
          <a:xfrm>
            <a:off x="5693885" y="6252883"/>
            <a:ext cx="80391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6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10477195" y="-476402"/>
            <a:ext cx="2381098" cy="2381098"/>
          </a:xfrm>
          <a:prstGeom prst="ellipse">
            <a:avLst/>
          </a:prstGeom>
          <a:solidFill>
            <a:srgbClr val="004B87">
              <a:alpha val="3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Shape 3"/>
          <p:cNvSpPr/>
          <p:nvPr/>
        </p:nvSpPr>
        <p:spPr>
          <a:xfrm>
            <a:off x="-476402" y="5238598"/>
            <a:ext cx="1904695" cy="1904695"/>
          </a:xfrm>
          <a:prstGeom prst="ellipse">
            <a:avLst/>
          </a:prstGeom>
          <a:solidFill>
            <a:srgbClr val="D32F2F">
              <a:alpha val="3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 t="-420" b="-420"/>
          <a:stretch/>
        </p:blipFill>
        <p:spPr>
          <a:xfrm>
            <a:off x="952805" y="1429207"/>
            <a:ext cx="761695" cy="57607"/>
          </a:xfrm>
          <a:prstGeom prst="rect">
            <a:avLst/>
          </a:prstGeom>
        </p:spPr>
      </p:pic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61695" y="2095805"/>
            <a:ext cx="5048402" cy="4248302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rcRect t="-395" b="-395"/>
          <a:stretch/>
        </p:blipFill>
        <p:spPr>
          <a:xfrm>
            <a:off x="1143000" y="3047695"/>
            <a:ext cx="4286707" cy="19202"/>
          </a:xfrm>
          <a:prstGeom prst="rect">
            <a:avLst/>
          </a:prstGeom>
        </p:spPr>
      </p:pic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381598" y="2095805"/>
            <a:ext cx="5048402" cy="4248302"/>
          </a:xfrm>
          <a:prstGeom prst="rect">
            <a:avLst/>
          </a:prstGeom>
        </p:spPr>
      </p:pic>
      <p:pic>
        <p:nvPicPr>
          <p:cNvPr id="11" name="Image 5" descr="preencoded.png"/>
          <p:cNvPicPr>
            <a:picLocks noChangeAspect="1"/>
          </p:cNvPicPr>
          <p:nvPr/>
        </p:nvPicPr>
        <p:blipFill>
          <a:blip r:embed="rId8"/>
          <a:srcRect t="-395" b="-395"/>
          <a:stretch/>
        </p:blipFill>
        <p:spPr>
          <a:xfrm>
            <a:off x="6762902" y="3047695"/>
            <a:ext cx="4286707" cy="19202"/>
          </a:xfrm>
          <a:prstGeom prst="rect">
            <a:avLst/>
          </a:prstGeom>
        </p:spPr>
      </p:pic>
      <p:pic>
        <p:nvPicPr>
          <p:cNvPr id="12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762549" y="3857854"/>
            <a:ext cx="724205" cy="724205"/>
          </a:xfrm>
          <a:prstGeom prst="rect">
            <a:avLst/>
          </a:prstGeom>
        </p:spPr>
      </p:pic>
      <p:sp>
        <p:nvSpPr>
          <p:cNvPr id="13" name="Text 4"/>
          <p:cNvSpPr txBox="1"/>
          <p:nvPr/>
        </p:nvSpPr>
        <p:spPr>
          <a:xfrm>
            <a:off x="952805" y="761695"/>
            <a:ext cx="10550347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kern="0" spc="38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Motivation — Why Modify the Cache Policy?</a:t>
            </a:r>
            <a:endParaRPr lang="en-US" sz="3100" dirty="0"/>
          </a:p>
        </p:txBody>
      </p:sp>
      <p:pic>
        <p:nvPicPr>
          <p:cNvPr id="14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162202" y="2495398"/>
            <a:ext cx="342900" cy="342900"/>
          </a:xfrm>
          <a:prstGeom prst="rect">
            <a:avLst/>
          </a:prstGeom>
        </p:spPr>
      </p:pic>
      <p:sp>
        <p:nvSpPr>
          <p:cNvPr id="15" name="Text 5"/>
          <p:cNvSpPr txBox="1"/>
          <p:nvPr/>
        </p:nvSpPr>
        <p:spPr>
          <a:xfrm>
            <a:off x="1714500" y="2523744"/>
            <a:ext cx="3918204" cy="2953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B71C1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Default Policy: LRU</a:t>
            </a:r>
            <a:endParaRPr lang="en-US" sz="2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6" name="Image 8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143000" y="3347618"/>
            <a:ext cx="142646" cy="190195"/>
          </a:xfrm>
          <a:prstGeom prst="rect">
            <a:avLst/>
          </a:prstGeom>
        </p:spPr>
      </p:pic>
      <p:sp>
        <p:nvSpPr>
          <p:cNvPr id="17" name="Text 6"/>
          <p:cNvSpPr txBox="1"/>
          <p:nvPr/>
        </p:nvSpPr>
        <p:spPr>
          <a:xfrm>
            <a:off x="1524305" y="3314700"/>
            <a:ext cx="3982212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B71C1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Heavy Reliance:</a:t>
            </a: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Linux relies heavily on LRU (Least Recently Used) for cache management.</a:t>
            </a:r>
            <a:endParaRPr lang="en-US" sz="1600" dirty="0"/>
          </a:p>
        </p:txBody>
      </p:sp>
      <p:pic>
        <p:nvPicPr>
          <p:cNvPr id="18" name="Image 9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143000" y="4110228"/>
            <a:ext cx="142646" cy="190195"/>
          </a:xfrm>
          <a:prstGeom prst="rect">
            <a:avLst/>
          </a:prstGeom>
        </p:spPr>
      </p:pic>
      <p:sp>
        <p:nvSpPr>
          <p:cNvPr id="19" name="Text 7"/>
          <p:cNvSpPr txBox="1"/>
          <p:nvPr/>
        </p:nvSpPr>
        <p:spPr>
          <a:xfrm>
            <a:off x="1524305" y="4076395"/>
            <a:ext cx="3982212" cy="7717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B71C1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Scan Vulnerability:</a:t>
            </a: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Fails under scan workloads. One-time background scans can completely flush out "hot" metadata.</a:t>
            </a:r>
            <a:endParaRPr lang="en-US" sz="1600" dirty="0"/>
          </a:p>
        </p:txBody>
      </p:sp>
      <p:pic>
        <p:nvPicPr>
          <p:cNvPr id="20" name="Image 10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143000" y="5062118"/>
            <a:ext cx="142646" cy="190195"/>
          </a:xfrm>
          <a:prstGeom prst="rect">
            <a:avLst/>
          </a:prstGeom>
        </p:spPr>
      </p:pic>
      <p:sp>
        <p:nvSpPr>
          <p:cNvPr id="21" name="Text 8"/>
          <p:cNvSpPr txBox="1"/>
          <p:nvPr/>
        </p:nvSpPr>
        <p:spPr>
          <a:xfrm>
            <a:off x="1524305" y="5029200"/>
            <a:ext cx="3982212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B71C1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Result:</a:t>
            </a: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Severe cache pollution and significantly higher disk I/O latency.</a:t>
            </a:r>
            <a:endParaRPr lang="en-US" sz="1600" dirty="0"/>
          </a:p>
        </p:txBody>
      </p:sp>
      <p:pic>
        <p:nvPicPr>
          <p:cNvPr id="22" name="Image 11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782105" y="2495398"/>
            <a:ext cx="342900" cy="342900"/>
          </a:xfrm>
          <a:prstGeom prst="rect">
            <a:avLst/>
          </a:prstGeom>
        </p:spPr>
      </p:pic>
      <p:sp>
        <p:nvSpPr>
          <p:cNvPr id="23" name="Text 9"/>
          <p:cNvSpPr txBox="1"/>
          <p:nvPr/>
        </p:nvSpPr>
        <p:spPr>
          <a:xfrm>
            <a:off x="7334402" y="2523744"/>
            <a:ext cx="3829507" cy="2953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004B8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Our Objective: LFU</a:t>
            </a:r>
            <a:endParaRPr lang="en-US" sz="2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4" name="Image 12" descr="preencoded.png"/>
          <p:cNvPicPr>
            <a:picLocks noChangeAspect="1"/>
          </p:cNvPicPr>
          <p:nvPr/>
        </p:nvPicPr>
        <p:blipFill>
          <a:blip r:embed="rId13"/>
          <a:srcRect l="-1648" r="-1648"/>
          <a:stretch/>
        </p:blipFill>
        <p:spPr>
          <a:xfrm>
            <a:off x="6762902" y="3347618"/>
            <a:ext cx="171907" cy="190195"/>
          </a:xfrm>
          <a:prstGeom prst="rect">
            <a:avLst/>
          </a:prstGeom>
        </p:spPr>
      </p:pic>
      <p:sp>
        <p:nvSpPr>
          <p:cNvPr id="25" name="Text 10"/>
          <p:cNvSpPr txBox="1"/>
          <p:nvPr/>
        </p:nvSpPr>
        <p:spPr>
          <a:xfrm>
            <a:off x="7144207" y="3314700"/>
            <a:ext cx="3743554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04B8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Instrumentation:</a:t>
            </a: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Instrument the cache to expose real-time hit and miss metrics.</a:t>
            </a:r>
            <a:endParaRPr lang="en-US" sz="1600" dirty="0"/>
          </a:p>
        </p:txBody>
      </p:sp>
      <p:pic>
        <p:nvPicPr>
          <p:cNvPr id="26" name="Image 13" descr="preencoded.png"/>
          <p:cNvPicPr>
            <a:picLocks noChangeAspect="1"/>
          </p:cNvPicPr>
          <p:nvPr/>
        </p:nvPicPr>
        <p:blipFill>
          <a:blip r:embed="rId13"/>
          <a:srcRect l="-1648" r="-1648"/>
          <a:stretch/>
        </p:blipFill>
        <p:spPr>
          <a:xfrm>
            <a:off x="6762902" y="4110228"/>
            <a:ext cx="171907" cy="190195"/>
          </a:xfrm>
          <a:prstGeom prst="rect">
            <a:avLst/>
          </a:prstGeom>
        </p:spPr>
      </p:pic>
      <p:sp>
        <p:nvSpPr>
          <p:cNvPr id="27" name="Text 11"/>
          <p:cNvSpPr txBox="1"/>
          <p:nvPr/>
        </p:nvSpPr>
        <p:spPr>
          <a:xfrm>
            <a:off x="7144207" y="4076395"/>
            <a:ext cx="3743554" cy="7717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04B8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LFU Implementation:</a:t>
            </a: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Deploy a Least Frequently Used policy specifically to protect frequently accessed metadata.</a:t>
            </a:r>
            <a:endParaRPr lang="en-US" sz="1600" dirty="0"/>
          </a:p>
        </p:txBody>
      </p:sp>
      <p:pic>
        <p:nvPicPr>
          <p:cNvPr id="28" name="Image 14" descr="preencoded.png"/>
          <p:cNvPicPr>
            <a:picLocks noChangeAspect="1"/>
          </p:cNvPicPr>
          <p:nvPr/>
        </p:nvPicPr>
        <p:blipFill>
          <a:blip r:embed="rId13"/>
          <a:srcRect l="-1648" r="-1648"/>
          <a:stretch/>
        </p:blipFill>
        <p:spPr>
          <a:xfrm>
            <a:off x="6762902" y="5062118"/>
            <a:ext cx="171907" cy="190195"/>
          </a:xfrm>
          <a:prstGeom prst="rect">
            <a:avLst/>
          </a:prstGeom>
        </p:spPr>
      </p:pic>
      <p:sp>
        <p:nvSpPr>
          <p:cNvPr id="29" name="Text 12"/>
          <p:cNvSpPr txBox="1"/>
          <p:nvPr/>
        </p:nvSpPr>
        <p:spPr>
          <a:xfrm>
            <a:off x="7144207" y="5108484"/>
            <a:ext cx="3743554" cy="7717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04B8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Anti-Zombie Strategy:</a:t>
            </a: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Use bounded counters (cap = 50) and linear decay to prevent "ghost" items from permanently residing.</a:t>
            </a:r>
            <a:endParaRPr lang="en-US" sz="1600" dirty="0"/>
          </a:p>
        </p:txBody>
      </p:sp>
      <p:sp>
        <p:nvSpPr>
          <p:cNvPr id="30" name="Text 13"/>
          <p:cNvSpPr txBox="1"/>
          <p:nvPr/>
        </p:nvSpPr>
        <p:spPr>
          <a:xfrm>
            <a:off x="5745176" y="4120371"/>
            <a:ext cx="743407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8899A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VS</a:t>
            </a:r>
            <a:endParaRPr lang="en-US" sz="1600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CAE9C99-4416-97C6-69CB-402C12259A81}"/>
              </a:ext>
            </a:extLst>
          </p:cNvPr>
          <p:cNvSpPr txBox="1"/>
          <p:nvPr/>
        </p:nvSpPr>
        <p:spPr>
          <a:xfrm>
            <a:off x="5693885" y="6252883"/>
            <a:ext cx="80391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6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-761695" y="-761695"/>
            <a:ext cx="2381098" cy="2381098"/>
          </a:xfrm>
          <a:prstGeom prst="ellipse">
            <a:avLst/>
          </a:prstGeom>
          <a:solidFill>
            <a:srgbClr val="004B87">
              <a:alpha val="3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Shape 3"/>
          <p:cNvSpPr/>
          <p:nvPr/>
        </p:nvSpPr>
        <p:spPr>
          <a:xfrm>
            <a:off x="10477195" y="4762195"/>
            <a:ext cx="2857500" cy="2857500"/>
          </a:xfrm>
          <a:prstGeom prst="ellipse">
            <a:avLst/>
          </a:prstGeom>
          <a:solidFill>
            <a:srgbClr val="004B87">
              <a:alpha val="4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 t="-420" b="-420"/>
          <a:stretch/>
        </p:blipFill>
        <p:spPr>
          <a:xfrm>
            <a:off x="952805" y="1429207"/>
            <a:ext cx="761695" cy="57607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761695" y="6381598"/>
            <a:ext cx="6667805" cy="286207"/>
          </a:xfrm>
          <a:prstGeom prst="rect">
            <a:avLst/>
          </a:prstGeom>
          <a:solidFill>
            <a:srgbClr val="FFFFFF">
              <a:alpha val="9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rcRect t="-9" b="-9"/>
          <a:stretch/>
        </p:blipFill>
        <p:spPr>
          <a:xfrm>
            <a:off x="7810805" y="1714500"/>
            <a:ext cx="3619195" cy="4629607"/>
          </a:xfrm>
          <a:prstGeom prst="rect">
            <a:avLst/>
          </a:prstGeom>
          <a:noFill/>
          <a:ln/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rcRect l="9380" r="9380"/>
          <a:stretch/>
        </p:blipFill>
        <p:spPr>
          <a:xfrm>
            <a:off x="761695" y="1714500"/>
            <a:ext cx="6705295" cy="4610405"/>
          </a:xfrm>
          <a:prstGeom prst="rect">
            <a:avLst/>
          </a:prstGeom>
        </p:spPr>
      </p:pic>
      <p:sp>
        <p:nvSpPr>
          <p:cNvPr id="11" name="Text 5"/>
          <p:cNvSpPr txBox="1"/>
          <p:nvPr/>
        </p:nvSpPr>
        <p:spPr>
          <a:xfrm>
            <a:off x="952805" y="761695"/>
            <a:ext cx="10478110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100" b="1" kern="0" spc="38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Background</a:t>
            </a:r>
            <a:r>
              <a:rPr lang="en-US" altLang="zh-CN" sz="3100" b="1" kern="0" spc="38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— </a:t>
            </a:r>
            <a:r>
              <a:rPr lang="en-US" sz="3100" b="1" kern="0" spc="38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Mechanics of the Buffer Cache</a:t>
            </a:r>
            <a:endParaRPr lang="en-US" sz="31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039405" y="1887538"/>
            <a:ext cx="228600" cy="228600"/>
          </a:xfrm>
          <a:prstGeom prst="rect">
            <a:avLst/>
          </a:prstGeom>
        </p:spPr>
      </p:pic>
      <p:sp>
        <p:nvSpPr>
          <p:cNvPr id="14" name="Text 7"/>
          <p:cNvSpPr txBox="1"/>
          <p:nvPr/>
        </p:nvSpPr>
        <p:spPr>
          <a:xfrm>
            <a:off x="8429854" y="1883076"/>
            <a:ext cx="292242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112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Trigger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Text 8"/>
          <p:cNvSpPr txBox="1"/>
          <p:nvPr/>
        </p:nvSpPr>
        <p:spPr>
          <a:xfrm>
            <a:off x="8430769" y="2214677"/>
            <a:ext cx="3000146" cy="6089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indent="0">
              <a:buNone/>
              <a:defRPr sz="160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defRPr>
            </a:lvl1pPr>
          </a:lstStyle>
          <a:p>
            <a:r>
              <a:rPr lang="en-US" dirty="0"/>
              <a:t>Triggered by file access (Read/Write request) from the VFS layer.</a:t>
            </a:r>
          </a:p>
        </p:txBody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039405" y="3046564"/>
            <a:ext cx="228600" cy="228600"/>
          </a:xfrm>
          <a:prstGeom prst="rect">
            <a:avLst/>
          </a:prstGeom>
        </p:spPr>
      </p:pic>
      <p:sp>
        <p:nvSpPr>
          <p:cNvPr id="17" name="Text 9"/>
          <p:cNvSpPr txBox="1"/>
          <p:nvPr/>
        </p:nvSpPr>
        <p:spPr>
          <a:xfrm>
            <a:off x="8429854" y="3052268"/>
            <a:ext cx="292242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indent="0">
              <a:buNone/>
              <a:defRPr sz="2000" b="1">
                <a:solidFill>
                  <a:srgbClr val="112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Lookup Flow</a:t>
            </a:r>
          </a:p>
        </p:txBody>
      </p:sp>
      <p:sp>
        <p:nvSpPr>
          <p:cNvPr id="18" name="Text 10"/>
          <p:cNvSpPr txBox="1"/>
          <p:nvPr/>
        </p:nvSpPr>
        <p:spPr>
          <a:xfrm>
            <a:off x="8429854" y="3446477"/>
            <a:ext cx="2886761" cy="6199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indent="0">
              <a:buNone/>
              <a:defRPr sz="160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defRPr>
            </a:lvl1pPr>
          </a:lstStyle>
          <a:p>
            <a:r>
              <a:rPr lang="en-US" dirty="0"/>
              <a:t>When the filesystem calls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ext2_read_block</a:t>
            </a:r>
            <a:r>
              <a:rPr lang="en-US" dirty="0"/>
              <a:t>, it invokes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find_get_block</a:t>
            </a:r>
            <a:r>
              <a:rPr lang="en-US" dirty="0"/>
              <a:t>.</a:t>
            </a:r>
          </a:p>
        </p:txBody>
      </p:sp>
      <p:pic>
        <p:nvPicPr>
          <p:cNvPr id="19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039405" y="4312038"/>
            <a:ext cx="228600" cy="228600"/>
          </a:xfrm>
          <a:prstGeom prst="rect">
            <a:avLst/>
          </a:prstGeom>
        </p:spPr>
      </p:pic>
      <p:sp>
        <p:nvSpPr>
          <p:cNvPr id="20" name="Text 11"/>
          <p:cNvSpPr txBox="1"/>
          <p:nvPr/>
        </p:nvSpPr>
        <p:spPr>
          <a:xfrm>
            <a:off x="8429854" y="4313266"/>
            <a:ext cx="292242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indent="0">
              <a:buNone/>
              <a:defRPr sz="2000" b="1">
                <a:solidFill>
                  <a:srgbClr val="112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>
                <a:solidFill>
                  <a:srgbClr val="2E7D32"/>
                </a:solidFill>
              </a:rPr>
              <a:t>Hit (Block Found)</a:t>
            </a:r>
          </a:p>
        </p:txBody>
      </p:sp>
      <p:sp>
        <p:nvSpPr>
          <p:cNvPr id="21" name="Text 12"/>
          <p:cNvSpPr txBox="1"/>
          <p:nvPr/>
        </p:nvSpPr>
        <p:spPr>
          <a:xfrm>
            <a:off x="8430769" y="4603913"/>
            <a:ext cx="2886761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Returns a valid </a:t>
            </a:r>
            <a:r>
              <a:rPr lang="en-US" sz="1600" dirty="0">
                <a:solidFill>
                  <a:srgbClr val="445566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buffer_head</a:t>
            </a: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 No disk I/O required.</a:t>
            </a:r>
            <a:endParaRPr lang="en-US" sz="1600" dirty="0"/>
          </a:p>
        </p:txBody>
      </p:sp>
      <p:pic>
        <p:nvPicPr>
          <p:cNvPr id="22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039405" y="5161995"/>
            <a:ext cx="228600" cy="228600"/>
          </a:xfrm>
          <a:prstGeom prst="rect">
            <a:avLst/>
          </a:prstGeom>
        </p:spPr>
      </p:pic>
      <p:sp>
        <p:nvSpPr>
          <p:cNvPr id="23" name="Text 13"/>
          <p:cNvSpPr txBox="1"/>
          <p:nvPr/>
        </p:nvSpPr>
        <p:spPr>
          <a:xfrm>
            <a:off x="8429854" y="5161995"/>
            <a:ext cx="292242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indent="0">
              <a:buNone/>
              <a:defRPr sz="2000" b="1">
                <a:solidFill>
                  <a:srgbClr val="112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>
                <a:solidFill>
                  <a:srgbClr val="D32F2F"/>
                </a:solidFill>
              </a:rPr>
              <a:t>Miss (Not Found)</a:t>
            </a:r>
          </a:p>
        </p:txBody>
      </p:sp>
      <p:sp>
        <p:nvSpPr>
          <p:cNvPr id="24" name="Text 14"/>
          <p:cNvSpPr txBox="1"/>
          <p:nvPr/>
        </p:nvSpPr>
        <p:spPr>
          <a:xfrm>
            <a:off x="8430769" y="5618634"/>
            <a:ext cx="2886761" cy="40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indent="0">
              <a:buNone/>
              <a:defRPr sz="160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defRPr>
            </a:lvl1pPr>
          </a:lstStyle>
          <a:p>
            <a:r>
              <a:rPr lang="en-US" dirty="0"/>
              <a:t>Returns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/>
              <a:t>. The kernel must submit a BIO (Block I/O) request to the disk.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8E24221-7996-0B98-3BF2-E323FA1D424E}"/>
              </a:ext>
            </a:extLst>
          </p:cNvPr>
          <p:cNvSpPr txBox="1"/>
          <p:nvPr/>
        </p:nvSpPr>
        <p:spPr>
          <a:xfrm>
            <a:off x="5693885" y="6252883"/>
            <a:ext cx="80391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6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10001707" y="-476402"/>
            <a:ext cx="2857500" cy="2857500"/>
          </a:xfrm>
          <a:prstGeom prst="ellipse">
            <a:avLst/>
          </a:prstGeom>
          <a:solidFill>
            <a:srgbClr val="004B87">
              <a:alpha val="3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Shape 3"/>
          <p:cNvSpPr/>
          <p:nvPr/>
        </p:nvSpPr>
        <p:spPr>
          <a:xfrm>
            <a:off x="-952805" y="4762195"/>
            <a:ext cx="2381098" cy="2381098"/>
          </a:xfrm>
          <a:prstGeom prst="ellipse">
            <a:avLst/>
          </a:prstGeom>
          <a:solidFill>
            <a:srgbClr val="004B87">
              <a:alpha val="4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 t="-420" b="-420"/>
          <a:stretch/>
        </p:blipFill>
        <p:spPr>
          <a:xfrm>
            <a:off x="952805" y="1429207"/>
            <a:ext cx="761695" cy="57607"/>
          </a:xfrm>
          <a:prstGeom prst="rect">
            <a:avLst/>
          </a:prstGeom>
        </p:spPr>
      </p:pic>
      <p:sp>
        <p:nvSpPr>
          <p:cNvPr id="8" name="Text 4"/>
          <p:cNvSpPr txBox="1"/>
          <p:nvPr/>
        </p:nvSpPr>
        <p:spPr>
          <a:xfrm>
            <a:off x="952805" y="761695"/>
            <a:ext cx="10478110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100" b="1" kern="0" spc="38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Background</a:t>
            </a:r>
            <a:r>
              <a:rPr lang="en-US" altLang="zh-CN" sz="3100" b="1" kern="0" spc="38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— </a:t>
            </a:r>
            <a:r>
              <a:rPr lang="en-US" sz="3100" b="1" kern="0" spc="38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LRU vs LFU Strategies</a:t>
            </a:r>
            <a:endParaRPr lang="en-US" sz="31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rcRect l="-8" r="-8"/>
          <a:stretch/>
        </p:blipFill>
        <p:spPr>
          <a:xfrm>
            <a:off x="356861" y="2341077"/>
            <a:ext cx="11475726" cy="2740457"/>
          </a:xfrm>
          <a:prstGeom prst="rect">
            <a:avLst/>
          </a:prstGeom>
        </p:spPr>
      </p:pic>
      <p:sp>
        <p:nvSpPr>
          <p:cNvPr id="10" name="Shape 5"/>
          <p:cNvSpPr/>
          <p:nvPr/>
        </p:nvSpPr>
        <p:spPr>
          <a:xfrm>
            <a:off x="356861" y="2341077"/>
            <a:ext cx="1143000" cy="514807"/>
          </a:xfrm>
          <a:prstGeom prst="roundRect">
            <a:avLst>
              <a:gd name="adj" fmla="val 52628"/>
            </a:avLst>
          </a:prstGeom>
          <a:solidFill>
            <a:srgbClr val="004B8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Text 6"/>
          <p:cNvSpPr txBox="1"/>
          <p:nvPr/>
        </p:nvSpPr>
        <p:spPr>
          <a:xfrm>
            <a:off x="489449" y="2492867"/>
            <a:ext cx="881482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Strategy</a:t>
            </a:r>
            <a:endParaRPr lang="en-US" sz="1300" dirty="0"/>
          </a:p>
        </p:txBody>
      </p:sp>
      <p:sp>
        <p:nvSpPr>
          <p:cNvPr id="12" name="Shape 7"/>
          <p:cNvSpPr/>
          <p:nvPr/>
        </p:nvSpPr>
        <p:spPr>
          <a:xfrm>
            <a:off x="1519064" y="2341077"/>
            <a:ext cx="2476195" cy="514807"/>
          </a:xfrm>
          <a:prstGeom prst="rect">
            <a:avLst/>
          </a:prstGeom>
          <a:solidFill>
            <a:srgbClr val="004B8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Text 8"/>
          <p:cNvSpPr txBox="1"/>
          <p:nvPr/>
        </p:nvSpPr>
        <p:spPr>
          <a:xfrm>
            <a:off x="1671768" y="2492867"/>
            <a:ext cx="952805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Principle</a:t>
            </a:r>
            <a:endParaRPr lang="en-US" sz="1300" dirty="0"/>
          </a:p>
        </p:txBody>
      </p:sp>
      <p:sp>
        <p:nvSpPr>
          <p:cNvPr id="14" name="Shape 9"/>
          <p:cNvSpPr/>
          <p:nvPr/>
        </p:nvSpPr>
        <p:spPr>
          <a:xfrm>
            <a:off x="4014461" y="2341077"/>
            <a:ext cx="2543861" cy="514807"/>
          </a:xfrm>
          <a:prstGeom prst="rect">
            <a:avLst/>
          </a:prstGeom>
          <a:solidFill>
            <a:srgbClr val="004B8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Text 10"/>
          <p:cNvSpPr txBox="1"/>
          <p:nvPr/>
        </p:nvSpPr>
        <p:spPr>
          <a:xfrm>
            <a:off x="4167166" y="2492867"/>
            <a:ext cx="99303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Strengths</a:t>
            </a:r>
            <a:endParaRPr lang="en-US" sz="1300" dirty="0"/>
          </a:p>
        </p:txBody>
      </p:sp>
      <p:sp>
        <p:nvSpPr>
          <p:cNvPr id="16" name="Shape 11"/>
          <p:cNvSpPr/>
          <p:nvPr/>
        </p:nvSpPr>
        <p:spPr>
          <a:xfrm>
            <a:off x="6574744" y="2341077"/>
            <a:ext cx="3191299" cy="514807"/>
          </a:xfrm>
          <a:prstGeom prst="rect">
            <a:avLst/>
          </a:prstGeom>
          <a:solidFill>
            <a:srgbClr val="004B8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 anchor="ctr"/>
          <a:lstStyle/>
          <a:p>
            <a:r>
              <a:rPr lang="en-US" altLang="zh-CN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Weaknesses/Challenges</a:t>
            </a:r>
            <a:endParaRPr lang="en-US" altLang="zh-CN" dirty="0"/>
          </a:p>
        </p:txBody>
      </p:sp>
      <p:sp>
        <p:nvSpPr>
          <p:cNvPr id="18" name="Shape 13"/>
          <p:cNvSpPr/>
          <p:nvPr/>
        </p:nvSpPr>
        <p:spPr>
          <a:xfrm>
            <a:off x="9722863" y="2341077"/>
            <a:ext cx="2109724" cy="514807"/>
          </a:xfrm>
          <a:prstGeom prst="rect">
            <a:avLst/>
          </a:prstGeom>
          <a:solidFill>
            <a:srgbClr val="004B8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 anchor="ctr"/>
          <a:lstStyle/>
          <a:p>
            <a:pPr algn="ctr"/>
            <a:r>
              <a:rPr lang="en-US" altLang="zh-CN" b="1" dirty="0">
                <a:solidFill>
                  <a:srgbClr val="FFFFFF"/>
                </a:solidFill>
                <a:latin typeface="Montserrat" pitchFamily="34" charset="0"/>
              </a:rPr>
              <a:t>Notes</a:t>
            </a:r>
          </a:p>
        </p:txBody>
      </p:sp>
      <p:sp>
        <p:nvSpPr>
          <p:cNvPr id="20" name="Shape 15"/>
          <p:cNvSpPr/>
          <p:nvPr/>
        </p:nvSpPr>
        <p:spPr>
          <a:xfrm>
            <a:off x="356861" y="2874172"/>
            <a:ext cx="1143000" cy="1000354"/>
          </a:xfrm>
          <a:prstGeom prst="rect">
            <a:avLst/>
          </a:prstGeom>
          <a:solidFill>
            <a:srgbClr val="FFF5F5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21" name="Shape 16"/>
          <p:cNvSpPr/>
          <p:nvPr/>
        </p:nvSpPr>
        <p:spPr>
          <a:xfrm>
            <a:off x="356861" y="2874172"/>
            <a:ext cx="57607" cy="1000354"/>
          </a:xfrm>
          <a:prstGeom prst="rect">
            <a:avLst/>
          </a:prstGeom>
          <a:solidFill>
            <a:srgbClr val="D32F2F"/>
          </a:solidFill>
          <a:ln w="12700">
            <a:solidFill>
              <a:srgbClr val="D32F2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Text 17"/>
          <p:cNvSpPr txBox="1"/>
          <p:nvPr/>
        </p:nvSpPr>
        <p:spPr>
          <a:xfrm>
            <a:off x="653127" y="3101858"/>
            <a:ext cx="685800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B71C1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LRU</a:t>
            </a:r>
            <a:endParaRPr lang="en-US" sz="2200" dirty="0"/>
          </a:p>
        </p:txBody>
      </p:sp>
      <p:sp>
        <p:nvSpPr>
          <p:cNvPr id="23" name="Text 18"/>
          <p:cNvSpPr txBox="1"/>
          <p:nvPr/>
        </p:nvSpPr>
        <p:spPr>
          <a:xfrm>
            <a:off x="726279" y="3511509"/>
            <a:ext cx="543154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D32F2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Default</a:t>
            </a:r>
            <a:endParaRPr lang="en-US" sz="900" dirty="0"/>
          </a:p>
        </p:txBody>
      </p:sp>
      <p:sp>
        <p:nvSpPr>
          <p:cNvPr id="24" name="Shape 19"/>
          <p:cNvSpPr/>
          <p:nvPr/>
        </p:nvSpPr>
        <p:spPr>
          <a:xfrm>
            <a:off x="1519064" y="2874172"/>
            <a:ext cx="2476195" cy="1000354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Text 20"/>
          <p:cNvSpPr txBox="1"/>
          <p:nvPr/>
        </p:nvSpPr>
        <p:spPr>
          <a:xfrm>
            <a:off x="1671768" y="3165866"/>
            <a:ext cx="2248510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i="1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"If you haven't been used lately, you probably won't be used soon."</a:t>
            </a:r>
            <a:endParaRPr lang="en-US" sz="1600" dirty="0"/>
          </a:p>
        </p:txBody>
      </p:sp>
      <p:sp>
        <p:nvSpPr>
          <p:cNvPr id="26" name="Shape 21"/>
          <p:cNvSpPr/>
          <p:nvPr/>
        </p:nvSpPr>
        <p:spPr>
          <a:xfrm>
            <a:off x="4014460" y="2874172"/>
            <a:ext cx="2543861" cy="1000354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Text 22"/>
          <p:cNvSpPr txBox="1"/>
          <p:nvPr/>
        </p:nvSpPr>
        <p:spPr>
          <a:xfrm>
            <a:off x="4386622" y="2927207"/>
            <a:ext cx="1887321" cy="3191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Simple to implement</a:t>
            </a:r>
            <a:endParaRPr lang="en-US" sz="1600" dirty="0"/>
          </a:p>
        </p:txBody>
      </p:sp>
      <p:sp>
        <p:nvSpPr>
          <p:cNvPr id="28" name="Text 23"/>
          <p:cNvSpPr txBox="1"/>
          <p:nvPr/>
        </p:nvSpPr>
        <p:spPr>
          <a:xfrm>
            <a:off x="4386622" y="3314913"/>
            <a:ext cx="1742846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Good for standard temporal locality</a:t>
            </a:r>
            <a:endParaRPr lang="en-US" sz="1600" dirty="0"/>
          </a:p>
        </p:txBody>
      </p:sp>
      <p:sp>
        <p:nvSpPr>
          <p:cNvPr id="29" name="Shape 24"/>
          <p:cNvSpPr/>
          <p:nvPr/>
        </p:nvSpPr>
        <p:spPr>
          <a:xfrm>
            <a:off x="6574743" y="2874172"/>
            <a:ext cx="3048654" cy="1000354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Text 25"/>
          <p:cNvSpPr txBox="1"/>
          <p:nvPr/>
        </p:nvSpPr>
        <p:spPr>
          <a:xfrm>
            <a:off x="6923051" y="2967015"/>
            <a:ext cx="2476195" cy="2793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Scan pollution vulnerability</a:t>
            </a:r>
            <a:endParaRPr lang="en-US" sz="1600" dirty="0"/>
          </a:p>
        </p:txBody>
      </p:sp>
      <p:sp>
        <p:nvSpPr>
          <p:cNvPr id="31" name="Text 26"/>
          <p:cNvSpPr txBox="1"/>
          <p:nvPr/>
        </p:nvSpPr>
        <p:spPr>
          <a:xfrm>
            <a:off x="6923052" y="3314913"/>
            <a:ext cx="2289736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Evicts "hot" but not recently used metadata</a:t>
            </a:r>
            <a:endParaRPr lang="en-US" sz="1600" dirty="0"/>
          </a:p>
        </p:txBody>
      </p:sp>
      <p:sp>
        <p:nvSpPr>
          <p:cNvPr id="32" name="Shape 27"/>
          <p:cNvSpPr/>
          <p:nvPr/>
        </p:nvSpPr>
        <p:spPr>
          <a:xfrm>
            <a:off x="9623397" y="2874172"/>
            <a:ext cx="2151583" cy="984404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Text 28"/>
          <p:cNvSpPr txBox="1"/>
          <p:nvPr/>
        </p:nvSpPr>
        <p:spPr>
          <a:xfrm>
            <a:off x="10001706" y="3180496"/>
            <a:ext cx="1622397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78909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Default standard policy in the Linux Kernel.</a:t>
            </a:r>
            <a:endParaRPr lang="en-US" sz="1600" dirty="0"/>
          </a:p>
        </p:txBody>
      </p:sp>
      <p:sp>
        <p:nvSpPr>
          <p:cNvPr id="34" name="Shape 29"/>
          <p:cNvSpPr/>
          <p:nvPr/>
        </p:nvSpPr>
        <p:spPr>
          <a:xfrm>
            <a:off x="356861" y="3890985"/>
            <a:ext cx="1143000" cy="1190549"/>
          </a:xfrm>
          <a:prstGeom prst="roundRect">
            <a:avLst>
              <a:gd name="adj" fmla="val 10667"/>
            </a:avLst>
          </a:prstGeom>
          <a:solidFill>
            <a:srgbClr val="F0F7FF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5" name="Shape 30"/>
          <p:cNvSpPr/>
          <p:nvPr/>
        </p:nvSpPr>
        <p:spPr>
          <a:xfrm>
            <a:off x="356861" y="3890985"/>
            <a:ext cx="57607" cy="1190549"/>
          </a:xfrm>
          <a:prstGeom prst="roundRect">
            <a:avLst>
              <a:gd name="adj" fmla="val 211641"/>
            </a:avLst>
          </a:prstGeom>
          <a:solidFill>
            <a:srgbClr val="004B87"/>
          </a:solidFill>
          <a:ln w="12700">
            <a:solidFill>
              <a:srgbClr val="004B87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Text 31"/>
          <p:cNvSpPr txBox="1"/>
          <p:nvPr/>
        </p:nvSpPr>
        <p:spPr>
          <a:xfrm>
            <a:off x="666843" y="4214682"/>
            <a:ext cx="657454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04B8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LFU</a:t>
            </a:r>
            <a:endParaRPr lang="en-US" sz="2200" dirty="0"/>
          </a:p>
        </p:txBody>
      </p:sp>
      <p:sp>
        <p:nvSpPr>
          <p:cNvPr id="37" name="Text 32"/>
          <p:cNvSpPr txBox="1"/>
          <p:nvPr/>
        </p:nvSpPr>
        <p:spPr>
          <a:xfrm>
            <a:off x="683302" y="4624334"/>
            <a:ext cx="629107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004B8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Our Goal</a:t>
            </a:r>
            <a:endParaRPr lang="en-US" sz="900" dirty="0"/>
          </a:p>
        </p:txBody>
      </p:sp>
      <p:sp>
        <p:nvSpPr>
          <p:cNvPr id="38" name="Shape 33"/>
          <p:cNvSpPr/>
          <p:nvPr/>
        </p:nvSpPr>
        <p:spPr>
          <a:xfrm>
            <a:off x="1519064" y="3890985"/>
            <a:ext cx="2476195" cy="1190549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Text 34"/>
          <p:cNvSpPr txBox="1"/>
          <p:nvPr/>
        </p:nvSpPr>
        <p:spPr>
          <a:xfrm>
            <a:off x="1671768" y="4382932"/>
            <a:ext cx="234635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i="1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"If you are rarely used, get out."</a:t>
            </a:r>
            <a:endParaRPr lang="en-US" sz="1600" dirty="0"/>
          </a:p>
        </p:txBody>
      </p:sp>
      <p:sp>
        <p:nvSpPr>
          <p:cNvPr id="40" name="Shape 35"/>
          <p:cNvSpPr/>
          <p:nvPr/>
        </p:nvSpPr>
        <p:spPr>
          <a:xfrm>
            <a:off x="4014461" y="3890985"/>
            <a:ext cx="2543860" cy="1190549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" name="Text 36"/>
          <p:cNvSpPr txBox="1"/>
          <p:nvPr/>
        </p:nvSpPr>
        <p:spPr>
          <a:xfrm>
            <a:off x="4386622" y="4061978"/>
            <a:ext cx="2171700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Protects highly accessed hot metadata</a:t>
            </a:r>
            <a:endParaRPr lang="en-US" sz="1600" dirty="0"/>
          </a:p>
        </p:txBody>
      </p:sp>
      <p:sp>
        <p:nvSpPr>
          <p:cNvPr id="42" name="Text 37"/>
          <p:cNvSpPr txBox="1"/>
          <p:nvPr/>
        </p:nvSpPr>
        <p:spPr>
          <a:xfrm>
            <a:off x="4386622" y="4524664"/>
            <a:ext cx="2057400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Robust against skewed DB workloads</a:t>
            </a:r>
            <a:endParaRPr lang="en-US" sz="1600" dirty="0"/>
          </a:p>
        </p:txBody>
      </p:sp>
      <p:sp>
        <p:nvSpPr>
          <p:cNvPr id="43" name="Shape 38"/>
          <p:cNvSpPr/>
          <p:nvPr/>
        </p:nvSpPr>
        <p:spPr>
          <a:xfrm>
            <a:off x="6574744" y="3890985"/>
            <a:ext cx="3048653" cy="1190549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" name="Text 39"/>
          <p:cNvSpPr txBox="1"/>
          <p:nvPr/>
        </p:nvSpPr>
        <p:spPr>
          <a:xfrm>
            <a:off x="6923052" y="4061978"/>
            <a:ext cx="2244968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Requires per-block frequency counters</a:t>
            </a:r>
            <a:endParaRPr lang="en-US" sz="1600" dirty="0"/>
          </a:p>
        </p:txBody>
      </p:sp>
      <p:sp>
        <p:nvSpPr>
          <p:cNvPr id="45" name="Text 40"/>
          <p:cNvSpPr txBox="1"/>
          <p:nvPr/>
        </p:nvSpPr>
        <p:spPr>
          <a:xfrm>
            <a:off x="6923052" y="4524664"/>
            <a:ext cx="2433340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"Ghost items" can accumulate counts forever</a:t>
            </a:r>
            <a:endParaRPr lang="en-US" sz="1600" dirty="0"/>
          </a:p>
        </p:txBody>
      </p:sp>
      <p:sp>
        <p:nvSpPr>
          <p:cNvPr id="46" name="Shape 41"/>
          <p:cNvSpPr/>
          <p:nvPr/>
        </p:nvSpPr>
        <p:spPr>
          <a:xfrm>
            <a:off x="9356392" y="3890985"/>
            <a:ext cx="2476195" cy="1190549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47" name="Shape 42"/>
          <p:cNvSpPr/>
          <p:nvPr/>
        </p:nvSpPr>
        <p:spPr>
          <a:xfrm>
            <a:off x="11774980" y="3890985"/>
            <a:ext cx="57607" cy="1190549"/>
          </a:xfrm>
          <a:prstGeom prst="rect">
            <a:avLst/>
          </a:prstGeom>
          <a:solidFill>
            <a:srgbClr val="E05C2B"/>
          </a:solidFill>
          <a:ln w="12700">
            <a:solidFill>
              <a:srgbClr val="E05C2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" name="Shape 43"/>
          <p:cNvSpPr/>
          <p:nvPr/>
        </p:nvSpPr>
        <p:spPr>
          <a:xfrm>
            <a:off x="9738002" y="4080267"/>
            <a:ext cx="1886102" cy="835760"/>
          </a:xfrm>
          <a:prstGeom prst="roundRect">
            <a:avLst>
              <a:gd name="adj" fmla="val 35442"/>
            </a:avLst>
          </a:prstGeom>
          <a:solidFill>
            <a:srgbClr val="FFF5F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9" name="Text 44"/>
          <p:cNvSpPr txBox="1"/>
          <p:nvPr/>
        </p:nvSpPr>
        <p:spPr>
          <a:xfrm>
            <a:off x="9890402" y="4217426"/>
            <a:ext cx="1826973" cy="54315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14300" tIns="76200" rIns="114300" bIns="7620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E05C2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Our Fix:</a:t>
            </a:r>
            <a:r>
              <a:rPr lang="en-US" sz="1600" dirty="0">
                <a:solidFill>
                  <a:srgbClr val="E05C2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Bounded counter + linear decay strategy.</a:t>
            </a:r>
            <a:endParaRPr lang="en-US" sz="1600" dirty="0"/>
          </a:p>
        </p:txBody>
      </p:sp>
      <p:pic>
        <p:nvPicPr>
          <p:cNvPr id="50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167166" y="3063453"/>
            <a:ext cx="142646" cy="142646"/>
          </a:xfrm>
          <a:prstGeom prst="rect">
            <a:avLst/>
          </a:prstGeom>
        </p:spPr>
      </p:pic>
      <p:pic>
        <p:nvPicPr>
          <p:cNvPr id="51" name="Image 4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167166" y="3332286"/>
            <a:ext cx="142646" cy="142646"/>
          </a:xfrm>
          <a:prstGeom prst="rect">
            <a:avLst/>
          </a:prstGeom>
        </p:spPr>
      </p:pic>
      <p:pic>
        <p:nvPicPr>
          <p:cNvPr id="52" name="Image 5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703596" y="3063453"/>
            <a:ext cx="142646" cy="142646"/>
          </a:xfrm>
          <a:prstGeom prst="rect">
            <a:avLst/>
          </a:prstGeom>
        </p:spPr>
      </p:pic>
      <p:pic>
        <p:nvPicPr>
          <p:cNvPr id="53" name="Image 6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703596" y="3332286"/>
            <a:ext cx="142646" cy="142646"/>
          </a:xfrm>
          <a:prstGeom prst="rect">
            <a:avLst/>
          </a:prstGeom>
        </p:spPr>
      </p:pic>
      <p:pic>
        <p:nvPicPr>
          <p:cNvPr id="54" name="Image 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813897" y="3035310"/>
            <a:ext cx="142646" cy="142646"/>
          </a:xfrm>
          <a:prstGeom prst="rect">
            <a:avLst/>
          </a:prstGeom>
        </p:spPr>
      </p:pic>
      <p:pic>
        <p:nvPicPr>
          <p:cNvPr id="55" name="Image 8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167166" y="4080266"/>
            <a:ext cx="142646" cy="142646"/>
          </a:xfrm>
          <a:prstGeom prst="rect">
            <a:avLst/>
          </a:prstGeom>
        </p:spPr>
      </p:pic>
      <p:pic>
        <p:nvPicPr>
          <p:cNvPr id="56" name="Image 9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167166" y="4542038"/>
            <a:ext cx="142646" cy="142646"/>
          </a:xfrm>
          <a:prstGeom prst="rect">
            <a:avLst/>
          </a:prstGeom>
        </p:spPr>
      </p:pic>
      <p:pic>
        <p:nvPicPr>
          <p:cNvPr id="57" name="Image 10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703596" y="4080266"/>
            <a:ext cx="142646" cy="142646"/>
          </a:xfrm>
          <a:prstGeom prst="rect">
            <a:avLst/>
          </a:prstGeom>
        </p:spPr>
      </p:pic>
      <p:pic>
        <p:nvPicPr>
          <p:cNvPr id="58" name="Image 11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703596" y="4542038"/>
            <a:ext cx="142646" cy="142646"/>
          </a:xfrm>
          <a:prstGeom prst="rect">
            <a:avLst/>
          </a:prstGeom>
        </p:spPr>
      </p:pic>
      <p:pic>
        <p:nvPicPr>
          <p:cNvPr id="59" name="Image 12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775797" y="4179529"/>
            <a:ext cx="142646" cy="142646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747FA9F-5D59-BFE4-122B-69E5B726216C}"/>
              </a:ext>
            </a:extLst>
          </p:cNvPr>
          <p:cNvSpPr txBox="1"/>
          <p:nvPr/>
        </p:nvSpPr>
        <p:spPr>
          <a:xfrm>
            <a:off x="5693885" y="6252883"/>
            <a:ext cx="80391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6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10477195" y="-952805"/>
            <a:ext cx="3333902" cy="3333902"/>
          </a:xfrm>
          <a:prstGeom prst="ellipse">
            <a:avLst/>
          </a:prstGeom>
          <a:solidFill>
            <a:srgbClr val="004B87">
              <a:alpha val="3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Shape 3"/>
          <p:cNvSpPr/>
          <p:nvPr/>
        </p:nvSpPr>
        <p:spPr>
          <a:xfrm>
            <a:off x="-1429207" y="4286707"/>
            <a:ext cx="2857500" cy="2857500"/>
          </a:xfrm>
          <a:prstGeom prst="ellipse">
            <a:avLst/>
          </a:prstGeom>
          <a:solidFill>
            <a:srgbClr val="E05C2B">
              <a:alpha val="3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 t="-420" b="-420"/>
          <a:stretch/>
        </p:blipFill>
        <p:spPr>
          <a:xfrm>
            <a:off x="952805" y="1429207"/>
            <a:ext cx="761695" cy="57607"/>
          </a:xfrm>
          <a:prstGeom prst="rect">
            <a:avLst/>
          </a:prstGeom>
        </p:spPr>
      </p:pic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rcRect l="-1" r="-1"/>
          <a:stretch/>
        </p:blipFill>
        <p:spPr>
          <a:xfrm>
            <a:off x="761695" y="2286000"/>
            <a:ext cx="3238805" cy="3696005"/>
          </a:xfrm>
          <a:prstGeom prst="rect">
            <a:avLst/>
          </a:prstGeom>
        </p:spPr>
      </p:pic>
      <p:sp>
        <p:nvSpPr>
          <p:cNvPr id="9" name="Shape 4"/>
          <p:cNvSpPr/>
          <p:nvPr/>
        </p:nvSpPr>
        <p:spPr>
          <a:xfrm>
            <a:off x="2000707" y="2667305"/>
            <a:ext cx="761695" cy="761695"/>
          </a:xfrm>
          <a:prstGeom prst="ellipse">
            <a:avLst/>
          </a:prstGeom>
          <a:solidFill>
            <a:srgbClr val="F0F7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rcRect l="-1" r="-1"/>
          <a:stretch/>
        </p:blipFill>
        <p:spPr>
          <a:xfrm>
            <a:off x="4476902" y="2286000"/>
            <a:ext cx="3238805" cy="3696005"/>
          </a:xfrm>
          <a:prstGeom prst="rect">
            <a:avLst/>
          </a:prstGeom>
        </p:spPr>
      </p:pic>
      <p:sp>
        <p:nvSpPr>
          <p:cNvPr id="11" name="Shape 5"/>
          <p:cNvSpPr/>
          <p:nvPr/>
        </p:nvSpPr>
        <p:spPr>
          <a:xfrm>
            <a:off x="5715000" y="2667305"/>
            <a:ext cx="761695" cy="761695"/>
          </a:xfrm>
          <a:prstGeom prst="ellipse">
            <a:avLst/>
          </a:prstGeom>
          <a:solidFill>
            <a:srgbClr val="FFF5F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rcRect l="-1" r="-1"/>
          <a:stretch/>
        </p:blipFill>
        <p:spPr>
          <a:xfrm>
            <a:off x="8191195" y="2286000"/>
            <a:ext cx="3238805" cy="3696005"/>
          </a:xfrm>
          <a:prstGeom prst="rect">
            <a:avLst/>
          </a:prstGeom>
        </p:spPr>
      </p:pic>
      <p:sp>
        <p:nvSpPr>
          <p:cNvPr id="13" name="Shape 6"/>
          <p:cNvSpPr/>
          <p:nvPr/>
        </p:nvSpPr>
        <p:spPr>
          <a:xfrm>
            <a:off x="9430207" y="2667305"/>
            <a:ext cx="761695" cy="761695"/>
          </a:xfrm>
          <a:prstGeom prst="ellipse">
            <a:avLst/>
          </a:prstGeom>
          <a:solidFill>
            <a:srgbClr val="E8F5E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Text 7"/>
          <p:cNvSpPr txBox="1"/>
          <p:nvPr/>
        </p:nvSpPr>
        <p:spPr>
          <a:xfrm>
            <a:off x="952805" y="761695"/>
            <a:ext cx="10478110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kern="0" spc="38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Project Objectives</a:t>
            </a:r>
            <a:endParaRPr lang="en-US" sz="3100" dirty="0"/>
          </a:p>
        </p:txBody>
      </p:sp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229307" y="2895905"/>
            <a:ext cx="304495" cy="304495"/>
          </a:xfrm>
          <a:prstGeom prst="rect">
            <a:avLst/>
          </a:prstGeom>
        </p:spPr>
      </p:pic>
      <p:sp>
        <p:nvSpPr>
          <p:cNvPr id="16" name="Text 8"/>
          <p:cNvSpPr txBox="1"/>
          <p:nvPr/>
        </p:nvSpPr>
        <p:spPr>
          <a:xfrm>
            <a:off x="895198" y="3619195"/>
            <a:ext cx="297180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112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Instrumentation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ext 9"/>
          <p:cNvSpPr txBox="1"/>
          <p:nvPr/>
        </p:nvSpPr>
        <p:spPr>
          <a:xfrm>
            <a:off x="1009498" y="4190695"/>
            <a:ext cx="2743200" cy="7434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indent="0" algn="ctr">
              <a:buNone/>
              <a:defRPr sz="1600">
                <a:solidFill>
                  <a:srgbClr val="44556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Hook into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fs/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buffer.c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to globally monitor and log Cache Hits and Misses across the operating system.</a:t>
            </a:r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943600" y="2895905"/>
            <a:ext cx="304495" cy="304495"/>
          </a:xfrm>
          <a:prstGeom prst="rect">
            <a:avLst/>
          </a:prstGeom>
        </p:spPr>
      </p:pic>
      <p:sp>
        <p:nvSpPr>
          <p:cNvPr id="19" name="Text 10"/>
          <p:cNvSpPr txBox="1"/>
          <p:nvPr/>
        </p:nvSpPr>
        <p:spPr>
          <a:xfrm>
            <a:off x="4610405" y="3619195"/>
            <a:ext cx="297180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indent="0" algn="ctr">
              <a:buNone/>
              <a:defRPr sz="2000" b="1">
                <a:solidFill>
                  <a:srgbClr val="112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2. Observability</a:t>
            </a:r>
          </a:p>
        </p:txBody>
      </p:sp>
      <p:sp>
        <p:nvSpPr>
          <p:cNvPr id="20" name="Text 11"/>
          <p:cNvSpPr txBox="1"/>
          <p:nvPr/>
        </p:nvSpPr>
        <p:spPr>
          <a:xfrm>
            <a:off x="4667097" y="4190695"/>
            <a:ext cx="2857500" cy="7434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indent="0" algn="ctr">
              <a:buNone/>
              <a:defRPr sz="1600">
                <a:solidFill>
                  <a:srgbClr val="44556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Expose real-time statistics via a custom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/proc/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cache_stats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file using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seq_file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readers.</a:t>
            </a:r>
          </a:p>
        </p:txBody>
      </p:sp>
      <p:pic>
        <p:nvPicPr>
          <p:cNvPr id="21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9658807" y="2895905"/>
            <a:ext cx="304495" cy="304495"/>
          </a:xfrm>
          <a:prstGeom prst="rect">
            <a:avLst/>
          </a:prstGeom>
        </p:spPr>
      </p:pic>
      <p:sp>
        <p:nvSpPr>
          <p:cNvPr id="22" name="Text 12"/>
          <p:cNvSpPr txBox="1"/>
          <p:nvPr/>
        </p:nvSpPr>
        <p:spPr>
          <a:xfrm>
            <a:off x="8324698" y="3619195"/>
            <a:ext cx="297180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indent="0" algn="ctr">
              <a:buNone/>
              <a:defRPr sz="2000" b="1">
                <a:solidFill>
                  <a:srgbClr val="112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3. Custom Policy</a:t>
            </a:r>
          </a:p>
        </p:txBody>
      </p:sp>
      <p:sp>
        <p:nvSpPr>
          <p:cNvPr id="23" name="Text 13"/>
          <p:cNvSpPr txBox="1"/>
          <p:nvPr/>
        </p:nvSpPr>
        <p:spPr>
          <a:xfrm>
            <a:off x="8381846" y="4190695"/>
            <a:ext cx="2971799" cy="734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44556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Implement a frequency-based (LFU) cache replacement strategy optimized specifically for filesystem metadata.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AA1D5D7-F079-8162-FAC1-5F0F6619A7D4}"/>
              </a:ext>
            </a:extLst>
          </p:cNvPr>
          <p:cNvSpPr txBox="1"/>
          <p:nvPr/>
        </p:nvSpPr>
        <p:spPr>
          <a:xfrm>
            <a:off x="5693885" y="6252883"/>
            <a:ext cx="80391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25" name="Text 5">
            <a:extLst>
              <a:ext uri="{FF2B5EF4-FFF2-40B4-BE49-F238E27FC236}">
                <a16:creationId xmlns:a16="http://schemas.microsoft.com/office/drawing/2014/main" id="{22BE424E-8335-A86E-F137-B4A446C42C27}"/>
              </a:ext>
            </a:extLst>
          </p:cNvPr>
          <p:cNvSpPr txBox="1"/>
          <p:nvPr/>
        </p:nvSpPr>
        <p:spPr>
          <a:xfrm>
            <a:off x="1276041" y="5590604"/>
            <a:ext cx="9639605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kern="0" spc="75" dirty="0">
                <a:solidFill>
                  <a:srgbClr val="55667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Platform: Ubuntu 22.04 LTS | Linux 5.15.202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6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10477195" y="-476402"/>
            <a:ext cx="2857500" cy="2857500"/>
          </a:xfrm>
          <a:prstGeom prst="ellipse">
            <a:avLst/>
          </a:prstGeom>
          <a:solidFill>
            <a:srgbClr val="004B87">
              <a:alpha val="3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Shape 3"/>
          <p:cNvSpPr/>
          <p:nvPr/>
        </p:nvSpPr>
        <p:spPr>
          <a:xfrm>
            <a:off x="-952805" y="4762195"/>
            <a:ext cx="2381098" cy="2381098"/>
          </a:xfrm>
          <a:prstGeom prst="ellipse">
            <a:avLst/>
          </a:prstGeom>
          <a:solidFill>
            <a:srgbClr val="004B87">
              <a:alpha val="4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 t="-420" b="-420"/>
          <a:stretch/>
        </p:blipFill>
        <p:spPr>
          <a:xfrm>
            <a:off x="952805" y="1429207"/>
            <a:ext cx="761695" cy="57607"/>
          </a:xfrm>
          <a:prstGeom prst="rect">
            <a:avLst/>
          </a:prstGeom>
        </p:spPr>
      </p:pic>
      <p:sp>
        <p:nvSpPr>
          <p:cNvPr id="9" name="Text 5"/>
          <p:cNvSpPr txBox="1"/>
          <p:nvPr/>
        </p:nvSpPr>
        <p:spPr>
          <a:xfrm>
            <a:off x="952805" y="761695"/>
            <a:ext cx="10478110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100" b="1" kern="0" spc="38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Design</a:t>
            </a:r>
            <a:r>
              <a:rPr lang="en-US" altLang="zh-CN" sz="3100" b="1" kern="0" spc="38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— </a:t>
            </a:r>
            <a:r>
              <a:rPr lang="en-US" sz="3100" b="1" kern="0" spc="38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Architecture</a:t>
            </a:r>
            <a:endParaRPr lang="en-US" sz="31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rcRect l="-685" r="-685"/>
          <a:stretch/>
        </p:blipFill>
        <p:spPr>
          <a:xfrm>
            <a:off x="990295" y="2343607"/>
            <a:ext cx="304495" cy="267005"/>
          </a:xfrm>
          <a:prstGeom prst="rect">
            <a:avLst/>
          </a:prstGeom>
        </p:spPr>
      </p:pic>
      <p:sp>
        <p:nvSpPr>
          <p:cNvPr id="11" name="Text 6"/>
          <p:cNvSpPr txBox="1"/>
          <p:nvPr/>
        </p:nvSpPr>
        <p:spPr>
          <a:xfrm>
            <a:off x="1524305" y="2238451"/>
            <a:ext cx="354330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Data Structure</a:t>
            </a:r>
            <a:endParaRPr lang="en-US" sz="2000" dirty="0"/>
          </a:p>
        </p:txBody>
      </p:sp>
      <p:sp>
        <p:nvSpPr>
          <p:cNvPr id="12" name="Text 7"/>
          <p:cNvSpPr txBox="1"/>
          <p:nvPr/>
        </p:nvSpPr>
        <p:spPr>
          <a:xfrm>
            <a:off x="1524305" y="2572207"/>
            <a:ext cx="3505810" cy="6382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Extended </a:t>
            </a:r>
            <a:r>
              <a:rPr lang="en-US" sz="1600" b="1" dirty="0">
                <a:solidFill>
                  <a:srgbClr val="445566"/>
                </a:solidFill>
                <a:latin typeface="Courier New" panose="02070309020205020404" pitchFamily="49" charset="0"/>
                <a:ea typeface="Courier New" pitchFamily="34" charset="-122"/>
                <a:cs typeface="Courier New" panose="02070309020205020404" pitchFamily="49" charset="0"/>
              </a:rPr>
              <a:t>struct buffer_head</a:t>
            </a:r>
            <a:r>
              <a:rPr lang="en-US" sz="1600" b="1" dirty="0">
                <a:solidFill>
                  <a:srgbClr val="445566"/>
                </a:solidFill>
                <a:latin typeface="Courier New" panose="02070309020205020404" pitchFamily="49" charset="0"/>
                <a:ea typeface="Roboto" pitchFamily="34" charset="-122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 </a:t>
            </a:r>
            <a:r>
              <a:rPr lang="en-US" sz="1600" b="1" dirty="0">
                <a:solidFill>
                  <a:srgbClr val="445566"/>
                </a:solidFill>
                <a:latin typeface="Courier New" panose="02070309020205020404" pitchFamily="49" charset="0"/>
                <a:ea typeface="Courier New" pitchFamily="34" charset="-122"/>
                <a:cs typeface="Courier New" panose="02070309020205020404" pitchFamily="49" charset="0"/>
              </a:rPr>
              <a:t>include/linux/buffer_head.h</a:t>
            </a:r>
            <a:r>
              <a:rPr lang="en-US" sz="1600" b="1" dirty="0">
                <a:solidFill>
                  <a:srgbClr val="445566"/>
                </a:solidFill>
                <a:latin typeface="Courier New" panose="02070309020205020404" pitchFamily="49" charset="0"/>
                <a:ea typeface="Roboto" pitchFamily="34" charset="-122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to include a frequency tracker.</a:t>
            </a:r>
            <a:endParaRPr lang="en-US" sz="160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76579" y="3676802"/>
            <a:ext cx="333756" cy="267005"/>
          </a:xfrm>
          <a:prstGeom prst="rect">
            <a:avLst/>
          </a:prstGeom>
        </p:spPr>
      </p:pic>
      <p:sp>
        <p:nvSpPr>
          <p:cNvPr id="14" name="Text 8"/>
          <p:cNvSpPr txBox="1"/>
          <p:nvPr/>
        </p:nvSpPr>
        <p:spPr>
          <a:xfrm>
            <a:off x="1524305" y="3571646"/>
            <a:ext cx="354330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Kernel Hooks</a:t>
            </a:r>
            <a:endParaRPr lang="en-US" sz="2000" dirty="0"/>
          </a:p>
        </p:txBody>
      </p:sp>
      <p:sp>
        <p:nvSpPr>
          <p:cNvPr id="15" name="Text 9"/>
          <p:cNvSpPr txBox="1"/>
          <p:nvPr/>
        </p:nvSpPr>
        <p:spPr>
          <a:xfrm>
            <a:off x="1524305" y="3905402"/>
            <a:ext cx="3505810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Modified </a:t>
            </a:r>
            <a:r>
              <a:rPr lang="en-US" sz="1600" b="1" dirty="0">
                <a:solidFill>
                  <a:srgbClr val="445566"/>
                </a:solidFill>
                <a:latin typeface="Courier New" panose="02070309020205020404" pitchFamily="49" charset="0"/>
                <a:ea typeface="Courier New" pitchFamily="34" charset="-122"/>
                <a:cs typeface="Courier New" panose="02070309020205020404" pitchFamily="49" charset="0"/>
              </a:rPr>
              <a:t>__find_get_block</a:t>
            </a:r>
            <a:r>
              <a:rPr lang="en-US" sz="1600" b="1" dirty="0">
                <a:solidFill>
                  <a:srgbClr val="445566"/>
                </a:solidFill>
                <a:latin typeface="Courier New" panose="02070309020205020404" pitchFamily="49" charset="0"/>
                <a:ea typeface="Roboto" pitchFamily="34" charset="-122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and </a:t>
            </a:r>
            <a:r>
              <a:rPr lang="en-US" sz="1600" b="1" dirty="0">
                <a:solidFill>
                  <a:srgbClr val="445566"/>
                </a:solidFill>
                <a:latin typeface="Courier New" panose="02070309020205020404" pitchFamily="49" charset="0"/>
                <a:ea typeface="Courier New" pitchFamily="34" charset="-122"/>
                <a:cs typeface="Courier New" panose="02070309020205020404" pitchFamily="49" charset="0"/>
              </a:rPr>
              <a:t>touch_buffer</a:t>
            </a:r>
            <a:r>
              <a:rPr lang="en-US" sz="1600" b="1" dirty="0">
                <a:solidFill>
                  <a:srgbClr val="445566"/>
                </a:solidFill>
                <a:latin typeface="Courier New" panose="02070309020205020404" pitchFamily="49" charset="0"/>
                <a:ea typeface="Roboto" pitchFamily="34" charset="-122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 </a:t>
            </a:r>
            <a:r>
              <a:rPr lang="en-US" sz="1600" b="1" dirty="0">
                <a:solidFill>
                  <a:srgbClr val="445566"/>
                </a:solidFill>
                <a:latin typeface="Courier New" panose="02070309020205020404" pitchFamily="49" charset="0"/>
                <a:ea typeface="Courier New" pitchFamily="34" charset="-122"/>
                <a:cs typeface="Courier New" panose="02070309020205020404" pitchFamily="49" charset="0"/>
              </a:rPr>
              <a:t>fs/buffer.c</a:t>
            </a: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600" dirty="0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7"/>
          <a:srcRect l="-685" r="-685"/>
          <a:stretch/>
        </p:blipFill>
        <p:spPr>
          <a:xfrm>
            <a:off x="990295" y="5009998"/>
            <a:ext cx="304495" cy="267005"/>
          </a:xfrm>
          <a:prstGeom prst="rect">
            <a:avLst/>
          </a:prstGeom>
        </p:spPr>
      </p:pic>
      <p:sp>
        <p:nvSpPr>
          <p:cNvPr id="17" name="Text 10"/>
          <p:cNvSpPr txBox="1"/>
          <p:nvPr/>
        </p:nvSpPr>
        <p:spPr>
          <a:xfrm>
            <a:off x="1524305" y="4905756"/>
            <a:ext cx="354330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1122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Procfs Integration</a:t>
            </a:r>
            <a:endParaRPr lang="en-US" sz="2000" dirty="0"/>
          </a:p>
        </p:txBody>
      </p:sp>
      <p:sp>
        <p:nvSpPr>
          <p:cNvPr id="18" name="Text 11"/>
          <p:cNvSpPr txBox="1"/>
          <p:nvPr/>
        </p:nvSpPr>
        <p:spPr>
          <a:xfrm>
            <a:off x="1524305" y="5238598"/>
            <a:ext cx="3505810" cy="6548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Registered a custom </a:t>
            </a:r>
            <a:r>
              <a:rPr lang="en-US" sz="1600" b="1" dirty="0">
                <a:solidFill>
                  <a:srgbClr val="445566"/>
                </a:solidFill>
                <a:latin typeface="Courier New" panose="02070309020205020404" pitchFamily="49" charset="0"/>
                <a:ea typeface="Courier New" pitchFamily="34" charset="-122"/>
                <a:cs typeface="Courier New" panose="02070309020205020404" pitchFamily="49" charset="0"/>
              </a:rPr>
              <a:t>seq_file</a:t>
            </a:r>
            <a:r>
              <a:rPr lang="en-US" sz="1600" b="1" dirty="0">
                <a:solidFill>
                  <a:srgbClr val="445566"/>
                </a:solidFill>
                <a:latin typeface="Courier New" panose="02070309020205020404" pitchFamily="49" charset="0"/>
                <a:ea typeface="Roboto" pitchFamily="34" charset="-122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4455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read function during module initialization to expose data to user-space.</a:t>
            </a:r>
            <a:endParaRPr lang="en-US" sz="1600" dirty="0"/>
          </a:p>
        </p:txBody>
      </p:sp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058607" y="3581705"/>
            <a:ext cx="457200" cy="457200"/>
          </a:xfrm>
          <a:prstGeom prst="rect">
            <a:avLst/>
          </a:prstGeom>
        </p:spPr>
      </p:pic>
      <p:sp>
        <p:nvSpPr>
          <p:cNvPr id="20" name="Text 12"/>
          <p:cNvSpPr txBox="1"/>
          <p:nvPr/>
        </p:nvSpPr>
        <p:spPr>
          <a:xfrm>
            <a:off x="5848502" y="4286707"/>
            <a:ext cx="487741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607D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Insert Architecture Diagram Here</a:t>
            </a:r>
            <a:endParaRPr lang="en-US" sz="1600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FAB91B94-E22C-0B9E-F889-D3D2988F92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46907" y="2270092"/>
            <a:ext cx="6228494" cy="3397360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5446907" y="2270093"/>
            <a:ext cx="6228493" cy="3397360"/>
          </a:xfrm>
          <a:prstGeom prst="roundRect">
            <a:avLst>
              <a:gd name="adj" fmla="val 1269"/>
            </a:avLst>
          </a:prstGeom>
          <a:noFill/>
          <a:ln w="38100">
            <a:solidFill>
              <a:srgbClr val="B0BEC5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E54BCCD-D34B-4D03-6D0F-8F6218593E31}"/>
              </a:ext>
            </a:extLst>
          </p:cNvPr>
          <p:cNvSpPr txBox="1"/>
          <p:nvPr/>
        </p:nvSpPr>
        <p:spPr>
          <a:xfrm>
            <a:off x="5693885" y="6252883"/>
            <a:ext cx="80391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/>
              <a:t>9</a:t>
            </a:r>
            <a:endParaRPr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2091</Words>
  <Application>Microsoft Office PowerPoint</Application>
  <PresentationFormat>宽屏</PresentationFormat>
  <Paragraphs>286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等线</vt:lpstr>
      <vt:lpstr>Arial</vt:lpstr>
      <vt:lpstr>Courier New</vt:lpstr>
      <vt:lpstr>Montserrat</vt:lpstr>
      <vt:lpstr>Roboto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StarPatrick</cp:lastModifiedBy>
  <cp:revision>4</cp:revision>
  <dcterms:created xsi:type="dcterms:W3CDTF">2026-04-07T14:39:44Z</dcterms:created>
  <dcterms:modified xsi:type="dcterms:W3CDTF">2026-04-08T17:32:28Z</dcterms:modified>
</cp:coreProperties>
</file>