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84" d="100"/>
          <a:sy n="84" d="100"/>
        </p:scale>
        <p:origin x="7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3656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Our presentation is on Topic 10: Kernel-Level Buffer Cache Instrumentation.
In this project, we tackle a concrete kernel systems question: how does the real buffer cache lookup path behave in Linux, can we instrument it to measure hit and miss rates, and what happens if we introduce an LFU-like frequency-sensitive retention policy at that level?
Our work spans three major parts: instrumentation of the buffer lookup path in fs/buffer.c; extending buffer_head with an access-frequency field and implementing LFU-like retention in the per-CPU bh_lru cache; and designing a unified small-file metadata workload to compare the two policies.
Today's talk is organized into five parts. Let's get started.</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change we made to struct buffer_head is the addition of a single unsigned int field: access_count.
This field is incremented every time a lookup-hit path is taken for this particular buffer_head. It records cumulative access frequency for the object.
The LFU-like retention decision is simple: when the per-CPU bh_lru needs to evict an entry to make room for a new one, we evict the entry with the lowest access_count rather than simply the least recently accessed.
Crucially, this scope is very limited. We did not change mm/vmscan.c. We did not change the global Active/Inactive LRU page lists. The policy change lives entirely within the small per-CPU lookup cache. This is important context for understanding why the experimental gains are modest rather than dramatic.</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instrumentation logic.
We add two atomic counters declared at the top of fs/buffer.c: total_hits and total_misses.
Inside find_get_block_common(), when a lookup succeeds — a valid buffer_head is returned — we increment total_hits and also increment the buffer_head's access_count field. When the lookup fails and returns NULL, we increment total_misses.
The key advantage of this single insertion point is completeness: it covers per-CPU bh_lru fast-path hits, slow-path lookups, and complete misses, all counted at one unified location without missing any case.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defines the expected scale of our results before we show any data.
We modified a small per-CPU lookup cache. We did not touch mm/vmscan.c. We did not touch the global page lists. We did not implement a full global replacement policy.
Because the scope is local and small, the most realistic expectation is: measurable but modest hit rate differences. If our results had shown a 20% or 30% gain, that would actually be suspicious for a per-CPU lookup-cache change. The modest gains we observe are precisely what this implementation scope predicts.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/proc/cache_stats interface is what makes the evaluation loop practical.
By reading this file before and after each workload scenario, we get the delta hits, delta misses, and delta hit rate for that specific scenario without any interference from background activity.
The numbers shown here — 4,593 hits, 274 misses, 94.37% hit rate — are actual values from the LFU cold scenario. All results are automatically written to a summary.tsv file, and then compared and plotted by a Python script. This makes the evaluation fully repeatable.</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discuss the workload design — how we chose the scenarios and why that choice matters for interpreting the results.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had kept a mixture of large-file reads and metadata traversals, different scenarios would have been measuring different things. Some would reflect page-cache behavior; others would reflect buffer lookup behavior. The final comparison charts would not support any clean conclusion about the LFU policy.
So we unified the evaluation: one shared pool of small files, one shared manifest, and scenario differences only in cache state, access order, hotspot distribution, or traversal intensity.
This means that any hit-rate difference we observe between LRU and LFU is attributable to the policy change — not to workload drift between scenarios. This is the key controlled-variable principle.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six workload scenarios, but they are not six independent workloads. They are six controlled variants operating on the same dataset.
Cold starts from an empty cache and traverses the file pool sequentially — this gives us the baseline behavior under realistic locality conditions.
Warm immediately repeats the cold traversal — since upper-layer VFS caches are now warm, very few requests reach our instrumentation point. This scenario is interesting precisely because of what it reveals about the cache hierarchy.
Seq, rand, and zipf vary the access order while using the same files. Zipf is particularly relevant to LFU because the skewed access pattern is exactly what frequency-based retention is designed to exploit.
Meta extends the traversal to a broader file set, which tests whether LFU can adapt when the working set is wider.</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experimental procedure is simple and designed for fairness.
We boot the LRU kernel and run the experiment script, which runs all six scenarios and writes summary_lru.tsv. We then boot the LFU kernel and run the exact same script, producing summary_lfu.tsv. Finally we run the comparison script.
The key fairness guarantee is that everything is identical between the two runs except the kernel policy. Same script, same dataset, same measurement method, same hardware environment. Any observed difference is attributable to the policy.</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look at the actual results. We will go through the main comparison chart first, then explain each notable pattern in detail.</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main comparison chart from our actual experimental results.
Looking at the data: LFU is consistently better than LRU in cold, seq, rand, and zipf scenarios. In cold, the advantage is 3.93%, which is the largest gain. In seq, rand, and zipf, the gains are small but consistent — around 1%.
Two scenarios stand out. The warm scenario shows LFU at 80.00% versus LRU at 92.00%, which looks like a dramatic regression. But as we will explain shortly, this is an artifact of a near-zero sample size — only about 25 to 30 total lookups — not meaningful evidence of LFU being bad in warm conditions.
The meta scenario shows a real LFU regression: 84.96% versus 89.04%. This is genuine and we will explain why in detail.
Let's go through the numbers precisely.</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roadmap for our talk.
Part 1 covers the background: we clarify what this project is actually measuring, walk through Linux's multi-level cache hierarchy, and explain why the measurement boundary is the most important framing issue.
Part 2 covers the kernel implementation: the instrumentation changes, the LFU-like policy, and the /proc interface.
Part 3 covers the workload design: why we unified all six scenarios on shared small files.
Part 4 presents and interprets the results.
Part 5 discusses limitations, future directions, and wraps up with the final conclusion.
Let's begin with Part 1.</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precise numbers from our summary.tsv files.
Looking at cold: LRU 90.44%, LFU 94.37%, a gain of 3.93%. When starting from a cold cache, the frequency-based retention gives LFU an advantage because it can identify and retain the blocks that are repeatedly accessed during the traversal.
For seq, rand, and zipf, the gains are modest but consistent: around 1%. These are real differences, not noise — they persist across repeated runs.
Now the warm scenario: LRU shows 92.00%, LFU shows 80.00%. The apparent −12% looks dramatic. But the total number of lookups reaching our hook in the warm run is only 25 for LRU and 30 for LFU. With such a tiny sample, a single access difference can swing the percentage by many points. This result is not strong evidence about policy performance.
And meta shows a real regression: LFU at 84.96% versus LRU at 89.04%, a genuine −4.08%. We will explain why on the next slides.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diverging bar chart makes the pattern easy to read: green bars are LFU gains, red bars are LFU losses.
Cold shows the largest gain at +3.93%. The consistent small positive bars for seq, rand, and zipf confirm that frequency-based retention gives a reliable but modest benefit when access patterns have repetition or skew.
The large red bar for warm at −12 looks alarming, but again — the sample is only 25 to 30 lookups. This is not evidence that LFU hurts warm workloads; it is evidence that the warm scenario barely exercises our measurement layer at all.
The red bar for meta at −4.08 is the real finding: under a broader metadata working set, the LFU-like policy incurs a real cost.
Overall, the pattern is exactly consistent with what a local, small, per-CPU lookup-cache optimization should produce.</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one of the most important interpretation slides in the whole talk.
The warm scenario shows only 25 lookups for LRU and 30 for LFU reaching our measurement point. The −12% percentage difference comes from at most a handful of extra misses. With a sample this small, percentage differences are meaningless.
Why is the sample so tiny? Because after the cold traversal runs, the VFS dentry cache already knows all the pathname-to-inode mappings. The inode cache already holds all the inode metadata structures. When the warm traversal repeats the same accesses, almost every request is intercepted at the dentry or inode cache level — before it ever descends into find_get_block_common().
The correct interpretation of warm is not: LFU is bad in warm conditions. The correct interpretation is: in warm conditions, our lower-level buffer lookup layer is barely exercised at all, because the upper layers handle almost everything. The measurement is correct; it is just measuring a near-zero signal.</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counterintuitive result that needs explanation is why the cold hit rate is still above 90% even after we run drop_caches.
The common misconception is that after drop_caches, everything should miss. But drop_caches only guarantees a cold starting state — it does not guarantee that the execution stays cold.
There are two reasons for the rapid recovery. First, spatial locality: a 4KB filesystem block typically holds multiple small metadata objects. The first access to a new block causes a miss and loads the whole block. All subsequent accesses to other objects packed into that same block hit immediately. So one miss typically produces many subsequent hits.
Second, reuse within the traversal itself: even in a cold-start run, we repeatedly visit parent directories, nearby inode blocks, and neighboring metadata. These naturally accumulate in the cache as the traversal progresses.
The high cold hit rate is not a sign that the experiment failed. It reflects realistic metadata clustering and locality behavior.</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meta scenario gives us the most interesting and informative result in the experiment.
LRU achieves 89.04% and LFU achieves 84.96%, a genuine regression of 4.08 percentage points.
Why does this happen? The meta scenario traverses a broader and more varied set of metadata objects compared to the other scenarios. Early in the traversal, certain blocks are accessed frequently and accumulate a high access_count. But as the traversal moves to different parts of the directory tree, those earlier hot entries become stale. Under LRU, they would naturally be evicted when more recently used entries arrive. Under LFU, they stay because their high accumulated count keeps them in the per-CPU cache.
This is the classic weakness of pure LFU without aging or decay: stale hot entries persist too long. In a small cache, even a few such persistent stale entries can meaningfully reduce the capacity available for newly relevant objects.
This is not a failure of the experiment. It is actually a strong systems-level conclusion: frequency-sensitive retention helps in hotspot-stable workloads but hurts when the working set shifts.</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now turn to the limitations of our implementation and the conclusion.</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be honest about what our implementation can and cannot do.
The most important limitation is scope: our LFU-like policy affects only the small per-CPU bh_lru lookup cache. It does not touch mm/vmscan.c or the global page eviction path. This is why gains are modest.
The second key limitation is the absence of an aging or decay mechanism. The meta regression is a direct consequence: access_count only grows and never decays, so stale entries with high historical counts persist too long in the small cache.
The warm scenario's near-zero sample means we cannot draw conclusions from its percentage difference.
We only tested on ext4, and results may differ on other filesystems.
These are real limitations and we think acknowledging them honestly actually strengthens the credibility of the results we do report.</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our findings, there are six natural directions for future work.
The most directly motivated is adding an aging mechanism: periodically halving access_count so that stale hot entries gradually lose their priority. This would directly address the meta regression.
Extending to global eviction — modifying mm/vmscan.c — would let us answer the bigger question: can a frequency-aware policy improve page eviction at the system level?
The hotspot heatmap idea would give us visibility into which specific files and blocks are being cached, which would help interpret future results more concretely.
Cross-filesystem testing and larger corpus testing would validate whether our conclusions generalize.
And exploring CLOCK-Pro or ARC hybrids would combine the strengths of both recency and frequency tracking in a more principled way.</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Taken together, the full shape of our results is very believable.
The experiment does not show universal LFU superiority. It does not show zero policy effect. And it does not show obviously broken instrumentation. Instead it shows something much more realistic and nuanced.
LFU helps slightly in repeated and hotspot-oriented metadata lookup patterns, because frequency-based retention is designed exactly for that use case. The effect is modest because the optimization target is small and local.
The warm anomaly is fully explained by the cache hierarchy: most warm requests are intercepted above our measurement layer.
The cold hit rate is fully explained by spatial locality and block clustering within the traversal.
And the meta regression is fully explained by the classic stale-entry weakness of LFU without aging.
Every observed pattern has a principled system-level explanation. This is what makes the experiment credible.</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conclude: we completed both core Topic 10 requirements.
We implemented hit/miss instrumentation for the buffer lookup path, exported through /proc/cache_stats. And we implemented an LFU-like frequency-sensitive retention policy in the per-CPU buffer lookup cache.
The final results show that LFU gives small benefits in seq, rand, and zipf under our unified small-file metadata workload. The warm scenario has near-zero sample volume because upper-layer VFS caches dominate. The high cold hit rate is explained by spatial locality and block clustering. LFU performs worse in meta due to the stale-entry problem without aging.
But perhaps the deeper contribution of this project is not just that we implemented LFU. It is that we identified the right kernel insertion point, aligned the workload with the actual measured layer, and produced an interpretation that is consistent with Linux's multi-level cache architecture at every step.
Thank you.</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show any results, we need to establish exactly what this project is measuring. This framing is not a formality — if the boundary is unclear, every result that follows becomes easy to misread.</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listening. We are happy to take questions about any part of the implementation, the workload design, or the result interpretation.</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important point to make early is this: this project does not measure generic page-cache hit rate. It measures buffer lookup hit rate.
The actual instrumentation point is find_get_block_common() in fs/buffer.c. When the filesystem needs the buffer_head for a block, this function answers: does an appropriate object already exist?
So in our project, returning a valid buffer_head pointer counts as a hit; returning NULL counts as a miss.
This is very different from asking whether a user-space file read was served from the page cache. Our experiment is fundamentally about lower-level metadata and block lookup behavior. This is exactly why our workloads need to be metadata-oriented — if we had only used large-file reads, we would mostly be measuring a different layer of the system.</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user-space operation such as stat or find is issued, the request does not directly fall into fs/buffer.c. It travels through multiple cache layers.
First, the VFS dentry cache, which remembers pathname-to-inode mappings. Then the inode cache, which stores inode metadata. Then the filesystem implementation such as ext4. Only after all of these does it reach the buffer cache lookup layer — where our hook lives. Disk access is the last resort.
This multi-level structure has a critical implication: many requests can be intercepted by higher-level caches before they ever reach find_get_block_common(). This fact directly explains why the warm scenario shows an almost negligible number of lookups reaching our measurement point. We will come back to this in detail when we discuss the results — just keep this hierarchy in mind as we go through the workload scenarios.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had only used large-file sequential reads, we would mostly be measuring page-cache behavior. The buffer lookup path we instrumented would barely be exercised. The charts would not support any meaningful conclusion about our LFU policy.
So we redesigned the evaluation around a metadata-oriented workload: small files, stat operations, directory traversals — things that drive the buffer lookup path directly.
This is not a minor implementation detail. It is the key methodological decision: align the workload with the actual instrumentation target. We will describe the specific workload design in Part 3.</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project has four concrete goals.
Goal 1 is instrumentation: count hit and miss events at the single unified lookup entry in fs/buffer.c.
Goal 2 is observability: make those counters visible to user-space through a /proc interface, so they can be read before and after each workload run.
Goal 3 is the custom policy: add an access_count field to struct buffer_head and use it to implement LFU-like retention within the per-CPU bh_lru lookup cache.
Goal 4 is the evaluation: design a fair experiment that compares LRU and LFU-like behavior on the same dataset with the same script.
Together these four goals form a complete loop: kernel change, observability, workload design, and evaluation.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look at what we actually changed in the kernel.</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changes touch two files: fs/buffer.c and include/linux/buffer_head.h.
The five key changes are: first, two atomic counters for total hits and total misses. Second, the accounting logic placed inside find_get_block_common() — this is the unified insertion point because it captures per-CPU bh_lru hits, slow-path hits, and full misses all in one place. Third, the /proc/cache_stats interface. Fourth, an access_count field added to struct buffer_head. And fifth, the LFU-like retention logic in the per-CPU bh_lru.
Let's look at the buffer_head structure and the instrumentation logic in more detail.</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4160520"/>
            <a:ext cx="9144000" cy="987552"/>
          </a:xfrm>
          <a:prstGeom prst="rect">
            <a:avLst/>
          </a:prstGeom>
          <a:solidFill>
            <a:srgbClr val="0D9488"/>
          </a:solidFill>
          <a:ln w="12700">
            <a:solidFill>
              <a:srgbClr val="0D9488"/>
            </a:solidFill>
            <a:prstDash val="solid"/>
          </a:ln>
        </p:spPr>
      </p:sp>
      <p:sp>
        <p:nvSpPr>
          <p:cNvPr id="3" name="Shape 1"/>
          <p:cNvSpPr/>
          <p:nvPr/>
        </p:nvSpPr>
        <p:spPr>
          <a:xfrm>
            <a:off x="0" y="0"/>
            <a:ext cx="201168" cy="4160520"/>
          </a:xfrm>
          <a:prstGeom prst="rect">
            <a:avLst/>
          </a:prstGeom>
          <a:solidFill>
            <a:srgbClr val="0D9488"/>
          </a:solidFill>
          <a:ln w="12700">
            <a:solidFill>
              <a:srgbClr val="0D9488"/>
            </a:solidFill>
            <a:prstDash val="solid"/>
          </a:ln>
        </p:spPr>
      </p:sp>
      <p:sp>
        <p:nvSpPr>
          <p:cNvPr id="4" name="Text 2"/>
          <p:cNvSpPr/>
          <p:nvPr/>
        </p:nvSpPr>
        <p:spPr>
          <a:xfrm>
            <a:off x="411480" y="548640"/>
            <a:ext cx="8321040" cy="548640"/>
          </a:xfrm>
          <a:prstGeom prst="rect">
            <a:avLst/>
          </a:prstGeom>
          <a:noFill/>
          <a:ln/>
        </p:spPr>
        <p:txBody>
          <a:bodyPr wrap="square" rtlCol="0" anchor="ctr"/>
          <a:lstStyle/>
          <a:p>
            <a:pPr marL="0" indent="0">
              <a:buNone/>
            </a:pPr>
            <a:r>
              <a:rPr lang="en-US" sz="2000" i="1" dirty="0">
                <a:solidFill>
                  <a:srgbClr val="CCFBF1"/>
                </a:solidFill>
                <a:latin typeface="Calibri" pitchFamily="34" charset="0"/>
                <a:ea typeface="Calibri" pitchFamily="34" charset="-122"/>
                <a:cs typeface="Calibri" pitchFamily="34" charset="-120"/>
              </a:rPr>
              <a:t>Topic 10</a:t>
            </a:r>
            <a:endParaRPr lang="en-US" sz="2000" dirty="0"/>
          </a:p>
        </p:txBody>
      </p:sp>
      <p:sp>
        <p:nvSpPr>
          <p:cNvPr id="5" name="Text 3"/>
          <p:cNvSpPr/>
          <p:nvPr/>
        </p:nvSpPr>
        <p:spPr>
          <a:xfrm>
            <a:off x="411480" y="1097280"/>
            <a:ext cx="8321040" cy="1828800"/>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Kernel-Level Buffer Cache</a:t>
            </a:r>
            <a:endParaRPr lang="en-US" sz="4000" dirty="0"/>
          </a:p>
          <a:p>
            <a:pPr marL="0" indent="0">
              <a:buNone/>
            </a:pPr>
            <a:r>
              <a:rPr lang="en-US" sz="4000" b="1" dirty="0">
                <a:solidFill>
                  <a:srgbClr val="FFFFFF"/>
                </a:solidFill>
                <a:latin typeface="Calibri" pitchFamily="34" charset="0"/>
                <a:ea typeface="Calibri" pitchFamily="34" charset="-122"/>
                <a:cs typeface="Calibri" pitchFamily="34" charset="-120"/>
              </a:rPr>
              <a:t>Instrumentation</a:t>
            </a:r>
            <a:endParaRPr lang="en-US" sz="4000" dirty="0"/>
          </a:p>
        </p:txBody>
      </p:sp>
      <p:sp>
        <p:nvSpPr>
          <p:cNvPr id="6" name="Text 4"/>
          <p:cNvSpPr/>
          <p:nvPr/>
        </p:nvSpPr>
        <p:spPr>
          <a:xfrm>
            <a:off x="411480" y="3017520"/>
            <a:ext cx="8321040" cy="548640"/>
          </a:xfrm>
          <a:prstGeom prst="rect">
            <a:avLst/>
          </a:prstGeom>
          <a:noFill/>
          <a:ln/>
        </p:spPr>
        <p:txBody>
          <a:bodyPr wrap="square" rtlCol="0" anchor="ctr"/>
          <a:lstStyle/>
          <a:p>
            <a:pPr marL="0" indent="0">
              <a:buNone/>
            </a:pPr>
            <a:r>
              <a:rPr lang="en-US" sz="1400" dirty="0">
                <a:solidFill>
                  <a:srgbClr val="E2E8F0"/>
                </a:solidFill>
                <a:latin typeface="Calibri" pitchFamily="34" charset="0"/>
                <a:ea typeface="Calibri" pitchFamily="34" charset="-122"/>
                <a:cs typeface="Calibri" pitchFamily="34" charset="-120"/>
              </a:rPr>
              <a:t>Linux Buffer Lookup Instrumentation  ·  LFU-like Retention Policy  ·  Unified Workload Evaluation</a:t>
            </a:r>
            <a:endParaRPr lang="en-US" sz="1400" dirty="0"/>
          </a:p>
        </p:txBody>
      </p:sp>
      <p:sp>
        <p:nvSpPr>
          <p:cNvPr id="7" name="Text 5"/>
          <p:cNvSpPr/>
          <p:nvPr/>
        </p:nvSpPr>
        <p:spPr>
          <a:xfrm>
            <a:off x="411480" y="4251960"/>
            <a:ext cx="8321040" cy="64008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Course: </a:t>
            </a:r>
            <a:r>
              <a:rPr lang="en-US" sz="1300" dirty="0">
                <a:solidFill>
                  <a:srgbClr val="FFFFFF"/>
                </a:solidFill>
                <a:latin typeface="Calibri" pitchFamily="34" charset="0"/>
                <a:ea typeface="Calibri" pitchFamily="34" charset="-122"/>
                <a:cs typeface="Calibri" pitchFamily="34" charset="-120"/>
              </a:rPr>
              <a:t>CSC5031 Operating Systems    </a:t>
            </a:r>
            <a:r>
              <a:rPr lang="en-US" sz="1300" b="1" dirty="0">
                <a:solidFill>
                  <a:srgbClr val="FFFFFF"/>
                </a:solidFill>
                <a:latin typeface="Calibri" pitchFamily="34" charset="0"/>
                <a:ea typeface="Calibri" pitchFamily="34" charset="-122"/>
                <a:cs typeface="Calibri" pitchFamily="34" charset="-120"/>
              </a:rPr>
              <a:t>  Team Members: </a:t>
            </a:r>
            <a:r>
              <a:rPr lang="en-US" sz="1300" dirty="0">
                <a:solidFill>
                  <a:srgbClr val="CCFBF1"/>
                </a:solidFill>
                <a:latin typeface="Calibri" pitchFamily="34" charset="0"/>
                <a:ea typeface="Calibri" pitchFamily="34" charset="-122"/>
                <a:cs typeface="Calibri" pitchFamily="34" charset="-120"/>
              </a:rPr>
              <a:t>Huang Rui, Li Langye</a:t>
            </a:r>
            <a:r>
              <a:rPr lang="en-US" sz="1300" dirty="0">
                <a:solidFill>
                  <a:srgbClr val="FFFFFF"/>
                </a:solidFill>
                <a:latin typeface="Calibri" pitchFamily="34" charset="0"/>
                <a:ea typeface="Calibri" pitchFamily="34" charset="-122"/>
                <a:cs typeface="Calibri" pitchFamily="34" charset="-120"/>
              </a:rPr>
              <a:t>  |  Date: 2026-4-9</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The buffer_head Structure — Our Addition</a:t>
            </a:r>
            <a:endParaRPr lang="en-US" sz="2200" dirty="0"/>
          </a:p>
        </p:txBody>
      </p:sp>
      <p:sp>
        <p:nvSpPr>
          <p:cNvPr id="4" name="Shape 2"/>
          <p:cNvSpPr/>
          <p:nvPr/>
        </p:nvSpPr>
        <p:spPr>
          <a:xfrm>
            <a:off x="320040" y="804672"/>
            <a:ext cx="5120640" cy="3657600"/>
          </a:xfrm>
          <a:prstGeom prst="rect">
            <a:avLst/>
          </a:prstGeom>
          <a:solidFill>
            <a:srgbClr val="1E1E2E"/>
          </a:solidFill>
          <a:ln w="12700">
            <a:solidFill>
              <a:srgbClr val="334155"/>
            </a:solidFill>
            <a:prstDash val="solid"/>
          </a:ln>
        </p:spPr>
      </p:sp>
      <p:sp>
        <p:nvSpPr>
          <p:cNvPr id="5" name="Text 3"/>
          <p:cNvSpPr/>
          <p:nvPr/>
        </p:nvSpPr>
        <p:spPr>
          <a:xfrm>
            <a:off x="438912" y="896112"/>
            <a:ext cx="4892040" cy="3383280"/>
          </a:xfrm>
          <a:prstGeom prst="rect">
            <a:avLst/>
          </a:prstGeom>
          <a:noFill/>
          <a:ln/>
        </p:spPr>
        <p:txBody>
          <a:bodyPr wrap="square" rtlCol="0" anchor="ctr"/>
          <a:lstStyle/>
          <a:p>
            <a:pPr marL="0" indent="0">
              <a:buNone/>
            </a:pPr>
            <a:r>
              <a:rPr lang="en-US" sz="1200" dirty="0">
                <a:solidFill>
                  <a:srgbClr val="C792EA"/>
                </a:solidFill>
                <a:latin typeface="Consolas" pitchFamily="34" charset="0"/>
                <a:ea typeface="Consolas" pitchFamily="34" charset="-122"/>
                <a:cs typeface="Consolas" pitchFamily="34" charset="-120"/>
              </a:rPr>
              <a:t>struct </a:t>
            </a:r>
            <a:r>
              <a:rPr lang="en-US" sz="1200" dirty="0">
                <a:solidFill>
                  <a:srgbClr val="82AAFF"/>
                </a:solidFill>
                <a:latin typeface="Consolas" pitchFamily="34" charset="0"/>
                <a:ea typeface="Consolas" pitchFamily="34" charset="-122"/>
                <a:cs typeface="Consolas" pitchFamily="34" charset="-120"/>
              </a:rPr>
              <a:t>buffer_head</a:t>
            </a:r>
            <a:r>
              <a:rPr lang="en-US" sz="1200" dirty="0">
                <a:solidFill>
                  <a:srgbClr val="FFFFFF"/>
                </a:solidFill>
                <a:latin typeface="Consolas" pitchFamily="34" charset="0"/>
                <a:ea typeface="Consolas" pitchFamily="34" charset="-122"/>
                <a:cs typeface="Consolas" pitchFamily="34" charset="-120"/>
              </a:rPr>
              <a:t> {</a:t>
            </a:r>
            <a:endParaRPr lang="en-US" sz="1200" dirty="0"/>
          </a:p>
          <a:p>
            <a:pPr marL="0" indent="0">
              <a:buNone/>
            </a:pPr>
            <a:r>
              <a:rPr lang="en-US" sz="1200" dirty="0">
                <a:solidFill>
                  <a:srgbClr val="C792EA"/>
                </a:solidFill>
                <a:latin typeface="Consolas" pitchFamily="34" charset="0"/>
                <a:ea typeface="Consolas" pitchFamily="34" charset="-122"/>
                <a:cs typeface="Consolas" pitchFamily="34" charset="-120"/>
              </a:rPr>
              <a:t>  unsigned long </a:t>
            </a:r>
            <a:r>
              <a:rPr lang="en-US" sz="1200" dirty="0">
                <a:solidFill>
                  <a:srgbClr val="82AAFF"/>
                </a:solidFill>
                <a:latin typeface="Consolas" pitchFamily="34" charset="0"/>
                <a:ea typeface="Consolas" pitchFamily="34" charset="-122"/>
                <a:cs typeface="Consolas" pitchFamily="34" charset="-120"/>
              </a:rPr>
              <a:t>b_state</a:t>
            </a:r>
            <a:r>
              <a:rPr lang="en-US" sz="1200" dirty="0">
                <a:solidFill>
                  <a:srgbClr val="676E95"/>
                </a:solidFill>
                <a:latin typeface="Consolas" pitchFamily="34" charset="0"/>
                <a:ea typeface="Consolas" pitchFamily="34" charset="-122"/>
                <a:cs typeface="Consolas" pitchFamily="34" charset="-120"/>
              </a:rPr>
              <a:t>;   // Uptodate? Dirty?</a:t>
            </a:r>
            <a:endParaRPr lang="en-US" sz="1200" dirty="0"/>
          </a:p>
          <a:p>
            <a:pPr marL="0" indent="0">
              <a:buNone/>
            </a:pPr>
            <a:r>
              <a:rPr lang="en-US" sz="1200" dirty="0">
                <a:solidFill>
                  <a:srgbClr val="C792EA"/>
                </a:solidFill>
                <a:latin typeface="Consolas" pitchFamily="34" charset="0"/>
                <a:ea typeface="Consolas" pitchFamily="34" charset="-122"/>
                <a:cs typeface="Consolas" pitchFamily="34" charset="-120"/>
              </a:rPr>
              <a:t>  struct page </a:t>
            </a:r>
            <a:r>
              <a:rPr lang="en-US" sz="1200" dirty="0">
                <a:solidFill>
                  <a:srgbClr val="82AAFF"/>
                </a:solidFill>
                <a:latin typeface="Consolas" pitchFamily="34" charset="0"/>
                <a:ea typeface="Consolas" pitchFamily="34" charset="-122"/>
                <a:cs typeface="Consolas" pitchFamily="34" charset="-120"/>
              </a:rPr>
              <a:t>*b_page</a:t>
            </a:r>
            <a:r>
              <a:rPr lang="en-US" sz="1200" dirty="0">
                <a:solidFill>
                  <a:srgbClr val="676E95"/>
                </a:solidFill>
                <a:latin typeface="Consolas" pitchFamily="34" charset="0"/>
                <a:ea typeface="Consolas" pitchFamily="34" charset="-122"/>
                <a:cs typeface="Consolas" pitchFamily="34" charset="-120"/>
              </a:rPr>
              <a:t>;     // Backing page</a:t>
            </a:r>
            <a:endParaRPr lang="en-US" sz="1200" dirty="0"/>
          </a:p>
          <a:p>
            <a:pPr marL="0" indent="0">
              <a:buNone/>
            </a:pPr>
            <a:r>
              <a:rPr lang="en-US" sz="1200" dirty="0">
                <a:solidFill>
                  <a:srgbClr val="C792EA"/>
                </a:solidFill>
                <a:latin typeface="Consolas" pitchFamily="34" charset="0"/>
                <a:ea typeface="Consolas" pitchFamily="34" charset="-122"/>
                <a:cs typeface="Consolas" pitchFamily="34" charset="-120"/>
              </a:rPr>
              <a:t>  sector_t </a:t>
            </a:r>
            <a:r>
              <a:rPr lang="en-US" sz="1200" dirty="0">
                <a:solidFill>
                  <a:srgbClr val="82AAFF"/>
                </a:solidFill>
                <a:latin typeface="Consolas" pitchFamily="34" charset="0"/>
                <a:ea typeface="Consolas" pitchFamily="34" charset="-122"/>
                <a:cs typeface="Consolas" pitchFamily="34" charset="-120"/>
              </a:rPr>
              <a:t>b_blocknr</a:t>
            </a:r>
            <a:r>
              <a:rPr lang="en-US" sz="1200" dirty="0">
                <a:solidFill>
                  <a:srgbClr val="676E95"/>
                </a:solidFill>
                <a:latin typeface="Consolas" pitchFamily="34" charset="0"/>
                <a:ea typeface="Consolas" pitchFamily="34" charset="-122"/>
                <a:cs typeface="Consolas" pitchFamily="34" charset="-120"/>
              </a:rPr>
              <a:t>;  // Block # on disk</a:t>
            </a:r>
            <a:endParaRPr lang="en-US" sz="1200" dirty="0"/>
          </a:p>
          <a:p>
            <a:pPr marL="0" indent="0">
              <a:buNone/>
            </a:pPr>
            <a:r>
              <a:rPr lang="en-US" sz="1200" dirty="0">
                <a:solidFill>
                  <a:srgbClr val="C792EA"/>
                </a:solidFill>
                <a:latin typeface="Consolas" pitchFamily="34" charset="0"/>
                <a:ea typeface="Consolas" pitchFamily="34" charset="-122"/>
                <a:cs typeface="Consolas" pitchFamily="34" charset="-120"/>
              </a:rPr>
              <a:t>  size_t </a:t>
            </a:r>
            <a:r>
              <a:rPr lang="en-US" sz="1200" dirty="0">
                <a:solidFill>
                  <a:srgbClr val="82AAFF"/>
                </a:solidFill>
                <a:latin typeface="Consolas" pitchFamily="34" charset="0"/>
                <a:ea typeface="Consolas" pitchFamily="34" charset="-122"/>
                <a:cs typeface="Consolas" pitchFamily="34" charset="-120"/>
              </a:rPr>
              <a:t>b_size</a:t>
            </a:r>
            <a:r>
              <a:rPr lang="en-US" sz="1200" dirty="0">
                <a:solidFill>
                  <a:srgbClr val="676E95"/>
                </a:solidFill>
                <a:latin typeface="Consolas" pitchFamily="34" charset="0"/>
                <a:ea typeface="Consolas" pitchFamily="34" charset="-122"/>
                <a:cs typeface="Consolas" pitchFamily="34" charset="-120"/>
              </a:rPr>
              <a:t>;      // Block size</a:t>
            </a:r>
            <a:endParaRPr lang="en-US" sz="1200" dirty="0"/>
          </a:p>
          <a:p>
            <a:pPr marL="0" indent="0">
              <a:buNone/>
            </a:pPr>
            <a:r>
              <a:rPr lang="en-US" sz="1200" dirty="0">
                <a:solidFill>
                  <a:srgbClr val="C792EA"/>
                </a:solidFill>
                <a:latin typeface="Consolas" pitchFamily="34" charset="0"/>
                <a:ea typeface="Consolas" pitchFamily="34" charset="-122"/>
                <a:cs typeface="Consolas" pitchFamily="34" charset="-120"/>
              </a:rPr>
              <a:t>  atomic_t </a:t>
            </a:r>
            <a:r>
              <a:rPr lang="en-US" sz="1200" dirty="0">
                <a:solidFill>
                  <a:srgbClr val="82AAFF"/>
                </a:solidFill>
                <a:latin typeface="Consolas" pitchFamily="34" charset="0"/>
                <a:ea typeface="Consolas" pitchFamily="34" charset="-122"/>
                <a:cs typeface="Consolas" pitchFamily="34" charset="-120"/>
              </a:rPr>
              <a:t>b_count</a:t>
            </a:r>
            <a:r>
              <a:rPr lang="en-US" sz="1200" dirty="0">
                <a:solidFill>
                  <a:srgbClr val="676E95"/>
                </a:solidFill>
                <a:latin typeface="Consolas" pitchFamily="34" charset="0"/>
                <a:ea typeface="Consolas" pitchFamily="34" charset="-122"/>
                <a:cs typeface="Consolas" pitchFamily="34" charset="-120"/>
              </a:rPr>
              <a:t>;     // Reference count</a:t>
            </a:r>
            <a:endParaRPr lang="en-US" sz="1200" dirty="0"/>
          </a:p>
          <a:p>
            <a:pPr marL="0" indent="0">
              <a:buNone/>
            </a:pPr>
            <a:r>
              <a:rPr lang="en-US" sz="1200" dirty="0">
                <a:solidFill>
                  <a:srgbClr val="676E95"/>
                </a:solidFill>
                <a:latin typeface="Consolas" pitchFamily="34" charset="0"/>
                <a:ea typeface="Consolas" pitchFamily="34" charset="-122"/>
                <a:cs typeface="Consolas" pitchFamily="34" charset="-120"/>
              </a:rPr>
              <a:t>  // ── OUR ADDITION ────────────────</a:t>
            </a:r>
            <a:endParaRPr lang="en-US" sz="1200" dirty="0"/>
          </a:p>
          <a:p>
            <a:pPr marL="0" indent="0">
              <a:buNone/>
            </a:pPr>
            <a:r>
              <a:rPr lang="en-US" sz="1200" dirty="0">
                <a:solidFill>
                  <a:srgbClr val="C792EA"/>
                </a:solidFill>
                <a:latin typeface="Consolas" pitchFamily="34" charset="0"/>
                <a:ea typeface="Consolas" pitchFamily="34" charset="-122"/>
                <a:cs typeface="Consolas" pitchFamily="34" charset="-120"/>
              </a:rPr>
              <a:t>  unsigned int </a:t>
            </a:r>
            <a:r>
              <a:rPr lang="en-US" sz="1200" b="1" dirty="0">
                <a:solidFill>
                  <a:srgbClr val="FFCB6B"/>
                </a:solidFill>
                <a:latin typeface="Consolas" pitchFamily="34" charset="0"/>
                <a:ea typeface="Consolas" pitchFamily="34" charset="-122"/>
                <a:cs typeface="Consolas" pitchFamily="34" charset="-120"/>
              </a:rPr>
              <a:t>access_count</a:t>
            </a:r>
            <a:r>
              <a:rPr lang="en-US" sz="1200" dirty="0">
                <a:solidFill>
                  <a:srgbClr val="676E95"/>
                </a:solidFill>
                <a:latin typeface="Consolas" pitchFamily="34" charset="0"/>
                <a:ea typeface="Consolas" pitchFamily="34" charset="-122"/>
                <a:cs typeface="Consolas" pitchFamily="34" charset="-120"/>
              </a:rPr>
              <a:t>; // LFU frequency counter</a:t>
            </a:r>
            <a:endParaRPr lang="en-US" sz="1200" dirty="0"/>
          </a:p>
          <a:p>
            <a:pPr marL="0" indent="0">
              <a:buNone/>
            </a:pPr>
            <a:r>
              <a:rPr lang="en-US" sz="1200" dirty="0">
                <a:solidFill>
                  <a:srgbClr val="FFFFFF"/>
                </a:solidFill>
                <a:latin typeface="Consolas" pitchFamily="34" charset="0"/>
                <a:ea typeface="Consolas" pitchFamily="34" charset="-122"/>
                <a:cs typeface="Consolas" pitchFamily="34" charset="-120"/>
              </a:rPr>
              <a:t>};</a:t>
            </a:r>
            <a:endParaRPr lang="en-US" sz="1200" dirty="0"/>
          </a:p>
        </p:txBody>
      </p:sp>
      <p:sp>
        <p:nvSpPr>
          <p:cNvPr id="6" name="Shape 4"/>
          <p:cNvSpPr/>
          <p:nvPr/>
        </p:nvSpPr>
        <p:spPr>
          <a:xfrm>
            <a:off x="5669280" y="804672"/>
            <a:ext cx="3200400" cy="10515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7" name="Shape 5"/>
          <p:cNvSpPr/>
          <p:nvPr/>
        </p:nvSpPr>
        <p:spPr>
          <a:xfrm>
            <a:off x="5669280" y="804672"/>
            <a:ext cx="3200400" cy="320040"/>
          </a:xfrm>
          <a:prstGeom prst="rect">
            <a:avLst/>
          </a:prstGeom>
          <a:solidFill>
            <a:srgbClr val="0D9488"/>
          </a:solidFill>
          <a:ln w="12700">
            <a:solidFill>
              <a:srgbClr val="0D9488"/>
            </a:solidFill>
            <a:prstDash val="solid"/>
          </a:ln>
        </p:spPr>
      </p:sp>
      <p:sp>
        <p:nvSpPr>
          <p:cNvPr id="8" name="Text 6"/>
          <p:cNvSpPr/>
          <p:nvPr/>
        </p:nvSpPr>
        <p:spPr>
          <a:xfrm>
            <a:off x="5760720" y="822960"/>
            <a:ext cx="301752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access_count</a:t>
            </a:r>
            <a:endParaRPr lang="en-US" sz="1200" dirty="0"/>
          </a:p>
        </p:txBody>
      </p:sp>
      <p:sp>
        <p:nvSpPr>
          <p:cNvPr id="9" name="Text 7"/>
          <p:cNvSpPr/>
          <p:nvPr/>
        </p:nvSpPr>
        <p:spPr>
          <a:xfrm>
            <a:off x="5760720" y="1170432"/>
            <a:ext cx="3017520" cy="59436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Incremented on every lookup-hit path. Records how frequently this buffer_head object is accessed.</a:t>
            </a:r>
            <a:endParaRPr lang="en-US" sz="1100" dirty="0"/>
          </a:p>
        </p:txBody>
      </p:sp>
      <p:sp>
        <p:nvSpPr>
          <p:cNvPr id="10" name="Shape 8"/>
          <p:cNvSpPr/>
          <p:nvPr/>
        </p:nvSpPr>
        <p:spPr>
          <a:xfrm>
            <a:off x="5669280" y="1993392"/>
            <a:ext cx="3200400" cy="10515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1" name="Shape 9"/>
          <p:cNvSpPr/>
          <p:nvPr/>
        </p:nvSpPr>
        <p:spPr>
          <a:xfrm>
            <a:off x="5669280" y="1993392"/>
            <a:ext cx="3200400" cy="320040"/>
          </a:xfrm>
          <a:prstGeom prst="rect">
            <a:avLst/>
          </a:prstGeom>
          <a:solidFill>
            <a:srgbClr val="0D9488"/>
          </a:solidFill>
          <a:ln w="12700">
            <a:solidFill>
              <a:srgbClr val="0D9488"/>
            </a:solidFill>
            <a:prstDash val="solid"/>
          </a:ln>
        </p:spPr>
      </p:sp>
      <p:sp>
        <p:nvSpPr>
          <p:cNvPr id="12" name="Text 10"/>
          <p:cNvSpPr/>
          <p:nvPr/>
        </p:nvSpPr>
        <p:spPr>
          <a:xfrm>
            <a:off x="5760720" y="2011680"/>
            <a:ext cx="301752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LFU Retention Decision</a:t>
            </a:r>
            <a:endParaRPr lang="en-US" sz="1200" dirty="0"/>
          </a:p>
        </p:txBody>
      </p:sp>
      <p:sp>
        <p:nvSpPr>
          <p:cNvPr id="13" name="Text 11"/>
          <p:cNvSpPr/>
          <p:nvPr/>
        </p:nvSpPr>
        <p:spPr>
          <a:xfrm>
            <a:off x="5760720" y="2359152"/>
            <a:ext cx="3017520" cy="59436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When the per-CPU bh_lru must evict, the entry with the lowest access_count is removed first.</a:t>
            </a:r>
            <a:endParaRPr lang="en-US" sz="1100" dirty="0"/>
          </a:p>
        </p:txBody>
      </p:sp>
      <p:sp>
        <p:nvSpPr>
          <p:cNvPr id="14" name="Shape 12"/>
          <p:cNvSpPr/>
          <p:nvPr/>
        </p:nvSpPr>
        <p:spPr>
          <a:xfrm>
            <a:off x="5669280" y="3182112"/>
            <a:ext cx="3200400" cy="10515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5" name="Shape 13"/>
          <p:cNvSpPr/>
          <p:nvPr/>
        </p:nvSpPr>
        <p:spPr>
          <a:xfrm>
            <a:off x="5669280" y="3182112"/>
            <a:ext cx="3200400" cy="320040"/>
          </a:xfrm>
          <a:prstGeom prst="rect">
            <a:avLst/>
          </a:prstGeom>
          <a:solidFill>
            <a:srgbClr val="0D9488"/>
          </a:solidFill>
          <a:ln w="12700">
            <a:solidFill>
              <a:srgbClr val="0D9488"/>
            </a:solidFill>
            <a:prstDash val="solid"/>
          </a:ln>
        </p:spPr>
      </p:sp>
      <p:sp>
        <p:nvSpPr>
          <p:cNvPr id="16" name="Text 14"/>
          <p:cNvSpPr/>
          <p:nvPr/>
        </p:nvSpPr>
        <p:spPr>
          <a:xfrm>
            <a:off x="5760720" y="3200400"/>
            <a:ext cx="301752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Scope Clarification</a:t>
            </a:r>
            <a:endParaRPr lang="en-US" sz="1200" dirty="0"/>
          </a:p>
        </p:txBody>
      </p:sp>
      <p:sp>
        <p:nvSpPr>
          <p:cNvPr id="17" name="Text 15"/>
          <p:cNvSpPr/>
          <p:nvPr/>
        </p:nvSpPr>
        <p:spPr>
          <a:xfrm>
            <a:off x="5760720" y="3547872"/>
            <a:ext cx="3017520" cy="59436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This field only affects the small per-CPU lookup cache — not the global page eviction path in mm/vmscan.c.</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Instrumentation: find_get_block_common()</a:t>
            </a:r>
            <a:endParaRPr lang="en-US" sz="2200" dirty="0"/>
          </a:p>
        </p:txBody>
      </p:sp>
      <p:sp>
        <p:nvSpPr>
          <p:cNvPr id="4" name="Shape 2"/>
          <p:cNvSpPr/>
          <p:nvPr/>
        </p:nvSpPr>
        <p:spPr>
          <a:xfrm>
            <a:off x="320040" y="804672"/>
            <a:ext cx="5577840" cy="3291840"/>
          </a:xfrm>
          <a:prstGeom prst="rect">
            <a:avLst/>
          </a:prstGeom>
          <a:solidFill>
            <a:srgbClr val="1E1E2E"/>
          </a:solidFill>
          <a:ln w="12700">
            <a:solidFill>
              <a:srgbClr val="334155"/>
            </a:solidFill>
            <a:prstDash val="solid"/>
          </a:ln>
        </p:spPr>
      </p:sp>
      <p:sp>
        <p:nvSpPr>
          <p:cNvPr id="5" name="Text 3"/>
          <p:cNvSpPr/>
          <p:nvPr/>
        </p:nvSpPr>
        <p:spPr>
          <a:xfrm>
            <a:off x="457200" y="896112"/>
            <a:ext cx="5303520" cy="3017520"/>
          </a:xfrm>
          <a:prstGeom prst="rect">
            <a:avLst/>
          </a:prstGeom>
          <a:noFill/>
          <a:ln/>
        </p:spPr>
        <p:txBody>
          <a:bodyPr wrap="square" rtlCol="0" anchor="ctr"/>
          <a:lstStyle/>
          <a:p>
            <a:pPr marL="0" indent="0">
              <a:buNone/>
            </a:pPr>
            <a:r>
              <a:rPr lang="en-US" sz="1150" dirty="0">
                <a:solidFill>
                  <a:srgbClr val="676E95"/>
                </a:solidFill>
                <a:latin typeface="Consolas" pitchFamily="34" charset="0"/>
                <a:ea typeface="Consolas" pitchFamily="34" charset="-122"/>
                <a:cs typeface="Consolas" pitchFamily="34" charset="-120"/>
              </a:rPr>
              <a:t>// fs/buffer.c  —  atomic global counters</a:t>
            </a:r>
            <a:endParaRPr lang="en-US" sz="1150" dirty="0"/>
          </a:p>
          <a:p>
            <a:pPr marL="0" indent="0">
              <a:buNone/>
            </a:pPr>
            <a:r>
              <a:rPr lang="en-US" sz="1150" dirty="0">
                <a:solidFill>
                  <a:srgbClr val="C792EA"/>
                </a:solidFill>
                <a:latin typeface="Consolas" pitchFamily="34" charset="0"/>
                <a:ea typeface="Consolas" pitchFamily="34" charset="-122"/>
                <a:cs typeface="Consolas" pitchFamily="34" charset="-120"/>
              </a:rPr>
              <a:t>static atomic_long_t </a:t>
            </a:r>
            <a:r>
              <a:rPr lang="en-US" sz="1150" dirty="0">
                <a:solidFill>
                  <a:srgbClr val="82AAFF"/>
                </a:solidFill>
                <a:latin typeface="Consolas" pitchFamily="34" charset="0"/>
                <a:ea typeface="Consolas" pitchFamily="34" charset="-122"/>
                <a:cs typeface="Consolas" pitchFamily="34" charset="-120"/>
              </a:rPr>
              <a:t>total_hits</a:t>
            </a:r>
            <a:r>
              <a:rPr lang="en-US" sz="1150" dirty="0">
                <a:solidFill>
                  <a:srgbClr val="FFFFFF"/>
                </a:solidFill>
                <a:latin typeface="Consolas" pitchFamily="34" charset="0"/>
                <a:ea typeface="Consolas" pitchFamily="34" charset="-122"/>
                <a:cs typeface="Consolas" pitchFamily="34" charset="-120"/>
              </a:rPr>
              <a:t> = ATOMIC_LONG_INIT(0);</a:t>
            </a:r>
            <a:endParaRPr lang="en-US" sz="1150" dirty="0"/>
          </a:p>
          <a:p>
            <a:pPr marL="0" indent="0">
              <a:buNone/>
            </a:pPr>
            <a:r>
              <a:rPr lang="en-US" sz="1150" dirty="0">
                <a:solidFill>
                  <a:srgbClr val="C792EA"/>
                </a:solidFill>
                <a:latin typeface="Consolas" pitchFamily="34" charset="0"/>
                <a:ea typeface="Consolas" pitchFamily="34" charset="-122"/>
                <a:cs typeface="Consolas" pitchFamily="34" charset="-120"/>
              </a:rPr>
              <a:t>static atomic_long_t </a:t>
            </a:r>
            <a:r>
              <a:rPr lang="en-US" sz="1150" dirty="0">
                <a:solidFill>
                  <a:srgbClr val="82AAFF"/>
                </a:solidFill>
                <a:latin typeface="Consolas" pitchFamily="34" charset="0"/>
                <a:ea typeface="Consolas" pitchFamily="34" charset="-122"/>
                <a:cs typeface="Consolas" pitchFamily="34" charset="-120"/>
              </a:rPr>
              <a:t>total_misses</a:t>
            </a:r>
            <a:r>
              <a:rPr lang="en-US" sz="1150" dirty="0">
                <a:solidFill>
                  <a:srgbClr val="FFFFFF"/>
                </a:solidFill>
                <a:latin typeface="Consolas" pitchFamily="34" charset="0"/>
                <a:ea typeface="Consolas" pitchFamily="34" charset="-122"/>
                <a:cs typeface="Consolas" pitchFamily="34" charset="-120"/>
              </a:rPr>
              <a:t> = ATOMIC_LONG_INIT(0);</a:t>
            </a:r>
            <a:endParaRPr lang="en-US" sz="1150" dirty="0"/>
          </a:p>
          <a:p>
            <a:pPr marL="0" indent="0">
              <a:buNone/>
            </a:pPr>
            <a:endParaRPr lang="en-US" sz="1150" dirty="0"/>
          </a:p>
          <a:p>
            <a:pPr marL="0" indent="0">
              <a:buNone/>
            </a:pPr>
            <a:r>
              <a:rPr lang="en-US" sz="1150" dirty="0">
                <a:solidFill>
                  <a:srgbClr val="676E95"/>
                </a:solidFill>
                <a:latin typeface="Consolas" pitchFamily="34" charset="0"/>
                <a:ea typeface="Consolas" pitchFamily="34" charset="-122"/>
                <a:cs typeface="Consolas" pitchFamily="34" charset="-120"/>
              </a:rPr>
              <a:t>// Inside find_get_block_common():</a:t>
            </a:r>
            <a:endParaRPr lang="en-US" sz="1150" dirty="0"/>
          </a:p>
          <a:p>
            <a:pPr marL="0" indent="0">
              <a:buNone/>
            </a:pPr>
            <a:r>
              <a:rPr lang="en-US" sz="1150" dirty="0">
                <a:solidFill>
                  <a:srgbClr val="FFFFFF"/>
                </a:solidFill>
                <a:latin typeface="Consolas" pitchFamily="34" charset="0"/>
                <a:ea typeface="Consolas" pitchFamily="34" charset="-122"/>
                <a:cs typeface="Consolas" pitchFamily="34" charset="-120"/>
              </a:rPr>
              <a:t>bh = </a:t>
            </a:r>
            <a:r>
              <a:rPr lang="en-US" sz="1150" dirty="0">
                <a:solidFill>
                  <a:srgbClr val="FFCB6B"/>
                </a:solidFill>
                <a:latin typeface="Consolas" pitchFamily="34" charset="0"/>
                <a:ea typeface="Consolas" pitchFamily="34" charset="-122"/>
                <a:cs typeface="Consolas" pitchFamily="34" charset="-120"/>
              </a:rPr>
              <a:t>lookup_bh_lru</a:t>
            </a:r>
            <a:r>
              <a:rPr lang="en-US" sz="1150" dirty="0">
                <a:solidFill>
                  <a:srgbClr val="FFFFFF"/>
                </a:solidFill>
                <a:latin typeface="Consolas" pitchFamily="34" charset="0"/>
                <a:ea typeface="Consolas" pitchFamily="34" charset="-122"/>
                <a:cs typeface="Consolas" pitchFamily="34" charset="-120"/>
              </a:rPr>
              <a:t>(bdev, block, size);</a:t>
            </a:r>
            <a:endParaRPr lang="en-US" sz="1150" dirty="0"/>
          </a:p>
          <a:p>
            <a:pPr marL="0" indent="0">
              <a:buNone/>
            </a:pPr>
            <a:r>
              <a:rPr lang="en-US" sz="1150" dirty="0">
                <a:solidFill>
                  <a:srgbClr val="C792EA"/>
                </a:solidFill>
                <a:latin typeface="Consolas" pitchFamily="34" charset="0"/>
                <a:ea typeface="Consolas" pitchFamily="34" charset="-122"/>
                <a:cs typeface="Consolas" pitchFamily="34" charset="-120"/>
              </a:rPr>
              <a:t>if</a:t>
            </a:r>
            <a:r>
              <a:rPr lang="en-US" sz="1150" dirty="0">
                <a:solidFill>
                  <a:srgbClr val="676E95"/>
                </a:solidFill>
                <a:latin typeface="Consolas" pitchFamily="34" charset="0"/>
                <a:ea typeface="Consolas" pitchFamily="34" charset="-122"/>
                <a:cs typeface="Consolas" pitchFamily="34" charset="-120"/>
              </a:rPr>
              <a:t> (bh) {                  // HIT path</a:t>
            </a:r>
            <a:endParaRPr lang="en-US" sz="1150" dirty="0"/>
          </a:p>
          <a:p>
            <a:pPr marL="0" indent="0">
              <a:buNone/>
            </a:pPr>
            <a:r>
              <a:rPr lang="en-US" sz="1150" dirty="0">
                <a:solidFill>
                  <a:srgbClr val="FFCB6B"/>
                </a:solidFill>
                <a:latin typeface="Consolas" pitchFamily="34" charset="0"/>
                <a:ea typeface="Consolas" pitchFamily="34" charset="-122"/>
                <a:cs typeface="Consolas" pitchFamily="34" charset="-120"/>
              </a:rPr>
              <a:t>  atomic_long_inc(&amp;total_hits);</a:t>
            </a:r>
            <a:endParaRPr lang="en-US" sz="1150" dirty="0"/>
          </a:p>
          <a:p>
            <a:pPr marL="0" indent="0">
              <a:buNone/>
            </a:pPr>
            <a:r>
              <a:rPr lang="en-US" sz="1150" dirty="0">
                <a:solidFill>
                  <a:srgbClr val="FFCB6B"/>
                </a:solidFill>
                <a:latin typeface="Consolas" pitchFamily="34" charset="0"/>
                <a:ea typeface="Consolas" pitchFamily="34" charset="-122"/>
                <a:cs typeface="Consolas" pitchFamily="34" charset="-120"/>
              </a:rPr>
              <a:t>  bh-&gt;access_count++;    // update LFU freq</a:t>
            </a:r>
            <a:endParaRPr lang="en-US" sz="1150" dirty="0"/>
          </a:p>
          <a:p>
            <a:pPr marL="0" indent="0">
              <a:buNone/>
            </a:pPr>
            <a:r>
              <a:rPr lang="en-US" sz="1150" dirty="0">
                <a:solidFill>
                  <a:srgbClr val="FFFFFF"/>
                </a:solidFill>
                <a:latin typeface="Consolas" pitchFamily="34" charset="0"/>
                <a:ea typeface="Consolas" pitchFamily="34" charset="-122"/>
                <a:cs typeface="Consolas" pitchFamily="34" charset="-120"/>
              </a:rPr>
              <a:t>  return bh;</a:t>
            </a:r>
            <a:endParaRPr lang="en-US" sz="1150" dirty="0"/>
          </a:p>
          <a:p>
            <a:pPr marL="0" indent="0">
              <a:buNone/>
            </a:pPr>
            <a:r>
              <a:rPr lang="en-US" sz="1150" dirty="0">
                <a:solidFill>
                  <a:srgbClr val="676E95"/>
                </a:solidFill>
                <a:latin typeface="Consolas" pitchFamily="34" charset="0"/>
                <a:ea typeface="Consolas" pitchFamily="34" charset="-122"/>
                <a:cs typeface="Consolas" pitchFamily="34" charset="-120"/>
              </a:rPr>
              <a:t>}                        // else: MISS</a:t>
            </a:r>
            <a:endParaRPr lang="en-US" sz="1150" dirty="0"/>
          </a:p>
          <a:p>
            <a:pPr marL="0" indent="0">
              <a:buNone/>
            </a:pPr>
            <a:r>
              <a:rPr lang="en-US" sz="1150" dirty="0">
                <a:solidFill>
                  <a:srgbClr val="FFCB6B"/>
                </a:solidFill>
                <a:latin typeface="Consolas" pitchFamily="34" charset="0"/>
                <a:ea typeface="Consolas" pitchFamily="34" charset="-122"/>
                <a:cs typeface="Consolas" pitchFamily="34" charset="-120"/>
              </a:rPr>
              <a:t>atomic_long_inc(&amp;total_misses);</a:t>
            </a:r>
            <a:endParaRPr lang="en-US" sz="1150" dirty="0"/>
          </a:p>
        </p:txBody>
      </p:sp>
      <p:sp>
        <p:nvSpPr>
          <p:cNvPr id="6" name="Shape 4"/>
          <p:cNvSpPr/>
          <p:nvPr/>
        </p:nvSpPr>
        <p:spPr>
          <a:xfrm>
            <a:off x="6080760" y="914400"/>
            <a:ext cx="2788920" cy="777240"/>
          </a:xfrm>
          <a:prstGeom prst="rect">
            <a:avLst/>
          </a:prstGeom>
          <a:solidFill>
            <a:srgbClr val="CCFBF1"/>
          </a:solidFill>
          <a:ln w="12700">
            <a:solidFill>
              <a:srgbClr val="CCFBF1"/>
            </a:solidFill>
            <a:prstDash val="solid"/>
          </a:ln>
        </p:spPr>
      </p:sp>
      <p:sp>
        <p:nvSpPr>
          <p:cNvPr id="7" name="Text 5"/>
          <p:cNvSpPr/>
          <p:nvPr/>
        </p:nvSpPr>
        <p:spPr>
          <a:xfrm>
            <a:off x="6144768" y="960120"/>
            <a:ext cx="2651760" cy="685800"/>
          </a:xfrm>
          <a:prstGeom prst="rect">
            <a:avLst/>
          </a:prstGeom>
          <a:noFill/>
          <a:ln/>
        </p:spPr>
        <p:txBody>
          <a:bodyPr wrap="square" rtlCol="0" anchor="ctr"/>
          <a:lstStyle/>
          <a:p>
            <a:pPr marL="0" indent="0">
              <a:buNone/>
            </a:pPr>
            <a:r>
              <a:rPr lang="en-US" sz="1100" dirty="0">
                <a:solidFill>
                  <a:srgbClr val="065F46"/>
                </a:solidFill>
                <a:latin typeface="Calibri" pitchFamily="34" charset="0"/>
                <a:ea typeface="Calibri" pitchFamily="34" charset="-122"/>
                <a:cs typeface="Calibri" pitchFamily="34" charset="-120"/>
              </a:rPr>
              <a:t>Unified entry point — captures per-CPU hits, slow-path hits, and full misses all in one location</a:t>
            </a:r>
            <a:endParaRPr lang="en-US" sz="1100" dirty="0"/>
          </a:p>
        </p:txBody>
      </p:sp>
      <p:sp>
        <p:nvSpPr>
          <p:cNvPr id="8" name="Shape 6"/>
          <p:cNvSpPr/>
          <p:nvPr/>
        </p:nvSpPr>
        <p:spPr>
          <a:xfrm>
            <a:off x="6080760" y="2148840"/>
            <a:ext cx="2788920" cy="777240"/>
          </a:xfrm>
          <a:prstGeom prst="rect">
            <a:avLst/>
          </a:prstGeom>
          <a:solidFill>
            <a:srgbClr val="CCFBF1"/>
          </a:solidFill>
          <a:ln w="12700">
            <a:solidFill>
              <a:srgbClr val="CCFBF1"/>
            </a:solidFill>
            <a:prstDash val="solid"/>
          </a:ln>
        </p:spPr>
      </p:sp>
      <p:sp>
        <p:nvSpPr>
          <p:cNvPr id="9" name="Text 7"/>
          <p:cNvSpPr/>
          <p:nvPr/>
        </p:nvSpPr>
        <p:spPr>
          <a:xfrm>
            <a:off x="6144768" y="2194560"/>
            <a:ext cx="2651760" cy="685800"/>
          </a:xfrm>
          <a:prstGeom prst="rect">
            <a:avLst/>
          </a:prstGeom>
          <a:noFill/>
          <a:ln/>
        </p:spPr>
        <p:txBody>
          <a:bodyPr wrap="square" rtlCol="0" anchor="ctr"/>
          <a:lstStyle/>
          <a:p>
            <a:pPr marL="0" indent="0">
              <a:buNone/>
            </a:pPr>
            <a:r>
              <a:rPr lang="en-US" sz="1100" dirty="0">
                <a:solidFill>
                  <a:srgbClr val="065F46"/>
                </a:solidFill>
                <a:latin typeface="Calibri" pitchFamily="34" charset="0"/>
                <a:ea typeface="Calibri" pitchFamily="34" charset="-122"/>
                <a:cs typeface="Calibri" pitchFamily="34" charset="-120"/>
              </a:rPr>
              <a:t>Hit path: increment counter AND update access_count for the LFU decision</a:t>
            </a:r>
            <a:endParaRPr lang="en-US" sz="1100" dirty="0"/>
          </a:p>
        </p:txBody>
      </p:sp>
      <p:sp>
        <p:nvSpPr>
          <p:cNvPr id="10" name="Shape 8"/>
          <p:cNvSpPr/>
          <p:nvPr/>
        </p:nvSpPr>
        <p:spPr>
          <a:xfrm>
            <a:off x="6080760" y="3090672"/>
            <a:ext cx="2788920" cy="777240"/>
          </a:xfrm>
          <a:prstGeom prst="rect">
            <a:avLst/>
          </a:prstGeom>
          <a:solidFill>
            <a:srgbClr val="FEE2E2"/>
          </a:solidFill>
          <a:ln w="12700">
            <a:solidFill>
              <a:srgbClr val="FEE2E2"/>
            </a:solidFill>
            <a:prstDash val="solid"/>
          </a:ln>
        </p:spPr>
      </p:sp>
      <p:sp>
        <p:nvSpPr>
          <p:cNvPr id="11" name="Text 9"/>
          <p:cNvSpPr/>
          <p:nvPr/>
        </p:nvSpPr>
        <p:spPr>
          <a:xfrm>
            <a:off x="6144768" y="3136392"/>
            <a:ext cx="2651760" cy="685800"/>
          </a:xfrm>
          <a:prstGeom prst="rect">
            <a:avLst/>
          </a:prstGeom>
          <a:noFill/>
          <a:ln/>
        </p:spPr>
        <p:txBody>
          <a:bodyPr wrap="square" rtlCol="0" anchor="ctr"/>
          <a:lstStyle/>
          <a:p>
            <a:pPr marL="0" indent="0">
              <a:buNone/>
            </a:pPr>
            <a:r>
              <a:rPr lang="en-US" sz="1100" dirty="0">
                <a:solidFill>
                  <a:srgbClr val="DC2626"/>
                </a:solidFill>
                <a:latin typeface="Calibri" pitchFamily="34" charset="0"/>
                <a:ea typeface="Calibri" pitchFamily="34" charset="-122"/>
                <a:cs typeface="Calibri" pitchFamily="34" charset="-120"/>
              </a:rPr>
              <a:t>Miss path: NULL return triggers disk I/O in the caller</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LFU-like Policy: Scope and Boundary</a:t>
            </a:r>
            <a:endParaRPr lang="en-US" sz="2200" dirty="0"/>
          </a:p>
        </p:txBody>
      </p:sp>
      <p:sp>
        <p:nvSpPr>
          <p:cNvPr id="4" name="Shape 2"/>
          <p:cNvSpPr/>
          <p:nvPr/>
        </p:nvSpPr>
        <p:spPr>
          <a:xfrm>
            <a:off x="320040" y="804672"/>
            <a:ext cx="4023360" cy="3291840"/>
          </a:xfrm>
          <a:prstGeom prst="rect">
            <a:avLst/>
          </a:prstGeom>
          <a:solidFill>
            <a:srgbClr val="DCFCE7"/>
          </a:solidFill>
          <a:ln w="19050">
            <a:solidFill>
              <a:srgbClr val="86EFAC"/>
            </a:solidFill>
            <a:prstDash val="solid"/>
          </a:ln>
          <a:effectLst>
            <a:outerShdw blurRad="101600" dist="25400" dir="8100000" algn="bl" rotWithShape="0">
              <a:srgbClr val="000000">
                <a:alpha val="10000"/>
              </a:srgbClr>
            </a:outerShdw>
          </a:effectLst>
        </p:spPr>
      </p:sp>
      <p:sp>
        <p:nvSpPr>
          <p:cNvPr id="5" name="Text 3"/>
          <p:cNvSpPr/>
          <p:nvPr/>
        </p:nvSpPr>
        <p:spPr>
          <a:xfrm>
            <a:off x="457200" y="859536"/>
            <a:ext cx="3749040" cy="320040"/>
          </a:xfrm>
          <a:prstGeom prst="rect">
            <a:avLst/>
          </a:prstGeom>
          <a:noFill/>
          <a:ln/>
        </p:spPr>
        <p:txBody>
          <a:bodyPr wrap="square" lIns="0" tIns="0" rIns="0" bIns="0" rtlCol="0" anchor="ctr"/>
          <a:lstStyle/>
          <a:p>
            <a:pPr marL="0" indent="0">
              <a:buNone/>
            </a:pPr>
            <a:r>
              <a:rPr lang="en-US" sz="1300" b="1" dirty="0">
                <a:solidFill>
                  <a:srgbClr val="16A34A"/>
                </a:solidFill>
                <a:latin typeface="Calibri" pitchFamily="34" charset="0"/>
                <a:ea typeface="Calibri" pitchFamily="34" charset="-122"/>
                <a:cs typeface="Calibri" pitchFamily="34" charset="-120"/>
              </a:rPr>
              <a:t>✓  What We Changed</a:t>
            </a:r>
            <a:endParaRPr lang="en-US" sz="1300" dirty="0"/>
          </a:p>
        </p:txBody>
      </p:sp>
      <p:sp>
        <p:nvSpPr>
          <p:cNvPr id="6" name="Text 4"/>
          <p:cNvSpPr/>
          <p:nvPr/>
        </p:nvSpPr>
        <p:spPr>
          <a:xfrm>
            <a:off x="502920" y="1298448"/>
            <a:ext cx="3657600" cy="530352"/>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access_count field in struct buffer_head</a:t>
            </a:r>
            <a:endParaRPr lang="en-US" sz="1200" dirty="0"/>
          </a:p>
        </p:txBody>
      </p:sp>
      <p:sp>
        <p:nvSpPr>
          <p:cNvPr id="7" name="Text 5"/>
          <p:cNvSpPr/>
          <p:nvPr/>
        </p:nvSpPr>
        <p:spPr>
          <a:xfrm>
            <a:off x="502920" y="1892808"/>
            <a:ext cx="3657600" cy="530352"/>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Frequency updated on every lookup-hit</a:t>
            </a:r>
            <a:endParaRPr lang="en-US" sz="1200" dirty="0"/>
          </a:p>
        </p:txBody>
      </p:sp>
      <p:sp>
        <p:nvSpPr>
          <p:cNvPr id="8" name="Text 6"/>
          <p:cNvSpPr/>
          <p:nvPr/>
        </p:nvSpPr>
        <p:spPr>
          <a:xfrm>
            <a:off x="502920" y="2487168"/>
            <a:ext cx="3657600" cy="530352"/>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LFU-like retention in per-CPU bh_lru</a:t>
            </a:r>
            <a:endParaRPr lang="en-US" sz="1200" dirty="0"/>
          </a:p>
        </p:txBody>
      </p:sp>
      <p:sp>
        <p:nvSpPr>
          <p:cNvPr id="9" name="Text 7"/>
          <p:cNvSpPr/>
          <p:nvPr/>
        </p:nvSpPr>
        <p:spPr>
          <a:xfrm>
            <a:off x="502920" y="3081528"/>
            <a:ext cx="3657600" cy="530352"/>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Eviction: prefer low-frequency entries</a:t>
            </a:r>
            <a:endParaRPr lang="en-US" sz="1200" dirty="0"/>
          </a:p>
        </p:txBody>
      </p:sp>
      <p:sp>
        <p:nvSpPr>
          <p:cNvPr id="10" name="Shape 8"/>
          <p:cNvSpPr/>
          <p:nvPr/>
        </p:nvSpPr>
        <p:spPr>
          <a:xfrm>
            <a:off x="4663440" y="804672"/>
            <a:ext cx="4160520" cy="3291840"/>
          </a:xfrm>
          <a:prstGeom prst="rect">
            <a:avLst/>
          </a:prstGeom>
          <a:solidFill>
            <a:srgbClr val="FEE2E2"/>
          </a:solidFill>
          <a:ln w="19050">
            <a:solidFill>
              <a:srgbClr val="FCA5A5"/>
            </a:solidFill>
            <a:prstDash val="solid"/>
          </a:ln>
          <a:effectLst>
            <a:outerShdw blurRad="101600" dist="25400" dir="8100000" algn="bl" rotWithShape="0">
              <a:srgbClr val="000000">
                <a:alpha val="10000"/>
              </a:srgbClr>
            </a:outerShdw>
          </a:effectLst>
        </p:spPr>
      </p:sp>
      <p:sp>
        <p:nvSpPr>
          <p:cNvPr id="11" name="Text 9"/>
          <p:cNvSpPr/>
          <p:nvPr/>
        </p:nvSpPr>
        <p:spPr>
          <a:xfrm>
            <a:off x="4800600" y="859536"/>
            <a:ext cx="3840480" cy="320040"/>
          </a:xfrm>
          <a:prstGeom prst="rect">
            <a:avLst/>
          </a:prstGeom>
          <a:noFill/>
          <a:ln/>
        </p:spPr>
        <p:txBody>
          <a:bodyPr wrap="square" lIns="0" tIns="0" rIns="0" bIns="0" rtlCol="0" anchor="ctr"/>
          <a:lstStyle/>
          <a:p>
            <a:pPr marL="0" indent="0">
              <a:buNone/>
            </a:pPr>
            <a:r>
              <a:rPr lang="en-US" sz="1300" b="1" dirty="0">
                <a:solidFill>
                  <a:srgbClr val="DC2626"/>
                </a:solidFill>
                <a:latin typeface="Calibri" pitchFamily="34" charset="0"/>
                <a:ea typeface="Calibri" pitchFamily="34" charset="-122"/>
                <a:cs typeface="Calibri" pitchFamily="34" charset="-120"/>
              </a:rPr>
              <a:t>✗  What We Did NOT Change</a:t>
            </a:r>
            <a:endParaRPr lang="en-US" sz="1300" dirty="0"/>
          </a:p>
        </p:txBody>
      </p:sp>
      <p:sp>
        <p:nvSpPr>
          <p:cNvPr id="12" name="Text 10"/>
          <p:cNvSpPr/>
          <p:nvPr/>
        </p:nvSpPr>
        <p:spPr>
          <a:xfrm>
            <a:off x="4800600" y="1298448"/>
            <a:ext cx="3886200" cy="530352"/>
          </a:xfrm>
          <a:prstGeom prst="rect">
            <a:avLst/>
          </a:prstGeom>
          <a:noFill/>
          <a:ln/>
        </p:spPr>
        <p:txBody>
          <a:bodyPr wrap="square" lIns="0" tIns="0" rIns="0" bIns="0" rtlCol="0" anchor="ctr"/>
          <a:lstStyle/>
          <a:p>
            <a:pPr marL="0" indent="0">
              <a:buNone/>
            </a:pPr>
            <a:r>
              <a:rPr lang="en-US" sz="1200" dirty="0">
                <a:solidFill>
                  <a:srgbClr val="DC2626"/>
                </a:solidFill>
                <a:latin typeface="Calibri" pitchFamily="34" charset="0"/>
                <a:ea typeface="Calibri" pitchFamily="34" charset="-122"/>
                <a:cs typeface="Calibri" pitchFamily="34" charset="-120"/>
              </a:rPr>
              <a:t>✗  mm/vmscan.c (global page reclaim)</a:t>
            </a:r>
            <a:endParaRPr lang="en-US" sz="1200" dirty="0"/>
          </a:p>
        </p:txBody>
      </p:sp>
      <p:sp>
        <p:nvSpPr>
          <p:cNvPr id="13" name="Text 11"/>
          <p:cNvSpPr/>
          <p:nvPr/>
        </p:nvSpPr>
        <p:spPr>
          <a:xfrm>
            <a:off x="4800600" y="1892808"/>
            <a:ext cx="3886200" cy="530352"/>
          </a:xfrm>
          <a:prstGeom prst="rect">
            <a:avLst/>
          </a:prstGeom>
          <a:noFill/>
          <a:ln/>
        </p:spPr>
        <p:txBody>
          <a:bodyPr wrap="square" lIns="0" tIns="0" rIns="0" bIns="0" rtlCol="0" anchor="ctr"/>
          <a:lstStyle/>
          <a:p>
            <a:pPr marL="0" indent="0">
              <a:buNone/>
            </a:pPr>
            <a:r>
              <a:rPr lang="en-US" sz="1200" dirty="0">
                <a:solidFill>
                  <a:srgbClr val="DC2626"/>
                </a:solidFill>
                <a:latin typeface="Calibri" pitchFamily="34" charset="0"/>
                <a:ea typeface="Calibri" pitchFamily="34" charset="-122"/>
                <a:cs typeface="Calibri" pitchFamily="34" charset="-120"/>
              </a:rPr>
              <a:t>✗  Active / Inactive LRU page lists</a:t>
            </a:r>
            <a:endParaRPr lang="en-US" sz="1200" dirty="0"/>
          </a:p>
        </p:txBody>
      </p:sp>
      <p:sp>
        <p:nvSpPr>
          <p:cNvPr id="14" name="Text 12"/>
          <p:cNvSpPr/>
          <p:nvPr/>
        </p:nvSpPr>
        <p:spPr>
          <a:xfrm>
            <a:off x="4800600" y="2487168"/>
            <a:ext cx="3886200" cy="530352"/>
          </a:xfrm>
          <a:prstGeom prst="rect">
            <a:avLst/>
          </a:prstGeom>
          <a:noFill/>
          <a:ln/>
        </p:spPr>
        <p:txBody>
          <a:bodyPr wrap="square" lIns="0" tIns="0" rIns="0" bIns="0" rtlCol="0" anchor="ctr"/>
          <a:lstStyle/>
          <a:p>
            <a:pPr marL="0" indent="0">
              <a:buNone/>
            </a:pPr>
            <a:r>
              <a:rPr lang="en-US" sz="1200" dirty="0">
                <a:solidFill>
                  <a:srgbClr val="DC2626"/>
                </a:solidFill>
                <a:latin typeface="Calibri" pitchFamily="34" charset="0"/>
                <a:ea typeface="Calibri" pitchFamily="34" charset="-122"/>
                <a:cs typeface="Calibri" pitchFamily="34" charset="-120"/>
              </a:rPr>
              <a:t>✗  Global page-cache replacement policy</a:t>
            </a:r>
            <a:endParaRPr lang="en-US" sz="1200" dirty="0"/>
          </a:p>
        </p:txBody>
      </p:sp>
      <p:sp>
        <p:nvSpPr>
          <p:cNvPr id="15" name="Text 13"/>
          <p:cNvSpPr/>
          <p:nvPr/>
        </p:nvSpPr>
        <p:spPr>
          <a:xfrm>
            <a:off x="4800600" y="3081528"/>
            <a:ext cx="3886200" cy="530352"/>
          </a:xfrm>
          <a:prstGeom prst="rect">
            <a:avLst/>
          </a:prstGeom>
          <a:noFill/>
          <a:ln/>
        </p:spPr>
        <p:txBody>
          <a:bodyPr wrap="square" lIns="0" tIns="0" rIns="0" bIns="0" rtlCol="0" anchor="ctr"/>
          <a:lstStyle/>
          <a:p>
            <a:pPr marL="0" indent="0">
              <a:buNone/>
            </a:pPr>
            <a:r>
              <a:rPr lang="en-US" sz="1200" dirty="0">
                <a:solidFill>
                  <a:srgbClr val="DC2626"/>
                </a:solidFill>
                <a:latin typeface="Calibri" pitchFamily="34" charset="0"/>
                <a:ea typeface="Calibri" pitchFamily="34" charset="-122"/>
                <a:cs typeface="Calibri" pitchFamily="34" charset="-120"/>
              </a:rPr>
              <a:t>✗  kswapd or direct reclaim paths</a:t>
            </a:r>
            <a:endParaRPr lang="en-US" sz="1200" dirty="0"/>
          </a:p>
        </p:txBody>
      </p:sp>
      <p:sp>
        <p:nvSpPr>
          <p:cNvPr id="16" name="Shape 14"/>
          <p:cNvSpPr/>
          <p:nvPr/>
        </p:nvSpPr>
        <p:spPr>
          <a:xfrm>
            <a:off x="320040" y="4187952"/>
            <a:ext cx="8503920" cy="594360"/>
          </a:xfrm>
          <a:prstGeom prst="rect">
            <a:avLst/>
          </a:prstGeom>
          <a:solidFill>
            <a:srgbClr val="0F172A"/>
          </a:solidFill>
          <a:ln w="12700">
            <a:solidFill>
              <a:srgbClr val="0F172A"/>
            </a:solidFill>
            <a:prstDash val="solid"/>
          </a:ln>
        </p:spPr>
      </p:sp>
      <p:sp>
        <p:nvSpPr>
          <p:cNvPr id="17" name="Text 15"/>
          <p:cNvSpPr/>
          <p:nvPr/>
        </p:nvSpPr>
        <p:spPr>
          <a:xfrm>
            <a:off x="457200" y="4224528"/>
            <a:ext cx="8229600" cy="502920"/>
          </a:xfrm>
          <a:prstGeom prst="rect">
            <a:avLst/>
          </a:prstGeom>
          <a:noFill/>
          <a:ln/>
        </p:spPr>
        <p:txBody>
          <a:bodyPr wrap="square" lIns="0" tIns="0" rIns="0" bIns="0" rtlCol="0" anchor="ctr"/>
          <a:lstStyle/>
          <a:p>
            <a:pPr marL="0" indent="0">
              <a:buNone/>
            </a:pPr>
            <a:r>
              <a:rPr lang="en-US" sz="1250" i="1" dirty="0">
                <a:solidFill>
                  <a:srgbClr val="CCFBF1"/>
                </a:solidFill>
                <a:latin typeface="Calibri" pitchFamily="34" charset="0"/>
                <a:ea typeface="Calibri" pitchFamily="34" charset="-122"/>
                <a:cs typeface="Calibri" pitchFamily="34" charset="-120"/>
              </a:rPr>
              <a:t>Because the policy is small and local in scope — modest gains are more believable than dramatic ones.</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User-Space Observability: /proc/cache_stats</a:t>
            </a:r>
            <a:endParaRPr lang="en-US" sz="2200" dirty="0"/>
          </a:p>
        </p:txBody>
      </p:sp>
      <p:sp>
        <p:nvSpPr>
          <p:cNvPr id="4" name="Shape 2"/>
          <p:cNvSpPr/>
          <p:nvPr/>
        </p:nvSpPr>
        <p:spPr>
          <a:xfrm>
            <a:off x="320040" y="804672"/>
            <a:ext cx="5029200" cy="2834640"/>
          </a:xfrm>
          <a:prstGeom prst="rect">
            <a:avLst/>
          </a:prstGeom>
          <a:solidFill>
            <a:srgbClr val="1E1E2E"/>
          </a:solidFill>
          <a:ln w="12700">
            <a:solidFill>
              <a:srgbClr val="334155"/>
            </a:solidFill>
            <a:prstDash val="solid"/>
          </a:ln>
        </p:spPr>
      </p:sp>
      <p:sp>
        <p:nvSpPr>
          <p:cNvPr id="5" name="Shape 3"/>
          <p:cNvSpPr/>
          <p:nvPr/>
        </p:nvSpPr>
        <p:spPr>
          <a:xfrm>
            <a:off x="320040" y="804672"/>
            <a:ext cx="5029200" cy="347472"/>
          </a:xfrm>
          <a:prstGeom prst="rect">
            <a:avLst/>
          </a:prstGeom>
          <a:solidFill>
            <a:srgbClr val="334155"/>
          </a:solidFill>
          <a:ln w="12700">
            <a:solidFill>
              <a:srgbClr val="334155"/>
            </a:solidFill>
            <a:prstDash val="solid"/>
          </a:ln>
        </p:spPr>
      </p:sp>
      <p:sp>
        <p:nvSpPr>
          <p:cNvPr id="6" name="Text 4"/>
          <p:cNvSpPr/>
          <p:nvPr/>
        </p:nvSpPr>
        <p:spPr>
          <a:xfrm>
            <a:off x="457200" y="822960"/>
            <a:ext cx="4846320" cy="310896"/>
          </a:xfrm>
          <a:prstGeom prst="rect">
            <a:avLst/>
          </a:prstGeom>
          <a:noFill/>
          <a:ln/>
        </p:spPr>
        <p:txBody>
          <a:bodyPr wrap="square" lIns="0" tIns="0" rIns="0" bIns="0" rtlCol="0" anchor="ctr"/>
          <a:lstStyle/>
          <a:p>
            <a:pPr marL="0" indent="0">
              <a:buNone/>
            </a:pPr>
            <a:r>
              <a:rPr lang="en-US" sz="1200" dirty="0">
                <a:solidFill>
                  <a:srgbClr val="94A3B8"/>
                </a:solidFill>
                <a:latin typeface="Consolas" pitchFamily="34" charset="0"/>
                <a:ea typeface="Consolas" pitchFamily="34" charset="-122"/>
                <a:cs typeface="Consolas" pitchFamily="34" charset="-120"/>
              </a:rPr>
              <a:t>$ cat /proc/cache_stats</a:t>
            </a:r>
            <a:endParaRPr lang="en-US" sz="1200" dirty="0"/>
          </a:p>
        </p:txBody>
      </p:sp>
      <p:sp>
        <p:nvSpPr>
          <p:cNvPr id="7" name="Text 5"/>
          <p:cNvSpPr/>
          <p:nvPr/>
        </p:nvSpPr>
        <p:spPr>
          <a:xfrm>
            <a:off x="457200" y="1243584"/>
            <a:ext cx="2834640" cy="411480"/>
          </a:xfrm>
          <a:prstGeom prst="rect">
            <a:avLst/>
          </a:prstGeom>
          <a:noFill/>
          <a:ln/>
        </p:spPr>
        <p:txBody>
          <a:bodyPr wrap="square" lIns="0" tIns="0" rIns="0" bIns="0" rtlCol="0" anchor="ctr"/>
          <a:lstStyle/>
          <a:p>
            <a:pPr marL="0" indent="0">
              <a:buNone/>
            </a:pPr>
            <a:r>
              <a:rPr lang="en-US" sz="1300" dirty="0">
                <a:solidFill>
                  <a:srgbClr val="82AAFF"/>
                </a:solidFill>
                <a:latin typeface="Consolas" pitchFamily="34" charset="0"/>
                <a:ea typeface="Consolas" pitchFamily="34" charset="-122"/>
                <a:cs typeface="Consolas" pitchFamily="34" charset="-120"/>
              </a:rPr>
              <a:t>Buffer Cache Hits:</a:t>
            </a:r>
            <a:endParaRPr lang="en-US" sz="1300" dirty="0"/>
          </a:p>
        </p:txBody>
      </p:sp>
      <p:sp>
        <p:nvSpPr>
          <p:cNvPr id="8" name="Text 6"/>
          <p:cNvSpPr/>
          <p:nvPr/>
        </p:nvSpPr>
        <p:spPr>
          <a:xfrm>
            <a:off x="3337560" y="1243584"/>
            <a:ext cx="1920240" cy="411480"/>
          </a:xfrm>
          <a:prstGeom prst="rect">
            <a:avLst/>
          </a:prstGeom>
          <a:noFill/>
          <a:ln/>
        </p:spPr>
        <p:txBody>
          <a:bodyPr wrap="square" lIns="0" tIns="0" rIns="0" bIns="0" rtlCol="0" anchor="ctr"/>
          <a:lstStyle/>
          <a:p>
            <a:pPr marL="0" indent="0">
              <a:buNone/>
            </a:pPr>
            <a:r>
              <a:rPr lang="en-US" sz="1300" b="1" dirty="0">
                <a:solidFill>
                  <a:srgbClr val="FFCB6B"/>
                </a:solidFill>
                <a:latin typeface="Consolas" pitchFamily="34" charset="0"/>
                <a:ea typeface="Consolas" pitchFamily="34" charset="-122"/>
                <a:cs typeface="Consolas" pitchFamily="34" charset="-120"/>
              </a:rPr>
              <a:t>4,593</a:t>
            </a:r>
            <a:endParaRPr lang="en-US" sz="1300" dirty="0"/>
          </a:p>
        </p:txBody>
      </p:sp>
      <p:sp>
        <p:nvSpPr>
          <p:cNvPr id="9" name="Text 7"/>
          <p:cNvSpPr/>
          <p:nvPr/>
        </p:nvSpPr>
        <p:spPr>
          <a:xfrm>
            <a:off x="457200" y="1755648"/>
            <a:ext cx="2834640" cy="411480"/>
          </a:xfrm>
          <a:prstGeom prst="rect">
            <a:avLst/>
          </a:prstGeom>
          <a:noFill/>
          <a:ln/>
        </p:spPr>
        <p:txBody>
          <a:bodyPr wrap="square" lIns="0" tIns="0" rIns="0" bIns="0" rtlCol="0" anchor="ctr"/>
          <a:lstStyle/>
          <a:p>
            <a:pPr marL="0" indent="0">
              <a:buNone/>
            </a:pPr>
            <a:r>
              <a:rPr lang="en-US" sz="1300" dirty="0">
                <a:solidFill>
                  <a:srgbClr val="82AAFF"/>
                </a:solidFill>
                <a:latin typeface="Consolas" pitchFamily="34" charset="0"/>
                <a:ea typeface="Consolas" pitchFamily="34" charset="-122"/>
                <a:cs typeface="Consolas" pitchFamily="34" charset="-120"/>
              </a:rPr>
              <a:t>Buffer Cache Misses:</a:t>
            </a:r>
            <a:endParaRPr lang="en-US" sz="1300" dirty="0"/>
          </a:p>
        </p:txBody>
      </p:sp>
      <p:sp>
        <p:nvSpPr>
          <p:cNvPr id="10" name="Text 8"/>
          <p:cNvSpPr/>
          <p:nvPr/>
        </p:nvSpPr>
        <p:spPr>
          <a:xfrm>
            <a:off x="3337560" y="1755648"/>
            <a:ext cx="1920240" cy="411480"/>
          </a:xfrm>
          <a:prstGeom prst="rect">
            <a:avLst/>
          </a:prstGeom>
          <a:noFill/>
          <a:ln/>
        </p:spPr>
        <p:txBody>
          <a:bodyPr wrap="square" lIns="0" tIns="0" rIns="0" bIns="0" rtlCol="0" anchor="ctr"/>
          <a:lstStyle/>
          <a:p>
            <a:pPr marL="0" indent="0">
              <a:buNone/>
            </a:pPr>
            <a:r>
              <a:rPr lang="en-US" sz="1300" b="1" dirty="0">
                <a:solidFill>
                  <a:srgbClr val="FFCB6B"/>
                </a:solidFill>
                <a:latin typeface="Consolas" pitchFamily="34" charset="0"/>
                <a:ea typeface="Consolas" pitchFamily="34" charset="-122"/>
                <a:cs typeface="Consolas" pitchFamily="34" charset="-120"/>
              </a:rPr>
              <a:t>274</a:t>
            </a:r>
            <a:endParaRPr lang="en-US" sz="1300" dirty="0"/>
          </a:p>
        </p:txBody>
      </p:sp>
      <p:sp>
        <p:nvSpPr>
          <p:cNvPr id="11" name="Text 9"/>
          <p:cNvSpPr/>
          <p:nvPr/>
        </p:nvSpPr>
        <p:spPr>
          <a:xfrm>
            <a:off x="457200" y="2267712"/>
            <a:ext cx="2834640" cy="411480"/>
          </a:xfrm>
          <a:prstGeom prst="rect">
            <a:avLst/>
          </a:prstGeom>
          <a:noFill/>
          <a:ln/>
        </p:spPr>
        <p:txBody>
          <a:bodyPr wrap="square" lIns="0" tIns="0" rIns="0" bIns="0" rtlCol="0" anchor="ctr"/>
          <a:lstStyle/>
          <a:p>
            <a:pPr marL="0" indent="0">
              <a:buNone/>
            </a:pPr>
            <a:r>
              <a:rPr lang="en-US" sz="1300" dirty="0">
                <a:solidFill>
                  <a:srgbClr val="82AAFF"/>
                </a:solidFill>
                <a:latin typeface="Consolas" pitchFamily="34" charset="0"/>
                <a:ea typeface="Consolas" pitchFamily="34" charset="-122"/>
                <a:cs typeface="Consolas" pitchFamily="34" charset="-120"/>
              </a:rPr>
              <a:t>Total Lookups:</a:t>
            </a:r>
            <a:endParaRPr lang="en-US" sz="1300" dirty="0"/>
          </a:p>
        </p:txBody>
      </p:sp>
      <p:sp>
        <p:nvSpPr>
          <p:cNvPr id="12" name="Text 10"/>
          <p:cNvSpPr/>
          <p:nvPr/>
        </p:nvSpPr>
        <p:spPr>
          <a:xfrm>
            <a:off x="3337560" y="2267712"/>
            <a:ext cx="1920240" cy="411480"/>
          </a:xfrm>
          <a:prstGeom prst="rect">
            <a:avLst/>
          </a:prstGeom>
          <a:noFill/>
          <a:ln/>
        </p:spPr>
        <p:txBody>
          <a:bodyPr wrap="square" lIns="0" tIns="0" rIns="0" bIns="0" rtlCol="0" anchor="ctr"/>
          <a:lstStyle/>
          <a:p>
            <a:pPr marL="0" indent="0">
              <a:buNone/>
            </a:pPr>
            <a:r>
              <a:rPr lang="en-US" sz="1300" b="1" dirty="0">
                <a:solidFill>
                  <a:srgbClr val="FFCB6B"/>
                </a:solidFill>
                <a:latin typeface="Consolas" pitchFamily="34" charset="0"/>
                <a:ea typeface="Consolas" pitchFamily="34" charset="-122"/>
                <a:cs typeface="Consolas" pitchFamily="34" charset="-120"/>
              </a:rPr>
              <a:t>4,867</a:t>
            </a:r>
            <a:endParaRPr lang="en-US" sz="1300" dirty="0"/>
          </a:p>
        </p:txBody>
      </p:sp>
      <p:sp>
        <p:nvSpPr>
          <p:cNvPr id="13" name="Text 11"/>
          <p:cNvSpPr/>
          <p:nvPr/>
        </p:nvSpPr>
        <p:spPr>
          <a:xfrm>
            <a:off x="457200" y="2779776"/>
            <a:ext cx="2834640" cy="411480"/>
          </a:xfrm>
          <a:prstGeom prst="rect">
            <a:avLst/>
          </a:prstGeom>
          <a:noFill/>
          <a:ln/>
        </p:spPr>
        <p:txBody>
          <a:bodyPr wrap="square" lIns="0" tIns="0" rIns="0" bIns="0" rtlCol="0" anchor="ctr"/>
          <a:lstStyle/>
          <a:p>
            <a:pPr marL="0" indent="0">
              <a:buNone/>
            </a:pPr>
            <a:r>
              <a:rPr lang="en-US" sz="1300" dirty="0">
                <a:solidFill>
                  <a:srgbClr val="82AAFF"/>
                </a:solidFill>
                <a:latin typeface="Consolas" pitchFamily="34" charset="0"/>
                <a:ea typeface="Consolas" pitchFamily="34" charset="-122"/>
                <a:cs typeface="Consolas" pitchFamily="34" charset="-120"/>
              </a:rPr>
              <a:t>Hit Rate:</a:t>
            </a:r>
            <a:endParaRPr lang="en-US" sz="1300" dirty="0"/>
          </a:p>
        </p:txBody>
      </p:sp>
      <p:sp>
        <p:nvSpPr>
          <p:cNvPr id="14" name="Text 12"/>
          <p:cNvSpPr/>
          <p:nvPr/>
        </p:nvSpPr>
        <p:spPr>
          <a:xfrm>
            <a:off x="3337560" y="2779776"/>
            <a:ext cx="1920240" cy="411480"/>
          </a:xfrm>
          <a:prstGeom prst="rect">
            <a:avLst/>
          </a:prstGeom>
          <a:noFill/>
          <a:ln/>
        </p:spPr>
        <p:txBody>
          <a:bodyPr wrap="square" lIns="0" tIns="0" rIns="0" bIns="0" rtlCol="0" anchor="ctr"/>
          <a:lstStyle/>
          <a:p>
            <a:pPr marL="0" indent="0">
              <a:buNone/>
            </a:pPr>
            <a:r>
              <a:rPr lang="en-US" sz="1300" b="1" dirty="0">
                <a:solidFill>
                  <a:srgbClr val="FFCB6B"/>
                </a:solidFill>
                <a:latin typeface="Consolas" pitchFamily="34" charset="0"/>
                <a:ea typeface="Consolas" pitchFamily="34" charset="-122"/>
                <a:cs typeface="Consolas" pitchFamily="34" charset="-120"/>
              </a:rPr>
              <a:t>94.37%</a:t>
            </a:r>
            <a:endParaRPr lang="en-US" sz="1300" dirty="0"/>
          </a:p>
        </p:txBody>
      </p:sp>
      <p:sp>
        <p:nvSpPr>
          <p:cNvPr id="15" name="Shape 13"/>
          <p:cNvSpPr/>
          <p:nvPr/>
        </p:nvSpPr>
        <p:spPr>
          <a:xfrm>
            <a:off x="5577840" y="804672"/>
            <a:ext cx="3246120" cy="283464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6" name="Text 14"/>
          <p:cNvSpPr/>
          <p:nvPr/>
        </p:nvSpPr>
        <p:spPr>
          <a:xfrm>
            <a:off x="5669280" y="850392"/>
            <a:ext cx="3063240" cy="320040"/>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Evaluation Pipeline</a:t>
            </a:r>
            <a:endParaRPr lang="en-US" sz="1300" dirty="0"/>
          </a:p>
        </p:txBody>
      </p:sp>
      <p:sp>
        <p:nvSpPr>
          <p:cNvPr id="17" name="Text 15"/>
          <p:cNvSpPr/>
          <p:nvPr/>
        </p:nvSpPr>
        <p:spPr>
          <a:xfrm>
            <a:off x="5669280" y="1234440"/>
            <a:ext cx="3063240" cy="402336"/>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1. Read /proc/cache_stats (before)</a:t>
            </a:r>
            <a:endParaRPr lang="en-US" sz="1100" dirty="0"/>
          </a:p>
        </p:txBody>
      </p:sp>
      <p:sp>
        <p:nvSpPr>
          <p:cNvPr id="18" name="Text 16"/>
          <p:cNvSpPr/>
          <p:nvPr/>
        </p:nvSpPr>
        <p:spPr>
          <a:xfrm>
            <a:off x="5669280" y="1691640"/>
            <a:ext cx="3063240" cy="402336"/>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2. Run workload scenario</a:t>
            </a:r>
            <a:endParaRPr lang="en-US" sz="1100" dirty="0"/>
          </a:p>
        </p:txBody>
      </p:sp>
      <p:sp>
        <p:nvSpPr>
          <p:cNvPr id="19" name="Text 17"/>
          <p:cNvSpPr/>
          <p:nvPr/>
        </p:nvSpPr>
        <p:spPr>
          <a:xfrm>
            <a:off x="5669280" y="2148840"/>
            <a:ext cx="3063240" cy="402336"/>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3. Read /proc/cache_stats (after)</a:t>
            </a:r>
            <a:endParaRPr lang="en-US" sz="1100" dirty="0"/>
          </a:p>
        </p:txBody>
      </p:sp>
      <p:sp>
        <p:nvSpPr>
          <p:cNvPr id="20" name="Text 18"/>
          <p:cNvSpPr/>
          <p:nvPr/>
        </p:nvSpPr>
        <p:spPr>
          <a:xfrm>
            <a:off x="5669280" y="2606040"/>
            <a:ext cx="3063240" cy="402336"/>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4. Compute Δ Hits / Misses / Rate</a:t>
            </a:r>
            <a:endParaRPr lang="en-US" sz="1100" dirty="0"/>
          </a:p>
        </p:txBody>
      </p:sp>
      <p:sp>
        <p:nvSpPr>
          <p:cNvPr id="21" name="Text 19"/>
          <p:cNvSpPr/>
          <p:nvPr/>
        </p:nvSpPr>
        <p:spPr>
          <a:xfrm>
            <a:off x="5669280" y="3063240"/>
            <a:ext cx="3063240" cy="402336"/>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5. Append row to summary.tsv</a:t>
            </a:r>
            <a:endParaRPr lang="en-US" sz="1100" dirty="0"/>
          </a:p>
        </p:txBody>
      </p:sp>
      <p:sp>
        <p:nvSpPr>
          <p:cNvPr id="22" name="Shape 20"/>
          <p:cNvSpPr/>
          <p:nvPr/>
        </p:nvSpPr>
        <p:spPr>
          <a:xfrm>
            <a:off x="320040" y="3749040"/>
            <a:ext cx="8503920" cy="594360"/>
          </a:xfrm>
          <a:prstGeom prst="rect">
            <a:avLst/>
          </a:prstGeom>
          <a:solidFill>
            <a:srgbClr val="F8FAFC"/>
          </a:solidFill>
          <a:ln w="12700">
            <a:solidFill>
              <a:srgbClr val="CBD5E1"/>
            </a:solidFill>
            <a:prstDash val="solid"/>
          </a:ln>
        </p:spPr>
      </p:sp>
      <p:sp>
        <p:nvSpPr>
          <p:cNvPr id="23" name="Text 21"/>
          <p:cNvSpPr/>
          <p:nvPr/>
        </p:nvSpPr>
        <p:spPr>
          <a:xfrm>
            <a:off x="457200" y="3785616"/>
            <a:ext cx="8229600" cy="502920"/>
          </a:xfrm>
          <a:prstGeom prst="rect">
            <a:avLst/>
          </a:prstGeom>
          <a:noFill/>
          <a:ln/>
        </p:spPr>
        <p:txBody>
          <a:bodyPr wrap="square" lIns="0" tIns="0" rIns="0" bIns="0" rtlCol="0" anchor="ctr"/>
          <a:lstStyle/>
          <a:p>
            <a:pPr marL="0" indent="0">
              <a:buNone/>
            </a:pPr>
            <a:r>
              <a:rPr lang="en-US" sz="1150" i="1" dirty="0">
                <a:solidFill>
                  <a:srgbClr val="475569"/>
                </a:solidFill>
                <a:latin typeface="Calibri" pitchFamily="34" charset="0"/>
                <a:ea typeface="Calibri" pitchFamily="34" charset="-122"/>
                <a:cs typeface="Calibri" pitchFamily="34" charset="-120"/>
              </a:rPr>
              <a:t>Results flow into summary.tsv and are processed by plot_comparison.py — fully automated and repeatable.</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9488"/>
          </a:solidFill>
          <a:ln w="12700">
            <a:solidFill>
              <a:srgbClr val="0D9488"/>
            </a:solidFill>
            <a:prstDash val="solid"/>
          </a:ln>
        </p:spPr>
      </p:sp>
      <p:sp>
        <p:nvSpPr>
          <p:cNvPr id="3" name="Text 1"/>
          <p:cNvSpPr/>
          <p:nvPr/>
        </p:nvSpPr>
        <p:spPr>
          <a:xfrm>
            <a:off x="365760" y="1463040"/>
            <a:ext cx="8412480" cy="109728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PART 3: Workload Design</a:t>
            </a:r>
            <a:endParaRPr lang="en-US" sz="3600" dirty="0"/>
          </a:p>
        </p:txBody>
      </p:sp>
      <p:sp>
        <p:nvSpPr>
          <p:cNvPr id="4" name="Text 2"/>
          <p:cNvSpPr/>
          <p:nvPr/>
        </p:nvSpPr>
        <p:spPr>
          <a:xfrm>
            <a:off x="365760" y="2651760"/>
            <a:ext cx="8412480" cy="640080"/>
          </a:xfrm>
          <a:prstGeom prst="rect">
            <a:avLst/>
          </a:prstGeom>
          <a:noFill/>
          <a:ln/>
        </p:spPr>
        <p:txBody>
          <a:bodyPr wrap="square" rtlCol="0" anchor="ctr"/>
          <a:lstStyle/>
          <a:p>
            <a:pPr marL="0" indent="0">
              <a:buNone/>
            </a:pPr>
            <a:r>
              <a:rPr lang="en-US" sz="1800" i="1" dirty="0">
                <a:solidFill>
                  <a:srgbClr val="CCFBF1"/>
                </a:solidFill>
                <a:latin typeface="Calibri" pitchFamily="34" charset="0"/>
                <a:ea typeface="Calibri" pitchFamily="34" charset="-122"/>
                <a:cs typeface="Calibri" pitchFamily="34" charset="-120"/>
              </a:rPr>
              <a:t>Why we unified all scenarios on a single shared small-file pool</a:t>
            </a: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Why We Unified All Scenarios on Shared Small Files</a:t>
            </a:r>
            <a:endParaRPr lang="en-US" sz="2200" dirty="0"/>
          </a:p>
        </p:txBody>
      </p:sp>
      <p:sp>
        <p:nvSpPr>
          <p:cNvPr id="4" name="Shape 2"/>
          <p:cNvSpPr/>
          <p:nvPr/>
        </p:nvSpPr>
        <p:spPr>
          <a:xfrm>
            <a:off x="320040" y="804672"/>
            <a:ext cx="4023360" cy="2514600"/>
          </a:xfrm>
          <a:prstGeom prst="rect">
            <a:avLst/>
          </a:prstGeom>
          <a:solidFill>
            <a:srgbClr val="FEE2E2"/>
          </a:solidFill>
          <a:ln w="12700">
            <a:solidFill>
              <a:srgbClr val="FCA5A5"/>
            </a:solidFill>
            <a:prstDash val="solid"/>
          </a:ln>
          <a:effectLst>
            <a:outerShdw blurRad="101600" dist="25400" dir="8100000" algn="bl" rotWithShape="0">
              <a:srgbClr val="000000">
                <a:alpha val="10000"/>
              </a:srgbClr>
            </a:outerShdw>
          </a:effectLst>
        </p:spPr>
      </p:sp>
      <p:sp>
        <p:nvSpPr>
          <p:cNvPr id="5" name="Text 3"/>
          <p:cNvSpPr/>
          <p:nvPr/>
        </p:nvSpPr>
        <p:spPr>
          <a:xfrm>
            <a:off x="457200" y="859536"/>
            <a:ext cx="3749040" cy="365760"/>
          </a:xfrm>
          <a:prstGeom prst="rect">
            <a:avLst/>
          </a:prstGeom>
          <a:noFill/>
          <a:ln/>
        </p:spPr>
        <p:txBody>
          <a:bodyPr wrap="square" lIns="0" tIns="0" rIns="0" bIns="0" rtlCol="0" anchor="ctr"/>
          <a:lstStyle/>
          <a:p>
            <a:pPr marL="0" indent="0">
              <a:buNone/>
            </a:pPr>
            <a:r>
              <a:rPr lang="en-US" sz="1250" b="1" dirty="0">
                <a:solidFill>
                  <a:srgbClr val="DC2626"/>
                </a:solidFill>
                <a:latin typeface="Calibri" pitchFamily="34" charset="0"/>
                <a:ea typeface="Calibri" pitchFamily="34" charset="-122"/>
                <a:cs typeface="Calibri" pitchFamily="34" charset="-120"/>
              </a:rPr>
              <a:t>Mixed Workloads = Confounded Results</a:t>
            </a:r>
            <a:endParaRPr lang="en-US" sz="1250" dirty="0"/>
          </a:p>
        </p:txBody>
      </p:sp>
      <p:sp>
        <p:nvSpPr>
          <p:cNvPr id="6" name="Text 4"/>
          <p:cNvSpPr/>
          <p:nvPr/>
        </p:nvSpPr>
        <p:spPr>
          <a:xfrm>
            <a:off x="502920" y="1298448"/>
            <a:ext cx="3703320" cy="393192"/>
          </a:xfrm>
          <a:prstGeom prst="rect">
            <a:avLst/>
          </a:prstGeom>
          <a:noFill/>
          <a:ln/>
        </p:spPr>
        <p:txBody>
          <a:bodyPr wrap="square" lIns="0" tIns="0" rIns="0" bIns="0" rtlCol="0" anchor="ctr"/>
          <a:lstStyle/>
          <a:p>
            <a:pPr marL="0" indent="0">
              <a:buNone/>
            </a:pPr>
            <a:r>
              <a:rPr lang="en-US" sz="1150" dirty="0">
                <a:solidFill>
                  <a:srgbClr val="DC2626"/>
                </a:solidFill>
                <a:latin typeface="Calibri" pitchFamily="34" charset="0"/>
                <a:ea typeface="Calibri" pitchFamily="34" charset="-122"/>
                <a:cs typeface="Calibri" pitchFamily="34" charset="-120"/>
              </a:rPr>
              <a:t>✗  Large-file cat/fio → page-cache dominated</a:t>
            </a:r>
            <a:endParaRPr lang="en-US" sz="1150" dirty="0"/>
          </a:p>
        </p:txBody>
      </p:sp>
      <p:sp>
        <p:nvSpPr>
          <p:cNvPr id="7" name="Text 5"/>
          <p:cNvSpPr/>
          <p:nvPr/>
        </p:nvSpPr>
        <p:spPr>
          <a:xfrm>
            <a:off x="502920" y="1755648"/>
            <a:ext cx="3703320" cy="393192"/>
          </a:xfrm>
          <a:prstGeom prst="rect">
            <a:avLst/>
          </a:prstGeom>
          <a:noFill/>
          <a:ln/>
        </p:spPr>
        <p:txBody>
          <a:bodyPr wrap="square" lIns="0" tIns="0" rIns="0" bIns="0" rtlCol="0" anchor="ctr"/>
          <a:lstStyle/>
          <a:p>
            <a:pPr marL="0" indent="0">
              <a:buNone/>
            </a:pPr>
            <a:r>
              <a:rPr lang="en-US" sz="1150" dirty="0">
                <a:solidFill>
                  <a:srgbClr val="DC2626"/>
                </a:solidFill>
                <a:latin typeface="Calibri" pitchFamily="34" charset="0"/>
                <a:ea typeface="Calibri" pitchFamily="34" charset="-122"/>
                <a:cs typeface="Calibri" pitchFamily="34" charset="-120"/>
              </a:rPr>
              <a:t>✗  Metadata traversal → buffer-lookup relevant</a:t>
            </a:r>
            <a:endParaRPr lang="en-US" sz="1150" dirty="0"/>
          </a:p>
        </p:txBody>
      </p:sp>
      <p:sp>
        <p:nvSpPr>
          <p:cNvPr id="8" name="Text 6"/>
          <p:cNvSpPr/>
          <p:nvPr/>
        </p:nvSpPr>
        <p:spPr>
          <a:xfrm>
            <a:off x="502920" y="2212848"/>
            <a:ext cx="3703320" cy="393192"/>
          </a:xfrm>
          <a:prstGeom prst="rect">
            <a:avLst/>
          </a:prstGeom>
          <a:noFill/>
          <a:ln/>
        </p:spPr>
        <p:txBody>
          <a:bodyPr wrap="square" lIns="0" tIns="0" rIns="0" bIns="0" rtlCol="0" anchor="ctr"/>
          <a:lstStyle/>
          <a:p>
            <a:pPr marL="0" indent="0">
              <a:buNone/>
            </a:pPr>
            <a:r>
              <a:rPr lang="en-US" sz="1150" dirty="0">
                <a:solidFill>
                  <a:srgbClr val="DC2626"/>
                </a:solidFill>
                <a:latin typeface="Calibri" pitchFamily="34" charset="0"/>
                <a:ea typeface="Calibri" pitchFamily="34" charset="-122"/>
                <a:cs typeface="Calibri" pitchFamily="34" charset="-120"/>
              </a:rPr>
              <a:t>✗  Different semantic targets are mixed</a:t>
            </a:r>
            <a:endParaRPr lang="en-US" sz="1150" dirty="0"/>
          </a:p>
        </p:txBody>
      </p:sp>
      <p:sp>
        <p:nvSpPr>
          <p:cNvPr id="9" name="Text 7"/>
          <p:cNvSpPr/>
          <p:nvPr/>
        </p:nvSpPr>
        <p:spPr>
          <a:xfrm>
            <a:off x="502920" y="2670048"/>
            <a:ext cx="3703320" cy="393192"/>
          </a:xfrm>
          <a:prstGeom prst="rect">
            <a:avLst/>
          </a:prstGeom>
          <a:noFill/>
          <a:ln/>
        </p:spPr>
        <p:txBody>
          <a:bodyPr wrap="square" lIns="0" tIns="0" rIns="0" bIns="0" rtlCol="0" anchor="ctr"/>
          <a:lstStyle/>
          <a:p>
            <a:pPr marL="0" indent="0">
              <a:buNone/>
            </a:pPr>
            <a:r>
              <a:rPr lang="en-US" sz="1150" dirty="0">
                <a:solidFill>
                  <a:srgbClr val="DC2626"/>
                </a:solidFill>
                <a:latin typeface="Calibri" pitchFamily="34" charset="0"/>
                <a:ea typeface="Calibri" pitchFamily="34" charset="-122"/>
                <a:cs typeface="Calibri" pitchFamily="34" charset="-120"/>
              </a:rPr>
              <a:t>✗  Charts cannot support a clean conclusion</a:t>
            </a:r>
            <a:endParaRPr lang="en-US" sz="1150" dirty="0"/>
          </a:p>
        </p:txBody>
      </p:sp>
      <p:sp>
        <p:nvSpPr>
          <p:cNvPr id="10" name="Shape 8"/>
          <p:cNvSpPr/>
          <p:nvPr/>
        </p:nvSpPr>
        <p:spPr>
          <a:xfrm>
            <a:off x="4663440" y="804672"/>
            <a:ext cx="4160520" cy="2514600"/>
          </a:xfrm>
          <a:prstGeom prst="rect">
            <a:avLst/>
          </a:prstGeom>
          <a:solidFill>
            <a:srgbClr val="DCFCE7"/>
          </a:solidFill>
          <a:ln w="12700">
            <a:solidFill>
              <a:srgbClr val="86EFAC"/>
            </a:solidFill>
            <a:prstDash val="solid"/>
          </a:ln>
          <a:effectLst>
            <a:outerShdw blurRad="101600" dist="25400" dir="8100000" algn="bl" rotWithShape="0">
              <a:srgbClr val="000000">
                <a:alpha val="10000"/>
              </a:srgbClr>
            </a:outerShdw>
          </a:effectLst>
        </p:spPr>
      </p:sp>
      <p:sp>
        <p:nvSpPr>
          <p:cNvPr id="11" name="Text 9"/>
          <p:cNvSpPr/>
          <p:nvPr/>
        </p:nvSpPr>
        <p:spPr>
          <a:xfrm>
            <a:off x="4800600" y="859536"/>
            <a:ext cx="3840480" cy="365760"/>
          </a:xfrm>
          <a:prstGeom prst="rect">
            <a:avLst/>
          </a:prstGeom>
          <a:noFill/>
          <a:ln/>
        </p:spPr>
        <p:txBody>
          <a:bodyPr wrap="square" lIns="0" tIns="0" rIns="0" bIns="0" rtlCol="0" anchor="ctr"/>
          <a:lstStyle/>
          <a:p>
            <a:pPr marL="0" indent="0">
              <a:buNone/>
            </a:pPr>
            <a:r>
              <a:rPr lang="en-US" sz="1250" b="1" dirty="0">
                <a:solidFill>
                  <a:srgbClr val="16A34A"/>
                </a:solidFill>
                <a:latin typeface="Calibri" pitchFamily="34" charset="0"/>
                <a:ea typeface="Calibri" pitchFamily="34" charset="-122"/>
                <a:cs typeface="Calibri" pitchFamily="34" charset="-120"/>
              </a:rPr>
              <a:t>Unified Design = Clean Comparisons</a:t>
            </a:r>
            <a:endParaRPr lang="en-US" sz="1250" dirty="0"/>
          </a:p>
        </p:txBody>
      </p:sp>
      <p:sp>
        <p:nvSpPr>
          <p:cNvPr id="12" name="Text 10"/>
          <p:cNvSpPr/>
          <p:nvPr/>
        </p:nvSpPr>
        <p:spPr>
          <a:xfrm>
            <a:off x="4828032" y="1298448"/>
            <a:ext cx="3840480" cy="393192"/>
          </a:xfrm>
          <a:prstGeom prst="rect">
            <a:avLst/>
          </a:prstGeom>
          <a:noFill/>
          <a:ln/>
        </p:spPr>
        <p:txBody>
          <a:bodyPr wrap="square" lIns="0" tIns="0" rIns="0" bIns="0" rtlCol="0" anchor="ctr"/>
          <a:lstStyle/>
          <a:p>
            <a:pPr marL="0" indent="0">
              <a:buNone/>
            </a:pPr>
            <a:r>
              <a:rPr lang="en-US" sz="1150" dirty="0">
                <a:solidFill>
                  <a:srgbClr val="16A34A"/>
                </a:solidFill>
                <a:latin typeface="Calibri" pitchFamily="34" charset="0"/>
                <a:ea typeface="Calibri" pitchFamily="34" charset="-122"/>
                <a:cs typeface="Calibri" pitchFamily="34" charset="-120"/>
              </a:rPr>
              <a:t>✓  One shared pool of small files</a:t>
            </a:r>
            <a:endParaRPr lang="en-US" sz="1150" dirty="0"/>
          </a:p>
        </p:txBody>
      </p:sp>
      <p:sp>
        <p:nvSpPr>
          <p:cNvPr id="13" name="Text 11"/>
          <p:cNvSpPr/>
          <p:nvPr/>
        </p:nvSpPr>
        <p:spPr>
          <a:xfrm>
            <a:off x="4828032" y="1755648"/>
            <a:ext cx="3840480" cy="393192"/>
          </a:xfrm>
          <a:prstGeom prst="rect">
            <a:avLst/>
          </a:prstGeom>
          <a:noFill/>
          <a:ln/>
        </p:spPr>
        <p:txBody>
          <a:bodyPr wrap="square" lIns="0" tIns="0" rIns="0" bIns="0" rtlCol="0" anchor="ctr"/>
          <a:lstStyle/>
          <a:p>
            <a:pPr marL="0" indent="0">
              <a:buNone/>
            </a:pPr>
            <a:r>
              <a:rPr lang="en-US" sz="1150" dirty="0">
                <a:solidFill>
                  <a:srgbClr val="16A34A"/>
                </a:solidFill>
                <a:latin typeface="Calibri" pitchFamily="34" charset="0"/>
                <a:ea typeface="Calibri" pitchFamily="34" charset="-122"/>
                <a:cs typeface="Calibri" pitchFamily="34" charset="-120"/>
              </a:rPr>
              <a:t>✓  One shared file manifest</a:t>
            </a:r>
            <a:endParaRPr lang="en-US" sz="1150" dirty="0"/>
          </a:p>
        </p:txBody>
      </p:sp>
      <p:sp>
        <p:nvSpPr>
          <p:cNvPr id="14" name="Text 12"/>
          <p:cNvSpPr/>
          <p:nvPr/>
        </p:nvSpPr>
        <p:spPr>
          <a:xfrm>
            <a:off x="4828032" y="2212848"/>
            <a:ext cx="3840480" cy="393192"/>
          </a:xfrm>
          <a:prstGeom prst="rect">
            <a:avLst/>
          </a:prstGeom>
          <a:noFill/>
          <a:ln/>
        </p:spPr>
        <p:txBody>
          <a:bodyPr wrap="square" lIns="0" tIns="0" rIns="0" bIns="0" rtlCol="0" anchor="ctr"/>
          <a:lstStyle/>
          <a:p>
            <a:pPr marL="0" indent="0">
              <a:buNone/>
            </a:pPr>
            <a:r>
              <a:rPr lang="en-US" sz="1150" dirty="0">
                <a:solidFill>
                  <a:srgbClr val="16A34A"/>
                </a:solidFill>
                <a:latin typeface="Calibri" pitchFamily="34" charset="0"/>
                <a:ea typeface="Calibri" pitchFamily="34" charset="-122"/>
                <a:cs typeface="Calibri" pitchFamily="34" charset="-120"/>
              </a:rPr>
              <a:t>✓  Only varies: cache state, order, hotspot, intensity</a:t>
            </a:r>
            <a:endParaRPr lang="en-US" sz="1150" dirty="0"/>
          </a:p>
        </p:txBody>
      </p:sp>
      <p:sp>
        <p:nvSpPr>
          <p:cNvPr id="15" name="Text 13"/>
          <p:cNvSpPr/>
          <p:nvPr/>
        </p:nvSpPr>
        <p:spPr>
          <a:xfrm>
            <a:off x="4828032" y="2670048"/>
            <a:ext cx="3840480" cy="393192"/>
          </a:xfrm>
          <a:prstGeom prst="rect">
            <a:avLst/>
          </a:prstGeom>
          <a:noFill/>
          <a:ln/>
        </p:spPr>
        <p:txBody>
          <a:bodyPr wrap="square" lIns="0" tIns="0" rIns="0" bIns="0" rtlCol="0" anchor="ctr"/>
          <a:lstStyle/>
          <a:p>
            <a:pPr marL="0" indent="0">
              <a:buNone/>
            </a:pPr>
            <a:r>
              <a:rPr lang="en-US" sz="1150" dirty="0">
                <a:solidFill>
                  <a:srgbClr val="16A34A"/>
                </a:solidFill>
                <a:latin typeface="Calibri" pitchFamily="34" charset="0"/>
                <a:ea typeface="Calibri" pitchFamily="34" charset="-122"/>
                <a:cs typeface="Calibri" pitchFamily="34" charset="-120"/>
              </a:rPr>
              <a:t>✓  Policy differences are cleanly attributable</a:t>
            </a:r>
            <a:endParaRPr lang="en-US" sz="1150" dirty="0"/>
          </a:p>
        </p:txBody>
      </p:sp>
      <p:sp>
        <p:nvSpPr>
          <p:cNvPr id="16" name="Shape 14"/>
          <p:cNvSpPr/>
          <p:nvPr/>
        </p:nvSpPr>
        <p:spPr>
          <a:xfrm>
            <a:off x="320040" y="3456432"/>
            <a:ext cx="8503920" cy="1005840"/>
          </a:xfrm>
          <a:prstGeom prst="rect">
            <a:avLst/>
          </a:prstGeom>
          <a:solidFill>
            <a:srgbClr val="CCFBF1"/>
          </a:solidFill>
          <a:ln w="12700">
            <a:solidFill>
              <a:srgbClr val="99F6E4"/>
            </a:solidFill>
            <a:prstDash val="solid"/>
          </a:ln>
        </p:spPr>
      </p:sp>
      <p:sp>
        <p:nvSpPr>
          <p:cNvPr id="17" name="Text 15"/>
          <p:cNvSpPr/>
          <p:nvPr/>
        </p:nvSpPr>
        <p:spPr>
          <a:xfrm>
            <a:off x="502920" y="3520440"/>
            <a:ext cx="8229600" cy="274320"/>
          </a:xfrm>
          <a:prstGeom prst="rect">
            <a:avLst/>
          </a:prstGeom>
          <a:noFill/>
          <a:ln/>
        </p:spPr>
        <p:txBody>
          <a:bodyPr wrap="square" lIns="0" tIns="0" rIns="0" bIns="0" rtlCol="0" anchor="ctr"/>
          <a:lstStyle/>
          <a:p>
            <a:pPr marL="0" indent="0">
              <a:buNone/>
            </a:pPr>
            <a:r>
              <a:rPr lang="en-US" sz="1200" b="1" dirty="0">
                <a:solidFill>
                  <a:srgbClr val="065F46"/>
                </a:solidFill>
                <a:latin typeface="Calibri" pitchFamily="34" charset="0"/>
                <a:ea typeface="Calibri" pitchFamily="34" charset="-122"/>
                <a:cs typeface="Calibri" pitchFamily="34" charset="-120"/>
              </a:rPr>
              <a:t>Controlled Variables Across All Scenarios</a:t>
            </a:r>
            <a:endParaRPr lang="en-US" sz="1200" dirty="0"/>
          </a:p>
        </p:txBody>
      </p:sp>
      <p:sp>
        <p:nvSpPr>
          <p:cNvPr id="18" name="Text 16"/>
          <p:cNvSpPr/>
          <p:nvPr/>
        </p:nvSpPr>
        <p:spPr>
          <a:xfrm>
            <a:off x="502920" y="3822192"/>
            <a:ext cx="8229600" cy="502920"/>
          </a:xfrm>
          <a:prstGeom prst="rect">
            <a:avLst/>
          </a:prstGeom>
          <a:noFill/>
          <a:ln/>
        </p:spPr>
        <p:txBody>
          <a:bodyPr wrap="square" lIns="0" tIns="0" rIns="0" bIns="0" rtlCol="0" anchor="ctr"/>
          <a:lstStyle/>
          <a:p>
            <a:pPr marL="0" indent="0">
              <a:buNone/>
            </a:pPr>
            <a:r>
              <a:rPr lang="en-US" sz="1200" dirty="0">
                <a:solidFill>
                  <a:srgbClr val="065F46"/>
                </a:solidFill>
                <a:latin typeface="Calibri" pitchFamily="34" charset="0"/>
                <a:ea typeface="Calibri" pitchFamily="34" charset="-122"/>
                <a:cs typeface="Calibri" pitchFamily="34" charset="-120"/>
              </a:rPr>
              <a:t>Same object set  ·  Same manifest  ·  Same measurement method  ·  Same kernel version  ·  Only the policy differs</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Workload Scenarios</a:t>
            </a:r>
            <a:endParaRPr lang="en-US" sz="2200" dirty="0"/>
          </a:p>
        </p:txBody>
      </p:sp>
      <p:sp>
        <p:nvSpPr>
          <p:cNvPr id="4" name="Shape 2"/>
          <p:cNvSpPr/>
          <p:nvPr/>
        </p:nvSpPr>
        <p:spPr>
          <a:xfrm>
            <a:off x="320040" y="804672"/>
            <a:ext cx="2834640" cy="1874520"/>
          </a:xfrm>
          <a:prstGeom prst="rect">
            <a:avLst/>
          </a:prstGeom>
          <a:solidFill>
            <a:srgbClr val="DBEAFE"/>
          </a:solidFill>
          <a:ln w="19050">
            <a:solidFill>
              <a:srgbClr val="2563EB"/>
            </a:solidFill>
            <a:prstDash val="solid"/>
          </a:ln>
          <a:effectLst>
            <a:outerShdw blurRad="101600" dist="25400" dir="8100000" algn="bl" rotWithShape="0">
              <a:srgbClr val="000000">
                <a:alpha val="10000"/>
              </a:srgbClr>
            </a:outerShdw>
          </a:effectLst>
        </p:spPr>
      </p:sp>
      <p:sp>
        <p:nvSpPr>
          <p:cNvPr id="5" name="Shape 3"/>
          <p:cNvSpPr/>
          <p:nvPr/>
        </p:nvSpPr>
        <p:spPr>
          <a:xfrm>
            <a:off x="320040" y="804672"/>
            <a:ext cx="2834640" cy="384048"/>
          </a:xfrm>
          <a:prstGeom prst="rect">
            <a:avLst/>
          </a:prstGeom>
          <a:solidFill>
            <a:srgbClr val="2563EB"/>
          </a:solidFill>
          <a:ln w="12700">
            <a:solidFill>
              <a:srgbClr val="2563EB"/>
            </a:solidFill>
            <a:prstDash val="solid"/>
          </a:ln>
        </p:spPr>
      </p:sp>
      <p:sp>
        <p:nvSpPr>
          <p:cNvPr id="6" name="Text 4"/>
          <p:cNvSpPr/>
          <p:nvPr/>
        </p:nvSpPr>
        <p:spPr>
          <a:xfrm>
            <a:off x="429768" y="841248"/>
            <a:ext cx="2615184" cy="310896"/>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cold</a:t>
            </a:r>
            <a:endParaRPr lang="en-US" sz="1600" dirty="0"/>
          </a:p>
        </p:txBody>
      </p:sp>
      <p:sp>
        <p:nvSpPr>
          <p:cNvPr id="7" name="Text 5"/>
          <p:cNvSpPr/>
          <p:nvPr/>
        </p:nvSpPr>
        <p:spPr>
          <a:xfrm>
            <a:off x="429768" y="1261872"/>
            <a:ext cx="2615184" cy="1298448"/>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Sequential metadata traversal from a cold start — drop_caches first, then traverse the full file pool once</a:t>
            </a:r>
            <a:endParaRPr lang="en-US" sz="1100" dirty="0"/>
          </a:p>
        </p:txBody>
      </p:sp>
      <p:sp>
        <p:nvSpPr>
          <p:cNvPr id="8" name="Shape 6"/>
          <p:cNvSpPr/>
          <p:nvPr/>
        </p:nvSpPr>
        <p:spPr>
          <a:xfrm>
            <a:off x="3291840" y="804672"/>
            <a:ext cx="2834640" cy="1874520"/>
          </a:xfrm>
          <a:prstGeom prst="rect">
            <a:avLst/>
          </a:prstGeom>
          <a:solidFill>
            <a:srgbClr val="EDE9FE"/>
          </a:solidFill>
          <a:ln w="19050">
            <a:solidFill>
              <a:srgbClr val="7C3AED"/>
            </a:solidFill>
            <a:prstDash val="solid"/>
          </a:ln>
          <a:effectLst>
            <a:outerShdw blurRad="101600" dist="25400" dir="8100000" algn="bl" rotWithShape="0">
              <a:srgbClr val="000000">
                <a:alpha val="10000"/>
              </a:srgbClr>
            </a:outerShdw>
          </a:effectLst>
        </p:spPr>
      </p:sp>
      <p:sp>
        <p:nvSpPr>
          <p:cNvPr id="9" name="Shape 7"/>
          <p:cNvSpPr/>
          <p:nvPr/>
        </p:nvSpPr>
        <p:spPr>
          <a:xfrm>
            <a:off x="3291840" y="804672"/>
            <a:ext cx="2834640" cy="384048"/>
          </a:xfrm>
          <a:prstGeom prst="rect">
            <a:avLst/>
          </a:prstGeom>
          <a:solidFill>
            <a:srgbClr val="7C3AED"/>
          </a:solidFill>
          <a:ln w="12700">
            <a:solidFill>
              <a:srgbClr val="7C3AED"/>
            </a:solidFill>
            <a:prstDash val="solid"/>
          </a:ln>
        </p:spPr>
      </p:sp>
      <p:sp>
        <p:nvSpPr>
          <p:cNvPr id="10" name="Text 8"/>
          <p:cNvSpPr/>
          <p:nvPr/>
        </p:nvSpPr>
        <p:spPr>
          <a:xfrm>
            <a:off x="3401568" y="841248"/>
            <a:ext cx="2615184" cy="310896"/>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warm</a:t>
            </a:r>
            <a:endParaRPr lang="en-US" sz="1600" dirty="0"/>
          </a:p>
        </p:txBody>
      </p:sp>
      <p:sp>
        <p:nvSpPr>
          <p:cNvPr id="11" name="Text 9"/>
          <p:cNvSpPr/>
          <p:nvPr/>
        </p:nvSpPr>
        <p:spPr>
          <a:xfrm>
            <a:off x="3401568" y="1261872"/>
            <a:ext cx="2615184" cy="1298448"/>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Repeat the same cold traversal immediately — tests whether upper caches absorb the repeat</a:t>
            </a:r>
            <a:endParaRPr lang="en-US" sz="1100" dirty="0"/>
          </a:p>
        </p:txBody>
      </p:sp>
      <p:sp>
        <p:nvSpPr>
          <p:cNvPr id="12" name="Shape 10"/>
          <p:cNvSpPr/>
          <p:nvPr/>
        </p:nvSpPr>
        <p:spPr>
          <a:xfrm>
            <a:off x="6263640" y="804672"/>
            <a:ext cx="2834640" cy="1874520"/>
          </a:xfrm>
          <a:prstGeom prst="rect">
            <a:avLst/>
          </a:prstGeom>
          <a:solidFill>
            <a:srgbClr val="CFFAFE"/>
          </a:solidFill>
          <a:ln w="19050">
            <a:solidFill>
              <a:srgbClr val="0891B2"/>
            </a:solidFill>
            <a:prstDash val="solid"/>
          </a:ln>
          <a:effectLst>
            <a:outerShdw blurRad="101600" dist="25400" dir="8100000" algn="bl" rotWithShape="0">
              <a:srgbClr val="000000">
                <a:alpha val="10000"/>
              </a:srgbClr>
            </a:outerShdw>
          </a:effectLst>
        </p:spPr>
      </p:sp>
      <p:sp>
        <p:nvSpPr>
          <p:cNvPr id="13" name="Shape 11"/>
          <p:cNvSpPr/>
          <p:nvPr/>
        </p:nvSpPr>
        <p:spPr>
          <a:xfrm>
            <a:off x="6263640" y="804672"/>
            <a:ext cx="2834640" cy="384048"/>
          </a:xfrm>
          <a:prstGeom prst="rect">
            <a:avLst/>
          </a:prstGeom>
          <a:solidFill>
            <a:srgbClr val="0891B2"/>
          </a:solidFill>
          <a:ln w="12700">
            <a:solidFill>
              <a:srgbClr val="0891B2"/>
            </a:solidFill>
            <a:prstDash val="solid"/>
          </a:ln>
        </p:spPr>
      </p:sp>
      <p:sp>
        <p:nvSpPr>
          <p:cNvPr id="14" name="Text 12"/>
          <p:cNvSpPr/>
          <p:nvPr/>
        </p:nvSpPr>
        <p:spPr>
          <a:xfrm>
            <a:off x="6373368" y="841248"/>
            <a:ext cx="2615184" cy="310896"/>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seq</a:t>
            </a:r>
            <a:endParaRPr lang="en-US" sz="1600" dirty="0"/>
          </a:p>
        </p:txBody>
      </p:sp>
      <p:sp>
        <p:nvSpPr>
          <p:cNvPr id="15" name="Text 13"/>
          <p:cNvSpPr/>
          <p:nvPr/>
        </p:nvSpPr>
        <p:spPr>
          <a:xfrm>
            <a:off x="6373368" y="1261872"/>
            <a:ext cx="2615184" cy="1298448"/>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Stable fixed-order traversal of the shared small-file pool — repeatable reference access pattern</a:t>
            </a:r>
            <a:endParaRPr lang="en-US" sz="1100" dirty="0"/>
          </a:p>
        </p:txBody>
      </p:sp>
      <p:sp>
        <p:nvSpPr>
          <p:cNvPr id="16" name="Shape 14"/>
          <p:cNvSpPr/>
          <p:nvPr/>
        </p:nvSpPr>
        <p:spPr>
          <a:xfrm>
            <a:off x="320040" y="2816352"/>
            <a:ext cx="2834640" cy="1874520"/>
          </a:xfrm>
          <a:prstGeom prst="rect">
            <a:avLst/>
          </a:prstGeom>
          <a:solidFill>
            <a:srgbClr val="FEF3C7"/>
          </a:solidFill>
          <a:ln w="19050">
            <a:solidFill>
              <a:srgbClr val="D97706"/>
            </a:solidFill>
            <a:prstDash val="solid"/>
          </a:ln>
          <a:effectLst>
            <a:outerShdw blurRad="101600" dist="25400" dir="8100000" algn="bl" rotWithShape="0">
              <a:srgbClr val="000000">
                <a:alpha val="10000"/>
              </a:srgbClr>
            </a:outerShdw>
          </a:effectLst>
        </p:spPr>
      </p:sp>
      <p:sp>
        <p:nvSpPr>
          <p:cNvPr id="17" name="Shape 15"/>
          <p:cNvSpPr/>
          <p:nvPr/>
        </p:nvSpPr>
        <p:spPr>
          <a:xfrm>
            <a:off x="320040" y="2816352"/>
            <a:ext cx="2834640" cy="384048"/>
          </a:xfrm>
          <a:prstGeom prst="rect">
            <a:avLst/>
          </a:prstGeom>
          <a:solidFill>
            <a:srgbClr val="D97706"/>
          </a:solidFill>
          <a:ln w="12700">
            <a:solidFill>
              <a:srgbClr val="D97706"/>
            </a:solidFill>
            <a:prstDash val="solid"/>
          </a:ln>
        </p:spPr>
      </p:sp>
      <p:sp>
        <p:nvSpPr>
          <p:cNvPr id="18" name="Text 16"/>
          <p:cNvSpPr/>
          <p:nvPr/>
        </p:nvSpPr>
        <p:spPr>
          <a:xfrm>
            <a:off x="429768" y="2852928"/>
            <a:ext cx="2615184" cy="310896"/>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rand</a:t>
            </a:r>
            <a:endParaRPr lang="en-US" sz="1600" dirty="0"/>
          </a:p>
        </p:txBody>
      </p:sp>
      <p:sp>
        <p:nvSpPr>
          <p:cNvPr id="19" name="Text 17"/>
          <p:cNvSpPr/>
          <p:nvPr/>
        </p:nvSpPr>
        <p:spPr>
          <a:xfrm>
            <a:off x="429768" y="3273552"/>
            <a:ext cx="2615184" cy="1298448"/>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Fixed-seed randomized traversal — same objects, different access order each repeat</a:t>
            </a:r>
            <a:endParaRPr lang="en-US" sz="1100" dirty="0"/>
          </a:p>
        </p:txBody>
      </p:sp>
      <p:sp>
        <p:nvSpPr>
          <p:cNvPr id="20" name="Shape 18"/>
          <p:cNvSpPr/>
          <p:nvPr/>
        </p:nvSpPr>
        <p:spPr>
          <a:xfrm>
            <a:off x="3291840" y="2816352"/>
            <a:ext cx="2834640" cy="1874520"/>
          </a:xfrm>
          <a:prstGeom prst="rect">
            <a:avLst/>
          </a:prstGeom>
          <a:solidFill>
            <a:srgbClr val="FEE2E2"/>
          </a:solidFill>
          <a:ln w="19050">
            <a:solidFill>
              <a:srgbClr val="DC2626"/>
            </a:solidFill>
            <a:prstDash val="solid"/>
          </a:ln>
          <a:effectLst>
            <a:outerShdw blurRad="101600" dist="25400" dir="8100000" algn="bl" rotWithShape="0">
              <a:srgbClr val="000000">
                <a:alpha val="10000"/>
              </a:srgbClr>
            </a:outerShdw>
          </a:effectLst>
        </p:spPr>
      </p:sp>
      <p:sp>
        <p:nvSpPr>
          <p:cNvPr id="21" name="Shape 19"/>
          <p:cNvSpPr/>
          <p:nvPr/>
        </p:nvSpPr>
        <p:spPr>
          <a:xfrm>
            <a:off x="3291840" y="2816352"/>
            <a:ext cx="2834640" cy="384048"/>
          </a:xfrm>
          <a:prstGeom prst="rect">
            <a:avLst/>
          </a:prstGeom>
          <a:solidFill>
            <a:srgbClr val="DC2626"/>
          </a:solidFill>
          <a:ln w="12700">
            <a:solidFill>
              <a:srgbClr val="DC2626"/>
            </a:solidFill>
            <a:prstDash val="solid"/>
          </a:ln>
        </p:spPr>
      </p:sp>
      <p:sp>
        <p:nvSpPr>
          <p:cNvPr id="22" name="Text 20"/>
          <p:cNvSpPr/>
          <p:nvPr/>
        </p:nvSpPr>
        <p:spPr>
          <a:xfrm>
            <a:off x="3401568" y="2852928"/>
            <a:ext cx="2615184" cy="310896"/>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zipf</a:t>
            </a:r>
            <a:endParaRPr lang="en-US" sz="1600" dirty="0"/>
          </a:p>
        </p:txBody>
      </p:sp>
      <p:sp>
        <p:nvSpPr>
          <p:cNvPr id="23" name="Text 21"/>
          <p:cNvSpPr/>
          <p:nvPr/>
        </p:nvSpPr>
        <p:spPr>
          <a:xfrm>
            <a:off x="3401568" y="3273552"/>
            <a:ext cx="2615184" cy="1298448"/>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Hotspot-skewed access: a small fraction of files receive the majority of accesses — favors LFU</a:t>
            </a:r>
            <a:endParaRPr lang="en-US" sz="1100" dirty="0"/>
          </a:p>
        </p:txBody>
      </p:sp>
      <p:sp>
        <p:nvSpPr>
          <p:cNvPr id="24" name="Shape 22"/>
          <p:cNvSpPr/>
          <p:nvPr/>
        </p:nvSpPr>
        <p:spPr>
          <a:xfrm>
            <a:off x="6263640" y="2816352"/>
            <a:ext cx="2834640" cy="1874520"/>
          </a:xfrm>
          <a:prstGeom prst="rect">
            <a:avLst/>
          </a:prstGeom>
          <a:solidFill>
            <a:srgbClr val="CCFBF1"/>
          </a:solidFill>
          <a:ln w="19050">
            <a:solidFill>
              <a:srgbClr val="0D9488"/>
            </a:solidFill>
            <a:prstDash val="solid"/>
          </a:ln>
          <a:effectLst>
            <a:outerShdw blurRad="101600" dist="25400" dir="8100000" algn="bl" rotWithShape="0">
              <a:srgbClr val="000000">
                <a:alpha val="10000"/>
              </a:srgbClr>
            </a:outerShdw>
          </a:effectLst>
        </p:spPr>
      </p:sp>
      <p:sp>
        <p:nvSpPr>
          <p:cNvPr id="25" name="Shape 23"/>
          <p:cNvSpPr/>
          <p:nvPr/>
        </p:nvSpPr>
        <p:spPr>
          <a:xfrm>
            <a:off x="6263640" y="2816352"/>
            <a:ext cx="2834640" cy="384048"/>
          </a:xfrm>
          <a:prstGeom prst="rect">
            <a:avLst/>
          </a:prstGeom>
          <a:solidFill>
            <a:srgbClr val="0D9488"/>
          </a:solidFill>
          <a:ln w="12700">
            <a:solidFill>
              <a:srgbClr val="0D9488"/>
            </a:solidFill>
            <a:prstDash val="solid"/>
          </a:ln>
        </p:spPr>
      </p:sp>
      <p:sp>
        <p:nvSpPr>
          <p:cNvPr id="26" name="Text 24"/>
          <p:cNvSpPr/>
          <p:nvPr/>
        </p:nvSpPr>
        <p:spPr>
          <a:xfrm>
            <a:off x="6373368" y="2852928"/>
            <a:ext cx="2615184" cy="310896"/>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meta</a:t>
            </a:r>
            <a:endParaRPr lang="en-US" sz="1600" dirty="0"/>
          </a:p>
        </p:txBody>
      </p:sp>
      <p:sp>
        <p:nvSpPr>
          <p:cNvPr id="27" name="Text 25"/>
          <p:cNvSpPr/>
          <p:nvPr/>
        </p:nvSpPr>
        <p:spPr>
          <a:xfrm>
            <a:off x="6373368" y="3273552"/>
            <a:ext cx="2615184" cy="1298448"/>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Heavier and broader metadata traversal — wider working set, tests LFU's adaptability limits</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Experimental Procedure</a:t>
            </a:r>
            <a:endParaRPr lang="en-US" sz="2200" dirty="0"/>
          </a:p>
        </p:txBody>
      </p:sp>
      <p:sp>
        <p:nvSpPr>
          <p:cNvPr id="4" name="Shape 2"/>
          <p:cNvSpPr/>
          <p:nvPr/>
        </p:nvSpPr>
        <p:spPr>
          <a:xfrm>
            <a:off x="320040" y="804672"/>
            <a:ext cx="2743200" cy="352044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5" name="Shape 3"/>
          <p:cNvSpPr/>
          <p:nvPr/>
        </p:nvSpPr>
        <p:spPr>
          <a:xfrm>
            <a:off x="320040" y="804672"/>
            <a:ext cx="2743200" cy="457200"/>
          </a:xfrm>
          <a:prstGeom prst="rect">
            <a:avLst/>
          </a:prstGeom>
          <a:solidFill>
            <a:srgbClr val="0F172A"/>
          </a:solidFill>
          <a:ln w="12700">
            <a:solidFill>
              <a:srgbClr val="0F172A"/>
            </a:solidFill>
            <a:prstDash val="solid"/>
          </a:ln>
        </p:spPr>
      </p:sp>
      <p:sp>
        <p:nvSpPr>
          <p:cNvPr id="6" name="Text 4"/>
          <p:cNvSpPr/>
          <p:nvPr/>
        </p:nvSpPr>
        <p:spPr>
          <a:xfrm>
            <a:off x="429768" y="822960"/>
            <a:ext cx="914400" cy="420624"/>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Step 1</a:t>
            </a:r>
            <a:endParaRPr lang="en-US" sz="1300" dirty="0"/>
          </a:p>
        </p:txBody>
      </p:sp>
      <p:sp>
        <p:nvSpPr>
          <p:cNvPr id="7" name="Text 5"/>
          <p:cNvSpPr/>
          <p:nvPr/>
        </p:nvSpPr>
        <p:spPr>
          <a:xfrm>
            <a:off x="1234440" y="822960"/>
            <a:ext cx="1737360" cy="420624"/>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LRU Kernel</a:t>
            </a:r>
            <a:endParaRPr lang="en-US" sz="1300" dirty="0"/>
          </a:p>
        </p:txBody>
      </p:sp>
      <p:sp>
        <p:nvSpPr>
          <p:cNvPr id="8" name="Text 6"/>
          <p:cNvSpPr/>
          <p:nvPr/>
        </p:nvSpPr>
        <p:spPr>
          <a:xfrm>
            <a:off x="457200" y="1371600"/>
            <a:ext cx="2468880" cy="2560320"/>
          </a:xfrm>
          <a:prstGeom prst="rect">
            <a:avLst/>
          </a:prstGeom>
          <a:noFill/>
          <a:ln/>
        </p:spPr>
        <p:txBody>
          <a:bodyPr wrap="square" rtlCol="0" anchor="ctr"/>
          <a:lstStyle/>
          <a:p>
            <a:pPr marL="0" indent="0">
              <a:buNone/>
            </a:pPr>
            <a:r>
              <a:rPr lang="en-US" sz="1150" dirty="0">
                <a:solidFill>
                  <a:srgbClr val="475569"/>
                </a:solidFill>
                <a:latin typeface="Calibri" pitchFamily="34" charset="0"/>
                <a:ea typeface="Calibri" pitchFamily="34" charset="-122"/>
                <a:cs typeface="Calibri" pitchFamily="34" charset="-120"/>
              </a:rPr>
              <a:t>Boot kernel with default LRU-like bh_lru behavior</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Run the unified experiment script</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Capture /proc/cache_stats before/after each scenario</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Save → summary_lru.tsv</a:t>
            </a:r>
            <a:endParaRPr lang="en-US" sz="1150" dirty="0"/>
          </a:p>
        </p:txBody>
      </p:sp>
      <p:sp>
        <p:nvSpPr>
          <p:cNvPr id="9" name="Shape 7"/>
          <p:cNvSpPr/>
          <p:nvPr/>
        </p:nvSpPr>
        <p:spPr>
          <a:xfrm>
            <a:off x="3063240" y="2578608"/>
            <a:ext cx="228600" cy="0"/>
          </a:xfrm>
          <a:prstGeom prst="line">
            <a:avLst/>
          </a:prstGeom>
          <a:noFill/>
          <a:ln w="25400">
            <a:solidFill>
              <a:srgbClr val="0D9488"/>
            </a:solidFill>
            <a:prstDash val="solid"/>
          </a:ln>
        </p:spPr>
      </p:sp>
      <p:sp>
        <p:nvSpPr>
          <p:cNvPr id="10" name="Shape 8"/>
          <p:cNvSpPr/>
          <p:nvPr/>
        </p:nvSpPr>
        <p:spPr>
          <a:xfrm>
            <a:off x="3291840" y="804672"/>
            <a:ext cx="2743200" cy="352044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1" name="Shape 9"/>
          <p:cNvSpPr/>
          <p:nvPr/>
        </p:nvSpPr>
        <p:spPr>
          <a:xfrm>
            <a:off x="3291840" y="804672"/>
            <a:ext cx="2743200" cy="457200"/>
          </a:xfrm>
          <a:prstGeom prst="rect">
            <a:avLst/>
          </a:prstGeom>
          <a:solidFill>
            <a:srgbClr val="0F172A"/>
          </a:solidFill>
          <a:ln w="12700">
            <a:solidFill>
              <a:srgbClr val="0F172A"/>
            </a:solidFill>
            <a:prstDash val="solid"/>
          </a:ln>
        </p:spPr>
      </p:sp>
      <p:sp>
        <p:nvSpPr>
          <p:cNvPr id="12" name="Text 10"/>
          <p:cNvSpPr/>
          <p:nvPr/>
        </p:nvSpPr>
        <p:spPr>
          <a:xfrm>
            <a:off x="3401568" y="822960"/>
            <a:ext cx="914400" cy="420624"/>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Step 2</a:t>
            </a:r>
            <a:endParaRPr lang="en-US" sz="1300" dirty="0"/>
          </a:p>
        </p:txBody>
      </p:sp>
      <p:sp>
        <p:nvSpPr>
          <p:cNvPr id="13" name="Text 11"/>
          <p:cNvSpPr/>
          <p:nvPr/>
        </p:nvSpPr>
        <p:spPr>
          <a:xfrm>
            <a:off x="4206240" y="822960"/>
            <a:ext cx="1737360" cy="420624"/>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LFU Kernel</a:t>
            </a:r>
            <a:endParaRPr lang="en-US" sz="1300" dirty="0"/>
          </a:p>
        </p:txBody>
      </p:sp>
      <p:sp>
        <p:nvSpPr>
          <p:cNvPr id="14" name="Text 12"/>
          <p:cNvSpPr/>
          <p:nvPr/>
        </p:nvSpPr>
        <p:spPr>
          <a:xfrm>
            <a:off x="3429000" y="1371600"/>
            <a:ext cx="2468880" cy="2560320"/>
          </a:xfrm>
          <a:prstGeom prst="rect">
            <a:avLst/>
          </a:prstGeom>
          <a:noFill/>
          <a:ln/>
        </p:spPr>
        <p:txBody>
          <a:bodyPr wrap="square" rtlCol="0" anchor="ctr"/>
          <a:lstStyle/>
          <a:p>
            <a:pPr marL="0" indent="0">
              <a:buNone/>
            </a:pPr>
            <a:r>
              <a:rPr lang="en-US" sz="1150" dirty="0">
                <a:solidFill>
                  <a:srgbClr val="475569"/>
                </a:solidFill>
                <a:latin typeface="Calibri" pitchFamily="34" charset="0"/>
                <a:ea typeface="Calibri" pitchFamily="34" charset="-122"/>
                <a:cs typeface="Calibri" pitchFamily="34" charset="-120"/>
              </a:rPr>
              <a:t>Boot kernel with our LFU-like policy applied</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Run the SAME experiment script unchanged</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Capture /proc/cache_stats before/after each scenario</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Save → summary_lfu.tsv</a:t>
            </a:r>
            <a:endParaRPr lang="en-US" sz="1150" dirty="0"/>
          </a:p>
        </p:txBody>
      </p:sp>
      <p:sp>
        <p:nvSpPr>
          <p:cNvPr id="15" name="Shape 13"/>
          <p:cNvSpPr/>
          <p:nvPr/>
        </p:nvSpPr>
        <p:spPr>
          <a:xfrm>
            <a:off x="6035040" y="2578608"/>
            <a:ext cx="228600" cy="0"/>
          </a:xfrm>
          <a:prstGeom prst="line">
            <a:avLst/>
          </a:prstGeom>
          <a:noFill/>
          <a:ln w="25400">
            <a:solidFill>
              <a:srgbClr val="0D9488"/>
            </a:solidFill>
            <a:prstDash val="solid"/>
          </a:ln>
        </p:spPr>
      </p:sp>
      <p:sp>
        <p:nvSpPr>
          <p:cNvPr id="16" name="Shape 14"/>
          <p:cNvSpPr/>
          <p:nvPr/>
        </p:nvSpPr>
        <p:spPr>
          <a:xfrm>
            <a:off x="6263640" y="804672"/>
            <a:ext cx="2743200" cy="352044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7" name="Shape 15"/>
          <p:cNvSpPr/>
          <p:nvPr/>
        </p:nvSpPr>
        <p:spPr>
          <a:xfrm>
            <a:off x="6263640" y="804672"/>
            <a:ext cx="2743200" cy="457200"/>
          </a:xfrm>
          <a:prstGeom prst="rect">
            <a:avLst/>
          </a:prstGeom>
          <a:solidFill>
            <a:srgbClr val="0F172A"/>
          </a:solidFill>
          <a:ln w="12700">
            <a:solidFill>
              <a:srgbClr val="0F172A"/>
            </a:solidFill>
            <a:prstDash val="solid"/>
          </a:ln>
        </p:spPr>
      </p:sp>
      <p:sp>
        <p:nvSpPr>
          <p:cNvPr id="18" name="Text 16"/>
          <p:cNvSpPr/>
          <p:nvPr/>
        </p:nvSpPr>
        <p:spPr>
          <a:xfrm>
            <a:off x="6373368" y="822960"/>
            <a:ext cx="914400" cy="420624"/>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Step 3</a:t>
            </a:r>
            <a:endParaRPr lang="en-US" sz="1300" dirty="0"/>
          </a:p>
        </p:txBody>
      </p:sp>
      <p:sp>
        <p:nvSpPr>
          <p:cNvPr id="19" name="Text 17"/>
          <p:cNvSpPr/>
          <p:nvPr/>
        </p:nvSpPr>
        <p:spPr>
          <a:xfrm>
            <a:off x="7178040" y="822960"/>
            <a:ext cx="1737360" cy="420624"/>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Comparison</a:t>
            </a:r>
            <a:endParaRPr lang="en-US" sz="1300" dirty="0"/>
          </a:p>
        </p:txBody>
      </p:sp>
      <p:sp>
        <p:nvSpPr>
          <p:cNvPr id="20" name="Text 18"/>
          <p:cNvSpPr/>
          <p:nvPr/>
        </p:nvSpPr>
        <p:spPr>
          <a:xfrm>
            <a:off x="6400800" y="1371600"/>
            <a:ext cx="2468880" cy="2560320"/>
          </a:xfrm>
          <a:prstGeom prst="rect">
            <a:avLst/>
          </a:prstGeom>
          <a:noFill/>
          <a:ln/>
        </p:spPr>
        <p:txBody>
          <a:bodyPr wrap="square" rtlCol="0" anchor="ctr"/>
          <a:lstStyle/>
          <a:p>
            <a:pPr marL="0" indent="0">
              <a:buNone/>
            </a:pPr>
            <a:r>
              <a:rPr lang="en-US" sz="1150" dirty="0">
                <a:solidFill>
                  <a:srgbClr val="475569"/>
                </a:solidFill>
                <a:latin typeface="Calibri" pitchFamily="34" charset="0"/>
                <a:ea typeface="Calibri" pitchFamily="34" charset="-122"/>
                <a:cs typeface="Calibri" pitchFamily="34" charset="-120"/>
              </a:rPr>
              <a:t>Run plot_comparison.py on both tsv files</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Generate aligned LRU vs LFU bar charts</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Compute Δ Hit Rate per scenario</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Interpret the policy differences</a:t>
            </a:r>
            <a:endParaRPr lang="en-US" sz="1150" dirty="0"/>
          </a:p>
        </p:txBody>
      </p:sp>
      <p:sp>
        <p:nvSpPr>
          <p:cNvPr id="21" name="Shape 19"/>
          <p:cNvSpPr/>
          <p:nvPr/>
        </p:nvSpPr>
        <p:spPr>
          <a:xfrm>
            <a:off x="320040" y="4434840"/>
            <a:ext cx="8503920" cy="502920"/>
          </a:xfrm>
          <a:prstGeom prst="rect">
            <a:avLst/>
          </a:prstGeom>
          <a:solidFill>
            <a:srgbClr val="0D9488"/>
          </a:solidFill>
          <a:ln w="12700">
            <a:solidFill>
              <a:srgbClr val="0D9488"/>
            </a:solidFill>
            <a:prstDash val="solid"/>
          </a:ln>
        </p:spPr>
      </p:sp>
      <p:sp>
        <p:nvSpPr>
          <p:cNvPr id="22" name="Text 20"/>
          <p:cNvSpPr/>
          <p:nvPr/>
        </p:nvSpPr>
        <p:spPr>
          <a:xfrm>
            <a:off x="457200" y="4471416"/>
            <a:ext cx="8229600" cy="429768"/>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Fairness guarantee:  same script  ·  same dataset  ·  same measurement method  ·  only the policy differs</a:t>
            </a:r>
            <a:endParaRPr lang="en-US" sz="12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9488"/>
          </a:solidFill>
          <a:ln w="12700">
            <a:solidFill>
              <a:srgbClr val="0D9488"/>
            </a:solidFill>
            <a:prstDash val="solid"/>
          </a:ln>
        </p:spPr>
      </p:sp>
      <p:sp>
        <p:nvSpPr>
          <p:cNvPr id="3" name="Text 1"/>
          <p:cNvSpPr/>
          <p:nvPr/>
        </p:nvSpPr>
        <p:spPr>
          <a:xfrm>
            <a:off x="365760" y="1463040"/>
            <a:ext cx="8412480" cy="109728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PART 4: Results &amp; Interpretation</a:t>
            </a:r>
            <a:endParaRPr lang="en-US" sz="3600" dirty="0"/>
          </a:p>
        </p:txBody>
      </p:sp>
      <p:sp>
        <p:nvSpPr>
          <p:cNvPr id="4" name="Text 2"/>
          <p:cNvSpPr/>
          <p:nvPr/>
        </p:nvSpPr>
        <p:spPr>
          <a:xfrm>
            <a:off x="365760" y="2651760"/>
            <a:ext cx="8412480" cy="640080"/>
          </a:xfrm>
          <a:prstGeom prst="rect">
            <a:avLst/>
          </a:prstGeom>
          <a:noFill/>
          <a:ln/>
        </p:spPr>
        <p:txBody>
          <a:bodyPr wrap="square" rtlCol="0" anchor="ctr"/>
          <a:lstStyle/>
          <a:p>
            <a:pPr marL="0" indent="0">
              <a:buNone/>
            </a:pPr>
            <a:r>
              <a:rPr lang="en-US" sz="1800" i="1" dirty="0">
                <a:solidFill>
                  <a:srgbClr val="CCFBF1"/>
                </a:solidFill>
                <a:latin typeface="Calibri" pitchFamily="34" charset="0"/>
                <a:ea typeface="Calibri" pitchFamily="34" charset="-122"/>
                <a:cs typeface="Calibri" pitchFamily="34" charset="-120"/>
              </a:rPr>
              <a:t>What the data shows — and why each pattern is credible</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Main Result: Delta Hit Rate by Scenario (LRU vs LFU)</a:t>
            </a:r>
            <a:endParaRPr lang="en-US" sz="2200" dirty="0"/>
          </a:p>
        </p:txBody>
      </p:sp>
      <p:pic>
        <p:nvPicPr>
          <p:cNvPr id="4" name="Image 0" descr="preencoded.png"/>
          <p:cNvPicPr>
            <a:picLocks noChangeAspect="1"/>
          </p:cNvPicPr>
          <p:nvPr/>
        </p:nvPicPr>
        <p:blipFill>
          <a:blip r:embed="rId3"/>
          <a:stretch>
            <a:fillRect/>
          </a:stretch>
        </p:blipFill>
        <p:spPr>
          <a:xfrm>
            <a:off x="320040" y="777240"/>
            <a:ext cx="5943600" cy="3931920"/>
          </a:xfrm>
          <a:prstGeom prst="rect">
            <a:avLst/>
          </a:prstGeom>
        </p:spPr>
      </p:pic>
      <p:sp>
        <p:nvSpPr>
          <p:cNvPr id="5" name="Shape 2"/>
          <p:cNvSpPr/>
          <p:nvPr/>
        </p:nvSpPr>
        <p:spPr>
          <a:xfrm>
            <a:off x="6492240" y="804672"/>
            <a:ext cx="2331720" cy="1097280"/>
          </a:xfrm>
          <a:prstGeom prst="rect">
            <a:avLst/>
          </a:prstGeom>
          <a:solidFill>
            <a:srgbClr val="DCFCE7"/>
          </a:solidFill>
          <a:ln w="19050">
            <a:solidFill>
              <a:srgbClr val="16A34A"/>
            </a:solidFill>
            <a:prstDash val="solid"/>
          </a:ln>
        </p:spPr>
      </p:sp>
      <p:sp>
        <p:nvSpPr>
          <p:cNvPr id="6" name="Text 3"/>
          <p:cNvSpPr/>
          <p:nvPr/>
        </p:nvSpPr>
        <p:spPr>
          <a:xfrm>
            <a:off x="6565392" y="868680"/>
            <a:ext cx="2148840" cy="914400"/>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LFU better in cold (+3.93%), seq (+1.04%), rand (+1.02%), zipf (+1.37%)</a:t>
            </a:r>
            <a:endParaRPr lang="en-US" sz="1100" dirty="0"/>
          </a:p>
        </p:txBody>
      </p:sp>
      <p:sp>
        <p:nvSpPr>
          <p:cNvPr id="7" name="Shape 4"/>
          <p:cNvSpPr/>
          <p:nvPr/>
        </p:nvSpPr>
        <p:spPr>
          <a:xfrm>
            <a:off x="6492240" y="2084832"/>
            <a:ext cx="2331720" cy="1097280"/>
          </a:xfrm>
          <a:prstGeom prst="rect">
            <a:avLst/>
          </a:prstGeom>
          <a:solidFill>
            <a:srgbClr val="FEF3C7"/>
          </a:solidFill>
          <a:ln w="19050">
            <a:solidFill>
              <a:srgbClr val="D97706"/>
            </a:solidFill>
            <a:prstDash val="solid"/>
          </a:ln>
        </p:spPr>
      </p:sp>
      <p:sp>
        <p:nvSpPr>
          <p:cNvPr id="8" name="Text 5"/>
          <p:cNvSpPr/>
          <p:nvPr/>
        </p:nvSpPr>
        <p:spPr>
          <a:xfrm>
            <a:off x="6565392" y="2148840"/>
            <a:ext cx="2148840" cy="914400"/>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warm sample is near-zero — upper caches absorb the repeat traversal</a:t>
            </a:r>
            <a:endParaRPr lang="en-US" sz="1100" dirty="0"/>
          </a:p>
        </p:txBody>
      </p:sp>
      <p:sp>
        <p:nvSpPr>
          <p:cNvPr id="9" name="Shape 6"/>
          <p:cNvSpPr/>
          <p:nvPr/>
        </p:nvSpPr>
        <p:spPr>
          <a:xfrm>
            <a:off x="6492240" y="3364992"/>
            <a:ext cx="2331720" cy="1097280"/>
          </a:xfrm>
          <a:prstGeom prst="rect">
            <a:avLst/>
          </a:prstGeom>
          <a:solidFill>
            <a:srgbClr val="FEE2E2"/>
          </a:solidFill>
          <a:ln w="19050">
            <a:solidFill>
              <a:srgbClr val="DC2626"/>
            </a:solidFill>
            <a:prstDash val="solid"/>
          </a:ln>
        </p:spPr>
      </p:sp>
      <p:sp>
        <p:nvSpPr>
          <p:cNvPr id="10" name="Text 7"/>
          <p:cNvSpPr/>
          <p:nvPr/>
        </p:nvSpPr>
        <p:spPr>
          <a:xfrm>
            <a:off x="6565392" y="3429000"/>
            <a:ext cx="2148840" cy="914400"/>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LFU worse in meta (−4.08%) — stale hot entries reduce adaptability</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Presentation Overview</a:t>
            </a:r>
            <a:endParaRPr lang="en-US" sz="2200" dirty="0"/>
          </a:p>
        </p:txBody>
      </p:sp>
      <p:sp>
        <p:nvSpPr>
          <p:cNvPr id="4" name="Shape 2"/>
          <p:cNvSpPr/>
          <p:nvPr/>
        </p:nvSpPr>
        <p:spPr>
          <a:xfrm>
            <a:off x="320040" y="868680"/>
            <a:ext cx="4160520" cy="8229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5" name="Text 3"/>
          <p:cNvSpPr/>
          <p:nvPr/>
        </p:nvSpPr>
        <p:spPr>
          <a:xfrm>
            <a:off x="429768" y="960120"/>
            <a:ext cx="502920" cy="640080"/>
          </a:xfrm>
          <a:prstGeom prst="rect">
            <a:avLst/>
          </a:prstGeom>
          <a:noFill/>
          <a:ln/>
        </p:spPr>
        <p:txBody>
          <a:bodyPr wrap="square" lIns="0" tIns="0" rIns="0" bIns="0" rtlCol="0" anchor="ctr"/>
          <a:lstStyle/>
          <a:p>
            <a:pPr marL="0" indent="0">
              <a:buNone/>
            </a:pPr>
            <a:r>
              <a:rPr lang="en-US" sz="2600" b="1" dirty="0">
                <a:solidFill>
                  <a:srgbClr val="0D9488"/>
                </a:solidFill>
                <a:latin typeface="Calibri" pitchFamily="34" charset="0"/>
                <a:ea typeface="Calibri" pitchFamily="34" charset="-122"/>
                <a:cs typeface="Calibri" pitchFamily="34" charset="-120"/>
              </a:rPr>
              <a:t>01</a:t>
            </a:r>
            <a:endParaRPr lang="en-US" sz="2600" dirty="0"/>
          </a:p>
        </p:txBody>
      </p:sp>
      <p:sp>
        <p:nvSpPr>
          <p:cNvPr id="6" name="Text 4"/>
          <p:cNvSpPr/>
          <p:nvPr/>
        </p:nvSpPr>
        <p:spPr>
          <a:xfrm>
            <a:off x="1005840" y="941832"/>
            <a:ext cx="3337560" cy="274320"/>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Background &amp; What We Measure</a:t>
            </a:r>
            <a:endParaRPr lang="en-US" sz="1300" dirty="0"/>
          </a:p>
        </p:txBody>
      </p:sp>
      <p:sp>
        <p:nvSpPr>
          <p:cNvPr id="7" name="Text 5"/>
          <p:cNvSpPr/>
          <p:nvPr/>
        </p:nvSpPr>
        <p:spPr>
          <a:xfrm>
            <a:off x="1005840" y="1252728"/>
            <a:ext cx="3337560" cy="384048"/>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Measurement boundary, Linux cache hierarchy, and why the distinction matters</a:t>
            </a:r>
            <a:endParaRPr lang="en-US" sz="1100" dirty="0"/>
          </a:p>
        </p:txBody>
      </p:sp>
      <p:sp>
        <p:nvSpPr>
          <p:cNvPr id="8" name="Shape 6"/>
          <p:cNvSpPr/>
          <p:nvPr/>
        </p:nvSpPr>
        <p:spPr>
          <a:xfrm>
            <a:off x="4663440" y="868680"/>
            <a:ext cx="4160520" cy="8229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9" name="Text 7"/>
          <p:cNvSpPr/>
          <p:nvPr/>
        </p:nvSpPr>
        <p:spPr>
          <a:xfrm>
            <a:off x="4773168" y="960120"/>
            <a:ext cx="502920" cy="640080"/>
          </a:xfrm>
          <a:prstGeom prst="rect">
            <a:avLst/>
          </a:prstGeom>
          <a:noFill/>
          <a:ln/>
        </p:spPr>
        <p:txBody>
          <a:bodyPr wrap="square" lIns="0" tIns="0" rIns="0" bIns="0" rtlCol="0" anchor="ctr"/>
          <a:lstStyle/>
          <a:p>
            <a:pPr marL="0" indent="0">
              <a:buNone/>
            </a:pPr>
            <a:r>
              <a:rPr lang="en-US" sz="2600" b="1" dirty="0">
                <a:solidFill>
                  <a:srgbClr val="0D9488"/>
                </a:solidFill>
                <a:latin typeface="Calibri" pitchFamily="34" charset="0"/>
                <a:ea typeface="Calibri" pitchFamily="34" charset="-122"/>
                <a:cs typeface="Calibri" pitchFamily="34" charset="-120"/>
              </a:rPr>
              <a:t>02</a:t>
            </a:r>
            <a:endParaRPr lang="en-US" sz="2600" dirty="0"/>
          </a:p>
        </p:txBody>
      </p:sp>
      <p:sp>
        <p:nvSpPr>
          <p:cNvPr id="10" name="Text 8"/>
          <p:cNvSpPr/>
          <p:nvPr/>
        </p:nvSpPr>
        <p:spPr>
          <a:xfrm>
            <a:off x="5349240" y="941832"/>
            <a:ext cx="3337560" cy="274320"/>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Kernel Implementation</a:t>
            </a:r>
            <a:endParaRPr lang="en-US" sz="1300" dirty="0"/>
          </a:p>
        </p:txBody>
      </p:sp>
      <p:sp>
        <p:nvSpPr>
          <p:cNvPr id="11" name="Text 9"/>
          <p:cNvSpPr/>
          <p:nvPr/>
        </p:nvSpPr>
        <p:spPr>
          <a:xfrm>
            <a:off x="5349240" y="1252728"/>
            <a:ext cx="3337560" cy="384048"/>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Changes in fs/buffer.c, buffer_head, LFU policy, and /proc/cache_stats</a:t>
            </a:r>
            <a:endParaRPr lang="en-US" sz="1100" dirty="0"/>
          </a:p>
        </p:txBody>
      </p:sp>
      <p:sp>
        <p:nvSpPr>
          <p:cNvPr id="12" name="Shape 10"/>
          <p:cNvSpPr/>
          <p:nvPr/>
        </p:nvSpPr>
        <p:spPr>
          <a:xfrm>
            <a:off x="320040" y="1856232"/>
            <a:ext cx="4160520" cy="8229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3" name="Text 11"/>
          <p:cNvSpPr/>
          <p:nvPr/>
        </p:nvSpPr>
        <p:spPr>
          <a:xfrm>
            <a:off x="429768" y="1947672"/>
            <a:ext cx="502920" cy="640080"/>
          </a:xfrm>
          <a:prstGeom prst="rect">
            <a:avLst/>
          </a:prstGeom>
          <a:noFill/>
          <a:ln/>
        </p:spPr>
        <p:txBody>
          <a:bodyPr wrap="square" lIns="0" tIns="0" rIns="0" bIns="0" rtlCol="0" anchor="ctr"/>
          <a:lstStyle/>
          <a:p>
            <a:pPr marL="0" indent="0">
              <a:buNone/>
            </a:pPr>
            <a:r>
              <a:rPr lang="en-US" sz="2600" b="1" dirty="0">
                <a:solidFill>
                  <a:srgbClr val="0D9488"/>
                </a:solidFill>
                <a:latin typeface="Calibri" pitchFamily="34" charset="0"/>
                <a:ea typeface="Calibri" pitchFamily="34" charset="-122"/>
                <a:cs typeface="Calibri" pitchFamily="34" charset="-120"/>
              </a:rPr>
              <a:t>03</a:t>
            </a:r>
            <a:endParaRPr lang="en-US" sz="2600" dirty="0"/>
          </a:p>
        </p:txBody>
      </p:sp>
      <p:sp>
        <p:nvSpPr>
          <p:cNvPr id="14" name="Text 12"/>
          <p:cNvSpPr/>
          <p:nvPr/>
        </p:nvSpPr>
        <p:spPr>
          <a:xfrm>
            <a:off x="1005840" y="1929384"/>
            <a:ext cx="3337560" cy="274320"/>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Workload Design</a:t>
            </a:r>
            <a:endParaRPr lang="en-US" sz="1300" dirty="0"/>
          </a:p>
        </p:txBody>
      </p:sp>
      <p:sp>
        <p:nvSpPr>
          <p:cNvPr id="15" name="Text 13"/>
          <p:cNvSpPr/>
          <p:nvPr/>
        </p:nvSpPr>
        <p:spPr>
          <a:xfrm>
            <a:off x="1005840" y="2240280"/>
            <a:ext cx="3337560" cy="384048"/>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Six controlled scenarios on a unified small-file metadata pool</a:t>
            </a:r>
            <a:endParaRPr lang="en-US" sz="1100" dirty="0"/>
          </a:p>
        </p:txBody>
      </p:sp>
      <p:sp>
        <p:nvSpPr>
          <p:cNvPr id="16" name="Shape 14"/>
          <p:cNvSpPr/>
          <p:nvPr/>
        </p:nvSpPr>
        <p:spPr>
          <a:xfrm>
            <a:off x="4663440" y="1856232"/>
            <a:ext cx="4160520" cy="8229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7" name="Text 15"/>
          <p:cNvSpPr/>
          <p:nvPr/>
        </p:nvSpPr>
        <p:spPr>
          <a:xfrm>
            <a:off x="4773168" y="1947672"/>
            <a:ext cx="502920" cy="640080"/>
          </a:xfrm>
          <a:prstGeom prst="rect">
            <a:avLst/>
          </a:prstGeom>
          <a:noFill/>
          <a:ln/>
        </p:spPr>
        <p:txBody>
          <a:bodyPr wrap="square" lIns="0" tIns="0" rIns="0" bIns="0" rtlCol="0" anchor="ctr"/>
          <a:lstStyle/>
          <a:p>
            <a:pPr marL="0" indent="0">
              <a:buNone/>
            </a:pPr>
            <a:r>
              <a:rPr lang="en-US" sz="2600" b="1" dirty="0">
                <a:solidFill>
                  <a:srgbClr val="0D9488"/>
                </a:solidFill>
                <a:latin typeface="Calibri" pitchFamily="34" charset="0"/>
                <a:ea typeface="Calibri" pitchFamily="34" charset="-122"/>
                <a:cs typeface="Calibri" pitchFamily="34" charset="-120"/>
              </a:rPr>
              <a:t>04</a:t>
            </a:r>
            <a:endParaRPr lang="en-US" sz="2600" dirty="0"/>
          </a:p>
        </p:txBody>
      </p:sp>
      <p:sp>
        <p:nvSpPr>
          <p:cNvPr id="18" name="Text 16"/>
          <p:cNvSpPr/>
          <p:nvPr/>
        </p:nvSpPr>
        <p:spPr>
          <a:xfrm>
            <a:off x="5349240" y="1929384"/>
            <a:ext cx="3337560" cy="274320"/>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Results &amp; Interpretation</a:t>
            </a:r>
            <a:endParaRPr lang="en-US" sz="1300" dirty="0"/>
          </a:p>
        </p:txBody>
      </p:sp>
      <p:sp>
        <p:nvSpPr>
          <p:cNvPr id="19" name="Text 17"/>
          <p:cNvSpPr/>
          <p:nvPr/>
        </p:nvSpPr>
        <p:spPr>
          <a:xfrm>
            <a:off x="5349240" y="2240280"/>
            <a:ext cx="3337560" cy="384048"/>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What the data shows — and why each pattern is credible</a:t>
            </a:r>
            <a:endParaRPr lang="en-US" sz="1100" dirty="0"/>
          </a:p>
        </p:txBody>
      </p:sp>
      <p:sp>
        <p:nvSpPr>
          <p:cNvPr id="20" name="Shape 18"/>
          <p:cNvSpPr/>
          <p:nvPr/>
        </p:nvSpPr>
        <p:spPr>
          <a:xfrm>
            <a:off x="2496312" y="2843784"/>
            <a:ext cx="4160520" cy="82296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21" name="Text 19"/>
          <p:cNvSpPr/>
          <p:nvPr/>
        </p:nvSpPr>
        <p:spPr>
          <a:xfrm>
            <a:off x="2606040" y="2935224"/>
            <a:ext cx="502920" cy="640080"/>
          </a:xfrm>
          <a:prstGeom prst="rect">
            <a:avLst/>
          </a:prstGeom>
          <a:noFill/>
          <a:ln/>
        </p:spPr>
        <p:txBody>
          <a:bodyPr wrap="square" lIns="0" tIns="0" rIns="0" bIns="0" rtlCol="0" anchor="ctr"/>
          <a:lstStyle/>
          <a:p>
            <a:pPr marL="0" indent="0">
              <a:buNone/>
            </a:pPr>
            <a:r>
              <a:rPr lang="en-US" sz="2600" b="1" dirty="0">
                <a:solidFill>
                  <a:srgbClr val="0D9488"/>
                </a:solidFill>
                <a:latin typeface="Calibri" pitchFamily="34" charset="0"/>
                <a:ea typeface="Calibri" pitchFamily="34" charset="-122"/>
                <a:cs typeface="Calibri" pitchFamily="34" charset="-120"/>
              </a:rPr>
              <a:t>05</a:t>
            </a:r>
            <a:endParaRPr lang="en-US" sz="2600" dirty="0"/>
          </a:p>
        </p:txBody>
      </p:sp>
      <p:sp>
        <p:nvSpPr>
          <p:cNvPr id="22" name="Text 20"/>
          <p:cNvSpPr/>
          <p:nvPr/>
        </p:nvSpPr>
        <p:spPr>
          <a:xfrm>
            <a:off x="3182112" y="2916936"/>
            <a:ext cx="3337560" cy="274320"/>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Limitations &amp; Conclusion</a:t>
            </a:r>
            <a:endParaRPr lang="en-US" sz="1300" dirty="0"/>
          </a:p>
        </p:txBody>
      </p:sp>
      <p:sp>
        <p:nvSpPr>
          <p:cNvPr id="23" name="Text 21"/>
          <p:cNvSpPr/>
          <p:nvPr/>
        </p:nvSpPr>
        <p:spPr>
          <a:xfrm>
            <a:off x="3182112" y="3227832"/>
            <a:ext cx="3337560" cy="384048"/>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Honest scope assessment, future directions, and key takeaways</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Where LFU Helps and Where It Hurts: Δ Hit Rate (Actual Data)</a:t>
            </a:r>
            <a:endParaRPr lang="en-US" sz="2200" dirty="0"/>
          </a:p>
        </p:txBody>
      </p:sp>
      <p:sp>
        <p:nvSpPr>
          <p:cNvPr id="4" name="Shape 2"/>
          <p:cNvSpPr/>
          <p:nvPr/>
        </p:nvSpPr>
        <p:spPr>
          <a:xfrm>
            <a:off x="278892" y="822960"/>
            <a:ext cx="804672" cy="384048"/>
          </a:xfrm>
          <a:prstGeom prst="rect">
            <a:avLst/>
          </a:prstGeom>
          <a:solidFill>
            <a:srgbClr val="0F172A"/>
          </a:solidFill>
          <a:ln w="12700">
            <a:solidFill>
              <a:srgbClr val="334155"/>
            </a:solidFill>
            <a:prstDash val="solid"/>
          </a:ln>
        </p:spPr>
      </p:sp>
      <p:sp>
        <p:nvSpPr>
          <p:cNvPr id="5" name="Text 3"/>
          <p:cNvSpPr/>
          <p:nvPr/>
        </p:nvSpPr>
        <p:spPr>
          <a:xfrm>
            <a:off x="315468" y="822960"/>
            <a:ext cx="731520" cy="38404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Scenario</a:t>
            </a:r>
            <a:endParaRPr lang="en-US" sz="1100" dirty="0"/>
          </a:p>
        </p:txBody>
      </p:sp>
      <p:sp>
        <p:nvSpPr>
          <p:cNvPr id="6" name="Shape 4"/>
          <p:cNvSpPr/>
          <p:nvPr/>
        </p:nvSpPr>
        <p:spPr>
          <a:xfrm>
            <a:off x="1083564" y="822960"/>
            <a:ext cx="932688" cy="384048"/>
          </a:xfrm>
          <a:prstGeom prst="rect">
            <a:avLst/>
          </a:prstGeom>
          <a:solidFill>
            <a:srgbClr val="0F172A"/>
          </a:solidFill>
          <a:ln w="12700">
            <a:solidFill>
              <a:srgbClr val="334155"/>
            </a:solidFill>
            <a:prstDash val="solid"/>
          </a:ln>
        </p:spPr>
      </p:sp>
      <p:sp>
        <p:nvSpPr>
          <p:cNvPr id="7" name="Text 5"/>
          <p:cNvSpPr/>
          <p:nvPr/>
        </p:nvSpPr>
        <p:spPr>
          <a:xfrm>
            <a:off x="1120140" y="822960"/>
            <a:ext cx="859536" cy="38404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LRU Hit Rate</a:t>
            </a:r>
            <a:endParaRPr lang="en-US" sz="1100" dirty="0"/>
          </a:p>
        </p:txBody>
      </p:sp>
      <p:sp>
        <p:nvSpPr>
          <p:cNvPr id="8" name="Shape 6"/>
          <p:cNvSpPr/>
          <p:nvPr/>
        </p:nvSpPr>
        <p:spPr>
          <a:xfrm>
            <a:off x="2016252" y="822960"/>
            <a:ext cx="932688" cy="384048"/>
          </a:xfrm>
          <a:prstGeom prst="rect">
            <a:avLst/>
          </a:prstGeom>
          <a:solidFill>
            <a:srgbClr val="0F172A"/>
          </a:solidFill>
          <a:ln w="12700">
            <a:solidFill>
              <a:srgbClr val="334155"/>
            </a:solidFill>
            <a:prstDash val="solid"/>
          </a:ln>
        </p:spPr>
      </p:sp>
      <p:sp>
        <p:nvSpPr>
          <p:cNvPr id="9" name="Text 7"/>
          <p:cNvSpPr/>
          <p:nvPr/>
        </p:nvSpPr>
        <p:spPr>
          <a:xfrm>
            <a:off x="2052828" y="822960"/>
            <a:ext cx="859536" cy="38404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LFU Hit Rate</a:t>
            </a:r>
            <a:endParaRPr lang="en-US" sz="1100" dirty="0"/>
          </a:p>
        </p:txBody>
      </p:sp>
      <p:sp>
        <p:nvSpPr>
          <p:cNvPr id="10" name="Shape 8"/>
          <p:cNvSpPr/>
          <p:nvPr/>
        </p:nvSpPr>
        <p:spPr>
          <a:xfrm>
            <a:off x="2948940" y="822960"/>
            <a:ext cx="960120" cy="384048"/>
          </a:xfrm>
          <a:prstGeom prst="rect">
            <a:avLst/>
          </a:prstGeom>
          <a:solidFill>
            <a:srgbClr val="0F172A"/>
          </a:solidFill>
          <a:ln w="12700">
            <a:solidFill>
              <a:srgbClr val="334155"/>
            </a:solidFill>
            <a:prstDash val="solid"/>
          </a:ln>
        </p:spPr>
      </p:sp>
      <p:sp>
        <p:nvSpPr>
          <p:cNvPr id="11" name="Text 9"/>
          <p:cNvSpPr/>
          <p:nvPr/>
        </p:nvSpPr>
        <p:spPr>
          <a:xfrm>
            <a:off x="2985516" y="822960"/>
            <a:ext cx="886968" cy="38404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Δ (LFU−LRU)</a:t>
            </a:r>
            <a:endParaRPr lang="en-US" sz="1100" dirty="0"/>
          </a:p>
        </p:txBody>
      </p:sp>
      <p:sp>
        <p:nvSpPr>
          <p:cNvPr id="12" name="Shape 10"/>
          <p:cNvSpPr/>
          <p:nvPr/>
        </p:nvSpPr>
        <p:spPr>
          <a:xfrm>
            <a:off x="3909060" y="822960"/>
            <a:ext cx="749808" cy="384048"/>
          </a:xfrm>
          <a:prstGeom prst="rect">
            <a:avLst/>
          </a:prstGeom>
          <a:solidFill>
            <a:srgbClr val="0F172A"/>
          </a:solidFill>
          <a:ln w="12700">
            <a:solidFill>
              <a:srgbClr val="334155"/>
            </a:solidFill>
            <a:prstDash val="solid"/>
          </a:ln>
        </p:spPr>
      </p:sp>
      <p:sp>
        <p:nvSpPr>
          <p:cNvPr id="13" name="Text 11"/>
          <p:cNvSpPr/>
          <p:nvPr/>
        </p:nvSpPr>
        <p:spPr>
          <a:xfrm>
            <a:off x="3945636" y="822960"/>
            <a:ext cx="676656" cy="38404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Verdict</a:t>
            </a:r>
            <a:endParaRPr lang="en-US" sz="1100" dirty="0"/>
          </a:p>
        </p:txBody>
      </p:sp>
      <p:sp>
        <p:nvSpPr>
          <p:cNvPr id="14" name="Shape 12"/>
          <p:cNvSpPr/>
          <p:nvPr/>
        </p:nvSpPr>
        <p:spPr>
          <a:xfrm>
            <a:off x="4658868" y="822960"/>
            <a:ext cx="4206240" cy="384048"/>
          </a:xfrm>
          <a:prstGeom prst="rect">
            <a:avLst/>
          </a:prstGeom>
          <a:solidFill>
            <a:srgbClr val="0F172A"/>
          </a:solidFill>
          <a:ln w="12700">
            <a:solidFill>
              <a:srgbClr val="334155"/>
            </a:solidFill>
            <a:prstDash val="solid"/>
          </a:ln>
        </p:spPr>
      </p:sp>
      <p:sp>
        <p:nvSpPr>
          <p:cNvPr id="15" name="Text 13"/>
          <p:cNvSpPr/>
          <p:nvPr/>
        </p:nvSpPr>
        <p:spPr>
          <a:xfrm>
            <a:off x="4695444" y="822960"/>
            <a:ext cx="4133088" cy="38404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Explanation</a:t>
            </a:r>
            <a:endParaRPr lang="en-US" sz="1100" dirty="0"/>
          </a:p>
        </p:txBody>
      </p:sp>
      <p:sp>
        <p:nvSpPr>
          <p:cNvPr id="16" name="Shape 14"/>
          <p:cNvSpPr/>
          <p:nvPr/>
        </p:nvSpPr>
        <p:spPr>
          <a:xfrm>
            <a:off x="278892" y="1252728"/>
            <a:ext cx="804672" cy="521208"/>
          </a:xfrm>
          <a:prstGeom prst="rect">
            <a:avLst/>
          </a:prstGeom>
          <a:solidFill>
            <a:srgbClr val="F8FAFC"/>
          </a:solidFill>
          <a:ln w="12700">
            <a:solidFill>
              <a:srgbClr val="E2E8F0"/>
            </a:solidFill>
            <a:prstDash val="solid"/>
          </a:ln>
        </p:spPr>
      </p:sp>
      <p:sp>
        <p:nvSpPr>
          <p:cNvPr id="17" name="Text 15"/>
          <p:cNvSpPr/>
          <p:nvPr/>
        </p:nvSpPr>
        <p:spPr>
          <a:xfrm>
            <a:off x="315468" y="1252728"/>
            <a:ext cx="731520"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cold</a:t>
            </a:r>
            <a:endParaRPr lang="en-US" sz="1050" dirty="0"/>
          </a:p>
        </p:txBody>
      </p:sp>
      <p:sp>
        <p:nvSpPr>
          <p:cNvPr id="18" name="Shape 16"/>
          <p:cNvSpPr/>
          <p:nvPr/>
        </p:nvSpPr>
        <p:spPr>
          <a:xfrm>
            <a:off x="1083564" y="1252728"/>
            <a:ext cx="932688" cy="521208"/>
          </a:xfrm>
          <a:prstGeom prst="rect">
            <a:avLst/>
          </a:prstGeom>
          <a:solidFill>
            <a:srgbClr val="F8FAFC"/>
          </a:solidFill>
          <a:ln w="12700">
            <a:solidFill>
              <a:srgbClr val="E2E8F0"/>
            </a:solidFill>
            <a:prstDash val="solid"/>
          </a:ln>
        </p:spPr>
      </p:sp>
      <p:sp>
        <p:nvSpPr>
          <p:cNvPr id="19" name="Text 17"/>
          <p:cNvSpPr/>
          <p:nvPr/>
        </p:nvSpPr>
        <p:spPr>
          <a:xfrm>
            <a:off x="1120140" y="1252728"/>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90.44%</a:t>
            </a:r>
            <a:endParaRPr lang="en-US" sz="1050" dirty="0"/>
          </a:p>
        </p:txBody>
      </p:sp>
      <p:sp>
        <p:nvSpPr>
          <p:cNvPr id="20" name="Shape 18"/>
          <p:cNvSpPr/>
          <p:nvPr/>
        </p:nvSpPr>
        <p:spPr>
          <a:xfrm>
            <a:off x="2016252" y="1252728"/>
            <a:ext cx="932688" cy="521208"/>
          </a:xfrm>
          <a:prstGeom prst="rect">
            <a:avLst/>
          </a:prstGeom>
          <a:solidFill>
            <a:srgbClr val="F8FAFC"/>
          </a:solidFill>
          <a:ln w="12700">
            <a:solidFill>
              <a:srgbClr val="E2E8F0"/>
            </a:solidFill>
            <a:prstDash val="solid"/>
          </a:ln>
        </p:spPr>
      </p:sp>
      <p:sp>
        <p:nvSpPr>
          <p:cNvPr id="21" name="Text 19"/>
          <p:cNvSpPr/>
          <p:nvPr/>
        </p:nvSpPr>
        <p:spPr>
          <a:xfrm>
            <a:off x="2052828" y="1252728"/>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94.37%</a:t>
            </a:r>
            <a:endParaRPr lang="en-US" sz="1050" dirty="0"/>
          </a:p>
        </p:txBody>
      </p:sp>
      <p:sp>
        <p:nvSpPr>
          <p:cNvPr id="22" name="Shape 20"/>
          <p:cNvSpPr/>
          <p:nvPr/>
        </p:nvSpPr>
        <p:spPr>
          <a:xfrm>
            <a:off x="2948940" y="1252728"/>
            <a:ext cx="960120" cy="521208"/>
          </a:xfrm>
          <a:prstGeom prst="rect">
            <a:avLst/>
          </a:prstGeom>
          <a:solidFill>
            <a:srgbClr val="F8FAFC"/>
          </a:solidFill>
          <a:ln w="12700">
            <a:solidFill>
              <a:srgbClr val="E2E8F0"/>
            </a:solidFill>
            <a:prstDash val="solid"/>
          </a:ln>
        </p:spPr>
      </p:sp>
      <p:sp>
        <p:nvSpPr>
          <p:cNvPr id="23" name="Text 21"/>
          <p:cNvSpPr/>
          <p:nvPr/>
        </p:nvSpPr>
        <p:spPr>
          <a:xfrm>
            <a:off x="2985516" y="1252728"/>
            <a:ext cx="886968"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+3.93%</a:t>
            </a:r>
            <a:endParaRPr lang="en-US" sz="1050" dirty="0"/>
          </a:p>
        </p:txBody>
      </p:sp>
      <p:sp>
        <p:nvSpPr>
          <p:cNvPr id="24" name="Shape 22"/>
          <p:cNvSpPr/>
          <p:nvPr/>
        </p:nvSpPr>
        <p:spPr>
          <a:xfrm>
            <a:off x="4658868" y="1252728"/>
            <a:ext cx="4206240" cy="521208"/>
          </a:xfrm>
          <a:prstGeom prst="rect">
            <a:avLst/>
          </a:prstGeom>
          <a:solidFill>
            <a:srgbClr val="F8FAFC"/>
          </a:solidFill>
          <a:ln w="12700">
            <a:solidFill>
              <a:srgbClr val="E2E8F0"/>
            </a:solidFill>
            <a:prstDash val="solid"/>
          </a:ln>
        </p:spPr>
      </p:sp>
      <p:sp>
        <p:nvSpPr>
          <p:cNvPr id="25" name="Text 23"/>
          <p:cNvSpPr/>
          <p:nvPr/>
        </p:nvSpPr>
        <p:spPr>
          <a:xfrm>
            <a:off x="4695444" y="1252728"/>
            <a:ext cx="4133088"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LFU clearly better — frequency retention helps fresh traversal</a:t>
            </a:r>
            <a:endParaRPr lang="en-US" sz="1050" dirty="0"/>
          </a:p>
        </p:txBody>
      </p:sp>
      <p:sp>
        <p:nvSpPr>
          <p:cNvPr id="26" name="Shape 24"/>
          <p:cNvSpPr/>
          <p:nvPr/>
        </p:nvSpPr>
        <p:spPr>
          <a:xfrm>
            <a:off x="3909060" y="1252728"/>
            <a:ext cx="749808" cy="521208"/>
          </a:xfrm>
          <a:prstGeom prst="rect">
            <a:avLst/>
          </a:prstGeom>
          <a:solidFill>
            <a:srgbClr val="F8FAFC"/>
          </a:solidFill>
          <a:ln w="12700">
            <a:solidFill>
              <a:srgbClr val="E2E8F0"/>
            </a:solidFill>
            <a:prstDash val="solid"/>
          </a:ln>
        </p:spPr>
      </p:sp>
      <p:sp>
        <p:nvSpPr>
          <p:cNvPr id="27" name="Text 25"/>
          <p:cNvSpPr/>
          <p:nvPr/>
        </p:nvSpPr>
        <p:spPr>
          <a:xfrm>
            <a:off x="3945636" y="1252728"/>
            <a:ext cx="676656"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 Better</a:t>
            </a:r>
            <a:endParaRPr lang="en-US" sz="1050" dirty="0"/>
          </a:p>
        </p:txBody>
      </p:sp>
      <p:sp>
        <p:nvSpPr>
          <p:cNvPr id="28" name="Shape 26"/>
          <p:cNvSpPr/>
          <p:nvPr/>
        </p:nvSpPr>
        <p:spPr>
          <a:xfrm>
            <a:off x="278892" y="1819656"/>
            <a:ext cx="804672" cy="521208"/>
          </a:xfrm>
          <a:prstGeom prst="rect">
            <a:avLst/>
          </a:prstGeom>
          <a:solidFill>
            <a:srgbClr val="FFFFFF"/>
          </a:solidFill>
          <a:ln w="12700">
            <a:solidFill>
              <a:srgbClr val="E2E8F0"/>
            </a:solidFill>
            <a:prstDash val="solid"/>
          </a:ln>
        </p:spPr>
      </p:sp>
      <p:sp>
        <p:nvSpPr>
          <p:cNvPr id="29" name="Text 27"/>
          <p:cNvSpPr/>
          <p:nvPr/>
        </p:nvSpPr>
        <p:spPr>
          <a:xfrm>
            <a:off x="315468" y="1819656"/>
            <a:ext cx="731520"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warm</a:t>
            </a:r>
            <a:endParaRPr lang="en-US" sz="1050" dirty="0"/>
          </a:p>
        </p:txBody>
      </p:sp>
      <p:sp>
        <p:nvSpPr>
          <p:cNvPr id="30" name="Shape 28"/>
          <p:cNvSpPr/>
          <p:nvPr/>
        </p:nvSpPr>
        <p:spPr>
          <a:xfrm>
            <a:off x="1083564" y="1819656"/>
            <a:ext cx="932688" cy="521208"/>
          </a:xfrm>
          <a:prstGeom prst="rect">
            <a:avLst/>
          </a:prstGeom>
          <a:solidFill>
            <a:srgbClr val="FFFFFF"/>
          </a:solidFill>
          <a:ln w="12700">
            <a:solidFill>
              <a:srgbClr val="E2E8F0"/>
            </a:solidFill>
            <a:prstDash val="solid"/>
          </a:ln>
        </p:spPr>
      </p:sp>
      <p:sp>
        <p:nvSpPr>
          <p:cNvPr id="31" name="Text 29"/>
          <p:cNvSpPr/>
          <p:nvPr/>
        </p:nvSpPr>
        <p:spPr>
          <a:xfrm>
            <a:off x="1120140" y="1819656"/>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92.00%</a:t>
            </a:r>
            <a:endParaRPr lang="en-US" sz="1050" dirty="0"/>
          </a:p>
        </p:txBody>
      </p:sp>
      <p:sp>
        <p:nvSpPr>
          <p:cNvPr id="32" name="Shape 30"/>
          <p:cNvSpPr/>
          <p:nvPr/>
        </p:nvSpPr>
        <p:spPr>
          <a:xfrm>
            <a:off x="2016252" y="1819656"/>
            <a:ext cx="932688" cy="521208"/>
          </a:xfrm>
          <a:prstGeom prst="rect">
            <a:avLst/>
          </a:prstGeom>
          <a:solidFill>
            <a:srgbClr val="FFFFFF"/>
          </a:solidFill>
          <a:ln w="12700">
            <a:solidFill>
              <a:srgbClr val="E2E8F0"/>
            </a:solidFill>
            <a:prstDash val="solid"/>
          </a:ln>
        </p:spPr>
      </p:sp>
      <p:sp>
        <p:nvSpPr>
          <p:cNvPr id="33" name="Text 31"/>
          <p:cNvSpPr/>
          <p:nvPr/>
        </p:nvSpPr>
        <p:spPr>
          <a:xfrm>
            <a:off x="2052828" y="1819656"/>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80.00%</a:t>
            </a:r>
            <a:endParaRPr lang="en-US" sz="1050" dirty="0"/>
          </a:p>
        </p:txBody>
      </p:sp>
      <p:sp>
        <p:nvSpPr>
          <p:cNvPr id="34" name="Shape 32"/>
          <p:cNvSpPr/>
          <p:nvPr/>
        </p:nvSpPr>
        <p:spPr>
          <a:xfrm>
            <a:off x="2948940" y="1819656"/>
            <a:ext cx="960120" cy="521208"/>
          </a:xfrm>
          <a:prstGeom prst="rect">
            <a:avLst/>
          </a:prstGeom>
          <a:solidFill>
            <a:srgbClr val="FFFFFF"/>
          </a:solidFill>
          <a:ln w="12700">
            <a:solidFill>
              <a:srgbClr val="E2E8F0"/>
            </a:solidFill>
            <a:prstDash val="solid"/>
          </a:ln>
        </p:spPr>
      </p:sp>
      <p:sp>
        <p:nvSpPr>
          <p:cNvPr id="35" name="Text 33"/>
          <p:cNvSpPr/>
          <p:nvPr/>
        </p:nvSpPr>
        <p:spPr>
          <a:xfrm>
            <a:off x="2985516" y="1819656"/>
            <a:ext cx="886968" cy="521208"/>
          </a:xfrm>
          <a:prstGeom prst="rect">
            <a:avLst/>
          </a:prstGeom>
          <a:noFill/>
          <a:ln/>
        </p:spPr>
        <p:txBody>
          <a:bodyPr wrap="square" lIns="0" tIns="0" rIns="0" bIns="0" rtlCol="0" anchor="ctr"/>
          <a:lstStyle/>
          <a:p>
            <a:pPr marL="0" indent="0">
              <a:buNone/>
            </a:pPr>
            <a:r>
              <a:rPr lang="en-US" sz="1050" b="1" dirty="0">
                <a:solidFill>
                  <a:srgbClr val="DC2626"/>
                </a:solidFill>
                <a:latin typeface="Calibri" pitchFamily="34" charset="0"/>
                <a:ea typeface="Calibri" pitchFamily="34" charset="-122"/>
                <a:cs typeface="Calibri" pitchFamily="34" charset="-120"/>
              </a:rPr>
              <a:t>−12.00%</a:t>
            </a:r>
            <a:endParaRPr lang="en-US" sz="1050" dirty="0"/>
          </a:p>
        </p:txBody>
      </p:sp>
      <p:sp>
        <p:nvSpPr>
          <p:cNvPr id="36" name="Shape 34"/>
          <p:cNvSpPr/>
          <p:nvPr/>
        </p:nvSpPr>
        <p:spPr>
          <a:xfrm>
            <a:off x="4658868" y="1819656"/>
            <a:ext cx="4206240" cy="521208"/>
          </a:xfrm>
          <a:prstGeom prst="rect">
            <a:avLst/>
          </a:prstGeom>
          <a:solidFill>
            <a:srgbClr val="FFFFFF"/>
          </a:solidFill>
          <a:ln w="12700">
            <a:solidFill>
              <a:srgbClr val="E2E8F0"/>
            </a:solidFill>
            <a:prstDash val="solid"/>
          </a:ln>
        </p:spPr>
      </p:sp>
      <p:sp>
        <p:nvSpPr>
          <p:cNvPr id="37" name="Text 35"/>
          <p:cNvSpPr/>
          <p:nvPr/>
        </p:nvSpPr>
        <p:spPr>
          <a:xfrm>
            <a:off x="4695444" y="1819656"/>
            <a:ext cx="4133088"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Tiny sample (ΔTotal: LRU=25, LFU=30) — percentage is not meaningful evidence</a:t>
            </a:r>
            <a:endParaRPr lang="en-US" sz="1050" dirty="0"/>
          </a:p>
        </p:txBody>
      </p:sp>
      <p:sp>
        <p:nvSpPr>
          <p:cNvPr id="38" name="Shape 36"/>
          <p:cNvSpPr/>
          <p:nvPr/>
        </p:nvSpPr>
        <p:spPr>
          <a:xfrm>
            <a:off x="3909060" y="1819656"/>
            <a:ext cx="749808" cy="521208"/>
          </a:xfrm>
          <a:prstGeom prst="rect">
            <a:avLst/>
          </a:prstGeom>
          <a:solidFill>
            <a:srgbClr val="FFFFFF"/>
          </a:solidFill>
          <a:ln w="12700">
            <a:solidFill>
              <a:srgbClr val="E2E8F0"/>
            </a:solidFill>
            <a:prstDash val="solid"/>
          </a:ln>
        </p:spPr>
      </p:sp>
      <p:sp>
        <p:nvSpPr>
          <p:cNvPr id="39" name="Text 37"/>
          <p:cNvSpPr/>
          <p:nvPr/>
        </p:nvSpPr>
        <p:spPr>
          <a:xfrm>
            <a:off x="3945636" y="1819656"/>
            <a:ext cx="676656" cy="521208"/>
          </a:xfrm>
          <a:prstGeom prst="rect">
            <a:avLst/>
          </a:prstGeom>
          <a:noFill/>
          <a:ln/>
        </p:spPr>
        <p:txBody>
          <a:bodyPr wrap="square" lIns="0" tIns="0" rIns="0" bIns="0" rtlCol="0" anchor="ctr"/>
          <a:lstStyle/>
          <a:p>
            <a:pPr marL="0" indent="0">
              <a:buNone/>
            </a:pPr>
            <a:r>
              <a:rPr lang="en-US" sz="1050" b="1" dirty="0">
                <a:solidFill>
                  <a:srgbClr val="DC2626"/>
                </a:solidFill>
                <a:latin typeface="Calibri" pitchFamily="34" charset="0"/>
                <a:ea typeface="Calibri" pitchFamily="34" charset="-122"/>
                <a:cs typeface="Calibri" pitchFamily="34" charset="-120"/>
              </a:rPr>
              <a:t>▼ Worse</a:t>
            </a:r>
            <a:endParaRPr lang="en-US" sz="1050" dirty="0"/>
          </a:p>
        </p:txBody>
      </p:sp>
      <p:sp>
        <p:nvSpPr>
          <p:cNvPr id="40" name="Shape 38"/>
          <p:cNvSpPr/>
          <p:nvPr/>
        </p:nvSpPr>
        <p:spPr>
          <a:xfrm>
            <a:off x="278892" y="2386584"/>
            <a:ext cx="804672" cy="521208"/>
          </a:xfrm>
          <a:prstGeom prst="rect">
            <a:avLst/>
          </a:prstGeom>
          <a:solidFill>
            <a:srgbClr val="F8FAFC"/>
          </a:solidFill>
          <a:ln w="12700">
            <a:solidFill>
              <a:srgbClr val="E2E8F0"/>
            </a:solidFill>
            <a:prstDash val="solid"/>
          </a:ln>
        </p:spPr>
      </p:sp>
      <p:sp>
        <p:nvSpPr>
          <p:cNvPr id="41" name="Text 39"/>
          <p:cNvSpPr/>
          <p:nvPr/>
        </p:nvSpPr>
        <p:spPr>
          <a:xfrm>
            <a:off x="315468" y="2386584"/>
            <a:ext cx="731520"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seq</a:t>
            </a:r>
            <a:endParaRPr lang="en-US" sz="1050" dirty="0"/>
          </a:p>
        </p:txBody>
      </p:sp>
      <p:sp>
        <p:nvSpPr>
          <p:cNvPr id="42" name="Shape 40"/>
          <p:cNvSpPr/>
          <p:nvPr/>
        </p:nvSpPr>
        <p:spPr>
          <a:xfrm>
            <a:off x="1083564" y="2386584"/>
            <a:ext cx="932688" cy="521208"/>
          </a:xfrm>
          <a:prstGeom prst="rect">
            <a:avLst/>
          </a:prstGeom>
          <a:solidFill>
            <a:srgbClr val="F8FAFC"/>
          </a:solidFill>
          <a:ln w="12700">
            <a:solidFill>
              <a:srgbClr val="E2E8F0"/>
            </a:solidFill>
            <a:prstDash val="solid"/>
          </a:ln>
        </p:spPr>
      </p:sp>
      <p:sp>
        <p:nvSpPr>
          <p:cNvPr id="43" name="Text 41"/>
          <p:cNvSpPr/>
          <p:nvPr/>
        </p:nvSpPr>
        <p:spPr>
          <a:xfrm>
            <a:off x="1120140" y="2386584"/>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88.96%</a:t>
            </a:r>
            <a:endParaRPr lang="en-US" sz="1050" dirty="0"/>
          </a:p>
        </p:txBody>
      </p:sp>
      <p:sp>
        <p:nvSpPr>
          <p:cNvPr id="44" name="Shape 42"/>
          <p:cNvSpPr/>
          <p:nvPr/>
        </p:nvSpPr>
        <p:spPr>
          <a:xfrm>
            <a:off x="2016252" y="2386584"/>
            <a:ext cx="932688" cy="521208"/>
          </a:xfrm>
          <a:prstGeom prst="rect">
            <a:avLst/>
          </a:prstGeom>
          <a:solidFill>
            <a:srgbClr val="F8FAFC"/>
          </a:solidFill>
          <a:ln w="12700">
            <a:solidFill>
              <a:srgbClr val="E2E8F0"/>
            </a:solidFill>
            <a:prstDash val="solid"/>
          </a:ln>
        </p:spPr>
      </p:sp>
      <p:sp>
        <p:nvSpPr>
          <p:cNvPr id="45" name="Text 43"/>
          <p:cNvSpPr/>
          <p:nvPr/>
        </p:nvSpPr>
        <p:spPr>
          <a:xfrm>
            <a:off x="2052828" y="2386584"/>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90.00%</a:t>
            </a:r>
            <a:endParaRPr lang="en-US" sz="1050" dirty="0"/>
          </a:p>
        </p:txBody>
      </p:sp>
      <p:sp>
        <p:nvSpPr>
          <p:cNvPr id="46" name="Shape 44"/>
          <p:cNvSpPr/>
          <p:nvPr/>
        </p:nvSpPr>
        <p:spPr>
          <a:xfrm>
            <a:off x="2948940" y="2386584"/>
            <a:ext cx="960120" cy="521208"/>
          </a:xfrm>
          <a:prstGeom prst="rect">
            <a:avLst/>
          </a:prstGeom>
          <a:solidFill>
            <a:srgbClr val="F8FAFC"/>
          </a:solidFill>
          <a:ln w="12700">
            <a:solidFill>
              <a:srgbClr val="E2E8F0"/>
            </a:solidFill>
            <a:prstDash val="solid"/>
          </a:ln>
        </p:spPr>
      </p:sp>
      <p:sp>
        <p:nvSpPr>
          <p:cNvPr id="47" name="Text 45"/>
          <p:cNvSpPr/>
          <p:nvPr/>
        </p:nvSpPr>
        <p:spPr>
          <a:xfrm>
            <a:off x="2985516" y="2386584"/>
            <a:ext cx="886968"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+1.04%</a:t>
            </a:r>
            <a:endParaRPr lang="en-US" sz="1050" dirty="0"/>
          </a:p>
        </p:txBody>
      </p:sp>
      <p:sp>
        <p:nvSpPr>
          <p:cNvPr id="48" name="Shape 46"/>
          <p:cNvSpPr/>
          <p:nvPr/>
        </p:nvSpPr>
        <p:spPr>
          <a:xfrm>
            <a:off x="4658868" y="2386584"/>
            <a:ext cx="4206240" cy="521208"/>
          </a:xfrm>
          <a:prstGeom prst="rect">
            <a:avLst/>
          </a:prstGeom>
          <a:solidFill>
            <a:srgbClr val="F8FAFC"/>
          </a:solidFill>
          <a:ln w="12700">
            <a:solidFill>
              <a:srgbClr val="E2E8F0"/>
            </a:solidFill>
            <a:prstDash val="solid"/>
          </a:ln>
        </p:spPr>
      </p:sp>
      <p:sp>
        <p:nvSpPr>
          <p:cNvPr id="49" name="Text 47"/>
          <p:cNvSpPr/>
          <p:nvPr/>
        </p:nvSpPr>
        <p:spPr>
          <a:xfrm>
            <a:off x="4695444" y="2386584"/>
            <a:ext cx="4133088"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Small consistent gain in stable-order sequential access</a:t>
            </a:r>
            <a:endParaRPr lang="en-US" sz="1050" dirty="0"/>
          </a:p>
        </p:txBody>
      </p:sp>
      <p:sp>
        <p:nvSpPr>
          <p:cNvPr id="50" name="Shape 48"/>
          <p:cNvSpPr/>
          <p:nvPr/>
        </p:nvSpPr>
        <p:spPr>
          <a:xfrm>
            <a:off x="3909060" y="2386584"/>
            <a:ext cx="749808" cy="521208"/>
          </a:xfrm>
          <a:prstGeom prst="rect">
            <a:avLst/>
          </a:prstGeom>
          <a:solidFill>
            <a:srgbClr val="F8FAFC"/>
          </a:solidFill>
          <a:ln w="12700">
            <a:solidFill>
              <a:srgbClr val="E2E8F0"/>
            </a:solidFill>
            <a:prstDash val="solid"/>
          </a:ln>
        </p:spPr>
      </p:sp>
      <p:sp>
        <p:nvSpPr>
          <p:cNvPr id="51" name="Text 49"/>
          <p:cNvSpPr/>
          <p:nvPr/>
        </p:nvSpPr>
        <p:spPr>
          <a:xfrm>
            <a:off x="3945636" y="2386584"/>
            <a:ext cx="676656"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 Better</a:t>
            </a:r>
            <a:endParaRPr lang="en-US" sz="1050" dirty="0"/>
          </a:p>
        </p:txBody>
      </p:sp>
      <p:sp>
        <p:nvSpPr>
          <p:cNvPr id="52" name="Shape 50"/>
          <p:cNvSpPr/>
          <p:nvPr/>
        </p:nvSpPr>
        <p:spPr>
          <a:xfrm>
            <a:off x="278892" y="2953512"/>
            <a:ext cx="804672" cy="521208"/>
          </a:xfrm>
          <a:prstGeom prst="rect">
            <a:avLst/>
          </a:prstGeom>
          <a:solidFill>
            <a:srgbClr val="FFFFFF"/>
          </a:solidFill>
          <a:ln w="12700">
            <a:solidFill>
              <a:srgbClr val="E2E8F0"/>
            </a:solidFill>
            <a:prstDash val="solid"/>
          </a:ln>
        </p:spPr>
      </p:sp>
      <p:sp>
        <p:nvSpPr>
          <p:cNvPr id="53" name="Text 51"/>
          <p:cNvSpPr/>
          <p:nvPr/>
        </p:nvSpPr>
        <p:spPr>
          <a:xfrm>
            <a:off x="315468" y="2953512"/>
            <a:ext cx="731520"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rand</a:t>
            </a:r>
            <a:endParaRPr lang="en-US" sz="1050" dirty="0"/>
          </a:p>
        </p:txBody>
      </p:sp>
      <p:sp>
        <p:nvSpPr>
          <p:cNvPr id="54" name="Shape 52"/>
          <p:cNvSpPr/>
          <p:nvPr/>
        </p:nvSpPr>
        <p:spPr>
          <a:xfrm>
            <a:off x="1083564" y="2953512"/>
            <a:ext cx="932688" cy="521208"/>
          </a:xfrm>
          <a:prstGeom prst="rect">
            <a:avLst/>
          </a:prstGeom>
          <a:solidFill>
            <a:srgbClr val="FFFFFF"/>
          </a:solidFill>
          <a:ln w="12700">
            <a:solidFill>
              <a:srgbClr val="E2E8F0"/>
            </a:solidFill>
            <a:prstDash val="solid"/>
          </a:ln>
        </p:spPr>
      </p:sp>
      <p:sp>
        <p:nvSpPr>
          <p:cNvPr id="55" name="Text 53"/>
          <p:cNvSpPr/>
          <p:nvPr/>
        </p:nvSpPr>
        <p:spPr>
          <a:xfrm>
            <a:off x="1120140" y="2953512"/>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88.96%</a:t>
            </a:r>
            <a:endParaRPr lang="en-US" sz="1050" dirty="0"/>
          </a:p>
        </p:txBody>
      </p:sp>
      <p:sp>
        <p:nvSpPr>
          <p:cNvPr id="56" name="Shape 54"/>
          <p:cNvSpPr/>
          <p:nvPr/>
        </p:nvSpPr>
        <p:spPr>
          <a:xfrm>
            <a:off x="2016252" y="2953512"/>
            <a:ext cx="932688" cy="521208"/>
          </a:xfrm>
          <a:prstGeom prst="rect">
            <a:avLst/>
          </a:prstGeom>
          <a:solidFill>
            <a:srgbClr val="FFFFFF"/>
          </a:solidFill>
          <a:ln w="12700">
            <a:solidFill>
              <a:srgbClr val="E2E8F0"/>
            </a:solidFill>
            <a:prstDash val="solid"/>
          </a:ln>
        </p:spPr>
      </p:sp>
      <p:sp>
        <p:nvSpPr>
          <p:cNvPr id="57" name="Text 55"/>
          <p:cNvSpPr/>
          <p:nvPr/>
        </p:nvSpPr>
        <p:spPr>
          <a:xfrm>
            <a:off x="2052828" y="2953512"/>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89.98%</a:t>
            </a:r>
            <a:endParaRPr lang="en-US" sz="1050" dirty="0"/>
          </a:p>
        </p:txBody>
      </p:sp>
      <p:sp>
        <p:nvSpPr>
          <p:cNvPr id="58" name="Shape 56"/>
          <p:cNvSpPr/>
          <p:nvPr/>
        </p:nvSpPr>
        <p:spPr>
          <a:xfrm>
            <a:off x="2948940" y="2953512"/>
            <a:ext cx="960120" cy="521208"/>
          </a:xfrm>
          <a:prstGeom prst="rect">
            <a:avLst/>
          </a:prstGeom>
          <a:solidFill>
            <a:srgbClr val="FFFFFF"/>
          </a:solidFill>
          <a:ln w="12700">
            <a:solidFill>
              <a:srgbClr val="E2E8F0"/>
            </a:solidFill>
            <a:prstDash val="solid"/>
          </a:ln>
        </p:spPr>
      </p:sp>
      <p:sp>
        <p:nvSpPr>
          <p:cNvPr id="59" name="Text 57"/>
          <p:cNvSpPr/>
          <p:nvPr/>
        </p:nvSpPr>
        <p:spPr>
          <a:xfrm>
            <a:off x="2985516" y="2953512"/>
            <a:ext cx="886968"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+1.02%</a:t>
            </a:r>
            <a:endParaRPr lang="en-US" sz="1050" dirty="0"/>
          </a:p>
        </p:txBody>
      </p:sp>
      <p:sp>
        <p:nvSpPr>
          <p:cNvPr id="60" name="Shape 58"/>
          <p:cNvSpPr/>
          <p:nvPr/>
        </p:nvSpPr>
        <p:spPr>
          <a:xfrm>
            <a:off x="4658868" y="2953512"/>
            <a:ext cx="4206240" cy="521208"/>
          </a:xfrm>
          <a:prstGeom prst="rect">
            <a:avLst/>
          </a:prstGeom>
          <a:solidFill>
            <a:srgbClr val="FFFFFF"/>
          </a:solidFill>
          <a:ln w="12700">
            <a:solidFill>
              <a:srgbClr val="E2E8F0"/>
            </a:solidFill>
            <a:prstDash val="solid"/>
          </a:ln>
        </p:spPr>
      </p:sp>
      <p:sp>
        <p:nvSpPr>
          <p:cNvPr id="61" name="Text 59"/>
          <p:cNvSpPr/>
          <p:nvPr/>
        </p:nvSpPr>
        <p:spPr>
          <a:xfrm>
            <a:off x="4695444" y="2953512"/>
            <a:ext cx="4133088"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LFU retains frequently accessed blocks against shuffled-order competition</a:t>
            </a:r>
            <a:endParaRPr lang="en-US" sz="1050" dirty="0"/>
          </a:p>
        </p:txBody>
      </p:sp>
      <p:sp>
        <p:nvSpPr>
          <p:cNvPr id="62" name="Shape 60"/>
          <p:cNvSpPr/>
          <p:nvPr/>
        </p:nvSpPr>
        <p:spPr>
          <a:xfrm>
            <a:off x="3909060" y="2953512"/>
            <a:ext cx="749808" cy="521208"/>
          </a:xfrm>
          <a:prstGeom prst="rect">
            <a:avLst/>
          </a:prstGeom>
          <a:solidFill>
            <a:srgbClr val="FFFFFF"/>
          </a:solidFill>
          <a:ln w="12700">
            <a:solidFill>
              <a:srgbClr val="E2E8F0"/>
            </a:solidFill>
            <a:prstDash val="solid"/>
          </a:ln>
        </p:spPr>
      </p:sp>
      <p:sp>
        <p:nvSpPr>
          <p:cNvPr id="63" name="Text 61"/>
          <p:cNvSpPr/>
          <p:nvPr/>
        </p:nvSpPr>
        <p:spPr>
          <a:xfrm>
            <a:off x="3945636" y="2953512"/>
            <a:ext cx="676656"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 Better</a:t>
            </a:r>
            <a:endParaRPr lang="en-US" sz="1050" dirty="0"/>
          </a:p>
        </p:txBody>
      </p:sp>
      <p:sp>
        <p:nvSpPr>
          <p:cNvPr id="64" name="Shape 62"/>
          <p:cNvSpPr/>
          <p:nvPr/>
        </p:nvSpPr>
        <p:spPr>
          <a:xfrm>
            <a:off x="278892" y="3520440"/>
            <a:ext cx="804672" cy="521208"/>
          </a:xfrm>
          <a:prstGeom prst="rect">
            <a:avLst/>
          </a:prstGeom>
          <a:solidFill>
            <a:srgbClr val="F8FAFC"/>
          </a:solidFill>
          <a:ln w="12700">
            <a:solidFill>
              <a:srgbClr val="E2E8F0"/>
            </a:solidFill>
            <a:prstDash val="solid"/>
          </a:ln>
        </p:spPr>
      </p:sp>
      <p:sp>
        <p:nvSpPr>
          <p:cNvPr id="65" name="Text 63"/>
          <p:cNvSpPr/>
          <p:nvPr/>
        </p:nvSpPr>
        <p:spPr>
          <a:xfrm>
            <a:off x="315468" y="3520440"/>
            <a:ext cx="731520"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zipf</a:t>
            </a:r>
            <a:endParaRPr lang="en-US" sz="1050" dirty="0"/>
          </a:p>
        </p:txBody>
      </p:sp>
      <p:sp>
        <p:nvSpPr>
          <p:cNvPr id="66" name="Shape 64"/>
          <p:cNvSpPr/>
          <p:nvPr/>
        </p:nvSpPr>
        <p:spPr>
          <a:xfrm>
            <a:off x="1083564" y="3520440"/>
            <a:ext cx="932688" cy="521208"/>
          </a:xfrm>
          <a:prstGeom prst="rect">
            <a:avLst/>
          </a:prstGeom>
          <a:solidFill>
            <a:srgbClr val="F8FAFC"/>
          </a:solidFill>
          <a:ln w="12700">
            <a:solidFill>
              <a:srgbClr val="E2E8F0"/>
            </a:solidFill>
            <a:prstDash val="solid"/>
          </a:ln>
        </p:spPr>
      </p:sp>
      <p:sp>
        <p:nvSpPr>
          <p:cNvPr id="67" name="Text 65"/>
          <p:cNvSpPr/>
          <p:nvPr/>
        </p:nvSpPr>
        <p:spPr>
          <a:xfrm>
            <a:off x="1120140" y="3520440"/>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82.31%</a:t>
            </a:r>
            <a:endParaRPr lang="en-US" sz="1050" dirty="0"/>
          </a:p>
        </p:txBody>
      </p:sp>
      <p:sp>
        <p:nvSpPr>
          <p:cNvPr id="68" name="Shape 66"/>
          <p:cNvSpPr/>
          <p:nvPr/>
        </p:nvSpPr>
        <p:spPr>
          <a:xfrm>
            <a:off x="2016252" y="3520440"/>
            <a:ext cx="932688" cy="521208"/>
          </a:xfrm>
          <a:prstGeom prst="rect">
            <a:avLst/>
          </a:prstGeom>
          <a:solidFill>
            <a:srgbClr val="F8FAFC"/>
          </a:solidFill>
          <a:ln w="12700">
            <a:solidFill>
              <a:srgbClr val="E2E8F0"/>
            </a:solidFill>
            <a:prstDash val="solid"/>
          </a:ln>
        </p:spPr>
      </p:sp>
      <p:sp>
        <p:nvSpPr>
          <p:cNvPr id="69" name="Text 67"/>
          <p:cNvSpPr/>
          <p:nvPr/>
        </p:nvSpPr>
        <p:spPr>
          <a:xfrm>
            <a:off x="2052828" y="3520440"/>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83.68%</a:t>
            </a:r>
            <a:endParaRPr lang="en-US" sz="1050" dirty="0"/>
          </a:p>
        </p:txBody>
      </p:sp>
      <p:sp>
        <p:nvSpPr>
          <p:cNvPr id="70" name="Shape 68"/>
          <p:cNvSpPr/>
          <p:nvPr/>
        </p:nvSpPr>
        <p:spPr>
          <a:xfrm>
            <a:off x="2948940" y="3520440"/>
            <a:ext cx="960120" cy="521208"/>
          </a:xfrm>
          <a:prstGeom prst="rect">
            <a:avLst/>
          </a:prstGeom>
          <a:solidFill>
            <a:srgbClr val="F8FAFC"/>
          </a:solidFill>
          <a:ln w="12700">
            <a:solidFill>
              <a:srgbClr val="E2E8F0"/>
            </a:solidFill>
            <a:prstDash val="solid"/>
          </a:ln>
        </p:spPr>
      </p:sp>
      <p:sp>
        <p:nvSpPr>
          <p:cNvPr id="71" name="Text 69"/>
          <p:cNvSpPr/>
          <p:nvPr/>
        </p:nvSpPr>
        <p:spPr>
          <a:xfrm>
            <a:off x="2985516" y="3520440"/>
            <a:ext cx="886968"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+1.37%</a:t>
            </a:r>
            <a:endParaRPr lang="en-US" sz="1050" dirty="0"/>
          </a:p>
        </p:txBody>
      </p:sp>
      <p:sp>
        <p:nvSpPr>
          <p:cNvPr id="72" name="Shape 70"/>
          <p:cNvSpPr/>
          <p:nvPr/>
        </p:nvSpPr>
        <p:spPr>
          <a:xfrm>
            <a:off x="4658868" y="3520440"/>
            <a:ext cx="4206240" cy="521208"/>
          </a:xfrm>
          <a:prstGeom prst="rect">
            <a:avLst/>
          </a:prstGeom>
          <a:solidFill>
            <a:srgbClr val="F8FAFC"/>
          </a:solidFill>
          <a:ln w="12700">
            <a:solidFill>
              <a:srgbClr val="E2E8F0"/>
            </a:solidFill>
            <a:prstDash val="solid"/>
          </a:ln>
        </p:spPr>
      </p:sp>
      <p:sp>
        <p:nvSpPr>
          <p:cNvPr id="73" name="Text 71"/>
          <p:cNvSpPr/>
          <p:nvPr/>
        </p:nvSpPr>
        <p:spPr>
          <a:xfrm>
            <a:off x="4695444" y="3520440"/>
            <a:ext cx="4133088"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Hotspot skew aligns well with frequency-based retention</a:t>
            </a:r>
            <a:endParaRPr lang="en-US" sz="1050" dirty="0"/>
          </a:p>
        </p:txBody>
      </p:sp>
      <p:sp>
        <p:nvSpPr>
          <p:cNvPr id="74" name="Shape 72"/>
          <p:cNvSpPr/>
          <p:nvPr/>
        </p:nvSpPr>
        <p:spPr>
          <a:xfrm>
            <a:off x="3909060" y="3520440"/>
            <a:ext cx="749808" cy="521208"/>
          </a:xfrm>
          <a:prstGeom prst="rect">
            <a:avLst/>
          </a:prstGeom>
          <a:solidFill>
            <a:srgbClr val="F8FAFC"/>
          </a:solidFill>
          <a:ln w="12700">
            <a:solidFill>
              <a:srgbClr val="E2E8F0"/>
            </a:solidFill>
            <a:prstDash val="solid"/>
          </a:ln>
        </p:spPr>
      </p:sp>
      <p:sp>
        <p:nvSpPr>
          <p:cNvPr id="75" name="Text 73"/>
          <p:cNvSpPr/>
          <p:nvPr/>
        </p:nvSpPr>
        <p:spPr>
          <a:xfrm>
            <a:off x="3945636" y="3520440"/>
            <a:ext cx="676656" cy="521208"/>
          </a:xfrm>
          <a:prstGeom prst="rect">
            <a:avLst/>
          </a:prstGeom>
          <a:noFill/>
          <a:ln/>
        </p:spPr>
        <p:txBody>
          <a:bodyPr wrap="square" lIns="0" tIns="0" rIns="0" bIns="0" rtlCol="0" anchor="ctr"/>
          <a:lstStyle/>
          <a:p>
            <a:pPr marL="0" indent="0">
              <a:buNone/>
            </a:pPr>
            <a:r>
              <a:rPr lang="en-US" sz="1050" b="1" dirty="0">
                <a:solidFill>
                  <a:srgbClr val="16A34A"/>
                </a:solidFill>
                <a:latin typeface="Calibri" pitchFamily="34" charset="0"/>
                <a:ea typeface="Calibri" pitchFamily="34" charset="-122"/>
                <a:cs typeface="Calibri" pitchFamily="34" charset="-120"/>
              </a:rPr>
              <a:t>▲ Better</a:t>
            </a:r>
            <a:endParaRPr lang="en-US" sz="1050" dirty="0"/>
          </a:p>
        </p:txBody>
      </p:sp>
      <p:sp>
        <p:nvSpPr>
          <p:cNvPr id="76" name="Shape 74"/>
          <p:cNvSpPr/>
          <p:nvPr/>
        </p:nvSpPr>
        <p:spPr>
          <a:xfrm>
            <a:off x="278892" y="4087368"/>
            <a:ext cx="804672" cy="521208"/>
          </a:xfrm>
          <a:prstGeom prst="rect">
            <a:avLst/>
          </a:prstGeom>
          <a:solidFill>
            <a:srgbClr val="FFFFFF"/>
          </a:solidFill>
          <a:ln w="12700">
            <a:solidFill>
              <a:srgbClr val="E2E8F0"/>
            </a:solidFill>
            <a:prstDash val="solid"/>
          </a:ln>
        </p:spPr>
      </p:sp>
      <p:sp>
        <p:nvSpPr>
          <p:cNvPr id="77" name="Text 75"/>
          <p:cNvSpPr/>
          <p:nvPr/>
        </p:nvSpPr>
        <p:spPr>
          <a:xfrm>
            <a:off x="315468" y="4087368"/>
            <a:ext cx="731520"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meta</a:t>
            </a:r>
            <a:endParaRPr lang="en-US" sz="1050" dirty="0"/>
          </a:p>
        </p:txBody>
      </p:sp>
      <p:sp>
        <p:nvSpPr>
          <p:cNvPr id="78" name="Shape 76"/>
          <p:cNvSpPr/>
          <p:nvPr/>
        </p:nvSpPr>
        <p:spPr>
          <a:xfrm>
            <a:off x="1083564" y="4087368"/>
            <a:ext cx="932688" cy="521208"/>
          </a:xfrm>
          <a:prstGeom prst="rect">
            <a:avLst/>
          </a:prstGeom>
          <a:solidFill>
            <a:srgbClr val="FFFFFF"/>
          </a:solidFill>
          <a:ln w="12700">
            <a:solidFill>
              <a:srgbClr val="E2E8F0"/>
            </a:solidFill>
            <a:prstDash val="solid"/>
          </a:ln>
        </p:spPr>
      </p:sp>
      <p:sp>
        <p:nvSpPr>
          <p:cNvPr id="79" name="Text 77"/>
          <p:cNvSpPr/>
          <p:nvPr/>
        </p:nvSpPr>
        <p:spPr>
          <a:xfrm>
            <a:off x="1120140" y="4087368"/>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89.04%</a:t>
            </a:r>
            <a:endParaRPr lang="en-US" sz="1050" dirty="0"/>
          </a:p>
        </p:txBody>
      </p:sp>
      <p:sp>
        <p:nvSpPr>
          <p:cNvPr id="80" name="Shape 78"/>
          <p:cNvSpPr/>
          <p:nvPr/>
        </p:nvSpPr>
        <p:spPr>
          <a:xfrm>
            <a:off x="2016252" y="4087368"/>
            <a:ext cx="932688" cy="521208"/>
          </a:xfrm>
          <a:prstGeom prst="rect">
            <a:avLst/>
          </a:prstGeom>
          <a:solidFill>
            <a:srgbClr val="FFFFFF"/>
          </a:solidFill>
          <a:ln w="12700">
            <a:solidFill>
              <a:srgbClr val="E2E8F0"/>
            </a:solidFill>
            <a:prstDash val="solid"/>
          </a:ln>
        </p:spPr>
      </p:sp>
      <p:sp>
        <p:nvSpPr>
          <p:cNvPr id="81" name="Text 79"/>
          <p:cNvSpPr/>
          <p:nvPr/>
        </p:nvSpPr>
        <p:spPr>
          <a:xfrm>
            <a:off x="2052828" y="4087368"/>
            <a:ext cx="859536"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84.96%</a:t>
            </a:r>
            <a:endParaRPr lang="en-US" sz="1050" dirty="0"/>
          </a:p>
        </p:txBody>
      </p:sp>
      <p:sp>
        <p:nvSpPr>
          <p:cNvPr id="82" name="Shape 80"/>
          <p:cNvSpPr/>
          <p:nvPr/>
        </p:nvSpPr>
        <p:spPr>
          <a:xfrm>
            <a:off x="2948940" y="4087368"/>
            <a:ext cx="960120" cy="521208"/>
          </a:xfrm>
          <a:prstGeom prst="rect">
            <a:avLst/>
          </a:prstGeom>
          <a:solidFill>
            <a:srgbClr val="FFFFFF"/>
          </a:solidFill>
          <a:ln w="12700">
            <a:solidFill>
              <a:srgbClr val="E2E8F0"/>
            </a:solidFill>
            <a:prstDash val="solid"/>
          </a:ln>
        </p:spPr>
      </p:sp>
      <p:sp>
        <p:nvSpPr>
          <p:cNvPr id="83" name="Text 81"/>
          <p:cNvSpPr/>
          <p:nvPr/>
        </p:nvSpPr>
        <p:spPr>
          <a:xfrm>
            <a:off x="2985516" y="4087368"/>
            <a:ext cx="886968" cy="521208"/>
          </a:xfrm>
          <a:prstGeom prst="rect">
            <a:avLst/>
          </a:prstGeom>
          <a:noFill/>
          <a:ln/>
        </p:spPr>
        <p:txBody>
          <a:bodyPr wrap="square" lIns="0" tIns="0" rIns="0" bIns="0" rtlCol="0" anchor="ctr"/>
          <a:lstStyle/>
          <a:p>
            <a:pPr marL="0" indent="0">
              <a:buNone/>
            </a:pPr>
            <a:r>
              <a:rPr lang="en-US" sz="1050" b="1" dirty="0">
                <a:solidFill>
                  <a:srgbClr val="DC2626"/>
                </a:solidFill>
                <a:latin typeface="Calibri" pitchFamily="34" charset="0"/>
                <a:ea typeface="Calibri" pitchFamily="34" charset="-122"/>
                <a:cs typeface="Calibri" pitchFamily="34" charset="-120"/>
              </a:rPr>
              <a:t>−4.08%</a:t>
            </a:r>
            <a:endParaRPr lang="en-US" sz="1050" dirty="0"/>
          </a:p>
        </p:txBody>
      </p:sp>
      <p:sp>
        <p:nvSpPr>
          <p:cNvPr id="84" name="Shape 82"/>
          <p:cNvSpPr/>
          <p:nvPr/>
        </p:nvSpPr>
        <p:spPr>
          <a:xfrm>
            <a:off x="4658868" y="4087368"/>
            <a:ext cx="4206240" cy="521208"/>
          </a:xfrm>
          <a:prstGeom prst="rect">
            <a:avLst/>
          </a:prstGeom>
          <a:solidFill>
            <a:srgbClr val="FFFFFF"/>
          </a:solidFill>
          <a:ln w="12700">
            <a:solidFill>
              <a:srgbClr val="E2E8F0"/>
            </a:solidFill>
            <a:prstDash val="solid"/>
          </a:ln>
        </p:spPr>
      </p:sp>
      <p:sp>
        <p:nvSpPr>
          <p:cNvPr id="85" name="Text 83"/>
          <p:cNvSpPr/>
          <p:nvPr/>
        </p:nvSpPr>
        <p:spPr>
          <a:xfrm>
            <a:off x="4695444" y="4087368"/>
            <a:ext cx="4133088" cy="521208"/>
          </a:xfrm>
          <a:prstGeom prst="rect">
            <a:avLst/>
          </a:prstGeom>
          <a:noFill/>
          <a:ln/>
        </p:spPr>
        <p:txBody>
          <a:bodyPr wrap="square" lIns="0" tIns="0" rIns="0" bIns="0" rtlCol="0" anchor="ctr"/>
          <a:lstStyle/>
          <a:p>
            <a:pPr marL="0" indent="0">
              <a:buNone/>
            </a:pPr>
            <a:r>
              <a:rPr lang="en-US" sz="1050" dirty="0">
                <a:solidFill>
                  <a:srgbClr val="0F172A"/>
                </a:solidFill>
                <a:latin typeface="Calibri" pitchFamily="34" charset="0"/>
                <a:ea typeface="Calibri" pitchFamily="34" charset="-122"/>
                <a:cs typeface="Calibri" pitchFamily="34" charset="-120"/>
              </a:rPr>
              <a:t>Broader working set — stale hot entries reduce adaptability</a:t>
            </a:r>
            <a:endParaRPr lang="en-US" sz="1050" dirty="0"/>
          </a:p>
        </p:txBody>
      </p:sp>
      <p:sp>
        <p:nvSpPr>
          <p:cNvPr id="86" name="Shape 84"/>
          <p:cNvSpPr/>
          <p:nvPr/>
        </p:nvSpPr>
        <p:spPr>
          <a:xfrm>
            <a:off x="3909060" y="4087368"/>
            <a:ext cx="749808" cy="521208"/>
          </a:xfrm>
          <a:prstGeom prst="rect">
            <a:avLst/>
          </a:prstGeom>
          <a:solidFill>
            <a:srgbClr val="FFFFFF"/>
          </a:solidFill>
          <a:ln w="12700">
            <a:solidFill>
              <a:srgbClr val="E2E8F0"/>
            </a:solidFill>
            <a:prstDash val="solid"/>
          </a:ln>
        </p:spPr>
      </p:sp>
      <p:sp>
        <p:nvSpPr>
          <p:cNvPr id="87" name="Text 85"/>
          <p:cNvSpPr/>
          <p:nvPr/>
        </p:nvSpPr>
        <p:spPr>
          <a:xfrm>
            <a:off x="3945636" y="4087368"/>
            <a:ext cx="676656" cy="521208"/>
          </a:xfrm>
          <a:prstGeom prst="rect">
            <a:avLst/>
          </a:prstGeom>
          <a:noFill/>
          <a:ln/>
        </p:spPr>
        <p:txBody>
          <a:bodyPr wrap="square" lIns="0" tIns="0" rIns="0" bIns="0" rtlCol="0" anchor="ctr"/>
          <a:lstStyle/>
          <a:p>
            <a:pPr marL="0" indent="0">
              <a:buNone/>
            </a:pPr>
            <a:r>
              <a:rPr lang="en-US" sz="1050" b="1" dirty="0">
                <a:solidFill>
                  <a:srgbClr val="DC2626"/>
                </a:solidFill>
                <a:latin typeface="Calibri" pitchFamily="34" charset="0"/>
                <a:ea typeface="Calibri" pitchFamily="34" charset="-122"/>
                <a:cs typeface="Calibri" pitchFamily="34" charset="-120"/>
              </a:rPr>
              <a:t>▼ Worse</a:t>
            </a:r>
            <a:endParaRPr lang="en-US" sz="10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LFU Advantage Over LRU by Scenario (Δ Hit Rate)</a:t>
            </a:r>
            <a:endParaRPr lang="en-US" sz="2200" dirty="0"/>
          </a:p>
        </p:txBody>
      </p:sp>
      <p:pic>
        <p:nvPicPr>
          <p:cNvPr id="4" name="Image 0" descr="preencoded.png"/>
          <p:cNvPicPr>
            <a:picLocks noChangeAspect="1"/>
          </p:cNvPicPr>
          <p:nvPr/>
        </p:nvPicPr>
        <p:blipFill>
          <a:blip r:embed="rId3"/>
          <a:stretch>
            <a:fillRect/>
          </a:stretch>
        </p:blipFill>
        <p:spPr>
          <a:xfrm>
            <a:off x="320040" y="777240"/>
            <a:ext cx="5760720" cy="3931920"/>
          </a:xfrm>
          <a:prstGeom prst="rect">
            <a:avLst/>
          </a:prstGeom>
        </p:spPr>
      </p:pic>
      <p:sp>
        <p:nvSpPr>
          <p:cNvPr id="5" name="Shape 2"/>
          <p:cNvSpPr/>
          <p:nvPr/>
        </p:nvSpPr>
        <p:spPr>
          <a:xfrm>
            <a:off x="6263640" y="804672"/>
            <a:ext cx="2560320" cy="393192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6" name="Text 3"/>
          <p:cNvSpPr/>
          <p:nvPr/>
        </p:nvSpPr>
        <p:spPr>
          <a:xfrm>
            <a:off x="6355080" y="868680"/>
            <a:ext cx="2377440" cy="320040"/>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Key Takeaway</a:t>
            </a:r>
            <a:endParaRPr lang="en-US" sz="1300" dirty="0"/>
          </a:p>
        </p:txBody>
      </p:sp>
      <p:sp>
        <p:nvSpPr>
          <p:cNvPr id="7" name="Shape 4"/>
          <p:cNvSpPr/>
          <p:nvPr/>
        </p:nvSpPr>
        <p:spPr>
          <a:xfrm>
            <a:off x="6309360" y="1261872"/>
            <a:ext cx="91440" cy="502920"/>
          </a:xfrm>
          <a:prstGeom prst="rect">
            <a:avLst/>
          </a:prstGeom>
          <a:solidFill>
            <a:srgbClr val="0D9488"/>
          </a:solidFill>
          <a:ln w="12700">
            <a:solidFill>
              <a:srgbClr val="0D9488"/>
            </a:solidFill>
            <a:prstDash val="solid"/>
          </a:ln>
        </p:spPr>
      </p:sp>
      <p:sp>
        <p:nvSpPr>
          <p:cNvPr id="8" name="Text 5"/>
          <p:cNvSpPr/>
          <p:nvPr/>
        </p:nvSpPr>
        <p:spPr>
          <a:xfrm>
            <a:off x="6446520" y="1261872"/>
            <a:ext cx="2286000" cy="566928"/>
          </a:xfrm>
          <a:prstGeom prst="rect">
            <a:avLst/>
          </a:prstGeom>
          <a:noFill/>
          <a:ln/>
        </p:spPr>
        <p:txBody>
          <a:bodyPr wrap="square" rtlCol="0" anchor="ctr"/>
          <a:lstStyle/>
          <a:p>
            <a:pPr marL="0" indent="0">
              <a:buNone/>
            </a:pPr>
            <a:r>
              <a:rPr lang="en-US" sz="1050" dirty="0">
                <a:solidFill>
                  <a:srgbClr val="0F172A"/>
                </a:solidFill>
                <a:latin typeface="Calibri" pitchFamily="34" charset="0"/>
                <a:ea typeface="Calibri" pitchFamily="34" charset="-122"/>
                <a:cs typeface="Calibri" pitchFamily="34" charset="-120"/>
              </a:rPr>
              <a:t>LFU gains are consistent but modest in repeated/hotspot patterns</a:t>
            </a:r>
            <a:endParaRPr lang="en-US" sz="1050" dirty="0"/>
          </a:p>
        </p:txBody>
      </p:sp>
      <p:sp>
        <p:nvSpPr>
          <p:cNvPr id="9" name="Shape 6"/>
          <p:cNvSpPr/>
          <p:nvPr/>
        </p:nvSpPr>
        <p:spPr>
          <a:xfrm>
            <a:off x="6309360" y="1947672"/>
            <a:ext cx="91440" cy="502920"/>
          </a:xfrm>
          <a:prstGeom prst="rect">
            <a:avLst/>
          </a:prstGeom>
          <a:solidFill>
            <a:srgbClr val="D97706"/>
          </a:solidFill>
          <a:ln w="12700">
            <a:solidFill>
              <a:srgbClr val="D97706"/>
            </a:solidFill>
            <a:prstDash val="solid"/>
          </a:ln>
        </p:spPr>
      </p:sp>
      <p:sp>
        <p:nvSpPr>
          <p:cNvPr id="10" name="Text 7"/>
          <p:cNvSpPr/>
          <p:nvPr/>
        </p:nvSpPr>
        <p:spPr>
          <a:xfrm>
            <a:off x="6446520" y="1947672"/>
            <a:ext cx="2286000" cy="566928"/>
          </a:xfrm>
          <a:prstGeom prst="rect">
            <a:avLst/>
          </a:prstGeom>
          <a:noFill/>
          <a:ln/>
        </p:spPr>
        <p:txBody>
          <a:bodyPr wrap="square" rtlCol="0" anchor="ctr"/>
          <a:lstStyle/>
          <a:p>
            <a:pPr marL="0" indent="0">
              <a:buNone/>
            </a:pPr>
            <a:r>
              <a:rPr lang="en-US" sz="1050" dirty="0">
                <a:solidFill>
                  <a:srgbClr val="0F172A"/>
                </a:solidFill>
                <a:latin typeface="Calibri" pitchFamily="34" charset="0"/>
                <a:ea typeface="Calibri" pitchFamily="34" charset="-122"/>
                <a:cs typeface="Calibri" pitchFamily="34" charset="-120"/>
              </a:rPr>
              <a:t>warm is unreliable (N≈25–30)</a:t>
            </a:r>
            <a:endParaRPr lang="en-US" sz="1050" dirty="0"/>
          </a:p>
        </p:txBody>
      </p:sp>
      <p:sp>
        <p:nvSpPr>
          <p:cNvPr id="11" name="Shape 8"/>
          <p:cNvSpPr/>
          <p:nvPr/>
        </p:nvSpPr>
        <p:spPr>
          <a:xfrm>
            <a:off x="6309360" y="2633472"/>
            <a:ext cx="91440" cy="502920"/>
          </a:xfrm>
          <a:prstGeom prst="rect">
            <a:avLst/>
          </a:prstGeom>
          <a:solidFill>
            <a:srgbClr val="DC2626"/>
          </a:solidFill>
          <a:ln w="12700">
            <a:solidFill>
              <a:srgbClr val="DC2626"/>
            </a:solidFill>
            <a:prstDash val="solid"/>
          </a:ln>
        </p:spPr>
      </p:sp>
      <p:sp>
        <p:nvSpPr>
          <p:cNvPr id="12" name="Text 9"/>
          <p:cNvSpPr/>
          <p:nvPr/>
        </p:nvSpPr>
        <p:spPr>
          <a:xfrm>
            <a:off x="6446520" y="2633472"/>
            <a:ext cx="2286000" cy="566928"/>
          </a:xfrm>
          <a:prstGeom prst="rect">
            <a:avLst/>
          </a:prstGeom>
          <a:noFill/>
          <a:ln/>
        </p:spPr>
        <p:txBody>
          <a:bodyPr wrap="square" rtlCol="0" anchor="ctr"/>
          <a:lstStyle/>
          <a:p>
            <a:pPr marL="0" indent="0">
              <a:buNone/>
            </a:pPr>
            <a:r>
              <a:rPr lang="en-US" sz="1050" dirty="0">
                <a:solidFill>
                  <a:srgbClr val="0F172A"/>
                </a:solidFill>
                <a:latin typeface="Calibri" pitchFamily="34" charset="0"/>
                <a:ea typeface="Calibri" pitchFamily="34" charset="-122"/>
                <a:cs typeface="Calibri" pitchFamily="34" charset="-120"/>
              </a:rPr>
              <a:t>meta shows a genuine adaptability cost</a:t>
            </a:r>
            <a:endParaRPr lang="en-US" sz="1050" dirty="0"/>
          </a:p>
        </p:txBody>
      </p:sp>
      <p:sp>
        <p:nvSpPr>
          <p:cNvPr id="13" name="Shape 10"/>
          <p:cNvSpPr/>
          <p:nvPr/>
        </p:nvSpPr>
        <p:spPr>
          <a:xfrm>
            <a:off x="6309360" y="3319272"/>
            <a:ext cx="91440" cy="502920"/>
          </a:xfrm>
          <a:prstGeom prst="rect">
            <a:avLst/>
          </a:prstGeom>
          <a:solidFill>
            <a:srgbClr val="475569"/>
          </a:solidFill>
          <a:ln w="12700">
            <a:solidFill>
              <a:srgbClr val="475569"/>
            </a:solidFill>
            <a:prstDash val="solid"/>
          </a:ln>
        </p:spPr>
      </p:sp>
      <p:sp>
        <p:nvSpPr>
          <p:cNvPr id="14" name="Text 11"/>
          <p:cNvSpPr/>
          <p:nvPr/>
        </p:nvSpPr>
        <p:spPr>
          <a:xfrm>
            <a:off x="6446520" y="3319272"/>
            <a:ext cx="2286000" cy="566928"/>
          </a:xfrm>
          <a:prstGeom prst="rect">
            <a:avLst/>
          </a:prstGeom>
          <a:noFill/>
          <a:ln/>
        </p:spPr>
        <p:txBody>
          <a:bodyPr wrap="square" rtlCol="0" anchor="ctr"/>
          <a:lstStyle/>
          <a:p>
            <a:pPr marL="0" indent="0">
              <a:buNone/>
            </a:pPr>
            <a:r>
              <a:rPr lang="en-US" sz="1050" dirty="0">
                <a:solidFill>
                  <a:srgbClr val="0F172A"/>
                </a:solidFill>
                <a:latin typeface="Calibri" pitchFamily="34" charset="0"/>
                <a:ea typeface="Calibri" pitchFamily="34" charset="-122"/>
                <a:cs typeface="Calibri" pitchFamily="34" charset="-120"/>
              </a:rPr>
              <a:t>Scale matches a per-CPU lookup-cache optimization — not a global policy change</a:t>
            </a:r>
            <a:endParaRPr lang="en-US" sz="10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Why Are warm Hits and Misses Both Tiny?</a:t>
            </a:r>
            <a:endParaRPr lang="en-US" sz="2200" dirty="0"/>
          </a:p>
        </p:txBody>
      </p:sp>
      <p:sp>
        <p:nvSpPr>
          <p:cNvPr id="4" name="Shape 2"/>
          <p:cNvSpPr/>
          <p:nvPr/>
        </p:nvSpPr>
        <p:spPr>
          <a:xfrm>
            <a:off x="320040" y="804672"/>
            <a:ext cx="2926080" cy="192024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5" name="Text 3"/>
          <p:cNvSpPr/>
          <p:nvPr/>
        </p:nvSpPr>
        <p:spPr>
          <a:xfrm>
            <a:off x="457200" y="850392"/>
            <a:ext cx="2651760" cy="320040"/>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Measured ΔTotal Lookups</a:t>
            </a:r>
            <a:endParaRPr lang="en-US" sz="1200" dirty="0"/>
          </a:p>
        </p:txBody>
      </p:sp>
      <p:sp>
        <p:nvSpPr>
          <p:cNvPr id="6" name="Text 4"/>
          <p:cNvSpPr/>
          <p:nvPr/>
        </p:nvSpPr>
        <p:spPr>
          <a:xfrm>
            <a:off x="502920" y="1234440"/>
            <a:ext cx="640080" cy="502920"/>
          </a:xfrm>
          <a:prstGeom prst="rect">
            <a:avLst/>
          </a:prstGeom>
          <a:noFill/>
          <a:ln/>
        </p:spPr>
        <p:txBody>
          <a:bodyPr wrap="square" lIns="0" tIns="0" rIns="0" bIns="0" rtlCol="0" anchor="ctr"/>
          <a:lstStyle/>
          <a:p>
            <a:pPr marL="0" indent="0">
              <a:buNone/>
            </a:pPr>
            <a:r>
              <a:rPr lang="en-US" sz="1400" dirty="0">
                <a:solidFill>
                  <a:srgbClr val="2563EB"/>
                </a:solidFill>
                <a:latin typeface="Calibri" pitchFamily="34" charset="0"/>
                <a:ea typeface="Calibri" pitchFamily="34" charset="-122"/>
                <a:cs typeface="Calibri" pitchFamily="34" charset="-120"/>
              </a:rPr>
              <a:t>LRU:</a:t>
            </a:r>
            <a:endParaRPr lang="en-US" sz="1400" dirty="0"/>
          </a:p>
        </p:txBody>
      </p:sp>
      <p:sp>
        <p:nvSpPr>
          <p:cNvPr id="7" name="Text 5"/>
          <p:cNvSpPr/>
          <p:nvPr/>
        </p:nvSpPr>
        <p:spPr>
          <a:xfrm>
            <a:off x="1143000" y="1170432"/>
            <a:ext cx="731520" cy="566928"/>
          </a:xfrm>
          <a:prstGeom prst="rect">
            <a:avLst/>
          </a:prstGeom>
          <a:noFill/>
          <a:ln/>
        </p:spPr>
        <p:txBody>
          <a:bodyPr wrap="square" lIns="0" tIns="0" rIns="0" bIns="0" rtlCol="0" anchor="ctr"/>
          <a:lstStyle/>
          <a:p>
            <a:pPr marL="0" indent="0">
              <a:buNone/>
            </a:pPr>
            <a:r>
              <a:rPr lang="en-US" sz="2800" b="1" dirty="0">
                <a:solidFill>
                  <a:srgbClr val="2563EB"/>
                </a:solidFill>
                <a:latin typeface="Calibri" pitchFamily="34" charset="0"/>
                <a:ea typeface="Calibri" pitchFamily="34" charset="-122"/>
                <a:cs typeface="Calibri" pitchFamily="34" charset="-120"/>
              </a:rPr>
              <a:t>25</a:t>
            </a:r>
            <a:endParaRPr lang="en-US" sz="2800" dirty="0"/>
          </a:p>
        </p:txBody>
      </p:sp>
      <p:sp>
        <p:nvSpPr>
          <p:cNvPr id="8" name="Text 6"/>
          <p:cNvSpPr/>
          <p:nvPr/>
        </p:nvSpPr>
        <p:spPr>
          <a:xfrm>
            <a:off x="1874520" y="1261872"/>
            <a:ext cx="914400" cy="411480"/>
          </a:xfrm>
          <a:prstGeom prst="rect">
            <a:avLst/>
          </a:prstGeom>
          <a:noFill/>
          <a:ln/>
        </p:spPr>
        <p:txBody>
          <a:bodyPr wrap="square" lIns="0" tIns="0" rIns="0" bIns="0" rtlCol="0" anchor="ctr"/>
          <a:lstStyle/>
          <a:p>
            <a:pPr marL="0" indent="0">
              <a:buNone/>
            </a:pPr>
            <a:r>
              <a:rPr lang="en-US" sz="1200" dirty="0">
                <a:solidFill>
                  <a:srgbClr val="475569"/>
                </a:solidFill>
                <a:latin typeface="Calibri" pitchFamily="34" charset="0"/>
                <a:ea typeface="Calibri" pitchFamily="34" charset="-122"/>
                <a:cs typeface="Calibri" pitchFamily="34" charset="-120"/>
              </a:rPr>
              <a:t>lookups</a:t>
            </a:r>
            <a:endParaRPr lang="en-US" sz="1200" dirty="0"/>
          </a:p>
        </p:txBody>
      </p:sp>
      <p:sp>
        <p:nvSpPr>
          <p:cNvPr id="9" name="Text 7"/>
          <p:cNvSpPr/>
          <p:nvPr/>
        </p:nvSpPr>
        <p:spPr>
          <a:xfrm>
            <a:off x="502920" y="1828800"/>
            <a:ext cx="640080" cy="502920"/>
          </a:xfrm>
          <a:prstGeom prst="rect">
            <a:avLst/>
          </a:prstGeom>
          <a:noFill/>
          <a:ln/>
        </p:spPr>
        <p:txBody>
          <a:bodyPr wrap="square" lIns="0" tIns="0" rIns="0" bIns="0" rtlCol="0" anchor="ctr"/>
          <a:lstStyle/>
          <a:p>
            <a:pPr marL="0" indent="0">
              <a:buNone/>
            </a:pPr>
            <a:r>
              <a:rPr lang="en-US" sz="1400" dirty="0">
                <a:solidFill>
                  <a:srgbClr val="0D9488"/>
                </a:solidFill>
                <a:latin typeface="Calibri" pitchFamily="34" charset="0"/>
                <a:ea typeface="Calibri" pitchFamily="34" charset="-122"/>
                <a:cs typeface="Calibri" pitchFamily="34" charset="-120"/>
              </a:rPr>
              <a:t>LFU:</a:t>
            </a:r>
            <a:endParaRPr lang="en-US" sz="1400" dirty="0"/>
          </a:p>
        </p:txBody>
      </p:sp>
      <p:sp>
        <p:nvSpPr>
          <p:cNvPr id="10" name="Text 8"/>
          <p:cNvSpPr/>
          <p:nvPr/>
        </p:nvSpPr>
        <p:spPr>
          <a:xfrm>
            <a:off x="1143000" y="1764792"/>
            <a:ext cx="731520" cy="566928"/>
          </a:xfrm>
          <a:prstGeom prst="rect">
            <a:avLst/>
          </a:prstGeom>
          <a:noFill/>
          <a:ln/>
        </p:spPr>
        <p:txBody>
          <a:bodyPr wrap="square" lIns="0" tIns="0" rIns="0" bIns="0" rtlCol="0" anchor="ctr"/>
          <a:lstStyle/>
          <a:p>
            <a:pPr marL="0" indent="0">
              <a:buNone/>
            </a:pPr>
            <a:r>
              <a:rPr lang="en-US" sz="2800" b="1" dirty="0">
                <a:solidFill>
                  <a:srgbClr val="0D9488"/>
                </a:solidFill>
                <a:latin typeface="Calibri" pitchFamily="34" charset="0"/>
                <a:ea typeface="Calibri" pitchFamily="34" charset="-122"/>
                <a:cs typeface="Calibri" pitchFamily="34" charset="-120"/>
              </a:rPr>
              <a:t>30</a:t>
            </a:r>
            <a:endParaRPr lang="en-US" sz="2800" dirty="0"/>
          </a:p>
        </p:txBody>
      </p:sp>
      <p:sp>
        <p:nvSpPr>
          <p:cNvPr id="11" name="Text 9"/>
          <p:cNvSpPr/>
          <p:nvPr/>
        </p:nvSpPr>
        <p:spPr>
          <a:xfrm>
            <a:off x="1874520" y="1856232"/>
            <a:ext cx="914400" cy="411480"/>
          </a:xfrm>
          <a:prstGeom prst="rect">
            <a:avLst/>
          </a:prstGeom>
          <a:noFill/>
          <a:ln/>
        </p:spPr>
        <p:txBody>
          <a:bodyPr wrap="square" lIns="0" tIns="0" rIns="0" bIns="0" rtlCol="0" anchor="ctr"/>
          <a:lstStyle/>
          <a:p>
            <a:pPr marL="0" indent="0">
              <a:buNone/>
            </a:pPr>
            <a:r>
              <a:rPr lang="en-US" sz="1200" dirty="0">
                <a:solidFill>
                  <a:srgbClr val="475569"/>
                </a:solidFill>
                <a:latin typeface="Calibri" pitchFamily="34" charset="0"/>
                <a:ea typeface="Calibri" pitchFamily="34" charset="-122"/>
                <a:cs typeface="Calibri" pitchFamily="34" charset="-120"/>
              </a:rPr>
              <a:t>lookups</a:t>
            </a:r>
            <a:endParaRPr lang="en-US" sz="1200" dirty="0"/>
          </a:p>
        </p:txBody>
      </p:sp>
      <p:sp>
        <p:nvSpPr>
          <p:cNvPr id="12" name="Shape 10"/>
          <p:cNvSpPr/>
          <p:nvPr/>
        </p:nvSpPr>
        <p:spPr>
          <a:xfrm>
            <a:off x="320040" y="2834640"/>
            <a:ext cx="2926080" cy="1554480"/>
          </a:xfrm>
          <a:prstGeom prst="rect">
            <a:avLst/>
          </a:prstGeom>
          <a:solidFill>
            <a:srgbClr val="FEF3C7"/>
          </a:solidFill>
          <a:ln w="12700">
            <a:solidFill>
              <a:srgbClr val="FCD34D"/>
            </a:solidFill>
            <a:prstDash val="solid"/>
          </a:ln>
        </p:spPr>
      </p:sp>
      <p:sp>
        <p:nvSpPr>
          <p:cNvPr id="13" name="Text 11"/>
          <p:cNvSpPr/>
          <p:nvPr/>
        </p:nvSpPr>
        <p:spPr>
          <a:xfrm>
            <a:off x="457200" y="2889504"/>
            <a:ext cx="2743200" cy="320040"/>
          </a:xfrm>
          <a:prstGeom prst="rect">
            <a:avLst/>
          </a:prstGeom>
          <a:noFill/>
          <a:ln/>
        </p:spPr>
        <p:txBody>
          <a:bodyPr wrap="square" lIns="0" tIns="0" rIns="0" bIns="0" rtlCol="0" anchor="ctr"/>
          <a:lstStyle/>
          <a:p>
            <a:pPr marL="0" indent="0">
              <a:buNone/>
            </a:pPr>
            <a:r>
              <a:rPr lang="en-US" sz="1200" b="1" dirty="0">
                <a:solidFill>
                  <a:srgbClr val="D97706"/>
                </a:solidFill>
                <a:latin typeface="Calibri" pitchFamily="34" charset="0"/>
                <a:ea typeface="Calibri" pitchFamily="34" charset="-122"/>
                <a:cs typeface="Calibri" pitchFamily="34" charset="-120"/>
              </a:rPr>
              <a:t>Why This Matters</a:t>
            </a:r>
            <a:endParaRPr lang="en-US" sz="1200" dirty="0"/>
          </a:p>
        </p:txBody>
      </p:sp>
      <p:sp>
        <p:nvSpPr>
          <p:cNvPr id="14" name="Text 12"/>
          <p:cNvSpPr/>
          <p:nvPr/>
        </p:nvSpPr>
        <p:spPr>
          <a:xfrm>
            <a:off x="457200" y="3236976"/>
            <a:ext cx="2743200" cy="1051560"/>
          </a:xfrm>
          <a:prstGeom prst="rect">
            <a:avLst/>
          </a:prstGeom>
          <a:noFill/>
          <a:ln/>
        </p:spPr>
        <p:txBody>
          <a:bodyPr wrap="square" rtlCol="0" anchor="ctr"/>
          <a:lstStyle/>
          <a:p>
            <a:pPr marL="0" indent="0">
              <a:buNone/>
            </a:pPr>
            <a:r>
              <a:rPr lang="en-US" sz="1150" dirty="0">
                <a:solidFill>
                  <a:srgbClr val="D97706"/>
                </a:solidFill>
                <a:latin typeface="Calibri" pitchFamily="34" charset="0"/>
                <a:ea typeface="Calibri" pitchFamily="34" charset="-122"/>
                <a:cs typeface="Calibri" pitchFamily="34" charset="-120"/>
              </a:rPr>
              <a:t>With N≈25–30, a −12% difference is statistical noise — a single extra miss can cause it. Do not interpret warm as evidence that LFU is bad.</a:t>
            </a:r>
            <a:endParaRPr lang="en-US" sz="1150" dirty="0"/>
          </a:p>
        </p:txBody>
      </p:sp>
      <p:sp>
        <p:nvSpPr>
          <p:cNvPr id="15" name="Shape 13"/>
          <p:cNvSpPr/>
          <p:nvPr/>
        </p:nvSpPr>
        <p:spPr>
          <a:xfrm>
            <a:off x="3474720" y="804672"/>
            <a:ext cx="5349240" cy="36118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6" name="Text 14"/>
          <p:cNvSpPr/>
          <p:nvPr/>
        </p:nvSpPr>
        <p:spPr>
          <a:xfrm>
            <a:off x="3611880" y="859536"/>
            <a:ext cx="5074920" cy="365760"/>
          </a:xfrm>
          <a:prstGeom prst="rect">
            <a:avLst/>
          </a:prstGeom>
          <a:noFill/>
          <a:ln/>
        </p:spPr>
        <p:txBody>
          <a:bodyPr wrap="square" lIns="0" tIns="0" rIns="0" bIns="0" rtlCol="0" anchor="ctr"/>
          <a:lstStyle/>
          <a:p>
            <a:pPr marL="0" indent="0">
              <a:buNone/>
            </a:pPr>
            <a:r>
              <a:rPr lang="en-US" sz="1250" b="1" dirty="0">
                <a:solidFill>
                  <a:srgbClr val="0F172A"/>
                </a:solidFill>
                <a:latin typeface="Calibri" pitchFamily="34" charset="0"/>
                <a:ea typeface="Calibri" pitchFamily="34" charset="-122"/>
                <a:cs typeface="Calibri" pitchFamily="34" charset="-120"/>
              </a:rPr>
              <a:t>Why Most warm Requests Never Reach Our Hook</a:t>
            </a:r>
            <a:endParaRPr lang="en-US" sz="1250" dirty="0"/>
          </a:p>
        </p:txBody>
      </p:sp>
      <p:sp>
        <p:nvSpPr>
          <p:cNvPr id="17" name="Shape 15"/>
          <p:cNvSpPr/>
          <p:nvPr/>
        </p:nvSpPr>
        <p:spPr>
          <a:xfrm>
            <a:off x="3657600" y="1325880"/>
            <a:ext cx="4983480" cy="457200"/>
          </a:xfrm>
          <a:prstGeom prst="rect">
            <a:avLst/>
          </a:prstGeom>
          <a:solidFill>
            <a:srgbClr val="334155"/>
          </a:solidFill>
          <a:ln w="12700">
            <a:solidFill>
              <a:srgbClr val="334155"/>
            </a:solidFill>
            <a:prstDash val="solid"/>
          </a:ln>
        </p:spPr>
      </p:sp>
      <p:sp>
        <p:nvSpPr>
          <p:cNvPr id="18" name="Text 16"/>
          <p:cNvSpPr/>
          <p:nvPr/>
        </p:nvSpPr>
        <p:spPr>
          <a:xfrm>
            <a:off x="3749040" y="1325880"/>
            <a:ext cx="4800600" cy="457200"/>
          </a:xfrm>
          <a:prstGeom prst="rect">
            <a:avLst/>
          </a:prstGeom>
          <a:noFill/>
          <a:ln/>
        </p:spPr>
        <p:txBody>
          <a:bodyPr wrap="square" lIns="0" tIns="0" rIns="0" bIns="0" rtlCol="0" anchor="ctr"/>
          <a:lstStyle/>
          <a:p>
            <a:pPr marL="0" indent="0">
              <a:buNone/>
            </a:pPr>
            <a:r>
              <a:rPr lang="en-US" sz="1150" dirty="0">
                <a:solidFill>
                  <a:srgbClr val="FFFFFF"/>
                </a:solidFill>
                <a:latin typeface="Calibri" pitchFamily="34" charset="0"/>
                <a:ea typeface="Calibri" pitchFamily="34" charset="-122"/>
                <a:cs typeface="Calibri" pitchFamily="34" charset="-120"/>
              </a:rPr>
              <a:t>stat / readdir request</a:t>
            </a:r>
            <a:endParaRPr lang="en-US" sz="1150" dirty="0"/>
          </a:p>
        </p:txBody>
      </p:sp>
      <p:sp>
        <p:nvSpPr>
          <p:cNvPr id="19" name="Shape 17"/>
          <p:cNvSpPr/>
          <p:nvPr/>
        </p:nvSpPr>
        <p:spPr>
          <a:xfrm>
            <a:off x="6153912" y="1783080"/>
            <a:ext cx="0" cy="137160"/>
          </a:xfrm>
          <a:prstGeom prst="line">
            <a:avLst/>
          </a:prstGeom>
          <a:noFill/>
          <a:ln w="19050">
            <a:solidFill>
              <a:srgbClr val="94A3B8"/>
            </a:solidFill>
            <a:prstDash val="solid"/>
          </a:ln>
        </p:spPr>
      </p:sp>
      <p:sp>
        <p:nvSpPr>
          <p:cNvPr id="20" name="Shape 18"/>
          <p:cNvSpPr/>
          <p:nvPr/>
        </p:nvSpPr>
        <p:spPr>
          <a:xfrm>
            <a:off x="3657600" y="1920240"/>
            <a:ext cx="4983480" cy="457200"/>
          </a:xfrm>
          <a:prstGeom prst="rect">
            <a:avLst/>
          </a:prstGeom>
          <a:solidFill>
            <a:srgbClr val="1D4ED8"/>
          </a:solidFill>
          <a:ln w="12700">
            <a:solidFill>
              <a:srgbClr val="1D4ED8"/>
            </a:solidFill>
            <a:prstDash val="solid"/>
          </a:ln>
        </p:spPr>
      </p:sp>
      <p:sp>
        <p:nvSpPr>
          <p:cNvPr id="21" name="Text 19"/>
          <p:cNvSpPr/>
          <p:nvPr/>
        </p:nvSpPr>
        <p:spPr>
          <a:xfrm>
            <a:off x="3749040" y="1920240"/>
            <a:ext cx="4800600" cy="457200"/>
          </a:xfrm>
          <a:prstGeom prst="rect">
            <a:avLst/>
          </a:prstGeom>
          <a:noFill/>
          <a:ln/>
        </p:spPr>
        <p:txBody>
          <a:bodyPr wrap="square" lIns="0" tIns="0" rIns="0" bIns="0" rtlCol="0" anchor="ctr"/>
          <a:lstStyle/>
          <a:p>
            <a:pPr marL="0" indent="0">
              <a:buNone/>
            </a:pPr>
            <a:r>
              <a:rPr lang="en-US" sz="1150" dirty="0">
                <a:solidFill>
                  <a:srgbClr val="FFFFFF"/>
                </a:solidFill>
                <a:latin typeface="Calibri" pitchFamily="34" charset="0"/>
                <a:ea typeface="Calibri" pitchFamily="34" charset="-122"/>
                <a:cs typeface="Calibri" pitchFamily="34" charset="-120"/>
              </a:rPr>
              <a:t>Dentry Cache HIT  →  return immediately</a:t>
            </a:r>
            <a:endParaRPr lang="en-US" sz="1150" dirty="0"/>
          </a:p>
        </p:txBody>
      </p:sp>
      <p:sp>
        <p:nvSpPr>
          <p:cNvPr id="22" name="Shape 20"/>
          <p:cNvSpPr/>
          <p:nvPr/>
        </p:nvSpPr>
        <p:spPr>
          <a:xfrm>
            <a:off x="6153912" y="2377440"/>
            <a:ext cx="0" cy="137160"/>
          </a:xfrm>
          <a:prstGeom prst="line">
            <a:avLst/>
          </a:prstGeom>
          <a:noFill/>
          <a:ln w="19050">
            <a:solidFill>
              <a:srgbClr val="94A3B8"/>
            </a:solidFill>
            <a:prstDash val="solid"/>
          </a:ln>
        </p:spPr>
      </p:sp>
      <p:sp>
        <p:nvSpPr>
          <p:cNvPr id="23" name="Shape 21"/>
          <p:cNvSpPr/>
          <p:nvPr/>
        </p:nvSpPr>
        <p:spPr>
          <a:xfrm>
            <a:off x="3657600" y="2514600"/>
            <a:ext cx="4983480" cy="457200"/>
          </a:xfrm>
          <a:prstGeom prst="rect">
            <a:avLst/>
          </a:prstGeom>
          <a:solidFill>
            <a:srgbClr val="2563EB"/>
          </a:solidFill>
          <a:ln w="12700">
            <a:solidFill>
              <a:srgbClr val="2563EB"/>
            </a:solidFill>
            <a:prstDash val="solid"/>
          </a:ln>
        </p:spPr>
      </p:sp>
      <p:sp>
        <p:nvSpPr>
          <p:cNvPr id="24" name="Text 22"/>
          <p:cNvSpPr/>
          <p:nvPr/>
        </p:nvSpPr>
        <p:spPr>
          <a:xfrm>
            <a:off x="3749040" y="2514600"/>
            <a:ext cx="4800600" cy="457200"/>
          </a:xfrm>
          <a:prstGeom prst="rect">
            <a:avLst/>
          </a:prstGeom>
          <a:noFill/>
          <a:ln/>
        </p:spPr>
        <p:txBody>
          <a:bodyPr wrap="square" lIns="0" tIns="0" rIns="0" bIns="0" rtlCol="0" anchor="ctr"/>
          <a:lstStyle/>
          <a:p>
            <a:pPr marL="0" indent="0">
              <a:buNone/>
            </a:pPr>
            <a:r>
              <a:rPr lang="en-US" sz="1150" dirty="0">
                <a:solidFill>
                  <a:srgbClr val="FFFFFF"/>
                </a:solidFill>
                <a:latin typeface="Calibri" pitchFamily="34" charset="0"/>
                <a:ea typeface="Calibri" pitchFamily="34" charset="-122"/>
                <a:cs typeface="Calibri" pitchFamily="34" charset="-120"/>
              </a:rPr>
              <a:t>Inode Cache HIT  →  return immediately</a:t>
            </a:r>
            <a:endParaRPr lang="en-US" sz="1150" dirty="0"/>
          </a:p>
        </p:txBody>
      </p:sp>
      <p:sp>
        <p:nvSpPr>
          <p:cNvPr id="25" name="Shape 23"/>
          <p:cNvSpPr/>
          <p:nvPr/>
        </p:nvSpPr>
        <p:spPr>
          <a:xfrm>
            <a:off x="6153912" y="2971800"/>
            <a:ext cx="0" cy="137160"/>
          </a:xfrm>
          <a:prstGeom prst="line">
            <a:avLst/>
          </a:prstGeom>
          <a:noFill/>
          <a:ln w="19050">
            <a:solidFill>
              <a:srgbClr val="94A3B8"/>
            </a:solidFill>
            <a:prstDash val="solid"/>
          </a:ln>
        </p:spPr>
      </p:sp>
      <p:sp>
        <p:nvSpPr>
          <p:cNvPr id="26" name="Shape 24"/>
          <p:cNvSpPr/>
          <p:nvPr/>
        </p:nvSpPr>
        <p:spPr>
          <a:xfrm>
            <a:off x="3657600" y="3108960"/>
            <a:ext cx="4983480" cy="457200"/>
          </a:xfrm>
          <a:prstGeom prst="rect">
            <a:avLst/>
          </a:prstGeom>
          <a:solidFill>
            <a:srgbClr val="64748B"/>
          </a:solidFill>
          <a:ln w="12700">
            <a:solidFill>
              <a:srgbClr val="64748B"/>
            </a:solidFill>
            <a:prstDash val="solid"/>
          </a:ln>
        </p:spPr>
      </p:sp>
      <p:sp>
        <p:nvSpPr>
          <p:cNvPr id="27" name="Text 25"/>
          <p:cNvSpPr/>
          <p:nvPr/>
        </p:nvSpPr>
        <p:spPr>
          <a:xfrm>
            <a:off x="3749040" y="3108960"/>
            <a:ext cx="4800600" cy="457200"/>
          </a:xfrm>
          <a:prstGeom prst="rect">
            <a:avLst/>
          </a:prstGeom>
          <a:noFill/>
          <a:ln/>
        </p:spPr>
        <p:txBody>
          <a:bodyPr wrap="square" lIns="0" tIns="0" rIns="0" bIns="0" rtlCol="0" anchor="ctr"/>
          <a:lstStyle/>
          <a:p>
            <a:pPr marL="0" indent="0">
              <a:buNone/>
            </a:pPr>
            <a:r>
              <a:rPr lang="en-US" sz="1150" dirty="0">
                <a:solidFill>
                  <a:srgbClr val="FFFFFF"/>
                </a:solidFill>
                <a:latin typeface="Calibri" pitchFamily="34" charset="0"/>
                <a:ea typeface="Calibri" pitchFamily="34" charset="-122"/>
                <a:cs typeface="Calibri" pitchFamily="34" charset="-120"/>
              </a:rPr>
              <a:t>find_get_block_common()  ← barely reached</a:t>
            </a:r>
            <a:endParaRPr lang="en-US" sz="1150" dirty="0"/>
          </a:p>
        </p:txBody>
      </p:sp>
      <p:sp>
        <p:nvSpPr>
          <p:cNvPr id="28" name="Text 26"/>
          <p:cNvSpPr/>
          <p:nvPr/>
        </p:nvSpPr>
        <p:spPr>
          <a:xfrm>
            <a:off x="3611880" y="3767328"/>
            <a:ext cx="5074920" cy="548640"/>
          </a:xfrm>
          <a:prstGeom prst="rect">
            <a:avLst/>
          </a:prstGeom>
          <a:noFill/>
          <a:ln/>
        </p:spPr>
        <p:txBody>
          <a:bodyPr wrap="square" rtlCol="0" anchor="ctr"/>
          <a:lstStyle/>
          <a:p>
            <a:pPr marL="0" indent="0">
              <a:buNone/>
            </a:pPr>
            <a:r>
              <a:rPr lang="en-US" sz="1100" i="1" dirty="0">
                <a:solidFill>
                  <a:srgbClr val="475569"/>
                </a:solidFill>
                <a:latin typeface="Calibri" pitchFamily="34" charset="0"/>
                <a:ea typeface="Calibri" pitchFamily="34" charset="-122"/>
                <a:cs typeface="Calibri" pitchFamily="34" charset="-120"/>
              </a:rPr>
              <a:t>After the cold traversal, the dentry and inode caches already hold the full metadata tree. The warm repeat never needs to descend into the buffer lookup layer.</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Why Is cold Hit Rate Still Above 90% After drop_caches?</a:t>
            </a:r>
            <a:endParaRPr lang="en-US" sz="2200" dirty="0"/>
          </a:p>
        </p:txBody>
      </p:sp>
      <p:sp>
        <p:nvSpPr>
          <p:cNvPr id="4" name="Shape 2"/>
          <p:cNvSpPr/>
          <p:nvPr/>
        </p:nvSpPr>
        <p:spPr>
          <a:xfrm>
            <a:off x="320040" y="804672"/>
            <a:ext cx="8503920" cy="566928"/>
          </a:xfrm>
          <a:prstGeom prst="rect">
            <a:avLst/>
          </a:prstGeom>
          <a:solidFill>
            <a:srgbClr val="FEE2E2"/>
          </a:solidFill>
          <a:ln w="12700">
            <a:solidFill>
              <a:srgbClr val="FCA5A5"/>
            </a:solidFill>
            <a:prstDash val="solid"/>
          </a:ln>
        </p:spPr>
      </p:sp>
      <p:sp>
        <p:nvSpPr>
          <p:cNvPr id="5" name="Text 3"/>
          <p:cNvSpPr/>
          <p:nvPr/>
        </p:nvSpPr>
        <p:spPr>
          <a:xfrm>
            <a:off x="457200" y="832104"/>
            <a:ext cx="8229600" cy="502920"/>
          </a:xfrm>
          <a:prstGeom prst="rect">
            <a:avLst/>
          </a:prstGeom>
          <a:noFill/>
          <a:ln/>
        </p:spPr>
        <p:txBody>
          <a:bodyPr wrap="square" lIns="0" tIns="0" rIns="0" bIns="0" rtlCol="0" anchor="ctr"/>
          <a:lstStyle/>
          <a:p>
            <a:pPr marL="0" indent="0">
              <a:buNone/>
            </a:pPr>
            <a:r>
              <a:rPr lang="en-US" sz="1300" b="1" dirty="0">
                <a:solidFill>
                  <a:srgbClr val="DC2626"/>
                </a:solidFill>
                <a:latin typeface="Calibri" pitchFamily="34" charset="0"/>
                <a:ea typeface="Calibri" pitchFamily="34" charset="-122"/>
                <a:cs typeface="Calibri" pitchFamily="34" charset="-120"/>
              </a:rPr>
              <a:t>Misconception:  "drop_caches means everything should miss"</a:t>
            </a:r>
            <a:endParaRPr lang="en-US" sz="1300" dirty="0"/>
          </a:p>
        </p:txBody>
      </p:sp>
      <p:sp>
        <p:nvSpPr>
          <p:cNvPr id="6" name="Shape 4"/>
          <p:cNvSpPr/>
          <p:nvPr/>
        </p:nvSpPr>
        <p:spPr>
          <a:xfrm>
            <a:off x="320040" y="1444752"/>
            <a:ext cx="8503920" cy="530352"/>
          </a:xfrm>
          <a:prstGeom prst="rect">
            <a:avLst/>
          </a:prstGeom>
          <a:solidFill>
            <a:srgbClr val="DCFCE7"/>
          </a:solidFill>
          <a:ln w="12700">
            <a:solidFill>
              <a:srgbClr val="86EFAC"/>
            </a:solidFill>
            <a:prstDash val="solid"/>
          </a:ln>
        </p:spPr>
      </p:sp>
      <p:sp>
        <p:nvSpPr>
          <p:cNvPr id="7" name="Text 5"/>
          <p:cNvSpPr/>
          <p:nvPr/>
        </p:nvSpPr>
        <p:spPr>
          <a:xfrm>
            <a:off x="457200" y="1481328"/>
            <a:ext cx="8229600" cy="457200"/>
          </a:xfrm>
          <a:prstGeom prst="rect">
            <a:avLst/>
          </a:prstGeom>
          <a:noFill/>
          <a:ln/>
        </p:spPr>
        <p:txBody>
          <a:bodyPr wrap="square" lIns="0" tIns="0" rIns="0" bIns="0" rtlCol="0" anchor="ctr"/>
          <a:lstStyle/>
          <a:p>
            <a:pPr marL="0" indent="0">
              <a:buNone/>
            </a:pPr>
            <a:r>
              <a:rPr lang="en-US" sz="1300" b="1" dirty="0">
                <a:solidFill>
                  <a:srgbClr val="16A34A"/>
                </a:solidFill>
                <a:latin typeface="Calibri" pitchFamily="34" charset="0"/>
                <a:ea typeface="Calibri" pitchFamily="34" charset="-122"/>
                <a:cs typeface="Calibri" pitchFamily="34" charset="-120"/>
              </a:rPr>
              <a:t>Correct:  drop_caches creates a cold START — not a cold ENTIRE EXECUTION</a:t>
            </a:r>
            <a:endParaRPr lang="en-US" sz="1300" dirty="0"/>
          </a:p>
        </p:txBody>
      </p:sp>
      <p:sp>
        <p:nvSpPr>
          <p:cNvPr id="8" name="Shape 6"/>
          <p:cNvSpPr/>
          <p:nvPr/>
        </p:nvSpPr>
        <p:spPr>
          <a:xfrm>
            <a:off x="320040" y="2103120"/>
            <a:ext cx="4114800" cy="233172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9" name="Shape 7"/>
          <p:cNvSpPr/>
          <p:nvPr/>
        </p:nvSpPr>
        <p:spPr>
          <a:xfrm>
            <a:off x="320040" y="2103120"/>
            <a:ext cx="4114800" cy="411480"/>
          </a:xfrm>
          <a:prstGeom prst="rect">
            <a:avLst/>
          </a:prstGeom>
          <a:solidFill>
            <a:srgbClr val="0F172A"/>
          </a:solidFill>
          <a:ln w="12700">
            <a:solidFill>
              <a:srgbClr val="0F172A"/>
            </a:solidFill>
            <a:prstDash val="solid"/>
          </a:ln>
        </p:spPr>
      </p:sp>
      <p:sp>
        <p:nvSpPr>
          <p:cNvPr id="10" name="Text 8"/>
          <p:cNvSpPr/>
          <p:nvPr/>
        </p:nvSpPr>
        <p:spPr>
          <a:xfrm>
            <a:off x="429768" y="2121408"/>
            <a:ext cx="3895344" cy="36576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Reason 1: Spatial Locality</a:t>
            </a:r>
            <a:endParaRPr lang="en-US" sz="1300" dirty="0"/>
          </a:p>
        </p:txBody>
      </p:sp>
      <p:sp>
        <p:nvSpPr>
          <p:cNvPr id="11" name="Text 9"/>
          <p:cNvSpPr/>
          <p:nvPr/>
        </p:nvSpPr>
        <p:spPr>
          <a:xfrm>
            <a:off x="457200" y="2596896"/>
            <a:ext cx="3840480" cy="1719072"/>
          </a:xfrm>
          <a:prstGeom prst="rect">
            <a:avLst/>
          </a:prstGeom>
          <a:noFill/>
          <a:ln/>
        </p:spPr>
        <p:txBody>
          <a:bodyPr wrap="square" rtlCol="0" anchor="ctr"/>
          <a:lstStyle/>
          <a:p>
            <a:pPr marL="0" indent="0">
              <a:buNone/>
            </a:pPr>
            <a:r>
              <a:rPr lang="en-US" sz="1150" dirty="0">
                <a:solidFill>
                  <a:srgbClr val="475569"/>
                </a:solidFill>
                <a:latin typeface="Calibri" pitchFamily="34" charset="0"/>
                <a:ea typeface="Calibri" pitchFamily="34" charset="-122"/>
                <a:cs typeface="Calibri" pitchFamily="34" charset="-120"/>
              </a:rPr>
              <a:t>A 4KB filesystem block holds multiple small metadata objects. When one object causes a block load, all neighboring objects in that block immediately hit on their next access.</a:t>
            </a:r>
            <a:endParaRPr lang="en-US" sz="1150" dirty="0"/>
          </a:p>
          <a:p>
            <a:pPr marL="0" indent="0">
              <a:buNone/>
            </a:pPr>
            <a:r>
              <a:rPr lang="en-US" sz="1150" dirty="0">
                <a:solidFill>
                  <a:srgbClr val="475569"/>
                </a:solidFill>
                <a:latin typeface="Calibri" pitchFamily="34" charset="0"/>
                <a:ea typeface="Calibri" pitchFamily="34" charset="-122"/>
                <a:cs typeface="Calibri" pitchFamily="34" charset="-120"/>
              </a:rPr>
              <a:t>One miss → many subsequent hits.</a:t>
            </a:r>
            <a:endParaRPr lang="en-US" sz="1150" dirty="0"/>
          </a:p>
        </p:txBody>
      </p:sp>
      <p:sp>
        <p:nvSpPr>
          <p:cNvPr id="12" name="Shape 10"/>
          <p:cNvSpPr/>
          <p:nvPr/>
        </p:nvSpPr>
        <p:spPr>
          <a:xfrm>
            <a:off x="4754880" y="2103120"/>
            <a:ext cx="4114800" cy="233172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3" name="Shape 11"/>
          <p:cNvSpPr/>
          <p:nvPr/>
        </p:nvSpPr>
        <p:spPr>
          <a:xfrm>
            <a:off x="4754880" y="2103120"/>
            <a:ext cx="4114800" cy="411480"/>
          </a:xfrm>
          <a:prstGeom prst="rect">
            <a:avLst/>
          </a:prstGeom>
          <a:solidFill>
            <a:srgbClr val="0F172A"/>
          </a:solidFill>
          <a:ln w="12700">
            <a:solidFill>
              <a:srgbClr val="0F172A"/>
            </a:solidFill>
            <a:prstDash val="solid"/>
          </a:ln>
        </p:spPr>
      </p:sp>
      <p:sp>
        <p:nvSpPr>
          <p:cNvPr id="14" name="Text 12"/>
          <p:cNvSpPr/>
          <p:nvPr/>
        </p:nvSpPr>
        <p:spPr>
          <a:xfrm>
            <a:off x="4864608" y="2121408"/>
            <a:ext cx="3895344" cy="36576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Reason 2: Reuse Within the Traversal</a:t>
            </a:r>
            <a:endParaRPr lang="en-US" sz="1300" dirty="0"/>
          </a:p>
        </p:txBody>
      </p:sp>
      <p:sp>
        <p:nvSpPr>
          <p:cNvPr id="15" name="Text 13"/>
          <p:cNvSpPr/>
          <p:nvPr/>
        </p:nvSpPr>
        <p:spPr>
          <a:xfrm>
            <a:off x="4892040" y="2596896"/>
            <a:ext cx="3840480" cy="1719072"/>
          </a:xfrm>
          <a:prstGeom prst="rect">
            <a:avLst/>
          </a:prstGeom>
          <a:noFill/>
          <a:ln/>
        </p:spPr>
        <p:txBody>
          <a:bodyPr wrap="square" rtlCol="0" anchor="ctr"/>
          <a:lstStyle/>
          <a:p>
            <a:pPr marL="0" indent="0">
              <a:buNone/>
            </a:pPr>
            <a:r>
              <a:rPr lang="en-US" sz="1150" dirty="0">
                <a:solidFill>
                  <a:srgbClr val="475569"/>
                </a:solidFill>
                <a:latin typeface="Calibri" pitchFamily="34" charset="0"/>
                <a:ea typeface="Calibri" pitchFamily="34" charset="-122"/>
                <a:cs typeface="Calibri" pitchFamily="34" charset="-120"/>
              </a:rPr>
              <a:t>Even from a cold start, the traversal repeatedly visits related structures: parent directories, nearby inode blocks, neighboring metadata. Cache state rebuilds rapidly as traversal progresses.</a:t>
            </a:r>
            <a:endParaRPr lang="en-US" sz="1150" dirty="0"/>
          </a:p>
        </p:txBody>
      </p:sp>
      <p:sp>
        <p:nvSpPr>
          <p:cNvPr id="16" name="Shape 14"/>
          <p:cNvSpPr/>
          <p:nvPr/>
        </p:nvSpPr>
        <p:spPr>
          <a:xfrm>
            <a:off x="320040" y="4553712"/>
            <a:ext cx="8503920" cy="438912"/>
          </a:xfrm>
          <a:prstGeom prst="rect">
            <a:avLst/>
          </a:prstGeom>
          <a:solidFill>
            <a:srgbClr val="0D9488"/>
          </a:solidFill>
          <a:ln w="12700">
            <a:solidFill>
              <a:srgbClr val="0D9488"/>
            </a:solidFill>
            <a:prstDash val="solid"/>
          </a:ln>
        </p:spPr>
      </p:sp>
      <p:sp>
        <p:nvSpPr>
          <p:cNvPr id="17" name="Text 15"/>
          <p:cNvSpPr/>
          <p:nvPr/>
        </p:nvSpPr>
        <p:spPr>
          <a:xfrm>
            <a:off x="457200" y="4581144"/>
            <a:ext cx="822960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 high cold hit rate reflects realistic metadata locality — it does not mean the experiment is flawed.</a:t>
            </a:r>
            <a:endParaRPr 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Why LFU Performs Worse in meta (−4.08%)</a:t>
            </a:r>
            <a:endParaRPr lang="en-US" sz="2200" dirty="0"/>
          </a:p>
        </p:txBody>
      </p:sp>
      <p:sp>
        <p:nvSpPr>
          <p:cNvPr id="4" name="Shape 2"/>
          <p:cNvSpPr/>
          <p:nvPr/>
        </p:nvSpPr>
        <p:spPr>
          <a:xfrm>
            <a:off x="320040" y="804672"/>
            <a:ext cx="2194560" cy="384048"/>
          </a:xfrm>
          <a:prstGeom prst="rect">
            <a:avLst/>
          </a:prstGeom>
          <a:solidFill>
            <a:srgbClr val="2563EB"/>
          </a:solidFill>
          <a:ln w="12700">
            <a:solidFill>
              <a:srgbClr val="2563EB"/>
            </a:solidFill>
            <a:prstDash val="solid"/>
          </a:ln>
        </p:spPr>
      </p:sp>
      <p:sp>
        <p:nvSpPr>
          <p:cNvPr id="5" name="Text 3"/>
          <p:cNvSpPr/>
          <p:nvPr/>
        </p:nvSpPr>
        <p:spPr>
          <a:xfrm>
            <a:off x="320040" y="804672"/>
            <a:ext cx="219456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LRU</a:t>
            </a:r>
            <a:endParaRPr lang="en-US" sz="1400" dirty="0"/>
          </a:p>
        </p:txBody>
      </p:sp>
      <p:sp>
        <p:nvSpPr>
          <p:cNvPr id="6" name="Text 4"/>
          <p:cNvSpPr/>
          <p:nvPr/>
        </p:nvSpPr>
        <p:spPr>
          <a:xfrm>
            <a:off x="320040" y="1207008"/>
            <a:ext cx="2194560" cy="777240"/>
          </a:xfrm>
          <a:prstGeom prst="rect">
            <a:avLst/>
          </a:prstGeom>
          <a:noFill/>
          <a:ln/>
        </p:spPr>
        <p:txBody>
          <a:bodyPr wrap="square" rtlCol="0" anchor="ctr"/>
          <a:lstStyle/>
          <a:p>
            <a:pPr marL="0" indent="0" algn="ctr">
              <a:buNone/>
            </a:pPr>
            <a:r>
              <a:rPr lang="en-US" sz="3000" b="1" dirty="0">
                <a:solidFill>
                  <a:srgbClr val="2563EB"/>
                </a:solidFill>
                <a:latin typeface="Calibri" pitchFamily="34" charset="0"/>
                <a:ea typeface="Calibri" pitchFamily="34" charset="-122"/>
                <a:cs typeface="Calibri" pitchFamily="34" charset="-120"/>
              </a:rPr>
              <a:t>89.04%</a:t>
            </a:r>
            <a:endParaRPr lang="en-US" sz="3000" dirty="0"/>
          </a:p>
        </p:txBody>
      </p:sp>
      <p:sp>
        <p:nvSpPr>
          <p:cNvPr id="7" name="Shape 5"/>
          <p:cNvSpPr/>
          <p:nvPr/>
        </p:nvSpPr>
        <p:spPr>
          <a:xfrm>
            <a:off x="2697480" y="804672"/>
            <a:ext cx="2194560" cy="384048"/>
          </a:xfrm>
          <a:prstGeom prst="rect">
            <a:avLst/>
          </a:prstGeom>
          <a:solidFill>
            <a:srgbClr val="DC2626"/>
          </a:solidFill>
          <a:ln w="12700">
            <a:solidFill>
              <a:srgbClr val="DC2626"/>
            </a:solidFill>
            <a:prstDash val="solid"/>
          </a:ln>
        </p:spPr>
      </p:sp>
      <p:sp>
        <p:nvSpPr>
          <p:cNvPr id="8" name="Text 6"/>
          <p:cNvSpPr/>
          <p:nvPr/>
        </p:nvSpPr>
        <p:spPr>
          <a:xfrm>
            <a:off x="2697480" y="804672"/>
            <a:ext cx="219456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LFU</a:t>
            </a:r>
            <a:endParaRPr lang="en-US" sz="1400" dirty="0"/>
          </a:p>
        </p:txBody>
      </p:sp>
      <p:sp>
        <p:nvSpPr>
          <p:cNvPr id="9" name="Text 7"/>
          <p:cNvSpPr/>
          <p:nvPr/>
        </p:nvSpPr>
        <p:spPr>
          <a:xfrm>
            <a:off x="2697480" y="1207008"/>
            <a:ext cx="2194560" cy="777240"/>
          </a:xfrm>
          <a:prstGeom prst="rect">
            <a:avLst/>
          </a:prstGeom>
          <a:noFill/>
          <a:ln/>
        </p:spPr>
        <p:txBody>
          <a:bodyPr wrap="square" rtlCol="0" anchor="ctr"/>
          <a:lstStyle/>
          <a:p>
            <a:pPr marL="0" indent="0" algn="ctr">
              <a:buNone/>
            </a:pPr>
            <a:r>
              <a:rPr lang="en-US" sz="3000" b="1" dirty="0">
                <a:solidFill>
                  <a:srgbClr val="DC2626"/>
                </a:solidFill>
                <a:latin typeface="Calibri" pitchFamily="34" charset="0"/>
                <a:ea typeface="Calibri" pitchFamily="34" charset="-122"/>
                <a:cs typeface="Calibri" pitchFamily="34" charset="-120"/>
              </a:rPr>
              <a:t>84.96%</a:t>
            </a:r>
            <a:endParaRPr lang="en-US" sz="3000" dirty="0"/>
          </a:p>
        </p:txBody>
      </p:sp>
      <p:sp>
        <p:nvSpPr>
          <p:cNvPr id="10" name="Text 8"/>
          <p:cNvSpPr/>
          <p:nvPr/>
        </p:nvSpPr>
        <p:spPr>
          <a:xfrm>
            <a:off x="4754880" y="960120"/>
            <a:ext cx="2011680" cy="640080"/>
          </a:xfrm>
          <a:prstGeom prst="rect">
            <a:avLst/>
          </a:prstGeom>
          <a:noFill/>
          <a:ln/>
        </p:spPr>
        <p:txBody>
          <a:bodyPr wrap="square" rtlCol="0" anchor="ctr"/>
          <a:lstStyle/>
          <a:p>
            <a:pPr marL="0" indent="0" algn="ctr">
              <a:buNone/>
            </a:pPr>
            <a:r>
              <a:rPr lang="en-US" sz="2200" b="1" dirty="0">
                <a:solidFill>
                  <a:srgbClr val="DC2626"/>
                </a:solidFill>
                <a:latin typeface="Calibri" pitchFamily="34" charset="0"/>
                <a:ea typeface="Calibri" pitchFamily="34" charset="-122"/>
                <a:cs typeface="Calibri" pitchFamily="34" charset="-120"/>
              </a:rPr>
              <a:t>Δ = −4.08%</a:t>
            </a:r>
            <a:endParaRPr lang="en-US" sz="2200" dirty="0"/>
          </a:p>
        </p:txBody>
      </p:sp>
      <p:sp>
        <p:nvSpPr>
          <p:cNvPr id="11" name="Shape 9"/>
          <p:cNvSpPr/>
          <p:nvPr/>
        </p:nvSpPr>
        <p:spPr>
          <a:xfrm>
            <a:off x="320040" y="2176272"/>
            <a:ext cx="8503920" cy="164592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2" name="Text 10"/>
          <p:cNvSpPr/>
          <p:nvPr/>
        </p:nvSpPr>
        <p:spPr>
          <a:xfrm>
            <a:off x="457200" y="2240280"/>
            <a:ext cx="8229600" cy="347472"/>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Why Does LFU Regress on meta?</a:t>
            </a:r>
            <a:endParaRPr lang="en-US" sz="1300" dirty="0"/>
          </a:p>
        </p:txBody>
      </p:sp>
      <p:sp>
        <p:nvSpPr>
          <p:cNvPr id="13" name="Text 11"/>
          <p:cNvSpPr/>
          <p:nvPr/>
        </p:nvSpPr>
        <p:spPr>
          <a:xfrm>
            <a:off x="502920" y="2633472"/>
            <a:ext cx="8229600" cy="21031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  The meta scenario accesses a broader and more diverse set of metadata objects than other scenarios</a:t>
            </a:r>
            <a:endParaRPr lang="en-US" sz="1100" dirty="0"/>
          </a:p>
        </p:txBody>
      </p:sp>
      <p:sp>
        <p:nvSpPr>
          <p:cNvPr id="14" name="Text 12"/>
          <p:cNvSpPr/>
          <p:nvPr/>
        </p:nvSpPr>
        <p:spPr>
          <a:xfrm>
            <a:off x="502920" y="2852928"/>
            <a:ext cx="8229600" cy="21031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  Entries that were hot in earlier traversal segments accumulate high access_count — and then become stale</a:t>
            </a:r>
            <a:endParaRPr lang="en-US" sz="1100" dirty="0"/>
          </a:p>
        </p:txBody>
      </p:sp>
      <p:sp>
        <p:nvSpPr>
          <p:cNvPr id="15" name="Text 13"/>
          <p:cNvSpPr/>
          <p:nvPr/>
        </p:nvSpPr>
        <p:spPr>
          <a:xfrm>
            <a:off x="502920" y="3072384"/>
            <a:ext cx="8229600" cy="21031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  LFU retains those stale entries because their count is still high, reducing room for newly relevant objects</a:t>
            </a:r>
            <a:endParaRPr lang="en-US" sz="1100" dirty="0"/>
          </a:p>
        </p:txBody>
      </p:sp>
      <p:sp>
        <p:nvSpPr>
          <p:cNvPr id="16" name="Text 14"/>
          <p:cNvSpPr/>
          <p:nvPr/>
        </p:nvSpPr>
        <p:spPr>
          <a:xfrm>
            <a:off x="502920" y="3291840"/>
            <a:ext cx="8229600" cy="21031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  In a small per-CPU cache, even a few stale persistent entries significantly reduce effective capacity</a:t>
            </a:r>
            <a:endParaRPr lang="en-US" sz="1100" dirty="0"/>
          </a:p>
        </p:txBody>
      </p:sp>
      <p:sp>
        <p:nvSpPr>
          <p:cNvPr id="17" name="Text 15"/>
          <p:cNvSpPr/>
          <p:nvPr/>
        </p:nvSpPr>
        <p:spPr>
          <a:xfrm>
            <a:off x="502920" y="3511296"/>
            <a:ext cx="8229600" cy="21031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  Without an aging/decay mechanism, LFU cannot adapt fast enough to shifting working sets</a:t>
            </a:r>
            <a:endParaRPr lang="en-US" sz="1100" dirty="0"/>
          </a:p>
        </p:txBody>
      </p:sp>
      <p:sp>
        <p:nvSpPr>
          <p:cNvPr id="18" name="Shape 16"/>
          <p:cNvSpPr/>
          <p:nvPr/>
        </p:nvSpPr>
        <p:spPr>
          <a:xfrm>
            <a:off x="320040" y="3931920"/>
            <a:ext cx="8503920" cy="640080"/>
          </a:xfrm>
          <a:prstGeom prst="rect">
            <a:avLst/>
          </a:prstGeom>
          <a:solidFill>
            <a:srgbClr val="FEF3C7"/>
          </a:solidFill>
          <a:ln w="12700">
            <a:solidFill>
              <a:srgbClr val="FCD34D"/>
            </a:solidFill>
            <a:prstDash val="solid"/>
          </a:ln>
        </p:spPr>
      </p:sp>
      <p:sp>
        <p:nvSpPr>
          <p:cNvPr id="19" name="Text 17"/>
          <p:cNvSpPr/>
          <p:nvPr/>
        </p:nvSpPr>
        <p:spPr>
          <a:xfrm>
            <a:off x="457200" y="3977640"/>
            <a:ext cx="8229600" cy="530352"/>
          </a:xfrm>
          <a:prstGeom prst="rect">
            <a:avLst/>
          </a:prstGeom>
          <a:noFill/>
          <a:ln/>
        </p:spPr>
        <p:txBody>
          <a:bodyPr wrap="square" lIns="0" tIns="0" rIns="0" bIns="0" rtlCol="0" anchor="ctr"/>
          <a:lstStyle/>
          <a:p>
            <a:pPr marL="0" indent="0">
              <a:buNone/>
            </a:pPr>
            <a:r>
              <a:rPr lang="en-US" sz="1250" b="1" dirty="0">
                <a:solidFill>
                  <a:srgbClr val="D97706"/>
                </a:solidFill>
                <a:latin typeface="Calibri" pitchFamily="34" charset="0"/>
                <a:ea typeface="Calibri" pitchFamily="34" charset="-122"/>
                <a:cs typeface="Calibri" pitchFamily="34" charset="-120"/>
              </a:rPr>
              <a:t>Conclusion: Frequency-sensitive retention is not universally better. Under broader working sets it reduces adaptability.</a:t>
            </a:r>
            <a:endParaRPr lang="en-US" sz="12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9488"/>
          </a:solidFill>
          <a:ln w="12700">
            <a:solidFill>
              <a:srgbClr val="0D9488"/>
            </a:solidFill>
            <a:prstDash val="solid"/>
          </a:ln>
        </p:spPr>
      </p:sp>
      <p:sp>
        <p:nvSpPr>
          <p:cNvPr id="3" name="Text 1"/>
          <p:cNvSpPr/>
          <p:nvPr/>
        </p:nvSpPr>
        <p:spPr>
          <a:xfrm>
            <a:off x="365760" y="1463040"/>
            <a:ext cx="8412480" cy="109728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PART 5: Limitations &amp; Conclusion</a:t>
            </a:r>
            <a:endParaRPr lang="en-US" sz="3600" dirty="0"/>
          </a:p>
        </p:txBody>
      </p:sp>
      <p:sp>
        <p:nvSpPr>
          <p:cNvPr id="4" name="Text 2"/>
          <p:cNvSpPr/>
          <p:nvPr/>
        </p:nvSpPr>
        <p:spPr>
          <a:xfrm>
            <a:off x="365760" y="2651760"/>
            <a:ext cx="8412480" cy="640080"/>
          </a:xfrm>
          <a:prstGeom prst="rect">
            <a:avLst/>
          </a:prstGeom>
          <a:noFill/>
          <a:ln/>
        </p:spPr>
        <p:txBody>
          <a:bodyPr wrap="square" rtlCol="0" anchor="ctr"/>
          <a:lstStyle/>
          <a:p>
            <a:pPr marL="0" indent="0">
              <a:buNone/>
            </a:pPr>
            <a:r>
              <a:rPr lang="en-US" sz="1800" i="1" dirty="0">
                <a:solidFill>
                  <a:srgbClr val="CCFBF1"/>
                </a:solidFill>
                <a:latin typeface="Calibri" pitchFamily="34" charset="0"/>
                <a:ea typeface="Calibri" pitchFamily="34" charset="-122"/>
                <a:cs typeface="Calibri" pitchFamily="34" charset="-120"/>
              </a:rPr>
              <a:t>Honest scope assessment and final takeaways</a:t>
            </a:r>
            <a:endParaRPr lang="en-US"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Limitations of the Current Implementation</a:t>
            </a:r>
            <a:endParaRPr lang="en-US" sz="2200" dirty="0"/>
          </a:p>
        </p:txBody>
      </p:sp>
      <p:sp>
        <p:nvSpPr>
          <p:cNvPr id="4" name="Shape 2"/>
          <p:cNvSpPr/>
          <p:nvPr/>
        </p:nvSpPr>
        <p:spPr>
          <a:xfrm>
            <a:off x="320040" y="804672"/>
            <a:ext cx="4160520" cy="126187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5" name="Text 3"/>
          <p:cNvSpPr/>
          <p:nvPr/>
        </p:nvSpPr>
        <p:spPr>
          <a:xfrm>
            <a:off x="457200" y="896112"/>
            <a:ext cx="3886200" cy="320040"/>
          </a:xfrm>
          <a:prstGeom prst="rect">
            <a:avLst/>
          </a:prstGeom>
          <a:noFill/>
          <a:ln/>
        </p:spPr>
        <p:txBody>
          <a:bodyPr wrap="square" lIns="0" tIns="0" rIns="0" bIns="0" rtlCol="0" anchor="ctr"/>
          <a:lstStyle/>
          <a:p>
            <a:pPr marL="0" indent="0">
              <a:buNone/>
            </a:pPr>
            <a:r>
              <a:rPr lang="en-US" sz="1250" b="1" dirty="0">
                <a:solidFill>
                  <a:srgbClr val="0D9488"/>
                </a:solidFill>
                <a:latin typeface="Calibri" pitchFamily="34" charset="0"/>
                <a:ea typeface="Calibri" pitchFamily="34" charset="-122"/>
                <a:cs typeface="Calibri" pitchFamily="34" charset="-120"/>
              </a:rPr>
              <a:t>①  Local scope only</a:t>
            </a:r>
            <a:endParaRPr lang="en-US" sz="1250" dirty="0"/>
          </a:p>
        </p:txBody>
      </p:sp>
      <p:sp>
        <p:nvSpPr>
          <p:cNvPr id="6" name="Text 4"/>
          <p:cNvSpPr/>
          <p:nvPr/>
        </p:nvSpPr>
        <p:spPr>
          <a:xfrm>
            <a:off x="457200" y="1261872"/>
            <a:ext cx="3886200" cy="73152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Policy affects only the small per-CPU bh_lru. Does not influence mm/vmscan.c or global page eviction.</a:t>
            </a:r>
            <a:endParaRPr lang="en-US" sz="1100" dirty="0"/>
          </a:p>
        </p:txBody>
      </p:sp>
      <p:sp>
        <p:nvSpPr>
          <p:cNvPr id="7" name="Shape 5"/>
          <p:cNvSpPr/>
          <p:nvPr/>
        </p:nvSpPr>
        <p:spPr>
          <a:xfrm>
            <a:off x="4754880" y="804672"/>
            <a:ext cx="4160520" cy="126187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8" name="Text 6"/>
          <p:cNvSpPr/>
          <p:nvPr/>
        </p:nvSpPr>
        <p:spPr>
          <a:xfrm>
            <a:off x="4892040" y="896112"/>
            <a:ext cx="3886200" cy="320040"/>
          </a:xfrm>
          <a:prstGeom prst="rect">
            <a:avLst/>
          </a:prstGeom>
          <a:noFill/>
          <a:ln/>
        </p:spPr>
        <p:txBody>
          <a:bodyPr wrap="square" lIns="0" tIns="0" rIns="0" bIns="0" rtlCol="0" anchor="ctr"/>
          <a:lstStyle/>
          <a:p>
            <a:pPr marL="0" indent="0">
              <a:buNone/>
            </a:pPr>
            <a:r>
              <a:rPr lang="en-US" sz="1250" b="1" dirty="0">
                <a:solidFill>
                  <a:srgbClr val="0D9488"/>
                </a:solidFill>
                <a:latin typeface="Calibri" pitchFamily="34" charset="0"/>
                <a:ea typeface="Calibri" pitchFamily="34" charset="-122"/>
                <a:cs typeface="Calibri" pitchFamily="34" charset="-120"/>
              </a:rPr>
              <a:t>②  No aging / decay</a:t>
            </a:r>
            <a:endParaRPr lang="en-US" sz="1250" dirty="0"/>
          </a:p>
        </p:txBody>
      </p:sp>
      <p:sp>
        <p:nvSpPr>
          <p:cNvPr id="9" name="Text 7"/>
          <p:cNvSpPr/>
          <p:nvPr/>
        </p:nvSpPr>
        <p:spPr>
          <a:xfrm>
            <a:off x="4892040" y="1261872"/>
            <a:ext cx="3886200" cy="73152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access_count never decays. Stale entries with high counts can persist, causing the meta regression.</a:t>
            </a:r>
            <a:endParaRPr lang="en-US" sz="1100" dirty="0"/>
          </a:p>
        </p:txBody>
      </p:sp>
      <p:sp>
        <p:nvSpPr>
          <p:cNvPr id="10" name="Shape 8"/>
          <p:cNvSpPr/>
          <p:nvPr/>
        </p:nvSpPr>
        <p:spPr>
          <a:xfrm>
            <a:off x="320040" y="2194560"/>
            <a:ext cx="4160520" cy="126187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1" name="Text 9"/>
          <p:cNvSpPr/>
          <p:nvPr/>
        </p:nvSpPr>
        <p:spPr>
          <a:xfrm>
            <a:off x="457200" y="2286000"/>
            <a:ext cx="3886200" cy="320040"/>
          </a:xfrm>
          <a:prstGeom prst="rect">
            <a:avLst/>
          </a:prstGeom>
          <a:noFill/>
          <a:ln/>
        </p:spPr>
        <p:txBody>
          <a:bodyPr wrap="square" lIns="0" tIns="0" rIns="0" bIns="0" rtlCol="0" anchor="ctr"/>
          <a:lstStyle/>
          <a:p>
            <a:pPr marL="0" indent="0">
              <a:buNone/>
            </a:pPr>
            <a:r>
              <a:rPr lang="en-US" sz="1250" b="1" dirty="0">
                <a:solidFill>
                  <a:srgbClr val="0D9488"/>
                </a:solidFill>
                <a:latin typeface="Calibri" pitchFamily="34" charset="0"/>
                <a:ea typeface="Calibri" pitchFamily="34" charset="-122"/>
                <a:cs typeface="Calibri" pitchFamily="34" charset="-120"/>
              </a:rPr>
              <a:t>③  warm signal is unreliable</a:t>
            </a:r>
            <a:endParaRPr lang="en-US" sz="1250" dirty="0"/>
          </a:p>
        </p:txBody>
      </p:sp>
      <p:sp>
        <p:nvSpPr>
          <p:cNvPr id="12" name="Text 10"/>
          <p:cNvSpPr/>
          <p:nvPr/>
        </p:nvSpPr>
        <p:spPr>
          <a:xfrm>
            <a:off x="457200" y="2651760"/>
            <a:ext cx="3886200" cy="73152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After preheating, dentry/inode caches intercept most requests. ΔTotal ≈ 25–30 is insufficient for conclusions.</a:t>
            </a:r>
            <a:endParaRPr lang="en-US" sz="1100" dirty="0"/>
          </a:p>
        </p:txBody>
      </p:sp>
      <p:sp>
        <p:nvSpPr>
          <p:cNvPr id="13" name="Shape 11"/>
          <p:cNvSpPr/>
          <p:nvPr/>
        </p:nvSpPr>
        <p:spPr>
          <a:xfrm>
            <a:off x="4754880" y="2194560"/>
            <a:ext cx="4160520" cy="126187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4" name="Text 12"/>
          <p:cNvSpPr/>
          <p:nvPr/>
        </p:nvSpPr>
        <p:spPr>
          <a:xfrm>
            <a:off x="4892040" y="2286000"/>
            <a:ext cx="3886200" cy="320040"/>
          </a:xfrm>
          <a:prstGeom prst="rect">
            <a:avLst/>
          </a:prstGeom>
          <a:noFill/>
          <a:ln/>
        </p:spPr>
        <p:txBody>
          <a:bodyPr wrap="square" lIns="0" tIns="0" rIns="0" bIns="0" rtlCol="0" anchor="ctr"/>
          <a:lstStyle/>
          <a:p>
            <a:pPr marL="0" indent="0">
              <a:buNone/>
            </a:pPr>
            <a:r>
              <a:rPr lang="en-US" sz="1250" b="1" dirty="0">
                <a:solidFill>
                  <a:srgbClr val="0D9488"/>
                </a:solidFill>
                <a:latin typeface="Calibri" pitchFamily="34" charset="0"/>
                <a:ea typeface="Calibri" pitchFamily="34" charset="-122"/>
                <a:cs typeface="Calibri" pitchFamily="34" charset="-120"/>
              </a:rPr>
              <a:t>④  Single filesystem</a:t>
            </a:r>
            <a:endParaRPr lang="en-US" sz="1250" dirty="0"/>
          </a:p>
        </p:txBody>
      </p:sp>
      <p:sp>
        <p:nvSpPr>
          <p:cNvPr id="15" name="Text 13"/>
          <p:cNvSpPr/>
          <p:nvPr/>
        </p:nvSpPr>
        <p:spPr>
          <a:xfrm>
            <a:off x="4892040" y="2651760"/>
            <a:ext cx="3886200" cy="73152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All experiments use ext4. Results may differ on btrfs, xfs, or f2fs with different buffer_head patterns.</a:t>
            </a:r>
            <a:endParaRPr lang="en-US" sz="1100" dirty="0"/>
          </a:p>
        </p:txBody>
      </p:sp>
      <p:sp>
        <p:nvSpPr>
          <p:cNvPr id="16" name="Shape 14"/>
          <p:cNvSpPr/>
          <p:nvPr/>
        </p:nvSpPr>
        <p:spPr>
          <a:xfrm>
            <a:off x="320040" y="3584448"/>
            <a:ext cx="4160520" cy="126187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7" name="Text 15"/>
          <p:cNvSpPr/>
          <p:nvPr/>
        </p:nvSpPr>
        <p:spPr>
          <a:xfrm>
            <a:off x="457200" y="3675888"/>
            <a:ext cx="3886200" cy="320040"/>
          </a:xfrm>
          <a:prstGeom prst="rect">
            <a:avLst/>
          </a:prstGeom>
          <a:noFill/>
          <a:ln/>
        </p:spPr>
        <p:txBody>
          <a:bodyPr wrap="square" lIns="0" tIns="0" rIns="0" bIns="0" rtlCol="0" anchor="ctr"/>
          <a:lstStyle/>
          <a:p>
            <a:pPr marL="0" indent="0">
              <a:buNone/>
            </a:pPr>
            <a:r>
              <a:rPr lang="en-US" sz="1250" b="1" dirty="0">
                <a:solidFill>
                  <a:srgbClr val="0D9488"/>
                </a:solidFill>
                <a:latin typeface="Calibri" pitchFamily="34" charset="0"/>
                <a:ea typeface="Calibri" pitchFamily="34" charset="-122"/>
                <a:cs typeface="Calibri" pitchFamily="34" charset="-120"/>
              </a:rPr>
              <a:t>⑤  No global page-cache replacement</a:t>
            </a:r>
            <a:endParaRPr lang="en-US" sz="1250" dirty="0"/>
          </a:p>
        </p:txBody>
      </p:sp>
      <p:sp>
        <p:nvSpPr>
          <p:cNvPr id="18" name="Text 16"/>
          <p:cNvSpPr/>
          <p:nvPr/>
        </p:nvSpPr>
        <p:spPr>
          <a:xfrm>
            <a:off x="457200" y="4041648"/>
            <a:ext cx="3886200" cy="73152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We studied lookup-cache behavior, not a comprehensive page replacement experiment.</a:t>
            </a:r>
            <a:endParaRPr lang="en-US" sz="1100" dirty="0"/>
          </a:p>
        </p:txBody>
      </p:sp>
      <p:sp>
        <p:nvSpPr>
          <p:cNvPr id="19" name="Shape 17"/>
          <p:cNvSpPr/>
          <p:nvPr/>
        </p:nvSpPr>
        <p:spPr>
          <a:xfrm>
            <a:off x="4754880" y="3584448"/>
            <a:ext cx="4160520" cy="126187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20" name="Text 18"/>
          <p:cNvSpPr/>
          <p:nvPr/>
        </p:nvSpPr>
        <p:spPr>
          <a:xfrm>
            <a:off x="4892040" y="3675888"/>
            <a:ext cx="3886200" cy="320040"/>
          </a:xfrm>
          <a:prstGeom prst="rect">
            <a:avLst/>
          </a:prstGeom>
          <a:noFill/>
          <a:ln/>
        </p:spPr>
        <p:txBody>
          <a:bodyPr wrap="square" lIns="0" tIns="0" rIns="0" bIns="0" rtlCol="0" anchor="ctr"/>
          <a:lstStyle/>
          <a:p>
            <a:pPr marL="0" indent="0">
              <a:buNone/>
            </a:pPr>
            <a:r>
              <a:rPr lang="en-US" sz="1250" b="1" dirty="0">
                <a:solidFill>
                  <a:srgbClr val="0D9488"/>
                </a:solidFill>
                <a:latin typeface="Calibri" pitchFamily="34" charset="0"/>
                <a:ea typeface="Calibri" pitchFamily="34" charset="-122"/>
                <a:cs typeface="Calibri" pitchFamily="34" charset="-120"/>
              </a:rPr>
              <a:t>⑥  Workload dependency</a:t>
            </a:r>
            <a:endParaRPr lang="en-US" sz="1250" dirty="0"/>
          </a:p>
        </p:txBody>
      </p:sp>
      <p:sp>
        <p:nvSpPr>
          <p:cNvPr id="21" name="Text 19"/>
          <p:cNvSpPr/>
          <p:nvPr/>
        </p:nvSpPr>
        <p:spPr>
          <a:xfrm>
            <a:off x="4892040" y="4041648"/>
            <a:ext cx="3886200" cy="73152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LFU helps in hotspot/repeated patterns but hurts on broader traversals. The best policy is workload-dependent.</a:t>
            </a:r>
            <a:endParaRPr lang="en-US" sz="11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Future Work</a:t>
            </a:r>
            <a:endParaRPr lang="en-US" sz="2200" dirty="0"/>
          </a:p>
        </p:txBody>
      </p:sp>
      <p:sp>
        <p:nvSpPr>
          <p:cNvPr id="4" name="Shape 2"/>
          <p:cNvSpPr/>
          <p:nvPr/>
        </p:nvSpPr>
        <p:spPr>
          <a:xfrm>
            <a:off x="320040" y="804672"/>
            <a:ext cx="2788920" cy="19385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5" name="Shape 3"/>
          <p:cNvSpPr/>
          <p:nvPr/>
        </p:nvSpPr>
        <p:spPr>
          <a:xfrm>
            <a:off x="320040" y="804672"/>
            <a:ext cx="2788920" cy="384048"/>
          </a:xfrm>
          <a:prstGeom prst="rect">
            <a:avLst/>
          </a:prstGeom>
          <a:solidFill>
            <a:srgbClr val="0D9488"/>
          </a:solidFill>
          <a:ln w="12700">
            <a:solidFill>
              <a:srgbClr val="0D9488"/>
            </a:solidFill>
            <a:prstDash val="solid"/>
          </a:ln>
        </p:spPr>
      </p:sp>
      <p:sp>
        <p:nvSpPr>
          <p:cNvPr id="6" name="Text 4"/>
          <p:cNvSpPr/>
          <p:nvPr/>
        </p:nvSpPr>
        <p:spPr>
          <a:xfrm>
            <a:off x="411480" y="850392"/>
            <a:ext cx="26060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Add Aging / Decay</a:t>
            </a:r>
            <a:endParaRPr lang="en-US" sz="1200" dirty="0"/>
          </a:p>
        </p:txBody>
      </p:sp>
      <p:sp>
        <p:nvSpPr>
          <p:cNvPr id="7" name="Text 5"/>
          <p:cNvSpPr/>
          <p:nvPr/>
        </p:nvSpPr>
        <p:spPr>
          <a:xfrm>
            <a:off x="411480" y="1261872"/>
            <a:ext cx="2606040" cy="1371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Periodically halve access_count to allow the policy to adapt to shifting working sets and address the stale-entry meta regression.</a:t>
            </a:r>
            <a:endParaRPr lang="en-US" sz="1100" dirty="0"/>
          </a:p>
        </p:txBody>
      </p:sp>
      <p:sp>
        <p:nvSpPr>
          <p:cNvPr id="8" name="Shape 6"/>
          <p:cNvSpPr/>
          <p:nvPr/>
        </p:nvSpPr>
        <p:spPr>
          <a:xfrm>
            <a:off x="3291840" y="804672"/>
            <a:ext cx="2788920" cy="19385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9" name="Shape 7"/>
          <p:cNvSpPr/>
          <p:nvPr/>
        </p:nvSpPr>
        <p:spPr>
          <a:xfrm>
            <a:off x="3291840" y="804672"/>
            <a:ext cx="2788920" cy="384048"/>
          </a:xfrm>
          <a:prstGeom prst="rect">
            <a:avLst/>
          </a:prstGeom>
          <a:solidFill>
            <a:srgbClr val="0D9488"/>
          </a:solidFill>
          <a:ln w="12700">
            <a:solidFill>
              <a:srgbClr val="0D9488"/>
            </a:solidFill>
            <a:prstDash val="solid"/>
          </a:ln>
        </p:spPr>
      </p:sp>
      <p:sp>
        <p:nvSpPr>
          <p:cNvPr id="10" name="Text 8"/>
          <p:cNvSpPr/>
          <p:nvPr/>
        </p:nvSpPr>
        <p:spPr>
          <a:xfrm>
            <a:off x="3383280" y="850392"/>
            <a:ext cx="26060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Extend to Global Eviction</a:t>
            </a:r>
            <a:endParaRPr lang="en-US" sz="1200" dirty="0"/>
          </a:p>
        </p:txBody>
      </p:sp>
      <p:sp>
        <p:nvSpPr>
          <p:cNvPr id="11" name="Text 9"/>
          <p:cNvSpPr/>
          <p:nvPr/>
        </p:nvSpPr>
        <p:spPr>
          <a:xfrm>
            <a:off x="3383280" y="1261872"/>
            <a:ext cx="2606040" cy="1371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Bring frequency information into mm/vmscan.c to influence global page eviction — a true LFU-hybrid replacement policy.</a:t>
            </a:r>
            <a:endParaRPr lang="en-US" sz="1100" dirty="0"/>
          </a:p>
        </p:txBody>
      </p:sp>
      <p:sp>
        <p:nvSpPr>
          <p:cNvPr id="12" name="Shape 10"/>
          <p:cNvSpPr/>
          <p:nvPr/>
        </p:nvSpPr>
        <p:spPr>
          <a:xfrm>
            <a:off x="6263640" y="804672"/>
            <a:ext cx="2788920" cy="19385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3" name="Shape 11"/>
          <p:cNvSpPr/>
          <p:nvPr/>
        </p:nvSpPr>
        <p:spPr>
          <a:xfrm>
            <a:off x="6263640" y="804672"/>
            <a:ext cx="2788920" cy="384048"/>
          </a:xfrm>
          <a:prstGeom prst="rect">
            <a:avLst/>
          </a:prstGeom>
          <a:solidFill>
            <a:srgbClr val="0D9488"/>
          </a:solidFill>
          <a:ln w="12700">
            <a:solidFill>
              <a:srgbClr val="0D9488"/>
            </a:solidFill>
            <a:prstDash val="solid"/>
          </a:ln>
        </p:spPr>
      </p:sp>
      <p:sp>
        <p:nvSpPr>
          <p:cNvPr id="14" name="Text 12"/>
          <p:cNvSpPr/>
          <p:nvPr/>
        </p:nvSpPr>
        <p:spPr>
          <a:xfrm>
            <a:off x="6355080" y="850392"/>
            <a:ext cx="26060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Hotspot Heatmap</a:t>
            </a:r>
            <a:endParaRPr lang="en-US" sz="1200" dirty="0"/>
          </a:p>
        </p:txBody>
      </p:sp>
      <p:sp>
        <p:nvSpPr>
          <p:cNvPr id="15" name="Text 13"/>
          <p:cNvSpPr/>
          <p:nvPr/>
        </p:nvSpPr>
        <p:spPr>
          <a:xfrm>
            <a:off x="6355080" y="1261872"/>
            <a:ext cx="2606040" cy="1371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Map buffer_heads back to filenames and block ranges to visualize which files and blocks are currently resident in the buffer cache.</a:t>
            </a:r>
            <a:endParaRPr lang="en-US" sz="1100" dirty="0"/>
          </a:p>
        </p:txBody>
      </p:sp>
      <p:sp>
        <p:nvSpPr>
          <p:cNvPr id="16" name="Shape 14"/>
          <p:cNvSpPr/>
          <p:nvPr/>
        </p:nvSpPr>
        <p:spPr>
          <a:xfrm>
            <a:off x="320040" y="2889504"/>
            <a:ext cx="2788920" cy="19385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7" name="Shape 15"/>
          <p:cNvSpPr/>
          <p:nvPr/>
        </p:nvSpPr>
        <p:spPr>
          <a:xfrm>
            <a:off x="320040" y="2889504"/>
            <a:ext cx="2788920" cy="384048"/>
          </a:xfrm>
          <a:prstGeom prst="rect">
            <a:avLst/>
          </a:prstGeom>
          <a:solidFill>
            <a:srgbClr val="0D9488"/>
          </a:solidFill>
          <a:ln w="12700">
            <a:solidFill>
              <a:srgbClr val="0D9488"/>
            </a:solidFill>
            <a:prstDash val="solid"/>
          </a:ln>
        </p:spPr>
      </p:sp>
      <p:sp>
        <p:nvSpPr>
          <p:cNvPr id="18" name="Text 16"/>
          <p:cNvSpPr/>
          <p:nvPr/>
        </p:nvSpPr>
        <p:spPr>
          <a:xfrm>
            <a:off x="411480" y="2935224"/>
            <a:ext cx="26060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Cross-Filesystem Testing</a:t>
            </a:r>
            <a:endParaRPr lang="en-US" sz="1200" dirty="0"/>
          </a:p>
        </p:txBody>
      </p:sp>
      <p:sp>
        <p:nvSpPr>
          <p:cNvPr id="19" name="Text 17"/>
          <p:cNvSpPr/>
          <p:nvPr/>
        </p:nvSpPr>
        <p:spPr>
          <a:xfrm>
            <a:off x="411480" y="3346704"/>
            <a:ext cx="2606040" cy="1371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Run the same experiment on btrfs and xfs to understand whether the LFU benefit is specific to ext4's buffer_head usage patterns.</a:t>
            </a:r>
            <a:endParaRPr lang="en-US" sz="1100" dirty="0"/>
          </a:p>
        </p:txBody>
      </p:sp>
      <p:sp>
        <p:nvSpPr>
          <p:cNvPr id="20" name="Shape 18"/>
          <p:cNvSpPr/>
          <p:nvPr/>
        </p:nvSpPr>
        <p:spPr>
          <a:xfrm>
            <a:off x="3291840" y="2889504"/>
            <a:ext cx="2788920" cy="19385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21" name="Shape 19"/>
          <p:cNvSpPr/>
          <p:nvPr/>
        </p:nvSpPr>
        <p:spPr>
          <a:xfrm>
            <a:off x="3291840" y="2889504"/>
            <a:ext cx="2788920" cy="384048"/>
          </a:xfrm>
          <a:prstGeom prst="rect">
            <a:avLst/>
          </a:prstGeom>
          <a:solidFill>
            <a:srgbClr val="0D9488"/>
          </a:solidFill>
          <a:ln w="12700">
            <a:solidFill>
              <a:srgbClr val="0D9488"/>
            </a:solidFill>
            <a:prstDash val="solid"/>
          </a:ln>
        </p:spPr>
      </p:sp>
      <p:sp>
        <p:nvSpPr>
          <p:cNvPr id="22" name="Text 20"/>
          <p:cNvSpPr/>
          <p:nvPr/>
        </p:nvSpPr>
        <p:spPr>
          <a:xfrm>
            <a:off x="3383280" y="2935224"/>
            <a:ext cx="26060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Larger File Corpus</a:t>
            </a:r>
            <a:endParaRPr lang="en-US" sz="1200" dirty="0"/>
          </a:p>
        </p:txBody>
      </p:sp>
      <p:sp>
        <p:nvSpPr>
          <p:cNvPr id="23" name="Text 21"/>
          <p:cNvSpPr/>
          <p:nvPr/>
        </p:nvSpPr>
        <p:spPr>
          <a:xfrm>
            <a:off x="3383280" y="3346704"/>
            <a:ext cx="2606040" cy="1371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Validate with real-world corpus sizes — millions of files and realistic directory trees — to test generalizability.</a:t>
            </a:r>
            <a:endParaRPr lang="en-US" sz="1100" dirty="0"/>
          </a:p>
        </p:txBody>
      </p:sp>
      <p:sp>
        <p:nvSpPr>
          <p:cNvPr id="24" name="Shape 22"/>
          <p:cNvSpPr/>
          <p:nvPr/>
        </p:nvSpPr>
        <p:spPr>
          <a:xfrm>
            <a:off x="6263640" y="2889504"/>
            <a:ext cx="2788920" cy="19385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25" name="Shape 23"/>
          <p:cNvSpPr/>
          <p:nvPr/>
        </p:nvSpPr>
        <p:spPr>
          <a:xfrm>
            <a:off x="6263640" y="2889504"/>
            <a:ext cx="2788920" cy="384048"/>
          </a:xfrm>
          <a:prstGeom prst="rect">
            <a:avLst/>
          </a:prstGeom>
          <a:solidFill>
            <a:srgbClr val="0D9488"/>
          </a:solidFill>
          <a:ln w="12700">
            <a:solidFill>
              <a:srgbClr val="0D9488"/>
            </a:solidFill>
            <a:prstDash val="solid"/>
          </a:ln>
        </p:spPr>
      </p:sp>
      <p:sp>
        <p:nvSpPr>
          <p:cNvPr id="26" name="Text 24"/>
          <p:cNvSpPr/>
          <p:nvPr/>
        </p:nvSpPr>
        <p:spPr>
          <a:xfrm>
            <a:off x="6355080" y="2935224"/>
            <a:ext cx="26060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CLOCK-Pro / ARC Hybrid</a:t>
            </a:r>
            <a:endParaRPr lang="en-US" sz="1200" dirty="0"/>
          </a:p>
        </p:txBody>
      </p:sp>
      <p:sp>
        <p:nvSpPr>
          <p:cNvPr id="27" name="Text 25"/>
          <p:cNvSpPr/>
          <p:nvPr/>
        </p:nvSpPr>
        <p:spPr>
          <a:xfrm>
            <a:off x="6355080" y="3346704"/>
            <a:ext cx="2606040" cy="1371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Explore frequency + recency hybrids within bh_lru to combine LFU's hotspot protection with LRU's recency adaptability.</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Full Result Pattern: Consistent and Credible</a:t>
            </a:r>
            <a:endParaRPr lang="en-US" sz="2200" dirty="0"/>
          </a:p>
        </p:txBody>
      </p:sp>
      <p:sp>
        <p:nvSpPr>
          <p:cNvPr id="4" name="Shape 2"/>
          <p:cNvSpPr/>
          <p:nvPr/>
        </p:nvSpPr>
        <p:spPr>
          <a:xfrm>
            <a:off x="320040" y="804672"/>
            <a:ext cx="8503920" cy="475488"/>
          </a:xfrm>
          <a:prstGeom prst="rect">
            <a:avLst/>
          </a:prstGeom>
          <a:solidFill>
            <a:srgbClr val="CCFBF1"/>
          </a:solidFill>
          <a:ln w="12700">
            <a:solidFill>
              <a:srgbClr val="99F6E4"/>
            </a:solidFill>
            <a:prstDash val="solid"/>
          </a:ln>
        </p:spPr>
      </p:sp>
      <p:sp>
        <p:nvSpPr>
          <p:cNvPr id="5" name="Text 3"/>
          <p:cNvSpPr/>
          <p:nvPr/>
        </p:nvSpPr>
        <p:spPr>
          <a:xfrm>
            <a:off x="457200" y="841248"/>
            <a:ext cx="8229600" cy="402336"/>
          </a:xfrm>
          <a:prstGeom prst="rect">
            <a:avLst/>
          </a:prstGeom>
          <a:noFill/>
          <a:ln/>
        </p:spPr>
        <p:txBody>
          <a:bodyPr wrap="square" lIns="0" tIns="0" rIns="0" bIns="0" rtlCol="0" anchor="ctr"/>
          <a:lstStyle/>
          <a:p>
            <a:pPr marL="0" indent="0">
              <a:buNone/>
            </a:pPr>
            <a:r>
              <a:rPr lang="en-US" sz="1300" b="1" dirty="0">
                <a:solidFill>
                  <a:srgbClr val="065F46"/>
                </a:solidFill>
                <a:latin typeface="Calibri" pitchFamily="34" charset="0"/>
                <a:ea typeface="Calibri" pitchFamily="34" charset="-122"/>
                <a:cs typeface="Calibri" pitchFamily="34" charset="-120"/>
              </a:rPr>
              <a:t>The overall shape of the results is fully consistent with the real implementation boundary.</a:t>
            </a:r>
            <a:endParaRPr lang="en-US" sz="1300" dirty="0"/>
          </a:p>
        </p:txBody>
      </p:sp>
      <p:sp>
        <p:nvSpPr>
          <p:cNvPr id="6" name="Shape 4"/>
          <p:cNvSpPr/>
          <p:nvPr/>
        </p:nvSpPr>
        <p:spPr>
          <a:xfrm>
            <a:off x="320040" y="1389888"/>
            <a:ext cx="8503920" cy="6400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7" name="Shape 5"/>
          <p:cNvSpPr/>
          <p:nvPr/>
        </p:nvSpPr>
        <p:spPr>
          <a:xfrm>
            <a:off x="320040" y="1389888"/>
            <a:ext cx="109728" cy="640080"/>
          </a:xfrm>
          <a:prstGeom prst="rect">
            <a:avLst/>
          </a:prstGeom>
          <a:solidFill>
            <a:srgbClr val="0D9488"/>
          </a:solidFill>
          <a:ln w="12700">
            <a:solidFill>
              <a:srgbClr val="0D9488"/>
            </a:solidFill>
            <a:prstDash val="solid"/>
          </a:ln>
        </p:spPr>
      </p:sp>
      <p:sp>
        <p:nvSpPr>
          <p:cNvPr id="8" name="Text 6"/>
          <p:cNvSpPr/>
          <p:nvPr/>
        </p:nvSpPr>
        <p:spPr>
          <a:xfrm>
            <a:off x="548640" y="1426464"/>
            <a:ext cx="2926080" cy="274320"/>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Modest gains in seq / rand / zipf</a:t>
            </a:r>
            <a:endParaRPr lang="en-US" sz="1200" dirty="0"/>
          </a:p>
        </p:txBody>
      </p:sp>
      <p:sp>
        <p:nvSpPr>
          <p:cNvPr id="9" name="Text 7"/>
          <p:cNvSpPr/>
          <p:nvPr/>
        </p:nvSpPr>
        <p:spPr>
          <a:xfrm>
            <a:off x="548640" y="1700784"/>
            <a:ext cx="8138160" cy="25603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Consistent with a local lookup-cache optimization. Not a dramatic global policy change.</a:t>
            </a:r>
            <a:endParaRPr lang="en-US" sz="1100" dirty="0"/>
          </a:p>
        </p:txBody>
      </p:sp>
      <p:sp>
        <p:nvSpPr>
          <p:cNvPr id="10" name="Shape 8"/>
          <p:cNvSpPr/>
          <p:nvPr/>
        </p:nvSpPr>
        <p:spPr>
          <a:xfrm>
            <a:off x="320040" y="2103120"/>
            <a:ext cx="8503920" cy="6400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1" name="Shape 9"/>
          <p:cNvSpPr/>
          <p:nvPr/>
        </p:nvSpPr>
        <p:spPr>
          <a:xfrm>
            <a:off x="320040" y="2103120"/>
            <a:ext cx="109728" cy="640080"/>
          </a:xfrm>
          <a:prstGeom prst="rect">
            <a:avLst/>
          </a:prstGeom>
          <a:solidFill>
            <a:srgbClr val="2563EB"/>
          </a:solidFill>
          <a:ln w="12700">
            <a:solidFill>
              <a:srgbClr val="2563EB"/>
            </a:solidFill>
            <a:prstDash val="solid"/>
          </a:ln>
        </p:spPr>
      </p:sp>
      <p:sp>
        <p:nvSpPr>
          <p:cNvPr id="12" name="Text 10"/>
          <p:cNvSpPr/>
          <p:nvPr/>
        </p:nvSpPr>
        <p:spPr>
          <a:xfrm>
            <a:off x="548640" y="2139696"/>
            <a:ext cx="2926080" cy="274320"/>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warm: near-zero sample</a:t>
            </a:r>
            <a:endParaRPr lang="en-US" sz="1200" dirty="0"/>
          </a:p>
        </p:txBody>
      </p:sp>
      <p:sp>
        <p:nvSpPr>
          <p:cNvPr id="13" name="Text 11"/>
          <p:cNvSpPr/>
          <p:nvPr/>
        </p:nvSpPr>
        <p:spPr>
          <a:xfrm>
            <a:off x="548640" y="2414016"/>
            <a:ext cx="8138160" cy="25603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Upper-layer VFS caches absorb the traffic. Exactly what the cache hierarchy predicts.</a:t>
            </a:r>
            <a:endParaRPr lang="en-US" sz="1100" dirty="0"/>
          </a:p>
        </p:txBody>
      </p:sp>
      <p:sp>
        <p:nvSpPr>
          <p:cNvPr id="14" name="Shape 12"/>
          <p:cNvSpPr/>
          <p:nvPr/>
        </p:nvSpPr>
        <p:spPr>
          <a:xfrm>
            <a:off x="320040" y="2816352"/>
            <a:ext cx="8503920" cy="6400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5" name="Shape 13"/>
          <p:cNvSpPr/>
          <p:nvPr/>
        </p:nvSpPr>
        <p:spPr>
          <a:xfrm>
            <a:off x="320040" y="2816352"/>
            <a:ext cx="109728" cy="640080"/>
          </a:xfrm>
          <a:prstGeom prst="rect">
            <a:avLst/>
          </a:prstGeom>
          <a:solidFill>
            <a:srgbClr val="16A34A"/>
          </a:solidFill>
          <a:ln w="12700">
            <a:solidFill>
              <a:srgbClr val="16A34A"/>
            </a:solidFill>
            <a:prstDash val="solid"/>
          </a:ln>
        </p:spPr>
      </p:sp>
      <p:sp>
        <p:nvSpPr>
          <p:cNvPr id="16" name="Text 14"/>
          <p:cNvSpPr/>
          <p:nvPr/>
        </p:nvSpPr>
        <p:spPr>
          <a:xfrm>
            <a:off x="548640" y="2852928"/>
            <a:ext cx="2926080" cy="274320"/>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cold: high hit rate despite drop_caches</a:t>
            </a:r>
            <a:endParaRPr lang="en-US" sz="1200" dirty="0"/>
          </a:p>
        </p:txBody>
      </p:sp>
      <p:sp>
        <p:nvSpPr>
          <p:cNvPr id="17" name="Text 15"/>
          <p:cNvSpPr/>
          <p:nvPr/>
        </p:nvSpPr>
        <p:spPr>
          <a:xfrm>
            <a:off x="548640" y="3127248"/>
            <a:ext cx="8138160" cy="25603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Spatial locality and block clustering rapidly rebuild cache state within the traversal.</a:t>
            </a:r>
            <a:endParaRPr lang="en-US" sz="1100" dirty="0"/>
          </a:p>
        </p:txBody>
      </p:sp>
      <p:sp>
        <p:nvSpPr>
          <p:cNvPr id="18" name="Shape 16"/>
          <p:cNvSpPr/>
          <p:nvPr/>
        </p:nvSpPr>
        <p:spPr>
          <a:xfrm>
            <a:off x="320040" y="3529584"/>
            <a:ext cx="8503920" cy="6400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9" name="Shape 17"/>
          <p:cNvSpPr/>
          <p:nvPr/>
        </p:nvSpPr>
        <p:spPr>
          <a:xfrm>
            <a:off x="320040" y="3529584"/>
            <a:ext cx="109728" cy="640080"/>
          </a:xfrm>
          <a:prstGeom prst="rect">
            <a:avLst/>
          </a:prstGeom>
          <a:solidFill>
            <a:srgbClr val="D97706"/>
          </a:solidFill>
          <a:ln w="12700">
            <a:solidFill>
              <a:srgbClr val="D97706"/>
            </a:solidFill>
            <a:prstDash val="solid"/>
          </a:ln>
        </p:spPr>
      </p:sp>
      <p:sp>
        <p:nvSpPr>
          <p:cNvPr id="20" name="Text 18"/>
          <p:cNvSpPr/>
          <p:nvPr/>
        </p:nvSpPr>
        <p:spPr>
          <a:xfrm>
            <a:off x="548640" y="3566160"/>
            <a:ext cx="2926080" cy="274320"/>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meta regression</a:t>
            </a:r>
            <a:endParaRPr lang="en-US" sz="1200" dirty="0"/>
          </a:p>
        </p:txBody>
      </p:sp>
      <p:sp>
        <p:nvSpPr>
          <p:cNvPr id="21" name="Text 19"/>
          <p:cNvSpPr/>
          <p:nvPr/>
        </p:nvSpPr>
        <p:spPr>
          <a:xfrm>
            <a:off x="548640" y="3840480"/>
            <a:ext cx="8138160" cy="25603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Broader working sets expose LFU's adaptability cost — a well-understood weakness of pure frequency-based retention.</a:t>
            </a:r>
            <a:endParaRPr lang="en-US" sz="1100" dirty="0"/>
          </a:p>
        </p:txBody>
      </p:sp>
      <p:sp>
        <p:nvSpPr>
          <p:cNvPr id="22" name="Shape 20"/>
          <p:cNvSpPr/>
          <p:nvPr/>
        </p:nvSpPr>
        <p:spPr>
          <a:xfrm>
            <a:off x="320040" y="4242816"/>
            <a:ext cx="8503920" cy="6400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23" name="Shape 21"/>
          <p:cNvSpPr/>
          <p:nvPr/>
        </p:nvSpPr>
        <p:spPr>
          <a:xfrm>
            <a:off x="320040" y="4242816"/>
            <a:ext cx="109728" cy="640080"/>
          </a:xfrm>
          <a:prstGeom prst="rect">
            <a:avLst/>
          </a:prstGeom>
          <a:solidFill>
            <a:srgbClr val="475569"/>
          </a:solidFill>
          <a:ln w="12700">
            <a:solidFill>
              <a:srgbClr val="475569"/>
            </a:solidFill>
            <a:prstDash val="solid"/>
          </a:ln>
        </p:spPr>
      </p:sp>
      <p:sp>
        <p:nvSpPr>
          <p:cNvPr id="24" name="Text 22"/>
          <p:cNvSpPr/>
          <p:nvPr/>
        </p:nvSpPr>
        <p:spPr>
          <a:xfrm>
            <a:off x="548640" y="4279392"/>
            <a:ext cx="2926080" cy="274320"/>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No zero or extreme effects</a:t>
            </a:r>
            <a:endParaRPr lang="en-US" sz="1200" dirty="0"/>
          </a:p>
        </p:txBody>
      </p:sp>
      <p:sp>
        <p:nvSpPr>
          <p:cNvPr id="25" name="Text 23"/>
          <p:cNvSpPr/>
          <p:nvPr/>
        </p:nvSpPr>
        <p:spPr>
          <a:xfrm>
            <a:off x="548640" y="4553712"/>
            <a:ext cx="8138160" cy="256032"/>
          </a:xfrm>
          <a:prstGeom prst="rect">
            <a:avLst/>
          </a:prstGeom>
          <a:noFill/>
          <a:ln/>
        </p:spPr>
        <p:txBody>
          <a:bodyPr wrap="square" lIns="0" tIns="0" rIns="0" bIns="0" rtlCol="0" anchor="ctr"/>
          <a:lstStyle/>
          <a:p>
            <a:pPr marL="0" indent="0">
              <a:buNone/>
            </a:pPr>
            <a:r>
              <a:rPr lang="en-US" sz="1100" dirty="0">
                <a:solidFill>
                  <a:srgbClr val="475569"/>
                </a:solidFill>
                <a:latin typeface="Calibri" pitchFamily="34" charset="0"/>
                <a:ea typeface="Calibri" pitchFamily="34" charset="-122"/>
                <a:cs typeface="Calibri" pitchFamily="34" charset="-120"/>
              </a:rPr>
              <a:t>Results are neither null nor dramatic. This is exactly the pattern a well-scoped local optimization should produce.</a:t>
            </a:r>
            <a:endParaRPr lang="en-US" sz="11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Conclusion</a:t>
            </a:r>
            <a:endParaRPr lang="en-US" sz="2200" dirty="0"/>
          </a:p>
        </p:txBody>
      </p:sp>
      <p:sp>
        <p:nvSpPr>
          <p:cNvPr id="4" name="Text 2"/>
          <p:cNvSpPr/>
          <p:nvPr/>
        </p:nvSpPr>
        <p:spPr>
          <a:xfrm>
            <a:off x="320040" y="804672"/>
            <a:ext cx="5120640" cy="347472"/>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Completed Requirements</a:t>
            </a:r>
            <a:endParaRPr lang="en-US" sz="1400" dirty="0"/>
          </a:p>
        </p:txBody>
      </p:sp>
      <p:sp>
        <p:nvSpPr>
          <p:cNvPr id="5" name="Shape 3"/>
          <p:cNvSpPr/>
          <p:nvPr/>
        </p:nvSpPr>
        <p:spPr>
          <a:xfrm>
            <a:off x="320040" y="1207008"/>
            <a:ext cx="5120640" cy="71323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6" name="Shape 4"/>
          <p:cNvSpPr/>
          <p:nvPr/>
        </p:nvSpPr>
        <p:spPr>
          <a:xfrm>
            <a:off x="320040" y="1207008"/>
            <a:ext cx="109728" cy="713232"/>
          </a:xfrm>
          <a:prstGeom prst="rect">
            <a:avLst/>
          </a:prstGeom>
          <a:solidFill>
            <a:srgbClr val="0D9488"/>
          </a:solidFill>
          <a:ln w="12700">
            <a:solidFill>
              <a:srgbClr val="0D9488"/>
            </a:solidFill>
            <a:prstDash val="solid"/>
          </a:ln>
        </p:spPr>
      </p:sp>
      <p:sp>
        <p:nvSpPr>
          <p:cNvPr id="7" name="Text 5"/>
          <p:cNvSpPr/>
          <p:nvPr/>
        </p:nvSpPr>
        <p:spPr>
          <a:xfrm>
            <a:off x="502920" y="1261872"/>
            <a:ext cx="4846320" cy="594360"/>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  Buffer lookup hit/miss instrumentation at find_get_block_common() — the unified entry covering per-CPU hits, slow-path hits, and full misses</a:t>
            </a:r>
            <a:endParaRPr lang="en-US" sz="1100" dirty="0"/>
          </a:p>
        </p:txBody>
      </p:sp>
      <p:sp>
        <p:nvSpPr>
          <p:cNvPr id="8" name="Shape 6"/>
          <p:cNvSpPr/>
          <p:nvPr/>
        </p:nvSpPr>
        <p:spPr>
          <a:xfrm>
            <a:off x="320040" y="1993392"/>
            <a:ext cx="5120640" cy="71323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9" name="Shape 7"/>
          <p:cNvSpPr/>
          <p:nvPr/>
        </p:nvSpPr>
        <p:spPr>
          <a:xfrm>
            <a:off x="320040" y="1993392"/>
            <a:ext cx="109728" cy="713232"/>
          </a:xfrm>
          <a:prstGeom prst="rect">
            <a:avLst/>
          </a:prstGeom>
          <a:solidFill>
            <a:srgbClr val="0D9488"/>
          </a:solidFill>
          <a:ln w="12700">
            <a:solidFill>
              <a:srgbClr val="0D9488"/>
            </a:solidFill>
            <a:prstDash val="solid"/>
          </a:ln>
        </p:spPr>
      </p:sp>
      <p:sp>
        <p:nvSpPr>
          <p:cNvPr id="10" name="Text 8"/>
          <p:cNvSpPr/>
          <p:nvPr/>
        </p:nvSpPr>
        <p:spPr>
          <a:xfrm>
            <a:off x="502920" y="2048256"/>
            <a:ext cx="4846320" cy="594360"/>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  User-space observability via /proc/cache_stats — automated, snapshot-based, fully repeatable evaluation</a:t>
            </a:r>
            <a:endParaRPr lang="en-US" sz="1100" dirty="0"/>
          </a:p>
        </p:txBody>
      </p:sp>
      <p:sp>
        <p:nvSpPr>
          <p:cNvPr id="11" name="Shape 9"/>
          <p:cNvSpPr/>
          <p:nvPr/>
        </p:nvSpPr>
        <p:spPr>
          <a:xfrm>
            <a:off x="320040" y="2779776"/>
            <a:ext cx="5120640" cy="71323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2" name="Shape 10"/>
          <p:cNvSpPr/>
          <p:nvPr/>
        </p:nvSpPr>
        <p:spPr>
          <a:xfrm>
            <a:off x="320040" y="2779776"/>
            <a:ext cx="109728" cy="713232"/>
          </a:xfrm>
          <a:prstGeom prst="rect">
            <a:avLst/>
          </a:prstGeom>
          <a:solidFill>
            <a:srgbClr val="0D9488"/>
          </a:solidFill>
          <a:ln w="12700">
            <a:solidFill>
              <a:srgbClr val="0D9488"/>
            </a:solidFill>
            <a:prstDash val="solid"/>
          </a:ln>
        </p:spPr>
      </p:sp>
      <p:sp>
        <p:nvSpPr>
          <p:cNvPr id="13" name="Text 11"/>
          <p:cNvSpPr/>
          <p:nvPr/>
        </p:nvSpPr>
        <p:spPr>
          <a:xfrm>
            <a:off x="502920" y="2834640"/>
            <a:ext cx="4846320" cy="594360"/>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  LFU-like frequency-sensitive retention using access_count in the per-CPU bh_lru lookup cache</a:t>
            </a:r>
            <a:endParaRPr lang="en-US" sz="1100" dirty="0"/>
          </a:p>
        </p:txBody>
      </p:sp>
      <p:sp>
        <p:nvSpPr>
          <p:cNvPr id="14" name="Shape 12"/>
          <p:cNvSpPr/>
          <p:nvPr/>
        </p:nvSpPr>
        <p:spPr>
          <a:xfrm>
            <a:off x="320040" y="3566160"/>
            <a:ext cx="5120640" cy="713232"/>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5" name="Shape 13"/>
          <p:cNvSpPr/>
          <p:nvPr/>
        </p:nvSpPr>
        <p:spPr>
          <a:xfrm>
            <a:off x="320040" y="3566160"/>
            <a:ext cx="109728" cy="713232"/>
          </a:xfrm>
          <a:prstGeom prst="rect">
            <a:avLst/>
          </a:prstGeom>
          <a:solidFill>
            <a:srgbClr val="0D9488"/>
          </a:solidFill>
          <a:ln w="12700">
            <a:solidFill>
              <a:srgbClr val="0D9488"/>
            </a:solidFill>
            <a:prstDash val="solid"/>
          </a:ln>
        </p:spPr>
      </p:sp>
      <p:sp>
        <p:nvSpPr>
          <p:cNvPr id="16" name="Text 14"/>
          <p:cNvSpPr/>
          <p:nvPr/>
        </p:nvSpPr>
        <p:spPr>
          <a:xfrm>
            <a:off x="502920" y="3621024"/>
            <a:ext cx="4846320" cy="594360"/>
          </a:xfrm>
          <a:prstGeom prst="rect">
            <a:avLst/>
          </a:prstGeom>
          <a:noFill/>
          <a:ln/>
        </p:spPr>
        <p:txBody>
          <a:bodyPr wrap="square" rtlCol="0" anchor="ctr"/>
          <a:lstStyle/>
          <a:p>
            <a:pPr marL="0" indent="0">
              <a:buNone/>
            </a:pPr>
            <a:r>
              <a:rPr lang="en-US" sz="1100" dirty="0">
                <a:solidFill>
                  <a:srgbClr val="0F172A"/>
                </a:solidFill>
                <a:latin typeface="Calibri" pitchFamily="34" charset="0"/>
                <a:ea typeface="Calibri" pitchFamily="34" charset="-122"/>
                <a:cs typeface="Calibri" pitchFamily="34" charset="-120"/>
              </a:rPr>
              <a:t>✓  Unified small-file metadata workload across six controlled scenarios: cold, warm, seq, rand, zipf, meta</a:t>
            </a:r>
            <a:endParaRPr lang="en-US" sz="1100" dirty="0"/>
          </a:p>
        </p:txBody>
      </p:sp>
      <p:sp>
        <p:nvSpPr>
          <p:cNvPr id="17" name="Shape 15"/>
          <p:cNvSpPr/>
          <p:nvPr/>
        </p:nvSpPr>
        <p:spPr>
          <a:xfrm>
            <a:off x="5669280" y="804672"/>
            <a:ext cx="3154680" cy="4041648"/>
          </a:xfrm>
          <a:prstGeom prst="rect">
            <a:avLst/>
          </a:prstGeom>
          <a:solidFill>
            <a:srgbClr val="0F172A"/>
          </a:solidFill>
          <a:ln w="12700">
            <a:solidFill>
              <a:srgbClr val="0F172A"/>
            </a:solidFill>
            <a:prstDash val="solid"/>
          </a:ln>
          <a:effectLst>
            <a:outerShdw blurRad="101600" dist="25400" dir="8100000" algn="bl" rotWithShape="0">
              <a:srgbClr val="000000">
                <a:alpha val="10000"/>
              </a:srgbClr>
            </a:outerShdw>
          </a:effectLst>
        </p:spPr>
      </p:sp>
      <p:sp>
        <p:nvSpPr>
          <p:cNvPr id="18" name="Text 16"/>
          <p:cNvSpPr/>
          <p:nvPr/>
        </p:nvSpPr>
        <p:spPr>
          <a:xfrm>
            <a:off x="5806440" y="868680"/>
            <a:ext cx="2880360" cy="347472"/>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Deeper Contribution</a:t>
            </a:r>
            <a:endParaRPr lang="en-US" sz="1300" dirty="0"/>
          </a:p>
        </p:txBody>
      </p:sp>
      <p:sp>
        <p:nvSpPr>
          <p:cNvPr id="19" name="Text 17"/>
          <p:cNvSpPr/>
          <p:nvPr/>
        </p:nvSpPr>
        <p:spPr>
          <a:xfrm>
            <a:off x="5806440" y="1325880"/>
            <a:ext cx="2880360" cy="685800"/>
          </a:xfrm>
          <a:prstGeom prst="rect">
            <a:avLst/>
          </a:prstGeom>
          <a:noFill/>
          <a:ln/>
        </p:spPr>
        <p:txBody>
          <a:bodyPr wrap="square" rtlCol="0" anchor="ctr"/>
          <a:lstStyle/>
          <a:p>
            <a:pPr marL="0" indent="0">
              <a:buNone/>
            </a:pPr>
            <a:r>
              <a:rPr lang="en-US" sz="1100" dirty="0">
                <a:solidFill>
                  <a:srgbClr val="E2E8F0"/>
                </a:solidFill>
                <a:latin typeface="Calibri" pitchFamily="34" charset="0"/>
                <a:ea typeface="Calibri" pitchFamily="34" charset="-122"/>
                <a:cs typeface="Calibri" pitchFamily="34" charset="-120"/>
              </a:rPr>
              <a:t>→  Chose the right kernel insertion point — find_get_block_common() as the unified accounting location</a:t>
            </a:r>
            <a:endParaRPr lang="en-US" sz="1100" dirty="0"/>
          </a:p>
        </p:txBody>
      </p:sp>
      <p:sp>
        <p:nvSpPr>
          <p:cNvPr id="20" name="Text 18"/>
          <p:cNvSpPr/>
          <p:nvPr/>
        </p:nvSpPr>
        <p:spPr>
          <a:xfrm>
            <a:off x="5806440" y="2103120"/>
            <a:ext cx="2880360" cy="685800"/>
          </a:xfrm>
          <a:prstGeom prst="rect">
            <a:avLst/>
          </a:prstGeom>
          <a:noFill/>
          <a:ln/>
        </p:spPr>
        <p:txBody>
          <a:bodyPr wrap="square" rtlCol="0" anchor="ctr"/>
          <a:lstStyle/>
          <a:p>
            <a:pPr marL="0" indent="0">
              <a:buNone/>
            </a:pPr>
            <a:r>
              <a:rPr lang="en-US" sz="1100" dirty="0">
                <a:solidFill>
                  <a:srgbClr val="E2E8F0"/>
                </a:solidFill>
                <a:latin typeface="Calibri" pitchFamily="34" charset="0"/>
                <a:ea typeface="Calibri" pitchFamily="34" charset="-122"/>
                <a:cs typeface="Calibri" pitchFamily="34" charset="-120"/>
              </a:rPr>
              <a:t>→  Aligned the workload with the actual measured layer — metadata traversal for a buffer-lookup study</a:t>
            </a:r>
            <a:endParaRPr lang="en-US" sz="1100" dirty="0"/>
          </a:p>
        </p:txBody>
      </p:sp>
      <p:sp>
        <p:nvSpPr>
          <p:cNvPr id="21" name="Text 19"/>
          <p:cNvSpPr/>
          <p:nvPr/>
        </p:nvSpPr>
        <p:spPr>
          <a:xfrm>
            <a:off x="5806440" y="2880360"/>
            <a:ext cx="2880360" cy="685800"/>
          </a:xfrm>
          <a:prstGeom prst="rect">
            <a:avLst/>
          </a:prstGeom>
          <a:noFill/>
          <a:ln/>
        </p:spPr>
        <p:txBody>
          <a:bodyPr wrap="square" rtlCol="0" anchor="ctr"/>
          <a:lstStyle/>
          <a:p>
            <a:pPr marL="0" indent="0">
              <a:buNone/>
            </a:pPr>
            <a:r>
              <a:rPr lang="en-US" sz="1100" dirty="0">
                <a:solidFill>
                  <a:srgbClr val="E2E8F0"/>
                </a:solidFill>
                <a:latin typeface="Calibri" pitchFamily="34" charset="0"/>
                <a:ea typeface="Calibri" pitchFamily="34" charset="-122"/>
                <a:cs typeface="Calibri" pitchFamily="34" charset="-120"/>
              </a:rPr>
              <a:t>→  Produced interpretation consistent with Linux's multi-level cache hierarchy throughout</a:t>
            </a:r>
            <a:endParaRPr lang="en-US" sz="1100" dirty="0"/>
          </a:p>
        </p:txBody>
      </p:sp>
      <p:sp>
        <p:nvSpPr>
          <p:cNvPr id="22" name="Text 20"/>
          <p:cNvSpPr/>
          <p:nvPr/>
        </p:nvSpPr>
        <p:spPr>
          <a:xfrm>
            <a:off x="5806440" y="3657600"/>
            <a:ext cx="2880360" cy="685800"/>
          </a:xfrm>
          <a:prstGeom prst="rect">
            <a:avLst/>
          </a:prstGeom>
          <a:noFill/>
          <a:ln/>
        </p:spPr>
        <p:txBody>
          <a:bodyPr wrap="square" rtlCol="0" anchor="ctr"/>
          <a:lstStyle/>
          <a:p>
            <a:pPr marL="0" indent="0">
              <a:buNone/>
            </a:pPr>
            <a:r>
              <a:rPr lang="en-US" sz="1100" dirty="0">
                <a:solidFill>
                  <a:srgbClr val="E2E8F0"/>
                </a:solidFill>
                <a:latin typeface="Calibri" pitchFamily="34" charset="0"/>
                <a:ea typeface="Calibri" pitchFamily="34" charset="-122"/>
                <a:cs typeface="Calibri" pitchFamily="34" charset="-120"/>
              </a:rPr>
              <a:t>→  Results reflect the true, nuanced behavior of a local lookup-cache policy — not an artifact</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9488"/>
          </a:solidFill>
          <a:ln w="12700">
            <a:solidFill>
              <a:srgbClr val="0D9488"/>
            </a:solidFill>
            <a:prstDash val="solid"/>
          </a:ln>
        </p:spPr>
      </p:sp>
      <p:sp>
        <p:nvSpPr>
          <p:cNvPr id="3" name="Text 1"/>
          <p:cNvSpPr/>
          <p:nvPr/>
        </p:nvSpPr>
        <p:spPr>
          <a:xfrm>
            <a:off x="365760" y="1463040"/>
            <a:ext cx="8412480" cy="109728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PART 1: Background &amp; What We Measure</a:t>
            </a:r>
            <a:endParaRPr lang="en-US" sz="3600" dirty="0"/>
          </a:p>
        </p:txBody>
      </p:sp>
      <p:sp>
        <p:nvSpPr>
          <p:cNvPr id="4" name="Text 2"/>
          <p:cNvSpPr/>
          <p:nvPr/>
        </p:nvSpPr>
        <p:spPr>
          <a:xfrm>
            <a:off x="365760" y="2651760"/>
            <a:ext cx="8412480" cy="640080"/>
          </a:xfrm>
          <a:prstGeom prst="rect">
            <a:avLst/>
          </a:prstGeom>
          <a:noFill/>
          <a:ln/>
        </p:spPr>
        <p:txBody>
          <a:bodyPr wrap="square" rtlCol="0" anchor="ctr"/>
          <a:lstStyle/>
          <a:p>
            <a:pPr marL="0" indent="0">
              <a:buNone/>
            </a:pPr>
            <a:r>
              <a:rPr lang="en-US" sz="1800" i="1" dirty="0">
                <a:solidFill>
                  <a:srgbClr val="CCFBF1"/>
                </a:solidFill>
                <a:latin typeface="Calibri" pitchFamily="34" charset="0"/>
                <a:ea typeface="Calibri" pitchFamily="34" charset="-122"/>
                <a:cs typeface="Calibri" pitchFamily="34" charset="-120"/>
              </a:rPr>
              <a:t>Defining the instrumentation boundary — the most critical framing step</a:t>
            </a:r>
            <a:endParaRPr lang="en-US" sz="1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0D9488"/>
          </a:solidFill>
          <a:ln w="12700">
            <a:solidFill>
              <a:srgbClr val="0D9488"/>
            </a:solidFill>
            <a:prstDash val="solid"/>
          </a:ln>
        </p:spPr>
      </p:sp>
      <p:sp>
        <p:nvSpPr>
          <p:cNvPr id="3" name="Shape 1"/>
          <p:cNvSpPr/>
          <p:nvPr/>
        </p:nvSpPr>
        <p:spPr>
          <a:xfrm>
            <a:off x="0" y="4114800"/>
            <a:ext cx="9144000" cy="1028700"/>
          </a:xfrm>
          <a:prstGeom prst="rect">
            <a:avLst/>
          </a:prstGeom>
          <a:solidFill>
            <a:srgbClr val="0F2027"/>
          </a:solidFill>
          <a:ln w="12700">
            <a:solidFill>
              <a:srgbClr val="0F2027"/>
            </a:solidFill>
            <a:prstDash val="solid"/>
          </a:ln>
        </p:spPr>
      </p:sp>
      <p:sp>
        <p:nvSpPr>
          <p:cNvPr id="4" name="Text 2"/>
          <p:cNvSpPr/>
          <p:nvPr/>
        </p:nvSpPr>
        <p:spPr>
          <a:xfrm>
            <a:off x="411480" y="914400"/>
            <a:ext cx="8321040" cy="914400"/>
          </a:xfrm>
          <a:prstGeom prst="rect">
            <a:avLst/>
          </a:prstGeom>
          <a:noFill/>
          <a:ln/>
        </p:spPr>
        <p:txBody>
          <a:bodyPr wrap="square" rtlCol="0" anchor="ctr"/>
          <a:lstStyle/>
          <a:p>
            <a:pPr marL="0" indent="0">
              <a:buNone/>
            </a:pPr>
            <a:r>
              <a:rPr lang="en-US" sz="5200" b="1" dirty="0">
                <a:solidFill>
                  <a:srgbClr val="FFFFFF"/>
                </a:solidFill>
                <a:latin typeface="Calibri" pitchFamily="34" charset="0"/>
                <a:ea typeface="Calibri" pitchFamily="34" charset="-122"/>
                <a:cs typeface="Calibri" pitchFamily="34" charset="-120"/>
              </a:rPr>
              <a:t>Thank You</a:t>
            </a:r>
            <a:endParaRPr lang="en-US" sz="5200" dirty="0"/>
          </a:p>
        </p:txBody>
      </p:sp>
      <p:sp>
        <p:nvSpPr>
          <p:cNvPr id="5" name="Text 3"/>
          <p:cNvSpPr/>
          <p:nvPr/>
        </p:nvSpPr>
        <p:spPr>
          <a:xfrm>
            <a:off x="411480" y="1920240"/>
            <a:ext cx="8321040" cy="548640"/>
          </a:xfrm>
          <a:prstGeom prst="rect">
            <a:avLst/>
          </a:prstGeom>
          <a:noFill/>
          <a:ln/>
        </p:spPr>
        <p:txBody>
          <a:bodyPr wrap="square" rtlCol="0" anchor="ctr"/>
          <a:lstStyle/>
          <a:p>
            <a:pPr marL="0" indent="0">
              <a:buNone/>
            </a:pPr>
            <a:r>
              <a:rPr lang="en-US" sz="2400" i="1" dirty="0">
                <a:solidFill>
                  <a:srgbClr val="CCFBF1"/>
                </a:solidFill>
                <a:latin typeface="Calibri" pitchFamily="34" charset="0"/>
                <a:ea typeface="Calibri" pitchFamily="34" charset="-122"/>
                <a:cs typeface="Calibri" pitchFamily="34" charset="-120"/>
              </a:rPr>
              <a:t>Questions &amp; Discussion</a:t>
            </a:r>
            <a:endParaRPr lang="en-US" sz="2400" dirty="0"/>
          </a:p>
        </p:txBody>
      </p:sp>
      <p:sp>
        <p:nvSpPr>
          <p:cNvPr id="6" name="Text 4"/>
          <p:cNvSpPr/>
          <p:nvPr/>
        </p:nvSpPr>
        <p:spPr>
          <a:xfrm>
            <a:off x="411480" y="2606040"/>
            <a:ext cx="8321040" cy="1005840"/>
          </a:xfrm>
          <a:prstGeom prst="rect">
            <a:avLst/>
          </a:prstGeom>
          <a:noFill/>
          <a:ln/>
        </p:spPr>
        <p:txBody>
          <a:bodyPr wrap="square" rtlCol="0" anchor="ctr"/>
          <a:lstStyle/>
          <a:p>
            <a:pPr marL="0" indent="0">
              <a:buNone/>
            </a:pPr>
            <a:r>
              <a:rPr lang="en-US" sz="1300" b="1" dirty="0">
                <a:solidFill>
                  <a:srgbClr val="E2E8F0"/>
                </a:solidFill>
                <a:latin typeface="Calibri" pitchFamily="34" charset="0"/>
                <a:ea typeface="Calibri" pitchFamily="34" charset="-122"/>
                <a:cs typeface="Calibri" pitchFamily="34" charset="-120"/>
              </a:rPr>
              <a:t>Kernel-Level Buffer Cache Instrumentation
</a:t>
            </a:r>
            <a:r>
              <a:rPr lang="en-US" sz="1300" dirty="0">
                <a:solidFill>
                  <a:srgbClr val="64748B"/>
                </a:solidFill>
                <a:latin typeface="Calibri" pitchFamily="34" charset="0"/>
                <a:ea typeface="Calibri" pitchFamily="34" charset="-122"/>
                <a:cs typeface="Calibri" pitchFamily="34" charset="-120"/>
              </a:rPr>
              <a:t>Linux buffer lookup instrumentation  ·  LFU-like per-CPU retention policy  ·  Unified metadata workload evaluation</a:t>
            </a:r>
            <a:endParaRPr lang="en-US" sz="1300" dirty="0"/>
          </a:p>
        </p:txBody>
      </p:sp>
      <p:sp>
        <p:nvSpPr>
          <p:cNvPr id="7" name="Text 5"/>
          <p:cNvSpPr/>
          <p:nvPr/>
        </p:nvSpPr>
        <p:spPr>
          <a:xfrm>
            <a:off x="411480" y="4206240"/>
            <a:ext cx="8321040" cy="402336"/>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Huang Rui, Li Langye  ·  CSC5031 Operating Systems  ·  2026-4-9</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What This Topic Is Really Measuring</a:t>
            </a:r>
            <a:endParaRPr lang="en-US" sz="2200" dirty="0"/>
          </a:p>
        </p:txBody>
      </p:sp>
      <p:sp>
        <p:nvSpPr>
          <p:cNvPr id="4" name="Shape 2"/>
          <p:cNvSpPr/>
          <p:nvPr/>
        </p:nvSpPr>
        <p:spPr>
          <a:xfrm>
            <a:off x="320040" y="822960"/>
            <a:ext cx="3931920" cy="2423160"/>
          </a:xfrm>
          <a:prstGeom prst="rect">
            <a:avLst/>
          </a:prstGeom>
          <a:solidFill>
            <a:srgbClr val="FEE2E2"/>
          </a:solidFill>
          <a:ln w="19050">
            <a:solidFill>
              <a:srgbClr val="FCA5A5"/>
            </a:solidFill>
            <a:prstDash val="solid"/>
          </a:ln>
          <a:effectLst>
            <a:outerShdw blurRad="101600" dist="25400" dir="8100000" algn="bl" rotWithShape="0">
              <a:srgbClr val="000000">
                <a:alpha val="10000"/>
              </a:srgbClr>
            </a:outerShdw>
          </a:effectLst>
        </p:spPr>
      </p:sp>
      <p:sp>
        <p:nvSpPr>
          <p:cNvPr id="5" name="Text 3"/>
          <p:cNvSpPr/>
          <p:nvPr/>
        </p:nvSpPr>
        <p:spPr>
          <a:xfrm>
            <a:off x="457200" y="877824"/>
            <a:ext cx="3657600" cy="329184"/>
          </a:xfrm>
          <a:prstGeom prst="rect">
            <a:avLst/>
          </a:prstGeom>
          <a:noFill/>
          <a:ln/>
        </p:spPr>
        <p:txBody>
          <a:bodyPr wrap="square" lIns="0" tIns="0" rIns="0" bIns="0" rtlCol="0" anchor="ctr"/>
          <a:lstStyle/>
          <a:p>
            <a:pPr marL="0" indent="0">
              <a:buNone/>
            </a:pPr>
            <a:r>
              <a:rPr lang="en-US" sz="1300" b="1" dirty="0">
                <a:solidFill>
                  <a:srgbClr val="DC2626"/>
                </a:solidFill>
                <a:latin typeface="Calibri" pitchFamily="34" charset="0"/>
                <a:ea typeface="Calibri" pitchFamily="34" charset="-122"/>
                <a:cs typeface="Calibri" pitchFamily="34" charset="-120"/>
              </a:rPr>
              <a:t>✗  What We Are NOT Measuring</a:t>
            </a:r>
            <a:endParaRPr lang="en-US" sz="1300" dirty="0"/>
          </a:p>
        </p:txBody>
      </p:sp>
      <p:sp>
        <p:nvSpPr>
          <p:cNvPr id="6" name="Text 4"/>
          <p:cNvSpPr/>
          <p:nvPr/>
        </p:nvSpPr>
        <p:spPr>
          <a:xfrm>
            <a:off x="502920" y="1298448"/>
            <a:ext cx="3611880" cy="438912"/>
          </a:xfrm>
          <a:prstGeom prst="rect">
            <a:avLst/>
          </a:prstGeom>
          <a:noFill/>
          <a:ln/>
        </p:spPr>
        <p:txBody>
          <a:bodyPr wrap="square" lIns="0" tIns="0" rIns="0" bIns="0" rtlCol="0" anchor="ctr"/>
          <a:lstStyle/>
          <a:p>
            <a:pPr marL="0" indent="0">
              <a:buNone/>
            </a:pPr>
            <a:r>
              <a:rPr lang="en-US" sz="1200" dirty="0">
                <a:solidFill>
                  <a:srgbClr val="DC2626"/>
                </a:solidFill>
                <a:latin typeface="Calibri" pitchFamily="34" charset="0"/>
                <a:ea typeface="Calibri" pitchFamily="34" charset="-122"/>
                <a:cs typeface="Calibri" pitchFamily="34" charset="-120"/>
              </a:rPr>
              <a:t>•  Generic page-cache hit rate</a:t>
            </a:r>
            <a:endParaRPr lang="en-US" sz="1200" dirty="0"/>
          </a:p>
        </p:txBody>
      </p:sp>
      <p:sp>
        <p:nvSpPr>
          <p:cNvPr id="7" name="Text 5"/>
          <p:cNvSpPr/>
          <p:nvPr/>
        </p:nvSpPr>
        <p:spPr>
          <a:xfrm>
            <a:off x="502920" y="1801368"/>
            <a:ext cx="3611880" cy="438912"/>
          </a:xfrm>
          <a:prstGeom prst="rect">
            <a:avLst/>
          </a:prstGeom>
          <a:noFill/>
          <a:ln/>
        </p:spPr>
        <p:txBody>
          <a:bodyPr wrap="square" lIns="0" tIns="0" rIns="0" bIns="0" rtlCol="0" anchor="ctr"/>
          <a:lstStyle/>
          <a:p>
            <a:pPr marL="0" indent="0">
              <a:buNone/>
            </a:pPr>
            <a:r>
              <a:rPr lang="en-US" sz="1200" dirty="0">
                <a:solidFill>
                  <a:srgbClr val="DC2626"/>
                </a:solidFill>
                <a:latin typeface="Calibri" pitchFamily="34" charset="0"/>
                <a:ea typeface="Calibri" pitchFamily="34" charset="-122"/>
                <a:cs typeface="Calibri" pitchFamily="34" charset="-120"/>
              </a:rPr>
              <a:t>•  User-space file-read cache performance</a:t>
            </a:r>
            <a:endParaRPr lang="en-US" sz="1200" dirty="0"/>
          </a:p>
        </p:txBody>
      </p:sp>
      <p:sp>
        <p:nvSpPr>
          <p:cNvPr id="8" name="Text 6"/>
          <p:cNvSpPr/>
          <p:nvPr/>
        </p:nvSpPr>
        <p:spPr>
          <a:xfrm>
            <a:off x="502920" y="2304288"/>
            <a:ext cx="3611880" cy="438912"/>
          </a:xfrm>
          <a:prstGeom prst="rect">
            <a:avLst/>
          </a:prstGeom>
          <a:noFill/>
          <a:ln/>
        </p:spPr>
        <p:txBody>
          <a:bodyPr wrap="square" lIns="0" tIns="0" rIns="0" bIns="0" rtlCol="0" anchor="ctr"/>
          <a:lstStyle/>
          <a:p>
            <a:pPr marL="0" indent="0">
              <a:buNone/>
            </a:pPr>
            <a:r>
              <a:rPr lang="en-US" sz="1200" dirty="0">
                <a:solidFill>
                  <a:srgbClr val="DC2626"/>
                </a:solidFill>
                <a:latin typeface="Calibri" pitchFamily="34" charset="0"/>
                <a:ea typeface="Calibri" pitchFamily="34" charset="-122"/>
                <a:cs typeface="Calibri" pitchFamily="34" charset="-120"/>
              </a:rPr>
              <a:t>•  Global page eviction policy (mm/vmscan.c)</a:t>
            </a:r>
            <a:endParaRPr lang="en-US" sz="1200" dirty="0"/>
          </a:p>
        </p:txBody>
      </p:sp>
      <p:sp>
        <p:nvSpPr>
          <p:cNvPr id="9" name="Shape 7"/>
          <p:cNvSpPr/>
          <p:nvPr/>
        </p:nvSpPr>
        <p:spPr>
          <a:xfrm>
            <a:off x="4617720" y="822960"/>
            <a:ext cx="4206240" cy="2423160"/>
          </a:xfrm>
          <a:prstGeom prst="rect">
            <a:avLst/>
          </a:prstGeom>
          <a:solidFill>
            <a:srgbClr val="DCFCE7"/>
          </a:solidFill>
          <a:ln w="19050">
            <a:solidFill>
              <a:srgbClr val="86EFAC"/>
            </a:solidFill>
            <a:prstDash val="solid"/>
          </a:ln>
          <a:effectLst>
            <a:outerShdw blurRad="101600" dist="25400" dir="8100000" algn="bl" rotWithShape="0">
              <a:srgbClr val="000000">
                <a:alpha val="10000"/>
              </a:srgbClr>
            </a:outerShdw>
          </a:effectLst>
        </p:spPr>
      </p:sp>
      <p:sp>
        <p:nvSpPr>
          <p:cNvPr id="10" name="Text 8"/>
          <p:cNvSpPr/>
          <p:nvPr/>
        </p:nvSpPr>
        <p:spPr>
          <a:xfrm>
            <a:off x="4754880" y="877824"/>
            <a:ext cx="3931920" cy="329184"/>
          </a:xfrm>
          <a:prstGeom prst="rect">
            <a:avLst/>
          </a:prstGeom>
          <a:noFill/>
          <a:ln/>
        </p:spPr>
        <p:txBody>
          <a:bodyPr wrap="square" lIns="0" tIns="0" rIns="0" bIns="0" rtlCol="0" anchor="ctr"/>
          <a:lstStyle/>
          <a:p>
            <a:pPr marL="0" indent="0">
              <a:buNone/>
            </a:pPr>
            <a:r>
              <a:rPr lang="en-US" sz="1300" b="1" dirty="0">
                <a:solidFill>
                  <a:srgbClr val="16A34A"/>
                </a:solidFill>
                <a:latin typeface="Calibri" pitchFamily="34" charset="0"/>
                <a:ea typeface="Calibri" pitchFamily="34" charset="-122"/>
                <a:cs typeface="Calibri" pitchFamily="34" charset="-120"/>
              </a:rPr>
              <a:t>✓  What We ARE Measuring</a:t>
            </a:r>
            <a:endParaRPr lang="en-US" sz="1300" dirty="0"/>
          </a:p>
        </p:txBody>
      </p:sp>
      <p:sp>
        <p:nvSpPr>
          <p:cNvPr id="11" name="Text 9"/>
          <p:cNvSpPr/>
          <p:nvPr/>
        </p:nvSpPr>
        <p:spPr>
          <a:xfrm>
            <a:off x="4773168" y="1298448"/>
            <a:ext cx="3913632" cy="429768"/>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Buffer lookup hit/miss in find_get_block_common()</a:t>
            </a:r>
            <a:endParaRPr lang="en-US" sz="1200" dirty="0"/>
          </a:p>
        </p:txBody>
      </p:sp>
      <p:sp>
        <p:nvSpPr>
          <p:cNvPr id="12" name="Text 10"/>
          <p:cNvSpPr/>
          <p:nvPr/>
        </p:nvSpPr>
        <p:spPr>
          <a:xfrm>
            <a:off x="4773168" y="1773936"/>
            <a:ext cx="3913632" cy="429768"/>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HIT: an existing buffer_head is returned</a:t>
            </a:r>
            <a:endParaRPr lang="en-US" sz="1200" dirty="0"/>
          </a:p>
        </p:txBody>
      </p:sp>
      <p:sp>
        <p:nvSpPr>
          <p:cNvPr id="13" name="Text 11"/>
          <p:cNvSpPr/>
          <p:nvPr/>
        </p:nvSpPr>
        <p:spPr>
          <a:xfrm>
            <a:off x="4773168" y="2249424"/>
            <a:ext cx="3913632" cy="429768"/>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MISS: lookup returns NULL → triggers I/O</a:t>
            </a:r>
            <a:endParaRPr lang="en-US" sz="1200" dirty="0"/>
          </a:p>
        </p:txBody>
      </p:sp>
      <p:sp>
        <p:nvSpPr>
          <p:cNvPr id="14" name="Text 12"/>
          <p:cNvSpPr/>
          <p:nvPr/>
        </p:nvSpPr>
        <p:spPr>
          <a:xfrm>
            <a:off x="4773168" y="2724912"/>
            <a:ext cx="3913632" cy="429768"/>
          </a:xfrm>
          <a:prstGeom prst="rect">
            <a:avLst/>
          </a:prstGeom>
          <a:noFill/>
          <a:ln/>
        </p:spPr>
        <p:txBody>
          <a:bodyPr wrap="square" lIns="0" tIns="0" rIns="0" bIns="0" rtlCol="0" anchor="ctr"/>
          <a:lstStyle/>
          <a:p>
            <a:pPr marL="0" indent="0">
              <a:buNone/>
            </a:pPr>
            <a:r>
              <a:rPr lang="en-US" sz="1200" dirty="0">
                <a:solidFill>
                  <a:srgbClr val="16A34A"/>
                </a:solidFill>
                <a:latin typeface="Calibri" pitchFamily="34" charset="0"/>
                <a:ea typeface="Calibri" pitchFamily="34" charset="-122"/>
                <a:cs typeface="Calibri" pitchFamily="34" charset="-120"/>
              </a:rPr>
              <a:t>•  → Metadata / block-level lookup behavior</a:t>
            </a:r>
            <a:endParaRPr lang="en-US" sz="1200" dirty="0"/>
          </a:p>
        </p:txBody>
      </p:sp>
      <p:sp>
        <p:nvSpPr>
          <p:cNvPr id="15" name="Shape 13"/>
          <p:cNvSpPr/>
          <p:nvPr/>
        </p:nvSpPr>
        <p:spPr>
          <a:xfrm>
            <a:off x="320040" y="3401568"/>
            <a:ext cx="8503920" cy="658368"/>
          </a:xfrm>
          <a:prstGeom prst="rect">
            <a:avLst/>
          </a:prstGeom>
          <a:solidFill>
            <a:srgbClr val="FEF3C7"/>
          </a:solidFill>
          <a:ln w="12700">
            <a:solidFill>
              <a:srgbClr val="FCD34D"/>
            </a:solidFill>
            <a:prstDash val="solid"/>
          </a:ln>
        </p:spPr>
      </p:sp>
      <p:sp>
        <p:nvSpPr>
          <p:cNvPr id="16" name="Text 14"/>
          <p:cNvSpPr/>
          <p:nvPr/>
        </p:nvSpPr>
        <p:spPr>
          <a:xfrm>
            <a:off x="502920" y="3456432"/>
            <a:ext cx="8229600" cy="530352"/>
          </a:xfrm>
          <a:prstGeom prst="rect">
            <a:avLst/>
          </a:prstGeom>
          <a:noFill/>
          <a:ln/>
        </p:spPr>
        <p:txBody>
          <a:bodyPr wrap="square" lIns="0" tIns="0" rIns="0" bIns="0" rtlCol="0" anchor="ctr"/>
          <a:lstStyle/>
          <a:p>
            <a:pPr marL="0" indent="0">
              <a:buNone/>
            </a:pPr>
            <a:r>
              <a:rPr lang="en-US" sz="1300" b="1" dirty="0">
                <a:solidFill>
                  <a:srgbClr val="D97706"/>
                </a:solidFill>
                <a:latin typeface="Calibri" pitchFamily="34" charset="0"/>
                <a:ea typeface="Calibri" pitchFamily="34" charset="-122"/>
                <a:cs typeface="Calibri" pitchFamily="34" charset="-120"/>
              </a:rPr>
              <a:t>⚠  This boundary must be clear before any result can be correctly interpreted.</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Multi-Level Cache Hierarchy in Linux</a:t>
            </a:r>
            <a:endParaRPr lang="en-US" sz="2200" dirty="0"/>
          </a:p>
        </p:txBody>
      </p:sp>
      <p:sp>
        <p:nvSpPr>
          <p:cNvPr id="4" name="Shape 2"/>
          <p:cNvSpPr/>
          <p:nvPr/>
        </p:nvSpPr>
        <p:spPr>
          <a:xfrm>
            <a:off x="548640" y="749808"/>
            <a:ext cx="8046720" cy="521208"/>
          </a:xfrm>
          <a:prstGeom prst="rect">
            <a:avLst/>
          </a:prstGeom>
          <a:solidFill>
            <a:srgbClr val="334155"/>
          </a:solidFill>
          <a:ln w="12700">
            <a:solidFill>
              <a:srgbClr val="334155"/>
            </a:solidFill>
            <a:prstDash val="solid"/>
          </a:ln>
        </p:spPr>
      </p:sp>
      <p:sp>
        <p:nvSpPr>
          <p:cNvPr id="5" name="Text 3"/>
          <p:cNvSpPr/>
          <p:nvPr/>
        </p:nvSpPr>
        <p:spPr>
          <a:xfrm>
            <a:off x="548640" y="749808"/>
            <a:ext cx="8046720" cy="521208"/>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User-Space Request  (stat / find / open)</a:t>
            </a:r>
            <a:endParaRPr lang="en-US" sz="1200" dirty="0"/>
          </a:p>
        </p:txBody>
      </p:sp>
      <p:sp>
        <p:nvSpPr>
          <p:cNvPr id="6" name="Shape 4"/>
          <p:cNvSpPr/>
          <p:nvPr/>
        </p:nvSpPr>
        <p:spPr>
          <a:xfrm>
            <a:off x="4434840" y="1271016"/>
            <a:ext cx="0" cy="137160"/>
          </a:xfrm>
          <a:prstGeom prst="line">
            <a:avLst/>
          </a:prstGeom>
          <a:noFill/>
          <a:ln w="19050">
            <a:solidFill>
              <a:srgbClr val="94A3B8"/>
            </a:solidFill>
            <a:prstDash val="solid"/>
          </a:ln>
        </p:spPr>
      </p:sp>
      <p:sp>
        <p:nvSpPr>
          <p:cNvPr id="7" name="Shape 5"/>
          <p:cNvSpPr/>
          <p:nvPr/>
        </p:nvSpPr>
        <p:spPr>
          <a:xfrm>
            <a:off x="960120" y="1408176"/>
            <a:ext cx="7223760" cy="521208"/>
          </a:xfrm>
          <a:prstGeom prst="rect">
            <a:avLst/>
          </a:prstGeom>
          <a:solidFill>
            <a:srgbClr val="1D4ED8"/>
          </a:solidFill>
          <a:ln w="12700">
            <a:solidFill>
              <a:srgbClr val="1D4ED8"/>
            </a:solidFill>
            <a:prstDash val="solid"/>
          </a:ln>
        </p:spPr>
      </p:sp>
      <p:sp>
        <p:nvSpPr>
          <p:cNvPr id="8" name="Text 6"/>
          <p:cNvSpPr/>
          <p:nvPr/>
        </p:nvSpPr>
        <p:spPr>
          <a:xfrm>
            <a:off x="960120" y="1408176"/>
            <a:ext cx="7223760" cy="521208"/>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VFS — Dentry Cache  (pathname → inode mapping)</a:t>
            </a:r>
            <a:endParaRPr lang="en-US" sz="1200" dirty="0"/>
          </a:p>
        </p:txBody>
      </p:sp>
      <p:sp>
        <p:nvSpPr>
          <p:cNvPr id="9" name="Shape 7"/>
          <p:cNvSpPr/>
          <p:nvPr/>
        </p:nvSpPr>
        <p:spPr>
          <a:xfrm>
            <a:off x="4434840" y="1929384"/>
            <a:ext cx="0" cy="137160"/>
          </a:xfrm>
          <a:prstGeom prst="line">
            <a:avLst/>
          </a:prstGeom>
          <a:noFill/>
          <a:ln w="19050">
            <a:solidFill>
              <a:srgbClr val="94A3B8"/>
            </a:solidFill>
            <a:prstDash val="solid"/>
          </a:ln>
        </p:spPr>
      </p:sp>
      <p:sp>
        <p:nvSpPr>
          <p:cNvPr id="10" name="Shape 8"/>
          <p:cNvSpPr/>
          <p:nvPr/>
        </p:nvSpPr>
        <p:spPr>
          <a:xfrm>
            <a:off x="1371600" y="2066544"/>
            <a:ext cx="6400800" cy="521208"/>
          </a:xfrm>
          <a:prstGeom prst="rect">
            <a:avLst/>
          </a:prstGeom>
          <a:solidFill>
            <a:srgbClr val="2563EB"/>
          </a:solidFill>
          <a:ln w="12700">
            <a:solidFill>
              <a:srgbClr val="2563EB"/>
            </a:solidFill>
            <a:prstDash val="solid"/>
          </a:ln>
        </p:spPr>
      </p:sp>
      <p:sp>
        <p:nvSpPr>
          <p:cNvPr id="11" name="Text 9"/>
          <p:cNvSpPr/>
          <p:nvPr/>
        </p:nvSpPr>
        <p:spPr>
          <a:xfrm>
            <a:off x="1371600" y="2066544"/>
            <a:ext cx="6400800" cy="521208"/>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Inode Cache  (inode metadata &amp; attributes)</a:t>
            </a:r>
            <a:endParaRPr lang="en-US" sz="1200" dirty="0"/>
          </a:p>
        </p:txBody>
      </p:sp>
      <p:sp>
        <p:nvSpPr>
          <p:cNvPr id="12" name="Shape 10"/>
          <p:cNvSpPr/>
          <p:nvPr/>
        </p:nvSpPr>
        <p:spPr>
          <a:xfrm>
            <a:off x="4434840" y="2587752"/>
            <a:ext cx="0" cy="137160"/>
          </a:xfrm>
          <a:prstGeom prst="line">
            <a:avLst/>
          </a:prstGeom>
          <a:noFill/>
          <a:ln w="19050">
            <a:solidFill>
              <a:srgbClr val="94A3B8"/>
            </a:solidFill>
            <a:prstDash val="solid"/>
          </a:ln>
        </p:spPr>
      </p:sp>
      <p:sp>
        <p:nvSpPr>
          <p:cNvPr id="13" name="Shape 11"/>
          <p:cNvSpPr/>
          <p:nvPr/>
        </p:nvSpPr>
        <p:spPr>
          <a:xfrm>
            <a:off x="1783080" y="2724912"/>
            <a:ext cx="5577840" cy="521208"/>
          </a:xfrm>
          <a:prstGeom prst="rect">
            <a:avLst/>
          </a:prstGeom>
          <a:solidFill>
            <a:srgbClr val="0891B2"/>
          </a:solidFill>
          <a:ln w="12700">
            <a:solidFill>
              <a:srgbClr val="0891B2"/>
            </a:solidFill>
            <a:prstDash val="solid"/>
          </a:ln>
        </p:spPr>
      </p:sp>
      <p:sp>
        <p:nvSpPr>
          <p:cNvPr id="14" name="Text 12"/>
          <p:cNvSpPr/>
          <p:nvPr/>
        </p:nvSpPr>
        <p:spPr>
          <a:xfrm>
            <a:off x="1783080" y="2724912"/>
            <a:ext cx="5577840" cy="521208"/>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Filesystem Layer  (ext4 / xfs …)</a:t>
            </a:r>
            <a:endParaRPr lang="en-US" sz="1200" dirty="0"/>
          </a:p>
        </p:txBody>
      </p:sp>
      <p:sp>
        <p:nvSpPr>
          <p:cNvPr id="15" name="Shape 13"/>
          <p:cNvSpPr/>
          <p:nvPr/>
        </p:nvSpPr>
        <p:spPr>
          <a:xfrm>
            <a:off x="4434840" y="3246120"/>
            <a:ext cx="0" cy="137160"/>
          </a:xfrm>
          <a:prstGeom prst="line">
            <a:avLst/>
          </a:prstGeom>
          <a:noFill/>
          <a:ln w="19050">
            <a:solidFill>
              <a:srgbClr val="94A3B8"/>
            </a:solidFill>
            <a:prstDash val="solid"/>
          </a:ln>
        </p:spPr>
      </p:sp>
      <p:sp>
        <p:nvSpPr>
          <p:cNvPr id="16" name="Shape 14"/>
          <p:cNvSpPr/>
          <p:nvPr/>
        </p:nvSpPr>
        <p:spPr>
          <a:xfrm>
            <a:off x="2194560" y="3383280"/>
            <a:ext cx="4754880" cy="521208"/>
          </a:xfrm>
          <a:prstGeom prst="rect">
            <a:avLst/>
          </a:prstGeom>
          <a:solidFill>
            <a:srgbClr val="0D9488"/>
          </a:solidFill>
          <a:ln w="12700">
            <a:solidFill>
              <a:srgbClr val="0D9488"/>
            </a:solidFill>
            <a:prstDash val="solid"/>
          </a:ln>
        </p:spPr>
      </p:sp>
      <p:sp>
        <p:nvSpPr>
          <p:cNvPr id="17" name="Text 15"/>
          <p:cNvSpPr/>
          <p:nvPr/>
        </p:nvSpPr>
        <p:spPr>
          <a:xfrm>
            <a:off x="2194560" y="3383280"/>
            <a:ext cx="4754880" cy="521208"/>
          </a:xfrm>
          <a:prstGeom prst="rect">
            <a:avLst/>
          </a:prstGeom>
          <a:noFill/>
          <a:ln/>
        </p:spPr>
        <p:txBody>
          <a:bodyPr wrap="square" lIns="0" tIns="0" rIns="0" bIns="0" rtlCol="0" anchor="ctr"/>
          <a:lstStyle/>
          <a:p>
            <a:pPr marL="0" indent="0" algn="ctr">
              <a:buNone/>
            </a:pPr>
            <a:r>
              <a:rPr lang="en-US" sz="1150" b="1" dirty="0">
                <a:solidFill>
                  <a:srgbClr val="FFFFFF"/>
                </a:solidFill>
                <a:latin typeface="Calibri" pitchFamily="34" charset="0"/>
                <a:ea typeface="Calibri" pitchFamily="34" charset="-122"/>
                <a:cs typeface="Calibri" pitchFamily="34" charset="-120"/>
              </a:rPr>
              <a:t>Buffer Cache / buffer_head lookup  ◄ OUR INSTRUMENTATION HOOK</a:t>
            </a:r>
            <a:endParaRPr lang="en-US" sz="1150" dirty="0"/>
          </a:p>
        </p:txBody>
      </p:sp>
      <p:sp>
        <p:nvSpPr>
          <p:cNvPr id="18" name="Shape 16"/>
          <p:cNvSpPr/>
          <p:nvPr/>
        </p:nvSpPr>
        <p:spPr>
          <a:xfrm>
            <a:off x="4434840" y="3904488"/>
            <a:ext cx="0" cy="137160"/>
          </a:xfrm>
          <a:prstGeom prst="line">
            <a:avLst/>
          </a:prstGeom>
          <a:noFill/>
          <a:ln w="19050">
            <a:solidFill>
              <a:srgbClr val="94A3B8"/>
            </a:solidFill>
            <a:prstDash val="solid"/>
          </a:ln>
        </p:spPr>
      </p:sp>
      <p:sp>
        <p:nvSpPr>
          <p:cNvPr id="19" name="Shape 17"/>
          <p:cNvSpPr/>
          <p:nvPr/>
        </p:nvSpPr>
        <p:spPr>
          <a:xfrm>
            <a:off x="2606040" y="4041648"/>
            <a:ext cx="3931920" cy="521208"/>
          </a:xfrm>
          <a:prstGeom prst="rect">
            <a:avLst/>
          </a:prstGeom>
          <a:solidFill>
            <a:srgbClr val="374151"/>
          </a:solidFill>
          <a:ln w="12700">
            <a:solidFill>
              <a:srgbClr val="374151"/>
            </a:solidFill>
            <a:prstDash val="solid"/>
          </a:ln>
        </p:spPr>
      </p:sp>
      <p:sp>
        <p:nvSpPr>
          <p:cNvPr id="20" name="Text 18"/>
          <p:cNvSpPr/>
          <p:nvPr/>
        </p:nvSpPr>
        <p:spPr>
          <a:xfrm>
            <a:off x="2606040" y="4041648"/>
            <a:ext cx="3931920" cy="521208"/>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Block Device / Disk</a:t>
            </a:r>
            <a:endParaRPr lang="en-US" sz="1200" dirty="0"/>
          </a:p>
        </p:txBody>
      </p:sp>
      <p:sp>
        <p:nvSpPr>
          <p:cNvPr id="21" name="Text 19"/>
          <p:cNvSpPr/>
          <p:nvPr/>
        </p:nvSpPr>
        <p:spPr>
          <a:xfrm>
            <a:off x="6812280" y="1005840"/>
            <a:ext cx="2148840" cy="2743200"/>
          </a:xfrm>
          <a:prstGeom prst="rect">
            <a:avLst/>
          </a:prstGeom>
          <a:noFill/>
          <a:ln/>
        </p:spPr>
        <p:txBody>
          <a:bodyPr wrap="square"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Key insight:</a:t>
            </a:r>
            <a:endParaRPr lang="en-US" sz="1050" dirty="0"/>
          </a:p>
          <a:p>
            <a:pPr marL="0" indent="0">
              <a:buNone/>
            </a:pPr>
            <a:r>
              <a:rPr lang="en-US" sz="1050" i="1" dirty="0">
                <a:solidFill>
                  <a:srgbClr val="475569"/>
                </a:solidFill>
                <a:latin typeface="Calibri" pitchFamily="34" charset="0"/>
                <a:ea typeface="Calibri" pitchFamily="34" charset="-122"/>
                <a:cs typeface="Calibri" pitchFamily="34" charset="-120"/>
              </a:rPr>
              <a:t>Many requests are intercepted at higher layers and never reach our hook. This explains why the warm scenario shows a near-zero sample — a point we will return to in detail during the results section.</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Why the Measurement Boundary Matters</a:t>
            </a:r>
            <a:endParaRPr lang="en-US" sz="2200" dirty="0"/>
          </a:p>
        </p:txBody>
      </p:sp>
      <p:sp>
        <p:nvSpPr>
          <p:cNvPr id="4" name="Shape 2"/>
          <p:cNvSpPr/>
          <p:nvPr/>
        </p:nvSpPr>
        <p:spPr>
          <a:xfrm>
            <a:off x="320040" y="822960"/>
            <a:ext cx="4160520" cy="2834640"/>
          </a:xfrm>
          <a:prstGeom prst="rect">
            <a:avLst/>
          </a:prstGeom>
          <a:solidFill>
            <a:srgbClr val="FEE2E2"/>
          </a:solidFill>
          <a:ln w="19050">
            <a:solidFill>
              <a:srgbClr val="FCA5A5"/>
            </a:solidFill>
            <a:prstDash val="solid"/>
          </a:ln>
          <a:effectLst>
            <a:outerShdw blurRad="101600" dist="25400" dir="8100000" algn="bl" rotWithShape="0">
              <a:srgbClr val="000000">
                <a:alpha val="10000"/>
              </a:srgbClr>
            </a:outerShdw>
          </a:effectLst>
        </p:spPr>
      </p:sp>
      <p:sp>
        <p:nvSpPr>
          <p:cNvPr id="5" name="Text 3"/>
          <p:cNvSpPr/>
          <p:nvPr/>
        </p:nvSpPr>
        <p:spPr>
          <a:xfrm>
            <a:off x="457200" y="877824"/>
            <a:ext cx="3886200" cy="329184"/>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  Poor Workload Alignment</a:t>
            </a:r>
            <a:endParaRPr lang="en-US" sz="1300" dirty="0"/>
          </a:p>
        </p:txBody>
      </p:sp>
      <p:sp>
        <p:nvSpPr>
          <p:cNvPr id="6" name="Text 4"/>
          <p:cNvSpPr/>
          <p:nvPr/>
        </p:nvSpPr>
        <p:spPr>
          <a:xfrm>
            <a:off x="502920" y="12984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Large-file sequential reads (cat, fio)</a:t>
            </a:r>
            <a:endParaRPr lang="en-US" sz="1200" dirty="0"/>
          </a:p>
        </p:txBody>
      </p:sp>
      <p:sp>
        <p:nvSpPr>
          <p:cNvPr id="7" name="Text 5"/>
          <p:cNvSpPr/>
          <p:nvPr/>
        </p:nvSpPr>
        <p:spPr>
          <a:xfrm>
            <a:off x="502920" y="17556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Mainly reflects page-cache behavior</a:t>
            </a:r>
            <a:endParaRPr lang="en-US" sz="1200" dirty="0"/>
          </a:p>
        </p:txBody>
      </p:sp>
      <p:sp>
        <p:nvSpPr>
          <p:cNvPr id="8" name="Text 6"/>
          <p:cNvSpPr/>
          <p:nvPr/>
        </p:nvSpPr>
        <p:spPr>
          <a:xfrm>
            <a:off x="502920" y="22128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Does not exercise the buffer lookup path</a:t>
            </a:r>
            <a:endParaRPr lang="en-US" sz="1200" dirty="0"/>
          </a:p>
        </p:txBody>
      </p:sp>
      <p:sp>
        <p:nvSpPr>
          <p:cNvPr id="9" name="Text 7"/>
          <p:cNvSpPr/>
          <p:nvPr/>
        </p:nvSpPr>
        <p:spPr>
          <a:xfrm>
            <a:off x="502920" y="26700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Results tell you nothing about our hook</a:t>
            </a:r>
            <a:endParaRPr lang="en-US" sz="1200" dirty="0"/>
          </a:p>
        </p:txBody>
      </p:sp>
      <p:sp>
        <p:nvSpPr>
          <p:cNvPr id="10" name="Shape 8"/>
          <p:cNvSpPr/>
          <p:nvPr/>
        </p:nvSpPr>
        <p:spPr>
          <a:xfrm>
            <a:off x="4709160" y="822960"/>
            <a:ext cx="4160520" cy="2834640"/>
          </a:xfrm>
          <a:prstGeom prst="rect">
            <a:avLst/>
          </a:prstGeom>
          <a:solidFill>
            <a:srgbClr val="DCFCE7"/>
          </a:solidFill>
          <a:ln w="19050">
            <a:solidFill>
              <a:srgbClr val="86EFAC"/>
            </a:solidFill>
            <a:prstDash val="solid"/>
          </a:ln>
          <a:effectLst>
            <a:outerShdw blurRad="101600" dist="25400" dir="8100000" algn="bl" rotWithShape="0">
              <a:srgbClr val="000000">
                <a:alpha val="10000"/>
              </a:srgbClr>
            </a:outerShdw>
          </a:effectLst>
        </p:spPr>
      </p:sp>
      <p:sp>
        <p:nvSpPr>
          <p:cNvPr id="11" name="Text 9"/>
          <p:cNvSpPr/>
          <p:nvPr/>
        </p:nvSpPr>
        <p:spPr>
          <a:xfrm>
            <a:off x="4846320" y="877824"/>
            <a:ext cx="3886200" cy="329184"/>
          </a:xfrm>
          <a:prstGeom prst="rect">
            <a:avLst/>
          </a:prstGeom>
          <a:noFill/>
          <a:ln/>
        </p:spPr>
        <p:txBody>
          <a:bodyPr wrap="square" lIns="0" tIns="0" rIns="0" bIns="0" rtlCol="0" anchor="ctr"/>
          <a:lstStyle/>
          <a:p>
            <a:pPr marL="0" indent="0">
              <a:buNone/>
            </a:pPr>
            <a:r>
              <a:rPr lang="en-US" sz="1300" b="1" dirty="0">
                <a:solidFill>
                  <a:srgbClr val="0F172A"/>
                </a:solidFill>
                <a:latin typeface="Calibri" pitchFamily="34" charset="0"/>
                <a:ea typeface="Calibri" pitchFamily="34" charset="-122"/>
                <a:cs typeface="Calibri" pitchFamily="34" charset="-120"/>
              </a:rPr>
              <a:t>✓  Good Workload Alignment</a:t>
            </a:r>
            <a:endParaRPr lang="en-US" sz="1300" dirty="0"/>
          </a:p>
        </p:txBody>
      </p:sp>
      <p:sp>
        <p:nvSpPr>
          <p:cNvPr id="12" name="Text 10"/>
          <p:cNvSpPr/>
          <p:nvPr/>
        </p:nvSpPr>
        <p:spPr>
          <a:xfrm>
            <a:off x="4892040" y="12984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Shared small-file metadata traversal</a:t>
            </a:r>
            <a:endParaRPr lang="en-US" sz="1200" dirty="0"/>
          </a:p>
        </p:txBody>
      </p:sp>
      <p:sp>
        <p:nvSpPr>
          <p:cNvPr id="13" name="Text 11"/>
          <p:cNvSpPr/>
          <p:nvPr/>
        </p:nvSpPr>
        <p:spPr>
          <a:xfrm>
            <a:off x="4892040" y="17556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stat / readdir / find operations</a:t>
            </a:r>
            <a:endParaRPr lang="en-US" sz="1200" dirty="0"/>
          </a:p>
        </p:txBody>
      </p:sp>
      <p:sp>
        <p:nvSpPr>
          <p:cNvPr id="14" name="Text 12"/>
          <p:cNvSpPr/>
          <p:nvPr/>
        </p:nvSpPr>
        <p:spPr>
          <a:xfrm>
            <a:off x="4892040" y="22128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Directly exercises buffer lookup path</a:t>
            </a:r>
            <a:endParaRPr lang="en-US" sz="1200" dirty="0"/>
          </a:p>
        </p:txBody>
      </p:sp>
      <p:sp>
        <p:nvSpPr>
          <p:cNvPr id="15" name="Text 13"/>
          <p:cNvSpPr/>
          <p:nvPr/>
        </p:nvSpPr>
        <p:spPr>
          <a:xfrm>
            <a:off x="4892040" y="2670048"/>
            <a:ext cx="3794760" cy="402336"/>
          </a:xfrm>
          <a:prstGeom prst="rect">
            <a:avLst/>
          </a:prstGeom>
          <a:noFill/>
          <a:ln/>
        </p:spPr>
        <p:txBody>
          <a:bodyPr wrap="square" lIns="0" tIns="0" rIns="0" bIns="0" rtlCol="0" anchor="ctr"/>
          <a:lstStyle/>
          <a:p>
            <a:pPr marL="0" indent="0">
              <a:buNone/>
            </a:pPr>
            <a:r>
              <a:rPr lang="en-US" sz="1200" dirty="0">
                <a:solidFill>
                  <a:srgbClr val="0F172A"/>
                </a:solidFill>
                <a:latin typeface="Calibri" pitchFamily="34" charset="0"/>
                <a:ea typeface="Calibri" pitchFamily="34" charset="-122"/>
                <a:cs typeface="Calibri" pitchFamily="34" charset="-120"/>
              </a:rPr>
              <a:t>•  Policy differences can be cleanly attributed</a:t>
            </a:r>
            <a:endParaRPr lang="en-US" sz="1200" dirty="0"/>
          </a:p>
        </p:txBody>
      </p:sp>
      <p:sp>
        <p:nvSpPr>
          <p:cNvPr id="16" name="Shape 14"/>
          <p:cNvSpPr/>
          <p:nvPr/>
        </p:nvSpPr>
        <p:spPr>
          <a:xfrm>
            <a:off x="320040" y="3822192"/>
            <a:ext cx="8503920" cy="594360"/>
          </a:xfrm>
          <a:prstGeom prst="rect">
            <a:avLst/>
          </a:prstGeom>
          <a:solidFill>
            <a:srgbClr val="0D9488"/>
          </a:solidFill>
          <a:ln w="12700">
            <a:solidFill>
              <a:srgbClr val="0D9488"/>
            </a:solidFill>
            <a:prstDash val="solid"/>
          </a:ln>
        </p:spPr>
      </p:sp>
      <p:sp>
        <p:nvSpPr>
          <p:cNvPr id="17" name="Text 15"/>
          <p:cNvSpPr/>
          <p:nvPr/>
        </p:nvSpPr>
        <p:spPr>
          <a:xfrm>
            <a:off x="457200" y="3858768"/>
            <a:ext cx="8229600" cy="50292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Redesigning the workload around shared small-file metadata was the key methodological decision in this project.</a:t>
            </a:r>
            <a:endParaRPr lang="en-US" sz="12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Project Goals</a:t>
            </a:r>
            <a:endParaRPr lang="en-US" sz="2200" dirty="0"/>
          </a:p>
        </p:txBody>
      </p:sp>
      <p:sp>
        <p:nvSpPr>
          <p:cNvPr id="4" name="Shape 2"/>
          <p:cNvSpPr/>
          <p:nvPr/>
        </p:nvSpPr>
        <p:spPr>
          <a:xfrm>
            <a:off x="320040" y="822960"/>
            <a:ext cx="4160520" cy="15544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5" name="Shape 3"/>
          <p:cNvSpPr/>
          <p:nvPr/>
        </p:nvSpPr>
        <p:spPr>
          <a:xfrm>
            <a:off x="320040" y="822960"/>
            <a:ext cx="4160520" cy="384048"/>
          </a:xfrm>
          <a:prstGeom prst="rect">
            <a:avLst/>
          </a:prstGeom>
          <a:solidFill>
            <a:srgbClr val="0F172A"/>
          </a:solidFill>
          <a:ln w="12700">
            <a:solidFill>
              <a:srgbClr val="0F172A"/>
            </a:solidFill>
            <a:prstDash val="solid"/>
          </a:ln>
        </p:spPr>
      </p:sp>
      <p:sp>
        <p:nvSpPr>
          <p:cNvPr id="6" name="Text 4"/>
          <p:cNvSpPr/>
          <p:nvPr/>
        </p:nvSpPr>
        <p:spPr>
          <a:xfrm>
            <a:off x="429768" y="859536"/>
            <a:ext cx="3931920" cy="32004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Goal 1  |  Instrumentation</a:t>
            </a:r>
            <a:endParaRPr lang="en-US" sz="1300" dirty="0"/>
          </a:p>
        </p:txBody>
      </p:sp>
      <p:sp>
        <p:nvSpPr>
          <p:cNvPr id="7" name="Text 5"/>
          <p:cNvSpPr/>
          <p:nvPr/>
        </p:nvSpPr>
        <p:spPr>
          <a:xfrm>
            <a:off x="457200" y="1280160"/>
            <a:ext cx="3886200" cy="1005840"/>
          </a:xfrm>
          <a:prstGeom prst="rect">
            <a:avLst/>
          </a:prstGeom>
          <a:noFill/>
          <a:ln/>
        </p:spPr>
        <p:txBody>
          <a:bodyPr wrap="square" rtlCol="0" anchor="ctr"/>
          <a:lstStyle/>
          <a:p>
            <a:pPr marL="0" indent="0">
              <a:buNone/>
            </a:pPr>
            <a:r>
              <a:rPr lang="en-US" sz="1200" dirty="0">
                <a:solidFill>
                  <a:srgbClr val="0F172A"/>
                </a:solidFill>
                <a:latin typeface="Calibri" pitchFamily="34" charset="0"/>
                <a:ea typeface="Calibri" pitchFamily="34" charset="-122"/>
                <a:cs typeface="Calibri" pitchFamily="34" charset="-120"/>
              </a:rPr>
              <a:t>Count hit/miss events at the unified buffer lookup entry find_get_block_common()</a:t>
            </a:r>
            <a:endParaRPr lang="en-US" sz="1200" dirty="0"/>
          </a:p>
        </p:txBody>
      </p:sp>
      <p:sp>
        <p:nvSpPr>
          <p:cNvPr id="8" name="Shape 6"/>
          <p:cNvSpPr/>
          <p:nvPr/>
        </p:nvSpPr>
        <p:spPr>
          <a:xfrm>
            <a:off x="4754880" y="822960"/>
            <a:ext cx="4160520" cy="15544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9" name="Shape 7"/>
          <p:cNvSpPr/>
          <p:nvPr/>
        </p:nvSpPr>
        <p:spPr>
          <a:xfrm>
            <a:off x="4754880" y="822960"/>
            <a:ext cx="4160520" cy="384048"/>
          </a:xfrm>
          <a:prstGeom prst="rect">
            <a:avLst/>
          </a:prstGeom>
          <a:solidFill>
            <a:srgbClr val="0F172A"/>
          </a:solidFill>
          <a:ln w="12700">
            <a:solidFill>
              <a:srgbClr val="0F172A"/>
            </a:solidFill>
            <a:prstDash val="solid"/>
          </a:ln>
        </p:spPr>
      </p:sp>
      <p:sp>
        <p:nvSpPr>
          <p:cNvPr id="10" name="Text 8"/>
          <p:cNvSpPr/>
          <p:nvPr/>
        </p:nvSpPr>
        <p:spPr>
          <a:xfrm>
            <a:off x="4864608" y="859536"/>
            <a:ext cx="3931920" cy="32004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Goal 2  |  Observability</a:t>
            </a:r>
            <a:endParaRPr lang="en-US" sz="1300" dirty="0"/>
          </a:p>
        </p:txBody>
      </p:sp>
      <p:sp>
        <p:nvSpPr>
          <p:cNvPr id="11" name="Text 9"/>
          <p:cNvSpPr/>
          <p:nvPr/>
        </p:nvSpPr>
        <p:spPr>
          <a:xfrm>
            <a:off x="4892040" y="1280160"/>
            <a:ext cx="3886200" cy="1005840"/>
          </a:xfrm>
          <a:prstGeom prst="rect">
            <a:avLst/>
          </a:prstGeom>
          <a:noFill/>
          <a:ln/>
        </p:spPr>
        <p:txBody>
          <a:bodyPr wrap="square" rtlCol="0" anchor="ctr"/>
          <a:lstStyle/>
          <a:p>
            <a:pPr marL="0" indent="0">
              <a:buNone/>
            </a:pPr>
            <a:r>
              <a:rPr lang="en-US" sz="1200" dirty="0">
                <a:solidFill>
                  <a:srgbClr val="0F172A"/>
                </a:solidFill>
                <a:latin typeface="Calibri" pitchFamily="34" charset="0"/>
                <a:ea typeface="Calibri" pitchFamily="34" charset="-122"/>
                <a:cs typeface="Calibri" pitchFamily="34" charset="-120"/>
              </a:rPr>
              <a:t>Export Hits, Misses, Total Lookups, and Hit Rate via /proc/cache_stats</a:t>
            </a:r>
            <a:endParaRPr lang="en-US" sz="1200" dirty="0"/>
          </a:p>
        </p:txBody>
      </p:sp>
      <p:sp>
        <p:nvSpPr>
          <p:cNvPr id="12" name="Shape 10"/>
          <p:cNvSpPr/>
          <p:nvPr/>
        </p:nvSpPr>
        <p:spPr>
          <a:xfrm>
            <a:off x="320040" y="2560320"/>
            <a:ext cx="4160520" cy="15544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3" name="Shape 11"/>
          <p:cNvSpPr/>
          <p:nvPr/>
        </p:nvSpPr>
        <p:spPr>
          <a:xfrm>
            <a:off x="320040" y="2560320"/>
            <a:ext cx="4160520" cy="384048"/>
          </a:xfrm>
          <a:prstGeom prst="rect">
            <a:avLst/>
          </a:prstGeom>
          <a:solidFill>
            <a:srgbClr val="0F172A"/>
          </a:solidFill>
          <a:ln w="12700">
            <a:solidFill>
              <a:srgbClr val="0F172A"/>
            </a:solidFill>
            <a:prstDash val="solid"/>
          </a:ln>
        </p:spPr>
      </p:sp>
      <p:sp>
        <p:nvSpPr>
          <p:cNvPr id="14" name="Text 12"/>
          <p:cNvSpPr/>
          <p:nvPr/>
        </p:nvSpPr>
        <p:spPr>
          <a:xfrm>
            <a:off x="429768" y="2596896"/>
            <a:ext cx="3931920" cy="32004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Goal 3  |  LFU-like Policy</a:t>
            </a:r>
            <a:endParaRPr lang="en-US" sz="1300" dirty="0"/>
          </a:p>
        </p:txBody>
      </p:sp>
      <p:sp>
        <p:nvSpPr>
          <p:cNvPr id="15" name="Text 13"/>
          <p:cNvSpPr/>
          <p:nvPr/>
        </p:nvSpPr>
        <p:spPr>
          <a:xfrm>
            <a:off x="457200" y="3017520"/>
            <a:ext cx="3886200" cy="1005840"/>
          </a:xfrm>
          <a:prstGeom prst="rect">
            <a:avLst/>
          </a:prstGeom>
          <a:noFill/>
          <a:ln/>
        </p:spPr>
        <p:txBody>
          <a:bodyPr wrap="square" rtlCol="0" anchor="ctr"/>
          <a:lstStyle/>
          <a:p>
            <a:pPr marL="0" indent="0">
              <a:buNone/>
            </a:pPr>
            <a:r>
              <a:rPr lang="en-US" sz="1200" dirty="0">
                <a:solidFill>
                  <a:srgbClr val="0F172A"/>
                </a:solidFill>
                <a:latin typeface="Calibri" pitchFamily="34" charset="0"/>
                <a:ea typeface="Calibri" pitchFamily="34" charset="-122"/>
                <a:cs typeface="Calibri" pitchFamily="34" charset="-120"/>
              </a:rPr>
              <a:t>Implement frequency-sensitive retention in the per-CPU bh_lru using an access_count field</a:t>
            </a:r>
            <a:endParaRPr lang="en-US" sz="1200" dirty="0"/>
          </a:p>
        </p:txBody>
      </p:sp>
      <p:sp>
        <p:nvSpPr>
          <p:cNvPr id="16" name="Shape 14"/>
          <p:cNvSpPr/>
          <p:nvPr/>
        </p:nvSpPr>
        <p:spPr>
          <a:xfrm>
            <a:off x="4754880" y="2560320"/>
            <a:ext cx="4160520" cy="1554480"/>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7" name="Shape 15"/>
          <p:cNvSpPr/>
          <p:nvPr/>
        </p:nvSpPr>
        <p:spPr>
          <a:xfrm>
            <a:off x="4754880" y="2560320"/>
            <a:ext cx="4160520" cy="384048"/>
          </a:xfrm>
          <a:prstGeom prst="rect">
            <a:avLst/>
          </a:prstGeom>
          <a:solidFill>
            <a:srgbClr val="0F172A"/>
          </a:solidFill>
          <a:ln w="12700">
            <a:solidFill>
              <a:srgbClr val="0F172A"/>
            </a:solidFill>
            <a:prstDash val="solid"/>
          </a:ln>
        </p:spPr>
      </p:sp>
      <p:sp>
        <p:nvSpPr>
          <p:cNvPr id="18" name="Text 16"/>
          <p:cNvSpPr/>
          <p:nvPr/>
        </p:nvSpPr>
        <p:spPr>
          <a:xfrm>
            <a:off x="4864608" y="2596896"/>
            <a:ext cx="3931920" cy="32004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Goal 4  |  Comparative Evaluation</a:t>
            </a:r>
            <a:endParaRPr lang="en-US" sz="1300" dirty="0"/>
          </a:p>
        </p:txBody>
      </p:sp>
      <p:sp>
        <p:nvSpPr>
          <p:cNvPr id="19" name="Text 17"/>
          <p:cNvSpPr/>
          <p:nvPr/>
        </p:nvSpPr>
        <p:spPr>
          <a:xfrm>
            <a:off x="4892040" y="3017520"/>
            <a:ext cx="3886200" cy="1005840"/>
          </a:xfrm>
          <a:prstGeom prst="rect">
            <a:avLst/>
          </a:prstGeom>
          <a:noFill/>
          <a:ln/>
        </p:spPr>
        <p:txBody>
          <a:bodyPr wrap="square" rtlCol="0" anchor="ctr"/>
          <a:lstStyle/>
          <a:p>
            <a:pPr marL="0" indent="0">
              <a:buNone/>
            </a:pPr>
            <a:r>
              <a:rPr lang="en-US" sz="1200" dirty="0">
                <a:solidFill>
                  <a:srgbClr val="0F172A"/>
                </a:solidFill>
                <a:latin typeface="Calibri" pitchFamily="34" charset="0"/>
                <a:ea typeface="Calibri" pitchFamily="34" charset="-122"/>
                <a:cs typeface="Calibri" pitchFamily="34" charset="-120"/>
              </a:rPr>
              <a:t>Compare LRU and LFU-like behavior under a unified small-file metadata workload across six scenarios</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9488"/>
          </a:solidFill>
          <a:ln w="12700">
            <a:solidFill>
              <a:srgbClr val="0D9488"/>
            </a:solidFill>
            <a:prstDash val="solid"/>
          </a:ln>
        </p:spPr>
      </p:sp>
      <p:sp>
        <p:nvSpPr>
          <p:cNvPr id="3" name="Text 1"/>
          <p:cNvSpPr/>
          <p:nvPr/>
        </p:nvSpPr>
        <p:spPr>
          <a:xfrm>
            <a:off x="365760" y="1463040"/>
            <a:ext cx="8412480" cy="109728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PART 2: Kernel Implementation</a:t>
            </a:r>
            <a:endParaRPr lang="en-US" sz="3600" dirty="0"/>
          </a:p>
        </p:txBody>
      </p:sp>
      <p:sp>
        <p:nvSpPr>
          <p:cNvPr id="4" name="Text 2"/>
          <p:cNvSpPr/>
          <p:nvPr/>
        </p:nvSpPr>
        <p:spPr>
          <a:xfrm>
            <a:off x="365760" y="2651760"/>
            <a:ext cx="8412480" cy="640080"/>
          </a:xfrm>
          <a:prstGeom prst="rect">
            <a:avLst/>
          </a:prstGeom>
          <a:noFill/>
          <a:ln/>
        </p:spPr>
        <p:txBody>
          <a:bodyPr wrap="square" rtlCol="0" anchor="ctr"/>
          <a:lstStyle/>
          <a:p>
            <a:pPr marL="0" indent="0">
              <a:buNone/>
            </a:pPr>
            <a:r>
              <a:rPr lang="en-US" sz="1800" i="1" dirty="0">
                <a:solidFill>
                  <a:srgbClr val="CCFBF1"/>
                </a:solidFill>
                <a:latin typeface="Calibri" pitchFamily="34" charset="0"/>
                <a:ea typeface="Calibri" pitchFamily="34" charset="-122"/>
                <a:cs typeface="Calibri" pitchFamily="34" charset="-120"/>
              </a:rPr>
              <a:t>What exactly we changed and why those specific locations</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F172A"/>
          </a:solidFill>
          <a:ln w="12700">
            <a:solidFill>
              <a:srgbClr val="0F172A"/>
            </a:solidFill>
            <a:prstDash val="solid"/>
          </a:ln>
        </p:spPr>
      </p:sp>
      <p:sp>
        <p:nvSpPr>
          <p:cNvPr id="3" name="Text 1"/>
          <p:cNvSpPr/>
          <p:nvPr/>
        </p:nvSpPr>
        <p:spPr>
          <a:xfrm>
            <a:off x="320040" y="45720"/>
            <a:ext cx="850392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Kernel Implementation Overview</a:t>
            </a:r>
            <a:endParaRPr lang="en-US" sz="2200" dirty="0"/>
          </a:p>
        </p:txBody>
      </p:sp>
      <p:sp>
        <p:nvSpPr>
          <p:cNvPr id="4" name="Shape 2"/>
          <p:cNvSpPr/>
          <p:nvPr/>
        </p:nvSpPr>
        <p:spPr>
          <a:xfrm>
            <a:off x="320040" y="804672"/>
            <a:ext cx="2560320" cy="3337560"/>
          </a:xfrm>
          <a:prstGeom prst="rect">
            <a:avLst/>
          </a:prstGeom>
          <a:solidFill>
            <a:srgbClr val="1E293B"/>
          </a:solidFill>
          <a:ln w="12700">
            <a:solidFill>
              <a:srgbClr val="1E293B"/>
            </a:solidFill>
            <a:prstDash val="solid"/>
          </a:ln>
          <a:effectLst>
            <a:outerShdw blurRad="101600" dist="25400" dir="8100000" algn="bl" rotWithShape="0">
              <a:srgbClr val="000000">
                <a:alpha val="10000"/>
              </a:srgbClr>
            </a:outerShdw>
          </a:effectLst>
        </p:spPr>
      </p:sp>
      <p:sp>
        <p:nvSpPr>
          <p:cNvPr id="5" name="Text 3"/>
          <p:cNvSpPr/>
          <p:nvPr/>
        </p:nvSpPr>
        <p:spPr>
          <a:xfrm>
            <a:off x="411480" y="850392"/>
            <a:ext cx="2377440" cy="329184"/>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Modified Files</a:t>
            </a:r>
            <a:endParaRPr lang="en-US" sz="1300" dirty="0"/>
          </a:p>
        </p:txBody>
      </p:sp>
      <p:sp>
        <p:nvSpPr>
          <p:cNvPr id="6" name="Text 4"/>
          <p:cNvSpPr/>
          <p:nvPr/>
        </p:nvSpPr>
        <p:spPr>
          <a:xfrm>
            <a:off x="457200" y="1261872"/>
            <a:ext cx="2377440" cy="347472"/>
          </a:xfrm>
          <a:prstGeom prst="rect">
            <a:avLst/>
          </a:prstGeom>
          <a:noFill/>
          <a:ln/>
        </p:spPr>
        <p:txBody>
          <a:bodyPr wrap="square" rtlCol="0" anchor="ctr"/>
          <a:lstStyle/>
          <a:p>
            <a:pPr marL="0" indent="0">
              <a:buNone/>
            </a:pPr>
            <a:r>
              <a:rPr lang="en-US" sz="1200" dirty="0">
                <a:solidFill>
                  <a:srgbClr val="CCFBF1"/>
                </a:solidFill>
                <a:latin typeface="Consolas" pitchFamily="34" charset="0"/>
                <a:ea typeface="Consolas" pitchFamily="34" charset="-122"/>
                <a:cs typeface="Consolas" pitchFamily="34" charset="-120"/>
              </a:rPr>
              <a:t>fs/buffer.c</a:t>
            </a:r>
            <a:endParaRPr lang="en-US" sz="1200" dirty="0"/>
          </a:p>
        </p:txBody>
      </p:sp>
      <p:sp>
        <p:nvSpPr>
          <p:cNvPr id="7" name="Text 5"/>
          <p:cNvSpPr/>
          <p:nvPr/>
        </p:nvSpPr>
        <p:spPr>
          <a:xfrm>
            <a:off x="457200" y="1627632"/>
            <a:ext cx="2377440" cy="502920"/>
          </a:xfrm>
          <a:prstGeom prst="rect">
            <a:avLst/>
          </a:prstGeom>
          <a:noFill/>
          <a:ln/>
        </p:spPr>
        <p:txBody>
          <a:bodyPr wrap="square" rtlCol="0" anchor="ctr"/>
          <a:lstStyle/>
          <a:p>
            <a:pPr marL="0" indent="0">
              <a:buNone/>
            </a:pPr>
            <a:r>
              <a:rPr lang="en-US" sz="1200" dirty="0">
                <a:solidFill>
                  <a:srgbClr val="CCFBF1"/>
                </a:solidFill>
                <a:latin typeface="Consolas" pitchFamily="34" charset="0"/>
                <a:ea typeface="Consolas" pitchFamily="34" charset="-122"/>
                <a:cs typeface="Consolas" pitchFamily="34" charset="-120"/>
              </a:rPr>
              <a:t>include/linux/</a:t>
            </a:r>
            <a:endParaRPr lang="en-US" sz="1200" dirty="0"/>
          </a:p>
          <a:p>
            <a:pPr marL="0" indent="0">
              <a:buNone/>
            </a:pPr>
            <a:r>
              <a:rPr lang="en-US" sz="1200" dirty="0">
                <a:solidFill>
                  <a:srgbClr val="CCFBF1"/>
                </a:solidFill>
                <a:latin typeface="Consolas" pitchFamily="34" charset="0"/>
                <a:ea typeface="Consolas" pitchFamily="34" charset="-122"/>
                <a:cs typeface="Consolas" pitchFamily="34" charset="-120"/>
              </a:rPr>
              <a:t>buffer_head.h</a:t>
            </a:r>
            <a:endParaRPr lang="en-US" sz="1200" dirty="0"/>
          </a:p>
        </p:txBody>
      </p:sp>
      <p:sp>
        <p:nvSpPr>
          <p:cNvPr id="8" name="Text 6"/>
          <p:cNvSpPr/>
          <p:nvPr/>
        </p:nvSpPr>
        <p:spPr>
          <a:xfrm>
            <a:off x="411480" y="2286000"/>
            <a:ext cx="2377440" cy="320040"/>
          </a:xfrm>
          <a:prstGeom prst="rect">
            <a:avLst/>
          </a:prstGeom>
          <a:noFill/>
          <a:ln/>
        </p:spPr>
        <p:txBody>
          <a:bodyPr wrap="square" lIns="0" tIns="0" rIns="0" bIns="0" rtlCol="0" anchor="ctr"/>
          <a:lstStyle/>
          <a:p>
            <a:pPr marL="0" indent="0">
              <a:buNone/>
            </a:pPr>
            <a:r>
              <a:rPr lang="en-US" sz="1200" b="1" dirty="0">
                <a:solidFill>
                  <a:srgbClr val="E2E8F0"/>
                </a:solidFill>
                <a:latin typeface="Calibri" pitchFamily="34" charset="0"/>
                <a:ea typeface="Calibri" pitchFamily="34" charset="-122"/>
                <a:cs typeface="Calibri" pitchFamily="34" charset="-120"/>
              </a:rPr>
              <a:t>Entry Point</a:t>
            </a:r>
            <a:endParaRPr lang="en-US" sz="1200" dirty="0"/>
          </a:p>
        </p:txBody>
      </p:sp>
      <p:sp>
        <p:nvSpPr>
          <p:cNvPr id="9" name="Text 7"/>
          <p:cNvSpPr/>
          <p:nvPr/>
        </p:nvSpPr>
        <p:spPr>
          <a:xfrm>
            <a:off x="457200" y="2633472"/>
            <a:ext cx="2377440" cy="502920"/>
          </a:xfrm>
          <a:prstGeom prst="rect">
            <a:avLst/>
          </a:prstGeom>
          <a:noFill/>
          <a:ln/>
        </p:spPr>
        <p:txBody>
          <a:bodyPr wrap="square" rtlCol="0" anchor="ctr"/>
          <a:lstStyle/>
          <a:p>
            <a:pPr marL="0" indent="0">
              <a:buNone/>
            </a:pPr>
            <a:r>
              <a:rPr lang="en-US" sz="1100" dirty="0">
                <a:solidFill>
                  <a:srgbClr val="CCFBF1"/>
                </a:solidFill>
                <a:latin typeface="Consolas" pitchFamily="34" charset="0"/>
                <a:ea typeface="Consolas" pitchFamily="34" charset="-122"/>
                <a:cs typeface="Consolas" pitchFamily="34" charset="-120"/>
              </a:rPr>
              <a:t>find_get_block</a:t>
            </a:r>
            <a:endParaRPr lang="en-US" sz="1100" dirty="0"/>
          </a:p>
          <a:p>
            <a:pPr marL="0" indent="0">
              <a:buNone/>
            </a:pPr>
            <a:r>
              <a:rPr lang="en-US" sz="1100" dirty="0">
                <a:solidFill>
                  <a:srgbClr val="CCFBF1"/>
                </a:solidFill>
                <a:latin typeface="Consolas" pitchFamily="34" charset="0"/>
                <a:ea typeface="Consolas" pitchFamily="34" charset="-122"/>
                <a:cs typeface="Consolas" pitchFamily="34" charset="-120"/>
              </a:rPr>
              <a:t>_common()</a:t>
            </a:r>
            <a:endParaRPr lang="en-US" sz="1100" dirty="0"/>
          </a:p>
        </p:txBody>
      </p:sp>
      <p:sp>
        <p:nvSpPr>
          <p:cNvPr id="10" name="Shape 8"/>
          <p:cNvSpPr/>
          <p:nvPr/>
        </p:nvSpPr>
        <p:spPr>
          <a:xfrm>
            <a:off x="3108960" y="804672"/>
            <a:ext cx="5715000" cy="5669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1" name="Shape 9"/>
          <p:cNvSpPr/>
          <p:nvPr/>
        </p:nvSpPr>
        <p:spPr>
          <a:xfrm>
            <a:off x="3108960" y="804672"/>
            <a:ext cx="91440" cy="566928"/>
          </a:xfrm>
          <a:prstGeom prst="rect">
            <a:avLst/>
          </a:prstGeom>
          <a:solidFill>
            <a:srgbClr val="0D9488"/>
          </a:solidFill>
          <a:ln w="12700">
            <a:solidFill>
              <a:srgbClr val="0D9488"/>
            </a:solidFill>
            <a:prstDash val="solid"/>
          </a:ln>
        </p:spPr>
      </p:sp>
      <p:sp>
        <p:nvSpPr>
          <p:cNvPr id="12" name="Text 10"/>
          <p:cNvSpPr/>
          <p:nvPr/>
        </p:nvSpPr>
        <p:spPr>
          <a:xfrm>
            <a:off x="3291840" y="850392"/>
            <a:ext cx="1828800" cy="256032"/>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Atomic Counters</a:t>
            </a:r>
            <a:endParaRPr lang="en-US" sz="1200" dirty="0"/>
          </a:p>
        </p:txBody>
      </p:sp>
      <p:sp>
        <p:nvSpPr>
          <p:cNvPr id="13" name="Text 11"/>
          <p:cNvSpPr/>
          <p:nvPr/>
        </p:nvSpPr>
        <p:spPr>
          <a:xfrm>
            <a:off x="3291840" y="1106424"/>
            <a:ext cx="5394960" cy="228600"/>
          </a:xfrm>
          <a:prstGeom prst="rect">
            <a:avLst/>
          </a:prstGeom>
          <a:noFill/>
          <a:ln/>
        </p:spPr>
        <p:txBody>
          <a:bodyPr wrap="square" lIns="0" tIns="0" rIns="0" bIns="0"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total_hits  /  total_misses  (atomic_long_t)</a:t>
            </a:r>
            <a:endParaRPr lang="en-US" sz="1100" dirty="0"/>
          </a:p>
        </p:txBody>
      </p:sp>
      <p:sp>
        <p:nvSpPr>
          <p:cNvPr id="14" name="Shape 12"/>
          <p:cNvSpPr/>
          <p:nvPr/>
        </p:nvSpPr>
        <p:spPr>
          <a:xfrm>
            <a:off x="3108960" y="1463040"/>
            <a:ext cx="5715000" cy="5669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5" name="Shape 13"/>
          <p:cNvSpPr/>
          <p:nvPr/>
        </p:nvSpPr>
        <p:spPr>
          <a:xfrm>
            <a:off x="3108960" y="1463040"/>
            <a:ext cx="91440" cy="566928"/>
          </a:xfrm>
          <a:prstGeom prst="rect">
            <a:avLst/>
          </a:prstGeom>
          <a:solidFill>
            <a:srgbClr val="0D9488"/>
          </a:solidFill>
          <a:ln w="12700">
            <a:solidFill>
              <a:srgbClr val="0D9488"/>
            </a:solidFill>
            <a:prstDash val="solid"/>
          </a:ln>
        </p:spPr>
      </p:sp>
      <p:sp>
        <p:nvSpPr>
          <p:cNvPr id="16" name="Text 14"/>
          <p:cNvSpPr/>
          <p:nvPr/>
        </p:nvSpPr>
        <p:spPr>
          <a:xfrm>
            <a:off x="3291840" y="1508760"/>
            <a:ext cx="1828800" cy="256032"/>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Hit/Miss Accounting</a:t>
            </a:r>
            <a:endParaRPr lang="en-US" sz="1200" dirty="0"/>
          </a:p>
        </p:txBody>
      </p:sp>
      <p:sp>
        <p:nvSpPr>
          <p:cNvPr id="17" name="Text 15"/>
          <p:cNvSpPr/>
          <p:nvPr/>
        </p:nvSpPr>
        <p:spPr>
          <a:xfrm>
            <a:off x="3291840" y="1764792"/>
            <a:ext cx="5394960" cy="228600"/>
          </a:xfrm>
          <a:prstGeom prst="rect">
            <a:avLst/>
          </a:prstGeom>
          <a:noFill/>
          <a:ln/>
        </p:spPr>
        <p:txBody>
          <a:bodyPr wrap="square" lIns="0" tIns="0" rIns="0" bIns="0"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Inserted in find_get_block_common() — covers per-CPU hits, slow-path hits, full misses</a:t>
            </a:r>
            <a:endParaRPr lang="en-US" sz="1100" dirty="0"/>
          </a:p>
        </p:txBody>
      </p:sp>
      <p:sp>
        <p:nvSpPr>
          <p:cNvPr id="18" name="Shape 16"/>
          <p:cNvSpPr/>
          <p:nvPr/>
        </p:nvSpPr>
        <p:spPr>
          <a:xfrm>
            <a:off x="3108960" y="2121408"/>
            <a:ext cx="5715000" cy="5669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19" name="Shape 17"/>
          <p:cNvSpPr/>
          <p:nvPr/>
        </p:nvSpPr>
        <p:spPr>
          <a:xfrm>
            <a:off x="3108960" y="2121408"/>
            <a:ext cx="91440" cy="566928"/>
          </a:xfrm>
          <a:prstGeom prst="rect">
            <a:avLst/>
          </a:prstGeom>
          <a:solidFill>
            <a:srgbClr val="0D9488"/>
          </a:solidFill>
          <a:ln w="12700">
            <a:solidFill>
              <a:srgbClr val="0D9488"/>
            </a:solidFill>
            <a:prstDash val="solid"/>
          </a:ln>
        </p:spPr>
      </p:sp>
      <p:sp>
        <p:nvSpPr>
          <p:cNvPr id="20" name="Text 18"/>
          <p:cNvSpPr/>
          <p:nvPr/>
        </p:nvSpPr>
        <p:spPr>
          <a:xfrm>
            <a:off x="3291840" y="2167128"/>
            <a:ext cx="1828800" cy="256032"/>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/proc Interface</a:t>
            </a:r>
            <a:endParaRPr lang="en-US" sz="1200" dirty="0"/>
          </a:p>
        </p:txBody>
      </p:sp>
      <p:sp>
        <p:nvSpPr>
          <p:cNvPr id="21" name="Text 19"/>
          <p:cNvSpPr/>
          <p:nvPr/>
        </p:nvSpPr>
        <p:spPr>
          <a:xfrm>
            <a:off x="3291840" y="2423160"/>
            <a:ext cx="5394960" cy="228600"/>
          </a:xfrm>
          <a:prstGeom prst="rect">
            <a:avLst/>
          </a:prstGeom>
          <a:noFill/>
          <a:ln/>
        </p:spPr>
        <p:txBody>
          <a:bodyPr wrap="square" lIns="0" tIns="0" rIns="0" bIns="0"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/proc/cache_stats → Hits, Misses, Total Lookups, Hit Rate</a:t>
            </a:r>
            <a:endParaRPr lang="en-US" sz="1100" dirty="0"/>
          </a:p>
        </p:txBody>
      </p:sp>
      <p:sp>
        <p:nvSpPr>
          <p:cNvPr id="22" name="Shape 20"/>
          <p:cNvSpPr/>
          <p:nvPr/>
        </p:nvSpPr>
        <p:spPr>
          <a:xfrm>
            <a:off x="3108960" y="2779776"/>
            <a:ext cx="5715000" cy="5669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23" name="Shape 21"/>
          <p:cNvSpPr/>
          <p:nvPr/>
        </p:nvSpPr>
        <p:spPr>
          <a:xfrm>
            <a:off x="3108960" y="2779776"/>
            <a:ext cx="91440" cy="566928"/>
          </a:xfrm>
          <a:prstGeom prst="rect">
            <a:avLst/>
          </a:prstGeom>
          <a:solidFill>
            <a:srgbClr val="0D9488"/>
          </a:solidFill>
          <a:ln w="12700">
            <a:solidFill>
              <a:srgbClr val="0D9488"/>
            </a:solidFill>
            <a:prstDash val="solid"/>
          </a:ln>
        </p:spPr>
      </p:sp>
      <p:sp>
        <p:nvSpPr>
          <p:cNvPr id="24" name="Text 22"/>
          <p:cNvSpPr/>
          <p:nvPr/>
        </p:nvSpPr>
        <p:spPr>
          <a:xfrm>
            <a:off x="3291840" y="2825496"/>
            <a:ext cx="1828800" cy="256032"/>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Frequency Field</a:t>
            </a:r>
            <a:endParaRPr lang="en-US" sz="1200" dirty="0"/>
          </a:p>
        </p:txBody>
      </p:sp>
      <p:sp>
        <p:nvSpPr>
          <p:cNvPr id="25" name="Text 23"/>
          <p:cNvSpPr/>
          <p:nvPr/>
        </p:nvSpPr>
        <p:spPr>
          <a:xfrm>
            <a:off x="3291840" y="3081528"/>
            <a:ext cx="5394960" cy="228600"/>
          </a:xfrm>
          <a:prstGeom prst="rect">
            <a:avLst/>
          </a:prstGeom>
          <a:noFill/>
          <a:ln/>
        </p:spPr>
        <p:txBody>
          <a:bodyPr wrap="square" lIns="0" tIns="0" rIns="0" bIns="0"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access_count  added to  struct buffer_head</a:t>
            </a:r>
            <a:endParaRPr lang="en-US" sz="1100" dirty="0"/>
          </a:p>
        </p:txBody>
      </p:sp>
      <p:sp>
        <p:nvSpPr>
          <p:cNvPr id="26" name="Shape 24"/>
          <p:cNvSpPr/>
          <p:nvPr/>
        </p:nvSpPr>
        <p:spPr>
          <a:xfrm>
            <a:off x="3108960" y="3438144"/>
            <a:ext cx="5715000" cy="566928"/>
          </a:xfrm>
          <a:prstGeom prst="rect">
            <a:avLst/>
          </a:prstGeom>
          <a:solidFill>
            <a:srgbClr val="FFFFFF"/>
          </a:solidFill>
          <a:ln w="12700">
            <a:solidFill>
              <a:srgbClr val="E2E8F0"/>
            </a:solidFill>
            <a:prstDash val="solid"/>
          </a:ln>
          <a:effectLst>
            <a:outerShdw blurRad="101600" dist="25400" dir="8100000" algn="bl" rotWithShape="0">
              <a:srgbClr val="000000">
                <a:alpha val="10000"/>
              </a:srgbClr>
            </a:outerShdw>
          </a:effectLst>
        </p:spPr>
      </p:sp>
      <p:sp>
        <p:nvSpPr>
          <p:cNvPr id="27" name="Shape 25"/>
          <p:cNvSpPr/>
          <p:nvPr/>
        </p:nvSpPr>
        <p:spPr>
          <a:xfrm>
            <a:off x="3108960" y="3438144"/>
            <a:ext cx="91440" cy="566928"/>
          </a:xfrm>
          <a:prstGeom prst="rect">
            <a:avLst/>
          </a:prstGeom>
          <a:solidFill>
            <a:srgbClr val="0D9488"/>
          </a:solidFill>
          <a:ln w="12700">
            <a:solidFill>
              <a:srgbClr val="0D9488"/>
            </a:solidFill>
            <a:prstDash val="solid"/>
          </a:ln>
        </p:spPr>
      </p:sp>
      <p:sp>
        <p:nvSpPr>
          <p:cNvPr id="28" name="Text 26"/>
          <p:cNvSpPr/>
          <p:nvPr/>
        </p:nvSpPr>
        <p:spPr>
          <a:xfrm>
            <a:off x="3291840" y="3483864"/>
            <a:ext cx="1828800" cy="256032"/>
          </a:xfrm>
          <a:prstGeom prst="rect">
            <a:avLst/>
          </a:prstGeom>
          <a:noFill/>
          <a:ln/>
        </p:spPr>
        <p:txBody>
          <a:bodyPr wrap="square" lIns="0" tIns="0" rIns="0" bIns="0" rtlCol="0" anchor="ctr"/>
          <a:lstStyle/>
          <a:p>
            <a:pPr marL="0" indent="0">
              <a:buNone/>
            </a:pPr>
            <a:r>
              <a:rPr lang="en-US" sz="1200" b="1" dirty="0">
                <a:solidFill>
                  <a:srgbClr val="0F172A"/>
                </a:solidFill>
                <a:latin typeface="Calibri" pitchFamily="34" charset="0"/>
                <a:ea typeface="Calibri" pitchFamily="34" charset="-122"/>
                <a:cs typeface="Calibri" pitchFamily="34" charset="-120"/>
              </a:rPr>
              <a:t>LFU-like Retention</a:t>
            </a:r>
            <a:endParaRPr lang="en-US" sz="1200" dirty="0"/>
          </a:p>
        </p:txBody>
      </p:sp>
      <p:sp>
        <p:nvSpPr>
          <p:cNvPr id="29" name="Text 27"/>
          <p:cNvSpPr/>
          <p:nvPr/>
        </p:nvSpPr>
        <p:spPr>
          <a:xfrm>
            <a:off x="3291840" y="3739896"/>
            <a:ext cx="5394960" cy="228600"/>
          </a:xfrm>
          <a:prstGeom prst="rect">
            <a:avLst/>
          </a:prstGeom>
          <a:noFill/>
          <a:ln/>
        </p:spPr>
        <p:txBody>
          <a:bodyPr wrap="square" lIns="0" tIns="0" rIns="0" bIns="0"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Per-CPU bh_lru evicts entries with lowest access_count</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6610</Words>
  <Application>Microsoft Office PowerPoint</Application>
  <PresentationFormat>全屏显示(16:9)</PresentationFormat>
  <Paragraphs>401</Paragraphs>
  <Slides>30</Slides>
  <Notes>30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30</vt:i4>
      </vt:variant>
    </vt:vector>
  </HeadingPairs>
  <TitlesOfParts>
    <vt:vector size="34" baseType="lpstr">
      <vt:lpstr>Arial</vt:lpstr>
      <vt:lpstr>Calibri</vt:lpstr>
      <vt:lpstr>Consolas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10: Kernel-Level Buffer Cache Instrumentation</dc:title>
  <dc:subject>PptxGenJS Presentation</dc:subject>
  <dc:creator>Huang Rui, Li Langye</dc:creator>
  <cp:lastModifiedBy>Prof. Chung Yehching (SDS)</cp:lastModifiedBy>
  <cp:revision>1</cp:revision>
  <dcterms:created xsi:type="dcterms:W3CDTF">2026-04-08T10:13:44Z</dcterms:created>
  <dcterms:modified xsi:type="dcterms:W3CDTF">2026-04-09T05:05:38Z</dcterms:modified>
</cp:coreProperties>
</file>