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79" r:id="rId3"/>
    <p:sldId id="256" r:id="rId4"/>
    <p:sldId id="263" r:id="rId5"/>
    <p:sldId id="259" r:id="rId6"/>
    <p:sldId id="261" r:id="rId7"/>
    <p:sldId id="264" r:id="rId8"/>
    <p:sldId id="293" r:id="rId9"/>
    <p:sldId id="292" r:id="rId10"/>
    <p:sldId id="265" r:id="rId11"/>
    <p:sldId id="271" r:id="rId12"/>
    <p:sldId id="282" r:id="rId13"/>
    <p:sldId id="272" r:id="rId14"/>
    <p:sldId id="286" r:id="rId15"/>
    <p:sldId id="284" r:id="rId16"/>
    <p:sldId id="285" r:id="rId17"/>
    <p:sldId id="288" r:id="rId18"/>
    <p:sldId id="287" r:id="rId19"/>
    <p:sldId id="266" r:id="rId20"/>
    <p:sldId id="297" r:id="rId21"/>
    <p:sldId id="275" r:id="rId22"/>
    <p:sldId id="294" r:id="rId23"/>
    <p:sldId id="295" r:id="rId24"/>
    <p:sldId id="296" r:id="rId25"/>
    <p:sldId id="278" r:id="rId26"/>
    <p:sldId id="298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/>
    <p:restoredTop sz="94694"/>
  </p:normalViewPr>
  <p:slideViewPr>
    <p:cSldViewPr snapToGrid="0">
      <p:cViewPr>
        <p:scale>
          <a:sx n="50" d="100"/>
          <a:sy n="50" d="100"/>
        </p:scale>
        <p:origin x="116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70C6-D85D-F84A-A86F-08DC0DA41E52}" type="datetimeFigureOut">
              <a:rPr kumimoji="1" lang="zh-CN" altLang="en-US" smtClean="0"/>
              <a:t>2026/4/7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45E92-5C55-E541-835B-10DC3C73067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6" Type="http://schemas.openxmlformats.org/officeDocument/2006/relationships/image" Target="../media/image11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2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6" Type="http://schemas.openxmlformats.org/officeDocument/2006/relationships/image" Target="../media/image1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image" Target="../media/image2.png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6" Type="http://schemas.openxmlformats.org/officeDocument/2006/relationships/image" Target="../media/image13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image" Target="../media/image2.png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/>
          <p:cNvSpPr/>
          <p:nvPr/>
        </p:nvSpPr>
        <p:spPr>
          <a:xfrm>
            <a:off x="9004187" y="1"/>
            <a:ext cx="3187813" cy="6858000"/>
          </a:xfrm>
          <a:custGeom>
            <a:avLst/>
            <a:gdLst>
              <a:gd name="connsiteX0" fmla="*/ 3039970 w 3039970"/>
              <a:gd name="connsiteY0" fmla="*/ 0 h 6539943"/>
              <a:gd name="connsiteX1" fmla="*/ 3039970 w 3039970"/>
              <a:gd name="connsiteY1" fmla="*/ 6539943 h 6539943"/>
              <a:gd name="connsiteX2" fmla="*/ 2944306 w 3039970"/>
              <a:gd name="connsiteY2" fmla="*/ 6532668 h 6539943"/>
              <a:gd name="connsiteX3" fmla="*/ 0 w 3039970"/>
              <a:gd name="connsiteY3" fmla="*/ 3269971 h 6539943"/>
              <a:gd name="connsiteX4" fmla="*/ 2944306 w 3039970"/>
              <a:gd name="connsiteY4" fmla="*/ 7274 h 6539943"/>
              <a:gd name="connsiteX5" fmla="*/ 3039970 w 3039970"/>
              <a:gd name="connsiteY5" fmla="*/ 0 h 653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9970" h="6539943">
                <a:moveTo>
                  <a:pt x="3039970" y="0"/>
                </a:moveTo>
                <a:lnTo>
                  <a:pt x="3039970" y="6539943"/>
                </a:lnTo>
                <a:lnTo>
                  <a:pt x="2944306" y="6532668"/>
                </a:lnTo>
                <a:cubicBezTo>
                  <a:pt x="1290533" y="6364718"/>
                  <a:pt x="0" y="4968055"/>
                  <a:pt x="0" y="3269971"/>
                </a:cubicBezTo>
                <a:cubicBezTo>
                  <a:pt x="0" y="1571888"/>
                  <a:pt x="1290533" y="175224"/>
                  <a:pt x="2944306" y="7274"/>
                </a:cubicBezTo>
                <a:lnTo>
                  <a:pt x="30399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60241" y="1604866"/>
            <a:ext cx="3648268" cy="3648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0543" y="2255252"/>
            <a:ext cx="6789961" cy="1975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3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Topic 9</a:t>
            </a:r>
          </a:p>
          <a:p>
            <a:pPr>
              <a:lnSpc>
                <a:spcPct val="110000"/>
              </a:lnSpc>
            </a:pPr>
            <a:r>
              <a:rPr kumimoji="1" lang="en-US" altLang="zh-CN" sz="3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Implement and Evaluate a Custom Disk Scheduler</a:t>
            </a:r>
            <a:endParaRPr kumimoji="1" lang="zh-CN" altLang="en-US" sz="3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543" y="4758770"/>
            <a:ext cx="55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Team 17: Shengnan Chen 225040187</a:t>
            </a:r>
          </a:p>
          <a:p>
            <a:r>
              <a:rPr kumimoji="1"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Yuxuan Fan       225040159</a:t>
            </a:r>
          </a:p>
          <a:p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0543" y="5604885"/>
            <a:ext cx="278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GB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Date: 2026.4.7</a:t>
            </a:r>
            <a:endParaRPr kumimoji="1"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7" y="1068449"/>
            <a:ext cx="4447074" cy="658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of Naive Method (1)</a:t>
            </a:r>
          </a:p>
        </p:txBody>
      </p:sp>
      <p:sp>
        <p:nvSpPr>
          <p:cNvPr id="2" name="箭头: V 形 35"/>
          <p:cNvSpPr/>
          <p:nvPr/>
        </p:nvSpPr>
        <p:spPr>
          <a:xfrm>
            <a:off x="689430" y="2148138"/>
            <a:ext cx="2981402" cy="8708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V 形 39"/>
          <p:cNvSpPr/>
          <p:nvPr/>
        </p:nvSpPr>
        <p:spPr>
          <a:xfrm>
            <a:off x="3300010" y="2148138"/>
            <a:ext cx="2981402" cy="8708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V 形 40"/>
          <p:cNvSpPr/>
          <p:nvPr/>
        </p:nvSpPr>
        <p:spPr>
          <a:xfrm>
            <a:off x="5910590" y="2148138"/>
            <a:ext cx="2981402" cy="8708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V 形 41"/>
          <p:cNvSpPr/>
          <p:nvPr/>
        </p:nvSpPr>
        <p:spPr>
          <a:xfrm>
            <a:off x="8521169" y="2148138"/>
            <a:ext cx="2981402" cy="8708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9159" y="2291178"/>
            <a:ext cx="248194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spc="14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Priority Classification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61075" y="2413098"/>
            <a:ext cx="2481943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spc="14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Queue Insertion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241047" y="2291178"/>
            <a:ext cx="248194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spc="14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Strict Priority Dispatch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891992" y="2291178"/>
            <a:ext cx="2481943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600" b="1" spc="14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Aging for Starvation Prevention</a:t>
            </a:r>
          </a:p>
        </p:txBody>
      </p:sp>
      <p:cxnSp>
        <p:nvCxnSpPr>
          <p:cNvPr id="19" name="直接连接符 52"/>
          <p:cNvCxnSpPr/>
          <p:nvPr/>
        </p:nvCxnSpPr>
        <p:spPr>
          <a:xfrm>
            <a:off x="2061028" y="3018995"/>
            <a:ext cx="0" cy="612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54"/>
          <p:cNvCxnSpPr/>
          <p:nvPr/>
        </p:nvCxnSpPr>
        <p:spPr>
          <a:xfrm>
            <a:off x="4692952" y="3018995"/>
            <a:ext cx="0" cy="612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55"/>
          <p:cNvCxnSpPr/>
          <p:nvPr/>
        </p:nvCxnSpPr>
        <p:spPr>
          <a:xfrm>
            <a:off x="7324876" y="3018995"/>
            <a:ext cx="0" cy="612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56"/>
          <p:cNvCxnSpPr/>
          <p:nvPr/>
        </p:nvCxnSpPr>
        <p:spPr>
          <a:xfrm>
            <a:off x="9956800" y="3018995"/>
            <a:ext cx="0" cy="612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045029" y="3734032"/>
            <a:ext cx="2031998" cy="259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</a:pPr>
            <a:r>
              <a:rPr kumimoji="1" lang="en-US" altLang="zh-CN" sz="17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scheduler first classifies each incoming request into one of three priority classes according to its ioprio value.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676953" y="3734032"/>
            <a:ext cx="2031998" cy="291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</a:pPr>
            <a:r>
              <a:rPr kumimoji="1" lang="en-US" altLang="zh-CN" sz="17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request is inserted into the FIFO queue of its priority class. Requests with the special head-insertion flag are instead into a dispatch queue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08877" y="3734032"/>
            <a:ext cx="2031998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</a:pPr>
            <a:r>
              <a:rPr kumimoji="1" lang="en-US" altLang="zh-CN" sz="17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scheduler first checks the dispatch queue, and if it is empty, it selects requests in strict priority order.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892540" y="3733800"/>
            <a:ext cx="2080260" cy="291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SzPct val="80000"/>
            </a:pPr>
            <a:r>
              <a:rPr kumimoji="1" lang="en-US" altLang="zh-CN" sz="17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 prevent starvation of lower-priority requests, the scheduler applies an aging mechanism before normal strict-priority dispatch.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Basic Method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Advanced Optimization </a:t>
            </a: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Analysis of Naive Method (2)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rgbClr val="7616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8967" y="1896049"/>
            <a:ext cx="9254066" cy="19642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梯形 4"/>
          <p:cNvSpPr/>
          <p:nvPr/>
        </p:nvSpPr>
        <p:spPr>
          <a:xfrm rot="5400000">
            <a:off x="1193797" y="2162751"/>
            <a:ext cx="1964269" cy="1430870"/>
          </a:xfrm>
          <a:prstGeom prst="trapezoid">
            <a:avLst>
              <a:gd name="adj" fmla="val 0"/>
            </a:avLst>
          </a:prstGeom>
          <a:solidFill>
            <a:srgbClr val="761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1437049" y="2714661"/>
            <a:ext cx="1477762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Limitation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83585" y="2100580"/>
            <a:ext cx="7096125" cy="15551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Although the naive version correctly implements priority isolation and starvation prevention, its scheduling policy itself does not explicitly exploit sector locality or device characteristics.</a:t>
            </a:r>
          </a:p>
        </p:txBody>
      </p:sp>
      <p:sp>
        <p:nvSpPr>
          <p:cNvPr id="9" name="矩形 8"/>
          <p:cNvSpPr/>
          <p:nvPr/>
        </p:nvSpPr>
        <p:spPr>
          <a:xfrm>
            <a:off x="1468967" y="4146880"/>
            <a:ext cx="9254066" cy="19642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梯形 9"/>
          <p:cNvSpPr/>
          <p:nvPr/>
        </p:nvSpPr>
        <p:spPr>
          <a:xfrm rot="5400000">
            <a:off x="1193797" y="4413582"/>
            <a:ext cx="1964269" cy="1430870"/>
          </a:xfrm>
          <a:prstGeom prst="trapezoid">
            <a:avLst>
              <a:gd name="adj" fmla="val 0"/>
            </a:avLst>
          </a:prstGeom>
          <a:solidFill>
            <a:srgbClr val="76166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 flipH="1">
            <a:off x="1437049" y="4964857"/>
            <a:ext cx="1477762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Optimization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56767" y="4324319"/>
            <a:ext cx="7095983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1.Adaptive Optimization to detect whether the current workload looks more sequential or more random.</a:t>
            </a:r>
          </a:p>
          <a:p>
            <a:pPr>
              <a:lnSpc>
                <a:spcPct val="130000"/>
              </a:lnSpc>
            </a:pPr>
            <a:endParaRPr kumimoji="1" lang="en-US" altLang="zh-CN" sz="1600" spc="14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600" spc="14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2.The media-aware strategy to infer whether the current device should be treated as rotational or non-rotational.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Adaptive Optimization (1)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3272155" y="2527935"/>
            <a:ext cx="9766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97230" y="1788795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States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my_update_mode() tracks the sector gap between consecutive requests and maintains seq_score and rand_score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32625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79290" y="1745615"/>
            <a:ext cx="2252345" cy="208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Merging Opeartions</a:t>
            </a: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my_bio_merge() and my_request_merge() merge before insertion.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blk_mq_sched_try_insert_merge() merges during insertion.</a:t>
            </a:r>
          </a:p>
        </p:txBody>
      </p:sp>
      <p:sp>
        <p:nvSpPr>
          <p:cNvPr id="7" name="右箭头 6"/>
          <p:cNvSpPr/>
          <p:nvPr>
            <p:custDataLst>
              <p:tags r:id="rId6"/>
            </p:custDataLst>
          </p:nvPr>
        </p:nvSpPr>
        <p:spPr>
          <a:xfrm rot="5400000">
            <a:off x="5146675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>
            <p:custDataLst>
              <p:tags r:id="rId7"/>
            </p:custDataLst>
          </p:nvPr>
        </p:nvSpPr>
        <p:spPr>
          <a:xfrm rot="5400000">
            <a:off x="1436370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54419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97230" y="4785360"/>
            <a:ext cx="2252345" cy="1249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 immediately to prevent the consumption of merging operations. </a:t>
            </a:r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>
            <a:off x="432625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4479290" y="4785360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Private Data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Repairs private metadata structures and provide a lightweight short-burst mechanism in sequential mode.</a:t>
            </a: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26745" y="3940175"/>
            <a:ext cx="1017270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Random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3226435" y="2098675"/>
            <a:ext cx="1146175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Sequential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02880" y="1745615"/>
            <a:ext cx="3053080" cy="4989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Adaptive Optimization (2)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3272155" y="2527935"/>
            <a:ext cx="9766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97230" y="1788795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States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my_update_mode() tracks the sector gap between consecutive requests and maintains seq_score and rand_score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32625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79290" y="1745615"/>
            <a:ext cx="2252345" cy="208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Merging Opeartions</a:t>
            </a: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my_bio_merge() and my_request_merge() merge before insertion.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blk_mq_sched_try_insert_merge() merges during insertion.</a:t>
            </a:r>
          </a:p>
        </p:txBody>
      </p:sp>
      <p:sp>
        <p:nvSpPr>
          <p:cNvPr id="7" name="右箭头 6"/>
          <p:cNvSpPr/>
          <p:nvPr>
            <p:custDataLst>
              <p:tags r:id="rId6"/>
            </p:custDataLst>
          </p:nvPr>
        </p:nvSpPr>
        <p:spPr>
          <a:xfrm rot="5400000">
            <a:off x="5146675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>
            <p:custDataLst>
              <p:tags r:id="rId7"/>
            </p:custDataLst>
          </p:nvPr>
        </p:nvSpPr>
        <p:spPr>
          <a:xfrm rot="5400000">
            <a:off x="1436370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54419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97230" y="4785360"/>
            <a:ext cx="2252345" cy="1249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 immediately to prevent the consumption of merging operations. </a:t>
            </a:r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>
            <a:off x="432625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4479290" y="4785360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Private Data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Repairs private metadata structures and provide a lightweight short-burst mechanism in sequential mode.</a:t>
            </a: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26745" y="3940175"/>
            <a:ext cx="1017270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Random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3226435" y="2098675"/>
            <a:ext cx="1146175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Sequential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15200" y="1630045"/>
            <a:ext cx="3590290" cy="496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Adaptive Optimization (3)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3272155" y="2527935"/>
            <a:ext cx="9766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97230" y="1788795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States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my_update_mode() tracks the sector gap between consecutive requests and maintains seq_score and rand_score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32625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79290" y="1745615"/>
            <a:ext cx="2252345" cy="208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Merging Opeartions</a:t>
            </a: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my_bio_merge() and my_request_merge() merge before insertion.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blk_mq_sched_try_insert_merge() merges during insertion.</a:t>
            </a:r>
          </a:p>
        </p:txBody>
      </p:sp>
      <p:sp>
        <p:nvSpPr>
          <p:cNvPr id="7" name="右箭头 6"/>
          <p:cNvSpPr/>
          <p:nvPr>
            <p:custDataLst>
              <p:tags r:id="rId6"/>
            </p:custDataLst>
          </p:nvPr>
        </p:nvSpPr>
        <p:spPr>
          <a:xfrm rot="5400000">
            <a:off x="5146675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>
            <p:custDataLst>
              <p:tags r:id="rId7"/>
            </p:custDataLst>
          </p:nvPr>
        </p:nvSpPr>
        <p:spPr>
          <a:xfrm rot="5400000">
            <a:off x="1436370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54419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97230" y="4785360"/>
            <a:ext cx="2252345" cy="1249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 immediately to prevent the consumption of merging operations. </a:t>
            </a:r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>
            <a:off x="432625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4479290" y="4785360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Private Data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Repairs private metadata structures and provide a lightweight short-burst mechanism in sequential mode.</a:t>
            </a: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26745" y="3940175"/>
            <a:ext cx="1017270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Random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3226435" y="2098675"/>
            <a:ext cx="1146175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Sequential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01585" y="1632585"/>
            <a:ext cx="3931920" cy="515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3.2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Adaptive Optimization (4)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3272155" y="2527935"/>
            <a:ext cx="9766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97230" y="1788795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States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my_update_mode() tracks the sector gap between consecutive requests and maintains seq_score and rand_score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>
            <p:custDataLst>
              <p:tags r:id="rId4"/>
            </p:custDataLst>
          </p:nvPr>
        </p:nvSpPr>
        <p:spPr>
          <a:xfrm>
            <a:off x="4326255" y="1715135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479290" y="1745615"/>
            <a:ext cx="2252345" cy="2088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Merging Opeartions</a:t>
            </a: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my_bio_merge() and my_request_merge() merge before insertion.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blk_mq_sched_try_insert_merge() merges during insertion.</a:t>
            </a:r>
          </a:p>
        </p:txBody>
      </p:sp>
      <p:sp>
        <p:nvSpPr>
          <p:cNvPr id="7" name="右箭头 6"/>
          <p:cNvSpPr/>
          <p:nvPr>
            <p:custDataLst>
              <p:tags r:id="rId6"/>
            </p:custDataLst>
          </p:nvPr>
        </p:nvSpPr>
        <p:spPr>
          <a:xfrm rot="5400000">
            <a:off x="5146675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右箭头 7"/>
          <p:cNvSpPr/>
          <p:nvPr>
            <p:custDataLst>
              <p:tags r:id="rId7"/>
            </p:custDataLst>
          </p:nvPr>
        </p:nvSpPr>
        <p:spPr>
          <a:xfrm rot="5400000">
            <a:off x="1436370" y="4024630"/>
            <a:ext cx="773430" cy="523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>
            <p:custDataLst>
              <p:tags r:id="rId8"/>
            </p:custDataLst>
          </p:nvPr>
        </p:nvSpPr>
        <p:spPr>
          <a:xfrm>
            <a:off x="54419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97230" y="4785360"/>
            <a:ext cx="2252345" cy="1249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Dispatch immediately to prevent the consumption of merging operations. </a:t>
            </a:r>
          </a:p>
        </p:txBody>
      </p:sp>
      <p:sp>
        <p:nvSpPr>
          <p:cNvPr id="25" name="圆角矩形 24"/>
          <p:cNvSpPr/>
          <p:nvPr>
            <p:custDataLst>
              <p:tags r:id="rId10"/>
            </p:custDataLst>
          </p:nvPr>
        </p:nvSpPr>
        <p:spPr>
          <a:xfrm>
            <a:off x="4326255" y="4711700"/>
            <a:ext cx="2599690" cy="2057400"/>
          </a:xfrm>
          <a:prstGeom prst="roundRect">
            <a:avLst>
              <a:gd name="adj" fmla="val 2488"/>
            </a:avLst>
          </a:prstGeom>
          <a:noFill/>
          <a:ln w="12700">
            <a:solidFill>
              <a:srgbClr val="FF0000">
                <a:alpha val="5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4479290" y="4785360"/>
            <a:ext cx="2252345" cy="180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Private Data Update: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Repairs private metadata structures and provide a lightweight short-burst mechanism in sequential mode.</a:t>
            </a: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626745" y="3940175"/>
            <a:ext cx="1017270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Random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3"/>
            </p:custDataLst>
          </p:nvPr>
        </p:nvSpPr>
        <p:spPr>
          <a:xfrm>
            <a:off x="3226435" y="2098675"/>
            <a:ext cx="1146175" cy="4292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Sequential</a:t>
            </a:r>
            <a:endParaRPr kumimoji="1"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5695" y="1821180"/>
            <a:ext cx="4168775" cy="4832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3.3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Media-Aware Optimization (1)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2024380"/>
            <a:ext cx="5642610" cy="226314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97230" y="2106295"/>
            <a:ext cx="4995545" cy="205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Branch HDD: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my_dispatch_from_prio() calls my_take_sorted_request() to check whether the FIFO head has expired; if so, it dispatches the FIFO head directly to avoid starvation. Otherwise, it selects a request from the sector-sorted RB-tree around dispatch_last_sector.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544195" y="4521835"/>
            <a:ext cx="5642610" cy="1652905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97230" y="4603750"/>
            <a:ext cx="4995545" cy="1410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Branch SSD: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my_dispatch_from_prio() instead calls my_take_fifo_head(), directly popping the FIFO head without paying the extra cost of seek-oriented arbitration.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1210" y="1957070"/>
            <a:ext cx="3759835" cy="4276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3.3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Media-Aware Optimization (2)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544195" y="2024380"/>
            <a:ext cx="5642610" cy="2263140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697230" y="2106295"/>
            <a:ext cx="4995545" cy="205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Branch HDD: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my_dispatch_from_prio() calls my_take_sorted_request() to check whether the FIFO head has expired; if so, it dispatches the FIFO head directly to avoid starvation. Otherwise, it selects a request from the sector-sorted RB-tree around dispatch_last_sector.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01577" y="0"/>
            <a:ext cx="2107015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488690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41743" y="138024"/>
            <a:ext cx="1826682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3"/>
            </p:custDataLst>
          </p:nvPr>
        </p:nvSpPr>
        <p:spPr>
          <a:xfrm>
            <a:off x="544195" y="4521835"/>
            <a:ext cx="5642610" cy="1652905"/>
          </a:xfrm>
          <a:prstGeom prst="roundRect">
            <a:avLst>
              <a:gd name="adj" fmla="val 2488"/>
            </a:avLst>
          </a:prstGeom>
          <a:noFill/>
          <a:ln w="12700">
            <a:solidFill>
              <a:schemeClr val="tx1">
                <a:lumMod val="65000"/>
                <a:lumOff val="3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97230" y="4603750"/>
            <a:ext cx="4995545" cy="1410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ct val="60000"/>
            </a:pPr>
            <a:r>
              <a:rPr kumimoji="1" lang="en-US" alt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Branch SSD:</a:t>
            </a:r>
          </a:p>
          <a:p>
            <a:pPr>
              <a:lnSpc>
                <a:spcPct val="130000"/>
              </a:lnSpc>
              <a:buSzPct val="60000"/>
            </a:pPr>
            <a:r>
              <a:rPr kumimoji="1"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my_dispatch_from_prio() instead calls my_take_fifo_head(), directly popping the FIFO head without paying the extra cost of seek-oriented arbitration.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0340" y="3634105"/>
            <a:ext cx="5309870" cy="2771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38823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9712" y="3191244"/>
            <a:ext cx="8992577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Evaluation Results</a:t>
            </a:r>
            <a:endParaRPr kumimoji="1" lang="en-US" altLang="zh-CN" sz="4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9312" y="1813435"/>
            <a:ext cx="2393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04. 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 Settings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4550" y="1829435"/>
            <a:ext cx="7936230" cy="457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Environment: Ubuntu Server 24.04.4 LTS on Oracle VirtualBox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Device under test: dedicated disk /dev/sdb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fio: fio-3.36, libaio, direct=1, time_based=1, runtime=30s, size=1G, norandommap=1, randrepeat=0, thread=1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database_sim: randread, 4k, iodepth=32, prioclass=2, prio=1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backup_sim: read, 128k, iodepth=8, prioclass=2, prio=7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Schedulers: none, mq-deadline, my_prio_sched (basic), my_prio_sched (optionab)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Evaluation: each setting repeated 5 times, results reported as mean </a:t>
            </a:r>
            <a:r>
              <a:rPr kumimoji="1"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±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std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Evaluation Results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"/>
            <a:ext cx="12192000" cy="919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3549" y="2190750"/>
            <a:ext cx="899257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Background and Goals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43549" y="3055084"/>
            <a:ext cx="899257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Basic Method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3549" y="3919418"/>
            <a:ext cx="8992577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Advanced Optimization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43550" y="4783751"/>
            <a:ext cx="8992576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kumimoji="1"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Evaluation Results</a:t>
            </a:r>
            <a:endParaRPr kumimoji="1"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6792686"/>
            <a:ext cx="12192000" cy="65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7496" y="202095"/>
            <a:ext cx="456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kumimoji="1" lang="zh-CN" altLang="en-US" sz="3200" b="1" spc="3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81093"/>
          <a:stretch>
            <a:fillRect/>
          </a:stretch>
        </p:blipFill>
        <p:spPr>
          <a:xfrm>
            <a:off x="7877908" y="170032"/>
            <a:ext cx="752621" cy="5897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20497"/>
          <a:stretch>
            <a:fillRect/>
          </a:stretch>
        </p:blipFill>
        <p:spPr>
          <a:xfrm>
            <a:off x="8693834" y="170032"/>
            <a:ext cx="3164803" cy="589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 with IOPS</a:t>
            </a:r>
          </a:p>
          <a:p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89963" y="3358684"/>
            <a:ext cx="1855543" cy="1183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4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14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kumimoji="1" lang="en-GB" altLang="zh-CN" sz="14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Enter Text Enter Text Enter Text Enter Text Enter Text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Evaluation Results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basic_iops_me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" y="2034540"/>
            <a:ext cx="5916295" cy="2958465"/>
          </a:xfrm>
          <a:prstGeom prst="rect">
            <a:avLst/>
          </a:prstGeom>
        </p:spPr>
      </p:pic>
      <p:pic>
        <p:nvPicPr>
          <p:cNvPr id="5" name="图片 4" descr="optionab_iops_me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64385"/>
            <a:ext cx="5933440" cy="29667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36690" y="5166360"/>
            <a:ext cx="539115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Fig.2 </a:t>
            </a:r>
            <a:r>
              <a:rPr kumimoji="1" lang="en-US" altLang="zh-CN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IOPS results for the advanced group</a:t>
            </a:r>
            <a:endParaRPr kumimoji="1" lang="en-GB" altLang="zh-CN" sz="1400" b="1" spc="14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9280" y="5166360"/>
            <a:ext cx="55067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Fig.1 </a:t>
            </a:r>
            <a:r>
              <a:rPr kumimoji="1" lang="en-US" altLang="zh-CN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IOPS results for the basic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860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 with Latency</a:t>
            </a:r>
          </a:p>
          <a:p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08445" y="4988560"/>
            <a:ext cx="47447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Fig.4 P99 latency of advanced group</a:t>
            </a:r>
            <a:endParaRPr kumimoji="1" lang="en-GB" altLang="zh-CN" sz="1400" b="1" spc="14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35000" y="4975860"/>
            <a:ext cx="494665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Fig.3 P99 latency of basic group</a:t>
            </a:r>
            <a:endParaRPr kumimoji="1" lang="en-US" sz="1400" b="1" spc="14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Background and goals</a:t>
            </a: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Evaluation Results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basic_p99_latency_me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2012950"/>
            <a:ext cx="5335270" cy="2667635"/>
          </a:xfrm>
          <a:prstGeom prst="rect">
            <a:avLst/>
          </a:prstGeom>
        </p:spPr>
      </p:pic>
      <p:pic>
        <p:nvPicPr>
          <p:cNvPr id="3" name="图片 2" descr="optionab_p99_latency_me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960" y="2117090"/>
            <a:ext cx="5120005" cy="256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 with CPU Overhead (1)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2805" y="5128260"/>
            <a:ext cx="517525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Fig.5 CPU overhead results of basic group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Evaluation Results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optionab_cpu_time_me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" y="1866900"/>
            <a:ext cx="5666740" cy="3187700"/>
          </a:xfrm>
          <a:prstGeom prst="rect">
            <a:avLst/>
          </a:prstGeom>
        </p:spPr>
      </p:pic>
      <p:pic>
        <p:nvPicPr>
          <p:cNvPr id="5" name="图片 4" descr="basic_cpu_time_me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3480" y="1853565"/>
            <a:ext cx="5600065" cy="31502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97015" y="5128260"/>
            <a:ext cx="517525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Fig.6 P99 latency of advanced group</a:t>
            </a:r>
            <a:endParaRPr kumimoji="1" lang="en-GB" altLang="zh-CN" sz="1400" b="1" spc="14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4.5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Compare with CPU Overhead (2)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4380" y="5166360"/>
            <a:ext cx="527748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Fig.7 latency timeseries of basic group</a:t>
            </a: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 Evaluation Results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 descr="basic_avg_clat_timeseri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" y="1991360"/>
            <a:ext cx="5749290" cy="2874645"/>
          </a:xfrm>
          <a:prstGeom prst="rect">
            <a:avLst/>
          </a:prstGeom>
        </p:spPr>
      </p:pic>
      <p:pic>
        <p:nvPicPr>
          <p:cNvPr id="3" name="图片 2" descr="optionab_avg_clat_timeseri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045" y="1903730"/>
            <a:ext cx="5918200" cy="2959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40830" y="5166360"/>
            <a:ext cx="527748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en-US" altLang="zh-CN" sz="1400" b="1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Fig.8 latency timeseries of advanced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4.6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44550" y="2572385"/>
            <a:ext cx="923353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We 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implemented and evaluated a custom priority-aware scheduler inside Linux blk-mq. The experimental results show that our basic version validated the effectiveness of a three-level priority queue with aging, while the advanced version further demonstrated workload-aware and media-aware extensions.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44663" y="1905011"/>
            <a:ext cx="2335372" cy="565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US" altLang="en-GB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Evaluation Results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44550" y="4704715"/>
            <a:ext cx="8909050" cy="169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current evaluation is conducted on VirtualBox virtual disks, so Option B should be interpreted as media-aware / HDD-like / SSD-like behavior, rather than strict physical HDD-versus-SSD validation.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Compared with the mature mq-deadline scheduler, our implementation is still lack of  stability.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44663" y="4134496"/>
            <a:ext cx="2335372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US" altLang="en-GB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Limitation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4.7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Contribution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09725" y="2926080"/>
            <a:ext cx="3828415" cy="329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Implemented and debugged the core basic scheduler.</a:t>
            </a:r>
            <a:endParaRPr kumimoji="1"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Took for the analysis and extension advanced options.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Organized repeated experiments and completed result aggregation, statistical analysis and figure interpretation.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Took for </a:t>
            </a:r>
            <a:r>
              <a:rPr kumimoji="1"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writing and integrating the experiment, conclusion, and presentation materials.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854948" y="2075191"/>
            <a:ext cx="2335372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Shengnan Chen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994797" y="0"/>
            <a:ext cx="2197204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0130983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Evaluation Results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5582134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88465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29375" y="2887980"/>
            <a:ext cx="3980815" cy="36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Implemented and debugged the core basic scheduler.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Contributed to background research and course-material review.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Assisted with VM and kernel experiment environment setup.</a:t>
            </a: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</a:t>
            </a:r>
            <a:r>
              <a:rPr kumimoji="1"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Took for writing and integrating the experiment, conclusion, and presentation materials.</a:t>
            </a:r>
            <a:endParaRPr kumimoji="1"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  <a:buSzPct val="70000"/>
            </a:pPr>
            <a:endParaRPr kumimoji="1" lang="en-US" altLang="zh-CN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65808" y="2161551"/>
            <a:ext cx="2335372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Yuxuan Fan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形状 3"/>
          <p:cNvSpPr/>
          <p:nvPr/>
        </p:nvSpPr>
        <p:spPr>
          <a:xfrm>
            <a:off x="9004187" y="1"/>
            <a:ext cx="3187813" cy="6858000"/>
          </a:xfrm>
          <a:custGeom>
            <a:avLst/>
            <a:gdLst>
              <a:gd name="connsiteX0" fmla="*/ 3039970 w 3039970"/>
              <a:gd name="connsiteY0" fmla="*/ 0 h 6539943"/>
              <a:gd name="connsiteX1" fmla="*/ 3039970 w 3039970"/>
              <a:gd name="connsiteY1" fmla="*/ 6539943 h 6539943"/>
              <a:gd name="connsiteX2" fmla="*/ 2944306 w 3039970"/>
              <a:gd name="connsiteY2" fmla="*/ 6532668 h 6539943"/>
              <a:gd name="connsiteX3" fmla="*/ 0 w 3039970"/>
              <a:gd name="connsiteY3" fmla="*/ 3269971 h 6539943"/>
              <a:gd name="connsiteX4" fmla="*/ 2944306 w 3039970"/>
              <a:gd name="connsiteY4" fmla="*/ 7274 h 6539943"/>
              <a:gd name="connsiteX5" fmla="*/ 3039970 w 3039970"/>
              <a:gd name="connsiteY5" fmla="*/ 0 h 653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9970" h="6539943">
                <a:moveTo>
                  <a:pt x="3039970" y="0"/>
                </a:moveTo>
                <a:lnTo>
                  <a:pt x="3039970" y="6539943"/>
                </a:lnTo>
                <a:lnTo>
                  <a:pt x="2944306" y="6532668"/>
                </a:lnTo>
                <a:cubicBezTo>
                  <a:pt x="1290533" y="6364718"/>
                  <a:pt x="0" y="4968055"/>
                  <a:pt x="0" y="3269971"/>
                </a:cubicBezTo>
                <a:cubicBezTo>
                  <a:pt x="0" y="1571888"/>
                  <a:pt x="1290533" y="175224"/>
                  <a:pt x="2944306" y="7274"/>
                </a:cubicBezTo>
                <a:lnTo>
                  <a:pt x="30399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7760241" y="1604866"/>
            <a:ext cx="3648268" cy="3648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0543" y="2582999"/>
            <a:ext cx="6789961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en-GB" sz="48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0543" y="4284724"/>
            <a:ext cx="453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Team 17: </a:t>
            </a:r>
            <a:r>
              <a:rPr kumimoji="1"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Shengnan</a:t>
            </a:r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Chen 225040187</a:t>
            </a:r>
          </a:p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Yuxuan Fan       225040159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0543" y="5316079"/>
            <a:ext cx="278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Date: 2026.4.7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7" y="1068449"/>
            <a:ext cx="4447074" cy="658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38823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99712" y="3104164"/>
            <a:ext cx="8992577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 and Goals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99312" y="1813435"/>
            <a:ext cx="239337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4547" y="0"/>
            <a:ext cx="2188501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90418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Background and Goals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69177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31988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3. Advanced Optimization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kumimoji="1" lang="en-US" altLang="zh-CN" sz="25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68967" y="1896049"/>
            <a:ext cx="9254066" cy="19642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梯形 14"/>
          <p:cNvSpPr/>
          <p:nvPr/>
        </p:nvSpPr>
        <p:spPr>
          <a:xfrm rot="5400000">
            <a:off x="1193797" y="2162751"/>
            <a:ext cx="1964269" cy="1430870"/>
          </a:xfrm>
          <a:prstGeom prst="trapezoid">
            <a:avLst>
              <a:gd name="adj" fmla="val 0"/>
            </a:avLst>
          </a:prstGeom>
          <a:gradFill flip="none" rotWithShape="0">
            <a:gsLst>
              <a:gs pos="31000">
                <a:schemeClr val="accent1">
                  <a:alpha val="70037"/>
                </a:schemeClr>
              </a:gs>
              <a:gs pos="63000">
                <a:schemeClr val="accent1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1437049" y="2418116"/>
            <a:ext cx="1477762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Latency Gap</a:t>
            </a:r>
            <a:r>
              <a:rPr kumimoji="1" lang="en-GB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and Limitations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65238" y="1946641"/>
            <a:ext cx="7095983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A massive speed disparity exists (RAM 100ns vs. HDD 10ms / </a:t>
            </a:r>
            <a:r>
              <a:rPr kumimoji="1" lang="en-US" altLang="zh-CN" sz="1600" spc="14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NVMe</a:t>
            </a:r>
            <a:r>
              <a:rPr kumimoji="1" lang="en-US" altLang="zh-CN" sz="16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100µs), necessitating block-layer scheduling to hide this latency.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356767" y="2910952"/>
            <a:ext cx="7095983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Default schedulers lack absolute priority differentiation, causing critical tasks to be interfered with by non-critical ones.</a:t>
            </a:r>
          </a:p>
        </p:txBody>
      </p:sp>
      <p:sp>
        <p:nvSpPr>
          <p:cNvPr id="19" name="矩形 18"/>
          <p:cNvSpPr/>
          <p:nvPr/>
        </p:nvSpPr>
        <p:spPr>
          <a:xfrm>
            <a:off x="1468967" y="4146880"/>
            <a:ext cx="9254066" cy="196426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梯形 19"/>
          <p:cNvSpPr/>
          <p:nvPr/>
        </p:nvSpPr>
        <p:spPr>
          <a:xfrm rot="5400000">
            <a:off x="1193797" y="4413582"/>
            <a:ext cx="1964269" cy="1430870"/>
          </a:xfrm>
          <a:prstGeom prst="trapezoid">
            <a:avLst>
              <a:gd name="adj" fmla="val 0"/>
            </a:avLst>
          </a:prstGeom>
          <a:gradFill flip="none" rotWithShape="0">
            <a:gsLst>
              <a:gs pos="31000">
                <a:schemeClr val="accent1">
                  <a:alpha val="70037"/>
                </a:schemeClr>
              </a:gs>
              <a:gs pos="63000">
                <a:schemeClr val="accent1"/>
              </a:gs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flipH="1">
            <a:off x="1437049" y="4668947"/>
            <a:ext cx="1477762" cy="31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14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Starvation</a:t>
            </a:r>
            <a:endParaRPr kumimoji="1" lang="en-GB" altLang="zh-CN" sz="14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56767" y="4414489"/>
            <a:ext cx="7095983" cy="1020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600" spc="14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While multi-level queues guarantee low latency for high-priority tasks, continuous high-priority influx will cause low-priority tasks to starve indefinitely.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1.2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Goals</a:t>
            </a:r>
          </a:p>
        </p:txBody>
      </p:sp>
      <p:sp>
        <p:nvSpPr>
          <p:cNvPr id="23" name="矩形 22"/>
          <p:cNvSpPr/>
          <p:nvPr/>
        </p:nvSpPr>
        <p:spPr>
          <a:xfrm>
            <a:off x="1394844" y="1938286"/>
            <a:ext cx="9402311" cy="501542"/>
          </a:xfrm>
          <a:prstGeom prst="rect">
            <a:avLst/>
          </a:prstGeom>
          <a:gradFill flip="none" rotWithShape="1">
            <a:gsLst>
              <a:gs pos="58000">
                <a:schemeClr val="accent1"/>
              </a:gs>
              <a:gs pos="85000">
                <a:schemeClr val="accent1">
                  <a:alpha val="30690"/>
                </a:schemeClr>
              </a:gs>
              <a:gs pos="0">
                <a:schemeClr val="accent1"/>
              </a:gs>
              <a:gs pos="64000">
                <a:schemeClr val="accent1">
                  <a:alpha val="9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394844" y="4209023"/>
            <a:ext cx="9402311" cy="501542"/>
          </a:xfrm>
          <a:prstGeom prst="rect">
            <a:avLst/>
          </a:prstGeom>
          <a:gradFill flip="none" rotWithShape="1">
            <a:gsLst>
              <a:gs pos="58000">
                <a:schemeClr val="accent1"/>
              </a:gs>
              <a:gs pos="85000">
                <a:schemeClr val="accent1">
                  <a:alpha val="30690"/>
                </a:schemeClr>
              </a:gs>
              <a:gs pos="0">
                <a:schemeClr val="accent1"/>
              </a:gs>
              <a:gs pos="64000">
                <a:schemeClr val="accent1">
                  <a:alpha val="90000"/>
                </a:schemeClr>
              </a:gs>
              <a:gs pos="100000">
                <a:schemeClr val="accent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259036" y="1979085"/>
            <a:ext cx="6373444" cy="40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Multi-Level Queue and Anti-Starvation </a:t>
            </a:r>
            <a:endParaRPr kumimoji="1"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85540" y="2527294"/>
            <a:ext cx="634693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80000"/>
            </a:pP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Implement a custom 3-tier strict priority scheduler (HIGH / NORMAL / LOW) within the Linux blk-</a:t>
            </a:r>
            <a:r>
              <a:rPr kumimoji="1" lang="en-US" altLang="zh-CN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mq</a:t>
            </a: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framework and introduce an aging mechanism using arrival timestamps.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59036" y="4254287"/>
            <a:ext cx="6373444" cy="407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SzPct val="80000"/>
            </a:pPr>
            <a:r>
              <a:rPr kumimoji="1" lang="en-GB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Evaluation</a:t>
            </a:r>
            <a:endParaRPr kumimoji="1"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285540" y="4851483"/>
            <a:ext cx="6346939" cy="105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  <a:buSzPct val="80000"/>
            </a:pPr>
            <a:r>
              <a:rPr kumimoji="1"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Prove effectiveness via metrics: ensure high-priority tasks achieve high IOPS and low latency, while low-priority tasks maintain non-zero throughput despite higher latency.</a:t>
            </a:r>
            <a:r>
              <a:rPr kumimoji="1" lang="en-GB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4547" y="0"/>
            <a:ext cx="2188501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418" y="138024"/>
            <a:ext cx="1976701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69177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31988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38823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9712" y="3347042"/>
            <a:ext cx="8992577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Basic Method</a:t>
            </a:r>
            <a:endParaRPr kumimoji="1" lang="en-US" altLang="zh-CN" sz="44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9312" y="1813435"/>
            <a:ext cx="239337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Three-Level Priority Queue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586105" y="1713865"/>
            <a:ext cx="3796030" cy="1864995"/>
          </a:xfrm>
          <a:prstGeom prst="roundRect">
            <a:avLst>
              <a:gd name="adj" fmla="val 2476"/>
            </a:avLst>
          </a:prstGeom>
          <a:noFill/>
          <a:ln>
            <a:solidFill>
              <a:schemeClr val="accent1">
                <a:alpha val="4781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6445" y="1758315"/>
            <a:ext cx="3455670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6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first step for any scheduler is to accept requests from the upper-layer CPU software queues and place them in the correct positions, which brings us to the batch entry point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61528" y="0"/>
            <a:ext cx="2188501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Background and Goals</a:t>
            </a: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09072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69177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Basic Method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86105" y="4029075"/>
            <a:ext cx="3796030" cy="1943100"/>
          </a:xfrm>
          <a:prstGeom prst="roundRect">
            <a:avLst>
              <a:gd name="adj" fmla="val 2476"/>
            </a:avLst>
          </a:prstGeom>
          <a:noFill/>
          <a:ln>
            <a:solidFill>
              <a:schemeClr val="accent1">
                <a:alpha val="4781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080" y="4184650"/>
            <a:ext cx="3615055" cy="191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6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Next is the function that does the actual heavy lifting, It first calls a helper to extract the request’s I/O priority and maps it to one of three internal levels: HIGH, NORMAL, or LOW.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330" y="1584960"/>
            <a:ext cx="4346575" cy="44659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405" y="3171825"/>
            <a:ext cx="4458970" cy="2879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340" y="1661160"/>
            <a:ext cx="4047490" cy="43897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020" y="3171825"/>
            <a:ext cx="4437380" cy="2932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/>
        </p:nvCxnSpPr>
        <p:spPr>
          <a:xfrm>
            <a:off x="419523" y="1431985"/>
            <a:ext cx="113529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374976" y="914013"/>
            <a:ext cx="7090678" cy="47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2.1</a:t>
            </a:r>
            <a:r>
              <a:rPr kumimoji="1" lang="zh-CN" altLang="en-US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5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Aging and Starvation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550545" y="2385695"/>
            <a:ext cx="3248025" cy="3394075"/>
          </a:xfrm>
          <a:prstGeom prst="roundRect">
            <a:avLst>
              <a:gd name="adj" fmla="val 2476"/>
            </a:avLst>
          </a:prstGeom>
          <a:noFill/>
          <a:ln>
            <a:solidFill>
              <a:schemeClr val="accent1">
                <a:alpha val="4781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4535" y="2603500"/>
            <a:ext cx="3126740" cy="3211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en-US" altLang="zh-CN" sz="1600" spc="14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Note that a pure three-level strict priority queue may cause starvation. Therefore, before normal priority dispatch, the scheduler first checks whether any lower-priority requests have waited too long and, if so, dispatches them earlier through aging.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92000" cy="674914"/>
          </a:xfrm>
          <a:prstGeom prst="rect">
            <a:avLst/>
          </a:prstGeom>
          <a:solidFill>
            <a:schemeClr val="accent1">
              <a:alpha val="997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61528" y="0"/>
            <a:ext cx="2188501" cy="674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5784" y="138024"/>
            <a:ext cx="1976701" cy="429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Background and Goals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09072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3. Advanced Optimization </a:t>
            </a:r>
            <a:endParaRPr kumimoji="1" lang="en-US" altLang="zh-CN" sz="11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94798" y="138024"/>
            <a:ext cx="19767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Advanced options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1" y="178138"/>
            <a:ext cx="2479989" cy="36740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669177" y="138024"/>
            <a:ext cx="1826682" cy="260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1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Basic Method</a:t>
            </a:r>
            <a:endParaRPr kumimoji="1"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80" y="2188845"/>
            <a:ext cx="2655570" cy="38411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2136140"/>
            <a:ext cx="3217545" cy="389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538823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319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9712" y="3347042"/>
            <a:ext cx="8992577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Advanced Optimization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99312" y="1813435"/>
            <a:ext cx="2393376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61889763779527,&quot;left&quot;:91.91999999999999,&quot;top&quot;:183.4115748031496,&quot;width&quot;:776.16}"/>
</p:tagLst>
</file>

<file path=ppt/theme/theme1.xml><?xml version="1.0" encoding="utf-8"?>
<a:theme xmlns:a="http://schemas.openxmlformats.org/drawingml/2006/main" name="Office 主题​​">
  <a:themeElements>
    <a:clrScheme name="自定义 228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616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28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61669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1857</Words>
  <Application>Microsoft Office PowerPoint</Application>
  <PresentationFormat>宽屏</PresentationFormat>
  <Paragraphs>233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Arial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Yeh-Ching Chung</cp:lastModifiedBy>
  <cp:revision>34</cp:revision>
  <dcterms:created xsi:type="dcterms:W3CDTF">2024-01-18T08:11:00Z</dcterms:created>
  <dcterms:modified xsi:type="dcterms:W3CDTF">2026-04-07T12:19:31Z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D4EF76D501FD47249D70937840964BEF_13</vt:lpwstr>
  </property>
</Properties>
</file>