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79" r:id="rId8"/>
    <p:sldId id="262" r:id="rId9"/>
    <p:sldId id="277" r:id="rId10"/>
    <p:sldId id="264" r:id="rId11"/>
    <p:sldId id="265" r:id="rId12"/>
    <p:sldId id="266" r:id="rId13"/>
    <p:sldId id="278" r:id="rId14"/>
    <p:sldId id="268" r:id="rId15"/>
    <p:sldId id="269" r:id="rId16"/>
    <p:sldId id="270" r:id="rId17"/>
    <p:sldId id="271" r:id="rId18"/>
    <p:sldId id="272" r:id="rId19"/>
    <p:sldId id="273" r:id="rId20"/>
    <p:sldId id="281" r:id="rId21"/>
    <p:sldId id="274" r:id="rId22"/>
    <p:sldId id="275" r:id="rId23"/>
    <p:sldId id="276" r:id="rId2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16" userDrawn="1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8" autoAdjust="0"/>
    <p:restoredTop sz="93438" autoAdjust="0"/>
  </p:normalViewPr>
  <p:slideViewPr>
    <p:cSldViewPr snapToGrid="0">
      <p:cViewPr varScale="1">
        <p:scale>
          <a:sx n="59" d="100"/>
          <a:sy n="59" d="100"/>
        </p:scale>
        <p:origin x="948" y="36"/>
      </p:cViewPr>
      <p:guideLst>
        <p:guide orient="horz" pos="1616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921B4C19-4E43-1A0F-5D8C-21E1F11EB75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D983FA6-AA6B-263D-1BD4-1067D44C5A7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B645C6-FE5B-442E-A73F-E122B595CAF8}" type="datetimeFigureOut">
              <a:rPr lang="zh-CN" altLang="en-US" smtClean="0"/>
              <a:t>2026/4/2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5E05D26-7F6A-30C3-C253-FDD91531D63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9B1E2DD-5628-EC7F-8DCC-CC69FC7C994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8D6CD0-9739-4A94-9EED-363FC13B57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620681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02.04.2026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r>
              <a:rPr lang="en-US" altLang="zh-CN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Good morning, everyone.</a:t>
            </a:r>
            <a:br>
              <a:rPr lang="en-US" altLang="zh-CN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altLang="zh-CN" sz="14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project focuses on one important but often abstract topic in operating systems, which is the virtual memory layout of Linux processes.</a:t>
            </a:r>
          </a:p>
          <a:p>
            <a:r>
              <a:rPr lang="en-US" altLang="zh-CN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Although process memory is continuously managed by the operating system, for most students and developers it still feels like a black box.</a:t>
            </a:r>
          </a:p>
          <a:p>
            <a:r>
              <a:rPr lang="en-US" altLang="zh-CN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 the main purpose of our project is to make that black box visible and easier to understand.</a:t>
            </a:r>
            <a:br>
              <a:rPr lang="en-US" altLang="zh-CN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altLang="zh-CN" sz="14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r>
              <a:rPr lang="en-US" altLang="zh-CN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were two important challenges in this part.</a:t>
            </a:r>
          </a:p>
          <a:p>
            <a:endParaRPr lang="en-US" altLang="zh-CN" sz="14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challenge is handling `</a:t>
            </a:r>
            <a:r>
              <a:rPr lang="en-US" altLang="zh-CN" sz="14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brk</a:t>
            </a:r>
            <a:r>
              <a:rPr lang="en-US" altLang="zh-CN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()`.</a:t>
            </a:r>
          </a:p>
          <a:p>
            <a:r>
              <a:rPr lang="en-US" altLang="zh-CN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Unlike `</a:t>
            </a:r>
            <a:r>
              <a:rPr lang="en-US" altLang="zh-CN" sz="14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mmap</a:t>
            </a:r>
            <a:r>
              <a:rPr lang="en-US" altLang="zh-CN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`, `</a:t>
            </a:r>
            <a:r>
              <a:rPr lang="en-US" altLang="zh-CN" sz="14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brk</a:t>
            </a:r>
            <a:r>
              <a:rPr lang="en-US" altLang="zh-CN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` does not directly create a clearly identifiable new region.</a:t>
            </a:r>
          </a:p>
          <a:p>
            <a:r>
              <a:rPr lang="en-US" altLang="zh-CN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Instead, it only changes the program break, so we later need snapshot comparison to determine how the heap actually changed.</a:t>
            </a:r>
            <a:br>
              <a:rPr lang="en-US" altLang="zh-CN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altLang="zh-CN" sz="14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challenge is filtering noise.</a:t>
            </a:r>
          </a:p>
          <a:p>
            <a:r>
              <a:rPr lang="en-US" altLang="zh-CN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System-wide tracing can produce a large number of events, many of which are unrelated to the target process.</a:t>
            </a:r>
          </a:p>
          <a:p>
            <a:r>
              <a:rPr lang="en-US" altLang="zh-CN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 we implemented PID-based filtering inside the BPF program to reduce overhead and improve efficiency.</a:t>
            </a:r>
          </a:p>
          <a:p>
            <a:br>
              <a:rPr lang="en-US" altLang="zh-CN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altLang="zh-CN" sz="14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r>
              <a:rPr lang="en-US" altLang="zh-CN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process address space changes not only because of `</a:t>
            </a:r>
            <a:r>
              <a:rPr lang="en-US" altLang="zh-CN" sz="14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mmap</a:t>
            </a:r>
            <a:r>
              <a:rPr lang="en-US" altLang="zh-CN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` or `</a:t>
            </a:r>
            <a:r>
              <a:rPr lang="en-US" altLang="zh-CN" sz="14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brk</a:t>
            </a:r>
            <a:r>
              <a:rPr lang="en-US" altLang="zh-CN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`, but also because processes are created, replaced, and terminated.</a:t>
            </a:r>
          </a:p>
          <a:p>
            <a:r>
              <a:rPr lang="en-US" altLang="zh-CN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example, after `fork`, a child process initially has a memory layout very similar to the parent.</a:t>
            </a:r>
          </a:p>
          <a:p>
            <a:r>
              <a:rPr lang="en-US" altLang="zh-CN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After `exec`, the old address space is replaced with a new one.</a:t>
            </a:r>
          </a:p>
          <a:p>
            <a:r>
              <a:rPr lang="en-US" altLang="zh-CN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After `exit`, all VMAs are cleaned up.</a:t>
            </a:r>
          </a:p>
          <a:p>
            <a:endParaRPr lang="en-US" altLang="zh-CN" sz="14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 lifecycle transitions are difficult to understand from raw events alone.</a:t>
            </a:r>
          </a:p>
          <a:p>
            <a:r>
              <a:rPr lang="en-US" altLang="zh-CN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 our goal is to turn them into higher-level process semantics that can be tracked and visualized more clearly.</a:t>
            </a:r>
            <a:br>
              <a:rPr lang="en-US" altLang="zh-CN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altLang="zh-CN" sz="14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r>
              <a:rPr lang="en-US" altLang="zh-CN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 the center of this design is the </a:t>
            </a:r>
            <a:r>
              <a:rPr lang="en-US" altLang="zh-CN" sz="14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**</a:t>
            </a:r>
            <a:r>
              <a:rPr lang="en-US" altLang="zh-CN" sz="14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StateManager</a:t>
            </a:r>
            <a:r>
              <a:rPr lang="en-US" altLang="zh-CN" sz="14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**</a:t>
            </a:r>
            <a:r>
              <a:rPr lang="en-US" altLang="zh-CN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which maintains the state of each tracked process.</a:t>
            </a:r>
          </a:p>
          <a:p>
            <a:r>
              <a:rPr lang="en-US" altLang="zh-CN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includes the current memory snapshot, parent-child relationships, and recent events.</a:t>
            </a:r>
            <a:br>
              <a:rPr lang="en-US" altLang="zh-CN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altLang="zh-CN" sz="14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a `fork` event arrives, the backend creates a child process state.</a:t>
            </a:r>
          </a:p>
          <a:p>
            <a:r>
              <a:rPr lang="en-US" altLang="zh-CN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the child process’s own `/proc/&lt;</a:t>
            </a:r>
            <a:r>
              <a:rPr lang="en-US" altLang="zh-CN" sz="14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pid</a:t>
            </a:r>
            <a:r>
              <a:rPr lang="en-US" altLang="zh-CN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&gt;/maps` is not ready yet, the system temporarily uses the parent snapshot as a seed.</a:t>
            </a:r>
          </a:p>
          <a:p>
            <a:r>
              <a:rPr lang="en-US" altLang="zh-CN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keeps the interface continuous until the child’s actual memory map becomes available.</a:t>
            </a:r>
            <a:br>
              <a:rPr lang="en-US" altLang="zh-CN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altLang="zh-CN" sz="14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more events arrive, the backend keeps refreshing the child state, so the system can visualize how the child gradually diverges from the parent.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r>
              <a:rPr lang="en-US" altLang="zh-CN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slide presents the core logic of lifecycle tracking in user space.</a:t>
            </a:r>
          </a:p>
          <a:p>
            <a:endParaRPr lang="en-US" altLang="zh-CN" sz="14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the backend receives an event, it first identifies the process ID and the event type.</a:t>
            </a:r>
          </a:p>
          <a:p>
            <a:endParaRPr lang="en-US" altLang="zh-CN" sz="14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Then it updates the process state according to that event.</a:t>
            </a:r>
          </a:p>
          <a:p>
            <a:endParaRPr lang="en-US" altLang="zh-CN" sz="14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the event is `fork`, the backend creates a new child state based on the parent baseline.</a:t>
            </a:r>
          </a:p>
          <a:p>
            <a:r>
              <a:rPr lang="en-US" altLang="zh-CN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the event is `exec`, the process is marked as rebuilt because the address space needs to be refreshed.</a:t>
            </a:r>
          </a:p>
          <a:p>
            <a:r>
              <a:rPr lang="en-US" altLang="zh-CN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the event is `exit`, the process is removed from active tracking.</a:t>
            </a:r>
          </a:p>
          <a:p>
            <a:endParaRPr lang="en-US" altLang="zh-CN" sz="14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After that, the backend reads the latest `/proc/&lt;</a:t>
            </a:r>
            <a:r>
              <a:rPr lang="en-US" altLang="zh-CN" sz="14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pid</a:t>
            </a:r>
            <a:r>
              <a:rPr lang="en-US" altLang="zh-CN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&gt;/maps`, compares it with the previous snapshot, detects memory changes, and translates them into semantic labels such as heap growth or mapping addition.</a:t>
            </a:r>
          </a:p>
          <a:p>
            <a:r>
              <a:rPr lang="en-US" altLang="zh-CN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Finally, the updated state is pushed to the frontend through WebSocket.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r>
              <a:rPr lang="en-US" altLang="zh-CN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slide summarizes the main lifecycle transitions that our system visualizes.</a:t>
            </a:r>
          </a:p>
          <a:p>
            <a:endParaRPr lang="en-US" altLang="zh-CN" sz="14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stage is </a:t>
            </a:r>
            <a:r>
              <a:rPr lang="en-US" altLang="zh-CN" sz="14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**Clone**</a:t>
            </a:r>
            <a:r>
              <a:rPr lang="en-US" altLang="zh-CN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which corresponds to the child process being created after `fork`.</a:t>
            </a:r>
          </a:p>
          <a:p>
            <a:r>
              <a:rPr lang="en-US" altLang="zh-CN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 this point, the child initially looks very similar to the parent.</a:t>
            </a:r>
            <a:br>
              <a:rPr lang="en-US" altLang="zh-CN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altLang="zh-CN" sz="14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stage is </a:t>
            </a:r>
            <a:r>
              <a:rPr lang="en-US" altLang="zh-CN" sz="14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**Diverged VMAs**</a:t>
            </a:r>
            <a:r>
              <a:rPr lang="en-US" altLang="zh-CN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altLang="zh-CN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the parent and child continue running independently, they may allocate or release memory differently, so their layouts gradually diverge.</a:t>
            </a:r>
            <a:br>
              <a:rPr lang="en-US" altLang="zh-CN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altLang="zh-CN" sz="14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third stage is </a:t>
            </a:r>
            <a:r>
              <a:rPr lang="en-US" altLang="zh-CN" sz="14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**Exec Rebuild**</a:t>
            </a:r>
            <a:r>
              <a:rPr lang="en-US" altLang="zh-CN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altLang="zh-CN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a major transition because `exec` replaces the old program image with a new one, so the process memory layout changes substantially.</a:t>
            </a:r>
          </a:p>
          <a:p>
            <a:endParaRPr lang="en-US" altLang="zh-CN" sz="14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final stage is </a:t>
            </a:r>
            <a:r>
              <a:rPr lang="en-US" altLang="zh-CN" sz="14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**Exit**</a:t>
            </a:r>
            <a:r>
              <a:rPr lang="en-US" altLang="zh-CN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where the process terminates and the tracked state is cleaned up.</a:t>
            </a:r>
          </a:p>
          <a:p>
            <a:br>
              <a:rPr lang="en-US" altLang="zh-CN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altLang="zh-CN" sz="14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r>
              <a:rPr lang="en-US" altLang="zh-CN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slide shows one of the most important ideas in our design: the </a:t>
            </a:r>
            <a:r>
              <a:rPr lang="en-US" altLang="zh-CN" sz="14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**reconciliation engine**</a:t>
            </a:r>
            <a:r>
              <a:rPr lang="en-US" altLang="zh-CN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br>
              <a:rPr lang="en-US" altLang="zh-CN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altLang="zh-CN" sz="14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key principle is that kernel events are treated as triggers, while `/proc/&lt;</a:t>
            </a:r>
            <a:r>
              <a:rPr lang="en-US" altLang="zh-CN" sz="14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pid</a:t>
            </a:r>
            <a:r>
              <a:rPr lang="en-US" altLang="zh-CN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&gt;/maps` is treated as the source of truth.</a:t>
            </a:r>
          </a:p>
          <a:p>
            <a:r>
              <a:rPr lang="en-US" altLang="zh-CN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other words, </a:t>
            </a:r>
            <a:r>
              <a:rPr lang="en-US" altLang="zh-CN" sz="14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eBPF</a:t>
            </a:r>
            <a:r>
              <a:rPr lang="en-US" altLang="zh-CN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tells us when something important happened, but `/proc` tells us what the actual memory layout is.</a:t>
            </a:r>
          </a:p>
          <a:p>
            <a:endParaRPr lang="en-US" altLang="zh-CN" sz="14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Whenever a relevant event occurs, the backend reads a new snapshot from `/proc/&lt;</a:t>
            </a:r>
            <a:r>
              <a:rPr lang="en-US" altLang="zh-CN" sz="14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pid</a:t>
            </a:r>
            <a:r>
              <a:rPr lang="en-US" altLang="zh-CN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&gt;/maps`.</a:t>
            </a:r>
          </a:p>
          <a:p>
            <a:r>
              <a:rPr lang="en-US" altLang="zh-CN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Then it compares that snapshot with the previous one.</a:t>
            </a:r>
          </a:p>
          <a:p>
            <a:endParaRPr lang="en-US" altLang="zh-CN" sz="14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Through this diff process, the backend can detect mapping addition, mapping removal, heap growth, or region resizing.</a:t>
            </a:r>
          </a:p>
          <a:p>
            <a:r>
              <a:rPr lang="en-US" altLang="zh-CN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approach is especially important because raw </a:t>
            </a:r>
            <a:r>
              <a:rPr lang="en-US" altLang="zh-CN" sz="14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syscalls</a:t>
            </a:r>
            <a:r>
              <a:rPr lang="en-US" altLang="zh-CN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alone are not always enough to reconstruct the final memory layout precisely.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 dirty="0">
                <a:solidFill>
                  <a:srgbClr val="000000"/>
                </a:solidFill>
              </a:rPr>
              <a:t>After reconstructing the process state, the next step is to visualize it clearly.</a:t>
            </a:r>
          </a:p>
          <a:p>
            <a:pPr indent="0" algn="l">
              <a:lnSpc>
                <a:spcPct val="100000"/>
              </a:lnSpc>
            </a:pPr>
            <a:endParaRPr lang="en-US" sz="1400" b="0" i="0" u="none" strike="noStrike" dirty="0">
              <a:solidFill>
                <a:srgbClr val="000000"/>
              </a:solidFill>
            </a:endParaRPr>
          </a:p>
          <a:p>
            <a:pPr indent="0" algn="l">
              <a:lnSpc>
                <a:spcPct val="100000"/>
              </a:lnSpc>
            </a:pPr>
            <a:r>
              <a:rPr lang="en-US" sz="1400" b="0" i="0" u="none" strike="noStrike" dirty="0">
                <a:solidFill>
                  <a:srgbClr val="000000"/>
                </a:solidFill>
              </a:rPr>
              <a:t>Our strategy is to represent each process as an independent lane.</a:t>
            </a:r>
          </a:p>
          <a:p>
            <a:pPr indent="0" algn="l">
              <a:lnSpc>
                <a:spcPct val="100000"/>
              </a:lnSpc>
            </a:pPr>
            <a:r>
              <a:rPr lang="en-US" sz="1400" b="0" i="0" u="none" strike="noStrike" dirty="0">
                <a:solidFill>
                  <a:srgbClr val="000000"/>
                </a:solidFill>
              </a:rPr>
              <a:t>This makes comparison easier, especially for parent-child processes after `fork`.</a:t>
            </a:r>
          </a:p>
          <a:p>
            <a:pPr indent="0" algn="l">
              <a:lnSpc>
                <a:spcPct val="100000"/>
              </a:lnSpc>
            </a:pPr>
            <a:endParaRPr lang="en-US" sz="1400" b="0" i="0" u="none" strike="noStrike" dirty="0">
              <a:solidFill>
                <a:srgbClr val="000000"/>
              </a:solidFill>
            </a:endParaRPr>
          </a:p>
          <a:p>
            <a:pPr indent="0" algn="l">
              <a:lnSpc>
                <a:spcPct val="100000"/>
              </a:lnSpc>
            </a:pPr>
            <a:r>
              <a:rPr lang="en-US" sz="1400" b="0" i="0" u="none" strike="noStrike" dirty="0">
                <a:solidFill>
                  <a:srgbClr val="000000"/>
                </a:solidFill>
              </a:rPr>
              <a:t>Within each process view, different memory regions are visually encoded by type, such as heap, stack, shared libraries, and executable regions.</a:t>
            </a:r>
          </a:p>
          <a:p>
            <a:pPr indent="0" algn="l">
              <a:lnSpc>
                <a:spcPct val="100000"/>
              </a:lnSpc>
            </a:pPr>
            <a:r>
              <a:rPr lang="en-US" sz="1400" b="0" i="0" u="none" strike="noStrike" dirty="0">
                <a:solidFill>
                  <a:srgbClr val="000000"/>
                </a:solidFill>
              </a:rPr>
              <a:t>This helps users understand the address space at a glance instead of reading raw address ranges.</a:t>
            </a:r>
          </a:p>
          <a:p>
            <a:pPr indent="0" algn="l">
              <a:lnSpc>
                <a:spcPct val="100000"/>
              </a:lnSpc>
            </a:pPr>
            <a:endParaRPr lang="en-US" sz="1400" b="0" i="0" u="none" strike="noStrike" dirty="0">
              <a:solidFill>
                <a:srgbClr val="000000"/>
              </a:solidFill>
            </a:endParaRPr>
          </a:p>
          <a:p>
            <a:pPr indent="0" algn="l">
              <a:lnSpc>
                <a:spcPct val="100000"/>
              </a:lnSpc>
            </a:pPr>
            <a:r>
              <a:rPr lang="en-US" sz="1400" b="0" i="0" u="none" strike="noStrike" dirty="0">
                <a:solidFill>
                  <a:srgbClr val="000000"/>
                </a:solidFill>
              </a:rPr>
              <a:t>Another important design goal is to visualize both structure and change.</a:t>
            </a:r>
          </a:p>
          <a:p>
            <a:pPr indent="0" algn="l">
              <a:lnSpc>
                <a:spcPct val="100000"/>
              </a:lnSpc>
            </a:pPr>
            <a:r>
              <a:rPr lang="en-US" sz="1400" b="0" i="0" u="none" strike="noStrike" dirty="0">
                <a:solidFill>
                  <a:srgbClr val="000000"/>
                </a:solidFill>
              </a:rPr>
              <a:t>The interface should show not only what the memory layout looks like now, but also which parts changed and how.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r>
              <a:rPr lang="en-US" altLang="zh-CN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slide explains how the frontend supports real-time interaction.</a:t>
            </a:r>
          </a:p>
          <a:p>
            <a:endParaRPr lang="en-US" altLang="zh-CN" sz="14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First, the frontend performs **real-time rendering**.</a:t>
            </a:r>
          </a:p>
          <a:p>
            <a:r>
              <a:rPr lang="en-US" altLang="zh-CN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receives updates through WebSocket and refreshes the process memory views dynamically.</a:t>
            </a:r>
          </a:p>
          <a:p>
            <a:endParaRPr lang="en-US" altLang="zh-CN" sz="14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Second, it maintains **timeline history**.</a:t>
            </a:r>
          </a:p>
          <a:p>
            <a:r>
              <a:rPr lang="en-US" altLang="zh-CN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 storing recent snapshots and event markers, the system allows users to inspect how the memory state evolves step by step.</a:t>
            </a:r>
          </a:p>
          <a:p>
            <a:endParaRPr lang="en-US" altLang="zh-CN" sz="14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Third, it supports **parent-child comparison**.</a:t>
            </a:r>
          </a:p>
          <a:p>
            <a:r>
              <a:rPr lang="en-US" altLang="zh-CN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 showing processes side by side, the system makes it easier to observe how the child initially resembles the parent after `fork`, and how the address space is rebuilt after `exec`.</a:t>
            </a:r>
            <a:endParaRPr lang="zh-CN" altLang="en-US" sz="14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 dirty="0">
                <a:solidFill>
                  <a:srgbClr val="000000"/>
                </a:solidFill>
              </a:rPr>
              <a:t>Now I will introduce the demo part.</a:t>
            </a:r>
          </a:p>
          <a:p>
            <a:pPr indent="0" algn="l">
              <a:lnSpc>
                <a:spcPct val="100000"/>
              </a:lnSpc>
            </a:pPr>
            <a:endParaRPr lang="en-US" sz="1400" b="0" i="0" u="none" strike="noStrike" dirty="0">
              <a:solidFill>
                <a:srgbClr val="000000"/>
              </a:solidFill>
            </a:endParaRPr>
          </a:p>
          <a:p>
            <a:pPr indent="0" algn="l">
              <a:lnSpc>
                <a:spcPct val="100000"/>
              </a:lnSpc>
            </a:pPr>
            <a:r>
              <a:rPr lang="en-US" sz="1400" b="0" i="0" u="none" strike="noStrike" dirty="0">
                <a:solidFill>
                  <a:srgbClr val="000000"/>
                </a:solidFill>
              </a:rPr>
              <a:t>In the demo, there are several key things we want the audience to observe.</a:t>
            </a:r>
          </a:p>
          <a:p>
            <a:pPr indent="0" algn="l">
              <a:lnSpc>
                <a:spcPct val="100000"/>
              </a:lnSpc>
            </a:pPr>
            <a:endParaRPr lang="en-US" sz="1400" b="0" i="0" u="none" strike="noStrike" dirty="0">
              <a:solidFill>
                <a:srgbClr val="000000"/>
              </a:solidFill>
            </a:endParaRPr>
          </a:p>
          <a:p>
            <a:pPr indent="0" algn="l">
              <a:lnSpc>
                <a:spcPct val="100000"/>
              </a:lnSpc>
            </a:pPr>
            <a:r>
              <a:rPr lang="en-US" sz="1400" b="0" i="0" u="none" strike="noStrike" dirty="0">
                <a:solidFill>
                  <a:srgbClr val="000000"/>
                </a:solidFill>
              </a:rPr>
              <a:t>First, we show **process start**.</a:t>
            </a:r>
          </a:p>
          <a:p>
            <a:pPr indent="0" algn="l">
              <a:lnSpc>
                <a:spcPct val="100000"/>
              </a:lnSpc>
            </a:pPr>
            <a:r>
              <a:rPr lang="en-US" sz="1400" b="0" i="0" u="none" strike="noStrike" dirty="0">
                <a:solidFill>
                  <a:srgbClr val="000000"/>
                </a:solidFill>
              </a:rPr>
              <a:t>This demonstrates how a target process appears in the system and how its initial address space is displayed.</a:t>
            </a:r>
          </a:p>
          <a:p>
            <a:pPr indent="0" algn="l">
              <a:lnSpc>
                <a:spcPct val="100000"/>
              </a:lnSpc>
            </a:pPr>
            <a:endParaRPr lang="en-US" sz="1400" b="0" i="0" u="none" strike="noStrike" dirty="0">
              <a:solidFill>
                <a:srgbClr val="000000"/>
              </a:solidFill>
            </a:endParaRPr>
          </a:p>
          <a:p>
            <a:pPr indent="0" algn="l">
              <a:lnSpc>
                <a:spcPct val="100000"/>
              </a:lnSpc>
            </a:pPr>
            <a:r>
              <a:rPr lang="en-US" sz="1400" b="0" i="0" u="none" strike="noStrike" dirty="0">
                <a:solidFill>
                  <a:srgbClr val="000000"/>
                </a:solidFill>
              </a:rPr>
              <a:t>Second, we show **memory growth**.</a:t>
            </a:r>
          </a:p>
          <a:p>
            <a:pPr indent="0" algn="l">
              <a:lnSpc>
                <a:spcPct val="100000"/>
              </a:lnSpc>
            </a:pPr>
            <a:r>
              <a:rPr lang="en-US" sz="1400" b="0" i="0" u="none" strike="noStrike" dirty="0">
                <a:solidFill>
                  <a:srgbClr val="000000"/>
                </a:solidFill>
              </a:rPr>
              <a:t>When the process allocates memory, we can observe changes related to `</a:t>
            </a:r>
            <a:r>
              <a:rPr lang="en-US" sz="1400" b="0" i="0" u="none" strike="noStrike" dirty="0" err="1">
                <a:solidFill>
                  <a:srgbClr val="000000"/>
                </a:solidFill>
              </a:rPr>
              <a:t>brk</a:t>
            </a:r>
            <a:r>
              <a:rPr lang="en-US" sz="1400" b="0" i="0" u="none" strike="noStrike" dirty="0">
                <a:solidFill>
                  <a:srgbClr val="000000"/>
                </a:solidFill>
              </a:rPr>
              <a:t>` or `</a:t>
            </a:r>
            <a:r>
              <a:rPr lang="en-US" sz="1400" b="0" i="0" u="none" strike="noStrike" dirty="0" err="1">
                <a:solidFill>
                  <a:srgbClr val="000000"/>
                </a:solidFill>
              </a:rPr>
              <a:t>mmap</a:t>
            </a:r>
            <a:r>
              <a:rPr lang="en-US" sz="1400" b="0" i="0" u="none" strike="noStrike" dirty="0">
                <a:solidFill>
                  <a:srgbClr val="000000"/>
                </a:solidFill>
              </a:rPr>
              <a:t>`, especially in heap-related behavior.</a:t>
            </a:r>
          </a:p>
          <a:p>
            <a:pPr indent="0" algn="l">
              <a:lnSpc>
                <a:spcPct val="100000"/>
              </a:lnSpc>
            </a:pPr>
            <a:endParaRPr lang="en-US" sz="1400" b="0" i="0" u="none" strike="noStrike" dirty="0">
              <a:solidFill>
                <a:srgbClr val="000000"/>
              </a:solidFill>
            </a:endParaRPr>
          </a:p>
          <a:p>
            <a:pPr indent="0" algn="l">
              <a:lnSpc>
                <a:spcPct val="100000"/>
              </a:lnSpc>
            </a:pPr>
            <a:r>
              <a:rPr lang="en-US" sz="1400" b="0" i="0" u="none" strike="noStrike" dirty="0">
                <a:solidFill>
                  <a:srgbClr val="000000"/>
                </a:solidFill>
              </a:rPr>
              <a:t>Third, we show **fork**.</a:t>
            </a:r>
          </a:p>
          <a:p>
            <a:pPr indent="0" algn="l">
              <a:lnSpc>
                <a:spcPct val="100000"/>
              </a:lnSpc>
            </a:pPr>
            <a:r>
              <a:rPr lang="en-US" sz="1400" b="0" i="0" u="none" strike="noStrike" dirty="0">
                <a:solidFill>
                  <a:srgbClr val="000000"/>
                </a:solidFill>
              </a:rPr>
              <a:t>At that moment, a new child process appears, and its memory layout initially looks very similar to the parent.</a:t>
            </a:r>
          </a:p>
          <a:p>
            <a:pPr indent="0" algn="l">
              <a:lnSpc>
                <a:spcPct val="100000"/>
              </a:lnSpc>
            </a:pPr>
            <a:endParaRPr lang="en-US" sz="1400" b="0" i="0" u="none" strike="noStrike" dirty="0">
              <a:solidFill>
                <a:srgbClr val="000000"/>
              </a:solidFill>
            </a:endParaRPr>
          </a:p>
          <a:p>
            <a:pPr indent="0" algn="l">
              <a:lnSpc>
                <a:spcPct val="100000"/>
              </a:lnSpc>
            </a:pPr>
            <a:r>
              <a:rPr lang="en-US" sz="1400" b="0" i="0" u="none" strike="noStrike" dirty="0">
                <a:solidFill>
                  <a:srgbClr val="000000"/>
                </a:solidFill>
              </a:rPr>
              <a:t>Finally, we show **exec**.</a:t>
            </a:r>
          </a:p>
          <a:p>
            <a:pPr indent="0" algn="l">
              <a:lnSpc>
                <a:spcPct val="100000"/>
              </a:lnSpc>
            </a:pPr>
            <a:r>
              <a:rPr lang="en-US" sz="1400" b="0" i="0" u="none" strike="noStrike" dirty="0">
                <a:solidFill>
                  <a:srgbClr val="000000"/>
                </a:solidFill>
              </a:rPr>
              <a:t>This is where the child process memory layout is effectively cleared and rebuilt, which clearly shows why lifecycle-aware tracking is important.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 dirty="0" err="1">
                <a:solidFill>
                  <a:srgbClr val="000000"/>
                </a:solidFill>
              </a:rPr>
              <a:t>hrough</a:t>
            </a:r>
            <a:r>
              <a:rPr lang="en-US" sz="1400" b="0" i="0" u="none" strike="noStrike" dirty="0">
                <a:solidFill>
                  <a:srgbClr val="000000"/>
                </a:solidFill>
              </a:rPr>
              <a:t> this project, we gained several important insights.</a:t>
            </a:r>
          </a:p>
          <a:p>
            <a:pPr indent="0" algn="l">
              <a:lnSpc>
                <a:spcPct val="100000"/>
              </a:lnSpc>
            </a:pPr>
            <a:endParaRPr lang="en-US" sz="1400" b="0" i="0" u="none" strike="noStrike" dirty="0">
              <a:solidFill>
                <a:srgbClr val="000000"/>
              </a:solidFill>
            </a:endParaRPr>
          </a:p>
          <a:p>
            <a:pPr indent="0" algn="l">
              <a:lnSpc>
                <a:spcPct val="100000"/>
              </a:lnSpc>
            </a:pPr>
            <a:r>
              <a:rPr lang="en-US" sz="1400" b="0" i="0" u="none" strike="noStrike" dirty="0">
                <a:solidFill>
                  <a:srgbClr val="000000"/>
                </a:solidFill>
              </a:rPr>
              <a:t>The first is about the relationship between kernel behavior and visible memory layout.</a:t>
            </a:r>
          </a:p>
          <a:p>
            <a:pPr indent="0" algn="l">
              <a:lnSpc>
                <a:spcPct val="100000"/>
              </a:lnSpc>
            </a:pPr>
            <a:r>
              <a:rPr lang="en-US" sz="1400" b="0" i="0" u="none" strike="noStrike" dirty="0">
                <a:solidFill>
                  <a:srgbClr val="000000"/>
                </a:solidFill>
              </a:rPr>
              <a:t>For example, stack growth is often handled automatically through page faults, but the resulting VMA expansion can still be captured by our visualizer.</a:t>
            </a:r>
          </a:p>
          <a:p>
            <a:pPr indent="0" algn="l">
              <a:lnSpc>
                <a:spcPct val="100000"/>
              </a:lnSpc>
            </a:pPr>
            <a:endParaRPr lang="en-US" sz="1400" b="0" i="0" u="none" strike="noStrike" dirty="0">
              <a:solidFill>
                <a:srgbClr val="000000"/>
              </a:solidFill>
            </a:endParaRPr>
          </a:p>
          <a:p>
            <a:pPr indent="0" algn="l">
              <a:lnSpc>
                <a:spcPct val="100000"/>
              </a:lnSpc>
            </a:pPr>
            <a:r>
              <a:rPr lang="en-US" sz="1400" b="0" i="0" u="none" strike="noStrike" dirty="0">
                <a:solidFill>
                  <a:srgbClr val="000000"/>
                </a:solidFill>
              </a:rPr>
              <a:t>The second is about performance.</a:t>
            </a:r>
          </a:p>
          <a:p>
            <a:pPr indent="0" algn="l">
              <a:lnSpc>
                <a:spcPct val="100000"/>
              </a:lnSpc>
            </a:pPr>
            <a:r>
              <a:rPr lang="en-US" sz="1400" b="0" i="0" u="none" strike="noStrike" dirty="0">
                <a:solidFill>
                  <a:srgbClr val="000000"/>
                </a:solidFill>
              </a:rPr>
              <a:t>If we rely only on polling `/proc`, the system is not responsive enough for high-frequency changes.</a:t>
            </a:r>
          </a:p>
          <a:p>
            <a:pPr indent="0" algn="l">
              <a:lnSpc>
                <a:spcPct val="100000"/>
              </a:lnSpc>
            </a:pPr>
            <a:r>
              <a:rPr lang="en-US" sz="1400" b="0" i="0" u="none" strike="noStrike" dirty="0">
                <a:solidFill>
                  <a:srgbClr val="000000"/>
                </a:solidFill>
              </a:rPr>
              <a:t>This shows why </a:t>
            </a:r>
            <a:r>
              <a:rPr lang="en-US" sz="1400" b="0" i="0" u="none" strike="noStrike" dirty="0" err="1">
                <a:solidFill>
                  <a:srgbClr val="000000"/>
                </a:solidFill>
              </a:rPr>
              <a:t>eBPF</a:t>
            </a:r>
            <a:r>
              <a:rPr lang="en-US" sz="1400" b="0" i="0" u="none" strike="noStrike" dirty="0">
                <a:solidFill>
                  <a:srgbClr val="000000"/>
                </a:solidFill>
              </a:rPr>
              <a:t>-triggered updates are important.</a:t>
            </a:r>
          </a:p>
          <a:p>
            <a:pPr indent="0" algn="l">
              <a:lnSpc>
                <a:spcPct val="100000"/>
              </a:lnSpc>
            </a:pPr>
            <a:endParaRPr lang="en-US" sz="1400" b="0" i="0" u="none" strike="noStrike" dirty="0">
              <a:solidFill>
                <a:srgbClr val="000000"/>
              </a:solidFill>
            </a:endParaRPr>
          </a:p>
          <a:p>
            <a:pPr indent="0" algn="l">
              <a:lnSpc>
                <a:spcPct val="100000"/>
              </a:lnSpc>
            </a:pPr>
            <a:r>
              <a:rPr lang="en-US" sz="1400" b="0" i="0" u="none" strike="noStrike" dirty="0">
                <a:solidFill>
                  <a:srgbClr val="000000"/>
                </a:solidFill>
              </a:rPr>
              <a:t>The third is about precision.</a:t>
            </a:r>
          </a:p>
          <a:p>
            <a:pPr indent="0" algn="l">
              <a:lnSpc>
                <a:spcPct val="100000"/>
              </a:lnSpc>
            </a:pPr>
            <a:r>
              <a:rPr lang="en-US" sz="1400" b="0" i="0" u="none" strike="noStrike" dirty="0">
                <a:solidFill>
                  <a:srgbClr val="000000"/>
                </a:solidFill>
              </a:rPr>
              <a:t>A successful `</a:t>
            </a:r>
            <a:r>
              <a:rPr lang="en-US" sz="1400" b="0" i="0" u="none" strike="noStrike" dirty="0" err="1">
                <a:solidFill>
                  <a:srgbClr val="000000"/>
                </a:solidFill>
              </a:rPr>
              <a:t>mmap</a:t>
            </a:r>
            <a:r>
              <a:rPr lang="en-US" sz="1400" b="0" i="0" u="none" strike="noStrike" dirty="0">
                <a:solidFill>
                  <a:srgbClr val="000000"/>
                </a:solidFill>
              </a:rPr>
              <a:t>` does not always mean that physical memory has already been allocated.</a:t>
            </a:r>
          </a:p>
          <a:p>
            <a:pPr indent="0" algn="l">
              <a:lnSpc>
                <a:spcPct val="100000"/>
              </a:lnSpc>
            </a:pPr>
            <a:r>
              <a:rPr lang="en-US" sz="1400" b="0" i="0" u="none" strike="noStrike" dirty="0">
                <a:solidFill>
                  <a:srgbClr val="000000"/>
                </a:solidFill>
              </a:rPr>
              <a:t>This is related to lazy allocation and the distinction between virtual size and RSS.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r>
              <a:rPr lang="en-US" altLang="zh-CN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Left includes using BCC </a:t>
            </a:r>
            <a:r>
              <a:rPr lang="en-US" altLang="zh-CN" sz="14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tracepoints</a:t>
            </a:r>
            <a:r>
              <a:rPr lang="en-US" altLang="zh-CN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monitor memory-related </a:t>
            </a:r>
            <a:r>
              <a:rPr lang="en-US" altLang="zh-CN" sz="14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syscalls</a:t>
            </a:r>
            <a:r>
              <a:rPr lang="en-US" altLang="zh-CN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such as `</a:t>
            </a:r>
            <a:r>
              <a:rPr lang="en-US" altLang="zh-CN" sz="14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mmap</a:t>
            </a:r>
            <a:r>
              <a:rPr lang="en-US" altLang="zh-CN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` and `</a:t>
            </a:r>
            <a:r>
              <a:rPr lang="en-US" altLang="zh-CN" sz="14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brk</a:t>
            </a:r>
            <a:r>
              <a:rPr lang="en-US" altLang="zh-CN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`, building the ring buffer event channel, designing the system architecture, and dealing with low-level instrumentation challenges.</a:t>
            </a:r>
          </a:p>
          <a:p>
            <a:br>
              <a:rPr lang="en-US" altLang="zh-CN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altLang="zh-CN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Right includes the lifecycle tracking state machine, the reconciliation engine based on `/proc` snapshots, the frontend visualization, and the real-time WebSocket and timeline features.</a:t>
            </a:r>
          </a:p>
          <a:p>
            <a:br>
              <a:rPr lang="en-US" altLang="zh-CN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altLang="zh-CN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 presentation will be divided into two parts.</a:t>
            </a:r>
          </a:p>
          <a:p>
            <a:r>
              <a:rPr lang="en-US" altLang="zh-CN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will first introduce the motivation, requirements, architecture, theoretical foundation, and kernel instrumentation.</a:t>
            </a:r>
          </a:p>
          <a:p>
            <a:r>
              <a:rPr lang="en-US" altLang="zh-CN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Then my teammate will continue with lifecycle tracking, reconciliation, visualization, demo results, and the final conclusion.</a:t>
            </a:r>
          </a:p>
          <a:p>
            <a:endParaRPr lang="en-US" altLang="zh-CN" sz="14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br>
              <a:rPr lang="en-US" altLang="zh-CN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altLang="zh-CN" sz="14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indent="0" algn="l">
              <a:lnSpc>
                <a:spcPct val="100000"/>
              </a:lnSpc>
            </a:pPr>
            <a:endParaRPr lang="en-US" sz="1400" b="0" i="0" u="none" strike="noStrike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1C638A-DB07-06EB-5DCE-DF8B91D8A3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768A41D-EA03-D7A2-37D2-F83135D67BC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F32506-203C-1391-257B-A1BC49821BE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8070389D-3A79-4015-332D-7C2CDF34EBB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521D8CFF-D1FD-9E16-3E01-46C24B8FD0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endParaRPr lang="en-US" sz="1400" b="0" i="0" u="none" strike="noStrike" dirty="0">
              <a:solidFill>
                <a:srgbClr val="000000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9FA6B2-9E86-2A3F-1EF7-00225C8873F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084521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 dirty="0">
                <a:solidFill>
                  <a:srgbClr val="000000"/>
                </a:solidFill>
              </a:rPr>
              <a:t>This slide discusses the remaining challenges and future directions.</a:t>
            </a:r>
          </a:p>
          <a:p>
            <a:pPr indent="0" algn="l">
              <a:lnSpc>
                <a:spcPct val="100000"/>
              </a:lnSpc>
            </a:pPr>
            <a:endParaRPr lang="en-US" sz="1400" b="0" i="0" u="none" strike="noStrike" dirty="0">
              <a:solidFill>
                <a:srgbClr val="000000"/>
              </a:solidFill>
            </a:endParaRPr>
          </a:p>
          <a:p>
            <a:pPr indent="0" algn="l">
              <a:lnSpc>
                <a:spcPct val="100000"/>
              </a:lnSpc>
            </a:pPr>
            <a:r>
              <a:rPr lang="en-US" sz="1400" b="0" i="0" u="none" strike="noStrike" dirty="0">
                <a:solidFill>
                  <a:srgbClr val="000000"/>
                </a:solidFill>
              </a:rPr>
              <a:t>One challenge is handling rapid memory-state changes while keeping the frontend responsive and readable.</a:t>
            </a:r>
          </a:p>
          <a:p>
            <a:pPr indent="0" algn="l">
              <a:lnSpc>
                <a:spcPct val="100000"/>
              </a:lnSpc>
            </a:pPr>
            <a:r>
              <a:rPr lang="en-US" sz="1400" b="0" i="0" u="none" strike="noStrike" dirty="0">
                <a:solidFill>
                  <a:srgbClr val="000000"/>
                </a:solidFill>
              </a:rPr>
              <a:t>To mitigate this, the system limits refresh frequency and uses event-triggered updates rather than redrawing everything on every change.</a:t>
            </a:r>
          </a:p>
          <a:p>
            <a:pPr indent="0" algn="l">
              <a:lnSpc>
                <a:spcPct val="100000"/>
              </a:lnSpc>
            </a:pPr>
            <a:endParaRPr lang="en-US" sz="1400" b="0" i="0" u="none" strike="noStrike" dirty="0">
              <a:solidFill>
                <a:srgbClr val="000000"/>
              </a:solidFill>
            </a:endParaRPr>
          </a:p>
          <a:p>
            <a:pPr indent="0" algn="l">
              <a:lnSpc>
                <a:spcPct val="100000"/>
              </a:lnSpc>
            </a:pPr>
            <a:r>
              <a:rPr lang="en-US" sz="1400" b="0" i="0" u="none" strike="noStrike" dirty="0">
                <a:solidFill>
                  <a:srgbClr val="000000"/>
                </a:solidFill>
              </a:rPr>
              <a:t>Another challenge is recursive tracking, such as following children of children.</a:t>
            </a:r>
          </a:p>
          <a:p>
            <a:pPr indent="0" algn="l">
              <a:lnSpc>
                <a:spcPct val="100000"/>
              </a:lnSpc>
            </a:pPr>
            <a:r>
              <a:rPr lang="en-US" sz="1400" b="0" i="0" u="none" strike="noStrike" dirty="0">
                <a:solidFill>
                  <a:srgbClr val="000000"/>
                </a:solidFill>
              </a:rPr>
              <a:t>This becomes important when lifecycle tracking goes beyond simple parent-child examples.</a:t>
            </a:r>
          </a:p>
          <a:p>
            <a:pPr indent="0" algn="l">
              <a:lnSpc>
                <a:spcPct val="100000"/>
              </a:lnSpc>
            </a:pPr>
            <a:endParaRPr lang="en-US" sz="1400" b="0" i="0" u="none" strike="noStrike" dirty="0">
              <a:solidFill>
                <a:srgbClr val="000000"/>
              </a:solidFill>
            </a:endParaRPr>
          </a:p>
          <a:p>
            <a:pPr indent="0" algn="l">
              <a:lnSpc>
                <a:spcPct val="100000"/>
              </a:lnSpc>
            </a:pPr>
            <a:r>
              <a:rPr lang="en-US" sz="1400" b="0" i="0" u="none" strike="noStrike" dirty="0">
                <a:solidFill>
                  <a:srgbClr val="000000"/>
                </a:solidFill>
              </a:rPr>
              <a:t>For future work, one possible direction is page-table-level visualization.</a:t>
            </a:r>
          </a:p>
          <a:p>
            <a:pPr indent="0" algn="l">
              <a:lnSpc>
                <a:spcPct val="100000"/>
              </a:lnSpc>
            </a:pPr>
            <a:r>
              <a:rPr lang="en-US" sz="1400" b="0" i="0" u="none" strike="noStrike" dirty="0">
                <a:solidFill>
                  <a:srgbClr val="000000"/>
                </a:solidFill>
              </a:rPr>
              <a:t>Currently, we mainly work at the VMA level, but going deeper into page tables could reveal more low-level details.</a:t>
            </a:r>
          </a:p>
          <a:p>
            <a:pPr indent="0" algn="l">
              <a:lnSpc>
                <a:spcPct val="100000"/>
              </a:lnSpc>
            </a:pPr>
            <a:endParaRPr lang="en-US" sz="1400" b="0" i="0" u="none" strike="noStrike" dirty="0">
              <a:solidFill>
                <a:srgbClr val="000000"/>
              </a:solidFill>
            </a:endParaRPr>
          </a:p>
          <a:p>
            <a:pPr indent="0" algn="l">
              <a:lnSpc>
                <a:spcPct val="100000"/>
              </a:lnSpc>
            </a:pPr>
            <a:r>
              <a:rPr lang="en-US" sz="1400" b="0" i="0" u="none" strike="noStrike" dirty="0">
                <a:solidFill>
                  <a:srgbClr val="000000"/>
                </a:solidFill>
              </a:rPr>
              <a:t>Another direction is NUMA-aware visualization, which would allow the system to show where memory is physically located in multi-node systems.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 dirty="0">
                <a:solidFill>
                  <a:srgbClr val="000000"/>
                </a:solidFill>
              </a:rPr>
              <a:t>o conclude, we successfully built a **non-invasive, real-time memory visualizer** for Linux processes.</a:t>
            </a:r>
          </a:p>
          <a:p>
            <a:pPr indent="0" algn="l">
              <a:lnSpc>
                <a:spcPct val="100000"/>
              </a:lnSpc>
            </a:pPr>
            <a:endParaRPr lang="en-US" sz="1400" b="0" i="0" u="none" strike="noStrike" dirty="0">
              <a:solidFill>
                <a:srgbClr val="000000"/>
              </a:solidFill>
            </a:endParaRPr>
          </a:p>
          <a:p>
            <a:pPr indent="0" algn="l">
              <a:lnSpc>
                <a:spcPct val="100000"/>
              </a:lnSpc>
            </a:pPr>
            <a:r>
              <a:rPr lang="en-US" sz="1400" b="0" i="0" u="none" strike="noStrike" dirty="0">
                <a:solidFill>
                  <a:srgbClr val="000000"/>
                </a:solidFill>
              </a:rPr>
              <a:t>Our implementation covers the core Topic-8 requirements:</a:t>
            </a:r>
          </a:p>
          <a:p>
            <a:pPr indent="0" algn="l">
              <a:lnSpc>
                <a:spcPct val="100000"/>
              </a:lnSpc>
            </a:pPr>
            <a:endParaRPr lang="en-US" sz="1400" b="0" i="0" u="none" strike="noStrike" dirty="0">
              <a:solidFill>
                <a:srgbClr val="000000"/>
              </a:solidFill>
            </a:endParaRPr>
          </a:p>
          <a:p>
            <a:pPr indent="0" algn="l">
              <a:lnSpc>
                <a:spcPct val="100000"/>
              </a:lnSpc>
            </a:pPr>
            <a:r>
              <a:rPr lang="en-US" sz="1400" b="0" i="0" u="none" strike="noStrike" dirty="0">
                <a:solidFill>
                  <a:srgbClr val="000000"/>
                </a:solidFill>
              </a:rPr>
              <a:t>* </a:t>
            </a:r>
            <a:r>
              <a:rPr lang="en-US" sz="1400" b="0" i="0" u="none" strike="noStrike" dirty="0" err="1">
                <a:solidFill>
                  <a:srgbClr val="000000"/>
                </a:solidFill>
              </a:rPr>
              <a:t>syscall</a:t>
            </a:r>
            <a:r>
              <a:rPr lang="en-US" sz="1400" b="0" i="0" u="none" strike="noStrike" dirty="0">
                <a:solidFill>
                  <a:srgbClr val="000000"/>
                </a:solidFill>
              </a:rPr>
              <a:t> instrumentation for `</a:t>
            </a:r>
            <a:r>
              <a:rPr lang="en-US" sz="1400" b="0" i="0" u="none" strike="noStrike" dirty="0" err="1">
                <a:solidFill>
                  <a:srgbClr val="000000"/>
                </a:solidFill>
              </a:rPr>
              <a:t>mmap</a:t>
            </a:r>
            <a:r>
              <a:rPr lang="en-US" sz="1400" b="0" i="0" u="none" strike="noStrike" dirty="0">
                <a:solidFill>
                  <a:srgbClr val="000000"/>
                </a:solidFill>
              </a:rPr>
              <a:t>`, `</a:t>
            </a:r>
            <a:r>
              <a:rPr lang="en-US" sz="1400" b="0" i="0" u="none" strike="noStrike" dirty="0" err="1">
                <a:solidFill>
                  <a:srgbClr val="000000"/>
                </a:solidFill>
              </a:rPr>
              <a:t>munmap</a:t>
            </a:r>
            <a:r>
              <a:rPr lang="en-US" sz="1400" b="0" i="0" u="none" strike="noStrike" dirty="0">
                <a:solidFill>
                  <a:srgbClr val="000000"/>
                </a:solidFill>
              </a:rPr>
              <a:t>`, and `</a:t>
            </a:r>
            <a:r>
              <a:rPr lang="en-US" sz="1400" b="0" i="0" u="none" strike="noStrike" dirty="0" err="1">
                <a:solidFill>
                  <a:srgbClr val="000000"/>
                </a:solidFill>
              </a:rPr>
              <a:t>brk</a:t>
            </a:r>
            <a:r>
              <a:rPr lang="en-US" sz="1400" b="0" i="0" u="none" strike="noStrike" dirty="0">
                <a:solidFill>
                  <a:srgbClr val="000000"/>
                </a:solidFill>
              </a:rPr>
              <a:t>`</a:t>
            </a:r>
          </a:p>
          <a:p>
            <a:pPr indent="0" algn="l">
              <a:lnSpc>
                <a:spcPct val="100000"/>
              </a:lnSpc>
            </a:pPr>
            <a:r>
              <a:rPr lang="en-US" sz="1400" b="0" i="0" u="none" strike="noStrike" dirty="0">
                <a:solidFill>
                  <a:srgbClr val="000000"/>
                </a:solidFill>
              </a:rPr>
              <a:t>* VMA metadata reconstruction</a:t>
            </a:r>
          </a:p>
          <a:p>
            <a:pPr indent="0" algn="l">
              <a:lnSpc>
                <a:spcPct val="100000"/>
              </a:lnSpc>
            </a:pPr>
            <a:r>
              <a:rPr lang="en-US" sz="1400" b="0" i="0" u="none" strike="noStrike" dirty="0">
                <a:solidFill>
                  <a:srgbClr val="000000"/>
                </a:solidFill>
              </a:rPr>
              <a:t>* dynamic visualization</a:t>
            </a:r>
          </a:p>
          <a:p>
            <a:pPr indent="0" algn="l">
              <a:lnSpc>
                <a:spcPct val="100000"/>
              </a:lnSpc>
            </a:pPr>
            <a:r>
              <a:rPr lang="en-US" sz="1400" b="0" i="0" u="none" strike="noStrike" dirty="0">
                <a:solidFill>
                  <a:srgbClr val="000000"/>
                </a:solidFill>
              </a:rPr>
              <a:t>* and an advanced extension for `fork` and `exec`</a:t>
            </a:r>
          </a:p>
          <a:p>
            <a:pPr indent="0" algn="l">
              <a:lnSpc>
                <a:spcPct val="100000"/>
              </a:lnSpc>
            </a:pPr>
            <a:endParaRPr lang="en-US" sz="1400" b="0" i="0" u="none" strike="noStrike" dirty="0">
              <a:solidFill>
                <a:srgbClr val="000000"/>
              </a:solidFill>
            </a:endParaRPr>
          </a:p>
          <a:p>
            <a:pPr indent="0" algn="l">
              <a:lnSpc>
                <a:spcPct val="100000"/>
              </a:lnSpc>
            </a:pPr>
            <a:r>
              <a:rPr lang="en-US" sz="1400" b="0" i="0" u="none" strike="noStrike" dirty="0">
                <a:solidFill>
                  <a:srgbClr val="000000"/>
                </a:solidFill>
              </a:rPr>
              <a:t>More importantly, the project demonstrates a complete pipeline from kernel event capture to user-space reconstruction and live visualization.</a:t>
            </a:r>
          </a:p>
          <a:p>
            <a:pPr indent="0" algn="l">
              <a:lnSpc>
                <a:spcPct val="100000"/>
              </a:lnSpc>
            </a:pPr>
            <a:endParaRPr lang="en-US" sz="1400" b="0" i="0" u="none" strike="noStrike" dirty="0">
              <a:solidFill>
                <a:srgbClr val="000000"/>
              </a:solidFill>
            </a:endParaRPr>
          </a:p>
          <a:p>
            <a:pPr indent="0" algn="l">
              <a:lnSpc>
                <a:spcPct val="100000"/>
              </a:lnSpc>
            </a:pPr>
            <a:r>
              <a:rPr lang="en-US" sz="1400" b="0" i="0" u="none" strike="noStrike" dirty="0">
                <a:solidFill>
                  <a:srgbClr val="000000"/>
                </a:solidFill>
              </a:rPr>
              <a:t>Thank you very much for listening.</a:t>
            </a:r>
          </a:p>
          <a:p>
            <a:pPr indent="0" algn="l">
              <a:lnSpc>
                <a:spcPct val="100000"/>
              </a:lnSpc>
            </a:pPr>
            <a:r>
              <a:rPr lang="en-US" sz="1400" b="0" i="0" u="none" strike="noStrike" dirty="0">
                <a:solidFill>
                  <a:srgbClr val="000000"/>
                </a:solidFill>
              </a:rPr>
              <a:t>We are happy to take any questions.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67957D-FD40-0DDD-5336-A5815B4BB4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01A220D-50C8-D69F-1586-366FC578A34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EE058C-800D-0097-9183-D69DA33104C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2F270CA3-C49D-A94C-035A-2A6C300DC7B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EAB4CEAB-6BE5-4445-483D-52D2833653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endParaRPr lang="en-US" sz="1400" b="0" i="0" u="none" strike="noStrike" dirty="0">
              <a:solidFill>
                <a:srgbClr val="000000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773EA5-A7D7-B5BA-E5FF-96E1AC038E8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34859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r>
              <a:rPr lang="en-US" altLang="zh-CN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Virtual memory is a fundamental concept, but it is difficult to observe directly.</a:t>
            </a:r>
          </a:p>
          <a:p>
            <a:endParaRPr lang="en-US" altLang="zh-CN" sz="14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real Linux processes, the address space changes dynamically when a program allocates memory, loads libraries, creates child processes, or executes another binary.</a:t>
            </a:r>
            <a:br>
              <a:rPr lang="en-US" altLang="zh-CN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altLang="zh-CN" sz="14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Linux provides `/proc/&lt;</a:t>
            </a:r>
            <a:r>
              <a:rPr lang="en-US" altLang="zh-CN" sz="14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pid</a:t>
            </a:r>
            <a:r>
              <a:rPr lang="en-US" altLang="zh-CN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&gt;/maps`, but that file is only a static snapshot. (Left Figure)</a:t>
            </a:r>
          </a:p>
          <a:p>
            <a:r>
              <a:rPr lang="en-US" altLang="zh-CN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tells us what the memory layout looks like at one moment, but not how it evolves.</a:t>
            </a:r>
          </a:p>
          <a:p>
            <a:r>
              <a:rPr lang="en-US" altLang="zh-CN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 if we want to understand what really happens after `fork()` or `exec()`, the plain text output is not enough.</a:t>
            </a:r>
          </a:p>
          <a:p>
            <a:endParaRPr lang="en-US" altLang="zh-CN" sz="14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 is why we wanted to build a </a:t>
            </a:r>
            <a:r>
              <a:rPr lang="en-US" altLang="zh-CN" sz="14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**live map**</a:t>
            </a:r>
            <a:r>
              <a:rPr lang="en-US" altLang="zh-CN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process memory.</a:t>
            </a:r>
          </a:p>
          <a:p>
            <a:r>
              <a:rPr lang="en-US" altLang="zh-CN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Instead of only showing states, we want to show transitions.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r>
              <a:rPr lang="en-US" altLang="zh-CN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requirement is to instrument `</a:t>
            </a:r>
            <a:r>
              <a:rPr lang="en-US" altLang="zh-CN" sz="14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mmap</a:t>
            </a:r>
            <a:r>
              <a:rPr lang="en-US" altLang="zh-CN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()`, `</a:t>
            </a:r>
            <a:r>
              <a:rPr lang="en-US" altLang="zh-CN" sz="14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munmap</a:t>
            </a:r>
            <a:r>
              <a:rPr lang="en-US" altLang="zh-CN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()`, and `</a:t>
            </a:r>
            <a:r>
              <a:rPr lang="en-US" altLang="zh-CN" sz="14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brk</a:t>
            </a:r>
            <a:r>
              <a:rPr lang="en-US" altLang="zh-CN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()`.</a:t>
            </a:r>
          </a:p>
          <a:p>
            <a:r>
              <a:rPr lang="en-US" altLang="zh-CN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 </a:t>
            </a:r>
            <a:r>
              <a:rPr lang="en-US" altLang="zh-CN" sz="14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syscalls</a:t>
            </a:r>
            <a:r>
              <a:rPr lang="en-US" altLang="zh-CN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are closely related to memory allocation, mapping removal, and heap adjustment.</a:t>
            </a:r>
            <a:br>
              <a:rPr lang="en-US" altLang="zh-CN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altLang="zh-CN" sz="14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requirement is to capture VMA metadata, including start and end addresses, permissions, and backing file information.</a:t>
            </a:r>
          </a:p>
          <a:p>
            <a:r>
              <a:rPr lang="en-US" altLang="zh-CN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 fields help us understand what each memory region actually represents.</a:t>
            </a:r>
            <a:br>
              <a:rPr lang="en-US" altLang="zh-CN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altLang="zh-CN" sz="14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third requirement is to support high-frequency updates and clear visualization, so that changes can be observed in real time.</a:t>
            </a:r>
            <a:br>
              <a:rPr lang="en-US" altLang="zh-CN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altLang="zh-CN" sz="14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addition to these required goals, we also implemented an extended goal: </a:t>
            </a:r>
            <a:r>
              <a:rPr lang="en-US" altLang="zh-CN" sz="14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**process lifecycle tracking**</a:t>
            </a:r>
            <a:r>
              <a:rPr lang="en-US" altLang="zh-CN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altLang="zh-CN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 means tracking `fork` and `exec`, and observing how parent and child processes diverge over time.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r>
              <a:rPr lang="en-US" altLang="zh-CN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Now let us look at the overall architecture.</a:t>
            </a:r>
            <a:br>
              <a:rPr lang="en-US" altLang="zh-CN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altLang="zh-CN" sz="14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 system consists of three layers.</a:t>
            </a:r>
            <a:br>
              <a:rPr lang="en-US" altLang="zh-CN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altLang="zh-CN" sz="14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 the bottom is the </a:t>
            </a:r>
            <a:r>
              <a:rPr lang="en-US" altLang="zh-CN" sz="14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**collector layer in kernel space**</a:t>
            </a:r>
            <a:r>
              <a:rPr lang="en-US" altLang="zh-CN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where </a:t>
            </a:r>
            <a:r>
              <a:rPr lang="en-US" altLang="zh-CN" sz="14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eBPF</a:t>
            </a:r>
            <a:r>
              <a:rPr lang="en-US" altLang="zh-CN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BCC probes monitor kernel events.</a:t>
            </a:r>
          </a:p>
          <a:p>
            <a:r>
              <a:rPr lang="en-US" altLang="zh-CN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Whenever important </a:t>
            </a:r>
            <a:r>
              <a:rPr lang="en-US" altLang="zh-CN" sz="14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syscalls</a:t>
            </a:r>
            <a:r>
              <a:rPr lang="en-US" altLang="zh-CN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lifecycle events occur, the collector captures lightweight event metadata.</a:t>
            </a:r>
            <a:br>
              <a:rPr lang="en-US" altLang="zh-CN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altLang="zh-CN" sz="14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middle is the </a:t>
            </a:r>
            <a:r>
              <a:rPr lang="en-US" altLang="zh-CN" sz="14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**backend layer in user space**</a:t>
            </a:r>
            <a:r>
              <a:rPr lang="en-US" altLang="zh-CN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implemented with Python and </a:t>
            </a:r>
            <a:r>
              <a:rPr lang="en-US" altLang="zh-CN" sz="14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FastAPI</a:t>
            </a:r>
            <a:r>
              <a:rPr lang="en-US" altLang="zh-CN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altLang="zh-CN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receives events, maintains tracked process states, reads `/proc/&lt;</a:t>
            </a:r>
            <a:r>
              <a:rPr lang="en-US" altLang="zh-CN" sz="14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pid</a:t>
            </a:r>
            <a:r>
              <a:rPr lang="en-US" altLang="zh-CN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&gt;/maps`, computes differences between snapshots, and generates higher-level semantic labels.</a:t>
            </a:r>
            <a:br>
              <a:rPr lang="en-US" altLang="zh-CN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altLang="zh-CN" sz="14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 the top is the </a:t>
            </a:r>
            <a:r>
              <a:rPr lang="en-US" altLang="zh-CN" sz="14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**frontend visualization layer**</a:t>
            </a:r>
            <a:r>
              <a:rPr lang="en-US" altLang="zh-CN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built with Vanilla JavaScript and WebSocket-based updates.</a:t>
            </a:r>
          </a:p>
          <a:p>
            <a:r>
              <a:rPr lang="en-US" altLang="zh-CN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layer displays process memory layouts, timeline history, and comparison views.</a:t>
            </a:r>
            <a:br>
              <a:rPr lang="en-US" altLang="zh-CN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altLang="zh-CN" sz="14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 the overall pipeline is: kernel event capture, state reconstruction, diff and interpretation, and then live visualization.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r>
              <a:rPr lang="en-US" altLang="zh-CN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Linux process address space is composed of multiple </a:t>
            </a:r>
            <a:r>
              <a:rPr lang="en-US" altLang="zh-CN" sz="14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**virtual memory areas**</a:t>
            </a:r>
            <a:r>
              <a:rPr lang="en-US" altLang="zh-CN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or VMAs.</a:t>
            </a:r>
          </a:p>
          <a:p>
            <a:r>
              <a:rPr lang="en-US" altLang="zh-CN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Each VMA is a contiguous region with its own address range, permissions, and role.</a:t>
            </a:r>
          </a:p>
          <a:p>
            <a:r>
              <a:rPr lang="en-US" altLang="zh-CN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Examples include code segments, data segments, heap, stack, mapped files, and shared libraries.</a:t>
            </a:r>
            <a:br>
              <a:rPr lang="en-US" altLang="zh-CN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altLang="zh-CN" sz="14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kernel uses structures such as `</a:t>
            </a:r>
            <a:r>
              <a:rPr lang="en-US" altLang="zh-CN" sz="14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mm_struct</a:t>
            </a:r>
            <a:r>
              <a:rPr lang="en-US" altLang="zh-CN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` to organize this address space.</a:t>
            </a:r>
          </a:p>
          <a:p>
            <a:r>
              <a:rPr lang="en-US" altLang="zh-CN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Although a process sees a continuous virtual memory view, internally the kernel manages many VMAs that may be created, resized, merged, or removed during execution.</a:t>
            </a:r>
            <a:br>
              <a:rPr lang="en-US" altLang="zh-CN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altLang="zh-CN" sz="14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 important structural pattern is the growth direction:</a:t>
            </a:r>
          </a:p>
          <a:p>
            <a:r>
              <a:rPr lang="en-US" altLang="zh-CN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heap usually grows upward, while the stack grows downward.</a:t>
            </a:r>
          </a:p>
          <a:p>
            <a:r>
              <a:rPr lang="en-US" altLang="zh-CN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one of the core behaviors that our visualizer tries to make easier to observe.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EB6BD1-CABD-03EC-55D7-0A64970A4E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AD25A23-C181-86D0-8175-39EEC545127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9F051F-F571-0797-890A-65679AB8C68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00D79251-BFD1-E5B6-098A-E87BECE3DF0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318E7CB9-51CF-00EF-D387-DDBD6DA513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r>
              <a:rPr lang="en-US" altLang="zh-CN" sz="14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eBPF</a:t>
            </a:r>
            <a:r>
              <a:rPr lang="en-US" altLang="zh-CN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or Extended Berkeley Packet Filter, is a Linux kernel technology that allows small sandboxed programs to run inside kernel space.</a:t>
            </a:r>
          </a:p>
          <a:p>
            <a:r>
              <a:rPr lang="en-US" altLang="zh-CN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does not require modifying the kernel source code or loading a full kernel module.</a:t>
            </a:r>
          </a:p>
          <a:p>
            <a:endParaRPr lang="en-US" altLang="zh-CN" sz="14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our design, </a:t>
            </a:r>
            <a:r>
              <a:rPr lang="en-US" altLang="zh-CN" sz="14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eBPF</a:t>
            </a:r>
            <a:r>
              <a:rPr lang="en-US" altLang="zh-CN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mainly plays the role of lightweight event capture inside the kernel.</a:t>
            </a:r>
          </a:p>
          <a:p>
            <a:endParaRPr lang="en-US" altLang="zh-CN" sz="14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E6CFFC-0347-3816-18FF-AA0031209E9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034295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r>
              <a:rPr lang="en-US" altLang="zh-CN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core technical component of our project is </a:t>
            </a:r>
            <a:r>
              <a:rPr lang="en-US" altLang="zh-CN" sz="14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**kernel instrumentation**</a:t>
            </a:r>
            <a:r>
              <a:rPr lang="en-US" altLang="zh-CN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br>
              <a:rPr lang="en-US" altLang="zh-CN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altLang="zh-CN" sz="14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chose to use </a:t>
            </a:r>
            <a:r>
              <a:rPr lang="en-US" altLang="zh-CN" sz="14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eBPF</a:t>
            </a:r>
            <a:r>
              <a:rPr lang="en-US" altLang="zh-CN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dynamic tracing because it is non-invasive, efficient, and safer than directly modifying kernel behavior.</a:t>
            </a:r>
          </a:p>
          <a:p>
            <a:r>
              <a:rPr lang="en-US" altLang="zh-CN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allows us to observe important events without rebuilding the kernel.</a:t>
            </a:r>
            <a:br>
              <a:rPr lang="en-US" altLang="zh-CN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altLang="zh-CN" sz="14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lang="en-US" altLang="zh-CN" sz="14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syscalls</a:t>
            </a:r>
            <a:r>
              <a:rPr lang="en-US" altLang="zh-CN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 mainly monitor are `</a:t>
            </a:r>
            <a:r>
              <a:rPr lang="en-US" altLang="zh-CN" sz="14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mmap</a:t>
            </a:r>
            <a:r>
              <a:rPr lang="en-US" altLang="zh-CN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`, `</a:t>
            </a:r>
            <a:r>
              <a:rPr lang="en-US" altLang="zh-CN" sz="14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munmap</a:t>
            </a:r>
            <a:r>
              <a:rPr lang="en-US" altLang="zh-CN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`, and `</a:t>
            </a:r>
            <a:r>
              <a:rPr lang="en-US" altLang="zh-CN" sz="14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brk</a:t>
            </a:r>
            <a:r>
              <a:rPr lang="en-US" altLang="zh-CN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`, because they directly correspond to major changes in the process memory layout.</a:t>
            </a:r>
          </a:p>
          <a:p>
            <a:r>
              <a:rPr lang="en-US" altLang="zh-CN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the extended lifecycle part, we also monitor `fork` and `exec`.</a:t>
            </a:r>
            <a:br>
              <a:rPr lang="en-US" altLang="zh-CN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altLang="zh-CN" sz="14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 important design decision is that the kernel-side component does not try to reconstruct the complete memory state by itself.</a:t>
            </a:r>
          </a:p>
          <a:p>
            <a:r>
              <a:rPr lang="en-US" altLang="zh-CN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Instead, it focuses on identifying when important events happen and collecting lightweight metadata that can later be used by the backend.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r>
              <a:rPr lang="en-US" altLang="zh-CN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slide shows the simplified logic of the kernel-side implementation.</a:t>
            </a:r>
          </a:p>
          <a:p>
            <a:endParaRPr lang="en-US" altLang="zh-CN" sz="14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Whenever a memory-related </a:t>
            </a:r>
            <a:r>
              <a:rPr lang="en-US" altLang="zh-CN" sz="14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syscall</a:t>
            </a:r>
            <a:r>
              <a:rPr lang="en-US" altLang="zh-CN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occurs, the </a:t>
            </a:r>
            <a:r>
              <a:rPr lang="en-US" altLang="zh-CN" sz="14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eBPF</a:t>
            </a:r>
            <a:r>
              <a:rPr lang="en-US" altLang="zh-CN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program first checks whether the current process belongs to the tracked set.</a:t>
            </a:r>
          </a:p>
          <a:p>
            <a:r>
              <a:rPr lang="en-US" altLang="zh-CN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necessary because tracing the entire system would generate too much irrelevant data.</a:t>
            </a:r>
            <a:br>
              <a:rPr lang="en-US" altLang="zh-CN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altLang="zh-CN" sz="14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the process is tracked, the program collects key information such as the PID, </a:t>
            </a:r>
            <a:r>
              <a:rPr lang="en-US" altLang="zh-CN" sz="14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syscall</a:t>
            </a:r>
            <a:r>
              <a:rPr lang="en-US" altLang="zh-CN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type, address, length, and permission-related metadata.</a:t>
            </a:r>
          </a:p>
          <a:p>
            <a:r>
              <a:rPr lang="en-US" altLang="zh-CN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Then it packages the event into a structured record.</a:t>
            </a:r>
            <a:br>
              <a:rPr lang="en-US" altLang="zh-CN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altLang="zh-CN" sz="14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After that, the event is sent to user space through the </a:t>
            </a:r>
            <a:r>
              <a:rPr lang="en-US" altLang="zh-CN" sz="14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**ring buffer**</a:t>
            </a:r>
            <a:r>
              <a:rPr lang="en-US" altLang="zh-CN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which serves as an efficient communication mechanism between kernel space and the backend.</a:t>
            </a:r>
            <a:br>
              <a:rPr lang="en-US" altLang="zh-CN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altLang="zh-CN" sz="14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So, from the kernel side, the main job is to detect important events, extract the essential metadata, and pass them upward efficiently.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30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" name="Shape 31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" name="Shape 3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5" name="Shape 3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4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0" name="Shape 50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1" name="Shape 5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2" name="Shape 5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3" name="Shape 5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竖排标题与文本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15"/>
          <p:cNvSpPr txBox="1">
            <a:spLocks noGrp="1"/>
          </p:cNvSpPr>
          <p:nvPr>
            <p:ph type="title"/>
          </p:nvPr>
        </p:nvSpPr>
        <p:spPr>
          <a:xfrm rot="5400000">
            <a:off x="5350073" y="1467445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6" name="Shape 16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80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7" name="Shape 1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8" name="Shape 1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9" name="Shape 1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>
            <a:extLst>
              <a:ext uri="{FF2B5EF4-FFF2-40B4-BE49-F238E27FC236}">
                <a16:creationId xmlns:a16="http://schemas.microsoft.com/office/drawing/2014/main" id="{8168F8F4-CB63-EC40-2362-5D7A292CBC4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9C96FFBC-E3C2-F0E6-6740-107AED4F1B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BDC4B6-E336-4BC3-A4E4-4F7CD60393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23069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5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" name="Shape 5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0" name="Shape 5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21" name="Shape 5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22" name="Shape 5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59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" name="Shape 60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Shape 6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" name="Shape 6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" name="Shape 6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1" name="Shape 10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2" name="Shape 11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3" name="Shape 1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4" name="Shape 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5" name="Shape 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5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8" name="Shape 36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39" name="Shape 37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0" name="Shape 38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1" name="Shape 39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2" name="Shape 4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3" name="Shape 4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4" name="Shape 4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2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7" name="Shape 2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8" name="Shape 2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9" name="Shape 2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2" name="Shape 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3" name="Shape 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43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6" name="Shape 44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57" name="Shape 45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58" name="Shape 4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9" name="Shape 4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0" name="Shape 4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24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3" name="Shape 25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Shape 26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65" name="Shape 2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6" name="Shape 2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7" name="Shape 2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7" name="Shape 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9" name="Shape 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0" name="Shape 5"/>
          <p:cNvSpPr txBox="1">
            <a:spLocks noGrp="1"/>
          </p:cNvSpPr>
          <p:nvPr>
            <p:ph type="sldNum" idx="12"/>
          </p:nvPr>
        </p:nvSpPr>
        <p:spPr>
          <a:xfrm>
            <a:off x="10016158" y="6456915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altLang="zh-CN" smtClean="0"/>
              <a:pPr/>
              <a:t>‹#›</a:t>
            </a:fld>
            <a:endParaRPr lang="zh-CN" altLang="en-US" sz="2400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57483700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1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20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3" Type="http://schemas.openxmlformats.org/officeDocument/2006/relationships/image" Target="../media/image19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4" Type="http://schemas.openxmlformats.org/officeDocument/2006/relationships/image" Target="../media/image20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svg"/><Relationship Id="rId13" Type="http://schemas.openxmlformats.org/officeDocument/2006/relationships/image" Target="../media/image49.png"/><Relationship Id="rId3" Type="http://schemas.openxmlformats.org/officeDocument/2006/relationships/image" Target="../media/image19.png"/><Relationship Id="rId7" Type="http://schemas.openxmlformats.org/officeDocument/2006/relationships/image" Target="../media/image45.png"/><Relationship Id="rId12" Type="http://schemas.openxmlformats.org/officeDocument/2006/relationships/image" Target="../media/image41.sv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4.svg"/><Relationship Id="rId11" Type="http://schemas.openxmlformats.org/officeDocument/2006/relationships/image" Target="../media/image40.png"/><Relationship Id="rId5" Type="http://schemas.openxmlformats.org/officeDocument/2006/relationships/image" Target="../media/image43.png"/><Relationship Id="rId15" Type="http://schemas.openxmlformats.org/officeDocument/2006/relationships/image" Target="../media/image51.png"/><Relationship Id="rId10" Type="http://schemas.openxmlformats.org/officeDocument/2006/relationships/image" Target="../media/image48.svg"/><Relationship Id="rId4" Type="http://schemas.openxmlformats.org/officeDocument/2006/relationships/image" Target="../media/image20.svg"/><Relationship Id="rId9" Type="http://schemas.openxmlformats.org/officeDocument/2006/relationships/image" Target="../media/image47.png"/><Relationship Id="rId14" Type="http://schemas.openxmlformats.org/officeDocument/2006/relationships/image" Target="../media/image50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13" Type="http://schemas.openxmlformats.org/officeDocument/2006/relationships/image" Target="../media/image60.png"/><Relationship Id="rId18" Type="http://schemas.openxmlformats.org/officeDocument/2006/relationships/image" Target="../media/image65.svg"/><Relationship Id="rId3" Type="http://schemas.openxmlformats.org/officeDocument/2006/relationships/image" Target="../media/image52.png"/><Relationship Id="rId21" Type="http://schemas.openxmlformats.org/officeDocument/2006/relationships/image" Target="../media/image68.png"/><Relationship Id="rId7" Type="http://schemas.openxmlformats.org/officeDocument/2006/relationships/image" Target="../media/image43.png"/><Relationship Id="rId12" Type="http://schemas.openxmlformats.org/officeDocument/2006/relationships/image" Target="../media/image59.svg"/><Relationship Id="rId17" Type="http://schemas.openxmlformats.org/officeDocument/2006/relationships/image" Target="../media/image64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63.svg"/><Relationship Id="rId20" Type="http://schemas.openxmlformats.org/officeDocument/2006/relationships/image" Target="../media/image67.sv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5.svg"/><Relationship Id="rId11" Type="http://schemas.openxmlformats.org/officeDocument/2006/relationships/image" Target="../media/image58.png"/><Relationship Id="rId5" Type="http://schemas.openxmlformats.org/officeDocument/2006/relationships/image" Target="../media/image54.png"/><Relationship Id="rId15" Type="http://schemas.openxmlformats.org/officeDocument/2006/relationships/image" Target="../media/image62.png"/><Relationship Id="rId10" Type="http://schemas.openxmlformats.org/officeDocument/2006/relationships/image" Target="../media/image57.svg"/><Relationship Id="rId19" Type="http://schemas.openxmlformats.org/officeDocument/2006/relationships/image" Target="../media/image66.png"/><Relationship Id="rId4" Type="http://schemas.openxmlformats.org/officeDocument/2006/relationships/image" Target="../media/image53.svg"/><Relationship Id="rId9" Type="http://schemas.openxmlformats.org/officeDocument/2006/relationships/image" Target="../media/image56.png"/><Relationship Id="rId14" Type="http://schemas.openxmlformats.org/officeDocument/2006/relationships/image" Target="../media/image61.svg"/><Relationship Id="rId22" Type="http://schemas.openxmlformats.org/officeDocument/2006/relationships/image" Target="../media/image69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sv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3.svg"/><Relationship Id="rId5" Type="http://schemas.openxmlformats.org/officeDocument/2006/relationships/image" Target="../media/image72.png"/><Relationship Id="rId4" Type="http://schemas.openxmlformats.org/officeDocument/2006/relationships/image" Target="../media/image71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svg"/><Relationship Id="rId3" Type="http://schemas.openxmlformats.org/officeDocument/2006/relationships/image" Target="../media/image72.png"/><Relationship Id="rId7" Type="http://schemas.openxmlformats.org/officeDocument/2006/relationships/image" Target="../media/image7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7.svg"/><Relationship Id="rId5" Type="http://schemas.openxmlformats.org/officeDocument/2006/relationships/image" Target="../media/image76.png"/><Relationship Id="rId4" Type="http://schemas.openxmlformats.org/officeDocument/2006/relationships/image" Target="../media/image73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81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4.svg"/><Relationship Id="rId5" Type="http://schemas.openxmlformats.org/officeDocument/2006/relationships/image" Target="../media/image83.png"/><Relationship Id="rId4" Type="http://schemas.openxmlformats.org/officeDocument/2006/relationships/image" Target="../media/image82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5.png"/><Relationship Id="rId4" Type="http://schemas.openxmlformats.org/officeDocument/2006/relationships/image" Target="../media/image82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9.svg"/><Relationship Id="rId5" Type="http://schemas.openxmlformats.org/officeDocument/2006/relationships/image" Target="../media/image88.png"/><Relationship Id="rId4" Type="http://schemas.openxmlformats.org/officeDocument/2006/relationships/image" Target="../media/image87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1.sv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7.png"/><Relationship Id="rId4" Type="http://schemas.openxmlformats.org/officeDocument/2006/relationships/image" Target="../media/image25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3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10" Type="http://schemas.openxmlformats.org/officeDocument/2006/relationships/image" Target="../media/image31.svg"/><Relationship Id="rId4" Type="http://schemas.openxmlformats.org/officeDocument/2006/relationships/image" Target="../media/image14.svg"/><Relationship Id="rId9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13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10" Type="http://schemas.openxmlformats.org/officeDocument/2006/relationships/image" Target="../media/image31.svg"/><Relationship Id="rId4" Type="http://schemas.openxmlformats.org/officeDocument/2006/relationships/image" Target="../media/image14.svg"/><Relationship Id="rId9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7FA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381000" y="1524000"/>
            <a:ext cx="11430000" cy="101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2800" b="1" i="0" u="none" strike="noStrike" dirty="0" err="1">
                <a:solidFill>
                  <a:srgbClr val="2C5282"/>
                </a:solidFill>
                <a:latin typeface="Noto Sans SC"/>
                <a:ea typeface="Noto Sans SC"/>
                <a:cs typeface="Noto Sans SC"/>
                <a:sym typeface="Noto Sans SC"/>
              </a:rPr>
              <a:t>VMMap</a:t>
            </a:r>
            <a:r>
              <a:rPr lang="en-US" sz="2800" b="1" i="0" u="none" strike="noStrike" dirty="0">
                <a:solidFill>
                  <a:srgbClr val="2C5282"/>
                </a:solidFill>
                <a:latin typeface="Noto Sans SC"/>
                <a:ea typeface="Noto Sans SC"/>
                <a:cs typeface="Noto Sans SC"/>
                <a:sym typeface="Noto Sans SC"/>
              </a:rPr>
              <a:t> Visualizer: </a:t>
            </a:r>
          </a:p>
          <a:p>
            <a:pPr indent="0" algn="ctr">
              <a:lnSpc>
                <a:spcPct val="125000"/>
              </a:lnSpc>
              <a:defRPr/>
            </a:pPr>
            <a:r>
              <a:rPr lang="en-US" sz="2800" b="1" i="0" u="none" strike="noStrike" dirty="0">
                <a:solidFill>
                  <a:srgbClr val="2C5282"/>
                </a:solidFill>
                <a:latin typeface="Noto Sans SC"/>
                <a:ea typeface="Noto Sans SC"/>
                <a:cs typeface="Noto Sans SC"/>
                <a:sym typeface="Noto Sans SC"/>
              </a:rPr>
              <a:t>Kernel Virtual Memory Mapping &amp; Process Lifecycle Tracker</a:t>
            </a:r>
            <a:endParaRPr lang="en-US" sz="1100" dirty="0"/>
          </a:p>
        </p:txBody>
      </p:sp>
      <p:cxnSp>
        <p:nvCxnSpPr>
          <p:cNvPr id="4" name="Connector 4"/>
          <p:cNvCxnSpPr/>
          <p:nvPr/>
        </p:nvCxnSpPr>
        <p:spPr>
          <a:xfrm rot="-8594">
            <a:off x="3556008" y="2660650"/>
            <a:ext cx="5080016" cy="12700"/>
          </a:xfrm>
          <a:prstGeom prst="line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CBD5E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" name="AutoShape 5"/>
          <p:cNvSpPr/>
          <p:nvPr/>
        </p:nvSpPr>
        <p:spPr>
          <a:xfrm>
            <a:off x="381000" y="2921000"/>
            <a:ext cx="11430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2000" b="0" i="1" u="none" strike="noStrike">
                <a:solidFill>
                  <a:srgbClr val="4A5568"/>
                </a:solidFill>
                <a:latin typeface="Noto Sans SC"/>
                <a:ea typeface="Noto Sans SC"/>
                <a:cs typeface="Noto Sans SC"/>
                <a:sym typeface="Noto Sans SC"/>
              </a:rPr>
              <a:t>Opening the "Black Box" of Linux Process Address Spaces</a:t>
            </a:r>
            <a:endParaRPr lang="en-US" sz="1100"/>
          </a:p>
        </p:txBody>
      </p:sp>
      <p:sp>
        <p:nvSpPr>
          <p:cNvPr id="6" name="AutoShape 6"/>
          <p:cNvSpPr/>
          <p:nvPr/>
        </p:nvSpPr>
        <p:spPr>
          <a:xfrm>
            <a:off x="1651000" y="4064000"/>
            <a:ext cx="8890000" cy="1488462"/>
          </a:xfrm>
          <a:prstGeom prst="roundRect">
            <a:avLst>
              <a:gd name="adj" fmla="val 8532"/>
            </a:avLst>
          </a:prstGeom>
          <a:solidFill>
            <a:srgbClr val="FFFFFF">
              <a:alpha val="100000"/>
            </a:srgbClr>
          </a:solidFill>
          <a:ln w="12700" cap="flat" cmpd="sng">
            <a:solidFill>
              <a:srgbClr val="CBD5E0">
                <a:alpha val="100000"/>
              </a:srgbClr>
            </a:solidFill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algn="ctr">
              <a:defRPr/>
            </a:pPr>
            <a:endParaRPr/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32000" y="4318000"/>
            <a:ext cx="254000" cy="254000"/>
          </a:xfrm>
          <a:prstGeom prst="rect">
            <a:avLst/>
          </a:prstGeom>
        </p:spPr>
      </p:pic>
      <p:sp>
        <p:nvSpPr>
          <p:cNvPr id="8" name="AutoShape 8"/>
          <p:cNvSpPr/>
          <p:nvPr/>
        </p:nvSpPr>
        <p:spPr>
          <a:xfrm>
            <a:off x="2413000" y="4292600"/>
            <a:ext cx="76200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 dirty="0">
                <a:solidFill>
                  <a:srgbClr val="4A5568"/>
                </a:solidFill>
                <a:latin typeface="Noto Sans SC"/>
                <a:ea typeface="Noto Sans SC"/>
                <a:cs typeface="Noto Sans SC"/>
                <a:sym typeface="Noto Sans SC"/>
              </a:rPr>
              <a:t>Presenters:</a:t>
            </a:r>
            <a:r>
              <a:rPr lang="en-US" sz="1600" dirty="0">
                <a:solidFill>
                  <a:srgbClr val="4A5568"/>
                </a:solidFill>
                <a:latin typeface="Noto Sans SC"/>
                <a:ea typeface="Noto Sans SC"/>
                <a:cs typeface="Noto Sans SC"/>
                <a:sym typeface="Noto Sans SC"/>
              </a:rPr>
              <a:t> </a:t>
            </a:r>
            <a:r>
              <a:rPr lang="en-US" altLang="zh-CN" sz="1600" dirty="0">
                <a:solidFill>
                  <a:srgbClr val="4A5568"/>
                </a:solidFill>
                <a:latin typeface="Noto Sans SC"/>
                <a:ea typeface="Noto Sans SC"/>
                <a:cs typeface="Noto Sans SC"/>
                <a:sym typeface="Noto Sans SC"/>
              </a:rPr>
              <a:t>Ren Pengxu</a:t>
            </a:r>
            <a:r>
              <a:rPr lang="en-US" sz="1600" b="0" i="0" u="none" strike="noStrike" dirty="0">
                <a:solidFill>
                  <a:srgbClr val="4A5568"/>
                </a:solidFill>
                <a:latin typeface="Noto Sans SC"/>
                <a:ea typeface="Noto Sans SC"/>
                <a:cs typeface="Noto Sans SC"/>
                <a:sym typeface="Noto Sans SC"/>
              </a:rPr>
              <a:t>, </a:t>
            </a:r>
            <a:r>
              <a:rPr lang="en-US" altLang="zh-CN" sz="1600" b="0" i="0" u="none" strike="noStrike" dirty="0">
                <a:solidFill>
                  <a:srgbClr val="4A5568"/>
                </a:solidFill>
                <a:latin typeface="Noto Sans SC"/>
                <a:ea typeface="Noto Sans SC"/>
                <a:cs typeface="Noto Sans SC"/>
                <a:sym typeface="Noto Sans SC"/>
              </a:rPr>
              <a:t>He Yunhui</a:t>
            </a:r>
            <a:endParaRPr lang="en-US" sz="1100" dirty="0"/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032000" y="4699000"/>
            <a:ext cx="254000" cy="254000"/>
          </a:xfrm>
          <a:prstGeom prst="rect">
            <a:avLst/>
          </a:prstGeom>
        </p:spPr>
      </p:pic>
      <p:sp>
        <p:nvSpPr>
          <p:cNvPr id="10" name="AutoShape 10"/>
          <p:cNvSpPr/>
          <p:nvPr/>
        </p:nvSpPr>
        <p:spPr>
          <a:xfrm>
            <a:off x="2413000" y="4673600"/>
            <a:ext cx="76200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 dirty="0">
                <a:solidFill>
                  <a:srgbClr val="4A5568"/>
                </a:solidFill>
                <a:latin typeface="Noto Sans SC"/>
                <a:ea typeface="Noto Sans SC"/>
                <a:cs typeface="Noto Sans SC"/>
                <a:sym typeface="Noto Sans SC"/>
              </a:rPr>
              <a:t>Date:</a:t>
            </a:r>
            <a:r>
              <a:rPr lang="en-US" sz="1600" dirty="0">
                <a:solidFill>
                  <a:srgbClr val="4A5568"/>
                </a:solidFill>
                <a:latin typeface="Noto Sans SC"/>
                <a:ea typeface="Noto Sans SC"/>
                <a:cs typeface="Noto Sans SC"/>
                <a:sym typeface="Noto Sans SC"/>
              </a:rPr>
              <a:t> 2026.4.2</a:t>
            </a:r>
            <a:endParaRPr lang="en-US" sz="1100" dirty="0"/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032000" y="5080000"/>
            <a:ext cx="254000" cy="254000"/>
          </a:xfrm>
          <a:prstGeom prst="rect">
            <a:avLst/>
          </a:prstGeom>
        </p:spPr>
      </p:pic>
      <p:sp>
        <p:nvSpPr>
          <p:cNvPr id="12" name="AutoShape 12"/>
          <p:cNvSpPr/>
          <p:nvPr/>
        </p:nvSpPr>
        <p:spPr>
          <a:xfrm>
            <a:off x="2413000" y="5054600"/>
            <a:ext cx="76200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 dirty="0">
                <a:solidFill>
                  <a:srgbClr val="4A5568"/>
                </a:solidFill>
                <a:latin typeface="Noto Sans SC"/>
                <a:ea typeface="Noto Sans SC"/>
                <a:cs typeface="Noto Sans SC"/>
                <a:sym typeface="Noto Sans SC"/>
              </a:rPr>
              <a:t>Course: </a:t>
            </a:r>
            <a:r>
              <a:rPr lang="en-US" sz="1600" b="0" i="0" u="none" strike="noStrike" dirty="0">
                <a:solidFill>
                  <a:srgbClr val="4A5568"/>
                </a:solidFill>
                <a:latin typeface="Noto Sans SC"/>
                <a:ea typeface="Noto Sans SC"/>
                <a:cs typeface="Noto Sans SC"/>
                <a:sym typeface="Noto Sans SC"/>
              </a:rPr>
              <a:t>Operating Systems (Topic-8)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7FA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08000" y="254000"/>
            <a:ext cx="10668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600" b="1" i="0" u="none" strike="noStrike" dirty="0">
                <a:solidFill>
                  <a:srgbClr val="2C5282"/>
                </a:solidFill>
                <a:latin typeface="Noto Sans SC"/>
                <a:ea typeface="Noto Sans SC"/>
                <a:cs typeface="Noto Sans SC"/>
                <a:sym typeface="Noto Sans SC"/>
              </a:rPr>
              <a:t>Challenges in Kernel Instrumentation</a:t>
            </a:r>
            <a:endParaRPr lang="en-US" sz="1100" dirty="0"/>
          </a:p>
        </p:txBody>
      </p:sp>
      <p:sp>
        <p:nvSpPr>
          <p:cNvPr id="3" name="AutoShape 3"/>
          <p:cNvSpPr/>
          <p:nvPr/>
        </p:nvSpPr>
        <p:spPr>
          <a:xfrm>
            <a:off x="660400" y="952500"/>
            <a:ext cx="762000" cy="50800"/>
          </a:xfrm>
          <a:prstGeom prst="roundRect">
            <a:avLst>
              <a:gd name="adj" fmla="val 0"/>
            </a:avLst>
          </a:prstGeom>
          <a:solidFill>
            <a:srgbClr val="2C5282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4" name="AutoShape 4"/>
          <p:cNvSpPr/>
          <p:nvPr/>
        </p:nvSpPr>
        <p:spPr>
          <a:xfrm>
            <a:off x="762000" y="1905000"/>
            <a:ext cx="5080000" cy="2794000"/>
          </a:xfrm>
          <a:prstGeom prst="roundRect">
            <a:avLst>
              <a:gd name="adj" fmla="val 4545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254000" dist="127000" dir="2700000" algn="tl" rotWithShape="0">
              <a:srgbClr val="2C5282">
                <a:alpha val="10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5" name="AutoShape 5"/>
          <p:cNvSpPr/>
          <p:nvPr/>
        </p:nvSpPr>
        <p:spPr>
          <a:xfrm>
            <a:off x="1016000" y="2159000"/>
            <a:ext cx="609600" cy="609600"/>
          </a:xfrm>
          <a:prstGeom prst="ellipse">
            <a:avLst/>
          </a:prstGeom>
          <a:solidFill>
            <a:srgbClr val="2C5282">
              <a:alpha val="1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43000" y="2286000"/>
            <a:ext cx="355600" cy="355600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1778000" y="2159000"/>
            <a:ext cx="3683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2C5282"/>
                </a:solidFill>
                <a:latin typeface="Noto Sans SC"/>
                <a:ea typeface="Noto Sans SC"/>
                <a:cs typeface="Noto Sans SC"/>
                <a:sym typeface="Noto Sans SC"/>
              </a:rPr>
              <a:t>Handling brk() specifically</a:t>
            </a:r>
            <a:endParaRPr lang="en-US" sz="1100"/>
          </a:p>
        </p:txBody>
      </p:sp>
      <p:sp>
        <p:nvSpPr>
          <p:cNvPr id="8" name="AutoShape 8"/>
          <p:cNvSpPr/>
          <p:nvPr/>
        </p:nvSpPr>
        <p:spPr>
          <a:xfrm>
            <a:off x="1016000" y="2921000"/>
            <a:ext cx="4572000" cy="1524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t" anchorCtr="0"/>
          <a:lstStyle/>
          <a:p>
            <a:pPr indent="0" algn="l">
              <a:lnSpc>
                <a:spcPct val="116666"/>
              </a:lnSpc>
              <a:defRPr/>
            </a:pPr>
            <a:r>
              <a:rPr lang="en-US" sz="1800" b="0" i="0" u="none" strike="noStrike" dirty="0">
                <a:solidFill>
                  <a:srgbClr val="4A5568"/>
                </a:solidFill>
                <a:latin typeface="Noto Sans SC"/>
                <a:ea typeface="Noto Sans SC"/>
                <a:cs typeface="Noto Sans SC"/>
                <a:sym typeface="Noto Sans SC"/>
              </a:rPr>
              <a:t>Unlike </a:t>
            </a:r>
            <a:r>
              <a:rPr lang="en-US" sz="1800" b="0" i="0" u="none" strike="noStrike" dirty="0" err="1">
                <a:solidFill>
                  <a:srgbClr val="4A5568"/>
                </a:solidFill>
                <a:latin typeface="Noto Sans SC"/>
                <a:ea typeface="Noto Sans SC"/>
                <a:cs typeface="Noto Sans SC"/>
                <a:sym typeface="Noto Sans SC"/>
              </a:rPr>
              <a:t>mmap</a:t>
            </a:r>
            <a:r>
              <a:rPr lang="en-US" sz="1800" b="0" i="0" u="none" strike="noStrike" dirty="0">
                <a:solidFill>
                  <a:srgbClr val="4A5568"/>
                </a:solidFill>
                <a:latin typeface="Noto Sans SC"/>
                <a:ea typeface="Noto Sans SC"/>
                <a:cs typeface="Noto Sans SC"/>
                <a:sym typeface="Noto Sans SC"/>
              </a:rPr>
              <a:t>, </a:t>
            </a:r>
            <a:r>
              <a:rPr lang="en-US" sz="1800" b="0" i="0" u="none" strike="noStrike" dirty="0" err="1">
                <a:solidFill>
                  <a:srgbClr val="4A5568"/>
                </a:solidFill>
                <a:latin typeface="Noto Sans SC"/>
                <a:ea typeface="Noto Sans SC"/>
                <a:cs typeface="Noto Sans SC"/>
                <a:sym typeface="Noto Sans SC"/>
              </a:rPr>
              <a:t>brk</a:t>
            </a:r>
            <a:r>
              <a:rPr lang="en-US" sz="1800" b="0" i="0" u="none" strike="noStrike" dirty="0">
                <a:solidFill>
                  <a:srgbClr val="4A5568"/>
                </a:solidFill>
                <a:latin typeface="Noto Sans SC"/>
                <a:ea typeface="Noto Sans SC"/>
                <a:cs typeface="Noto Sans SC"/>
                <a:sym typeface="Noto Sans SC"/>
              </a:rPr>
              <a:t> only provides the new program break address. We must calculate </a:t>
            </a:r>
            <a:r>
              <a:rPr lang="en-US" sz="1800" dirty="0">
                <a:solidFill>
                  <a:srgbClr val="4A5568"/>
                </a:solidFill>
                <a:latin typeface="Noto Sans SC"/>
                <a:ea typeface="Noto Sans SC"/>
                <a:cs typeface="Noto Sans SC"/>
                <a:sym typeface="Noto Sans SC"/>
              </a:rPr>
              <a:t>how the heap actually changed</a:t>
            </a:r>
            <a:r>
              <a:rPr lang="en-US" sz="1800" b="0" i="0" u="none" strike="noStrike" dirty="0">
                <a:solidFill>
                  <a:srgbClr val="4A5568"/>
                </a:solidFill>
                <a:latin typeface="Noto Sans SC"/>
                <a:ea typeface="Noto Sans SC"/>
                <a:cs typeface="Noto Sans SC"/>
                <a:sym typeface="Noto Sans SC"/>
              </a:rPr>
              <a:t>.</a:t>
            </a:r>
            <a:endParaRPr lang="en-US" sz="1100" dirty="0"/>
          </a:p>
        </p:txBody>
      </p:sp>
      <p:sp>
        <p:nvSpPr>
          <p:cNvPr id="9" name="AutoShape 9"/>
          <p:cNvSpPr/>
          <p:nvPr/>
        </p:nvSpPr>
        <p:spPr>
          <a:xfrm>
            <a:off x="6350000" y="1905000"/>
            <a:ext cx="5080000" cy="2794000"/>
          </a:xfrm>
          <a:prstGeom prst="roundRect">
            <a:avLst>
              <a:gd name="adj" fmla="val 4545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254000" dist="127000" dir="2700000" algn="tl" rotWithShape="0">
              <a:srgbClr val="2C5282">
                <a:alpha val="10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10" name="AutoShape 10"/>
          <p:cNvSpPr/>
          <p:nvPr/>
        </p:nvSpPr>
        <p:spPr>
          <a:xfrm>
            <a:off x="6604000" y="2159000"/>
            <a:ext cx="609600" cy="609600"/>
          </a:xfrm>
          <a:prstGeom prst="ellipse">
            <a:avLst/>
          </a:prstGeom>
          <a:solidFill>
            <a:srgbClr val="2C5282">
              <a:alpha val="1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731000" y="2286000"/>
            <a:ext cx="355600" cy="355600"/>
          </a:xfrm>
          <a:prstGeom prst="rect">
            <a:avLst/>
          </a:prstGeom>
        </p:spPr>
      </p:pic>
      <p:sp>
        <p:nvSpPr>
          <p:cNvPr id="12" name="AutoShape 12"/>
          <p:cNvSpPr/>
          <p:nvPr/>
        </p:nvSpPr>
        <p:spPr>
          <a:xfrm>
            <a:off x="7366000" y="2159000"/>
            <a:ext cx="3683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2C5282"/>
                </a:solidFill>
                <a:latin typeface="Noto Sans SC"/>
                <a:ea typeface="Noto Sans SC"/>
                <a:cs typeface="Noto Sans SC"/>
                <a:sym typeface="Noto Sans SC"/>
              </a:rPr>
              <a:t>Filtering noise</a:t>
            </a:r>
            <a:endParaRPr lang="en-US" sz="1100"/>
          </a:p>
        </p:txBody>
      </p:sp>
      <p:sp>
        <p:nvSpPr>
          <p:cNvPr id="13" name="AutoShape 13"/>
          <p:cNvSpPr/>
          <p:nvPr/>
        </p:nvSpPr>
        <p:spPr>
          <a:xfrm>
            <a:off x="6604000" y="2921000"/>
            <a:ext cx="4572000" cy="1524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t" anchorCtr="0"/>
          <a:lstStyle/>
          <a:p>
            <a:pPr indent="0" algn="l">
              <a:lnSpc>
                <a:spcPct val="116666"/>
              </a:lnSpc>
              <a:defRPr/>
            </a:pPr>
            <a:r>
              <a:rPr lang="en-US" sz="1800" b="0" i="0" u="none" strike="noStrike">
                <a:solidFill>
                  <a:srgbClr val="4A5568"/>
                </a:solidFill>
                <a:latin typeface="Noto Sans SC"/>
                <a:ea typeface="Noto Sans SC"/>
                <a:cs typeface="Noto Sans SC"/>
                <a:sym typeface="Noto Sans SC"/>
              </a:rPr>
              <a:t>System-wide tracing generates massive data; we implemented PID-based filtering inside the BPF program to save CPU cycles.</a:t>
            </a:r>
            <a:endParaRPr lang="en-US" sz="1100"/>
          </a:p>
        </p:txBody>
      </p:sp>
      <p:sp>
        <p:nvSpPr>
          <p:cNvPr id="14" name="AutoShape 14"/>
          <p:cNvSpPr/>
          <p:nvPr/>
        </p:nvSpPr>
        <p:spPr>
          <a:xfrm>
            <a:off x="762000" y="5080000"/>
            <a:ext cx="10668000" cy="1016000"/>
          </a:xfrm>
          <a:prstGeom prst="roundRect">
            <a:avLst>
              <a:gd name="adj" fmla="val 12500"/>
            </a:avLst>
          </a:prstGeom>
          <a:solidFill>
            <a:srgbClr val="2C5282">
              <a:alpha val="5000"/>
            </a:srgbClr>
          </a:solidFill>
          <a:ln w="12700" cap="flat" cmpd="sng">
            <a:solidFill>
              <a:srgbClr val="2C5282">
                <a:alpha val="20000"/>
              </a:srgbClr>
            </a:solidFill>
            <a:prstDash val="dash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16000" y="5384800"/>
            <a:ext cx="406400" cy="406400"/>
          </a:xfrm>
          <a:prstGeom prst="rect">
            <a:avLst/>
          </a:prstGeom>
        </p:spPr>
      </p:pic>
      <p:sp>
        <p:nvSpPr>
          <p:cNvPr id="16" name="AutoShape 16"/>
          <p:cNvSpPr/>
          <p:nvPr/>
        </p:nvSpPr>
        <p:spPr>
          <a:xfrm>
            <a:off x="1524000" y="5207000"/>
            <a:ext cx="9652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0" i="0" u="none" strike="noStrike">
                <a:solidFill>
                  <a:srgbClr val="4A5568"/>
                </a:solidFill>
                <a:latin typeface="Noto Sans SC"/>
                <a:ea typeface="Noto Sans SC"/>
                <a:cs typeface="Noto Sans SC"/>
                <a:sym typeface="Noto Sans SC"/>
              </a:rPr>
              <a:t>These optimizations ensure efficient and accurate kernel-level monitoring without overwhelming the system resources.</a:t>
            </a:r>
            <a:endParaRPr lang="en-US" sz="1100"/>
          </a:p>
        </p:txBody>
      </p:sp>
      <p:sp>
        <p:nvSpPr>
          <p:cNvPr id="20" name="灯片编号占位符 19">
            <a:extLst>
              <a:ext uri="{FF2B5EF4-FFF2-40B4-BE49-F238E27FC236}">
                <a16:creationId xmlns:a16="http://schemas.microsoft.com/office/drawing/2014/main" id="{D2106568-EA06-03C9-5E4E-1006C1DF48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BDC4B6-E336-4BC3-A4E4-4F7CD6039391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7FA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57200" y="190500"/>
            <a:ext cx="10668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non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600" b="1" i="0" u="none" strike="noStrike" dirty="0">
                <a:solidFill>
                  <a:srgbClr val="2C5282"/>
                </a:solidFill>
                <a:latin typeface="Noto Sans SC"/>
                <a:ea typeface="Noto Sans SC"/>
                <a:cs typeface="Noto Sans SC"/>
                <a:sym typeface="Noto Sans SC"/>
              </a:rPr>
              <a:t>Lifecycle Tracking (Advanced Feature)</a:t>
            </a:r>
            <a:endParaRPr lang="en-US" sz="1100" dirty="0"/>
          </a:p>
        </p:txBody>
      </p:sp>
      <p:sp>
        <p:nvSpPr>
          <p:cNvPr id="3" name="AutoShape 3"/>
          <p:cNvSpPr/>
          <p:nvPr/>
        </p:nvSpPr>
        <p:spPr>
          <a:xfrm>
            <a:off x="761999" y="986999"/>
            <a:ext cx="10668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0" i="0" u="none" strike="noStrike" dirty="0">
                <a:solidFill>
                  <a:srgbClr val="4A5568"/>
                </a:solidFill>
                <a:latin typeface="Noto Sans SC"/>
                <a:ea typeface="Noto Sans SC"/>
                <a:cs typeface="Noto Sans SC"/>
                <a:sym typeface="Noto Sans SC"/>
              </a:rPr>
              <a:t>Beyond VMA tracking: Monitoring the "birth" and "transformation" of processes.</a:t>
            </a:r>
            <a:endParaRPr lang="en-US" sz="1050" dirty="0"/>
          </a:p>
        </p:txBody>
      </p:sp>
      <p:sp>
        <p:nvSpPr>
          <p:cNvPr id="4" name="AutoShape 4"/>
          <p:cNvSpPr/>
          <p:nvPr/>
        </p:nvSpPr>
        <p:spPr>
          <a:xfrm>
            <a:off x="762000" y="2286000"/>
            <a:ext cx="3302000" cy="2540000"/>
          </a:xfrm>
          <a:prstGeom prst="roundRect">
            <a:avLst>
              <a:gd name="adj" fmla="val 5000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27000" dist="50800" dir="5400000" algn="tl" rotWithShape="0">
              <a:srgbClr val="000000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5" name="AutoShape 5"/>
          <p:cNvSpPr/>
          <p:nvPr/>
        </p:nvSpPr>
        <p:spPr>
          <a:xfrm>
            <a:off x="1905000" y="2540000"/>
            <a:ext cx="1016000" cy="1016000"/>
          </a:xfrm>
          <a:prstGeom prst="ellipse">
            <a:avLst/>
          </a:prstGeom>
          <a:solidFill>
            <a:srgbClr val="2C5282">
              <a:alpha val="1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08200" y="2743200"/>
            <a:ext cx="609600" cy="609600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889000" y="3683000"/>
            <a:ext cx="3048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2000" b="1" i="0" u="none" strike="noStrike" dirty="0">
                <a:solidFill>
                  <a:srgbClr val="2C5282"/>
                </a:solidFill>
                <a:latin typeface="Noto Sans SC"/>
                <a:ea typeface="Noto Sans SC"/>
                <a:cs typeface="Noto Sans SC"/>
                <a:sym typeface="Noto Sans SC"/>
              </a:rPr>
              <a:t>Fork</a:t>
            </a:r>
            <a:endParaRPr lang="en-US" sz="1100" dirty="0"/>
          </a:p>
        </p:txBody>
      </p:sp>
      <p:sp>
        <p:nvSpPr>
          <p:cNvPr id="8" name="AutoShape 8"/>
          <p:cNvSpPr/>
          <p:nvPr/>
        </p:nvSpPr>
        <p:spPr>
          <a:xfrm>
            <a:off x="889000" y="4191000"/>
            <a:ext cx="3048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600" b="0" i="0" u="none" strike="noStrike" dirty="0">
                <a:solidFill>
                  <a:srgbClr val="4A5568"/>
                </a:solidFill>
                <a:latin typeface="Noto Sans SC"/>
                <a:ea typeface="Noto Sans SC"/>
                <a:cs typeface="Noto Sans SC"/>
                <a:sym typeface="Noto Sans SC"/>
              </a:rPr>
              <a:t>Copy-on-Write (COW) initial state</a:t>
            </a:r>
            <a:endParaRPr lang="en-US" sz="1100" dirty="0"/>
          </a:p>
        </p:txBody>
      </p:sp>
      <p:sp>
        <p:nvSpPr>
          <p:cNvPr id="9" name="AutoShape 9"/>
          <p:cNvSpPr/>
          <p:nvPr/>
        </p:nvSpPr>
        <p:spPr>
          <a:xfrm>
            <a:off x="4445000" y="2286000"/>
            <a:ext cx="3302000" cy="2540000"/>
          </a:xfrm>
          <a:prstGeom prst="roundRect">
            <a:avLst>
              <a:gd name="adj" fmla="val 5000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27000" dist="50800" dir="5400000" algn="tl" rotWithShape="0">
              <a:srgbClr val="000000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10" name="AutoShape 10"/>
          <p:cNvSpPr/>
          <p:nvPr/>
        </p:nvSpPr>
        <p:spPr>
          <a:xfrm>
            <a:off x="5588000" y="2540000"/>
            <a:ext cx="1016000" cy="1016000"/>
          </a:xfrm>
          <a:prstGeom prst="ellipse">
            <a:avLst/>
          </a:prstGeom>
          <a:solidFill>
            <a:srgbClr val="2C5282">
              <a:alpha val="1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91200" y="2743200"/>
            <a:ext cx="609600" cy="609600"/>
          </a:xfrm>
          <a:prstGeom prst="rect">
            <a:avLst/>
          </a:prstGeom>
        </p:spPr>
      </p:pic>
      <p:sp>
        <p:nvSpPr>
          <p:cNvPr id="12" name="AutoShape 12"/>
          <p:cNvSpPr/>
          <p:nvPr/>
        </p:nvSpPr>
        <p:spPr>
          <a:xfrm>
            <a:off x="4572000" y="3683000"/>
            <a:ext cx="3048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2000" b="1" i="0" u="none" strike="noStrike" dirty="0">
                <a:solidFill>
                  <a:srgbClr val="2C5282"/>
                </a:solidFill>
                <a:latin typeface="Noto Sans SC"/>
                <a:ea typeface="Noto Sans SC"/>
                <a:cs typeface="Noto Sans SC"/>
                <a:sym typeface="Noto Sans SC"/>
              </a:rPr>
              <a:t>Exec</a:t>
            </a:r>
            <a:endParaRPr lang="en-US" sz="1100" dirty="0"/>
          </a:p>
        </p:txBody>
      </p:sp>
      <p:sp>
        <p:nvSpPr>
          <p:cNvPr id="13" name="AutoShape 13"/>
          <p:cNvSpPr/>
          <p:nvPr/>
        </p:nvSpPr>
        <p:spPr>
          <a:xfrm>
            <a:off x="4572000" y="4191000"/>
            <a:ext cx="3048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600" b="0" i="0" u="none" strike="noStrike">
                <a:solidFill>
                  <a:srgbClr val="4A5568"/>
                </a:solidFill>
                <a:latin typeface="Noto Sans SC"/>
                <a:ea typeface="Noto Sans SC"/>
                <a:cs typeface="Noto Sans SC"/>
                <a:sym typeface="Noto Sans SC"/>
              </a:rPr>
              <a:t>Complete address space replacement</a:t>
            </a:r>
            <a:endParaRPr lang="en-US" sz="1100"/>
          </a:p>
        </p:txBody>
      </p:sp>
      <p:sp>
        <p:nvSpPr>
          <p:cNvPr id="14" name="AutoShape 14"/>
          <p:cNvSpPr/>
          <p:nvPr/>
        </p:nvSpPr>
        <p:spPr>
          <a:xfrm>
            <a:off x="8128000" y="2286000"/>
            <a:ext cx="3302000" cy="2540000"/>
          </a:xfrm>
          <a:prstGeom prst="roundRect">
            <a:avLst>
              <a:gd name="adj" fmla="val 5000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27000" dist="50800" dir="5400000" algn="tl" rotWithShape="0">
              <a:srgbClr val="000000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15" name="AutoShape 15"/>
          <p:cNvSpPr/>
          <p:nvPr/>
        </p:nvSpPr>
        <p:spPr>
          <a:xfrm>
            <a:off x="9271000" y="2540000"/>
            <a:ext cx="1016000" cy="1016000"/>
          </a:xfrm>
          <a:prstGeom prst="ellipse">
            <a:avLst/>
          </a:prstGeom>
          <a:solidFill>
            <a:srgbClr val="2C5282">
              <a:alpha val="1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474200" y="2743200"/>
            <a:ext cx="609600" cy="609600"/>
          </a:xfrm>
          <a:prstGeom prst="rect">
            <a:avLst/>
          </a:prstGeom>
        </p:spPr>
      </p:pic>
      <p:sp>
        <p:nvSpPr>
          <p:cNvPr id="17" name="AutoShape 17"/>
          <p:cNvSpPr/>
          <p:nvPr/>
        </p:nvSpPr>
        <p:spPr>
          <a:xfrm>
            <a:off x="8255000" y="3683000"/>
            <a:ext cx="3048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2C5282"/>
                </a:solidFill>
                <a:latin typeface="Noto Sans SC"/>
                <a:ea typeface="Noto Sans SC"/>
                <a:cs typeface="Noto Sans SC"/>
                <a:sym typeface="Noto Sans SC"/>
              </a:rPr>
              <a:t>Exit</a:t>
            </a:r>
            <a:endParaRPr lang="en-US" sz="1100"/>
          </a:p>
        </p:txBody>
      </p:sp>
      <p:sp>
        <p:nvSpPr>
          <p:cNvPr id="18" name="AutoShape 18"/>
          <p:cNvSpPr/>
          <p:nvPr/>
        </p:nvSpPr>
        <p:spPr>
          <a:xfrm>
            <a:off x="8255000" y="4191000"/>
            <a:ext cx="3048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600" b="0" i="0" u="none" strike="noStrike">
                <a:solidFill>
                  <a:srgbClr val="4A5568"/>
                </a:solidFill>
                <a:latin typeface="Noto Sans SC"/>
                <a:ea typeface="Noto Sans SC"/>
                <a:cs typeface="Noto Sans SC"/>
                <a:sym typeface="Noto Sans SC"/>
              </a:rPr>
              <a:t>Immediate cleanup of all VMAs</a:t>
            </a:r>
            <a:endParaRPr lang="en-US" sz="1100"/>
          </a:p>
        </p:txBody>
      </p:sp>
      <p:sp>
        <p:nvSpPr>
          <p:cNvPr id="19" name="AutoShape 19"/>
          <p:cNvSpPr/>
          <p:nvPr/>
        </p:nvSpPr>
        <p:spPr>
          <a:xfrm>
            <a:off x="762000" y="5334000"/>
            <a:ext cx="10668000" cy="25400"/>
          </a:xfrm>
          <a:prstGeom prst="roundRect">
            <a:avLst>
              <a:gd name="adj" fmla="val 0"/>
            </a:avLst>
          </a:prstGeom>
          <a:solidFill>
            <a:srgbClr val="2C5282">
              <a:alpha val="2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21" name="箭头: 右 20">
            <a:extLst>
              <a:ext uri="{FF2B5EF4-FFF2-40B4-BE49-F238E27FC236}">
                <a16:creationId xmlns:a16="http://schemas.microsoft.com/office/drawing/2014/main" id="{8FA62408-7605-1656-DFEA-EBDD928F9F71}"/>
              </a:ext>
            </a:extLst>
          </p:cNvPr>
          <p:cNvSpPr/>
          <p:nvPr/>
        </p:nvSpPr>
        <p:spPr>
          <a:xfrm>
            <a:off x="3937000" y="3352800"/>
            <a:ext cx="711200" cy="2032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箭头: 右 21">
            <a:extLst>
              <a:ext uri="{FF2B5EF4-FFF2-40B4-BE49-F238E27FC236}">
                <a16:creationId xmlns:a16="http://schemas.microsoft.com/office/drawing/2014/main" id="{2E5E8274-DA31-A03F-B75F-7ABCCC7E98C1}"/>
              </a:ext>
            </a:extLst>
          </p:cNvPr>
          <p:cNvSpPr/>
          <p:nvPr/>
        </p:nvSpPr>
        <p:spPr>
          <a:xfrm>
            <a:off x="7543800" y="3327400"/>
            <a:ext cx="711200" cy="2032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A9B6AEC7-5E42-4B52-1B4F-BE69BF3717F9}"/>
              </a:ext>
            </a:extLst>
          </p:cNvPr>
          <p:cNvSpPr txBox="1"/>
          <p:nvPr/>
        </p:nvSpPr>
        <p:spPr>
          <a:xfrm>
            <a:off x="696141" y="5392003"/>
            <a:ext cx="343371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</a:t>
            </a:r>
            <a:r>
              <a:rPr lang="en-US" altLang="zh-CN" sz="1600" dirty="0">
                <a:solidFill>
                  <a:srgbClr val="4A5568"/>
                </a:solidFill>
                <a:latin typeface="Noto Sans SC"/>
                <a:ea typeface="Noto Sans SC"/>
              </a:rPr>
              <a:t>child process initially has a memory layout very similar to the parent.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FD75BC97-96D7-B1EF-1CDE-198E50DB4597}"/>
              </a:ext>
            </a:extLst>
          </p:cNvPr>
          <p:cNvSpPr txBox="1"/>
          <p:nvPr/>
        </p:nvSpPr>
        <p:spPr>
          <a:xfrm>
            <a:off x="4379141" y="5306786"/>
            <a:ext cx="343371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rgbClr val="4A5568"/>
                </a:solidFill>
                <a:latin typeface="Noto Sans SC"/>
                <a:ea typeface="Noto Sans SC"/>
              </a:rPr>
              <a:t>The old address space is replaced with a new one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B0311059-2A4E-FD7E-90F4-8B7AD858B006}"/>
              </a:ext>
            </a:extLst>
          </p:cNvPr>
          <p:cNvSpPr txBox="1"/>
          <p:nvPr/>
        </p:nvSpPr>
        <p:spPr>
          <a:xfrm>
            <a:off x="8128000" y="5330680"/>
            <a:ext cx="343371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rgbClr val="4A5568"/>
                </a:solidFill>
                <a:latin typeface="Noto Sans SC"/>
                <a:ea typeface="Noto Sans SC"/>
              </a:rPr>
              <a:t>All VMAs are cleaned up</a:t>
            </a:r>
          </a:p>
        </p:txBody>
      </p:sp>
      <p:sp>
        <p:nvSpPr>
          <p:cNvPr id="27" name="AutoShape 3">
            <a:extLst>
              <a:ext uri="{FF2B5EF4-FFF2-40B4-BE49-F238E27FC236}">
                <a16:creationId xmlns:a16="http://schemas.microsoft.com/office/drawing/2014/main" id="{2BB5A915-33D0-6CBF-21D7-901F2D00CD74}"/>
              </a:ext>
            </a:extLst>
          </p:cNvPr>
          <p:cNvSpPr/>
          <p:nvPr/>
        </p:nvSpPr>
        <p:spPr>
          <a:xfrm>
            <a:off x="762000" y="1676400"/>
            <a:ext cx="10668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 dirty="0">
                <a:solidFill>
                  <a:srgbClr val="4A5568"/>
                </a:solidFill>
                <a:latin typeface="Noto Sans SC"/>
                <a:ea typeface="Noto Sans SC"/>
                <a:cs typeface="Noto Sans SC"/>
                <a:sym typeface="Noto Sans SC"/>
              </a:rPr>
              <a:t>Different Stages</a:t>
            </a:r>
            <a:endParaRPr lang="en-US" sz="1100" b="1" dirty="0"/>
          </a:p>
        </p:txBody>
      </p:sp>
      <p:sp>
        <p:nvSpPr>
          <p:cNvPr id="29" name="灯片编号占位符 28">
            <a:extLst>
              <a:ext uri="{FF2B5EF4-FFF2-40B4-BE49-F238E27FC236}">
                <a16:creationId xmlns:a16="http://schemas.microsoft.com/office/drawing/2014/main" id="{0D81C7DB-3E93-A764-DA76-916D6774C6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BDC4B6-E336-4BC3-A4E4-4F7CD6039391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7FA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2220686" y="254000"/>
            <a:ext cx="12192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non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3600" b="1" i="0" u="none" strike="noStrike" dirty="0">
                <a:solidFill>
                  <a:srgbClr val="2C5282"/>
                </a:solidFill>
                <a:latin typeface="Noto Sans SC"/>
                <a:ea typeface="Noto Sans SC"/>
                <a:cs typeface="Noto Sans SC"/>
                <a:sym typeface="Noto Sans SC"/>
              </a:rPr>
              <a:t>Lifecycle Tracking Architecture</a:t>
            </a:r>
            <a:endParaRPr lang="en-US" sz="1100" dirty="0"/>
          </a:p>
        </p:txBody>
      </p:sp>
      <p:sp>
        <p:nvSpPr>
          <p:cNvPr id="3" name="AutoShape 3"/>
          <p:cNvSpPr/>
          <p:nvPr/>
        </p:nvSpPr>
        <p:spPr>
          <a:xfrm>
            <a:off x="322943" y="1003300"/>
            <a:ext cx="10758714" cy="4229100"/>
          </a:xfrm>
          <a:prstGeom prst="roundRect">
            <a:avLst>
              <a:gd name="adj" fmla="val 4545"/>
            </a:avLst>
          </a:prstGeom>
          <a:solidFill>
            <a:srgbClr val="FFFFFF">
              <a:alpha val="100000"/>
            </a:srgbClr>
          </a:solidFill>
          <a:ln w="12700" cap="flat" cmpd="sng">
            <a:solidFill>
              <a:srgbClr val="2C5282">
                <a:alpha val="20000"/>
              </a:srgbClr>
            </a:solidFill>
            <a:prstDash val="solid"/>
            <a:round/>
          </a:ln>
          <a:effectLst>
            <a:outerShdw blurRad="127000" dist="50800" dir="5400000" algn="tl" rotWithShape="0">
              <a:srgbClr val="2C5282">
                <a:alpha val="10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6" name="AutoShape 6"/>
          <p:cNvSpPr/>
          <p:nvPr/>
        </p:nvSpPr>
        <p:spPr>
          <a:xfrm>
            <a:off x="762000" y="5232400"/>
            <a:ext cx="10668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000" b="1" i="0" u="none" strike="noStrike" dirty="0">
                <a:solidFill>
                  <a:srgbClr val="2C5282"/>
                </a:solidFill>
                <a:latin typeface="Noto Sans SC"/>
                <a:ea typeface="Noto Sans SC"/>
                <a:cs typeface="Noto Sans SC"/>
                <a:sym typeface="Noto Sans SC"/>
              </a:rPr>
              <a:t>Architecture Description</a:t>
            </a:r>
            <a:endParaRPr lang="en-US" sz="1100" dirty="0"/>
          </a:p>
        </p:txBody>
      </p:sp>
      <p:sp>
        <p:nvSpPr>
          <p:cNvPr id="7" name="AutoShape 7"/>
          <p:cNvSpPr/>
          <p:nvPr/>
        </p:nvSpPr>
        <p:spPr>
          <a:xfrm>
            <a:off x="762000" y="5422900"/>
            <a:ext cx="10668000" cy="1270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16666"/>
              </a:lnSpc>
              <a:defRPr/>
            </a:pPr>
            <a:r>
              <a:rPr lang="en-US" sz="1800" b="0" i="0" u="none" strike="noStrike" dirty="0">
                <a:solidFill>
                  <a:srgbClr val="4A5568"/>
                </a:solidFill>
                <a:latin typeface="Noto Sans SC"/>
                <a:ea typeface="Noto Sans SC"/>
                <a:cs typeface="Noto Sans SC"/>
                <a:sym typeface="Noto Sans SC"/>
              </a:rPr>
              <a:t>The diagram shows how the </a:t>
            </a:r>
            <a:r>
              <a:rPr lang="en-US" sz="1800" b="0" i="0" u="none" strike="noStrike" dirty="0" err="1">
                <a:solidFill>
                  <a:srgbClr val="4A5568"/>
                </a:solidFill>
                <a:latin typeface="Noto Sans SC"/>
                <a:ea typeface="Noto Sans SC"/>
                <a:cs typeface="Noto Sans SC"/>
                <a:sym typeface="Noto Sans SC"/>
              </a:rPr>
              <a:t>StateManager</a:t>
            </a:r>
            <a:r>
              <a:rPr lang="en-US" sz="1800" b="0" i="0" u="none" strike="noStrike" dirty="0">
                <a:solidFill>
                  <a:srgbClr val="4A5568"/>
                </a:solidFill>
                <a:latin typeface="Noto Sans SC"/>
                <a:ea typeface="Noto Sans SC"/>
                <a:cs typeface="Noto Sans SC"/>
                <a:sym typeface="Noto Sans SC"/>
              </a:rPr>
              <a:t> handles a FORK event by cloning the parent’s VMA list to establish a baseline for tracking memory divergence between parent and child processes.</a:t>
            </a:r>
            <a:endParaRPr lang="en-US" sz="1100" dirty="0"/>
          </a:p>
        </p:txBody>
      </p:sp>
      <p:cxnSp>
        <p:nvCxnSpPr>
          <p:cNvPr id="8" name="Connector 8"/>
          <p:cNvCxnSpPr/>
          <p:nvPr/>
        </p:nvCxnSpPr>
        <p:spPr>
          <a:xfrm rot="-4092">
            <a:off x="762004" y="4756150"/>
            <a:ext cx="10668000" cy="12700"/>
          </a:xfrm>
          <a:prstGeom prst="line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2C5282">
                <a:alpha val="3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0" name="图片 9">
            <a:extLst>
              <a:ext uri="{FF2B5EF4-FFF2-40B4-BE49-F238E27FC236}">
                <a16:creationId xmlns:a16="http://schemas.microsoft.com/office/drawing/2014/main" id="{7664E030-3F75-A204-8BCB-2F5ACEF9021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3611"/>
          <a:stretch>
            <a:fillRect/>
          </a:stretch>
        </p:blipFill>
        <p:spPr>
          <a:xfrm>
            <a:off x="554265" y="1054099"/>
            <a:ext cx="8546192" cy="4027069"/>
          </a:xfrm>
          <a:prstGeom prst="rect">
            <a:avLst/>
          </a:prstGeom>
        </p:spPr>
      </p:pic>
      <p:sp>
        <p:nvSpPr>
          <p:cNvPr id="11" name="灯片编号占位符 10">
            <a:extLst>
              <a:ext uri="{FF2B5EF4-FFF2-40B4-BE49-F238E27FC236}">
                <a16:creationId xmlns:a16="http://schemas.microsoft.com/office/drawing/2014/main" id="{1F947A10-D3D7-3631-E3E0-D25D8BA4555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BDC4B6-E336-4BC3-A4E4-4F7CD6039391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62000" y="635000"/>
            <a:ext cx="10668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600" b="1" i="0" u="none" strike="noStrike">
                <a:solidFill>
                  <a:srgbClr val="2C5282"/>
                </a:solidFill>
                <a:latin typeface="Noto Sans SC"/>
                <a:ea typeface="Noto Sans SC"/>
                <a:cs typeface="Noto Sans SC"/>
                <a:sym typeface="Noto Sans SC"/>
              </a:rPr>
              <a:t>Implementation: Lifecycle Logic Code</a:t>
            </a:r>
            <a:endParaRPr lang="en-US" sz="1100"/>
          </a:p>
        </p:txBody>
      </p:sp>
      <p:sp>
        <p:nvSpPr>
          <p:cNvPr id="3" name="AutoShape 3"/>
          <p:cNvSpPr/>
          <p:nvPr/>
        </p:nvSpPr>
        <p:spPr>
          <a:xfrm>
            <a:off x="762000" y="1837474"/>
            <a:ext cx="6350000" cy="4512526"/>
          </a:xfrm>
          <a:prstGeom prst="roundRect">
            <a:avLst>
              <a:gd name="adj" fmla="val 2814"/>
            </a:avLst>
          </a:prstGeom>
          <a:solidFill>
            <a:srgbClr val="2D3748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203200" dist="101600" dir="5400000" algn="tl" rotWithShape="0">
              <a:srgbClr val="000000">
                <a:alpha val="15000"/>
              </a:srgbClr>
            </a:outerShdw>
          </a:effectLst>
        </p:spPr>
        <p:txBody>
          <a:bodyPr vert="horz" wrap="square" lIns="0" tIns="0" rIns="0" bIns="0" rtlCol="0" anchor="ctr" anchorCtr="0"/>
          <a:lstStyle/>
          <a:p>
            <a:pPr algn="ctr">
              <a:defRPr/>
            </a:pPr>
            <a:endParaRPr/>
          </a:p>
        </p:txBody>
      </p:sp>
      <p:sp>
        <p:nvSpPr>
          <p:cNvPr id="4" name="AutoShape 4"/>
          <p:cNvSpPr/>
          <p:nvPr/>
        </p:nvSpPr>
        <p:spPr>
          <a:xfrm>
            <a:off x="965200" y="2108200"/>
            <a:ext cx="5943600" cy="3810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0000"/>
              </a:lnSpc>
              <a:defRPr/>
            </a:pPr>
            <a:r>
              <a:rPr lang="en-US" sz="1500" b="0" i="0" u="none" strike="noStrike" dirty="0">
                <a:solidFill>
                  <a:srgbClr val="A0AEC0"/>
                </a:solidFill>
                <a:latin typeface="Menlo"/>
                <a:ea typeface="Menlo"/>
                <a:cs typeface="Menlo"/>
                <a:sym typeface="Menlo"/>
              </a:rPr>
              <a:t>// Logic for managing process transitions in User Space</a:t>
            </a:r>
            <a:endParaRPr lang="en-US" sz="1100" dirty="0"/>
          </a:p>
          <a:p>
            <a:pPr indent="0" algn="l">
              <a:lnSpc>
                <a:spcPct val="100000"/>
              </a:lnSpc>
            </a:pPr>
            <a:r>
              <a:rPr lang="en-US" sz="1500" b="0" i="0" u="none" strike="noStrike" dirty="0">
                <a:solidFill>
                  <a:srgbClr val="4299E1"/>
                </a:solidFill>
                <a:latin typeface="Menlo"/>
                <a:ea typeface="Menlo"/>
                <a:cs typeface="Menlo"/>
                <a:sym typeface="Menlo"/>
              </a:rPr>
              <a:t>on </a:t>
            </a:r>
            <a:r>
              <a:rPr lang="en-US" sz="1500" b="0" i="0" u="none" strike="noStrike" dirty="0">
                <a:solidFill>
                  <a:srgbClr val="E2E8F0"/>
                </a:solidFill>
                <a:latin typeface="Menlo"/>
                <a:ea typeface="Menlo"/>
                <a:cs typeface="Menlo"/>
                <a:sym typeface="Menlo"/>
              </a:rPr>
              <a:t>user-space event received:</a:t>
            </a:r>
          </a:p>
          <a:p>
            <a:pPr indent="0" algn="l">
              <a:lnSpc>
                <a:spcPct val="100000"/>
              </a:lnSpc>
            </a:pPr>
            <a:r>
              <a:rPr lang="en-US" sz="1500" b="0" i="0" u="none" strike="noStrike" dirty="0">
                <a:solidFill>
                  <a:srgbClr val="E2E8F0"/>
                </a:solidFill>
                <a:latin typeface="Menlo"/>
                <a:ea typeface="Menlo"/>
                <a:cs typeface="Menlo"/>
                <a:sym typeface="Menlo"/>
              </a:rPr>
              <a:t>identify process PID and event type from the event stream</a:t>
            </a:r>
          </a:p>
          <a:p>
            <a:pPr indent="0" algn="l">
              <a:lnSpc>
                <a:spcPct val="100000"/>
              </a:lnSpc>
            </a:pPr>
            <a:endParaRPr lang="en-US" sz="1500" b="0" i="0" u="none" strike="noStrike" dirty="0">
              <a:solidFill>
                <a:srgbClr val="E2E8F0"/>
              </a:solidFill>
              <a:latin typeface="Menlo"/>
              <a:ea typeface="Menlo"/>
              <a:cs typeface="Menlo"/>
              <a:sym typeface="Menlo"/>
            </a:endParaRPr>
          </a:p>
          <a:p>
            <a:pPr indent="0" algn="l">
              <a:lnSpc>
                <a:spcPct val="100000"/>
              </a:lnSpc>
            </a:pPr>
            <a:r>
              <a:rPr lang="en-US" sz="1500" b="0" i="0" u="none" strike="noStrike" dirty="0">
                <a:solidFill>
                  <a:srgbClr val="4299E1"/>
                </a:solidFill>
                <a:latin typeface="Menlo"/>
                <a:ea typeface="Menlo"/>
                <a:cs typeface="Menlo"/>
                <a:sym typeface="Menlo"/>
              </a:rPr>
              <a:t>if </a:t>
            </a:r>
            <a:r>
              <a:rPr lang="en-US" sz="1500" b="0" i="0" u="none" strike="noStrike" dirty="0">
                <a:solidFill>
                  <a:srgbClr val="E2E8F0"/>
                </a:solidFill>
                <a:latin typeface="Menlo"/>
                <a:ea typeface="Menlo"/>
                <a:cs typeface="Menlo"/>
                <a:sym typeface="Menlo"/>
              </a:rPr>
              <a:t>event is fork:</a:t>
            </a:r>
          </a:p>
          <a:p>
            <a:pPr indent="0" algn="l">
              <a:lnSpc>
                <a:spcPct val="100000"/>
              </a:lnSpc>
            </a:pPr>
            <a:r>
              <a:rPr lang="en-US" sz="1500" b="0" i="0" u="none" strike="noStrike" dirty="0">
                <a:solidFill>
                  <a:srgbClr val="E2E8F0"/>
                </a:solidFill>
                <a:latin typeface="Menlo"/>
                <a:ea typeface="Menlo"/>
                <a:cs typeface="Menlo"/>
                <a:sym typeface="Menlo"/>
              </a:rPr>
              <a:t>create child process state from parent baseline (seeding)</a:t>
            </a:r>
          </a:p>
          <a:p>
            <a:pPr indent="0" algn="l">
              <a:lnSpc>
                <a:spcPct val="100000"/>
              </a:lnSpc>
            </a:pPr>
            <a:r>
              <a:rPr lang="en-US" sz="1500" b="0" i="0" u="none" strike="noStrike" dirty="0">
                <a:solidFill>
                  <a:srgbClr val="4299E1"/>
                </a:solidFill>
                <a:latin typeface="Menlo"/>
                <a:ea typeface="Menlo"/>
                <a:cs typeface="Menlo"/>
                <a:sym typeface="Menlo"/>
              </a:rPr>
              <a:t>else if </a:t>
            </a:r>
            <a:r>
              <a:rPr lang="en-US" sz="1500" b="0" i="0" u="none" strike="noStrike" dirty="0">
                <a:solidFill>
                  <a:srgbClr val="E2E8F0"/>
                </a:solidFill>
                <a:latin typeface="Menlo"/>
                <a:ea typeface="Menlo"/>
                <a:cs typeface="Menlo"/>
                <a:sym typeface="Menlo"/>
              </a:rPr>
              <a:t>event is exec:</a:t>
            </a:r>
          </a:p>
          <a:p>
            <a:pPr indent="0" algn="l">
              <a:lnSpc>
                <a:spcPct val="100000"/>
              </a:lnSpc>
            </a:pPr>
            <a:r>
              <a:rPr lang="en-US" sz="1500" b="0" i="0" u="none" strike="noStrike" dirty="0">
                <a:solidFill>
                  <a:srgbClr val="E2E8F0"/>
                </a:solidFill>
                <a:latin typeface="Menlo"/>
                <a:ea typeface="Menlo"/>
                <a:cs typeface="Menlo"/>
                <a:sym typeface="Menlo"/>
              </a:rPr>
              <a:t>mark process memory as rebuilt (triggering full map refresh)</a:t>
            </a:r>
          </a:p>
          <a:p>
            <a:pPr indent="0" algn="l">
              <a:lnSpc>
                <a:spcPct val="100000"/>
              </a:lnSpc>
            </a:pPr>
            <a:r>
              <a:rPr lang="en-US" sz="1500" b="0" i="0" u="none" strike="noStrike" dirty="0">
                <a:solidFill>
                  <a:srgbClr val="4299E1"/>
                </a:solidFill>
                <a:latin typeface="Menlo"/>
                <a:ea typeface="Menlo"/>
                <a:cs typeface="Menlo"/>
                <a:sym typeface="Menlo"/>
              </a:rPr>
              <a:t>else if </a:t>
            </a:r>
            <a:r>
              <a:rPr lang="en-US" sz="1500" b="0" i="0" u="none" strike="noStrike" dirty="0">
                <a:solidFill>
                  <a:srgbClr val="E2E8F0"/>
                </a:solidFill>
                <a:latin typeface="Menlo"/>
                <a:ea typeface="Menlo"/>
                <a:cs typeface="Menlo"/>
                <a:sym typeface="Menlo"/>
              </a:rPr>
              <a:t>event is exit:</a:t>
            </a:r>
          </a:p>
          <a:p>
            <a:pPr indent="0" algn="l">
              <a:lnSpc>
                <a:spcPct val="100000"/>
              </a:lnSpc>
            </a:pPr>
            <a:endParaRPr lang="en-US" sz="1500" b="0" i="0" u="none" strike="noStrike" dirty="0">
              <a:solidFill>
                <a:srgbClr val="E2E8F0"/>
              </a:solidFill>
              <a:latin typeface="Menlo"/>
              <a:ea typeface="Menlo"/>
              <a:cs typeface="Menlo"/>
              <a:sym typeface="Menlo"/>
            </a:endParaRPr>
          </a:p>
          <a:p>
            <a:pPr indent="0" algn="l">
              <a:lnSpc>
                <a:spcPct val="100000"/>
              </a:lnSpc>
            </a:pPr>
            <a:r>
              <a:rPr lang="en-US" sz="1500" b="0" i="0" u="none" strike="noStrike" dirty="0">
                <a:solidFill>
                  <a:srgbClr val="E2E8F0"/>
                </a:solidFill>
                <a:latin typeface="Menlo"/>
                <a:ea typeface="Menlo"/>
                <a:cs typeface="Menlo"/>
                <a:sym typeface="Menlo"/>
              </a:rPr>
              <a:t>remove process from active tracking and cleanup metadata</a:t>
            </a:r>
          </a:p>
          <a:p>
            <a:pPr indent="0" algn="l">
              <a:lnSpc>
                <a:spcPct val="100000"/>
              </a:lnSpc>
            </a:pPr>
            <a:endParaRPr lang="en-US" sz="1500" b="0" i="0" u="none" strike="noStrike" dirty="0">
              <a:solidFill>
                <a:srgbClr val="E2E8F0"/>
              </a:solidFill>
              <a:latin typeface="Menlo"/>
              <a:ea typeface="Menlo"/>
              <a:cs typeface="Menlo"/>
              <a:sym typeface="Menlo"/>
            </a:endParaRPr>
          </a:p>
          <a:p>
            <a:pPr indent="0" algn="l">
              <a:lnSpc>
                <a:spcPct val="100000"/>
              </a:lnSpc>
            </a:pPr>
            <a:r>
              <a:rPr lang="en-US" sz="1500" b="0" i="0" u="none" strike="noStrike" dirty="0">
                <a:solidFill>
                  <a:srgbClr val="E2E8F0"/>
                </a:solidFill>
                <a:latin typeface="Menlo"/>
                <a:ea typeface="Menlo"/>
                <a:cs typeface="Menlo"/>
                <a:sym typeface="Menlo"/>
              </a:rPr>
              <a:t>read latest /proc/&lt;</a:t>
            </a:r>
            <a:r>
              <a:rPr lang="en-US" sz="1500" b="0" i="0" u="none" strike="noStrike" dirty="0" err="1">
                <a:solidFill>
                  <a:srgbClr val="E2E8F0"/>
                </a:solidFill>
                <a:latin typeface="Menlo"/>
                <a:ea typeface="Menlo"/>
                <a:cs typeface="Menlo"/>
                <a:sym typeface="Menlo"/>
              </a:rPr>
              <a:t>pid</a:t>
            </a:r>
            <a:r>
              <a:rPr lang="en-US" sz="1500" b="0" i="0" u="none" strike="noStrike" dirty="0">
                <a:solidFill>
                  <a:srgbClr val="E2E8F0"/>
                </a:solidFill>
                <a:latin typeface="Menlo"/>
                <a:ea typeface="Menlo"/>
                <a:cs typeface="Menlo"/>
                <a:sym typeface="Menlo"/>
              </a:rPr>
              <a:t>&gt;/maps to get the authoritative state</a:t>
            </a:r>
          </a:p>
          <a:p>
            <a:pPr indent="0" algn="l">
              <a:lnSpc>
                <a:spcPct val="100000"/>
              </a:lnSpc>
            </a:pPr>
            <a:endParaRPr lang="en-US" sz="1500" b="0" i="0" u="none" strike="noStrike" dirty="0">
              <a:solidFill>
                <a:srgbClr val="E2E8F0"/>
              </a:solidFill>
              <a:latin typeface="Menlo"/>
              <a:ea typeface="Menlo"/>
              <a:cs typeface="Menlo"/>
              <a:sym typeface="Menlo"/>
            </a:endParaRPr>
          </a:p>
          <a:p>
            <a:pPr indent="0" algn="l">
              <a:lnSpc>
                <a:spcPct val="100000"/>
              </a:lnSpc>
            </a:pPr>
            <a:r>
              <a:rPr lang="en-US" sz="1500" b="0" i="0" u="none" strike="noStrike" dirty="0">
                <a:solidFill>
                  <a:srgbClr val="E2E8F0"/>
                </a:solidFill>
                <a:latin typeface="Menlo"/>
                <a:ea typeface="Menlo"/>
                <a:cs typeface="Menlo"/>
                <a:sym typeface="Menlo"/>
              </a:rPr>
              <a:t>compare old snapshot with new snapshot to detect specific changes</a:t>
            </a:r>
          </a:p>
          <a:p>
            <a:pPr indent="0" algn="l">
              <a:lnSpc>
                <a:spcPct val="100000"/>
              </a:lnSpc>
            </a:pPr>
            <a:endParaRPr lang="en-US" sz="1500" b="0" i="0" u="none" strike="noStrike" dirty="0">
              <a:solidFill>
                <a:srgbClr val="E2E8F0"/>
              </a:solidFill>
              <a:latin typeface="Menlo"/>
              <a:ea typeface="Menlo"/>
              <a:cs typeface="Menlo"/>
              <a:sym typeface="Menlo"/>
            </a:endParaRPr>
          </a:p>
          <a:p>
            <a:pPr indent="0" algn="l">
              <a:lnSpc>
                <a:spcPct val="100000"/>
              </a:lnSpc>
            </a:pPr>
            <a:r>
              <a:rPr lang="en-US" sz="1500" b="0" i="0" u="none" strike="noStrike" dirty="0">
                <a:solidFill>
                  <a:srgbClr val="E2E8F0"/>
                </a:solidFill>
                <a:latin typeface="Menlo"/>
                <a:ea typeface="Menlo"/>
                <a:cs typeface="Menlo"/>
                <a:sym typeface="Menlo"/>
              </a:rPr>
              <a:t>generate high-level memory changes (e.g., BRK_GROW, MMAP_ADD)</a:t>
            </a:r>
          </a:p>
          <a:p>
            <a:pPr indent="0" algn="l">
              <a:lnSpc>
                <a:spcPct val="100000"/>
              </a:lnSpc>
            </a:pPr>
            <a:endParaRPr lang="en-US" sz="1500" b="0" i="0" u="none" strike="noStrike" dirty="0">
              <a:solidFill>
                <a:srgbClr val="E2E8F0"/>
              </a:solidFill>
              <a:latin typeface="Menlo"/>
              <a:ea typeface="Menlo"/>
              <a:cs typeface="Menlo"/>
              <a:sym typeface="Menlo"/>
            </a:endParaRPr>
          </a:p>
          <a:p>
            <a:pPr indent="0" algn="l">
              <a:lnSpc>
                <a:spcPct val="100000"/>
              </a:lnSpc>
            </a:pPr>
            <a:r>
              <a:rPr lang="en-US" sz="1500" b="0" i="0" u="none" strike="noStrike" dirty="0">
                <a:solidFill>
                  <a:srgbClr val="E2E8F0"/>
                </a:solidFill>
                <a:latin typeface="Menlo"/>
                <a:ea typeface="Menlo"/>
                <a:cs typeface="Menlo"/>
                <a:sym typeface="Menlo"/>
              </a:rPr>
              <a:t>update visualization via WebSocket to the frontend</a:t>
            </a:r>
          </a:p>
        </p:txBody>
      </p:sp>
      <p:sp>
        <p:nvSpPr>
          <p:cNvPr id="5" name="AutoShape 5"/>
          <p:cNvSpPr/>
          <p:nvPr/>
        </p:nvSpPr>
        <p:spPr>
          <a:xfrm>
            <a:off x="7366000" y="2032000"/>
            <a:ext cx="4318000" cy="3810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2C5282"/>
                </a:solidFill>
                <a:latin typeface="Noto Sans SC"/>
                <a:ea typeface="Noto Sans SC"/>
                <a:cs typeface="Noto Sans SC"/>
                <a:sym typeface="Noto Sans SC"/>
              </a:rPr>
              <a:t>Resilient State</a:t>
            </a:r>
            <a:endParaRPr lang="en-US" sz="1100"/>
          </a:p>
          <a:p>
            <a:pPr indent="0" algn="l">
              <a:lnSpc>
                <a:spcPct val="125000"/>
              </a:lnSpc>
            </a:pPr>
            <a:r>
              <a:rPr lang="en-US" sz="1500" b="0" i="0" u="none" strike="noStrike">
                <a:solidFill>
                  <a:srgbClr val="4A5568"/>
                </a:solidFill>
                <a:latin typeface="Noto Sans SC"/>
                <a:ea typeface="Noto Sans SC"/>
                <a:cs typeface="Noto Sans SC"/>
                <a:sym typeface="Noto Sans SC"/>
              </a:rPr>
              <a:t>Uses parent snapshots as a "seed" for new children to ensure UI continuity before /proc is ready.</a:t>
            </a:r>
          </a:p>
          <a:p>
            <a:pPr indent="0" algn="l">
              <a:lnSpc>
                <a:spcPct val="125000"/>
              </a:lnSpc>
            </a:pPr>
            <a:endParaRPr lang="en-US" sz="1500" b="0" i="0" u="none" strike="noStrike">
              <a:solidFill>
                <a:srgbClr val="4A5568"/>
              </a:solidFill>
              <a:latin typeface="Noto Sans SC"/>
              <a:ea typeface="Noto Sans SC"/>
              <a:cs typeface="Noto Sans SC"/>
              <a:sym typeface="Noto Sans SC"/>
            </a:endParaRPr>
          </a:p>
          <a:p>
            <a:pPr indent="0" algn="l">
              <a:lnSpc>
                <a:spcPct val="125000"/>
              </a:lnSpc>
            </a:pPr>
            <a:r>
              <a:rPr lang="en-US" sz="1800" b="1" i="0" u="none" strike="noStrike">
                <a:solidFill>
                  <a:srgbClr val="2C5282"/>
                </a:solidFill>
                <a:latin typeface="Noto Sans SC"/>
                <a:ea typeface="Noto Sans SC"/>
                <a:cs typeface="Noto Sans SC"/>
                <a:sym typeface="Noto Sans SC"/>
              </a:rPr>
              <a:t>Authoritative Sync</a:t>
            </a:r>
          </a:p>
          <a:p>
            <a:pPr indent="0" algn="l">
              <a:lnSpc>
                <a:spcPct val="125000"/>
              </a:lnSpc>
            </a:pPr>
            <a:r>
              <a:rPr lang="en-US" sz="1500" b="0" i="0" u="none" strike="noStrike">
                <a:solidFill>
                  <a:srgbClr val="4A5568"/>
                </a:solidFill>
                <a:latin typeface="Noto Sans SC"/>
                <a:ea typeface="Noto Sans SC"/>
                <a:cs typeface="Noto Sans SC"/>
                <a:sym typeface="Noto Sans SC"/>
              </a:rPr>
              <a:t>Uses the /proc filesystem as the final "source of truth" to reconcile kernel events.</a:t>
            </a:r>
          </a:p>
          <a:p>
            <a:pPr indent="0" algn="l">
              <a:lnSpc>
                <a:spcPct val="125000"/>
              </a:lnSpc>
            </a:pPr>
            <a:endParaRPr lang="en-US" sz="1500" b="0" i="0" u="none" strike="noStrike">
              <a:solidFill>
                <a:srgbClr val="4A5568"/>
              </a:solidFill>
              <a:latin typeface="Noto Sans SC"/>
              <a:ea typeface="Noto Sans SC"/>
              <a:cs typeface="Noto Sans SC"/>
              <a:sym typeface="Noto Sans SC"/>
            </a:endParaRPr>
          </a:p>
          <a:p>
            <a:pPr indent="0" algn="l">
              <a:lnSpc>
                <a:spcPct val="125000"/>
              </a:lnSpc>
            </a:pPr>
            <a:r>
              <a:rPr lang="en-US" sz="1800" b="1" i="0" u="none" strike="noStrike">
                <a:solidFill>
                  <a:srgbClr val="2C5282"/>
                </a:solidFill>
                <a:latin typeface="Noto Sans SC"/>
                <a:ea typeface="Noto Sans SC"/>
                <a:cs typeface="Noto Sans SC"/>
                <a:sym typeface="Noto Sans SC"/>
              </a:rPr>
              <a:t>Event Synthesis</a:t>
            </a:r>
          </a:p>
          <a:p>
            <a:pPr indent="0" algn="l">
              <a:lnSpc>
                <a:spcPct val="125000"/>
              </a:lnSpc>
            </a:pPr>
            <a:r>
              <a:rPr lang="en-US" sz="1500" b="0" i="0" u="none" strike="noStrike">
                <a:solidFill>
                  <a:srgbClr val="4A5568"/>
                </a:solidFill>
                <a:latin typeface="Noto Sans SC"/>
                <a:ea typeface="Noto Sans SC"/>
                <a:cs typeface="Noto Sans SC"/>
                <a:sym typeface="Noto Sans SC"/>
              </a:rPr>
              <a:t>Translates raw syscalls into semantic labels (e.g., "Heap Growth") for the user.</a:t>
            </a: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BD6A6A53-E1BA-AC26-67B0-C1C56D26119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BDC4B6-E336-4BC3-A4E4-4F7CD6039391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7FA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62000" y="508000"/>
            <a:ext cx="10668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600" b="1" i="0" u="none" strike="noStrike">
                <a:solidFill>
                  <a:srgbClr val="2C5282"/>
                </a:solidFill>
                <a:latin typeface="Noto Sans SC"/>
                <a:ea typeface="Noto Sans SC"/>
                <a:cs typeface="Noto Sans SC"/>
                <a:sym typeface="Noto Sans SC"/>
              </a:rPr>
              <a:t>Process Lifecycle Memory Transitions</a:t>
            </a:r>
            <a:endParaRPr lang="en-US" sz="1100"/>
          </a:p>
        </p:txBody>
      </p:sp>
      <p:sp>
        <p:nvSpPr>
          <p:cNvPr id="3" name="AutoShape 3"/>
          <p:cNvSpPr/>
          <p:nvPr/>
        </p:nvSpPr>
        <p:spPr>
          <a:xfrm>
            <a:off x="762000" y="1778000"/>
            <a:ext cx="2413000" cy="2032000"/>
          </a:xfrm>
          <a:prstGeom prst="roundRect">
            <a:avLst>
              <a:gd name="adj" fmla="val 6250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27000" dist="50800" dir="5400000" algn="tl" rotWithShape="0">
              <a:srgbClr val="000000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87500" y="2032000"/>
            <a:ext cx="762000" cy="762000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>
            <a:off x="889000" y="2921000"/>
            <a:ext cx="2159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2000" b="1" i="0" u="none" strike="noStrike" dirty="0">
                <a:solidFill>
                  <a:srgbClr val="2C5282"/>
                </a:solidFill>
                <a:latin typeface="Noto Sans SC"/>
                <a:ea typeface="Noto Sans SC"/>
                <a:cs typeface="Noto Sans SC"/>
                <a:sym typeface="Noto Sans SC"/>
              </a:rPr>
              <a:t>Clone</a:t>
            </a:r>
            <a:endParaRPr lang="en-US" sz="1100" dirty="0"/>
          </a:p>
        </p:txBody>
      </p:sp>
      <p:sp>
        <p:nvSpPr>
          <p:cNvPr id="6" name="AutoShape 6"/>
          <p:cNvSpPr/>
          <p:nvPr/>
        </p:nvSpPr>
        <p:spPr>
          <a:xfrm>
            <a:off x="889000" y="3302000"/>
            <a:ext cx="2159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4A5568"/>
                </a:solidFill>
                <a:latin typeface="Noto Sans SC"/>
                <a:ea typeface="Noto Sans SC"/>
                <a:cs typeface="Noto Sans SC"/>
                <a:sym typeface="Noto Sans SC"/>
              </a:rPr>
              <a:t>Initial Creation</a:t>
            </a:r>
            <a:endParaRPr lang="en-US" sz="1100"/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238500" y="2603500"/>
            <a:ext cx="304800" cy="304800"/>
          </a:xfrm>
          <a:prstGeom prst="rect">
            <a:avLst/>
          </a:prstGeom>
        </p:spPr>
      </p:pic>
      <p:sp>
        <p:nvSpPr>
          <p:cNvPr id="8" name="AutoShape 8"/>
          <p:cNvSpPr/>
          <p:nvPr/>
        </p:nvSpPr>
        <p:spPr>
          <a:xfrm>
            <a:off x="3619500" y="1778000"/>
            <a:ext cx="2413000" cy="2032000"/>
          </a:xfrm>
          <a:prstGeom prst="roundRect">
            <a:avLst>
              <a:gd name="adj" fmla="val 6250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27000" dist="50800" dir="5400000" algn="tl" rotWithShape="0">
              <a:srgbClr val="000000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445000" y="2032000"/>
            <a:ext cx="762000" cy="762000"/>
          </a:xfrm>
          <a:prstGeom prst="rect">
            <a:avLst/>
          </a:prstGeom>
        </p:spPr>
      </p:pic>
      <p:sp>
        <p:nvSpPr>
          <p:cNvPr id="10" name="AutoShape 10"/>
          <p:cNvSpPr/>
          <p:nvPr/>
        </p:nvSpPr>
        <p:spPr>
          <a:xfrm>
            <a:off x="3746500" y="2921000"/>
            <a:ext cx="2159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2C5282"/>
                </a:solidFill>
                <a:latin typeface="Noto Sans SC"/>
                <a:ea typeface="Noto Sans SC"/>
                <a:cs typeface="Noto Sans SC"/>
                <a:sym typeface="Noto Sans SC"/>
              </a:rPr>
              <a:t>Diverged VMAs</a:t>
            </a:r>
            <a:endParaRPr lang="en-US" sz="1100"/>
          </a:p>
        </p:txBody>
      </p:sp>
      <p:sp>
        <p:nvSpPr>
          <p:cNvPr id="11" name="AutoShape 11"/>
          <p:cNvSpPr/>
          <p:nvPr/>
        </p:nvSpPr>
        <p:spPr>
          <a:xfrm>
            <a:off x="3746500" y="3302000"/>
            <a:ext cx="2159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4A5568"/>
                </a:solidFill>
                <a:latin typeface="Noto Sans SC"/>
                <a:ea typeface="Noto Sans SC"/>
                <a:cs typeface="Noto Sans SC"/>
                <a:sym typeface="Noto Sans SC"/>
              </a:rPr>
              <a:t>Memory Layout Diff</a:t>
            </a:r>
            <a:endParaRPr lang="en-US" sz="1100"/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096000" y="2603500"/>
            <a:ext cx="304800" cy="304800"/>
          </a:xfrm>
          <a:prstGeom prst="rect">
            <a:avLst/>
          </a:prstGeom>
        </p:spPr>
      </p:pic>
      <p:sp>
        <p:nvSpPr>
          <p:cNvPr id="13" name="AutoShape 13"/>
          <p:cNvSpPr/>
          <p:nvPr/>
        </p:nvSpPr>
        <p:spPr>
          <a:xfrm>
            <a:off x="6477000" y="1778000"/>
            <a:ext cx="2413000" cy="2032000"/>
          </a:xfrm>
          <a:prstGeom prst="roundRect">
            <a:avLst>
              <a:gd name="adj" fmla="val 6250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27000" dist="50800" dir="5400000" algn="tl" rotWithShape="0">
              <a:srgbClr val="000000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302500" y="2032000"/>
            <a:ext cx="762000" cy="762000"/>
          </a:xfrm>
          <a:prstGeom prst="rect">
            <a:avLst/>
          </a:prstGeom>
        </p:spPr>
      </p:pic>
      <p:sp>
        <p:nvSpPr>
          <p:cNvPr id="15" name="AutoShape 15"/>
          <p:cNvSpPr/>
          <p:nvPr/>
        </p:nvSpPr>
        <p:spPr>
          <a:xfrm>
            <a:off x="6604000" y="2921000"/>
            <a:ext cx="2159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2C5282"/>
                </a:solidFill>
                <a:latin typeface="Noto Sans SC"/>
                <a:ea typeface="Noto Sans SC"/>
                <a:cs typeface="Noto Sans SC"/>
                <a:sym typeface="Noto Sans SC"/>
              </a:rPr>
              <a:t>Exec (Rebuild)</a:t>
            </a:r>
            <a:endParaRPr lang="en-US" sz="1100"/>
          </a:p>
        </p:txBody>
      </p:sp>
      <p:sp>
        <p:nvSpPr>
          <p:cNvPr id="16" name="AutoShape 16"/>
          <p:cNvSpPr/>
          <p:nvPr/>
        </p:nvSpPr>
        <p:spPr>
          <a:xfrm>
            <a:off x="6604000" y="3302000"/>
            <a:ext cx="2159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4A5568"/>
                </a:solidFill>
                <a:latin typeface="Noto Sans SC"/>
                <a:ea typeface="Noto Sans SC"/>
                <a:cs typeface="Noto Sans SC"/>
                <a:sym typeface="Noto Sans SC"/>
              </a:rPr>
              <a:t>Full Reconstruction</a:t>
            </a:r>
            <a:endParaRPr lang="en-US" sz="1100"/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953500" y="2603500"/>
            <a:ext cx="304800" cy="304800"/>
          </a:xfrm>
          <a:prstGeom prst="rect">
            <a:avLst/>
          </a:prstGeom>
        </p:spPr>
      </p:pic>
      <p:sp>
        <p:nvSpPr>
          <p:cNvPr id="18" name="AutoShape 18"/>
          <p:cNvSpPr/>
          <p:nvPr/>
        </p:nvSpPr>
        <p:spPr>
          <a:xfrm>
            <a:off x="8585200" y="1778000"/>
            <a:ext cx="2095500" cy="2032000"/>
          </a:xfrm>
          <a:prstGeom prst="roundRect">
            <a:avLst>
              <a:gd name="adj" fmla="val 6250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27000" dist="50800" dir="5400000" algn="tl" rotWithShape="0">
              <a:srgbClr val="000000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058400" y="2032000"/>
            <a:ext cx="762000" cy="762000"/>
          </a:xfrm>
          <a:prstGeom prst="rect">
            <a:avLst/>
          </a:prstGeom>
        </p:spPr>
      </p:pic>
      <p:sp>
        <p:nvSpPr>
          <p:cNvPr id="20" name="AutoShape 20"/>
          <p:cNvSpPr/>
          <p:nvPr/>
        </p:nvSpPr>
        <p:spPr>
          <a:xfrm>
            <a:off x="9461500" y="2921000"/>
            <a:ext cx="18415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2C5282"/>
                </a:solidFill>
                <a:latin typeface="Noto Sans SC"/>
                <a:ea typeface="Noto Sans SC"/>
                <a:cs typeface="Noto Sans SC"/>
                <a:sym typeface="Noto Sans SC"/>
              </a:rPr>
              <a:t>Exit</a:t>
            </a:r>
            <a:endParaRPr lang="en-US" sz="1100"/>
          </a:p>
        </p:txBody>
      </p:sp>
      <p:sp>
        <p:nvSpPr>
          <p:cNvPr id="21" name="AutoShape 21"/>
          <p:cNvSpPr/>
          <p:nvPr/>
        </p:nvSpPr>
        <p:spPr>
          <a:xfrm>
            <a:off x="9461500" y="3302000"/>
            <a:ext cx="18415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4A5568"/>
                </a:solidFill>
                <a:latin typeface="Noto Sans SC"/>
                <a:ea typeface="Noto Sans SC"/>
                <a:cs typeface="Noto Sans SC"/>
                <a:sym typeface="Noto Sans SC"/>
              </a:rPr>
              <a:t>Termination</a:t>
            </a:r>
            <a:endParaRPr lang="en-US" sz="1100"/>
          </a:p>
        </p:txBody>
      </p:sp>
      <p:pic>
        <p:nvPicPr>
          <p:cNvPr id="23" name="Picture 2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14400" y="5985535"/>
            <a:ext cx="406400" cy="406400"/>
          </a:xfrm>
          <a:prstGeom prst="rect">
            <a:avLst/>
          </a:prstGeom>
        </p:spPr>
      </p:pic>
      <p:sp>
        <p:nvSpPr>
          <p:cNvPr id="24" name="AutoShape 24"/>
          <p:cNvSpPr/>
          <p:nvPr/>
        </p:nvSpPr>
        <p:spPr>
          <a:xfrm>
            <a:off x="1422400" y="5851278"/>
            <a:ext cx="9652000" cy="889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0" i="0" u="none" strike="noStrike" dirty="0">
                <a:solidFill>
                  <a:srgbClr val="4A5568"/>
                </a:solidFill>
                <a:latin typeface="Noto Sans SC"/>
                <a:ea typeface="Noto Sans SC"/>
                <a:cs typeface="Noto Sans SC"/>
                <a:sym typeface="Noto Sans SC"/>
              </a:rPr>
              <a:t>Walk through the transition from Clone to Diverged VMAs, then to Exec (Rebuild) where the memory layout is fully reconstructed, and finally to Exit.</a:t>
            </a:r>
            <a:endParaRPr lang="en-US" sz="1100" dirty="0"/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1C57634B-C11F-6C44-CEE5-5C5B63786FF7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 t="11533"/>
          <a:stretch>
            <a:fillRect/>
          </a:stretch>
        </p:blipFill>
        <p:spPr>
          <a:xfrm>
            <a:off x="762000" y="1260723"/>
            <a:ext cx="10254797" cy="4590555"/>
          </a:xfrm>
          <a:prstGeom prst="rect">
            <a:avLst/>
          </a:prstGeom>
        </p:spPr>
      </p:pic>
      <p:sp>
        <p:nvSpPr>
          <p:cNvPr id="28" name="灯片编号占位符 27">
            <a:extLst>
              <a:ext uri="{FF2B5EF4-FFF2-40B4-BE49-F238E27FC236}">
                <a16:creationId xmlns:a16="http://schemas.microsoft.com/office/drawing/2014/main" id="{4BC759D5-AAD3-09D6-D6C3-D0E31F2C52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BDC4B6-E336-4BC3-A4E4-4F7CD6039391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7FA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62000" y="508000"/>
            <a:ext cx="10668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non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600" b="1" i="0" u="none" strike="noStrike">
                <a:solidFill>
                  <a:srgbClr val="2C5282"/>
                </a:solidFill>
                <a:latin typeface="Noto Sans SC"/>
                <a:ea typeface="Noto Sans SC"/>
                <a:cs typeface="Noto Sans SC"/>
                <a:sym typeface="Noto Sans SC"/>
              </a:rPr>
              <a:t>The Reconciliation Engine (Diffing)</a:t>
            </a:r>
            <a:endParaRPr lang="en-US" sz="1100"/>
          </a:p>
        </p:txBody>
      </p:sp>
      <p:sp>
        <p:nvSpPr>
          <p:cNvPr id="3" name="AutoShape 3"/>
          <p:cNvSpPr/>
          <p:nvPr/>
        </p:nvSpPr>
        <p:spPr>
          <a:xfrm>
            <a:off x="762000" y="1397000"/>
            <a:ext cx="10668000" cy="889000"/>
          </a:xfrm>
          <a:prstGeom prst="roundRect">
            <a:avLst>
              <a:gd name="adj" fmla="val 14285"/>
            </a:avLst>
          </a:prstGeom>
          <a:solidFill>
            <a:srgbClr val="FFFFFF">
              <a:alpha val="100000"/>
            </a:srgbClr>
          </a:solidFill>
          <a:ln cap="flat" cmpd="sng">
            <a:solidFill>
              <a:srgbClr val="E6CFCF">
                <a:alpha val="100000"/>
              </a:srgbClr>
            </a:solidFill>
            <a:prstDash val="solid"/>
            <a:round/>
          </a:ln>
          <a:effectLst>
            <a:outerShdw blurRad="127000" dist="50800" dir="5400000" algn="tl" rotWithShape="0">
              <a:srgbClr val="000000">
                <a:alpha val="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6000" y="1587500"/>
            <a:ext cx="508000" cy="508000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>
            <a:off x="1651000" y="1524000"/>
            <a:ext cx="9525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4A5568"/>
                </a:solidFill>
                <a:latin typeface="Noto Sans SC"/>
                <a:ea typeface="Noto Sans SC"/>
                <a:cs typeface="Noto Sans SC"/>
                <a:sym typeface="Noto Sans SC"/>
              </a:rPr>
              <a:t>Authoritative Source:</a:t>
            </a:r>
            <a:r>
              <a:rPr lang="en-US" sz="1800" b="1" i="0" u="none" strike="noStrike">
                <a:solidFill>
                  <a:srgbClr val="2C5282"/>
                </a:solidFill>
                <a:latin typeface="Noto Sans SC"/>
                <a:ea typeface="Noto Sans SC"/>
                <a:cs typeface="Noto Sans SC"/>
                <a:sym typeface="Noto Sans SC"/>
              </a:rPr>
              <a:t>/proc/&lt;pid&gt;/maps</a:t>
            </a:r>
            <a:r>
              <a:rPr lang="en-US" sz="1600" b="0" i="0" u="none" strike="noStrike">
                <a:solidFill>
                  <a:srgbClr val="718096"/>
                </a:solidFill>
                <a:latin typeface="Noto Sans SC"/>
                <a:ea typeface="Noto Sans SC"/>
                <a:cs typeface="Noto Sans SC"/>
                <a:sym typeface="Noto Sans SC"/>
              </a:rPr>
              <a:t>(System of Record)</a:t>
            </a:r>
            <a:endParaRPr lang="en-US" sz="1100"/>
          </a:p>
        </p:txBody>
      </p:sp>
      <p:sp>
        <p:nvSpPr>
          <p:cNvPr id="6" name="AutoShape 6"/>
          <p:cNvSpPr/>
          <p:nvPr/>
        </p:nvSpPr>
        <p:spPr>
          <a:xfrm>
            <a:off x="762000" y="2540000"/>
            <a:ext cx="10668000" cy="1905000"/>
          </a:xfrm>
          <a:prstGeom prst="roundRect">
            <a:avLst>
              <a:gd name="adj" fmla="val 6666"/>
            </a:avLst>
          </a:prstGeom>
          <a:solidFill>
            <a:srgbClr val="FFFFFF">
              <a:alpha val="60000"/>
            </a:srgbClr>
          </a:solidFill>
          <a:ln w="12700" cap="flat" cmpd="sng">
            <a:solidFill>
              <a:srgbClr val="E2E8F0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7" name="AutoShape 7"/>
          <p:cNvSpPr/>
          <p:nvPr/>
        </p:nvSpPr>
        <p:spPr>
          <a:xfrm>
            <a:off x="1016000" y="2794000"/>
            <a:ext cx="2286000" cy="1397000"/>
          </a:xfrm>
          <a:prstGeom prst="roundRect">
            <a:avLst>
              <a:gd name="adj" fmla="val 9090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63500" dist="25400" dir="2700000" algn="tl" rotWithShape="0">
              <a:srgbClr val="000000">
                <a:alpha val="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968500" y="2984500"/>
            <a:ext cx="381000" cy="381000"/>
          </a:xfrm>
          <a:prstGeom prst="rect">
            <a:avLst/>
          </a:prstGeom>
        </p:spPr>
      </p:pic>
      <p:sp>
        <p:nvSpPr>
          <p:cNvPr id="9" name="AutoShape 9"/>
          <p:cNvSpPr/>
          <p:nvPr/>
        </p:nvSpPr>
        <p:spPr>
          <a:xfrm>
            <a:off x="1079500" y="3429000"/>
            <a:ext cx="2159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t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2C5282"/>
                </a:solidFill>
                <a:latin typeface="Noto Sans SC"/>
                <a:ea typeface="Noto Sans SC"/>
                <a:cs typeface="Noto Sans SC"/>
                <a:sym typeface="Noto Sans SC"/>
              </a:rPr>
              <a:t>Event Triggers</a:t>
            </a:r>
            <a:endParaRPr lang="en-US" sz="1100"/>
          </a:p>
          <a:p>
            <a:pPr indent="0" algn="ctr">
              <a:lnSpc>
                <a:spcPct val="125000"/>
              </a:lnSpc>
            </a:pPr>
            <a:r>
              <a:rPr lang="en-US" sz="1400" b="0" i="0" u="none" strike="noStrike">
                <a:solidFill>
                  <a:srgbClr val="718096"/>
                </a:solidFill>
                <a:latin typeface="Noto Sans SC"/>
                <a:ea typeface="Noto Sans SC"/>
                <a:cs typeface="Noto Sans SC"/>
                <a:sym typeface="Noto Sans SC"/>
              </a:rPr>
              <a:t>eBPF mmap / Signal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429000" y="3302000"/>
            <a:ext cx="304800" cy="304800"/>
          </a:xfrm>
          <a:prstGeom prst="rect">
            <a:avLst/>
          </a:prstGeom>
        </p:spPr>
      </p:pic>
      <p:sp>
        <p:nvSpPr>
          <p:cNvPr id="11" name="AutoShape 11"/>
          <p:cNvSpPr/>
          <p:nvPr/>
        </p:nvSpPr>
        <p:spPr>
          <a:xfrm>
            <a:off x="3860800" y="2794000"/>
            <a:ext cx="2286000" cy="1397000"/>
          </a:xfrm>
          <a:prstGeom prst="roundRect">
            <a:avLst>
              <a:gd name="adj" fmla="val 9090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63500" dist="25400" dir="2700000" algn="tl" rotWithShape="0">
              <a:srgbClr val="000000">
                <a:alpha val="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813300" y="2984500"/>
            <a:ext cx="381000" cy="381000"/>
          </a:xfrm>
          <a:prstGeom prst="rect">
            <a:avLst/>
          </a:prstGeom>
        </p:spPr>
      </p:pic>
      <p:sp>
        <p:nvSpPr>
          <p:cNvPr id="13" name="AutoShape 13"/>
          <p:cNvSpPr/>
          <p:nvPr/>
        </p:nvSpPr>
        <p:spPr>
          <a:xfrm>
            <a:off x="3924300" y="3429000"/>
            <a:ext cx="2159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t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2C5282"/>
                </a:solidFill>
                <a:latin typeface="Noto Sans SC"/>
                <a:ea typeface="Noto Sans SC"/>
                <a:cs typeface="Noto Sans SC"/>
                <a:sym typeface="Noto Sans SC"/>
              </a:rPr>
              <a:t>Read Snapshot</a:t>
            </a:r>
            <a:endParaRPr lang="en-US" sz="1100"/>
          </a:p>
          <a:p>
            <a:pPr indent="0" algn="ctr">
              <a:lnSpc>
                <a:spcPct val="125000"/>
              </a:lnSpc>
            </a:pPr>
            <a:r>
              <a:rPr lang="en-US" sz="1400" b="0" i="0" u="none" strike="noStrike">
                <a:solidFill>
                  <a:srgbClr val="718096"/>
                </a:solidFill>
                <a:latin typeface="Noto Sans SC"/>
                <a:ea typeface="Noto Sans SC"/>
                <a:cs typeface="Noto Sans SC"/>
                <a:sym typeface="Noto Sans SC"/>
              </a:rPr>
              <a:t>Backend fetches new state</a:t>
            </a: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273800" y="3302000"/>
            <a:ext cx="304800" cy="304800"/>
          </a:xfrm>
          <a:prstGeom prst="rect">
            <a:avLst/>
          </a:prstGeom>
        </p:spPr>
      </p:pic>
      <p:sp>
        <p:nvSpPr>
          <p:cNvPr id="15" name="AutoShape 15"/>
          <p:cNvSpPr/>
          <p:nvPr/>
        </p:nvSpPr>
        <p:spPr>
          <a:xfrm>
            <a:off x="6705600" y="2794000"/>
            <a:ext cx="2286000" cy="1397000"/>
          </a:xfrm>
          <a:prstGeom prst="roundRect">
            <a:avLst>
              <a:gd name="adj" fmla="val 9090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63500" dist="25400" dir="2700000" algn="tl" rotWithShape="0">
              <a:srgbClr val="000000">
                <a:alpha val="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658100" y="2984500"/>
            <a:ext cx="381000" cy="381000"/>
          </a:xfrm>
          <a:prstGeom prst="rect">
            <a:avLst/>
          </a:prstGeom>
        </p:spPr>
      </p:pic>
      <p:sp>
        <p:nvSpPr>
          <p:cNvPr id="17" name="AutoShape 17"/>
          <p:cNvSpPr/>
          <p:nvPr/>
        </p:nvSpPr>
        <p:spPr>
          <a:xfrm>
            <a:off x="6769100" y="3429000"/>
            <a:ext cx="2159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t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2C5282"/>
                </a:solidFill>
                <a:latin typeface="Noto Sans SC"/>
                <a:ea typeface="Noto Sans SC"/>
                <a:cs typeface="Noto Sans SC"/>
                <a:sym typeface="Noto Sans SC"/>
              </a:rPr>
              <a:t>Diff Engine</a:t>
            </a:r>
            <a:endParaRPr lang="en-US" sz="1100"/>
          </a:p>
          <a:p>
            <a:pPr indent="0" algn="ctr">
              <a:lnSpc>
                <a:spcPct val="125000"/>
              </a:lnSpc>
            </a:pPr>
            <a:r>
              <a:rPr lang="en-US" sz="1400" b="0" i="0" u="none" strike="noStrike">
                <a:solidFill>
                  <a:srgbClr val="718096"/>
                </a:solidFill>
                <a:latin typeface="Noto Sans SC"/>
                <a:ea typeface="Noto Sans SC"/>
                <a:cs typeface="Noto Sans SC"/>
                <a:sym typeface="Noto Sans SC"/>
              </a:rPr>
              <a:t>Compare Old vs. New</a:t>
            </a:r>
          </a:p>
        </p:txBody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118600" y="3302000"/>
            <a:ext cx="304800" cy="304800"/>
          </a:xfrm>
          <a:prstGeom prst="rect">
            <a:avLst/>
          </a:prstGeom>
        </p:spPr>
      </p:pic>
      <p:sp>
        <p:nvSpPr>
          <p:cNvPr id="19" name="AutoShape 19"/>
          <p:cNvSpPr/>
          <p:nvPr/>
        </p:nvSpPr>
        <p:spPr>
          <a:xfrm>
            <a:off x="9550400" y="2794000"/>
            <a:ext cx="1625600" cy="1397000"/>
          </a:xfrm>
          <a:prstGeom prst="roundRect">
            <a:avLst>
              <a:gd name="adj" fmla="val 9090"/>
            </a:avLst>
          </a:prstGeom>
          <a:solidFill>
            <a:srgbClr val="EBF8FF">
              <a:alpha val="100000"/>
            </a:srgbClr>
          </a:solidFill>
          <a:ln w="12700" cap="flat" cmpd="sng">
            <a:solidFill>
              <a:srgbClr val="4299E1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20" name="Picture 2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172700" y="2984500"/>
            <a:ext cx="381000" cy="381000"/>
          </a:xfrm>
          <a:prstGeom prst="rect">
            <a:avLst/>
          </a:prstGeom>
        </p:spPr>
      </p:pic>
      <p:sp>
        <p:nvSpPr>
          <p:cNvPr id="21" name="AutoShape 21"/>
          <p:cNvSpPr/>
          <p:nvPr/>
        </p:nvSpPr>
        <p:spPr>
          <a:xfrm>
            <a:off x="9550400" y="3429000"/>
            <a:ext cx="16256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t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2C5282"/>
                </a:solidFill>
                <a:latin typeface="Noto Sans SC"/>
                <a:ea typeface="Noto Sans SC"/>
                <a:cs typeface="Noto Sans SC"/>
                <a:sym typeface="Noto Sans SC"/>
              </a:rPr>
              <a:t>Detect</a:t>
            </a:r>
            <a:endParaRPr lang="en-US" sz="1100"/>
          </a:p>
          <a:p>
            <a:pPr indent="0" algn="ctr">
              <a:lnSpc>
                <a:spcPct val="125000"/>
              </a:lnSpc>
            </a:pPr>
            <a:r>
              <a:rPr lang="en-US" sz="1400" b="0" i="0" u="none" strike="noStrike">
                <a:solidFill>
                  <a:srgbClr val="718096"/>
                </a:solidFill>
                <a:latin typeface="Noto Sans SC"/>
                <a:ea typeface="Noto Sans SC"/>
                <a:cs typeface="Noto Sans SC"/>
                <a:sym typeface="Noto Sans SC"/>
              </a:rPr>
              <a:t>Changes</a:t>
            </a:r>
          </a:p>
        </p:txBody>
      </p:sp>
      <p:sp>
        <p:nvSpPr>
          <p:cNvPr id="22" name="AutoShape 22"/>
          <p:cNvSpPr/>
          <p:nvPr/>
        </p:nvSpPr>
        <p:spPr>
          <a:xfrm>
            <a:off x="762000" y="4699000"/>
            <a:ext cx="10668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4A5568"/>
                </a:solidFill>
                <a:latin typeface="Noto Sans SC"/>
                <a:ea typeface="Noto Sans SC"/>
                <a:cs typeface="Noto Sans SC"/>
                <a:sym typeface="Noto Sans SC"/>
              </a:rPr>
              <a:t>Detected Memory Changes:</a:t>
            </a:r>
            <a:endParaRPr lang="en-US" sz="1100"/>
          </a:p>
        </p:txBody>
      </p:sp>
      <p:sp>
        <p:nvSpPr>
          <p:cNvPr id="23" name="AutoShape 23"/>
          <p:cNvSpPr/>
          <p:nvPr/>
        </p:nvSpPr>
        <p:spPr>
          <a:xfrm>
            <a:off x="762000" y="5207000"/>
            <a:ext cx="2540000" cy="762000"/>
          </a:xfrm>
          <a:prstGeom prst="roundRect">
            <a:avLst>
              <a:gd name="adj" fmla="val 16666"/>
            </a:avLst>
          </a:prstGeom>
          <a:solidFill>
            <a:srgbClr val="FFFFFF">
              <a:alpha val="100000"/>
            </a:srgbClr>
          </a:solidFill>
          <a:ln w="12700" cap="flat" cmpd="sng">
            <a:solidFill>
              <a:srgbClr val="E2E8F0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24" name="Picture 2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952500" y="5397500"/>
            <a:ext cx="381000" cy="381000"/>
          </a:xfrm>
          <a:prstGeom prst="rect">
            <a:avLst/>
          </a:prstGeom>
        </p:spPr>
      </p:pic>
      <p:sp>
        <p:nvSpPr>
          <p:cNvPr id="25" name="AutoShape 25"/>
          <p:cNvSpPr/>
          <p:nvPr/>
        </p:nvSpPr>
        <p:spPr>
          <a:xfrm>
            <a:off x="1397000" y="5334000"/>
            <a:ext cx="1778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2C5282"/>
                </a:solidFill>
                <a:latin typeface="Noto Sans SC"/>
                <a:ea typeface="Noto Sans SC"/>
                <a:cs typeface="Noto Sans SC"/>
                <a:sym typeface="Noto Sans SC"/>
              </a:rPr>
              <a:t>MMAP_ADD</a:t>
            </a:r>
            <a:endParaRPr lang="en-US" sz="1100"/>
          </a:p>
        </p:txBody>
      </p:sp>
      <p:sp>
        <p:nvSpPr>
          <p:cNvPr id="26" name="AutoShape 26"/>
          <p:cNvSpPr/>
          <p:nvPr/>
        </p:nvSpPr>
        <p:spPr>
          <a:xfrm>
            <a:off x="3467100" y="5207000"/>
            <a:ext cx="2540000" cy="762000"/>
          </a:xfrm>
          <a:prstGeom prst="roundRect">
            <a:avLst>
              <a:gd name="adj" fmla="val 16666"/>
            </a:avLst>
          </a:prstGeom>
          <a:solidFill>
            <a:srgbClr val="FFFFFF">
              <a:alpha val="100000"/>
            </a:srgbClr>
          </a:solidFill>
          <a:ln w="12700" cap="flat" cmpd="sng">
            <a:solidFill>
              <a:srgbClr val="E2E8F0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27" name="Picture 2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657600" y="5397500"/>
            <a:ext cx="381000" cy="381000"/>
          </a:xfrm>
          <a:prstGeom prst="rect">
            <a:avLst/>
          </a:prstGeom>
        </p:spPr>
      </p:pic>
      <p:sp>
        <p:nvSpPr>
          <p:cNvPr id="28" name="AutoShape 28"/>
          <p:cNvSpPr/>
          <p:nvPr/>
        </p:nvSpPr>
        <p:spPr>
          <a:xfrm>
            <a:off x="4102100" y="5334000"/>
            <a:ext cx="1778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2C5282"/>
                </a:solidFill>
                <a:latin typeface="Noto Sans SC"/>
                <a:ea typeface="Noto Sans SC"/>
                <a:cs typeface="Noto Sans SC"/>
                <a:sym typeface="Noto Sans SC"/>
              </a:rPr>
              <a:t>MUNMAP_DEL</a:t>
            </a:r>
            <a:endParaRPr lang="en-US" sz="1100"/>
          </a:p>
        </p:txBody>
      </p:sp>
      <p:sp>
        <p:nvSpPr>
          <p:cNvPr id="29" name="AutoShape 29"/>
          <p:cNvSpPr/>
          <p:nvPr/>
        </p:nvSpPr>
        <p:spPr>
          <a:xfrm>
            <a:off x="6172200" y="5207000"/>
            <a:ext cx="2540000" cy="762000"/>
          </a:xfrm>
          <a:prstGeom prst="roundRect">
            <a:avLst>
              <a:gd name="adj" fmla="val 16666"/>
            </a:avLst>
          </a:prstGeom>
          <a:solidFill>
            <a:srgbClr val="FFFFFF">
              <a:alpha val="100000"/>
            </a:srgbClr>
          </a:solidFill>
          <a:ln w="12700" cap="flat" cmpd="sng">
            <a:solidFill>
              <a:srgbClr val="E2E8F0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30" name="Picture 30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6362700" y="5397500"/>
            <a:ext cx="381000" cy="381000"/>
          </a:xfrm>
          <a:prstGeom prst="rect">
            <a:avLst/>
          </a:prstGeom>
        </p:spPr>
      </p:pic>
      <p:sp>
        <p:nvSpPr>
          <p:cNvPr id="31" name="AutoShape 31"/>
          <p:cNvSpPr/>
          <p:nvPr/>
        </p:nvSpPr>
        <p:spPr>
          <a:xfrm>
            <a:off x="6807200" y="5334000"/>
            <a:ext cx="1778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2C5282"/>
                </a:solidFill>
                <a:latin typeface="Noto Sans SC"/>
                <a:ea typeface="Noto Sans SC"/>
                <a:cs typeface="Noto Sans SC"/>
                <a:sym typeface="Noto Sans SC"/>
              </a:rPr>
              <a:t>BRK_GROW</a:t>
            </a:r>
            <a:endParaRPr lang="en-US" sz="1100"/>
          </a:p>
        </p:txBody>
      </p:sp>
      <p:sp>
        <p:nvSpPr>
          <p:cNvPr id="32" name="AutoShape 32"/>
          <p:cNvSpPr/>
          <p:nvPr/>
        </p:nvSpPr>
        <p:spPr>
          <a:xfrm>
            <a:off x="8890000" y="5207000"/>
            <a:ext cx="2540000" cy="762000"/>
          </a:xfrm>
          <a:prstGeom prst="roundRect">
            <a:avLst>
              <a:gd name="adj" fmla="val 16666"/>
            </a:avLst>
          </a:prstGeom>
          <a:solidFill>
            <a:srgbClr val="FFFFFF">
              <a:alpha val="100000"/>
            </a:srgbClr>
          </a:solidFill>
          <a:ln w="12700" cap="flat" cmpd="sng">
            <a:solidFill>
              <a:srgbClr val="E2E8F0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33" name="Picture 33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9080500" y="5397500"/>
            <a:ext cx="381000" cy="381000"/>
          </a:xfrm>
          <a:prstGeom prst="rect">
            <a:avLst/>
          </a:prstGeom>
        </p:spPr>
      </p:pic>
      <p:sp>
        <p:nvSpPr>
          <p:cNvPr id="34" name="AutoShape 34"/>
          <p:cNvSpPr/>
          <p:nvPr/>
        </p:nvSpPr>
        <p:spPr>
          <a:xfrm>
            <a:off x="9525000" y="5334000"/>
            <a:ext cx="1778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2C5282"/>
                </a:solidFill>
                <a:latin typeface="Noto Sans SC"/>
                <a:ea typeface="Noto Sans SC"/>
                <a:cs typeface="Noto Sans SC"/>
                <a:sym typeface="Noto Sans SC"/>
              </a:rPr>
              <a:t>RESIZE</a:t>
            </a:r>
            <a:endParaRPr lang="en-US" sz="1100"/>
          </a:p>
        </p:txBody>
      </p:sp>
      <p:sp>
        <p:nvSpPr>
          <p:cNvPr id="38" name="灯片编号占位符 37">
            <a:extLst>
              <a:ext uri="{FF2B5EF4-FFF2-40B4-BE49-F238E27FC236}">
                <a16:creationId xmlns:a16="http://schemas.microsoft.com/office/drawing/2014/main" id="{1D232E2E-835B-135D-0B8C-D5BA17EDF5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BDC4B6-E336-4BC3-A4E4-4F7CD6039391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7FA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62000" y="1016000"/>
            <a:ext cx="110744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non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600" b="1" i="0" u="none" strike="noStrike">
                <a:solidFill>
                  <a:srgbClr val="2C5282"/>
                </a:solidFill>
                <a:latin typeface="Noto Sans SC"/>
                <a:ea typeface="Noto Sans SC"/>
                <a:cs typeface="Noto Sans SC"/>
                <a:sym typeface="Noto Sans SC"/>
              </a:rPr>
              <a:t>Visualization Strategy</a:t>
            </a:r>
            <a:endParaRPr lang="en-US" sz="1100"/>
          </a:p>
        </p:txBody>
      </p:sp>
      <p:sp>
        <p:nvSpPr>
          <p:cNvPr id="3" name="AutoShape 3"/>
          <p:cNvSpPr/>
          <p:nvPr/>
        </p:nvSpPr>
        <p:spPr>
          <a:xfrm>
            <a:off x="762000" y="2032000"/>
            <a:ext cx="5207000" cy="1270000"/>
          </a:xfrm>
          <a:prstGeom prst="roundRect">
            <a:avLst>
              <a:gd name="adj" fmla="val 10000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27000" dist="50800" dir="2700000" algn="tl" rotWithShape="0">
              <a:srgbClr val="2C5282">
                <a:alpha val="10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6000" y="2349500"/>
            <a:ext cx="508000" cy="508000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>
            <a:off x="1714500" y="2222500"/>
            <a:ext cx="4064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2C5282"/>
                </a:solidFill>
                <a:latin typeface="Noto Sans SC"/>
                <a:ea typeface="Noto Sans SC"/>
                <a:cs typeface="Noto Sans SC"/>
                <a:sym typeface="Noto Sans SC"/>
              </a:rPr>
              <a:t>Lane Renderer</a:t>
            </a:r>
            <a:endParaRPr lang="en-US" sz="1100"/>
          </a:p>
        </p:txBody>
      </p:sp>
      <p:sp>
        <p:nvSpPr>
          <p:cNvPr id="6" name="AutoShape 6"/>
          <p:cNvSpPr/>
          <p:nvPr/>
        </p:nvSpPr>
        <p:spPr>
          <a:xfrm>
            <a:off x="1714500" y="2603500"/>
            <a:ext cx="4064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0" i="0" u="none" strike="noStrike" dirty="0">
                <a:solidFill>
                  <a:srgbClr val="4A5568"/>
                </a:solidFill>
                <a:latin typeface="Noto Sans SC"/>
                <a:ea typeface="Noto Sans SC"/>
                <a:cs typeface="Noto Sans SC"/>
                <a:sym typeface="Noto Sans SC"/>
              </a:rPr>
              <a:t>Each process is represented as a distinct vertical lane for clarity.</a:t>
            </a:r>
            <a:endParaRPr lang="en-US" sz="1100" dirty="0"/>
          </a:p>
        </p:txBody>
      </p:sp>
      <p:sp>
        <p:nvSpPr>
          <p:cNvPr id="7" name="AutoShape 7"/>
          <p:cNvSpPr/>
          <p:nvPr/>
        </p:nvSpPr>
        <p:spPr>
          <a:xfrm>
            <a:off x="6223000" y="2032000"/>
            <a:ext cx="5207000" cy="1270000"/>
          </a:xfrm>
          <a:prstGeom prst="roundRect">
            <a:avLst>
              <a:gd name="adj" fmla="val 10000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27000" dist="50800" dir="2700000" algn="tl" rotWithShape="0">
              <a:srgbClr val="2C5282">
                <a:alpha val="10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477000" y="2349500"/>
            <a:ext cx="508000" cy="508000"/>
          </a:xfrm>
          <a:prstGeom prst="rect">
            <a:avLst/>
          </a:prstGeom>
        </p:spPr>
      </p:pic>
      <p:sp>
        <p:nvSpPr>
          <p:cNvPr id="9" name="AutoShape 9"/>
          <p:cNvSpPr/>
          <p:nvPr/>
        </p:nvSpPr>
        <p:spPr>
          <a:xfrm>
            <a:off x="7175500" y="2222500"/>
            <a:ext cx="4064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000" b="1" i="0" u="none" strike="noStrike" dirty="0">
                <a:solidFill>
                  <a:srgbClr val="2C5282"/>
                </a:solidFill>
                <a:latin typeface="Noto Sans SC"/>
                <a:ea typeface="Noto Sans SC"/>
                <a:cs typeface="Noto Sans SC"/>
                <a:sym typeface="Noto Sans SC"/>
              </a:rPr>
              <a:t>Normalized </a:t>
            </a:r>
            <a:r>
              <a:rPr lang="en-US" altLang="zh-CN" sz="2000" b="1" i="0" u="none" strike="noStrike" dirty="0">
                <a:solidFill>
                  <a:srgbClr val="2C5282"/>
                </a:solidFill>
                <a:latin typeface="Noto Sans SC"/>
                <a:ea typeface="Noto Sans SC"/>
                <a:cs typeface="Noto Sans SC"/>
                <a:sym typeface="Noto Sans SC"/>
              </a:rPr>
              <a:t>Y</a:t>
            </a:r>
            <a:r>
              <a:rPr lang="en-US" sz="2000" b="1" i="0" u="none" strike="noStrike" dirty="0">
                <a:solidFill>
                  <a:srgbClr val="2C5282"/>
                </a:solidFill>
                <a:latin typeface="Noto Sans SC"/>
                <a:ea typeface="Noto Sans SC"/>
                <a:cs typeface="Noto Sans SC"/>
                <a:sym typeface="Noto Sans SC"/>
              </a:rPr>
              <a:t>-Axis</a:t>
            </a:r>
            <a:endParaRPr lang="en-US" sz="1100" dirty="0"/>
          </a:p>
        </p:txBody>
      </p:sp>
      <p:sp>
        <p:nvSpPr>
          <p:cNvPr id="10" name="AutoShape 10"/>
          <p:cNvSpPr/>
          <p:nvPr/>
        </p:nvSpPr>
        <p:spPr>
          <a:xfrm>
            <a:off x="7175500" y="2603500"/>
            <a:ext cx="4064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0" i="0" u="none" strike="noStrike" dirty="0">
                <a:solidFill>
                  <a:srgbClr val="4A5568"/>
                </a:solidFill>
                <a:latin typeface="Noto Sans SC"/>
                <a:ea typeface="Noto Sans SC"/>
                <a:cs typeface="Noto Sans SC"/>
                <a:sym typeface="Noto Sans SC"/>
              </a:rPr>
              <a:t>Scaled visualization, supporting full range memory mapping.</a:t>
            </a:r>
            <a:endParaRPr lang="en-US" sz="1100" dirty="0"/>
          </a:p>
        </p:txBody>
      </p:sp>
      <p:sp>
        <p:nvSpPr>
          <p:cNvPr id="11" name="AutoShape 11"/>
          <p:cNvSpPr/>
          <p:nvPr/>
        </p:nvSpPr>
        <p:spPr>
          <a:xfrm>
            <a:off x="762000" y="3683000"/>
            <a:ext cx="10668000" cy="1524000"/>
          </a:xfrm>
          <a:prstGeom prst="roundRect">
            <a:avLst>
              <a:gd name="adj" fmla="val 8333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27000" dist="50800" dir="2700000" algn="tl" rotWithShape="0">
              <a:srgbClr val="2C5282">
                <a:alpha val="10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16000" y="4191000"/>
            <a:ext cx="508000" cy="508000"/>
          </a:xfrm>
          <a:prstGeom prst="rect">
            <a:avLst/>
          </a:prstGeom>
        </p:spPr>
      </p:pic>
      <p:sp>
        <p:nvSpPr>
          <p:cNvPr id="13" name="AutoShape 13"/>
          <p:cNvSpPr/>
          <p:nvPr/>
        </p:nvSpPr>
        <p:spPr>
          <a:xfrm>
            <a:off x="1714500" y="3873500"/>
            <a:ext cx="8890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2C5282"/>
                </a:solidFill>
                <a:latin typeface="Noto Sans SC"/>
                <a:ea typeface="Noto Sans SC"/>
                <a:cs typeface="Noto Sans SC"/>
                <a:sym typeface="Noto Sans SC"/>
              </a:rPr>
              <a:t>Visual Encoding System</a:t>
            </a:r>
            <a:endParaRPr lang="en-US" sz="1100"/>
          </a:p>
        </p:txBody>
      </p:sp>
      <p:sp>
        <p:nvSpPr>
          <p:cNvPr id="14" name="AutoShape 14"/>
          <p:cNvSpPr/>
          <p:nvPr/>
        </p:nvSpPr>
        <p:spPr>
          <a:xfrm>
            <a:off x="1714500" y="4318000"/>
            <a:ext cx="2159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4A5568"/>
                </a:solidFill>
                <a:latin typeface="Noto Sans SC"/>
                <a:ea typeface="Noto Sans SC"/>
                <a:cs typeface="Noto Sans SC"/>
                <a:sym typeface="Noto Sans SC"/>
              </a:rPr>
              <a:t>Heap</a:t>
            </a:r>
            <a:endParaRPr lang="en-US" sz="1100"/>
          </a:p>
          <a:p>
            <a:pPr indent="0" algn="l">
              <a:lnSpc>
                <a:spcPct val="125000"/>
              </a:lnSpc>
            </a:pPr>
            <a:r>
              <a:rPr lang="en-US" sz="1400" b="0" i="0" u="none" strike="noStrike">
                <a:solidFill>
                  <a:srgbClr val="718096"/>
                </a:solidFill>
                <a:latin typeface="Noto Sans SC"/>
                <a:ea typeface="Noto Sans SC"/>
                <a:cs typeface="Noto Sans SC"/>
                <a:sym typeface="Noto Sans SC"/>
              </a:rPr>
              <a:t>Dynamic Memory</a:t>
            </a:r>
          </a:p>
        </p:txBody>
      </p:sp>
      <p:sp>
        <p:nvSpPr>
          <p:cNvPr id="15" name="AutoShape 15"/>
          <p:cNvSpPr/>
          <p:nvPr/>
        </p:nvSpPr>
        <p:spPr>
          <a:xfrm>
            <a:off x="4000500" y="4318000"/>
            <a:ext cx="2159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4A5568"/>
                </a:solidFill>
                <a:latin typeface="Noto Sans SC"/>
                <a:ea typeface="Noto Sans SC"/>
                <a:cs typeface="Noto Sans SC"/>
                <a:sym typeface="Noto Sans SC"/>
              </a:rPr>
              <a:t>Stack</a:t>
            </a:r>
            <a:endParaRPr lang="en-US" sz="1100"/>
          </a:p>
          <a:p>
            <a:pPr indent="0" algn="l">
              <a:lnSpc>
                <a:spcPct val="125000"/>
              </a:lnSpc>
            </a:pPr>
            <a:r>
              <a:rPr lang="en-US" sz="1400" b="0" i="0" u="none" strike="noStrike">
                <a:solidFill>
                  <a:srgbClr val="718096"/>
                </a:solidFill>
                <a:latin typeface="Noto Sans SC"/>
                <a:ea typeface="Noto Sans SC"/>
                <a:cs typeface="Noto Sans SC"/>
                <a:sym typeface="Noto Sans SC"/>
              </a:rPr>
              <a:t>Function Calls</a:t>
            </a:r>
          </a:p>
        </p:txBody>
      </p:sp>
      <p:sp>
        <p:nvSpPr>
          <p:cNvPr id="16" name="AutoShape 16"/>
          <p:cNvSpPr/>
          <p:nvPr/>
        </p:nvSpPr>
        <p:spPr>
          <a:xfrm>
            <a:off x="6286500" y="4318000"/>
            <a:ext cx="2159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4A5568"/>
                </a:solidFill>
                <a:latin typeface="Noto Sans SC"/>
                <a:ea typeface="Noto Sans SC"/>
                <a:cs typeface="Noto Sans SC"/>
                <a:sym typeface="Noto Sans SC"/>
              </a:rPr>
              <a:t>Shared Libraries</a:t>
            </a:r>
            <a:endParaRPr lang="en-US" sz="1100"/>
          </a:p>
          <a:p>
            <a:pPr indent="0" algn="l">
              <a:lnSpc>
                <a:spcPct val="125000"/>
              </a:lnSpc>
            </a:pPr>
            <a:r>
              <a:rPr lang="en-US" sz="1400" b="0" i="0" u="none" strike="noStrike">
                <a:solidFill>
                  <a:srgbClr val="718096"/>
                </a:solidFill>
                <a:latin typeface="Noto Sans SC"/>
                <a:ea typeface="Noto Sans SC"/>
                <a:cs typeface="Noto Sans SC"/>
                <a:sym typeface="Noto Sans SC"/>
              </a:rPr>
              <a:t>System Resources</a:t>
            </a:r>
          </a:p>
        </p:txBody>
      </p:sp>
      <p:sp>
        <p:nvSpPr>
          <p:cNvPr id="17" name="AutoShape 17"/>
          <p:cNvSpPr/>
          <p:nvPr/>
        </p:nvSpPr>
        <p:spPr>
          <a:xfrm>
            <a:off x="8572500" y="4318000"/>
            <a:ext cx="2159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4A5568"/>
                </a:solidFill>
                <a:latin typeface="Noto Sans SC"/>
                <a:ea typeface="Noto Sans SC"/>
                <a:cs typeface="Noto Sans SC"/>
                <a:sym typeface="Noto Sans SC"/>
              </a:rPr>
              <a:t>Code / Data</a:t>
            </a:r>
            <a:endParaRPr lang="en-US" sz="1100"/>
          </a:p>
          <a:p>
            <a:pPr indent="0" algn="l">
              <a:lnSpc>
                <a:spcPct val="125000"/>
              </a:lnSpc>
            </a:pPr>
            <a:r>
              <a:rPr lang="en-US" sz="1400" b="0" i="0" u="none" strike="noStrike">
                <a:solidFill>
                  <a:srgbClr val="718096"/>
                </a:solidFill>
                <a:latin typeface="Noto Sans SC"/>
                <a:ea typeface="Noto Sans SC"/>
                <a:cs typeface="Noto Sans SC"/>
                <a:sym typeface="Noto Sans SC"/>
              </a:rPr>
              <a:t>Executable Segments</a:t>
            </a:r>
          </a:p>
        </p:txBody>
      </p:sp>
      <p:sp>
        <p:nvSpPr>
          <p:cNvPr id="18" name="AutoShape 18"/>
          <p:cNvSpPr/>
          <p:nvPr/>
        </p:nvSpPr>
        <p:spPr>
          <a:xfrm>
            <a:off x="762000" y="5588000"/>
            <a:ext cx="10668000" cy="50800"/>
          </a:xfrm>
          <a:prstGeom prst="roundRect">
            <a:avLst>
              <a:gd name="adj" fmla="val 0"/>
            </a:avLst>
          </a:prstGeom>
          <a:solidFill>
            <a:srgbClr val="2C5282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19" name="AutoShape 19"/>
          <p:cNvSpPr/>
          <p:nvPr/>
        </p:nvSpPr>
        <p:spPr>
          <a:xfrm>
            <a:off x="762000" y="5778500"/>
            <a:ext cx="10668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718096"/>
                </a:solidFill>
                <a:latin typeface="Noto Sans SC"/>
                <a:ea typeface="Noto Sans SC"/>
                <a:cs typeface="Noto Sans SC"/>
                <a:sym typeface="Noto Sans SC"/>
              </a:rPr>
              <a:t>Memory Layout Analysis • Address Space Visualization • Process Mapping</a:t>
            </a:r>
            <a:endParaRPr lang="en-US" sz="1100"/>
          </a:p>
        </p:txBody>
      </p:sp>
      <p:sp>
        <p:nvSpPr>
          <p:cNvPr id="23" name="灯片编号占位符 22">
            <a:extLst>
              <a:ext uri="{FF2B5EF4-FFF2-40B4-BE49-F238E27FC236}">
                <a16:creationId xmlns:a16="http://schemas.microsoft.com/office/drawing/2014/main" id="{B1B16135-E267-2D02-1463-2261F2A027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BDC4B6-E336-4BC3-A4E4-4F7CD6039391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7FA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62000" y="1016000"/>
            <a:ext cx="10668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600" b="1" i="0" u="none" strike="noStrike">
                <a:solidFill>
                  <a:srgbClr val="2C5282"/>
                </a:solidFill>
                <a:latin typeface="Noto Sans SC"/>
                <a:ea typeface="Noto Sans SC"/>
                <a:cs typeface="Noto Sans SC"/>
                <a:sym typeface="Noto Sans SC"/>
              </a:rPr>
              <a:t>Live Visualization Implementation</a:t>
            </a:r>
            <a:endParaRPr lang="en-US" sz="1100"/>
          </a:p>
        </p:txBody>
      </p:sp>
      <p:sp>
        <p:nvSpPr>
          <p:cNvPr id="3" name="AutoShape 3"/>
          <p:cNvSpPr/>
          <p:nvPr/>
        </p:nvSpPr>
        <p:spPr>
          <a:xfrm>
            <a:off x="762000" y="2032000"/>
            <a:ext cx="3302000" cy="2540000"/>
          </a:xfrm>
          <a:prstGeom prst="roundRect">
            <a:avLst>
              <a:gd name="adj" fmla="val 5000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27000" dist="50800" dir="5400000" algn="tl" rotWithShape="0">
              <a:srgbClr val="2C5282">
                <a:alpha val="10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95500" y="2286000"/>
            <a:ext cx="635000" cy="635000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>
            <a:off x="889000" y="3048000"/>
            <a:ext cx="3048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algn="ctr">
              <a:lnSpc>
                <a:spcPct val="125000"/>
              </a:lnSpc>
              <a:defRPr/>
            </a:pPr>
            <a:r>
              <a:rPr lang="en-US" altLang="zh-CN" sz="2000" b="1" dirty="0">
                <a:solidFill>
                  <a:srgbClr val="2C5282"/>
                </a:solidFill>
                <a:latin typeface="Noto Sans SC"/>
              </a:rPr>
              <a:t>Real-Time Rendering</a:t>
            </a:r>
            <a:endParaRPr lang="en-US" sz="2000" b="1" dirty="0">
              <a:solidFill>
                <a:srgbClr val="2C5282"/>
              </a:solidFill>
              <a:latin typeface="Noto Sans SC"/>
            </a:endParaRPr>
          </a:p>
        </p:txBody>
      </p:sp>
      <p:sp>
        <p:nvSpPr>
          <p:cNvPr id="6" name="AutoShape 6"/>
          <p:cNvSpPr/>
          <p:nvPr/>
        </p:nvSpPr>
        <p:spPr>
          <a:xfrm>
            <a:off x="889000" y="3492500"/>
            <a:ext cx="3048000" cy="889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08333"/>
              </a:lnSpc>
              <a:defRPr/>
            </a:pPr>
            <a:r>
              <a:rPr lang="en-US" altLang="zh-CN" sz="1600" dirty="0">
                <a:solidFill>
                  <a:srgbClr val="4A5568"/>
                </a:solidFill>
                <a:latin typeface="Noto Sans SC"/>
              </a:rPr>
              <a:t>Receive backend updates through WebSocket and refresh process memory views dynamically.</a:t>
            </a:r>
            <a:endParaRPr lang="en-US" sz="1600" dirty="0">
              <a:solidFill>
                <a:srgbClr val="4A5568"/>
              </a:solidFill>
              <a:latin typeface="Noto Sans SC"/>
            </a:endParaRPr>
          </a:p>
        </p:txBody>
      </p:sp>
      <p:sp>
        <p:nvSpPr>
          <p:cNvPr id="7" name="AutoShape 7"/>
          <p:cNvSpPr/>
          <p:nvPr/>
        </p:nvSpPr>
        <p:spPr>
          <a:xfrm>
            <a:off x="4445000" y="2032000"/>
            <a:ext cx="3302000" cy="2540000"/>
          </a:xfrm>
          <a:prstGeom prst="roundRect">
            <a:avLst>
              <a:gd name="adj" fmla="val 5000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27000" dist="50800" dir="5400000" algn="tl" rotWithShape="0">
              <a:srgbClr val="2C5282">
                <a:alpha val="10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78500" y="2286000"/>
            <a:ext cx="635000" cy="635000"/>
          </a:xfrm>
          <a:prstGeom prst="rect">
            <a:avLst/>
          </a:prstGeom>
        </p:spPr>
      </p:pic>
      <p:sp>
        <p:nvSpPr>
          <p:cNvPr id="9" name="AutoShape 9"/>
          <p:cNvSpPr/>
          <p:nvPr/>
        </p:nvSpPr>
        <p:spPr>
          <a:xfrm>
            <a:off x="4572000" y="3048000"/>
            <a:ext cx="3048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altLang="zh-CN" sz="2000" b="1" dirty="0">
                <a:solidFill>
                  <a:srgbClr val="2C5282"/>
                </a:solidFill>
                <a:latin typeface="Noto Sans SC"/>
              </a:rPr>
              <a:t>Timeline History</a:t>
            </a:r>
            <a:endParaRPr lang="en-US" sz="2000" b="1" dirty="0">
              <a:solidFill>
                <a:srgbClr val="2C5282"/>
              </a:solidFill>
              <a:latin typeface="Noto Sans SC"/>
            </a:endParaRPr>
          </a:p>
        </p:txBody>
      </p:sp>
      <p:sp>
        <p:nvSpPr>
          <p:cNvPr id="10" name="AutoShape 10"/>
          <p:cNvSpPr/>
          <p:nvPr/>
        </p:nvSpPr>
        <p:spPr>
          <a:xfrm>
            <a:off x="4572000" y="3492500"/>
            <a:ext cx="3048000" cy="889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08333"/>
              </a:lnSpc>
              <a:defRPr/>
            </a:pPr>
            <a:r>
              <a:rPr lang="en-US" altLang="zh-CN" sz="1600" dirty="0">
                <a:solidFill>
                  <a:srgbClr val="4A5568"/>
                </a:solidFill>
                <a:latin typeface="Noto Sans SC"/>
              </a:rPr>
              <a:t>Store recent snapshots and event markers for inspecting memory evolution step by step.</a:t>
            </a:r>
            <a:endParaRPr lang="en-US" sz="1600" dirty="0">
              <a:solidFill>
                <a:srgbClr val="4A5568"/>
              </a:solidFill>
              <a:latin typeface="Noto Sans SC"/>
            </a:endParaRPr>
          </a:p>
        </p:txBody>
      </p:sp>
      <p:sp>
        <p:nvSpPr>
          <p:cNvPr id="11" name="AutoShape 11"/>
          <p:cNvSpPr/>
          <p:nvPr/>
        </p:nvSpPr>
        <p:spPr>
          <a:xfrm>
            <a:off x="8128000" y="2032000"/>
            <a:ext cx="3302000" cy="2540000"/>
          </a:xfrm>
          <a:prstGeom prst="roundRect">
            <a:avLst>
              <a:gd name="adj" fmla="val 5000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27000" dist="50800" dir="5400000" algn="tl" rotWithShape="0">
              <a:srgbClr val="2C5282">
                <a:alpha val="10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461500" y="2286000"/>
            <a:ext cx="635000" cy="635000"/>
          </a:xfrm>
          <a:prstGeom prst="rect">
            <a:avLst/>
          </a:prstGeom>
        </p:spPr>
      </p:pic>
      <p:sp>
        <p:nvSpPr>
          <p:cNvPr id="13" name="AutoShape 13"/>
          <p:cNvSpPr/>
          <p:nvPr/>
        </p:nvSpPr>
        <p:spPr>
          <a:xfrm>
            <a:off x="8255000" y="3048000"/>
            <a:ext cx="3048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altLang="zh-CN" sz="2000" b="1" dirty="0">
                <a:solidFill>
                  <a:srgbClr val="2C5282"/>
                </a:solidFill>
                <a:latin typeface="Noto Sans SC"/>
              </a:rPr>
              <a:t>Parent–Child Comparison</a:t>
            </a:r>
            <a:endParaRPr lang="en-US" sz="2000" b="1" dirty="0">
              <a:solidFill>
                <a:srgbClr val="2C5282"/>
              </a:solidFill>
              <a:latin typeface="Noto Sans SC"/>
            </a:endParaRPr>
          </a:p>
        </p:txBody>
      </p:sp>
      <p:sp>
        <p:nvSpPr>
          <p:cNvPr id="14" name="AutoShape 14"/>
          <p:cNvSpPr/>
          <p:nvPr/>
        </p:nvSpPr>
        <p:spPr>
          <a:xfrm>
            <a:off x="8255000" y="3492500"/>
            <a:ext cx="3048000" cy="889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08333"/>
              </a:lnSpc>
              <a:defRPr/>
            </a:pPr>
            <a:r>
              <a:rPr lang="en-US" altLang="zh-CN" sz="1600" dirty="0">
                <a:solidFill>
                  <a:srgbClr val="4A5568"/>
                </a:solidFill>
                <a:latin typeface="Noto Sans SC"/>
              </a:rPr>
              <a:t>Show processes side by side to highlight divergence after fork and reconstruction after exec.</a:t>
            </a:r>
            <a:endParaRPr lang="en-US" sz="1600" dirty="0">
              <a:solidFill>
                <a:srgbClr val="4A5568"/>
              </a:solidFill>
              <a:latin typeface="Noto Sans SC"/>
            </a:endParaRPr>
          </a:p>
        </p:txBody>
      </p:sp>
      <p:sp>
        <p:nvSpPr>
          <p:cNvPr id="15" name="AutoShape 15"/>
          <p:cNvSpPr/>
          <p:nvPr/>
        </p:nvSpPr>
        <p:spPr>
          <a:xfrm>
            <a:off x="762000" y="5334000"/>
            <a:ext cx="10668000" cy="25400"/>
          </a:xfrm>
          <a:prstGeom prst="roundRect">
            <a:avLst>
              <a:gd name="adj" fmla="val 0"/>
            </a:avLst>
          </a:prstGeom>
          <a:solidFill>
            <a:srgbClr val="2C5282">
              <a:alpha val="2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16" name="AutoShape 16"/>
          <p:cNvSpPr/>
          <p:nvPr/>
        </p:nvSpPr>
        <p:spPr>
          <a:xfrm>
            <a:off x="762000" y="5524500"/>
            <a:ext cx="10668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altLang="zh-CN" dirty="0">
                <a:solidFill>
                  <a:srgbClr val="718096"/>
                </a:solidFill>
                <a:latin typeface="Noto Sans SC"/>
              </a:rPr>
              <a:t>Real-Time</a:t>
            </a:r>
            <a:r>
              <a:rPr lang="en-US" altLang="zh-CN" dirty="0"/>
              <a:t> </a:t>
            </a:r>
            <a:r>
              <a:rPr lang="en-US" altLang="zh-CN" dirty="0">
                <a:solidFill>
                  <a:srgbClr val="718096"/>
                </a:solidFill>
                <a:latin typeface="Noto Sans SC"/>
              </a:rPr>
              <a:t>Updates · Timeline Inspection · Process Comparison</a:t>
            </a:r>
            <a:endParaRPr lang="en-US" dirty="0">
              <a:solidFill>
                <a:srgbClr val="718096"/>
              </a:solidFill>
              <a:latin typeface="Noto Sans SC"/>
            </a:endParaRPr>
          </a:p>
        </p:txBody>
      </p:sp>
      <p:sp>
        <p:nvSpPr>
          <p:cNvPr id="20" name="灯片编号占位符 19">
            <a:extLst>
              <a:ext uri="{FF2B5EF4-FFF2-40B4-BE49-F238E27FC236}">
                <a16:creationId xmlns:a16="http://schemas.microsoft.com/office/drawing/2014/main" id="{12516F1A-5108-FF0E-A29C-D57AAA099F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BDC4B6-E336-4BC3-A4E4-4F7CD6039391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7FA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85800" y="190500"/>
            <a:ext cx="85471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non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600" b="1" i="0" u="none" strike="noStrike" dirty="0">
                <a:solidFill>
                  <a:srgbClr val="2C5282"/>
                </a:solidFill>
                <a:latin typeface="Noto Sans SC"/>
                <a:ea typeface="Noto Sans SC"/>
                <a:cs typeface="Noto Sans SC"/>
                <a:sym typeface="Noto Sans SC"/>
              </a:rPr>
              <a:t>Demo Presentation</a:t>
            </a:r>
            <a:endParaRPr lang="en-US" sz="1100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AE94125-7A3A-850E-B0FC-4BF62DFEBB1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BDC4B6-E336-4BC3-A4E4-4F7CD6039391}" type="slidenum">
              <a:rPr lang="zh-CN" altLang="en-US" smtClean="0"/>
              <a:t>18</a:t>
            </a:fld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406E87B-B9F1-879B-7C0B-86FDE86362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090587"/>
            <a:ext cx="9728139" cy="444806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7FA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62000" y="635000"/>
            <a:ext cx="10668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600" b="1" i="0" u="none" strike="noStrike">
                <a:solidFill>
                  <a:srgbClr val="2C5282"/>
                </a:solidFill>
                <a:latin typeface="Noto Sans SC"/>
                <a:ea typeface="Noto Sans SC"/>
                <a:cs typeface="Noto Sans SC"/>
                <a:sym typeface="Noto Sans SC"/>
              </a:rPr>
              <a:t>Key Findings &amp; Insights</a:t>
            </a:r>
            <a:endParaRPr lang="en-US" sz="1100"/>
          </a:p>
        </p:txBody>
      </p:sp>
      <p:sp>
        <p:nvSpPr>
          <p:cNvPr id="3" name="AutoShape 3"/>
          <p:cNvSpPr/>
          <p:nvPr/>
        </p:nvSpPr>
        <p:spPr>
          <a:xfrm>
            <a:off x="762000" y="1397000"/>
            <a:ext cx="762000" cy="50800"/>
          </a:xfrm>
          <a:prstGeom prst="roundRect">
            <a:avLst>
              <a:gd name="adj" fmla="val 0"/>
            </a:avLst>
          </a:prstGeom>
          <a:solidFill>
            <a:srgbClr val="2C5282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4" name="AutoShape 4"/>
          <p:cNvSpPr/>
          <p:nvPr/>
        </p:nvSpPr>
        <p:spPr>
          <a:xfrm>
            <a:off x="762000" y="1905000"/>
            <a:ext cx="3302000" cy="3302000"/>
          </a:xfrm>
          <a:prstGeom prst="roundRect">
            <a:avLst>
              <a:gd name="adj" fmla="val 3846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27000" dist="50800" dir="5400000" algn="tl" rotWithShape="0">
              <a:srgbClr val="2C5282">
                <a:alpha val="10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6000" y="2159000"/>
            <a:ext cx="406400" cy="406400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>
            <a:off x="1524000" y="2095500"/>
            <a:ext cx="2286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2C5282"/>
                </a:solidFill>
                <a:latin typeface="Noto Sans SC"/>
                <a:ea typeface="Noto Sans SC"/>
                <a:cs typeface="Noto Sans SC"/>
                <a:sym typeface="Noto Sans SC"/>
              </a:rPr>
              <a:t>Kernel vs. User</a:t>
            </a:r>
            <a:endParaRPr lang="en-US" sz="1100"/>
          </a:p>
        </p:txBody>
      </p:sp>
      <p:sp>
        <p:nvSpPr>
          <p:cNvPr id="7" name="AutoShape 7"/>
          <p:cNvSpPr/>
          <p:nvPr/>
        </p:nvSpPr>
        <p:spPr>
          <a:xfrm>
            <a:off x="1016000" y="2667000"/>
            <a:ext cx="2794000" cy="228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8333"/>
              </a:lnSpc>
              <a:defRPr/>
            </a:pPr>
            <a:r>
              <a:rPr lang="en-US" sz="1800" b="0" i="0" u="none" strike="noStrike">
                <a:solidFill>
                  <a:srgbClr val="4A5568"/>
                </a:solidFill>
                <a:latin typeface="Noto Sans SC"/>
                <a:ea typeface="Noto Sans SC"/>
                <a:cs typeface="Noto Sans SC"/>
                <a:sym typeface="Noto Sans SC"/>
              </a:rPr>
              <a:t>The kernel handles stack growth automatically via page faults; our visualizer captures the resulting VMA expansion.</a:t>
            </a:r>
            <a:endParaRPr lang="en-US" sz="1100"/>
          </a:p>
        </p:txBody>
      </p:sp>
      <p:sp>
        <p:nvSpPr>
          <p:cNvPr id="8" name="AutoShape 8"/>
          <p:cNvSpPr/>
          <p:nvPr/>
        </p:nvSpPr>
        <p:spPr>
          <a:xfrm>
            <a:off x="4445000" y="1905000"/>
            <a:ext cx="3302000" cy="3302000"/>
          </a:xfrm>
          <a:prstGeom prst="roundRect">
            <a:avLst>
              <a:gd name="adj" fmla="val 3846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27000" dist="50800" dir="5400000" algn="tl" rotWithShape="0">
              <a:srgbClr val="2C5282">
                <a:alpha val="10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99000" y="2159000"/>
            <a:ext cx="406400" cy="406400"/>
          </a:xfrm>
          <a:prstGeom prst="rect">
            <a:avLst/>
          </a:prstGeom>
        </p:spPr>
      </p:pic>
      <p:sp>
        <p:nvSpPr>
          <p:cNvPr id="10" name="AutoShape 10"/>
          <p:cNvSpPr/>
          <p:nvPr/>
        </p:nvSpPr>
        <p:spPr>
          <a:xfrm>
            <a:off x="5207000" y="2095500"/>
            <a:ext cx="2286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2C5282"/>
                </a:solidFill>
                <a:latin typeface="Noto Sans SC"/>
                <a:ea typeface="Noto Sans SC"/>
                <a:cs typeface="Noto Sans SC"/>
                <a:sym typeface="Noto Sans SC"/>
              </a:rPr>
              <a:t>Performance</a:t>
            </a:r>
            <a:endParaRPr lang="en-US" sz="1100"/>
          </a:p>
        </p:txBody>
      </p:sp>
      <p:sp>
        <p:nvSpPr>
          <p:cNvPr id="11" name="AutoShape 11"/>
          <p:cNvSpPr/>
          <p:nvPr/>
        </p:nvSpPr>
        <p:spPr>
          <a:xfrm>
            <a:off x="4699000" y="2667000"/>
            <a:ext cx="2794000" cy="228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8333"/>
              </a:lnSpc>
              <a:defRPr/>
            </a:pPr>
            <a:r>
              <a:rPr lang="en-US" sz="1800" b="0" i="0" u="none" strike="noStrike">
                <a:solidFill>
                  <a:srgbClr val="4A5568"/>
                </a:solidFill>
                <a:latin typeface="Noto Sans SC"/>
                <a:ea typeface="Noto Sans SC"/>
                <a:cs typeface="Noto Sans SC"/>
                <a:sym typeface="Noto Sans SC"/>
              </a:rPr>
              <a:t>Polling `/proc` is too slow for high-frequency apps; eBPF triggers are essential for responsiveness.</a:t>
            </a:r>
            <a:endParaRPr lang="en-US" sz="1100"/>
          </a:p>
        </p:txBody>
      </p:sp>
      <p:sp>
        <p:nvSpPr>
          <p:cNvPr id="12" name="AutoShape 12"/>
          <p:cNvSpPr/>
          <p:nvPr/>
        </p:nvSpPr>
        <p:spPr>
          <a:xfrm>
            <a:off x="8128000" y="1905000"/>
            <a:ext cx="3302000" cy="3302000"/>
          </a:xfrm>
          <a:prstGeom prst="roundRect">
            <a:avLst>
              <a:gd name="adj" fmla="val 3846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27000" dist="50800" dir="5400000" algn="tl" rotWithShape="0">
              <a:srgbClr val="2C5282">
                <a:alpha val="10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382000" y="2159000"/>
            <a:ext cx="406400" cy="406400"/>
          </a:xfrm>
          <a:prstGeom prst="rect">
            <a:avLst/>
          </a:prstGeom>
        </p:spPr>
      </p:pic>
      <p:sp>
        <p:nvSpPr>
          <p:cNvPr id="14" name="AutoShape 14"/>
          <p:cNvSpPr/>
          <p:nvPr/>
        </p:nvSpPr>
        <p:spPr>
          <a:xfrm>
            <a:off x="8890000" y="2095500"/>
            <a:ext cx="2286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2C5282"/>
                </a:solidFill>
                <a:latin typeface="Noto Sans SC"/>
                <a:ea typeface="Noto Sans SC"/>
                <a:cs typeface="Noto Sans SC"/>
                <a:sym typeface="Noto Sans SC"/>
              </a:rPr>
              <a:t>Precision</a:t>
            </a:r>
            <a:endParaRPr lang="en-US" sz="1100"/>
          </a:p>
        </p:txBody>
      </p:sp>
      <p:sp>
        <p:nvSpPr>
          <p:cNvPr id="15" name="AutoShape 15"/>
          <p:cNvSpPr/>
          <p:nvPr/>
        </p:nvSpPr>
        <p:spPr>
          <a:xfrm>
            <a:off x="8382000" y="2667000"/>
            <a:ext cx="2794000" cy="228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8333"/>
              </a:lnSpc>
              <a:defRPr/>
            </a:pPr>
            <a:r>
              <a:rPr lang="en-US" sz="1800" b="0" i="0" u="none" strike="noStrike">
                <a:solidFill>
                  <a:srgbClr val="4A5568"/>
                </a:solidFill>
                <a:latin typeface="Noto Sans SC"/>
                <a:ea typeface="Noto Sans SC"/>
                <a:cs typeface="Noto Sans SC"/>
                <a:sym typeface="Noto Sans SC"/>
              </a:rPr>
              <a:t>mmap doesn't always allocate memory immediately (Lazy Allocation); the RSS vs. Virtual Size distinction is crucial.</a:t>
            </a:r>
            <a:endParaRPr lang="en-US" sz="1100"/>
          </a:p>
        </p:txBody>
      </p:sp>
      <p:sp>
        <p:nvSpPr>
          <p:cNvPr id="16" name="AutoShape 16"/>
          <p:cNvSpPr/>
          <p:nvPr/>
        </p:nvSpPr>
        <p:spPr>
          <a:xfrm>
            <a:off x="762000" y="5715000"/>
            <a:ext cx="10668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600" b="0" i="1" u="none" strike="noStrike">
                <a:solidFill>
                  <a:srgbClr val="718096"/>
                </a:solidFill>
                <a:latin typeface="Noto Sans SC"/>
                <a:ea typeface="Noto Sans SC"/>
                <a:cs typeface="Noto Sans SC"/>
                <a:sym typeface="Noto Sans SC"/>
              </a:rPr>
              <a:t>“Deep insights into memory management mechanisms, performance bottlenecks, and allocation precision.”</a:t>
            </a:r>
            <a:endParaRPr lang="en-US" sz="1100"/>
          </a:p>
        </p:txBody>
      </p:sp>
      <p:sp>
        <p:nvSpPr>
          <p:cNvPr id="21" name="灯片编号占位符 20">
            <a:extLst>
              <a:ext uri="{FF2B5EF4-FFF2-40B4-BE49-F238E27FC236}">
                <a16:creationId xmlns:a16="http://schemas.microsoft.com/office/drawing/2014/main" id="{9539FE68-68FD-C9E5-242F-5D975AD81A1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BDC4B6-E336-4BC3-A4E4-4F7CD6039391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7FA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44519" y="228600"/>
            <a:ext cx="10668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600" b="1" i="0" u="none" strike="noStrike" dirty="0">
                <a:solidFill>
                  <a:srgbClr val="2C5282"/>
                </a:solidFill>
                <a:latin typeface="Noto Sans SC"/>
                <a:ea typeface="Noto Sans SC"/>
                <a:cs typeface="Noto Sans SC"/>
                <a:sym typeface="Noto Sans SC"/>
              </a:rPr>
              <a:t>Division of Work</a:t>
            </a:r>
            <a:endParaRPr lang="en-US" sz="1100" dirty="0"/>
          </a:p>
        </p:txBody>
      </p:sp>
      <p:sp>
        <p:nvSpPr>
          <p:cNvPr id="3" name="AutoShape 3"/>
          <p:cNvSpPr/>
          <p:nvPr/>
        </p:nvSpPr>
        <p:spPr>
          <a:xfrm>
            <a:off x="762000" y="1650999"/>
            <a:ext cx="5365748" cy="4738915"/>
          </a:xfrm>
          <a:prstGeom prst="roundRect">
            <a:avLst>
              <a:gd name="adj" fmla="val 3571"/>
            </a:avLst>
          </a:prstGeom>
          <a:solidFill>
            <a:srgbClr val="FFFFFF">
              <a:alpha val="100000"/>
            </a:srgbClr>
          </a:solidFill>
          <a:ln cap="flat" cmpd="sng">
            <a:solidFill>
              <a:srgbClr val="E6CFCF">
                <a:alpha val="100000"/>
              </a:srgbClr>
            </a:solidFill>
            <a:prstDash val="solid"/>
            <a:round/>
          </a:ln>
          <a:effectLst>
            <a:outerShdw blurRad="127000" dist="50800" dir="5400000" algn="tl" rotWithShape="0">
              <a:srgbClr val="2C5282">
                <a:alpha val="10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4" name="AutoShape 4"/>
          <p:cNvSpPr/>
          <p:nvPr/>
        </p:nvSpPr>
        <p:spPr>
          <a:xfrm>
            <a:off x="761999" y="1651000"/>
            <a:ext cx="5365747" cy="63500"/>
          </a:xfrm>
          <a:prstGeom prst="roundRect">
            <a:avLst>
              <a:gd name="adj" fmla="val 0"/>
            </a:avLst>
          </a:prstGeom>
          <a:solidFill>
            <a:srgbClr val="2C5282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6" name="AutoShape 6"/>
          <p:cNvSpPr/>
          <p:nvPr/>
        </p:nvSpPr>
        <p:spPr>
          <a:xfrm>
            <a:off x="888999" y="1854200"/>
            <a:ext cx="6609080" cy="4064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altLang="zh-CN" sz="2000" b="1" i="0" u="none" strike="noStrike" dirty="0">
                <a:solidFill>
                  <a:srgbClr val="2C5282"/>
                </a:solidFill>
                <a:latin typeface="Noto Sans SC"/>
                <a:ea typeface="Noto Sans SC"/>
                <a:cs typeface="Noto Sans SC"/>
                <a:sym typeface="Noto Sans SC"/>
              </a:rPr>
              <a:t>Kernel Instrumentation </a:t>
            </a:r>
            <a:r>
              <a:rPr lang="en-US" altLang="zh-CN" sz="2000" b="1" dirty="0">
                <a:solidFill>
                  <a:srgbClr val="2C5282"/>
                </a:solidFill>
                <a:latin typeface="Noto Sans SC"/>
                <a:ea typeface="Noto Sans SC"/>
                <a:cs typeface="Noto Sans SC"/>
                <a:sym typeface="Noto Sans SC"/>
              </a:rPr>
              <a:t>&amp; </a:t>
            </a:r>
            <a:r>
              <a:rPr lang="en-US" altLang="zh-CN" sz="2000" b="1" i="0" u="none" strike="noStrike" dirty="0">
                <a:solidFill>
                  <a:srgbClr val="2C5282"/>
                </a:solidFill>
                <a:latin typeface="Noto Sans SC"/>
                <a:ea typeface="Noto Sans SC"/>
                <a:cs typeface="Noto Sans SC"/>
                <a:sym typeface="Noto Sans SC"/>
              </a:rPr>
              <a:t>Backend Logic </a:t>
            </a:r>
            <a:endParaRPr lang="en-US" sz="1050" dirty="0"/>
          </a:p>
        </p:txBody>
      </p:sp>
      <p:cxnSp>
        <p:nvCxnSpPr>
          <p:cNvPr id="7" name="Connector 7"/>
          <p:cNvCxnSpPr/>
          <p:nvPr/>
        </p:nvCxnSpPr>
        <p:spPr>
          <a:xfrm rot="-9822">
            <a:off x="1079509" y="2470150"/>
            <a:ext cx="4445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E2E8F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" name="AutoShape 8"/>
          <p:cNvSpPr/>
          <p:nvPr/>
        </p:nvSpPr>
        <p:spPr>
          <a:xfrm>
            <a:off x="889000" y="3581400"/>
            <a:ext cx="5111747" cy="228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228600" indent="-228600" algn="l">
              <a:lnSpc>
                <a:spcPct val="108333"/>
              </a:lnSpc>
              <a:buClr>
                <a:srgbClr val="4A5568"/>
              </a:buClr>
              <a:buChar char="•"/>
              <a:defRPr/>
            </a:pPr>
            <a:r>
              <a:rPr lang="en-US" sz="1800" b="0" i="0" u="none" strike="noStrike" dirty="0">
                <a:solidFill>
                  <a:srgbClr val="4A5568"/>
                </a:solidFill>
                <a:latin typeface="Noto Sans SC"/>
                <a:ea typeface="Noto Sans SC"/>
                <a:cs typeface="Noto Sans SC"/>
                <a:sym typeface="Noto Sans SC"/>
              </a:rPr>
              <a:t>Implementing </a:t>
            </a:r>
            <a:r>
              <a:rPr lang="en-US" sz="1800" b="1" i="0" u="none" strike="noStrike" dirty="0">
                <a:solidFill>
                  <a:srgbClr val="4A5568"/>
                </a:solidFill>
                <a:latin typeface="Noto Sans SC"/>
                <a:ea typeface="Noto Sans SC"/>
                <a:cs typeface="Noto Sans SC"/>
                <a:sym typeface="Noto Sans SC"/>
              </a:rPr>
              <a:t>BCC </a:t>
            </a:r>
            <a:r>
              <a:rPr lang="en-US" sz="1800" b="1" i="0" u="none" strike="noStrike" dirty="0" err="1">
                <a:solidFill>
                  <a:srgbClr val="4A5568"/>
                </a:solidFill>
                <a:latin typeface="Noto Sans SC"/>
                <a:ea typeface="Noto Sans SC"/>
                <a:cs typeface="Noto Sans SC"/>
                <a:sym typeface="Noto Sans SC"/>
              </a:rPr>
              <a:t>tracepoints</a:t>
            </a:r>
            <a:r>
              <a:rPr lang="en-US" sz="1800" b="1" i="0" u="none" strike="noStrike" dirty="0">
                <a:solidFill>
                  <a:srgbClr val="4A5568"/>
                </a:solidFill>
                <a:latin typeface="Noto Sans SC"/>
                <a:ea typeface="Noto Sans SC"/>
                <a:cs typeface="Noto Sans SC"/>
                <a:sym typeface="Noto Sans SC"/>
              </a:rPr>
              <a:t> </a:t>
            </a:r>
            <a:r>
              <a:rPr lang="en-US" sz="1800" b="0" i="0" u="none" strike="noStrike" dirty="0">
                <a:solidFill>
                  <a:srgbClr val="4A5568"/>
                </a:solidFill>
                <a:latin typeface="Noto Sans SC"/>
                <a:ea typeface="Noto Sans SC"/>
                <a:cs typeface="Noto Sans SC"/>
                <a:sym typeface="Noto Sans SC"/>
              </a:rPr>
              <a:t>to monitor memory-related </a:t>
            </a:r>
            <a:r>
              <a:rPr lang="en-US" sz="1800" b="0" i="0" u="none" strike="noStrike" dirty="0" err="1">
                <a:solidFill>
                  <a:srgbClr val="4A5568"/>
                </a:solidFill>
                <a:latin typeface="Noto Sans SC"/>
                <a:ea typeface="Noto Sans SC"/>
                <a:cs typeface="Noto Sans SC"/>
                <a:sym typeface="Noto Sans SC"/>
              </a:rPr>
              <a:t>syscalls</a:t>
            </a:r>
            <a:r>
              <a:rPr lang="en-US" sz="1800" b="0" i="0" u="none" strike="noStrike" dirty="0">
                <a:solidFill>
                  <a:srgbClr val="4A5568"/>
                </a:solidFill>
                <a:latin typeface="Noto Sans SC"/>
                <a:ea typeface="Noto Sans SC"/>
                <a:cs typeface="Noto Sans SC"/>
                <a:sym typeface="Noto Sans SC"/>
              </a:rPr>
              <a:t> (</a:t>
            </a:r>
            <a:r>
              <a:rPr lang="en-US" sz="1800" b="0" i="0" u="none" strike="noStrike" dirty="0" err="1">
                <a:solidFill>
                  <a:srgbClr val="4A5568"/>
                </a:solidFill>
                <a:latin typeface="Noto Sans SC"/>
                <a:ea typeface="Noto Sans SC"/>
                <a:cs typeface="Noto Sans SC"/>
                <a:sym typeface="Noto Sans SC"/>
              </a:rPr>
              <a:t>mmap</a:t>
            </a:r>
            <a:r>
              <a:rPr lang="en-US" sz="1800" b="0" i="0" u="none" strike="noStrike" dirty="0">
                <a:solidFill>
                  <a:srgbClr val="4A5568"/>
                </a:solidFill>
                <a:latin typeface="Noto Sans SC"/>
                <a:ea typeface="Noto Sans SC"/>
                <a:cs typeface="Noto Sans SC"/>
                <a:sym typeface="Noto Sans SC"/>
              </a:rPr>
              <a:t>, </a:t>
            </a:r>
            <a:r>
              <a:rPr lang="en-US" sz="1800" b="0" i="0" u="none" strike="noStrike" dirty="0" err="1">
                <a:solidFill>
                  <a:srgbClr val="4A5568"/>
                </a:solidFill>
                <a:latin typeface="Noto Sans SC"/>
                <a:ea typeface="Noto Sans SC"/>
                <a:cs typeface="Noto Sans SC"/>
                <a:sym typeface="Noto Sans SC"/>
              </a:rPr>
              <a:t>brk</a:t>
            </a:r>
            <a:r>
              <a:rPr lang="en-US" sz="1800" b="0" i="0" u="none" strike="noStrike" dirty="0">
                <a:solidFill>
                  <a:srgbClr val="4A5568"/>
                </a:solidFill>
                <a:latin typeface="Noto Sans SC"/>
                <a:ea typeface="Noto Sans SC"/>
                <a:cs typeface="Noto Sans SC"/>
                <a:sym typeface="Noto Sans SC"/>
              </a:rPr>
              <a:t>, etc.).</a:t>
            </a:r>
          </a:p>
          <a:p>
            <a:pPr marL="228600" indent="-228600" algn="l">
              <a:lnSpc>
                <a:spcPct val="108333"/>
              </a:lnSpc>
              <a:buClr>
                <a:srgbClr val="4A5568"/>
              </a:buClr>
              <a:buChar char="•"/>
              <a:defRPr/>
            </a:pPr>
            <a:r>
              <a:rPr lang="en-US" sz="1800" b="0" i="0" u="none" strike="noStrike" dirty="0">
                <a:solidFill>
                  <a:srgbClr val="4A5568"/>
                </a:solidFill>
                <a:latin typeface="Noto Sans SC"/>
                <a:ea typeface="Noto Sans SC"/>
                <a:cs typeface="Noto Sans SC"/>
                <a:sym typeface="Noto Sans SC"/>
              </a:rPr>
              <a:t>Developing the high-performance </a:t>
            </a:r>
            <a:r>
              <a:rPr lang="en-US" sz="1800" b="1" i="0" u="none" strike="noStrike" dirty="0">
                <a:solidFill>
                  <a:srgbClr val="4A5568"/>
                </a:solidFill>
                <a:latin typeface="Noto Sans SC"/>
                <a:ea typeface="Noto Sans SC"/>
                <a:cs typeface="Noto Sans SC"/>
                <a:sym typeface="Noto Sans SC"/>
              </a:rPr>
              <a:t>Ring Buffer </a:t>
            </a:r>
            <a:r>
              <a:rPr lang="en-US" sz="1800" b="0" i="0" u="none" strike="noStrike" dirty="0">
                <a:solidFill>
                  <a:srgbClr val="4A5568"/>
                </a:solidFill>
                <a:latin typeface="Noto Sans SC"/>
                <a:ea typeface="Noto Sans SC"/>
                <a:cs typeface="Noto Sans SC"/>
                <a:sym typeface="Noto Sans SC"/>
              </a:rPr>
              <a:t>event channel to relay data from kernel space.</a:t>
            </a:r>
          </a:p>
          <a:p>
            <a:pPr marL="228600" indent="-228600" algn="l">
              <a:lnSpc>
                <a:spcPct val="108333"/>
              </a:lnSpc>
              <a:buClr>
                <a:srgbClr val="4A5568"/>
              </a:buClr>
              <a:buChar char="•"/>
              <a:defRPr/>
            </a:pPr>
            <a:r>
              <a:rPr lang="en-US" sz="1800" b="0" i="0" u="none" strike="noStrike" dirty="0">
                <a:solidFill>
                  <a:srgbClr val="4A5568"/>
                </a:solidFill>
                <a:latin typeface="Noto Sans SC"/>
                <a:ea typeface="Noto Sans SC"/>
                <a:cs typeface="Noto Sans SC"/>
                <a:sym typeface="Noto Sans SC"/>
              </a:rPr>
              <a:t>Designing the system architecture and defining the theoretical memory distribution.</a:t>
            </a:r>
          </a:p>
          <a:p>
            <a:pPr marL="228600" indent="-228600" algn="l">
              <a:lnSpc>
                <a:spcPct val="108333"/>
              </a:lnSpc>
              <a:buClr>
                <a:srgbClr val="4A5568"/>
              </a:buClr>
              <a:buChar char="•"/>
              <a:defRPr/>
            </a:pPr>
            <a:r>
              <a:rPr lang="en-US" sz="1800" b="0" i="0" u="none" strike="noStrike" dirty="0">
                <a:solidFill>
                  <a:srgbClr val="4A5568"/>
                </a:solidFill>
                <a:latin typeface="Noto Sans SC"/>
                <a:ea typeface="Noto Sans SC"/>
                <a:cs typeface="Noto Sans SC"/>
                <a:sym typeface="Noto Sans SC"/>
              </a:rPr>
              <a:t>Addressing low-level instrumentation challenges and kernel-to-user data integrity.</a:t>
            </a:r>
          </a:p>
        </p:txBody>
      </p:sp>
      <p:sp>
        <p:nvSpPr>
          <p:cNvPr id="9" name="AutoShape 9"/>
          <p:cNvSpPr/>
          <p:nvPr/>
        </p:nvSpPr>
        <p:spPr>
          <a:xfrm>
            <a:off x="6349999" y="1651000"/>
            <a:ext cx="5522385" cy="4738914"/>
          </a:xfrm>
          <a:prstGeom prst="roundRect">
            <a:avLst>
              <a:gd name="adj" fmla="val 3571"/>
            </a:avLst>
          </a:prstGeom>
          <a:solidFill>
            <a:srgbClr val="FFFFFF">
              <a:alpha val="100000"/>
            </a:srgbClr>
          </a:solidFill>
          <a:ln cap="flat" cmpd="sng">
            <a:solidFill>
              <a:srgbClr val="E6CFCF">
                <a:alpha val="100000"/>
              </a:srgbClr>
            </a:solidFill>
            <a:prstDash val="solid"/>
            <a:round/>
          </a:ln>
          <a:effectLst>
            <a:outerShdw blurRad="127000" dist="50800" dir="5400000" algn="tl" rotWithShape="0">
              <a:srgbClr val="2C5282">
                <a:alpha val="10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10" name="AutoShape 10"/>
          <p:cNvSpPr/>
          <p:nvPr/>
        </p:nvSpPr>
        <p:spPr>
          <a:xfrm>
            <a:off x="6350000" y="1651000"/>
            <a:ext cx="5522384" cy="63500"/>
          </a:xfrm>
          <a:prstGeom prst="roundRect">
            <a:avLst>
              <a:gd name="adj" fmla="val 0"/>
            </a:avLst>
          </a:prstGeom>
          <a:solidFill>
            <a:srgbClr val="2C5282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12" name="AutoShape 12"/>
          <p:cNvSpPr/>
          <p:nvPr/>
        </p:nvSpPr>
        <p:spPr>
          <a:xfrm>
            <a:off x="6667499" y="1746885"/>
            <a:ext cx="4967819" cy="60325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200" b="1" i="0" u="none" strike="noStrike" dirty="0">
                <a:solidFill>
                  <a:srgbClr val="2C5282"/>
                </a:solidFill>
                <a:latin typeface="Noto Sans SC"/>
                <a:ea typeface="Noto Sans SC"/>
                <a:cs typeface="Noto Sans SC"/>
                <a:sym typeface="Noto Sans SC"/>
              </a:rPr>
              <a:t>Lifecycle Tracking &amp; Visualization</a:t>
            </a:r>
            <a:endParaRPr lang="en-US" sz="1100" dirty="0"/>
          </a:p>
        </p:txBody>
      </p:sp>
      <p:cxnSp>
        <p:nvCxnSpPr>
          <p:cNvPr id="13" name="Connector 13"/>
          <p:cNvCxnSpPr/>
          <p:nvPr/>
        </p:nvCxnSpPr>
        <p:spPr>
          <a:xfrm rot="-9822">
            <a:off x="6667509" y="2470150"/>
            <a:ext cx="4445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E2E8F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" name="AutoShape 14"/>
          <p:cNvSpPr/>
          <p:nvPr/>
        </p:nvSpPr>
        <p:spPr>
          <a:xfrm>
            <a:off x="6667499" y="3581400"/>
            <a:ext cx="5046132" cy="228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228600" indent="-228600" algn="l">
              <a:lnSpc>
                <a:spcPct val="108333"/>
              </a:lnSpc>
              <a:buClr>
                <a:srgbClr val="4A5568"/>
              </a:buClr>
              <a:buChar char="•"/>
              <a:defRPr/>
            </a:pPr>
            <a:r>
              <a:rPr lang="en-US" sz="1800" b="0" i="0" u="none" strike="noStrike" dirty="0">
                <a:solidFill>
                  <a:srgbClr val="4A5568"/>
                </a:solidFill>
                <a:latin typeface="Noto Sans SC"/>
                <a:ea typeface="Noto Sans SC"/>
                <a:cs typeface="Noto Sans SC"/>
                <a:sym typeface="Noto Sans SC"/>
              </a:rPr>
              <a:t>Building the </a:t>
            </a:r>
            <a:r>
              <a:rPr lang="en-US" sz="1800" b="1" i="0" u="none" strike="noStrike" dirty="0">
                <a:solidFill>
                  <a:srgbClr val="4A5568"/>
                </a:solidFill>
                <a:latin typeface="Noto Sans SC"/>
                <a:ea typeface="Noto Sans SC"/>
                <a:cs typeface="Noto Sans SC"/>
                <a:sym typeface="Noto Sans SC"/>
              </a:rPr>
              <a:t>Lifecycle Tracking state machine </a:t>
            </a:r>
            <a:r>
              <a:rPr lang="en-US" sz="1800" b="0" i="0" u="none" strike="noStrike" dirty="0">
                <a:solidFill>
                  <a:srgbClr val="4A5568"/>
                </a:solidFill>
                <a:latin typeface="Noto Sans SC"/>
                <a:ea typeface="Noto Sans SC"/>
                <a:cs typeface="Noto Sans SC"/>
                <a:sym typeface="Noto Sans SC"/>
              </a:rPr>
              <a:t>for fork, exec, and exit events.</a:t>
            </a:r>
          </a:p>
          <a:p>
            <a:pPr marL="228600" indent="-228600" algn="l">
              <a:lnSpc>
                <a:spcPct val="108333"/>
              </a:lnSpc>
              <a:buClr>
                <a:srgbClr val="4A5568"/>
              </a:buClr>
              <a:buChar char="•"/>
              <a:defRPr/>
            </a:pPr>
            <a:r>
              <a:rPr lang="en-US" sz="1800" b="0" i="0" u="none" strike="noStrike" dirty="0">
                <a:solidFill>
                  <a:srgbClr val="4A5568"/>
                </a:solidFill>
                <a:latin typeface="Noto Sans SC"/>
                <a:ea typeface="Noto Sans SC"/>
                <a:cs typeface="Noto Sans SC"/>
                <a:sym typeface="Noto Sans SC"/>
              </a:rPr>
              <a:t>Developing the </a:t>
            </a:r>
            <a:r>
              <a:rPr lang="en-US" sz="1800" b="1" i="0" u="none" strike="noStrike" dirty="0">
                <a:solidFill>
                  <a:srgbClr val="4A5568"/>
                </a:solidFill>
                <a:latin typeface="Noto Sans SC"/>
                <a:ea typeface="Noto Sans SC"/>
                <a:cs typeface="Noto Sans SC"/>
                <a:sym typeface="Noto Sans SC"/>
              </a:rPr>
              <a:t>Reconciliation (Diff) Engine </a:t>
            </a:r>
            <a:r>
              <a:rPr lang="en-US" sz="1800" b="0" i="0" u="none" strike="noStrike" dirty="0">
                <a:solidFill>
                  <a:srgbClr val="4A5568"/>
                </a:solidFill>
                <a:latin typeface="Noto Sans SC"/>
                <a:ea typeface="Noto Sans SC"/>
                <a:cs typeface="Noto Sans SC"/>
                <a:sym typeface="Noto Sans SC"/>
              </a:rPr>
              <a:t>using /proc filesystem snapshots as the "Source of Truth".</a:t>
            </a:r>
          </a:p>
          <a:p>
            <a:pPr marL="228600" indent="-228600" algn="l">
              <a:lnSpc>
                <a:spcPct val="108333"/>
              </a:lnSpc>
              <a:buClr>
                <a:srgbClr val="4A5568"/>
              </a:buClr>
              <a:buChar char="•"/>
              <a:defRPr/>
            </a:pPr>
            <a:r>
              <a:rPr lang="en-US" sz="1800" b="0" i="0" u="none" strike="noStrike" dirty="0">
                <a:solidFill>
                  <a:srgbClr val="4A5568"/>
                </a:solidFill>
                <a:latin typeface="Noto Sans SC"/>
                <a:ea typeface="Noto Sans SC"/>
                <a:cs typeface="Noto Sans SC"/>
                <a:sym typeface="Noto Sans SC"/>
              </a:rPr>
              <a:t>Designing the </a:t>
            </a:r>
            <a:r>
              <a:rPr lang="en-US" sz="1800" b="1" i="0" u="none" strike="noStrike" dirty="0">
                <a:solidFill>
                  <a:srgbClr val="4A5568"/>
                </a:solidFill>
                <a:latin typeface="Noto Sans SC"/>
                <a:ea typeface="Noto Sans SC"/>
                <a:cs typeface="Noto Sans SC"/>
                <a:sym typeface="Noto Sans SC"/>
              </a:rPr>
              <a:t>Frontend Visualization </a:t>
            </a:r>
            <a:r>
              <a:rPr lang="en-US" sz="1800" b="0" i="0" u="none" strike="noStrike" dirty="0">
                <a:solidFill>
                  <a:srgbClr val="4A5568"/>
                </a:solidFill>
                <a:latin typeface="Noto Sans SC"/>
                <a:ea typeface="Noto Sans SC"/>
                <a:cs typeface="Noto Sans SC"/>
                <a:sym typeface="Noto Sans SC"/>
              </a:rPr>
              <a:t>using Vanilla JS and DOM-based rendering.</a:t>
            </a:r>
          </a:p>
          <a:p>
            <a:pPr marL="228600" indent="-228600" algn="l">
              <a:lnSpc>
                <a:spcPct val="108333"/>
              </a:lnSpc>
              <a:buClr>
                <a:srgbClr val="4A5568"/>
              </a:buClr>
              <a:buChar char="•"/>
              <a:defRPr/>
            </a:pPr>
            <a:r>
              <a:rPr lang="en-US" sz="1800" b="0" i="0" u="none" strike="noStrike" dirty="0">
                <a:solidFill>
                  <a:srgbClr val="4A5568"/>
                </a:solidFill>
                <a:latin typeface="Noto Sans SC"/>
                <a:ea typeface="Noto Sans SC"/>
                <a:cs typeface="Noto Sans SC"/>
                <a:sym typeface="Noto Sans SC"/>
              </a:rPr>
              <a:t>Implementing the real-time WebSocket stream and interactive timeline features.</a:t>
            </a:r>
          </a:p>
        </p:txBody>
      </p:sp>
      <p:sp>
        <p:nvSpPr>
          <p:cNvPr id="19" name="AutoShape 6">
            <a:extLst>
              <a:ext uri="{FF2B5EF4-FFF2-40B4-BE49-F238E27FC236}">
                <a16:creationId xmlns:a16="http://schemas.microsoft.com/office/drawing/2014/main" id="{69F14EA9-D5AF-A583-E664-61F73457AE2D}"/>
              </a:ext>
            </a:extLst>
          </p:cNvPr>
          <p:cNvSpPr/>
          <p:nvPr/>
        </p:nvSpPr>
        <p:spPr>
          <a:xfrm>
            <a:off x="888999" y="2382158"/>
            <a:ext cx="5300131" cy="4953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altLang="zh-CN" sz="2000" i="0" u="none" strike="noStrike" dirty="0">
                <a:solidFill>
                  <a:srgbClr val="2C5282"/>
                </a:solidFill>
                <a:latin typeface="Noto Sans SC"/>
                <a:ea typeface="Noto Sans SC"/>
                <a:cs typeface="Noto Sans SC"/>
                <a:sym typeface="Noto Sans SC"/>
              </a:rPr>
              <a:t>He Yunhui 225040182</a:t>
            </a:r>
            <a:endParaRPr lang="en-US" sz="1050" dirty="0"/>
          </a:p>
        </p:txBody>
      </p:sp>
      <p:sp>
        <p:nvSpPr>
          <p:cNvPr id="20" name="AutoShape 6">
            <a:extLst>
              <a:ext uri="{FF2B5EF4-FFF2-40B4-BE49-F238E27FC236}">
                <a16:creationId xmlns:a16="http://schemas.microsoft.com/office/drawing/2014/main" id="{9F6DD696-0BC0-9D57-9906-CC05137E4FBD}"/>
              </a:ext>
            </a:extLst>
          </p:cNvPr>
          <p:cNvSpPr/>
          <p:nvPr/>
        </p:nvSpPr>
        <p:spPr>
          <a:xfrm>
            <a:off x="6889753" y="2400300"/>
            <a:ext cx="5300131" cy="4953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altLang="zh-CN" sz="2000" dirty="0">
                <a:solidFill>
                  <a:srgbClr val="2C5282"/>
                </a:solidFill>
                <a:latin typeface="Noto Sans SC"/>
                <a:ea typeface="Noto Sans SC"/>
                <a:cs typeface="Noto Sans SC"/>
                <a:sym typeface="Noto Sans SC"/>
              </a:rPr>
              <a:t>Ren Pengxu</a:t>
            </a:r>
            <a:r>
              <a:rPr lang="en-US" altLang="zh-CN" sz="2000" i="0" u="none" strike="noStrike" dirty="0">
                <a:solidFill>
                  <a:srgbClr val="2C5282"/>
                </a:solidFill>
                <a:latin typeface="Noto Sans SC"/>
                <a:ea typeface="Noto Sans SC"/>
                <a:cs typeface="Noto Sans SC"/>
                <a:sym typeface="Noto Sans SC"/>
              </a:rPr>
              <a:t> 225040184</a:t>
            </a:r>
            <a:endParaRPr lang="en-US" sz="1050" dirty="0"/>
          </a:p>
        </p:txBody>
      </p:sp>
      <p:sp>
        <p:nvSpPr>
          <p:cNvPr id="16" name="灯片编号占位符 15">
            <a:extLst>
              <a:ext uri="{FF2B5EF4-FFF2-40B4-BE49-F238E27FC236}">
                <a16:creationId xmlns:a16="http://schemas.microsoft.com/office/drawing/2014/main" id="{E1F40116-F495-AC6A-2878-FC8FA3D1D7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BDC4B6-E336-4BC3-A4E4-4F7CD6039391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7FA">
            <a:alpha val="100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8147125-D50B-1717-9DFF-683A91B9BA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384CB676-3C3F-B007-EFF2-C7ACCAB49842}"/>
              </a:ext>
            </a:extLst>
          </p:cNvPr>
          <p:cNvSpPr/>
          <p:nvPr/>
        </p:nvSpPr>
        <p:spPr>
          <a:xfrm>
            <a:off x="508000" y="88044"/>
            <a:ext cx="10668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pt-BR" altLang="zh-CN" sz="3600" b="1" i="0" u="none" strike="noStrike" dirty="0">
                <a:solidFill>
                  <a:srgbClr val="2C5282"/>
                </a:solidFill>
                <a:latin typeface="Noto Sans SC"/>
                <a:ea typeface="Noto Sans SC"/>
                <a:cs typeface="Noto Sans SC"/>
                <a:sym typeface="Noto Sans SC"/>
              </a:rPr>
              <a:t>eBPF+BCC vs. LKM – Pros &amp; Cons</a:t>
            </a:r>
            <a:endParaRPr lang="en-US" sz="1100" dirty="0"/>
          </a:p>
        </p:txBody>
      </p:sp>
      <p:sp>
        <p:nvSpPr>
          <p:cNvPr id="3" name="AutoShape 3">
            <a:extLst>
              <a:ext uri="{FF2B5EF4-FFF2-40B4-BE49-F238E27FC236}">
                <a16:creationId xmlns:a16="http://schemas.microsoft.com/office/drawing/2014/main" id="{B773DB98-AF78-DE69-30EB-03712BF929B6}"/>
              </a:ext>
            </a:extLst>
          </p:cNvPr>
          <p:cNvSpPr/>
          <p:nvPr/>
        </p:nvSpPr>
        <p:spPr>
          <a:xfrm>
            <a:off x="762000" y="730794"/>
            <a:ext cx="762000" cy="50800"/>
          </a:xfrm>
          <a:prstGeom prst="roundRect">
            <a:avLst>
              <a:gd name="adj" fmla="val 0"/>
            </a:avLst>
          </a:prstGeom>
          <a:solidFill>
            <a:srgbClr val="2C5282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E26D4BA1-50C8-B5B8-2EB4-A58718CD5F7B}"/>
              </a:ext>
            </a:extLst>
          </p:cNvPr>
          <p:cNvSpPr/>
          <p:nvPr/>
        </p:nvSpPr>
        <p:spPr>
          <a:xfrm>
            <a:off x="7739942" y="960846"/>
            <a:ext cx="4160321" cy="5514286"/>
          </a:xfrm>
          <a:prstGeom prst="roundRect">
            <a:avLst>
              <a:gd name="adj" fmla="val 3846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27000" dist="50800" dir="5400000" algn="tl" rotWithShape="0">
              <a:srgbClr val="2C5282">
                <a:alpha val="10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CD6D2CC3-F4FB-8FFC-B8F1-296CC7FD6E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8000" y="5728556"/>
            <a:ext cx="406400" cy="406400"/>
          </a:xfrm>
          <a:prstGeom prst="rect">
            <a:avLst/>
          </a:prstGeom>
        </p:spPr>
      </p:pic>
      <p:sp>
        <p:nvSpPr>
          <p:cNvPr id="7" name="AutoShape 7">
            <a:extLst>
              <a:ext uri="{FF2B5EF4-FFF2-40B4-BE49-F238E27FC236}">
                <a16:creationId xmlns:a16="http://schemas.microsoft.com/office/drawing/2014/main" id="{6113038C-08AD-FFAE-45F2-934940D85AE5}"/>
              </a:ext>
            </a:extLst>
          </p:cNvPr>
          <p:cNvSpPr/>
          <p:nvPr/>
        </p:nvSpPr>
        <p:spPr>
          <a:xfrm>
            <a:off x="7955072" y="1086627"/>
            <a:ext cx="3730059" cy="4497605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8333"/>
              </a:lnSpc>
              <a:defRPr/>
            </a:pPr>
            <a:r>
              <a:rPr lang="en-US" altLang="zh-CN" sz="1800" b="1" i="0" u="none" strike="noStrike" dirty="0">
                <a:solidFill>
                  <a:srgbClr val="4A5568"/>
                </a:solidFill>
                <a:latin typeface="Noto Sans SC"/>
                <a:ea typeface="Noto Sans SC"/>
                <a:cs typeface="Noto Sans SC"/>
                <a:sym typeface="Noto Sans SC"/>
              </a:rPr>
              <a:t>Why </a:t>
            </a:r>
            <a:r>
              <a:rPr lang="en-US" sz="1800" b="1" i="0" u="none" strike="noStrike" dirty="0" err="1">
                <a:solidFill>
                  <a:srgbClr val="4A5568"/>
                </a:solidFill>
                <a:latin typeface="Noto Sans SC"/>
                <a:ea typeface="Noto Sans SC"/>
                <a:cs typeface="Noto Sans SC"/>
                <a:sym typeface="Noto Sans SC"/>
              </a:rPr>
              <a:t>eBPF</a:t>
            </a:r>
            <a:r>
              <a:rPr lang="en-US" sz="1800" b="1" i="0" u="none" strike="noStrike" dirty="0">
                <a:solidFill>
                  <a:srgbClr val="4A5568"/>
                </a:solidFill>
                <a:latin typeface="Noto Sans SC"/>
                <a:ea typeface="Noto Sans SC"/>
                <a:cs typeface="Noto Sans SC"/>
                <a:sym typeface="Noto Sans SC"/>
              </a:rPr>
              <a:t> is better suited for this project: </a:t>
            </a:r>
          </a:p>
          <a:p>
            <a:pPr indent="0" algn="l">
              <a:lnSpc>
                <a:spcPct val="108333"/>
              </a:lnSpc>
              <a:defRPr/>
            </a:pPr>
            <a:endParaRPr lang="en-US" sz="1800" dirty="0">
              <a:solidFill>
                <a:srgbClr val="4A5568"/>
              </a:solidFill>
              <a:latin typeface="Noto Sans SC"/>
              <a:ea typeface="Noto Sans SC"/>
              <a:cs typeface="Noto Sans SC"/>
              <a:sym typeface="Noto Sans SC"/>
            </a:endParaRPr>
          </a:p>
          <a:p>
            <a:pPr marL="285750" indent="-285750" algn="l">
              <a:lnSpc>
                <a:spcPct val="108333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sz="1800" dirty="0">
                <a:solidFill>
                  <a:srgbClr val="4A5568"/>
                </a:solidFill>
                <a:latin typeface="Noto Sans SC"/>
                <a:ea typeface="Noto Sans SC"/>
                <a:cs typeface="Noto Sans SC"/>
                <a:sym typeface="Noto Sans SC"/>
              </a:rPr>
              <a:t>I</a:t>
            </a:r>
            <a:r>
              <a:rPr lang="en-US" sz="1800" b="0" i="0" u="none" strike="noStrike" dirty="0">
                <a:solidFill>
                  <a:srgbClr val="4A5568"/>
                </a:solidFill>
                <a:latin typeface="Noto Sans SC"/>
                <a:ea typeface="Noto Sans SC"/>
                <a:cs typeface="Noto Sans SC"/>
                <a:sym typeface="Noto Sans SC"/>
              </a:rPr>
              <a:t>t is non‑invasive, safe (verifier‑protected), and purpose‑built for tracing </a:t>
            </a:r>
            <a:r>
              <a:rPr lang="en-US" sz="1800" b="0" i="0" u="none" strike="noStrike" dirty="0" err="1">
                <a:solidFill>
                  <a:srgbClr val="4A5568"/>
                </a:solidFill>
                <a:latin typeface="Noto Sans SC"/>
                <a:ea typeface="Noto Sans SC"/>
                <a:cs typeface="Noto Sans SC"/>
                <a:sym typeface="Noto Sans SC"/>
              </a:rPr>
              <a:t>syscalls</a:t>
            </a:r>
            <a:r>
              <a:rPr lang="en-US" sz="1800" b="0" i="0" u="none" strike="noStrike" dirty="0">
                <a:solidFill>
                  <a:srgbClr val="4A5568"/>
                </a:solidFill>
                <a:latin typeface="Noto Sans SC"/>
                <a:ea typeface="Noto Sans SC"/>
                <a:cs typeface="Noto Sans SC"/>
                <a:sym typeface="Noto Sans SC"/>
              </a:rPr>
              <a:t> and lifecycle events.</a:t>
            </a:r>
          </a:p>
          <a:p>
            <a:pPr marL="285750" indent="-285750" algn="l">
              <a:lnSpc>
                <a:spcPct val="108333"/>
              </a:lnSpc>
              <a:buFont typeface="Arial" panose="020B0604020202020204" pitchFamily="34" charset="0"/>
              <a:buChar char="•"/>
              <a:defRPr/>
            </a:pPr>
            <a:endParaRPr lang="en-US" sz="1800" dirty="0">
              <a:solidFill>
                <a:srgbClr val="4A5568"/>
              </a:solidFill>
              <a:latin typeface="Noto Sans SC"/>
              <a:ea typeface="Noto Sans SC"/>
              <a:cs typeface="Noto Sans SC"/>
              <a:sym typeface="Noto Sans SC"/>
            </a:endParaRPr>
          </a:p>
          <a:p>
            <a:pPr marL="285750" indent="-285750" algn="l">
              <a:lnSpc>
                <a:spcPct val="108333"/>
              </a:lnSpc>
              <a:buFont typeface="Arial" panose="020B0604020202020204" pitchFamily="34" charset="0"/>
              <a:buChar char="•"/>
              <a:defRPr/>
            </a:pPr>
            <a:r>
              <a:rPr lang="en-US" sz="1800" b="0" i="0" u="none" strike="noStrike" dirty="0">
                <a:solidFill>
                  <a:srgbClr val="4A5568"/>
                </a:solidFill>
                <a:latin typeface="Noto Sans SC"/>
                <a:ea typeface="Noto Sans SC"/>
                <a:cs typeface="Noto Sans SC"/>
                <a:sym typeface="Noto Sans SC"/>
              </a:rPr>
              <a:t> LKM offers full kernel control, but that capability is unnecessary for our monitoring goals.</a:t>
            </a:r>
            <a:endParaRPr lang="en-US" sz="1100" dirty="0"/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6FF247CC-0151-E2A7-FF93-D0A4796A00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487" y="960846"/>
            <a:ext cx="7342857" cy="5514286"/>
          </a:xfrm>
          <a:prstGeom prst="rect">
            <a:avLst/>
          </a:prstGeom>
        </p:spPr>
      </p:pic>
      <p:sp>
        <p:nvSpPr>
          <p:cNvPr id="23" name="灯片编号占位符 22">
            <a:extLst>
              <a:ext uri="{FF2B5EF4-FFF2-40B4-BE49-F238E27FC236}">
                <a16:creationId xmlns:a16="http://schemas.microsoft.com/office/drawing/2014/main" id="{BD5944AA-796C-DBEA-48B0-59185DA20E1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BDC4B6-E336-4BC3-A4E4-4F7CD6039391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34054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7FA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62000" y="508000"/>
            <a:ext cx="10668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non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600" b="1" i="0" u="none" strike="noStrike">
                <a:solidFill>
                  <a:srgbClr val="2C5282"/>
                </a:solidFill>
                <a:latin typeface="Noto Sans SC"/>
                <a:ea typeface="Noto Sans SC"/>
                <a:cs typeface="Noto Sans SC"/>
                <a:sym typeface="Noto Sans SC"/>
              </a:rPr>
              <a:t>Challenges &amp; Future Work</a:t>
            </a:r>
            <a:endParaRPr lang="en-US" sz="1100"/>
          </a:p>
        </p:txBody>
      </p:sp>
      <p:sp>
        <p:nvSpPr>
          <p:cNvPr id="3" name="AutoShape 3"/>
          <p:cNvSpPr/>
          <p:nvPr/>
        </p:nvSpPr>
        <p:spPr>
          <a:xfrm>
            <a:off x="762000" y="1397000"/>
            <a:ext cx="5080000" cy="3556000"/>
          </a:xfrm>
          <a:prstGeom prst="roundRect">
            <a:avLst>
              <a:gd name="adj" fmla="val 3571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27000" dist="50800" dir="5400000" algn="tl" rotWithShape="0">
              <a:srgbClr val="000000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6800" y="1651000"/>
            <a:ext cx="304800" cy="304800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>
            <a:off x="1473200" y="1600200"/>
            <a:ext cx="3810000" cy="4064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2C5282"/>
                </a:solidFill>
                <a:latin typeface="Noto Sans SC"/>
                <a:ea typeface="Noto Sans SC"/>
                <a:cs typeface="Noto Sans SC"/>
                <a:sym typeface="Noto Sans SC"/>
              </a:rPr>
              <a:t>Challenges Encountered</a:t>
            </a:r>
            <a:endParaRPr lang="en-US" sz="1100"/>
          </a:p>
        </p:txBody>
      </p:sp>
      <p:cxnSp>
        <p:nvCxnSpPr>
          <p:cNvPr id="6" name="Connector 6"/>
          <p:cNvCxnSpPr/>
          <p:nvPr/>
        </p:nvCxnSpPr>
        <p:spPr>
          <a:xfrm rot="-9766">
            <a:off x="1066809" y="2089150"/>
            <a:ext cx="4470400" cy="12700"/>
          </a:xfrm>
          <a:prstGeom prst="line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E2E8F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" name="AutoShape 7"/>
          <p:cNvSpPr/>
          <p:nvPr/>
        </p:nvSpPr>
        <p:spPr>
          <a:xfrm>
            <a:off x="1066800" y="2286000"/>
            <a:ext cx="4470400" cy="889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 dirty="0">
                <a:solidFill>
                  <a:srgbClr val="2C5282"/>
                </a:solidFill>
                <a:latin typeface="Noto Sans SC"/>
                <a:ea typeface="Noto Sans SC"/>
                <a:cs typeface="Noto Sans SC"/>
                <a:sym typeface="Noto Sans SC"/>
              </a:rPr>
              <a:t>UI Lag due to High-frequency Changes</a:t>
            </a:r>
            <a:endParaRPr lang="en-US" sz="1100" dirty="0"/>
          </a:p>
          <a:p>
            <a:pPr>
              <a:lnSpc>
                <a:spcPct val="125000"/>
              </a:lnSpc>
            </a:pPr>
            <a:r>
              <a:rPr lang="en-US" altLang="zh-CN" sz="1600" dirty="0">
                <a:solidFill>
                  <a:srgbClr val="4A5568"/>
                </a:solidFill>
                <a:latin typeface="Noto Sans SC"/>
              </a:rPr>
              <a:t>Mitigated by limiting refresh frequency and using event-triggered updates</a:t>
            </a:r>
            <a:r>
              <a:rPr lang="en-US" altLang="zh-CN" sz="1600" dirty="0"/>
              <a:t>.</a:t>
            </a:r>
            <a:endParaRPr lang="en-US" sz="1600" b="0" i="0" u="none" strike="noStrike" dirty="0">
              <a:solidFill>
                <a:srgbClr val="4A5568"/>
              </a:solidFill>
              <a:latin typeface="Noto Sans SC"/>
              <a:ea typeface="Noto Sans SC"/>
              <a:cs typeface="Noto Sans SC"/>
              <a:sym typeface="Noto Sans SC"/>
            </a:endParaRPr>
          </a:p>
        </p:txBody>
      </p:sp>
      <p:sp>
        <p:nvSpPr>
          <p:cNvPr id="8" name="AutoShape 8"/>
          <p:cNvSpPr/>
          <p:nvPr/>
        </p:nvSpPr>
        <p:spPr>
          <a:xfrm>
            <a:off x="1066800" y="3302000"/>
            <a:ext cx="4470400" cy="889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 dirty="0">
                <a:solidFill>
                  <a:srgbClr val="2C5282"/>
                </a:solidFill>
                <a:latin typeface="Noto Sans SC"/>
                <a:ea typeface="Noto Sans SC"/>
                <a:cs typeface="Noto Sans SC"/>
                <a:sym typeface="Noto Sans SC"/>
              </a:rPr>
              <a:t>Tracking children of children</a:t>
            </a:r>
            <a:endParaRPr lang="en-US" sz="1100" dirty="0"/>
          </a:p>
          <a:p>
            <a:pPr indent="0" algn="l">
              <a:lnSpc>
                <a:spcPct val="125000"/>
              </a:lnSpc>
            </a:pPr>
            <a:r>
              <a:rPr lang="en-US" sz="1600" b="0" i="0" u="none" strike="noStrike" dirty="0">
                <a:solidFill>
                  <a:srgbClr val="4A5568"/>
                </a:solidFill>
                <a:latin typeface="Noto Sans SC"/>
                <a:ea typeface="Noto Sans SC"/>
                <a:cs typeface="Noto Sans SC"/>
                <a:sym typeface="Noto Sans SC"/>
              </a:rPr>
              <a:t>Addressed with a recursive tracking mechanism.</a:t>
            </a:r>
          </a:p>
        </p:txBody>
      </p:sp>
      <p:sp>
        <p:nvSpPr>
          <p:cNvPr id="9" name="AutoShape 9"/>
          <p:cNvSpPr/>
          <p:nvPr/>
        </p:nvSpPr>
        <p:spPr>
          <a:xfrm>
            <a:off x="6350000" y="1397000"/>
            <a:ext cx="5080000" cy="3556000"/>
          </a:xfrm>
          <a:prstGeom prst="roundRect">
            <a:avLst>
              <a:gd name="adj" fmla="val 3571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27000" dist="50800" dir="5400000" algn="tl" rotWithShape="0">
              <a:srgbClr val="000000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654800" y="1651000"/>
            <a:ext cx="304800" cy="304800"/>
          </a:xfrm>
          <a:prstGeom prst="rect">
            <a:avLst/>
          </a:prstGeom>
        </p:spPr>
      </p:pic>
      <p:sp>
        <p:nvSpPr>
          <p:cNvPr id="11" name="AutoShape 11"/>
          <p:cNvSpPr/>
          <p:nvPr/>
        </p:nvSpPr>
        <p:spPr>
          <a:xfrm>
            <a:off x="7061200" y="1600200"/>
            <a:ext cx="3810000" cy="4064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000" b="1" i="0" u="none" strike="noStrike" dirty="0">
                <a:solidFill>
                  <a:srgbClr val="2C5282"/>
                </a:solidFill>
                <a:latin typeface="Noto Sans SC"/>
                <a:ea typeface="Noto Sans SC"/>
                <a:cs typeface="Noto Sans SC"/>
                <a:sym typeface="Noto Sans SC"/>
              </a:rPr>
              <a:t>Future Development</a:t>
            </a:r>
            <a:endParaRPr lang="en-US" sz="1100" dirty="0"/>
          </a:p>
        </p:txBody>
      </p:sp>
      <p:cxnSp>
        <p:nvCxnSpPr>
          <p:cNvPr id="12" name="Connector 12"/>
          <p:cNvCxnSpPr/>
          <p:nvPr/>
        </p:nvCxnSpPr>
        <p:spPr>
          <a:xfrm rot="-9766">
            <a:off x="6654809" y="2089150"/>
            <a:ext cx="4470400" cy="12700"/>
          </a:xfrm>
          <a:prstGeom prst="line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E2E8F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" name="AutoShape 13"/>
          <p:cNvSpPr/>
          <p:nvPr/>
        </p:nvSpPr>
        <p:spPr>
          <a:xfrm>
            <a:off x="6654800" y="2286000"/>
            <a:ext cx="4470400" cy="889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2C5282"/>
                </a:solidFill>
                <a:latin typeface="Noto Sans SC"/>
                <a:ea typeface="Noto Sans SC"/>
                <a:cs typeface="Noto Sans SC"/>
                <a:sym typeface="Noto Sans SC"/>
              </a:rPr>
              <a:t>Page Table Level: Visualizing PTE status</a:t>
            </a:r>
            <a:endParaRPr lang="en-US" sz="1100"/>
          </a:p>
          <a:p>
            <a:pPr indent="0" algn="l">
              <a:lnSpc>
                <a:spcPct val="125000"/>
              </a:lnSpc>
            </a:pPr>
            <a:r>
              <a:rPr lang="en-US" sz="1600" b="0" i="0" u="none" strike="noStrike">
                <a:solidFill>
                  <a:srgbClr val="4A5568"/>
                </a:solidFill>
                <a:latin typeface="Noto Sans SC"/>
                <a:ea typeface="Noto Sans SC"/>
                <a:cs typeface="Noto Sans SC"/>
                <a:sym typeface="Noto Sans SC"/>
              </a:rPr>
              <a:t>Visualize Valid, Invalid, and Dirty flags for deeper insights.</a:t>
            </a:r>
          </a:p>
        </p:txBody>
      </p:sp>
      <p:sp>
        <p:nvSpPr>
          <p:cNvPr id="14" name="AutoShape 14"/>
          <p:cNvSpPr/>
          <p:nvPr/>
        </p:nvSpPr>
        <p:spPr>
          <a:xfrm>
            <a:off x="6654799" y="3556000"/>
            <a:ext cx="4470400" cy="889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 dirty="0">
                <a:solidFill>
                  <a:srgbClr val="2C5282"/>
                </a:solidFill>
                <a:latin typeface="Noto Sans SC"/>
                <a:ea typeface="Noto Sans SC"/>
                <a:cs typeface="Noto Sans SC"/>
                <a:sym typeface="Noto Sans SC"/>
              </a:rPr>
              <a:t>NUMA Support: Showing memory node</a:t>
            </a:r>
            <a:endParaRPr lang="en-US" sz="1100" dirty="0"/>
          </a:p>
          <a:p>
            <a:pPr indent="0" algn="l">
              <a:lnSpc>
                <a:spcPct val="125000"/>
              </a:lnSpc>
            </a:pPr>
            <a:r>
              <a:rPr lang="en-US" sz="1600" b="0" i="0" u="none" strike="noStrike" dirty="0">
                <a:solidFill>
                  <a:srgbClr val="4A5568"/>
                </a:solidFill>
                <a:latin typeface="Noto Sans SC"/>
                <a:ea typeface="Noto Sans SC"/>
                <a:cs typeface="Noto Sans SC"/>
                <a:sym typeface="Noto Sans SC"/>
              </a:rPr>
              <a:t>Extend mapping to show which NUMA node memory resides on.</a:t>
            </a:r>
          </a:p>
        </p:txBody>
      </p:sp>
      <p:sp>
        <p:nvSpPr>
          <p:cNvPr id="15" name="AutoShape 15"/>
          <p:cNvSpPr/>
          <p:nvPr/>
        </p:nvSpPr>
        <p:spPr>
          <a:xfrm>
            <a:off x="762000" y="5334000"/>
            <a:ext cx="10668000" cy="762000"/>
          </a:xfrm>
          <a:prstGeom prst="roundRect">
            <a:avLst>
              <a:gd name="adj" fmla="val 16666"/>
            </a:avLst>
          </a:prstGeom>
          <a:solidFill>
            <a:srgbClr val="2C5282">
              <a:alpha val="10000"/>
            </a:srgbClr>
          </a:solidFill>
          <a:ln w="12700" cap="flat" cmpd="sng">
            <a:solidFill>
              <a:srgbClr val="2C5282">
                <a:alpha val="100000"/>
              </a:srgbClr>
            </a:solidFill>
            <a:prstDash val="dash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16" name="AutoShape 16"/>
          <p:cNvSpPr/>
          <p:nvPr/>
        </p:nvSpPr>
        <p:spPr>
          <a:xfrm>
            <a:off x="1016000" y="5461000"/>
            <a:ext cx="10160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2C5282"/>
                </a:solidFill>
                <a:latin typeface="Noto Sans SC"/>
                <a:ea typeface="Noto Sans SC"/>
                <a:cs typeface="Noto Sans SC"/>
                <a:sym typeface="Noto Sans SC"/>
              </a:rPr>
              <a:t>Summary:</a:t>
            </a:r>
            <a:r>
              <a:rPr lang="en-US" sz="1600" b="0" i="0" u="none" strike="noStrike">
                <a:solidFill>
                  <a:srgbClr val="4A5568"/>
                </a:solidFill>
                <a:latin typeface="Noto Sans SC"/>
                <a:ea typeface="Noto Sans SC"/>
                <a:cs typeface="Noto Sans SC"/>
                <a:sym typeface="Noto Sans SC"/>
              </a:rPr>
              <a:t>Successfully addressed performance bottlenecks; future focus on deeper memory visualization and advanced architecture support.</a:t>
            </a:r>
            <a:endParaRPr lang="en-US" sz="1100"/>
          </a:p>
        </p:txBody>
      </p:sp>
      <p:sp>
        <p:nvSpPr>
          <p:cNvPr id="20" name="灯片编号占位符 19">
            <a:extLst>
              <a:ext uri="{FF2B5EF4-FFF2-40B4-BE49-F238E27FC236}">
                <a16:creationId xmlns:a16="http://schemas.microsoft.com/office/drawing/2014/main" id="{4A549FF4-48BB-C343-3CE1-81DCD065E4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BDC4B6-E336-4BC3-A4E4-4F7CD6039391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7FA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09600" y="406400"/>
            <a:ext cx="109728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non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800" b="1" i="0" u="none" strike="noStrike" dirty="0">
                <a:solidFill>
                  <a:srgbClr val="2C5282"/>
                </a:solidFill>
                <a:latin typeface="Noto Sans SC"/>
                <a:ea typeface="Noto Sans SC"/>
                <a:cs typeface="Noto Sans SC"/>
                <a:sym typeface="Noto Sans SC"/>
              </a:rPr>
              <a:t>Conclusion</a:t>
            </a:r>
            <a:endParaRPr lang="en-US" sz="1100" dirty="0"/>
          </a:p>
        </p:txBody>
      </p:sp>
      <p:sp>
        <p:nvSpPr>
          <p:cNvPr id="3" name="AutoShape 3"/>
          <p:cNvSpPr/>
          <p:nvPr/>
        </p:nvSpPr>
        <p:spPr>
          <a:xfrm>
            <a:off x="609600" y="1066800"/>
            <a:ext cx="10972800" cy="936171"/>
          </a:xfrm>
          <a:prstGeom prst="roundRect">
            <a:avLst>
              <a:gd name="adj" fmla="val 7142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27000" dist="50800" dir="5400000" algn="tl" rotWithShape="0">
              <a:srgbClr val="2C5282">
                <a:alpha val="10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9800" y="1117600"/>
            <a:ext cx="762000" cy="762000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>
            <a:off x="2032000" y="1208315"/>
            <a:ext cx="9398000" cy="889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t" anchorCtr="0"/>
          <a:lstStyle/>
          <a:p>
            <a:pPr>
              <a:lnSpc>
                <a:spcPct val="125000"/>
              </a:lnSpc>
              <a:defRPr/>
            </a:pPr>
            <a:r>
              <a:rPr lang="en-US" sz="1800" b="1" dirty="0">
                <a:solidFill>
                  <a:srgbClr val="2C5282"/>
                </a:solidFill>
                <a:latin typeface="Noto Sans SC"/>
                <a:ea typeface="Noto Sans SC"/>
                <a:sym typeface="Noto Sans SC"/>
              </a:rPr>
              <a:t>We successfully built a non-invasive, real-time memory visualizer that bridges the gap between kernel theory and observable behavior.</a:t>
            </a:r>
            <a:endParaRPr lang="en-US" sz="1800" b="1" dirty="0">
              <a:solidFill>
                <a:srgbClr val="2C5282"/>
              </a:solidFill>
              <a:latin typeface="Noto Sans SC"/>
              <a:ea typeface="Noto Sans SC"/>
            </a:endParaRPr>
          </a:p>
        </p:txBody>
      </p:sp>
      <p:sp>
        <p:nvSpPr>
          <p:cNvPr id="34" name="AutoShape 3">
            <a:extLst>
              <a:ext uri="{FF2B5EF4-FFF2-40B4-BE49-F238E27FC236}">
                <a16:creationId xmlns:a16="http://schemas.microsoft.com/office/drawing/2014/main" id="{906A40A3-B117-872E-202C-F66E0995A5BE}"/>
              </a:ext>
            </a:extLst>
          </p:cNvPr>
          <p:cNvSpPr/>
          <p:nvPr/>
        </p:nvSpPr>
        <p:spPr>
          <a:xfrm>
            <a:off x="1992086" y="2151743"/>
            <a:ext cx="7532914" cy="457200"/>
          </a:xfrm>
          <a:prstGeom prst="roundRect">
            <a:avLst>
              <a:gd name="adj" fmla="val 27777"/>
            </a:avLst>
          </a:prstGeom>
          <a:solidFill>
            <a:srgbClr val="2C5282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01600" dist="50800" dir="5400000" algn="tl" rotWithShape="0">
              <a:srgbClr val="2C5282">
                <a:alpha val="20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35" name="AutoShape 4">
            <a:extLst>
              <a:ext uri="{FF2B5EF4-FFF2-40B4-BE49-F238E27FC236}">
                <a16:creationId xmlns:a16="http://schemas.microsoft.com/office/drawing/2014/main" id="{E3C1A4A1-6E98-7CE2-B493-70553DCE23C9}"/>
              </a:ext>
            </a:extLst>
          </p:cNvPr>
          <p:cNvSpPr/>
          <p:nvPr/>
        </p:nvSpPr>
        <p:spPr>
          <a:xfrm>
            <a:off x="2119086" y="2202543"/>
            <a:ext cx="3048000" cy="3556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altLang="zh-CN" sz="1600" b="1" i="0" u="none" strike="noStrike" dirty="0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Goal</a:t>
            </a:r>
            <a:endParaRPr lang="en-US" sz="1100" dirty="0"/>
          </a:p>
        </p:txBody>
      </p:sp>
      <p:sp>
        <p:nvSpPr>
          <p:cNvPr id="36" name="AutoShape 5">
            <a:extLst>
              <a:ext uri="{FF2B5EF4-FFF2-40B4-BE49-F238E27FC236}">
                <a16:creationId xmlns:a16="http://schemas.microsoft.com/office/drawing/2014/main" id="{3C830989-B8CF-E63A-E6AD-36A55C2FEB43}"/>
              </a:ext>
            </a:extLst>
          </p:cNvPr>
          <p:cNvSpPr/>
          <p:nvPr/>
        </p:nvSpPr>
        <p:spPr>
          <a:xfrm>
            <a:off x="5421086" y="2202543"/>
            <a:ext cx="4318000" cy="3556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Our Implementation</a:t>
            </a:r>
            <a:endParaRPr lang="en-US" sz="1100"/>
          </a:p>
        </p:txBody>
      </p:sp>
      <p:sp>
        <p:nvSpPr>
          <p:cNvPr id="37" name="AutoShape 6">
            <a:extLst>
              <a:ext uri="{FF2B5EF4-FFF2-40B4-BE49-F238E27FC236}">
                <a16:creationId xmlns:a16="http://schemas.microsoft.com/office/drawing/2014/main" id="{00ADCFA9-D8E7-879B-6B33-4CA83BEAD9E6}"/>
              </a:ext>
            </a:extLst>
          </p:cNvPr>
          <p:cNvSpPr/>
          <p:nvPr/>
        </p:nvSpPr>
        <p:spPr>
          <a:xfrm>
            <a:off x="8763000" y="2224315"/>
            <a:ext cx="2540000" cy="3556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endParaRPr lang="en-US" sz="1100" dirty="0"/>
          </a:p>
        </p:txBody>
      </p:sp>
      <p:sp>
        <p:nvSpPr>
          <p:cNvPr id="38" name="AutoShape 7">
            <a:extLst>
              <a:ext uri="{FF2B5EF4-FFF2-40B4-BE49-F238E27FC236}">
                <a16:creationId xmlns:a16="http://schemas.microsoft.com/office/drawing/2014/main" id="{BC4254DA-D6F8-02ED-17FF-222464410436}"/>
              </a:ext>
            </a:extLst>
          </p:cNvPr>
          <p:cNvSpPr/>
          <p:nvPr/>
        </p:nvSpPr>
        <p:spPr>
          <a:xfrm>
            <a:off x="1992086" y="2786743"/>
            <a:ext cx="7532914" cy="914400"/>
          </a:xfrm>
          <a:prstGeom prst="roundRect">
            <a:avLst>
              <a:gd name="adj" fmla="val 13888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76200" dist="25400" dir="5400000" algn="tl" rotWithShape="0">
              <a:srgbClr val="000000">
                <a:alpha val="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39" name="AutoShape 8">
            <a:extLst>
              <a:ext uri="{FF2B5EF4-FFF2-40B4-BE49-F238E27FC236}">
                <a16:creationId xmlns:a16="http://schemas.microsoft.com/office/drawing/2014/main" id="{1823A5A9-B7FB-692A-25A7-25364BE772D5}"/>
              </a:ext>
            </a:extLst>
          </p:cNvPr>
          <p:cNvSpPr/>
          <p:nvPr/>
        </p:nvSpPr>
        <p:spPr>
          <a:xfrm>
            <a:off x="2213684" y="2989943"/>
            <a:ext cx="2540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2D3748"/>
                </a:solidFill>
                <a:latin typeface="Noto Sans SC"/>
                <a:ea typeface="Noto Sans SC"/>
                <a:cs typeface="Noto Sans SC"/>
                <a:sym typeface="Noto Sans SC"/>
              </a:rPr>
              <a:t>mmap/munmap/brk</a:t>
            </a:r>
            <a:endParaRPr lang="en-US" sz="1100"/>
          </a:p>
        </p:txBody>
      </p:sp>
      <p:sp>
        <p:nvSpPr>
          <p:cNvPr id="40" name="AutoShape 9">
            <a:extLst>
              <a:ext uri="{FF2B5EF4-FFF2-40B4-BE49-F238E27FC236}">
                <a16:creationId xmlns:a16="http://schemas.microsoft.com/office/drawing/2014/main" id="{B0409BEE-6BED-DC25-7DF0-5F0CE75DF380}"/>
              </a:ext>
            </a:extLst>
          </p:cNvPr>
          <p:cNvSpPr/>
          <p:nvPr/>
        </p:nvSpPr>
        <p:spPr>
          <a:xfrm>
            <a:off x="5421086" y="2989943"/>
            <a:ext cx="4318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0" i="0" u="none" strike="noStrike">
                <a:solidFill>
                  <a:srgbClr val="4A5568"/>
                </a:solidFill>
                <a:latin typeface="Noto Sans SC"/>
                <a:ea typeface="Noto Sans SC"/>
                <a:cs typeface="Noto Sans SC"/>
                <a:sym typeface="Noto Sans SC"/>
              </a:rPr>
              <a:t>BCC tracepoints + syscall tracing</a:t>
            </a:r>
            <a:endParaRPr lang="en-US" sz="1100"/>
          </a:p>
        </p:txBody>
      </p:sp>
      <p:sp>
        <p:nvSpPr>
          <p:cNvPr id="42" name="AutoShape 11">
            <a:extLst>
              <a:ext uri="{FF2B5EF4-FFF2-40B4-BE49-F238E27FC236}">
                <a16:creationId xmlns:a16="http://schemas.microsoft.com/office/drawing/2014/main" id="{9573C25F-DB85-EBB8-122E-018A4A6A1EB7}"/>
              </a:ext>
            </a:extLst>
          </p:cNvPr>
          <p:cNvSpPr/>
          <p:nvPr/>
        </p:nvSpPr>
        <p:spPr>
          <a:xfrm>
            <a:off x="1992086" y="3828143"/>
            <a:ext cx="7532914" cy="914400"/>
          </a:xfrm>
          <a:prstGeom prst="roundRect">
            <a:avLst>
              <a:gd name="adj" fmla="val 13888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76200" dist="25400" dir="5400000" algn="tl" rotWithShape="0">
              <a:srgbClr val="000000">
                <a:alpha val="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43" name="AutoShape 12">
            <a:extLst>
              <a:ext uri="{FF2B5EF4-FFF2-40B4-BE49-F238E27FC236}">
                <a16:creationId xmlns:a16="http://schemas.microsoft.com/office/drawing/2014/main" id="{1D306BDC-2B26-CEE2-391B-D0B8A4DFBDC3}"/>
              </a:ext>
            </a:extLst>
          </p:cNvPr>
          <p:cNvSpPr/>
          <p:nvPr/>
        </p:nvSpPr>
        <p:spPr>
          <a:xfrm>
            <a:off x="2213684" y="4031343"/>
            <a:ext cx="2540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2D3748"/>
                </a:solidFill>
                <a:latin typeface="Noto Sans SC"/>
                <a:ea typeface="Noto Sans SC"/>
                <a:cs typeface="Noto Sans SC"/>
                <a:sym typeface="Noto Sans SC"/>
              </a:rPr>
              <a:t>VMA Metadata</a:t>
            </a:r>
            <a:endParaRPr lang="en-US" sz="1100"/>
          </a:p>
        </p:txBody>
      </p:sp>
      <p:sp>
        <p:nvSpPr>
          <p:cNvPr id="44" name="AutoShape 13">
            <a:extLst>
              <a:ext uri="{FF2B5EF4-FFF2-40B4-BE49-F238E27FC236}">
                <a16:creationId xmlns:a16="http://schemas.microsoft.com/office/drawing/2014/main" id="{F7F9BD87-F07E-1851-1F98-1138832D1008}"/>
              </a:ext>
            </a:extLst>
          </p:cNvPr>
          <p:cNvSpPr/>
          <p:nvPr/>
        </p:nvSpPr>
        <p:spPr>
          <a:xfrm>
            <a:off x="5421086" y="4031343"/>
            <a:ext cx="4318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0" i="0" u="none" strike="noStrike" dirty="0">
                <a:solidFill>
                  <a:srgbClr val="4A5568"/>
                </a:solidFill>
                <a:latin typeface="Noto Sans SC"/>
                <a:ea typeface="Noto Sans SC"/>
                <a:cs typeface="Noto Sans SC"/>
                <a:sym typeface="Noto Sans SC"/>
              </a:rPr>
              <a:t>/proc/&lt;</a:t>
            </a:r>
            <a:r>
              <a:rPr lang="en-US" sz="1800" b="0" i="0" u="none" strike="noStrike" dirty="0" err="1">
                <a:solidFill>
                  <a:srgbClr val="4A5568"/>
                </a:solidFill>
                <a:latin typeface="Noto Sans SC"/>
                <a:ea typeface="Noto Sans SC"/>
                <a:cs typeface="Noto Sans SC"/>
                <a:sym typeface="Noto Sans SC"/>
              </a:rPr>
              <a:t>pid</a:t>
            </a:r>
            <a:r>
              <a:rPr lang="en-US" sz="1800" b="0" i="0" u="none" strike="noStrike" dirty="0">
                <a:solidFill>
                  <a:srgbClr val="4A5568"/>
                </a:solidFill>
                <a:latin typeface="Noto Sans SC"/>
                <a:ea typeface="Noto Sans SC"/>
                <a:cs typeface="Noto Sans SC"/>
                <a:sym typeface="Noto Sans SC"/>
              </a:rPr>
              <a:t>&gt;/maps reconstruction</a:t>
            </a:r>
            <a:endParaRPr lang="en-US" sz="1100" dirty="0"/>
          </a:p>
        </p:txBody>
      </p:sp>
      <p:sp>
        <p:nvSpPr>
          <p:cNvPr id="46" name="AutoShape 15">
            <a:extLst>
              <a:ext uri="{FF2B5EF4-FFF2-40B4-BE49-F238E27FC236}">
                <a16:creationId xmlns:a16="http://schemas.microsoft.com/office/drawing/2014/main" id="{DC3995A0-BAD8-004F-0D63-881D06070A0E}"/>
              </a:ext>
            </a:extLst>
          </p:cNvPr>
          <p:cNvSpPr/>
          <p:nvPr/>
        </p:nvSpPr>
        <p:spPr>
          <a:xfrm>
            <a:off x="1992086" y="4869543"/>
            <a:ext cx="7532914" cy="914400"/>
          </a:xfrm>
          <a:prstGeom prst="roundRect">
            <a:avLst>
              <a:gd name="adj" fmla="val 13888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76200" dist="25400" dir="5400000" algn="tl" rotWithShape="0">
              <a:srgbClr val="000000">
                <a:alpha val="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47" name="AutoShape 16">
            <a:extLst>
              <a:ext uri="{FF2B5EF4-FFF2-40B4-BE49-F238E27FC236}">
                <a16:creationId xmlns:a16="http://schemas.microsoft.com/office/drawing/2014/main" id="{E351344B-BA6F-F428-24DA-607E62D2E2D3}"/>
              </a:ext>
            </a:extLst>
          </p:cNvPr>
          <p:cNvSpPr/>
          <p:nvPr/>
        </p:nvSpPr>
        <p:spPr>
          <a:xfrm>
            <a:off x="2213684" y="5072743"/>
            <a:ext cx="2540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2D3748"/>
                </a:solidFill>
                <a:latin typeface="Noto Sans SC"/>
                <a:ea typeface="Noto Sans SC"/>
                <a:cs typeface="Noto Sans SC"/>
                <a:sym typeface="Noto Sans SC"/>
              </a:rPr>
              <a:t>Dynamic GUI</a:t>
            </a:r>
            <a:endParaRPr lang="en-US" sz="1100"/>
          </a:p>
        </p:txBody>
      </p:sp>
      <p:sp>
        <p:nvSpPr>
          <p:cNvPr id="48" name="AutoShape 17">
            <a:extLst>
              <a:ext uri="{FF2B5EF4-FFF2-40B4-BE49-F238E27FC236}">
                <a16:creationId xmlns:a16="http://schemas.microsoft.com/office/drawing/2014/main" id="{E547DF32-F9CD-D759-3ED7-64EEC1C0595C}"/>
              </a:ext>
            </a:extLst>
          </p:cNvPr>
          <p:cNvSpPr/>
          <p:nvPr/>
        </p:nvSpPr>
        <p:spPr>
          <a:xfrm>
            <a:off x="5421086" y="5072743"/>
            <a:ext cx="4318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0" i="0" u="none" strike="noStrike">
                <a:solidFill>
                  <a:srgbClr val="4A5568"/>
                </a:solidFill>
                <a:latin typeface="Noto Sans SC"/>
                <a:ea typeface="Noto Sans SC"/>
                <a:cs typeface="Noto Sans SC"/>
                <a:sym typeface="Noto Sans SC"/>
              </a:rPr>
              <a:t>FastAPI + WebSockets + Browser UI</a:t>
            </a:r>
            <a:endParaRPr lang="en-US" sz="1100"/>
          </a:p>
        </p:txBody>
      </p:sp>
      <p:sp>
        <p:nvSpPr>
          <p:cNvPr id="50" name="AutoShape 19">
            <a:extLst>
              <a:ext uri="{FF2B5EF4-FFF2-40B4-BE49-F238E27FC236}">
                <a16:creationId xmlns:a16="http://schemas.microsoft.com/office/drawing/2014/main" id="{C2F2AD25-EAAC-39FB-816A-A45C97E8D290}"/>
              </a:ext>
            </a:extLst>
          </p:cNvPr>
          <p:cNvSpPr/>
          <p:nvPr/>
        </p:nvSpPr>
        <p:spPr>
          <a:xfrm>
            <a:off x="1992086" y="5910943"/>
            <a:ext cx="7532914" cy="914400"/>
          </a:xfrm>
          <a:prstGeom prst="roundRect">
            <a:avLst>
              <a:gd name="adj" fmla="val 13888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76200" dist="25400" dir="5400000" algn="tl" rotWithShape="0">
              <a:srgbClr val="000000">
                <a:alpha val="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51" name="AutoShape 20">
            <a:extLst>
              <a:ext uri="{FF2B5EF4-FFF2-40B4-BE49-F238E27FC236}">
                <a16:creationId xmlns:a16="http://schemas.microsoft.com/office/drawing/2014/main" id="{8D45E7B8-62E1-79B5-001F-5FA5F071AC7C}"/>
              </a:ext>
            </a:extLst>
          </p:cNvPr>
          <p:cNvSpPr/>
          <p:nvPr/>
        </p:nvSpPr>
        <p:spPr>
          <a:xfrm>
            <a:off x="2213684" y="6114143"/>
            <a:ext cx="2540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2D3748"/>
                </a:solidFill>
                <a:latin typeface="Noto Sans SC"/>
                <a:ea typeface="Noto Sans SC"/>
                <a:cs typeface="Noto Sans SC"/>
                <a:sym typeface="Noto Sans SC"/>
              </a:rPr>
              <a:t>Advanced: fork/exec</a:t>
            </a:r>
            <a:endParaRPr lang="en-US" sz="1100"/>
          </a:p>
        </p:txBody>
      </p:sp>
      <p:sp>
        <p:nvSpPr>
          <p:cNvPr id="52" name="AutoShape 21">
            <a:extLst>
              <a:ext uri="{FF2B5EF4-FFF2-40B4-BE49-F238E27FC236}">
                <a16:creationId xmlns:a16="http://schemas.microsoft.com/office/drawing/2014/main" id="{43B8F0EF-5EEF-04D5-9B2C-3DF98C756246}"/>
              </a:ext>
            </a:extLst>
          </p:cNvPr>
          <p:cNvSpPr/>
          <p:nvPr/>
        </p:nvSpPr>
        <p:spPr>
          <a:xfrm>
            <a:off x="5421086" y="6114143"/>
            <a:ext cx="4318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0" i="0" u="none" strike="noStrike">
                <a:solidFill>
                  <a:srgbClr val="4A5568"/>
                </a:solidFill>
                <a:latin typeface="Noto Sans SC"/>
                <a:ea typeface="Noto Sans SC"/>
                <a:cs typeface="Noto Sans SC"/>
                <a:sym typeface="Noto Sans SC"/>
              </a:rPr>
              <a:t>Parent-Child tracking + Exec rebuild</a:t>
            </a:r>
            <a:endParaRPr lang="en-US" sz="1100"/>
          </a:p>
        </p:txBody>
      </p:sp>
      <p:sp>
        <p:nvSpPr>
          <p:cNvPr id="10" name="灯片编号占位符 9">
            <a:extLst>
              <a:ext uri="{FF2B5EF4-FFF2-40B4-BE49-F238E27FC236}">
                <a16:creationId xmlns:a16="http://schemas.microsoft.com/office/drawing/2014/main" id="{92DAF23B-3F14-5E3D-9EA0-5A46A6C424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BDC4B6-E336-4BC3-A4E4-4F7CD6039391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7FA">
            <a:alpha val="100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ABFA9F7-6F6B-67AF-FD49-13BE27701E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40E63AF7-D6B6-BAD7-85C5-D308D4186F28}"/>
              </a:ext>
            </a:extLst>
          </p:cNvPr>
          <p:cNvSpPr/>
          <p:nvPr/>
        </p:nvSpPr>
        <p:spPr>
          <a:xfrm>
            <a:off x="609600" y="406400"/>
            <a:ext cx="109728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non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800" b="1" i="0" u="none" strike="noStrike" dirty="0">
                <a:solidFill>
                  <a:srgbClr val="2C5282"/>
                </a:solidFill>
                <a:latin typeface="Noto Sans SC"/>
                <a:ea typeface="Noto Sans SC"/>
                <a:cs typeface="Noto Sans SC"/>
                <a:sym typeface="Noto Sans SC"/>
              </a:rPr>
              <a:t>Q&amp;A</a:t>
            </a:r>
            <a:endParaRPr lang="en-US" sz="1100" dirty="0"/>
          </a:p>
        </p:txBody>
      </p:sp>
      <p:sp>
        <p:nvSpPr>
          <p:cNvPr id="10" name="AutoShape 10">
            <a:extLst>
              <a:ext uri="{FF2B5EF4-FFF2-40B4-BE49-F238E27FC236}">
                <a16:creationId xmlns:a16="http://schemas.microsoft.com/office/drawing/2014/main" id="{03C70E93-45A3-B1B7-E2B9-F571DB2766F8}"/>
              </a:ext>
            </a:extLst>
          </p:cNvPr>
          <p:cNvSpPr/>
          <p:nvPr/>
        </p:nvSpPr>
        <p:spPr>
          <a:xfrm>
            <a:off x="972458" y="2317750"/>
            <a:ext cx="10972800" cy="1270000"/>
          </a:xfrm>
          <a:prstGeom prst="roundRect">
            <a:avLst>
              <a:gd name="adj" fmla="val 10000"/>
            </a:avLst>
          </a:prstGeom>
          <a:solidFill>
            <a:srgbClr val="2C5282">
              <a:alpha val="5000"/>
            </a:srgbClr>
          </a:solidFill>
          <a:ln w="12700" cap="flat" cmpd="sng">
            <a:solidFill>
              <a:srgbClr val="2C5282">
                <a:alpha val="2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12" name="AutoShape 12">
            <a:extLst>
              <a:ext uri="{FF2B5EF4-FFF2-40B4-BE49-F238E27FC236}">
                <a16:creationId xmlns:a16="http://schemas.microsoft.com/office/drawing/2014/main" id="{5A2FD257-66F5-3368-E810-FB9E03F01867}"/>
              </a:ext>
            </a:extLst>
          </p:cNvPr>
          <p:cNvSpPr/>
          <p:nvPr/>
        </p:nvSpPr>
        <p:spPr>
          <a:xfrm>
            <a:off x="5341257" y="2571750"/>
            <a:ext cx="1723571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400" b="1" i="0" u="none" strike="noStrike" dirty="0">
                <a:solidFill>
                  <a:srgbClr val="2C5282"/>
                </a:solidFill>
                <a:latin typeface="Noto Sans SC"/>
                <a:ea typeface="Noto Sans SC"/>
                <a:cs typeface="Noto Sans SC"/>
                <a:sym typeface="Noto Sans SC"/>
              </a:rPr>
              <a:t>Questions?</a:t>
            </a:r>
            <a:endParaRPr lang="en-US" sz="1100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29C6B25-5EC9-8C58-6BF1-8C9CF26109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BDC4B6-E336-4BC3-A4E4-4F7CD6039391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6522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7FA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53143" y="311150"/>
            <a:ext cx="80518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non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600" b="1" i="0" u="none" strike="noStrike" dirty="0">
                <a:solidFill>
                  <a:srgbClr val="2C5282"/>
                </a:solidFill>
                <a:latin typeface="Noto Sans SC"/>
                <a:ea typeface="Noto Sans SC"/>
                <a:cs typeface="Noto Sans SC"/>
                <a:sym typeface="Noto Sans SC"/>
              </a:rPr>
              <a:t>Project Motivation</a:t>
            </a:r>
            <a:endParaRPr lang="en-US" sz="1100" dirty="0"/>
          </a:p>
        </p:txBody>
      </p:sp>
      <p:sp>
        <p:nvSpPr>
          <p:cNvPr id="3" name="AutoShape 3"/>
          <p:cNvSpPr/>
          <p:nvPr/>
        </p:nvSpPr>
        <p:spPr>
          <a:xfrm>
            <a:off x="762000" y="3458224"/>
            <a:ext cx="5080000" cy="2794000"/>
          </a:xfrm>
          <a:prstGeom prst="roundRect">
            <a:avLst>
              <a:gd name="adj" fmla="val 4545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27000" dist="50800" dir="5400000" algn="tl" rotWithShape="0">
              <a:srgbClr val="000000">
                <a:alpha val="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4" name="AutoShape 4"/>
          <p:cNvSpPr/>
          <p:nvPr/>
        </p:nvSpPr>
        <p:spPr>
          <a:xfrm>
            <a:off x="762000" y="3458224"/>
            <a:ext cx="5080000" cy="76200"/>
          </a:xfrm>
          <a:prstGeom prst="roundRect">
            <a:avLst>
              <a:gd name="adj" fmla="val 166666"/>
            </a:avLst>
          </a:prstGeom>
          <a:solidFill>
            <a:srgbClr val="ED8936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6800" y="3788424"/>
            <a:ext cx="355600" cy="355600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>
            <a:off x="1524000" y="3737624"/>
            <a:ext cx="4064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ED8936"/>
                </a:solidFill>
                <a:latin typeface="Noto Sans SC"/>
                <a:ea typeface="Noto Sans SC"/>
                <a:cs typeface="Noto Sans SC"/>
                <a:sym typeface="Noto Sans SC"/>
              </a:rPr>
              <a:t>The Problem</a:t>
            </a:r>
            <a:endParaRPr lang="en-US" sz="1100"/>
          </a:p>
        </p:txBody>
      </p:sp>
      <p:sp>
        <p:nvSpPr>
          <p:cNvPr id="7" name="AutoShape 7"/>
          <p:cNvSpPr/>
          <p:nvPr/>
        </p:nvSpPr>
        <p:spPr>
          <a:xfrm>
            <a:off x="1066800" y="4220224"/>
            <a:ext cx="4470400" cy="177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228600" indent="-228600" algn="l">
              <a:lnSpc>
                <a:spcPct val="108333"/>
              </a:lnSpc>
              <a:buClr>
                <a:srgbClr val="4A5568"/>
              </a:buClr>
              <a:buChar char="•"/>
              <a:defRPr/>
            </a:pPr>
            <a:r>
              <a:rPr lang="en-US" sz="1800" b="1" i="0" u="none" strike="noStrike" dirty="0">
                <a:solidFill>
                  <a:srgbClr val="4A5568"/>
                </a:solidFill>
                <a:latin typeface="Noto Sans SC"/>
                <a:ea typeface="Noto Sans SC"/>
                <a:cs typeface="Noto Sans SC"/>
                <a:sym typeface="Noto Sans SC"/>
              </a:rPr>
              <a:t>Virtual memory </a:t>
            </a:r>
            <a:r>
              <a:rPr lang="en-US" sz="1800" b="0" i="0" u="none" strike="noStrike" dirty="0">
                <a:solidFill>
                  <a:srgbClr val="4A5568"/>
                </a:solidFill>
                <a:latin typeface="Noto Sans SC"/>
                <a:ea typeface="Noto Sans SC"/>
                <a:cs typeface="Noto Sans SC"/>
                <a:sym typeface="Noto Sans SC"/>
              </a:rPr>
              <a:t>is an abstract concept.</a:t>
            </a:r>
            <a:endParaRPr lang="en-US" sz="1100" dirty="0"/>
          </a:p>
          <a:p>
            <a:pPr marL="228600" indent="-228600" algn="l">
              <a:lnSpc>
                <a:spcPct val="108333"/>
              </a:lnSpc>
              <a:buClr>
                <a:srgbClr val="4A5568"/>
              </a:buClr>
              <a:buChar char="•"/>
            </a:pPr>
            <a:r>
              <a:rPr lang="en-US" sz="1800" b="0" i="0" u="none" strike="noStrike" dirty="0">
                <a:solidFill>
                  <a:srgbClr val="4A5568"/>
                </a:solidFill>
                <a:latin typeface="Noto Sans SC"/>
                <a:ea typeface="Noto Sans SC"/>
                <a:cs typeface="Noto Sans SC"/>
                <a:sym typeface="Noto Sans SC"/>
              </a:rPr>
              <a:t>/proc/</a:t>
            </a:r>
            <a:r>
              <a:rPr lang="en-US" sz="1800" b="0" i="0" u="none" strike="noStrike" dirty="0" err="1">
                <a:solidFill>
                  <a:srgbClr val="4A5568"/>
                </a:solidFill>
                <a:latin typeface="Noto Sans SC"/>
                <a:ea typeface="Noto Sans SC"/>
                <a:cs typeface="Noto Sans SC"/>
                <a:sym typeface="Noto Sans SC"/>
              </a:rPr>
              <a:t>pid</a:t>
            </a:r>
            <a:r>
              <a:rPr lang="en-US" sz="1800" b="0" i="0" u="none" strike="noStrike" dirty="0">
                <a:solidFill>
                  <a:srgbClr val="4A5568"/>
                </a:solidFill>
                <a:latin typeface="Noto Sans SC"/>
                <a:ea typeface="Noto Sans SC"/>
                <a:cs typeface="Noto Sans SC"/>
                <a:sym typeface="Noto Sans SC"/>
              </a:rPr>
              <a:t>/maps is static and hard to read.</a:t>
            </a:r>
          </a:p>
          <a:p>
            <a:pPr marL="228600" indent="-228600" algn="l">
              <a:lnSpc>
                <a:spcPct val="108333"/>
              </a:lnSpc>
              <a:buClr>
                <a:srgbClr val="4A5568"/>
              </a:buClr>
              <a:buChar char="•"/>
            </a:pPr>
            <a:r>
              <a:rPr lang="en-US" sz="1800" b="0" i="0" u="none" strike="noStrike" dirty="0">
                <a:solidFill>
                  <a:srgbClr val="4A5568"/>
                </a:solidFill>
                <a:latin typeface="Noto Sans SC"/>
                <a:ea typeface="Noto Sans SC"/>
                <a:cs typeface="Noto Sans SC"/>
                <a:sym typeface="Noto Sans SC"/>
              </a:rPr>
              <a:t>Understanding fork()/exec() memory changes is difficult.</a:t>
            </a:r>
          </a:p>
        </p:txBody>
      </p:sp>
      <p:sp>
        <p:nvSpPr>
          <p:cNvPr id="8" name="AutoShape 8"/>
          <p:cNvSpPr/>
          <p:nvPr/>
        </p:nvSpPr>
        <p:spPr>
          <a:xfrm>
            <a:off x="6350000" y="3458224"/>
            <a:ext cx="5080000" cy="2794000"/>
          </a:xfrm>
          <a:prstGeom prst="roundRect">
            <a:avLst>
              <a:gd name="adj" fmla="val 4545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27000" dist="50800" dir="5400000" algn="tl" rotWithShape="0">
              <a:srgbClr val="000000">
                <a:alpha val="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9" name="AutoShape 9"/>
          <p:cNvSpPr/>
          <p:nvPr/>
        </p:nvSpPr>
        <p:spPr>
          <a:xfrm>
            <a:off x="6350000" y="3458224"/>
            <a:ext cx="5080000" cy="76200"/>
          </a:xfrm>
          <a:prstGeom prst="roundRect">
            <a:avLst>
              <a:gd name="adj" fmla="val 166666"/>
            </a:avLst>
          </a:prstGeom>
          <a:solidFill>
            <a:srgbClr val="3182CE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654800" y="3788424"/>
            <a:ext cx="355600" cy="355600"/>
          </a:xfrm>
          <a:prstGeom prst="rect">
            <a:avLst/>
          </a:prstGeom>
        </p:spPr>
      </p:pic>
      <p:sp>
        <p:nvSpPr>
          <p:cNvPr id="11" name="AutoShape 11"/>
          <p:cNvSpPr/>
          <p:nvPr/>
        </p:nvSpPr>
        <p:spPr>
          <a:xfrm>
            <a:off x="7112000" y="3737624"/>
            <a:ext cx="4064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3182CE"/>
                </a:solidFill>
                <a:latin typeface="Noto Sans SC"/>
                <a:ea typeface="Noto Sans SC"/>
                <a:cs typeface="Noto Sans SC"/>
                <a:sym typeface="Noto Sans SC"/>
              </a:rPr>
              <a:t>Our Goal</a:t>
            </a:r>
            <a:endParaRPr lang="en-US" sz="1100"/>
          </a:p>
        </p:txBody>
      </p:sp>
      <p:sp>
        <p:nvSpPr>
          <p:cNvPr id="12" name="AutoShape 12"/>
          <p:cNvSpPr/>
          <p:nvPr/>
        </p:nvSpPr>
        <p:spPr>
          <a:xfrm>
            <a:off x="6654800" y="4220224"/>
            <a:ext cx="4470400" cy="177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228600" indent="-228600" algn="l">
              <a:lnSpc>
                <a:spcPct val="108333"/>
              </a:lnSpc>
              <a:buClr>
                <a:srgbClr val="4A5568"/>
              </a:buClr>
              <a:buChar char="•"/>
              <a:defRPr/>
            </a:pPr>
            <a:r>
              <a:rPr lang="en-US" sz="1800" b="0" i="0" u="none" strike="noStrike" dirty="0">
                <a:solidFill>
                  <a:srgbClr val="4A5568"/>
                </a:solidFill>
                <a:latin typeface="Noto Sans SC"/>
                <a:ea typeface="Noto Sans SC"/>
                <a:cs typeface="Noto Sans SC"/>
                <a:sym typeface="Noto Sans SC"/>
              </a:rPr>
              <a:t>Create a "Live Map" of memory.</a:t>
            </a:r>
            <a:endParaRPr lang="en-US" sz="1100" dirty="0"/>
          </a:p>
          <a:p>
            <a:pPr marL="228600" indent="-228600" algn="l">
              <a:lnSpc>
                <a:spcPct val="108333"/>
              </a:lnSpc>
              <a:buClr>
                <a:srgbClr val="4A5568"/>
              </a:buClr>
              <a:buChar char="•"/>
            </a:pPr>
            <a:r>
              <a:rPr lang="en-US" sz="1800" b="0" i="0" u="none" strike="noStrike" dirty="0">
                <a:solidFill>
                  <a:srgbClr val="4A5568"/>
                </a:solidFill>
                <a:latin typeface="Noto Sans SC"/>
                <a:ea typeface="Noto Sans SC"/>
                <a:cs typeface="Noto Sans SC"/>
                <a:sym typeface="Noto Sans SC"/>
              </a:rPr>
              <a:t>Zero kernel source modification (using </a:t>
            </a:r>
            <a:r>
              <a:rPr lang="en-US" sz="1800" b="0" i="0" u="none" strike="noStrike" dirty="0" err="1">
                <a:solidFill>
                  <a:srgbClr val="4A5568"/>
                </a:solidFill>
                <a:latin typeface="Noto Sans SC"/>
                <a:ea typeface="Noto Sans SC"/>
                <a:cs typeface="Noto Sans SC"/>
                <a:sym typeface="Noto Sans SC"/>
              </a:rPr>
              <a:t>eBPF</a:t>
            </a:r>
            <a:r>
              <a:rPr lang="en-US" sz="1800" b="0" i="0" u="none" strike="noStrike" dirty="0">
                <a:solidFill>
                  <a:srgbClr val="4A5568"/>
                </a:solidFill>
                <a:latin typeface="Noto Sans SC"/>
                <a:ea typeface="Noto Sans SC"/>
                <a:cs typeface="Noto Sans SC"/>
                <a:sym typeface="Noto Sans SC"/>
              </a:rPr>
              <a:t>).</a:t>
            </a:r>
          </a:p>
          <a:p>
            <a:pPr marL="228600" indent="-228600" algn="l">
              <a:lnSpc>
                <a:spcPct val="108333"/>
              </a:lnSpc>
              <a:buClr>
                <a:srgbClr val="4A5568"/>
              </a:buClr>
              <a:buChar char="•"/>
            </a:pPr>
            <a:r>
              <a:rPr lang="en-US" sz="1800" b="0" i="0" u="none" strike="noStrike" dirty="0">
                <a:solidFill>
                  <a:srgbClr val="4A5568"/>
                </a:solidFill>
                <a:latin typeface="Noto Sans SC"/>
                <a:ea typeface="Noto Sans SC"/>
                <a:cs typeface="Noto Sans SC"/>
                <a:sym typeface="Noto Sans SC"/>
              </a:rPr>
              <a:t>Visualize transitions, not just states.</a:t>
            </a:r>
          </a:p>
        </p:txBody>
      </p:sp>
      <p:cxnSp>
        <p:nvCxnSpPr>
          <p:cNvPr id="13" name="Connector 13"/>
          <p:cNvCxnSpPr/>
          <p:nvPr/>
        </p:nvCxnSpPr>
        <p:spPr>
          <a:xfrm rot="-4092">
            <a:off x="762004" y="5615748"/>
            <a:ext cx="10668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E2E8F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6" name="图片 15">
            <a:extLst>
              <a:ext uri="{FF2B5EF4-FFF2-40B4-BE49-F238E27FC236}">
                <a16:creationId xmlns:a16="http://schemas.microsoft.com/office/drawing/2014/main" id="{54D1C6C5-2D07-0F7A-C553-C731B910701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2000" y="1434050"/>
            <a:ext cx="5080000" cy="162560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24754F7B-8962-B23E-4375-5D1F5CC5A226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52701" t="20996" b="37398"/>
          <a:stretch>
            <a:fillRect/>
          </a:stretch>
        </p:blipFill>
        <p:spPr>
          <a:xfrm>
            <a:off x="6501642" y="1346688"/>
            <a:ext cx="4776715" cy="1932624"/>
          </a:xfrm>
          <a:prstGeom prst="rect">
            <a:avLst/>
          </a:prstGeom>
        </p:spPr>
      </p:pic>
      <p:sp>
        <p:nvSpPr>
          <p:cNvPr id="19" name="灯片编号占位符 18">
            <a:extLst>
              <a:ext uri="{FF2B5EF4-FFF2-40B4-BE49-F238E27FC236}">
                <a16:creationId xmlns:a16="http://schemas.microsoft.com/office/drawing/2014/main" id="{3B5122FE-56A9-6BBF-A6D8-463D760EB4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BDC4B6-E336-4BC3-A4E4-4F7CD6039391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7FA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35000" y="337457"/>
            <a:ext cx="10668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600" b="1" i="0" u="none" strike="noStrike" dirty="0">
                <a:solidFill>
                  <a:srgbClr val="2C5282"/>
                </a:solidFill>
                <a:latin typeface="Noto Sans SC"/>
                <a:ea typeface="Noto Sans SC"/>
                <a:cs typeface="Noto Sans SC"/>
                <a:sym typeface="Noto Sans SC"/>
              </a:rPr>
              <a:t>Project Objectives</a:t>
            </a:r>
            <a:endParaRPr lang="en-US" sz="1100" dirty="0"/>
          </a:p>
        </p:txBody>
      </p:sp>
      <p:sp>
        <p:nvSpPr>
          <p:cNvPr id="3" name="AutoShape 3"/>
          <p:cNvSpPr/>
          <p:nvPr/>
        </p:nvSpPr>
        <p:spPr>
          <a:xfrm>
            <a:off x="762000" y="1778000"/>
            <a:ext cx="5207000" cy="1270000"/>
          </a:xfrm>
          <a:prstGeom prst="roundRect">
            <a:avLst>
              <a:gd name="adj" fmla="val 10000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27000" dist="50800" dir="2700000" algn="tl" rotWithShape="0">
              <a:srgbClr val="2C5282">
                <a:alpha val="10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6000" y="2095500"/>
            <a:ext cx="508000" cy="508000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>
            <a:off x="1651000" y="1905000"/>
            <a:ext cx="4064000" cy="101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 dirty="0">
                <a:solidFill>
                  <a:srgbClr val="2C5282"/>
                </a:solidFill>
                <a:latin typeface="Noto Sans SC"/>
                <a:ea typeface="Noto Sans SC"/>
                <a:cs typeface="Noto Sans SC"/>
                <a:sym typeface="Noto Sans SC"/>
              </a:rPr>
              <a:t>Instrument </a:t>
            </a:r>
            <a:r>
              <a:rPr lang="en-US" sz="1600" b="1" i="0" u="none" strike="noStrike" dirty="0" err="1">
                <a:solidFill>
                  <a:srgbClr val="2C5282"/>
                </a:solidFill>
                <a:latin typeface="Noto Sans SC"/>
                <a:ea typeface="Noto Sans SC"/>
                <a:cs typeface="Noto Sans SC"/>
                <a:sym typeface="Noto Sans SC"/>
              </a:rPr>
              <a:t>Syscalls</a:t>
            </a:r>
            <a:endParaRPr lang="en-US" sz="1100" dirty="0"/>
          </a:p>
          <a:p>
            <a:pPr indent="0" algn="l">
              <a:lnSpc>
                <a:spcPct val="125000"/>
              </a:lnSpc>
            </a:pPr>
            <a:r>
              <a:rPr lang="en-US" sz="1400" b="0" i="0" u="none" strike="noStrike" dirty="0">
                <a:solidFill>
                  <a:srgbClr val="4A5568"/>
                </a:solidFill>
                <a:latin typeface="Noto Sans SC"/>
                <a:ea typeface="Noto Sans SC"/>
                <a:cs typeface="Noto Sans SC"/>
                <a:sym typeface="Noto Sans SC"/>
              </a:rPr>
              <a:t>Instrument </a:t>
            </a:r>
            <a:r>
              <a:rPr lang="en-US" sz="1400" b="1" i="0" u="none" strike="noStrike" dirty="0" err="1">
                <a:solidFill>
                  <a:srgbClr val="2C5282"/>
                </a:solidFill>
                <a:latin typeface="Noto Sans SC"/>
                <a:ea typeface="Noto Sans SC"/>
                <a:cs typeface="Noto Sans SC"/>
                <a:sym typeface="Noto Sans SC"/>
              </a:rPr>
              <a:t>mmap</a:t>
            </a:r>
            <a:r>
              <a:rPr lang="en-US" sz="1400" b="1" i="0" u="none" strike="noStrike" dirty="0">
                <a:solidFill>
                  <a:srgbClr val="2C5282"/>
                </a:solidFill>
                <a:latin typeface="Noto Sans SC"/>
                <a:ea typeface="Noto Sans SC"/>
                <a:cs typeface="Noto Sans SC"/>
                <a:sym typeface="Noto Sans SC"/>
              </a:rPr>
              <a:t>(), </a:t>
            </a:r>
            <a:r>
              <a:rPr lang="en-US" sz="1400" b="1" i="0" u="none" strike="noStrike" dirty="0" err="1">
                <a:solidFill>
                  <a:srgbClr val="2C5282"/>
                </a:solidFill>
                <a:latin typeface="Noto Sans SC"/>
                <a:ea typeface="Noto Sans SC"/>
                <a:cs typeface="Noto Sans SC"/>
                <a:sym typeface="Noto Sans SC"/>
              </a:rPr>
              <a:t>munmap</a:t>
            </a:r>
            <a:r>
              <a:rPr lang="en-US" sz="1400" b="1" i="0" u="none" strike="noStrike" dirty="0">
                <a:solidFill>
                  <a:srgbClr val="2C5282"/>
                </a:solidFill>
                <a:latin typeface="Noto Sans SC"/>
                <a:ea typeface="Noto Sans SC"/>
                <a:cs typeface="Noto Sans SC"/>
                <a:sym typeface="Noto Sans SC"/>
              </a:rPr>
              <a:t>(), </a:t>
            </a:r>
            <a:r>
              <a:rPr lang="en-US" sz="1400" b="0" i="0" u="none" strike="noStrike" dirty="0">
                <a:solidFill>
                  <a:srgbClr val="4A5568"/>
                </a:solidFill>
                <a:latin typeface="Noto Sans SC"/>
                <a:ea typeface="Noto Sans SC"/>
                <a:cs typeface="Noto Sans SC"/>
                <a:sym typeface="Noto Sans SC"/>
              </a:rPr>
              <a:t>and </a:t>
            </a:r>
            <a:r>
              <a:rPr lang="en-US" sz="1400" b="1" i="0" u="none" strike="noStrike" dirty="0" err="1">
                <a:solidFill>
                  <a:srgbClr val="2C5282"/>
                </a:solidFill>
                <a:latin typeface="Noto Sans SC"/>
                <a:ea typeface="Noto Sans SC"/>
                <a:cs typeface="Noto Sans SC"/>
                <a:sym typeface="Noto Sans SC"/>
              </a:rPr>
              <a:t>brk</a:t>
            </a:r>
            <a:r>
              <a:rPr lang="en-US" sz="1400" b="1" i="0" u="none" strike="noStrike" dirty="0">
                <a:solidFill>
                  <a:srgbClr val="2C5282"/>
                </a:solidFill>
                <a:latin typeface="Noto Sans SC"/>
                <a:ea typeface="Noto Sans SC"/>
                <a:cs typeface="Noto Sans SC"/>
                <a:sym typeface="Noto Sans SC"/>
              </a:rPr>
              <a:t>() </a:t>
            </a:r>
            <a:r>
              <a:rPr lang="en-US" sz="1400" b="0" i="0" u="none" strike="noStrike" dirty="0">
                <a:solidFill>
                  <a:srgbClr val="4A5568"/>
                </a:solidFill>
                <a:latin typeface="Noto Sans SC"/>
                <a:ea typeface="Noto Sans SC"/>
                <a:cs typeface="Noto Sans SC"/>
                <a:sym typeface="Noto Sans SC"/>
              </a:rPr>
              <a:t>to monitor memory operations.</a:t>
            </a:r>
          </a:p>
        </p:txBody>
      </p:sp>
      <p:sp>
        <p:nvSpPr>
          <p:cNvPr id="6" name="AutoShape 6"/>
          <p:cNvSpPr/>
          <p:nvPr/>
        </p:nvSpPr>
        <p:spPr>
          <a:xfrm>
            <a:off x="6223000" y="1778000"/>
            <a:ext cx="5207000" cy="1270000"/>
          </a:xfrm>
          <a:prstGeom prst="roundRect">
            <a:avLst>
              <a:gd name="adj" fmla="val 10000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27000" dist="50800" dir="2700000" algn="tl" rotWithShape="0">
              <a:srgbClr val="2C5282">
                <a:alpha val="10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477000" y="2095500"/>
            <a:ext cx="508000" cy="508000"/>
          </a:xfrm>
          <a:prstGeom prst="rect">
            <a:avLst/>
          </a:prstGeom>
        </p:spPr>
      </p:pic>
      <p:sp>
        <p:nvSpPr>
          <p:cNvPr id="8" name="AutoShape 8"/>
          <p:cNvSpPr/>
          <p:nvPr/>
        </p:nvSpPr>
        <p:spPr>
          <a:xfrm>
            <a:off x="7112000" y="1905000"/>
            <a:ext cx="4064000" cy="101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 dirty="0">
                <a:solidFill>
                  <a:srgbClr val="2C5282"/>
                </a:solidFill>
                <a:latin typeface="Noto Sans SC"/>
                <a:ea typeface="Noto Sans SC"/>
                <a:cs typeface="Noto Sans SC"/>
                <a:sym typeface="Noto Sans SC"/>
              </a:rPr>
              <a:t>Capture VMA Metadata</a:t>
            </a:r>
            <a:endParaRPr lang="en-US" sz="1100" dirty="0"/>
          </a:p>
          <a:p>
            <a:pPr indent="0" algn="l">
              <a:lnSpc>
                <a:spcPct val="125000"/>
              </a:lnSpc>
            </a:pPr>
            <a:r>
              <a:rPr lang="en-US" sz="1400" b="0" i="0" u="none" strike="noStrike" dirty="0">
                <a:solidFill>
                  <a:srgbClr val="4A5568"/>
                </a:solidFill>
                <a:latin typeface="Noto Sans SC"/>
                <a:ea typeface="Noto Sans SC"/>
                <a:cs typeface="Noto Sans SC"/>
                <a:sym typeface="Noto Sans SC"/>
              </a:rPr>
              <a:t>Record critical data including Start/End addresses, Permissions, and Backing File info.</a:t>
            </a:r>
          </a:p>
        </p:txBody>
      </p:sp>
      <p:sp>
        <p:nvSpPr>
          <p:cNvPr id="9" name="AutoShape 9"/>
          <p:cNvSpPr/>
          <p:nvPr/>
        </p:nvSpPr>
        <p:spPr>
          <a:xfrm>
            <a:off x="762000" y="3302000"/>
            <a:ext cx="5207000" cy="1270000"/>
          </a:xfrm>
          <a:prstGeom prst="roundRect">
            <a:avLst>
              <a:gd name="adj" fmla="val 10000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27000" dist="50800" dir="2700000" algn="tl" rotWithShape="0">
              <a:srgbClr val="2C5282">
                <a:alpha val="10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16000" y="3619500"/>
            <a:ext cx="508000" cy="508000"/>
          </a:xfrm>
          <a:prstGeom prst="rect">
            <a:avLst/>
          </a:prstGeom>
        </p:spPr>
      </p:pic>
      <p:sp>
        <p:nvSpPr>
          <p:cNvPr id="11" name="AutoShape 11"/>
          <p:cNvSpPr/>
          <p:nvPr/>
        </p:nvSpPr>
        <p:spPr>
          <a:xfrm>
            <a:off x="1651000" y="3429000"/>
            <a:ext cx="4064000" cy="101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 dirty="0">
                <a:solidFill>
                  <a:srgbClr val="2C5282"/>
                </a:solidFill>
                <a:latin typeface="Noto Sans SC"/>
                <a:ea typeface="Noto Sans SC"/>
                <a:cs typeface="Noto Sans SC"/>
                <a:sym typeface="Noto Sans SC"/>
              </a:rPr>
              <a:t>High-Freq &amp; Visualization</a:t>
            </a:r>
            <a:endParaRPr lang="en-US" sz="1100" dirty="0"/>
          </a:p>
          <a:p>
            <a:pPr indent="0" algn="l">
              <a:lnSpc>
                <a:spcPct val="125000"/>
              </a:lnSpc>
            </a:pPr>
            <a:r>
              <a:rPr lang="en-US" sz="1400" b="0" i="0" u="none" strike="noStrike" dirty="0">
                <a:solidFill>
                  <a:srgbClr val="4A5568"/>
                </a:solidFill>
                <a:latin typeface="Noto Sans SC"/>
                <a:ea typeface="Noto Sans SC"/>
                <a:cs typeface="Noto Sans SC"/>
                <a:sym typeface="Noto Sans SC"/>
              </a:rPr>
              <a:t>Support high-frequency updates and provide clear visualization of memory changes.</a:t>
            </a:r>
          </a:p>
        </p:txBody>
      </p:sp>
      <p:sp>
        <p:nvSpPr>
          <p:cNvPr id="12" name="AutoShape 12"/>
          <p:cNvSpPr/>
          <p:nvPr/>
        </p:nvSpPr>
        <p:spPr>
          <a:xfrm>
            <a:off x="6223000" y="3302000"/>
            <a:ext cx="5207000" cy="1270000"/>
          </a:xfrm>
          <a:prstGeom prst="roundRect">
            <a:avLst>
              <a:gd name="adj" fmla="val 10000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27000" dist="50800" dir="2700000" algn="tl" rotWithShape="0">
              <a:srgbClr val="2C5282">
                <a:alpha val="10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477000" y="3619500"/>
            <a:ext cx="508000" cy="508000"/>
          </a:xfrm>
          <a:prstGeom prst="rect">
            <a:avLst/>
          </a:prstGeom>
        </p:spPr>
      </p:pic>
      <p:sp>
        <p:nvSpPr>
          <p:cNvPr id="14" name="AutoShape 14"/>
          <p:cNvSpPr/>
          <p:nvPr/>
        </p:nvSpPr>
        <p:spPr>
          <a:xfrm>
            <a:off x="7112000" y="3429000"/>
            <a:ext cx="4064000" cy="101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 dirty="0">
                <a:solidFill>
                  <a:srgbClr val="2C5282"/>
                </a:solidFill>
                <a:latin typeface="Noto Sans SC"/>
                <a:ea typeface="Noto Sans SC"/>
                <a:cs typeface="Noto Sans SC"/>
                <a:sym typeface="Noto Sans SC"/>
              </a:rPr>
              <a:t>Tracking Process Lifecycle</a:t>
            </a:r>
            <a:endParaRPr lang="en-US" sz="1100" dirty="0"/>
          </a:p>
          <a:p>
            <a:pPr indent="0" algn="l">
              <a:lnSpc>
                <a:spcPct val="125000"/>
              </a:lnSpc>
            </a:pPr>
            <a:r>
              <a:rPr lang="en-US" sz="1400" b="0" i="0" u="none" strike="noStrike" dirty="0">
                <a:solidFill>
                  <a:srgbClr val="4A5568"/>
                </a:solidFill>
                <a:latin typeface="Noto Sans SC"/>
                <a:ea typeface="Noto Sans SC"/>
                <a:cs typeface="Noto Sans SC"/>
                <a:sym typeface="Noto Sans SC"/>
              </a:rPr>
              <a:t>Track Fork/Exec events and analyze Parent-Child memory divergence.</a:t>
            </a:r>
          </a:p>
        </p:txBody>
      </p:sp>
      <p:sp>
        <p:nvSpPr>
          <p:cNvPr id="15" name="AutoShape 15"/>
          <p:cNvSpPr/>
          <p:nvPr/>
        </p:nvSpPr>
        <p:spPr>
          <a:xfrm>
            <a:off x="762000" y="5080000"/>
            <a:ext cx="10668000" cy="25400"/>
          </a:xfrm>
          <a:prstGeom prst="roundRect">
            <a:avLst>
              <a:gd name="adj" fmla="val 0"/>
            </a:avLst>
          </a:prstGeom>
          <a:solidFill>
            <a:srgbClr val="2C5282">
              <a:alpha val="2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16" name="AutoShape 16"/>
          <p:cNvSpPr/>
          <p:nvPr/>
        </p:nvSpPr>
        <p:spPr>
          <a:xfrm>
            <a:off x="762000" y="5334000"/>
            <a:ext cx="10668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0" i="1" u="none" strike="noStrike" dirty="0">
                <a:solidFill>
                  <a:srgbClr val="718096"/>
                </a:solidFill>
                <a:latin typeface="Noto Sans SC"/>
                <a:ea typeface="Noto Sans SC"/>
                <a:cs typeface="Noto Sans SC"/>
                <a:sym typeface="Noto Sans SC"/>
              </a:rPr>
              <a:t>Focus: Comprehensive memory instrumentation with a focus on real-time data capture and lifecycle analysis.</a:t>
            </a:r>
            <a:endParaRPr lang="en-US" sz="1100" dirty="0"/>
          </a:p>
        </p:txBody>
      </p:sp>
      <p:sp>
        <p:nvSpPr>
          <p:cNvPr id="20" name="灯片编号占位符 19">
            <a:extLst>
              <a:ext uri="{FF2B5EF4-FFF2-40B4-BE49-F238E27FC236}">
                <a16:creationId xmlns:a16="http://schemas.microsoft.com/office/drawing/2014/main" id="{6D1BB5B5-C20A-F0CA-D114-168F2DBE44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BDC4B6-E336-4BC3-A4E4-4F7CD6039391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7FA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8516203" y="1205293"/>
            <a:ext cx="3647397" cy="4987636"/>
          </a:xfrm>
          <a:prstGeom prst="roundRect">
            <a:avLst>
              <a:gd name="adj" fmla="val 5235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27000" dist="50800" dir="5400000" algn="tl" rotWithShape="0">
              <a:srgbClr val="000000">
                <a:alpha val="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2" name="AutoShape 2"/>
          <p:cNvSpPr/>
          <p:nvPr/>
        </p:nvSpPr>
        <p:spPr>
          <a:xfrm>
            <a:off x="560614" y="260030"/>
            <a:ext cx="9067800" cy="5842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non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600" b="1" i="0" u="none" strike="noStrike" dirty="0">
                <a:solidFill>
                  <a:srgbClr val="2C5282"/>
                </a:solidFill>
                <a:latin typeface="Noto Sans SC"/>
                <a:ea typeface="Noto Sans SC"/>
                <a:cs typeface="Noto Sans SC"/>
                <a:sym typeface="Noto Sans SC"/>
              </a:rPr>
              <a:t>System Architecture Overview</a:t>
            </a:r>
            <a:endParaRPr lang="en-US" sz="1100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3F54394-D565-472E-62AF-AE061377D8A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223" r="4825"/>
          <a:stretch>
            <a:fillRect/>
          </a:stretch>
        </p:blipFill>
        <p:spPr>
          <a:xfrm>
            <a:off x="193414" y="1205293"/>
            <a:ext cx="8225173" cy="4987636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>
            <a:off x="8516203" y="1703948"/>
            <a:ext cx="3435776" cy="5842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algn="ctr">
              <a:lnSpc>
                <a:spcPct val="125000"/>
              </a:lnSpc>
              <a:defRPr/>
            </a:pPr>
            <a:r>
              <a:rPr lang="en-US" altLang="zh-CN" sz="1800" dirty="0">
                <a:solidFill>
                  <a:srgbClr val="4A5568"/>
                </a:solidFill>
                <a:latin typeface="Noto Sans SC"/>
              </a:rPr>
              <a:t>Vanilla JS </a:t>
            </a:r>
          </a:p>
          <a:p>
            <a:pPr algn="ctr">
              <a:lnSpc>
                <a:spcPct val="125000"/>
              </a:lnSpc>
              <a:defRPr/>
            </a:pPr>
            <a:r>
              <a:rPr lang="en-US" altLang="zh-CN" sz="1800" dirty="0">
                <a:solidFill>
                  <a:srgbClr val="4A5568"/>
                </a:solidFill>
                <a:latin typeface="Noto Sans SC"/>
              </a:rPr>
              <a:t> + </a:t>
            </a:r>
          </a:p>
          <a:p>
            <a:pPr algn="ctr">
              <a:lnSpc>
                <a:spcPct val="125000"/>
              </a:lnSpc>
              <a:defRPr/>
            </a:pPr>
            <a:r>
              <a:rPr lang="en-US" altLang="zh-CN" sz="1800" dirty="0">
                <a:solidFill>
                  <a:srgbClr val="4A5568"/>
                </a:solidFill>
                <a:latin typeface="Noto Sans SC"/>
              </a:rPr>
              <a:t>WebSocket-based visualization</a:t>
            </a:r>
            <a:endParaRPr lang="en-US" sz="1800" dirty="0">
              <a:solidFill>
                <a:srgbClr val="4A5568"/>
              </a:solidFill>
              <a:latin typeface="Noto Sans SC"/>
            </a:endParaRPr>
          </a:p>
        </p:txBody>
      </p:sp>
      <p:sp>
        <p:nvSpPr>
          <p:cNvPr id="12" name="AutoShape 12"/>
          <p:cNvSpPr/>
          <p:nvPr/>
        </p:nvSpPr>
        <p:spPr>
          <a:xfrm>
            <a:off x="8690790" y="4577645"/>
            <a:ext cx="3810000" cy="66929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0" i="0" u="none" strike="noStrike" dirty="0" err="1">
                <a:solidFill>
                  <a:srgbClr val="4A5568"/>
                </a:solidFill>
                <a:latin typeface="Noto Sans SC"/>
                <a:ea typeface="Noto Sans SC"/>
                <a:cs typeface="Noto Sans SC"/>
                <a:sym typeface="Noto Sans SC"/>
              </a:rPr>
              <a:t>eBPF</a:t>
            </a:r>
            <a:r>
              <a:rPr lang="en-US" sz="1800" b="0" i="0" u="none" strike="noStrike" dirty="0">
                <a:solidFill>
                  <a:srgbClr val="4A5568"/>
                </a:solidFill>
                <a:latin typeface="Noto Sans SC"/>
                <a:ea typeface="Noto Sans SC"/>
                <a:cs typeface="Noto Sans SC"/>
                <a:sym typeface="Noto Sans SC"/>
              </a:rPr>
              <a:t>/BCC probes in the kernel</a:t>
            </a:r>
            <a:endParaRPr lang="en-US" sz="1100" dirty="0"/>
          </a:p>
        </p:txBody>
      </p:sp>
      <p:sp>
        <p:nvSpPr>
          <p:cNvPr id="9" name="AutoShape 9"/>
          <p:cNvSpPr/>
          <p:nvPr/>
        </p:nvSpPr>
        <p:spPr>
          <a:xfrm>
            <a:off x="7672622" y="3671815"/>
            <a:ext cx="5247004" cy="35452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800" b="0" i="0" u="none" strike="noStrike" dirty="0">
                <a:solidFill>
                  <a:srgbClr val="4A5568"/>
                </a:solidFill>
                <a:latin typeface="Noto Sans SC"/>
                <a:ea typeface="Noto Sans SC"/>
                <a:cs typeface="Noto Sans SC"/>
                <a:sym typeface="Noto Sans SC"/>
              </a:rPr>
              <a:t>Python/</a:t>
            </a:r>
            <a:r>
              <a:rPr lang="en-US" sz="1800" b="0" i="0" u="none" strike="noStrike" dirty="0" err="1">
                <a:solidFill>
                  <a:srgbClr val="4A5568"/>
                </a:solidFill>
                <a:latin typeface="Noto Sans SC"/>
                <a:ea typeface="Noto Sans SC"/>
                <a:cs typeface="Noto Sans SC"/>
                <a:sym typeface="Noto Sans SC"/>
              </a:rPr>
              <a:t>FastAPI</a:t>
            </a:r>
            <a:r>
              <a:rPr lang="en-US" sz="1800" b="0" i="0" u="none" strike="noStrike" dirty="0">
                <a:solidFill>
                  <a:srgbClr val="4A5568"/>
                </a:solidFill>
                <a:latin typeface="Noto Sans SC"/>
                <a:ea typeface="Noto Sans SC"/>
                <a:cs typeface="Noto Sans SC"/>
                <a:sym typeface="Noto Sans SC"/>
              </a:rPr>
              <a:t> state manager</a:t>
            </a:r>
            <a:endParaRPr lang="en-US" sz="1800" dirty="0">
              <a:solidFill>
                <a:srgbClr val="4A5568"/>
              </a:solidFill>
              <a:latin typeface="Noto Sans SC"/>
              <a:ea typeface="Noto Sans SC"/>
              <a:cs typeface="Noto Sans SC"/>
              <a:sym typeface="Noto Sans SC"/>
            </a:endParaRPr>
          </a:p>
          <a:p>
            <a:pPr indent="0" algn="ctr">
              <a:lnSpc>
                <a:spcPct val="125000"/>
              </a:lnSpc>
              <a:defRPr/>
            </a:pPr>
            <a:r>
              <a:rPr lang="en-US" sz="1800" b="0" i="0" u="none" strike="noStrike" dirty="0">
                <a:solidFill>
                  <a:srgbClr val="4A5568"/>
                </a:solidFill>
                <a:latin typeface="Noto Sans SC"/>
                <a:ea typeface="Noto Sans SC"/>
                <a:cs typeface="Noto Sans SC"/>
                <a:sym typeface="Noto Sans SC"/>
              </a:rPr>
              <a:t>+</a:t>
            </a:r>
          </a:p>
          <a:p>
            <a:pPr indent="0" algn="ctr">
              <a:lnSpc>
                <a:spcPct val="125000"/>
              </a:lnSpc>
              <a:defRPr/>
            </a:pPr>
            <a:r>
              <a:rPr lang="en-US" sz="1800" b="0" i="0" u="none" strike="noStrike" dirty="0">
                <a:solidFill>
                  <a:srgbClr val="4A5568"/>
                </a:solidFill>
                <a:latin typeface="Noto Sans SC"/>
                <a:ea typeface="Noto Sans SC"/>
                <a:cs typeface="Noto Sans SC"/>
                <a:sym typeface="Noto Sans SC"/>
              </a:rPr>
              <a:t> </a:t>
            </a:r>
            <a:r>
              <a:rPr lang="en-US" sz="1800" b="0" i="0" u="none" strike="noStrike" dirty="0" err="1">
                <a:solidFill>
                  <a:srgbClr val="4A5568"/>
                </a:solidFill>
                <a:latin typeface="Noto Sans SC"/>
                <a:ea typeface="Noto Sans SC"/>
                <a:cs typeface="Noto Sans SC"/>
                <a:sym typeface="Noto Sans SC"/>
              </a:rPr>
              <a:t>procfs</a:t>
            </a:r>
            <a:r>
              <a:rPr lang="en-US" sz="1800" b="0" i="0" u="none" strike="noStrike" dirty="0">
                <a:solidFill>
                  <a:srgbClr val="4A5568"/>
                </a:solidFill>
                <a:latin typeface="Noto Sans SC"/>
                <a:ea typeface="Noto Sans SC"/>
                <a:cs typeface="Noto Sans SC"/>
                <a:sym typeface="Noto Sans SC"/>
              </a:rPr>
              <a:t> parser</a:t>
            </a:r>
            <a:endParaRPr lang="en-US" sz="1100" dirty="0"/>
          </a:p>
        </p:txBody>
      </p:sp>
      <p:sp>
        <p:nvSpPr>
          <p:cNvPr id="10" name="灯片编号占位符 9">
            <a:extLst>
              <a:ext uri="{FF2B5EF4-FFF2-40B4-BE49-F238E27FC236}">
                <a16:creationId xmlns:a16="http://schemas.microsoft.com/office/drawing/2014/main" id="{7D7217BB-A57F-31A1-0694-2495BA6AB2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BDC4B6-E336-4BC3-A4E4-4F7CD6039391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7FA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35428" y="228600"/>
            <a:ext cx="10668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600" b="1" i="0" u="none" strike="noStrike" dirty="0">
                <a:solidFill>
                  <a:srgbClr val="2C5282"/>
                </a:solidFill>
                <a:latin typeface="Noto Sans SC"/>
                <a:ea typeface="Noto Sans SC"/>
                <a:cs typeface="Noto Sans SC"/>
                <a:sym typeface="Noto Sans SC"/>
              </a:rPr>
              <a:t>Theoretical Foundation: Virtual Address Space</a:t>
            </a:r>
            <a:endParaRPr lang="en-US" sz="1100" dirty="0"/>
          </a:p>
        </p:txBody>
      </p:sp>
      <p:sp>
        <p:nvSpPr>
          <p:cNvPr id="3" name="AutoShape 3"/>
          <p:cNvSpPr/>
          <p:nvPr/>
        </p:nvSpPr>
        <p:spPr>
          <a:xfrm>
            <a:off x="304732" y="1498600"/>
            <a:ext cx="4826000" cy="1778000"/>
          </a:xfrm>
          <a:prstGeom prst="roundRect">
            <a:avLst>
              <a:gd name="adj" fmla="val 7142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27000" dist="50800" dir="5400000" algn="tl" rotWithShape="0">
              <a:srgbClr val="000000">
                <a:alpha val="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8732" y="1752600"/>
            <a:ext cx="406400" cy="406400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>
            <a:off x="1066732" y="1701800"/>
            <a:ext cx="4064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2C5282"/>
                </a:solidFill>
                <a:latin typeface="Noto Sans SC"/>
                <a:ea typeface="Noto Sans SC"/>
                <a:cs typeface="Noto Sans SC"/>
                <a:sym typeface="Noto Sans SC"/>
              </a:rPr>
              <a:t>Key Concepts</a:t>
            </a:r>
            <a:endParaRPr lang="en-US" sz="1100"/>
          </a:p>
        </p:txBody>
      </p:sp>
      <p:sp>
        <p:nvSpPr>
          <p:cNvPr id="6" name="AutoShape 6"/>
          <p:cNvSpPr/>
          <p:nvPr/>
        </p:nvSpPr>
        <p:spPr>
          <a:xfrm>
            <a:off x="558732" y="2197100"/>
            <a:ext cx="4572000" cy="889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203200" indent="-203200" algn="l">
              <a:lnSpc>
                <a:spcPct val="125000"/>
              </a:lnSpc>
              <a:buClr>
                <a:srgbClr val="4A5568"/>
              </a:buClr>
              <a:buChar char="•"/>
              <a:defRPr/>
            </a:pPr>
            <a:r>
              <a:rPr lang="en-US" sz="1600" b="0" i="0" u="none" strike="noStrike" dirty="0">
                <a:solidFill>
                  <a:srgbClr val="4A5568"/>
                </a:solidFill>
                <a:latin typeface="Noto Sans SC"/>
                <a:ea typeface="Noto Sans SC"/>
                <a:cs typeface="Noto Sans SC"/>
                <a:sym typeface="Noto Sans SC"/>
              </a:rPr>
              <a:t>VMA (Virtual Memory Area) structures</a:t>
            </a:r>
            <a:endParaRPr lang="en-US" sz="1100" dirty="0"/>
          </a:p>
          <a:p>
            <a:pPr marL="203200" indent="-203200" algn="l">
              <a:lnSpc>
                <a:spcPct val="125000"/>
              </a:lnSpc>
              <a:buClr>
                <a:srgbClr val="4A5568"/>
              </a:buClr>
              <a:buChar char="•"/>
            </a:pPr>
            <a:r>
              <a:rPr lang="en-US" sz="1600" b="0" i="0" u="none" strike="noStrike" dirty="0">
                <a:solidFill>
                  <a:srgbClr val="4A5568"/>
                </a:solidFill>
                <a:latin typeface="Noto Sans SC"/>
                <a:ea typeface="Noto Sans SC"/>
                <a:cs typeface="Noto Sans SC"/>
                <a:sym typeface="Noto Sans SC"/>
              </a:rPr>
              <a:t>The role of </a:t>
            </a:r>
            <a:r>
              <a:rPr lang="en-US" sz="1600" b="1" i="0" u="none" strike="noStrike" dirty="0" err="1">
                <a:solidFill>
                  <a:srgbClr val="4A5568"/>
                </a:solidFill>
                <a:latin typeface="Noto Sans SC"/>
                <a:ea typeface="Noto Sans SC"/>
                <a:cs typeface="Noto Sans SC"/>
                <a:sym typeface="Noto Sans SC"/>
              </a:rPr>
              <a:t>mm_struct</a:t>
            </a:r>
            <a:r>
              <a:rPr lang="en-US" sz="1600" b="1" i="0" u="none" strike="noStrike" dirty="0">
                <a:solidFill>
                  <a:srgbClr val="4A5568"/>
                </a:solidFill>
                <a:latin typeface="Noto Sans SC"/>
                <a:ea typeface="Noto Sans SC"/>
                <a:cs typeface="Noto Sans SC"/>
                <a:sym typeface="Noto Sans SC"/>
              </a:rPr>
              <a:t> </a:t>
            </a:r>
            <a:r>
              <a:rPr lang="en-US" sz="1600" b="0" i="0" u="none" strike="noStrike" dirty="0">
                <a:solidFill>
                  <a:srgbClr val="4A5568"/>
                </a:solidFill>
                <a:latin typeface="Noto Sans SC"/>
                <a:ea typeface="Noto Sans SC"/>
                <a:cs typeface="Noto Sans SC"/>
                <a:sym typeface="Noto Sans SC"/>
              </a:rPr>
              <a:t>in the task descriptor</a:t>
            </a:r>
          </a:p>
        </p:txBody>
      </p:sp>
      <p:sp>
        <p:nvSpPr>
          <p:cNvPr id="7" name="AutoShape 7"/>
          <p:cNvSpPr/>
          <p:nvPr/>
        </p:nvSpPr>
        <p:spPr>
          <a:xfrm>
            <a:off x="304732" y="3530600"/>
            <a:ext cx="4826000" cy="1778000"/>
          </a:xfrm>
          <a:prstGeom prst="roundRect">
            <a:avLst>
              <a:gd name="adj" fmla="val 7142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27000" dist="50800" dir="5400000" algn="tl" rotWithShape="0">
              <a:srgbClr val="000000">
                <a:alpha val="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58732" y="3784600"/>
            <a:ext cx="406400" cy="406400"/>
          </a:xfrm>
          <a:prstGeom prst="rect">
            <a:avLst/>
          </a:prstGeom>
        </p:spPr>
      </p:pic>
      <p:sp>
        <p:nvSpPr>
          <p:cNvPr id="9" name="AutoShape 9"/>
          <p:cNvSpPr/>
          <p:nvPr/>
        </p:nvSpPr>
        <p:spPr>
          <a:xfrm>
            <a:off x="1066732" y="3733800"/>
            <a:ext cx="4064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2C5282"/>
                </a:solidFill>
                <a:latin typeface="Noto Sans SC"/>
                <a:ea typeface="Noto Sans SC"/>
                <a:cs typeface="Noto Sans SC"/>
                <a:sym typeface="Noto Sans SC"/>
              </a:rPr>
              <a:t>Annotation</a:t>
            </a:r>
            <a:endParaRPr lang="en-US" sz="1100"/>
          </a:p>
        </p:txBody>
      </p:sp>
      <p:sp>
        <p:nvSpPr>
          <p:cNvPr id="10" name="AutoShape 10"/>
          <p:cNvSpPr/>
          <p:nvPr/>
        </p:nvSpPr>
        <p:spPr>
          <a:xfrm>
            <a:off x="558732" y="4229100"/>
            <a:ext cx="4572000" cy="889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8333"/>
              </a:lnSpc>
              <a:defRPr/>
            </a:pPr>
            <a:r>
              <a:rPr lang="en-US" sz="1600" b="0" i="0" u="none" strike="noStrike">
                <a:solidFill>
                  <a:srgbClr val="4A5568"/>
                </a:solidFill>
                <a:latin typeface="Noto Sans SC"/>
                <a:ea typeface="Noto Sans SC"/>
                <a:cs typeface="Noto Sans SC"/>
                <a:sym typeface="Noto Sans SC"/>
              </a:rPr>
              <a:t>Showing high-address stack growing down and low-address heap growing up.</a:t>
            </a:r>
            <a:endParaRPr lang="en-US" sz="1100"/>
          </a:p>
        </p:txBody>
      </p:sp>
      <p:sp>
        <p:nvSpPr>
          <p:cNvPr id="11" name="AutoShape 11"/>
          <p:cNvSpPr/>
          <p:nvPr/>
        </p:nvSpPr>
        <p:spPr>
          <a:xfrm>
            <a:off x="5384731" y="1524000"/>
            <a:ext cx="6404497" cy="3810000"/>
          </a:xfrm>
          <a:prstGeom prst="roundRect">
            <a:avLst>
              <a:gd name="adj" fmla="val 3846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27000" dist="50800" dir="5400000" algn="tl" rotWithShape="0">
              <a:srgbClr val="000000">
                <a:alpha val="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12" name="AutoShape 12"/>
          <p:cNvSpPr/>
          <p:nvPr/>
        </p:nvSpPr>
        <p:spPr>
          <a:xfrm>
            <a:off x="6477000" y="1714500"/>
            <a:ext cx="44450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718096"/>
                </a:solidFill>
                <a:latin typeface="Noto Sans SC"/>
                <a:ea typeface="Noto Sans SC"/>
                <a:cs typeface="Noto Sans SC"/>
                <a:sym typeface="Noto Sans SC"/>
              </a:rPr>
              <a:t>Virtual Memory Space Distribution</a:t>
            </a:r>
            <a:endParaRPr lang="en-US" sz="1100"/>
          </a:p>
        </p:txBody>
      </p:sp>
      <p:sp>
        <p:nvSpPr>
          <p:cNvPr id="22" name="AutoShape 22"/>
          <p:cNvSpPr/>
          <p:nvPr/>
        </p:nvSpPr>
        <p:spPr>
          <a:xfrm>
            <a:off x="762000" y="5842000"/>
            <a:ext cx="10668000" cy="25400"/>
          </a:xfrm>
          <a:prstGeom prst="roundRect">
            <a:avLst>
              <a:gd name="adj" fmla="val 0"/>
            </a:avLst>
          </a:prstGeom>
          <a:solidFill>
            <a:srgbClr val="E2E8F0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23" name="AutoShape 23"/>
          <p:cNvSpPr/>
          <p:nvPr/>
        </p:nvSpPr>
        <p:spPr>
          <a:xfrm>
            <a:off x="762000" y="5969000"/>
            <a:ext cx="10668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r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A0AEC0"/>
                </a:solidFill>
                <a:latin typeface="Noto Sans SC"/>
                <a:ea typeface="Noto Sans SC"/>
                <a:cs typeface="Noto Sans SC"/>
                <a:sym typeface="Noto Sans SC"/>
              </a:rPr>
              <a:t>Operating System Internals / Memory Management</a:t>
            </a:r>
            <a:endParaRPr lang="en-US" sz="1100"/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3C07A253-0B34-B2A8-619E-7DBD384B43B1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11860"/>
          <a:stretch>
            <a:fillRect/>
          </a:stretch>
        </p:blipFill>
        <p:spPr>
          <a:xfrm>
            <a:off x="5372595" y="2025650"/>
            <a:ext cx="6432379" cy="3092450"/>
          </a:xfrm>
          <a:prstGeom prst="rect">
            <a:avLst/>
          </a:prstGeom>
        </p:spPr>
      </p:pic>
      <p:sp>
        <p:nvSpPr>
          <p:cNvPr id="16" name="灯片编号占位符 15">
            <a:extLst>
              <a:ext uri="{FF2B5EF4-FFF2-40B4-BE49-F238E27FC236}">
                <a16:creationId xmlns:a16="http://schemas.microsoft.com/office/drawing/2014/main" id="{7CEEC525-E037-FA1D-95A8-9643EF73E9F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BDC4B6-E336-4BC3-A4E4-4F7CD6039391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7FA">
            <a:alpha val="100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679F921-1912-96E0-F640-FCC832D22F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0B1D5741-24F0-2139-2F44-B8CC2B111DD5}"/>
              </a:ext>
            </a:extLst>
          </p:cNvPr>
          <p:cNvSpPr/>
          <p:nvPr/>
        </p:nvSpPr>
        <p:spPr>
          <a:xfrm>
            <a:off x="435428" y="228600"/>
            <a:ext cx="10668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600" b="1" i="0" u="none" strike="noStrike" dirty="0">
                <a:solidFill>
                  <a:srgbClr val="2C5282"/>
                </a:solidFill>
                <a:latin typeface="Noto Sans SC"/>
                <a:ea typeface="Noto Sans SC"/>
                <a:cs typeface="Noto Sans SC"/>
                <a:sym typeface="Noto Sans SC"/>
              </a:rPr>
              <a:t>Theoretical Foundation </a:t>
            </a:r>
            <a:r>
              <a:rPr lang="zh-CN" altLang="en-US" sz="3600" b="1" i="0" u="none" strike="noStrike" dirty="0">
                <a:solidFill>
                  <a:srgbClr val="2C5282"/>
                </a:solidFill>
                <a:latin typeface="Noto Sans SC"/>
                <a:ea typeface="Noto Sans SC"/>
                <a:cs typeface="Noto Sans SC"/>
                <a:sym typeface="Noto Sans SC"/>
              </a:rPr>
              <a:t>：</a:t>
            </a:r>
            <a:r>
              <a:rPr lang="en-US" altLang="zh-CN" sz="3600" b="1" i="0" u="none" strike="noStrike" dirty="0" err="1">
                <a:solidFill>
                  <a:srgbClr val="2C5282"/>
                </a:solidFill>
                <a:latin typeface="Noto Sans SC"/>
                <a:ea typeface="Noto Sans SC"/>
                <a:cs typeface="Noto Sans SC"/>
                <a:sym typeface="Noto Sans SC"/>
              </a:rPr>
              <a:t>eBPF</a:t>
            </a:r>
            <a:endParaRPr lang="en-US" sz="1100" dirty="0"/>
          </a:p>
        </p:txBody>
      </p:sp>
      <p:sp>
        <p:nvSpPr>
          <p:cNvPr id="3" name="AutoShape 3">
            <a:extLst>
              <a:ext uri="{FF2B5EF4-FFF2-40B4-BE49-F238E27FC236}">
                <a16:creationId xmlns:a16="http://schemas.microsoft.com/office/drawing/2014/main" id="{D3EF73F0-CB4A-2F6F-4B79-8890A0770EB2}"/>
              </a:ext>
            </a:extLst>
          </p:cNvPr>
          <p:cNvSpPr/>
          <p:nvPr/>
        </p:nvSpPr>
        <p:spPr>
          <a:xfrm>
            <a:off x="6739618" y="1638299"/>
            <a:ext cx="5361208" cy="3669603"/>
          </a:xfrm>
          <a:prstGeom prst="roundRect">
            <a:avLst>
              <a:gd name="adj" fmla="val 7142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27000" dist="50800" dir="5400000" algn="tl" rotWithShape="0">
              <a:srgbClr val="000000">
                <a:alpha val="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33BDA3CC-88C9-82BB-DBEC-E0398FF81F05}"/>
              </a:ext>
            </a:extLst>
          </p:cNvPr>
          <p:cNvSpPr/>
          <p:nvPr/>
        </p:nvSpPr>
        <p:spPr>
          <a:xfrm>
            <a:off x="7065431" y="2164717"/>
            <a:ext cx="5035395" cy="2695382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algn="l">
              <a:lnSpc>
                <a:spcPct val="125000"/>
              </a:lnSpc>
              <a:buClr>
                <a:srgbClr val="4A5568"/>
              </a:buClr>
              <a:defRPr/>
            </a:pPr>
            <a:r>
              <a:rPr lang="en-US" sz="2000" b="1" i="0" u="none" strike="noStrike" dirty="0" err="1">
                <a:solidFill>
                  <a:srgbClr val="4A5568"/>
                </a:solidFill>
                <a:latin typeface="Noto Sans SC"/>
                <a:ea typeface="Noto Sans SC"/>
                <a:cs typeface="Noto Sans SC"/>
                <a:sym typeface="Noto Sans SC"/>
              </a:rPr>
              <a:t>eBPF</a:t>
            </a:r>
            <a:r>
              <a:rPr lang="en-US" sz="2000" b="1" i="0" u="none" strike="noStrike" dirty="0">
                <a:solidFill>
                  <a:srgbClr val="4A5568"/>
                </a:solidFill>
                <a:latin typeface="Noto Sans SC"/>
                <a:ea typeface="Noto Sans SC"/>
                <a:cs typeface="Noto Sans SC"/>
                <a:sym typeface="Noto Sans SC"/>
              </a:rPr>
              <a:t> (Extended Berkeley Packet Filter) </a:t>
            </a:r>
          </a:p>
          <a:p>
            <a:pPr marL="203200" indent="-203200" algn="l">
              <a:lnSpc>
                <a:spcPct val="125000"/>
              </a:lnSpc>
              <a:buClr>
                <a:srgbClr val="4A5568"/>
              </a:buClr>
              <a:buChar char="•"/>
              <a:defRPr/>
            </a:pPr>
            <a:r>
              <a:rPr lang="en-US" sz="2000" b="0" i="0" u="none" strike="noStrike" dirty="0">
                <a:solidFill>
                  <a:srgbClr val="4A5568"/>
                </a:solidFill>
                <a:latin typeface="Noto Sans SC"/>
                <a:ea typeface="Noto Sans SC"/>
                <a:cs typeface="Noto Sans SC"/>
                <a:sym typeface="Noto Sans SC"/>
              </a:rPr>
              <a:t>a Linux kernel technology that allows running sandboxed programs in kernel space without modifying kernel source or loading kernel modules.</a:t>
            </a:r>
          </a:p>
          <a:p>
            <a:pPr marL="203200" indent="-203200" algn="l">
              <a:lnSpc>
                <a:spcPct val="125000"/>
              </a:lnSpc>
              <a:buClr>
                <a:srgbClr val="4A5568"/>
              </a:buClr>
              <a:buChar char="•"/>
              <a:defRPr/>
            </a:pPr>
            <a:endParaRPr lang="en-US" sz="2000" b="0" i="0" u="none" strike="noStrike" dirty="0">
              <a:solidFill>
                <a:srgbClr val="4A5568"/>
              </a:solidFill>
              <a:latin typeface="Noto Sans SC"/>
              <a:ea typeface="Noto Sans SC"/>
              <a:cs typeface="Noto Sans SC"/>
              <a:sym typeface="Noto Sans SC"/>
            </a:endParaRPr>
          </a:p>
          <a:p>
            <a:pPr marL="203200" indent="-203200" algn="l">
              <a:lnSpc>
                <a:spcPct val="125000"/>
              </a:lnSpc>
              <a:buClr>
                <a:srgbClr val="4A5568"/>
              </a:buClr>
              <a:buChar char="•"/>
              <a:defRPr/>
            </a:pPr>
            <a:r>
              <a:rPr lang="en-US" sz="2000" b="0" i="0" u="none" strike="noStrike" dirty="0">
                <a:solidFill>
                  <a:srgbClr val="4A5568"/>
                </a:solidFill>
                <a:latin typeface="Noto Sans SC"/>
                <a:ea typeface="Noto Sans SC"/>
                <a:cs typeface="Noto Sans SC"/>
                <a:sym typeface="Noto Sans SC"/>
              </a:rPr>
              <a:t>It provides a safe, efficient, and programmable way to </a:t>
            </a:r>
            <a:r>
              <a:rPr lang="en-US" sz="2000" b="1" i="0" u="none" strike="noStrike" dirty="0">
                <a:solidFill>
                  <a:srgbClr val="4A5568"/>
                </a:solidFill>
                <a:latin typeface="Noto Sans SC"/>
                <a:ea typeface="Noto Sans SC"/>
                <a:cs typeface="Noto Sans SC"/>
                <a:sym typeface="Noto Sans SC"/>
              </a:rPr>
              <a:t>observe and interact with kernel events.</a:t>
            </a: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4973A728-057A-F314-F83B-4CDDF5EF22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8732" y="3784600"/>
            <a:ext cx="406400" cy="406400"/>
          </a:xfrm>
          <a:prstGeom prst="rect">
            <a:avLst/>
          </a:prstGeom>
        </p:spPr>
      </p:pic>
      <p:sp>
        <p:nvSpPr>
          <p:cNvPr id="9" name="AutoShape 9">
            <a:extLst>
              <a:ext uri="{FF2B5EF4-FFF2-40B4-BE49-F238E27FC236}">
                <a16:creationId xmlns:a16="http://schemas.microsoft.com/office/drawing/2014/main" id="{1BCDD36F-C8A6-82ED-D11C-B1CBD6516D8F}"/>
              </a:ext>
            </a:extLst>
          </p:cNvPr>
          <p:cNvSpPr/>
          <p:nvPr/>
        </p:nvSpPr>
        <p:spPr>
          <a:xfrm>
            <a:off x="1066732" y="3733800"/>
            <a:ext cx="4064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2C5282"/>
                </a:solidFill>
                <a:latin typeface="Noto Sans SC"/>
                <a:ea typeface="Noto Sans SC"/>
                <a:cs typeface="Noto Sans SC"/>
                <a:sym typeface="Noto Sans SC"/>
              </a:rPr>
              <a:t>Annotation</a:t>
            </a:r>
            <a:endParaRPr lang="en-US" sz="1100"/>
          </a:p>
        </p:txBody>
      </p:sp>
      <p:sp>
        <p:nvSpPr>
          <p:cNvPr id="22" name="AutoShape 22">
            <a:extLst>
              <a:ext uri="{FF2B5EF4-FFF2-40B4-BE49-F238E27FC236}">
                <a16:creationId xmlns:a16="http://schemas.microsoft.com/office/drawing/2014/main" id="{6A641059-FBB2-B243-69D1-6704C1F1E012}"/>
              </a:ext>
            </a:extLst>
          </p:cNvPr>
          <p:cNvSpPr/>
          <p:nvPr/>
        </p:nvSpPr>
        <p:spPr>
          <a:xfrm>
            <a:off x="762000" y="5842000"/>
            <a:ext cx="10668000" cy="25400"/>
          </a:xfrm>
          <a:prstGeom prst="roundRect">
            <a:avLst>
              <a:gd name="adj" fmla="val 0"/>
            </a:avLst>
          </a:prstGeom>
          <a:solidFill>
            <a:srgbClr val="E2E8F0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35566B32-ABBB-C245-102C-D3D9991620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174" y="1638299"/>
            <a:ext cx="6404497" cy="3669603"/>
          </a:xfrm>
          <a:prstGeom prst="rect">
            <a:avLst/>
          </a:prstGeom>
        </p:spPr>
      </p:pic>
      <p:sp>
        <p:nvSpPr>
          <p:cNvPr id="10" name="灯片编号占位符 9">
            <a:extLst>
              <a:ext uri="{FF2B5EF4-FFF2-40B4-BE49-F238E27FC236}">
                <a16:creationId xmlns:a16="http://schemas.microsoft.com/office/drawing/2014/main" id="{ED5EC454-ED74-4F27-E1B5-EAA955D688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BDC4B6-E336-4BC3-A4E4-4F7CD6039391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576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7FA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82600" y="203200"/>
            <a:ext cx="105664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non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600" b="1" i="0" u="none" strike="noStrike" dirty="0">
                <a:solidFill>
                  <a:srgbClr val="2C5282"/>
                </a:solidFill>
                <a:latin typeface="Noto Sans SC"/>
                <a:ea typeface="Noto Sans SC"/>
                <a:cs typeface="Noto Sans SC"/>
                <a:sym typeface="Noto Sans SC"/>
              </a:rPr>
              <a:t>Kernel Instrumentation (Core Component)</a:t>
            </a:r>
            <a:endParaRPr lang="en-US" sz="1100" dirty="0"/>
          </a:p>
        </p:txBody>
      </p:sp>
      <p:sp>
        <p:nvSpPr>
          <p:cNvPr id="3" name="AutoShape 3"/>
          <p:cNvSpPr/>
          <p:nvPr/>
        </p:nvSpPr>
        <p:spPr>
          <a:xfrm>
            <a:off x="381000" y="901700"/>
            <a:ext cx="10668000" cy="25400"/>
          </a:xfrm>
          <a:prstGeom prst="roundRect">
            <a:avLst>
              <a:gd name="adj" fmla="val 0"/>
            </a:avLst>
          </a:prstGeom>
          <a:solidFill>
            <a:srgbClr val="2C5282">
              <a:alpha val="2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4" name="AutoShape 4"/>
          <p:cNvSpPr/>
          <p:nvPr/>
        </p:nvSpPr>
        <p:spPr>
          <a:xfrm>
            <a:off x="762000" y="2159000"/>
            <a:ext cx="3378200" cy="2540000"/>
          </a:xfrm>
          <a:prstGeom prst="roundRect">
            <a:avLst>
              <a:gd name="adj" fmla="val 5000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27000" dist="50800" dir="2700000" algn="tl" rotWithShape="0">
              <a:srgbClr val="2C5282">
                <a:alpha val="10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33600" y="2413000"/>
            <a:ext cx="609600" cy="609600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>
            <a:off x="889000" y="3175000"/>
            <a:ext cx="31242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2C5282"/>
                </a:solidFill>
                <a:latin typeface="Noto Sans SC"/>
                <a:ea typeface="Noto Sans SC"/>
                <a:cs typeface="Noto Sans SC"/>
                <a:sym typeface="Noto Sans SC"/>
              </a:rPr>
              <a:t>Core Technology</a:t>
            </a:r>
            <a:endParaRPr lang="en-US" sz="1100"/>
          </a:p>
        </p:txBody>
      </p:sp>
      <p:sp>
        <p:nvSpPr>
          <p:cNvPr id="7" name="AutoShape 7"/>
          <p:cNvSpPr/>
          <p:nvPr/>
        </p:nvSpPr>
        <p:spPr>
          <a:xfrm>
            <a:off x="889000" y="3683000"/>
            <a:ext cx="31242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08333"/>
              </a:lnSpc>
              <a:defRPr/>
            </a:pPr>
            <a:r>
              <a:rPr lang="en-US" sz="1800" b="0" i="0" u="none" strike="noStrike">
                <a:solidFill>
                  <a:srgbClr val="4A5568"/>
                </a:solidFill>
                <a:latin typeface="Noto Sans SC"/>
                <a:ea typeface="Noto Sans SC"/>
                <a:cs typeface="Noto Sans SC"/>
                <a:sym typeface="Noto Sans SC"/>
              </a:rPr>
              <a:t>Leveraging eBPF (Extended Berkeley Packet Filter) for dynamic tracing.</a:t>
            </a:r>
            <a:endParaRPr lang="en-US" sz="1100"/>
          </a:p>
        </p:txBody>
      </p:sp>
      <p:sp>
        <p:nvSpPr>
          <p:cNvPr id="8" name="AutoShape 8"/>
          <p:cNvSpPr/>
          <p:nvPr/>
        </p:nvSpPr>
        <p:spPr>
          <a:xfrm>
            <a:off x="4394200" y="2159000"/>
            <a:ext cx="3378200" cy="2540000"/>
          </a:xfrm>
          <a:prstGeom prst="roundRect">
            <a:avLst>
              <a:gd name="adj" fmla="val 5000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27000" dist="50800" dir="2700000" algn="tl" rotWithShape="0">
              <a:srgbClr val="2C5282">
                <a:alpha val="10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65800" y="2413000"/>
            <a:ext cx="609600" cy="609600"/>
          </a:xfrm>
          <a:prstGeom prst="rect">
            <a:avLst/>
          </a:prstGeom>
        </p:spPr>
      </p:pic>
      <p:sp>
        <p:nvSpPr>
          <p:cNvPr id="10" name="AutoShape 10"/>
          <p:cNvSpPr/>
          <p:nvPr/>
        </p:nvSpPr>
        <p:spPr>
          <a:xfrm>
            <a:off x="4521200" y="3175000"/>
            <a:ext cx="31242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2C5282"/>
                </a:solidFill>
                <a:latin typeface="Noto Sans SC"/>
                <a:ea typeface="Noto Sans SC"/>
                <a:cs typeface="Noto Sans SC"/>
                <a:sym typeface="Noto Sans SC"/>
              </a:rPr>
              <a:t>Key Advantages</a:t>
            </a:r>
            <a:endParaRPr lang="en-US" sz="1100"/>
          </a:p>
        </p:txBody>
      </p:sp>
      <p:sp>
        <p:nvSpPr>
          <p:cNvPr id="11" name="AutoShape 11"/>
          <p:cNvSpPr/>
          <p:nvPr/>
        </p:nvSpPr>
        <p:spPr>
          <a:xfrm>
            <a:off x="4521200" y="3683000"/>
            <a:ext cx="31242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08333"/>
              </a:lnSpc>
              <a:defRPr/>
            </a:pPr>
            <a:r>
              <a:rPr lang="en-US" sz="1800" b="0" i="0" u="none" strike="noStrike">
                <a:solidFill>
                  <a:srgbClr val="4A5568"/>
                </a:solidFill>
                <a:latin typeface="Noto Sans SC"/>
                <a:ea typeface="Noto Sans SC"/>
                <a:cs typeface="Noto Sans SC"/>
                <a:sym typeface="Noto Sans SC"/>
              </a:rPr>
              <a:t>Safe execution environment, high efficiency, and zero downtime deployment.</a:t>
            </a:r>
            <a:endParaRPr lang="en-US" sz="1100"/>
          </a:p>
        </p:txBody>
      </p:sp>
      <p:sp>
        <p:nvSpPr>
          <p:cNvPr id="12" name="AutoShape 12"/>
          <p:cNvSpPr/>
          <p:nvPr/>
        </p:nvSpPr>
        <p:spPr>
          <a:xfrm>
            <a:off x="8026400" y="2159000"/>
            <a:ext cx="3378200" cy="2540000"/>
          </a:xfrm>
          <a:prstGeom prst="roundRect">
            <a:avLst>
              <a:gd name="adj" fmla="val 5000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27000" dist="50800" dir="2700000" algn="tl" rotWithShape="0">
              <a:srgbClr val="2C5282">
                <a:alpha val="10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398000" y="2413000"/>
            <a:ext cx="609600" cy="609600"/>
          </a:xfrm>
          <a:prstGeom prst="rect">
            <a:avLst/>
          </a:prstGeom>
        </p:spPr>
      </p:pic>
      <p:sp>
        <p:nvSpPr>
          <p:cNvPr id="14" name="AutoShape 14"/>
          <p:cNvSpPr/>
          <p:nvPr/>
        </p:nvSpPr>
        <p:spPr>
          <a:xfrm>
            <a:off x="8153400" y="3175000"/>
            <a:ext cx="31242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2C5282"/>
                </a:solidFill>
                <a:latin typeface="Noto Sans SC"/>
                <a:ea typeface="Noto Sans SC"/>
                <a:cs typeface="Noto Sans SC"/>
                <a:sym typeface="Noto Sans SC"/>
              </a:rPr>
              <a:t>Hooked Syscalls</a:t>
            </a:r>
            <a:endParaRPr lang="en-US" sz="1100"/>
          </a:p>
        </p:txBody>
      </p:sp>
      <p:sp>
        <p:nvSpPr>
          <p:cNvPr id="15" name="AutoShape 15"/>
          <p:cNvSpPr/>
          <p:nvPr/>
        </p:nvSpPr>
        <p:spPr>
          <a:xfrm>
            <a:off x="8153400" y="3683000"/>
            <a:ext cx="31242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08333"/>
              </a:lnSpc>
              <a:defRPr/>
            </a:pPr>
            <a:r>
              <a:rPr lang="en-US" sz="1800" b="0" i="0" u="none" strike="noStrike">
                <a:solidFill>
                  <a:srgbClr val="4A5568"/>
                </a:solidFill>
                <a:latin typeface="Noto Sans SC"/>
                <a:ea typeface="Noto Sans SC"/>
                <a:cs typeface="Noto Sans SC"/>
                <a:sym typeface="Noto Sans SC"/>
              </a:rPr>
              <a:t>sys_mmap, sys_munmap, sys_brk, sys_clone, sys_execve.</a:t>
            </a:r>
            <a:endParaRPr lang="en-US" sz="1100"/>
          </a:p>
        </p:txBody>
      </p:sp>
      <p:sp>
        <p:nvSpPr>
          <p:cNvPr id="16" name="AutoShape 16"/>
          <p:cNvSpPr/>
          <p:nvPr/>
        </p:nvSpPr>
        <p:spPr>
          <a:xfrm>
            <a:off x="762000" y="5080000"/>
            <a:ext cx="10668000" cy="762000"/>
          </a:xfrm>
          <a:prstGeom prst="roundRect">
            <a:avLst>
              <a:gd name="adj" fmla="val 16666"/>
            </a:avLst>
          </a:prstGeom>
          <a:solidFill>
            <a:srgbClr val="2C5282">
              <a:alpha val="10000"/>
            </a:srgbClr>
          </a:solidFill>
          <a:ln w="12700" cap="flat" cmpd="sng">
            <a:solidFill>
              <a:srgbClr val="2C5282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16000" y="5232400"/>
            <a:ext cx="457200" cy="457200"/>
          </a:xfrm>
          <a:prstGeom prst="rect">
            <a:avLst/>
          </a:prstGeom>
        </p:spPr>
      </p:pic>
      <p:sp>
        <p:nvSpPr>
          <p:cNvPr id="18" name="AutoShape 18"/>
          <p:cNvSpPr/>
          <p:nvPr/>
        </p:nvSpPr>
        <p:spPr>
          <a:xfrm>
            <a:off x="1651000" y="5207000"/>
            <a:ext cx="9525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2C5282"/>
                </a:solidFill>
                <a:latin typeface="Noto Sans SC"/>
                <a:ea typeface="Noto Sans SC"/>
                <a:cs typeface="Noto Sans SC"/>
                <a:sym typeface="Noto Sans SC"/>
              </a:rPr>
              <a:t>Insight:</a:t>
            </a:r>
            <a:r>
              <a:rPr lang="en-US" sz="1800" b="0" i="0" u="none" strike="noStrike">
                <a:solidFill>
                  <a:srgbClr val="4A5568"/>
                </a:solidFill>
                <a:latin typeface="Noto Sans SC"/>
                <a:ea typeface="Noto Sans SC"/>
                <a:cs typeface="Noto Sans SC"/>
                <a:sym typeface="Noto Sans SC"/>
              </a:rPr>
              <a:t>By hooking these critical syscalls, we gain deep visibility into memory management and process lifecycle events without disrupting normal operation.</a:t>
            </a:r>
            <a:endParaRPr lang="en-US" sz="1100"/>
          </a:p>
        </p:txBody>
      </p:sp>
      <p:sp>
        <p:nvSpPr>
          <p:cNvPr id="22" name="灯片编号占位符 21">
            <a:extLst>
              <a:ext uri="{FF2B5EF4-FFF2-40B4-BE49-F238E27FC236}">
                <a16:creationId xmlns:a16="http://schemas.microsoft.com/office/drawing/2014/main" id="{84CABDF3-88F6-7DAF-DC0B-FC35CFC055E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BDC4B6-E336-4BC3-A4E4-4F7CD6039391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62000" y="508000"/>
            <a:ext cx="10668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600" b="1" i="0" u="none" strike="noStrike">
                <a:solidFill>
                  <a:srgbClr val="2C5282"/>
                </a:solidFill>
                <a:latin typeface="Noto Sans SC"/>
                <a:ea typeface="Noto Sans SC"/>
                <a:cs typeface="Noto Sans SC"/>
                <a:sym typeface="Noto Sans SC"/>
              </a:rPr>
              <a:t>Implementation: Kernel Instrumentation Code</a:t>
            </a:r>
            <a:endParaRPr lang="en-US" sz="1100"/>
          </a:p>
        </p:txBody>
      </p:sp>
      <p:sp>
        <p:nvSpPr>
          <p:cNvPr id="3" name="AutoShape 3"/>
          <p:cNvSpPr/>
          <p:nvPr/>
        </p:nvSpPr>
        <p:spPr>
          <a:xfrm>
            <a:off x="762000" y="1397000"/>
            <a:ext cx="6350000" cy="4953000"/>
          </a:xfrm>
          <a:prstGeom prst="roundRect">
            <a:avLst>
              <a:gd name="adj" fmla="val 3125"/>
            </a:avLst>
          </a:prstGeom>
          <a:solidFill>
            <a:srgbClr val="21252B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27000" dist="50800" dir="5400000" algn="tl" rotWithShape="0">
              <a:srgbClr val="000000">
                <a:alpha val="15000"/>
              </a:srgbClr>
            </a:outerShdw>
          </a:effectLst>
        </p:spPr>
        <p:txBody>
          <a:bodyPr vert="horz" wrap="square" lIns="0" tIns="0" rIns="0" bIns="0" rtlCol="0" anchor="ctr" anchorCtr="0"/>
          <a:lstStyle/>
          <a:p>
            <a:pPr algn="ctr">
              <a:defRPr/>
            </a:pPr>
            <a:endParaRPr/>
          </a:p>
        </p:txBody>
      </p:sp>
      <p:sp>
        <p:nvSpPr>
          <p:cNvPr id="4" name="AutoShape 4"/>
          <p:cNvSpPr/>
          <p:nvPr/>
        </p:nvSpPr>
        <p:spPr>
          <a:xfrm>
            <a:off x="952500" y="1587500"/>
            <a:ext cx="5969000" cy="3683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t" anchorCtr="0"/>
          <a:lstStyle/>
          <a:p>
            <a:pPr indent="0" algn="l">
              <a:lnSpc>
                <a:spcPct val="100000"/>
              </a:lnSpc>
              <a:defRPr/>
            </a:pPr>
            <a:r>
              <a:rPr lang="en-US" sz="2400" b="0" i="0" u="none" strike="noStrike" dirty="0">
                <a:solidFill>
                  <a:srgbClr val="C678DD"/>
                </a:solidFill>
                <a:latin typeface="Menlo"/>
                <a:ea typeface="Menlo"/>
                <a:cs typeface="Times New Roman" panose="02020603050405020304" pitchFamily="18" charset="0"/>
                <a:sym typeface="Menlo"/>
              </a:rPr>
              <a:t>// Logic for intercepting memory </a:t>
            </a:r>
            <a:r>
              <a:rPr lang="en-US" sz="2400" b="0" i="0" u="none" strike="noStrike" dirty="0" err="1">
                <a:solidFill>
                  <a:srgbClr val="C678DD"/>
                </a:solidFill>
                <a:latin typeface="Menlo"/>
                <a:ea typeface="Menlo"/>
                <a:cs typeface="Times New Roman" panose="02020603050405020304" pitchFamily="18" charset="0"/>
                <a:sym typeface="Menlo"/>
              </a:rPr>
              <a:t>syscalls</a:t>
            </a:r>
            <a:r>
              <a:rPr lang="en-US" sz="2400" b="0" i="0" u="none" strike="noStrike" dirty="0">
                <a:solidFill>
                  <a:srgbClr val="C678DD"/>
                </a:solidFill>
                <a:latin typeface="Menlo"/>
                <a:ea typeface="Menlo"/>
                <a:cs typeface="Times New Roman" panose="02020603050405020304" pitchFamily="18" charset="0"/>
                <a:sym typeface="Menlo"/>
              </a:rPr>
              <a:t> in Kernel Space (pseudocode)</a:t>
            </a:r>
            <a:endParaRPr lang="en-US" sz="1200" dirty="0"/>
          </a:p>
          <a:p>
            <a:pPr indent="0" algn="l">
              <a:lnSpc>
                <a:spcPct val="100000"/>
              </a:lnSpc>
            </a:pPr>
            <a:r>
              <a:rPr lang="en-US" sz="2400" b="0" i="0" u="none" strike="noStrike" dirty="0">
                <a:solidFill>
                  <a:srgbClr val="E5C07B"/>
                </a:solidFill>
                <a:latin typeface="Menlo"/>
                <a:ea typeface="Menlo"/>
                <a:cs typeface="Times New Roman" panose="02020603050405020304" pitchFamily="18" charset="0"/>
                <a:sym typeface="Menlo"/>
              </a:rPr>
              <a:t>on </a:t>
            </a:r>
            <a:r>
              <a:rPr lang="en-US" sz="2400" b="0" i="0" u="none" strike="noStrike" dirty="0" err="1">
                <a:solidFill>
                  <a:srgbClr val="ABB2BF"/>
                </a:solidFill>
                <a:latin typeface="Menlo"/>
                <a:ea typeface="Menlo"/>
                <a:cs typeface="Times New Roman" panose="02020603050405020304" pitchFamily="18" charset="0"/>
                <a:sym typeface="Menlo"/>
              </a:rPr>
              <a:t>syscall_event</a:t>
            </a:r>
            <a:r>
              <a:rPr lang="en-US" sz="2400" b="0" i="0" u="none" strike="noStrike" dirty="0">
                <a:solidFill>
                  <a:srgbClr val="ABB2BF"/>
                </a:solidFill>
                <a:latin typeface="Menlo"/>
                <a:ea typeface="Menlo"/>
                <a:cs typeface="Times New Roman" panose="02020603050405020304" pitchFamily="18" charset="0"/>
                <a:sym typeface="Menlo"/>
              </a:rPr>
              <a:t>(</a:t>
            </a:r>
            <a:r>
              <a:rPr lang="en-US" sz="2400" b="0" i="0" u="none" strike="noStrike" dirty="0" err="1">
                <a:solidFill>
                  <a:srgbClr val="ABB2BF"/>
                </a:solidFill>
                <a:latin typeface="Menlo"/>
                <a:ea typeface="Menlo"/>
                <a:cs typeface="Times New Roman" panose="02020603050405020304" pitchFamily="18" charset="0"/>
                <a:sym typeface="Menlo"/>
              </a:rPr>
              <a:t>mmap</a:t>
            </a:r>
            <a:r>
              <a:rPr lang="en-US" sz="2400" b="0" i="0" u="none" strike="noStrike" dirty="0">
                <a:solidFill>
                  <a:srgbClr val="ABB2BF"/>
                </a:solidFill>
                <a:latin typeface="Menlo"/>
                <a:ea typeface="Menlo"/>
                <a:cs typeface="Times New Roman" panose="02020603050405020304" pitchFamily="18" charset="0"/>
                <a:sym typeface="Menlo"/>
              </a:rPr>
              <a:t> / </a:t>
            </a:r>
            <a:r>
              <a:rPr lang="en-US" sz="2400" b="0" i="0" u="none" strike="noStrike" dirty="0" err="1">
                <a:solidFill>
                  <a:srgbClr val="ABB2BF"/>
                </a:solidFill>
                <a:latin typeface="Menlo"/>
                <a:ea typeface="Menlo"/>
                <a:cs typeface="Times New Roman" panose="02020603050405020304" pitchFamily="18" charset="0"/>
                <a:sym typeface="Menlo"/>
              </a:rPr>
              <a:t>munmap</a:t>
            </a:r>
            <a:r>
              <a:rPr lang="en-US" sz="2400" b="0" i="0" u="none" strike="noStrike" dirty="0">
                <a:solidFill>
                  <a:srgbClr val="ABB2BF"/>
                </a:solidFill>
                <a:latin typeface="Menlo"/>
                <a:ea typeface="Menlo"/>
                <a:cs typeface="Times New Roman" panose="02020603050405020304" pitchFamily="18" charset="0"/>
                <a:sym typeface="Menlo"/>
              </a:rPr>
              <a:t> / </a:t>
            </a:r>
            <a:r>
              <a:rPr lang="en-US" sz="2400" b="0" i="0" u="none" strike="noStrike" dirty="0" err="1">
                <a:solidFill>
                  <a:srgbClr val="ABB2BF"/>
                </a:solidFill>
                <a:latin typeface="Menlo"/>
                <a:ea typeface="Menlo"/>
                <a:cs typeface="Times New Roman" panose="02020603050405020304" pitchFamily="18" charset="0"/>
                <a:sym typeface="Menlo"/>
              </a:rPr>
              <a:t>brk</a:t>
            </a:r>
            <a:r>
              <a:rPr lang="en-US" sz="2400" b="0" i="0" u="none" strike="noStrike" dirty="0">
                <a:solidFill>
                  <a:srgbClr val="ABB2BF"/>
                </a:solidFill>
                <a:latin typeface="Menlo"/>
                <a:ea typeface="Menlo"/>
                <a:cs typeface="Times New Roman" panose="02020603050405020304" pitchFamily="18" charset="0"/>
                <a:sym typeface="Menlo"/>
              </a:rPr>
              <a:t>):</a:t>
            </a:r>
          </a:p>
          <a:p>
            <a:pPr marL="190500" indent="0" algn="l">
              <a:lnSpc>
                <a:spcPct val="100000"/>
              </a:lnSpc>
            </a:pPr>
            <a:r>
              <a:rPr lang="en-US" sz="2400" b="0" i="0" u="none" strike="noStrike" dirty="0">
                <a:solidFill>
                  <a:srgbClr val="E5C07B"/>
                </a:solidFill>
                <a:latin typeface="Menlo"/>
                <a:ea typeface="Menlo"/>
                <a:cs typeface="Times New Roman" panose="02020603050405020304" pitchFamily="18" charset="0"/>
                <a:sym typeface="Menlo"/>
              </a:rPr>
              <a:t>if </a:t>
            </a:r>
            <a:r>
              <a:rPr lang="en-US" sz="2400" b="0" i="0" u="none" strike="noStrike" dirty="0">
                <a:solidFill>
                  <a:srgbClr val="ABB2BF"/>
                </a:solidFill>
                <a:latin typeface="Menlo"/>
                <a:ea typeface="Menlo"/>
                <a:cs typeface="Times New Roman" panose="02020603050405020304" pitchFamily="18" charset="0"/>
                <a:sym typeface="Menlo"/>
              </a:rPr>
              <a:t>current process </a:t>
            </a:r>
            <a:r>
              <a:rPr lang="en-US" sz="2400" b="0" i="0" u="none" strike="noStrike" dirty="0">
                <a:solidFill>
                  <a:srgbClr val="E5C07B"/>
                </a:solidFill>
                <a:latin typeface="Menlo"/>
                <a:ea typeface="Menlo"/>
                <a:cs typeface="Times New Roman" panose="02020603050405020304" pitchFamily="18" charset="0"/>
                <a:sym typeface="Menlo"/>
              </a:rPr>
              <a:t>is </a:t>
            </a:r>
            <a:r>
              <a:rPr lang="en-US" sz="2400" b="0" i="0" u="none" strike="noStrike" dirty="0">
                <a:solidFill>
                  <a:srgbClr val="ABB2BF"/>
                </a:solidFill>
                <a:latin typeface="Menlo"/>
                <a:ea typeface="Menlo"/>
                <a:cs typeface="Times New Roman" panose="02020603050405020304" pitchFamily="18" charset="0"/>
                <a:sym typeface="Menlo"/>
              </a:rPr>
              <a:t>tracked:</a:t>
            </a:r>
          </a:p>
          <a:p>
            <a:pPr marL="381000" indent="0" algn="l">
              <a:lnSpc>
                <a:spcPct val="100000"/>
              </a:lnSpc>
            </a:pPr>
            <a:r>
              <a:rPr lang="en-US" sz="2400" b="0" i="0" u="none" strike="noStrike" dirty="0">
                <a:solidFill>
                  <a:srgbClr val="ABB2BF"/>
                </a:solidFill>
                <a:latin typeface="Menlo"/>
                <a:ea typeface="Menlo"/>
                <a:cs typeface="Times New Roman" panose="02020603050405020304" pitchFamily="18" charset="0"/>
                <a:sym typeface="Menlo"/>
              </a:rPr>
              <a:t>collect PID </a:t>
            </a:r>
            <a:r>
              <a:rPr lang="en-US" sz="2400" b="0" i="0" u="none" strike="noStrike" dirty="0">
                <a:solidFill>
                  <a:srgbClr val="E5C07B"/>
                </a:solidFill>
                <a:latin typeface="Menlo"/>
                <a:ea typeface="Menlo"/>
                <a:cs typeface="Times New Roman" panose="02020603050405020304" pitchFamily="18" charset="0"/>
                <a:sym typeface="Menlo"/>
              </a:rPr>
              <a:t>from </a:t>
            </a:r>
            <a:r>
              <a:rPr lang="en-US" sz="2400" b="0" i="0" u="none" strike="noStrike" dirty="0" err="1">
                <a:solidFill>
                  <a:srgbClr val="ABB2BF"/>
                </a:solidFill>
                <a:latin typeface="Menlo"/>
                <a:ea typeface="Menlo"/>
                <a:cs typeface="Times New Roman" panose="02020603050405020304" pitchFamily="18" charset="0"/>
                <a:sym typeface="Menlo"/>
              </a:rPr>
              <a:t>bpf_get_current_pid_tgid</a:t>
            </a:r>
            <a:r>
              <a:rPr lang="en-US" sz="2400" b="0" i="0" u="none" strike="noStrike" dirty="0">
                <a:solidFill>
                  <a:srgbClr val="ABB2BF"/>
                </a:solidFill>
                <a:latin typeface="Menlo"/>
                <a:ea typeface="Menlo"/>
                <a:cs typeface="Times New Roman" panose="02020603050405020304" pitchFamily="18" charset="0"/>
                <a:sym typeface="Menlo"/>
              </a:rPr>
              <a:t>()</a:t>
            </a:r>
          </a:p>
          <a:p>
            <a:pPr marL="381000" indent="0" algn="l">
              <a:lnSpc>
                <a:spcPct val="100000"/>
              </a:lnSpc>
            </a:pPr>
            <a:r>
              <a:rPr lang="en-US" sz="2400" b="0" i="0" u="none" strike="noStrike" dirty="0">
                <a:solidFill>
                  <a:srgbClr val="ABB2BF"/>
                </a:solidFill>
                <a:latin typeface="Menlo"/>
                <a:ea typeface="Menlo"/>
                <a:cs typeface="Times New Roman" panose="02020603050405020304" pitchFamily="18" charset="0"/>
                <a:sym typeface="Menlo"/>
              </a:rPr>
              <a:t>identify </a:t>
            </a:r>
            <a:r>
              <a:rPr lang="en-US" sz="2400" b="0" i="0" u="none" strike="noStrike" dirty="0" err="1">
                <a:solidFill>
                  <a:srgbClr val="ABB2BF"/>
                </a:solidFill>
                <a:latin typeface="Menlo"/>
                <a:ea typeface="Menlo"/>
                <a:cs typeface="Times New Roman" panose="02020603050405020304" pitchFamily="18" charset="0"/>
                <a:sym typeface="Menlo"/>
              </a:rPr>
              <a:t>syscall</a:t>
            </a:r>
            <a:r>
              <a:rPr lang="en-US" sz="2400" b="0" i="0" u="none" strike="noStrike" dirty="0">
                <a:solidFill>
                  <a:srgbClr val="ABB2BF"/>
                </a:solidFill>
                <a:latin typeface="Menlo"/>
                <a:ea typeface="Menlo"/>
                <a:cs typeface="Times New Roman" panose="02020603050405020304" pitchFamily="18" charset="0"/>
                <a:sym typeface="Menlo"/>
              </a:rPr>
              <a:t> type (MMAP, MUNMAP, </a:t>
            </a:r>
            <a:r>
              <a:rPr lang="en-US" sz="2400" b="0" i="0" u="none" strike="noStrike" dirty="0">
                <a:solidFill>
                  <a:srgbClr val="E5C07B"/>
                </a:solidFill>
                <a:latin typeface="Menlo"/>
                <a:ea typeface="Menlo"/>
                <a:cs typeface="Times New Roman" panose="02020603050405020304" pitchFamily="18" charset="0"/>
                <a:sym typeface="Menlo"/>
              </a:rPr>
              <a:t>or </a:t>
            </a:r>
            <a:r>
              <a:rPr lang="en-US" sz="2400" b="0" i="0" u="none" strike="noStrike" dirty="0">
                <a:solidFill>
                  <a:srgbClr val="ABB2BF"/>
                </a:solidFill>
                <a:latin typeface="Menlo"/>
                <a:ea typeface="Menlo"/>
                <a:cs typeface="Times New Roman" panose="02020603050405020304" pitchFamily="18" charset="0"/>
                <a:sym typeface="Menlo"/>
              </a:rPr>
              <a:t>BRK)</a:t>
            </a:r>
          </a:p>
          <a:p>
            <a:pPr marL="381000" indent="0" algn="l">
              <a:lnSpc>
                <a:spcPct val="100000"/>
              </a:lnSpc>
            </a:pPr>
            <a:r>
              <a:rPr lang="en-US" sz="2400" b="0" i="0" u="none" strike="noStrike" dirty="0">
                <a:solidFill>
                  <a:srgbClr val="ABB2BF"/>
                </a:solidFill>
                <a:latin typeface="Menlo"/>
                <a:ea typeface="Menlo"/>
                <a:cs typeface="Times New Roman" panose="02020603050405020304" pitchFamily="18" charset="0"/>
                <a:sym typeface="Menlo"/>
              </a:rPr>
              <a:t>capture address, length, </a:t>
            </a:r>
            <a:r>
              <a:rPr lang="en-US" sz="2400" b="0" i="0" u="none" strike="noStrike" dirty="0">
                <a:solidFill>
                  <a:srgbClr val="E5C07B"/>
                </a:solidFill>
                <a:latin typeface="Menlo"/>
                <a:ea typeface="Menlo"/>
                <a:cs typeface="Times New Roman" panose="02020603050405020304" pitchFamily="18" charset="0"/>
                <a:sym typeface="Menlo"/>
              </a:rPr>
              <a:t>and </a:t>
            </a:r>
            <a:r>
              <a:rPr lang="en-US" sz="2400" b="0" i="0" u="none" strike="noStrike" dirty="0">
                <a:solidFill>
                  <a:srgbClr val="ABB2BF"/>
                </a:solidFill>
                <a:latin typeface="Menlo"/>
                <a:ea typeface="Menlo"/>
                <a:cs typeface="Times New Roman" panose="02020603050405020304" pitchFamily="18" charset="0"/>
                <a:sym typeface="Menlo"/>
              </a:rPr>
              <a:t>permissions metadata</a:t>
            </a:r>
          </a:p>
          <a:p>
            <a:pPr marL="381000" indent="0" algn="l">
              <a:lnSpc>
                <a:spcPct val="100000"/>
              </a:lnSpc>
            </a:pPr>
            <a:r>
              <a:rPr lang="en-US" sz="2400" b="0" i="0" u="none" strike="noStrike" dirty="0">
                <a:solidFill>
                  <a:srgbClr val="ABB2BF"/>
                </a:solidFill>
                <a:latin typeface="Menlo"/>
                <a:ea typeface="Menlo"/>
                <a:cs typeface="Times New Roman" panose="02020603050405020304" pitchFamily="18" charset="0"/>
                <a:sym typeface="Menlo"/>
              </a:rPr>
              <a:t>package event metadata </a:t>
            </a:r>
            <a:r>
              <a:rPr lang="en-US" sz="2400" b="0" i="0" u="none" strike="noStrike" dirty="0">
                <a:solidFill>
                  <a:srgbClr val="E5C07B"/>
                </a:solidFill>
                <a:latin typeface="Menlo"/>
                <a:ea typeface="Menlo"/>
                <a:cs typeface="Times New Roman" panose="02020603050405020304" pitchFamily="18" charset="0"/>
                <a:sym typeface="Menlo"/>
              </a:rPr>
              <a:t>into </a:t>
            </a:r>
            <a:r>
              <a:rPr lang="en-US" sz="2400" b="0" i="0" u="none" strike="noStrike" dirty="0">
                <a:solidFill>
                  <a:srgbClr val="ABB2BF"/>
                </a:solidFill>
                <a:latin typeface="Menlo"/>
                <a:ea typeface="Menlo"/>
                <a:cs typeface="Times New Roman" panose="02020603050405020304" pitchFamily="18" charset="0"/>
                <a:sym typeface="Menlo"/>
              </a:rPr>
              <a:t>a structured record</a:t>
            </a:r>
          </a:p>
          <a:p>
            <a:pPr marL="381000" indent="0" algn="l">
              <a:lnSpc>
                <a:spcPct val="100000"/>
              </a:lnSpc>
            </a:pPr>
            <a:r>
              <a:rPr lang="en-US" sz="2400" b="0" i="0" u="none" strike="noStrike" dirty="0">
                <a:solidFill>
                  <a:srgbClr val="ABB2BF"/>
                </a:solidFill>
                <a:latin typeface="Menlo"/>
                <a:ea typeface="Menlo"/>
                <a:cs typeface="Times New Roman" panose="02020603050405020304" pitchFamily="18" charset="0"/>
                <a:sym typeface="Menlo"/>
              </a:rPr>
              <a:t>send event </a:t>
            </a:r>
            <a:r>
              <a:rPr lang="en-US" sz="2400" b="0" i="0" u="none" strike="noStrike" dirty="0">
                <a:solidFill>
                  <a:srgbClr val="E5C07B"/>
                </a:solidFill>
                <a:latin typeface="Menlo"/>
                <a:ea typeface="Menlo"/>
                <a:cs typeface="Times New Roman" panose="02020603050405020304" pitchFamily="18" charset="0"/>
                <a:sym typeface="Menlo"/>
              </a:rPr>
              <a:t>to </a:t>
            </a:r>
            <a:r>
              <a:rPr lang="en-US" sz="2400" b="0" i="0" u="none" strike="noStrike" dirty="0">
                <a:solidFill>
                  <a:srgbClr val="ABB2BF"/>
                </a:solidFill>
                <a:latin typeface="Menlo"/>
                <a:ea typeface="Menlo"/>
                <a:cs typeface="Times New Roman" panose="02020603050405020304" pitchFamily="18" charset="0"/>
                <a:sym typeface="Menlo"/>
              </a:rPr>
              <a:t>user space through ring buffer</a:t>
            </a:r>
          </a:p>
        </p:txBody>
      </p:sp>
      <p:sp>
        <p:nvSpPr>
          <p:cNvPr id="5" name="AutoShape 5"/>
          <p:cNvSpPr/>
          <p:nvPr/>
        </p:nvSpPr>
        <p:spPr>
          <a:xfrm>
            <a:off x="7366000" y="1396999"/>
            <a:ext cx="4318000" cy="4952999"/>
          </a:xfrm>
          <a:prstGeom prst="roundRect">
            <a:avLst>
              <a:gd name="adj" fmla="val 3125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01600" dist="25400" dir="5400000" algn="tl" rotWithShape="0">
              <a:srgbClr val="000000">
                <a:alpha val="5000"/>
              </a:srgbClr>
            </a:outerShdw>
          </a:effectLst>
        </p:spPr>
        <p:txBody>
          <a:bodyPr vert="horz" wrap="square" lIns="0" tIns="0" rIns="0" bIns="0" rtlCol="0" anchor="ctr" anchorCtr="0"/>
          <a:lstStyle/>
          <a:p>
            <a:pPr algn="ctr">
              <a:defRPr/>
            </a:pPr>
            <a:endParaRPr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20000" y="1651000"/>
            <a:ext cx="304800" cy="304800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8001000" y="1612900"/>
            <a:ext cx="3556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2C5282"/>
                </a:solidFill>
                <a:latin typeface="Noto Sans SC"/>
                <a:ea typeface="Noto Sans SC"/>
                <a:cs typeface="Noto Sans SC"/>
                <a:sym typeface="Noto Sans SC"/>
              </a:rPr>
              <a:t>Non-Invasive</a:t>
            </a:r>
            <a:endParaRPr lang="en-US" sz="1100"/>
          </a:p>
        </p:txBody>
      </p:sp>
      <p:sp>
        <p:nvSpPr>
          <p:cNvPr id="8" name="AutoShape 8"/>
          <p:cNvSpPr/>
          <p:nvPr/>
        </p:nvSpPr>
        <p:spPr>
          <a:xfrm>
            <a:off x="7620000" y="2032000"/>
            <a:ext cx="3810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t" anchorCtr="0"/>
          <a:lstStyle/>
          <a:p>
            <a:pPr indent="0" algn="l">
              <a:lnSpc>
                <a:spcPct val="108333"/>
              </a:lnSpc>
              <a:defRPr/>
            </a:pPr>
            <a:r>
              <a:rPr lang="en-US" sz="1300" b="0" i="0" u="none" strike="noStrike">
                <a:solidFill>
                  <a:srgbClr val="4A5568"/>
                </a:solidFill>
                <a:latin typeface="Noto Sans SC"/>
                <a:ea typeface="Noto Sans SC"/>
                <a:cs typeface="Noto Sans SC"/>
                <a:sym typeface="Noto Sans SC"/>
              </a:rPr>
              <a:t>Hooks into Linux kernel tracepoints without modifying source code.</a:t>
            </a:r>
            <a:endParaRPr lang="en-US" sz="1100"/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620000" y="2921000"/>
            <a:ext cx="304800" cy="304800"/>
          </a:xfrm>
          <a:prstGeom prst="rect">
            <a:avLst/>
          </a:prstGeom>
        </p:spPr>
      </p:pic>
      <p:sp>
        <p:nvSpPr>
          <p:cNvPr id="10" name="AutoShape 10"/>
          <p:cNvSpPr/>
          <p:nvPr/>
        </p:nvSpPr>
        <p:spPr>
          <a:xfrm>
            <a:off x="8001000" y="2882900"/>
            <a:ext cx="3556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2C5282"/>
                </a:solidFill>
                <a:latin typeface="Noto Sans SC"/>
                <a:ea typeface="Noto Sans SC"/>
                <a:cs typeface="Noto Sans SC"/>
                <a:sym typeface="Noto Sans SC"/>
              </a:rPr>
              <a:t>Efficient Relay</a:t>
            </a:r>
            <a:endParaRPr lang="en-US" sz="1100"/>
          </a:p>
        </p:txBody>
      </p:sp>
      <p:sp>
        <p:nvSpPr>
          <p:cNvPr id="11" name="AutoShape 11"/>
          <p:cNvSpPr/>
          <p:nvPr/>
        </p:nvSpPr>
        <p:spPr>
          <a:xfrm>
            <a:off x="7620000" y="3302000"/>
            <a:ext cx="3810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t" anchorCtr="0"/>
          <a:lstStyle/>
          <a:p>
            <a:pPr indent="0" algn="l">
              <a:lnSpc>
                <a:spcPct val="108333"/>
              </a:lnSpc>
              <a:defRPr/>
            </a:pPr>
            <a:r>
              <a:rPr lang="en-US" sz="1300" b="0" i="0" u="none" strike="noStrike">
                <a:solidFill>
                  <a:srgbClr val="4A5568"/>
                </a:solidFill>
                <a:latin typeface="Noto Sans SC"/>
                <a:ea typeface="Noto Sans SC"/>
                <a:cs typeface="Noto Sans SC"/>
                <a:sym typeface="Noto Sans SC"/>
              </a:rPr>
              <a:t>Uses the BPF Ring Buffer to forward events to the backend with minimal latency.</a:t>
            </a:r>
            <a:endParaRPr lang="en-US" sz="1100"/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620000" y="4191000"/>
            <a:ext cx="304800" cy="304800"/>
          </a:xfrm>
          <a:prstGeom prst="rect">
            <a:avLst/>
          </a:prstGeom>
        </p:spPr>
      </p:pic>
      <p:sp>
        <p:nvSpPr>
          <p:cNvPr id="13" name="AutoShape 13"/>
          <p:cNvSpPr/>
          <p:nvPr/>
        </p:nvSpPr>
        <p:spPr>
          <a:xfrm>
            <a:off x="8001000" y="4152900"/>
            <a:ext cx="3556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2C5282"/>
                </a:solidFill>
                <a:latin typeface="Noto Sans SC"/>
                <a:ea typeface="Noto Sans SC"/>
                <a:cs typeface="Noto Sans SC"/>
                <a:sym typeface="Noto Sans SC"/>
              </a:rPr>
              <a:t>Precision</a:t>
            </a:r>
            <a:endParaRPr lang="en-US" sz="1100"/>
          </a:p>
        </p:txBody>
      </p:sp>
      <p:sp>
        <p:nvSpPr>
          <p:cNvPr id="14" name="AutoShape 14"/>
          <p:cNvSpPr/>
          <p:nvPr/>
        </p:nvSpPr>
        <p:spPr>
          <a:xfrm>
            <a:off x="7620000" y="4572000"/>
            <a:ext cx="3810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t" anchorCtr="0"/>
          <a:lstStyle/>
          <a:p>
            <a:pPr indent="0" algn="l">
              <a:lnSpc>
                <a:spcPct val="108333"/>
              </a:lnSpc>
              <a:defRPr/>
            </a:pPr>
            <a:r>
              <a:rPr lang="en-US" sz="1300" b="0" i="0" u="none" strike="noStrike">
                <a:solidFill>
                  <a:srgbClr val="4A5568"/>
                </a:solidFill>
                <a:latin typeface="Noto Sans SC"/>
                <a:ea typeface="Noto Sans SC"/>
                <a:cs typeface="Noto Sans SC"/>
                <a:sym typeface="Noto Sans SC"/>
              </a:rPr>
              <a:t>Captures essential VMA (Virtual Memory Area) attributes directly at the point of allocation.</a:t>
            </a:r>
            <a:endParaRPr lang="en-US" sz="1100"/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16000" y="5791200"/>
            <a:ext cx="304800" cy="304800"/>
          </a:xfrm>
          <a:prstGeom prst="rect">
            <a:avLst/>
          </a:prstGeom>
        </p:spPr>
      </p:pic>
      <p:sp>
        <p:nvSpPr>
          <p:cNvPr id="19" name="灯片编号占位符 18">
            <a:extLst>
              <a:ext uri="{FF2B5EF4-FFF2-40B4-BE49-F238E27FC236}">
                <a16:creationId xmlns:a16="http://schemas.microsoft.com/office/drawing/2014/main" id="{B054FF28-B25F-5945-55EF-6EE66196DD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BDC4B6-E336-4BC3-A4E4-4F7CD6039391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1412</TotalTime>
  <Words>4113</Words>
  <Application>Microsoft Office PowerPoint</Application>
  <PresentationFormat>宽屏</PresentationFormat>
  <Paragraphs>455</Paragraphs>
  <Slides>23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7" baseType="lpstr">
      <vt:lpstr>Menlo</vt:lpstr>
      <vt:lpstr>Noto Sans SC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heyunhui</dc:creator>
  <cp:lastModifiedBy>Yeh-Ching Chung</cp:lastModifiedBy>
  <cp:revision>44</cp:revision>
  <dcterms:modified xsi:type="dcterms:W3CDTF">2026-04-02T09:46:22Z</dcterms:modified>
</cp:coreProperties>
</file>