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/>
    <p:restoredTop sz="94748"/>
  </p:normalViewPr>
  <p:slideViewPr>
    <p:cSldViewPr snapToGrid="0" snapToObjects="1" showGuides="1">
      <p:cViewPr varScale="1">
        <p:scale>
          <a:sx n="99" d="100"/>
          <a:sy n="99" d="100"/>
        </p:scale>
        <p:origin x="192" y="504"/>
      </p:cViewPr>
      <p:guideLst>
        <p:guide orient="horz" pos="2188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04FC1-1851-0842-8633-857CA70C004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A0F6-098D-C244-8415-695A45F5B29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91A6-247D-F148-979E-30876405FEC0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AB34-C1A4-8942-B5D6-C764D86391B0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8FB9-0B3B-F444-956B-E2E77C61F1F5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72D6-22BB-8C43-A955-D7BB4509CDAD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4A2B-89DD-0F45-B5A9-1DDD6E0E94C4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C40-49AD-3A4A-90A2-4FC711A4C13D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9918-A1BA-5A4E-AA49-CD8788747FC3}" type="datetime1">
              <a:rPr lang="zh-CN" alt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43AF-647B-BB4E-87B8-F63DAC5554F1}" type="datetime1">
              <a:rPr lang="zh-CN" alt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E29-669C-6D4F-A83A-1D06532D6838}" type="datetime1">
              <a:rPr lang="zh-CN" alt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BD6F-8E67-1641-99D7-60271BF3F4F4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4536-0189-D844-A73F-E6899BA716F2}" type="datetime1">
              <a:rPr lang="zh-CN" alt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BF2A-0143-C749-9DFC-083C52F0816B}" type="datetime1">
              <a:rPr lang="zh-CN" alt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" y="970915"/>
            <a:ext cx="12191695" cy="164592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66165" y="1384935"/>
            <a:ext cx="1005840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800" b="1">
                <a:solidFill>
                  <a:srgbClr val="FFFFFF"/>
                </a:solidFill>
              </a:defRPr>
            </a:pPr>
            <a:r>
              <a:t>Copy-on-Write (COW) Optimization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165" y="2729230"/>
            <a:ext cx="10058400" cy="8375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200" b="0">
                <a:solidFill>
                  <a:srgbClr val="37415B"/>
                </a:solidFill>
              </a:defRPr>
            </a:pPr>
            <a:r>
              <a:rPr sz="2800"/>
              <a:t>CSC5031 Operating Systems Project — Topic 7</a:t>
            </a:r>
            <a:endParaRPr sz="2800"/>
          </a:p>
        </p:txBody>
      </p:sp>
      <p:sp>
        <p:nvSpPr>
          <p:cNvPr id="5" name="TextBox 4"/>
          <p:cNvSpPr txBox="1"/>
          <p:nvPr/>
        </p:nvSpPr>
        <p:spPr>
          <a:xfrm>
            <a:off x="914400" y="4036060"/>
            <a:ext cx="10058400" cy="8007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800" b="1">
                <a:solidFill>
                  <a:srgbClr val="1A56DB"/>
                </a:solidFill>
              </a:defRPr>
            </a:pPr>
            <a:r>
              <a:rPr sz="2400"/>
              <a:t>Longjie Su (225040158)  |  Yutong Liu (225040151)</a:t>
            </a:r>
            <a:endParaRPr sz="2400"/>
          </a:p>
        </p:txBody>
      </p:sp>
      <p:sp>
        <p:nvSpPr>
          <p:cNvPr id="6" name="TextBox 5"/>
          <p:cNvSpPr txBox="1"/>
          <p:nvPr/>
        </p:nvSpPr>
        <p:spPr>
          <a:xfrm>
            <a:off x="914400" y="5411470"/>
            <a:ext cx="1005840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6B7280"/>
                </a:solidFill>
              </a:defRPr>
            </a:pPr>
            <a:r>
              <a:rPr sz="2000"/>
              <a:t>March 2026</a:t>
            </a:r>
            <a:endParaRPr sz="200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55930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Results: Req 1 — Single-Page COW Latency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097280"/>
            <a:ext cx="5943600" cy="3566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32320" y="972820"/>
            <a:ext cx="3544266" cy="383100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498080" y="943769"/>
            <a:ext cx="40233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1A56DB"/>
                </a:solidFill>
              </a:defRPr>
            </a:pPr>
            <a:r>
              <a:rPr dirty="0"/>
              <a:t>Analysis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7498080" y="1280477"/>
            <a:ext cx="4023360" cy="32454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1600" dirty="0"/>
              <a:t>Mean:  6,782 ns  (~6.8 </a:t>
            </a:r>
            <a:r>
              <a:rPr sz="1600" dirty="0" err="1"/>
              <a:t>μs</a:t>
            </a:r>
            <a:r>
              <a:rPr sz="1600" dirty="0"/>
              <a:t>)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Min:   5,801 ns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C81E1E"/>
                </a:solidFill>
              </a:defRPr>
            </a:pPr>
            <a:r>
              <a:rPr sz="1600" dirty="0"/>
              <a:t>Max:   12,212 ns (outlier — Run 6)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This measures FULL fault latency: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CPU trap entry/exit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Page table walk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VMA lookup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Page allocation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4KB </a:t>
            </a:r>
            <a:r>
              <a:rPr sz="1600" dirty="0" err="1"/>
              <a:t>memcpy</a:t>
            </a:r>
            <a:r>
              <a:rPr sz="1600" dirty="0"/>
              <a:t> (~350 ns)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PTE update + TLB flush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1600" dirty="0"/>
              <a:t>  Return to user-space</a:t>
            </a:r>
            <a:endParaRPr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1520" y="4937760"/>
            <a:ext cx="10698480" cy="11887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5840" y="5178425"/>
            <a:ext cx="10332720" cy="7067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400" b="0">
                <a:solidFill>
                  <a:srgbClr val="37415B"/>
                </a:solidFill>
              </a:defRPr>
            </a:pPr>
            <a:r>
              <a:rPr sz="1800"/>
              <a:t>The outlier (Run 6: 12,212 ns) is likely due to scheduling — the fault handler was preempted by another task or interrupted. This is normal variance in a non-real-time kernel.</a:t>
            </a:r>
            <a:endParaRPr sz="180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440055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10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Results: Req 1 — Latency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097280"/>
            <a:ext cx="10515600" cy="3566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1520" y="4663440"/>
            <a:ext cx="10698480" cy="16459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47A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98830" y="5063490"/>
            <a:ext cx="10539730" cy="105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111827"/>
                </a:solidFill>
              </a:defRPr>
            </a:pPr>
            <a:r>
              <a:rPr sz="1800"/>
              <a:t>Percentiles: Min=90  P50=361  P90=631  P95=711  P99=862  Max=1,082 ns  (Mean=400 ns, N=493 samples)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Most copies complete in 200-500 ns. Tail latencies (&gt;700 ns) are rare — caused by cache misses or preemption.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800"/>
              <a:t>Pre-copy improves tails: P99 drops 14% (862→741 ns), Max drops 28% (1082→781 ns).</a:t>
            </a:r>
            <a:endParaRPr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400550" y="649287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11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Results: Req 1 — Copy vs Trap Overhead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1520" y="4663440"/>
            <a:ext cx="10698480" cy="16459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93776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57A55"/>
                </a:solidFill>
              </a:defRPr>
            </a:pPr>
            <a:r>
              <a:t>Key Insight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40" y="5394960"/>
            <a:ext cx="10332720" cy="71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r>
              <a:rPr sz="1800"/>
              <a:t>The 4KB page copy is only ~5% of total fault cost. The dominant cost is the page fault trap mechanism (~95%).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B45309"/>
                </a:solidFill>
              </a:defRPr>
            </a:pPr>
            <a:r>
              <a:rPr sz="1800"/>
              <a:t>Implication: Reducing the NUMBER of faults matters far more than optimizing the copy itself.</a:t>
            </a:r>
            <a:endParaRPr sz="180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4400550" y="637286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12</a:t>
            </a:r>
            <a:endParaRPr lang="en-US" sz="3200" b="1" dirty="0"/>
          </a:p>
        </p:txBody>
      </p:sp>
      <p:pic>
        <p:nvPicPr>
          <p:cNvPr id="12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125220"/>
            <a:ext cx="105156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Results: Req 1 — Scaling with Workload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1520" y="4619625"/>
            <a:ext cx="10698480" cy="1638935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75488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1A56DB"/>
                </a:solidFill>
              </a:defRPr>
            </a:pPr>
            <a:r>
              <a:t>Observations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40" y="5212080"/>
            <a:ext cx="10332720" cy="104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800"/>
              <a:t>● Random access is ~8-10% slower than sequential — worse TLB and cache locality increases overhead</a:t>
            </a:r>
            <a:endParaRPr sz="180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800"/>
              <a:t>● Larger working set (64MB) shows slightly higher latency — more TLB misses as pages spread further</a:t>
            </a:r>
            <a:endParaRPr sz="180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800"/>
              <a:t>● Kernel copy time is remarkably stable (~320-400 ns) — the memcpy is cache-friendly regardless of pattern</a:t>
            </a:r>
            <a:endParaRPr sz="180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4400550" y="635000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13</a:t>
            </a:r>
            <a:endParaRPr lang="en-US" sz="3200" b="1" dirty="0"/>
          </a:p>
        </p:txBody>
      </p:sp>
      <p:pic>
        <p:nvPicPr>
          <p:cNvPr id="10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955" y="1112520"/>
            <a:ext cx="914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5E2D9B"/>
                </a:solidFill>
              </a:defRPr>
            </a:pPr>
            <a:r>
              <a:t>Kernel Build &amp; Deployment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5E2D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10698480" cy="502920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1005840" y="1280160"/>
            <a:ext cx="411480" cy="365760"/>
          </a:xfrm>
          <a:prstGeom prst="roundRect">
            <a:avLst/>
          </a:prstGeom>
          <a:solidFill>
            <a:srgbClr val="1A56DB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24128" y="128016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28016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1A56DB"/>
                </a:solidFill>
              </a:defRPr>
            </a:pPr>
            <a:r>
              <a:rPr sz="1600" dirty="0"/>
              <a:t>Download kernel source</a:t>
            </a:r>
            <a:endParaRPr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69080" y="128016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apt-get source linux-hwe-6.8 → full Ubuntu 6.8 source tree</a:t>
            </a:r>
            <a:endParaRPr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05840" y="1828800"/>
            <a:ext cx="411480" cy="365760"/>
          </a:xfrm>
          <a:prstGeom prst="roundRect">
            <a:avLst/>
          </a:prstGeom>
          <a:solidFill>
            <a:srgbClr val="057A55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24128" y="182880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82880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057A55"/>
                </a:solidFill>
              </a:defRPr>
            </a:pPr>
            <a:r>
              <a:rPr sz="1600" dirty="0"/>
              <a:t>Apply modifications</a:t>
            </a:r>
            <a:endParaRPr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9080" y="182880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Patches mm/</a:t>
            </a:r>
            <a:r>
              <a:rPr sz="1600" dirty="0" err="1"/>
              <a:t>memory.c</a:t>
            </a:r>
            <a:r>
              <a:rPr sz="1600" dirty="0"/>
              <a:t> (measurement + pre-copy + /proc interface)</a:t>
            </a:r>
            <a:endParaRPr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005840" y="2377439"/>
            <a:ext cx="411480" cy="365760"/>
          </a:xfrm>
          <a:prstGeom prst="roundRect">
            <a:avLst/>
          </a:prstGeom>
          <a:solidFill>
            <a:srgbClr val="1A56DB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24128" y="2377439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2377439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1A56DB"/>
                </a:solidFill>
              </a:defRPr>
            </a:pPr>
            <a:r>
              <a:rPr sz="1600" dirty="0"/>
              <a:t>Configure kernel</a:t>
            </a:r>
            <a:endParaRPr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9080" y="2377439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cp /boot/config-$(</a:t>
            </a:r>
            <a:r>
              <a:rPr sz="1600" dirty="0" err="1"/>
              <a:t>uname</a:t>
            </a:r>
            <a:r>
              <a:rPr sz="1600" dirty="0"/>
              <a:t> -r) .config &amp;&amp; make </a:t>
            </a:r>
            <a:r>
              <a:rPr sz="1600" dirty="0" err="1"/>
              <a:t>olddefconfig</a:t>
            </a:r>
            <a:endParaRPr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005840" y="2926079"/>
            <a:ext cx="411480" cy="365760"/>
          </a:xfrm>
          <a:prstGeom prst="roundRect">
            <a:avLst/>
          </a:prstGeom>
          <a:solidFill>
            <a:srgbClr val="B45309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24128" y="2926079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2926079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B45309"/>
                </a:solidFill>
              </a:defRPr>
            </a:pPr>
            <a:r>
              <a:rPr sz="1600" dirty="0"/>
              <a:t>Compile</a:t>
            </a:r>
            <a:endParaRPr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69080" y="2926079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make -j16 (~30 min on 16-core AMD) → </a:t>
            </a:r>
            <a:r>
              <a:rPr sz="1600" dirty="0" err="1"/>
              <a:t>bzImage</a:t>
            </a:r>
            <a:r>
              <a:rPr sz="1600" dirty="0"/>
              <a:t> + ~5000 modules</a:t>
            </a:r>
            <a:endParaRPr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005840" y="3474720"/>
            <a:ext cx="411480" cy="365760"/>
          </a:xfrm>
          <a:prstGeom prst="roundRect">
            <a:avLst/>
          </a:prstGeom>
          <a:solidFill>
            <a:srgbClr val="1A56DB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24128" y="347472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347472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1A56DB"/>
                </a:solidFill>
              </a:defRPr>
            </a:pPr>
            <a:r>
              <a:rPr sz="1600" dirty="0"/>
              <a:t>Install</a:t>
            </a:r>
            <a:endParaRPr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069080" y="347472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make </a:t>
            </a:r>
            <a:r>
              <a:rPr sz="1600" dirty="0" err="1"/>
              <a:t>modules_install</a:t>
            </a:r>
            <a:r>
              <a:rPr sz="1600" dirty="0"/>
              <a:t> &amp;&amp; make install → /boot/vmlinuz-6.8.12-cow-topic7</a:t>
            </a:r>
            <a:endParaRPr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1005840" y="4023360"/>
            <a:ext cx="411480" cy="365760"/>
          </a:xfrm>
          <a:prstGeom prst="roundRect">
            <a:avLst/>
          </a:prstGeom>
          <a:solidFill>
            <a:srgbClr val="057A55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1024128" y="402336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0200" y="402336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057A55"/>
                </a:solidFill>
              </a:defRPr>
            </a:pPr>
            <a:r>
              <a:rPr sz="1600" dirty="0"/>
              <a:t>Generate </a:t>
            </a:r>
            <a:r>
              <a:rPr sz="1600" dirty="0" err="1"/>
              <a:t>initramfs</a:t>
            </a:r>
            <a:endParaRPr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9080" y="402336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update-</a:t>
            </a:r>
            <a:r>
              <a:rPr sz="1600" dirty="0" err="1"/>
              <a:t>initramfs</a:t>
            </a:r>
            <a:r>
              <a:rPr sz="1600" dirty="0"/>
              <a:t> -c -k 6.8.12-cow-topic7 (all drivers included)</a:t>
            </a:r>
            <a:endParaRPr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1005840" y="4572000"/>
            <a:ext cx="411480" cy="365760"/>
          </a:xfrm>
          <a:prstGeom prst="roundRect">
            <a:avLst/>
          </a:prstGeom>
          <a:solidFill>
            <a:srgbClr val="C81E1E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1024128" y="457200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457200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C81E1E"/>
                </a:solidFill>
              </a:defRPr>
            </a:pPr>
            <a:r>
              <a:rPr sz="1600" dirty="0"/>
              <a:t>Port </a:t>
            </a:r>
            <a:r>
              <a:rPr sz="1600" dirty="0" err="1"/>
              <a:t>WiFi</a:t>
            </a:r>
            <a:r>
              <a:rPr sz="1600" dirty="0"/>
              <a:t> driver</a:t>
            </a:r>
            <a:endParaRPr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069080" y="457200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Built AIC8800 USB </a:t>
            </a:r>
            <a:r>
              <a:rPr sz="1600" dirty="0" err="1"/>
              <a:t>WiFi</a:t>
            </a:r>
            <a:r>
              <a:rPr sz="1600" dirty="0"/>
              <a:t> driver from vendor source against custom kernel</a:t>
            </a:r>
            <a:endParaRPr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1005840" y="5120640"/>
            <a:ext cx="411480" cy="365760"/>
          </a:xfrm>
          <a:prstGeom prst="roundRect">
            <a:avLst/>
          </a:prstGeom>
          <a:solidFill>
            <a:srgbClr val="1A56DB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1024128" y="5120640"/>
            <a:ext cx="384048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00200" y="5120640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1A56DB"/>
                </a:solidFill>
              </a:defRPr>
            </a:pPr>
            <a:r>
              <a:rPr sz="1600" dirty="0"/>
              <a:t>Boot &amp; verify</a:t>
            </a:r>
            <a:endParaRPr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069080" y="5120640"/>
            <a:ext cx="704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600" dirty="0"/>
              <a:t>grub-reboot → SSH in → verify /proc/</a:t>
            </a:r>
            <a:r>
              <a:rPr sz="1600" dirty="0" err="1"/>
              <a:t>cow_stats</a:t>
            </a:r>
            <a:r>
              <a:rPr sz="1600" dirty="0"/>
              <a:t> and </a:t>
            </a:r>
            <a:r>
              <a:rPr sz="1600" dirty="0" err="1"/>
              <a:t>dmesg</a:t>
            </a:r>
            <a:r>
              <a:rPr sz="1600" dirty="0"/>
              <a:t> output</a:t>
            </a:r>
            <a:endParaRPr sz="1600" dirty="0"/>
          </a:p>
        </p:txBody>
      </p:sp>
      <p:sp>
        <p:nvSpPr>
          <p:cNvPr id="38" name="页脚占位符 37"/>
          <p:cNvSpPr>
            <a:spLocks noGrp="1"/>
          </p:cNvSpPr>
          <p:nvPr>
            <p:ph type="ftr" sz="quarter" idx="11"/>
          </p:nvPr>
        </p:nvSpPr>
        <p:spPr>
          <a:xfrm>
            <a:off x="440055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14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B45309"/>
                </a:solidFill>
              </a:defRPr>
            </a:pPr>
            <a:r>
              <a:t>Implementation: Req 2 — Pre-Copy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B453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5303520" cy="55321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310642" y="1140968"/>
            <a:ext cx="4937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B45309"/>
                </a:solidFill>
              </a:defRPr>
            </a:pPr>
            <a:r>
              <a:rPr dirty="0"/>
              <a:t>Pre-Copy Algorithm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310642" y="1554480"/>
            <a:ext cx="4937760" cy="472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111827"/>
                </a:solidFill>
              </a:defRPr>
            </a:pPr>
            <a:r>
              <a:rPr sz="1600" dirty="0"/>
              <a:t>When page N triggers COW fault: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Step 1: Complete normal COW for page N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600" dirty="0"/>
              <a:t>  (existing kernel behavior, unchanged)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Step 2: Look ahead at page N+1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600" dirty="0"/>
              <a:t>  Calculate </a:t>
            </a:r>
            <a:r>
              <a:rPr sz="1600" dirty="0" err="1"/>
              <a:t>next_addr</a:t>
            </a:r>
            <a:r>
              <a:rPr sz="1600" dirty="0"/>
              <a:t> = </a:t>
            </a:r>
            <a:r>
              <a:rPr sz="1600" dirty="0" err="1"/>
              <a:t>fault_addr</a:t>
            </a:r>
            <a:r>
              <a:rPr sz="1600" dirty="0"/>
              <a:t> + PAGE_SIZE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Step 3: Validate N+1 is a COW candidate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600" dirty="0"/>
              <a:t>  (5 safety checks — see right panel)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600" dirty="0"/>
              <a:t>Step 4: If valid → allocate, copy, update PTE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600" dirty="0"/>
              <a:t>  Pre-copied page is immediately writable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C81E1E"/>
                </a:solidFill>
              </a:defRPr>
            </a:pPr>
            <a:r>
              <a:rPr sz="1600" dirty="0"/>
              <a:t>Step 5: If any check fails → skip silently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600" dirty="0"/>
              <a:t>  No impact on current fault processing</a:t>
            </a:r>
            <a:endParaRPr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583680" y="1097280"/>
            <a:ext cx="4846320" cy="24231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C81E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85800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C81E1E"/>
                </a:solidFill>
              </a:defRPr>
            </a:pPr>
            <a:r>
              <a:t>5 Safety Checks (all must pass)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554480"/>
            <a:ext cx="4572000" cy="174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1. next_addr &lt; vma-&gt;vm_end  (within VMA)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2. Same PMD range (no 2MB boundary cross)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3. PTE present AND read-only (COW candidate)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4. Page is anonymous (not file-backed)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5. Page is NOT exclusive (actually shared)</a:t>
            </a:r>
            <a:endParaRPr sz="1800"/>
          </a:p>
        </p:txBody>
      </p:sp>
      <p:sp>
        <p:nvSpPr>
          <p:cNvPr id="10" name="Rounded Rectangle 9"/>
          <p:cNvSpPr/>
          <p:nvPr/>
        </p:nvSpPr>
        <p:spPr>
          <a:xfrm>
            <a:off x="6583680" y="3794759"/>
            <a:ext cx="4876800" cy="2554525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858000" y="388620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1A56DB"/>
                </a:solidFill>
              </a:defRPr>
            </a:pPr>
            <a:r>
              <a:t>Race Condition Handling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4251960"/>
            <a:ext cx="4572000" cy="1971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Between check and copy, another CPU may: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Modify the same PTE (concurrent fault)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Free the page (process exit)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800" dirty="0"/>
              <a:t>Solution: </a:t>
            </a:r>
            <a:r>
              <a:rPr sz="1800" dirty="0" err="1"/>
              <a:t>folio_get</a:t>
            </a:r>
            <a:r>
              <a:rPr sz="1800" dirty="0"/>
              <a:t>() before unlock,</a:t>
            </a:r>
            <a:endParaRPr sz="1800" dirty="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800" dirty="0"/>
              <a:t>re-lock + </a:t>
            </a:r>
            <a:r>
              <a:rPr sz="1800" dirty="0" err="1"/>
              <a:t>pte_same</a:t>
            </a:r>
            <a:r>
              <a:rPr sz="1800" dirty="0"/>
              <a:t>() verify after </a:t>
            </a:r>
            <a:r>
              <a:rPr sz="1800" dirty="0" err="1"/>
              <a:t>alloc</a:t>
            </a:r>
            <a:endParaRPr sz="18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800" dirty="0"/>
              <a:t>If PTE changed → discard new page, return</a:t>
            </a:r>
            <a:endParaRPr sz="18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4632960" y="634936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15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B45309"/>
                </a:solidFill>
              </a:defRPr>
            </a:pPr>
            <a:r>
              <a:t>Implementation: Req 2 — Pre-Copy Code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B453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984240" y="984885"/>
            <a:ext cx="5498465" cy="5828665"/>
          </a:xfrm>
          <a:prstGeom prst="roundRect">
            <a:avLst/>
          </a:prstGeom>
          <a:solidFill>
            <a:srgbClr val="F0F0F5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505791" y="984758"/>
            <a:ext cx="749807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047A85"/>
                </a:solidFill>
              </a:defRPr>
            </a:pPr>
            <a:r>
              <a:rPr dirty="0"/>
              <a:t>static void </a:t>
            </a:r>
            <a:r>
              <a:rPr dirty="0" err="1"/>
              <a:t>cow_try_precopy</a:t>
            </a:r>
            <a:r>
              <a:rPr dirty="0"/>
              <a:t>(struct </a:t>
            </a:r>
            <a:r>
              <a:rPr dirty="0" err="1"/>
              <a:t>vm_area_struct</a:t>
            </a:r>
            <a:r>
              <a:rPr dirty="0"/>
              <a:t> *</a:t>
            </a:r>
            <a:r>
              <a:rPr dirty="0" err="1"/>
              <a:t>vma</a:t>
            </a:r>
            <a:r>
              <a:rPr dirty="0"/>
              <a:t>,</a:t>
            </a:r>
            <a:br>
              <a:rPr dirty="0"/>
            </a:br>
            <a:r>
              <a:rPr dirty="0"/>
              <a:t>        struct </a:t>
            </a:r>
            <a:r>
              <a:rPr dirty="0" err="1"/>
              <a:t>mm_struct</a:t>
            </a:r>
            <a:r>
              <a:rPr dirty="0"/>
              <a:t> *mm, </a:t>
            </a:r>
            <a:r>
              <a:rPr dirty="0" err="1"/>
              <a:t>pmd_t</a:t>
            </a:r>
            <a:r>
              <a:rPr dirty="0"/>
              <a:t> *</a:t>
            </a:r>
            <a:r>
              <a:rPr dirty="0" err="1"/>
              <a:t>pmd</a:t>
            </a:r>
            <a:r>
              <a:rPr dirty="0"/>
              <a:t>, unsigned long </a:t>
            </a:r>
            <a:r>
              <a:rPr dirty="0" err="1"/>
              <a:t>fault_addr</a:t>
            </a:r>
            <a:r>
              <a:rPr dirty="0"/>
              <a:t>)</a:t>
            </a:r>
            <a:br>
              <a:rPr dirty="0"/>
            </a:br>
            <a:r>
              <a:rPr dirty="0"/>
              <a:t>{</a:t>
            </a:r>
            <a:br>
              <a:rPr dirty="0"/>
            </a:br>
            <a:r>
              <a:rPr dirty="0"/>
              <a:t>    unsigned long </a:t>
            </a:r>
            <a:r>
              <a:rPr dirty="0" err="1"/>
              <a:t>next_addr</a:t>
            </a:r>
            <a:r>
              <a:rPr dirty="0"/>
              <a:t> = </a:t>
            </a:r>
            <a:r>
              <a:rPr dirty="0" err="1"/>
              <a:t>fault_addr</a:t>
            </a:r>
            <a:r>
              <a:rPr dirty="0"/>
              <a:t> + PAGE_SIZE;</a:t>
            </a:r>
            <a:br>
              <a:rPr dirty="0"/>
            </a:br>
            <a:br>
              <a:rPr dirty="0"/>
            </a:br>
            <a:r>
              <a:rPr dirty="0"/>
              <a:t>    // Safety checks</a:t>
            </a:r>
            <a:r>
              <a:rPr lang="en-US" dirty="0"/>
              <a:t>      </a:t>
            </a:r>
            <a:br>
              <a:rPr dirty="0"/>
            </a:br>
            <a:r>
              <a:rPr dirty="0"/>
              <a:t>    if (</a:t>
            </a:r>
            <a:r>
              <a:rPr dirty="0" err="1"/>
              <a:t>next_addr</a:t>
            </a:r>
            <a:r>
              <a:rPr dirty="0"/>
              <a:t> &gt;= </a:t>
            </a:r>
            <a:r>
              <a:rPr dirty="0" err="1"/>
              <a:t>vma</a:t>
            </a:r>
            <a:r>
              <a:rPr dirty="0"/>
              <a:t>-&gt;</a:t>
            </a:r>
            <a:r>
              <a:rPr dirty="0" err="1"/>
              <a:t>vm_end</a:t>
            </a:r>
            <a:r>
              <a:rPr dirty="0"/>
              <a:t>) return;</a:t>
            </a:r>
            <a:br>
              <a:rPr dirty="0"/>
            </a:br>
            <a:r>
              <a:rPr dirty="0"/>
              <a:t>    if ((</a:t>
            </a:r>
            <a:r>
              <a:rPr dirty="0" err="1"/>
              <a:t>next_addr</a:t>
            </a:r>
            <a:r>
              <a:rPr dirty="0"/>
              <a:t> &amp; PMD_MASK) != (</a:t>
            </a:r>
            <a:r>
              <a:rPr dirty="0" err="1"/>
              <a:t>fault_addr</a:t>
            </a:r>
            <a:r>
              <a:rPr dirty="0"/>
              <a:t> &amp; PMD_MASK)) return;</a:t>
            </a:r>
            <a:br>
              <a:rPr dirty="0"/>
            </a:br>
            <a:r>
              <a:rPr dirty="0"/>
              <a:t>    if (!(</a:t>
            </a:r>
            <a:r>
              <a:rPr dirty="0" err="1"/>
              <a:t>vma</a:t>
            </a:r>
            <a:r>
              <a:rPr dirty="0"/>
              <a:t>-&gt;</a:t>
            </a:r>
            <a:r>
              <a:rPr dirty="0" err="1"/>
              <a:t>vm_flags</a:t>
            </a:r>
            <a:r>
              <a:rPr dirty="0"/>
              <a:t> &amp; VM_WRITE)) return;</a:t>
            </a:r>
            <a:br>
              <a:rPr dirty="0"/>
            </a:br>
            <a:r>
              <a:rPr dirty="0"/>
              <a:t>    if (</a:t>
            </a:r>
            <a:r>
              <a:rPr dirty="0" err="1"/>
              <a:t>vma</a:t>
            </a:r>
            <a:r>
              <a:rPr dirty="0"/>
              <a:t>-&gt;</a:t>
            </a:r>
            <a:r>
              <a:rPr dirty="0" err="1"/>
              <a:t>vm_flags</a:t>
            </a:r>
            <a:r>
              <a:rPr dirty="0"/>
              <a:t> &amp; (VM_SHARED | VM_MAYSHARE)) return;</a:t>
            </a:r>
            <a:br>
              <a:rPr dirty="0"/>
            </a:br>
            <a:br>
              <a:rPr dirty="0"/>
            </a:br>
            <a:r>
              <a:rPr dirty="0"/>
              <a:t>    // Lock PTE, verify COW candidate</a:t>
            </a:r>
            <a:br>
              <a:rPr dirty="0"/>
            </a:br>
            <a:r>
              <a:rPr dirty="0"/>
              <a:t>    </a:t>
            </a:r>
            <a:r>
              <a:rPr dirty="0" err="1"/>
              <a:t>pte</a:t>
            </a:r>
            <a:r>
              <a:rPr dirty="0"/>
              <a:t> = </a:t>
            </a:r>
            <a:r>
              <a:rPr dirty="0" err="1"/>
              <a:t>pte_offset_map_lock</a:t>
            </a:r>
            <a:r>
              <a:rPr dirty="0"/>
              <a:t>(mm, </a:t>
            </a:r>
            <a:r>
              <a:rPr dirty="0" err="1"/>
              <a:t>pmd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&amp;</a:t>
            </a:r>
            <a:r>
              <a:rPr dirty="0" err="1"/>
              <a:t>ptl</a:t>
            </a:r>
            <a:r>
              <a:rPr dirty="0"/>
              <a:t>);</a:t>
            </a:r>
            <a:br>
              <a:rPr dirty="0"/>
            </a:br>
            <a:r>
              <a:rPr dirty="0"/>
              <a:t>    if (!</a:t>
            </a:r>
            <a:r>
              <a:rPr dirty="0" err="1"/>
              <a:t>pte_present</a:t>
            </a:r>
            <a:r>
              <a:rPr dirty="0"/>
              <a:t>(</a:t>
            </a:r>
            <a:r>
              <a:rPr dirty="0" err="1"/>
              <a:t>pteval</a:t>
            </a:r>
            <a:r>
              <a:rPr dirty="0"/>
              <a:t>) || </a:t>
            </a:r>
            <a:r>
              <a:rPr dirty="0" err="1"/>
              <a:t>pte_write</a:t>
            </a:r>
            <a:r>
              <a:rPr dirty="0"/>
              <a:t>(</a:t>
            </a:r>
            <a:r>
              <a:rPr dirty="0" err="1"/>
              <a:t>pteval</a:t>
            </a:r>
            <a:r>
              <a:rPr dirty="0"/>
              <a:t>)) { unlock; return; }</a:t>
            </a:r>
            <a:br>
              <a:rPr dirty="0"/>
            </a:br>
            <a:br>
              <a:rPr dirty="0"/>
            </a:br>
            <a:r>
              <a:rPr dirty="0"/>
              <a:t>    </a:t>
            </a:r>
            <a:r>
              <a:rPr dirty="0" err="1"/>
              <a:t>old_page</a:t>
            </a:r>
            <a:r>
              <a:rPr dirty="0"/>
              <a:t> = </a:t>
            </a:r>
            <a:r>
              <a:rPr dirty="0" err="1"/>
              <a:t>vm_normal_page</a:t>
            </a:r>
            <a:r>
              <a:rPr dirty="0"/>
              <a:t>(</a:t>
            </a:r>
            <a:r>
              <a:rPr dirty="0" err="1"/>
              <a:t>vma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</a:t>
            </a:r>
            <a:r>
              <a:rPr dirty="0" err="1"/>
              <a:t>pteval</a:t>
            </a:r>
            <a:r>
              <a:rPr dirty="0"/>
              <a:t>);</a:t>
            </a:r>
            <a:br>
              <a:rPr dirty="0"/>
            </a:br>
            <a:r>
              <a:rPr dirty="0"/>
              <a:t>    if (!</a:t>
            </a:r>
            <a:r>
              <a:rPr dirty="0" err="1"/>
              <a:t>folio_test_anon</a:t>
            </a:r>
            <a:r>
              <a:rPr dirty="0"/>
              <a:t>(</a:t>
            </a:r>
            <a:r>
              <a:rPr dirty="0" err="1"/>
              <a:t>old_folio</a:t>
            </a:r>
            <a:r>
              <a:rPr dirty="0"/>
              <a:t>) || PageAnonExclusive(</a:t>
            </a:r>
            <a:r>
              <a:rPr dirty="0" err="1"/>
              <a:t>old_page</a:t>
            </a:r>
            <a:r>
              <a:rPr dirty="0"/>
              <a:t>))</a:t>
            </a:r>
            <a:br>
              <a:rPr dirty="0"/>
            </a:br>
            <a:r>
              <a:rPr dirty="0"/>
              <a:t>        { unlock; return; }</a:t>
            </a:r>
            <a:br>
              <a:rPr dirty="0"/>
            </a:br>
            <a:br>
              <a:rPr dirty="0"/>
            </a:br>
            <a:r>
              <a:rPr dirty="0"/>
              <a:t>    </a:t>
            </a:r>
            <a:r>
              <a:rPr dirty="0" err="1"/>
              <a:t>folio_get</a:t>
            </a:r>
            <a:r>
              <a:rPr dirty="0"/>
              <a:t>(</a:t>
            </a:r>
            <a:r>
              <a:rPr dirty="0" err="1"/>
              <a:t>old_folio</a:t>
            </a:r>
            <a:r>
              <a:rPr dirty="0"/>
              <a:t>);  // ref before unlock</a:t>
            </a:r>
            <a:br>
              <a:rPr dirty="0"/>
            </a:br>
            <a:r>
              <a:rPr dirty="0"/>
              <a:t>    </a:t>
            </a:r>
            <a:r>
              <a:rPr dirty="0" err="1"/>
              <a:t>pte_unmap_unlock</a:t>
            </a:r>
            <a:r>
              <a:rPr dirty="0"/>
              <a:t>(</a:t>
            </a:r>
            <a:r>
              <a:rPr dirty="0" err="1"/>
              <a:t>pte</a:t>
            </a:r>
            <a:r>
              <a:rPr dirty="0"/>
              <a:t>, </a:t>
            </a:r>
            <a:r>
              <a:rPr dirty="0" err="1"/>
              <a:t>ptl</a:t>
            </a:r>
            <a:r>
              <a:rPr dirty="0"/>
              <a:t>);</a:t>
            </a:r>
            <a:br>
              <a:rPr dirty="0"/>
            </a:br>
            <a:br>
              <a:rPr dirty="0"/>
            </a:br>
            <a:r>
              <a:rPr dirty="0"/>
              <a:t>    // Allocate and copy</a:t>
            </a:r>
            <a:br>
              <a:rPr dirty="0"/>
            </a:br>
            <a:r>
              <a:rPr dirty="0"/>
              <a:t>    </a:t>
            </a:r>
            <a:r>
              <a:rPr dirty="0" err="1"/>
              <a:t>new_folio</a:t>
            </a:r>
            <a:r>
              <a:rPr dirty="0"/>
              <a:t> = </a:t>
            </a:r>
            <a:r>
              <a:rPr dirty="0" err="1"/>
              <a:t>folio_prealloc</a:t>
            </a:r>
            <a:r>
              <a:rPr dirty="0"/>
              <a:t>(mm, </a:t>
            </a:r>
            <a:r>
              <a:rPr dirty="0" err="1"/>
              <a:t>vma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false);</a:t>
            </a:r>
            <a:br>
              <a:rPr dirty="0"/>
            </a:br>
            <a:r>
              <a:rPr dirty="0"/>
              <a:t>    </a:t>
            </a:r>
            <a:r>
              <a:rPr dirty="0" err="1"/>
              <a:t>copy_user_highpage</a:t>
            </a:r>
            <a:r>
              <a:rPr dirty="0"/>
              <a:t>(&amp;</a:t>
            </a:r>
            <a:r>
              <a:rPr dirty="0" err="1"/>
              <a:t>new_folio</a:t>
            </a:r>
            <a:r>
              <a:rPr dirty="0"/>
              <a:t>-&gt;page, </a:t>
            </a:r>
            <a:r>
              <a:rPr dirty="0" err="1"/>
              <a:t>old_page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</a:t>
            </a:r>
            <a:r>
              <a:rPr dirty="0" err="1"/>
              <a:t>vma</a:t>
            </a:r>
            <a:r>
              <a:rPr dirty="0"/>
              <a:t>);</a:t>
            </a:r>
            <a:br>
              <a:rPr dirty="0"/>
            </a:br>
            <a:br>
              <a:rPr dirty="0"/>
            </a:br>
            <a:r>
              <a:rPr dirty="0"/>
              <a:t>    // Re-lock, verify PTE unchanged, install new page</a:t>
            </a:r>
            <a:br>
              <a:rPr dirty="0"/>
            </a:br>
            <a:r>
              <a:rPr dirty="0"/>
              <a:t>    </a:t>
            </a:r>
            <a:r>
              <a:rPr dirty="0" err="1"/>
              <a:t>pte</a:t>
            </a:r>
            <a:r>
              <a:rPr dirty="0"/>
              <a:t> = </a:t>
            </a:r>
            <a:r>
              <a:rPr dirty="0" err="1"/>
              <a:t>pte_offset_map_lock</a:t>
            </a:r>
            <a:r>
              <a:rPr dirty="0"/>
              <a:t>(mm, </a:t>
            </a:r>
            <a:r>
              <a:rPr dirty="0" err="1"/>
              <a:t>pmd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&amp;</a:t>
            </a:r>
            <a:r>
              <a:rPr dirty="0" err="1"/>
              <a:t>ptl</a:t>
            </a:r>
            <a:r>
              <a:rPr dirty="0"/>
              <a:t>);</a:t>
            </a:r>
            <a:br>
              <a:rPr dirty="0"/>
            </a:br>
            <a:r>
              <a:rPr dirty="0"/>
              <a:t>    if (!</a:t>
            </a:r>
            <a:r>
              <a:rPr dirty="0" err="1"/>
              <a:t>pte_same</a:t>
            </a:r>
            <a:r>
              <a:rPr dirty="0"/>
              <a:t>(</a:t>
            </a:r>
            <a:r>
              <a:rPr dirty="0" err="1"/>
              <a:t>ptep_get</a:t>
            </a:r>
            <a:r>
              <a:rPr dirty="0"/>
              <a:t>(</a:t>
            </a:r>
            <a:r>
              <a:rPr dirty="0" err="1"/>
              <a:t>pte</a:t>
            </a:r>
            <a:r>
              <a:rPr dirty="0"/>
              <a:t>), </a:t>
            </a:r>
            <a:r>
              <a:rPr dirty="0" err="1"/>
              <a:t>pteval</a:t>
            </a:r>
            <a:r>
              <a:rPr dirty="0"/>
              <a:t>)) { cleanup; return; }</a:t>
            </a:r>
            <a:br>
              <a:rPr dirty="0"/>
            </a:br>
            <a:br>
              <a:rPr dirty="0"/>
            </a:br>
            <a:r>
              <a:rPr dirty="0"/>
              <a:t>    entry = </a:t>
            </a:r>
            <a:r>
              <a:rPr dirty="0" err="1"/>
              <a:t>maybe_mkwrite</a:t>
            </a:r>
            <a:r>
              <a:rPr dirty="0"/>
              <a:t>(</a:t>
            </a:r>
            <a:r>
              <a:rPr dirty="0" err="1"/>
              <a:t>pte_mkdirty</a:t>
            </a:r>
            <a:r>
              <a:rPr dirty="0"/>
              <a:t>(</a:t>
            </a:r>
            <a:r>
              <a:rPr dirty="0" err="1"/>
              <a:t>mk_pte</a:t>
            </a:r>
            <a:r>
              <a:rPr dirty="0"/>
              <a:t>(...)), </a:t>
            </a:r>
            <a:r>
              <a:rPr dirty="0" err="1"/>
              <a:t>vma</a:t>
            </a:r>
            <a:r>
              <a:rPr dirty="0"/>
              <a:t>);</a:t>
            </a:r>
            <a:br>
              <a:rPr dirty="0"/>
            </a:br>
            <a:r>
              <a:rPr dirty="0"/>
              <a:t>    </a:t>
            </a:r>
            <a:r>
              <a:rPr dirty="0" err="1"/>
              <a:t>ptep_clear_flush</a:t>
            </a:r>
            <a:r>
              <a:rPr dirty="0"/>
              <a:t>(</a:t>
            </a:r>
            <a:r>
              <a:rPr dirty="0" err="1"/>
              <a:t>vma</a:t>
            </a:r>
            <a:r>
              <a:rPr dirty="0"/>
              <a:t>, </a:t>
            </a:r>
            <a:r>
              <a:rPr dirty="0" err="1"/>
              <a:t>next_addr</a:t>
            </a:r>
            <a:r>
              <a:rPr dirty="0"/>
              <a:t>, </a:t>
            </a:r>
            <a:r>
              <a:rPr dirty="0" err="1"/>
              <a:t>pte</a:t>
            </a:r>
            <a:r>
              <a:rPr dirty="0"/>
              <a:t>);</a:t>
            </a:r>
            <a:br>
              <a:rPr dirty="0"/>
            </a:br>
            <a:r>
              <a:rPr dirty="0"/>
              <a:t>    </a:t>
            </a:r>
            <a:r>
              <a:rPr dirty="0" err="1"/>
              <a:t>set_pte_at</a:t>
            </a:r>
            <a:r>
              <a:rPr dirty="0"/>
              <a:t>(mm, </a:t>
            </a:r>
            <a:r>
              <a:rPr dirty="0" err="1"/>
              <a:t>next_addr</a:t>
            </a:r>
            <a:r>
              <a:rPr dirty="0"/>
              <a:t>, </a:t>
            </a:r>
            <a:r>
              <a:rPr dirty="0" err="1"/>
              <a:t>pte</a:t>
            </a:r>
            <a:r>
              <a:rPr dirty="0"/>
              <a:t>, entry);  // now writable!</a:t>
            </a:r>
            <a:br>
              <a:rPr dirty="0"/>
            </a:br>
            <a:r>
              <a:rPr dirty="0"/>
              <a:t>}</a:t>
            </a:r>
            <a:endParaRPr dirty="0"/>
          </a:p>
        </p:txBody>
      </p:sp>
      <p:sp>
        <p:nvSpPr>
          <p:cNvPr id="6" name="Rounded Rectangle 5"/>
          <p:cNvSpPr/>
          <p:nvPr/>
        </p:nvSpPr>
        <p:spPr>
          <a:xfrm>
            <a:off x="721218" y="1153160"/>
            <a:ext cx="4584878" cy="53949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99319" y="1319777"/>
            <a:ext cx="2468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1A56DB"/>
                </a:solidFill>
              </a:defRPr>
            </a:pPr>
            <a:r>
              <a:rPr sz="2000" dirty="0"/>
              <a:t>Call Site</a:t>
            </a:r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77584" y="1752307"/>
            <a:ext cx="24688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047A85"/>
                </a:solidFill>
              </a:defRPr>
            </a:pPr>
            <a:r>
              <a:rPr sz="1400" dirty="0"/>
              <a:t>// In </a:t>
            </a:r>
            <a:r>
              <a:rPr sz="1400" dirty="0" err="1"/>
              <a:t>wp_page_copy</a:t>
            </a:r>
            <a:r>
              <a:rPr sz="1400" dirty="0"/>
              <a:t>(),</a:t>
            </a:r>
            <a:br>
              <a:rPr sz="1400" dirty="0"/>
            </a:br>
            <a:r>
              <a:rPr sz="1400" dirty="0"/>
              <a:t>// after successful COW:</a:t>
            </a:r>
            <a:br>
              <a:rPr sz="1400" dirty="0"/>
            </a:br>
            <a:r>
              <a:rPr sz="1400" dirty="0"/>
              <a:t>if (</a:t>
            </a:r>
            <a:r>
              <a:rPr sz="1400" dirty="0" err="1"/>
              <a:t>cow_precopy_enabled</a:t>
            </a:r>
            <a:br>
              <a:rPr sz="1400" dirty="0"/>
            </a:br>
            <a:r>
              <a:rPr sz="1400" dirty="0"/>
              <a:t>    &amp;&amp; </a:t>
            </a:r>
            <a:r>
              <a:rPr sz="1400" dirty="0" err="1"/>
              <a:t>page_copied</a:t>
            </a:r>
            <a:r>
              <a:rPr sz="1400" dirty="0"/>
              <a:t>)</a:t>
            </a:r>
            <a:br>
              <a:rPr sz="1400" dirty="0"/>
            </a:br>
            <a:r>
              <a:rPr sz="1400" dirty="0"/>
              <a:t>  </a:t>
            </a:r>
            <a:r>
              <a:rPr sz="1400" dirty="0" err="1"/>
              <a:t>cow_try_precopy</a:t>
            </a:r>
            <a:r>
              <a:rPr sz="1400" dirty="0"/>
              <a:t>(</a:t>
            </a:r>
            <a:br>
              <a:rPr sz="1400" dirty="0"/>
            </a:br>
            <a:r>
              <a:rPr sz="1400" dirty="0"/>
              <a:t>    </a:t>
            </a:r>
            <a:r>
              <a:rPr sz="1400" dirty="0" err="1"/>
              <a:t>vma</a:t>
            </a:r>
            <a:r>
              <a:rPr sz="1400" dirty="0"/>
              <a:t>, mm,</a:t>
            </a:r>
            <a:br>
              <a:rPr sz="1400" dirty="0"/>
            </a:br>
            <a:r>
              <a:rPr sz="1400" dirty="0"/>
              <a:t>    </a:t>
            </a:r>
            <a:r>
              <a:rPr sz="1400" dirty="0" err="1"/>
              <a:t>vmf</a:t>
            </a:r>
            <a:r>
              <a:rPr sz="1400" dirty="0"/>
              <a:t>-&gt;</a:t>
            </a:r>
            <a:r>
              <a:rPr sz="1400" dirty="0" err="1"/>
              <a:t>pmd</a:t>
            </a:r>
            <a:r>
              <a:rPr sz="1400" dirty="0"/>
              <a:t>,</a:t>
            </a:r>
            <a:br>
              <a:rPr sz="1400" dirty="0"/>
            </a:br>
            <a:r>
              <a:rPr sz="1400" dirty="0"/>
              <a:t>    </a:t>
            </a:r>
            <a:r>
              <a:rPr sz="1400" dirty="0" err="1"/>
              <a:t>vmf</a:t>
            </a:r>
            <a:r>
              <a:rPr sz="1400" dirty="0"/>
              <a:t>-&gt;address);</a:t>
            </a:r>
            <a:br>
              <a:rPr sz="1400" dirty="0"/>
            </a:br>
            <a:r>
              <a:rPr sz="1400" dirty="0" err="1"/>
              <a:t>delayacct_wpcopy_end</a:t>
            </a:r>
            <a:r>
              <a:rPr sz="1400" dirty="0"/>
              <a:t>();</a:t>
            </a:r>
            <a:br>
              <a:rPr sz="1400" dirty="0"/>
            </a:br>
            <a:r>
              <a:rPr sz="1400" dirty="0"/>
              <a:t>return 0;</a:t>
            </a:r>
            <a:endParaRPr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99319" y="4326514"/>
            <a:ext cx="390380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 sz="1200" b="1">
                <a:solidFill>
                  <a:srgbClr val="5E2D9B"/>
                </a:solidFill>
              </a:defRPr>
            </a:pPr>
            <a:r>
              <a:rPr sz="2000" dirty="0"/>
              <a:t>Placement: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After all cleanup</a:t>
            </a:r>
            <a:r>
              <a:rPr lang="en-US" sz="2000" dirty="0"/>
              <a:t> </a:t>
            </a:r>
            <a:r>
              <a:rPr sz="2000" dirty="0"/>
              <a:t>of current fault.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PTL released,</a:t>
            </a:r>
            <a:r>
              <a:rPr lang="en-US" sz="2000" dirty="0"/>
              <a:t> </a:t>
            </a:r>
            <a:r>
              <a:rPr sz="2000" dirty="0" err="1"/>
              <a:t>mmu_notifier</a:t>
            </a:r>
            <a:r>
              <a:rPr sz="2000" dirty="0"/>
              <a:t> done.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6B7280"/>
                </a:solidFill>
              </a:defRPr>
            </a:pPr>
            <a:r>
              <a:rPr sz="2000" dirty="0"/>
              <a:t>~80 lines added</a:t>
            </a:r>
            <a:r>
              <a:rPr lang="en-US" sz="2000" dirty="0"/>
              <a:t> </a:t>
            </a:r>
            <a:r>
              <a:rPr sz="2000" dirty="0"/>
              <a:t>to mm/</a:t>
            </a:r>
            <a:r>
              <a:rPr sz="2000" dirty="0" err="1"/>
              <a:t>memory.c</a:t>
            </a:r>
            <a:endParaRPr sz="20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431546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16</a:t>
            </a:r>
            <a:endParaRPr lang="en-US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Experiment Design &amp; Setup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731520" y="1097280"/>
            <a:ext cx="5029200" cy="237744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00584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1A56DB"/>
                </a:solidFill>
              </a:defRPr>
            </a:pPr>
            <a:r>
              <a:t>Environment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005840" y="1554480"/>
            <a:ext cx="4572000" cy="174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Platform:  AMD x86_64, 16 cores, 16GB RAM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OS:        Ubuntu 22.04.5 LTS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800" dirty="0"/>
              <a:t>Kernel:    6.8.12-cow-topic7 (modified)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Compiler:  GCC 11.4.0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Page size: 4 KB (base pages)</a:t>
            </a:r>
            <a:endParaRPr sz="1800" dirty="0"/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6400800" y="1097280"/>
            <a:ext cx="5029200" cy="237744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67512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B45309"/>
                </a:solidFill>
              </a:defRPr>
            </a:pPr>
            <a:r>
              <a:t>Methodology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675120" y="1554480"/>
            <a:ext cx="4572000" cy="1717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1. Boot modified kernel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2. Reset /proc/</a:t>
            </a:r>
            <a:r>
              <a:rPr sz="1800" dirty="0" err="1"/>
              <a:t>cow_stats</a:t>
            </a:r>
            <a:r>
              <a:rPr sz="1800" dirty="0"/>
              <a:t> + clear </a:t>
            </a:r>
            <a:r>
              <a:rPr sz="1800" dirty="0" err="1"/>
              <a:t>dmesg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3. Run benchmark (pre-copy OFF) → baseline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4. Enable pre-copy → run same benchmarks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5. Compare: runtime, faults, latency, hit rate</a:t>
            </a:r>
            <a:endParaRPr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731520" y="3705224"/>
            <a:ext cx="10698480" cy="274320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384048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57A55"/>
                </a:solidFill>
              </a:defRPr>
            </a:pPr>
            <a:r>
              <a:t>Workload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4206240"/>
            <a:ext cx="5029200" cy="218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1">
                <a:solidFill>
                  <a:srgbClr val="1A56DB"/>
                </a:solidFill>
              </a:defRPr>
            </a:pPr>
            <a:r>
              <a:rPr sz="1600" dirty="0"/>
              <a:t>Correctness Test (</a:t>
            </a:r>
            <a:r>
              <a:rPr sz="1600" dirty="0" err="1"/>
              <a:t>cow_test.c</a:t>
            </a:r>
            <a:r>
              <a:rPr sz="1600" dirty="0"/>
              <a:t>):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</a:t>
            </a:r>
            <a:r>
              <a:rPr sz="1600" dirty="0" err="1"/>
              <a:t>mmap</a:t>
            </a:r>
            <a:r>
              <a:rPr sz="1600" dirty="0"/>
              <a:t> 256 pages, fill with known pattern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fork(), child modifies every other page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Parent verifies data unchanged (isolation)</a:t>
            </a:r>
            <a:endParaRPr sz="1600" dirty="0"/>
          </a:p>
          <a:p>
            <a:pPr>
              <a:spcAft>
                <a:spcPts val="485"/>
              </a:spcAft>
              <a:defRPr sz="1300" b="1">
                <a:solidFill>
                  <a:srgbClr val="1A56DB"/>
                </a:solidFill>
              </a:defRPr>
            </a:pPr>
            <a:r>
              <a:rPr sz="1600" dirty="0"/>
              <a:t>Sequential Write (</a:t>
            </a:r>
            <a:r>
              <a:rPr sz="1600" dirty="0" err="1"/>
              <a:t>cow_bench</a:t>
            </a:r>
            <a:r>
              <a:rPr sz="1600" dirty="0"/>
              <a:t> seq):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fork() then write pages 0, 1, 2, ..., N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Best case for pre-copy (perfect locality)</a:t>
            </a:r>
            <a:endParaRPr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7920" y="4142740"/>
            <a:ext cx="5029200" cy="22993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85"/>
              </a:spcAft>
              <a:defRPr sz="1300" b="1">
                <a:solidFill>
                  <a:srgbClr val="1A56DB"/>
                </a:solidFill>
              </a:defRPr>
            </a:pPr>
            <a:r>
              <a:rPr sz="1600" dirty="0"/>
              <a:t>Random Write (</a:t>
            </a:r>
            <a:r>
              <a:rPr sz="1600" dirty="0" err="1"/>
              <a:t>cow_bench</a:t>
            </a:r>
            <a:r>
              <a:rPr sz="1600" dirty="0"/>
              <a:t> rand):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fork() then write pages in random order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Fixed seed (12345) for reproducibility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Worst case for pre-copy (no locality)</a:t>
            </a:r>
            <a:endParaRPr sz="1600" dirty="0"/>
          </a:p>
          <a:p>
            <a:pPr>
              <a:spcAft>
                <a:spcPts val="485"/>
              </a:spcAft>
              <a:defRPr sz="1300" b="1">
                <a:solidFill>
                  <a:srgbClr val="1A56DB"/>
                </a:solidFill>
              </a:defRPr>
            </a:pPr>
            <a:r>
              <a:rPr sz="1600" dirty="0"/>
              <a:t>Single Page (</a:t>
            </a:r>
            <a:r>
              <a:rPr sz="1600" dirty="0" err="1"/>
              <a:t>cow_bench</a:t>
            </a:r>
            <a:r>
              <a:rPr sz="1600" dirty="0"/>
              <a:t> single):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fork() then write only 1 page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● Measures per-fault overhead of pre-copy</a:t>
            </a:r>
            <a:endParaRPr sz="1600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4400550" y="64465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17</a:t>
            </a:r>
            <a:endParaRPr lang="en-US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Correctness Verification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5029200" cy="2834640"/>
          </a:xfrm>
          <a:prstGeom prst="roundRect">
            <a:avLst/>
          </a:prstGeom>
          <a:solidFill>
            <a:srgbClr val="F0F0F5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188720"/>
            <a:ext cx="466344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057A55"/>
                </a:solidFill>
              </a:defRPr>
            </a:pPr>
            <a:r>
              <a:rPr sz="2000"/>
              <a:t>$ ./cow_test</a:t>
            </a:r>
            <a:endParaRPr sz="2000"/>
          </a:p>
        </p:txBody>
      </p:sp>
      <p:sp>
        <p:nvSpPr>
          <p:cNvPr id="6" name="TextBox 5"/>
          <p:cNvSpPr txBox="1"/>
          <p:nvPr/>
        </p:nvSpPr>
        <p:spPr>
          <a:xfrm>
            <a:off x="914400" y="1737360"/>
            <a:ext cx="466344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047A85"/>
                </a:solidFill>
              </a:defRPr>
            </a:pPr>
            <a:r>
              <a:rPr sz="2000" dirty="0"/>
              <a:t>CHILD: All 256 pages verified OK</a:t>
            </a:r>
            <a:br>
              <a:rPr sz="2000" dirty="0"/>
            </a:br>
            <a:br>
              <a:rPr sz="2000" dirty="0"/>
            </a:br>
            <a:r>
              <a:rPr sz="2000" dirty="0"/>
              <a:t>PARENT: All 256 pages verified OK</a:t>
            </a:r>
            <a:br>
              <a:rPr sz="2000" dirty="0"/>
            </a:br>
            <a:r>
              <a:rPr sz="2000" dirty="0"/>
              <a:t>  (data isolation confirmed)</a:t>
            </a:r>
            <a:br>
              <a:rPr sz="2000" dirty="0"/>
            </a:br>
            <a:br>
              <a:rPr sz="2000" dirty="0"/>
            </a:br>
            <a:r>
              <a:rPr sz="2000" dirty="0"/>
              <a:t>COW Correctness Test: PASSED</a:t>
            </a:r>
            <a:endParaRPr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1097280"/>
            <a:ext cx="5029200" cy="283464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67512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1A56DB"/>
                </a:solidFill>
              </a:defRPr>
            </a:pPr>
            <a:r>
              <a:t>What This Verifies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20" y="1587500"/>
            <a:ext cx="4572000" cy="208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fork() produces shared pages (COW setup)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Child writes trigger correct COW copies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Parent data remains completely untouched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No kernel panics, oops, or corruption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800" dirty="0"/>
              <a:t>● Pre-copy does NOT break COW semantics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1800" dirty="0"/>
              <a:t>  (tested with both pre-copy ON and OFF)</a:t>
            </a:r>
            <a:endParaRPr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731520" y="4251960"/>
            <a:ext cx="10698480" cy="21031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434340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B45309"/>
                </a:solidFill>
              </a:defRPr>
            </a:pPr>
            <a:r>
              <a:t>Robustness Guarantees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8540" y="4753610"/>
            <a:ext cx="10332720" cy="1372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Next page doesn't exist → </a:t>
            </a:r>
            <a:r>
              <a:rPr sz="1800" dirty="0" err="1"/>
              <a:t>cow_try_precopy</a:t>
            </a:r>
            <a:r>
              <a:rPr sz="1800" dirty="0"/>
              <a:t> returns silently (VMA boundary check)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Next page not COW-shared → skipped (PageAnonExclusive check)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Allocation fails → skipped, current fault unaffected (</a:t>
            </a:r>
            <a:r>
              <a:rPr sz="1800" dirty="0" err="1"/>
              <a:t>folio_prealloc</a:t>
            </a:r>
            <a:r>
              <a:rPr sz="1800" dirty="0"/>
              <a:t> returns NULL)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● Race condition (PTE changed during copy) → new page discarded (</a:t>
            </a:r>
            <a:r>
              <a:rPr sz="1800" dirty="0" err="1"/>
              <a:t>pte_same</a:t>
            </a:r>
            <a:r>
              <a:rPr sz="1800" dirty="0"/>
              <a:t> re-verify)</a:t>
            </a:r>
            <a:endParaRPr sz="18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4400550" y="635508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18</a:t>
            </a:r>
            <a:endParaRPr 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6109335" y="6571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B45309"/>
                </a:solidFill>
              </a:defRPr>
            </a:pPr>
            <a:r>
              <a:t>Results: Req 2 — Sequential Write Performance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B453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1520" y="4846320"/>
            <a:ext cx="5029200" cy="15544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937760"/>
            <a:ext cx="466344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  <a:defRPr sz="1500" b="1">
                <a:solidFill>
                  <a:srgbClr val="057A55"/>
                </a:solidFill>
              </a:defRPr>
            </a:pPr>
            <a:r>
              <a:rPr sz="1600" dirty="0"/>
              <a:t>16MB: 8.989 </a:t>
            </a:r>
            <a:r>
              <a:rPr sz="1600" dirty="0" err="1"/>
              <a:t>ms</a:t>
            </a:r>
            <a:r>
              <a:rPr sz="1600" dirty="0"/>
              <a:t> → 7.462 </a:t>
            </a:r>
            <a:r>
              <a:rPr sz="1600" dirty="0" err="1"/>
              <a:t>ms</a:t>
            </a:r>
            <a:r>
              <a:rPr sz="1600" dirty="0"/>
              <a:t>  (-17.0%)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057A55"/>
                </a:solidFill>
              </a:defRPr>
            </a:pPr>
            <a:r>
              <a:rPr sz="1600" dirty="0"/>
              <a:t>64MB: 36.692 </a:t>
            </a:r>
            <a:r>
              <a:rPr sz="1600" dirty="0" err="1"/>
              <a:t>ms</a:t>
            </a:r>
            <a:r>
              <a:rPr sz="1600" dirty="0"/>
              <a:t> → 30.169 </a:t>
            </a:r>
            <a:r>
              <a:rPr sz="1600" dirty="0" err="1"/>
              <a:t>ms</a:t>
            </a:r>
            <a:r>
              <a:rPr sz="1600" dirty="0"/>
              <a:t>  (-17.8%)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COW faults: reduced by ~50%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926009"/>
                </a:solidFill>
              </a:defRPr>
            </a:pPr>
            <a:r>
              <a:rPr sz="1600" dirty="0"/>
              <a:t>Pre-copy hit rate: 99%</a:t>
            </a:r>
            <a:endParaRPr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4846320"/>
            <a:ext cx="5029200" cy="15544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675120" y="4937760"/>
            <a:ext cx="466344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1A56DB"/>
                </a:solidFill>
              </a:defRPr>
            </a:pPr>
            <a:r>
              <a:rPr sz="1600" dirty="0"/>
              <a:t>Why 99% hit rate?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Sequential access: page N → N+1 → N+2 → ...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Every pre-copied page IS the next fault target.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Each pre-copy saves one full fault trap (~6.5 </a:t>
            </a:r>
            <a:r>
              <a:rPr sz="1600" dirty="0" err="1"/>
              <a:t>μs</a:t>
            </a:r>
            <a:r>
              <a:rPr sz="1600" dirty="0"/>
              <a:t>).</a:t>
            </a:r>
            <a:endParaRPr sz="1600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464050" y="640080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19</a:t>
            </a:r>
            <a:endParaRPr lang="en-US" sz="3200" b="1" dirty="0"/>
          </a:p>
        </p:txBody>
      </p:sp>
      <p:pic>
        <p:nvPicPr>
          <p:cNvPr id="11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1165860"/>
            <a:ext cx="105156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Team &amp; Work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6023610" y="1097280"/>
            <a:ext cx="5029200" cy="52120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7132320" y="13716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100" b="1">
                <a:solidFill>
                  <a:srgbClr val="1A56DB"/>
                </a:solidFill>
              </a:defRPr>
            </a:pPr>
            <a:r>
              <a:t>Longjie Su  (225040158)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480810" y="2159000"/>
            <a:ext cx="4572000" cy="340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/>
              <a:t>Requirement 2: Pre-Copy Implementation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Designed pre-copy trigger logic in cow_try_precopy()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Implemented speculative page copy algorithm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Safety guards: VMA/PMD boundary, race handling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Added sysctl toggle (vm.cow_precopy)</a:t>
            </a:r>
            <a:endParaRPr sz="1600"/>
          </a:p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/>
              <a:t>System &amp; Infrastructure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Custom kernel build &amp; configuration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WiFi driver porting (AIC8800 for remote access)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/proc/cow_stats interface design</a:t>
            </a:r>
            <a:endParaRPr sz="16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/>
              <a:t>● GRUB configuration &amp; deployment</a:t>
            </a:r>
            <a:endParaRPr sz="1600"/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577850" y="1097280"/>
            <a:ext cx="5029200" cy="52120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5E2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597660" y="13716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100" b="1">
                <a:solidFill>
                  <a:srgbClr val="5E2D9B"/>
                </a:solidFill>
              </a:defRPr>
            </a:pPr>
            <a:r>
              <a:t>Yutong Liu  (225040151)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39445" y="2159000"/>
            <a:ext cx="490093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 dirty="0"/>
              <a:t>Requirement 1: Latency Measurement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Instrumented </a:t>
            </a:r>
            <a:r>
              <a:rPr sz="1600" dirty="0" err="1"/>
              <a:t>wp_page_copy</a:t>
            </a:r>
            <a:r>
              <a:rPr sz="1600" dirty="0"/>
              <a:t>() with </a:t>
            </a:r>
            <a:r>
              <a:rPr sz="1600" dirty="0" err="1"/>
              <a:t>ktime_get</a:t>
            </a:r>
            <a:r>
              <a:rPr sz="1600" dirty="0"/>
              <a:t>()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Designed sampling mechanism &amp; log throttling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Atomic counters (fault count, total/max ns)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Latency percentile distribution analysis</a:t>
            </a:r>
            <a:endParaRPr sz="1600" dirty="0"/>
          </a:p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 dirty="0"/>
              <a:t>Benchmarking &amp; Evaluation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Developed </a:t>
            </a:r>
            <a:r>
              <a:rPr sz="1600" dirty="0" err="1"/>
              <a:t>cow_test.c</a:t>
            </a:r>
            <a:r>
              <a:rPr sz="1600" dirty="0"/>
              <a:t> (correctness verification)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Developed </a:t>
            </a:r>
            <a:r>
              <a:rPr sz="1600" dirty="0" err="1"/>
              <a:t>cow_bench.c</a:t>
            </a:r>
            <a:r>
              <a:rPr sz="1600" dirty="0"/>
              <a:t> (performance benchmark)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Conducted all experiments &amp; statistical analysis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Report writing</a:t>
            </a:r>
            <a:endParaRPr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440055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</a:t>
            </a:r>
            <a:endParaRPr lang="en-US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B45309"/>
                </a:solidFill>
              </a:defRPr>
            </a:pPr>
            <a:r>
              <a:t>Results: Req 2 — Random Write Performance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B453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1520" y="4846320"/>
            <a:ext cx="5029200" cy="15544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937760"/>
            <a:ext cx="4663440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  <a:defRPr sz="1500" b="1">
                <a:solidFill>
                  <a:srgbClr val="057A55"/>
                </a:solidFill>
              </a:defRPr>
            </a:pPr>
            <a:r>
              <a:rPr sz="1600" dirty="0"/>
              <a:t>16MB: 9.433 </a:t>
            </a:r>
            <a:r>
              <a:rPr sz="1600" dirty="0" err="1"/>
              <a:t>ms</a:t>
            </a:r>
            <a:r>
              <a:rPr sz="1600" dirty="0"/>
              <a:t> → 8.024 </a:t>
            </a:r>
            <a:r>
              <a:rPr sz="1600" dirty="0" err="1"/>
              <a:t>ms</a:t>
            </a:r>
            <a:r>
              <a:rPr sz="1600" dirty="0"/>
              <a:t>  (-14.9%)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057A55"/>
                </a:solidFill>
              </a:defRPr>
            </a:pPr>
            <a:r>
              <a:rPr sz="1600" dirty="0"/>
              <a:t>64MB: 39.003 </a:t>
            </a:r>
            <a:r>
              <a:rPr sz="1600" dirty="0" err="1"/>
              <a:t>ms</a:t>
            </a:r>
            <a:r>
              <a:rPr sz="1600" dirty="0"/>
              <a:t> → 33.291 </a:t>
            </a:r>
            <a:r>
              <a:rPr sz="1600" dirty="0" err="1"/>
              <a:t>ms</a:t>
            </a:r>
            <a:r>
              <a:rPr sz="1600" dirty="0"/>
              <a:t>  (-14.6%)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COW faults: reduced by ~36%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B45309"/>
                </a:solidFill>
              </a:defRPr>
            </a:pPr>
            <a:r>
              <a:rPr sz="1600" dirty="0"/>
              <a:t>Pre-copy hit rate: 57%</a:t>
            </a:r>
            <a:endParaRPr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4846320"/>
            <a:ext cx="5029200" cy="155448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675120" y="4937760"/>
            <a:ext cx="466344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1A56DB"/>
                </a:solidFill>
              </a:defRPr>
            </a:pPr>
            <a:r>
              <a:rPr sz="1600" dirty="0"/>
              <a:t>Why still 57% hit rate?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All pages will eventually be written (random order).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~half are already pre-copied from a neighbor's fault.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600" dirty="0"/>
              <a:t>Even with 43% wasted copies, net gain is positive.</a:t>
            </a:r>
            <a:endParaRPr sz="1600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541520" y="63195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20</a:t>
            </a:r>
            <a:endParaRPr lang="en-US" sz="3200" b="1" dirty="0"/>
          </a:p>
        </p:txBody>
      </p:sp>
      <p:pic>
        <p:nvPicPr>
          <p:cNvPr id="11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165860"/>
            <a:ext cx="10515600" cy="3474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Results: Fault Reduction &amp; Hit Rate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097280"/>
            <a:ext cx="10515600" cy="3566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1520" y="4846320"/>
            <a:ext cx="10698480" cy="1170432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937760"/>
            <a:ext cx="10332720" cy="105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Sequential: 99% hit rate → 50% fault reduction. Almost every pre-copy is used (perfect spatial locality).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Random: 57% hit rate → 36% fault reduction. Lower locality but still positive — all pages eventually written.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Single: 45% hit rate → negligible benefit. Overhead of failed pre-copy attempt outweighs the rare hit.</a:t>
            </a:r>
            <a:endParaRPr sz="18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541520" y="633984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21</a:t>
            </a:r>
            <a:endParaRPr 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C81E1E"/>
                </a:solidFill>
              </a:defRPr>
            </a:pPr>
            <a:r>
              <a:t>Results: Single-Fault Overhead of Pre-Copy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C81E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330" y="1045845"/>
            <a:ext cx="8229600" cy="32918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1520" y="4663440"/>
            <a:ext cx="10698480" cy="17373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4754880"/>
            <a:ext cx="10332720" cy="133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B45309"/>
                </a:solidFill>
              </a:defRPr>
            </a:pPr>
            <a:r>
              <a:rPr sz="1800" dirty="0"/>
              <a:t>Baseline avg: 6,782 ns  |  Pre-Copy avg: 7,935 ns  |  Overhead: +17.0% (+1,153 ns)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 dirty="0"/>
              <a:t>Pre-copy adds ~1.15 </a:t>
            </a:r>
            <a:r>
              <a:rPr sz="1800" dirty="0" err="1"/>
              <a:t>μs</a:t>
            </a:r>
            <a:r>
              <a:rPr sz="1800" dirty="0"/>
              <a:t> per fault because it ALWAYS attempts to pre-copy the next page, even when only 1 page is written.</a:t>
            </a:r>
            <a:endParaRPr sz="1800" dirty="0"/>
          </a:p>
          <a:p>
            <a:pPr>
              <a:spcAft>
                <a:spcPts val="525"/>
              </a:spcAft>
              <a:defRPr sz="1400" b="0">
                <a:solidFill>
                  <a:srgbClr val="057A55"/>
                </a:solidFill>
              </a:defRPr>
            </a:pPr>
            <a:r>
              <a:rPr sz="1800" dirty="0"/>
              <a:t>In bulk workloads (thousands of faults), this overhead is negligible compared to the faults eliminated.</a:t>
            </a:r>
            <a:endParaRPr sz="18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400550" y="642556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22</a:t>
            </a:r>
            <a:endParaRPr 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5E2D9B"/>
                </a:solidFill>
              </a:defRPr>
            </a:pPr>
            <a:r>
              <a:t>Analysis: Why Pre-Copy 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5E2D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10698480" cy="237744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05840" y="118872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57A55"/>
                </a:solidFill>
              </a:defRPr>
            </a:pPr>
            <a:r>
              <a:t>The Economics of Pre-Copy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546109"/>
            <a:ext cx="5029200" cy="189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C81E1E"/>
                </a:solidFill>
              </a:defRPr>
            </a:pPr>
            <a:r>
              <a:rPr sz="1600" dirty="0"/>
              <a:t>Cost per pre-copy: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PTE lookup: ~50 ns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Page allocation: ~100 ns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4KB copy: ~350 ns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PTE update: ~50 ns</a:t>
            </a:r>
            <a:endParaRPr sz="1600" dirty="0"/>
          </a:p>
          <a:p>
            <a:pPr>
              <a:spcAft>
                <a:spcPts val="525"/>
              </a:spcAft>
              <a:defRPr sz="1400" b="1">
                <a:solidFill>
                  <a:srgbClr val="B45309"/>
                </a:solidFill>
              </a:defRPr>
            </a:pPr>
            <a:r>
              <a:rPr sz="1600" dirty="0"/>
              <a:t>● Total cost: ~550 ns</a:t>
            </a:r>
            <a:endParaRPr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580274"/>
            <a:ext cx="4572000" cy="189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 dirty="0"/>
              <a:t>Savings per hit: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600" dirty="0"/>
              <a:t>● Eliminated page fault trap: ~6,500 ns</a:t>
            </a:r>
            <a:endParaRPr sz="1600" dirty="0"/>
          </a:p>
          <a:p>
            <a:pPr>
              <a:spcAft>
                <a:spcPts val="525"/>
              </a:spcAft>
              <a:defRPr sz="14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 dirty="0"/>
              <a:t>Net savings per hit: ~5,950 ns</a:t>
            </a:r>
            <a:endParaRPr sz="1600" dirty="0"/>
          </a:p>
          <a:p>
            <a:pPr>
              <a:spcAft>
                <a:spcPts val="525"/>
              </a:spcAft>
              <a:defRPr sz="1400" b="1">
                <a:solidFill>
                  <a:srgbClr val="926009"/>
                </a:solidFill>
              </a:defRPr>
            </a:pPr>
            <a:r>
              <a:rPr sz="1600" dirty="0"/>
              <a:t>Break-even hit rate: 550/6500 = 8.5%</a:t>
            </a:r>
            <a:endParaRPr sz="1600" dirty="0"/>
          </a:p>
          <a:p>
            <a:pPr>
              <a:spcAft>
                <a:spcPts val="525"/>
              </a:spcAft>
              <a:defRPr sz="1400" b="1">
                <a:solidFill>
                  <a:srgbClr val="057A55"/>
                </a:solidFill>
              </a:defRPr>
            </a:pPr>
            <a:r>
              <a:rPr sz="1600" dirty="0"/>
              <a:t>Our actual: 57-99% → massive net positive</a:t>
            </a:r>
            <a:endParaRPr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31520" y="3749039"/>
            <a:ext cx="5029200" cy="26517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5840" y="384048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1A56DB"/>
                </a:solidFill>
              </a:defRPr>
            </a:pPr>
            <a:r>
              <a:t>Why It Works for Sequential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4197176"/>
            <a:ext cx="45720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Programs that process arrays, buffers, or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memory-mapped files access pages in order: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600" dirty="0"/>
              <a:t>  page 0 → page 1 → page 2 → ...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Pre-copy predicts with 99% accuracy.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Each hit saves a full trap cycle (~6.5 </a:t>
            </a:r>
            <a:r>
              <a:rPr sz="1600" dirty="0" err="1"/>
              <a:t>μs</a:t>
            </a:r>
            <a:r>
              <a:rPr sz="1600" dirty="0"/>
              <a:t>).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600" dirty="0"/>
              <a:t>50% fewer faults → 17% faster runtime.</a:t>
            </a:r>
            <a:endParaRPr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400800" y="3749039"/>
            <a:ext cx="5029200" cy="26517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675120" y="384048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B45309"/>
                </a:solidFill>
              </a:defRPr>
            </a:pPr>
            <a:r>
              <a:t>Why It Still Works for Random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120" y="4206240"/>
            <a:ext cx="45720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After fork(), ALL pages are COW-shared.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When page X faults, page X+1 is also shared.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Even in random order, X+1 will eventually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be written → the pre-copy is not wasted.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111827"/>
                </a:solidFill>
              </a:defRPr>
            </a:pP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37415B"/>
                </a:solidFill>
              </a:defRPr>
            </a:pPr>
            <a:r>
              <a:rPr sz="1600" dirty="0"/>
              <a:t>57% of pre-copies are used — page was going</a:t>
            </a:r>
            <a:endParaRPr sz="1600" dirty="0"/>
          </a:p>
          <a:p>
            <a:pPr>
              <a:spcAft>
                <a:spcPts val="485"/>
              </a:spcAft>
              <a:defRPr sz="1300" b="0">
                <a:solidFill>
                  <a:srgbClr val="057A55"/>
                </a:solidFill>
              </a:defRPr>
            </a:pPr>
            <a:r>
              <a:rPr sz="1600" dirty="0"/>
              <a:t>to be copied anyway, just done it earlier.</a:t>
            </a:r>
            <a:endParaRPr sz="1600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4632960" y="63195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23</a:t>
            </a:r>
            <a:endParaRPr lang="en-U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C81E1E"/>
                </a:solidFill>
              </a:defRPr>
            </a:pPr>
            <a:r>
              <a:t>Analysis: Trade-offs &amp; Costs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C81E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10698480" cy="4733925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1520" y="1097280"/>
            <a:ext cx="10698480" cy="502920"/>
          </a:xfrm>
          <a:prstGeom prst="roundRect">
            <a:avLst/>
          </a:prstGeom>
          <a:solidFill>
            <a:srgbClr val="5E2D9B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05840" y="1124712"/>
            <a:ext cx="27432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FFFFFF"/>
                </a:solidFill>
              </a:defRPr>
            </a:pPr>
            <a:r>
              <a:t>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124712"/>
            <a:ext cx="22860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Sequential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0" y="1124712"/>
            <a:ext cx="22860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Random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5440" y="1124712"/>
            <a:ext cx="20116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Single Page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1737360"/>
            <a:ext cx="10607040" cy="438912"/>
          </a:xfrm>
          <a:prstGeom prst="roundRect">
            <a:avLst/>
          </a:prstGeom>
          <a:solidFill>
            <a:srgbClr val="EEF2FF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1737360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37415B"/>
                </a:solidFill>
              </a:defRPr>
            </a:pPr>
            <a:r>
              <a:rPr sz="1800"/>
              <a:t>Runtime improvement</a:t>
            </a:r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4114800" y="1737360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-17.0%</a:t>
            </a:r>
            <a:endParaRPr sz="1800"/>
          </a:p>
        </p:txBody>
      </p:sp>
      <p:sp>
        <p:nvSpPr>
          <p:cNvPr id="13" name="TextBox 12"/>
          <p:cNvSpPr txBox="1"/>
          <p:nvPr/>
        </p:nvSpPr>
        <p:spPr>
          <a:xfrm>
            <a:off x="6675120" y="1737360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-14.9%</a:t>
            </a:r>
            <a:endParaRPr sz="1800"/>
          </a:p>
        </p:txBody>
      </p:sp>
      <p:sp>
        <p:nvSpPr>
          <p:cNvPr id="14" name="TextBox 13"/>
          <p:cNvSpPr txBox="1"/>
          <p:nvPr/>
        </p:nvSpPr>
        <p:spPr>
          <a:xfrm>
            <a:off x="9235440" y="1737360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C81E1E"/>
                </a:solidFill>
              </a:defRPr>
            </a:pPr>
            <a:r>
              <a:rPr sz="1800"/>
              <a:t>+17.0%</a:t>
            </a:r>
            <a:endParaRPr sz="1800"/>
          </a:p>
        </p:txBody>
      </p:sp>
      <p:sp>
        <p:nvSpPr>
          <p:cNvPr id="15" name="TextBox 14"/>
          <p:cNvSpPr txBox="1"/>
          <p:nvPr/>
        </p:nvSpPr>
        <p:spPr>
          <a:xfrm>
            <a:off x="1005840" y="2249424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37415B"/>
                </a:solidFill>
              </a:defRPr>
            </a:pPr>
            <a:r>
              <a:rPr sz="1800"/>
              <a:t>Fault reduction</a:t>
            </a:r>
            <a:endParaRPr sz="1800"/>
          </a:p>
        </p:txBody>
      </p:sp>
      <p:sp>
        <p:nvSpPr>
          <p:cNvPr id="16" name="TextBox 15"/>
          <p:cNvSpPr txBox="1"/>
          <p:nvPr/>
        </p:nvSpPr>
        <p:spPr>
          <a:xfrm>
            <a:off x="4114800" y="2249424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-49.7%</a:t>
            </a:r>
            <a:endParaRPr sz="1800"/>
          </a:p>
        </p:txBody>
      </p:sp>
      <p:sp>
        <p:nvSpPr>
          <p:cNvPr id="17" name="TextBox 16"/>
          <p:cNvSpPr txBox="1"/>
          <p:nvPr/>
        </p:nvSpPr>
        <p:spPr>
          <a:xfrm>
            <a:off x="6675120" y="2249424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-36.3%</a:t>
            </a:r>
            <a:endParaRPr sz="1800"/>
          </a:p>
        </p:txBody>
      </p:sp>
      <p:sp>
        <p:nvSpPr>
          <p:cNvPr id="18" name="TextBox 17"/>
          <p:cNvSpPr txBox="1"/>
          <p:nvPr/>
        </p:nvSpPr>
        <p:spPr>
          <a:xfrm>
            <a:off x="9235440" y="2249424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6B7280"/>
                </a:solidFill>
              </a:defRPr>
            </a:pPr>
            <a:r>
              <a:rPr sz="1800"/>
              <a:t>~0%</a:t>
            </a:r>
            <a:endParaRPr sz="1800"/>
          </a:p>
        </p:txBody>
      </p:sp>
      <p:sp>
        <p:nvSpPr>
          <p:cNvPr id="19" name="Rounded Rectangle 18"/>
          <p:cNvSpPr/>
          <p:nvPr/>
        </p:nvSpPr>
        <p:spPr>
          <a:xfrm>
            <a:off x="777240" y="2761488"/>
            <a:ext cx="10607040" cy="438912"/>
          </a:xfrm>
          <a:prstGeom prst="roundRect">
            <a:avLst/>
          </a:prstGeom>
          <a:solidFill>
            <a:srgbClr val="EEF2FF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05840" y="2761488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37415B"/>
                </a:solidFill>
              </a:defRPr>
            </a:pPr>
            <a:r>
              <a:rPr sz="1800"/>
              <a:t>Pre-copy hit rate</a:t>
            </a:r>
            <a:endParaRPr sz="1800"/>
          </a:p>
        </p:txBody>
      </p:sp>
      <p:sp>
        <p:nvSpPr>
          <p:cNvPr id="21" name="TextBox 20"/>
          <p:cNvSpPr txBox="1"/>
          <p:nvPr/>
        </p:nvSpPr>
        <p:spPr>
          <a:xfrm>
            <a:off x="4114800" y="2761488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99%</a:t>
            </a:r>
            <a:endParaRPr sz="1800"/>
          </a:p>
        </p:txBody>
      </p:sp>
      <p:sp>
        <p:nvSpPr>
          <p:cNvPr id="22" name="TextBox 21"/>
          <p:cNvSpPr txBox="1"/>
          <p:nvPr/>
        </p:nvSpPr>
        <p:spPr>
          <a:xfrm>
            <a:off x="6675120" y="2761488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B45309"/>
                </a:solidFill>
              </a:defRPr>
            </a:pPr>
            <a:r>
              <a:rPr sz="1800"/>
              <a:t>57%</a:t>
            </a:r>
            <a:endParaRPr sz="1800"/>
          </a:p>
        </p:txBody>
      </p:sp>
      <p:sp>
        <p:nvSpPr>
          <p:cNvPr id="23" name="TextBox 22"/>
          <p:cNvSpPr txBox="1"/>
          <p:nvPr/>
        </p:nvSpPr>
        <p:spPr>
          <a:xfrm>
            <a:off x="9235440" y="2761488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B45309"/>
                </a:solidFill>
              </a:defRPr>
            </a:pPr>
            <a:r>
              <a:rPr sz="1800"/>
              <a:t>45%</a:t>
            </a:r>
            <a:endParaRPr sz="1800"/>
          </a:p>
        </p:txBody>
      </p:sp>
      <p:sp>
        <p:nvSpPr>
          <p:cNvPr id="24" name="TextBox 23"/>
          <p:cNvSpPr txBox="1"/>
          <p:nvPr/>
        </p:nvSpPr>
        <p:spPr>
          <a:xfrm>
            <a:off x="1005840" y="3273552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37415B"/>
                </a:solidFill>
              </a:defRPr>
            </a:pPr>
            <a:r>
              <a:rPr sz="1800"/>
              <a:t>Wasted copies</a:t>
            </a:r>
            <a:endParaRPr sz="1800"/>
          </a:p>
        </p:txBody>
      </p:sp>
      <p:sp>
        <p:nvSpPr>
          <p:cNvPr id="25" name="TextBox 24"/>
          <p:cNvSpPr txBox="1"/>
          <p:nvPr/>
        </p:nvSpPr>
        <p:spPr>
          <a:xfrm>
            <a:off x="4114800" y="3273552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057A55"/>
                </a:solidFill>
              </a:defRPr>
            </a:pPr>
            <a:r>
              <a:rPr sz="1800"/>
              <a:t>~1%</a:t>
            </a:r>
            <a:endParaRPr sz="1800"/>
          </a:p>
        </p:txBody>
      </p:sp>
      <p:sp>
        <p:nvSpPr>
          <p:cNvPr id="26" name="TextBox 25"/>
          <p:cNvSpPr txBox="1"/>
          <p:nvPr/>
        </p:nvSpPr>
        <p:spPr>
          <a:xfrm>
            <a:off x="6675120" y="3273552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B45309"/>
                </a:solidFill>
              </a:defRPr>
            </a:pPr>
            <a:r>
              <a:rPr sz="1800"/>
              <a:t>~43%</a:t>
            </a:r>
            <a:endParaRPr sz="1800"/>
          </a:p>
        </p:txBody>
      </p:sp>
      <p:sp>
        <p:nvSpPr>
          <p:cNvPr id="27" name="TextBox 26"/>
          <p:cNvSpPr txBox="1"/>
          <p:nvPr/>
        </p:nvSpPr>
        <p:spPr>
          <a:xfrm>
            <a:off x="9235440" y="3273552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1">
                <a:solidFill>
                  <a:srgbClr val="C81E1E"/>
                </a:solidFill>
              </a:defRPr>
            </a:pPr>
            <a:r>
              <a:rPr sz="1800"/>
              <a:t>~55%</a:t>
            </a:r>
            <a:endParaRPr sz="1800"/>
          </a:p>
        </p:txBody>
      </p:sp>
      <p:sp>
        <p:nvSpPr>
          <p:cNvPr id="28" name="Rounded Rectangle 27"/>
          <p:cNvSpPr/>
          <p:nvPr/>
        </p:nvSpPr>
        <p:spPr>
          <a:xfrm>
            <a:off x="777240" y="3785616"/>
            <a:ext cx="10607040" cy="438912"/>
          </a:xfrm>
          <a:prstGeom prst="roundRect">
            <a:avLst/>
          </a:prstGeom>
          <a:solidFill>
            <a:srgbClr val="EEF2FF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05840" y="3785616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800"/>
              <a:t>Extra memory per fault</a:t>
            </a:r>
            <a:endParaRPr sz="1800"/>
          </a:p>
        </p:txBody>
      </p:sp>
      <p:sp>
        <p:nvSpPr>
          <p:cNvPr id="30" name="TextBox 29"/>
          <p:cNvSpPr txBox="1"/>
          <p:nvPr/>
        </p:nvSpPr>
        <p:spPr>
          <a:xfrm>
            <a:off x="4114800" y="3785616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37415B"/>
                </a:solidFill>
              </a:defRPr>
            </a:pPr>
            <a:r>
              <a:rPr sz="1800"/>
              <a:t>1 page (4KB)</a:t>
            </a:r>
            <a:endParaRPr sz="1800"/>
          </a:p>
        </p:txBody>
      </p:sp>
      <p:sp>
        <p:nvSpPr>
          <p:cNvPr id="31" name="TextBox 30"/>
          <p:cNvSpPr txBox="1"/>
          <p:nvPr/>
        </p:nvSpPr>
        <p:spPr>
          <a:xfrm>
            <a:off x="6675120" y="3785616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37415B"/>
                </a:solidFill>
              </a:defRPr>
            </a:pPr>
            <a:r>
              <a:rPr sz="1800"/>
              <a:t>1 page (4KB)</a:t>
            </a:r>
            <a:endParaRPr sz="1800"/>
          </a:p>
        </p:txBody>
      </p:sp>
      <p:sp>
        <p:nvSpPr>
          <p:cNvPr id="32" name="TextBox 31"/>
          <p:cNvSpPr txBox="1"/>
          <p:nvPr/>
        </p:nvSpPr>
        <p:spPr>
          <a:xfrm>
            <a:off x="9235440" y="3785616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37415B"/>
                </a:solidFill>
              </a:defRPr>
            </a:pPr>
            <a:r>
              <a:rPr sz="1800"/>
              <a:t>1 page (4KB)</a:t>
            </a:r>
            <a:endParaRPr sz="1800"/>
          </a:p>
        </p:txBody>
      </p:sp>
      <p:sp>
        <p:nvSpPr>
          <p:cNvPr id="33" name="TextBox 32"/>
          <p:cNvSpPr txBox="1"/>
          <p:nvPr/>
        </p:nvSpPr>
        <p:spPr>
          <a:xfrm>
            <a:off x="1005840" y="4297680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800"/>
              <a:t>Per-fault overhead</a:t>
            </a:r>
            <a:endParaRPr sz="1800"/>
          </a:p>
        </p:txBody>
      </p:sp>
      <p:sp>
        <p:nvSpPr>
          <p:cNvPr id="34" name="TextBox 33"/>
          <p:cNvSpPr txBox="1"/>
          <p:nvPr/>
        </p:nvSpPr>
        <p:spPr>
          <a:xfrm>
            <a:off x="4114800" y="4297680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37415B"/>
                </a:solidFill>
              </a:defRPr>
            </a:pPr>
            <a:r>
              <a:rPr sz="1800"/>
              <a:t>+550 ns</a:t>
            </a:r>
            <a:endParaRPr sz="1800"/>
          </a:p>
        </p:txBody>
      </p:sp>
      <p:sp>
        <p:nvSpPr>
          <p:cNvPr id="35" name="TextBox 34"/>
          <p:cNvSpPr txBox="1"/>
          <p:nvPr/>
        </p:nvSpPr>
        <p:spPr>
          <a:xfrm>
            <a:off x="6675120" y="4297680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37415B"/>
                </a:solidFill>
              </a:defRPr>
            </a:pPr>
            <a:r>
              <a:rPr sz="1800"/>
              <a:t>+550 ns</a:t>
            </a:r>
            <a:endParaRPr sz="1800"/>
          </a:p>
        </p:txBody>
      </p:sp>
      <p:sp>
        <p:nvSpPr>
          <p:cNvPr id="36" name="TextBox 35"/>
          <p:cNvSpPr txBox="1"/>
          <p:nvPr/>
        </p:nvSpPr>
        <p:spPr>
          <a:xfrm>
            <a:off x="9235440" y="4297680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1E1E"/>
                </a:solidFill>
              </a:defRPr>
            </a:pPr>
            <a:r>
              <a:rPr sz="1800"/>
              <a:t>+1,150 ns</a:t>
            </a:r>
            <a:endParaRPr sz="1800"/>
          </a:p>
        </p:txBody>
      </p:sp>
      <p:sp>
        <p:nvSpPr>
          <p:cNvPr id="37" name="Rounded Rectangle 36"/>
          <p:cNvSpPr/>
          <p:nvPr/>
        </p:nvSpPr>
        <p:spPr>
          <a:xfrm>
            <a:off x="777240" y="4809744"/>
            <a:ext cx="10607040" cy="438912"/>
          </a:xfrm>
          <a:prstGeom prst="roundRect">
            <a:avLst/>
          </a:prstGeom>
          <a:solidFill>
            <a:srgbClr val="EEF2FF"/>
          </a:solidFill>
          <a:ln w="9525">
            <a:solidFill>
              <a:srgbClr val="D1D5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1005840" y="4809744"/>
            <a:ext cx="27432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7415B"/>
                </a:solidFill>
              </a:defRPr>
            </a:pPr>
            <a:r>
              <a:rPr sz="1800"/>
              <a:t>Net benefit per fault</a:t>
            </a:r>
            <a:endParaRPr sz="1800"/>
          </a:p>
        </p:txBody>
      </p:sp>
      <p:sp>
        <p:nvSpPr>
          <p:cNvPr id="39" name="TextBox 38"/>
          <p:cNvSpPr txBox="1"/>
          <p:nvPr/>
        </p:nvSpPr>
        <p:spPr>
          <a:xfrm>
            <a:off x="4114800" y="4809744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057A55"/>
                </a:solidFill>
              </a:defRPr>
            </a:pPr>
            <a:r>
              <a:rPr sz="1800"/>
              <a:t>+5,950 ns</a:t>
            </a:r>
            <a:endParaRPr sz="1800"/>
          </a:p>
        </p:txBody>
      </p:sp>
      <p:sp>
        <p:nvSpPr>
          <p:cNvPr id="40" name="TextBox 39"/>
          <p:cNvSpPr txBox="1"/>
          <p:nvPr/>
        </p:nvSpPr>
        <p:spPr>
          <a:xfrm>
            <a:off x="6675120" y="4809744"/>
            <a:ext cx="2286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057A55"/>
                </a:solidFill>
              </a:defRPr>
            </a:pPr>
            <a:r>
              <a:rPr sz="1800"/>
              <a:t>+2,700 ns</a:t>
            </a:r>
            <a:endParaRPr sz="1800"/>
          </a:p>
        </p:txBody>
      </p:sp>
      <p:sp>
        <p:nvSpPr>
          <p:cNvPr id="41" name="TextBox 40"/>
          <p:cNvSpPr txBox="1"/>
          <p:nvPr/>
        </p:nvSpPr>
        <p:spPr>
          <a:xfrm>
            <a:off x="9235440" y="4809744"/>
            <a:ext cx="20116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1E1E"/>
                </a:solidFill>
              </a:defRPr>
            </a:pPr>
            <a:r>
              <a:rPr sz="1800"/>
              <a:t>-1,150 ns</a:t>
            </a:r>
            <a:endParaRPr sz="1800"/>
          </a:p>
        </p:txBody>
      </p:sp>
      <p:sp>
        <p:nvSpPr>
          <p:cNvPr id="43" name="页脚占位符 42"/>
          <p:cNvSpPr>
            <a:spLocks noGrp="1"/>
          </p:cNvSpPr>
          <p:nvPr>
            <p:ph type="ftr" sz="quarter" idx="11"/>
          </p:nvPr>
        </p:nvSpPr>
        <p:spPr>
          <a:xfrm>
            <a:off x="463296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24</a:t>
            </a:r>
            <a:endParaRPr lang="en-US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5E2D9B"/>
                </a:solidFill>
              </a:defRPr>
            </a:pPr>
            <a:r>
              <a:t>Limitations &amp; Future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5E2D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457200" y="1097279"/>
            <a:ext cx="5303520" cy="5355035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C81E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60120" y="1232088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C81E1E"/>
                </a:solidFill>
              </a:defRPr>
            </a:pPr>
            <a:r>
              <a:rPr dirty="0"/>
              <a:t>Limitations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1674899"/>
            <a:ext cx="5029200" cy="449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1. Page size: 4KB only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THP (2MB) not tested — would show very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different latency due to 512x larger copy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2. Pre-copy depth: 1 page ahead only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Deeper lookahead (N+2, N+3) not explored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3. Measurement perturbation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</a:t>
            </a:r>
            <a:r>
              <a:rPr sz="2000" dirty="0" err="1"/>
              <a:t>ktime_get</a:t>
            </a:r>
            <a:r>
              <a:rPr sz="2000" dirty="0"/>
              <a:t>() adds ~20-50 ns overhead per call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Sampled </a:t>
            </a:r>
            <a:r>
              <a:rPr sz="2000" dirty="0" err="1"/>
              <a:t>printk</a:t>
            </a:r>
            <a:r>
              <a:rPr sz="2000" dirty="0"/>
              <a:t> observes subset of events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4. Single child process only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Multi-child fork scenarios not tested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5. PMD boundary skipped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Affects at most 1 in 512 sequential pages</a:t>
            </a:r>
            <a:endParaRPr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202680" y="1097280"/>
            <a:ext cx="5227320" cy="55321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022850" y="1159321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57A55"/>
                </a:solidFill>
              </a:defRPr>
            </a:pPr>
            <a:r>
              <a:rPr dirty="0"/>
              <a:t>Future Work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6571230" y="1551484"/>
            <a:ext cx="516357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1. Adaptive pre-copy depth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Track hit rate per-VMA; if high, pre-copy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2-4 pages ahead for better prefetching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2. Huge Page support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Handle THP COW with sub-page granularity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(break 2MB into 4KB on partial write)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3. Workload detection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Auto-enable pre-copy for sequential VMAs,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auto-disable for random/sparse patterns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4. Delayed allocation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Alternative approach from assignment</a:t>
            </a:r>
            <a:endParaRPr sz="2000" dirty="0"/>
          </a:p>
          <a:p>
            <a:pPr>
              <a:spcAft>
                <a:spcPts val="485"/>
              </a:spcAft>
              <a:defRPr sz="1300" b="1">
                <a:solidFill>
                  <a:srgbClr val="111827"/>
                </a:solidFill>
              </a:defRPr>
            </a:pPr>
            <a:r>
              <a:rPr sz="2000" dirty="0"/>
              <a:t>5. Multi-process benchmarks</a:t>
            </a:r>
            <a:endParaRPr sz="2000" dirty="0"/>
          </a:p>
          <a:p>
            <a:pPr>
              <a:spcAft>
                <a:spcPts val="485"/>
              </a:spcAft>
              <a:defRPr sz="1300" b="0">
                <a:solidFill>
                  <a:srgbClr val="6B7280"/>
                </a:solidFill>
              </a:defRPr>
            </a:pPr>
            <a:r>
              <a:rPr sz="2000" dirty="0"/>
              <a:t>   Test with multiple children sharing pages</a:t>
            </a:r>
            <a:endParaRPr sz="2000" dirty="0"/>
          </a:p>
        </p:txBody>
      </p:sp>
      <p:sp>
        <p:nvSpPr>
          <p:cNvPr id="11" name="页脚占位符 6"/>
          <p:cNvSpPr>
            <a:spLocks noGrp="1"/>
          </p:cNvSpPr>
          <p:nvPr/>
        </p:nvSpPr>
        <p:spPr>
          <a:xfrm>
            <a:off x="4485005" y="64141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25</a:t>
            </a:r>
            <a:endParaRPr lang="en-US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5029200" cy="30175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05840" y="118872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100" b="1">
                <a:solidFill>
                  <a:srgbClr val="057A55"/>
                </a:solidFill>
              </a:defRPr>
            </a:pPr>
            <a:r>
              <a:t>Requirement 1: Measurement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717398"/>
            <a:ext cx="4572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● 4KB COW page copy: ~350 ns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● Full write fault: ~6,800 ns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B45309"/>
                </a:solidFill>
              </a:defRPr>
            </a:pPr>
            <a:r>
              <a:rPr sz="1600" dirty="0"/>
              <a:t>● Copy = only 5% of total cost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Trap overhead dominates at 95%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Random ~10% slower than sequential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Latency stable across working set sizes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P99 &lt; 1 </a:t>
            </a:r>
            <a:r>
              <a:rPr sz="1600" dirty="0" err="1"/>
              <a:t>μs</a:t>
            </a:r>
            <a:r>
              <a:rPr sz="1600" dirty="0"/>
              <a:t> for the copy itself</a:t>
            </a:r>
            <a:endParaRPr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1097280"/>
            <a:ext cx="5029200" cy="301752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675120" y="118872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100" b="1">
                <a:solidFill>
                  <a:srgbClr val="B45309"/>
                </a:solidFill>
              </a:defRPr>
            </a:pPr>
            <a:r>
              <a:t>Requirement 2: Pre-Copy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20" y="1691640"/>
            <a:ext cx="4572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● Sequential: -17% time, -50% faults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111827"/>
                </a:solidFill>
              </a:defRPr>
            </a:pPr>
            <a:r>
              <a:rPr sz="1600" dirty="0"/>
              <a:t>● Random: -15% time, -36% faults</a:t>
            </a:r>
            <a:endParaRPr sz="1600" dirty="0"/>
          </a:p>
          <a:p>
            <a:pPr>
              <a:spcAft>
                <a:spcPts val="560"/>
              </a:spcAft>
              <a:defRPr sz="1500" b="1">
                <a:solidFill>
                  <a:srgbClr val="057A55"/>
                </a:solidFill>
              </a:defRPr>
            </a:pPr>
            <a:r>
              <a:rPr sz="1600" dirty="0"/>
              <a:t>● Hit rate: 99% (seq) / 57% (rand)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Tail latency: P99 -14%, Max -28%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Trade-off: +17% single-fault overhead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37415B"/>
                </a:solidFill>
              </a:defRPr>
            </a:pPr>
            <a:r>
              <a:rPr sz="1600" dirty="0"/>
              <a:t>● Break-even at just 8.5% hit rate</a:t>
            </a:r>
            <a:endParaRPr sz="1600" dirty="0"/>
          </a:p>
          <a:p>
            <a:pPr>
              <a:spcAft>
                <a:spcPts val="560"/>
              </a:spcAft>
              <a:defRPr sz="1500" b="0">
                <a:solidFill>
                  <a:srgbClr val="057A55"/>
                </a:solidFill>
              </a:defRPr>
            </a:pPr>
            <a:r>
              <a:rPr sz="1600" dirty="0"/>
              <a:t>● Net positive for all bulk workloads</a:t>
            </a:r>
            <a:endParaRPr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434840"/>
            <a:ext cx="9418320" cy="17373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645920" y="4434840"/>
            <a:ext cx="88696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1">
                <a:solidFill>
                  <a:srgbClr val="1A56DB"/>
                </a:solidFill>
              </a:defRPr>
            </a:pPr>
            <a:r>
              <a:rPr sz="2000"/>
              <a:t>Key Takeaway</a:t>
            </a:r>
            <a:endParaRPr sz="2000"/>
          </a:p>
        </p:txBody>
      </p:sp>
      <p:sp>
        <p:nvSpPr>
          <p:cNvPr id="12" name="TextBox 11"/>
          <p:cNvSpPr txBox="1"/>
          <p:nvPr/>
        </p:nvSpPr>
        <p:spPr>
          <a:xfrm>
            <a:off x="1371600" y="4794250"/>
            <a:ext cx="9738995" cy="1802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500" b="0">
                <a:solidFill>
                  <a:srgbClr val="37415B"/>
                </a:solidFill>
              </a:defRPr>
            </a:pPr>
            <a:r>
              <a:rPr sz="2000" dirty="0"/>
              <a:t>Reducing the number of page fault traps matters far more than optimizing the copy itself.</a:t>
            </a:r>
            <a:br>
              <a:rPr sz="2000" dirty="0"/>
            </a:br>
            <a:r>
              <a:rPr lang="en-US" sz="2000" dirty="0"/>
              <a:t> </a:t>
            </a:r>
            <a:r>
              <a:rPr sz="2000" dirty="0"/>
              <a:t>Pre-copy achieves this by exploiting spatial locality to speculatively eliminate future faults,</a:t>
            </a:r>
            <a:r>
              <a:rPr lang="en-US" sz="2000" dirty="0"/>
              <a:t> </a:t>
            </a:r>
            <a:r>
              <a:rPr sz="2000" dirty="0"/>
              <a:t>delivering 15-18% runtime improvement with a simple, safe, and toggleable kernel modification.</a:t>
            </a:r>
            <a:endParaRPr sz="20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4537710" y="634047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26</a:t>
            </a:r>
            <a:endParaRPr 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0320"/>
            <a:ext cx="12191695" cy="18288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6616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DDFF"/>
                </a:solidFill>
              </a:defRPr>
            </a:pPr>
            <a:r>
              <a:t>Questions &amp; Discussion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49580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27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5212080" cy="4311847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49680" y="1197278"/>
            <a:ext cx="484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1A56DB"/>
                </a:solidFill>
              </a:defRPr>
            </a:pPr>
            <a:r>
              <a:rPr sz="2000" dirty="0">
                <a:sym typeface="+mn-ea"/>
              </a:rPr>
              <a:t>Yutong Liu</a:t>
            </a:r>
            <a:endParaRPr sz="2000" dirty="0">
              <a:sym typeface="+mn-ea"/>
            </a:endParaRPr>
          </a:p>
          <a:p>
            <a:pPr algn="l">
              <a:defRPr sz="1600" b="1">
                <a:solidFill>
                  <a:srgbClr val="1A56DB"/>
                </a:solidFill>
              </a:defRPr>
            </a:pPr>
            <a:endParaRPr dirty="0"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" y="1787525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1691640"/>
            <a:ext cx="411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Background: Virtual Memory, Fork &amp; COW</a:t>
            </a:r>
            <a:endParaRPr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33018" y="2396490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3774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Project Requirements</a:t>
            </a:r>
            <a:endParaRPr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4128" y="3072765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30632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 err="1"/>
              <a:t>Impl</a:t>
            </a:r>
            <a:r>
              <a:rPr sz="2000" dirty="0"/>
              <a:t>: Req 1 — Latency Measurement</a:t>
            </a:r>
            <a:endParaRPr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33018" y="3749039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3749039"/>
            <a:ext cx="434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Results: Req 1 — COW Latency Analysis</a:t>
            </a:r>
            <a:endParaRPr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3018" y="4434840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44348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Kernel Build &amp; Deployment</a:t>
            </a:r>
            <a:endParaRPr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6400800" y="1097280"/>
            <a:ext cx="5212080" cy="4311847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5E2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071360" y="1168399"/>
            <a:ext cx="484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5E2D9B"/>
                </a:solidFill>
              </a:defRPr>
            </a:pPr>
            <a:r>
              <a:rPr sz="2000" dirty="0">
                <a:sym typeface="+mn-ea"/>
              </a:rPr>
              <a:t>Longjie Su</a:t>
            </a:r>
            <a:endParaRPr sz="2000" dirty="0"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2298" y="1710055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9480" y="16916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 err="1"/>
              <a:t>Impl</a:t>
            </a:r>
            <a:r>
              <a:rPr sz="2000" dirty="0"/>
              <a:t>: Req 2 — Pre-Copy Optimization</a:t>
            </a:r>
            <a:endParaRPr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74993" y="2377440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9480" y="23774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Results: Req 2 — Pre-Copy Evaluation</a:t>
            </a:r>
            <a:endParaRPr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2298" y="3044825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9480" y="30632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Experiment Design &amp; Setup</a:t>
            </a:r>
            <a:endParaRPr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702298" y="3749039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69480" y="3749039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Analysis, Trade-offs &amp; Limitations</a:t>
            </a:r>
            <a:endParaRPr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702298" y="4432935"/>
            <a:ext cx="384048" cy="365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</a:defRPr>
            </a:pPr>
            <a:r>
              <a:t>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69480" y="4434840"/>
            <a:ext cx="411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111827"/>
                </a:solidFill>
              </a:defRPr>
            </a:pPr>
            <a:r>
              <a:rPr sz="2000" dirty="0"/>
              <a:t>Conclusion</a:t>
            </a:r>
            <a:endParaRPr sz="2000" dirty="0"/>
          </a:p>
        </p:txBody>
      </p:sp>
      <p:sp>
        <p:nvSpPr>
          <p:cNvPr id="39" name="页脚占位符 38"/>
          <p:cNvSpPr>
            <a:spLocks noGrp="1"/>
          </p:cNvSpPr>
          <p:nvPr>
            <p:ph type="ftr" sz="quarter" idx="11"/>
          </p:nvPr>
        </p:nvSpPr>
        <p:spPr>
          <a:xfrm>
            <a:off x="440055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3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Background: Virtual Memory &amp; Page Tables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图片 13" descr="ChatGPT Image 2026年3月29日 18_10_34"/>
          <p:cNvPicPr>
            <a:picLocks noChangeAspect="1"/>
          </p:cNvPicPr>
          <p:nvPr/>
        </p:nvPicPr>
        <p:blipFill>
          <a:blip r:embed="rId1"/>
          <a:srcRect l="6182" t="8830" r="3355" b="11214"/>
          <a:stretch>
            <a:fillRect/>
          </a:stretch>
        </p:blipFill>
        <p:spPr>
          <a:xfrm>
            <a:off x="1748790" y="1017905"/>
            <a:ext cx="8876030" cy="5230495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400550" y="625602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4</a:t>
            </a:r>
            <a:endParaRPr 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Background: The Fork Problem &amp; COW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图片 13" descr="ChatGPT Image 2026年3月29日 19_04_12"/>
          <p:cNvPicPr>
            <a:picLocks noChangeAspect="1"/>
          </p:cNvPicPr>
          <p:nvPr/>
        </p:nvPicPr>
        <p:blipFill>
          <a:blip r:embed="rId1"/>
          <a:srcRect l="2909" t="2313" r="50332" b="61157"/>
          <a:stretch>
            <a:fillRect/>
          </a:stretch>
        </p:blipFill>
        <p:spPr>
          <a:xfrm>
            <a:off x="689020" y="959206"/>
            <a:ext cx="4898301" cy="2551091"/>
          </a:xfrm>
          <a:prstGeom prst="rect">
            <a:avLst/>
          </a:prstGeom>
        </p:spPr>
      </p:pic>
      <p:pic>
        <p:nvPicPr>
          <p:cNvPr id="7" name="图片 6" descr="ChatGPT Image 2026年3月29日 19_04_12"/>
          <p:cNvPicPr>
            <a:picLocks noChangeAspect="1"/>
          </p:cNvPicPr>
          <p:nvPr/>
        </p:nvPicPr>
        <p:blipFill>
          <a:blip r:embed="rId1"/>
          <a:srcRect t="41511" r="51668" b="7670"/>
          <a:stretch>
            <a:fillRect/>
          </a:stretch>
        </p:blipFill>
        <p:spPr>
          <a:xfrm>
            <a:off x="457199" y="3658316"/>
            <a:ext cx="4771623" cy="3199684"/>
          </a:xfrm>
          <a:prstGeom prst="rect">
            <a:avLst/>
          </a:prstGeom>
        </p:spPr>
      </p:pic>
      <p:pic>
        <p:nvPicPr>
          <p:cNvPr id="8" name="图片 7" descr="ChatGPT Image 2026年3月29日 19_04_12"/>
          <p:cNvPicPr>
            <a:picLocks noChangeAspect="1"/>
          </p:cNvPicPr>
          <p:nvPr/>
        </p:nvPicPr>
        <p:blipFill>
          <a:blip r:embed="rId1"/>
          <a:srcRect l="50493" t="41489" r="1592" b="4085"/>
          <a:stretch>
            <a:fillRect/>
          </a:stretch>
        </p:blipFill>
        <p:spPr>
          <a:xfrm>
            <a:off x="6223635" y="3510280"/>
            <a:ext cx="4486275" cy="3199130"/>
          </a:xfrm>
          <a:prstGeom prst="rect">
            <a:avLst/>
          </a:prstGeom>
        </p:spPr>
      </p:pic>
      <p:pic>
        <p:nvPicPr>
          <p:cNvPr id="9" name="图片 8" descr="ChatGPT Image 2026年3月29日 19_04_12"/>
          <p:cNvPicPr>
            <a:picLocks noChangeAspect="1"/>
          </p:cNvPicPr>
          <p:nvPr/>
        </p:nvPicPr>
        <p:blipFill>
          <a:blip r:embed="rId1"/>
          <a:srcRect l="51301" t="5214" b="60662"/>
          <a:stretch>
            <a:fillRect/>
          </a:stretch>
        </p:blipFill>
        <p:spPr>
          <a:xfrm>
            <a:off x="6096000" y="1090761"/>
            <a:ext cx="5031310" cy="2350108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>
            <a:off x="689020" y="3429000"/>
            <a:ext cx="103095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5937161" y="1249251"/>
            <a:ext cx="0" cy="5022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489450" y="635444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5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1A56DB"/>
                </a:solidFill>
              </a:defRPr>
            </a:pPr>
            <a:r>
              <a:t>Background: COW Fault Handling in the Kernel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1A56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图片 12" descr="ChatGPT Image 2026年3月29日 20_19_11"/>
          <p:cNvPicPr>
            <a:picLocks noChangeAspect="1"/>
          </p:cNvPicPr>
          <p:nvPr/>
        </p:nvPicPr>
        <p:blipFill>
          <a:blip r:embed="rId1"/>
          <a:srcRect l="6727" r="7176" b="33939"/>
          <a:stretch>
            <a:fillRect/>
          </a:stretch>
        </p:blipFill>
        <p:spPr>
          <a:xfrm>
            <a:off x="718820" y="964565"/>
            <a:ext cx="10753725" cy="550164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474845" y="639318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6</a:t>
            </a:r>
            <a:endParaRPr 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Implementation: Req 1 — Measurement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31520" y="1097280"/>
            <a:ext cx="5303520" cy="26517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005840" y="1214755"/>
            <a:ext cx="4937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057A55"/>
                </a:solidFill>
              </a:defRPr>
            </a:pPr>
            <a:r>
              <a:t>What We Measure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1554480"/>
            <a:ext cx="4937760" cy="16567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525"/>
              </a:spcAft>
              <a:defRPr sz="1400" b="1">
                <a:solidFill>
                  <a:srgbClr val="111827"/>
                </a:solidFill>
              </a:defRPr>
            </a:pPr>
            <a:endParaRPr sz="1600" b="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2000" b="1"/>
              <a:t>Kernel copy latency (ktime instrumentation)</a:t>
            </a:r>
            <a:endParaRPr sz="2000" b="1"/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t>   </a:t>
            </a:r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rPr sz="2000" b="1">
                <a:solidFill>
                  <a:srgbClr val="37415B"/>
                </a:solidFill>
              </a:rPr>
              <a:t>Full fault latency (user-space clock)</a:t>
            </a:r>
            <a:endParaRPr sz="2000" b="1">
              <a:solidFill>
                <a:srgbClr val="37415B"/>
              </a:solidFill>
            </a:endParaRPr>
          </a:p>
          <a:p>
            <a:pPr>
              <a:spcAft>
                <a:spcPts val="525"/>
              </a:spcAft>
              <a:defRPr sz="1400" b="0">
                <a:solidFill>
                  <a:srgbClr val="6B7280"/>
                </a:solidFill>
              </a:defRPr>
            </a:pPr>
            <a:r>
              <a:t>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0" y="1097280"/>
            <a:ext cx="4846320" cy="265176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85800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900" b="1">
                <a:solidFill>
                  <a:srgbClr val="1A56DB"/>
                </a:solidFill>
              </a:defRPr>
            </a:pPr>
            <a:r>
              <a:t>Design Decisions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0" y="1580515"/>
            <a:ext cx="4572000" cy="18688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● ktime_get() 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● Atomic counters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● Sampled printk 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● Aggregate stats via /proc/cow_stats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● Reset-on-write</a:t>
            </a:r>
            <a:endParaRPr sz="1800"/>
          </a:p>
        </p:txBody>
      </p:sp>
      <p:sp>
        <p:nvSpPr>
          <p:cNvPr id="10" name="Rounded Rectangle 9"/>
          <p:cNvSpPr/>
          <p:nvPr/>
        </p:nvSpPr>
        <p:spPr>
          <a:xfrm>
            <a:off x="731520" y="4069080"/>
            <a:ext cx="10698480" cy="217170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5E2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416052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5E2D9B"/>
                </a:solidFill>
              </a:defRPr>
            </a:pPr>
            <a:r>
              <a:t>Counters Tracked (all atomic64, lock-free)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" y="4663440"/>
            <a:ext cx="5242560" cy="105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cow_fault_count     — total COW copy events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cow_copy_total_ns   — cumulative copy time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cow_copy_max_ns     — maximum single-copy latency</a:t>
            </a:r>
            <a:endParaRPr sz="1800"/>
          </a:p>
        </p:txBody>
      </p:sp>
      <p:sp>
        <p:nvSpPr>
          <p:cNvPr id="13" name="TextBox 12"/>
          <p:cNvSpPr txBox="1"/>
          <p:nvPr/>
        </p:nvSpPr>
        <p:spPr>
          <a:xfrm>
            <a:off x="6141720" y="4663440"/>
            <a:ext cx="5288280" cy="105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cow_precopy_attempts — pre-copy attempts (Req 2)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cow_precopy_success  — successful pre-copies (Req 2)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cow_copy_avg_ns      — derived: total_ns / count</a:t>
            </a:r>
            <a:endParaRPr sz="180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4474845" y="6351270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7</a:t>
            </a:r>
            <a:endParaRPr 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Implementation: Req 1 — Code Walkthrough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887203" y="1040412"/>
            <a:ext cx="5486400" cy="5394960"/>
          </a:xfrm>
          <a:prstGeom prst="roundRect">
            <a:avLst/>
          </a:prstGeom>
          <a:solidFill>
            <a:srgbClr val="F0F0F5"/>
          </a:solidFill>
          <a:ln w="19050">
            <a:solidFill>
              <a:srgbClr val="057A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466100" y="1314732"/>
            <a:ext cx="6949440" cy="512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0">
                <a:solidFill>
                  <a:srgbClr val="047A85"/>
                </a:solidFill>
              </a:defRPr>
            </a:pPr>
            <a:r>
              <a:rPr dirty="0"/>
              <a:t>// In </a:t>
            </a:r>
            <a:r>
              <a:rPr dirty="0" err="1"/>
              <a:t>wp_page_copy</a:t>
            </a:r>
            <a:r>
              <a:rPr dirty="0"/>
              <a:t>() — wrapping the actual copy operation:</a:t>
            </a:r>
            <a:br>
              <a:rPr dirty="0"/>
            </a:br>
            <a:br>
              <a:rPr dirty="0"/>
            </a:br>
            <a:r>
              <a:rPr dirty="0"/>
              <a:t>/* COW Topic7: measure copy latency */</a:t>
            </a:r>
            <a:br>
              <a:rPr dirty="0"/>
            </a:br>
            <a:r>
              <a:rPr dirty="0"/>
              <a:t>{</a:t>
            </a:r>
            <a:br>
              <a:rPr dirty="0"/>
            </a:br>
            <a:r>
              <a:rPr dirty="0"/>
              <a:t>    </a:t>
            </a:r>
            <a:r>
              <a:rPr dirty="0" err="1"/>
              <a:t>ktime_t</a:t>
            </a:r>
            <a:r>
              <a:rPr dirty="0"/>
              <a:t> __</a:t>
            </a:r>
            <a:r>
              <a:rPr dirty="0" err="1"/>
              <a:t>cow_start</a:t>
            </a:r>
            <a:r>
              <a:rPr dirty="0"/>
              <a:t> = </a:t>
            </a:r>
            <a:r>
              <a:rPr dirty="0" err="1"/>
              <a:t>ktim</a:t>
            </a:r>
            <a:r>
              <a:rPr lang="en-US" dirty="0" err="1"/>
              <a:t>e</a:t>
            </a:r>
            <a:r>
              <a:rPr dirty="0" err="1"/>
              <a:t>_get</a:t>
            </a:r>
            <a:r>
              <a:rPr dirty="0"/>
              <a:t>();          // &lt;- start timer</a:t>
            </a:r>
            <a:br>
              <a:rPr dirty="0"/>
            </a:br>
            <a:br>
              <a:rPr dirty="0"/>
            </a:br>
            <a:r>
              <a:rPr dirty="0"/>
              <a:t>    err = __</a:t>
            </a:r>
            <a:r>
              <a:rPr dirty="0" err="1"/>
              <a:t>wp_page_copy_user</a:t>
            </a:r>
            <a:r>
              <a:rPr dirty="0"/>
              <a:t>(                  // &lt;- actual 4KB copy</a:t>
            </a:r>
            <a:br>
              <a:rPr dirty="0"/>
            </a:br>
            <a:r>
              <a:rPr dirty="0"/>
              <a:t>              &amp;</a:t>
            </a:r>
            <a:r>
              <a:rPr dirty="0" err="1"/>
              <a:t>new_folio</a:t>
            </a:r>
            <a:r>
              <a:rPr dirty="0"/>
              <a:t>-&gt;page, </a:t>
            </a:r>
            <a:r>
              <a:rPr dirty="0" err="1"/>
              <a:t>vmf</a:t>
            </a:r>
            <a:r>
              <a:rPr dirty="0"/>
              <a:t>-&gt;page, </a:t>
            </a:r>
            <a:r>
              <a:rPr dirty="0" err="1"/>
              <a:t>vmf</a:t>
            </a:r>
            <a:r>
              <a:rPr dirty="0"/>
              <a:t>);</a:t>
            </a:r>
            <a:br>
              <a:rPr dirty="0"/>
            </a:br>
            <a:br>
              <a:rPr dirty="0"/>
            </a:br>
            <a:r>
              <a:rPr dirty="0"/>
              <a:t>    {</a:t>
            </a:r>
            <a:br>
              <a:rPr dirty="0"/>
            </a:br>
            <a:r>
              <a:rPr dirty="0"/>
              <a:t>        s64 __</a:t>
            </a:r>
            <a:r>
              <a:rPr dirty="0" err="1"/>
              <a:t>cow_ns</a:t>
            </a:r>
            <a:r>
              <a:rPr dirty="0"/>
              <a:t> = </a:t>
            </a:r>
            <a:r>
              <a:rPr dirty="0" err="1"/>
              <a:t>ktime_to_ns</a:t>
            </a:r>
            <a:r>
              <a:rPr dirty="0"/>
              <a:t>(             // &lt;- elapsed nanoseconds</a:t>
            </a:r>
            <a:br>
              <a:rPr dirty="0"/>
            </a:br>
            <a:r>
              <a:rPr dirty="0"/>
              <a:t>                </a:t>
            </a:r>
            <a:r>
              <a:rPr dirty="0" err="1"/>
              <a:t>ktime_sub</a:t>
            </a:r>
            <a:r>
              <a:rPr dirty="0"/>
              <a:t>(</a:t>
            </a:r>
            <a:r>
              <a:rPr dirty="0" err="1"/>
              <a:t>ktime_get</a:t>
            </a:r>
            <a:r>
              <a:rPr dirty="0"/>
              <a:t>(), __</a:t>
            </a:r>
            <a:r>
              <a:rPr dirty="0" err="1"/>
              <a:t>cow_start</a:t>
            </a:r>
            <a:r>
              <a:rPr dirty="0"/>
              <a:t>));</a:t>
            </a:r>
            <a:br>
              <a:rPr dirty="0"/>
            </a:br>
            <a:r>
              <a:rPr dirty="0"/>
              <a:t>        u64 __</a:t>
            </a:r>
            <a:r>
              <a:rPr dirty="0" err="1"/>
              <a:t>cow_cnt</a:t>
            </a:r>
            <a:r>
              <a:rPr dirty="0"/>
              <a:t> = atomic64_inc_return(&amp;</a:t>
            </a:r>
            <a:r>
              <a:rPr dirty="0" err="1"/>
              <a:t>cow_fault_count</a:t>
            </a:r>
            <a:r>
              <a:rPr dirty="0"/>
              <a:t>);</a:t>
            </a:r>
            <a:br>
              <a:rPr dirty="0"/>
            </a:br>
            <a:r>
              <a:rPr dirty="0"/>
              <a:t>        atomic64_add(__</a:t>
            </a:r>
            <a:r>
              <a:rPr dirty="0" err="1"/>
              <a:t>cow_ns</a:t>
            </a:r>
            <a:r>
              <a:rPr dirty="0"/>
              <a:t>, &amp;</a:t>
            </a:r>
            <a:r>
              <a:rPr dirty="0" err="1"/>
              <a:t>cow_copy_total_ns</a:t>
            </a:r>
            <a:r>
              <a:rPr dirty="0"/>
              <a:t>);</a:t>
            </a:r>
            <a:br>
              <a:rPr dirty="0"/>
            </a:br>
            <a:br>
              <a:rPr dirty="0"/>
            </a:br>
            <a:r>
              <a:rPr dirty="0"/>
              <a:t>        // Atomic max update (lock-free CAS loop)</a:t>
            </a:r>
            <a:br>
              <a:rPr dirty="0"/>
            </a:br>
            <a:r>
              <a:rPr dirty="0"/>
              <a:t>        s64 __</a:t>
            </a:r>
            <a:r>
              <a:rPr dirty="0" err="1"/>
              <a:t>prev_max</a:t>
            </a:r>
            <a:r>
              <a:rPr dirty="0"/>
              <a:t> = atomic64_read(&amp;</a:t>
            </a:r>
            <a:r>
              <a:rPr dirty="0" err="1"/>
              <a:t>cow_copy_max_ns</a:t>
            </a:r>
            <a:r>
              <a:rPr dirty="0"/>
              <a:t>);</a:t>
            </a:r>
            <a:br>
              <a:rPr dirty="0"/>
            </a:br>
            <a:r>
              <a:rPr dirty="0"/>
              <a:t>        while (__</a:t>
            </a:r>
            <a:r>
              <a:rPr dirty="0" err="1"/>
              <a:t>cow_ns</a:t>
            </a:r>
            <a:r>
              <a:rPr dirty="0"/>
              <a:t> &gt; __</a:t>
            </a:r>
            <a:r>
              <a:rPr dirty="0" err="1"/>
              <a:t>prev_max</a:t>
            </a:r>
            <a:r>
              <a:rPr dirty="0"/>
              <a:t>) {</a:t>
            </a:r>
            <a:br>
              <a:rPr dirty="0"/>
            </a:br>
            <a:r>
              <a:rPr dirty="0"/>
              <a:t>            if (atomic64_try_cmpxchg(&amp;</a:t>
            </a:r>
            <a:r>
              <a:rPr dirty="0" err="1"/>
              <a:t>cow_copy_max_ns</a:t>
            </a:r>
            <a:r>
              <a:rPr dirty="0"/>
              <a:t>,</a:t>
            </a:r>
            <a:br>
              <a:rPr dirty="0"/>
            </a:br>
            <a:r>
              <a:rPr dirty="0"/>
              <a:t>                                      &amp;__</a:t>
            </a:r>
            <a:r>
              <a:rPr dirty="0" err="1"/>
              <a:t>prev_max</a:t>
            </a:r>
            <a:r>
              <a:rPr dirty="0"/>
              <a:t>, __</a:t>
            </a:r>
            <a:r>
              <a:rPr dirty="0" err="1"/>
              <a:t>cow_ns</a:t>
            </a:r>
            <a:r>
              <a:rPr dirty="0"/>
              <a:t>))</a:t>
            </a:r>
            <a:br>
              <a:rPr dirty="0"/>
            </a:br>
            <a:r>
              <a:rPr dirty="0"/>
              <a:t>                break;</a:t>
            </a:r>
            <a:br>
              <a:rPr dirty="0"/>
            </a:br>
            <a:r>
              <a:rPr dirty="0"/>
              <a:t>        }</a:t>
            </a:r>
            <a:br>
              <a:rPr dirty="0"/>
            </a:br>
            <a:br>
              <a:rPr dirty="0"/>
            </a:br>
            <a:r>
              <a:rPr dirty="0"/>
              <a:t>        if (__</a:t>
            </a:r>
            <a:r>
              <a:rPr dirty="0" err="1"/>
              <a:t>cow_cnt</a:t>
            </a:r>
            <a:r>
              <a:rPr dirty="0"/>
              <a:t> % </a:t>
            </a:r>
            <a:r>
              <a:rPr dirty="0" err="1"/>
              <a:t>cow_sample_interval</a:t>
            </a:r>
            <a:r>
              <a:rPr dirty="0"/>
              <a:t> == 0)</a:t>
            </a:r>
            <a:br>
              <a:rPr dirty="0"/>
            </a:br>
            <a:r>
              <a:rPr dirty="0"/>
              <a:t>            </a:t>
            </a:r>
            <a:r>
              <a:rPr dirty="0" err="1"/>
              <a:t>printk</a:t>
            </a:r>
            <a:r>
              <a:rPr dirty="0"/>
              <a:t>(KERN_INFO "COW: copy=%</a:t>
            </a:r>
            <a:r>
              <a:rPr dirty="0" err="1"/>
              <a:t>lld</a:t>
            </a:r>
            <a:r>
              <a:rPr dirty="0"/>
              <a:t> ns PFN=%lx </a:t>
            </a:r>
            <a:r>
              <a:rPr dirty="0" err="1"/>
              <a:t>cnt</a:t>
            </a:r>
            <a:r>
              <a:rPr dirty="0"/>
              <a:t>=%</a:t>
            </a:r>
            <a:r>
              <a:rPr dirty="0" err="1"/>
              <a:t>llu</a:t>
            </a:r>
            <a:r>
              <a:rPr dirty="0"/>
              <a:t>\n",</a:t>
            </a:r>
            <a:br>
              <a:rPr dirty="0"/>
            </a:br>
            <a:r>
              <a:rPr dirty="0"/>
              <a:t>                   __</a:t>
            </a:r>
            <a:r>
              <a:rPr dirty="0" err="1"/>
              <a:t>cow_ns</a:t>
            </a:r>
            <a:r>
              <a:rPr dirty="0"/>
              <a:t>, </a:t>
            </a:r>
            <a:r>
              <a:rPr dirty="0" err="1"/>
              <a:t>page_to_pfn</a:t>
            </a:r>
            <a:r>
              <a:rPr dirty="0"/>
              <a:t>(</a:t>
            </a:r>
            <a:r>
              <a:rPr dirty="0" err="1"/>
              <a:t>vmf</a:t>
            </a:r>
            <a:r>
              <a:rPr dirty="0"/>
              <a:t>-&gt;page), __</a:t>
            </a:r>
            <a:r>
              <a:rPr dirty="0" err="1"/>
              <a:t>cow_cnt</a:t>
            </a:r>
            <a:r>
              <a:rPr dirty="0"/>
              <a:t>);</a:t>
            </a:r>
            <a:br>
              <a:rPr dirty="0"/>
            </a:br>
            <a:r>
              <a:rPr dirty="0"/>
              <a:t>    }</a:t>
            </a:r>
            <a:br>
              <a:rPr dirty="0"/>
            </a:br>
            <a:r>
              <a:rPr dirty="0"/>
              <a:t>}</a:t>
            </a:r>
            <a:endParaRPr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911860"/>
            <a:ext cx="4352290" cy="583565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428695" y="908826"/>
            <a:ext cx="2926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1A56DB"/>
                </a:solidFill>
              </a:defRPr>
            </a:pPr>
            <a:r>
              <a:rPr sz="2000" dirty="0"/>
              <a:t>Key Points</a:t>
            </a:r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23494" y="1415289"/>
            <a:ext cx="3966692" cy="535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 sz="1200" b="1">
                <a:solidFill>
                  <a:srgbClr val="057A55"/>
                </a:solidFill>
              </a:defRPr>
            </a:pPr>
            <a:r>
              <a:rPr sz="2000" dirty="0"/>
              <a:t>Timing precision: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 err="1"/>
              <a:t>ktime_get</a:t>
            </a:r>
            <a:r>
              <a:rPr sz="2000" dirty="0"/>
              <a:t>() uses TSC</a:t>
            </a:r>
            <a:r>
              <a:rPr lang="en-US" sz="2000" dirty="0"/>
              <a:t> </a:t>
            </a:r>
            <a:r>
              <a:rPr sz="2000" dirty="0"/>
              <a:t>on x86 — ~20ns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overhead per call</a:t>
            </a:r>
            <a:endParaRPr sz="2000" dirty="0"/>
          </a:p>
          <a:p>
            <a:pPr>
              <a:spcAft>
                <a:spcPts val="450"/>
              </a:spcAft>
              <a:defRPr sz="1200" b="1">
                <a:solidFill>
                  <a:srgbClr val="B45309"/>
                </a:solidFill>
              </a:defRPr>
            </a:pPr>
            <a:r>
              <a:rPr sz="2000" dirty="0"/>
              <a:t>Lock-free max: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Uses CAS loop instead</a:t>
            </a:r>
            <a:r>
              <a:rPr lang="en-US" sz="2000" dirty="0"/>
              <a:t> </a:t>
            </a:r>
            <a:r>
              <a:rPr sz="2000" dirty="0"/>
              <a:t>of spinlock — zero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contention in hot path</a:t>
            </a:r>
            <a:endParaRPr sz="2000" dirty="0"/>
          </a:p>
          <a:p>
            <a:pPr>
              <a:spcAft>
                <a:spcPts val="450"/>
              </a:spcAft>
              <a:defRPr sz="1200" b="1">
                <a:solidFill>
                  <a:srgbClr val="5E2D9B"/>
                </a:solidFill>
              </a:defRPr>
            </a:pPr>
            <a:r>
              <a:rPr sz="2000" dirty="0"/>
              <a:t>Sampling: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Only prints every Nth</a:t>
            </a:r>
            <a:r>
              <a:rPr lang="en-US" sz="2000" dirty="0"/>
              <a:t> </a:t>
            </a:r>
            <a:r>
              <a:rPr sz="2000" dirty="0"/>
              <a:t>event (default 100)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Avoids </a:t>
            </a:r>
            <a:r>
              <a:rPr sz="2000" dirty="0" err="1"/>
              <a:t>dmesg</a:t>
            </a:r>
            <a:r>
              <a:rPr sz="2000" dirty="0"/>
              <a:t> flood</a:t>
            </a:r>
            <a:endParaRPr sz="2000" dirty="0"/>
          </a:p>
          <a:p>
            <a:pPr>
              <a:spcAft>
                <a:spcPts val="450"/>
              </a:spcAft>
              <a:defRPr sz="1200" b="1">
                <a:solidFill>
                  <a:srgbClr val="1A56DB"/>
                </a:solidFill>
              </a:defRPr>
            </a:pPr>
            <a:r>
              <a:rPr sz="2000" dirty="0"/>
              <a:t>Position:</a:t>
            </a:r>
            <a:endParaRPr sz="2000" dirty="0"/>
          </a:p>
          <a:p>
            <a:pPr>
              <a:spcAft>
                <a:spcPts val="450"/>
              </a:spcAft>
              <a:defRPr sz="1200" b="0">
                <a:solidFill>
                  <a:srgbClr val="37415B"/>
                </a:solidFill>
              </a:defRPr>
            </a:pPr>
            <a:r>
              <a:rPr sz="2000" dirty="0"/>
              <a:t>Wraps only the </a:t>
            </a:r>
            <a:r>
              <a:rPr sz="2000" dirty="0" err="1"/>
              <a:t>copy,not</a:t>
            </a:r>
            <a:r>
              <a:rPr sz="2000" dirty="0"/>
              <a:t> the PTE update</a:t>
            </a:r>
            <a:r>
              <a:rPr lang="en-US" sz="2000" dirty="0"/>
              <a:t> </a:t>
            </a:r>
            <a:r>
              <a:rPr sz="2000" dirty="0"/>
              <a:t>or TLB flush</a:t>
            </a:r>
            <a:endParaRPr sz="2000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400550" y="638238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8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124712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000" b="1">
                <a:solidFill>
                  <a:srgbClr val="057A55"/>
                </a:solidFill>
              </a:defRPr>
            </a:pPr>
            <a:r>
              <a:t>Implementation: Req 1 — /proc Interface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41248"/>
            <a:ext cx="11247120" cy="25400"/>
          </a:xfrm>
          <a:prstGeom prst="rect">
            <a:avLst/>
          </a:prstGeom>
          <a:solidFill>
            <a:srgbClr val="057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731520" y="1097280"/>
            <a:ext cx="5303520" cy="3017520"/>
          </a:xfrm>
          <a:prstGeom prst="roundRect">
            <a:avLst/>
          </a:prstGeom>
          <a:solidFill>
            <a:srgbClr val="F0F0F5"/>
          </a:solidFill>
          <a:ln w="19050">
            <a:solidFill>
              <a:srgbClr val="1A56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097280" y="1166017"/>
            <a:ext cx="4937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1A56DB"/>
                </a:solidFill>
              </a:defRPr>
            </a:pPr>
            <a:r>
              <a:rPr dirty="0"/>
              <a:t>$ cat /proc/</a:t>
            </a:r>
            <a:r>
              <a:rPr dirty="0" err="1"/>
              <a:t>cow_stats</a:t>
            </a:r>
            <a:endParaRPr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402082" y="1479296"/>
            <a:ext cx="4937760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047A85"/>
                </a:solidFill>
              </a:defRPr>
            </a:pPr>
            <a:r>
              <a:rPr sz="1800" dirty="0" err="1"/>
              <a:t>cow_fault_count</a:t>
            </a:r>
            <a:r>
              <a:rPr sz="1800" dirty="0"/>
              <a:t>: 90474</a:t>
            </a:r>
            <a:br>
              <a:rPr sz="1800" dirty="0"/>
            </a:br>
            <a:r>
              <a:rPr sz="1800" dirty="0" err="1"/>
              <a:t>cow_copy_total_ns</a:t>
            </a:r>
            <a:r>
              <a:rPr sz="1800" dirty="0"/>
              <a:t>: 41081508</a:t>
            </a:r>
            <a:br>
              <a:rPr sz="1800" dirty="0"/>
            </a:br>
            <a:r>
              <a:rPr sz="1800" dirty="0" err="1"/>
              <a:t>cow_copy_avg_ns</a:t>
            </a:r>
            <a:r>
              <a:rPr sz="1800" dirty="0"/>
              <a:t>: 454</a:t>
            </a:r>
            <a:br>
              <a:rPr sz="1800" dirty="0"/>
            </a:br>
            <a:r>
              <a:rPr sz="1800" dirty="0" err="1"/>
              <a:t>cow_copy_max_ns</a:t>
            </a:r>
            <a:r>
              <a:rPr sz="1800" dirty="0"/>
              <a:t>: 64301</a:t>
            </a:r>
            <a:br>
              <a:rPr sz="1800" dirty="0"/>
            </a:br>
            <a:r>
              <a:rPr sz="1800" dirty="0" err="1"/>
              <a:t>cow_precopy_enabled</a:t>
            </a:r>
            <a:r>
              <a:rPr sz="1800" dirty="0"/>
              <a:t>: 0</a:t>
            </a:r>
            <a:br>
              <a:rPr sz="1800" dirty="0"/>
            </a:br>
            <a:r>
              <a:rPr sz="1800" dirty="0" err="1"/>
              <a:t>cow_precopy_attempts</a:t>
            </a:r>
            <a:r>
              <a:rPr sz="1800" dirty="0"/>
              <a:t>: 0</a:t>
            </a:r>
            <a:br>
              <a:rPr sz="1800" dirty="0"/>
            </a:br>
            <a:r>
              <a:rPr sz="1800" dirty="0" err="1"/>
              <a:t>cow_precopy_success</a:t>
            </a:r>
            <a:r>
              <a:rPr sz="1800" dirty="0"/>
              <a:t>: 0</a:t>
            </a:r>
            <a:br>
              <a:rPr sz="1800" dirty="0"/>
            </a:br>
            <a:r>
              <a:rPr sz="1800" dirty="0" err="1"/>
              <a:t>cow_precopy_hitrate</a:t>
            </a:r>
            <a:r>
              <a:rPr sz="1800" dirty="0"/>
              <a:t>: 0%</a:t>
            </a:r>
            <a:br>
              <a:rPr sz="1800" dirty="0"/>
            </a:br>
            <a:r>
              <a:rPr sz="1800" dirty="0" err="1"/>
              <a:t>cow_sample_interval</a:t>
            </a:r>
            <a:r>
              <a:rPr sz="1800" dirty="0"/>
              <a:t>: 100</a:t>
            </a:r>
            <a:endParaRPr sz="1800" dirty="0"/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6583680" y="1097280"/>
            <a:ext cx="4846320" cy="3017520"/>
          </a:xfrm>
          <a:prstGeom prst="roundRect">
            <a:avLst/>
          </a:prstGeom>
          <a:solidFill>
            <a:srgbClr val="F0F0F5"/>
          </a:solidFill>
          <a:ln w="19050">
            <a:solidFill>
              <a:srgbClr val="B453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766560" y="11887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1">
                <a:solidFill>
                  <a:srgbClr val="B45309"/>
                </a:solidFill>
              </a:defRPr>
            </a:pPr>
            <a:r>
              <a:t>$ sudo dmesg | grep COW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766560" y="1668780"/>
            <a:ext cx="4572000" cy="18745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200" b="0">
                <a:solidFill>
                  <a:srgbClr val="047A85"/>
                </a:solidFill>
              </a:defRPr>
            </a:pPr>
            <a:r>
              <a:rPr sz="1600" dirty="0"/>
              <a:t>[  2.647] COW: copy=421 ns PFN=183ac5 </a:t>
            </a:r>
            <a:r>
              <a:rPr sz="1600" dirty="0" err="1"/>
              <a:t>cnt</a:t>
            </a:r>
            <a:r>
              <a:rPr sz="1600" dirty="0"/>
              <a:t>=100</a:t>
            </a:r>
            <a:br>
              <a:rPr sz="1600" dirty="0"/>
            </a:br>
            <a:r>
              <a:rPr sz="1600" dirty="0"/>
              <a:t>[  2.653] COW: copy=381 ns PFN=183f1b </a:t>
            </a:r>
            <a:r>
              <a:rPr sz="1600" dirty="0" err="1"/>
              <a:t>cnt</a:t>
            </a:r>
            <a:r>
              <a:rPr sz="1600" dirty="0"/>
              <a:t>=200</a:t>
            </a:r>
            <a:br>
              <a:rPr sz="1600" dirty="0"/>
            </a:br>
            <a:r>
              <a:rPr sz="1600" dirty="0"/>
              <a:t>[  2.761] COW: copy=561 ns PFN=3edff2 </a:t>
            </a:r>
            <a:r>
              <a:rPr sz="1600" dirty="0" err="1"/>
              <a:t>cnt</a:t>
            </a:r>
            <a:r>
              <a:rPr sz="1600" dirty="0"/>
              <a:t>=300</a:t>
            </a:r>
            <a:br>
              <a:rPr sz="1600" dirty="0"/>
            </a:br>
            <a:r>
              <a:rPr sz="1600" dirty="0"/>
              <a:t>[  2.764] COW: copy=651 ns PFN=3edff6 </a:t>
            </a:r>
            <a:r>
              <a:rPr sz="1600" dirty="0" err="1"/>
              <a:t>cnt</a:t>
            </a:r>
            <a:r>
              <a:rPr sz="1600" dirty="0"/>
              <a:t>=400</a:t>
            </a:r>
            <a:br>
              <a:rPr sz="1600" dirty="0"/>
            </a:br>
            <a:r>
              <a:rPr sz="1600" dirty="0"/>
              <a:t>[176.828] COW: copy=331 ns PFN=1edf33 </a:t>
            </a:r>
            <a:r>
              <a:rPr sz="1600" dirty="0" err="1"/>
              <a:t>cnt</a:t>
            </a:r>
            <a:r>
              <a:rPr sz="1600" dirty="0"/>
              <a:t>=100</a:t>
            </a:r>
            <a:br>
              <a:rPr sz="1600" dirty="0"/>
            </a:br>
            <a:r>
              <a:rPr sz="1600" dirty="0"/>
              <a:t>[176.828] COW: copy=220 ns PFN=1f0e81 </a:t>
            </a:r>
            <a:r>
              <a:rPr sz="1600" dirty="0" err="1"/>
              <a:t>cnt</a:t>
            </a:r>
            <a:r>
              <a:rPr sz="1600" dirty="0"/>
              <a:t>=200</a:t>
            </a:r>
            <a:br>
              <a:rPr sz="1600" dirty="0"/>
            </a:br>
            <a:r>
              <a:rPr sz="1600" dirty="0"/>
              <a:t>[176.828] COW: copy=380 ns PFN=1f2e51 </a:t>
            </a:r>
            <a:r>
              <a:rPr sz="1600" dirty="0" err="1"/>
              <a:t>cnt</a:t>
            </a:r>
            <a:r>
              <a:rPr sz="1600" dirty="0"/>
              <a:t>=400</a:t>
            </a:r>
            <a:endParaRPr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31520" y="4434840"/>
            <a:ext cx="10698480" cy="1920240"/>
          </a:xfrm>
          <a:prstGeom prst="roundRect">
            <a:avLst/>
          </a:prstGeom>
          <a:solidFill>
            <a:srgbClr val="F5F6FA"/>
          </a:solidFill>
          <a:ln w="19050">
            <a:solidFill>
              <a:srgbClr val="5E2D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4526280"/>
            <a:ext cx="103327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700" b="1">
                <a:solidFill>
                  <a:srgbClr val="5E2D9B"/>
                </a:solidFill>
              </a:defRPr>
            </a:pPr>
            <a:r>
              <a:t>Sysctl Controls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5029200"/>
            <a:ext cx="10332720" cy="105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/proc/sys/vm/cow_precopy           — 0=off, 1=on — runtime toggle for pre-copy (Req 2)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/proc/sys/vm/cow_sample_interval   — print every Nth COW event (default 100)</a:t>
            </a:r>
            <a:endParaRPr sz="1800"/>
          </a:p>
          <a:p>
            <a:pPr>
              <a:spcAft>
                <a:spcPts val="525"/>
              </a:spcAft>
              <a:defRPr sz="1400" b="0">
                <a:solidFill>
                  <a:srgbClr val="37415B"/>
                </a:solidFill>
              </a:defRPr>
            </a:pPr>
            <a:r>
              <a:rPr sz="1800"/>
              <a:t>echo 1 &gt; /proc/cow_stats           — write anything to reset all counters to zero</a:t>
            </a:r>
            <a:endParaRPr sz="180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4632960" y="6429375"/>
            <a:ext cx="2895600" cy="365125"/>
          </a:xfrm>
        </p:spPr>
        <p:txBody>
          <a:bodyPr/>
          <a:lstStyle/>
          <a:p>
            <a:pPr algn="ctr"/>
            <a:r>
              <a:rPr lang="en-US" sz="3200" b="1" dirty="0"/>
              <a:t>9</a:t>
            </a:r>
            <a:endParaRPr lang="en-US" sz="32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10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ags/tag11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ags/tag12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ags/tag13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14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15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16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17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18.xml><?xml version="1.0" encoding="utf-8"?>
<p:tagLst xmlns:p="http://schemas.openxmlformats.org/presentationml/2006/main">
  <p:tag name="KSO_WM_DIAGRAM_VIRTUALLY_FRAME" val="{&quot;height&quot;:187.2,&quot;left&quot;:57.6,&quot;top&quot;:86.4,&quot;width&quot;:842.4}"/>
</p:tagLst>
</file>

<file path=ppt/tags/tag2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3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4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5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6.xml><?xml version="1.0" encoding="utf-8"?>
<p:tagLst xmlns:p="http://schemas.openxmlformats.org/presentationml/2006/main">
  <p:tag name="KSO_WM_DIAGRAM_VIRTUALLY_FRAME" val="{&quot;height&quot;:532.55,&quot;left&quot;:45.5,&quot;top&quot;:86.4,&quot;width&quot;:876.1}"/>
</p:tagLst>
</file>

<file path=ppt/tags/tag7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ags/tag8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ags/tag9.xml><?xml version="1.0" encoding="utf-8"?>
<p:tagLst xmlns:p="http://schemas.openxmlformats.org/presentationml/2006/main">
  <p:tag name="KSO_WM_DIAGRAM_VIRTUALLY_FRAME" val="{&quot;height&quot;:275.7,&quot;left&quot;:57.6,&quot;top&quot;:86.4,&quot;width&quot;:842.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15051</Words>
  <Application>WPS 演示</Application>
  <PresentationFormat>宽屏</PresentationFormat>
  <Paragraphs>604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小刘yytt</cp:lastModifiedBy>
  <cp:revision>24</cp:revision>
  <dcterms:created xsi:type="dcterms:W3CDTF">2013-01-27T09:14:00Z</dcterms:created>
  <dcterms:modified xsi:type="dcterms:W3CDTF">2026-03-31T08:10:23Z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F5AE90ADF34C4D108583847D7D647D4E_12</vt:lpwstr>
  </property>
</Properties>
</file>