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4" r:id="rId3"/>
    <p:sldMasterId id="2147483656" r:id="rId4"/>
    <p:sldMasterId id="2147483658" r:id="rId5"/>
    <p:sldMasterId id="2147483662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notesMasterIdLst>
    <p:notesMasterId r:id="rId28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71" r:id="rId19"/>
    <p:sldId id="263" r:id="rId20"/>
    <p:sldId id="264" r:id="rId21"/>
    <p:sldId id="265" r:id="rId22"/>
    <p:sldId id="270" r:id="rId23"/>
    <p:sldId id="266" r:id="rId24"/>
    <p:sldId id="267" r:id="rId25"/>
    <p:sldId id="268" r:id="rId26"/>
    <p:sldId id="269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2" d="100"/>
          <a:sy n="152" d="100"/>
        </p:scale>
        <p:origin x="5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47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DD51-0843-0C0B-2A74-C1A807104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35D99-DC3B-9458-85B3-2CCD383E9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213AEC-A142-8701-1747-874CD4369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32198-44CD-BDF3-5F74-4D4DFA3ED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6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1143000"/>
            <a:ext cx="9601200" cy="1560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95"/>
              </a:lnSpc>
              <a:buNone/>
            </a:pPr>
            <a:r>
              <a:rPr lang="en-US" sz="2950" b="1" dirty="0">
                <a:solidFill>
                  <a:srgbClr val="1414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Observation and Adaptive</a:t>
            </a:r>
            <a:endParaRPr lang="en-US" sz="2950" dirty="0"/>
          </a:p>
          <a:p>
            <a:pPr marL="0" indent="0" algn="l">
              <a:lnSpc>
                <a:spcPts val="4095"/>
              </a:lnSpc>
              <a:buNone/>
            </a:pPr>
            <a:r>
              <a:rPr lang="en-US" sz="2950" b="1" dirty="0">
                <a:solidFill>
                  <a:srgbClr val="1414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Improvement of the Linux</a:t>
            </a:r>
            <a:endParaRPr lang="en-US" sz="2950" dirty="0"/>
          </a:p>
          <a:p>
            <a:pPr marL="0" indent="0" algn="l">
              <a:lnSpc>
                <a:spcPts val="4095"/>
              </a:lnSpc>
              <a:buNone/>
            </a:pPr>
            <a:r>
              <a:rPr lang="en-US" sz="2950" b="1" dirty="0">
                <a:solidFill>
                  <a:srgbClr val="1414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Buddy Allocator</a:t>
            </a:r>
            <a:endParaRPr lang="en-US" sz="2950" dirty="0"/>
          </a:p>
        </p:txBody>
      </p:sp>
      <p:sp>
        <p:nvSpPr>
          <p:cNvPr id="4" name="Text 2"/>
          <p:cNvSpPr/>
          <p:nvPr/>
        </p:nvSpPr>
        <p:spPr>
          <a:xfrm>
            <a:off x="571500" y="2857500"/>
            <a:ext cx="1905000" cy="28575"/>
          </a:xfrm>
          <a:prstGeom prst="roundRect">
            <a:avLst>
              <a:gd name="adj" fmla="val 50000"/>
            </a:avLst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3143250"/>
            <a:ext cx="96012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altLang="zh-CN" sz="1300" dirty="0">
                <a:solidFill>
                  <a:srgbClr val="141414"/>
                </a:solidFill>
                <a:latin typeface="Times New Roman" pitchFamily="34" charset="0"/>
                <a:cs typeface="Times New Roman" pitchFamily="34" charset="-120"/>
              </a:rPr>
              <a:t>Runtime Observation and Adaptive Compaction</a:t>
            </a:r>
          </a:p>
        </p:txBody>
      </p:sp>
      <p:sp>
        <p:nvSpPr>
          <p:cNvPr id="6" name="Text 4"/>
          <p:cNvSpPr/>
          <p:nvPr/>
        </p:nvSpPr>
        <p:spPr>
          <a:xfrm>
            <a:off x="571500" y="3714750"/>
            <a:ext cx="96012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50" dirty="0">
                <a:solidFill>
                  <a:srgbClr val="5252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Team: 姚舜天, 刘芮辰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571500" y="4000500"/>
            <a:ext cx="96012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52525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Platform: Ubuntu 20.04 | Linux 5.15.180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5682496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Workloads and Testing Methods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143000"/>
            <a:ext cx="2603450" cy="1571625"/>
          </a:xfrm>
          <a:prstGeom prst="roundRect">
            <a:avLst>
              <a:gd name="adj" fmla="val 4848"/>
            </a:avLst>
          </a:prstGeom>
          <a:solidFill>
            <a:srgbClr val="F8F9FA"/>
          </a:solidFill>
          <a:ln w="9525">
            <a:solidFill>
              <a:srgbClr val="E9ECEF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71525" y="1343025"/>
            <a:ext cx="381000" cy="381000"/>
          </a:xfrm>
          <a:prstGeom prst="roundRect">
            <a:avLst>
              <a:gd name="adj" fmla="val 20000"/>
            </a:avLst>
          </a:prstGeom>
          <a:solidFill>
            <a:srgbClr val="E3F2FD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93281" y="1423988"/>
            <a:ext cx="137339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976D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$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71525" y="1838325"/>
            <a:ext cx="264408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15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stress-ng --vm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651198" y="2114550"/>
            <a:ext cx="264408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General memory pressure tool with virtual memory stress testing capabilities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3365450" y="1143000"/>
            <a:ext cx="2603599" cy="1571625"/>
          </a:xfrm>
          <a:prstGeom prst="roundRect">
            <a:avLst>
              <a:gd name="adj" fmla="val 4848"/>
            </a:avLst>
          </a:prstGeom>
          <a:solidFill>
            <a:srgbClr val="F8F9FA"/>
          </a:solidFill>
          <a:ln w="9525">
            <a:solidFill>
              <a:srgbClr val="E9ECEF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565475" y="1343025"/>
            <a:ext cx="381000" cy="381000"/>
          </a:xfrm>
          <a:prstGeom prst="roundRect">
            <a:avLst>
              <a:gd name="adj" fmla="val 20000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632403" y="1438275"/>
            <a:ext cx="24699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57C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fx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3565475" y="1838325"/>
            <a:ext cx="2644259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15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fragment_stress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3565476" y="2114550"/>
            <a:ext cx="235342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User-space fragmentation tool to create fragmented memory layout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6159550" y="1143000"/>
            <a:ext cx="2603450" cy="1571625"/>
          </a:xfrm>
          <a:prstGeom prst="roundRect">
            <a:avLst>
              <a:gd name="adj" fmla="val 4848"/>
            </a:avLst>
          </a:prstGeom>
          <a:solidFill>
            <a:srgbClr val="F8F9FA"/>
          </a:solidFill>
          <a:ln w="9525">
            <a:solidFill>
              <a:srgbClr val="E9ECEF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359575" y="1343025"/>
            <a:ext cx="381000" cy="381000"/>
          </a:xfrm>
          <a:prstGeom prst="roundRect">
            <a:avLst>
              <a:gd name="adj" fmla="val 20000"/>
            </a:avLst>
          </a:prstGeom>
          <a:solidFill>
            <a:srgbClr val="F3E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440254" y="1447800"/>
            <a:ext cx="21949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7B1FA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kt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6359575" y="1838325"/>
            <a:ext cx="264408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15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high_order_test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6359575" y="2114550"/>
            <a:ext cx="264408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Kernel module for repeated high-order page allocation testing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571500" y="3238500"/>
            <a:ext cx="8001000" cy="1201936"/>
          </a:xfrm>
          <a:prstGeom prst="roundRect">
            <a:avLst>
              <a:gd name="adj" fmla="val 6340"/>
            </a:avLst>
          </a:prstGeom>
          <a:solidFill>
            <a:srgbClr val="FFF8E1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590550" y="3238500"/>
            <a:ext cx="0" cy="1201936"/>
          </a:xfrm>
          <a:prstGeom prst="line">
            <a:avLst/>
          </a:prstGeom>
          <a:noFill/>
          <a:ln w="38100">
            <a:solidFill>
              <a:srgbClr val="FFC10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00100" y="3429000"/>
            <a:ext cx="909828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900"/>
              </a:spcAft>
              <a:buNone/>
            </a:pP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Why Multiple Workloads?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800100" y="3762375"/>
            <a:ext cx="9098280" cy="487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20"/>
              </a:lnSpc>
              <a:buNone/>
            </a:pPr>
            <a:r>
              <a:rPr lang="en-US" sz="100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Not all workloads trigger high-order fragmentation equally. </a:t>
            </a:r>
          </a:p>
          <a:p>
            <a:pPr marL="0" indent="0" algn="l">
              <a:lnSpc>
                <a:spcPts val="1920"/>
              </a:lnSpc>
              <a:buNone/>
            </a:pPr>
            <a:r>
              <a:rPr lang="en-US" sz="100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We need diverse test scenarios to observe different allocator behaviors and verify adaptive compaction effectiveness.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8496300" y="4619625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9D687-C8CA-315E-F369-C1A4169EE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83A23524-87BE-7A6B-20E9-1A5266E629A3}"/>
              </a:ext>
            </a:extLst>
          </p:cNvPr>
          <p:cNvSpPr/>
          <p:nvPr/>
        </p:nvSpPr>
        <p:spPr>
          <a:xfrm>
            <a:off x="571500" y="381000"/>
            <a:ext cx="5442857" cy="706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Custom Workload Implementation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8A5456C-BE7F-3913-97AE-2DC229255140}"/>
              </a:ext>
            </a:extLst>
          </p:cNvPr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5DBB52EE-A658-47DC-5EF1-854DAE127A69}"/>
              </a:ext>
            </a:extLst>
          </p:cNvPr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 34">
            <a:extLst>
              <a:ext uri="{FF2B5EF4-FFF2-40B4-BE49-F238E27FC236}">
                <a16:creationId xmlns:a16="http://schemas.microsoft.com/office/drawing/2014/main" id="{E24B4711-1157-CBF0-74A1-5A4D7AA812F2}"/>
              </a:ext>
            </a:extLst>
          </p:cNvPr>
          <p:cNvSpPr/>
          <p:nvPr/>
        </p:nvSpPr>
        <p:spPr>
          <a:xfrm>
            <a:off x="8496300" y="4624388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10.5</a:t>
            </a:r>
            <a:endParaRPr lang="en-US" sz="12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14CDFC-35BB-3A2E-D252-7254FD20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60"/>
          <a:stretch>
            <a:fillRect/>
          </a:stretch>
        </p:blipFill>
        <p:spPr>
          <a:xfrm>
            <a:off x="571500" y="1115063"/>
            <a:ext cx="3227614" cy="250067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308EAA-886C-29C5-1660-49F6664F8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614" y="987325"/>
            <a:ext cx="3510042" cy="264559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2A5BF9D-B6E8-71E9-7611-F1811C650072}"/>
              </a:ext>
            </a:extLst>
          </p:cNvPr>
          <p:cNvSpPr txBox="1"/>
          <p:nvPr/>
        </p:nvSpPr>
        <p:spPr>
          <a:xfrm>
            <a:off x="517070" y="3660370"/>
            <a:ext cx="7298873" cy="117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50"/>
              </a:spcAft>
            </a:pPr>
            <a:r>
              <a:rPr lang="en-US" altLang="zh-CN" sz="1200" dirty="0">
                <a:solidFill>
                  <a:srgbClr val="141414"/>
                </a:solidFill>
                <a:latin typeface="Times New Roman" pitchFamily="34" charset="0"/>
                <a:cs typeface="Times New Roman" pitchFamily="34" charset="-120"/>
              </a:rPr>
              <a:t>	</a:t>
            </a:r>
            <a:r>
              <a:rPr lang="en-US" altLang="zh-CN" sz="1200" dirty="0" err="1">
                <a:solidFill>
                  <a:srgbClr val="141414"/>
                </a:solidFill>
                <a:latin typeface="Times New Roman" pitchFamily="34" charset="0"/>
                <a:cs typeface="Times New Roman" pitchFamily="34" charset="-120"/>
              </a:rPr>
              <a:t>fragment_stress.c</a:t>
            </a:r>
            <a:r>
              <a:rPr lang="en-US" altLang="zh-CN" sz="1200" dirty="0">
                <a:solidFill>
                  <a:srgbClr val="141414"/>
                </a:solidFill>
                <a:latin typeface="Times New Roman" pitchFamily="34" charset="0"/>
                <a:cs typeface="Times New Roman" pitchFamily="34" charset="-120"/>
              </a:rPr>
              <a:t>  			</a:t>
            </a:r>
            <a:r>
              <a:rPr lang="en-US" altLang="zh-CN" sz="1200" dirty="0" err="1">
                <a:solidFill>
                  <a:srgbClr val="141414"/>
                </a:solidFill>
                <a:latin typeface="Times New Roman" pitchFamily="34" charset="0"/>
                <a:cs typeface="Times New Roman" pitchFamily="34" charset="-120"/>
              </a:rPr>
              <a:t>high_order_test.c</a:t>
            </a:r>
            <a:endParaRPr lang="en-US" altLang="zh-CN" sz="1200" dirty="0">
              <a:solidFill>
                <a:srgbClr val="141414"/>
              </a:solidFill>
              <a:latin typeface="Times New Roman" pitchFamily="34" charset="0"/>
              <a:cs typeface="Times New Roman" pitchFamily="34" charset="-120"/>
            </a:endParaRPr>
          </a:p>
          <a:p>
            <a:pPr algn="l">
              <a:buNone/>
            </a:pPr>
            <a:endParaRPr lang="en-US" altLang="zh-CN" sz="1200" dirty="0">
              <a:solidFill>
                <a:srgbClr val="141414"/>
              </a:solidFill>
              <a:latin typeface="Times New Roman" pitchFamily="34" charset="0"/>
              <a:cs typeface="Times New Roman" pitchFamily="34" charset="-120"/>
            </a:endParaRPr>
          </a:p>
          <a:p>
            <a:pPr algn="l">
              <a:buNone/>
            </a:pPr>
            <a:r>
              <a:rPr lang="en-US" altLang="zh-CN" sz="1400" dirty="0">
                <a:solidFill>
                  <a:srgbClr val="141414"/>
                </a:solidFill>
                <a:latin typeface="Times New Roman" pitchFamily="34" charset="0"/>
                <a:cs typeface="Times New Roman" pitchFamily="34" charset="-120"/>
              </a:rPr>
              <a:t>These custom tools were designed to create fragmentation-like memory pressure and sustained high-order allocation pressure, which could not be reliably reproduced by general-purpose stress tools alone.</a:t>
            </a:r>
          </a:p>
        </p:txBody>
      </p:sp>
    </p:spTree>
    <p:extLst>
      <p:ext uri="{BB962C8B-B14F-4D97-AF65-F5344CB8AC3E}">
        <p14:creationId xmlns:p14="http://schemas.microsoft.com/office/powerpoint/2010/main" val="211617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284624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Baseline Results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143000"/>
            <a:ext cx="45720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Under Normal Pressure: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71500" y="1609725"/>
            <a:ext cx="95250" cy="95250"/>
          </a:xfrm>
          <a:prstGeom prst="roundRect">
            <a:avLst>
              <a:gd name="adj" fmla="val 960000"/>
            </a:avLst>
          </a:prstGeom>
          <a:solidFill>
            <a:srgbClr val="27C93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00100" y="1552575"/>
            <a:ext cx="257514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Monitoring system works correctly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571500" y="2028825"/>
            <a:ext cx="95250" cy="95250"/>
          </a:xfrm>
          <a:prstGeom prst="roundRect">
            <a:avLst>
              <a:gd name="adj" fmla="val 960000"/>
            </a:avLst>
          </a:prstGeom>
          <a:solidFill>
            <a:srgbClr val="27C93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00100" y="1971675"/>
            <a:ext cx="26767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Some workloads changed buddyinfo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571500" y="2447925"/>
            <a:ext cx="95250" cy="95250"/>
          </a:xfrm>
          <a:prstGeom prst="roundRect">
            <a:avLst>
              <a:gd name="adj" fmla="val 960000"/>
            </a:avLst>
          </a:prstGeom>
          <a:solidFill>
            <a:srgbClr val="FFBD2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00100" y="2390775"/>
            <a:ext cx="271194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Adaptive </a:t>
            </a: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cs typeface="Times New Roman" pitchFamily="34" charset="-120"/>
              </a:rPr>
              <a:t>policy</a:t>
            </a: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not always triggered</a:t>
            </a:r>
            <a:endParaRPr lang="en-US" sz="1000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1C479A4-C139-01A3-47DA-D6A7EBFA67BA}"/>
              </a:ext>
            </a:extLst>
          </p:cNvPr>
          <p:cNvGrpSpPr/>
          <p:nvPr/>
        </p:nvGrpSpPr>
        <p:grpSpPr>
          <a:xfrm>
            <a:off x="423848" y="2782434"/>
            <a:ext cx="4337596" cy="952500"/>
            <a:chOff x="304105" y="2872468"/>
            <a:chExt cx="4337596" cy="952500"/>
          </a:xfrm>
        </p:grpSpPr>
        <p:sp>
          <p:nvSpPr>
            <p:cNvPr id="12" name="Text 10"/>
            <p:cNvSpPr/>
            <p:nvPr/>
          </p:nvSpPr>
          <p:spPr>
            <a:xfrm>
              <a:off x="304105" y="2872468"/>
              <a:ext cx="4070201" cy="952500"/>
            </a:xfrm>
            <a:prstGeom prst="roundRect">
              <a:avLst>
                <a:gd name="adj" fmla="val 6000"/>
              </a:avLst>
            </a:prstGeom>
            <a:solidFill>
              <a:srgbClr val="FFEBEE"/>
            </a:solidFill>
            <a:ln/>
          </p:spPr>
          <p:txBody>
            <a:bodyPr wrap="square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CAE53D3-DDD5-A4D4-A775-A43599614D38}"/>
                </a:ext>
              </a:extLst>
            </p:cNvPr>
            <p:cNvGrpSpPr/>
            <p:nvPr/>
          </p:nvGrpSpPr>
          <p:grpSpPr>
            <a:xfrm>
              <a:off x="309731" y="2872468"/>
              <a:ext cx="4331970" cy="952500"/>
              <a:chOff x="577126" y="3524250"/>
              <a:chExt cx="4331970" cy="952500"/>
            </a:xfrm>
          </p:grpSpPr>
          <p:sp>
            <p:nvSpPr>
              <p:cNvPr id="13" name="Shape 11"/>
              <p:cNvSpPr/>
              <p:nvPr/>
            </p:nvSpPr>
            <p:spPr>
              <a:xfrm>
                <a:off x="577126" y="3524250"/>
                <a:ext cx="0" cy="952500"/>
              </a:xfrm>
              <a:prstGeom prst="line">
                <a:avLst/>
              </a:prstGeom>
              <a:noFill/>
              <a:ln w="38100">
                <a:solidFill>
                  <a:srgbClr val="EF5350"/>
                </a:solidFill>
                <a:prstDash val="solid"/>
              </a:ln>
            </p:spPr>
          </p:sp>
          <p:sp>
            <p:nvSpPr>
              <p:cNvPr id="14" name="Text 12"/>
              <p:cNvSpPr/>
              <p:nvPr/>
            </p:nvSpPr>
            <p:spPr>
              <a:xfrm>
                <a:off x="748576" y="3600450"/>
                <a:ext cx="4160520" cy="17145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buNone/>
                </a:pPr>
                <a:r>
                  <a:rPr lang="en-US" sz="1000" b="1" dirty="0">
                    <a:solidFill>
                      <a:srgbClr val="141414"/>
                    </a:solidFill>
                    <a:latin typeface="Times New Roman" pitchFamily="34" charset="0"/>
                    <a:ea typeface="Times New Roman" pitchFamily="34" charset="-122"/>
                    <a:cs typeface="Times New Roman" pitchFamily="34" charset="-120"/>
                  </a:rPr>
                  <a:t>Key Insight</a:t>
                </a:r>
                <a:endParaRPr lang="en-US" sz="1000" dirty="0"/>
              </a:p>
            </p:txBody>
          </p:sp>
          <p:sp>
            <p:nvSpPr>
              <p:cNvPr id="15" name="Text 13"/>
              <p:cNvSpPr/>
              <p:nvPr/>
            </p:nvSpPr>
            <p:spPr>
              <a:xfrm>
                <a:off x="748576" y="3848100"/>
                <a:ext cx="4160520" cy="40005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l">
                  <a:spcBef>
                    <a:spcPts val="600"/>
                  </a:spcBef>
                  <a:buNone/>
                </a:pPr>
                <a:r>
                  <a:rPr lang="en-US" sz="850" dirty="0">
                    <a:solidFill>
                      <a:srgbClr val="525252"/>
                    </a:solidFill>
                    <a:latin typeface="Times New Roman" pitchFamily="34" charset="0"/>
                    <a:ea typeface="Times New Roman" pitchFamily="34" charset="-122"/>
                    <a:cs typeface="Times New Roman" pitchFamily="34" charset="-120"/>
                  </a:rPr>
                  <a:t>Ordinary VM stress is not enough to consistently create the target scenario</a:t>
                </a:r>
              </a:p>
              <a:p>
                <a:pPr marL="0" indent="0" algn="l">
                  <a:lnSpc>
                    <a:spcPts val="1575"/>
                  </a:lnSpc>
                  <a:spcBef>
                    <a:spcPts val="600"/>
                  </a:spcBef>
                  <a:buNone/>
                </a:pPr>
                <a:r>
                  <a:rPr lang="en-US" sz="850" dirty="0">
                    <a:solidFill>
                      <a:srgbClr val="525252"/>
                    </a:solidFill>
                    <a:latin typeface="Times New Roman" pitchFamily="34" charset="0"/>
                    <a:cs typeface="Times New Roman" pitchFamily="34" charset="-120"/>
                  </a:rPr>
                  <a:t>General memory pressure changes allocator state, but may not reliably trigger adaptive behavior.</a:t>
                </a:r>
              </a:p>
            </p:txBody>
          </p:sp>
        </p:grpSp>
      </p:grpSp>
      <p:sp>
        <p:nvSpPr>
          <p:cNvPr id="35" name="Text 33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8496300" y="4624388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11</a:t>
            </a:r>
            <a:endParaRPr lang="en-US" sz="1200" dirty="0"/>
          </a:p>
        </p:txBody>
      </p:sp>
      <p:pic>
        <p:nvPicPr>
          <p:cNvPr id="37" name="图片 36" descr="Pasted image 20260322152604">
            <a:extLst>
              <a:ext uri="{FF2B5EF4-FFF2-40B4-BE49-F238E27FC236}">
                <a16:creationId xmlns:a16="http://schemas.microsoft.com/office/drawing/2014/main" id="{B6ABF6EF-5353-DF7B-7F56-2AE5F7E49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81" y="799245"/>
            <a:ext cx="4393713" cy="30410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-18369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505938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Final Triggering Experiment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143000"/>
            <a:ext cx="4914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Experiment Setup: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71500" y="1552575"/>
            <a:ext cx="304800" cy="304800"/>
          </a:xfrm>
          <a:prstGeom prst="roundRect">
            <a:avLst>
              <a:gd name="adj" fmla="val 300000"/>
            </a:avLst>
          </a:prstGeom>
          <a:solidFill>
            <a:srgbClr val="7B1FA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78180" y="1619250"/>
            <a:ext cx="914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1009650" y="1552575"/>
            <a:ext cx="3605808" cy="266700"/>
          </a:xfrm>
          <a:prstGeom prst="rect">
            <a:avLst/>
          </a:prstGeom>
          <a:noFill/>
          <a:ln/>
        </p:spPr>
        <p:txBody>
          <a:bodyPr wrap="square" lIns="0" tIns="3810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Used aggressive kernel module (high_order_test)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71500" y="2047875"/>
            <a:ext cx="304800" cy="304800"/>
          </a:xfrm>
          <a:prstGeom prst="roundRect">
            <a:avLst>
              <a:gd name="adj" fmla="val 300000"/>
            </a:avLst>
          </a:prstGeom>
          <a:solidFill>
            <a:srgbClr val="7B1FA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78180" y="2114550"/>
            <a:ext cx="914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009650" y="2047875"/>
            <a:ext cx="3285946" cy="266700"/>
          </a:xfrm>
          <a:prstGeom prst="rect">
            <a:avLst/>
          </a:prstGeom>
          <a:noFill/>
          <a:ln/>
        </p:spPr>
        <p:txBody>
          <a:bodyPr wrap="square" lIns="0" tIns="3810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Module allocates and holds high-order pages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571500" y="2543175"/>
            <a:ext cx="304800" cy="304800"/>
          </a:xfrm>
          <a:prstGeom prst="roundRect">
            <a:avLst>
              <a:gd name="adj" fmla="val 300000"/>
            </a:avLst>
          </a:prstGeom>
          <a:solidFill>
            <a:srgbClr val="7B1FA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78180" y="2609850"/>
            <a:ext cx="914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009650" y="2543175"/>
            <a:ext cx="3053775" cy="266700"/>
          </a:xfrm>
          <a:prstGeom prst="rect">
            <a:avLst/>
          </a:prstGeom>
          <a:noFill/>
          <a:ln/>
        </p:spPr>
        <p:txBody>
          <a:bodyPr wrap="square" lIns="0" tIns="3810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Forced order-10 allocations into slowpath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27273" y="3076575"/>
            <a:ext cx="4095750" cy="638175"/>
          </a:xfrm>
          <a:prstGeom prst="roundRect">
            <a:avLst>
              <a:gd name="adj" fmla="val 11940"/>
            </a:avLst>
          </a:prstGeom>
          <a:solidFill>
            <a:srgbClr val="E8F5E9"/>
          </a:solidFill>
          <a:ln w="19050">
            <a:solidFill>
              <a:srgbClr val="27C93F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269158" y="3286125"/>
            <a:ext cx="441198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27C93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Adaptive Compaction Triggered!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8496300" y="4624388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12</a:t>
            </a:r>
            <a:endParaRPr lang="en-US" sz="1200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6B78B1C-49FD-E11B-594F-C4A7DF31C282}"/>
              </a:ext>
            </a:extLst>
          </p:cNvPr>
          <p:cNvGrpSpPr/>
          <p:nvPr/>
        </p:nvGrpSpPr>
        <p:grpSpPr>
          <a:xfrm>
            <a:off x="4609203" y="404131"/>
            <a:ext cx="4356182" cy="3957638"/>
            <a:chOff x="7702" y="776"/>
            <a:chExt cx="5743" cy="5357"/>
          </a:xfrm>
        </p:grpSpPr>
        <p:pic>
          <p:nvPicPr>
            <p:cNvPr id="36" name="图片 35" descr="Pasted image 20260322155313">
              <a:extLst>
                <a:ext uri="{FF2B5EF4-FFF2-40B4-BE49-F238E27FC236}">
                  <a16:creationId xmlns:a16="http://schemas.microsoft.com/office/drawing/2014/main" id="{D7642864-8438-F386-1C3E-11A0E7C9E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9" y="776"/>
              <a:ext cx="5737" cy="4450"/>
            </a:xfrm>
            <a:prstGeom prst="rect">
              <a:avLst/>
            </a:prstGeom>
          </p:spPr>
        </p:pic>
        <p:pic>
          <p:nvPicPr>
            <p:cNvPr id="37" name="图片 36" descr="Pasted image 20260322155230">
              <a:extLst>
                <a:ext uri="{FF2B5EF4-FFF2-40B4-BE49-F238E27FC236}">
                  <a16:creationId xmlns:a16="http://schemas.microsoft.com/office/drawing/2014/main" id="{DF1397AA-61BB-5F88-D428-73D4CD5B8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1115"/>
            <a:stretch>
              <a:fillRect/>
            </a:stretch>
          </p:blipFill>
          <p:spPr>
            <a:xfrm>
              <a:off x="7702" y="5129"/>
              <a:ext cx="5737" cy="10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310913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Final Key Results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143000"/>
            <a:ext cx="50292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Order-10 Allocation Metrics: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71500" y="1514475"/>
            <a:ext cx="2038350" cy="809625"/>
          </a:xfrm>
          <a:prstGeom prst="roundRect">
            <a:avLst>
              <a:gd name="adj" fmla="val 7059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27685" y="1647825"/>
            <a:ext cx="212598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Requests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527685" y="1857375"/>
            <a:ext cx="212598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1900" b="1" dirty="0">
                <a:solidFill>
                  <a:srgbClr val="14141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897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2724150" y="1514475"/>
            <a:ext cx="2038350" cy="809625"/>
          </a:xfrm>
          <a:prstGeom prst="roundRect">
            <a:avLst>
              <a:gd name="adj" fmla="val 7059"/>
            </a:avLst>
          </a:prstGeom>
          <a:solidFill>
            <a:srgbClr val="E8F5E9"/>
          </a:solidFill>
          <a:ln w="19050">
            <a:solidFill>
              <a:srgbClr val="27C93F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2703195" y="1666875"/>
            <a:ext cx="208026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27C93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Success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2703195" y="1876425"/>
            <a:ext cx="208026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1900" b="1" dirty="0">
                <a:solidFill>
                  <a:srgbClr val="27C93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897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571500" y="2438400"/>
            <a:ext cx="2038350" cy="809625"/>
          </a:xfrm>
          <a:prstGeom prst="roundRect">
            <a:avLst>
              <a:gd name="adj" fmla="val 7059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527685" y="2571750"/>
            <a:ext cx="212598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Fail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527685" y="2781300"/>
            <a:ext cx="212598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1900" b="1" dirty="0">
                <a:solidFill>
                  <a:srgbClr val="14141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2724150" y="2438400"/>
            <a:ext cx="2038350" cy="809625"/>
          </a:xfrm>
          <a:prstGeom prst="roundRect">
            <a:avLst>
              <a:gd name="adj" fmla="val 7059"/>
            </a:avLst>
          </a:prstGeom>
          <a:solidFill>
            <a:srgbClr val="FFF8E1"/>
          </a:solidFill>
          <a:ln w="19050">
            <a:solidFill>
              <a:srgbClr val="FFC107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2703195" y="2590800"/>
            <a:ext cx="208026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F57C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Fragmentation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2703195" y="2800350"/>
            <a:ext cx="208026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1900" b="1" dirty="0">
                <a:solidFill>
                  <a:srgbClr val="F57C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20%</a:t>
            </a:r>
            <a:endParaRPr lang="en-US" sz="1900" dirty="0"/>
          </a:p>
        </p:txBody>
      </p:sp>
      <p:sp>
        <p:nvSpPr>
          <p:cNvPr id="18" name="Text 16"/>
          <p:cNvSpPr/>
          <p:nvPr/>
        </p:nvSpPr>
        <p:spPr>
          <a:xfrm>
            <a:off x="571500" y="3362325"/>
            <a:ext cx="1320701" cy="752475"/>
          </a:xfrm>
          <a:prstGeom prst="roundRect">
            <a:avLst>
              <a:gd name="adj" fmla="val 7595"/>
            </a:avLst>
          </a:prstGeom>
          <a:solidFill>
            <a:srgbClr val="FFEBE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599450" y="3495675"/>
            <a:ext cx="126480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75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Slowpath</a:t>
            </a:r>
            <a:endParaRPr lang="en-US" sz="975" dirty="0"/>
          </a:p>
        </p:txBody>
      </p:sp>
      <p:sp>
        <p:nvSpPr>
          <p:cNvPr id="20" name="Text 18"/>
          <p:cNvSpPr/>
          <p:nvPr/>
        </p:nvSpPr>
        <p:spPr>
          <a:xfrm>
            <a:off x="599450" y="3705225"/>
            <a:ext cx="1264801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1450" b="1" dirty="0">
                <a:solidFill>
                  <a:srgbClr val="E5393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86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2006501" y="3362325"/>
            <a:ext cx="1320850" cy="752475"/>
          </a:xfrm>
          <a:prstGeom prst="roundRect">
            <a:avLst>
              <a:gd name="adj" fmla="val 7595"/>
            </a:avLst>
          </a:prstGeom>
          <a:solidFill>
            <a:srgbClr val="FFEBE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2034436" y="3495675"/>
            <a:ext cx="126498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75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Compact</a:t>
            </a:r>
            <a:endParaRPr lang="en-US" sz="975" dirty="0"/>
          </a:p>
        </p:txBody>
      </p:sp>
      <p:sp>
        <p:nvSpPr>
          <p:cNvPr id="23" name="Text 21"/>
          <p:cNvSpPr/>
          <p:nvPr/>
        </p:nvSpPr>
        <p:spPr>
          <a:xfrm>
            <a:off x="2034436" y="3705225"/>
            <a:ext cx="126498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1450" b="1" dirty="0">
                <a:solidFill>
                  <a:srgbClr val="E5393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86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3441650" y="3362325"/>
            <a:ext cx="1320850" cy="752475"/>
          </a:xfrm>
          <a:prstGeom prst="roundRect">
            <a:avLst>
              <a:gd name="adj" fmla="val 7595"/>
            </a:avLst>
          </a:prstGeom>
          <a:solidFill>
            <a:srgbClr val="E1F5FE"/>
          </a:solidFill>
          <a:ln w="19050">
            <a:solidFill>
              <a:srgbClr val="03A9F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3492445" y="3514725"/>
            <a:ext cx="121926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75" dirty="0">
                <a:solidFill>
                  <a:srgbClr val="0288D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Adaptive</a:t>
            </a:r>
            <a:endParaRPr lang="en-US" sz="975" dirty="0"/>
          </a:p>
        </p:txBody>
      </p:sp>
      <p:sp>
        <p:nvSpPr>
          <p:cNvPr id="26" name="Text 24"/>
          <p:cNvSpPr/>
          <p:nvPr/>
        </p:nvSpPr>
        <p:spPr>
          <a:xfrm>
            <a:off x="3492445" y="3724275"/>
            <a:ext cx="121926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1450" b="1" dirty="0">
                <a:solidFill>
                  <a:srgbClr val="0288D1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86</a:t>
            </a:r>
            <a:endParaRPr lang="en-US" sz="1450" dirty="0"/>
          </a:p>
        </p:txBody>
      </p:sp>
      <p:sp>
        <p:nvSpPr>
          <p:cNvPr id="27" name="Text 25"/>
          <p:cNvSpPr/>
          <p:nvPr/>
        </p:nvSpPr>
        <p:spPr>
          <a:xfrm>
            <a:off x="5143500" y="1143000"/>
            <a:ext cx="41148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Interpretation: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5143500" y="1571625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E5393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5334000" y="1514475"/>
            <a:ext cx="1637169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8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Fast path was insufficient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5143500" y="1905000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E5393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5334000" y="1847850"/>
            <a:ext cx="160002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8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System entered slowpath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5143500" y="2238375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F57C0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5334000" y="2181225"/>
            <a:ext cx="162663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8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Compaction was invoked</a:t>
            </a:r>
            <a:endParaRPr lang="en-US" sz="850" dirty="0"/>
          </a:p>
        </p:txBody>
      </p:sp>
      <p:sp>
        <p:nvSpPr>
          <p:cNvPr id="34" name="Text 32"/>
          <p:cNvSpPr/>
          <p:nvPr/>
        </p:nvSpPr>
        <p:spPr>
          <a:xfrm>
            <a:off x="5143500" y="2571750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03A9F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5334000" y="2514600"/>
            <a:ext cx="193292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8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Adaptive policy was activated</a:t>
            </a:r>
            <a:endParaRPr lang="en-US" sz="850" dirty="0"/>
          </a:p>
        </p:txBody>
      </p:sp>
      <p:sp>
        <p:nvSpPr>
          <p:cNvPr id="36" name="Text 34"/>
          <p:cNvSpPr/>
          <p:nvPr/>
        </p:nvSpPr>
        <p:spPr>
          <a:xfrm>
            <a:off x="5143500" y="2905125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27C93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5334000" y="2847975"/>
            <a:ext cx="238154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buNone/>
            </a:pPr>
            <a:r>
              <a:rPr lang="en-US" sz="8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All allocations succeeded (0 failures)</a:t>
            </a:r>
            <a:endParaRPr lang="en-US" sz="850" dirty="0"/>
          </a:p>
        </p:txBody>
      </p:sp>
      <p:sp>
        <p:nvSpPr>
          <p:cNvPr id="38" name="Text 36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8496300" y="4619625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13</a:t>
            </a:r>
            <a:endParaRPr lang="en-US" sz="12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33C1517-63FE-CED8-C27C-4DB52CB8EFA9}"/>
              </a:ext>
            </a:extLst>
          </p:cNvPr>
          <p:cNvSpPr txBox="1"/>
          <p:nvPr/>
        </p:nvSpPr>
        <p:spPr>
          <a:xfrm>
            <a:off x="5143500" y="3343960"/>
            <a:ext cx="4000500" cy="22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850" dirty="0">
                <a:solidFill>
                  <a:srgbClr val="141414"/>
                </a:solidFill>
                <a:latin typeface="Times New Roman" pitchFamily="34" charset="0"/>
                <a:cs typeface="Times New Roman" pitchFamily="34" charset="-120"/>
              </a:rPr>
              <a:t>Observed in the final aggressive order-10 kernel module experiment.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1966674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Conclusion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143000"/>
            <a:ext cx="342900" cy="342900"/>
          </a:xfrm>
          <a:prstGeom prst="roundRect">
            <a:avLst>
              <a:gd name="adj" fmla="val 266667"/>
            </a:avLst>
          </a:prstGeom>
          <a:solidFill>
            <a:srgbClr val="27C93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91515" y="1214438"/>
            <a:ext cx="10287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1066800" y="1143000"/>
            <a:ext cx="4833640" cy="314325"/>
          </a:xfrm>
          <a:prstGeom prst="rect">
            <a:avLst/>
          </a:prstGeom>
          <a:noFill/>
          <a:ln/>
        </p:spPr>
        <p:txBody>
          <a:bodyPr wrap="square" lIns="0" tIns="5715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1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Successfully observed buddy allocator behavior at runtime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571500" y="1676400"/>
            <a:ext cx="342900" cy="342900"/>
          </a:xfrm>
          <a:prstGeom prst="roundRect">
            <a:avLst>
              <a:gd name="adj" fmla="val 266667"/>
            </a:avLst>
          </a:prstGeom>
          <a:solidFill>
            <a:srgbClr val="27C93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91515" y="1747838"/>
            <a:ext cx="10287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1066800" y="1676400"/>
            <a:ext cx="3793331" cy="314325"/>
          </a:xfrm>
          <a:prstGeom prst="rect">
            <a:avLst/>
          </a:prstGeom>
          <a:noFill/>
          <a:ln/>
        </p:spPr>
        <p:txBody>
          <a:bodyPr wrap="square" lIns="0" tIns="5715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1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Implemented an adaptive compaction strategy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571500" y="2209800"/>
            <a:ext cx="342900" cy="342900"/>
          </a:xfrm>
          <a:prstGeom prst="roundRect">
            <a:avLst>
              <a:gd name="adj" fmla="val 266667"/>
            </a:avLst>
          </a:prstGeom>
          <a:solidFill>
            <a:srgbClr val="27C93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91515" y="2281238"/>
            <a:ext cx="10287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1066800" y="2209800"/>
            <a:ext cx="4456093" cy="314325"/>
          </a:xfrm>
          <a:prstGeom prst="rect">
            <a:avLst/>
          </a:prstGeom>
          <a:noFill/>
          <a:ln/>
        </p:spPr>
        <p:txBody>
          <a:bodyPr wrap="square" lIns="0" tIns="5715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1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Verified the strategy under dedicated high-order stress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571500" y="2743200"/>
            <a:ext cx="342900" cy="342900"/>
          </a:xfrm>
          <a:prstGeom prst="roundRect">
            <a:avLst>
              <a:gd name="adj" fmla="val 266667"/>
            </a:avLst>
          </a:prstGeom>
          <a:solidFill>
            <a:srgbClr val="03A9F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91515" y="2814638"/>
            <a:ext cx="10287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1066800" y="2743200"/>
            <a:ext cx="5598914" cy="314325"/>
          </a:xfrm>
          <a:prstGeom prst="rect">
            <a:avLst/>
          </a:prstGeom>
          <a:noFill/>
          <a:ln/>
        </p:spPr>
        <p:txBody>
          <a:bodyPr wrap="square" lIns="0" tIns="5715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1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Demonstrates both kernel modification and experimental evaluation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186872" y="3533775"/>
            <a:ext cx="8001000" cy="0"/>
          </a:xfrm>
          <a:prstGeom prst="line">
            <a:avLst/>
          </a:prstGeom>
          <a:noFill/>
          <a:ln w="19050">
            <a:solidFill>
              <a:srgbClr val="E9ECEF"/>
            </a:solidFill>
            <a:prstDash val="solid"/>
          </a:ln>
        </p:spPr>
      </p:sp>
      <p:sp>
        <p:nvSpPr>
          <p:cNvPr id="27" name="Shape 15">
            <a:extLst>
              <a:ext uri="{FF2B5EF4-FFF2-40B4-BE49-F238E27FC236}">
                <a16:creationId xmlns:a16="http://schemas.microsoft.com/office/drawing/2014/main" id="{C13D613E-50AC-0702-0D17-A9138D5A6428}"/>
              </a:ext>
            </a:extLst>
          </p:cNvPr>
          <p:cNvSpPr/>
          <p:nvPr/>
        </p:nvSpPr>
        <p:spPr>
          <a:xfrm>
            <a:off x="263465" y="3533775"/>
            <a:ext cx="8001000" cy="0"/>
          </a:xfrm>
          <a:prstGeom prst="line">
            <a:avLst/>
          </a:prstGeom>
          <a:noFill/>
          <a:ln w="19050">
            <a:solidFill>
              <a:srgbClr val="E9ECEF"/>
            </a:solidFill>
            <a:prstDash val="solid"/>
          </a:ln>
        </p:spPr>
      </p:sp>
      <p:sp>
        <p:nvSpPr>
          <p:cNvPr id="28" name="Text 17">
            <a:extLst>
              <a:ext uri="{FF2B5EF4-FFF2-40B4-BE49-F238E27FC236}">
                <a16:creationId xmlns:a16="http://schemas.microsoft.com/office/drawing/2014/main" id="{B5E49660-B4E9-329F-A973-A012D3BB8279}"/>
              </a:ext>
            </a:extLst>
          </p:cNvPr>
          <p:cNvSpPr/>
          <p:nvPr/>
        </p:nvSpPr>
        <p:spPr>
          <a:xfrm>
            <a:off x="263465" y="4010025"/>
            <a:ext cx="45720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Yao Shuntian (50%)</a:t>
            </a:r>
            <a:endParaRPr lang="en-US" sz="1200" dirty="0"/>
          </a:p>
        </p:txBody>
      </p:sp>
      <p:sp>
        <p:nvSpPr>
          <p:cNvPr id="29" name="Text 18">
            <a:extLst>
              <a:ext uri="{FF2B5EF4-FFF2-40B4-BE49-F238E27FC236}">
                <a16:creationId xmlns:a16="http://schemas.microsoft.com/office/drawing/2014/main" id="{B75F0887-FB3E-BD2E-44D0-595DA64EB5F0}"/>
              </a:ext>
            </a:extLst>
          </p:cNvPr>
          <p:cNvSpPr/>
          <p:nvPr/>
        </p:nvSpPr>
        <p:spPr>
          <a:xfrm>
            <a:off x="263465" y="4238625"/>
            <a:ext cx="3967506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spcBef>
                <a:spcPts val="450"/>
              </a:spcBef>
              <a:buNone/>
            </a:pPr>
            <a:r>
              <a:rPr lang="en-US" sz="110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Focused more on environment preparation, kernel compilation and boot debugging, observation framework integration, and monitoring interface validation</a:t>
            </a:r>
            <a:endParaRPr lang="en-US" sz="1100" dirty="0"/>
          </a:p>
        </p:txBody>
      </p:sp>
      <p:sp>
        <p:nvSpPr>
          <p:cNvPr id="30" name="Text 20">
            <a:extLst>
              <a:ext uri="{FF2B5EF4-FFF2-40B4-BE49-F238E27FC236}">
                <a16:creationId xmlns:a16="http://schemas.microsoft.com/office/drawing/2014/main" id="{8B910DD7-D5B8-BB6A-B0A5-384FF6939801}"/>
              </a:ext>
            </a:extLst>
          </p:cNvPr>
          <p:cNvSpPr/>
          <p:nvPr/>
        </p:nvSpPr>
        <p:spPr>
          <a:xfrm>
            <a:off x="4454465" y="4010025"/>
            <a:ext cx="45720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Liu Ruichen (50%)</a:t>
            </a:r>
            <a:endParaRPr lang="en-US" sz="1200" dirty="0"/>
          </a:p>
        </p:txBody>
      </p:sp>
      <p:sp>
        <p:nvSpPr>
          <p:cNvPr id="31" name="Text 21">
            <a:extLst>
              <a:ext uri="{FF2B5EF4-FFF2-40B4-BE49-F238E27FC236}">
                <a16:creationId xmlns:a16="http://schemas.microsoft.com/office/drawing/2014/main" id="{A23762BE-F114-E0DD-1E96-0AAA64EEC66A}"/>
              </a:ext>
            </a:extLst>
          </p:cNvPr>
          <p:cNvSpPr/>
          <p:nvPr/>
        </p:nvSpPr>
        <p:spPr>
          <a:xfrm>
            <a:off x="4454465" y="4238625"/>
            <a:ext cx="4572000" cy="346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spcBef>
                <a:spcPts val="450"/>
              </a:spcBef>
              <a:buNone/>
            </a:pPr>
            <a:r>
              <a:rPr lang="en-US" sz="110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Focused more on adaptive compaction design, workload construction, high-order allocation testing, and interpretation of experimental results</a:t>
            </a:r>
            <a:endParaRPr lang="en-US" sz="1100" dirty="0"/>
          </a:p>
        </p:txBody>
      </p:sp>
      <p:sp>
        <p:nvSpPr>
          <p:cNvPr id="32" name="Text 23">
            <a:extLst>
              <a:ext uri="{FF2B5EF4-FFF2-40B4-BE49-F238E27FC236}">
                <a16:creationId xmlns:a16="http://schemas.microsoft.com/office/drawing/2014/main" id="{9C9221E7-4875-43EA-A21A-4005763B49B9}"/>
              </a:ext>
            </a:extLst>
          </p:cNvPr>
          <p:cNvSpPr/>
          <p:nvPr/>
        </p:nvSpPr>
        <p:spPr>
          <a:xfrm>
            <a:off x="8188265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33" name="Text 24">
            <a:extLst>
              <a:ext uri="{FF2B5EF4-FFF2-40B4-BE49-F238E27FC236}">
                <a16:creationId xmlns:a16="http://schemas.microsoft.com/office/drawing/2014/main" id="{9837BE86-C592-BD66-47AA-E95171DFF6E6}"/>
              </a:ext>
            </a:extLst>
          </p:cNvPr>
          <p:cNvSpPr/>
          <p:nvPr/>
        </p:nvSpPr>
        <p:spPr>
          <a:xfrm>
            <a:off x="8188265" y="4619625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14</a:t>
            </a:r>
            <a:endParaRPr 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B972187-0C6D-4126-F299-068B0421764D}"/>
              </a:ext>
            </a:extLst>
          </p:cNvPr>
          <p:cNvSpPr txBox="1"/>
          <p:nvPr/>
        </p:nvSpPr>
        <p:spPr>
          <a:xfrm>
            <a:off x="186872" y="3533775"/>
            <a:ext cx="6914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141414"/>
                </a:solidFill>
                <a:latin typeface="Times New Roman" pitchFamily="34" charset="0"/>
                <a:cs typeface="Times New Roman" pitchFamily="34" charset="-120"/>
              </a:rPr>
              <a:t>All major tasks in this project were completed collaboratively by both team members. </a:t>
            </a:r>
            <a:endParaRPr lang="zh-CN" altLang="en-US" sz="1200" dirty="0">
              <a:solidFill>
                <a:srgbClr val="141414"/>
              </a:solidFill>
              <a:latin typeface="Times New Roman" pitchFamily="34" charset="0"/>
              <a:cs typeface="Times New Roman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33375"/>
            <a:ext cx="2278499" cy="5619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700" b="1" dirty="0">
                <a:solidFill>
                  <a:srgbClr val="141414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Contents</a:t>
            </a:r>
            <a:endParaRPr lang="en-US" sz="3700" dirty="0"/>
          </a:p>
        </p:txBody>
      </p:sp>
      <p:sp>
        <p:nvSpPr>
          <p:cNvPr id="4" name="Text 2"/>
          <p:cNvSpPr/>
          <p:nvPr/>
        </p:nvSpPr>
        <p:spPr>
          <a:xfrm>
            <a:off x="502920" y="1047750"/>
            <a:ext cx="82296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200" dirty="0">
                <a:solidFill>
                  <a:srgbClr val="E5E5E5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01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1333500" y="1143000"/>
            <a:ext cx="3657600" cy="247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41414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Project Overview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1333500" y="1447800"/>
            <a:ext cx="365760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50"/>
              </a:spcBef>
              <a:buNone/>
            </a:pPr>
            <a:r>
              <a:rPr lang="en-US" sz="850" dirty="0">
                <a:solidFill>
                  <a:srgbClr val="737373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Background, objectives and scope</a:t>
            </a:r>
            <a:endParaRPr lang="en-US" sz="850" dirty="0"/>
          </a:p>
        </p:txBody>
      </p:sp>
      <p:sp>
        <p:nvSpPr>
          <p:cNvPr id="7" name="Text 5"/>
          <p:cNvSpPr/>
          <p:nvPr/>
        </p:nvSpPr>
        <p:spPr>
          <a:xfrm>
            <a:off x="502920" y="2000250"/>
            <a:ext cx="82296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200" dirty="0">
                <a:solidFill>
                  <a:srgbClr val="E5E5E5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02</a:t>
            </a:r>
            <a:endParaRPr lang="en-US" sz="5200" dirty="0"/>
          </a:p>
        </p:txBody>
      </p:sp>
      <p:sp>
        <p:nvSpPr>
          <p:cNvPr id="8" name="Text 6"/>
          <p:cNvSpPr/>
          <p:nvPr/>
        </p:nvSpPr>
        <p:spPr>
          <a:xfrm>
            <a:off x="1333500" y="2095500"/>
            <a:ext cx="3657600" cy="247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41414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Research Methodology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1333500" y="2400300"/>
            <a:ext cx="365760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50"/>
              </a:spcBef>
              <a:buNone/>
            </a:pPr>
            <a:r>
              <a:rPr lang="en-US" sz="850" dirty="0">
                <a:solidFill>
                  <a:srgbClr val="737373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Environment setup and observation design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502920" y="2952750"/>
            <a:ext cx="82296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200" dirty="0">
                <a:solidFill>
                  <a:srgbClr val="E5E5E5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03</a:t>
            </a:r>
            <a:endParaRPr lang="en-US" sz="5200" dirty="0"/>
          </a:p>
        </p:txBody>
      </p:sp>
      <p:sp>
        <p:nvSpPr>
          <p:cNvPr id="11" name="Text 9"/>
          <p:cNvSpPr/>
          <p:nvPr/>
        </p:nvSpPr>
        <p:spPr>
          <a:xfrm>
            <a:off x="1333500" y="3048000"/>
            <a:ext cx="3657600" cy="247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41414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Implementation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1333500" y="3352800"/>
            <a:ext cx="365760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50"/>
              </a:spcBef>
              <a:buNone/>
            </a:pPr>
            <a:r>
              <a:rPr lang="en-US" sz="850" dirty="0">
                <a:solidFill>
                  <a:srgbClr val="737373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Compaction design and policy logic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4693920" y="1047750"/>
            <a:ext cx="82296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200" dirty="0">
                <a:solidFill>
                  <a:srgbClr val="E5E5E5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04</a:t>
            </a:r>
            <a:endParaRPr lang="en-US" sz="5200" dirty="0"/>
          </a:p>
        </p:txBody>
      </p:sp>
      <p:sp>
        <p:nvSpPr>
          <p:cNvPr id="14" name="Text 12"/>
          <p:cNvSpPr/>
          <p:nvPr/>
        </p:nvSpPr>
        <p:spPr>
          <a:xfrm>
            <a:off x="5524500" y="1143000"/>
            <a:ext cx="3657600" cy="247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41414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Experiments &amp; Results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5524500" y="1447800"/>
            <a:ext cx="365760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50"/>
              </a:spcBef>
              <a:buNone/>
            </a:pPr>
            <a:r>
              <a:rPr lang="en-US" sz="850" dirty="0">
                <a:solidFill>
                  <a:srgbClr val="737373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Workloads, testing and key findings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4693920" y="2000250"/>
            <a:ext cx="82296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200" dirty="0">
                <a:solidFill>
                  <a:srgbClr val="E5E5E5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05</a:t>
            </a:r>
            <a:endParaRPr lang="en-US" sz="5200" dirty="0"/>
          </a:p>
        </p:txBody>
      </p:sp>
      <p:sp>
        <p:nvSpPr>
          <p:cNvPr id="17" name="Text 15"/>
          <p:cNvSpPr/>
          <p:nvPr/>
        </p:nvSpPr>
        <p:spPr>
          <a:xfrm>
            <a:off x="5524500" y="2095500"/>
            <a:ext cx="3657600" cy="247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41414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Conclusion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5524500" y="2400300"/>
            <a:ext cx="365760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50"/>
              </a:spcBef>
              <a:buNone/>
            </a:pPr>
            <a:r>
              <a:rPr lang="en-US" sz="850" dirty="0">
                <a:solidFill>
                  <a:srgbClr val="737373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Summary and future work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4693920" y="2952750"/>
            <a:ext cx="822960" cy="685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200" dirty="0">
                <a:solidFill>
                  <a:srgbClr val="E5E5E5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06</a:t>
            </a:r>
            <a:endParaRPr lang="en-US" sz="5200" dirty="0"/>
          </a:p>
        </p:txBody>
      </p:sp>
      <p:sp>
        <p:nvSpPr>
          <p:cNvPr id="20" name="Text 18"/>
          <p:cNvSpPr/>
          <p:nvPr/>
        </p:nvSpPr>
        <p:spPr>
          <a:xfrm>
            <a:off x="5524500" y="3048000"/>
            <a:ext cx="3657600" cy="2476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50" b="1" dirty="0">
                <a:solidFill>
                  <a:srgbClr val="141414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Team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5524500" y="3352800"/>
            <a:ext cx="3657600" cy="152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spcBef>
                <a:spcPts val="450"/>
              </a:spcBef>
              <a:buNone/>
            </a:pPr>
            <a:r>
              <a:rPr lang="en-US" sz="850" dirty="0">
                <a:solidFill>
                  <a:srgbClr val="737373"/>
                </a:solidFill>
                <a:latin typeface="Times New Roman" panose="02020603050405020304" pitchFamily="34" charset="0"/>
                <a:ea typeface="Times New Roman" panose="02020603050405020304" pitchFamily="34" charset="-122"/>
                <a:cs typeface="Times New Roman" panose="02020603050405020304" pitchFamily="34" charset="-120"/>
              </a:rPr>
              <a:t>Project team and acknowledgments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2</a:t>
            </a:r>
            <a:endParaRPr lang="en-US" sz="1200" dirty="0"/>
          </a:p>
        </p:txBody>
      </p:sp>
      <p:sp>
        <p:nvSpPr>
          <p:cNvPr id="24" name="Shape 15">
            <a:extLst>
              <a:ext uri="{FF2B5EF4-FFF2-40B4-BE49-F238E27FC236}">
                <a16:creationId xmlns:a16="http://schemas.microsoft.com/office/drawing/2014/main" id="{0F39D8EC-A980-D3E6-46DE-F090A2948F10}"/>
              </a:ext>
            </a:extLst>
          </p:cNvPr>
          <p:cNvSpPr/>
          <p:nvPr/>
        </p:nvSpPr>
        <p:spPr>
          <a:xfrm>
            <a:off x="263465" y="3698149"/>
            <a:ext cx="8001000" cy="0"/>
          </a:xfrm>
          <a:prstGeom prst="line">
            <a:avLst/>
          </a:prstGeom>
          <a:noFill/>
          <a:ln w="19050">
            <a:solidFill>
              <a:srgbClr val="E9ECEF"/>
            </a:solidFill>
            <a:prstDash val="solid"/>
          </a:ln>
        </p:spPr>
      </p:sp>
      <p:sp>
        <p:nvSpPr>
          <p:cNvPr id="25" name="Shape 15">
            <a:extLst>
              <a:ext uri="{FF2B5EF4-FFF2-40B4-BE49-F238E27FC236}">
                <a16:creationId xmlns:a16="http://schemas.microsoft.com/office/drawing/2014/main" id="{C1C7CAB2-EC10-5977-B496-0C961087235B}"/>
              </a:ext>
            </a:extLst>
          </p:cNvPr>
          <p:cNvSpPr/>
          <p:nvPr/>
        </p:nvSpPr>
        <p:spPr>
          <a:xfrm>
            <a:off x="340058" y="3698149"/>
            <a:ext cx="8001000" cy="0"/>
          </a:xfrm>
          <a:prstGeom prst="line">
            <a:avLst/>
          </a:prstGeom>
          <a:noFill/>
          <a:ln w="19050">
            <a:solidFill>
              <a:srgbClr val="E9ECEF"/>
            </a:solidFill>
            <a:prstDash val="solid"/>
          </a:ln>
        </p:spPr>
      </p:sp>
      <p:sp>
        <p:nvSpPr>
          <p:cNvPr id="26" name="Text 17">
            <a:extLst>
              <a:ext uri="{FF2B5EF4-FFF2-40B4-BE49-F238E27FC236}">
                <a16:creationId xmlns:a16="http://schemas.microsoft.com/office/drawing/2014/main" id="{9AE7C4A6-204C-71C2-9EF9-6B27C502DDA1}"/>
              </a:ext>
            </a:extLst>
          </p:cNvPr>
          <p:cNvSpPr/>
          <p:nvPr/>
        </p:nvSpPr>
        <p:spPr>
          <a:xfrm>
            <a:off x="340058" y="4174399"/>
            <a:ext cx="45720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Yao Shuntian (50%)</a:t>
            </a:r>
            <a:endParaRPr lang="en-US" sz="1000" dirty="0"/>
          </a:p>
        </p:txBody>
      </p:sp>
      <p:sp>
        <p:nvSpPr>
          <p:cNvPr id="27" name="Text 18">
            <a:extLst>
              <a:ext uri="{FF2B5EF4-FFF2-40B4-BE49-F238E27FC236}">
                <a16:creationId xmlns:a16="http://schemas.microsoft.com/office/drawing/2014/main" id="{7975873D-FF3E-F83E-8D57-ECC20DB31A39}"/>
              </a:ext>
            </a:extLst>
          </p:cNvPr>
          <p:cNvSpPr/>
          <p:nvPr/>
        </p:nvSpPr>
        <p:spPr>
          <a:xfrm>
            <a:off x="340058" y="4402999"/>
            <a:ext cx="3967506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spcBef>
                <a:spcPts val="450"/>
              </a:spcBef>
              <a:buNone/>
            </a:pPr>
            <a:r>
              <a:rPr lang="en-US" sz="90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Focused more on environment preparation, kernel compilation and boot debugging, observation framework integration, and monitoring interface validation</a:t>
            </a:r>
            <a:endParaRPr lang="en-US" sz="900" dirty="0"/>
          </a:p>
        </p:txBody>
      </p:sp>
      <p:sp>
        <p:nvSpPr>
          <p:cNvPr id="28" name="Text 20">
            <a:extLst>
              <a:ext uri="{FF2B5EF4-FFF2-40B4-BE49-F238E27FC236}">
                <a16:creationId xmlns:a16="http://schemas.microsoft.com/office/drawing/2014/main" id="{81E75A6C-212E-A68B-820B-14A19074A2B3}"/>
              </a:ext>
            </a:extLst>
          </p:cNvPr>
          <p:cNvSpPr/>
          <p:nvPr/>
        </p:nvSpPr>
        <p:spPr>
          <a:xfrm>
            <a:off x="4531058" y="4174399"/>
            <a:ext cx="45720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Liu Ruichen (50%)</a:t>
            </a:r>
            <a:endParaRPr lang="en-US" sz="1000" dirty="0"/>
          </a:p>
        </p:txBody>
      </p:sp>
      <p:sp>
        <p:nvSpPr>
          <p:cNvPr id="29" name="Text 21">
            <a:extLst>
              <a:ext uri="{FF2B5EF4-FFF2-40B4-BE49-F238E27FC236}">
                <a16:creationId xmlns:a16="http://schemas.microsoft.com/office/drawing/2014/main" id="{93E99591-171E-739C-9655-78BB9FC96F42}"/>
              </a:ext>
            </a:extLst>
          </p:cNvPr>
          <p:cNvSpPr/>
          <p:nvPr/>
        </p:nvSpPr>
        <p:spPr>
          <a:xfrm>
            <a:off x="4531058" y="4402999"/>
            <a:ext cx="4572000" cy="346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65"/>
              </a:lnSpc>
              <a:spcBef>
                <a:spcPts val="450"/>
              </a:spcBef>
              <a:buNone/>
            </a:pPr>
            <a:r>
              <a:rPr lang="en-US" sz="90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Focused more on adaptive compaction design, workload construction, high-order allocation testing, and interpretation of experimental results</a:t>
            </a:r>
            <a:endParaRPr lang="en-US" sz="900" dirty="0"/>
          </a:p>
        </p:txBody>
      </p:sp>
      <p:sp>
        <p:nvSpPr>
          <p:cNvPr id="30" name="Text 23">
            <a:extLst>
              <a:ext uri="{FF2B5EF4-FFF2-40B4-BE49-F238E27FC236}">
                <a16:creationId xmlns:a16="http://schemas.microsoft.com/office/drawing/2014/main" id="{5FAE5BA1-6A95-7065-97B4-C36EAADAE384}"/>
              </a:ext>
            </a:extLst>
          </p:cNvPr>
          <p:cNvSpPr/>
          <p:nvPr/>
        </p:nvSpPr>
        <p:spPr>
          <a:xfrm>
            <a:off x="8264858" y="4736374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1" name="Text 24">
            <a:extLst>
              <a:ext uri="{FF2B5EF4-FFF2-40B4-BE49-F238E27FC236}">
                <a16:creationId xmlns:a16="http://schemas.microsoft.com/office/drawing/2014/main" id="{1D2008B5-057E-7B3A-EB0A-7F14CAD0FD1C}"/>
              </a:ext>
            </a:extLst>
          </p:cNvPr>
          <p:cNvSpPr/>
          <p:nvPr/>
        </p:nvSpPr>
        <p:spPr>
          <a:xfrm>
            <a:off x="8264858" y="4783999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14</a:t>
            </a:r>
            <a:endParaRPr lang="en-US" sz="12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1484DA3-E797-44BC-2E5E-766607908B54}"/>
              </a:ext>
            </a:extLst>
          </p:cNvPr>
          <p:cNvSpPr txBox="1"/>
          <p:nvPr/>
        </p:nvSpPr>
        <p:spPr>
          <a:xfrm>
            <a:off x="263465" y="3698149"/>
            <a:ext cx="69145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141414"/>
                </a:solidFill>
                <a:latin typeface="Times New Roman" pitchFamily="34" charset="0"/>
                <a:cs typeface="Times New Roman" pitchFamily="34" charset="-120"/>
              </a:rPr>
              <a:t>All major tasks in this project were completed collaboratively by both team members. </a:t>
            </a:r>
            <a:endParaRPr lang="zh-CN" altLang="en-US" sz="1000" dirty="0">
              <a:solidFill>
                <a:srgbClr val="141414"/>
              </a:solidFill>
              <a:latin typeface="Times New Roman" pitchFamily="34" charset="0"/>
              <a:cs typeface="Times New Roman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3539371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Project Background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524000" cy="28575"/>
          </a:xfrm>
          <a:prstGeom prst="roundRect">
            <a:avLst>
              <a:gd name="adj" fmla="val 50000"/>
            </a:avLst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314450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76300" y="1238250"/>
            <a:ext cx="532084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Linux uses the </a:t>
            </a: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buddy system</a:t>
            </a: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for physical page allocation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71500" y="2124075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76300" y="2047875"/>
            <a:ext cx="496687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High-order allocations</a:t>
            </a: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are sensitive to fragmentation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571500" y="2933700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876300" y="2857500"/>
            <a:ext cx="843319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Under memory pressure, fragmentation may force allocations into </a:t>
            </a: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slowpath or compaction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71500" y="3743325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76300" y="3667125"/>
            <a:ext cx="618595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Our goal is to observe this behavior and introduce an </a:t>
            </a: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adaptive improvement</a:t>
            </a: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.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9DDCF1D2-5945-A0A8-E797-14EB6B893B67}"/>
              </a:ext>
            </a:extLst>
          </p:cNvPr>
          <p:cNvSpPr/>
          <p:nvPr/>
        </p:nvSpPr>
        <p:spPr>
          <a:xfrm>
            <a:off x="7239000" y="1333500"/>
            <a:ext cx="666750" cy="762000"/>
          </a:xfrm>
          <a:prstGeom prst="roundRect">
            <a:avLst>
              <a:gd name="adj" fmla="val 4286"/>
            </a:avLst>
          </a:prstGeom>
          <a:solidFill>
            <a:srgbClr val="E8E8E8"/>
          </a:solidFill>
          <a:ln w="9525">
            <a:solidFill>
              <a:srgbClr val="52525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655D2BBC-A73E-6E11-40F6-435F7545C5BF}"/>
              </a:ext>
            </a:extLst>
          </p:cNvPr>
          <p:cNvSpPr/>
          <p:nvPr/>
        </p:nvSpPr>
        <p:spPr>
          <a:xfrm>
            <a:off x="7905750" y="1333500"/>
            <a:ext cx="666750" cy="381000"/>
          </a:xfrm>
          <a:prstGeom prst="roundRect">
            <a:avLst>
              <a:gd name="adj" fmla="val 7500"/>
            </a:avLst>
          </a:prstGeom>
          <a:solidFill>
            <a:srgbClr val="D4D4D4"/>
          </a:solidFill>
          <a:ln w="9525">
            <a:solidFill>
              <a:srgbClr val="52525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008C0B3B-6E2D-BA3B-7D0F-26F6AD9732DC}"/>
              </a:ext>
            </a:extLst>
          </p:cNvPr>
          <p:cNvSpPr/>
          <p:nvPr/>
        </p:nvSpPr>
        <p:spPr>
          <a:xfrm>
            <a:off x="7905750" y="1714500"/>
            <a:ext cx="666750" cy="381000"/>
          </a:xfrm>
          <a:prstGeom prst="roundRect">
            <a:avLst>
              <a:gd name="adj" fmla="val 7500"/>
            </a:avLst>
          </a:prstGeom>
          <a:solidFill>
            <a:srgbClr val="D4D4D4"/>
          </a:solidFill>
          <a:ln w="9525">
            <a:solidFill>
              <a:srgbClr val="52525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A5BD6C4C-59CF-715E-FF7F-4BA83876089A}"/>
              </a:ext>
            </a:extLst>
          </p:cNvPr>
          <p:cNvSpPr/>
          <p:nvPr/>
        </p:nvSpPr>
        <p:spPr>
          <a:xfrm>
            <a:off x="7239000" y="2095500"/>
            <a:ext cx="333375" cy="381000"/>
          </a:xfrm>
          <a:prstGeom prst="roundRect">
            <a:avLst>
              <a:gd name="adj" fmla="val 8571"/>
            </a:avLst>
          </a:prstGeom>
          <a:solidFill>
            <a:srgbClr val="BFBFBF"/>
          </a:solidFill>
          <a:ln w="9525">
            <a:solidFill>
              <a:srgbClr val="52525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B01C124B-38E1-6B98-EB9D-810693B3E845}"/>
              </a:ext>
            </a:extLst>
          </p:cNvPr>
          <p:cNvSpPr/>
          <p:nvPr/>
        </p:nvSpPr>
        <p:spPr>
          <a:xfrm>
            <a:off x="7572375" y="2095500"/>
            <a:ext cx="333375" cy="381000"/>
          </a:xfrm>
          <a:prstGeom prst="roundRect">
            <a:avLst>
              <a:gd name="adj" fmla="val 8571"/>
            </a:avLst>
          </a:prstGeom>
          <a:solidFill>
            <a:srgbClr val="BFBFBF"/>
          </a:solidFill>
          <a:ln w="9525">
            <a:solidFill>
              <a:srgbClr val="52525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6097C518-DFF5-8F04-1FAC-07BB64AE7787}"/>
              </a:ext>
            </a:extLst>
          </p:cNvPr>
          <p:cNvSpPr/>
          <p:nvPr/>
        </p:nvSpPr>
        <p:spPr>
          <a:xfrm>
            <a:off x="7905750" y="2095500"/>
            <a:ext cx="333375" cy="190500"/>
          </a:xfrm>
          <a:prstGeom prst="roundRect">
            <a:avLst>
              <a:gd name="adj" fmla="val 15000"/>
            </a:avLst>
          </a:prstGeom>
          <a:solidFill>
            <a:srgbClr val="A6A6A6"/>
          </a:solidFill>
          <a:ln w="9525">
            <a:solidFill>
              <a:srgbClr val="52525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D61812FD-F154-287C-0073-631876289CB9}"/>
              </a:ext>
            </a:extLst>
          </p:cNvPr>
          <p:cNvSpPr/>
          <p:nvPr/>
        </p:nvSpPr>
        <p:spPr>
          <a:xfrm>
            <a:off x="8239125" y="2095500"/>
            <a:ext cx="333375" cy="190500"/>
          </a:xfrm>
          <a:prstGeom prst="roundRect">
            <a:avLst>
              <a:gd name="adj" fmla="val 15000"/>
            </a:avLst>
          </a:prstGeom>
          <a:solidFill>
            <a:srgbClr val="A6A6A6"/>
          </a:solidFill>
          <a:ln w="9525">
            <a:solidFill>
              <a:srgbClr val="52525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6A660291-B002-77EA-ED2F-5AC3ED9E788D}"/>
              </a:ext>
            </a:extLst>
          </p:cNvPr>
          <p:cNvSpPr/>
          <p:nvPr/>
        </p:nvSpPr>
        <p:spPr>
          <a:xfrm>
            <a:off x="7905750" y="2286000"/>
            <a:ext cx="333375" cy="190500"/>
          </a:xfrm>
          <a:prstGeom prst="roundRect">
            <a:avLst>
              <a:gd name="adj" fmla="val 15000"/>
            </a:avLst>
          </a:prstGeom>
          <a:solidFill>
            <a:srgbClr val="A6A6A6"/>
          </a:solidFill>
          <a:ln w="9525">
            <a:solidFill>
              <a:srgbClr val="52525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FDCD0901-2403-1F05-69C6-5C2D5DB83396}"/>
              </a:ext>
            </a:extLst>
          </p:cNvPr>
          <p:cNvSpPr/>
          <p:nvPr/>
        </p:nvSpPr>
        <p:spPr>
          <a:xfrm>
            <a:off x="8239125" y="2286000"/>
            <a:ext cx="333375" cy="190500"/>
          </a:xfrm>
          <a:prstGeom prst="roundRect">
            <a:avLst>
              <a:gd name="adj" fmla="val 15000"/>
            </a:avLst>
          </a:prstGeom>
          <a:solidFill>
            <a:srgbClr val="A6A6A6"/>
          </a:solidFill>
          <a:ln w="9525">
            <a:solidFill>
              <a:srgbClr val="525252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3225582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Project Objectives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524000" cy="28575"/>
          </a:xfrm>
          <a:prstGeom prst="roundRect">
            <a:avLst>
              <a:gd name="adj" fmla="val 50000"/>
            </a:avLst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314450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76300" y="1238250"/>
            <a:ext cx="572678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Implement </a:t>
            </a: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runtime observation</a:t>
            </a: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of buddy allocation behavior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71500" y="2124075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76300" y="2047875"/>
            <a:ext cx="513189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Add a </a:t>
            </a: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/proc interface</a:t>
            </a: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for monitoring allocator statistics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571500" y="2933700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876300" y="2857500"/>
            <a:ext cx="506688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Design and implement an </a:t>
            </a: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adaptive compaction policy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71500" y="3743325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76300" y="3667125"/>
            <a:ext cx="421159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Evaluate behavior</a:t>
            </a:r>
            <a:r>
              <a:rPr lang="en-US" sz="13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 under different workloads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8496300" y="4629150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4199811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Environment and Setup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219200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00100" y="1143000"/>
            <a:ext cx="2055793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1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OS: Ubuntu 20.04.3 LTS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571500" y="1743075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00100" y="1666875"/>
            <a:ext cx="251977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1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Kernel source: Linux 5.15.180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571500" y="2266950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800100" y="2190750"/>
            <a:ext cx="1706642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1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Tested in VirtualBox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571500" y="2790825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00100" y="2714625"/>
            <a:ext cx="3782616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1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Built and booted a custom kernel successfully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4953000" y="1143000"/>
            <a:ext cx="3619500" cy="3048000"/>
          </a:xfrm>
          <a:prstGeom prst="roundRect">
            <a:avLst>
              <a:gd name="adj" fmla="val 2500"/>
            </a:avLst>
          </a:prstGeom>
          <a:noFill/>
          <a:ln w="19050">
            <a:solidFill>
              <a:srgbClr val="D4D4D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972050" y="1162050"/>
            <a:ext cx="3581400" cy="304800"/>
          </a:xfrm>
          <a:prstGeom prst="rect">
            <a:avLst/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486198" y="1233488"/>
            <a:ext cx="575429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Terminal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5086350" y="1252538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FF5F56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5276850" y="1252538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FFBD2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5467350" y="1252538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27C93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4972050" y="1466850"/>
            <a:ext cx="3581400" cy="2705100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8496300" y="4619625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5</a:t>
            </a:r>
            <a:endParaRPr lang="en-US" sz="1200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B6909C9-1450-72D5-0D7E-1B4C48568068}"/>
              </a:ext>
            </a:extLst>
          </p:cNvPr>
          <p:cNvPicPr>
            <a:picLocks/>
          </p:cNvPicPr>
          <p:nvPr/>
        </p:nvPicPr>
        <p:blipFill>
          <a:blip r:embed="rId3"/>
          <a:srcRect l="1264" b="15247"/>
          <a:stretch>
            <a:fillRect/>
          </a:stretch>
        </p:blipFill>
        <p:spPr>
          <a:xfrm>
            <a:off x="5127171" y="1666875"/>
            <a:ext cx="3224186" cy="257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346346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Observation Design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219200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00100" y="1143000"/>
            <a:ext cx="3696891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1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Added monitoring fields in mm/page_alloc.c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571500" y="1704975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00100" y="1628775"/>
            <a:ext cx="4005858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15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Exported statistics through /proc/buddy_monitor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571500" y="2114550"/>
            <a:ext cx="50292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1500"/>
              </a:spcBef>
              <a:spcAft>
                <a:spcPts val="1200"/>
              </a:spcAft>
              <a:buNone/>
            </a:pPr>
            <a:r>
              <a:rPr lang="en-US" sz="13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Statistics Tracked: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71500" y="2486025"/>
            <a:ext cx="545009" cy="342900"/>
          </a:xfrm>
          <a:prstGeom prst="roundRect">
            <a:avLst>
              <a:gd name="adj" fmla="val 11111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23900" y="2581275"/>
            <a:ext cx="2882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14141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req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1230809" y="2486025"/>
            <a:ext cx="864989" cy="342900"/>
          </a:xfrm>
          <a:prstGeom prst="roundRect">
            <a:avLst>
              <a:gd name="adj" fmla="val 11111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1383209" y="2581275"/>
            <a:ext cx="67222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14141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success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2210098" y="2486025"/>
            <a:ext cx="624929" cy="342900"/>
          </a:xfrm>
          <a:prstGeom prst="roundRect">
            <a:avLst>
              <a:gd name="adj" fmla="val 11111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2362498" y="2581275"/>
            <a:ext cx="38415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14141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fail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2949327" y="2486025"/>
            <a:ext cx="945059" cy="342900"/>
          </a:xfrm>
          <a:prstGeom prst="roundRect">
            <a:avLst>
              <a:gd name="adj" fmla="val 11111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3101727" y="2581275"/>
            <a:ext cx="76831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14141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slowpath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571500" y="2943225"/>
            <a:ext cx="864989" cy="342900"/>
          </a:xfrm>
          <a:prstGeom prst="roundRect">
            <a:avLst>
              <a:gd name="adj" fmla="val 11111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723900" y="3038475"/>
            <a:ext cx="67222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50" dirty="0">
                <a:solidFill>
                  <a:srgbClr val="14141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compact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5143500" y="1143000"/>
            <a:ext cx="3429000" cy="3048000"/>
          </a:xfrm>
          <a:prstGeom prst="roundRect">
            <a:avLst>
              <a:gd name="adj" fmla="val 2500"/>
            </a:avLst>
          </a:prstGeom>
          <a:noFill/>
          <a:ln w="19050">
            <a:solidFill>
              <a:srgbClr val="D4D4D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5162550" y="1162050"/>
            <a:ext cx="3390900" cy="304800"/>
          </a:xfrm>
          <a:prstGeom prst="rect">
            <a:avLst/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516053" y="1233488"/>
            <a:ext cx="136017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/proc/buddy_monitor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5276850" y="1252538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FF5F56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5467350" y="1252538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FFBD2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5657850" y="1252538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27C93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5162550" y="1466850"/>
            <a:ext cx="3390900" cy="2705100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8496300" y="4619625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6</a:t>
            </a:r>
            <a:endParaRPr lang="en-US" sz="1200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B74C7CC1-7DDA-53D2-65CC-BBD40FE80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913" y="1628775"/>
            <a:ext cx="3317387" cy="13724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6400443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Observation Implementation Details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571500" y="1219200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800100" y="1143000"/>
            <a:ext cx="444502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Hooked allocation accounting into key allocator paths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1500" y="1743075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800100" y="1666875"/>
            <a:ext cx="402586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Fixed counter consistency so req = success + fail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1500" y="2266950"/>
            <a:ext cx="76200" cy="76200"/>
          </a:xfrm>
          <a:prstGeom prst="roundRect">
            <a:avLst>
              <a:gd name="adj" fmla="val 1200000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00100" y="2190750"/>
            <a:ext cx="452628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Replaced normal counters with atomic_long_t to avoid </a:t>
            </a:r>
          </a:p>
          <a:p>
            <a:pPr marL="0" marR="0" lvl="0" indent="0" algn="l" defTabSz="914400" rtl="0" eaLnBrk="1" fontAlgn="auto" latinLnBrk="0" hangingPunct="1">
              <a:lnSpc>
                <a:spcPts val="20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concurrency loss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8492609" y="4191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8492609" y="4238625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BEE8E835-BE4B-9922-3107-952EC100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791675"/>
            <a:ext cx="2483070" cy="608352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2167E7-AB2F-6122-0BE5-E1F6C262E83A}"/>
              </a:ext>
            </a:extLst>
          </p:cNvPr>
          <p:cNvGrpSpPr/>
          <p:nvPr/>
        </p:nvGrpSpPr>
        <p:grpSpPr>
          <a:xfrm>
            <a:off x="415052" y="3596651"/>
            <a:ext cx="5190361" cy="1501605"/>
            <a:chOff x="415052" y="3596651"/>
            <a:chExt cx="5190361" cy="1501605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F1EB0E2-FDBD-1F31-8AD0-EE444EA5B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747" r="-1792" b="-1792"/>
            <a:stretch>
              <a:fillRect/>
            </a:stretch>
          </p:blipFill>
          <p:spPr>
            <a:xfrm>
              <a:off x="439807" y="3921918"/>
              <a:ext cx="5165606" cy="1176338"/>
            </a:xfrm>
            <a:prstGeom prst="rect">
              <a:avLst/>
            </a:prstGeom>
          </p:spPr>
        </p:pic>
        <p:sp>
          <p:nvSpPr>
            <p:cNvPr id="24" name="Text 8">
              <a:extLst>
                <a:ext uri="{FF2B5EF4-FFF2-40B4-BE49-F238E27FC236}">
                  <a16:creationId xmlns:a16="http://schemas.microsoft.com/office/drawing/2014/main" id="{B853A2B7-48C6-D1B6-412A-2FD96BA1DB6A}"/>
                </a:ext>
              </a:extLst>
            </p:cNvPr>
            <p:cNvSpPr/>
            <p:nvPr/>
          </p:nvSpPr>
          <p:spPr>
            <a:xfrm>
              <a:off x="415052" y="3596651"/>
              <a:ext cx="4526280" cy="5143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0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" b="0" i="0" u="none" strike="noStrike" kern="1200" cap="none" spc="0" normalizeH="0" baseline="0" noProof="0" dirty="0">
                  <a:ln>
                    <a:noFill/>
                  </a:ln>
                  <a:solidFill>
                    <a:srgbClr val="141414"/>
                  </a:solidFill>
                  <a:effectLst/>
                  <a:uLnTx/>
                  <a:uFillTx/>
                  <a:latin typeface="Times New Roman" pitchFamily="34" charset="0"/>
                  <a:ea typeface="Times New Roman" pitchFamily="34" charset="-122"/>
                  <a:cs typeface="Times New Roman" pitchFamily="34" charset="-120"/>
                </a:rPr>
                <a:t>Example output:</a:t>
              </a:r>
              <a:endPara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9700A98-C876-1462-8700-97A0DF4B316F}"/>
              </a:ext>
            </a:extLst>
          </p:cNvPr>
          <p:cNvGrpSpPr/>
          <p:nvPr/>
        </p:nvGrpSpPr>
        <p:grpSpPr>
          <a:xfrm>
            <a:off x="4426982" y="737734"/>
            <a:ext cx="3916918" cy="4410075"/>
            <a:chOff x="4267200" y="762000"/>
            <a:chExt cx="3916918" cy="4410075"/>
          </a:xfrm>
        </p:grpSpPr>
        <p:sp>
          <p:nvSpPr>
            <p:cNvPr id="11" name="Text 9"/>
            <p:cNvSpPr/>
            <p:nvPr/>
          </p:nvSpPr>
          <p:spPr>
            <a:xfrm>
              <a:off x="4267200" y="762000"/>
              <a:ext cx="3810000" cy="3048000"/>
            </a:xfrm>
            <a:prstGeom prst="roundRect">
              <a:avLst>
                <a:gd name="adj" fmla="val 2500"/>
              </a:avLst>
            </a:prstGeom>
            <a:noFill/>
            <a:ln w="19050">
              <a:solidFill>
                <a:srgbClr val="D4D4D4"/>
              </a:solidFill>
            </a:ln>
          </p:spPr>
          <p:txBody>
            <a:bodyPr wrap="squar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10"/>
            <p:cNvSpPr/>
            <p:nvPr/>
          </p:nvSpPr>
          <p:spPr>
            <a:xfrm>
              <a:off x="4286250" y="781050"/>
              <a:ext cx="3771900" cy="304800"/>
            </a:xfrm>
            <a:prstGeom prst="rect">
              <a:avLst/>
            </a:prstGeom>
            <a:solidFill>
              <a:srgbClr val="F5F5F5"/>
            </a:solidFill>
            <a:ln/>
          </p:spPr>
          <p:txBody>
            <a:bodyPr wrap="squar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hape 11"/>
            <p:cNvSpPr/>
            <p:nvPr/>
          </p:nvSpPr>
          <p:spPr>
            <a:xfrm>
              <a:off x="4286250" y="1081088"/>
              <a:ext cx="3771900" cy="0"/>
            </a:xfrm>
            <a:prstGeom prst="line">
              <a:avLst/>
            </a:prstGeom>
            <a:noFill/>
            <a:ln w="9525">
              <a:solidFill>
                <a:srgbClr val="D4D4D4"/>
              </a:solidFill>
              <a:prstDash val="solid"/>
            </a:ln>
          </p:spPr>
        </p:sp>
        <p:sp>
          <p:nvSpPr>
            <p:cNvPr id="14" name="Text 12"/>
            <p:cNvSpPr/>
            <p:nvPr/>
          </p:nvSpPr>
          <p:spPr>
            <a:xfrm>
              <a:off x="5781333" y="852488"/>
              <a:ext cx="804208" cy="1524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0" i="0" u="none" strike="noStrike" kern="1200" cap="none" spc="0" normalizeH="0" baseline="0" noProof="0" dirty="0">
                  <a:ln>
                    <a:noFill/>
                  </a:ln>
                  <a:solidFill>
                    <a:srgbClr val="525252"/>
                  </a:solidFill>
                  <a:effectLst/>
                  <a:uLnTx/>
                  <a:uFillTx/>
                  <a:latin typeface="Times New Roman" pitchFamily="34" charset="0"/>
                  <a:ea typeface="Times New Roman" pitchFamily="34" charset="-122"/>
                  <a:cs typeface="Times New Roman" pitchFamily="34" charset="-120"/>
                </a:rPr>
                <a:t>page_alloc.c</a:t>
              </a:r>
              <a:endPara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13"/>
            <p:cNvSpPr/>
            <p:nvPr/>
          </p:nvSpPr>
          <p:spPr>
            <a:xfrm>
              <a:off x="4400550" y="871538"/>
              <a:ext cx="114300" cy="114300"/>
            </a:xfrm>
            <a:prstGeom prst="roundRect">
              <a:avLst>
                <a:gd name="adj" fmla="val 800000"/>
              </a:avLst>
            </a:prstGeom>
            <a:solidFill>
              <a:srgbClr val="FF5F56"/>
            </a:solidFill>
            <a:ln/>
          </p:spPr>
          <p:txBody>
            <a:bodyPr wrap="squar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 14"/>
            <p:cNvSpPr/>
            <p:nvPr/>
          </p:nvSpPr>
          <p:spPr>
            <a:xfrm>
              <a:off x="4591050" y="871538"/>
              <a:ext cx="114300" cy="114300"/>
            </a:xfrm>
            <a:prstGeom prst="roundRect">
              <a:avLst>
                <a:gd name="adj" fmla="val 800000"/>
              </a:avLst>
            </a:prstGeom>
            <a:solidFill>
              <a:srgbClr val="FFBD2E"/>
            </a:solidFill>
            <a:ln/>
          </p:spPr>
          <p:txBody>
            <a:bodyPr wrap="squar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15"/>
            <p:cNvSpPr/>
            <p:nvPr/>
          </p:nvSpPr>
          <p:spPr>
            <a:xfrm>
              <a:off x="4781550" y="871538"/>
              <a:ext cx="114300" cy="114300"/>
            </a:xfrm>
            <a:prstGeom prst="roundRect">
              <a:avLst>
                <a:gd name="adj" fmla="val 800000"/>
              </a:avLst>
            </a:prstGeom>
            <a:solidFill>
              <a:srgbClr val="27C93F"/>
            </a:solidFill>
            <a:ln/>
          </p:spPr>
          <p:txBody>
            <a:bodyPr wrap="squar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16"/>
            <p:cNvSpPr/>
            <p:nvPr/>
          </p:nvSpPr>
          <p:spPr>
            <a:xfrm>
              <a:off x="4286250" y="1085850"/>
              <a:ext cx="3771900" cy="2705100"/>
            </a:xfrm>
            <a:prstGeom prst="rect">
              <a:avLst/>
            </a:prstGeom>
            <a:solidFill>
              <a:srgbClr val="1E1E1E"/>
            </a:solidFill>
            <a:ln/>
          </p:spPr>
          <p:txBody>
            <a:bodyPr wrap="square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0E1555FA-2272-E400-044C-5C215E165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9429" y="1019627"/>
              <a:ext cx="3904689" cy="41524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5143857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Adaptive Compaction Design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143000"/>
            <a:ext cx="48006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45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New Fields Added: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571500" y="1581150"/>
            <a:ext cx="4000500" cy="800100"/>
          </a:xfrm>
          <a:prstGeom prst="roundRect">
            <a:avLst>
              <a:gd name="adj" fmla="val 7143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hape 5"/>
          <p:cNvSpPr/>
          <p:nvPr/>
        </p:nvSpPr>
        <p:spPr>
          <a:xfrm>
            <a:off x="590550" y="1581150"/>
            <a:ext cx="0" cy="800100"/>
          </a:xfrm>
          <a:prstGeom prst="line">
            <a:avLst/>
          </a:prstGeom>
          <a:noFill/>
          <a:ln w="38100">
            <a:solidFill>
              <a:srgbClr val="52525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2000" y="1733550"/>
            <a:ext cx="438912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4141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adaptive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762000" y="2028825"/>
            <a:ext cx="438912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spcBef>
                <a:spcPts val="600"/>
              </a:spcBef>
              <a:buNone/>
            </a:pP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Track adaptive compaction triggers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571500" y="2533650"/>
            <a:ext cx="4000500" cy="800100"/>
          </a:xfrm>
          <a:prstGeom prst="roundRect">
            <a:avLst>
              <a:gd name="adj" fmla="val 7143"/>
            </a:avLst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590550" y="2533650"/>
            <a:ext cx="0" cy="800100"/>
          </a:xfrm>
          <a:prstGeom prst="line">
            <a:avLst/>
          </a:prstGeom>
          <a:noFill/>
          <a:ln w="38100">
            <a:solidFill>
              <a:srgbClr val="52525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62000" y="2686050"/>
            <a:ext cx="438912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4141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frag_pct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762000" y="2981325"/>
            <a:ext cx="438912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75"/>
              </a:lnSpc>
              <a:spcBef>
                <a:spcPts val="600"/>
              </a:spcBef>
              <a:buNone/>
            </a:pP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Fragmentation percentage (0-100)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4762500" y="1143000"/>
            <a:ext cx="4572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45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Policy Logic: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4762500" y="1581150"/>
            <a:ext cx="266700" cy="266700"/>
          </a:xfrm>
          <a:prstGeom prst="roundRect">
            <a:avLst>
              <a:gd name="adj" fmla="val 342857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4850130" y="1628775"/>
            <a:ext cx="914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5143500" y="1581150"/>
            <a:ext cx="34461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Only apply to higher-order requests (order  &gt;=  3)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762500" y="2038350"/>
            <a:ext cx="266700" cy="266700"/>
          </a:xfrm>
          <a:prstGeom prst="roundRect">
            <a:avLst>
              <a:gd name="adj" fmla="val 342857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4850130" y="2085975"/>
            <a:ext cx="914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5143500" y="203835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Estimate fragmentation severity using internal free-area distribution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4762500" y="2686050"/>
            <a:ext cx="266700" cy="266700"/>
          </a:xfrm>
          <a:prstGeom prst="roundRect">
            <a:avLst>
              <a:gd name="adj" fmla="val 342857"/>
            </a:avLst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4850130" y="2733675"/>
            <a:ext cx="914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143500" y="268605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If frag_pct &gt; threshold, use more aggressive compaction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8496300" y="4624388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71500" y="381000"/>
            <a:ext cx="7035931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fr-FR" sz="25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Adaptive Compaction Logic in mm/page_alloc.c</a:t>
            </a:r>
            <a:endParaRPr lang="en-US" sz="2500" dirty="0"/>
          </a:p>
        </p:txBody>
      </p:sp>
      <p:sp>
        <p:nvSpPr>
          <p:cNvPr id="4" name="Text 2"/>
          <p:cNvSpPr/>
          <p:nvPr/>
        </p:nvSpPr>
        <p:spPr>
          <a:xfrm>
            <a:off x="571500" y="857250"/>
            <a:ext cx="1714500" cy="28575"/>
          </a:xfrm>
          <a:prstGeom prst="rect">
            <a:avLst/>
          </a:prstGeom>
          <a:solidFill>
            <a:srgbClr val="D4D4D4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143000"/>
            <a:ext cx="4572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500"/>
              </a:spcAft>
              <a:buNone/>
            </a:pPr>
            <a:r>
              <a:rPr lang="en-US" sz="145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Trigger Conditions: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571500" y="1581150"/>
            <a:ext cx="304800" cy="304800"/>
          </a:xfrm>
          <a:prstGeom prst="roundRect">
            <a:avLst>
              <a:gd name="adj" fmla="val 300000"/>
            </a:avLst>
          </a:prstGeom>
          <a:solidFill>
            <a:srgbClr val="FF5F56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78180" y="1647825"/>
            <a:ext cx="914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1009650" y="1581150"/>
            <a:ext cx="2325826" cy="266700"/>
          </a:xfrm>
          <a:prstGeom prst="rect">
            <a:avLst/>
          </a:prstGeom>
          <a:noFill/>
          <a:ln/>
        </p:spPr>
        <p:txBody>
          <a:bodyPr wrap="square" lIns="0" tIns="3810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High-order allocation requested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71500" y="2076450"/>
            <a:ext cx="304800" cy="304800"/>
          </a:xfrm>
          <a:prstGeom prst="roundRect">
            <a:avLst>
              <a:gd name="adj" fmla="val 300000"/>
            </a:avLst>
          </a:prstGeom>
          <a:solidFill>
            <a:srgbClr val="FFBD2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78180" y="2143125"/>
            <a:ext cx="914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009650" y="2076450"/>
            <a:ext cx="2595324" cy="266700"/>
          </a:xfrm>
          <a:prstGeom prst="rect">
            <a:avLst/>
          </a:prstGeom>
          <a:noFill/>
          <a:ln/>
        </p:spPr>
        <p:txBody>
          <a:bodyPr wrap="square" lIns="0" tIns="3810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System entered slowpath allocation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571500" y="2571750"/>
            <a:ext cx="304800" cy="304800"/>
          </a:xfrm>
          <a:prstGeom prst="roundRect">
            <a:avLst>
              <a:gd name="adj" fmla="val 300000"/>
            </a:avLst>
          </a:prstGeom>
          <a:solidFill>
            <a:srgbClr val="27C93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78180" y="2638425"/>
            <a:ext cx="9144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009650" y="2571750"/>
            <a:ext cx="2799993" cy="266700"/>
          </a:xfrm>
          <a:prstGeom prst="rect">
            <a:avLst/>
          </a:prstGeom>
          <a:noFill/>
          <a:ln/>
        </p:spPr>
        <p:txBody>
          <a:bodyPr wrap="square" lIns="0" tIns="3810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000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Fragmentation &gt; threshold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571500" y="3105150"/>
            <a:ext cx="45720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145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Action: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571500" y="3505200"/>
            <a:ext cx="3810000" cy="723900"/>
          </a:xfrm>
          <a:prstGeom prst="roundRect">
            <a:avLst>
              <a:gd name="adj" fmla="val 7895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590550" y="3505200"/>
            <a:ext cx="0" cy="723900"/>
          </a:xfrm>
          <a:prstGeom prst="line">
            <a:avLst/>
          </a:prstGeom>
          <a:noFill/>
          <a:ln w="38100">
            <a:solidFill>
              <a:srgbClr val="27C93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62000" y="3657600"/>
            <a:ext cx="416052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4141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Raise compaction priority to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762000" y="3905250"/>
            <a:ext cx="416052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Bef>
                <a:spcPts val="600"/>
              </a:spcBef>
              <a:buNone/>
            </a:pPr>
            <a:r>
              <a:rPr lang="en-US" sz="1000" b="1" dirty="0">
                <a:solidFill>
                  <a:srgbClr val="27C93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MIN_COMPACT_PRIORITY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4572000" y="1143000"/>
            <a:ext cx="4000500" cy="3048000"/>
          </a:xfrm>
          <a:prstGeom prst="roundRect">
            <a:avLst>
              <a:gd name="adj" fmla="val 2500"/>
            </a:avLst>
          </a:prstGeom>
          <a:noFill/>
          <a:ln w="19050">
            <a:solidFill>
              <a:srgbClr val="D4D4D4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591050" y="1162050"/>
            <a:ext cx="3962400" cy="304800"/>
          </a:xfrm>
          <a:prstGeom prst="rect">
            <a:avLst/>
          </a:prstGeom>
          <a:solidFill>
            <a:srgbClr val="F5F5F5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4591050" y="1462088"/>
            <a:ext cx="3962400" cy="0"/>
          </a:xfrm>
          <a:prstGeom prst="line">
            <a:avLst/>
          </a:prstGeom>
          <a:noFill/>
          <a:ln w="9525">
            <a:solidFill>
              <a:srgbClr val="D4D4D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220346" y="1233488"/>
            <a:ext cx="1479649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850" dirty="0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mm/</a:t>
            </a:r>
            <a:r>
              <a:rPr lang="en-US" sz="850" dirty="0" err="1">
                <a:solidFill>
                  <a:srgbClr val="52525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page_alloc.c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4705350" y="1252538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FF5F56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4895850" y="1252538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FFBD2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5086350" y="1252538"/>
            <a:ext cx="114300" cy="114300"/>
          </a:xfrm>
          <a:prstGeom prst="roundRect">
            <a:avLst>
              <a:gd name="adj" fmla="val 800000"/>
            </a:avLst>
          </a:prstGeom>
          <a:solidFill>
            <a:srgbClr val="27C93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4591050" y="1466850"/>
            <a:ext cx="3962400" cy="2705100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8496300" y="4572000"/>
            <a:ext cx="342900" cy="342900"/>
          </a:xfrm>
          <a:prstGeom prst="ellipse">
            <a:avLst/>
          </a:prstGeom>
          <a:solidFill>
            <a:srgbClr val="52525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8496300" y="4619625"/>
            <a:ext cx="342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-apple-system" pitchFamily="34" charset="0"/>
                <a:ea typeface="-apple-system" pitchFamily="34" charset="-122"/>
                <a:cs typeface="-apple-system" pitchFamily="34" charset="-120"/>
              </a:rPr>
              <a:t>9</a:t>
            </a:r>
            <a:endParaRPr lang="en-US" sz="1200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2F0294EA-2E82-57FD-CDE7-4EF2E4310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1581150"/>
            <a:ext cx="2440126" cy="68572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06C424A-F4CD-DDA9-AA79-DDA41164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0" y="2519734"/>
            <a:ext cx="2799993" cy="6241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787</Words>
  <Application>Microsoft Office PowerPoint</Application>
  <PresentationFormat>全屏显示(16:9)</PresentationFormat>
  <Paragraphs>189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-apple-system</vt:lpstr>
      <vt:lpstr>等线</vt:lpstr>
      <vt:lpstr>Arial</vt:lpstr>
      <vt:lpstr>Calibri</vt:lpstr>
      <vt:lpstr>Courier New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留 汐</cp:lastModifiedBy>
  <cp:revision>5</cp:revision>
  <dcterms:created xsi:type="dcterms:W3CDTF">2026-03-24T09:04:17Z</dcterms:created>
  <dcterms:modified xsi:type="dcterms:W3CDTF">2026-03-25T15:43:17Z</dcterms:modified>
</cp:coreProperties>
</file>