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7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5"/>
  </p:handoutMasterIdLst>
  <p:sldIdLst>
    <p:sldId id="256" r:id="rId3"/>
    <p:sldId id="263" r:id="rId5"/>
    <p:sldId id="266" r:id="rId6"/>
    <p:sldId id="268" r:id="rId7"/>
    <p:sldId id="325" r:id="rId8"/>
    <p:sldId id="271" r:id="rId9"/>
    <p:sldId id="323" r:id="rId10"/>
    <p:sldId id="324" r:id="rId11"/>
    <p:sldId id="276" r:id="rId12"/>
    <p:sldId id="258" r:id="rId13"/>
    <p:sldId id="267" r:id="rId14"/>
    <p:sldId id="277" r:id="rId15"/>
    <p:sldId id="279" r:id="rId16"/>
    <p:sldId id="326" r:id="rId17"/>
    <p:sldId id="280" r:id="rId18"/>
    <p:sldId id="327" r:id="rId19"/>
    <p:sldId id="328" r:id="rId20"/>
    <p:sldId id="330" r:id="rId21"/>
    <p:sldId id="334" r:id="rId22"/>
    <p:sldId id="329" r:id="rId23"/>
    <p:sldId id="281" r:id="rId24"/>
    <p:sldId id="331" r:id="rId25"/>
    <p:sldId id="332" r:id="rId26"/>
    <p:sldId id="333" r:id="rId27"/>
    <p:sldId id="335" r:id="rId28"/>
    <p:sldId id="284" r:id="rId29"/>
    <p:sldId id="294" r:id="rId30"/>
    <p:sldId id="296" r:id="rId31"/>
    <p:sldId id="292" r:id="rId32"/>
    <p:sldId id="303" r:id="rId33"/>
    <p:sldId id="299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2" userDrawn="1">
          <p15:clr>
            <a:srgbClr val="A4A3A4"/>
          </p15:clr>
        </p15:guide>
        <p15:guide id="2" pos="38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1B5A"/>
    <a:srgbClr val="FFFFFF"/>
    <a:srgbClr val="E7AF00"/>
    <a:srgbClr val="F4E5B4"/>
    <a:srgbClr val="680164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8840" autoAdjust="0"/>
    <p:restoredTop sz="94660"/>
  </p:normalViewPr>
  <p:slideViewPr>
    <p:cSldViewPr snapToGrid="0" showGuides="1">
      <p:cViewPr varScale="1">
        <p:scale>
          <a:sx n="162" d="100"/>
          <a:sy n="162" d="100"/>
        </p:scale>
        <p:origin x="76" y="92"/>
      </p:cViewPr>
      <p:guideLst>
        <p:guide orient="horz" pos="2202"/>
        <p:guide pos="389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So the workload was divided quite evenly. One person focused on the core runtime and verification, and the other focused on the advanced features and the final summary.</a:t>
            </a:r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397600"/>
            <a:ext cx="9799200" cy="11052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5040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167160" y="626868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748665"/>
            <a:ext cx="12191365" cy="85090"/>
          </a:xfrm>
          <a:prstGeom prst="rect">
            <a:avLst/>
          </a:prstGeom>
          <a:solidFill>
            <a:srgbClr val="591B5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联合Logo-彩色_紫色"/>
          <p:cNvPicPr>
            <a:picLocks noChangeAspect="1"/>
          </p:cNvPicPr>
          <p:nvPr userDrawn="1"/>
        </p:nvPicPr>
        <p:blipFill>
          <a:blip r:embed="rId7"/>
          <a:srcRect l="12698" t="21068" r="36781" b="21405"/>
          <a:stretch>
            <a:fillRect/>
          </a:stretch>
        </p:blipFill>
        <p:spPr>
          <a:xfrm>
            <a:off x="9010015" y="141605"/>
            <a:ext cx="3279775" cy="5207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 userDrawn="1"/>
        </p:nvSpPr>
        <p:spPr>
          <a:xfrm>
            <a:off x="111125" y="63500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b="0" dirty="0">
                <a:solidFill>
                  <a:srgbClr val="591B5A"/>
                </a:solidFill>
                <a:latin typeface="Marker Felt Thin" panose="02000400000000000000" charset="0"/>
                <a:cs typeface="Marker Felt Thin" panose="02000400000000000000" charset="0"/>
              </a:rPr>
              <a:t> </a:t>
            </a:r>
            <a:endParaRPr lang="en-US" altLang="zh-CN" b="0" dirty="0">
              <a:solidFill>
                <a:srgbClr val="591B5A"/>
              </a:solidFill>
              <a:latin typeface="Marker Felt Thin" panose="02000400000000000000" charset="0"/>
              <a:cs typeface="Marker Felt Thin" panose="020004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6165850"/>
            <a:ext cx="12191365" cy="692150"/>
          </a:xfrm>
          <a:prstGeom prst="rect">
            <a:avLst/>
          </a:prstGeom>
          <a:solidFill>
            <a:srgbClr val="591B5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SDS-LOGO_RGB_反白"/>
          <p:cNvPicPr>
            <a:picLocks noChangeAspect="1"/>
          </p:cNvPicPr>
          <p:nvPr userDrawn="1"/>
        </p:nvPicPr>
        <p:blipFill>
          <a:blip r:embed="rId8"/>
          <a:srcRect l="12568" t="24941" r="7302" b="26918"/>
          <a:stretch>
            <a:fillRect/>
          </a:stretch>
        </p:blipFill>
        <p:spPr>
          <a:xfrm>
            <a:off x="0" y="6176645"/>
            <a:ext cx="1874520" cy="649605"/>
          </a:xfrm>
          <a:prstGeom prst="rect">
            <a:avLst/>
          </a:prstGeom>
        </p:spPr>
      </p:pic>
      <p:sp>
        <p:nvSpPr>
          <p:cNvPr id="18" name="灯片编号占位符 17"/>
          <p:cNvSpPr>
            <a:spLocks noGrp="1"/>
          </p:cNvSpPr>
          <p:nvPr userDrawn="1">
            <p:custDataLst>
              <p:tags r:id="rId9"/>
            </p:custDataLst>
          </p:nvPr>
        </p:nvSpPr>
        <p:spPr>
          <a:xfrm>
            <a:off x="9294160" y="639568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 userDrawn="1"/>
        </p:nvSpPr>
        <p:spPr>
          <a:xfrm>
            <a:off x="1874520" y="6482080"/>
            <a:ext cx="11823700" cy="3517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+mj-cs"/>
              </a:defRPr>
            </a:lvl1pPr>
          </a:lstStyle>
          <a:p>
            <a:pPr marL="0" lvl="0" indent="0" algn="l">
              <a:buClrTx/>
              <a:buSzTx/>
              <a:buFont typeface="Wingdings" panose="05000000000000000000" charset="0"/>
              <a:buNone/>
            </a:pPr>
            <a:endParaRPr lang="en-US" altLang="zh-CN" sz="1000" dirty="0">
              <a:solidFill>
                <a:schemeClr val="bg1">
                  <a:lumMod val="95000"/>
                </a:schemeClr>
              </a:solidFill>
              <a:effectLst/>
              <a:latin typeface="Arial Rounded MT Bold" panose="020F0704030504030204" charset="0"/>
              <a:cs typeface="Arial Rounded MT Bold" panose="020F0704030504030204" charset="0"/>
              <a:sym typeface="+mn-ea"/>
            </a:endParaRPr>
          </a:p>
        </p:txBody>
      </p:sp>
      <p:sp>
        <p:nvSpPr>
          <p:cNvPr id="15" name="Title 1"/>
          <p:cNvSpPr>
            <a:spLocks noGrp="1"/>
          </p:cNvSpPr>
          <p:nvPr userDrawn="1"/>
        </p:nvSpPr>
        <p:spPr>
          <a:xfrm>
            <a:off x="1836889" y="6334125"/>
            <a:ext cx="11823700" cy="3517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+mj-cs"/>
              </a:defRPr>
            </a:lvl1pPr>
          </a:lstStyle>
          <a:p>
            <a:pPr marL="171450" indent="-171450" algn="l">
              <a:buFont typeface="Wingdings" panose="05000000000000000000" charset="0"/>
              <a:buChar char=""/>
            </a:pP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effectLst/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CSC5031 Operating Systems — Topic 6 Project</a:t>
            </a:r>
            <a:endParaRPr lang="en-US" altLang="zh-CN" sz="1000" dirty="0">
              <a:solidFill>
                <a:schemeClr val="bg1">
                  <a:lumMod val="95000"/>
                </a:schemeClr>
              </a:solidFill>
              <a:effectLst/>
              <a:latin typeface="Arial Rounded MT Bold" panose="020F0704030504030204" charset="0"/>
              <a:cs typeface="Arial Rounded MT Bold" panose="020F0704030504030204" charset="0"/>
              <a:sym typeface="+mn-ea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04000"/>
            <a:ext cx="5342400" cy="4140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04000"/>
            <a:ext cx="5342400" cy="414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0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4" Type="http://schemas.openxmlformats.org/officeDocument/2006/relationships/image" Target="../media/image23.png"/><Relationship Id="rId3" Type="http://schemas.openxmlformats.org/officeDocument/2006/relationships/tags" Target="../tags/tag84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6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8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7.web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1365" cy="5335905"/>
          </a:xfrm>
          <a:prstGeom prst="rect">
            <a:avLst/>
          </a:prstGeom>
          <a:solidFill>
            <a:srgbClr val="591B5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联合Logo-彩色_反白"/>
          <p:cNvPicPr>
            <a:picLocks noChangeAspect="1"/>
          </p:cNvPicPr>
          <p:nvPr/>
        </p:nvPicPr>
        <p:blipFill>
          <a:blip r:embed="rId1"/>
          <a:srcRect l="22643" r="37511"/>
          <a:stretch>
            <a:fillRect/>
          </a:stretch>
        </p:blipFill>
        <p:spPr>
          <a:xfrm>
            <a:off x="2032635" y="429895"/>
            <a:ext cx="4305935" cy="1506855"/>
          </a:xfrm>
          <a:prstGeom prst="rect">
            <a:avLst/>
          </a:prstGeom>
        </p:spPr>
      </p:pic>
      <p:sp>
        <p:nvSpPr>
          <p:cNvPr id="18" name="Subtitle 2"/>
          <p:cNvSpPr>
            <a:spLocks noGrp="1"/>
          </p:cNvSpPr>
          <p:nvPr>
            <p:ph type="subTitle" idx="4294967295"/>
          </p:nvPr>
        </p:nvSpPr>
        <p:spPr>
          <a:xfrm>
            <a:off x="840740" y="4104005"/>
            <a:ext cx="10641330" cy="71945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zh-CN" sz="2000" spc="300" dirty="0">
                <a:solidFill>
                  <a:schemeClr val="bg1"/>
                </a:solidFill>
                <a:effectLst/>
                <a:latin typeface="Arial Rounded MT Bold" panose="020F0704030504030204" charset="0"/>
                <a:ea typeface="+mj-ea"/>
                <a:cs typeface="Arial Rounded MT Bold" panose="020F0704030504030204" charset="0"/>
                <a:sym typeface="+mn-ea"/>
              </a:rPr>
              <a:t>CSC5031 Operating Systems — Topic 6 Project</a:t>
            </a:r>
            <a:endParaRPr lang="en-US" altLang="zh-CN" sz="2000" spc="300" dirty="0">
              <a:solidFill>
                <a:schemeClr val="bg1"/>
              </a:solidFill>
              <a:effectLst/>
              <a:latin typeface="Arial Rounded MT Bold" panose="020F0704030504030204" charset="0"/>
              <a:ea typeface="+mj-ea"/>
              <a:cs typeface="Arial Rounded MT Bold" panose="020F0704030504030204" charset="0"/>
              <a:sym typeface="+mn-ea"/>
            </a:endParaRPr>
          </a:p>
        </p:txBody>
      </p:sp>
      <p:sp>
        <p:nvSpPr>
          <p:cNvPr id="19" name="Subtitle 2"/>
          <p:cNvSpPr>
            <a:spLocks noGrp="1"/>
          </p:cNvSpPr>
          <p:nvPr/>
        </p:nvSpPr>
        <p:spPr>
          <a:xfrm>
            <a:off x="840740" y="5582285"/>
            <a:ext cx="9639300" cy="104902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b="1" dirty="0">
                <a:latin typeface="Arial Rounded MT Bold" panose="020F0704030504030204" charset="0"/>
                <a:cs typeface="Arial Rounded MT Bold" panose="020F0704030504030204" charset="0"/>
              </a:rPr>
              <a:t>Tangjun Su            </a:t>
            </a:r>
            <a:r>
              <a:rPr lang="en-US" altLang="zh-CN" sz="2000" b="1" dirty="0">
                <a:latin typeface="Arial Rounded MT Bold" panose="020F0704030504030204" charset="0"/>
                <a:cs typeface="Arial Rounded MT Bold" panose="020F0704030504030204" charset="0"/>
              </a:rPr>
              <a:t>225040133</a:t>
            </a:r>
            <a:endParaRPr lang="en-US" altLang="zh-CN" sz="2000" b="1" dirty="0">
              <a:latin typeface="Arial Rounded MT Bold" panose="020F0704030504030204" charset="0"/>
              <a:cs typeface="Arial Rounded MT Bold" panose="020F0704030504030204" charset="0"/>
            </a:endParaRPr>
          </a:p>
          <a:p>
            <a:pPr algn="l"/>
            <a:r>
              <a:rPr lang="en-US" altLang="zh-TW" sz="2000" b="1" dirty="0">
                <a:latin typeface="Arial Rounded MT Bold" panose="020F0704030504030204" charset="0"/>
                <a:cs typeface="Arial Rounded MT Bold" panose="020F0704030504030204" charset="0"/>
              </a:rPr>
              <a:t>Yingyun Zhang</a:t>
            </a:r>
            <a:r>
              <a:rPr lang="en-US" altLang="zh-TW" sz="2000" b="1">
                <a:latin typeface="Arial Rounded MT Bold" panose="020F0704030504030204" charset="0"/>
                <a:cs typeface="Arial Rounded MT Bold" panose="020F0704030504030204" charset="0"/>
              </a:rPr>
              <a:t>      2250401</a:t>
            </a:r>
            <a:r>
              <a:rPr lang="en-US" altLang="zh-CN" sz="2000" b="1">
                <a:latin typeface="Arial Rounded MT Bold" panose="020F0704030504030204" charset="0"/>
                <a:cs typeface="Arial Rounded MT Bold" panose="020F0704030504030204" charset="0"/>
              </a:rPr>
              <a:t>27</a:t>
            </a:r>
            <a:endParaRPr lang="en-US" altLang="zh-TW" sz="2000" b="1" dirty="0"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1593215" y="1617980"/>
            <a:ext cx="9006205" cy="22225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>
                <a:solidFill>
                  <a:schemeClr val="bg1"/>
                </a:solidFill>
                <a:effectLst/>
                <a:latin typeface="Arial Rounded MT Bold" panose="020F0704030504030204" charset="0"/>
                <a:cs typeface="Arial Rounded MT Bold" panose="020F0704030504030204" charset="0"/>
              </a:rPr>
              <a:t>Investigating and Tuning </a:t>
            </a:r>
            <a:endParaRPr lang="en-US" altLang="zh-CN" sz="4000" dirty="0">
              <a:solidFill>
                <a:schemeClr val="bg1"/>
              </a:solidFill>
              <a:effectLst/>
              <a:latin typeface="Arial Rounded MT Bold" panose="020F0704030504030204" charset="0"/>
              <a:cs typeface="Arial Rounded MT Bold" panose="020F0704030504030204" charset="0"/>
            </a:endParaRPr>
          </a:p>
          <a:p>
            <a:pPr algn="l"/>
            <a:r>
              <a:rPr lang="en-US" altLang="zh-CN" sz="4000" dirty="0">
                <a:solidFill>
                  <a:schemeClr val="bg1"/>
                </a:solidFill>
                <a:effectLst/>
                <a:latin typeface="Arial Rounded MT Bold" panose="020F0704030504030204" charset="0"/>
                <a:cs typeface="Arial Rounded MT Bold" panose="020F0704030504030204" charset="0"/>
              </a:rPr>
              <a:t>the Linux Buddy Allocator</a:t>
            </a:r>
            <a:endParaRPr lang="en-US" altLang="zh-CN" sz="4000" dirty="0">
              <a:solidFill>
                <a:schemeClr val="bg1"/>
              </a:solidFill>
              <a:effectLst/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pic>
        <p:nvPicPr>
          <p:cNvPr id="23" name="图片 22" descr="CUSZ-02logo-RGB"/>
          <p:cNvPicPr>
            <a:picLocks noChangeAspect="1"/>
          </p:cNvPicPr>
          <p:nvPr/>
        </p:nvPicPr>
        <p:blipFill>
          <a:blip r:embed="rId2"/>
          <a:srcRect l="35498" t="22531" r="35943" b="43726"/>
          <a:stretch>
            <a:fillRect/>
          </a:stretch>
        </p:blipFill>
        <p:spPr>
          <a:xfrm>
            <a:off x="771525" y="604520"/>
            <a:ext cx="1213485" cy="10134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111125" y="63500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Project Objectives 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69925" y="2430780"/>
            <a:ext cx="10972800" cy="2190750"/>
          </a:xfrm>
        </p:spPr>
        <p:txBody>
          <a:bodyPr>
            <a:normAutofit lnSpcReduction="10000"/>
          </a:bodyPr>
          <a:lstStyle/>
          <a:p>
            <a:pPr marL="514350" indent="-514350">
              <a:buSzPct val="100000"/>
              <a:buFont typeface="+mj-ea"/>
              <a:buAutoNum type="circleNumDbPlain"/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Semibold" charset="0"/>
                <a:cs typeface="Arial Semibold" charset="0"/>
                <a:sym typeface="+mn-ea"/>
              </a:rPr>
              <a:t>Analyze the internal mechanics of the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Semibold" charset="0"/>
                <a:cs typeface="Arial Semibold" charset="0"/>
                <a:sym typeface="+mn-ea"/>
              </a:rPr>
              <a:t>Slab, Slub, and Buddy allocators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Arial Semibold" charset="0"/>
              <a:cs typeface="Arial Semibold" charset="0"/>
            </a:endParaRPr>
          </a:p>
          <a:p>
            <a:pPr marL="514350" indent="-514350">
              <a:buSzPct val="100000"/>
              <a:buFont typeface="+mj-ea"/>
              <a:buAutoNum type="circleNumDbPlain"/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Semibold" charset="0"/>
                <a:cs typeface="Arial Semibold" charset="0"/>
                <a:sym typeface="+mn-ea"/>
              </a:rPr>
              <a:t>Rewrite core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Semibold" charset="0"/>
                <a:cs typeface="Arial Semibold" charset="0"/>
                <a:sym typeface="+mn-ea"/>
              </a:rPr>
              <a:t>allocation logic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Semibold" charset="0"/>
                <a:cs typeface="Arial Semibold" charset="0"/>
                <a:sym typeface="+mn-ea"/>
              </a:rPr>
              <a:t> to optimize for high-concurrency workloads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Arial Semibold" charset="0"/>
              <a:cs typeface="Arial Semibold" charset="0"/>
            </a:endParaRPr>
          </a:p>
          <a:p>
            <a:pPr marL="514350" indent="-514350">
              <a:buSzPct val="100000"/>
              <a:buFont typeface="+mj-ea"/>
              <a:buAutoNum type="circleNumDbPlain"/>
            </a:pP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Arial Semibold" charset="0"/>
              <a:cs typeface="Arial Semibold" charset="0"/>
            </a:endParaRPr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669925" y="1559560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Project Goals 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111125" y="63500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Project Objectives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87145" y="2329815"/>
            <a:ext cx="10972800" cy="16903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SzPct val="70000"/>
              <a:buFont typeface="Wingdings" panose="05000000000000000000" charset="0"/>
              <a:buChar char=""/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Semibold" charset="0"/>
                <a:cs typeface="Arial Semibold" charset="0"/>
                <a:sym typeface="+mn-ea"/>
              </a:rPr>
              <a:t>Monitor Buddy System allocation patterns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Arial Semibold" charset="0"/>
              <a:cs typeface="Arial Semibold" charset="0"/>
              <a:sym typeface="+mn-ea"/>
            </a:endParaRPr>
          </a:p>
          <a:p>
            <a:pPr>
              <a:lnSpc>
                <a:spcPct val="100000"/>
              </a:lnSpc>
              <a:buSzPct val="70000"/>
              <a:buFont typeface="Wingdings" panose="05000000000000000000" charset="0"/>
              <a:buChar char=""/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Semibold" charset="0"/>
                <a:cs typeface="Arial Semibold" charset="0"/>
              </a:rPr>
              <a:t>Design and inject an adaptive algorithm into the kernel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Arial Semibold" charset="0"/>
              <a:cs typeface="Arial Semibold" charset="0"/>
            </a:endParaRPr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669925" y="895985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Requirements 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669925" y="1527175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4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        Mandatory</a:t>
            </a:r>
            <a:endParaRPr lang="en-US" altLang="zh-CN" sz="2400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796925" y="3561715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pPr marL="0" lvl="1"/>
            <a:r>
              <a:rPr lang="en-US" altLang="zh-CN" sz="24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      </a:t>
            </a:r>
            <a:r>
              <a:rPr lang="en-US" altLang="zh-CN" sz="24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Advanced</a:t>
            </a:r>
            <a:endParaRPr lang="en-US" altLang="zh-CN" sz="2400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/>
        </p:nvSpPr>
        <p:spPr>
          <a:xfrm>
            <a:off x="1287145" y="4305300"/>
            <a:ext cx="10972800" cy="1690370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2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Tx/>
              <a:buSzPct val="70000"/>
              <a:buFont typeface="Wingdings" panose="05000000000000000000" charset="0"/>
              <a:buChar char=""/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Semibold" charset="0"/>
                <a:cs typeface="Arial Semibold" charset="0"/>
                <a:sym typeface="+mn-ea"/>
              </a:rPr>
              <a:t>Dynamically adjust behavior by a 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Semibold" charset="0"/>
                <a:cs typeface="Arial Semibold" charset="0"/>
                <a:sym typeface="+mn-ea"/>
              </a:rPr>
              <a:t>Fragmentation Threshold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Arial Semibold" charset="0"/>
              <a:cs typeface="Arial Semibold" charset="0"/>
              <a:sym typeface="+mn-ea"/>
            </a:endParaRPr>
          </a:p>
          <a:p>
            <a:pPr algn="l">
              <a:lnSpc>
                <a:spcPct val="100000"/>
              </a:lnSpc>
              <a:buClrTx/>
              <a:buSzPct val="70000"/>
              <a:buFont typeface="Wingdings" panose="05000000000000000000" charset="0"/>
              <a:buChar char=""/>
            </a:pP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 Semibold" charset="0"/>
                <a:cs typeface="Arial Semibold" charset="0"/>
                <a:sym typeface="+mn-ea"/>
              </a:rPr>
              <a:t>Compare performance of SLAB vs. SLUB vs. SLOB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 Semibold" charset="0"/>
              <a:cs typeface="Arial Semibold" charset="0"/>
              <a:sym typeface="+mn-ea"/>
            </a:endParaRPr>
          </a:p>
          <a:p>
            <a:pPr marL="228600" lvl="2">
              <a:lnSpc>
                <a:spcPct val="100000"/>
              </a:lnSpc>
              <a:spcAft>
                <a:spcPts val="1000"/>
              </a:spcAft>
              <a:buSzPct val="70000"/>
              <a:buFont typeface="Wingdings" panose="05000000000000000000" charset="0"/>
              <a:buChar char=""/>
            </a:pP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Arial Semibold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970" y="-14605"/>
            <a:ext cx="3232150" cy="6871970"/>
          </a:xfrm>
          <a:prstGeom prst="rect">
            <a:avLst/>
          </a:prstGeom>
          <a:solidFill>
            <a:srgbClr val="591B5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itle 1"/>
          <p:cNvSpPr>
            <a:spLocks noGrp="1"/>
          </p:cNvSpPr>
          <p:nvPr>
            <p:ph type="ctrTitle" idx="4294967295"/>
          </p:nvPr>
        </p:nvSpPr>
        <p:spPr>
          <a:xfrm>
            <a:off x="124460" y="3776980"/>
            <a:ext cx="2956560" cy="1028065"/>
          </a:xfrm>
        </p:spPr>
        <p:txBody>
          <a:bodyPr vert="horz" anchor="ctr" anchorCtr="0">
            <a:noAutofit/>
          </a:bodyPr>
          <a:lstStyle/>
          <a:p>
            <a:pPr algn="ctr"/>
            <a:r>
              <a:rPr lang="en-US" altLang="zh-CN" sz="4000" b="1" dirty="0">
                <a:solidFill>
                  <a:srgbClr val="E7AF00"/>
                </a:solidFill>
                <a:effectLst/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OUTLINE</a:t>
            </a:r>
            <a:endParaRPr lang="en-US" altLang="zh-CN" sz="4000" b="1" dirty="0">
              <a:solidFill>
                <a:srgbClr val="E7AF00"/>
              </a:solidFill>
              <a:effectLst/>
              <a:latin typeface="Arial Rounded MT Bold" panose="020F0704030504030204" charset="0"/>
              <a:cs typeface="Arial Rounded MT Bold" panose="020F0704030504030204" charset="0"/>
              <a:sym typeface="+mn-ea"/>
            </a:endParaRPr>
          </a:p>
        </p:txBody>
      </p:sp>
      <p:pic>
        <p:nvPicPr>
          <p:cNvPr id="6" name="图片 5" descr="联合Logo-彩色_反白"/>
          <p:cNvPicPr>
            <a:picLocks noChangeAspect="1"/>
          </p:cNvPicPr>
          <p:nvPr/>
        </p:nvPicPr>
        <p:blipFill>
          <a:blip r:embed="rId1"/>
          <a:srcRect l="22135" t="21853" r="48671" b="48479"/>
          <a:stretch>
            <a:fillRect/>
          </a:stretch>
        </p:blipFill>
        <p:spPr>
          <a:xfrm>
            <a:off x="594995" y="2773045"/>
            <a:ext cx="1948815" cy="276225"/>
          </a:xfrm>
          <a:prstGeom prst="rect">
            <a:avLst/>
          </a:prstGeom>
        </p:spPr>
      </p:pic>
      <p:pic>
        <p:nvPicPr>
          <p:cNvPr id="7" name="图片 6" descr="联合Logo-彩色_反白"/>
          <p:cNvPicPr>
            <a:picLocks noChangeAspect="1"/>
          </p:cNvPicPr>
          <p:nvPr/>
        </p:nvPicPr>
        <p:blipFill>
          <a:blip r:embed="rId1"/>
          <a:srcRect l="22135" t="54795" r="37818" b="31565"/>
          <a:stretch>
            <a:fillRect/>
          </a:stretch>
        </p:blipFill>
        <p:spPr>
          <a:xfrm>
            <a:off x="250190" y="3102610"/>
            <a:ext cx="2673350" cy="12700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23520" y="4761230"/>
            <a:ext cx="2813050" cy="0"/>
          </a:xfrm>
          <a:prstGeom prst="line">
            <a:avLst/>
          </a:prstGeom>
          <a:ln>
            <a:solidFill>
              <a:srgbClr val="F4E5B4"/>
            </a:solidFill>
          </a:ln>
          <a:effectLst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0" name="图片 9" descr="CUSZ-02logo-RGB"/>
          <p:cNvPicPr>
            <a:picLocks noChangeAspect="1"/>
          </p:cNvPicPr>
          <p:nvPr/>
        </p:nvPicPr>
        <p:blipFill>
          <a:blip r:embed="rId2"/>
          <a:srcRect l="35498" t="22531" r="35943" b="43726"/>
          <a:stretch>
            <a:fillRect/>
          </a:stretch>
        </p:blipFill>
        <p:spPr>
          <a:xfrm>
            <a:off x="223520" y="518160"/>
            <a:ext cx="2700020" cy="2254885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3899535" y="2174240"/>
            <a:ext cx="7986395" cy="824230"/>
          </a:xfrm>
          <a:prstGeom prst="roundRect">
            <a:avLst/>
          </a:prstGeom>
          <a:solidFill>
            <a:srgbClr val="591B5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4065270" y="678180"/>
            <a:ext cx="7621270" cy="5486400"/>
          </a:xfrm>
        </p:spPr>
        <p:txBody>
          <a:bodyPr>
            <a:noAutofit/>
          </a:bodyPr>
          <a:lstStyle/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28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</a:rPr>
              <a:t>Motivation &amp; Background</a:t>
            </a:r>
            <a:endParaRPr lang="en-US" altLang="zh-CN" sz="2800" b="1" dirty="0">
              <a:solidFill>
                <a:srgbClr val="591B5A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Project Objectives</a:t>
            </a:r>
            <a:endParaRPr lang="en-US" altLang="zh-CN" sz="3200" b="1" dirty="0">
              <a:solidFill>
                <a:srgbClr val="591B5A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E7AF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Implementation &amp; Evaluation</a:t>
            </a:r>
            <a:endParaRPr lang="en-US" altLang="zh-CN" sz="3200" b="1" dirty="0">
              <a:solidFill>
                <a:srgbClr val="E7AF00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</a:rPr>
              <a:t>Conclusion</a:t>
            </a:r>
            <a:endParaRPr lang="en-US" altLang="zh-CN" sz="3200" b="1" dirty="0">
              <a:solidFill>
                <a:srgbClr val="591B5A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</a:rPr>
              <a:t>Q&amp;A</a:t>
            </a:r>
            <a:endParaRPr lang="en-US" altLang="zh-CN" sz="3200" b="1" dirty="0">
              <a:solidFill>
                <a:srgbClr val="591B5A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669925" y="1487170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400" dirty="0">
                <a:solidFill>
                  <a:srgbClr val="591B5A"/>
                </a:solidFill>
                <a:latin typeface="Arial Bold" panose="020B0604020202090204" charset="0"/>
              </a:rPr>
              <a:t> File Structure</a:t>
            </a:r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111124" y="63500"/>
            <a:ext cx="8680409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Implementation</a:t>
            </a:r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 &amp; </a:t>
            </a:r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Evaluation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669925" y="857885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System Architecture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2490" y="2392045"/>
            <a:ext cx="7912735" cy="2144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/>
        </p:nvSpPr>
        <p:spPr>
          <a:xfrm>
            <a:off x="669925" y="948690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Breakthrough Point:  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Arial Bold" panose="020B0604020202090204" charset="0"/>
              </a:rPr>
              <a:t>mm/page_alloc.c</a:t>
            </a:r>
            <a:endParaRPr lang="en-US" altLang="zh-CN" sz="2800" dirty="0">
              <a:solidFill>
                <a:schemeClr val="tx1"/>
              </a:solidFill>
              <a:latin typeface="Arial Bold" panose="020B060402020209020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69925" y="1640840"/>
            <a:ext cx="10356850" cy="5370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400" dirty="0">
                <a:solidFill>
                  <a:srgbClr val="591B5A"/>
                </a:solidFill>
                <a:latin typeface="Arial Bold" panose="020B0604020202090204" charset="0"/>
              </a:rPr>
              <a:t>It implements the Buddy System algorithm.</a:t>
            </a:r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r>
              <a:rPr lang="en-US" altLang="zh-CN" sz="2400" dirty="0">
                <a:solidFill>
                  <a:srgbClr val="591B5A"/>
                </a:solidFill>
                <a:latin typeface="Arial Bold" panose="020B0604020202090204" charset="0"/>
              </a:rPr>
              <a:t>Key Components:</a:t>
            </a:r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Arial Bold" panose="020B0604020202090204" charset="0"/>
              </a:rPr>
              <a:t>__alloc_pages_nodemask(): </a:t>
            </a:r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591B5A"/>
                </a:solidFill>
                <a:latin typeface="Arial Bold" panose="020B0604020202090204" charset="0"/>
              </a:rPr>
              <a:t>    “the ‘heart’ of the zoned buddy allocator”</a:t>
            </a:r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Arial Bold" panose="020B0604020202090204" charset="0"/>
              </a:rPr>
              <a:t>get_page_from_freelist():</a:t>
            </a:r>
            <a:endParaRPr lang="en-US" altLang="zh-CN" sz="2400" dirty="0">
              <a:solidFill>
                <a:schemeClr val="tx1"/>
              </a:solidFill>
              <a:latin typeface="Arial Bold" panose="020B0604020202090204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591B5A"/>
                </a:solidFill>
                <a:latin typeface="Arial Bold" panose="020B0604020202090204" charset="0"/>
              </a:rPr>
              <a:t>    Fast path, based on the symbol set and allocation order</a:t>
            </a:r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Arial Bold" panose="020B0604020202090204" charset="0"/>
              </a:rPr>
              <a:t>__alloc_pages_slowpath():</a:t>
            </a:r>
            <a:endParaRPr lang="en-US" altLang="zh-CN" sz="2400" dirty="0">
              <a:solidFill>
                <a:schemeClr val="tx1"/>
              </a:solidFill>
              <a:latin typeface="Arial Bold" panose="020B0604020202090204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591B5A"/>
                </a:solidFill>
                <a:latin typeface="Arial Bold" panose="020B0604020202090204" charset="0"/>
              </a:rPr>
              <a:t>    Slow path, wakes up kswapd to use direct compaction</a:t>
            </a:r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591B5A"/>
                </a:solidFill>
                <a:latin typeface="Arial Bold" panose="020B0604020202090204" charset="0"/>
              </a:rPr>
              <a:t>    </a:t>
            </a:r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591B5A"/>
                </a:solidFill>
                <a:latin typeface="Arial Bold" panose="020B0604020202090204" charset="0"/>
              </a:rPr>
              <a:t>    </a:t>
            </a:r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111124" y="63500"/>
            <a:ext cx="8680409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Implementation &amp; Evaluation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/>
        </p:nvSpPr>
        <p:spPr>
          <a:xfrm>
            <a:off x="669925" y="852170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Requirement 1 - The Monitor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45795" y="1544320"/>
            <a:ext cx="4615180" cy="35921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r>
              <a:rPr lang="en-US" altLang="zh-CN" sz="2400" dirty="0">
                <a:solidFill>
                  <a:srgbClr val="591B5A"/>
                </a:solidFill>
                <a:latin typeface="Arial Bold" panose="020B0604020202090204" charset="0"/>
              </a:rPr>
              <a:t>Goal: </a:t>
            </a:r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r>
              <a:rPr lang="en-US" altLang="zh-CN" sz="1800" dirty="0">
                <a:solidFill>
                  <a:srgbClr val="591B5A"/>
                </a:solidFill>
                <a:latin typeface="Arial Bold" panose="020B0604020202090204" charset="0"/>
              </a:rPr>
              <a:t>Track allocation patterns to understand system noise.</a:t>
            </a:r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r>
              <a:rPr lang="en-US" altLang="zh-CN" sz="2400" dirty="0">
                <a:solidFill>
                  <a:srgbClr val="591B5A"/>
                </a:solidFill>
                <a:latin typeface="Arial Bold" panose="020B0604020202090204" charset="0"/>
              </a:rPr>
              <a:t>Action: </a:t>
            </a:r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r>
              <a:rPr lang="en-US" altLang="zh-CN" sz="1800" dirty="0">
                <a:solidFill>
                  <a:srgbClr val="591B5A"/>
                </a:solidFill>
                <a:latin typeface="Arial Bold" panose="020B0604020202090204" charset="0"/>
              </a:rPr>
              <a:t>Inserted kernel probes to capture order requests.</a:t>
            </a:r>
            <a:endParaRPr lang="en-US" altLang="zh-CN" sz="1800" dirty="0">
              <a:solidFill>
                <a:srgbClr val="591B5A"/>
              </a:solidFill>
              <a:latin typeface="Arial Bold" panose="020B0604020202090204" charset="0"/>
            </a:endParaRPr>
          </a:p>
          <a:p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111124" y="63500"/>
            <a:ext cx="8680409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Implementation &amp; Evaluation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7279" t="12840" r="7146" b="13525"/>
          <a:stretch>
            <a:fillRect/>
          </a:stretch>
        </p:blipFill>
        <p:spPr>
          <a:xfrm>
            <a:off x="5520690" y="2292350"/>
            <a:ext cx="4912360" cy="23888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/>
        </p:nvSpPr>
        <p:spPr>
          <a:xfrm>
            <a:off x="669925" y="852170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Requirement 1 - The Monitor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45795" y="1544320"/>
            <a:ext cx="5544820" cy="35921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400" dirty="0">
                <a:solidFill>
                  <a:srgbClr val="591B5A"/>
                </a:solidFill>
                <a:latin typeface="Arial Bold" panose="020B0604020202090204" charset="0"/>
                <a:sym typeface="+mn-ea"/>
              </a:rPr>
              <a:t>We wrote a Python script using re and matplotlib to:</a:t>
            </a:r>
            <a:endParaRPr lang="en-US" altLang="zh-CN" sz="2400" dirty="0">
              <a:solidFill>
                <a:srgbClr val="591B5A"/>
              </a:solidFill>
              <a:latin typeface="Arial Bold" panose="020B0604020202090204" charset="0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591B5A"/>
                </a:solidFill>
                <a:latin typeface="Arial Bold" panose="020B0604020202090204" charset="0"/>
              </a:rPr>
              <a:t>e</a:t>
            </a:r>
            <a:r>
              <a:rPr lang="en-US" altLang="zh-CN" sz="2400" dirty="0">
                <a:solidFill>
                  <a:srgbClr val="591B5A"/>
                </a:solidFill>
                <a:latin typeface="Arial Bold" panose="020B0604020202090204" charset="0"/>
              </a:rPr>
              <a:t>xtract </a:t>
            </a:r>
            <a:r>
              <a:rPr lang="en-US" altLang="zh-CN" sz="2400" dirty="0">
                <a:solidFill>
                  <a:schemeClr val="accent1"/>
                </a:solidFill>
                <a:latin typeface="Arial Bold" panose="020B0604020202090204" charset="0"/>
              </a:rPr>
              <a:t>dmesg</a:t>
            </a:r>
            <a:r>
              <a:rPr lang="en-US" altLang="zh-CN" sz="2400" dirty="0">
                <a:solidFill>
                  <a:srgbClr val="591B5A"/>
                </a:solidFill>
                <a:latin typeface="Arial Bold" panose="020B0604020202090204" charset="0"/>
              </a:rPr>
              <a:t> logs </a:t>
            </a:r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591B5A"/>
                </a:solidFill>
                <a:latin typeface="Arial Bold" panose="020B0604020202090204" charset="0"/>
              </a:rPr>
              <a:t>parse the </a:t>
            </a:r>
            <a:r>
              <a:rPr lang="en-US" altLang="zh-CN" sz="2400" dirty="0">
                <a:solidFill>
                  <a:schemeClr val="accent1"/>
                </a:solidFill>
                <a:latin typeface="Arial Bold" panose="020B0604020202090204" charset="0"/>
              </a:rPr>
              <a:t>BuddyMonitor</a:t>
            </a:r>
            <a:r>
              <a:rPr lang="en-US" altLang="zh-CN" sz="2400" dirty="0">
                <a:solidFill>
                  <a:srgbClr val="591B5A"/>
                </a:solidFill>
                <a:latin typeface="Arial Bold" panose="020B0604020202090204" charset="0"/>
              </a:rPr>
              <a:t> outputs dynamically.</a:t>
            </a:r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111124" y="63500"/>
            <a:ext cx="8680409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Implementation &amp; Evaluation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6390" t="6111" r="6617" b="5880"/>
          <a:stretch>
            <a:fillRect/>
          </a:stretch>
        </p:blipFill>
        <p:spPr>
          <a:xfrm>
            <a:off x="6624320" y="935355"/>
            <a:ext cx="4752975" cy="51206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/>
        </p:nvSpPr>
        <p:spPr>
          <a:xfrm>
            <a:off x="669925" y="852170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Monitor Result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45795" y="1544320"/>
            <a:ext cx="5544820" cy="35921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111124" y="63500"/>
            <a:ext cx="8680409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Implementation &amp; Evaluation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pic>
        <p:nvPicPr>
          <p:cNvPr id="3" name="图片 2" descr="优化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1005" y="1544320"/>
            <a:ext cx="5721350" cy="39033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5440" y="2114550"/>
            <a:ext cx="5043170" cy="2451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Classic long-tail distribution.</a:t>
            </a: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High volume of Order-3 (2,392 requests).</a:t>
            </a: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Sparse but critical Order-10 (12 requests).</a:t>
            </a: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/>
        </p:nvSpPr>
        <p:spPr>
          <a:xfrm>
            <a:off x="669925" y="852170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  <a:sym typeface="+mn-ea"/>
              </a:rPr>
              <a:t>Requirement 2 - </a:t>
            </a:r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Fallback Logic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45795" y="1544320"/>
            <a:ext cx="5544820" cy="35921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111124" y="63500"/>
            <a:ext cx="8680409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Implementation &amp; Evaluation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5861" t="7806" r="5645" b="7602"/>
          <a:stretch>
            <a:fillRect/>
          </a:stretch>
        </p:blipFill>
        <p:spPr>
          <a:xfrm>
            <a:off x="5430520" y="1440180"/>
            <a:ext cx="6024880" cy="41903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6240" y="2465705"/>
            <a:ext cx="479044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Goal: Reject if Fragmented </a:t>
            </a: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altLang="zh-CN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(Low memory is &gt; 200% of High memory)</a:t>
            </a: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altLang="zh-CN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Action: Iterates through ZONE_DMA, ZONE_NORMAL, etc.</a:t>
            </a: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/>
        </p:nvSpPr>
        <p:spPr>
          <a:xfrm>
            <a:off x="669925" y="852170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  <a:sym typeface="+mn-ea"/>
              </a:rPr>
              <a:t>Requirement 2 - </a:t>
            </a:r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Fallback Logic Result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45795" y="1544320"/>
            <a:ext cx="5544820" cy="35921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111124" y="63500"/>
            <a:ext cx="8680409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Implementation &amp; Evaluation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3240" y="1917065"/>
            <a:ext cx="479044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Analysis:</a:t>
            </a:r>
            <a:r>
              <a:rPr lang="en-US" altLang="zh-CN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  </a:t>
            </a: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altLang="zh-CN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When fragmentation ratio is too high, we reject the allocation of high order continuous memory.</a:t>
            </a: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2775" y="1610360"/>
            <a:ext cx="5571490" cy="1641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3899535" y="678180"/>
            <a:ext cx="7986395" cy="824230"/>
          </a:xfrm>
          <a:prstGeom prst="roundRect">
            <a:avLst/>
          </a:prstGeom>
          <a:solidFill>
            <a:srgbClr val="591B5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3970" y="-14605"/>
            <a:ext cx="3232150" cy="6871970"/>
          </a:xfrm>
          <a:prstGeom prst="rect">
            <a:avLst/>
          </a:prstGeom>
          <a:solidFill>
            <a:srgbClr val="591B5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itle 1"/>
          <p:cNvSpPr>
            <a:spLocks noGrp="1"/>
          </p:cNvSpPr>
          <p:nvPr>
            <p:ph type="ctrTitle" idx="4294967295"/>
          </p:nvPr>
        </p:nvSpPr>
        <p:spPr>
          <a:xfrm>
            <a:off x="124460" y="3776980"/>
            <a:ext cx="2956560" cy="1028065"/>
          </a:xfrm>
        </p:spPr>
        <p:txBody>
          <a:bodyPr vert="horz" anchor="ctr" anchorCtr="0">
            <a:noAutofit/>
          </a:bodyPr>
          <a:lstStyle/>
          <a:p>
            <a:pPr algn="ctr"/>
            <a:r>
              <a:rPr lang="en-US" altLang="zh-CN" sz="4000" b="1" dirty="0">
                <a:solidFill>
                  <a:srgbClr val="E7AF00"/>
                </a:solidFill>
                <a:effectLst/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OUTLINE</a:t>
            </a:r>
            <a:endParaRPr lang="en-US" altLang="zh-CN" sz="4000" b="1" dirty="0">
              <a:solidFill>
                <a:srgbClr val="E7AF00"/>
              </a:solidFill>
              <a:effectLst/>
              <a:latin typeface="Arial Rounded MT Bold" panose="020F0704030504030204" charset="0"/>
              <a:cs typeface="Arial Rounded MT Bold" panose="020F0704030504030204" charset="0"/>
              <a:sym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5270" y="678180"/>
            <a:ext cx="7621270" cy="5486400"/>
          </a:xfrm>
        </p:spPr>
        <p:txBody>
          <a:bodyPr>
            <a:noAutofit/>
          </a:bodyPr>
          <a:lstStyle/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E7AF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Motivation &amp; Background</a:t>
            </a:r>
            <a:endParaRPr lang="en-US" altLang="zh-CN" sz="3200" b="1" dirty="0">
              <a:solidFill>
                <a:srgbClr val="E7AF00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</a:rPr>
              <a:t>Project Objectives</a:t>
            </a:r>
            <a:endParaRPr lang="en-US" altLang="zh-CN" sz="3200" b="1" dirty="0">
              <a:solidFill>
                <a:srgbClr val="591B5A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Implementation</a:t>
            </a: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 &amp; </a:t>
            </a: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Evaluation</a:t>
            </a:r>
            <a:endParaRPr lang="en-US" altLang="zh-CN" sz="3200" b="1" dirty="0">
              <a:solidFill>
                <a:srgbClr val="591B5A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</a:rPr>
              <a:t>Conclusion</a:t>
            </a:r>
            <a:endParaRPr lang="en-US" altLang="zh-CN" sz="3200" b="1" dirty="0">
              <a:solidFill>
                <a:srgbClr val="591B5A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</a:rPr>
              <a:t>Q&amp;A</a:t>
            </a:r>
            <a:endParaRPr lang="en-US" altLang="zh-CN" sz="3200" b="1" dirty="0">
              <a:solidFill>
                <a:srgbClr val="591B5A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pic>
        <p:nvPicPr>
          <p:cNvPr id="6" name="图片 5" descr="联合Logo-彩色_反白"/>
          <p:cNvPicPr>
            <a:picLocks noChangeAspect="1"/>
          </p:cNvPicPr>
          <p:nvPr/>
        </p:nvPicPr>
        <p:blipFill>
          <a:blip r:embed="rId1"/>
          <a:srcRect l="22135" t="21853" r="48671" b="48479"/>
          <a:stretch>
            <a:fillRect/>
          </a:stretch>
        </p:blipFill>
        <p:spPr>
          <a:xfrm>
            <a:off x="594995" y="2773045"/>
            <a:ext cx="1948815" cy="276225"/>
          </a:xfrm>
          <a:prstGeom prst="rect">
            <a:avLst/>
          </a:prstGeom>
        </p:spPr>
      </p:pic>
      <p:pic>
        <p:nvPicPr>
          <p:cNvPr id="7" name="图片 6" descr="联合Logo-彩色_反白"/>
          <p:cNvPicPr>
            <a:picLocks noChangeAspect="1"/>
          </p:cNvPicPr>
          <p:nvPr/>
        </p:nvPicPr>
        <p:blipFill>
          <a:blip r:embed="rId1"/>
          <a:srcRect l="22135" t="54795" r="37818" b="31565"/>
          <a:stretch>
            <a:fillRect/>
          </a:stretch>
        </p:blipFill>
        <p:spPr>
          <a:xfrm>
            <a:off x="250190" y="3102610"/>
            <a:ext cx="2673350" cy="12700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23520" y="4761230"/>
            <a:ext cx="2813050" cy="0"/>
          </a:xfrm>
          <a:prstGeom prst="line">
            <a:avLst/>
          </a:prstGeom>
          <a:ln>
            <a:solidFill>
              <a:srgbClr val="F4E5B4"/>
            </a:solidFill>
          </a:ln>
          <a:effectLst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0" name="图片 9" descr="CUSZ-02logo-RGB"/>
          <p:cNvPicPr>
            <a:picLocks noChangeAspect="1"/>
          </p:cNvPicPr>
          <p:nvPr/>
        </p:nvPicPr>
        <p:blipFill>
          <a:blip r:embed="rId2"/>
          <a:srcRect l="35498" t="22531" r="35943" b="43726"/>
          <a:stretch>
            <a:fillRect/>
          </a:stretch>
        </p:blipFill>
        <p:spPr>
          <a:xfrm>
            <a:off x="223520" y="518160"/>
            <a:ext cx="2700020" cy="22548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/>
        </p:nvSpPr>
        <p:spPr>
          <a:xfrm>
            <a:off x="669925" y="852170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Monitor Result after Modification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45795" y="1544320"/>
            <a:ext cx="5544820" cy="35921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111124" y="63500"/>
            <a:ext cx="8680409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Implementation &amp; Evaluation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pic>
        <p:nvPicPr>
          <p:cNvPr id="5" name="图片 4" descr="优化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1005" y="1544320"/>
            <a:ext cx="5710555" cy="36442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5440" y="2114550"/>
            <a:ext cx="5043170" cy="2562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Order-3 volume reduced (1,826 vs 2,392)</a:t>
            </a: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The system successfully survived without allocating blocks that would shatter the heap.</a:t>
            </a: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The overall allocate time for large blocks reduced.</a:t>
            </a: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669925" y="852170"/>
            <a:ext cx="9830435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Option A - Fine-Grained Fragmentation Control </a:t>
            </a:r>
            <a:r>
              <a:rPr lang="zh-CN" altLang="en-US" sz="2800" dirty="0">
                <a:solidFill>
                  <a:srgbClr val="591B5A"/>
                </a:solidFill>
                <a:latin typeface="Arial Bold" panose="020B0604020202090204" charset="0"/>
              </a:rPr>
              <a:t> 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11124" y="63500"/>
            <a:ext cx="8680409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Implementation &amp; Evaluation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534" t="6734" r="5819" b="6343"/>
          <a:stretch>
            <a:fillRect/>
          </a:stretch>
        </p:blipFill>
        <p:spPr>
          <a:xfrm>
            <a:off x="6517640" y="1512570"/>
            <a:ext cx="5205730" cy="4546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2280" y="1678940"/>
            <a:ext cx="5448935" cy="3618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2280" y="1767205"/>
            <a:ext cx="569468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Goal: Protect the large and contiguous memory blocks from being depleted.</a:t>
            </a: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altLang="zh-CN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Action: Intercept allocations of order 4 or higher to dynamically calculate the fragmentation ratio and trigger background compaction (kcompactd) if the ratio exceeds 80%.</a:t>
            </a: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669925" y="852170"/>
            <a:ext cx="9830435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Option A - Result </a:t>
            </a:r>
            <a:r>
              <a:rPr lang="zh-CN" altLang="en-US" sz="2800" dirty="0">
                <a:solidFill>
                  <a:srgbClr val="591B5A"/>
                </a:solidFill>
                <a:latin typeface="Arial Bold" panose="020B0604020202090204" charset="0"/>
              </a:rPr>
              <a:t> 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11124" y="63500"/>
            <a:ext cx="8680409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Implementation &amp; Evaluation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pic>
        <p:nvPicPr>
          <p:cNvPr id="3" name="图片 2" descr="Option 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2030" y="1640840"/>
            <a:ext cx="5621020" cy="2811145"/>
          </a:xfrm>
          <a:prstGeom prst="rect">
            <a:avLst/>
          </a:prstGeom>
        </p:spPr>
      </p:pic>
      <p:pic>
        <p:nvPicPr>
          <p:cNvPr id="4" name="图片 3" descr="Option A_30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" y="1640840"/>
            <a:ext cx="5631815" cy="28162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1980" y="4632960"/>
            <a:ext cx="11089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    </a:t>
            </a:r>
            <a:r>
              <a:rPr lang="en-US" altLang="zh-CN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30s                                                                                             120s</a:t>
            </a:r>
            <a:endParaRPr lang="en-US" altLang="zh-CN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2945" y="5099685"/>
            <a:ext cx="10786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Command:     stress-ng --vm 4 --vm-bytes 85% --mmap 4 --mmap-bytes 85% --matrix 2 -t 120s</a:t>
            </a:r>
            <a:endParaRPr lang="en-US" altLang="zh-CN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669925" y="852170"/>
            <a:ext cx="9830435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Option B - Performance Comparison </a:t>
            </a:r>
            <a:r>
              <a:rPr lang="zh-CN" altLang="en-US" sz="2800" dirty="0">
                <a:solidFill>
                  <a:srgbClr val="591B5A"/>
                </a:solidFill>
                <a:latin typeface="Arial Bold" panose="020B0604020202090204" charset="0"/>
              </a:rPr>
              <a:t> 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11124" y="63500"/>
            <a:ext cx="8680409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Implementation &amp; Evaluation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6032" t="6313" r="6272" b="6202"/>
          <a:stretch>
            <a:fillRect/>
          </a:stretch>
        </p:blipFill>
        <p:spPr>
          <a:xfrm>
            <a:off x="7020560" y="1397635"/>
            <a:ext cx="4626610" cy="45783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1490" y="1814830"/>
            <a:ext cx="60712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Goal: Evaluate the speed and overhead of the memory allocation subsystem when handling high-frequency, small-sized memory requests.</a:t>
            </a: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altLang="zh-CN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Action: Execute a high-volume  benchmark that accurately times the allocation, initialization, and release of two million 512-byte memory blocks.</a:t>
            </a: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669925" y="852170"/>
            <a:ext cx="9830435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Option B - Result </a:t>
            </a:r>
            <a:r>
              <a:rPr lang="zh-CN" altLang="en-US" sz="2800" dirty="0">
                <a:solidFill>
                  <a:srgbClr val="591B5A"/>
                </a:solidFill>
                <a:latin typeface="Arial Bold" panose="020B0604020202090204" charset="0"/>
              </a:rPr>
              <a:t> 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11124" y="63500"/>
            <a:ext cx="8680409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Implementation &amp; Evaluation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pic>
        <p:nvPicPr>
          <p:cNvPr id="4" name="图片 3" descr="Option 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3180" y="1640840"/>
            <a:ext cx="6316980" cy="37903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9870" y="1941830"/>
            <a:ext cx="479044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Analysis: </a:t>
            </a: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SLUB won decisively in micro-object test</a:t>
            </a: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but SLOB achieves the fastest time for page-sized allocations (4096B)</a:t>
            </a: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Why?</a:t>
            </a: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669925" y="852170"/>
            <a:ext cx="9830435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Option A &amp; B - Demo </a:t>
            </a:r>
            <a:r>
              <a:rPr lang="zh-CN" altLang="en-US" sz="2800" dirty="0">
                <a:solidFill>
                  <a:srgbClr val="591B5A"/>
                </a:solidFill>
                <a:latin typeface="Arial Bold" panose="020B0604020202090204" charset="0"/>
              </a:rPr>
              <a:t> 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11124" y="63500"/>
            <a:ext cx="8680409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Implementation &amp; Evaluation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870" y="1941830"/>
            <a:ext cx="4790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pic>
        <p:nvPicPr>
          <p:cNvPr id="3" name="A&amp;B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0530" y="1313180"/>
            <a:ext cx="10965180" cy="48044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970" y="-14605"/>
            <a:ext cx="3232150" cy="6871970"/>
          </a:xfrm>
          <a:prstGeom prst="rect">
            <a:avLst/>
          </a:prstGeom>
          <a:solidFill>
            <a:srgbClr val="591B5A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itle 1"/>
          <p:cNvSpPr>
            <a:spLocks noGrp="1"/>
          </p:cNvSpPr>
          <p:nvPr>
            <p:ph type="ctrTitle" idx="4294967295"/>
          </p:nvPr>
        </p:nvSpPr>
        <p:spPr>
          <a:xfrm>
            <a:off x="124460" y="3776980"/>
            <a:ext cx="2956560" cy="1028065"/>
          </a:xfrm>
        </p:spPr>
        <p:txBody>
          <a:bodyPr vert="horz" anchor="ctr" anchorCtr="0">
            <a:noAutofit/>
          </a:bodyPr>
          <a:lstStyle/>
          <a:p>
            <a:pPr algn="ctr"/>
            <a:r>
              <a:rPr lang="en-US" altLang="zh-CN" sz="4000" b="1" dirty="0">
                <a:solidFill>
                  <a:srgbClr val="E7AF00"/>
                </a:solidFill>
                <a:effectLst/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OUTLINE</a:t>
            </a:r>
            <a:endParaRPr lang="en-US" altLang="zh-CN" sz="4000" b="1" dirty="0">
              <a:solidFill>
                <a:srgbClr val="E7AF00"/>
              </a:solidFill>
              <a:effectLst/>
              <a:latin typeface="Arial Rounded MT Bold" panose="020F0704030504030204" charset="0"/>
              <a:cs typeface="Arial Rounded MT Bold" panose="020F0704030504030204" charset="0"/>
              <a:sym typeface="+mn-ea"/>
            </a:endParaRPr>
          </a:p>
        </p:txBody>
      </p:sp>
      <p:pic>
        <p:nvPicPr>
          <p:cNvPr id="6" name="图片 5" descr="联合Logo-彩色_反白"/>
          <p:cNvPicPr>
            <a:picLocks noChangeAspect="1"/>
          </p:cNvPicPr>
          <p:nvPr/>
        </p:nvPicPr>
        <p:blipFill>
          <a:blip r:embed="rId1"/>
          <a:srcRect l="22135" t="21853" r="48671" b="48479"/>
          <a:stretch>
            <a:fillRect/>
          </a:stretch>
        </p:blipFill>
        <p:spPr>
          <a:xfrm>
            <a:off x="594995" y="2773045"/>
            <a:ext cx="1948815" cy="276225"/>
          </a:xfrm>
          <a:prstGeom prst="rect">
            <a:avLst/>
          </a:prstGeom>
        </p:spPr>
      </p:pic>
      <p:pic>
        <p:nvPicPr>
          <p:cNvPr id="7" name="图片 6" descr="联合Logo-彩色_反白"/>
          <p:cNvPicPr>
            <a:picLocks noChangeAspect="1"/>
          </p:cNvPicPr>
          <p:nvPr/>
        </p:nvPicPr>
        <p:blipFill>
          <a:blip r:embed="rId1"/>
          <a:srcRect l="22135" t="54795" r="37818" b="31565"/>
          <a:stretch>
            <a:fillRect/>
          </a:stretch>
        </p:blipFill>
        <p:spPr>
          <a:xfrm>
            <a:off x="250190" y="3102610"/>
            <a:ext cx="2673350" cy="12700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23520" y="4761230"/>
            <a:ext cx="2813050" cy="0"/>
          </a:xfrm>
          <a:prstGeom prst="line">
            <a:avLst/>
          </a:prstGeom>
          <a:ln>
            <a:solidFill>
              <a:srgbClr val="F4E5B4"/>
            </a:solidFill>
          </a:ln>
          <a:effectLst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0" name="图片 9" descr="CUSZ-02logo-RGB"/>
          <p:cNvPicPr>
            <a:picLocks noChangeAspect="1"/>
          </p:cNvPicPr>
          <p:nvPr/>
        </p:nvPicPr>
        <p:blipFill>
          <a:blip r:embed="rId2"/>
          <a:srcRect l="35498" t="22531" r="35943" b="43726"/>
          <a:stretch>
            <a:fillRect/>
          </a:stretch>
        </p:blipFill>
        <p:spPr>
          <a:xfrm>
            <a:off x="223520" y="518160"/>
            <a:ext cx="2700020" cy="2254885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3899535" y="2952750"/>
            <a:ext cx="7986395" cy="824230"/>
          </a:xfrm>
          <a:prstGeom prst="roundRect">
            <a:avLst/>
          </a:prstGeom>
          <a:solidFill>
            <a:srgbClr val="591B5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4065270" y="678180"/>
            <a:ext cx="7621270" cy="5486400"/>
          </a:xfrm>
        </p:spPr>
        <p:txBody>
          <a:bodyPr>
            <a:noAutofit/>
          </a:bodyPr>
          <a:lstStyle/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</a:rPr>
              <a:t>Motivation &amp; Background</a:t>
            </a:r>
            <a:endParaRPr lang="en-US" altLang="zh-CN" sz="2800" b="1" dirty="0">
              <a:solidFill>
                <a:srgbClr val="591B5A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</a:rPr>
              <a:t>Project Objectives</a:t>
            </a:r>
            <a:endParaRPr lang="en-US" altLang="zh-CN" sz="3200" b="1" dirty="0">
              <a:solidFill>
                <a:srgbClr val="591B5A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Implementation</a:t>
            </a: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 &amp; </a:t>
            </a: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Evaluation</a:t>
            </a:r>
            <a:endParaRPr lang="en-US" altLang="zh-CN" sz="3200" b="1" dirty="0">
              <a:solidFill>
                <a:srgbClr val="591B5A"/>
              </a:solidFill>
              <a:latin typeface="Arial Rounded MT Bold" panose="020F0704030504030204" charset="0"/>
              <a:cs typeface="Arial Rounded MT Bold" panose="020F0704030504030204" charset="0"/>
              <a:sym typeface="+mn-ea"/>
            </a:endParaRP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E7AF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Conclusion</a:t>
            </a:r>
            <a:endParaRPr lang="en-US" altLang="zh-CN" sz="3200" b="1" dirty="0">
              <a:solidFill>
                <a:srgbClr val="E7AF00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</a:rPr>
              <a:t>Q&amp;A</a:t>
            </a:r>
            <a:endParaRPr lang="en-US" altLang="zh-CN" sz="3200" b="1" dirty="0">
              <a:solidFill>
                <a:srgbClr val="591B5A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111124" y="63500"/>
            <a:ext cx="8680409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6- Conclusion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1175" y="1906270"/>
            <a:ext cx="11571605" cy="34632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591B5A"/>
                </a:solidFill>
                <a:latin typeface="Arial Regular" panose="020B0604020202090204" charset="0"/>
                <a:cs typeface="Arial Regular" panose="020B0604020202090204" charset="0"/>
              </a:rPr>
              <a:t>The Kernel Panic Loop:</a:t>
            </a:r>
            <a:r>
              <a:rPr lang="en-US" altLang="zh-CN" sz="2200" dirty="0">
                <a:solidFill>
                  <a:schemeClr val="tx1"/>
                </a:solidFill>
                <a:latin typeface="Arial Regular" panose="020B0604020202090204" charset="0"/>
                <a:cs typeface="Arial Regular" panose="020B0604020202090204" charset="0"/>
              </a:rPr>
              <a:t> A typo in kernel C code doesn't give a stack trace; it freezes the entire machine.</a:t>
            </a:r>
            <a:endParaRPr lang="en-US" altLang="zh-CN" sz="2200" dirty="0">
              <a:solidFill>
                <a:schemeClr val="tx1"/>
              </a:solidFill>
              <a:latin typeface="Arial Regular" panose="020B0604020202090204" charset="0"/>
              <a:cs typeface="Arial Regular" panose="020B0604020202090204" charset="0"/>
            </a:endParaRPr>
          </a:p>
          <a:p>
            <a:pPr>
              <a:lnSpc>
                <a:spcPct val="100000"/>
              </a:lnSpc>
            </a:pPr>
            <a:endParaRPr lang="en-US" altLang="zh-CN" sz="2200" dirty="0">
              <a:solidFill>
                <a:schemeClr val="tx1"/>
              </a:solidFill>
              <a:latin typeface="Arial Regular" panose="020B0604020202090204" charset="0"/>
              <a:cs typeface="Arial Regular" panose="020B06040202020902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591B5A"/>
                </a:solidFill>
                <a:latin typeface="Arial Regular" panose="020B0604020202090204" charset="0"/>
                <a:cs typeface="Arial Regular" panose="020B0604020202090204" charset="0"/>
              </a:rPr>
              <a:t>Compilation Time:</a:t>
            </a:r>
            <a:r>
              <a:rPr lang="en-US" altLang="zh-CN" sz="2200" dirty="0">
                <a:solidFill>
                  <a:schemeClr val="tx1"/>
                </a:solidFill>
                <a:latin typeface="Arial Regular" panose="020B0604020202090204" charset="0"/>
                <a:cs typeface="Arial Regular" panose="020B0604020202090204" charset="0"/>
              </a:rPr>
              <a:t> Testing the kernel code required compiling the entire Linux kernel for separate times.</a:t>
            </a:r>
            <a:endParaRPr lang="en-US" altLang="zh-CN" sz="2200" dirty="0">
              <a:solidFill>
                <a:schemeClr val="tx1"/>
              </a:solidFill>
              <a:latin typeface="Arial Regular" panose="020B0604020202090204" charset="0"/>
              <a:cs typeface="Arial Regular" panose="020B0604020202090204" charset="0"/>
            </a:endParaRPr>
          </a:p>
          <a:p>
            <a:pPr>
              <a:lnSpc>
                <a:spcPct val="100000"/>
              </a:lnSpc>
            </a:pPr>
            <a:endParaRPr lang="en-US" altLang="zh-CN" sz="2200" dirty="0">
              <a:solidFill>
                <a:schemeClr val="tx1"/>
              </a:solidFill>
              <a:latin typeface="Arial Regular" panose="020B0604020202090204" charset="0"/>
              <a:cs typeface="Arial Regular" panose="020B060402020209020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591B5A"/>
                </a:solidFill>
                <a:latin typeface="Arial Regular" panose="020B0604020202090204" charset="0"/>
                <a:cs typeface="Arial Regular" panose="020B0604020202090204" charset="0"/>
              </a:rPr>
              <a:t>Data Extraction:</a:t>
            </a:r>
            <a:r>
              <a:rPr lang="en-US" altLang="zh-CN" sz="2200" dirty="0">
                <a:solidFill>
                  <a:schemeClr val="tx1"/>
                </a:solidFill>
                <a:latin typeface="Arial Regular" panose="020B0604020202090204" charset="0"/>
                <a:cs typeface="Arial Regular" panose="020B0604020202090204" charset="0"/>
              </a:rPr>
              <a:t> Getting data out of dmesg safely without overflowing ring buffers.</a:t>
            </a:r>
            <a:endParaRPr lang="en-US" altLang="zh-CN" sz="2200" dirty="0">
              <a:solidFill>
                <a:schemeClr val="tx1"/>
              </a:solidFill>
              <a:latin typeface="Arial Regular" panose="020B0604020202090204" charset="0"/>
              <a:cs typeface="Arial Regular" panose="020B0604020202090204" charset="0"/>
            </a:endParaRPr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511175" y="897890"/>
            <a:ext cx="9922865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6.1 </a:t>
            </a:r>
            <a:r>
              <a:rPr lang="zh-CN" altLang="en-US" sz="2800" dirty="0">
                <a:solidFill>
                  <a:srgbClr val="591B5A"/>
                </a:solidFill>
                <a:latin typeface="Arial Bold" panose="020B0604020202090204" charset="0"/>
              </a:rPr>
              <a:t> </a:t>
            </a:r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Challenges &amp; Solutions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373042" y="1083362"/>
            <a:ext cx="9922865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endParaRPr lang="en-US" altLang="zh-CN" sz="32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59580" y="1861185"/>
            <a:ext cx="367284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kumimoji="1"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ea typeface="標楷體" pitchFamily="65" charset="-120"/>
                <a:cs typeface="Arial Rounded MT Bold" panose="020F0704030504030204" charset="0"/>
              </a:rPr>
              <a:t>What We Built </a:t>
            </a:r>
            <a:r>
              <a:rPr kumimoji="1" lang="zh-CN" altLang="en-US" sz="3200" b="1" dirty="0">
                <a:solidFill>
                  <a:srgbClr val="591B5A"/>
                </a:solidFill>
                <a:latin typeface="Arial Rounded MT Bold" panose="020F0704030504030204" charset="0"/>
                <a:ea typeface="標楷體" pitchFamily="65" charset="-120"/>
                <a:cs typeface="Arial Rounded MT Bold" panose="020F0704030504030204" charset="0"/>
              </a:rPr>
              <a:t>？</a:t>
            </a:r>
            <a:endParaRPr kumimoji="1" lang="zh-CN" altLang="en-US" sz="3200" b="1" dirty="0">
              <a:solidFill>
                <a:srgbClr val="591B5A"/>
              </a:solidFill>
              <a:latin typeface="Arial Rounded MT Bold" panose="020F0704030504030204" charset="0"/>
              <a:ea typeface="標楷體" pitchFamily="65" charset="-120"/>
              <a:cs typeface="Arial Rounded MT Bold" panose="020F070403050403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726" y="2785674"/>
            <a:ext cx="11707899" cy="2820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1000"/>
              </a:spcAft>
              <a:buSzPct val="70000"/>
              <a:buFont typeface="Wingdings" panose="05000000000000000000" charset="0"/>
              <a:buChar char=""/>
            </a:pP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egular" panose="020B0604020202090204" charset="0"/>
                <a:cs typeface="Arial Regular" panose="020B0604020202090204" charset="0"/>
              </a:rPr>
              <a:t>Analyzed the Buddy, SLAB, SLOB, and SLUB allocators.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Arial Regular" panose="020B0604020202090204" charset="0"/>
              <a:cs typeface="Arial Regular" panose="020B0604020202090204" charset="0"/>
            </a:endParaRPr>
          </a:p>
          <a:p>
            <a:pPr marL="228600" indent="-228600">
              <a:spcAft>
                <a:spcPts val="1000"/>
              </a:spcAft>
              <a:buSzPct val="70000"/>
              <a:buFont typeface="Wingdings" panose="05000000000000000000" charset="0"/>
              <a:buChar char=""/>
            </a:pP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egular" panose="020B0604020202090204" charset="0"/>
                <a:cs typeface="Arial Regular" panose="020B0604020202090204" charset="0"/>
              </a:rPr>
              <a:t>Modified the kernel's allocation of high-order requests (Option A)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Arial Regular" panose="020B0604020202090204" charset="0"/>
              <a:cs typeface="Arial Regular" panose="020B0604020202090204" charset="0"/>
            </a:endParaRPr>
          </a:p>
          <a:p>
            <a:pPr marL="228600" indent="-228600">
              <a:spcAft>
                <a:spcPts val="1000"/>
              </a:spcAft>
              <a:buSzPct val="70000"/>
              <a:buFont typeface="Wingdings" panose="05000000000000000000" charset="0"/>
              <a:buChar char=""/>
            </a:pP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egular" panose="020B0604020202090204" charset="0"/>
                <a:cs typeface="Arial Regular" panose="020B0604020202090204" charset="0"/>
              </a:rPr>
              <a:t>Designed and executed a high-volume test of allocators 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egular" panose="020B0604020202090204" charset="0"/>
                <a:cs typeface="Arial Regular" panose="020B0604020202090204" charset="0"/>
                <a:sym typeface="+mn-ea"/>
              </a:rPr>
              <a:t>(Option B)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Arial Regular" panose="020B0604020202090204" charset="0"/>
              <a:cs typeface="Arial Regular" panose="020B0604020202090204" charset="0"/>
            </a:endParaRPr>
          </a:p>
          <a:p>
            <a:pPr marL="228600" indent="-228600">
              <a:spcAft>
                <a:spcPts val="1000"/>
              </a:spcAft>
              <a:buSzPct val="70000"/>
              <a:buFont typeface="Wingdings" panose="05000000000000000000" charset="0"/>
              <a:buChar char=""/>
            </a:pP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egular" panose="020B0604020202090204" charset="0"/>
                <a:cs typeface="Arial Regular" panose="020B0604020202090204" charset="0"/>
              </a:rPr>
              <a:t>Successfully demonstrated through testing that our kernel modifications reduce external fragmentation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Arial Regular" panose="020B0604020202090204" charset="0"/>
              <a:cs typeface="Arial Regular" panose="020B0604020202090204" charset="0"/>
            </a:endParaRPr>
          </a:p>
          <a:p>
            <a:pPr indent="0">
              <a:spcAft>
                <a:spcPts val="1000"/>
              </a:spcAft>
              <a:buSzPct val="70000"/>
              <a:buFont typeface="Wingdings" panose="05000000000000000000" charset="0"/>
              <a:buNone/>
            </a:pP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Arial Regular" panose="020B0604020202090204" charset="0"/>
              <a:cs typeface="Arial Regular" panose="020B0604020202090204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11124" y="63500"/>
            <a:ext cx="8680409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6- Conclusion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511175" y="897890"/>
            <a:ext cx="9922865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6.2 </a:t>
            </a:r>
            <a:r>
              <a:rPr lang="zh-CN" altLang="en-US" sz="2800" dirty="0">
                <a:solidFill>
                  <a:srgbClr val="591B5A"/>
                </a:solidFill>
                <a:latin typeface="Arial Bold" panose="020B0604020202090204" charset="0"/>
              </a:rPr>
              <a:t> </a:t>
            </a:r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Requirements Coverage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970" y="-14605"/>
            <a:ext cx="3232150" cy="6871970"/>
          </a:xfrm>
          <a:prstGeom prst="rect">
            <a:avLst/>
          </a:prstGeom>
          <a:solidFill>
            <a:srgbClr val="591B5A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itle 1"/>
          <p:cNvSpPr>
            <a:spLocks noGrp="1"/>
          </p:cNvSpPr>
          <p:nvPr>
            <p:ph type="ctrTitle" idx="4294967295"/>
          </p:nvPr>
        </p:nvSpPr>
        <p:spPr>
          <a:xfrm>
            <a:off x="124460" y="3776980"/>
            <a:ext cx="2956560" cy="1028065"/>
          </a:xfrm>
        </p:spPr>
        <p:txBody>
          <a:bodyPr vert="horz" anchor="ctr" anchorCtr="0">
            <a:noAutofit/>
          </a:bodyPr>
          <a:lstStyle/>
          <a:p>
            <a:pPr algn="ctr"/>
            <a:r>
              <a:rPr lang="en-US" altLang="zh-CN" sz="4000" b="1" dirty="0">
                <a:solidFill>
                  <a:srgbClr val="E7AF00"/>
                </a:solidFill>
                <a:effectLst/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OUTLINE</a:t>
            </a:r>
            <a:endParaRPr lang="en-US" altLang="zh-CN" sz="4000" b="1" dirty="0">
              <a:solidFill>
                <a:srgbClr val="E7AF00"/>
              </a:solidFill>
              <a:effectLst/>
              <a:latin typeface="Arial Rounded MT Bold" panose="020F0704030504030204" charset="0"/>
              <a:cs typeface="Arial Rounded MT Bold" panose="020F0704030504030204" charset="0"/>
              <a:sym typeface="+mn-ea"/>
            </a:endParaRPr>
          </a:p>
        </p:txBody>
      </p:sp>
      <p:pic>
        <p:nvPicPr>
          <p:cNvPr id="6" name="图片 5" descr="联合Logo-彩色_反白"/>
          <p:cNvPicPr>
            <a:picLocks noChangeAspect="1"/>
          </p:cNvPicPr>
          <p:nvPr/>
        </p:nvPicPr>
        <p:blipFill>
          <a:blip r:embed="rId1"/>
          <a:srcRect l="22135" t="21853" r="48671" b="48479"/>
          <a:stretch>
            <a:fillRect/>
          </a:stretch>
        </p:blipFill>
        <p:spPr>
          <a:xfrm>
            <a:off x="594995" y="2773045"/>
            <a:ext cx="1948815" cy="276225"/>
          </a:xfrm>
          <a:prstGeom prst="rect">
            <a:avLst/>
          </a:prstGeom>
        </p:spPr>
      </p:pic>
      <p:pic>
        <p:nvPicPr>
          <p:cNvPr id="7" name="图片 6" descr="联合Logo-彩色_反白"/>
          <p:cNvPicPr>
            <a:picLocks noChangeAspect="1"/>
          </p:cNvPicPr>
          <p:nvPr/>
        </p:nvPicPr>
        <p:blipFill>
          <a:blip r:embed="rId1"/>
          <a:srcRect l="22135" t="54795" r="37818" b="31565"/>
          <a:stretch>
            <a:fillRect/>
          </a:stretch>
        </p:blipFill>
        <p:spPr>
          <a:xfrm>
            <a:off x="250190" y="3102610"/>
            <a:ext cx="2673350" cy="12700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23520" y="4761230"/>
            <a:ext cx="2813050" cy="0"/>
          </a:xfrm>
          <a:prstGeom prst="line">
            <a:avLst/>
          </a:prstGeom>
          <a:ln>
            <a:solidFill>
              <a:srgbClr val="F4E5B4"/>
            </a:solidFill>
          </a:ln>
          <a:effectLst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0" name="图片 9" descr="CUSZ-02logo-RGB"/>
          <p:cNvPicPr>
            <a:picLocks noChangeAspect="1"/>
          </p:cNvPicPr>
          <p:nvPr/>
        </p:nvPicPr>
        <p:blipFill>
          <a:blip r:embed="rId2"/>
          <a:srcRect l="35498" t="22531" r="35943" b="43726"/>
          <a:stretch>
            <a:fillRect/>
          </a:stretch>
        </p:blipFill>
        <p:spPr>
          <a:xfrm>
            <a:off x="223520" y="518160"/>
            <a:ext cx="2700020" cy="2254885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3899535" y="3719195"/>
            <a:ext cx="7986395" cy="824230"/>
          </a:xfrm>
          <a:prstGeom prst="roundRect">
            <a:avLst/>
          </a:prstGeom>
          <a:solidFill>
            <a:srgbClr val="591B5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4065270" y="678180"/>
            <a:ext cx="7621270" cy="5486400"/>
          </a:xfrm>
        </p:spPr>
        <p:txBody>
          <a:bodyPr>
            <a:noAutofit/>
          </a:bodyPr>
          <a:lstStyle/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</a:rPr>
              <a:t>Motivation &amp; Background</a:t>
            </a:r>
            <a:endParaRPr lang="en-US" altLang="zh-CN" sz="2800" b="1" dirty="0">
              <a:solidFill>
                <a:srgbClr val="591B5A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</a:rPr>
              <a:t>Project Objectives</a:t>
            </a:r>
            <a:endParaRPr lang="en-US" altLang="zh-CN" sz="3200" b="1" dirty="0">
              <a:solidFill>
                <a:srgbClr val="591B5A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</a:rPr>
              <a:t>Design &amp; Implementation</a:t>
            </a:r>
            <a:endParaRPr lang="en-US" altLang="zh-CN" sz="3200" b="1" dirty="0">
              <a:solidFill>
                <a:srgbClr val="591B5A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</a:rPr>
              <a:t>Evaluation</a:t>
            </a:r>
            <a:endParaRPr lang="en-US" altLang="zh-CN" sz="3200" b="1" dirty="0">
              <a:solidFill>
                <a:srgbClr val="591B5A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zh-CN" sz="3200" b="1" dirty="0">
                <a:solidFill>
                  <a:srgbClr val="E7AF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Q&amp;A</a:t>
            </a:r>
            <a:endParaRPr lang="en-US" altLang="zh-CN" sz="3200" b="1" dirty="0">
              <a:solidFill>
                <a:srgbClr val="591B5A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111125" y="63500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Motivation &amp; Background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669925" y="954405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The Linux Buddy Allocator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0645" y="2719705"/>
            <a:ext cx="4494530" cy="32645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2620" y="1859280"/>
            <a:ext cx="5452745" cy="3054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Core Mechanism</a:t>
            </a:r>
            <a:r>
              <a:rPr lang="en-US" altLang="zh-CN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: </a:t>
            </a: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altLang="zh-CN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</a:rPr>
              <a:t>Grouping pages into blocks of powers of two.</a:t>
            </a:r>
            <a:endParaRPr lang="en-US" altLang="zh-CN">
              <a:solidFill>
                <a:schemeClr val="tx1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en-US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altLang="zh-CN" sz="2400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The Fast Path:</a:t>
            </a:r>
            <a:r>
              <a:rPr lang="en-US" altLang="zh-CN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 </a:t>
            </a:r>
            <a:endParaRPr lang="en-US" altLang="zh-CN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altLang="zh-CN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</a:rPr>
              <a:t>Incredibly fast allocation and freeing by splitting or merging paired "buddy" blocks.</a:t>
            </a:r>
            <a:endParaRPr lang="en-US" altLang="en-US">
              <a:solidFill>
                <a:schemeClr val="tx1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en-US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 algn="l">
              <a:buClrTx/>
              <a:buSzTx/>
              <a:buFontTx/>
            </a:pPr>
            <a:r>
              <a:rPr lang="en-US" altLang="zh-CN" sz="2400" b="1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The Limitation: </a:t>
            </a:r>
            <a:endParaRPr lang="en-US" altLang="zh-CN" sz="2400" b="1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altLang="zh-CN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</a:rPr>
              <a:t>Does not inherently prevent the scattering of in-use pages over time.</a:t>
            </a:r>
            <a:endParaRPr lang="en-US" altLang="zh-CN">
              <a:solidFill>
                <a:schemeClr val="tx1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892925" y="981710"/>
            <a:ext cx="3006090" cy="18891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373042" y="1083362"/>
            <a:ext cx="9922865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endParaRPr lang="en-US" altLang="zh-CN" sz="32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1864657" y="1310057"/>
            <a:ext cx="6353298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kumimoji="1" lang="en-US" sz="3200" b="1" dirty="0">
                <a:solidFill>
                  <a:srgbClr val="591B5A"/>
                </a:solidFill>
                <a:latin typeface="Arial Bold" panose="020B0604020202090204" charset="0"/>
                <a:ea typeface="標楷體" pitchFamily="65" charset="-120"/>
                <a:cs typeface="+mj-cs"/>
              </a:rPr>
              <a:t>Tangjun Su</a:t>
            </a:r>
            <a:r>
              <a:rPr kumimoji="1" lang="zh-CN" altLang="en-US" sz="3200" dirty="0">
                <a:solidFill>
                  <a:srgbClr val="591B5A"/>
                </a:solidFill>
                <a:latin typeface="Arial Bold" panose="020B0604020202090204" charset="0"/>
                <a:ea typeface="標楷體" pitchFamily="65" charset="-120"/>
                <a:cs typeface="+mj-cs"/>
              </a:rPr>
              <a:t>（</a:t>
            </a:r>
            <a:r>
              <a:rPr kumimoji="1" lang="en-US" altLang="zh-CN" sz="3200" dirty="0">
                <a:solidFill>
                  <a:srgbClr val="591B5A"/>
                </a:solidFill>
                <a:latin typeface="Arial Bold" panose="020B0604020202090204" charset="0"/>
                <a:ea typeface="標楷體" pitchFamily="65" charset="-120"/>
                <a:cs typeface="+mj-cs"/>
              </a:rPr>
              <a:t>50%</a:t>
            </a:r>
            <a:r>
              <a:rPr kumimoji="1" lang="zh-CN" altLang="en-US" sz="3200" dirty="0">
                <a:solidFill>
                  <a:srgbClr val="591B5A"/>
                </a:solidFill>
                <a:latin typeface="Arial Bold" panose="020B0604020202090204" charset="0"/>
                <a:ea typeface="標楷體" pitchFamily="65" charset="-120"/>
                <a:cs typeface="+mj-cs"/>
              </a:rPr>
              <a:t>）</a:t>
            </a:r>
            <a:r>
              <a:rPr kumimoji="1" lang="en-US" altLang="zh-CN" sz="3200" dirty="0">
                <a:solidFill>
                  <a:srgbClr val="591B5A"/>
                </a:solidFill>
                <a:latin typeface="Arial Bold" panose="020B0604020202090204" charset="0"/>
                <a:ea typeface="標楷體" pitchFamily="65" charset="-120"/>
                <a:cs typeface="+mj-cs"/>
              </a:rPr>
              <a:t> </a:t>
            </a:r>
            <a:endParaRPr kumimoji="1" lang="en-US" altLang="zh-CN" sz="3200" dirty="0">
              <a:solidFill>
                <a:srgbClr val="591B5A"/>
              </a:solidFill>
              <a:latin typeface="Arial Bold" panose="020B0604020202090204" charset="0"/>
              <a:ea typeface="標楷體" pitchFamily="65" charset="-120"/>
              <a:cs typeface="+mj-cs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657350" y="2053035"/>
            <a:ext cx="9666605" cy="86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591B5A"/>
                </a:solidFill>
                <a:latin typeface="Arial Semibold" charset="0"/>
                <a:cs typeface="Arial Semibold" charset="0"/>
              </a:rPr>
              <a:t>Code:</a:t>
            </a:r>
            <a:r>
              <a:rPr lang="en-US" altLang="zh-CN" sz="2400" dirty="0">
                <a:latin typeface="Arial Semibold" charset="0"/>
                <a:cs typeface="Arial Semibold" charset="0"/>
              </a:rPr>
              <a:t> </a:t>
            </a:r>
            <a:r>
              <a:rPr lang="en-US" altLang="zh-CN" sz="2400" dirty="0" err="1">
                <a:latin typeface="Arial Semibold" charset="0"/>
                <a:cs typeface="Arial Semibold" charset="0"/>
              </a:rPr>
              <a:t>page_alloc.c</a:t>
            </a:r>
            <a:r>
              <a:rPr lang="en-US" altLang="zh-CN" sz="2400" dirty="0">
                <a:latin typeface="Arial Semibold" charset="0"/>
                <a:cs typeface="Arial Semibold" charset="0"/>
              </a:rPr>
              <a:t>, </a:t>
            </a:r>
            <a:r>
              <a:rPr lang="en-US" altLang="zh-CN" sz="2400" dirty="0" err="1">
                <a:latin typeface="Arial Semibold" charset="0"/>
                <a:cs typeface="Arial Semibold" charset="0"/>
              </a:rPr>
              <a:t>plot_buddy.py, </a:t>
            </a:r>
            <a:r>
              <a:rPr lang="en-US" altLang="zh-CN" sz="2400" dirty="0" err="1">
                <a:latin typeface="Arial Semibold" charset="0"/>
                <a:cs typeface="Arial Semibold" charset="0"/>
              </a:rPr>
              <a:t>Makefile</a:t>
            </a:r>
            <a:r>
              <a:rPr lang="en-US" altLang="zh-CN" sz="2400" dirty="0">
                <a:latin typeface="Arial Semibold" charset="0"/>
                <a:cs typeface="Arial Semibold" charset="0"/>
              </a:rPr>
              <a:t>, </a:t>
            </a:r>
            <a:r>
              <a:rPr lang="en-US" altLang="zh-CN" sz="2400" dirty="0" err="1">
                <a:latin typeface="Arial Semibold" charset="0"/>
                <a:cs typeface="Arial Semibold" charset="0"/>
              </a:rPr>
              <a:t>PPT</a:t>
            </a:r>
            <a:r>
              <a:rPr lang="en-US" altLang="zh-CN" sz="2400" dirty="0">
                <a:latin typeface="Arial Semibold" charset="0"/>
                <a:cs typeface="Arial Semibold" charset="0"/>
              </a:rPr>
              <a:t> preparation</a:t>
            </a:r>
            <a:endParaRPr lang="en-US" altLang="zh-CN" sz="2400" dirty="0">
              <a:latin typeface="Arial Semibold" charset="0"/>
              <a:cs typeface="Arial Semibold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591B5A"/>
                </a:solidFill>
                <a:latin typeface="Arial Semibold" charset="0"/>
                <a:cs typeface="Arial Semibold" charset="0"/>
              </a:rPr>
              <a:t>Presents:</a:t>
            </a:r>
            <a:r>
              <a:rPr lang="en-US" altLang="zh-CN" sz="2400" dirty="0">
                <a:solidFill>
                  <a:srgbClr val="591B5A"/>
                </a:solidFill>
                <a:latin typeface="Arial Semibold" charset="0"/>
                <a:cs typeface="Arial Semibold" charset="0"/>
              </a:rPr>
              <a:t> </a:t>
            </a:r>
            <a:r>
              <a:rPr lang="en-US" altLang="zh-CN" sz="2400" dirty="0">
                <a:latin typeface="Arial Semibold" charset="0"/>
                <a:cs typeface="Arial Semibold" charset="0"/>
              </a:rPr>
              <a:t>Background</a:t>
            </a:r>
            <a:r>
              <a:rPr lang="en-US" altLang="zh-CN" sz="2400" dirty="0">
                <a:latin typeface="Arial Semibold" charset="0"/>
                <a:cs typeface="Arial Semibold" charset="0"/>
              </a:rPr>
              <a:t> &amp; Requirement 1 and 2 &amp; Results</a:t>
            </a:r>
            <a:endParaRPr lang="en-US" altLang="zh-CN" sz="2400" dirty="0">
              <a:latin typeface="Arial Semibold" charset="0"/>
              <a:cs typeface="Arial Semibold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865927" y="3712318"/>
            <a:ext cx="6353298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kumimoji="1" lang="en-US" sz="3200" b="1" dirty="0">
                <a:solidFill>
                  <a:srgbClr val="591B5A"/>
                </a:solidFill>
                <a:latin typeface="Arial Bold" panose="020B0604020202090204" charset="0"/>
                <a:ea typeface="標楷體" pitchFamily="65" charset="-120"/>
                <a:cs typeface="+mj-cs"/>
              </a:rPr>
              <a:t>Yingyun Zhang</a:t>
            </a:r>
            <a:r>
              <a:rPr kumimoji="1" lang="zh-CN" altLang="en-US" sz="3200" b="1" dirty="0">
                <a:solidFill>
                  <a:srgbClr val="591B5A"/>
                </a:solidFill>
                <a:latin typeface="Arial Bold" panose="020B0604020202090204" charset="0"/>
                <a:ea typeface="標楷體" pitchFamily="65" charset="-120"/>
              </a:rPr>
              <a:t> </a:t>
            </a:r>
            <a:r>
              <a:rPr kumimoji="1" lang="zh-CN" altLang="en-US" sz="3200" dirty="0">
                <a:solidFill>
                  <a:srgbClr val="591B5A"/>
                </a:solidFill>
                <a:latin typeface="Arial Bold" panose="020B0604020202090204" charset="0"/>
                <a:ea typeface="標楷體" pitchFamily="65" charset="-120"/>
              </a:rPr>
              <a:t>（</a:t>
            </a:r>
            <a:r>
              <a:rPr kumimoji="1" lang="en-US" altLang="zh-CN" sz="3200" dirty="0">
                <a:solidFill>
                  <a:srgbClr val="591B5A"/>
                </a:solidFill>
                <a:latin typeface="Arial Bold" panose="020B0604020202090204" charset="0"/>
                <a:ea typeface="標楷體" pitchFamily="65" charset="-120"/>
              </a:rPr>
              <a:t>50%</a:t>
            </a:r>
            <a:r>
              <a:rPr kumimoji="1" lang="zh-CN" altLang="en-US" sz="3200" dirty="0">
                <a:solidFill>
                  <a:srgbClr val="591B5A"/>
                </a:solidFill>
                <a:latin typeface="Arial Bold" panose="020B0604020202090204" charset="0"/>
                <a:ea typeface="標楷體" pitchFamily="65" charset="-120"/>
              </a:rPr>
              <a:t>）</a:t>
            </a:r>
            <a:r>
              <a:rPr kumimoji="1" lang="en-US" altLang="zh-CN" sz="3200" dirty="0">
                <a:solidFill>
                  <a:srgbClr val="591B5A"/>
                </a:solidFill>
                <a:latin typeface="Arial Bold" panose="020B0604020202090204" charset="0"/>
                <a:ea typeface="標楷體" pitchFamily="65" charset="-120"/>
              </a:rPr>
              <a:t> </a:t>
            </a:r>
            <a:endParaRPr kumimoji="1" lang="en-US" altLang="zh-CN" sz="3200" dirty="0">
              <a:solidFill>
                <a:srgbClr val="591B5A"/>
              </a:solidFill>
              <a:latin typeface="Arial Bold" panose="020B0604020202090204" charset="0"/>
              <a:ea typeface="標楷體" pitchFamily="65" charset="-120"/>
              <a:cs typeface="+mj-cs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657985" y="4508344"/>
            <a:ext cx="9810115" cy="86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591B5A"/>
                </a:solidFill>
                <a:latin typeface="Arial Semibold" charset="0"/>
                <a:cs typeface="Arial Semibold" charset="0"/>
              </a:rPr>
              <a:t>Code:</a:t>
            </a:r>
            <a:r>
              <a:rPr lang="en-US" altLang="zh-CN" sz="2400" dirty="0">
                <a:solidFill>
                  <a:srgbClr val="591B5A"/>
                </a:solidFill>
                <a:latin typeface="Arial Semibold" charset="0"/>
                <a:cs typeface="Arial Semibold" charset="0"/>
              </a:rPr>
              <a:t> </a:t>
            </a:r>
            <a:r>
              <a:rPr lang="en-US" altLang="zh-CN" sz="2400" dirty="0" err="1">
                <a:latin typeface="Arial Semibold" charset="0"/>
                <a:cs typeface="Arial Semibold" charset="0"/>
                <a:sym typeface="+mn-ea"/>
              </a:rPr>
              <a:t>page_alloc.c</a:t>
            </a:r>
            <a:r>
              <a:rPr lang="en-US" altLang="zh-CN" sz="2400" dirty="0">
                <a:latin typeface="Arial Semibold" charset="0"/>
                <a:cs typeface="Arial Semibold" charset="0"/>
              </a:rPr>
              <a:t>, plot_external_frag.py, slab_bench.c, run.sh</a:t>
            </a:r>
            <a:endParaRPr lang="en-US" altLang="zh-CN" sz="2400" dirty="0">
              <a:latin typeface="Arial Semibold" charset="0"/>
              <a:cs typeface="Arial Semibold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591B5A"/>
                </a:solidFill>
                <a:latin typeface="Arial Semibold" charset="0"/>
                <a:cs typeface="Arial Semibold" charset="0"/>
              </a:rPr>
              <a:t>Presents:</a:t>
            </a:r>
            <a:r>
              <a:rPr lang="en-US" altLang="zh-CN" sz="2400" dirty="0">
                <a:solidFill>
                  <a:srgbClr val="591B5A"/>
                </a:solidFill>
                <a:latin typeface="Arial Semibold" charset="0"/>
                <a:cs typeface="Arial Semibold" charset="0"/>
              </a:rPr>
              <a:t> </a:t>
            </a:r>
            <a:r>
              <a:rPr lang="en-US" altLang="zh-CN" sz="2400" dirty="0" err="1">
                <a:latin typeface="Arial Semibold" charset="0"/>
                <a:cs typeface="Arial Semibold" charset="0"/>
              </a:rPr>
              <a:t>Option A and B</a:t>
            </a:r>
            <a:r>
              <a:rPr lang="en-US" altLang="zh-CN" sz="2400" dirty="0">
                <a:latin typeface="Arial Semibold" charset="0"/>
                <a:cs typeface="Arial Semibold" charset="0"/>
              </a:rPr>
              <a:t> &amp; Results &amp; Conclusion</a:t>
            </a:r>
            <a:endParaRPr lang="en-US" altLang="zh-CN" sz="2400" dirty="0">
              <a:latin typeface="Arial Semibold" charset="0"/>
              <a:cs typeface="Arial Semibold" charset="0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1657350" y="1345565"/>
            <a:ext cx="127635" cy="510540"/>
          </a:xfrm>
          <a:prstGeom prst="rect">
            <a:avLst/>
          </a:prstGeom>
          <a:solidFill>
            <a:srgbClr val="E7AF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1657985" y="3722370"/>
            <a:ext cx="127635" cy="510540"/>
          </a:xfrm>
          <a:prstGeom prst="rect">
            <a:avLst/>
          </a:prstGeom>
          <a:solidFill>
            <a:srgbClr val="E7AF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111125" y="63500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Contribution 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111124" y="63500"/>
            <a:ext cx="8680409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7- Q&amp;A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2450465" y="1490980"/>
            <a:ext cx="7621270" cy="2522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800" b="1" dirty="0">
                <a:solidFill>
                  <a:srgbClr val="591B5A"/>
                </a:solidFill>
                <a:latin typeface="Arial Rounded MT Bold" panose="020F0704030504030204" charset="0"/>
                <a:sym typeface="+mn-ea"/>
              </a:rPr>
              <a:t>Thank</a:t>
            </a:r>
            <a:r>
              <a:rPr lang="zh-CN" altLang="en-US" sz="4800" b="1" dirty="0">
                <a:solidFill>
                  <a:srgbClr val="591B5A"/>
                </a:solidFill>
                <a:latin typeface="Arial Rounded MT Bold" panose="020F0704030504030204" charset="0"/>
                <a:sym typeface="+mn-ea"/>
              </a:rPr>
              <a:t> </a:t>
            </a:r>
            <a:r>
              <a:rPr lang="en-US" altLang="zh-CN" sz="4800" b="1" dirty="0">
                <a:solidFill>
                  <a:srgbClr val="591B5A"/>
                </a:solidFill>
                <a:latin typeface="Arial Rounded MT Bold" panose="020F0704030504030204" charset="0"/>
                <a:sym typeface="+mn-ea"/>
              </a:rPr>
              <a:t>you</a:t>
            </a:r>
            <a:r>
              <a:rPr lang="zh-CN" altLang="en-US" sz="4800" b="1" dirty="0">
                <a:solidFill>
                  <a:srgbClr val="591B5A"/>
                </a:solidFill>
                <a:latin typeface="Arial Rounded MT Bold" panose="020F0704030504030204" charset="0"/>
                <a:sym typeface="+mn-ea"/>
              </a:rPr>
              <a:t>！</a:t>
            </a:r>
            <a:endParaRPr lang="zh-CN" altLang="en-US" sz="4800" b="1" dirty="0">
              <a:solidFill>
                <a:srgbClr val="591B5A"/>
              </a:solidFill>
              <a:latin typeface="Arial Rounded MT Bold" panose="020F0704030504030204" charset="0"/>
              <a:sym typeface="+mn-ea"/>
            </a:endParaRPr>
          </a:p>
          <a:p>
            <a:pPr marL="0" indent="0">
              <a:buNone/>
            </a:pPr>
            <a:endParaRPr lang="en-US" altLang="zh-CN" sz="4800" b="1" dirty="0">
              <a:solidFill>
                <a:srgbClr val="591B5A"/>
              </a:solidFill>
              <a:latin typeface="Arial Rounded MT Bold" panose="020F0704030504030204" charset="0"/>
            </a:endParaRPr>
          </a:p>
          <a:p>
            <a:pPr marL="0" indent="0">
              <a:buNone/>
            </a:pPr>
            <a:r>
              <a:rPr lang="en-US" altLang="zh-CN" sz="4800" b="1" dirty="0">
                <a:solidFill>
                  <a:srgbClr val="591B5A"/>
                </a:solidFill>
                <a:latin typeface="Arial Rounded MT Bold" panose="020F0704030504030204" charset="0"/>
              </a:rPr>
              <a:t>Any</a:t>
            </a:r>
            <a:r>
              <a:rPr lang="zh-CN" altLang="en-US" sz="4800" b="1" dirty="0">
                <a:solidFill>
                  <a:srgbClr val="591B5A"/>
                </a:solidFill>
                <a:latin typeface="Arial Rounded MT Bold" panose="020F0704030504030204" charset="0"/>
              </a:rPr>
              <a:t> </a:t>
            </a:r>
            <a:r>
              <a:rPr lang="en-US" altLang="zh-CN" sz="4800" b="1" dirty="0">
                <a:solidFill>
                  <a:srgbClr val="591B5A"/>
                </a:solidFill>
                <a:latin typeface="Arial Rounded MT Bold" panose="020F0704030504030204" charset="0"/>
              </a:rPr>
              <a:t>Questions</a:t>
            </a:r>
            <a:r>
              <a:rPr lang="zh-CN" altLang="en-US" sz="4800" b="1" dirty="0">
                <a:solidFill>
                  <a:srgbClr val="591B5A"/>
                </a:solidFill>
                <a:latin typeface="Arial Rounded MT Bold" panose="020F0704030504030204" charset="0"/>
              </a:rPr>
              <a:t>？</a:t>
            </a:r>
            <a:endParaRPr lang="en-US" altLang="zh-CN" sz="4800" b="1" dirty="0">
              <a:solidFill>
                <a:srgbClr val="591B5A"/>
              </a:solidFill>
              <a:latin typeface="Arial Rounded MT Bold" panose="020F07040305040302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/>
        </p:nvSpPr>
        <p:spPr>
          <a:xfrm>
            <a:off x="669925" y="895985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The External Fragmentation Crisis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669925" y="1492250"/>
            <a:ext cx="6232525" cy="3641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400" dirty="0">
                <a:solidFill>
                  <a:srgbClr val="591B5A"/>
                </a:solidFill>
                <a:latin typeface="Arial Bold" panose="020B0604020202090204" charset="0"/>
              </a:rPr>
              <a:t>The "Swiss Cheese" Effect: </a:t>
            </a:r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r>
              <a:rPr lang="en-US" altLang="zh-CN" sz="1800" dirty="0">
                <a:solidFill>
                  <a:schemeClr val="tx1"/>
                </a:solidFill>
                <a:latin typeface="Arial Bold" panose="020B0604020202090204" charset="0"/>
              </a:rPr>
              <a:t>Their buddies are still in use, so the blocks cannot merge.</a:t>
            </a:r>
            <a:endParaRPr lang="en-US" altLang="en-US" sz="1800" dirty="0">
              <a:solidFill>
                <a:srgbClr val="591B5A"/>
              </a:solidFill>
              <a:latin typeface="Arial Bold" panose="020B0604020202090204" charset="0"/>
            </a:endParaRPr>
          </a:p>
          <a:p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r>
              <a:rPr lang="en-US" altLang="zh-CN" sz="2400" dirty="0">
                <a:solidFill>
                  <a:srgbClr val="591B5A"/>
                </a:solidFill>
                <a:latin typeface="Arial Bold" panose="020B0604020202090204" charset="0"/>
              </a:rPr>
              <a:t>The Consequence: </a:t>
            </a:r>
            <a:endParaRPr lang="en-US" altLang="zh-CN" sz="2400" dirty="0">
              <a:solidFill>
                <a:srgbClr val="591B5A"/>
              </a:solidFill>
              <a:latin typeface="Arial Bold" panose="020B0604020202090204" charset="0"/>
            </a:endParaRPr>
          </a:p>
          <a:p>
            <a:r>
              <a:rPr lang="en-US" altLang="zh-CN" sz="1800" dirty="0">
                <a:solidFill>
                  <a:schemeClr val="tx1"/>
                </a:solidFill>
                <a:latin typeface="Arial Bold" panose="020B0604020202090204" charset="0"/>
              </a:rPr>
              <a:t>Fail to allocate even a single contiguous block.</a:t>
            </a:r>
            <a:endParaRPr lang="en-US" altLang="zh-CN" sz="1800" dirty="0">
              <a:solidFill>
                <a:schemeClr val="tx1"/>
              </a:solidFill>
              <a:latin typeface="Arial Bold" panose="020B060402020209020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11125" y="63500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Motivation &amp; Background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7037705" y="1678940"/>
            <a:ext cx="3395980" cy="2926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8290560" y="1922145"/>
            <a:ext cx="1839595" cy="2781300"/>
          </a:xfrm>
          <a:prstGeom prst="roundRect">
            <a:avLst/>
          </a:prstGeom>
          <a:solidFill>
            <a:srgbClr val="591B5A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Impact of Failure</a:t>
            </a:r>
            <a:endParaRPr lang="en-US" altLang="zh-CN"/>
          </a:p>
        </p:txBody>
      </p:sp>
      <p:sp>
        <p:nvSpPr>
          <p:cNvPr id="7" name="圆角矩形 6"/>
          <p:cNvSpPr/>
          <p:nvPr/>
        </p:nvSpPr>
        <p:spPr>
          <a:xfrm>
            <a:off x="5915660" y="1922145"/>
            <a:ext cx="1839595" cy="2781300"/>
          </a:xfrm>
          <a:prstGeom prst="roundRect">
            <a:avLst/>
          </a:prstGeom>
          <a:solidFill>
            <a:srgbClr val="591B5A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I/O and Networking</a:t>
            </a:r>
            <a:endParaRPr lang="en-US" altLang="zh-CN"/>
          </a:p>
        </p:txBody>
      </p:sp>
      <p:sp>
        <p:nvSpPr>
          <p:cNvPr id="6" name="圆角矩形 5"/>
          <p:cNvSpPr/>
          <p:nvPr/>
        </p:nvSpPr>
        <p:spPr>
          <a:xfrm>
            <a:off x="3625215" y="1922145"/>
            <a:ext cx="1839595" cy="2781300"/>
          </a:xfrm>
          <a:prstGeom prst="roundRect">
            <a:avLst/>
          </a:prstGeom>
          <a:solidFill>
            <a:srgbClr val="591B5A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Transparent Huge Pages (THP)</a:t>
            </a:r>
            <a:endParaRPr lang="en-US" altLang="zh-CN"/>
          </a:p>
        </p:txBody>
      </p:sp>
      <p:sp>
        <p:nvSpPr>
          <p:cNvPr id="3" name="圆角矩形 2"/>
          <p:cNvSpPr/>
          <p:nvPr/>
        </p:nvSpPr>
        <p:spPr>
          <a:xfrm>
            <a:off x="1334770" y="1922145"/>
            <a:ext cx="1839595" cy="2781300"/>
          </a:xfrm>
          <a:prstGeom prst="roundRect">
            <a:avLst/>
          </a:prstGeom>
          <a:solidFill>
            <a:srgbClr val="591B5A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Modern workload Demands</a:t>
            </a:r>
            <a:endParaRPr lang="en-US" altLang="zh-CN"/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669925" y="895985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Why High-Order Allocations Matter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669925" y="1492250"/>
            <a:ext cx="6232525" cy="3641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endParaRPr lang="en-US" altLang="zh-CN" sz="1800" dirty="0">
              <a:solidFill>
                <a:schemeClr val="tx1"/>
              </a:solidFill>
              <a:latin typeface="Arial Bold" panose="020B060402020209020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11125" y="63500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Motivation &amp; Background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/>
        </p:nvSpPr>
        <p:spPr>
          <a:xfrm>
            <a:off x="669925" y="1040765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The SLOB Allocator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614680" y="1793240"/>
            <a:ext cx="5402580" cy="2190750"/>
          </a:xfrm>
          <a:prstGeom prst="rect">
            <a:avLst/>
          </a:prstGeom>
        </p:spPr>
        <p:txBody>
          <a:bodyPr vert="horz" lIns="90000" tIns="46800" rIns="90000" bIns="46800" rtlCol="0"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100000"/>
            </a:pPr>
            <a:r>
              <a:rPr lang="en-US" altLang="zh-CN" b="1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Architecture:</a:t>
            </a:r>
            <a:r>
              <a:rPr lang="en-US" altLang="zh-CN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 SLOB avoids complex cache management. Instead, it tracks partially free pages based on object size:</a:t>
            </a:r>
            <a:endParaRPr lang="en-US" altLang="zh-CN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 marL="457200" lvl="1" indent="0">
              <a:lnSpc>
                <a:spcPct val="100000"/>
              </a:lnSpc>
              <a:buSzPct val="100000"/>
              <a:buFont typeface="+mj-ea"/>
              <a:buNone/>
            </a:pPr>
            <a:r>
              <a:rPr lang="en-US" altLang="zh-CN" sz="1400" dirty="0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</a:rPr>
              <a:t>free_slob_small: Objects under 256 Bytes.</a:t>
            </a:r>
            <a:endParaRPr lang="en-US" altLang="zh-CN" sz="1400" dirty="0">
              <a:solidFill>
                <a:schemeClr val="tx1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 marL="457200" lvl="1" indent="0">
              <a:lnSpc>
                <a:spcPct val="100000"/>
              </a:lnSpc>
              <a:buSzPct val="100000"/>
              <a:buFont typeface="+mj-ea"/>
              <a:buNone/>
            </a:pPr>
            <a:r>
              <a:rPr lang="en-US" altLang="zh-CN" sz="1400" dirty="0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</a:rPr>
              <a:t>free_slob_medium: Objects under 1024 Bytes.</a:t>
            </a:r>
            <a:endParaRPr lang="en-US" altLang="zh-CN" sz="1400" dirty="0">
              <a:solidFill>
                <a:schemeClr val="tx1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 marL="457200" lvl="1" indent="0">
              <a:lnSpc>
                <a:spcPct val="100000"/>
              </a:lnSpc>
              <a:buSzPct val="100000"/>
              <a:buFont typeface="+mj-ea"/>
              <a:buNone/>
            </a:pPr>
            <a:r>
              <a:rPr lang="en-US" altLang="zh-CN" sz="1400" dirty="0">
                <a:solidFill>
                  <a:schemeClr val="tx1"/>
                </a:solidFill>
                <a:latin typeface="Arial Bold" panose="020B0604020202090204" charset="0"/>
                <a:cs typeface="Arial Bold" panose="020B0604020202090204" charset="0"/>
              </a:rPr>
              <a:t>free_slob_large: Objects up to PAGE_SIZE.</a:t>
            </a:r>
            <a:endParaRPr lang="en-US" altLang="zh-CN" sz="1400" dirty="0">
              <a:solidFill>
                <a:schemeClr val="tx1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 marL="514350" indent="-514350">
              <a:lnSpc>
                <a:spcPct val="100000"/>
              </a:lnSpc>
              <a:buSzPct val="100000"/>
              <a:buFont typeface="+mj-ea"/>
              <a:buAutoNum type="circleNumDbPlain"/>
            </a:pPr>
            <a:endParaRPr lang="en-US" altLang="zh-CN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>
              <a:lnSpc>
                <a:spcPct val="100000"/>
              </a:lnSpc>
              <a:buSzPct val="100000"/>
            </a:pPr>
            <a:r>
              <a:rPr lang="en-US" altLang="zh-CN" b="1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The Trade-off:</a:t>
            </a:r>
            <a:r>
              <a:rPr lang="en-US" altLang="zh-CN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 Simplest, but using SLOB can end up in a state of heavy memory fragmentation over time.</a:t>
            </a:r>
            <a:endParaRPr lang="en-US" altLang="zh-CN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11125" y="63500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Motivation &amp; Background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6341745" y="1793240"/>
            <a:ext cx="5166360" cy="2692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/>
        </p:nvSpPr>
        <p:spPr>
          <a:xfrm>
            <a:off x="669925" y="1040765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The SLAB Allocator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614680" y="1793240"/>
            <a:ext cx="5402580" cy="2190750"/>
          </a:xfrm>
          <a:prstGeom prst="rect">
            <a:avLst/>
          </a:prstGeom>
        </p:spPr>
        <p:txBody>
          <a:bodyPr vert="horz" lIns="90000" tIns="46800" rIns="90000" bIns="46800" rtlCol="0"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100000"/>
            </a:pPr>
            <a:r>
              <a:rPr lang="en-US" altLang="zh-CN" b="1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Evolution:</a:t>
            </a:r>
            <a:r>
              <a:rPr lang="en-US" altLang="zh-CN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 SLAB creates "Dedicated" caches for frequently used kernel structures</a:t>
            </a:r>
            <a:endParaRPr lang="en-US" altLang="zh-CN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 marL="514350" indent="-514350">
              <a:lnSpc>
                <a:spcPct val="100000"/>
              </a:lnSpc>
              <a:buSzPct val="100000"/>
              <a:buFont typeface="+mj-ea"/>
              <a:buAutoNum type="circleNumDbPlain"/>
            </a:pPr>
            <a:endParaRPr lang="en-US" altLang="zh-CN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>
              <a:lnSpc>
                <a:spcPct val="100000"/>
              </a:lnSpc>
              <a:buSzPct val="100000"/>
            </a:pPr>
            <a:r>
              <a:rPr lang="en-US" altLang="zh-CN" b="1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CPU Cache Optimization:</a:t>
            </a:r>
            <a:r>
              <a:rPr lang="en-US" altLang="zh-CN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 It utilizes a per-CPU array cache with LIFO.</a:t>
            </a:r>
            <a:endParaRPr lang="en-US" altLang="zh-CN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11125" y="63500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Motivation &amp; Background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17615" y="1793240"/>
            <a:ext cx="5137785" cy="27489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/>
        </p:nvSpPr>
        <p:spPr>
          <a:xfrm>
            <a:off x="669925" y="1040765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2800" dirty="0">
                <a:solidFill>
                  <a:srgbClr val="591B5A"/>
                </a:solidFill>
                <a:latin typeface="Arial Bold" panose="020B0604020202090204" charset="0"/>
              </a:rPr>
              <a:t>The SLUB Allocator</a:t>
            </a:r>
            <a:endParaRPr lang="en-US" altLang="zh-CN" sz="2800" dirty="0">
              <a:solidFill>
                <a:srgbClr val="591B5A"/>
              </a:solidFill>
              <a:latin typeface="Arial Bold" panose="020B060402020209020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614680" y="1793240"/>
            <a:ext cx="5402580" cy="2190750"/>
          </a:xfrm>
          <a:prstGeom prst="rect">
            <a:avLst/>
          </a:prstGeom>
        </p:spPr>
        <p:txBody>
          <a:bodyPr vert="horz" lIns="90000" tIns="46800" rIns="90000" bIns="46800" rtlCol="0"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100000"/>
            </a:pPr>
            <a:r>
              <a:rPr lang="en-US" altLang="zh-CN" b="1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The Standard:</a:t>
            </a:r>
            <a:r>
              <a:rPr lang="en-US" altLang="zh-CN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 SLUB is the default slab allocator using in Linux.</a:t>
            </a:r>
            <a:endParaRPr lang="en-US" altLang="zh-CN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>
              <a:lnSpc>
                <a:spcPct val="100000"/>
              </a:lnSpc>
              <a:buSzPct val="100000"/>
            </a:pPr>
            <a:endParaRPr lang="en-US" altLang="zh-CN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pPr>
              <a:lnSpc>
                <a:spcPct val="100000"/>
              </a:lnSpc>
              <a:buSzPct val="100000"/>
            </a:pPr>
            <a:r>
              <a:rPr lang="en-US" altLang="zh-CN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</a:rPr>
              <a:t>Using TLB and Dual-Freelist System as </a:t>
            </a:r>
            <a:r>
              <a:rPr lang="en-US" altLang="zh-CN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Optimization.</a:t>
            </a:r>
            <a:endParaRPr lang="en-US" altLang="zh-CN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11125" y="63500"/>
            <a:ext cx="808863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anose="020F0502020204030204" pitchFamily="34" charset="0"/>
                <a:ea typeface="標楷體" pitchFamily="65" charset="-120"/>
                <a:cs typeface="MS Sans Serif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dirty="0">
                <a:solidFill>
                  <a:srgbClr val="591B5A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Motivation &amp; Background</a:t>
            </a:r>
            <a:endParaRPr lang="en-US" altLang="zh-CN" sz="4000" dirty="0">
              <a:solidFill>
                <a:srgbClr val="591B5A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41745" y="1793240"/>
            <a:ext cx="5141595" cy="28733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970" y="-14605"/>
            <a:ext cx="3232150" cy="6871970"/>
          </a:xfrm>
          <a:prstGeom prst="rect">
            <a:avLst/>
          </a:prstGeom>
          <a:solidFill>
            <a:srgbClr val="591B5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itle 1"/>
          <p:cNvSpPr>
            <a:spLocks noGrp="1"/>
          </p:cNvSpPr>
          <p:nvPr>
            <p:ph type="ctrTitle" idx="4294967295"/>
          </p:nvPr>
        </p:nvSpPr>
        <p:spPr>
          <a:xfrm>
            <a:off x="124460" y="3776980"/>
            <a:ext cx="2956560" cy="1028065"/>
          </a:xfrm>
        </p:spPr>
        <p:txBody>
          <a:bodyPr vert="horz" anchor="ctr" anchorCtr="0">
            <a:noAutofit/>
          </a:bodyPr>
          <a:lstStyle/>
          <a:p>
            <a:pPr algn="ctr"/>
            <a:r>
              <a:rPr lang="en-US" altLang="zh-CN" sz="4000" b="1" dirty="0">
                <a:solidFill>
                  <a:srgbClr val="E7AF00"/>
                </a:solidFill>
                <a:effectLst/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OUTLINE</a:t>
            </a:r>
            <a:endParaRPr lang="en-US" altLang="zh-CN" sz="4000" b="1" dirty="0">
              <a:solidFill>
                <a:srgbClr val="E7AF00"/>
              </a:solidFill>
              <a:effectLst/>
              <a:latin typeface="Arial Rounded MT Bold" panose="020F0704030504030204" charset="0"/>
              <a:cs typeface="Arial Rounded MT Bold" panose="020F0704030504030204" charset="0"/>
              <a:sym typeface="+mn-ea"/>
            </a:endParaRPr>
          </a:p>
        </p:txBody>
      </p:sp>
      <p:pic>
        <p:nvPicPr>
          <p:cNvPr id="6" name="图片 5" descr="联合Logo-彩色_反白"/>
          <p:cNvPicPr>
            <a:picLocks noChangeAspect="1"/>
          </p:cNvPicPr>
          <p:nvPr/>
        </p:nvPicPr>
        <p:blipFill>
          <a:blip r:embed="rId1"/>
          <a:srcRect l="22135" t="21853" r="48671" b="48479"/>
          <a:stretch>
            <a:fillRect/>
          </a:stretch>
        </p:blipFill>
        <p:spPr>
          <a:xfrm>
            <a:off x="594995" y="2773045"/>
            <a:ext cx="1948815" cy="276225"/>
          </a:xfrm>
          <a:prstGeom prst="rect">
            <a:avLst/>
          </a:prstGeom>
        </p:spPr>
      </p:pic>
      <p:pic>
        <p:nvPicPr>
          <p:cNvPr id="7" name="图片 6" descr="联合Logo-彩色_反白"/>
          <p:cNvPicPr>
            <a:picLocks noChangeAspect="1"/>
          </p:cNvPicPr>
          <p:nvPr/>
        </p:nvPicPr>
        <p:blipFill>
          <a:blip r:embed="rId1"/>
          <a:srcRect l="22135" t="54795" r="37818" b="31565"/>
          <a:stretch>
            <a:fillRect/>
          </a:stretch>
        </p:blipFill>
        <p:spPr>
          <a:xfrm>
            <a:off x="250190" y="3102610"/>
            <a:ext cx="2673350" cy="12700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23520" y="4761230"/>
            <a:ext cx="2813050" cy="0"/>
          </a:xfrm>
          <a:prstGeom prst="line">
            <a:avLst/>
          </a:prstGeom>
          <a:ln>
            <a:solidFill>
              <a:srgbClr val="F4E5B4"/>
            </a:solidFill>
          </a:ln>
          <a:effectLst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0" name="图片 9" descr="CUSZ-02logo-RGB"/>
          <p:cNvPicPr>
            <a:picLocks noChangeAspect="1"/>
          </p:cNvPicPr>
          <p:nvPr/>
        </p:nvPicPr>
        <p:blipFill>
          <a:blip r:embed="rId2"/>
          <a:srcRect l="35498" t="22531" r="35943" b="43726"/>
          <a:stretch>
            <a:fillRect/>
          </a:stretch>
        </p:blipFill>
        <p:spPr>
          <a:xfrm>
            <a:off x="223520" y="518160"/>
            <a:ext cx="2700020" cy="225488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899535" y="1350010"/>
            <a:ext cx="7986395" cy="824230"/>
          </a:xfrm>
          <a:prstGeom prst="roundRect">
            <a:avLst/>
          </a:prstGeom>
          <a:solidFill>
            <a:srgbClr val="591B5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065270" y="678180"/>
            <a:ext cx="7621270" cy="5486400"/>
          </a:xfrm>
        </p:spPr>
        <p:txBody>
          <a:bodyPr>
            <a:noAutofit/>
          </a:bodyPr>
          <a:lstStyle/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</a:rPr>
              <a:t>Motivation &amp; Background</a:t>
            </a:r>
            <a:endParaRPr lang="en-US" altLang="zh-CN" sz="2800" b="1" dirty="0">
              <a:solidFill>
                <a:srgbClr val="591B5A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E7AF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Project Objectives</a:t>
            </a:r>
            <a:endParaRPr lang="en-US" altLang="zh-CN" sz="3200" b="1" dirty="0">
              <a:solidFill>
                <a:srgbClr val="E7AF00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Implementation</a:t>
            </a: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</a:rPr>
              <a:t> &amp; </a:t>
            </a: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Evaluation</a:t>
            </a:r>
            <a:endParaRPr lang="en-US" altLang="zh-CN" sz="3200" b="1" dirty="0">
              <a:solidFill>
                <a:srgbClr val="591B5A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</a:rPr>
              <a:t>Conclusion</a:t>
            </a:r>
            <a:endParaRPr lang="en-US" altLang="zh-CN" sz="3200" b="1" dirty="0">
              <a:solidFill>
                <a:srgbClr val="591B5A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591B5A"/>
                </a:solidFill>
                <a:latin typeface="Arial Rounded MT Bold" panose="020F0704030504030204" charset="0"/>
                <a:cs typeface="Arial Rounded MT Bold" panose="020F0704030504030204" charset="0"/>
              </a:rPr>
              <a:t>Q&amp;A</a:t>
            </a:r>
            <a:endParaRPr lang="en-US" altLang="zh-CN" sz="3200" b="1" dirty="0">
              <a:solidFill>
                <a:srgbClr val="591B5A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358.2836220472441,&quot;left&quot;:130.5,&quot;top&quot;:103.15409448818897,&quot;width&quot;:772.45}"/>
</p:tagLst>
</file>

<file path=ppt/tags/tag91.xml><?xml version="1.0" encoding="utf-8"?>
<p:tagLst xmlns:p="http://schemas.openxmlformats.org/presentationml/2006/main">
  <p:tag name="KSO_WM_DIAGRAM_VIRTUALLY_FRAME" val="{&quot;height&quot;:358.2836220472441,&quot;left&quot;:130.5,&quot;top&quot;:103.15409448818897,&quot;width&quot;:772.45}"/>
</p:tagLst>
</file>

<file path=ppt/tags/tag92.xml><?xml version="1.0" encoding="utf-8"?>
<p:tagLst xmlns:p="http://schemas.openxmlformats.org/presentationml/2006/main">
  <p:tag name="KSO_WM_DIAGRAM_VIRTUALLY_FRAME" val="{&quot;height&quot;:358.2836220472441,&quot;left&quot;:130.5,&quot;top&quot;:103.15409448818897,&quot;width&quot;:772.45}"/>
</p:tagLst>
</file>

<file path=ppt/tags/tag93.xml><?xml version="1.0" encoding="utf-8"?>
<p:tagLst xmlns:p="http://schemas.openxmlformats.org/presentationml/2006/main">
  <p:tag name="KSO_WM_DIAGRAM_VIRTUALLY_FRAME" val="{&quot;height&quot;:358.2836220472441,&quot;left&quot;:130.5,&quot;top&quot;:103.15409448818897,&quot;width&quot;:772.45}"/>
</p:tagLst>
</file>

<file path=ppt/tags/tag94.xml><?xml version="1.0" encoding="utf-8"?>
<p:tagLst xmlns:p="http://schemas.openxmlformats.org/presentationml/2006/main">
  <p:tag name="KSO_WM_DIAGRAM_VIRTUALLY_FRAME" val="{&quot;height&quot;:358.2836220472441,&quot;left&quot;:130.5,&quot;top&quot;:103.15409448818897,&quot;width&quot;:772.45}"/>
</p:tagLst>
</file>

<file path=ppt/tags/tag95.xml><?xml version="1.0" encoding="utf-8"?>
<p:tagLst xmlns:p="http://schemas.openxmlformats.org/presentationml/2006/main">
  <p:tag name="KSO_WM_DIAGRAM_VIRTUALLY_FRAME" val="{&quot;height&quot;:358.2836220472441,&quot;left&quot;:130.5,&quot;top&quot;:103.15409448818897,&quot;width&quot;:772.45}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5990</Words>
  <Application>WPS 演示</Application>
  <PresentationFormat>宽屏</PresentationFormat>
  <Paragraphs>315</Paragraphs>
  <Slides>31</Slides>
  <Notes>43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9" baseType="lpstr">
      <vt:lpstr>Arial</vt:lpstr>
      <vt:lpstr>宋体</vt:lpstr>
      <vt:lpstr>Wingdings</vt:lpstr>
      <vt:lpstr>Wingdings</vt:lpstr>
      <vt:lpstr>Calibri</vt:lpstr>
      <vt:lpstr>標楷體</vt:lpstr>
      <vt:lpstr>MS Sans Serif</vt:lpstr>
      <vt:lpstr>Segoe Print</vt:lpstr>
      <vt:lpstr>Marker Felt Thin</vt:lpstr>
      <vt:lpstr>Segoe UI Semilight</vt:lpstr>
      <vt:lpstr>Arial Rounded MT Bold</vt:lpstr>
      <vt:lpstr>Arial Bold</vt:lpstr>
      <vt:lpstr>Arial Semibold</vt:lpstr>
      <vt:lpstr>苹方-简</vt:lpstr>
      <vt:lpstr>微软雅黑</vt:lpstr>
      <vt:lpstr>Arial Unicode MS</vt:lpstr>
      <vt:lpstr>Arial Regular</vt:lpstr>
      <vt:lpstr>WPS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PowerPoint 演示文稿</vt:lpstr>
      <vt:lpstr>OUTLINE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CUHK-pre</dc:title>
  <dc:creator>RenXiangyu, ZhangJing</dc:creator>
  <cp:lastModifiedBy>ming</cp:lastModifiedBy>
  <cp:revision>491</cp:revision>
  <dcterms:created xsi:type="dcterms:W3CDTF">2026-03-19T09:41:00Z</dcterms:created>
  <dcterms:modified xsi:type="dcterms:W3CDTF">2026-03-25T11:10:33Z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D94B8EB0E33345B09C92BB1CCA2258A2_13</vt:lpwstr>
  </property>
</Properties>
</file>