
<file path=[Content_Types].xml><?xml version="1.0" encoding="utf-8"?>
<Types xmlns="http://schemas.openxmlformats.org/package/2006/content-types">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01.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svg" ContentType="image/svg+xml"/>
  <Override PartName="/ppt/media/image40.svg" ContentType="image/svg+xml"/>
  <Override PartName="/ppt/media/image42.svg" ContentType="image/svg+xml"/>
  <Override PartName="/ppt/media/image44.svg" ContentType="image/svg+xml"/>
  <Override PartName="/ppt/media/image46.svg" ContentType="image/svg+xml"/>
  <Override PartName="/ppt/media/image48.svg" ContentType="image/svg+xml"/>
  <Override PartName="/ppt/media/image50.svg" ContentType="image/svg+xml"/>
  <Override PartName="/ppt/media/image52.svg" ContentType="image/svg+xml"/>
  <Override PartName="/ppt/media/image54.svg" ContentType="image/svg+xml"/>
  <Override PartName="/ppt/media/image56.svg" ContentType="image/svg+xml"/>
  <Override PartName="/ppt/media/image58.svg" ContentType="image/svg+xml"/>
  <Override PartName="/ppt/media/image6.svg" ContentType="image/svg+xml"/>
  <Override PartName="/ppt/media/image60.svg" ContentType="image/svg+xml"/>
  <Override PartName="/ppt/media/image63.svg" ContentType="image/svg+xml"/>
  <Override PartName="/ppt/media/image65.svg" ContentType="image/svg+xml"/>
  <Override PartName="/ppt/media/image69.svg" ContentType="image/svg+xml"/>
  <Override PartName="/ppt/media/image72.svg" ContentType="image/svg+xml"/>
  <Override PartName="/ppt/media/image75.svg" ContentType="image/svg+xml"/>
  <Override PartName="/ppt/media/image77.svg" ContentType="image/svg+xml"/>
  <Override PartName="/ppt/media/image8.svg" ContentType="image/svg+xml"/>
  <Override PartName="/ppt/media/image80.svg" ContentType="image/svg+xml"/>
  <Override PartName="/ppt/media/image83.svg" ContentType="image/svg+xml"/>
  <Override PartName="/ppt/media/image85.svg" ContentType="image/svg+xml"/>
  <Override PartName="/ppt/media/image87.svg" ContentType="image/svg+xml"/>
  <Override PartName="/ppt/media/image92.svg" ContentType="image/svg+xml"/>
  <Override PartName="/ppt/media/image94.svg" ContentType="image/svg+xml"/>
  <Override PartName="/ppt/media/image96.svg" ContentType="image/svg+xml"/>
  <Override PartName="/ppt/media/image9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7" r:id="rId23"/>
    <p:sldId id="274" r:id="rId24"/>
    <p:sldId id="275" r:id="rId25"/>
    <p:sldId id="276"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0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0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Good [morning/afternoon], everyone. Today, I will present our project on implementing a custom page replacement policy, specifically a frequency-aware approach, within the Linux kernel. This is for Topic 5 of our course, and my name is [Name], with student ID [Student ID]. The date is March 23, 2026.</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To implement our policy, we first need to understand Linux's memory management architecture. It uses two main lists: the Active list for hot pages and the Inactive list for cold pages. Pages age from Active to Inactive, and are reclaimed from Inactive. The key files we'll modify are vmscan.c for the eviction logic and mm_types.h for data structures. The functions shrink_active_list and shrink_inactive_list are central to this process.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The first step in our implementation is to modify the data structure that represents a page, struct folio.</a:t>
            </a:r>
            <a:endParaRPr lang="en-US" sz="1400" b="0" i="0" u="none" strike="noStrike">
              <a:solidFill>
                <a:srgbClr val="000000"/>
              </a:solidFill>
            </a:endParaRPr>
          </a:p>
          <a:p>
            <a:pPr indent="0" algn="l">
              <a:lnSpc>
                <a:spcPct val="100000"/>
              </a:lnSpc>
            </a:pPr>
            <a:r>
              <a:rPr lang="en-US" sz="1400" b="0" i="0" u="none" strike="noStrike">
                <a:solidFill>
                  <a:srgbClr val="000000"/>
                </a:solidFill>
              </a:rPr>
              <a:t>We added two new fields: access_count to keep track of how many times the page has been accessed, and last_access to record the timestamp of the last access.</a:t>
            </a:r>
            <a:endParaRPr lang="en-US" sz="1400" b="0" i="0" u="none" strike="noStrike">
              <a:solidFill>
                <a:srgbClr val="000000"/>
              </a:solidFill>
            </a:endParaRPr>
          </a:p>
          <a:p>
            <a:pPr indent="0" algn="l">
              <a:lnSpc>
                <a:spcPct val="100000"/>
              </a:lnSpc>
            </a:pPr>
            <a:r>
              <a:rPr lang="en-US" sz="1400" b="0" i="0" u="none" strike="noStrike">
                <a:solidFill>
                  <a:srgbClr val="000000"/>
                </a:solidFill>
              </a:rPr>
              <a:t>This allows us to track both frequency and recency, which are crucial for our improved page replacement algorithm.</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Next, we implemented the update_page_access function in vmscan.c. This function is triggered every time a page is accessed.</a:t>
            </a:r>
            <a:endParaRPr lang="en-US" sz="1400" b="0" i="0" u="none" strike="noStrike">
              <a:solidFill>
                <a:srgbClr val="000000"/>
              </a:solidFill>
            </a:endParaRPr>
          </a:p>
          <a:p>
            <a:pPr indent="0" algn="l">
              <a:lnSpc>
                <a:spcPct val="100000"/>
              </a:lnSpc>
            </a:pPr>
            <a:r>
              <a:rPr lang="en-US" sz="1400" b="0" i="0" u="none" strike="noStrike">
                <a:solidFill>
                  <a:srgbClr val="000000"/>
                </a:solidFill>
              </a:rPr>
              <a:t>It increments the access_count and updates the last_access timestamp. We also added a check to prevent integer overflow by capping the count at a maximum value.</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Now, let's look at the core of our algorithm, which modifies the `shrink_active_list` function. This function is where pages are aged. First, it isolates a set of pages from the Active List. Then, it iterates through each page to decide whether to keep it active or move it to the Inactive List.</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Here's the key decision logic. For each page, if it was accessed since the last scan, we update its count. Then, we check if its access count is above a threshold. If yes, it's a hot page and stays active. If not, it's demoted to the Inactive List, making it a candidate for eviction. This is where frequency awareness is applied.</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To address the LFU's problem of outdated access counts, we added a decay mechanism. After processing each page, we halve its access count. This means that the importance of old accesses diminishes over time, ensuring that only recently frequent pages are protected. Finally, the pages are moved back to their respective lists.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Our threshold isn't fixed; it's dynamic. The `get_freq_threshold` function calculates it based on current memory pressure.</a:t>
            </a:r>
            <a:endParaRPr lang="en-US" sz="1400" b="0" i="0" u="none" strike="noStrike">
              <a:solidFill>
                <a:srgbClr val="000000"/>
              </a:solidFill>
            </a:endParaRPr>
          </a:p>
          <a:p>
            <a:pPr indent="0" algn="l">
              <a:lnSpc>
                <a:spcPct val="100000"/>
              </a:lnSpc>
            </a:pPr>
            <a:r>
              <a:rPr lang="en-US" sz="1400" b="0" i="0" u="none" strike="noStrike">
                <a:solidFill>
                  <a:srgbClr val="000000"/>
                </a:solidFill>
              </a:rPr>
              <a:t>When memory is abundant, the threshold is low, protecting more pages. When memory is tight, the threshold rises, making the system more aggressive and only protecting the most frequently accessed pages.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To monitor our implementation, we added a custom statistic to the /proc/vmstat interface. This allows us to track how many pages have been evicted by our policy. Users can simply read this file to get real-time data, which is crucial for validation and performance analysis.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To make monitoring easier, we developed a real-time monitoring tool. It's a Python script that reads the statistics from `/proc/vmstat` and displays them in a live GUI using matplotlib. This allows us to see the performance of our policy in real-time, comparing it against other algorithms.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To understand why we need a good page replacement policy, let's start with the basics. Physical memory is a finite resource, while virtual memory appears unlimited. When physical memory is full, the OS must evict some pages to make space. The goal is to choose which pages to evict so that we minimize page faults, which are costly operations that slow down the system. A better policy directly translates to better performance.</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"Now, let's switch to the live demonstration. Here you can see our monitoring tool in action. On the left, we see the memory frame states for the three algorithms. The top chart shows cumulative page faults, and the bottom chart shows the hit rate. Let's observe how our frequency-aware LRU performs compared to the others, especially during the cold start and under changing working sets."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From the demonstration, we can make several key observations. First, there's a cold start phase where the hit rate is zero as memory is populated. Second, the hit rate fluctuates as the working set changes, which is normal. Most importantly, we see that our frequency-aware LRU algorithm outperforms both LRU and the Working Set model, confirming that our approach effectively mitigates scan pollution.</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In summary, we have successfully implemented a frequency-aware page replacement policy in the Linux kernel. We modified the necessary data structures and core eviction logic, adding a dynamic threshold and decay mechanism. We also built a monitoring tool to validate our results. Our core contribution is enhancing Linux's memory management with frequency awareness, which effectively combats scan pollution and improves overall system performance. Thank you.</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"The problem we aim to solve is called 'scan pollution'. Imagine a scenario where critical, frequently accessed data (hot data) is in memory. If a user then reads a large file, like a 10GB log, which is only accessed once, the LRU algorithm will evict the hot data to make space for this one-time scan. The result is a page fault when the hot data is needed again. The root cause is that LRU only looks at recency, not frequency."</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The standard algorithm is LRU, or Least Recently Used. Its core idea is simple: evict the page that hasn't been used for the longest time. It's often implemented with a doubly linked list, where the most recently used page is at the head, and the least recently used is at the tail.</a:t>
            </a:r>
            <a:endParaRPr lang="en-US" sz="1400" b="0" i="0" u="none" strike="noStrike">
              <a:solidFill>
                <a:srgbClr val="000000"/>
              </a:solidFill>
            </a:endParaRPr>
          </a:p>
          <a:p>
            <a:pPr indent="0" algn="l">
              <a:lnSpc>
                <a:spcPct val="100000"/>
              </a:lnSpc>
            </a:pPr>
            <a:r>
              <a:rPr lang="en-US" sz="1400" b="0" i="0" u="none" strike="noStrike">
                <a:solidFill>
                  <a:srgbClr val="000000"/>
                </a:solidFill>
              </a:rPr>
              <a:t>While simple and effective for many cases, its major flaw is its inability to handle scan pollution, as it doesn't track how often a page is accessed.</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Because a true LRU implementation is too costly, Linux uses the Clock algorithm as an approximation. It uses a circular queue and a reference bit for each page. When a page is accessed, its bit is set to 1. When evicting, the clock hand goes around the queue. If a page's bit is 1, it gets a second chance (bit reset to 0), otherwise, it's evicted. This is a good balance between performance and efficiency.</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"The Working Set model is another approach. It aims to keep only the pages that a process is actively using (its working set) in memory. The working set is defined as the pages accessed in the last W references. This model is good at preventing thrashing, but it's complex and has high overhead, making it impractical for a general-purpose OS kernel."</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The LFU, or Least Frequently Used, algorithm addresses the scan pollution problem by tracking how often a page is accessed. It evicts the page with the lowest access count. This is great for protecting hot data, but it has a problem: if a page was frequently accessed in the past but is no longer needed, its high count will keep it in memory indefinitely. To fix this, we need a decay mechanism to gradually reduce the importance of old accesses.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Let's compare these algorithms. LRU is simple but suffers from scan pollution. The Working Set model prevents thrashing but is too complex. LFU resists scan pollution but needs a way to forget old data. Our choice is to implement an LFU-based algorithm with a decay mechanism, combining the best aspects of LRU and LFU to create a frequency-aware policy.</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Our approach is a Frequency-Aware LRU policy. We aim to preserve Linux's existing memory management architecture (Active/Inactive lists) to minimize disruption.</a:t>
            </a:r>
            <a:endParaRPr lang="en-US" sz="1400" b="0" i="0" u="none" strike="noStrike">
              <a:solidFill>
                <a:srgbClr val="000000"/>
              </a:solidFill>
            </a:endParaRPr>
          </a:p>
          <a:p>
            <a:pPr indent="0" algn="l">
              <a:lnSpc>
                <a:spcPct val="100000"/>
              </a:lnSpc>
            </a:pPr>
            <a:r>
              <a:rPr lang="en-US" sz="1400" b="0" i="0" u="none" strike="noStrike">
                <a:solidFill>
                  <a:srgbClr val="000000"/>
                </a:solidFill>
              </a:rPr>
              <a:t>We add a frequency dimension by tracking how often each page is accessed. The core idea is to protect pages that are both frequently accessed and relatively recent, using a simple formula to decide their fate during the aging process.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60.svg"/><Relationship Id="rId7" Type="http://schemas.openxmlformats.org/officeDocument/2006/relationships/image" Target="../media/image59.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 Id="rId3" Type="http://schemas.openxmlformats.org/officeDocument/2006/relationships/image" Target="../media/image55.png"/><Relationship Id="rId2" Type="http://schemas.openxmlformats.org/officeDocument/2006/relationships/image" Target="../media/image2.svg"/><Relationship Id="rId12" Type="http://schemas.openxmlformats.org/officeDocument/2006/relationships/notesSlide" Target="../notesSlides/notesSlide10.xml"/><Relationship Id="rId11" Type="http://schemas.openxmlformats.org/officeDocument/2006/relationships/slideLayout" Target="../slideLayouts/slideLayout12.xml"/><Relationship Id="rId10" Type="http://schemas.openxmlformats.org/officeDocument/2006/relationships/image" Target="../media/image18.sv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image" Target="../media/image67.png"/><Relationship Id="rId8" Type="http://schemas.openxmlformats.org/officeDocument/2006/relationships/image" Target="../media/image34.svg"/><Relationship Id="rId7" Type="http://schemas.openxmlformats.org/officeDocument/2006/relationships/image" Target="../media/image66.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 Id="rId3" Type="http://schemas.openxmlformats.org/officeDocument/2006/relationships/image" Target="../media/image62.png"/><Relationship Id="rId2" Type="http://schemas.openxmlformats.org/officeDocument/2006/relationships/image" Target="../media/image60.svg"/><Relationship Id="rId12" Type="http://schemas.openxmlformats.org/officeDocument/2006/relationships/notesSlide" Target="../notesSlides/notesSlide11.xml"/><Relationship Id="rId11" Type="http://schemas.openxmlformats.org/officeDocument/2006/relationships/slideLayout" Target="../slideLayouts/slideLayout12.xml"/><Relationship Id="rId10" Type="http://schemas.openxmlformats.org/officeDocument/2006/relationships/image" Target="../media/image14.svg"/><Relationship Id="rId1" Type="http://schemas.openxmlformats.org/officeDocument/2006/relationships/image" Target="../media/image61.png"/></Relationships>
</file>

<file path=ppt/slides/_rels/slide12.xml.rels><?xml version="1.0" encoding="UTF-8" standalone="yes"?>
<Relationships xmlns="http://schemas.openxmlformats.org/package/2006/relationships"><Relationship Id="rId9" Type="http://schemas.openxmlformats.org/officeDocument/2006/relationships/image" Target="../media/image61.png"/><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image" Target="../media/image69.svg"/><Relationship Id="rId3" Type="http://schemas.openxmlformats.org/officeDocument/2006/relationships/image" Target="../media/image68.png"/><Relationship Id="rId2" Type="http://schemas.openxmlformats.org/officeDocument/2006/relationships/tags" Target="../tags/tag10.xml"/><Relationship Id="rId16" Type="http://schemas.openxmlformats.org/officeDocument/2006/relationships/notesSlide" Target="../notesSlides/notesSlide12.xml"/><Relationship Id="rId15" Type="http://schemas.openxmlformats.org/officeDocument/2006/relationships/slideLayout" Target="../slideLayouts/slideLayout12.xml"/><Relationship Id="rId14" Type="http://schemas.openxmlformats.org/officeDocument/2006/relationships/image" Target="../media/image24.svg"/><Relationship Id="rId13" Type="http://schemas.openxmlformats.org/officeDocument/2006/relationships/image" Target="../media/image70.png"/><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image" Target="../media/image60.svg"/><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2.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63.svg"/><Relationship Id="rId3" Type="http://schemas.openxmlformats.org/officeDocument/2006/relationships/image" Target="../media/image62.png"/><Relationship Id="rId2" Type="http://schemas.openxmlformats.org/officeDocument/2006/relationships/image" Target="../media/image69.svg"/><Relationship Id="rId1" Type="http://schemas.openxmlformats.org/officeDocument/2006/relationships/image" Target="../media/image68.png"/></Relationships>
</file>

<file path=ppt/slides/_rels/slide14.xml.rels><?xml version="1.0" encoding="UTF-8" standalone="yes"?>
<Relationships xmlns="http://schemas.openxmlformats.org/package/2006/relationships"><Relationship Id="rId9" Type="http://schemas.openxmlformats.org/officeDocument/2006/relationships/image" Target="../media/image75.svg"/><Relationship Id="rId8" Type="http://schemas.openxmlformats.org/officeDocument/2006/relationships/image" Target="../media/image74.png"/><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44.svg"/><Relationship Id="rId3" Type="http://schemas.openxmlformats.org/officeDocument/2006/relationships/image" Target="../media/image73.png"/><Relationship Id="rId2" Type="http://schemas.openxmlformats.org/officeDocument/2006/relationships/tags" Target="../tags/tag18.xml"/><Relationship Id="rId12" Type="http://schemas.openxmlformats.org/officeDocument/2006/relationships/notesSlide" Target="../notesSlides/notesSlide14.xml"/><Relationship Id="rId11" Type="http://schemas.openxmlformats.org/officeDocument/2006/relationships/slideLayout" Target="../slideLayouts/slideLayout12.xml"/><Relationship Id="rId10" Type="http://schemas.openxmlformats.org/officeDocument/2006/relationships/tags" Target="../tags/tag2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77.svg"/><Relationship Id="rId1" Type="http://schemas.openxmlformats.org/officeDocument/2006/relationships/image" Target="../media/image76.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2.xml"/><Relationship Id="rId6" Type="http://schemas.openxmlformats.org/officeDocument/2006/relationships/image" Target="../media/image52.svg"/><Relationship Id="rId5" Type="http://schemas.openxmlformats.org/officeDocument/2006/relationships/image" Target="../media/image81.png"/><Relationship Id="rId4" Type="http://schemas.openxmlformats.org/officeDocument/2006/relationships/image" Target="../media/image80.svg"/><Relationship Id="rId3" Type="http://schemas.openxmlformats.org/officeDocument/2006/relationships/image" Target="../media/image79.png"/><Relationship Id="rId2" Type="http://schemas.openxmlformats.org/officeDocument/2006/relationships/image" Target="../media/image4.svg"/><Relationship Id="rId1"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2.xml"/><Relationship Id="rId6" Type="http://schemas.openxmlformats.org/officeDocument/2006/relationships/image" Target="../media/image60.svg"/><Relationship Id="rId5" Type="http://schemas.openxmlformats.org/officeDocument/2006/relationships/image" Target="../media/image61.png"/><Relationship Id="rId4" Type="http://schemas.openxmlformats.org/officeDocument/2006/relationships/image" Target="../media/image24.svg"/><Relationship Id="rId3" Type="http://schemas.openxmlformats.org/officeDocument/2006/relationships/image" Target="../media/image70.png"/><Relationship Id="rId2" Type="http://schemas.openxmlformats.org/officeDocument/2006/relationships/image" Target="../media/image83.svg"/><Relationship Id="rId1" Type="http://schemas.openxmlformats.org/officeDocument/2006/relationships/image" Target="../media/image82.png"/></Relationships>
</file>

<file path=ppt/slides/_rels/slide18.xml.rels><?xml version="1.0" encoding="UTF-8" standalone="yes"?>
<Relationships xmlns="http://schemas.openxmlformats.org/package/2006/relationships"><Relationship Id="rId9" Type="http://schemas.openxmlformats.org/officeDocument/2006/relationships/image" Target="../media/image79.png"/><Relationship Id="rId8" Type="http://schemas.openxmlformats.org/officeDocument/2006/relationships/image" Target="../media/image12.svg"/><Relationship Id="rId7" Type="http://schemas.openxmlformats.org/officeDocument/2006/relationships/image" Target="../media/image89.png"/><Relationship Id="rId6" Type="http://schemas.openxmlformats.org/officeDocument/2006/relationships/image" Target="../media/image10.svg"/><Relationship Id="rId5" Type="http://schemas.openxmlformats.org/officeDocument/2006/relationships/image" Target="../media/image88.png"/><Relationship Id="rId4" Type="http://schemas.openxmlformats.org/officeDocument/2006/relationships/image" Target="../media/image87.svg"/><Relationship Id="rId3" Type="http://schemas.openxmlformats.org/officeDocument/2006/relationships/image" Target="../media/image86.png"/><Relationship Id="rId2" Type="http://schemas.openxmlformats.org/officeDocument/2006/relationships/image" Target="../media/image85.svg"/><Relationship Id="rId12" Type="http://schemas.openxmlformats.org/officeDocument/2006/relationships/notesSlide" Target="../notesSlides/notesSlide18.xml"/><Relationship Id="rId11" Type="http://schemas.openxmlformats.org/officeDocument/2006/relationships/slideLayout" Target="../slideLayouts/slideLayout12.xml"/><Relationship Id="rId10" Type="http://schemas.openxmlformats.org/officeDocument/2006/relationships/image" Target="../media/image80.svg"/><Relationship Id="rId1" Type="http://schemas.openxmlformats.org/officeDocument/2006/relationships/image" Target="../media/image84.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2.xml"/><Relationship Id="rId4" Type="http://schemas.openxmlformats.org/officeDocument/2006/relationships/image" Target="../media/image90.png"/><Relationship Id="rId3" Type="http://schemas.openxmlformats.org/officeDocument/2006/relationships/tags" Target="../tags/tag23.xml"/><Relationship Id="rId2" Type="http://schemas.microsoft.com/office/2007/relationships/media" Target="../media/media1.mp4"/><Relationship Id="rId1" Type="http://schemas.openxmlformats.org/officeDocument/2006/relationships/video" Target="../media/media1.mp4"/></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svg"/><Relationship Id="rId7" Type="http://schemas.openxmlformats.org/officeDocument/2006/relationships/image" Target="../media/image9.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4.svg"/><Relationship Id="rId16" Type="http://schemas.openxmlformats.org/officeDocument/2006/relationships/notesSlide" Target="../notesSlides/notesSlide2.xml"/><Relationship Id="rId15" Type="http://schemas.openxmlformats.org/officeDocument/2006/relationships/slideLayout" Target="../slideLayouts/slideLayout12.xml"/><Relationship Id="rId14" Type="http://schemas.openxmlformats.org/officeDocument/2006/relationships/image" Target="../media/image16.svg"/><Relationship Id="rId13" Type="http://schemas.openxmlformats.org/officeDocument/2006/relationships/image" Target="../media/image15.png"/><Relationship Id="rId12" Type="http://schemas.openxmlformats.org/officeDocument/2006/relationships/image" Target="../media/image14.svg"/><Relationship Id="rId11" Type="http://schemas.openxmlformats.org/officeDocument/2006/relationships/image" Target="../media/image13.png"/><Relationship Id="rId10" Type="http://schemas.openxmlformats.org/officeDocument/2006/relationships/image" Target="../media/image12.sv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2.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 Id="rId3" Type="http://schemas.openxmlformats.org/officeDocument/2006/relationships/image" Target="../media/image91.png"/><Relationship Id="rId2" Type="http://schemas.openxmlformats.org/officeDocument/2006/relationships/image" Target="../media/image24.svg"/><Relationship Id="rId1" Type="http://schemas.openxmlformats.org/officeDocument/2006/relationships/image" Target="../media/image70.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12.xml"/><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80.svg"/><Relationship Id="rId3" Type="http://schemas.openxmlformats.org/officeDocument/2006/relationships/image" Target="../media/image79.png"/><Relationship Id="rId2" Type="http://schemas.openxmlformats.org/officeDocument/2006/relationships/image" Target="../media/image83.svg"/><Relationship Id="rId1"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2.xml"/><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2.svg"/><Relationship Id="rId3" Type="http://schemas.openxmlformats.org/officeDocument/2006/relationships/image" Target="../media/image99.png"/><Relationship Id="rId2" Type="http://schemas.openxmlformats.org/officeDocument/2006/relationships/image" Target="../media/image98.svg"/><Relationship Id="rId1" Type="http://schemas.openxmlformats.org/officeDocument/2006/relationships/image" Target="../media/image97.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2.svg"/><Relationship Id="rId7" Type="http://schemas.openxmlformats.org/officeDocument/2006/relationships/image" Target="../media/image21.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image" Target="../media/image4.svg"/><Relationship Id="rId10" Type="http://schemas.openxmlformats.org/officeDocument/2006/relationships/notesSlide" Target="../notesSlides/notesSlide3.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svg"/><Relationship Id="rId7" Type="http://schemas.openxmlformats.org/officeDocument/2006/relationships/image" Target="../media/image29.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3" Type="http://schemas.openxmlformats.org/officeDocument/2006/relationships/image" Target="../media/image25.png"/><Relationship Id="rId2" Type="http://schemas.openxmlformats.org/officeDocument/2006/relationships/image" Target="../media/image24.svg"/><Relationship Id="rId12" Type="http://schemas.openxmlformats.org/officeDocument/2006/relationships/notesSlide" Target="../notesSlides/notesSlide4.xml"/><Relationship Id="rId11" Type="http://schemas.openxmlformats.org/officeDocument/2006/relationships/slideLayout" Target="../slideLayouts/slideLayout12.xml"/><Relationship Id="rId10" Type="http://schemas.openxmlformats.org/officeDocument/2006/relationships/image" Target="../media/image32.svg"/><Relationship Id="rId1"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4.svg"/><Relationship Id="rId3" Type="http://schemas.openxmlformats.org/officeDocument/2006/relationships/image" Target="../media/image23.png"/><Relationship Id="rId2" Type="http://schemas.openxmlformats.org/officeDocument/2006/relationships/image" Target="../media/image2.sv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42.svg"/><Relationship Id="rId7" Type="http://schemas.openxmlformats.org/officeDocument/2006/relationships/image" Target="../media/image41.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3" Type="http://schemas.openxmlformats.org/officeDocument/2006/relationships/image" Target="../media/image37.png"/><Relationship Id="rId2" Type="http://schemas.openxmlformats.org/officeDocument/2006/relationships/image" Target="../media/image36.svg"/><Relationship Id="rId10" Type="http://schemas.openxmlformats.org/officeDocument/2006/relationships/notesSlide" Target="../notesSlides/notesSlide6.xml"/><Relationship Id="rId1" Type="http://schemas.openxmlformats.org/officeDocument/2006/relationships/image" Target="../media/image35.png"/></Relationships>
</file>

<file path=ppt/slides/_rels/slide7.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44.svg"/><Relationship Id="rId3" Type="http://schemas.openxmlformats.org/officeDocument/2006/relationships/image" Target="../media/image43.png"/><Relationship Id="rId2" Type="http://schemas.openxmlformats.org/officeDocument/2006/relationships/tags" Target="../tags/tag2.xml"/><Relationship Id="rId14" Type="http://schemas.openxmlformats.org/officeDocument/2006/relationships/notesSlide" Target="../notesSlides/notesSlide7.xml"/><Relationship Id="rId13" Type="http://schemas.openxmlformats.org/officeDocument/2006/relationships/slideLayout" Target="../slideLayouts/slideLayout12.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image" Target="../media/image46.sv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48.svg"/><Relationship Id="rId1"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0" y="0"/>
            <a:ext cx="12192000" cy="1524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609600" y="1016000"/>
            <a:ext cx="10972800" cy="1016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2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Custom Page Replacement Policy Implementation</a:t>
            </a:r>
            <a:endParaRPr lang="en-US" sz="1100"/>
          </a:p>
        </p:txBody>
      </p:sp>
      <p:sp>
        <p:nvSpPr>
          <p:cNvPr id="4" name="AutoShape 4"/>
          <p:cNvSpPr/>
          <p:nvPr/>
        </p:nvSpPr>
        <p:spPr>
          <a:xfrm>
            <a:off x="609600" y="2032000"/>
            <a:ext cx="109728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0" i="0" u="none" strike="noStrike">
                <a:solidFill>
                  <a:srgbClr val="808080"/>
                </a:solidFill>
                <a:latin typeface="Noto Sans SC" panose="020B0200000000000000" charset="-122"/>
                <a:ea typeface="Noto Sans SC" panose="020B0200000000000000" charset="-122"/>
                <a:cs typeface="Noto Sans SC" panose="020B0200000000000000" charset="-122"/>
                <a:sym typeface="Noto Sans SC" panose="020B0200000000000000" charset="-122"/>
              </a:rPr>
              <a:t>Frequency-Aware Page Replacement in Linux Kernel</a:t>
            </a:r>
            <a:endParaRPr lang="en-US" sz="1100"/>
          </a:p>
        </p:txBody>
      </p:sp>
      <p:cxnSp>
        <p:nvCxnSpPr>
          <p:cNvPr id="5" name="Connector 5"/>
          <p:cNvCxnSpPr/>
          <p:nvPr/>
        </p:nvCxnSpPr>
        <p:spPr>
          <a:xfrm rot="-34376">
            <a:off x="5461032" y="2787650"/>
            <a:ext cx="1270000" cy="12700"/>
          </a:xfrm>
          <a:prstGeom prst="line">
            <a:avLst/>
          </a:prstGeom>
          <a:solidFill>
            <a:srgbClr val="DEE0E3">
              <a:alpha val="100000"/>
            </a:srgbClr>
          </a:solidFill>
          <a:ln w="25400" cap="flat" cmpd="sng">
            <a:solidFill>
              <a:srgbClr val="003366">
                <a:alpha val="100000"/>
              </a:srgbClr>
            </a:solidFill>
            <a:prstDash val="solid"/>
            <a:round/>
            <a:headEnd type="none" w="lg" len="lg"/>
            <a:tailEnd type="none" w="lg" len="lg"/>
          </a:ln>
        </p:spPr>
      </p:cxnSp>
      <p:sp>
        <p:nvSpPr>
          <p:cNvPr id="6" name="AutoShape 6"/>
          <p:cNvSpPr/>
          <p:nvPr/>
        </p:nvSpPr>
        <p:spPr>
          <a:xfrm>
            <a:off x="2921000" y="3175000"/>
            <a:ext cx="6851650" cy="762000"/>
          </a:xfrm>
          <a:prstGeom prst="roundRect">
            <a:avLst>
              <a:gd name="adj" fmla="val 16666"/>
            </a:avLst>
          </a:prstGeom>
          <a:solidFill>
            <a:srgbClr val="003366">
              <a:alpha val="5000"/>
            </a:srgbClr>
          </a:solidFill>
          <a:ln w="12700" cap="flat" cmpd="sng">
            <a:solidFill>
              <a:srgbClr val="003366">
                <a:alpha val="20000"/>
              </a:srgbClr>
            </a:solid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175000" y="3352800"/>
            <a:ext cx="406400" cy="406400"/>
          </a:xfrm>
          <a:prstGeom prst="rect">
            <a:avLst/>
          </a:prstGeom>
        </p:spPr>
      </p:pic>
      <p:sp>
        <p:nvSpPr>
          <p:cNvPr id="8" name="AutoShape 8"/>
          <p:cNvSpPr/>
          <p:nvPr/>
        </p:nvSpPr>
        <p:spPr>
          <a:xfrm>
            <a:off x="3683000" y="3175000"/>
            <a:ext cx="598424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Topic 5: Implement a Custom Page Replacement Policy</a:t>
            </a:r>
            <a:endParaRPr lang="en-US" sz="1100"/>
          </a:p>
        </p:txBody>
      </p:sp>
      <p:sp>
        <p:nvSpPr>
          <p:cNvPr id="9" name="AutoShape 9"/>
          <p:cNvSpPr/>
          <p:nvPr/>
        </p:nvSpPr>
        <p:spPr>
          <a:xfrm>
            <a:off x="609600" y="4381500"/>
            <a:ext cx="109728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Presented by</a:t>
            </a:r>
            <a:endParaRPr lang="en-US" sz="1100"/>
          </a:p>
        </p:txBody>
      </p:sp>
      <p:sp>
        <p:nvSpPr>
          <p:cNvPr id="10" name="AutoShape 10"/>
          <p:cNvSpPr/>
          <p:nvPr/>
        </p:nvSpPr>
        <p:spPr>
          <a:xfrm>
            <a:off x="609600" y="4762500"/>
            <a:ext cx="10972800" cy="875665"/>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altLang="zh-CN" sz="18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Fu Yushu</a:t>
            </a:r>
            <a:r>
              <a:rPr lang="zh-CN" altLang="en-US" sz="18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付谕书</a:t>
            </a:r>
            <a:r>
              <a:rPr lang="en-US" sz="18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 | 225040139</a:t>
            </a:r>
            <a:endParaRPr lang="en-US" sz="18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ctr">
              <a:lnSpc>
                <a:spcPct val="125000"/>
              </a:lnSpc>
              <a:defRPr/>
            </a:pPr>
            <a:r>
              <a:rPr lang="en-US" sz="18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Gao Xinghao</a:t>
            </a:r>
            <a:r>
              <a:rPr lang="zh-CN" altLang="en-US" sz="18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高兴豪</a:t>
            </a:r>
            <a:r>
              <a:rPr lang="en-US" altLang="zh-CN" sz="18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rPr>
              <a:t> | 225040135</a:t>
            </a:r>
            <a:endParaRPr lang="en-US" sz="1800" b="1" i="0" u="none" strike="noStrike">
              <a:solidFill>
                <a:srgbClr val="0033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ctr">
              <a:lnSpc>
                <a:spcPct val="125000"/>
              </a:lnSpc>
              <a:defRPr/>
            </a:pPr>
            <a:endParaRPr lang="en-US" sz="1100"/>
          </a:p>
        </p:txBody>
      </p:sp>
      <p:sp>
        <p:nvSpPr>
          <p:cNvPr id="11" name="AutoShape 11"/>
          <p:cNvSpPr/>
          <p:nvPr/>
        </p:nvSpPr>
        <p:spPr>
          <a:xfrm>
            <a:off x="609600" y="5588000"/>
            <a:ext cx="109728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808080"/>
                </a:solidFill>
                <a:latin typeface="Noto Sans SC" panose="020B0200000000000000" charset="-122"/>
                <a:ea typeface="Noto Sans SC" panose="020B0200000000000000" charset="-122"/>
                <a:cs typeface="Noto Sans SC" panose="020B0200000000000000" charset="-122"/>
                <a:sym typeface="Noto Sans SC" panose="020B0200000000000000" charset="-122"/>
              </a:rPr>
              <a:t>2026-03-23</a:t>
            </a:r>
            <a:endParaRPr lang="en-US" sz="1100"/>
          </a:p>
        </p:txBody>
      </p:sp>
      <p:sp>
        <p:nvSpPr>
          <p:cNvPr id="12" name="AutoShape 12"/>
          <p:cNvSpPr/>
          <p:nvPr/>
        </p:nvSpPr>
        <p:spPr>
          <a:xfrm>
            <a:off x="0" y="6705600"/>
            <a:ext cx="12192000" cy="1524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1016000"/>
            <a:ext cx="10668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Linux Memory Management Architecture</a:t>
            </a:r>
            <a:endParaRPr lang="en-US" sz="1100"/>
          </a:p>
        </p:txBody>
      </p:sp>
      <p:sp>
        <p:nvSpPr>
          <p:cNvPr id="3" name="AutoShape 3"/>
          <p:cNvSpPr/>
          <p:nvPr/>
        </p:nvSpPr>
        <p:spPr>
          <a:xfrm>
            <a:off x="762000" y="1778000"/>
            <a:ext cx="508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Core Mechanism: Two Lists Model</a:t>
            </a:r>
            <a:endParaRPr lang="en-US" sz="1100"/>
          </a:p>
        </p:txBody>
      </p:sp>
      <p:sp>
        <p:nvSpPr>
          <p:cNvPr id="4" name="AutoShape 4"/>
          <p:cNvSpPr/>
          <p:nvPr/>
        </p:nvSpPr>
        <p:spPr>
          <a:xfrm>
            <a:off x="762000" y="2286000"/>
            <a:ext cx="5080000" cy="1143000"/>
          </a:xfrm>
          <a:prstGeom prst="roundRect">
            <a:avLst>
              <a:gd name="adj" fmla="val 11111"/>
            </a:avLst>
          </a:prstGeom>
          <a:solidFill>
            <a:srgbClr val="003366">
              <a:alpha val="5000"/>
            </a:srgbClr>
          </a:solidFill>
          <a:ln w="12700" cap="flat" cmpd="sng">
            <a:solidFill>
              <a:srgbClr val="003366">
                <a:alpha val="10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2500" y="2603500"/>
            <a:ext cx="508000" cy="508000"/>
          </a:xfrm>
          <a:prstGeom prst="rect">
            <a:avLst/>
          </a:prstGeom>
        </p:spPr>
      </p:pic>
      <p:sp>
        <p:nvSpPr>
          <p:cNvPr id="6" name="AutoShape 6"/>
          <p:cNvSpPr/>
          <p:nvPr/>
        </p:nvSpPr>
        <p:spPr>
          <a:xfrm>
            <a:off x="1587500" y="2413000"/>
            <a:ext cx="4064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Active List</a:t>
            </a:r>
            <a:endParaRPr lang="en-US" sz="1100"/>
          </a:p>
          <a:p>
            <a:pPr indent="0" algn="l">
              <a:lnSpc>
                <a:spcPct val="125000"/>
              </a:lnSpc>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Contains "hot" pages currently in use or recently accessed.</a:t>
            </a:r>
            <a:endParaRPr lang="en-US" sz="1400" b="0" i="0" u="none" strike="noStrike">
              <a:solidFill>
                <a:srgbClr val="808080"/>
              </a:solidFill>
              <a:latin typeface="Arial" panose="020B0604020202020204"/>
              <a:ea typeface="Arial" panose="020B0604020202020204"/>
              <a:cs typeface="Arial" panose="020B0604020202020204"/>
              <a:sym typeface="Arial" panose="020B0604020202020204"/>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0" y="3492500"/>
            <a:ext cx="304800" cy="304800"/>
          </a:xfrm>
          <a:prstGeom prst="rect">
            <a:avLst/>
          </a:prstGeom>
        </p:spPr>
      </p:pic>
      <p:sp>
        <p:nvSpPr>
          <p:cNvPr id="8" name="AutoShape 8"/>
          <p:cNvSpPr/>
          <p:nvPr/>
        </p:nvSpPr>
        <p:spPr>
          <a:xfrm>
            <a:off x="3429000" y="3454400"/>
            <a:ext cx="228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1" u="none" strike="noStrike">
                <a:solidFill>
                  <a:srgbClr val="808080"/>
                </a:solidFill>
                <a:latin typeface="Arial" panose="020B0604020202020204"/>
                <a:ea typeface="Arial" panose="020B0604020202020204"/>
                <a:cs typeface="Arial" panose="020B0604020202020204"/>
                <a:sym typeface="Arial" panose="020B0604020202020204"/>
              </a:rPr>
              <a:t>Aging Process</a:t>
            </a:r>
            <a:endParaRPr lang="en-US" sz="1100"/>
          </a:p>
        </p:txBody>
      </p:sp>
      <p:sp>
        <p:nvSpPr>
          <p:cNvPr id="9" name="AutoShape 9"/>
          <p:cNvSpPr/>
          <p:nvPr/>
        </p:nvSpPr>
        <p:spPr>
          <a:xfrm>
            <a:off x="762000" y="3873500"/>
            <a:ext cx="5080000" cy="1143000"/>
          </a:xfrm>
          <a:prstGeom prst="roundRect">
            <a:avLst>
              <a:gd name="adj" fmla="val 11111"/>
            </a:avLst>
          </a:prstGeom>
          <a:solidFill>
            <a:srgbClr val="808080">
              <a:alpha val="5000"/>
            </a:srgbClr>
          </a:solidFill>
          <a:ln w="12700" cap="flat" cmpd="sng">
            <a:solidFill>
              <a:srgbClr val="808080">
                <a:alpha val="100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 y="4191000"/>
            <a:ext cx="508000" cy="508000"/>
          </a:xfrm>
          <a:prstGeom prst="rect">
            <a:avLst/>
          </a:prstGeom>
        </p:spPr>
      </p:pic>
      <p:sp>
        <p:nvSpPr>
          <p:cNvPr id="11" name="AutoShape 11"/>
          <p:cNvSpPr/>
          <p:nvPr/>
        </p:nvSpPr>
        <p:spPr>
          <a:xfrm>
            <a:off x="1587500" y="4000500"/>
            <a:ext cx="4064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Inactive List</a:t>
            </a:r>
            <a:endParaRPr lang="en-US" sz="1100"/>
          </a:p>
          <a:p>
            <a:pPr indent="0" algn="l">
              <a:lnSpc>
                <a:spcPct val="125000"/>
              </a:lnSpc>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Contains "cold" pages, candidates for eviction to swap.</a:t>
            </a:r>
            <a:endParaRPr lang="en-US" sz="1400" b="0" i="0" u="none" strike="noStrike">
              <a:solidFill>
                <a:srgbClr val="808080"/>
              </a:solidFill>
              <a:latin typeface="Arial" panose="020B0604020202020204"/>
              <a:ea typeface="Arial" panose="020B0604020202020204"/>
              <a:cs typeface="Arial" panose="020B0604020202020204"/>
              <a:sym typeface="Arial" panose="020B0604020202020204"/>
            </a:endParaRPr>
          </a:p>
        </p:txBody>
      </p:sp>
      <p:sp>
        <p:nvSpPr>
          <p:cNvPr id="12" name="AutoShape 12"/>
          <p:cNvSpPr/>
          <p:nvPr/>
        </p:nvSpPr>
        <p:spPr>
          <a:xfrm>
            <a:off x="6350000" y="1778000"/>
            <a:ext cx="508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Implementation Details</a:t>
            </a:r>
            <a:endParaRPr lang="en-US" sz="1100"/>
          </a:p>
        </p:txBody>
      </p:sp>
      <p:sp>
        <p:nvSpPr>
          <p:cNvPr id="13" name="AutoShape 13"/>
          <p:cNvSpPr/>
          <p:nvPr/>
        </p:nvSpPr>
        <p:spPr>
          <a:xfrm>
            <a:off x="6350000" y="2286000"/>
            <a:ext cx="5080000" cy="1143000"/>
          </a:xfrm>
          <a:prstGeom prst="roundRect">
            <a:avLst>
              <a:gd name="adj" fmla="val 11111"/>
            </a:avLst>
          </a:prstGeom>
          <a:solidFill>
            <a:srgbClr val="F5F5F5">
              <a:alpha val="100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00" y="2603500"/>
            <a:ext cx="508000" cy="508000"/>
          </a:xfrm>
          <a:prstGeom prst="rect">
            <a:avLst/>
          </a:prstGeom>
        </p:spPr>
      </p:pic>
      <p:sp>
        <p:nvSpPr>
          <p:cNvPr id="15" name="AutoShape 15"/>
          <p:cNvSpPr/>
          <p:nvPr/>
        </p:nvSpPr>
        <p:spPr>
          <a:xfrm>
            <a:off x="7175500" y="2413000"/>
            <a:ext cx="4064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Key Files</a:t>
            </a:r>
            <a:endParaRPr lang="en-US" sz="1100"/>
          </a:p>
          <a:p>
            <a:pPr indent="0" algn="l">
              <a:lnSpc>
                <a:spcPct val="125000"/>
              </a:lnSpc>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 mm/vmscan.c: Scanning &amp; reclaim logic</a:t>
            </a:r>
            <a:endParaRPr lang="en-US" sz="1400" b="0" i="0" u="none" strike="noStrike">
              <a:solidFill>
                <a:srgbClr val="505050"/>
              </a:solidFill>
              <a:latin typeface="Arial" panose="020B0604020202020204"/>
              <a:ea typeface="Arial" panose="020B0604020202020204"/>
              <a:cs typeface="Arial" panose="020B0604020202020204"/>
              <a:sym typeface="Arial" panose="020B0604020202020204"/>
            </a:endParaRPr>
          </a:p>
          <a:p>
            <a:pPr indent="0" algn="l">
              <a:lnSpc>
                <a:spcPct val="125000"/>
              </a:lnSpc>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 include/linux/mm_types.h: Data structures</a:t>
            </a:r>
            <a:endParaRPr lang="en-US" sz="14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16" name="AutoShape 16"/>
          <p:cNvSpPr/>
          <p:nvPr/>
        </p:nvSpPr>
        <p:spPr>
          <a:xfrm>
            <a:off x="6350000" y="3873500"/>
            <a:ext cx="5080000" cy="1143000"/>
          </a:xfrm>
          <a:prstGeom prst="roundRect">
            <a:avLst>
              <a:gd name="adj" fmla="val 11111"/>
            </a:avLst>
          </a:prstGeom>
          <a:solidFill>
            <a:srgbClr val="F5F5F5">
              <a:alpha val="100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40500" y="4191000"/>
            <a:ext cx="508000" cy="508000"/>
          </a:xfrm>
          <a:prstGeom prst="rect">
            <a:avLst/>
          </a:prstGeom>
        </p:spPr>
      </p:pic>
      <p:sp>
        <p:nvSpPr>
          <p:cNvPr id="18" name="AutoShape 18"/>
          <p:cNvSpPr/>
          <p:nvPr/>
        </p:nvSpPr>
        <p:spPr>
          <a:xfrm>
            <a:off x="7175500" y="4000500"/>
            <a:ext cx="4064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Key Functions</a:t>
            </a:r>
            <a:endParaRPr lang="en-US" sz="1100"/>
          </a:p>
          <a:p>
            <a:pPr indent="0" algn="l">
              <a:lnSpc>
                <a:spcPct val="125000"/>
              </a:lnSpc>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 shrink_active_list(): Moves pages to Inactive</a:t>
            </a:r>
            <a:endParaRPr lang="en-US" sz="1400" b="0" i="0" u="none" strike="noStrike">
              <a:solidFill>
                <a:srgbClr val="505050"/>
              </a:solidFill>
              <a:latin typeface="Arial" panose="020B0604020202020204"/>
              <a:ea typeface="Arial" panose="020B0604020202020204"/>
              <a:cs typeface="Arial" panose="020B0604020202020204"/>
              <a:sym typeface="Arial" panose="020B0604020202020204"/>
            </a:endParaRPr>
          </a:p>
          <a:p>
            <a:pPr indent="0" algn="l">
              <a:lnSpc>
                <a:spcPct val="125000"/>
              </a:lnSpc>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 shrink_inactive_list(): Reclaims pages</a:t>
            </a:r>
            <a:endParaRPr lang="en-US" sz="14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19" name="AutoShape 19"/>
          <p:cNvSpPr/>
          <p:nvPr/>
        </p:nvSpPr>
        <p:spPr>
          <a:xfrm>
            <a:off x="762000" y="5461000"/>
            <a:ext cx="10668000" cy="635000"/>
          </a:xfrm>
          <a:prstGeom prst="roundRect">
            <a:avLst>
              <a:gd name="adj" fmla="val 0"/>
            </a:avLst>
          </a:prstGeom>
          <a:solidFill>
            <a:srgbClr val="003366">
              <a:alpha val="1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nvSpPr>
        <p:spPr>
          <a:xfrm>
            <a:off x="1016000" y="5588000"/>
            <a:ext cx="1016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Summary:</a:t>
            </a:r>
            <a:r>
              <a:rPr lang="en-US" sz="1600" b="0" i="0" u="none" strike="noStrike">
                <a:solidFill>
                  <a:srgbClr val="323232"/>
                </a:solidFill>
                <a:latin typeface="Arial" panose="020B0604020202020204"/>
                <a:ea typeface="Arial" panose="020B0604020202020204"/>
                <a:cs typeface="Arial" panose="020B0604020202020204"/>
                <a:sym typeface="Arial" panose="020B0604020202020204"/>
              </a:rPr>
              <a:t>Pages age from Active to Inactive, and are reclaimed from the Inactive list via the shrinker functions.</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12065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Data Structure Modifications</a:t>
            </a:r>
            <a:endParaRPr lang="en-US" sz="1100"/>
          </a:p>
        </p:txBody>
      </p:sp>
      <p:cxnSp>
        <p:nvCxnSpPr>
          <p:cNvPr id="3" name="Connector 3"/>
          <p:cNvCxnSpPr/>
          <p:nvPr/>
        </p:nvCxnSpPr>
        <p:spPr>
          <a:xfrm rot="-4092">
            <a:off x="762004" y="1263650"/>
            <a:ext cx="10668000" cy="12700"/>
          </a:xfrm>
          <a:prstGeom prst="line">
            <a:avLst/>
          </a:prstGeom>
          <a:solidFill>
            <a:srgbClr val="DEE0E3">
              <a:alpha val="100000"/>
            </a:srgbClr>
          </a:solidFill>
          <a:ln w="25400" cap="flat" cmpd="sng">
            <a:solidFill>
              <a:srgbClr val="003366">
                <a:alpha val="100000"/>
              </a:srgbClr>
            </a:solidFill>
            <a:prstDash val="solid"/>
            <a:round/>
            <a:headEnd type="none" w="lg" len="lg"/>
            <a:tailEnd type="none" w="lg" len="lg"/>
          </a:ln>
        </p:spPr>
      </p:cxn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62000" y="1524000"/>
            <a:ext cx="304800" cy="304800"/>
          </a:xfrm>
          <a:prstGeom prst="rect">
            <a:avLst/>
          </a:prstGeom>
        </p:spPr>
      </p:pic>
      <p:sp>
        <p:nvSpPr>
          <p:cNvPr id="5" name="AutoShape 5"/>
          <p:cNvSpPr/>
          <p:nvPr/>
        </p:nvSpPr>
        <p:spPr>
          <a:xfrm>
            <a:off x="1143000" y="1498600"/>
            <a:ext cx="5080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646464"/>
                </a:solidFill>
                <a:latin typeface="Arial" panose="020B0604020202020204"/>
                <a:ea typeface="Arial" panose="020B0604020202020204"/>
                <a:cs typeface="Arial" panose="020B0604020202020204"/>
                <a:sym typeface="Arial" panose="020B0604020202020204"/>
              </a:rPr>
              <a:t>File: include/linux/mm_types.h</a:t>
            </a:r>
            <a:endParaRPr lang="en-US" sz="1100"/>
          </a:p>
        </p:txBody>
      </p:sp>
      <p:sp>
        <p:nvSpPr>
          <p:cNvPr id="6" name="AutoShape 6"/>
          <p:cNvSpPr/>
          <p:nvPr/>
        </p:nvSpPr>
        <p:spPr>
          <a:xfrm>
            <a:off x="762000" y="1968500"/>
            <a:ext cx="5334000" cy="2794000"/>
          </a:xfrm>
          <a:prstGeom prst="roundRect">
            <a:avLst>
              <a:gd name="adj" fmla="val 4545"/>
            </a:avLst>
          </a:prstGeom>
          <a:solidFill>
            <a:srgbClr val="F5F7FA">
              <a:alpha val="100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952500" y="2095500"/>
            <a:ext cx="4953000" cy="2540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300" b="1" i="0" u="none" strike="noStrike">
                <a:solidFill>
                  <a:srgbClr val="003366"/>
                </a:solidFill>
                <a:latin typeface="Arial" panose="020B0604020202020204"/>
                <a:ea typeface="Arial" panose="020B0604020202020204"/>
                <a:cs typeface="Arial" panose="020B0604020202020204"/>
                <a:sym typeface="Arial" panose="020B0604020202020204"/>
              </a:rPr>
              <a:t>struct </a:t>
            </a:r>
            <a:r>
              <a:rPr lang="en-US" sz="1300" b="0" i="0" u="none" strike="noStrike">
                <a:solidFill>
                  <a:srgbClr val="000000"/>
                </a:solidFill>
                <a:latin typeface="Arial" panose="020B0604020202020204"/>
                <a:ea typeface="Arial" panose="020B0604020202020204"/>
                <a:cs typeface="Arial" panose="020B0604020202020204"/>
                <a:sym typeface="Arial" panose="020B0604020202020204"/>
              </a:rPr>
              <a:t>folio {</a:t>
            </a:r>
            <a:endParaRPr lang="en-US" sz="1100"/>
          </a:p>
          <a:p>
            <a:pPr marL="190500" indent="0" algn="l">
              <a:lnSpc>
                <a:spcPct val="100000"/>
              </a:lnSpc>
            </a:pPr>
            <a:r>
              <a:rPr lang="en-US" sz="1300" b="1" i="0" u="none" strike="noStrike">
                <a:solidFill>
                  <a:srgbClr val="003366"/>
                </a:solidFill>
                <a:latin typeface="Arial" panose="020B0604020202020204"/>
                <a:ea typeface="Arial" panose="020B0604020202020204"/>
                <a:cs typeface="Arial" panose="020B0604020202020204"/>
                <a:sym typeface="Arial" panose="020B0604020202020204"/>
              </a:rPr>
              <a:t>struct </a:t>
            </a:r>
            <a:r>
              <a:rPr lang="en-US" sz="1300" b="0" i="0" u="none" strike="noStrike">
                <a:solidFill>
                  <a:srgbClr val="000000"/>
                </a:solidFill>
                <a:latin typeface="Arial" panose="020B0604020202020204"/>
                <a:ea typeface="Arial" panose="020B0604020202020204"/>
                <a:cs typeface="Arial" panose="020B0604020202020204"/>
                <a:sym typeface="Arial" panose="020B0604020202020204"/>
              </a:rPr>
              <a:t>list_head lru;</a:t>
            </a:r>
            <a:r>
              <a:rPr lang="en-US" sz="1300" b="0" i="0" u="none" strike="noStrike">
                <a:solidFill>
                  <a:srgbClr val="228B22"/>
                </a:solidFill>
                <a:latin typeface="Arial" panose="020B0604020202020204"/>
                <a:ea typeface="Arial" panose="020B0604020202020204"/>
                <a:cs typeface="Arial" panose="020B0604020202020204"/>
                <a:sym typeface="Arial" panose="020B0604020202020204"/>
              </a:rPr>
              <a:t>// Original: LRU list node</a:t>
            </a:r>
            <a:endParaRPr lang="en-US" sz="1300" b="0" i="0" u="none" strike="noStrike">
              <a:solidFill>
                <a:srgbClr val="228B22"/>
              </a:solidFill>
              <a:latin typeface="Arial" panose="020B0604020202020204"/>
              <a:ea typeface="Arial" panose="020B0604020202020204"/>
              <a:cs typeface="Arial" panose="020B0604020202020204"/>
              <a:sym typeface="Arial" panose="020B0604020202020204"/>
            </a:endParaRPr>
          </a:p>
          <a:p>
            <a:pPr marL="190500" indent="0" algn="l">
              <a:lnSpc>
                <a:spcPct val="100000"/>
              </a:lnSpc>
            </a:pPr>
            <a:r>
              <a:rPr lang="en-US" sz="1300" b="1" i="0" u="none" strike="noStrike">
                <a:solidFill>
                  <a:srgbClr val="003366"/>
                </a:solidFill>
                <a:latin typeface="Arial" panose="020B0604020202020204"/>
                <a:ea typeface="Arial" panose="020B0604020202020204"/>
                <a:cs typeface="Arial" panose="020B0604020202020204"/>
                <a:sym typeface="Arial" panose="020B0604020202020204"/>
              </a:rPr>
              <a:t>unsigned long </a:t>
            </a:r>
            <a:r>
              <a:rPr lang="en-US" sz="1300" b="0" i="0" u="none" strike="noStrike">
                <a:solidFill>
                  <a:srgbClr val="000000"/>
                </a:solidFill>
                <a:latin typeface="Arial" panose="020B0604020202020204"/>
                <a:ea typeface="Arial" panose="020B0604020202020204"/>
                <a:cs typeface="Arial" panose="020B0604020202020204"/>
                <a:sym typeface="Arial" panose="020B0604020202020204"/>
              </a:rPr>
              <a:t>flags;</a:t>
            </a:r>
            <a:r>
              <a:rPr lang="en-US" sz="1300" b="0" i="0" u="none" strike="noStrike">
                <a:solidFill>
                  <a:srgbClr val="228B22"/>
                </a:solidFill>
                <a:latin typeface="Arial" panose="020B0604020202020204"/>
                <a:ea typeface="Arial" panose="020B0604020202020204"/>
                <a:cs typeface="Arial" panose="020B0604020202020204"/>
                <a:sym typeface="Arial" panose="020B0604020202020204"/>
              </a:rPr>
              <a:t>// Original: Page flags</a:t>
            </a:r>
            <a:endParaRPr lang="en-US" sz="1300" b="0" i="0" u="none" strike="noStrike">
              <a:solidFill>
                <a:srgbClr val="228B22"/>
              </a:solidFill>
              <a:latin typeface="Arial" panose="020B0604020202020204"/>
              <a:ea typeface="Arial" panose="020B0604020202020204"/>
              <a:cs typeface="Arial" panose="020B0604020202020204"/>
              <a:sym typeface="Arial" panose="020B0604020202020204"/>
            </a:endParaRPr>
          </a:p>
          <a:p>
            <a:pPr marL="190500" indent="0" algn="l">
              <a:lnSpc>
                <a:spcPct val="100000"/>
              </a:lnSpc>
            </a:pPr>
            <a:r>
              <a:rPr lang="en-US" sz="1300" b="0" i="0" u="none" strike="noStrike">
                <a:solidFill>
                  <a:srgbClr val="228B22"/>
                </a:solidFill>
                <a:latin typeface="Arial" panose="020B0604020202020204"/>
                <a:ea typeface="Arial" panose="020B0604020202020204"/>
                <a:cs typeface="Arial" panose="020B0604020202020204"/>
                <a:sym typeface="Arial" panose="020B0604020202020204"/>
              </a:rPr>
              <a:t>// ===== NEW FIELDS =====</a:t>
            </a:r>
            <a:endParaRPr lang="en-US" sz="1300" b="0" i="0" u="none" strike="noStrike">
              <a:solidFill>
                <a:srgbClr val="228B22"/>
              </a:solidFill>
              <a:latin typeface="Arial" panose="020B0604020202020204"/>
              <a:ea typeface="Arial" panose="020B0604020202020204"/>
              <a:cs typeface="Arial" panose="020B0604020202020204"/>
              <a:sym typeface="Arial" panose="020B0604020202020204"/>
            </a:endParaRPr>
          </a:p>
          <a:p>
            <a:pPr marL="190500" indent="0" algn="l">
              <a:lnSpc>
                <a:spcPct val="100000"/>
              </a:lnSpc>
            </a:pPr>
            <a:r>
              <a:rPr lang="en-US" sz="1300" b="1" i="0" u="none" strike="noStrike">
                <a:solidFill>
                  <a:srgbClr val="003366"/>
                </a:solidFill>
                <a:latin typeface="Arial" panose="020B0604020202020204"/>
                <a:ea typeface="Arial" panose="020B0604020202020204"/>
                <a:cs typeface="Arial" panose="020B0604020202020204"/>
                <a:sym typeface="Arial" panose="020B0604020202020204"/>
              </a:rPr>
              <a:t>unsigned long </a:t>
            </a:r>
            <a:r>
              <a:rPr lang="en-US" sz="1300" b="1" i="0" u="none" strike="noStrike">
                <a:solidFill>
                  <a:srgbClr val="CC3300"/>
                </a:solidFill>
                <a:latin typeface="Arial" panose="020B0604020202020204"/>
                <a:ea typeface="Arial" panose="020B0604020202020204"/>
                <a:cs typeface="Arial" panose="020B0604020202020204"/>
                <a:sym typeface="Arial" panose="020B0604020202020204"/>
              </a:rPr>
              <a:t>access_count</a:t>
            </a:r>
            <a:r>
              <a:rPr lang="en-US" sz="1300" b="0" i="0" u="none" strike="noStrike">
                <a:solidFill>
                  <a:srgbClr val="000000"/>
                </a:solidFill>
                <a:latin typeface="Arial" panose="020B0604020202020204"/>
                <a:ea typeface="Arial" panose="020B0604020202020204"/>
                <a:cs typeface="Arial" panose="020B0604020202020204"/>
                <a:sym typeface="Arial" panose="020B0604020202020204"/>
              </a:rPr>
              <a:t>;</a:t>
            </a:r>
            <a:r>
              <a:rPr lang="en-US" sz="1300" b="0" i="0" u="none" strike="noStrike">
                <a:solidFill>
                  <a:srgbClr val="228B22"/>
                </a:solidFill>
                <a:latin typeface="Arial" panose="020B0604020202020204"/>
                <a:ea typeface="Arial" panose="020B0604020202020204"/>
                <a:cs typeface="Arial" panose="020B0604020202020204"/>
                <a:sym typeface="Arial" panose="020B0604020202020204"/>
              </a:rPr>
              <a:t>// Access counter</a:t>
            </a:r>
            <a:endParaRPr lang="en-US" sz="1300" b="0" i="0" u="none" strike="noStrike">
              <a:solidFill>
                <a:srgbClr val="228B22"/>
              </a:solidFill>
              <a:latin typeface="Arial" panose="020B0604020202020204"/>
              <a:ea typeface="Arial" panose="020B0604020202020204"/>
              <a:cs typeface="Arial" panose="020B0604020202020204"/>
              <a:sym typeface="Arial" panose="020B0604020202020204"/>
            </a:endParaRPr>
          </a:p>
          <a:p>
            <a:pPr marL="190500" indent="0" algn="l">
              <a:lnSpc>
                <a:spcPct val="100000"/>
              </a:lnSpc>
            </a:pPr>
            <a:r>
              <a:rPr lang="en-US" sz="1300" b="1" i="0" u="none" strike="noStrike">
                <a:solidFill>
                  <a:srgbClr val="003366"/>
                </a:solidFill>
                <a:latin typeface="Arial" panose="020B0604020202020204"/>
                <a:ea typeface="Arial" panose="020B0604020202020204"/>
                <a:cs typeface="Arial" panose="020B0604020202020204"/>
                <a:sym typeface="Arial" panose="020B0604020202020204"/>
              </a:rPr>
              <a:t>unsigned long </a:t>
            </a:r>
            <a:r>
              <a:rPr lang="en-US" sz="1300" b="1" i="0" u="none" strike="noStrike">
                <a:solidFill>
                  <a:srgbClr val="CC3300"/>
                </a:solidFill>
                <a:latin typeface="Arial" panose="020B0604020202020204"/>
                <a:ea typeface="Arial" panose="020B0604020202020204"/>
                <a:cs typeface="Arial" panose="020B0604020202020204"/>
                <a:sym typeface="Arial" panose="020B0604020202020204"/>
              </a:rPr>
              <a:t>last_access</a:t>
            </a:r>
            <a:r>
              <a:rPr lang="en-US" sz="1300" b="0" i="0" u="none" strike="noStrike">
                <a:solidFill>
                  <a:srgbClr val="000000"/>
                </a:solidFill>
                <a:latin typeface="Arial" panose="020B0604020202020204"/>
                <a:ea typeface="Arial" panose="020B0604020202020204"/>
                <a:cs typeface="Arial" panose="020B0604020202020204"/>
                <a:sym typeface="Arial" panose="020B0604020202020204"/>
              </a:rPr>
              <a:t>;</a:t>
            </a:r>
            <a:r>
              <a:rPr lang="en-US" sz="1300" b="0" i="0" u="none" strike="noStrike">
                <a:solidFill>
                  <a:srgbClr val="228B22"/>
                </a:solidFill>
                <a:latin typeface="Arial" panose="020B0604020202020204"/>
                <a:ea typeface="Arial" panose="020B0604020202020204"/>
                <a:cs typeface="Arial" panose="020B0604020202020204"/>
                <a:sym typeface="Arial" panose="020B0604020202020204"/>
              </a:rPr>
              <a:t>// Last access time</a:t>
            </a:r>
            <a:endParaRPr lang="en-US" sz="1300" b="0" i="0" u="none" strike="noStrike">
              <a:solidFill>
                <a:srgbClr val="228B22"/>
              </a:solidFill>
              <a:latin typeface="Arial" panose="020B0604020202020204"/>
              <a:ea typeface="Arial" panose="020B0604020202020204"/>
              <a:cs typeface="Arial" panose="020B0604020202020204"/>
              <a:sym typeface="Arial" panose="020B0604020202020204"/>
            </a:endParaRPr>
          </a:p>
          <a:p>
            <a:pPr marL="190500" indent="0" algn="l">
              <a:lnSpc>
                <a:spcPct val="100000"/>
              </a:lnSpc>
            </a:pPr>
            <a:r>
              <a:rPr lang="en-US" sz="1300" b="0" i="0" u="none" strike="noStrike">
                <a:solidFill>
                  <a:srgbClr val="228B22"/>
                </a:solidFill>
                <a:latin typeface="Arial" panose="020B0604020202020204"/>
                <a:ea typeface="Arial" panose="020B0604020202020204"/>
                <a:cs typeface="Arial" panose="020B0604020202020204"/>
                <a:sym typeface="Arial" panose="020B0604020202020204"/>
              </a:rPr>
              <a:t>// ======================</a:t>
            </a:r>
            <a:endParaRPr lang="en-US" sz="1300" b="0" i="0" u="none" strike="noStrike">
              <a:solidFill>
                <a:srgbClr val="228B22"/>
              </a:solidFill>
              <a:latin typeface="Arial" panose="020B0604020202020204"/>
              <a:ea typeface="Arial" panose="020B0604020202020204"/>
              <a:cs typeface="Arial" panose="020B0604020202020204"/>
              <a:sym typeface="Arial" panose="020B0604020202020204"/>
            </a:endParaRPr>
          </a:p>
          <a:p>
            <a:pPr marL="190500" indent="0" algn="l">
              <a:lnSpc>
                <a:spcPct val="100000"/>
              </a:lnSpc>
            </a:pPr>
            <a:r>
              <a:rPr lang="en-US" sz="1300" b="1" i="0" u="none" strike="noStrike">
                <a:solidFill>
                  <a:srgbClr val="003366"/>
                </a:solidFill>
                <a:latin typeface="Arial" panose="020B0604020202020204"/>
                <a:ea typeface="Arial" panose="020B0604020202020204"/>
                <a:cs typeface="Arial" panose="020B0604020202020204"/>
                <a:sym typeface="Arial" panose="020B0604020202020204"/>
              </a:rPr>
              <a:t>atomic_t </a:t>
            </a:r>
            <a:r>
              <a:rPr lang="en-US" sz="1300" b="0" i="0" u="none" strike="noStrike">
                <a:solidFill>
                  <a:srgbClr val="000000"/>
                </a:solidFill>
                <a:latin typeface="Arial" panose="020B0604020202020204"/>
                <a:ea typeface="Arial" panose="020B0604020202020204"/>
                <a:cs typeface="Arial" panose="020B0604020202020204"/>
                <a:sym typeface="Arial" panose="020B0604020202020204"/>
              </a:rPr>
              <a:t>_refcount;</a:t>
            </a:r>
            <a:r>
              <a:rPr lang="en-US" sz="1300" b="0" i="0" u="none" strike="noStrike">
                <a:solidFill>
                  <a:srgbClr val="228B22"/>
                </a:solidFill>
                <a:latin typeface="Arial" panose="020B0604020202020204"/>
                <a:ea typeface="Arial" panose="020B0604020202020204"/>
                <a:cs typeface="Arial" panose="020B0604020202020204"/>
                <a:sym typeface="Arial" panose="020B0604020202020204"/>
              </a:rPr>
              <a:t>// Original: Ref count</a:t>
            </a:r>
            <a:endParaRPr lang="en-US" sz="1300" b="0" i="0" u="none" strike="noStrike">
              <a:solidFill>
                <a:srgbClr val="228B22"/>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300" b="0" i="0" u="none" strike="noStrike">
                <a:solidFill>
                  <a:srgbClr val="000000"/>
                </a:solidFill>
                <a:latin typeface="Arial" panose="020B0604020202020204"/>
                <a:ea typeface="Arial" panose="020B0604020202020204"/>
                <a:cs typeface="Arial" panose="020B0604020202020204"/>
                <a:sym typeface="Arial" panose="020B0604020202020204"/>
              </a:rPr>
              <a:t>};</a:t>
            </a:r>
            <a:endParaRPr lang="en-US" sz="1300" b="0" i="0" u="none" strike="noStrike">
              <a:solidFill>
                <a:srgbClr val="000000"/>
              </a:solidFill>
              <a:latin typeface="Arial" panose="020B0604020202020204"/>
              <a:ea typeface="Arial" panose="020B0604020202020204"/>
              <a:cs typeface="Arial" panose="020B0604020202020204"/>
              <a:sym typeface="Arial" panose="020B0604020202020204"/>
            </a:endParaR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4000" y="1968500"/>
            <a:ext cx="304800" cy="304800"/>
          </a:xfrm>
          <a:prstGeom prst="rect">
            <a:avLst/>
          </a:prstGeom>
        </p:spPr>
      </p:pic>
      <p:sp>
        <p:nvSpPr>
          <p:cNvPr id="9" name="AutoShape 9"/>
          <p:cNvSpPr/>
          <p:nvPr/>
        </p:nvSpPr>
        <p:spPr>
          <a:xfrm>
            <a:off x="6985000" y="1930400"/>
            <a:ext cx="444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Implementation Details</a:t>
            </a:r>
            <a:endParaRPr lang="en-US" sz="1100"/>
          </a:p>
        </p:txBody>
      </p:sp>
      <p:sp>
        <p:nvSpPr>
          <p:cNvPr id="10" name="AutoShape 10"/>
          <p:cNvSpPr/>
          <p:nvPr/>
        </p:nvSpPr>
        <p:spPr>
          <a:xfrm>
            <a:off x="6604000" y="2413000"/>
            <a:ext cx="4826000" cy="1270000"/>
          </a:xfrm>
          <a:prstGeom prst="rect">
            <a:avLst/>
          </a:prstGeom>
          <a:noFill/>
          <a:ln w="12700" cap="flat" cmpd="sng">
            <a:noFill/>
            <a:prstDash val="solid"/>
            <a:round/>
          </a:ln>
        </p:spPr>
        <p:txBody>
          <a:bodyPr vert="horz" wrap="square" lIns="0" tIns="0" rIns="0" bIns="0" rtlCol="0" anchor="ctr" anchorCtr="0"/>
          <a:lstStyle/>
          <a:p>
            <a:pPr indent="0" algn="just">
              <a:lnSpc>
                <a:spcPct val="108000"/>
              </a:lnSpc>
              <a:defRPr/>
            </a:pPr>
            <a:r>
              <a:rPr lang="en-US" sz="1600" b="0" i="0" u="none" strike="noStrike">
                <a:solidFill>
                  <a:srgbClr val="333333"/>
                </a:solidFill>
                <a:latin typeface="Arial" panose="020B0604020202020204"/>
                <a:ea typeface="Arial" panose="020B0604020202020204"/>
                <a:cs typeface="Arial" panose="020B0604020202020204"/>
                <a:sym typeface="Arial" panose="020B0604020202020204"/>
              </a:rPr>
              <a:t>We modified the </a:t>
            </a: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struct folio </a:t>
            </a:r>
            <a:r>
              <a:rPr lang="en-US" sz="1600" b="0" i="0" u="none" strike="noStrike">
                <a:solidFill>
                  <a:srgbClr val="333333"/>
                </a:solidFill>
                <a:latin typeface="Arial" panose="020B0604020202020204"/>
                <a:ea typeface="Arial" panose="020B0604020202020204"/>
                <a:cs typeface="Arial" panose="020B0604020202020204"/>
                <a:sym typeface="Arial" panose="020B0604020202020204"/>
              </a:rPr>
              <a:t>to include two new fields for tracking page access patterns:</a:t>
            </a:r>
            <a:endParaRPr lang="en-US" sz="1100"/>
          </a:p>
        </p:txBody>
      </p:sp>
      <p:sp>
        <p:nvSpPr>
          <p:cNvPr id="11" name="AutoShape 11"/>
          <p:cNvSpPr/>
          <p:nvPr/>
        </p:nvSpPr>
        <p:spPr>
          <a:xfrm>
            <a:off x="6604000" y="3683000"/>
            <a:ext cx="4826000" cy="762000"/>
          </a:xfrm>
          <a:prstGeom prst="roundRect">
            <a:avLst>
              <a:gd name="adj" fmla="val 16666"/>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31000" y="3873500"/>
            <a:ext cx="381000" cy="381000"/>
          </a:xfrm>
          <a:prstGeom prst="rect">
            <a:avLst/>
          </a:prstGeom>
        </p:spPr>
      </p:pic>
      <p:sp>
        <p:nvSpPr>
          <p:cNvPr id="13" name="AutoShape 13"/>
          <p:cNvSpPr/>
          <p:nvPr/>
        </p:nvSpPr>
        <p:spPr>
          <a:xfrm>
            <a:off x="7239000" y="3746500"/>
            <a:ext cx="4064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access_count</a:t>
            </a:r>
            <a:endParaRPr lang="en-US" sz="1100"/>
          </a:p>
          <a:p>
            <a:pPr indent="0" algn="l">
              <a:lnSpc>
                <a:spcPct val="125000"/>
              </a:lnSpc>
            </a:pPr>
            <a:r>
              <a:rPr lang="en-US" sz="1400" b="0" i="0" u="none" strike="noStrike">
                <a:solidFill>
                  <a:srgbClr val="646464"/>
                </a:solidFill>
                <a:latin typeface="Arial" panose="020B0604020202020204"/>
                <a:ea typeface="Arial" panose="020B0604020202020204"/>
                <a:cs typeface="Arial" panose="020B0604020202020204"/>
                <a:sym typeface="Arial" panose="020B0604020202020204"/>
              </a:rPr>
              <a:t>Tracks the number of times the page is accessed (Frequency).</a:t>
            </a:r>
            <a:endParaRPr lang="en-US" sz="1400" b="0" i="0" u="none" strike="noStrike">
              <a:solidFill>
                <a:srgbClr val="646464"/>
              </a:solidFill>
              <a:latin typeface="Arial" panose="020B0604020202020204"/>
              <a:ea typeface="Arial" panose="020B0604020202020204"/>
              <a:cs typeface="Arial" panose="020B0604020202020204"/>
              <a:sym typeface="Arial" panose="020B0604020202020204"/>
            </a:endParaRPr>
          </a:p>
        </p:txBody>
      </p:sp>
      <p:sp>
        <p:nvSpPr>
          <p:cNvPr id="14" name="AutoShape 14"/>
          <p:cNvSpPr/>
          <p:nvPr/>
        </p:nvSpPr>
        <p:spPr>
          <a:xfrm>
            <a:off x="6604000" y="4572000"/>
            <a:ext cx="4826000" cy="762000"/>
          </a:xfrm>
          <a:prstGeom prst="roundRect">
            <a:avLst>
              <a:gd name="adj" fmla="val 16666"/>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31000" y="4762500"/>
            <a:ext cx="381000" cy="381000"/>
          </a:xfrm>
          <a:prstGeom prst="rect">
            <a:avLst/>
          </a:prstGeom>
        </p:spPr>
      </p:pic>
      <p:sp>
        <p:nvSpPr>
          <p:cNvPr id="16" name="AutoShape 16"/>
          <p:cNvSpPr/>
          <p:nvPr/>
        </p:nvSpPr>
        <p:spPr>
          <a:xfrm>
            <a:off x="7239000" y="4635500"/>
            <a:ext cx="4064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last_access</a:t>
            </a:r>
            <a:endParaRPr lang="en-US" sz="1100"/>
          </a:p>
          <a:p>
            <a:pPr indent="0" algn="l">
              <a:lnSpc>
                <a:spcPct val="125000"/>
              </a:lnSpc>
            </a:pPr>
            <a:r>
              <a:rPr lang="en-US" sz="1400" b="0" i="0" u="none" strike="noStrike">
                <a:solidFill>
                  <a:srgbClr val="646464"/>
                </a:solidFill>
                <a:latin typeface="Arial" panose="020B0604020202020204"/>
                <a:ea typeface="Arial" panose="020B0604020202020204"/>
                <a:cs typeface="Arial" panose="020B0604020202020204"/>
                <a:sym typeface="Arial" panose="020B0604020202020204"/>
              </a:rPr>
              <a:t>Records the timestamp (jiffies) of the last access (Recency).</a:t>
            </a:r>
            <a:endParaRPr lang="en-US" sz="1400" b="0" i="0" u="none" strike="noStrike">
              <a:solidFill>
                <a:srgbClr val="646464"/>
              </a:solidFill>
              <a:latin typeface="Arial" panose="020B0604020202020204"/>
              <a:ea typeface="Arial" panose="020B0604020202020204"/>
              <a:cs typeface="Arial" panose="020B0604020202020204"/>
              <a:sym typeface="Arial" panose="020B0604020202020204"/>
            </a:endParaRPr>
          </a:p>
        </p:txBody>
      </p:sp>
      <p:sp>
        <p:nvSpPr>
          <p:cNvPr id="17" name="AutoShape 17"/>
          <p:cNvSpPr/>
          <p:nvPr/>
        </p:nvSpPr>
        <p:spPr>
          <a:xfrm>
            <a:off x="762000" y="5588000"/>
            <a:ext cx="10668000" cy="635000"/>
          </a:xfrm>
          <a:prstGeom prst="roundRect">
            <a:avLst>
              <a:gd name="adj" fmla="val 2000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6000" y="5753100"/>
            <a:ext cx="304800" cy="304800"/>
          </a:xfrm>
          <a:prstGeom prst="rect">
            <a:avLst/>
          </a:prstGeom>
        </p:spPr>
      </p:pic>
      <p:sp>
        <p:nvSpPr>
          <p:cNvPr id="19" name="AutoShape 19"/>
          <p:cNvSpPr/>
          <p:nvPr/>
        </p:nvSpPr>
        <p:spPr>
          <a:xfrm>
            <a:off x="1460500" y="5689600"/>
            <a:ext cx="9779000" cy="431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Arial" panose="020B0604020202020204"/>
                <a:ea typeface="Arial" panose="020B0604020202020204"/>
                <a:cs typeface="Arial" panose="020B0604020202020204"/>
                <a:sym typeface="Arial" panose="020B0604020202020204"/>
              </a:rPr>
              <a:t>Impact: Enables the kernel to make smarter page replacement decisions based on both frequency and recency.</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Access Tracking Implementation</a:t>
            </a:r>
            <a:endParaRPr lang="en-US" sz="1100"/>
          </a:p>
        </p:txBody>
      </p:sp>
      <p:sp>
        <p:nvSpPr>
          <p:cNvPr id="3" name="AutoShape 3"/>
          <p:cNvSpPr/>
          <p:nvPr/>
        </p:nvSpPr>
        <p:spPr>
          <a:xfrm>
            <a:off x="762000" y="1397000"/>
            <a:ext cx="5842000" cy="3302000"/>
          </a:xfrm>
          <a:prstGeom prst="roundRect">
            <a:avLst>
              <a:gd name="adj" fmla="val 3846"/>
            </a:avLst>
          </a:prstGeom>
          <a:solidFill>
            <a:srgbClr val="282C34">
              <a:alpha val="100000"/>
            </a:srgbClr>
          </a:solidFill>
          <a:ln w="25400" cap="flat" cmpd="sng">
            <a:noFill/>
            <a:prstDash val="solid"/>
            <a:round/>
          </a:ln>
          <a:effectLst>
            <a:outerShdw blurRad="127000" dist="50800" dir="5400000" algn="tl" rotWithShape="0">
              <a:srgbClr val="000000">
                <a:alpha val="15000"/>
              </a:srgbClr>
            </a:outerShdw>
          </a:effectLst>
        </p:spPr>
        <p:txBody>
          <a:bodyPr vert="horz" wrap="square" lIns="63500" tIns="63500" rIns="63500" bIns="63500" rtlCol="0" anchor="ctr"/>
          <a:lstStyle/>
          <a:p>
            <a:pPr algn="ctr">
              <a:defRPr/>
            </a:pPr>
          </a:p>
        </p:txBody>
      </p:sp>
      <p:sp>
        <p:nvSpPr>
          <p:cNvPr id="4" name="AutoShape 4"/>
          <p:cNvSpPr/>
          <p:nvPr/>
        </p:nvSpPr>
        <p:spPr>
          <a:xfrm>
            <a:off x="762000" y="1397000"/>
            <a:ext cx="5842000" cy="406400"/>
          </a:xfrm>
          <a:prstGeom prst="roundRect">
            <a:avLst>
              <a:gd name="adj" fmla="val 0"/>
            </a:avLst>
          </a:prstGeom>
          <a:solidFill>
            <a:srgbClr val="21252B">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952500" y="1524000"/>
            <a:ext cx="152400" cy="152400"/>
          </a:xfrm>
          <a:prstGeom prst="ellipse">
            <a:avLst/>
          </a:prstGeom>
          <a:solidFill>
            <a:srgbClr val="FF5F56">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06500" y="1524000"/>
            <a:ext cx="152400" cy="152400"/>
          </a:xfrm>
          <a:prstGeom prst="ellipse">
            <a:avLst/>
          </a:prstGeom>
          <a:solidFill>
            <a:srgbClr val="FFBD2E">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1460500" y="1524000"/>
            <a:ext cx="152400" cy="152400"/>
          </a:xfrm>
          <a:prstGeom prst="ellipse">
            <a:avLst/>
          </a:prstGeom>
          <a:solidFill>
            <a:srgbClr val="27C93F">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778000" y="1447800"/>
            <a:ext cx="254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9DA5B4"/>
                </a:solidFill>
                <a:latin typeface="Arial" panose="020B0604020202020204"/>
                <a:ea typeface="Arial" panose="020B0604020202020204"/>
                <a:cs typeface="Arial" panose="020B0604020202020204"/>
                <a:sym typeface="Arial" panose="020B0604020202020204"/>
              </a:rPr>
              <a:t>mm/vmscan.c</a:t>
            </a:r>
            <a:endParaRPr lang="en-US" sz="1100"/>
          </a:p>
        </p:txBody>
      </p:sp>
      <p:sp>
        <p:nvSpPr>
          <p:cNvPr id="9" name="AutoShape 9"/>
          <p:cNvSpPr/>
          <p:nvPr/>
        </p:nvSpPr>
        <p:spPr>
          <a:xfrm>
            <a:off x="889000" y="1905000"/>
            <a:ext cx="5588000" cy="2667000"/>
          </a:xfrm>
          <a:prstGeom prst="rect">
            <a:avLst/>
          </a:prstGeom>
          <a:noFill/>
          <a:ln w="12700" cap="flat" cmpd="sng">
            <a:noFill/>
            <a:prstDash val="solid"/>
            <a:round/>
          </a:ln>
        </p:spPr>
        <p:txBody>
          <a:bodyPr vert="horz" wrap="square" lIns="0" tIns="0" rIns="0" bIns="0" rtlCol="0" anchor="ctr" anchorCtr="0"/>
          <a:lstStyle/>
          <a:p>
            <a:pPr indent="0" algn="l">
              <a:lnSpc>
                <a:spcPts val="2200"/>
              </a:lnSpc>
              <a:defRPr/>
            </a:pPr>
            <a:r>
              <a:rPr lang="en-US" sz="1400" b="0" i="0" u="none" strike="noStrike">
                <a:solidFill>
                  <a:srgbClr val="5C6370"/>
                </a:solidFill>
                <a:latin typeface="Consolas" panose="020B0609020204030204"/>
                <a:ea typeface="Consolas" panose="020B0609020204030204"/>
                <a:cs typeface="Consolas" panose="020B0609020204030204"/>
                <a:sym typeface="Consolas" panose="020B0609020204030204"/>
              </a:rPr>
              <a:t>// Global statistics counter</a:t>
            </a:r>
            <a:endParaRPr lang="en-US" sz="1100"/>
          </a:p>
          <a:p>
            <a:pPr indent="0" algn="l">
              <a:lnSpc>
                <a:spcPts val="2200"/>
              </a:lnSpc>
            </a:pPr>
            <a:r>
              <a:rPr lang="en-US" sz="1400" b="0" i="0" u="none" strike="noStrike">
                <a:solidFill>
                  <a:srgbClr val="C678DD"/>
                </a:solidFill>
                <a:latin typeface="Consolas" panose="020B0609020204030204"/>
                <a:ea typeface="Consolas" panose="020B0609020204030204"/>
                <a:cs typeface="Consolas" panose="020B0609020204030204"/>
                <a:sym typeface="Consolas" panose="020B0609020204030204"/>
              </a:rPr>
              <a:t>static unsigned long </a:t>
            </a: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os_project_evict_count = </a:t>
            </a:r>
            <a:r>
              <a:rPr lang="en-US" sz="1400" b="0" i="0" u="none" strike="noStrike">
                <a:solidFill>
                  <a:srgbClr val="D19A66"/>
                </a:solidFill>
                <a:latin typeface="Consolas" panose="020B0609020204030204"/>
                <a:ea typeface="Consolas" panose="020B0609020204030204"/>
                <a:cs typeface="Consolas" panose="020B0609020204030204"/>
                <a:sym typeface="Consolas" panose="020B0609020204030204"/>
              </a:rPr>
              <a:t>0</a:t>
            </a: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a:t>
            </a:r>
            <a:endPar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a:p>
            <a:pPr indent="0" algn="l">
              <a:lnSpc>
                <a:spcPts val="2200"/>
              </a:lnSpc>
            </a:pPr>
          </a:p>
          <a:p>
            <a:pPr indent="0" algn="l">
              <a:lnSpc>
                <a:spcPts val="2200"/>
              </a:lnSpc>
            </a:pPr>
            <a:r>
              <a:rPr lang="en-US" sz="1400" b="0" i="0" u="none" strike="noStrike">
                <a:solidFill>
                  <a:srgbClr val="5C6370"/>
                </a:solidFill>
                <a:latin typeface="Consolas" panose="020B0609020204030204"/>
                <a:ea typeface="Consolas" panose="020B0609020204030204"/>
                <a:cs typeface="Consolas" panose="020B0609020204030204"/>
                <a:sym typeface="Consolas" panose="020B0609020204030204"/>
              </a:rPr>
              <a:t>// Called on page access</a:t>
            </a:r>
            <a:endParaRPr lang="en-US" sz="1400" b="0" i="0" u="none" strike="noStrike">
              <a:solidFill>
                <a:srgbClr val="5C6370"/>
              </a:solidFill>
              <a:latin typeface="Consolas" panose="020B0609020204030204"/>
              <a:ea typeface="Consolas" panose="020B0609020204030204"/>
              <a:cs typeface="Consolas" panose="020B0609020204030204"/>
              <a:sym typeface="Consolas" panose="020B0609020204030204"/>
            </a:endParaRPr>
          </a:p>
          <a:p>
            <a:pPr indent="0" algn="l">
              <a:lnSpc>
                <a:spcPts val="2200"/>
              </a:lnSpc>
            </a:pPr>
            <a:r>
              <a:rPr lang="en-US" sz="1400" b="0" i="0" u="none" strike="noStrike">
                <a:solidFill>
                  <a:srgbClr val="C678DD"/>
                </a:solidFill>
                <a:latin typeface="Consolas" panose="020B0609020204030204"/>
                <a:ea typeface="Consolas" panose="020B0609020204030204"/>
                <a:cs typeface="Consolas" panose="020B0609020204030204"/>
                <a:sym typeface="Consolas" panose="020B0609020204030204"/>
              </a:rPr>
              <a:t>static void </a:t>
            </a: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update_page_access(</a:t>
            </a:r>
            <a:r>
              <a:rPr lang="en-US" sz="1400" b="0" i="0" u="none" strike="noStrike">
                <a:solidFill>
                  <a:srgbClr val="E06C75"/>
                </a:solidFill>
                <a:latin typeface="Consolas" panose="020B0609020204030204"/>
                <a:ea typeface="Consolas" panose="020B0609020204030204"/>
                <a:cs typeface="Consolas" panose="020B0609020204030204"/>
                <a:sym typeface="Consolas" panose="020B0609020204030204"/>
              </a:rPr>
              <a:t>struct </a:t>
            </a: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folio *folio) {</a:t>
            </a:r>
            <a:endPar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a:p>
            <a:pPr indent="0" algn="l">
              <a:lnSpc>
                <a:spcPts val="2200"/>
              </a:lnSpc>
            </a:pP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folio-&gt;access_count++;</a:t>
            </a:r>
            <a:endPar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a:p>
            <a:pPr indent="0" algn="l">
              <a:lnSpc>
                <a:spcPts val="2200"/>
              </a:lnSpc>
            </a:pP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folio-&gt;last_access = jiffies;</a:t>
            </a:r>
            <a:endPar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a:p>
            <a:pPr indent="0" algn="l">
              <a:lnSpc>
                <a:spcPts val="2200"/>
              </a:lnSpc>
            </a:pPr>
            <a:r>
              <a:rPr lang="en-US" sz="1400" b="0" i="0" u="none" strike="noStrike">
                <a:solidFill>
                  <a:srgbClr val="5C6370"/>
                </a:solidFill>
                <a:latin typeface="Consolas" panose="020B0609020204030204"/>
                <a:ea typeface="Consolas" panose="020B0609020204030204"/>
                <a:cs typeface="Consolas" panose="020B0609020204030204"/>
                <a:sym typeface="Consolas" panose="020B0609020204030204"/>
              </a:rPr>
              <a:t>// Saturating arithmetic check</a:t>
            </a:r>
            <a:endParaRPr lang="en-US" sz="1400" b="0" i="0" u="none" strike="noStrike">
              <a:solidFill>
                <a:srgbClr val="5C6370"/>
              </a:solidFill>
              <a:latin typeface="Consolas" panose="020B0609020204030204"/>
              <a:ea typeface="Consolas" panose="020B0609020204030204"/>
              <a:cs typeface="Consolas" panose="020B0609020204030204"/>
              <a:sym typeface="Consolas" panose="020B0609020204030204"/>
            </a:endParaRPr>
          </a:p>
          <a:p>
            <a:pPr indent="0" algn="l">
              <a:lnSpc>
                <a:spcPts val="2200"/>
              </a:lnSpc>
            </a:pPr>
            <a:r>
              <a:rPr lang="en-US" sz="1400" b="0" i="0" u="none" strike="noStrike">
                <a:solidFill>
                  <a:srgbClr val="C678DD"/>
                </a:solidFill>
                <a:latin typeface="Consolas" panose="020B0609020204030204"/>
                <a:ea typeface="Consolas" panose="020B0609020204030204"/>
                <a:cs typeface="Consolas" panose="020B0609020204030204"/>
                <a:sym typeface="Consolas" panose="020B0609020204030204"/>
              </a:rPr>
              <a:t>if</a:t>
            </a: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(folio-&gt;access_count &gt;</a:t>
            </a:r>
            <a:r>
              <a:rPr lang="en-US" sz="1400" b="0" i="0" u="none" strike="noStrike">
                <a:solidFill>
                  <a:srgbClr val="D19A66"/>
                </a:solidFill>
                <a:latin typeface="Consolas" panose="020B0609020204030204"/>
                <a:ea typeface="Consolas" panose="020B0609020204030204"/>
                <a:cs typeface="Consolas" panose="020B0609020204030204"/>
                <a:sym typeface="Consolas" panose="020B0609020204030204"/>
              </a:rPr>
              <a:t>0xFFFF</a:t>
            </a: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 {</a:t>
            </a:r>
            <a:endPar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a:p>
            <a:pPr indent="0" algn="l">
              <a:lnSpc>
                <a:spcPts val="2200"/>
              </a:lnSpc>
            </a:pP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folio-&gt;access_count =</a:t>
            </a:r>
            <a:r>
              <a:rPr lang="en-US" sz="1400" b="0" i="0" u="none" strike="noStrike">
                <a:solidFill>
                  <a:srgbClr val="D19A66"/>
                </a:solidFill>
                <a:latin typeface="Consolas" panose="020B0609020204030204"/>
                <a:ea typeface="Consolas" panose="020B0609020204030204"/>
                <a:cs typeface="Consolas" panose="020B0609020204030204"/>
                <a:sym typeface="Consolas" panose="020B0609020204030204"/>
              </a:rPr>
              <a:t>0xFFFF</a:t>
            </a: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a:t>
            </a:r>
            <a:endPar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a:p>
            <a:pPr indent="0" algn="l">
              <a:lnSpc>
                <a:spcPts val="2200"/>
              </a:lnSpc>
            </a:pP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a:t>
            </a:r>
            <a:endPar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a:p>
            <a:pPr indent="0" algn="l">
              <a:lnSpc>
                <a:spcPts val="2200"/>
              </a:lnSpc>
            </a:pPr>
            <a:r>
              <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rPr>
              <a:t>}</a:t>
            </a:r>
            <a:endParaRPr lang="en-US" sz="14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p:txBody>
      </p:sp>
      <p:sp>
        <p:nvSpPr>
          <p:cNvPr id="10" name="AutoShape 10"/>
          <p:cNvSpPr/>
          <p:nvPr>
            <p:custDataLst>
              <p:tags r:id="rId1"/>
            </p:custDataLst>
          </p:nvPr>
        </p:nvSpPr>
        <p:spPr>
          <a:xfrm>
            <a:off x="6858000" y="1397000"/>
            <a:ext cx="4572000" cy="1524000"/>
          </a:xfrm>
          <a:prstGeom prst="roundRect">
            <a:avLst>
              <a:gd name="adj" fmla="val 8333"/>
            </a:avLst>
          </a:prstGeom>
          <a:solidFill>
            <a:srgbClr val="F0F4F8">
              <a:alpha val="100000"/>
            </a:srgbClr>
          </a:solidFill>
          <a:ln w="12700" cap="flat" cmpd="sng">
            <a:solidFill>
              <a:srgbClr val="003366">
                <a:alpha val="1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8500" y="1587500"/>
            <a:ext cx="406400" cy="406400"/>
          </a:xfrm>
          <a:prstGeom prst="rect">
            <a:avLst/>
          </a:prstGeom>
        </p:spPr>
      </p:pic>
      <p:sp>
        <p:nvSpPr>
          <p:cNvPr id="12" name="AutoShape 12"/>
          <p:cNvSpPr/>
          <p:nvPr>
            <p:custDataLst>
              <p:tags r:id="rId5"/>
            </p:custDataLst>
          </p:nvPr>
        </p:nvSpPr>
        <p:spPr>
          <a:xfrm>
            <a:off x="7556500" y="1524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Trigger Mechanism</a:t>
            </a:r>
            <a:endParaRPr lang="en-US" sz="1100"/>
          </a:p>
        </p:txBody>
      </p:sp>
      <p:sp>
        <p:nvSpPr>
          <p:cNvPr id="13" name="AutoShape 13"/>
          <p:cNvSpPr/>
          <p:nvPr>
            <p:custDataLst>
              <p:tags r:id="rId6"/>
            </p:custDataLst>
          </p:nvPr>
        </p:nvSpPr>
        <p:spPr>
          <a:xfrm>
            <a:off x="7048500" y="1968500"/>
            <a:ext cx="4191000" cy="762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Called when the hardware sets the </a:t>
            </a:r>
            <a:r>
              <a:rPr lang="en-US" sz="1400" b="1" i="0" u="none" strike="noStrike">
                <a:solidFill>
                  <a:srgbClr val="003366"/>
                </a:solidFill>
                <a:latin typeface="Arial" panose="020B0604020202020204"/>
                <a:ea typeface="Arial" panose="020B0604020202020204"/>
                <a:cs typeface="Arial" panose="020B0604020202020204"/>
                <a:sym typeface="Arial" panose="020B0604020202020204"/>
              </a:rPr>
              <a:t>PG_referenced </a:t>
            </a: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bit or when the kernel detects a page access, ensuring every touch is counted.</a:t>
            </a:r>
            <a:endParaRPr lang="en-US" sz="1100"/>
          </a:p>
        </p:txBody>
      </p:sp>
      <p:sp>
        <p:nvSpPr>
          <p:cNvPr id="14" name="AutoShape 14"/>
          <p:cNvSpPr/>
          <p:nvPr>
            <p:custDataLst>
              <p:tags r:id="rId7"/>
            </p:custDataLst>
          </p:nvPr>
        </p:nvSpPr>
        <p:spPr>
          <a:xfrm>
            <a:off x="6858000" y="3175000"/>
            <a:ext cx="4572000" cy="1524000"/>
          </a:xfrm>
          <a:prstGeom prst="roundRect">
            <a:avLst>
              <a:gd name="adj" fmla="val 8333"/>
            </a:avLst>
          </a:prstGeom>
          <a:solidFill>
            <a:srgbClr val="F0F4F8">
              <a:alpha val="100000"/>
            </a:srgbClr>
          </a:solidFill>
          <a:ln w="12700" cap="flat" cmpd="sng">
            <a:solidFill>
              <a:srgbClr val="003366">
                <a:alpha val="10000"/>
              </a:srgbClr>
            </a:solid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custDataLst>
              <p:tags r:id="rId8"/>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48500" y="3365500"/>
            <a:ext cx="406400" cy="406400"/>
          </a:xfrm>
          <a:prstGeom prst="rect">
            <a:avLst/>
          </a:prstGeom>
        </p:spPr>
      </p:pic>
      <p:sp>
        <p:nvSpPr>
          <p:cNvPr id="16" name="AutoShape 16"/>
          <p:cNvSpPr/>
          <p:nvPr>
            <p:custDataLst>
              <p:tags r:id="rId11"/>
            </p:custDataLst>
          </p:nvPr>
        </p:nvSpPr>
        <p:spPr>
          <a:xfrm>
            <a:off x="7556500" y="3302000"/>
            <a:ext cx="368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Core Implementation</a:t>
            </a:r>
            <a:endParaRPr lang="en-US" sz="1100"/>
          </a:p>
        </p:txBody>
      </p:sp>
      <p:sp>
        <p:nvSpPr>
          <p:cNvPr id="17" name="AutoShape 17"/>
          <p:cNvSpPr/>
          <p:nvPr>
            <p:custDataLst>
              <p:tags r:id="rId12"/>
            </p:custDataLst>
          </p:nvPr>
        </p:nvSpPr>
        <p:spPr>
          <a:xfrm>
            <a:off x="7048500" y="3746500"/>
            <a:ext cx="4191000" cy="762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Increments </a:t>
            </a:r>
            <a:r>
              <a:rPr lang="en-US" sz="1400" b="1" i="0" u="none" strike="noStrike">
                <a:solidFill>
                  <a:srgbClr val="003366"/>
                </a:solidFill>
                <a:latin typeface="Arial" panose="020B0604020202020204"/>
                <a:ea typeface="Arial" panose="020B0604020202020204"/>
                <a:cs typeface="Arial" panose="020B0604020202020204"/>
                <a:sym typeface="Arial" panose="020B0604020202020204"/>
              </a:rPr>
              <a:t>access_count </a:t>
            </a: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and updates </a:t>
            </a:r>
            <a:r>
              <a:rPr lang="en-US" sz="1400" b="1" i="0" u="none" strike="noStrike">
                <a:solidFill>
                  <a:srgbClr val="003366"/>
                </a:solidFill>
                <a:latin typeface="Arial" panose="020B0604020202020204"/>
                <a:ea typeface="Arial" panose="020B0604020202020204"/>
                <a:cs typeface="Arial" panose="020B0604020202020204"/>
                <a:sym typeface="Arial" panose="020B0604020202020204"/>
              </a:rPr>
              <a:t>last_access </a:t>
            </a: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timestamp. Includes a saturation check to prevent integer overflow.</a:t>
            </a:r>
            <a:endParaRPr lang="en-US" sz="1100"/>
          </a:p>
        </p:txBody>
      </p:sp>
      <p:sp>
        <p:nvSpPr>
          <p:cNvPr id="18" name="AutoShape 18"/>
          <p:cNvSpPr/>
          <p:nvPr/>
        </p:nvSpPr>
        <p:spPr>
          <a:xfrm>
            <a:off x="762000" y="4953000"/>
            <a:ext cx="10668000" cy="1016000"/>
          </a:xfrm>
          <a:prstGeom prst="roundRect">
            <a:avLst>
              <a:gd name="adj" fmla="val 12500"/>
            </a:avLst>
          </a:prstGeom>
          <a:solidFill>
            <a:srgbClr val="003366">
              <a:alpha val="5000"/>
            </a:srgbClr>
          </a:solidFill>
          <a:ln w="12700" cap="flat" cmpd="sng">
            <a:solidFill>
              <a:srgbClr val="003366">
                <a:alpha val="20000"/>
              </a:srgbClr>
            </a:solidFill>
            <a:prstDash val="dash"/>
            <a:round/>
          </a:ln>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6000" y="5207000"/>
            <a:ext cx="508000" cy="508000"/>
          </a:xfrm>
          <a:prstGeom prst="rect">
            <a:avLst/>
          </a:prstGeom>
        </p:spPr>
      </p:pic>
      <p:sp>
        <p:nvSpPr>
          <p:cNvPr id="20" name="AutoShape 20"/>
          <p:cNvSpPr/>
          <p:nvPr/>
        </p:nvSpPr>
        <p:spPr>
          <a:xfrm>
            <a:off x="1651000" y="5080000"/>
            <a:ext cx="9525000" cy="762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Key Takeaway:</a:t>
            </a:r>
            <a:r>
              <a:rPr lang="en-US" sz="1600" b="0" i="0" u="none" strike="noStrike">
                <a:solidFill>
                  <a:srgbClr val="323232"/>
                </a:solidFill>
                <a:latin typeface="Arial" panose="020B0604020202020204"/>
                <a:ea typeface="Arial" panose="020B0604020202020204"/>
                <a:cs typeface="Arial" panose="020B0604020202020204"/>
                <a:sym typeface="Arial" panose="020B0604020202020204"/>
              </a:rPr>
              <a:t>The implementation ensures accurate tracking of page usage frequency and recency, critical for the LRU (Least Recently Used) eviction policy decision making.</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287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Core Algorithm: Page Aging</a:t>
            </a:r>
            <a:endParaRPr lang="en-US" sz="1100"/>
          </a:p>
        </p:txBody>
      </p:sp>
      <p:sp>
        <p:nvSpPr>
          <p:cNvPr id="3" name="AutoShape 3"/>
          <p:cNvSpPr/>
          <p:nvPr/>
        </p:nvSpPr>
        <p:spPr>
          <a:xfrm>
            <a:off x="762000" y="1397000"/>
            <a:ext cx="5842000" cy="3556000"/>
          </a:xfrm>
          <a:prstGeom prst="roundRect">
            <a:avLst>
              <a:gd name="adj" fmla="val 3571"/>
            </a:avLst>
          </a:prstGeom>
          <a:solidFill>
            <a:srgbClr val="F8F9FA">
              <a:alpha val="100000"/>
            </a:srgbClr>
          </a:solidFill>
          <a:ln w="12700" cap="flat" cmpd="sng">
            <a:solidFill>
              <a:srgbClr val="DCE0E6">
                <a:alpha val="100000"/>
              </a:srgbClr>
            </a:solidFill>
            <a:prstDash val="solid"/>
            <a:round/>
          </a:ln>
        </p:spPr>
        <p:txBody>
          <a:bodyPr vert="horz" wrap="square" lIns="63500" tIns="63500" rIns="63500" bIns="63500" rtlCol="0" anchor="ctr"/>
          <a:lstStyle/>
          <a:p>
            <a:pPr algn="ctr">
              <a:defRPr/>
            </a:pPr>
          </a:p>
        </p:txBody>
      </p:sp>
      <p:sp>
        <p:nvSpPr>
          <p:cNvPr id="4" name="AutoShape 4"/>
          <p:cNvSpPr/>
          <p:nvPr/>
        </p:nvSpPr>
        <p:spPr>
          <a:xfrm>
            <a:off x="762000" y="1397000"/>
            <a:ext cx="5842000" cy="381000"/>
          </a:xfrm>
          <a:prstGeom prst="roundRect">
            <a:avLst>
              <a:gd name="adj" fmla="val 33333"/>
            </a:avLst>
          </a:prstGeom>
          <a:solidFill>
            <a:srgbClr val="E5E7EB">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952500" y="1498600"/>
            <a:ext cx="152400" cy="152400"/>
          </a:xfrm>
          <a:prstGeom prst="ellipse">
            <a:avLst/>
          </a:prstGeom>
          <a:solidFill>
            <a:srgbClr val="FF5F57">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06500" y="1498600"/>
            <a:ext cx="152400" cy="152400"/>
          </a:xfrm>
          <a:prstGeom prst="ellipse">
            <a:avLst/>
          </a:prstGeom>
          <a:solidFill>
            <a:srgbClr val="FFBD2E">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1460500" y="1498600"/>
            <a:ext cx="152400" cy="152400"/>
          </a:xfrm>
          <a:prstGeom prst="ellipse">
            <a:avLst/>
          </a:prstGeom>
          <a:solidFill>
            <a:srgbClr val="27C93F">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952500" y="1905000"/>
            <a:ext cx="5461000" cy="2794000"/>
          </a:xfrm>
          <a:prstGeom prst="rect">
            <a:avLst/>
          </a:prstGeom>
          <a:noFill/>
          <a:ln w="12700" cap="flat" cmpd="sng">
            <a:noFill/>
            <a:prstDash val="solid"/>
            <a:round/>
          </a:ln>
        </p:spPr>
        <p:txBody>
          <a:bodyPr vert="horz" wrap="square" lIns="0" tIns="0" rIns="0" bIns="0" rtlCol="0" anchor="t" anchorCtr="0"/>
          <a:lstStyle/>
          <a:p>
            <a:pPr indent="0" algn="l">
              <a:lnSpc>
                <a:spcPct val="100000"/>
              </a:lnSpc>
              <a:defRPr/>
            </a:pPr>
            <a:r>
              <a:rPr lang="en-US" sz="1400" b="1" i="0" u="none" strike="noStrike">
                <a:solidFill>
                  <a:srgbClr val="6B7280"/>
                </a:solidFill>
                <a:latin typeface="Arial" panose="020B0604020202020204"/>
                <a:ea typeface="Arial" panose="020B0604020202020204"/>
                <a:cs typeface="Arial" panose="020B0604020202020204"/>
                <a:sym typeface="Arial" panose="020B0604020202020204"/>
              </a:rPr>
              <a:t>static void </a:t>
            </a:r>
            <a:r>
              <a:rPr lang="en-US" sz="1400" b="1" i="0" u="none" strike="noStrike">
                <a:solidFill>
                  <a:srgbClr val="003366"/>
                </a:solidFill>
                <a:latin typeface="Arial" panose="020B0604020202020204"/>
                <a:ea typeface="Arial" panose="020B0604020202020204"/>
                <a:cs typeface="Arial" panose="020B0604020202020204"/>
                <a:sym typeface="Arial" panose="020B0604020202020204"/>
              </a:rPr>
              <a:t>shrink_active_list </a:t>
            </a:r>
            <a:r>
              <a:rPr lang="en-US" sz="1400" b="0" i="0" u="none" strike="noStrike">
                <a:solidFill>
                  <a:srgbClr val="374151"/>
                </a:solidFill>
                <a:latin typeface="Arial" panose="020B0604020202020204"/>
                <a:ea typeface="Arial" panose="020B0604020202020204"/>
                <a:cs typeface="Arial" panose="020B0604020202020204"/>
                <a:sym typeface="Arial" panose="020B0604020202020204"/>
              </a:rPr>
              <a:t>(unsigned long nr_to_scan, ...) {</a:t>
            </a:r>
            <a:endParaRPr lang="en-US" sz="1100"/>
          </a:p>
          <a:p>
            <a:pPr indent="0" algn="l">
              <a:lnSpc>
                <a:spcPct val="100000"/>
              </a:lnSpc>
            </a:pPr>
            <a:r>
              <a:rPr lang="en-US" sz="1400" b="0" i="0" u="none" strike="noStrike">
                <a:solidFill>
                  <a:srgbClr val="374151"/>
                </a:solidFill>
                <a:latin typeface="Arial" panose="020B0604020202020204"/>
                <a:ea typeface="Arial" panose="020B0604020202020204"/>
                <a:cs typeface="Arial" panose="020B0604020202020204"/>
                <a:sym typeface="Arial" panose="020B0604020202020204"/>
              </a:rPr>
              <a:t>LIST_HEAD(l_hold);</a:t>
            </a:r>
            <a:r>
              <a:rPr lang="en-US" sz="1400" b="0" i="0" u="none" strike="noStrike">
                <a:solidFill>
                  <a:srgbClr val="9CA3AF"/>
                </a:solidFill>
                <a:latin typeface="Arial" panose="020B0604020202020204"/>
                <a:ea typeface="Arial" panose="020B0604020202020204"/>
                <a:cs typeface="Arial" panose="020B0604020202020204"/>
                <a:sym typeface="Arial" panose="020B0604020202020204"/>
              </a:rPr>
              <a:t>// 1. Isolate Pages</a:t>
            </a:r>
            <a:endParaRPr lang="en-US" sz="1400" b="0" i="0" u="none" strike="noStrike">
              <a:solidFill>
                <a:srgbClr val="9CA3AF"/>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400" b="0" i="0" u="none" strike="noStrike">
                <a:solidFill>
                  <a:srgbClr val="374151"/>
                </a:solidFill>
                <a:latin typeface="Arial" panose="020B0604020202020204"/>
                <a:ea typeface="Arial" panose="020B0604020202020204"/>
                <a:cs typeface="Arial" panose="020B0604020202020204"/>
                <a:sym typeface="Arial" panose="020B0604020202020204"/>
              </a:rPr>
              <a:t>isolate_lru_pages(nr_to_scan, &amp;l_hold);</a:t>
            </a:r>
            <a:endParaRPr lang="en-US" sz="1400" b="0" i="0" u="none" strike="noStrike">
              <a:solidFill>
                <a:srgbClr val="374151"/>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400" b="1" i="0" u="none" strike="noStrike">
                <a:solidFill>
                  <a:srgbClr val="6B7280"/>
                </a:solidFill>
                <a:latin typeface="Arial" panose="020B0604020202020204"/>
                <a:ea typeface="Arial" panose="020B0604020202020204"/>
                <a:cs typeface="Arial" panose="020B0604020202020204"/>
                <a:sym typeface="Arial" panose="020B0604020202020204"/>
              </a:rPr>
              <a:t>while</a:t>
            </a:r>
            <a:r>
              <a:rPr lang="en-US" sz="1400" b="0" i="0" u="none" strike="noStrike">
                <a:solidFill>
                  <a:srgbClr val="374151"/>
                </a:solidFill>
                <a:latin typeface="Arial" panose="020B0604020202020204"/>
                <a:ea typeface="Arial" panose="020B0604020202020204"/>
                <a:cs typeface="Arial" panose="020B0604020202020204"/>
                <a:sym typeface="Arial" panose="020B0604020202020204"/>
              </a:rPr>
              <a:t>(!list_empty(&amp;l_hold)) {</a:t>
            </a:r>
            <a:endParaRPr lang="en-US" sz="1400" b="0" i="0" u="none" strike="noStrike">
              <a:solidFill>
                <a:srgbClr val="374151"/>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400" b="0" i="0" u="none" strike="noStrike">
                <a:solidFill>
                  <a:srgbClr val="374151"/>
                </a:solidFill>
                <a:latin typeface="Arial" panose="020B0604020202020204"/>
                <a:ea typeface="Arial" panose="020B0604020202020204"/>
                <a:cs typeface="Arial" panose="020B0604020202020204"/>
                <a:sym typeface="Arial" panose="020B0604020202020204"/>
              </a:rPr>
              <a:t>struct folio *folio = lru_to_folio(...);</a:t>
            </a:r>
            <a:endParaRPr lang="en-US" sz="1400" b="0" i="0" u="none" strike="noStrike">
              <a:solidFill>
                <a:srgbClr val="374151"/>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400" b="0" i="0" u="none" strike="noStrike">
                <a:solidFill>
                  <a:srgbClr val="374151"/>
                </a:solidFill>
                <a:latin typeface="Arial" panose="020B0604020202020204"/>
                <a:ea typeface="Arial" panose="020B0604020202020204"/>
                <a:cs typeface="Arial" panose="020B0604020202020204"/>
                <a:sym typeface="Arial" panose="020B0604020202020204"/>
              </a:rPr>
              <a:t>list_del(&amp;folio-&gt;lru);</a:t>
            </a:r>
            <a:r>
              <a:rPr lang="en-US" sz="1400" b="0" i="0" u="none" strike="noStrike">
                <a:solidFill>
                  <a:srgbClr val="9CA3AF"/>
                </a:solidFill>
                <a:latin typeface="Arial" panose="020B0604020202020204"/>
                <a:ea typeface="Arial" panose="020B0604020202020204"/>
                <a:cs typeface="Arial" panose="020B0604020202020204"/>
                <a:sym typeface="Arial" panose="020B0604020202020204"/>
              </a:rPr>
              <a:t>// 2. Decide State</a:t>
            </a:r>
            <a:endParaRPr lang="en-US" sz="1400" b="0" i="0" u="none" strike="noStrike">
              <a:solidFill>
                <a:srgbClr val="9CA3AF"/>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400" b="0" i="0" u="none" strike="noStrike">
                <a:solidFill>
                  <a:srgbClr val="374151"/>
                </a:solidFill>
                <a:latin typeface="Arial" panose="020B0604020202020204"/>
                <a:ea typeface="Arial" panose="020B0604020202020204"/>
                <a:cs typeface="Arial" panose="020B0604020202020204"/>
                <a:sym typeface="Arial" panose="020B0604020202020204"/>
              </a:rPr>
              <a:t>}</a:t>
            </a:r>
            <a:endParaRPr lang="en-US" sz="1400" b="0" i="0" u="none" strike="noStrike">
              <a:solidFill>
                <a:srgbClr val="374151"/>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400" b="0" i="0" u="none" strike="noStrike">
                <a:solidFill>
                  <a:srgbClr val="374151"/>
                </a:solidFill>
                <a:latin typeface="Arial" panose="020B0604020202020204"/>
                <a:ea typeface="Arial" panose="020B0604020202020204"/>
                <a:cs typeface="Arial" panose="020B0604020202020204"/>
                <a:sym typeface="Arial" panose="020B0604020202020204"/>
              </a:rPr>
              <a:t>}</a:t>
            </a:r>
            <a:endParaRPr lang="en-US" sz="1400" b="0" i="0" u="none" strike="noStrike">
              <a:solidFill>
                <a:srgbClr val="374151"/>
              </a:solidFill>
              <a:latin typeface="Arial" panose="020B0604020202020204"/>
              <a:ea typeface="Arial" panose="020B0604020202020204"/>
              <a:cs typeface="Arial" panose="020B0604020202020204"/>
              <a:sym typeface="Arial" panose="020B0604020202020204"/>
            </a:endParaRPr>
          </a:p>
        </p:txBody>
      </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985000" y="1397000"/>
            <a:ext cx="406400" cy="406400"/>
          </a:xfrm>
          <a:prstGeom prst="rect">
            <a:avLst/>
          </a:prstGeom>
        </p:spPr>
      </p:pic>
      <p:sp>
        <p:nvSpPr>
          <p:cNvPr id="10" name="AutoShape 10"/>
          <p:cNvSpPr/>
          <p:nvPr/>
        </p:nvSpPr>
        <p:spPr>
          <a:xfrm>
            <a:off x="7493000" y="1333500"/>
            <a:ext cx="3937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Function: shrink_active_list()</a:t>
            </a:r>
            <a:endParaRPr lang="en-US" sz="1100"/>
          </a:p>
        </p:txBody>
      </p:sp>
      <p:sp>
        <p:nvSpPr>
          <p:cNvPr id="11" name="AutoShape 11"/>
          <p:cNvSpPr/>
          <p:nvPr/>
        </p:nvSpPr>
        <p:spPr>
          <a:xfrm>
            <a:off x="6985000" y="2032000"/>
            <a:ext cx="4445000" cy="1524000"/>
          </a:xfrm>
          <a:prstGeom prst="roundRect">
            <a:avLst>
              <a:gd name="adj" fmla="val 8333"/>
            </a:avLst>
          </a:prstGeom>
          <a:solidFill>
            <a:srgbClr val="003366">
              <a:alpha val="5000"/>
            </a:srgbClr>
          </a:solidFill>
          <a:ln w="12700" cap="flat" cmpd="sng">
            <a:solidFill>
              <a:srgbClr val="003366">
                <a:alpha val="20000"/>
              </a:srgbClr>
            </a:solid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5500" y="2222500"/>
            <a:ext cx="304800" cy="304800"/>
          </a:xfrm>
          <a:prstGeom prst="rect">
            <a:avLst/>
          </a:prstGeom>
        </p:spPr>
      </p:pic>
      <p:sp>
        <p:nvSpPr>
          <p:cNvPr id="13" name="AutoShape 13"/>
          <p:cNvSpPr/>
          <p:nvPr/>
        </p:nvSpPr>
        <p:spPr>
          <a:xfrm>
            <a:off x="7620000" y="2159000"/>
            <a:ext cx="3683000" cy="1270000"/>
          </a:xfrm>
          <a:prstGeom prst="rect">
            <a:avLst/>
          </a:prstGeom>
          <a:noFill/>
          <a:ln w="12700" cap="flat" cmpd="sng">
            <a:noFill/>
            <a:prstDash val="solid"/>
            <a:round/>
          </a:ln>
        </p:spPr>
        <p:txBody>
          <a:bodyPr vert="horz" wrap="square" lIns="0" tIns="0" rIns="0" bIns="0" rtlCol="0" anchor="t" anchorCtr="0"/>
          <a:lstStyle/>
          <a:p>
            <a:pPr indent="0" algn="l">
              <a:lnSpc>
                <a:spcPct val="108000"/>
              </a:lnSpc>
              <a:defRPr/>
            </a:pPr>
            <a:r>
              <a:rPr lang="en-US" sz="1600" b="0" i="0" u="none" strike="noStrike">
                <a:solidFill>
                  <a:srgbClr val="374151"/>
                </a:solidFill>
                <a:latin typeface="Arial" panose="020B0604020202020204"/>
                <a:ea typeface="Arial" panose="020B0604020202020204"/>
                <a:cs typeface="Arial" panose="020B0604020202020204"/>
                <a:sym typeface="Arial" panose="020B0604020202020204"/>
              </a:rPr>
              <a:t>Responsible for </a:t>
            </a: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aging pages</a:t>
            </a:r>
            <a:r>
              <a:rPr lang="en-US" sz="1600" b="0" i="0" u="none" strike="noStrike">
                <a:solidFill>
                  <a:srgbClr val="374151"/>
                </a:solidFill>
                <a:latin typeface="Arial" panose="020B0604020202020204"/>
                <a:ea typeface="Arial" panose="020B0604020202020204"/>
                <a:cs typeface="Arial" panose="020B0604020202020204"/>
                <a:sym typeface="Arial" panose="020B0604020202020204"/>
              </a:rPr>
              <a:t>. Isolates a batch of pages from the Active List and iterates through them to determine their next state (Active vs. Inactive).</a:t>
            </a:r>
            <a:endParaRPr lang="en-US" sz="1100"/>
          </a:p>
        </p:txBody>
      </p:sp>
      <p:sp>
        <p:nvSpPr>
          <p:cNvPr id="14" name="AutoShape 14"/>
          <p:cNvSpPr/>
          <p:nvPr/>
        </p:nvSpPr>
        <p:spPr>
          <a:xfrm>
            <a:off x="762000" y="52070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Process Flow</a:t>
            </a:r>
            <a:endParaRPr lang="en-US" sz="1100"/>
          </a:p>
        </p:txBody>
      </p:sp>
      <p:sp>
        <p:nvSpPr>
          <p:cNvPr id="15" name="AutoShape 15"/>
          <p:cNvSpPr/>
          <p:nvPr/>
        </p:nvSpPr>
        <p:spPr>
          <a:xfrm>
            <a:off x="762000" y="5715000"/>
            <a:ext cx="3302000" cy="508000"/>
          </a:xfrm>
          <a:prstGeom prst="roundRect">
            <a:avLst>
              <a:gd name="adj" fmla="val 5000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762000" y="5778500"/>
            <a:ext cx="330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FFFFFF"/>
                </a:solidFill>
                <a:latin typeface="Arial" panose="020B0604020202020204"/>
                <a:ea typeface="Arial" panose="020B0604020202020204"/>
                <a:cs typeface="Arial" panose="020B0604020202020204"/>
                <a:sym typeface="Arial" panose="020B0604020202020204"/>
              </a:rPr>
              <a:t>1. Isolate Pages</a:t>
            </a:r>
            <a:endParaRPr lang="en-US" sz="1100"/>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4500" y="5778500"/>
            <a:ext cx="381000" cy="381000"/>
          </a:xfrm>
          <a:prstGeom prst="rect">
            <a:avLst/>
          </a:prstGeom>
        </p:spPr>
      </p:pic>
      <p:sp>
        <p:nvSpPr>
          <p:cNvPr id="18" name="AutoShape 18"/>
          <p:cNvSpPr/>
          <p:nvPr/>
        </p:nvSpPr>
        <p:spPr>
          <a:xfrm>
            <a:off x="4826000" y="5715000"/>
            <a:ext cx="3302000" cy="508000"/>
          </a:xfrm>
          <a:prstGeom prst="roundRect">
            <a:avLst>
              <a:gd name="adj" fmla="val 5000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4826000" y="5778500"/>
            <a:ext cx="330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FFFFFF"/>
                </a:solidFill>
                <a:latin typeface="Arial" panose="020B0604020202020204"/>
                <a:ea typeface="Arial" panose="020B0604020202020204"/>
                <a:cs typeface="Arial" panose="020B0604020202020204"/>
                <a:sym typeface="Arial" panose="020B0604020202020204"/>
              </a:rPr>
              <a:t>2. Iterate &amp; Decide</a:t>
            </a:r>
            <a:endParaRPr lang="en-US" sz="1100"/>
          </a:p>
        </p:txBody>
      </p:sp>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8500" y="5778500"/>
            <a:ext cx="381000" cy="381000"/>
          </a:xfrm>
          <a:prstGeom prst="rect">
            <a:avLst/>
          </a:prstGeom>
        </p:spPr>
      </p:pic>
      <p:sp>
        <p:nvSpPr>
          <p:cNvPr id="21" name="AutoShape 21"/>
          <p:cNvSpPr/>
          <p:nvPr/>
        </p:nvSpPr>
        <p:spPr>
          <a:xfrm>
            <a:off x="8890000" y="5715000"/>
            <a:ext cx="2540000" cy="508000"/>
          </a:xfrm>
          <a:prstGeom prst="roundRect">
            <a:avLst>
              <a:gd name="adj" fmla="val 50000"/>
            </a:avLst>
          </a:prstGeom>
          <a:solidFill>
            <a:srgbClr val="003366">
              <a:alpha val="80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8890000" y="5778500"/>
            <a:ext cx="2540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FFFFFF"/>
                </a:solidFill>
                <a:latin typeface="Arial" panose="020B0604020202020204"/>
                <a:ea typeface="Arial" panose="020B0604020202020204"/>
                <a:cs typeface="Arial" panose="020B0604020202020204"/>
                <a:sym typeface="Arial" panose="020B0604020202020204"/>
              </a:rPr>
              <a:t>3. Update State</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19685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Core Algorithm: Eviction Decision (Part 2)</a:t>
            </a:r>
            <a:endParaRPr lang="en-US" sz="1100"/>
          </a:p>
        </p:txBody>
      </p:sp>
      <p:sp>
        <p:nvSpPr>
          <p:cNvPr id="3" name="AutoShape 3"/>
          <p:cNvSpPr/>
          <p:nvPr/>
        </p:nvSpPr>
        <p:spPr>
          <a:xfrm>
            <a:off x="711200" y="1016000"/>
            <a:ext cx="10668000" cy="3111500"/>
          </a:xfrm>
          <a:prstGeom prst="roundRect">
            <a:avLst>
              <a:gd name="adj" fmla="val 4761"/>
            </a:avLst>
          </a:prstGeom>
          <a:solidFill>
            <a:srgbClr val="F5F7FA">
              <a:alpha val="100000"/>
            </a:srgbClr>
          </a:solidFill>
          <a:ln w="12700" cap="flat" cmpd="sng">
            <a:solidFill>
              <a:srgbClr val="DCE0E6">
                <a:alpha val="100000"/>
              </a:srgbClr>
            </a:solidFill>
            <a:prstDash val="solid"/>
            <a:round/>
          </a:ln>
        </p:spPr>
        <p:txBody>
          <a:bodyPr vert="horz" wrap="square" lIns="63500" tIns="63500" rIns="63500" bIns="63500" rtlCol="0" anchor="ctr"/>
          <a:lstStyle/>
          <a:p>
            <a:pPr algn="ctr">
              <a:defRPr/>
            </a:pPr>
          </a:p>
        </p:txBody>
      </p:sp>
      <p:sp>
        <p:nvSpPr>
          <p:cNvPr id="4" name="AutoShape 4"/>
          <p:cNvSpPr/>
          <p:nvPr/>
        </p:nvSpPr>
        <p:spPr>
          <a:xfrm>
            <a:off x="952500" y="1314450"/>
            <a:ext cx="10287000" cy="27178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200" b="0" i="0" u="none" strike="noStrike">
                <a:solidFill>
                  <a:srgbClr val="646464"/>
                </a:solidFill>
                <a:latin typeface="Arial" panose="020B0604020202020204"/>
                <a:ea typeface="Arial" panose="020B0604020202020204"/>
                <a:cs typeface="Arial" panose="020B0604020202020204"/>
                <a:sym typeface="Arial" panose="020B0604020202020204"/>
              </a:rPr>
              <a:t>// Update access count</a:t>
            </a:r>
            <a:endParaRPr lang="en-US" sz="1200"/>
          </a:p>
          <a:p>
            <a:pPr indent="0" algn="l">
              <a:lnSpc>
                <a:spcPct val="100000"/>
              </a:lnSpc>
            </a:pPr>
            <a:r>
              <a:rPr lang="en-US" sz="1200" b="0" i="0" u="none" strike="noStrike">
                <a:solidFill>
                  <a:srgbClr val="1F2329"/>
                </a:solidFill>
                <a:latin typeface="Arial" panose="020B0604020202020204"/>
                <a:ea typeface="Arial" panose="020B0604020202020204"/>
                <a:cs typeface="Arial" panose="020B0604020202020204"/>
                <a:sym typeface="Arial" panose="020B0604020202020204"/>
              </a:rPr>
              <a:t>if (folio_test_referenced(folio)) {</a:t>
            </a:r>
            <a:endParaRPr lang="en-US" sz="1200" b="0" i="0" u="none" strike="noStrike">
              <a:solidFill>
                <a:srgbClr val="1F2329"/>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1F2329"/>
                </a:solidFill>
                <a:latin typeface="Arial" panose="020B0604020202020204"/>
                <a:ea typeface="Arial" panose="020B0604020202020204"/>
                <a:cs typeface="Arial" panose="020B0604020202020204"/>
                <a:sym typeface="Arial" panose="020B0604020202020204"/>
              </a:rPr>
              <a:t>    update_page_access(folio);</a:t>
            </a:r>
            <a:endParaRPr lang="en-US" sz="1200" b="0" i="0" u="none" strike="noStrike">
              <a:solidFill>
                <a:srgbClr val="1F2329"/>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1F2329"/>
                </a:solidFill>
                <a:latin typeface="Arial" panose="020B0604020202020204"/>
                <a:ea typeface="Arial" panose="020B0604020202020204"/>
                <a:cs typeface="Arial" panose="020B0604020202020204"/>
                <a:sym typeface="Arial" panose="020B0604020202020204"/>
              </a:rPr>
              <a:t>    folio_clear_referenced(folio);</a:t>
            </a:r>
            <a:endParaRPr lang="en-US" sz="1200" b="0" i="0" u="none" strike="noStrike">
              <a:solidFill>
                <a:srgbClr val="1F2329"/>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1F2329"/>
                </a:solidFill>
                <a:latin typeface="Arial" panose="020B0604020202020204"/>
                <a:ea typeface="Arial" panose="020B0604020202020204"/>
                <a:cs typeface="Arial" panose="020B0604020202020204"/>
                <a:sym typeface="Arial" panose="020B0604020202020204"/>
              </a:rPr>
              <a:t>}</a:t>
            </a:r>
            <a:endParaRPr lang="en-US" sz="1200" b="0" i="0" u="none" strike="noStrike">
              <a:solidFill>
                <a:srgbClr val="1F2329"/>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646464"/>
                </a:solidFill>
                <a:latin typeface="Arial" panose="020B0604020202020204"/>
                <a:ea typeface="Arial" panose="020B0604020202020204"/>
                <a:cs typeface="Arial" panose="020B0604020202020204"/>
                <a:sym typeface="Arial" panose="020B0604020202020204"/>
              </a:rPr>
              <a:t>// ===== KEY DECISION LOGIC =====</a:t>
            </a:r>
            <a:endParaRPr lang="en-US" sz="1200" b="0" i="0" u="none" strike="noStrike">
              <a:solidFill>
                <a:srgbClr val="646464"/>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1F2329"/>
                </a:solidFill>
                <a:latin typeface="Arial" panose="020B0604020202020204"/>
                <a:ea typeface="Arial" panose="020B0604020202020204"/>
                <a:cs typeface="Arial" panose="020B0604020202020204"/>
                <a:sym typeface="Arial" panose="020B0604020202020204"/>
              </a:rPr>
              <a:t>unsigned long threshold = get_freq_threshold();</a:t>
            </a:r>
            <a:endParaRPr lang="en-US" sz="1200" b="0" i="0" u="none" strike="noStrike">
              <a:solidFill>
                <a:srgbClr val="1F2329"/>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1F2329"/>
                </a:solidFill>
                <a:latin typeface="Arial" panose="020B0604020202020204"/>
                <a:ea typeface="Arial" panose="020B0604020202020204"/>
                <a:cs typeface="Arial" panose="020B0604020202020204"/>
                <a:sym typeface="Arial" panose="020B0604020202020204"/>
              </a:rPr>
              <a:t>if (folio-&gt;access_count &gt; threshold) {</a:t>
            </a:r>
            <a:endParaRPr lang="en-US" sz="1200" b="0" i="0" u="none" strike="noStrike">
              <a:solidFill>
                <a:srgbClr val="1F2329"/>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646464"/>
                </a:solidFill>
                <a:latin typeface="Arial" panose="020B0604020202020204"/>
                <a:ea typeface="Arial" panose="020B0604020202020204"/>
                <a:cs typeface="Arial" panose="020B0604020202020204"/>
                <a:sym typeface="Arial" panose="020B0604020202020204"/>
              </a:rPr>
              <a:t>    // High-frequency: Keep in Active List</a:t>
            </a:r>
            <a:endParaRPr lang="en-US" sz="1200" b="0" i="0" u="none" strike="noStrike">
              <a:solidFill>
                <a:srgbClr val="646464"/>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1F2329"/>
                </a:solidFill>
                <a:latin typeface="Arial" panose="020B0604020202020204"/>
                <a:ea typeface="Arial" panose="020B0604020202020204"/>
                <a:cs typeface="Arial" panose="020B0604020202020204"/>
                <a:sym typeface="Arial" panose="020B0604020202020204"/>
              </a:rPr>
              <a:t>    folio_set_active(folio);</a:t>
            </a:r>
            <a:endParaRPr lang="en-US" sz="1200" b="0" i="0" u="none" strike="noStrike">
              <a:solidFill>
                <a:srgbClr val="1F2329"/>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1F2329"/>
                </a:solidFill>
                <a:latin typeface="Arial" panose="020B0604020202020204"/>
                <a:ea typeface="Arial" panose="020B0604020202020204"/>
                <a:cs typeface="Arial" panose="020B0604020202020204"/>
                <a:sym typeface="Arial" panose="020B0604020202020204"/>
              </a:rPr>
              <a:t>    list_add(&amp;folio-&gt;lru, &amp;l_active);</a:t>
            </a:r>
            <a:endParaRPr lang="en-US" sz="1200" b="0" i="0" u="none" strike="noStrike">
              <a:solidFill>
                <a:srgbClr val="1F2329"/>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1F2329"/>
                </a:solidFill>
                <a:latin typeface="Arial" panose="020B0604020202020204"/>
                <a:ea typeface="Arial" panose="020B0604020202020204"/>
                <a:cs typeface="Arial" panose="020B0604020202020204"/>
                <a:sym typeface="Arial" panose="020B0604020202020204"/>
              </a:rPr>
              <a:t>} else {</a:t>
            </a:r>
            <a:endParaRPr lang="en-US" sz="1200" b="0" i="0" u="none" strike="noStrike">
              <a:solidFill>
                <a:srgbClr val="1F2329"/>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646464"/>
                </a:solidFill>
                <a:latin typeface="Arial" panose="020B0604020202020204"/>
                <a:ea typeface="Arial" panose="020B0604020202020204"/>
                <a:cs typeface="Arial" panose="020B0604020202020204"/>
                <a:sym typeface="Arial" panose="020B0604020202020204"/>
              </a:rPr>
              <a:t>    // Low-frequency: Demote to Inactive List</a:t>
            </a:r>
            <a:endParaRPr lang="en-US" sz="1200" b="0" i="0" u="none" strike="noStrike">
              <a:solidFill>
                <a:srgbClr val="646464"/>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1F2329"/>
                </a:solidFill>
                <a:latin typeface="Arial" panose="020B0604020202020204"/>
                <a:ea typeface="Arial" panose="020B0604020202020204"/>
                <a:cs typeface="Arial" panose="020B0604020202020204"/>
                <a:sym typeface="Arial" panose="020B0604020202020204"/>
              </a:rPr>
              <a:t>    folio_clear_active(folio);</a:t>
            </a:r>
            <a:endParaRPr lang="en-US" sz="1200" b="0" i="0" u="none" strike="noStrike">
              <a:solidFill>
                <a:srgbClr val="1F2329"/>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200" b="0" i="0" u="none" strike="noStrike">
                <a:solidFill>
                  <a:srgbClr val="1F2329"/>
                </a:solidFill>
                <a:latin typeface="Arial" panose="020B0604020202020204"/>
                <a:ea typeface="Arial" panose="020B0604020202020204"/>
                <a:cs typeface="Arial" panose="020B0604020202020204"/>
                <a:sym typeface="Arial" panose="020B0604020202020204"/>
              </a:rPr>
              <a:t>    list_add(&amp;folio-&gt;lru, &amp;l_inactive);</a:t>
            </a:r>
            <a:endParaRPr lang="en-US" sz="1200" b="0" i="0" u="none" strike="noStrike">
              <a:solidFill>
                <a:srgbClr val="1F2329"/>
              </a:solidFill>
              <a:latin typeface="Arial" panose="020B0604020202020204"/>
              <a:ea typeface="Arial" panose="020B0604020202020204"/>
              <a:cs typeface="Arial" panose="020B0604020202020204"/>
              <a:sym typeface="Arial" panose="020B0604020202020204"/>
            </a:endParaRPr>
          </a:p>
          <a:p>
            <a:pPr indent="0" algn="l">
              <a:lnSpc>
                <a:spcPct val="100000"/>
              </a:lnSpc>
            </a:pPr>
            <a:r>
              <a:rPr lang="en-US" sz="1400" b="0" i="0" u="none" strike="noStrike">
                <a:solidFill>
                  <a:srgbClr val="1F2329"/>
                </a:solidFill>
                <a:latin typeface="Arial" panose="020B0604020202020204"/>
                <a:ea typeface="Arial" panose="020B0604020202020204"/>
                <a:cs typeface="Arial" panose="020B0604020202020204"/>
                <a:sym typeface="Arial" panose="020B0604020202020204"/>
              </a:rPr>
              <a:t>}</a:t>
            </a:r>
            <a:endParaRPr lang="en-US" sz="1400" b="0" i="0" u="none" strike="noStrike">
              <a:solidFill>
                <a:srgbClr val="1F2329"/>
              </a:solidFill>
              <a:latin typeface="Arial" panose="020B0604020202020204"/>
              <a:ea typeface="Arial" panose="020B0604020202020204"/>
              <a:cs typeface="Arial" panose="020B0604020202020204"/>
              <a:sym typeface="Arial" panose="020B0604020202020204"/>
            </a:endParaRPr>
          </a:p>
        </p:txBody>
      </p:sp>
      <p:sp>
        <p:nvSpPr>
          <p:cNvPr id="5" name="AutoShape 5"/>
          <p:cNvSpPr/>
          <p:nvPr/>
        </p:nvSpPr>
        <p:spPr>
          <a:xfrm>
            <a:off x="762000" y="41910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Logic Explanation</a:t>
            </a:r>
            <a:endParaRPr lang="en-US" sz="1100"/>
          </a:p>
        </p:txBody>
      </p:sp>
      <p:sp>
        <p:nvSpPr>
          <p:cNvPr id="6" name="AutoShape 6"/>
          <p:cNvSpPr/>
          <p:nvPr/>
        </p:nvSpPr>
        <p:spPr>
          <a:xfrm>
            <a:off x="762000" y="4635500"/>
            <a:ext cx="10668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800" b="0" i="0" u="none" strike="noStrike">
                <a:solidFill>
                  <a:srgbClr val="3C3C3C"/>
                </a:solidFill>
                <a:latin typeface="Arial" panose="020B0604020202020204"/>
                <a:ea typeface="Arial" panose="020B0604020202020204"/>
                <a:cs typeface="Arial" panose="020B0604020202020204"/>
                <a:sym typeface="Arial" panose="020B0604020202020204"/>
              </a:rPr>
              <a:t>For each page, if it was referenced since the last scan, we update its access count. Then comes our key decision: if the page's access count is above a dynamically calculated threshold, we keep it in the Active List; otherwise, we move it to the Inactive List.</a:t>
            </a:r>
            <a:endParaRPr lang="en-US" sz="1100"/>
          </a:p>
        </p:txBody>
      </p:sp>
      <p:sp>
        <p:nvSpPr>
          <p:cNvPr id="7" name="AutoShape 7"/>
          <p:cNvSpPr/>
          <p:nvPr>
            <p:custDataLst>
              <p:tags r:id="rId1"/>
            </p:custDataLst>
          </p:nvPr>
        </p:nvSpPr>
        <p:spPr>
          <a:xfrm>
            <a:off x="762000" y="5588000"/>
            <a:ext cx="5207000" cy="762000"/>
          </a:xfrm>
          <a:prstGeom prst="roundRect">
            <a:avLst>
              <a:gd name="adj" fmla="val 16666"/>
            </a:avLst>
          </a:prstGeom>
          <a:solidFill>
            <a:srgbClr val="EBF5FF">
              <a:alpha val="100000"/>
            </a:srgbClr>
          </a:solidFill>
          <a:ln w="12700" cap="flat" cmpd="sng">
            <a:solidFill>
              <a:srgbClr val="003366">
                <a:alpha val="20000"/>
              </a:srgbClr>
            </a:solid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5740400"/>
            <a:ext cx="457200" cy="457200"/>
          </a:xfrm>
          <a:prstGeom prst="rect">
            <a:avLst/>
          </a:prstGeom>
        </p:spPr>
      </p:pic>
      <p:sp>
        <p:nvSpPr>
          <p:cNvPr id="9" name="AutoShape 9"/>
          <p:cNvSpPr/>
          <p:nvPr>
            <p:custDataLst>
              <p:tags r:id="rId5"/>
            </p:custDataLst>
          </p:nvPr>
        </p:nvSpPr>
        <p:spPr>
          <a:xfrm>
            <a:off x="1524000" y="56515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High Frequency (Keep Active)</a:t>
            </a:r>
            <a:endParaRPr lang="en-US" sz="1100"/>
          </a:p>
          <a:p>
            <a:pPr indent="0" algn="l">
              <a:lnSpc>
                <a:spcPct val="125000"/>
              </a:lnSpc>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Access count &gt; Threshold → Retained in cache</a:t>
            </a:r>
            <a:endParaRPr lang="en-US" sz="14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10" name="AutoShape 10"/>
          <p:cNvSpPr/>
          <p:nvPr>
            <p:custDataLst>
              <p:tags r:id="rId6"/>
            </p:custDataLst>
          </p:nvPr>
        </p:nvSpPr>
        <p:spPr>
          <a:xfrm>
            <a:off x="6223000" y="5588000"/>
            <a:ext cx="5207000" cy="762000"/>
          </a:xfrm>
          <a:prstGeom prst="roundRect">
            <a:avLst>
              <a:gd name="adj" fmla="val 16666"/>
            </a:avLst>
          </a:prstGeom>
          <a:solidFill>
            <a:srgbClr val="FFF8EB">
              <a:alpha val="100000"/>
            </a:srgbClr>
          </a:solidFill>
          <a:ln w="12700" cap="flat" cmpd="sng">
            <a:solidFill>
              <a:srgbClr val="F59E0B">
                <a:alpha val="2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3500" y="5740400"/>
            <a:ext cx="457200" cy="457200"/>
          </a:xfrm>
          <a:prstGeom prst="rect">
            <a:avLst/>
          </a:prstGeom>
        </p:spPr>
      </p:pic>
      <p:sp>
        <p:nvSpPr>
          <p:cNvPr id="12" name="AutoShape 12"/>
          <p:cNvSpPr/>
          <p:nvPr>
            <p:custDataLst>
              <p:tags r:id="rId10"/>
            </p:custDataLst>
          </p:nvPr>
        </p:nvSpPr>
        <p:spPr>
          <a:xfrm>
            <a:off x="6985000" y="5651500"/>
            <a:ext cx="431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B45309"/>
                </a:solidFill>
                <a:latin typeface="Arial" panose="020B0604020202020204"/>
                <a:ea typeface="Arial" panose="020B0604020202020204"/>
                <a:cs typeface="Arial" panose="020B0604020202020204"/>
                <a:sym typeface="Arial" panose="020B0604020202020204"/>
              </a:rPr>
              <a:t>Low Frequency (Demote Inactive)</a:t>
            </a:r>
            <a:endParaRPr lang="en-US" sz="1100"/>
          </a:p>
          <a:p>
            <a:pPr indent="0" algn="l">
              <a:lnSpc>
                <a:spcPct val="125000"/>
              </a:lnSpc>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Access count ≤ Threshold → Candidate for eviction</a:t>
            </a:r>
            <a:endParaRPr lang="en-US" sz="14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Core Algorithm: Decay Mechanism (Part 3)</a:t>
            </a:r>
            <a:endParaRPr lang="en-US" sz="1100"/>
          </a:p>
        </p:txBody>
      </p:sp>
      <p:sp>
        <p:nvSpPr>
          <p:cNvPr id="3" name="AutoShape 3"/>
          <p:cNvSpPr/>
          <p:nvPr/>
        </p:nvSpPr>
        <p:spPr>
          <a:xfrm>
            <a:off x="762000" y="1397000"/>
            <a:ext cx="5080000" cy="3302000"/>
          </a:xfrm>
          <a:prstGeom prst="roundRect">
            <a:avLst>
              <a:gd name="adj" fmla="val 3846"/>
            </a:avLst>
          </a:prstGeom>
          <a:solidFill>
            <a:srgbClr val="1E1E1E">
              <a:alpha val="100000"/>
            </a:srgbClr>
          </a:solidFill>
          <a:ln w="25400" cap="flat" cmpd="sng">
            <a:noFill/>
            <a:prstDash val="solid"/>
            <a:round/>
          </a:ln>
          <a:effectLst>
            <a:outerShdw blurRad="127000" dist="63500" dir="2700000" algn="tl" rotWithShape="0">
              <a:srgbClr val="000000">
                <a:alpha val="20000"/>
              </a:srgbClr>
            </a:outerShdw>
          </a:effectLst>
        </p:spPr>
        <p:txBody>
          <a:bodyPr vert="horz" wrap="square" lIns="63500" tIns="63500" rIns="63500" bIns="63500" rtlCol="0" anchor="ctr"/>
          <a:lstStyle/>
          <a:p>
            <a:pPr algn="ctr">
              <a:defRPr/>
            </a:pPr>
          </a:p>
        </p:txBody>
      </p:sp>
      <p:sp>
        <p:nvSpPr>
          <p:cNvPr id="4" name="AutoShape 4"/>
          <p:cNvSpPr/>
          <p:nvPr/>
        </p:nvSpPr>
        <p:spPr>
          <a:xfrm>
            <a:off x="762000" y="1397000"/>
            <a:ext cx="5080000" cy="457200"/>
          </a:xfrm>
          <a:prstGeom prst="roundRect">
            <a:avLst>
              <a:gd name="adj" fmla="val 0"/>
            </a:avLst>
          </a:prstGeom>
          <a:solidFill>
            <a:srgbClr val="FFFFFF">
              <a:alpha val="1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889000" y="1460500"/>
            <a:ext cx="48260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alpha val="70196"/>
                  </a:srgbClr>
                </a:solidFill>
                <a:latin typeface="Arial" panose="020B0604020202020204"/>
                <a:ea typeface="Arial" panose="020B0604020202020204"/>
                <a:cs typeface="Arial" panose="020B0604020202020204"/>
                <a:sym typeface="Arial" panose="020B0604020202020204"/>
              </a:rPr>
              <a:t>decay_mechanism.c</a:t>
            </a:r>
            <a:endParaRPr lang="en-US" sz="1100"/>
          </a:p>
        </p:txBody>
      </p:sp>
      <p:sp>
        <p:nvSpPr>
          <p:cNvPr id="6" name="AutoShape 6"/>
          <p:cNvSpPr/>
          <p:nvPr/>
        </p:nvSpPr>
        <p:spPr>
          <a:xfrm>
            <a:off x="952500" y="1968500"/>
            <a:ext cx="4699000" cy="2540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400" b="0" i="0" u="none" strike="noStrike">
                <a:solidFill>
                  <a:srgbClr val="6A9955"/>
                </a:solidFill>
                <a:latin typeface="Consolas" panose="020B0609020204030204"/>
                <a:ea typeface="Consolas" panose="020B0609020204030204"/>
                <a:cs typeface="Consolas" panose="020B0609020204030204"/>
                <a:sym typeface="Consolas" panose="020B0609020204030204"/>
              </a:rPr>
              <a:t>// Decay: Prevent historical access residency</a:t>
            </a:r>
            <a:endParaRPr lang="en-US" sz="1100"/>
          </a:p>
          <a:p>
            <a:pPr indent="0" algn="l">
              <a:lnSpc>
                <a:spcPct val="100000"/>
              </a:lnSpc>
            </a:pPr>
            <a:r>
              <a:rPr lang="en-US" sz="1400" b="0" i="0" u="none" strike="noStrike">
                <a:solidFill>
                  <a:srgbClr val="CCCCCC"/>
                </a:solidFill>
                <a:latin typeface="Consolas" panose="020B0609020204030204"/>
                <a:ea typeface="Consolas" panose="020B0609020204030204"/>
                <a:cs typeface="Consolas" panose="020B0609020204030204"/>
                <a:sym typeface="Consolas" panose="020B0609020204030204"/>
              </a:rPr>
              <a:t>folio-&gt;access_count</a:t>
            </a:r>
            <a:r>
              <a:rPr lang="en-US" sz="1400" b="1" i="0" u="none" strike="noStrike">
                <a:solidFill>
                  <a:srgbClr val="DCDCAA"/>
                </a:solidFill>
                <a:latin typeface="Consolas" panose="020B0609020204030204"/>
                <a:ea typeface="Consolas" panose="020B0609020204030204"/>
                <a:cs typeface="Consolas" panose="020B0609020204030204"/>
                <a:sym typeface="Consolas" panose="020B0609020204030204"/>
              </a:rPr>
              <a:t>&gt;&gt;= 1;</a:t>
            </a:r>
            <a:r>
              <a:rPr lang="en-US" sz="1400" b="0" i="0" u="none" strike="noStrike">
                <a:solidFill>
                  <a:srgbClr val="6A9955"/>
                </a:solidFill>
                <a:latin typeface="Consolas" panose="020B0609020204030204"/>
                <a:ea typeface="Consolas" panose="020B0609020204030204"/>
                <a:cs typeface="Consolas" panose="020B0609020204030204"/>
                <a:sym typeface="Consolas" panose="020B0609020204030204"/>
              </a:rPr>
              <a:t>// Divide by 2</a:t>
            </a:r>
            <a:endParaRPr lang="en-US" sz="1400" b="0" i="0" u="none" strike="noStrike">
              <a:solidFill>
                <a:srgbClr val="6A9955"/>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400" b="0" i="0" u="none" strike="noStrike">
                <a:solidFill>
                  <a:srgbClr val="CCCCCC"/>
                </a:solidFill>
                <a:latin typeface="Consolas" panose="020B0609020204030204"/>
                <a:ea typeface="Consolas" panose="020B0609020204030204"/>
                <a:cs typeface="Consolas" panose="020B0609020204030204"/>
                <a:sym typeface="Consolas" panose="020B0609020204030204"/>
              </a:rPr>
              <a:t>}</a:t>
            </a:r>
            <a:endParaRPr lang="en-US" sz="1400" b="0" i="0" u="none" strike="noStrike">
              <a:solidFill>
                <a:srgbClr val="CCCCCC"/>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p>
          <a:p>
            <a:pPr indent="0" algn="l">
              <a:lnSpc>
                <a:spcPct val="100000"/>
              </a:lnSpc>
            </a:pPr>
            <a:r>
              <a:rPr lang="en-US" sz="1400" b="0" i="0" u="none" strike="noStrike">
                <a:solidFill>
                  <a:srgbClr val="6A9955"/>
                </a:solidFill>
                <a:latin typeface="Consolas" panose="020B0609020204030204"/>
                <a:ea typeface="Consolas" panose="020B0609020204030204"/>
                <a:cs typeface="Consolas" panose="020B0609020204030204"/>
                <a:sym typeface="Consolas" panose="020B0609020204030204"/>
              </a:rPr>
              <a:t>// 3. Move pages back to lists</a:t>
            </a:r>
            <a:endParaRPr lang="en-US" sz="1400" b="0" i="0" u="none" strike="noStrike">
              <a:solidFill>
                <a:srgbClr val="6A9955"/>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400" b="0" i="0" u="none" strike="noStrike">
                <a:solidFill>
                  <a:srgbClr val="DCDCAA"/>
                </a:solidFill>
                <a:latin typeface="Consolas" panose="020B0609020204030204"/>
                <a:ea typeface="Consolas" panose="020B0609020204030204"/>
                <a:cs typeface="Consolas" panose="020B0609020204030204"/>
                <a:sym typeface="Consolas" panose="020B0609020204030204"/>
              </a:rPr>
              <a:t>move_folios_to_lru</a:t>
            </a:r>
            <a:r>
              <a:rPr lang="en-US" sz="1400" b="0" i="0" u="none" strike="noStrike">
                <a:solidFill>
                  <a:srgbClr val="CCCCCC"/>
                </a:solidFill>
                <a:latin typeface="Consolas" panose="020B0609020204030204"/>
                <a:ea typeface="Consolas" panose="020B0609020204030204"/>
                <a:cs typeface="Consolas" panose="020B0609020204030204"/>
                <a:sym typeface="Consolas" panose="020B0609020204030204"/>
              </a:rPr>
              <a:t>(lruvec, &amp;l_active);</a:t>
            </a:r>
            <a:endParaRPr lang="en-US" sz="1400" b="0" i="0" u="none" strike="noStrike">
              <a:solidFill>
                <a:srgbClr val="CCCCCC"/>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400" b="0" i="0" u="none" strike="noStrike">
                <a:solidFill>
                  <a:srgbClr val="DCDCAA"/>
                </a:solidFill>
                <a:latin typeface="Consolas" panose="020B0609020204030204"/>
                <a:ea typeface="Consolas" panose="020B0609020204030204"/>
                <a:cs typeface="Consolas" panose="020B0609020204030204"/>
                <a:sym typeface="Consolas" panose="020B0609020204030204"/>
              </a:rPr>
              <a:t>move_folios_to_lru</a:t>
            </a:r>
            <a:r>
              <a:rPr lang="en-US" sz="1400" b="0" i="0" u="none" strike="noStrike">
                <a:solidFill>
                  <a:srgbClr val="CCCCCC"/>
                </a:solidFill>
                <a:latin typeface="Consolas" panose="020B0609020204030204"/>
                <a:ea typeface="Consolas" panose="020B0609020204030204"/>
                <a:cs typeface="Consolas" panose="020B0609020204030204"/>
                <a:sym typeface="Consolas" panose="020B0609020204030204"/>
              </a:rPr>
              <a:t>(lruvec, &amp;l_inactive);</a:t>
            </a:r>
            <a:endParaRPr lang="en-US" sz="1400" b="0" i="0" u="none" strike="noStrike">
              <a:solidFill>
                <a:srgbClr val="CCCCCC"/>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400" b="0" i="0" u="none" strike="noStrike">
                <a:solidFill>
                  <a:srgbClr val="CCCCCC"/>
                </a:solidFill>
                <a:latin typeface="Consolas" panose="020B0609020204030204"/>
                <a:ea typeface="Consolas" panose="020B0609020204030204"/>
                <a:cs typeface="Consolas" panose="020B0609020204030204"/>
                <a:sym typeface="Consolas" panose="020B0609020204030204"/>
              </a:rPr>
              <a:t>os_project_evict_count += nr_moved;</a:t>
            </a:r>
            <a:endParaRPr lang="en-US" sz="1400" b="0" i="0" u="none" strike="noStrike">
              <a:solidFill>
                <a:srgbClr val="CCCCCC"/>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400" b="0" i="0" u="none" strike="noStrike">
                <a:solidFill>
                  <a:srgbClr val="CCCCCC"/>
                </a:solidFill>
                <a:latin typeface="Consolas" panose="020B0609020204030204"/>
                <a:ea typeface="Consolas" panose="020B0609020204030204"/>
                <a:cs typeface="Consolas" panose="020B0609020204030204"/>
                <a:sym typeface="Consolas" panose="020B0609020204030204"/>
              </a:rPr>
              <a:t>}</a:t>
            </a:r>
            <a:endParaRPr lang="en-US" sz="1400" b="0" i="0" u="none" strike="noStrike">
              <a:solidFill>
                <a:srgbClr val="CCCCCC"/>
              </a:solidFill>
              <a:latin typeface="Consolas" panose="020B0609020204030204"/>
              <a:ea typeface="Consolas" panose="020B0609020204030204"/>
              <a:cs typeface="Consolas" panose="020B0609020204030204"/>
              <a:sym typeface="Consolas" panose="020B0609020204030204"/>
            </a:endParaRPr>
          </a:p>
        </p:txBody>
      </p:sp>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350000" y="1460500"/>
            <a:ext cx="406400" cy="406400"/>
          </a:xfrm>
          <a:prstGeom prst="rect">
            <a:avLst/>
          </a:prstGeom>
        </p:spPr>
      </p:pic>
      <p:sp>
        <p:nvSpPr>
          <p:cNvPr id="8" name="AutoShape 8"/>
          <p:cNvSpPr/>
          <p:nvPr/>
        </p:nvSpPr>
        <p:spPr>
          <a:xfrm>
            <a:off x="6858000" y="1397000"/>
            <a:ext cx="4572000" cy="457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003366"/>
                </a:solidFill>
                <a:latin typeface="Arial" panose="020B0604020202020204"/>
                <a:ea typeface="Arial" panose="020B0604020202020204"/>
                <a:cs typeface="Arial" panose="020B0604020202020204"/>
                <a:sym typeface="Arial" panose="020B0604020202020204"/>
              </a:rPr>
              <a:t>Decay Strategy Implementation</a:t>
            </a:r>
            <a:endParaRPr lang="en-US" sz="1100"/>
          </a:p>
        </p:txBody>
      </p:sp>
      <p:sp>
        <p:nvSpPr>
          <p:cNvPr id="9" name="AutoShape 9"/>
          <p:cNvSpPr/>
          <p:nvPr/>
        </p:nvSpPr>
        <p:spPr>
          <a:xfrm>
            <a:off x="6350000" y="1968500"/>
            <a:ext cx="5080000" cy="2730500"/>
          </a:xfrm>
          <a:prstGeom prst="rect">
            <a:avLst/>
          </a:prstGeom>
          <a:noFill/>
          <a:ln w="12700" cap="flat" cmpd="sng">
            <a:noFill/>
            <a:prstDash val="solid"/>
            <a:round/>
          </a:ln>
        </p:spPr>
        <p:txBody>
          <a:bodyPr vert="horz" wrap="square" lIns="0" tIns="0" rIns="0" bIns="0" rtlCol="0" anchor="ctr" anchorCtr="0"/>
          <a:lstStyle/>
          <a:p>
            <a:pPr indent="0" algn="just">
              <a:lnSpc>
                <a:spcPct val="117000"/>
              </a:lnSpc>
              <a:defRPr/>
            </a:pPr>
            <a:r>
              <a:rPr lang="en-US" sz="1800" b="0" i="0" u="none" strike="noStrike">
                <a:solidFill>
                  <a:srgbClr val="333333"/>
                </a:solidFill>
                <a:latin typeface="Arial" panose="020B0604020202020204"/>
                <a:ea typeface="Arial" panose="020B0604020202020204"/>
                <a:cs typeface="Arial" panose="020B0604020202020204"/>
                <a:sym typeface="Arial" panose="020B0604020202020204"/>
              </a:rPr>
              <a:t>After making the decision, we apply a </a:t>
            </a: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decay mechanism </a:t>
            </a:r>
            <a:r>
              <a:rPr lang="en-US" sz="1800" b="0" i="0" u="none" strike="noStrike">
                <a:solidFill>
                  <a:srgbClr val="333333"/>
                </a:solidFill>
                <a:latin typeface="Arial" panose="020B0604020202020204"/>
                <a:ea typeface="Arial" panose="020B0604020202020204"/>
                <a:cs typeface="Arial" panose="020B0604020202020204"/>
                <a:sym typeface="Arial" panose="020B0604020202020204"/>
              </a:rPr>
              <a:t>by right-shifting the access count (equivalent to dividing by 2).</a:t>
            </a:r>
            <a:endParaRPr lang="en-US" sz="1100"/>
          </a:p>
          <a:p>
            <a:pPr indent="0" algn="l">
              <a:lnSpc>
                <a:spcPct val="117000"/>
              </a:lnSpc>
            </a:pPr>
          </a:p>
          <a:p>
            <a:pPr indent="0" algn="just">
              <a:lnSpc>
                <a:spcPct val="117000"/>
              </a:lnSpc>
            </a:pPr>
            <a:r>
              <a:rPr lang="en-US" sz="1800" b="0" i="0" u="none" strike="noStrike">
                <a:solidFill>
                  <a:srgbClr val="333333"/>
                </a:solidFill>
                <a:latin typeface="Arial" panose="020B0604020202020204"/>
                <a:ea typeface="Arial" panose="020B0604020202020204"/>
                <a:cs typeface="Arial" panose="020B0604020202020204"/>
                <a:sym typeface="Arial" panose="020B0604020202020204"/>
              </a:rPr>
              <a:t>This ensures that old accesses lose their weight over time,</a:t>
            </a:r>
            <a:r>
              <a:rPr lang="en-US" sz="1800" b="1" i="0" u="none" strike="noStrike">
                <a:solidFill>
                  <a:srgbClr val="CCAA00"/>
                </a:solidFill>
                <a:latin typeface="Arial" panose="020B0604020202020204"/>
                <a:ea typeface="Arial" panose="020B0604020202020204"/>
                <a:cs typeface="Arial" panose="020B0604020202020204"/>
                <a:sym typeface="Arial" panose="020B0604020202020204"/>
              </a:rPr>
              <a:t>preventing pages from staying in memory forever </a:t>
            </a:r>
            <a:r>
              <a:rPr lang="en-US" sz="1800" b="0" i="0" u="none" strike="noStrike">
                <a:solidFill>
                  <a:srgbClr val="333333"/>
                </a:solidFill>
                <a:latin typeface="Arial" panose="020B0604020202020204"/>
                <a:ea typeface="Arial" panose="020B0604020202020204"/>
                <a:cs typeface="Arial" panose="020B0604020202020204"/>
                <a:sym typeface="Arial" panose="020B0604020202020204"/>
              </a:rPr>
              <a:t>based solely on past behavior.</a:t>
            </a:r>
            <a:endParaRPr lang="en-US" sz="1800" b="0" i="0" u="none" strike="noStrike">
              <a:solidFill>
                <a:srgbClr val="333333"/>
              </a:solidFill>
              <a:latin typeface="Arial" panose="020B0604020202020204"/>
              <a:ea typeface="Arial" panose="020B0604020202020204"/>
              <a:cs typeface="Arial" panose="020B0604020202020204"/>
              <a:sym typeface="Arial" panose="020B0604020202020204"/>
            </a:endParaRPr>
          </a:p>
        </p:txBody>
      </p:sp>
      <p:sp>
        <p:nvSpPr>
          <p:cNvPr id="10" name="AutoShape 10"/>
          <p:cNvSpPr/>
          <p:nvPr/>
        </p:nvSpPr>
        <p:spPr>
          <a:xfrm>
            <a:off x="762000" y="5334000"/>
            <a:ext cx="10668000" cy="25400"/>
          </a:xfrm>
          <a:prstGeom prst="roundRect">
            <a:avLst>
              <a:gd name="adj" fmla="val 0"/>
            </a:avLst>
          </a:prstGeom>
          <a:solidFill>
            <a:srgbClr val="003366">
              <a:alpha val="2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762000" y="5524500"/>
            <a:ext cx="10668000" cy="762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600" b="0" i="1" u="none" strike="noStrike">
                <a:solidFill>
                  <a:srgbClr val="666666"/>
                </a:solidFill>
                <a:latin typeface="Arial" panose="020B0604020202020204"/>
                <a:ea typeface="Arial" panose="020B0604020202020204"/>
                <a:cs typeface="Arial" panose="020B0604020202020204"/>
                <a:sym typeface="Arial" panose="020B0604020202020204"/>
              </a:rPr>
              <a:t>Key Takeaway: The right shift operation (&gt;&gt;= 1) is a computationally efficient way to implement aging in the LRU/LFU hybrid algorithm.</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12065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Dynamic Threshold Calculation</a:t>
            </a:r>
            <a:endParaRPr lang="en-US" sz="1100"/>
          </a:p>
        </p:txBody>
      </p:sp>
      <p:sp>
        <p:nvSpPr>
          <p:cNvPr id="3" name="AutoShape 3"/>
          <p:cNvSpPr/>
          <p:nvPr/>
        </p:nvSpPr>
        <p:spPr>
          <a:xfrm>
            <a:off x="762000" y="1270000"/>
            <a:ext cx="10668000" cy="25400"/>
          </a:xfrm>
          <a:prstGeom prst="roundRect">
            <a:avLst>
              <a:gd name="adj" fmla="val 0"/>
            </a:avLst>
          </a:prstGeom>
          <a:solidFill>
            <a:srgbClr val="003366">
              <a:alpha val="1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651000"/>
            <a:ext cx="5207000" cy="3556000"/>
          </a:xfrm>
          <a:prstGeom prst="roundRect">
            <a:avLst>
              <a:gd name="adj" fmla="val 3571"/>
            </a:avLst>
          </a:prstGeom>
          <a:solidFill>
            <a:srgbClr val="282C34">
              <a:alpha val="100000"/>
            </a:srgbClr>
          </a:solidFill>
          <a:ln w="25400" cap="flat" cmpd="sng">
            <a:noFill/>
            <a:prstDash val="solid"/>
            <a:round/>
          </a:ln>
          <a:effectLst>
            <a:outerShdw blurRad="127000" dist="63500" dir="2700000" algn="tl" rotWithShape="0">
              <a:srgbClr val="000000">
                <a:alpha val="15000"/>
              </a:srgbClr>
            </a:outerShdw>
          </a:effectLst>
        </p:spPr>
        <p:txBody>
          <a:bodyPr vert="horz" wrap="square" lIns="63500" tIns="63500" rIns="63500" bIns="63500" rtlCol="0" anchor="ctr"/>
          <a:lstStyle/>
          <a:p>
            <a:pPr algn="ctr">
              <a:defRPr/>
            </a:pPr>
          </a:p>
        </p:txBody>
      </p:sp>
      <p:sp>
        <p:nvSpPr>
          <p:cNvPr id="5" name="AutoShape 5"/>
          <p:cNvSpPr/>
          <p:nvPr/>
        </p:nvSpPr>
        <p:spPr>
          <a:xfrm>
            <a:off x="952500" y="1841500"/>
            <a:ext cx="4826000" cy="3175000"/>
          </a:xfrm>
          <a:prstGeom prst="rect">
            <a:avLst/>
          </a:prstGeom>
          <a:noFill/>
          <a:ln w="12700" cap="flat" cmpd="sng">
            <a:noFill/>
            <a:prstDash val="solid"/>
            <a:round/>
          </a:ln>
        </p:spPr>
        <p:txBody>
          <a:bodyPr vert="horz" wrap="square" lIns="0" tIns="0" rIns="0" bIns="0" rtlCol="0" anchor="t" anchorCtr="0"/>
          <a:lstStyle/>
          <a:p>
            <a:pPr indent="0" algn="l">
              <a:lnSpc>
                <a:spcPct val="100000"/>
              </a:lnSpc>
              <a:defRPr/>
            </a:pPr>
            <a:r>
              <a:rPr lang="en-US" sz="1200" b="0" i="0" u="none" strike="noStrike">
                <a:solidFill>
                  <a:srgbClr val="C678DD"/>
                </a:solidFill>
                <a:latin typeface="Consolas" panose="020B0609020204030204"/>
                <a:ea typeface="Consolas" panose="020B0609020204030204"/>
                <a:cs typeface="Consolas" panose="020B0609020204030204"/>
                <a:sym typeface="Consolas" panose="020B0609020204030204"/>
              </a:rPr>
              <a:t>staticunsigned long </a:t>
            </a:r>
            <a:r>
              <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rPr>
              <a:t>get_freq_threshold(</a:t>
            </a:r>
            <a:r>
              <a:rPr lang="en-US" sz="1200" b="0" i="0" u="none" strike="noStrike">
                <a:solidFill>
                  <a:srgbClr val="C678DD"/>
                </a:solidFill>
                <a:latin typeface="Consolas" panose="020B0609020204030204"/>
                <a:ea typeface="Consolas" panose="020B0609020204030204"/>
                <a:cs typeface="Consolas" panose="020B0609020204030204"/>
                <a:sym typeface="Consolas" panose="020B0609020204030204"/>
              </a:rPr>
              <a:t>void</a:t>
            </a:r>
            <a:r>
              <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rPr>
              <a:t>) {</a:t>
            </a:r>
            <a:endParaRPr lang="en-US" sz="1100"/>
          </a:p>
          <a:p>
            <a:pPr indent="0" algn="l">
              <a:lnSpc>
                <a:spcPct val="100000"/>
              </a:lnSpc>
            </a:pPr>
            <a:r>
              <a:rPr lang="en-US" sz="1200" b="0" i="0" u="none" strike="noStrike">
                <a:solidFill>
                  <a:srgbClr val="C678DD"/>
                </a:solidFill>
                <a:latin typeface="Consolas" panose="020B0609020204030204"/>
                <a:ea typeface="Consolas" panose="020B0609020204030204"/>
                <a:cs typeface="Consolas" panose="020B0609020204030204"/>
                <a:sym typeface="Consolas" panose="020B0609020204030204"/>
              </a:rPr>
              <a:t>struct </a:t>
            </a:r>
            <a:r>
              <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rPr>
              <a:t>sysinfo si;</a:t>
            </a:r>
            <a:endPar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rPr>
              <a:t>si_meminfo(&amp;si);</a:t>
            </a:r>
            <a:endPar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200" b="0" i="0" u="none" strike="noStrike">
                <a:solidFill>
                  <a:srgbClr val="C678DD"/>
                </a:solidFill>
                <a:latin typeface="Consolas" panose="020B0609020204030204"/>
                <a:ea typeface="Consolas" panose="020B0609020204030204"/>
                <a:cs typeface="Consolas" panose="020B0609020204030204"/>
                <a:sym typeface="Consolas" panose="020B0609020204030204"/>
              </a:rPr>
              <a:t>unsigned long </a:t>
            </a:r>
            <a:r>
              <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rPr>
              <a:t>pressure =</a:t>
            </a:r>
            <a:endPar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rPr>
              <a:t>(si.totalram - si.freeram) * 100 / si.totalram;</a:t>
            </a:r>
            <a:endPar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200" b="0" i="0" u="none" strike="noStrike">
                <a:solidFill>
                  <a:srgbClr val="5C6370"/>
                </a:solidFill>
                <a:latin typeface="Consolas" panose="020B0609020204030204"/>
                <a:ea typeface="Consolas" panose="020B0609020204030204"/>
                <a:cs typeface="Consolas" panose="020B0609020204030204"/>
                <a:sym typeface="Consolas" panose="020B0609020204030204"/>
              </a:rPr>
              <a:t>// Adjust threshold based on pressure</a:t>
            </a:r>
            <a:endParaRPr lang="en-US" sz="1200" b="0" i="0" u="none" strike="noStrike">
              <a:solidFill>
                <a:srgbClr val="5C6370"/>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200" b="0" i="0" u="none" strike="noStrike">
                <a:solidFill>
                  <a:srgbClr val="D19A66"/>
                </a:solidFill>
                <a:latin typeface="Consolas" panose="020B0609020204030204"/>
                <a:ea typeface="Consolas" panose="020B0609020204030204"/>
                <a:cs typeface="Consolas" panose="020B0609020204030204"/>
                <a:sym typeface="Consolas" panose="020B0609020204030204"/>
              </a:rPr>
              <a:t>if</a:t>
            </a:r>
            <a:r>
              <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rPr>
              <a:t>(pressure &gt; 90) </a:t>
            </a:r>
            <a:r>
              <a:rPr lang="en-US" sz="1200" b="0" i="0" u="none" strike="noStrike">
                <a:solidFill>
                  <a:srgbClr val="D19A66"/>
                </a:solidFill>
                <a:latin typeface="Consolas" panose="020B0609020204030204"/>
                <a:ea typeface="Consolas" panose="020B0609020204030204"/>
                <a:cs typeface="Consolas" panose="020B0609020204030204"/>
                <a:sym typeface="Consolas" panose="020B0609020204030204"/>
              </a:rPr>
              <a:t>return 50;</a:t>
            </a:r>
            <a:endParaRPr lang="en-US" sz="1200" b="0" i="0" u="none" strike="noStrike">
              <a:solidFill>
                <a:srgbClr val="D19A66"/>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200" b="0" i="0" u="none" strike="noStrike">
                <a:solidFill>
                  <a:srgbClr val="D19A66"/>
                </a:solidFill>
                <a:latin typeface="Consolas" panose="020B0609020204030204"/>
                <a:ea typeface="Consolas" panose="020B0609020204030204"/>
                <a:cs typeface="Consolas" panose="020B0609020204030204"/>
                <a:sym typeface="Consolas" panose="020B0609020204030204"/>
              </a:rPr>
              <a:t>else if </a:t>
            </a:r>
            <a:r>
              <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rPr>
              <a:t>(pressure &gt; 70) </a:t>
            </a:r>
            <a:r>
              <a:rPr lang="en-US" sz="1200" b="0" i="0" u="none" strike="noStrike">
                <a:solidFill>
                  <a:srgbClr val="D19A66"/>
                </a:solidFill>
                <a:latin typeface="Consolas" panose="020B0609020204030204"/>
                <a:ea typeface="Consolas" panose="020B0609020204030204"/>
                <a:cs typeface="Consolas" panose="020B0609020204030204"/>
                <a:sym typeface="Consolas" panose="020B0609020204030204"/>
              </a:rPr>
              <a:t>return20;</a:t>
            </a:r>
            <a:endParaRPr lang="en-US" sz="1200" b="0" i="0" u="none" strike="noStrike">
              <a:solidFill>
                <a:srgbClr val="D19A66"/>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200" b="0" i="0" u="none" strike="noStrike">
                <a:solidFill>
                  <a:srgbClr val="D19A66"/>
                </a:solidFill>
                <a:latin typeface="Consolas" panose="020B0609020204030204"/>
                <a:ea typeface="Consolas" panose="020B0609020204030204"/>
                <a:cs typeface="Consolas" panose="020B0609020204030204"/>
                <a:sym typeface="Consolas" panose="020B0609020204030204"/>
              </a:rPr>
              <a:t>else return 5;</a:t>
            </a:r>
            <a:endParaRPr lang="en-US" sz="1200" b="0" i="0" u="none" strike="noStrike">
              <a:solidFill>
                <a:srgbClr val="D19A66"/>
              </a:solidFill>
              <a:latin typeface="Consolas" panose="020B0609020204030204"/>
              <a:ea typeface="Consolas" panose="020B0609020204030204"/>
              <a:cs typeface="Consolas" panose="020B0609020204030204"/>
              <a:sym typeface="Consolas" panose="020B0609020204030204"/>
            </a:endParaRPr>
          </a:p>
          <a:p>
            <a:pPr indent="0" algn="l">
              <a:lnSpc>
                <a:spcPct val="100000"/>
              </a:lnSpc>
            </a:pPr>
            <a:r>
              <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rPr>
              <a:t>}</a:t>
            </a:r>
            <a:endParaRPr lang="en-US" sz="1200" b="0" i="0" u="none" strike="noStrike">
              <a:solidFill>
                <a:srgbClr val="ABB2BF"/>
              </a:solidFill>
              <a:latin typeface="Consolas" panose="020B0609020204030204"/>
              <a:ea typeface="Consolas" panose="020B0609020204030204"/>
              <a:cs typeface="Consolas" panose="020B0609020204030204"/>
              <a:sym typeface="Consolas" panose="020B0609020204030204"/>
            </a:endParaRPr>
          </a:p>
        </p:txBody>
      </p:sp>
      <p:sp>
        <p:nvSpPr>
          <p:cNvPr id="6" name="AutoShape 6"/>
          <p:cNvSpPr/>
          <p:nvPr/>
        </p:nvSpPr>
        <p:spPr>
          <a:xfrm>
            <a:off x="6350000" y="1651000"/>
            <a:ext cx="508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Mechanism Explanation</a:t>
            </a:r>
            <a:endParaRPr lang="en-US" sz="1100"/>
          </a:p>
        </p:txBody>
      </p:sp>
      <p:sp>
        <p:nvSpPr>
          <p:cNvPr id="7" name="AutoShape 7"/>
          <p:cNvSpPr/>
          <p:nvPr/>
        </p:nvSpPr>
        <p:spPr>
          <a:xfrm>
            <a:off x="6350000" y="2095500"/>
            <a:ext cx="5080000" cy="1270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The threshold is calculated dynamically based on </a:t>
            </a: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memory pressure</a:t>
            </a: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 When memory is tight, the threshold increases, allowing the system to be more aggressive in reclaiming memory.</a:t>
            </a:r>
            <a:endParaRPr lang="en-US" sz="1100"/>
          </a:p>
        </p:txBody>
      </p:sp>
      <p:sp>
        <p:nvSpPr>
          <p:cNvPr id="8" name="AutoShape 8"/>
          <p:cNvSpPr/>
          <p:nvPr/>
        </p:nvSpPr>
        <p:spPr>
          <a:xfrm>
            <a:off x="6350000" y="3556000"/>
            <a:ext cx="1524000" cy="1143000"/>
          </a:xfrm>
          <a:prstGeom prst="roundRect">
            <a:avLst>
              <a:gd name="adj" fmla="val 11111"/>
            </a:avLst>
          </a:prstGeom>
          <a:solidFill>
            <a:srgbClr val="003366">
              <a:alpha val="5000"/>
            </a:srgbClr>
          </a:solidFill>
          <a:ln w="12700" cap="flat" cmpd="sng">
            <a:solidFill>
              <a:srgbClr val="003366">
                <a:alpha val="20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58000" y="3683000"/>
            <a:ext cx="508000" cy="508000"/>
          </a:xfrm>
          <a:prstGeom prst="rect">
            <a:avLst/>
          </a:prstGeom>
        </p:spPr>
      </p:pic>
      <p:sp>
        <p:nvSpPr>
          <p:cNvPr id="10" name="AutoShape 10"/>
          <p:cNvSpPr/>
          <p:nvPr/>
        </p:nvSpPr>
        <p:spPr>
          <a:xfrm>
            <a:off x="6350000" y="4254500"/>
            <a:ext cx="1524000" cy="317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1" i="0" u="none" strike="noStrike">
                <a:solidFill>
                  <a:srgbClr val="003366"/>
                </a:solidFill>
                <a:latin typeface="Arial" panose="020B0604020202020204"/>
                <a:ea typeface="Arial" panose="020B0604020202020204"/>
                <a:cs typeface="Arial" panose="020B0604020202020204"/>
                <a:sym typeface="Arial" panose="020B0604020202020204"/>
              </a:rPr>
              <a:t>Memory Pressure</a:t>
            </a:r>
            <a:endParaRPr lang="en-US" sz="1100"/>
          </a:p>
        </p:txBody>
      </p:sp>
      <p:sp>
        <p:nvSpPr>
          <p:cNvPr id="11" name="AutoShape 11"/>
          <p:cNvSpPr/>
          <p:nvPr/>
        </p:nvSpPr>
        <p:spPr>
          <a:xfrm>
            <a:off x="8128000" y="3556000"/>
            <a:ext cx="1524000" cy="1143000"/>
          </a:xfrm>
          <a:prstGeom prst="roundRect">
            <a:avLst>
              <a:gd name="adj" fmla="val 11111"/>
            </a:avLst>
          </a:prstGeom>
          <a:solidFill>
            <a:srgbClr val="003366">
              <a:alpha val="5000"/>
            </a:srgbClr>
          </a:solidFill>
          <a:ln w="12700" cap="flat" cmpd="sng">
            <a:solidFill>
              <a:srgbClr val="003366">
                <a:alpha val="20000"/>
              </a:srgbClr>
            </a:solid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6000" y="3683000"/>
            <a:ext cx="508000" cy="508000"/>
          </a:xfrm>
          <a:prstGeom prst="rect">
            <a:avLst/>
          </a:prstGeom>
        </p:spPr>
      </p:pic>
      <p:sp>
        <p:nvSpPr>
          <p:cNvPr id="13" name="AutoShape 13"/>
          <p:cNvSpPr/>
          <p:nvPr/>
        </p:nvSpPr>
        <p:spPr>
          <a:xfrm>
            <a:off x="8128000" y="4254500"/>
            <a:ext cx="1524000" cy="317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1" i="0" u="none" strike="noStrike">
                <a:solidFill>
                  <a:srgbClr val="003366"/>
                </a:solidFill>
                <a:latin typeface="Arial" panose="020B0604020202020204"/>
                <a:ea typeface="Arial" panose="020B0604020202020204"/>
                <a:cs typeface="Arial" panose="020B0604020202020204"/>
                <a:sym typeface="Arial" panose="020B0604020202020204"/>
              </a:rPr>
              <a:t>Dynamic Threshold</a:t>
            </a:r>
            <a:endParaRPr lang="en-US" sz="1100"/>
          </a:p>
        </p:txBody>
      </p:sp>
      <p:sp>
        <p:nvSpPr>
          <p:cNvPr id="14" name="AutoShape 14"/>
          <p:cNvSpPr/>
          <p:nvPr/>
        </p:nvSpPr>
        <p:spPr>
          <a:xfrm>
            <a:off x="9906000" y="3556000"/>
            <a:ext cx="1524000" cy="1143000"/>
          </a:xfrm>
          <a:prstGeom prst="roundRect">
            <a:avLst>
              <a:gd name="adj" fmla="val 11111"/>
            </a:avLst>
          </a:prstGeom>
          <a:solidFill>
            <a:srgbClr val="003366">
              <a:alpha val="5000"/>
            </a:srgbClr>
          </a:solidFill>
          <a:ln w="12700" cap="flat" cmpd="sng">
            <a:solidFill>
              <a:srgbClr val="003366">
                <a:alpha val="20000"/>
              </a:srgbClr>
            </a:solid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4000" y="3683000"/>
            <a:ext cx="508000" cy="508000"/>
          </a:xfrm>
          <a:prstGeom prst="rect">
            <a:avLst/>
          </a:prstGeom>
        </p:spPr>
      </p:pic>
      <p:sp>
        <p:nvSpPr>
          <p:cNvPr id="16" name="AutoShape 16"/>
          <p:cNvSpPr/>
          <p:nvPr/>
        </p:nvSpPr>
        <p:spPr>
          <a:xfrm>
            <a:off x="9906000" y="4254500"/>
            <a:ext cx="1524000" cy="317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1" i="0" u="none" strike="noStrike">
                <a:solidFill>
                  <a:srgbClr val="003366"/>
                </a:solidFill>
                <a:latin typeface="Arial" panose="020B0604020202020204"/>
                <a:ea typeface="Arial" panose="020B0604020202020204"/>
                <a:cs typeface="Arial" panose="020B0604020202020204"/>
                <a:sym typeface="Arial" panose="020B0604020202020204"/>
              </a:rPr>
              <a:t>Protection Level</a:t>
            </a:r>
            <a:endParaRPr lang="en-US" sz="1100"/>
          </a:p>
        </p:txBody>
      </p:sp>
      <p:sp>
        <p:nvSpPr>
          <p:cNvPr id="17" name="AutoShape 17"/>
          <p:cNvSpPr/>
          <p:nvPr/>
        </p:nvSpPr>
        <p:spPr>
          <a:xfrm>
            <a:off x="762000" y="5461000"/>
            <a:ext cx="10668000" cy="762000"/>
          </a:xfrm>
          <a:prstGeom prst="roundRect">
            <a:avLst>
              <a:gd name="adj" fmla="val 16666"/>
            </a:avLst>
          </a:prstGeom>
          <a:solidFill>
            <a:srgbClr val="003366">
              <a:alpha val="8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1016000" y="5588000"/>
            <a:ext cx="1016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Key Takeaway:</a:t>
            </a:r>
            <a:r>
              <a:rPr lang="en-US" sz="1600" b="0" i="0" u="none" strike="noStrike">
                <a:solidFill>
                  <a:srgbClr val="323232"/>
                </a:solidFill>
                <a:latin typeface="Arial" panose="020B0604020202020204"/>
                <a:ea typeface="Arial" panose="020B0604020202020204"/>
                <a:cs typeface="Arial" panose="020B0604020202020204"/>
                <a:sym typeface="Arial" panose="020B0604020202020204"/>
              </a:rPr>
              <a:t>High memory pressure (e.g., &gt;90%) triggers a higher threshold (50), protecting only the most critical pages to free up memory.</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Monitoring Interface</a:t>
            </a:r>
            <a:endParaRPr lang="en-US" sz="1100"/>
          </a:p>
        </p:txBody>
      </p:sp>
      <p:sp>
        <p:nvSpPr>
          <p:cNvPr id="3" name="AutoShape 3"/>
          <p:cNvSpPr/>
          <p:nvPr/>
        </p:nvSpPr>
        <p:spPr>
          <a:xfrm>
            <a:off x="762000" y="1397000"/>
            <a:ext cx="4826000" cy="1016000"/>
          </a:xfrm>
          <a:prstGeom prst="roundRect">
            <a:avLst>
              <a:gd name="adj" fmla="val 12500"/>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2500" y="1587500"/>
            <a:ext cx="304800" cy="304800"/>
          </a:xfrm>
          <a:prstGeom prst="rect">
            <a:avLst/>
          </a:prstGeom>
        </p:spPr>
      </p:pic>
      <p:sp>
        <p:nvSpPr>
          <p:cNvPr id="5" name="AutoShape 5"/>
          <p:cNvSpPr/>
          <p:nvPr/>
        </p:nvSpPr>
        <p:spPr>
          <a:xfrm>
            <a:off x="1397000" y="1524000"/>
            <a:ext cx="3937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Kernel Interface</a:t>
            </a:r>
            <a:endParaRPr lang="en-US" sz="1100"/>
          </a:p>
          <a:p>
            <a:pPr indent="0" algn="l">
              <a:lnSpc>
                <a:spcPct val="125000"/>
              </a:lnSpc>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Data is exported via </a:t>
            </a: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/proc/vmstat</a:t>
            </a: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 a standard Linux statistics file.</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6" name="AutoShape 6"/>
          <p:cNvSpPr/>
          <p:nvPr/>
        </p:nvSpPr>
        <p:spPr>
          <a:xfrm>
            <a:off x="762000" y="2667000"/>
            <a:ext cx="4826000" cy="1397000"/>
          </a:xfrm>
          <a:prstGeom prst="roundRect">
            <a:avLst>
              <a:gd name="adj" fmla="val 9090"/>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2857500"/>
            <a:ext cx="304800" cy="304800"/>
          </a:xfrm>
          <a:prstGeom prst="rect">
            <a:avLst/>
          </a:prstGeom>
        </p:spPr>
      </p:pic>
      <p:sp>
        <p:nvSpPr>
          <p:cNvPr id="8" name="AutoShape 8"/>
          <p:cNvSpPr/>
          <p:nvPr/>
        </p:nvSpPr>
        <p:spPr>
          <a:xfrm>
            <a:off x="1397000" y="2794000"/>
            <a:ext cx="3937000" cy="1143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Custom Metric: os_project_evict</a:t>
            </a:r>
            <a:endParaRPr lang="en-US" sz="1100"/>
          </a:p>
          <a:p>
            <a:pPr indent="0" algn="l">
              <a:lnSpc>
                <a:spcPct val="125000"/>
              </a:lnSpc>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A custom statistic is added to track the number of pages evicted by our policy, enabling real-time validation.</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9" name="AutoShape 9"/>
          <p:cNvSpPr/>
          <p:nvPr/>
        </p:nvSpPr>
        <p:spPr>
          <a:xfrm>
            <a:off x="762000" y="4318000"/>
            <a:ext cx="4826000" cy="1016000"/>
          </a:xfrm>
          <a:prstGeom prst="roundRect">
            <a:avLst>
              <a:gd name="adj" fmla="val 12500"/>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 y="4508500"/>
            <a:ext cx="304800" cy="304800"/>
          </a:xfrm>
          <a:prstGeom prst="rect">
            <a:avLst/>
          </a:prstGeom>
        </p:spPr>
      </p:pic>
      <p:sp>
        <p:nvSpPr>
          <p:cNvPr id="11" name="AutoShape 11"/>
          <p:cNvSpPr/>
          <p:nvPr/>
        </p:nvSpPr>
        <p:spPr>
          <a:xfrm>
            <a:off x="1397000" y="4445000"/>
            <a:ext cx="3937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User Access</a:t>
            </a:r>
            <a:endParaRPr lang="en-US" sz="1100"/>
          </a:p>
          <a:p>
            <a:pPr indent="0" algn="l">
              <a:lnSpc>
                <a:spcPct val="125000"/>
              </a:lnSpc>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Read directly from user space using standard commands.</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12" name="AutoShape 12"/>
          <p:cNvSpPr/>
          <p:nvPr/>
        </p:nvSpPr>
        <p:spPr>
          <a:xfrm>
            <a:off x="5969000" y="1397000"/>
            <a:ext cx="5461000" cy="2032000"/>
          </a:xfrm>
          <a:prstGeom prst="roundRect">
            <a:avLst>
              <a:gd name="adj" fmla="val 6250"/>
            </a:avLst>
          </a:prstGeom>
          <a:solidFill>
            <a:srgbClr val="1E1E1E">
              <a:alpha val="100000"/>
            </a:srgbClr>
          </a:solidFill>
          <a:ln w="25400" cap="flat" cmpd="sng">
            <a:noFill/>
            <a:prstDash val="solid"/>
            <a:round/>
          </a:ln>
          <a:effectLst>
            <a:outerShdw blurRad="127000" dist="50800" dir="2700000" algn="tl" rotWithShape="0">
              <a:srgbClr val="000000">
                <a:alpha val="20000"/>
              </a:srgbClr>
            </a:outerShdw>
          </a:effectLst>
        </p:spPr>
        <p:txBody>
          <a:bodyPr vert="horz" wrap="square" lIns="63500" tIns="63500" rIns="63500" bIns="63500" rtlCol="0" anchor="ctr"/>
          <a:lstStyle/>
          <a:p>
            <a:pPr algn="ctr">
              <a:defRPr/>
            </a:pPr>
          </a:p>
        </p:txBody>
      </p:sp>
      <p:sp>
        <p:nvSpPr>
          <p:cNvPr id="13" name="AutoShape 13"/>
          <p:cNvSpPr/>
          <p:nvPr/>
        </p:nvSpPr>
        <p:spPr>
          <a:xfrm>
            <a:off x="6159500" y="1524000"/>
            <a:ext cx="508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alpha val="60000"/>
                  </a:srgbClr>
                </a:solidFill>
                <a:latin typeface="Arial" panose="020B0604020202020204"/>
                <a:ea typeface="Arial" panose="020B0604020202020204"/>
                <a:cs typeface="Arial" panose="020B0604020202020204"/>
                <a:sym typeface="Arial" panose="020B0604020202020204"/>
              </a:rPr>
              <a:t>Kernel Implementation (mm/vmstat.c)</a:t>
            </a:r>
            <a:endParaRPr lang="en-US" sz="1100"/>
          </a:p>
        </p:txBody>
      </p:sp>
      <p:sp>
        <p:nvSpPr>
          <p:cNvPr id="14" name="AutoShape 14"/>
          <p:cNvSpPr/>
          <p:nvPr/>
        </p:nvSpPr>
        <p:spPr>
          <a:xfrm>
            <a:off x="6159500" y="1841500"/>
            <a:ext cx="5080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C586C0"/>
                </a:solidFill>
                <a:latin typeface="Arial" panose="020B0604020202020204"/>
                <a:ea typeface="Arial" panose="020B0604020202020204"/>
                <a:cs typeface="Arial" panose="020B0604020202020204"/>
                <a:sym typeface="Arial" panose="020B0604020202020204"/>
              </a:rPr>
              <a:t>static int </a:t>
            </a:r>
            <a:r>
              <a:rPr lang="en-US" sz="1400" b="0" i="0" u="none" strike="noStrike">
                <a:solidFill>
                  <a:srgbClr val="DCDCAA"/>
                </a:solidFill>
                <a:latin typeface="Arial" panose="020B0604020202020204"/>
                <a:ea typeface="Arial" panose="020B0604020202020204"/>
                <a:cs typeface="Arial" panose="020B0604020202020204"/>
                <a:sym typeface="Arial" panose="020B0604020202020204"/>
              </a:rPr>
              <a:t>vmstat_show </a:t>
            </a:r>
            <a:r>
              <a:rPr lang="en-US" sz="1400" b="0" i="0" u="none" strike="noStrike">
                <a:solidFill>
                  <a:srgbClr val="CCCCCC"/>
                </a:solidFill>
                <a:latin typeface="Arial" panose="020B0604020202020204"/>
                <a:ea typeface="Arial" panose="020B0604020202020204"/>
                <a:cs typeface="Arial" panose="020B0604020202020204"/>
                <a:sym typeface="Arial" panose="020B0604020202020204"/>
              </a:rPr>
              <a:t>(...</a:t>
            </a:r>
            <a:r>
              <a:rPr lang="en-US" sz="1400" b="0" i="0" u="none" strike="noStrike">
                <a:solidFill>
                  <a:srgbClr val="C586C0"/>
                </a:solidFill>
                <a:latin typeface="Arial" panose="020B0604020202020204"/>
                <a:ea typeface="Arial" panose="020B0604020202020204"/>
                <a:cs typeface="Arial" panose="020B0604020202020204"/>
                <a:sym typeface="Arial" panose="020B0604020202020204"/>
              </a:rPr>
              <a:t>) {</a:t>
            </a:r>
            <a:endParaRPr lang="en-US" sz="1100"/>
          </a:p>
          <a:p>
            <a:pPr indent="0" algn="l">
              <a:lnSpc>
                <a:spcPct val="125000"/>
              </a:lnSpc>
            </a:pPr>
            <a:r>
              <a:rPr lang="en-US" sz="1400" b="0" i="0" u="none" strike="noStrike">
                <a:solidFill>
                  <a:srgbClr val="6A9955"/>
                </a:solidFill>
                <a:latin typeface="Arial" panose="020B0604020202020204"/>
                <a:ea typeface="Arial" panose="020B0604020202020204"/>
                <a:cs typeface="Arial" panose="020B0604020202020204"/>
                <a:sym typeface="Arial" panose="020B0604020202020204"/>
              </a:rPr>
              <a:t>// Track custom eviction count</a:t>
            </a:r>
            <a:endParaRPr lang="en-US" sz="1400" b="0" i="0" u="none" strike="noStrike">
              <a:solidFill>
                <a:srgbClr val="6A9955"/>
              </a:solidFill>
              <a:latin typeface="Arial" panose="020B0604020202020204"/>
              <a:ea typeface="Arial" panose="020B0604020202020204"/>
              <a:cs typeface="Arial" panose="020B0604020202020204"/>
              <a:sym typeface="Arial" panose="020B0604020202020204"/>
            </a:endParaRPr>
          </a:p>
          <a:p>
            <a:pPr indent="0" algn="l">
              <a:lnSpc>
                <a:spcPct val="125000"/>
              </a:lnSpc>
            </a:pPr>
            <a:r>
              <a:rPr lang="en-US" sz="1400" b="0" i="0" u="none" strike="noStrike">
                <a:solidFill>
                  <a:srgbClr val="CCCCCC"/>
                </a:solidFill>
                <a:latin typeface="Arial" panose="020B0604020202020204"/>
                <a:ea typeface="Arial" panose="020B0604020202020204"/>
                <a:cs typeface="Arial" panose="020B0604020202020204"/>
                <a:sym typeface="Arial" panose="020B0604020202020204"/>
              </a:rPr>
              <a:t>seq_printf(m,</a:t>
            </a:r>
            <a:r>
              <a:rPr lang="en-US" sz="1400" b="0" i="0" u="none" strike="noStrike">
                <a:solidFill>
                  <a:srgbClr val="CE9178"/>
                </a:solidFill>
                <a:latin typeface="Arial" panose="020B0604020202020204"/>
                <a:ea typeface="Arial" panose="020B0604020202020204"/>
                <a:cs typeface="Arial" panose="020B0604020202020204"/>
                <a:sym typeface="Arial" panose="020B0604020202020204"/>
              </a:rPr>
              <a:t>"os_project_evict %lu\n"</a:t>
            </a:r>
            <a:r>
              <a:rPr lang="en-US" sz="1400" b="0" i="0" u="none" strike="noStrike">
                <a:solidFill>
                  <a:srgbClr val="CCCCCC"/>
                </a:solidFill>
                <a:latin typeface="Arial" panose="020B0604020202020204"/>
                <a:ea typeface="Arial" panose="020B0604020202020204"/>
                <a:cs typeface="Arial" panose="020B0604020202020204"/>
                <a:sym typeface="Arial" panose="020B0604020202020204"/>
              </a:rPr>
              <a:t>, count);</a:t>
            </a:r>
            <a:endParaRPr lang="en-US" sz="1400" b="0" i="0" u="none" strike="noStrike">
              <a:solidFill>
                <a:srgbClr val="CCCCCC"/>
              </a:solidFill>
              <a:latin typeface="Arial" panose="020B0604020202020204"/>
              <a:ea typeface="Arial" panose="020B0604020202020204"/>
              <a:cs typeface="Arial" panose="020B0604020202020204"/>
              <a:sym typeface="Arial" panose="020B0604020202020204"/>
            </a:endParaRPr>
          </a:p>
          <a:p>
            <a:pPr indent="0" algn="l">
              <a:lnSpc>
                <a:spcPct val="125000"/>
              </a:lnSpc>
            </a:pPr>
            <a:r>
              <a:rPr lang="en-US" sz="1400" b="0" i="0" u="none" strike="noStrike">
                <a:solidFill>
                  <a:srgbClr val="C586C0"/>
                </a:solidFill>
                <a:latin typeface="Arial" panose="020B0604020202020204"/>
                <a:ea typeface="Arial" panose="020B0604020202020204"/>
                <a:cs typeface="Arial" panose="020B0604020202020204"/>
                <a:sym typeface="Arial" panose="020B0604020202020204"/>
              </a:rPr>
              <a:t>}</a:t>
            </a:r>
            <a:endParaRPr lang="en-US" sz="1400" b="0" i="0" u="none" strike="noStrike">
              <a:solidFill>
                <a:srgbClr val="C586C0"/>
              </a:solidFill>
              <a:latin typeface="Arial" panose="020B0604020202020204"/>
              <a:ea typeface="Arial" panose="020B0604020202020204"/>
              <a:cs typeface="Arial" panose="020B0604020202020204"/>
              <a:sym typeface="Arial" panose="020B0604020202020204"/>
            </a:endParaRPr>
          </a:p>
        </p:txBody>
      </p:sp>
      <p:sp>
        <p:nvSpPr>
          <p:cNvPr id="15" name="AutoShape 15"/>
          <p:cNvSpPr/>
          <p:nvPr/>
        </p:nvSpPr>
        <p:spPr>
          <a:xfrm>
            <a:off x="5969000" y="3683000"/>
            <a:ext cx="5461000" cy="1651000"/>
          </a:xfrm>
          <a:prstGeom prst="roundRect">
            <a:avLst>
              <a:gd name="adj" fmla="val 7692"/>
            </a:avLst>
          </a:prstGeom>
          <a:solidFill>
            <a:srgbClr val="1E1E1E">
              <a:alpha val="100000"/>
            </a:srgbClr>
          </a:solidFill>
          <a:ln w="25400" cap="flat" cmpd="sng">
            <a:noFill/>
            <a:prstDash val="solid"/>
            <a:round/>
          </a:ln>
          <a:effectLst>
            <a:outerShdw blurRad="127000" dist="50800" dir="2700000" algn="tl" rotWithShape="0">
              <a:srgbClr val="000000">
                <a:alpha val="20000"/>
              </a:srgbClr>
            </a:outerShdw>
          </a:effectLst>
        </p:spPr>
        <p:txBody>
          <a:bodyPr vert="horz" wrap="square" lIns="63500" tIns="63500" rIns="63500" bIns="63500" rtlCol="0" anchor="ctr"/>
          <a:lstStyle/>
          <a:p>
            <a:pPr algn="ctr">
              <a:defRPr/>
            </a:pPr>
          </a:p>
        </p:txBody>
      </p:sp>
      <p:sp>
        <p:nvSpPr>
          <p:cNvPr id="16" name="AutoShape 16"/>
          <p:cNvSpPr/>
          <p:nvPr/>
        </p:nvSpPr>
        <p:spPr>
          <a:xfrm>
            <a:off x="6159500" y="3810000"/>
            <a:ext cx="508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alpha val="60000"/>
                  </a:srgbClr>
                </a:solidFill>
                <a:latin typeface="Arial" panose="020B0604020202020204"/>
                <a:ea typeface="Arial" panose="020B0604020202020204"/>
                <a:cs typeface="Arial" panose="020B0604020202020204"/>
                <a:sym typeface="Arial" panose="020B0604020202020204"/>
              </a:rPr>
              <a:t>User-space Output</a:t>
            </a:r>
            <a:endParaRPr lang="en-US" sz="1100"/>
          </a:p>
        </p:txBody>
      </p:sp>
      <p:sp>
        <p:nvSpPr>
          <p:cNvPr id="17" name="AutoShape 17"/>
          <p:cNvSpPr/>
          <p:nvPr/>
        </p:nvSpPr>
        <p:spPr>
          <a:xfrm>
            <a:off x="6159500" y="4127500"/>
            <a:ext cx="5080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ACACAC"/>
                </a:solidFill>
                <a:latin typeface="Arial" panose="020B0604020202020204"/>
                <a:ea typeface="Arial" panose="020B0604020202020204"/>
                <a:cs typeface="Arial" panose="020B0604020202020204"/>
                <a:sym typeface="Arial" panose="020B0604020202020204"/>
              </a:rPr>
              <a:t>$ cat /proc/vmstat | grep os_project</a:t>
            </a:r>
            <a:endParaRPr lang="en-US" sz="1100"/>
          </a:p>
          <a:p>
            <a:pPr indent="0" algn="l">
              <a:lnSpc>
                <a:spcPct val="125000"/>
              </a:lnSpc>
            </a:pPr>
            <a:r>
              <a:rPr lang="en-US" sz="1600" b="1" i="0" u="none" strike="noStrike">
                <a:solidFill>
                  <a:srgbClr val="98C379"/>
                </a:solidFill>
                <a:latin typeface="Arial" panose="020B0604020202020204"/>
                <a:ea typeface="Arial" panose="020B0604020202020204"/>
                <a:cs typeface="Arial" panose="020B0604020202020204"/>
                <a:sym typeface="Arial" panose="020B0604020202020204"/>
              </a:rPr>
              <a:t>os_project_evict 12458</a:t>
            </a:r>
            <a:endParaRPr lang="en-US" sz="1600" b="1" i="0" u="none" strike="noStrike">
              <a:solidFill>
                <a:srgbClr val="98C379"/>
              </a:solidFill>
              <a:latin typeface="Arial" panose="020B0604020202020204"/>
              <a:ea typeface="Arial" panose="020B0604020202020204"/>
              <a:cs typeface="Arial" panose="020B0604020202020204"/>
              <a:sym typeface="Arial" panose="020B0604020202020204"/>
            </a:endParaRPr>
          </a:p>
        </p:txBody>
      </p:sp>
      <p:sp>
        <p:nvSpPr>
          <p:cNvPr id="18" name="AutoShape 18"/>
          <p:cNvSpPr/>
          <p:nvPr/>
        </p:nvSpPr>
        <p:spPr>
          <a:xfrm>
            <a:off x="762000" y="5842000"/>
            <a:ext cx="10668000" cy="508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762000" y="59690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Validation &amp; Performance Analysis</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983488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Real-time Monitoring Tool</a:t>
            </a:r>
            <a:endParaRPr lang="en-US" sz="1100"/>
          </a:p>
        </p:txBody>
      </p:sp>
      <p:sp>
        <p:nvSpPr>
          <p:cNvPr id="3" name="AutoShape 3"/>
          <p:cNvSpPr/>
          <p:nvPr/>
        </p:nvSpPr>
        <p:spPr>
          <a:xfrm>
            <a:off x="762000" y="1397000"/>
            <a:ext cx="5080000" cy="2286000"/>
          </a:xfrm>
          <a:prstGeom prst="roundRect">
            <a:avLst>
              <a:gd name="adj" fmla="val 5555"/>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587500"/>
            <a:ext cx="304800" cy="304800"/>
          </a:xfrm>
          <a:prstGeom prst="rect">
            <a:avLst/>
          </a:prstGeom>
        </p:spPr>
      </p:pic>
      <p:sp>
        <p:nvSpPr>
          <p:cNvPr id="5" name="AutoShape 5"/>
          <p:cNvSpPr/>
          <p:nvPr/>
        </p:nvSpPr>
        <p:spPr>
          <a:xfrm>
            <a:off x="1397000" y="1549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Architecture Design</a:t>
            </a:r>
            <a:endParaRPr lang="en-US" sz="1100"/>
          </a:p>
        </p:txBody>
      </p:sp>
      <p:sp>
        <p:nvSpPr>
          <p:cNvPr id="6" name="AutoShape 6"/>
          <p:cNvSpPr/>
          <p:nvPr/>
        </p:nvSpPr>
        <p:spPr>
          <a:xfrm>
            <a:off x="1016000" y="2032000"/>
            <a:ext cx="4572000" cy="1397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Kernel Space:</a:t>
            </a:r>
            <a:r>
              <a:rPr lang="en-US" sz="1600" b="0" i="0" u="none" strike="noStrike">
                <a:solidFill>
                  <a:srgbClr val="808080"/>
                </a:solidFill>
                <a:latin typeface="Arial" panose="020B0604020202020204"/>
                <a:ea typeface="Arial" panose="020B0604020202020204"/>
                <a:cs typeface="Arial" panose="020B0604020202020204"/>
                <a:sym typeface="Arial" panose="020B0604020202020204"/>
              </a:rPr>
              <a:t>Modified mm/vmscan.c writes statistics to /proc/vmstat.</a:t>
            </a:r>
            <a:endParaRPr lang="en-US" sz="1100"/>
          </a:p>
          <a:p>
            <a:pPr indent="0" algn="l">
              <a:lnSpc>
                <a:spcPct val="108000"/>
              </a:lnSpc>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User Space:</a:t>
            </a:r>
            <a:r>
              <a:rPr lang="en-US" sz="1600" b="0" i="0" u="none" strike="noStrike">
                <a:solidFill>
                  <a:srgbClr val="808080"/>
                </a:solidFill>
                <a:latin typeface="Arial" panose="020B0604020202020204"/>
                <a:ea typeface="Arial" panose="020B0604020202020204"/>
                <a:cs typeface="Arial" panose="020B0604020202020204"/>
                <a:sym typeface="Arial" panose="020B0604020202020204"/>
              </a:rPr>
              <a:t>Python script reads data, processes it, and generates a live GUI via matplotlib.</a:t>
            </a:r>
            <a:endParaRPr lang="en-US" sz="1600" b="0" i="0" u="none" strike="noStrike">
              <a:solidFill>
                <a:srgbClr val="808080"/>
              </a:solidFill>
              <a:latin typeface="Arial" panose="020B0604020202020204"/>
              <a:ea typeface="Arial" panose="020B0604020202020204"/>
              <a:cs typeface="Arial" panose="020B0604020202020204"/>
              <a:sym typeface="Arial" panose="020B0604020202020204"/>
            </a:endParaRPr>
          </a:p>
        </p:txBody>
      </p:sp>
      <p:sp>
        <p:nvSpPr>
          <p:cNvPr id="7" name="AutoShape 7"/>
          <p:cNvSpPr/>
          <p:nvPr/>
        </p:nvSpPr>
        <p:spPr>
          <a:xfrm>
            <a:off x="762000" y="3937000"/>
            <a:ext cx="5080000" cy="1905000"/>
          </a:xfrm>
          <a:prstGeom prst="roundRect">
            <a:avLst>
              <a:gd name="adj" fmla="val 6666"/>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4127500"/>
            <a:ext cx="304800" cy="304800"/>
          </a:xfrm>
          <a:prstGeom prst="rect">
            <a:avLst/>
          </a:prstGeom>
        </p:spPr>
      </p:pic>
      <p:sp>
        <p:nvSpPr>
          <p:cNvPr id="9" name="AutoShape 9"/>
          <p:cNvSpPr/>
          <p:nvPr/>
        </p:nvSpPr>
        <p:spPr>
          <a:xfrm>
            <a:off x="1397000" y="4089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Sampling Mechanism</a:t>
            </a:r>
            <a:endParaRPr lang="en-US" sz="1100"/>
          </a:p>
        </p:txBody>
      </p:sp>
      <p:sp>
        <p:nvSpPr>
          <p:cNvPr id="10" name="AutoShape 10"/>
          <p:cNvSpPr/>
          <p:nvPr/>
        </p:nvSpPr>
        <p:spPr>
          <a:xfrm>
            <a:off x="1016000" y="4572000"/>
            <a:ext cx="4572000" cy="1143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600" b="0" i="0" u="none" strike="noStrike">
                <a:solidFill>
                  <a:srgbClr val="808080"/>
                </a:solidFill>
                <a:latin typeface="Arial" panose="020B0604020202020204"/>
                <a:ea typeface="Arial" panose="020B0604020202020204"/>
                <a:cs typeface="Arial" panose="020B0604020202020204"/>
                <a:sym typeface="Arial" panose="020B0604020202020204"/>
              </a:rPr>
              <a:t>• Kernel updates every 1000 accesses (periodic).</a:t>
            </a:r>
            <a:endParaRPr lang="en-US" sz="1100"/>
          </a:p>
          <a:p>
            <a:pPr indent="0" algn="l">
              <a:lnSpc>
                <a:spcPct val="108000"/>
              </a:lnSpc>
            </a:pPr>
            <a:r>
              <a:rPr lang="en-US" sz="1600" b="0" i="0" u="none" strike="noStrike">
                <a:solidFill>
                  <a:srgbClr val="808080"/>
                </a:solidFill>
                <a:latin typeface="Arial" panose="020B0604020202020204"/>
                <a:ea typeface="Arial" panose="020B0604020202020204"/>
                <a:cs typeface="Arial" panose="020B0604020202020204"/>
                <a:sym typeface="Arial" panose="020B0604020202020204"/>
              </a:rPr>
              <a:t>• Python reads every 200ms, batches data for smooth visualization.</a:t>
            </a:r>
            <a:endParaRPr lang="en-US" sz="1600" b="0" i="0" u="none" strike="noStrike">
              <a:solidFill>
                <a:srgbClr val="808080"/>
              </a:solidFill>
              <a:latin typeface="Arial" panose="020B0604020202020204"/>
              <a:ea typeface="Arial" panose="020B0604020202020204"/>
              <a:cs typeface="Arial" panose="020B0604020202020204"/>
              <a:sym typeface="Arial" panose="020B0604020202020204"/>
            </a:endParaRPr>
          </a:p>
        </p:txBody>
      </p:sp>
      <p:sp>
        <p:nvSpPr>
          <p:cNvPr id="11" name="AutoShape 11"/>
          <p:cNvSpPr/>
          <p:nvPr/>
        </p:nvSpPr>
        <p:spPr>
          <a:xfrm>
            <a:off x="6350000" y="1397000"/>
            <a:ext cx="5080000" cy="4445000"/>
          </a:xfrm>
          <a:prstGeom prst="roundRect">
            <a:avLst>
              <a:gd name="adj" fmla="val 2857"/>
            </a:avLst>
          </a:prstGeom>
          <a:solidFill>
            <a:srgbClr val="F8F9FA">
              <a:alpha val="100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sp>
        <p:nvSpPr>
          <p:cNvPr id="12" name="AutoShape 12"/>
          <p:cNvSpPr/>
          <p:nvPr/>
        </p:nvSpPr>
        <p:spPr>
          <a:xfrm>
            <a:off x="6604000" y="1587500"/>
            <a:ext cx="457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Data Flow Diagram</a:t>
            </a:r>
            <a:endParaRPr lang="en-US" sz="1100"/>
          </a:p>
        </p:txBody>
      </p:sp>
      <p:sp>
        <p:nvSpPr>
          <p:cNvPr id="13" name="AutoShape 13"/>
          <p:cNvSpPr/>
          <p:nvPr/>
        </p:nvSpPr>
        <p:spPr>
          <a:xfrm>
            <a:off x="6858000" y="2159000"/>
            <a:ext cx="4064000" cy="889000"/>
          </a:xfrm>
          <a:prstGeom prst="roundRect">
            <a:avLst>
              <a:gd name="adj" fmla="val 14285"/>
            </a:avLst>
          </a:prstGeom>
          <a:solidFill>
            <a:srgbClr val="003366">
              <a:alpha val="100000"/>
            </a:srgbClr>
          </a:solidFill>
          <a:ln w="25400" cap="flat" cmpd="sng">
            <a:noFill/>
            <a:prstDash val="solid"/>
            <a:round/>
          </a:ln>
          <a:effectLst>
            <a:outerShdw blurRad="101600" dist="50800" dir="5400000" algn="tl" rotWithShape="0">
              <a:srgbClr val="000000">
                <a:alpha val="15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2000" y="2413000"/>
            <a:ext cx="381000" cy="381000"/>
          </a:xfrm>
          <a:prstGeom prst="rect">
            <a:avLst/>
          </a:prstGeom>
        </p:spPr>
      </p:pic>
      <p:sp>
        <p:nvSpPr>
          <p:cNvPr id="15" name="AutoShape 15"/>
          <p:cNvSpPr/>
          <p:nvPr/>
        </p:nvSpPr>
        <p:spPr>
          <a:xfrm>
            <a:off x="7620000" y="2286000"/>
            <a:ext cx="304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Arial" panose="020B0604020202020204"/>
                <a:ea typeface="Arial" panose="020B0604020202020204"/>
                <a:cs typeface="Arial" panose="020B0604020202020204"/>
                <a:sym typeface="Arial" panose="020B0604020202020204"/>
              </a:rPr>
              <a:t>Kernel Space</a:t>
            </a:r>
            <a:endParaRPr lang="en-US" sz="1100"/>
          </a:p>
          <a:p>
            <a:pPr indent="0" algn="l">
              <a:lnSpc>
                <a:spcPct val="125000"/>
              </a:lnSpc>
            </a:pPr>
            <a:r>
              <a:rPr lang="en-US" sz="1400" b="0" i="0" u="none" strike="noStrike">
                <a:solidFill>
                  <a:srgbClr val="FFFFFF">
                    <a:alpha val="80000"/>
                  </a:srgbClr>
                </a:solidFill>
                <a:latin typeface="Arial" panose="020B0604020202020204"/>
                <a:ea typeface="Arial" panose="020B0604020202020204"/>
                <a:cs typeface="Arial" panose="020B0604020202020204"/>
                <a:sym typeface="Arial" panose="020B0604020202020204"/>
              </a:rPr>
              <a:t>Modification in mm/vmscan.c</a:t>
            </a:r>
            <a:endParaRPr lang="en-US" sz="1400" b="0" i="0" u="none" strike="noStrike">
              <a:solidFill>
                <a:srgbClr val="FFFFFF">
                  <a:alpha val="80000"/>
                </a:srgbClr>
              </a:solidFill>
              <a:latin typeface="Arial" panose="020B0604020202020204"/>
              <a:ea typeface="Arial" panose="020B0604020202020204"/>
              <a:cs typeface="Arial" panose="020B0604020202020204"/>
              <a:sym typeface="Arial" panose="020B0604020202020204"/>
            </a:endParaRPr>
          </a:p>
        </p:txBody>
      </p:sp>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6000" y="3175000"/>
            <a:ext cx="304800" cy="304800"/>
          </a:xfrm>
          <a:prstGeom prst="rect">
            <a:avLst/>
          </a:prstGeom>
        </p:spPr>
      </p:pic>
      <p:sp>
        <p:nvSpPr>
          <p:cNvPr id="17" name="AutoShape 17"/>
          <p:cNvSpPr/>
          <p:nvPr/>
        </p:nvSpPr>
        <p:spPr>
          <a:xfrm>
            <a:off x="7493000" y="3556000"/>
            <a:ext cx="2794000" cy="508000"/>
          </a:xfrm>
          <a:prstGeom prst="roundRect">
            <a:avLst>
              <a:gd name="adj" fmla="val 50000"/>
            </a:avLst>
          </a:prstGeom>
          <a:solidFill>
            <a:srgbClr val="E6E6E6">
              <a:alpha val="100000"/>
            </a:srgbClr>
          </a:solidFill>
          <a:ln w="12700" cap="flat" cmpd="sng">
            <a:solidFill>
              <a:srgbClr val="003366">
                <a:alpha val="100000"/>
              </a:srgbClr>
            </a:solidFill>
            <a:prstDash val="dash"/>
            <a:round/>
          </a:ln>
        </p:spPr>
        <p:txBody>
          <a:bodyPr vert="horz" wrap="square" lIns="63500" tIns="63500" rIns="63500" bIns="63500" rtlCol="0" anchor="ctr"/>
          <a:lstStyle/>
          <a:p>
            <a:pPr algn="ctr">
              <a:defRPr/>
            </a:pPr>
          </a:p>
        </p:txBody>
      </p:sp>
      <p:sp>
        <p:nvSpPr>
          <p:cNvPr id="18" name="AutoShape 18"/>
          <p:cNvSpPr/>
          <p:nvPr/>
        </p:nvSpPr>
        <p:spPr>
          <a:xfrm>
            <a:off x="7493000" y="3657600"/>
            <a:ext cx="2794000" cy="304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1" i="0" u="none" strike="noStrike">
                <a:solidFill>
                  <a:srgbClr val="003366"/>
                </a:solidFill>
                <a:latin typeface="Arial" panose="020B0604020202020204"/>
                <a:ea typeface="Arial" panose="020B0604020202020204"/>
                <a:cs typeface="Arial" panose="020B0604020202020204"/>
                <a:sym typeface="Arial" panose="020B0604020202020204"/>
              </a:rPr>
              <a:t>/proc/vmstat (Buffer)</a:t>
            </a:r>
            <a:endParaRPr lang="en-US" sz="1100"/>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6000" y="4191000"/>
            <a:ext cx="304800" cy="304800"/>
          </a:xfrm>
          <a:prstGeom prst="rect">
            <a:avLst/>
          </a:prstGeom>
        </p:spPr>
      </p:pic>
      <p:sp>
        <p:nvSpPr>
          <p:cNvPr id="20" name="AutoShape 20"/>
          <p:cNvSpPr/>
          <p:nvPr/>
        </p:nvSpPr>
        <p:spPr>
          <a:xfrm>
            <a:off x="6858000" y="4572000"/>
            <a:ext cx="4064000" cy="889000"/>
          </a:xfrm>
          <a:prstGeom prst="roundRect">
            <a:avLst>
              <a:gd name="adj" fmla="val 14285"/>
            </a:avLst>
          </a:prstGeom>
          <a:solidFill>
            <a:srgbClr val="FFFFFF">
              <a:alpha val="100000"/>
            </a:srgbClr>
          </a:solidFill>
          <a:ln w="25400" cap="flat" cmpd="sng">
            <a:solidFill>
              <a:srgbClr val="003366">
                <a:alpha val="100000"/>
              </a:srgbClr>
            </a:solidFill>
            <a:prstDash val="solid"/>
            <a:round/>
          </a:ln>
          <a:effectLst>
            <a:outerShdw blurRad="101600" dist="50800" dir="5400000" algn="tl" rotWithShape="0">
              <a:srgbClr val="000000">
                <a:alpha val="10000"/>
              </a:srgbClr>
            </a:outerShdw>
          </a:effectLst>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12000" y="4826000"/>
            <a:ext cx="381000" cy="381000"/>
          </a:xfrm>
          <a:prstGeom prst="rect">
            <a:avLst/>
          </a:prstGeom>
        </p:spPr>
      </p:pic>
      <p:sp>
        <p:nvSpPr>
          <p:cNvPr id="22" name="AutoShape 22"/>
          <p:cNvSpPr/>
          <p:nvPr/>
        </p:nvSpPr>
        <p:spPr>
          <a:xfrm>
            <a:off x="7620000" y="4699000"/>
            <a:ext cx="304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User Space GUI</a:t>
            </a:r>
            <a:endParaRPr lang="en-US" sz="1100"/>
          </a:p>
          <a:p>
            <a:pPr indent="0" algn="l">
              <a:lnSpc>
                <a:spcPct val="125000"/>
              </a:lnSpc>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Python + Matplotlib Visualization</a:t>
            </a:r>
            <a:endParaRPr lang="en-US" sz="1400" b="0" i="0" u="none" strike="noStrike">
              <a:solidFill>
                <a:srgbClr val="808080"/>
              </a:solidFill>
              <a:latin typeface="Arial" panose="020B0604020202020204"/>
              <a:ea typeface="Arial" panose="020B0604020202020204"/>
              <a:cs typeface="Arial" panose="020B0604020202020204"/>
              <a:sym typeface="Arial" panose="020B0604020202020204"/>
            </a:endParaRPr>
          </a:p>
        </p:txBody>
      </p:sp>
      <p:sp>
        <p:nvSpPr>
          <p:cNvPr id="23" name="AutoShape 23"/>
          <p:cNvSpPr/>
          <p:nvPr/>
        </p:nvSpPr>
        <p:spPr>
          <a:xfrm>
            <a:off x="0" y="6731000"/>
            <a:ext cx="12192000" cy="1270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屏幕录制 2026-03-24 095319">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403860" y="129540"/>
            <a:ext cx="11062335" cy="588899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762000"/>
            <a:ext cx="10668000" cy="635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Why Page Replacement Matters?</a:t>
            </a:r>
            <a:endParaRPr lang="en-US" sz="1100"/>
          </a:p>
        </p:txBody>
      </p:sp>
      <p:sp>
        <p:nvSpPr>
          <p:cNvPr id="3" name="AutoShape 3"/>
          <p:cNvSpPr/>
          <p:nvPr/>
        </p:nvSpPr>
        <p:spPr>
          <a:xfrm>
            <a:off x="762000" y="1778000"/>
            <a:ext cx="5334000" cy="1270000"/>
          </a:xfrm>
          <a:prstGeom prst="roundRect">
            <a:avLst>
              <a:gd name="adj" fmla="val 10000"/>
            </a:avLst>
          </a:prstGeom>
          <a:solidFill>
            <a:srgbClr val="F0F5FA">
              <a:alpha val="100000"/>
            </a:srgbClr>
          </a:solidFill>
          <a:ln cap="flat" cmpd="sng">
            <a:solidFill>
              <a:srgbClr val="C1D1E1">
                <a:alpha val="100000"/>
              </a:srgbClr>
            </a:solidFill>
            <a:prstDash val="solid"/>
            <a:round/>
          </a:ln>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2095500"/>
            <a:ext cx="508000" cy="508000"/>
          </a:xfrm>
          <a:prstGeom prst="rect">
            <a:avLst/>
          </a:prstGeom>
        </p:spPr>
      </p:pic>
      <p:sp>
        <p:nvSpPr>
          <p:cNvPr id="5" name="AutoShape 5"/>
          <p:cNvSpPr/>
          <p:nvPr/>
        </p:nvSpPr>
        <p:spPr>
          <a:xfrm>
            <a:off x="1714500" y="1905000"/>
            <a:ext cx="4191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Physical vs Virtual Memory</a:t>
            </a:r>
            <a:endParaRPr lang="en-US" sz="1100"/>
          </a:p>
          <a:p>
            <a:pPr indent="0" algn="l">
              <a:lnSpc>
                <a:spcPct val="125000"/>
              </a:lnSpc>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Physical memory is limited, virtual memory is unlimited. RAM is a scarce resource compared to disk.</a:t>
            </a:r>
            <a:endParaRPr lang="en-US" sz="1400" b="0" i="0" u="none" strike="noStrike">
              <a:solidFill>
                <a:srgbClr val="808080"/>
              </a:solidFill>
              <a:latin typeface="Arial" panose="020B0604020202020204"/>
              <a:ea typeface="Arial" panose="020B0604020202020204"/>
              <a:cs typeface="Arial" panose="020B0604020202020204"/>
              <a:sym typeface="Arial" panose="020B0604020202020204"/>
            </a:endParaRPr>
          </a:p>
        </p:txBody>
      </p:sp>
      <p:sp>
        <p:nvSpPr>
          <p:cNvPr id="6" name="AutoShape 6"/>
          <p:cNvSpPr/>
          <p:nvPr/>
        </p:nvSpPr>
        <p:spPr>
          <a:xfrm>
            <a:off x="762000" y="3238500"/>
            <a:ext cx="5334000" cy="1270000"/>
          </a:xfrm>
          <a:prstGeom prst="roundRect">
            <a:avLst>
              <a:gd name="adj" fmla="val 10000"/>
            </a:avLst>
          </a:prstGeom>
          <a:solidFill>
            <a:srgbClr val="F0F5FA">
              <a:alpha val="100000"/>
            </a:srgbClr>
          </a:solidFill>
          <a:ln cap="flat" cmpd="sng">
            <a:solidFill>
              <a:srgbClr val="C1D1E1">
                <a:alpha val="100000"/>
              </a:srgbClr>
            </a:solid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3556000"/>
            <a:ext cx="508000" cy="508000"/>
          </a:xfrm>
          <a:prstGeom prst="rect">
            <a:avLst/>
          </a:prstGeom>
        </p:spPr>
      </p:pic>
      <p:sp>
        <p:nvSpPr>
          <p:cNvPr id="8" name="AutoShape 8"/>
          <p:cNvSpPr/>
          <p:nvPr/>
        </p:nvSpPr>
        <p:spPr>
          <a:xfrm>
            <a:off x="1714500" y="3365500"/>
            <a:ext cx="4191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Necessity of Eviction</a:t>
            </a:r>
            <a:endParaRPr lang="en-US" sz="1100"/>
          </a:p>
          <a:p>
            <a:pPr indent="0" algn="l">
              <a:lnSpc>
                <a:spcPct val="125000"/>
              </a:lnSpc>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When physical memory is full, pages must be evicted to disk (swap) to make room for new data.</a:t>
            </a:r>
            <a:endParaRPr lang="en-US" sz="1400" b="0" i="0" u="none" strike="noStrike">
              <a:solidFill>
                <a:srgbClr val="808080"/>
              </a:solidFill>
              <a:latin typeface="Arial" panose="020B0604020202020204"/>
              <a:ea typeface="Arial" panose="020B0604020202020204"/>
              <a:cs typeface="Arial" panose="020B0604020202020204"/>
              <a:sym typeface="Arial" panose="020B0604020202020204"/>
            </a:endParaRPr>
          </a:p>
        </p:txBody>
      </p:sp>
      <p:sp>
        <p:nvSpPr>
          <p:cNvPr id="9" name="AutoShape 9"/>
          <p:cNvSpPr/>
          <p:nvPr/>
        </p:nvSpPr>
        <p:spPr>
          <a:xfrm>
            <a:off x="762000" y="4699000"/>
            <a:ext cx="5334000" cy="1270000"/>
          </a:xfrm>
          <a:prstGeom prst="roundRect">
            <a:avLst>
              <a:gd name="adj" fmla="val 10000"/>
            </a:avLst>
          </a:prstGeom>
          <a:solidFill>
            <a:srgbClr val="F0F5FA">
              <a:alpha val="100000"/>
            </a:srgbClr>
          </a:solidFill>
          <a:ln cap="flat" cmpd="sng">
            <a:solidFill>
              <a:srgbClr val="C1D1E1">
                <a:alpha val="100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5016500"/>
            <a:ext cx="508000" cy="508000"/>
          </a:xfrm>
          <a:prstGeom prst="rect">
            <a:avLst/>
          </a:prstGeom>
        </p:spPr>
      </p:pic>
      <p:sp>
        <p:nvSpPr>
          <p:cNvPr id="11" name="AutoShape 11"/>
          <p:cNvSpPr/>
          <p:nvPr/>
        </p:nvSpPr>
        <p:spPr>
          <a:xfrm>
            <a:off x="1714500" y="4826000"/>
            <a:ext cx="4191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Impact on Performance</a:t>
            </a:r>
            <a:endParaRPr lang="en-US" sz="1100"/>
          </a:p>
          <a:p>
            <a:pPr indent="0" algn="l">
              <a:lnSpc>
                <a:spcPct val="125000"/>
              </a:lnSpc>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Better policy = Fewer page faults = Faster system. Minimizing faults is critical for efficiency.</a:t>
            </a:r>
            <a:endParaRPr lang="en-US" sz="1400" b="0" i="0" u="none" strike="noStrike">
              <a:solidFill>
                <a:srgbClr val="808080"/>
              </a:solidFill>
              <a:latin typeface="Arial" panose="020B0604020202020204"/>
              <a:ea typeface="Arial" panose="020B0604020202020204"/>
              <a:cs typeface="Arial" panose="020B0604020202020204"/>
              <a:sym typeface="Arial" panose="020B0604020202020204"/>
            </a:endParaRPr>
          </a:p>
        </p:txBody>
      </p:sp>
      <p:sp>
        <p:nvSpPr>
          <p:cNvPr id="12" name="AutoShape 12"/>
          <p:cNvSpPr/>
          <p:nvPr/>
        </p:nvSpPr>
        <p:spPr>
          <a:xfrm>
            <a:off x="6604000" y="1778000"/>
            <a:ext cx="4826000" cy="4191000"/>
          </a:xfrm>
          <a:prstGeom prst="roundRect">
            <a:avLst>
              <a:gd name="adj" fmla="val 3030"/>
            </a:avLst>
          </a:prstGeom>
          <a:solidFill>
            <a:srgbClr val="F8F9FA">
              <a:alpha val="100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6858000" y="2032000"/>
            <a:ext cx="4318000" cy="635000"/>
          </a:xfrm>
          <a:prstGeom prst="roundRect">
            <a:avLst>
              <a:gd name="adj" fmla="val 1000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48500" y="2159000"/>
            <a:ext cx="381000" cy="381000"/>
          </a:xfrm>
          <a:prstGeom prst="rect">
            <a:avLst/>
          </a:prstGeom>
        </p:spPr>
      </p:pic>
      <p:sp>
        <p:nvSpPr>
          <p:cNvPr id="15" name="AutoShape 15"/>
          <p:cNvSpPr/>
          <p:nvPr/>
        </p:nvSpPr>
        <p:spPr>
          <a:xfrm>
            <a:off x="7493000" y="2032000"/>
            <a:ext cx="355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Arial" panose="020B0604020202020204"/>
                <a:ea typeface="Arial" panose="020B0604020202020204"/>
                <a:cs typeface="Arial" panose="020B0604020202020204"/>
                <a:sym typeface="Arial" panose="020B0604020202020204"/>
              </a:rPr>
              <a:t>Virtual Memory (Unlimited)</a:t>
            </a:r>
            <a:endParaRPr lang="en-US" sz="1100"/>
          </a:p>
        </p:txBody>
      </p:sp>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0000" y="2730500"/>
            <a:ext cx="304800" cy="304800"/>
          </a:xfrm>
          <a:prstGeom prst="rect">
            <a:avLst/>
          </a:prstGeom>
        </p:spPr>
      </p:pic>
      <p:sp>
        <p:nvSpPr>
          <p:cNvPr id="17" name="AutoShape 17"/>
          <p:cNvSpPr/>
          <p:nvPr/>
        </p:nvSpPr>
        <p:spPr>
          <a:xfrm>
            <a:off x="6858000" y="3111500"/>
            <a:ext cx="4318000" cy="635000"/>
          </a:xfrm>
          <a:prstGeom prst="roundRect">
            <a:avLst>
              <a:gd name="adj" fmla="val 10000"/>
            </a:avLst>
          </a:prstGeom>
          <a:solidFill>
            <a:srgbClr val="1E50A0">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48500" y="3238500"/>
            <a:ext cx="381000" cy="381000"/>
          </a:xfrm>
          <a:prstGeom prst="rect">
            <a:avLst/>
          </a:prstGeom>
        </p:spPr>
      </p:pic>
      <p:sp>
        <p:nvSpPr>
          <p:cNvPr id="19" name="AutoShape 19"/>
          <p:cNvSpPr/>
          <p:nvPr/>
        </p:nvSpPr>
        <p:spPr>
          <a:xfrm>
            <a:off x="7493000" y="3111500"/>
            <a:ext cx="355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Arial" panose="020B0604020202020204"/>
                <a:ea typeface="Arial" panose="020B0604020202020204"/>
                <a:cs typeface="Arial" panose="020B0604020202020204"/>
                <a:sym typeface="Arial" panose="020B0604020202020204"/>
              </a:rPr>
              <a:t>Physical Memory (Limited)</a:t>
            </a:r>
            <a:endParaRPr lang="en-US" sz="1100"/>
          </a:p>
        </p:txBody>
      </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0000" y="3810000"/>
            <a:ext cx="304800" cy="304800"/>
          </a:xfrm>
          <a:prstGeom prst="rect">
            <a:avLst/>
          </a:prstGeom>
        </p:spPr>
      </p:pic>
      <p:sp>
        <p:nvSpPr>
          <p:cNvPr id="21" name="AutoShape 21"/>
          <p:cNvSpPr/>
          <p:nvPr/>
        </p:nvSpPr>
        <p:spPr>
          <a:xfrm>
            <a:off x="6858000" y="4191000"/>
            <a:ext cx="4318000" cy="635000"/>
          </a:xfrm>
          <a:prstGeom prst="roundRect">
            <a:avLst>
              <a:gd name="adj" fmla="val 10000"/>
            </a:avLst>
          </a:prstGeom>
          <a:solidFill>
            <a:srgbClr val="646464">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48500" y="4318000"/>
            <a:ext cx="381000" cy="381000"/>
          </a:xfrm>
          <a:prstGeom prst="rect">
            <a:avLst/>
          </a:prstGeom>
        </p:spPr>
      </p:pic>
      <p:sp>
        <p:nvSpPr>
          <p:cNvPr id="23" name="AutoShape 23"/>
          <p:cNvSpPr/>
          <p:nvPr/>
        </p:nvSpPr>
        <p:spPr>
          <a:xfrm>
            <a:off x="7493000" y="4191000"/>
            <a:ext cx="355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Arial" panose="020B0604020202020204"/>
                <a:ea typeface="Arial" panose="020B0604020202020204"/>
                <a:cs typeface="Arial" panose="020B0604020202020204"/>
                <a:sym typeface="Arial" panose="020B0604020202020204"/>
              </a:rPr>
              <a:t>Disk / Swap (Slow)</a:t>
            </a:r>
            <a:endParaRPr lang="en-US" sz="1100"/>
          </a:p>
        </p:txBody>
      </p:sp>
      <p:sp>
        <p:nvSpPr>
          <p:cNvPr id="24" name="AutoShape 24"/>
          <p:cNvSpPr/>
          <p:nvPr/>
        </p:nvSpPr>
        <p:spPr>
          <a:xfrm>
            <a:off x="6858000" y="4953000"/>
            <a:ext cx="4318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1" i="0" u="none" strike="noStrike">
                <a:solidFill>
                  <a:srgbClr val="003366"/>
                </a:solidFill>
                <a:latin typeface="Arial" panose="020B0604020202020204"/>
                <a:ea typeface="Arial" panose="020B0604020202020204"/>
                <a:cs typeface="Arial" panose="020B0604020202020204"/>
                <a:sym typeface="Arial" panose="020B0604020202020204"/>
              </a:rPr>
              <a:t>Interaction Loop:</a:t>
            </a:r>
            <a:endParaRPr lang="en-US" sz="1100"/>
          </a:p>
          <a:p>
            <a:pPr indent="0" algn="ctr">
              <a:lnSpc>
                <a:spcPct val="125000"/>
              </a:lnSpc>
            </a:pPr>
            <a:r>
              <a:rPr lang="en-US" sz="1200" b="0" i="0" u="none" strike="noStrike">
                <a:solidFill>
                  <a:srgbClr val="808080"/>
                </a:solidFill>
                <a:latin typeface="Arial" panose="020B0604020202020204"/>
                <a:ea typeface="Arial" panose="020B0604020202020204"/>
                <a:cs typeface="Arial" panose="020B0604020202020204"/>
                <a:sym typeface="Arial" panose="020B0604020202020204"/>
              </a:rPr>
              <a:t>Page Replacement (Out) ↔ Swap (In)</a:t>
            </a:r>
            <a:endParaRPr lang="en-US" sz="1200" b="0" i="0" u="none" strike="noStrike">
              <a:solidFill>
                <a:srgbClr val="80808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7620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Live Demonstration</a:t>
            </a:r>
            <a:endParaRPr lang="en-US" sz="1100"/>
          </a:p>
        </p:txBody>
      </p:sp>
      <p:sp>
        <p:nvSpPr>
          <p:cNvPr id="3" name="AutoShape 3"/>
          <p:cNvSpPr/>
          <p:nvPr/>
        </p:nvSpPr>
        <p:spPr>
          <a:xfrm>
            <a:off x="762000" y="1219200"/>
            <a:ext cx="762000" cy="508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651000"/>
            <a:ext cx="5143500" cy="3048000"/>
          </a:xfrm>
          <a:prstGeom prst="roundRect">
            <a:avLst>
              <a:gd name="adj" fmla="val 4166"/>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841500"/>
            <a:ext cx="304800" cy="304800"/>
          </a:xfrm>
          <a:prstGeom prst="rect">
            <a:avLst/>
          </a:prstGeom>
        </p:spPr>
      </p:pic>
      <p:sp>
        <p:nvSpPr>
          <p:cNvPr id="6" name="AutoShape 6"/>
          <p:cNvSpPr/>
          <p:nvPr/>
        </p:nvSpPr>
        <p:spPr>
          <a:xfrm>
            <a:off x="1397000" y="18034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Key Monitoring Points</a:t>
            </a:r>
            <a:endParaRPr lang="en-US" sz="1100"/>
          </a:p>
        </p:txBody>
      </p:sp>
      <p:sp>
        <p:nvSpPr>
          <p:cNvPr id="7" name="AutoShape 7"/>
          <p:cNvSpPr/>
          <p:nvPr/>
        </p:nvSpPr>
        <p:spPr>
          <a:xfrm>
            <a:off x="1016000" y="2286000"/>
            <a:ext cx="4635500" cy="2159000"/>
          </a:xfrm>
          <a:prstGeom prst="rect">
            <a:avLst/>
          </a:prstGeom>
          <a:noFill/>
          <a:ln w="12700" cap="flat" cmpd="sng">
            <a:noFill/>
            <a:prstDash val="solid"/>
            <a:round/>
          </a:ln>
        </p:spPr>
        <p:txBody>
          <a:bodyPr vert="horz" wrap="square" lIns="0" tIns="0" rIns="0" bIns="0" rtlCol="0" anchor="ctr" anchorCtr="0"/>
          <a:lstStyle/>
          <a:p>
            <a:pPr marL="228600" indent="-228600" algn="l">
              <a:lnSpc>
                <a:spcPct val="108000"/>
              </a:lnSpc>
              <a:buClr>
                <a:srgbClr val="333333"/>
              </a:buClr>
              <a:buChar char="•"/>
              <a:defRPr/>
            </a:pPr>
            <a:r>
              <a:rPr lang="en-US" sz="1800" b="1" i="0" u="none" strike="noStrike">
                <a:solidFill>
                  <a:srgbClr val="333333"/>
                </a:solidFill>
                <a:latin typeface="Arial" panose="020B0604020202020204"/>
                <a:ea typeface="Arial" panose="020B0604020202020204"/>
                <a:cs typeface="Arial" panose="020B0604020202020204"/>
                <a:sym typeface="Arial" panose="020B0604020202020204"/>
              </a:rPr>
              <a:t>Left Panel:</a:t>
            </a:r>
            <a:r>
              <a:rPr lang="en-US" sz="1800" b="0" i="0" u="none" strike="noStrike">
                <a:solidFill>
                  <a:srgbClr val="333333"/>
                </a:solidFill>
                <a:latin typeface="Arial" panose="020B0604020202020204"/>
                <a:ea typeface="Arial" panose="020B0604020202020204"/>
                <a:cs typeface="Arial" panose="020B0604020202020204"/>
                <a:sym typeface="Arial" panose="020B0604020202020204"/>
              </a:rPr>
              <a:t>Current memory frame states (LRU, Working Set, LFU).</a:t>
            </a:r>
            <a:endParaRPr lang="en-US" sz="1100"/>
          </a:p>
          <a:p>
            <a:pPr marL="228600" indent="-228600" algn="l">
              <a:lnSpc>
                <a:spcPct val="108000"/>
              </a:lnSpc>
              <a:buClr>
                <a:srgbClr val="333333"/>
              </a:buClr>
              <a:buChar char="•"/>
            </a:pPr>
            <a:r>
              <a:rPr lang="en-US" sz="1800" b="1" i="0" u="none" strike="noStrike">
                <a:solidFill>
                  <a:srgbClr val="333333"/>
                </a:solidFill>
                <a:latin typeface="Arial" panose="020B0604020202020204"/>
                <a:ea typeface="Arial" panose="020B0604020202020204"/>
                <a:cs typeface="Arial" panose="020B0604020202020204"/>
                <a:sym typeface="Arial" panose="020B0604020202020204"/>
              </a:rPr>
              <a:t>Top Chart:</a:t>
            </a:r>
            <a:r>
              <a:rPr lang="en-US" sz="1800" b="0" i="0" u="none" strike="noStrike">
                <a:solidFill>
                  <a:srgbClr val="333333"/>
                </a:solidFill>
                <a:latin typeface="Arial" panose="020B0604020202020204"/>
                <a:ea typeface="Arial" panose="020B0604020202020204"/>
                <a:cs typeface="Arial" panose="020B0604020202020204"/>
                <a:sym typeface="Arial" panose="020B0604020202020204"/>
              </a:rPr>
              <a:t>Cumulative page faults (LFU should show slowest growth).</a:t>
            </a:r>
            <a:endParaRPr lang="en-US" sz="1800" b="0" i="0" u="none" strike="noStrike">
              <a:solidFill>
                <a:srgbClr val="333333"/>
              </a:solidFill>
              <a:latin typeface="Arial" panose="020B0604020202020204"/>
              <a:ea typeface="Arial" panose="020B0604020202020204"/>
              <a:cs typeface="Arial" panose="020B0604020202020204"/>
              <a:sym typeface="Arial" panose="020B0604020202020204"/>
            </a:endParaRPr>
          </a:p>
          <a:p>
            <a:pPr marL="228600" indent="-228600" algn="l">
              <a:lnSpc>
                <a:spcPct val="108000"/>
              </a:lnSpc>
              <a:buClr>
                <a:srgbClr val="333333"/>
              </a:buClr>
              <a:buChar char="•"/>
            </a:pPr>
            <a:r>
              <a:rPr lang="en-US" sz="1800" b="1" i="0" u="none" strike="noStrike">
                <a:solidFill>
                  <a:srgbClr val="333333"/>
                </a:solidFill>
                <a:latin typeface="Arial" panose="020B0604020202020204"/>
                <a:ea typeface="Arial" panose="020B0604020202020204"/>
                <a:cs typeface="Arial" panose="020B0604020202020204"/>
                <a:sym typeface="Arial" panose="020B0604020202020204"/>
              </a:rPr>
              <a:t>Bottom Chart:</a:t>
            </a:r>
            <a:r>
              <a:rPr lang="en-US" sz="1800" b="0" i="0" u="none" strike="noStrike">
                <a:solidFill>
                  <a:srgbClr val="333333"/>
                </a:solidFill>
                <a:latin typeface="Arial" panose="020B0604020202020204"/>
                <a:ea typeface="Arial" panose="020B0604020202020204"/>
                <a:cs typeface="Arial" panose="020B0604020202020204"/>
                <a:sym typeface="Arial" panose="020B0604020202020204"/>
              </a:rPr>
              <a:t>Real-time hit rate fluctuations.</a:t>
            </a:r>
            <a:endParaRPr lang="en-US" sz="1800" b="0" i="0" u="none" strike="noStrike">
              <a:solidFill>
                <a:srgbClr val="333333"/>
              </a:solidFill>
              <a:latin typeface="Arial" panose="020B0604020202020204"/>
              <a:ea typeface="Arial" panose="020B0604020202020204"/>
              <a:cs typeface="Arial" panose="020B0604020202020204"/>
              <a:sym typeface="Arial" panose="020B0604020202020204"/>
            </a:endParaRPr>
          </a:p>
        </p:txBody>
      </p:sp>
      <p:sp>
        <p:nvSpPr>
          <p:cNvPr id="8" name="AutoShape 8"/>
          <p:cNvSpPr/>
          <p:nvPr/>
        </p:nvSpPr>
        <p:spPr>
          <a:xfrm>
            <a:off x="6286500" y="1651000"/>
            <a:ext cx="5143500" cy="3048000"/>
          </a:xfrm>
          <a:prstGeom prst="roundRect">
            <a:avLst>
              <a:gd name="adj" fmla="val 4166"/>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0500" y="1841500"/>
            <a:ext cx="304800" cy="304800"/>
          </a:xfrm>
          <a:prstGeom prst="rect">
            <a:avLst/>
          </a:prstGeom>
        </p:spPr>
      </p:pic>
      <p:sp>
        <p:nvSpPr>
          <p:cNvPr id="10" name="AutoShape 10"/>
          <p:cNvSpPr/>
          <p:nvPr/>
        </p:nvSpPr>
        <p:spPr>
          <a:xfrm>
            <a:off x="6921500" y="18034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Demonstration Steps</a:t>
            </a:r>
            <a:endParaRPr lang="en-US" sz="1100"/>
          </a:p>
        </p:txBody>
      </p:sp>
      <p:sp>
        <p:nvSpPr>
          <p:cNvPr id="11" name="AutoShape 11"/>
          <p:cNvSpPr/>
          <p:nvPr/>
        </p:nvSpPr>
        <p:spPr>
          <a:xfrm>
            <a:off x="6540500" y="2286000"/>
            <a:ext cx="4635500" cy="2159000"/>
          </a:xfrm>
          <a:prstGeom prst="rect">
            <a:avLst/>
          </a:prstGeom>
          <a:noFill/>
          <a:ln w="12700" cap="flat" cmpd="sng">
            <a:noFill/>
            <a:prstDash val="solid"/>
            <a:round/>
          </a:ln>
        </p:spPr>
        <p:txBody>
          <a:bodyPr vert="horz" wrap="square" lIns="0" tIns="0" rIns="0" bIns="0" rtlCol="0" anchor="ctr" anchorCtr="0"/>
          <a:lstStyle/>
          <a:p>
            <a:pPr marL="228600" indent="-228600" algn="l">
              <a:lnSpc>
                <a:spcPct val="108000"/>
              </a:lnSpc>
              <a:buClr>
                <a:srgbClr val="333333"/>
              </a:buClr>
              <a:buFont typeface="+mj-lt"/>
              <a:buAutoNum type="arabicPeriod"/>
              <a:defRPr/>
            </a:pPr>
            <a:r>
              <a:rPr lang="en-US" sz="1800" b="1" i="0" u="none" strike="noStrike">
                <a:solidFill>
                  <a:srgbClr val="333333"/>
                </a:solidFill>
                <a:latin typeface="Arial" panose="020B0604020202020204"/>
                <a:ea typeface="Arial" panose="020B0604020202020204"/>
                <a:cs typeface="Arial" panose="020B0604020202020204"/>
                <a:sym typeface="Arial" panose="020B0604020202020204"/>
              </a:rPr>
              <a:t>Cold Start Phase:</a:t>
            </a:r>
            <a:r>
              <a:rPr lang="en-US" sz="1800" b="0" i="0" u="none" strike="noStrike">
                <a:solidFill>
                  <a:srgbClr val="333333"/>
                </a:solidFill>
                <a:latin typeface="Arial" panose="020B0604020202020204"/>
                <a:ea typeface="Arial" panose="020B0604020202020204"/>
                <a:cs typeface="Arial" panose="020B0604020202020204"/>
                <a:sym typeface="Arial" panose="020B0604020202020204"/>
              </a:rPr>
              <a:t>First 15 accesses, observe 0% hit rate.</a:t>
            </a:r>
            <a:endParaRPr lang="en-US" sz="1100"/>
          </a:p>
          <a:p>
            <a:pPr marL="228600" indent="-228600" algn="l">
              <a:lnSpc>
                <a:spcPct val="108000"/>
              </a:lnSpc>
              <a:buClr>
                <a:srgbClr val="333333"/>
              </a:buClr>
              <a:buFont typeface="+mj-lt"/>
              <a:buAutoNum type="arabicPeriod"/>
            </a:pPr>
            <a:r>
              <a:rPr lang="en-US" sz="1800" b="1" i="0" u="none" strike="noStrike">
                <a:solidFill>
                  <a:srgbClr val="333333"/>
                </a:solidFill>
                <a:latin typeface="Arial" panose="020B0604020202020204"/>
                <a:ea typeface="Arial" panose="020B0604020202020204"/>
                <a:cs typeface="Arial" panose="020B0604020202020204"/>
                <a:sym typeface="Arial" panose="020B0604020202020204"/>
              </a:rPr>
              <a:t>Working Set Change:</a:t>
            </a:r>
            <a:r>
              <a:rPr lang="en-US" sz="1800" b="0" i="0" u="none" strike="noStrike">
                <a:solidFill>
                  <a:srgbClr val="333333"/>
                </a:solidFill>
                <a:latin typeface="Arial" panose="020B0604020202020204"/>
                <a:ea typeface="Arial" panose="020B0604020202020204"/>
                <a:cs typeface="Arial" panose="020B0604020202020204"/>
                <a:sym typeface="Arial" panose="020B0604020202020204"/>
              </a:rPr>
              <a:t>Watch hit rate adapt to shifting patterns.</a:t>
            </a:r>
            <a:endParaRPr lang="en-US" sz="1800" b="0" i="0" u="none" strike="noStrike">
              <a:solidFill>
                <a:srgbClr val="333333"/>
              </a:solidFill>
              <a:latin typeface="Arial" panose="020B0604020202020204"/>
              <a:ea typeface="Arial" panose="020B0604020202020204"/>
              <a:cs typeface="Arial" panose="020B0604020202020204"/>
              <a:sym typeface="Arial" panose="020B0604020202020204"/>
            </a:endParaRPr>
          </a:p>
          <a:p>
            <a:pPr marL="228600" indent="-228600" algn="l">
              <a:lnSpc>
                <a:spcPct val="108000"/>
              </a:lnSpc>
              <a:buClr>
                <a:srgbClr val="333333"/>
              </a:buClr>
              <a:buFont typeface="+mj-lt"/>
              <a:buAutoNum type="arabicPeriod"/>
            </a:pPr>
            <a:r>
              <a:rPr lang="en-US" sz="1800" b="1" i="0" u="none" strike="noStrike">
                <a:solidFill>
                  <a:srgbClr val="333333"/>
                </a:solidFill>
                <a:latin typeface="Arial" panose="020B0604020202020204"/>
                <a:ea typeface="Arial" panose="020B0604020202020204"/>
                <a:cs typeface="Arial" panose="020B0604020202020204"/>
                <a:sym typeface="Arial" panose="020B0604020202020204"/>
              </a:rPr>
              <a:t>Steady State:</a:t>
            </a:r>
            <a:r>
              <a:rPr lang="en-US" sz="1800" b="0" i="0" u="none" strike="noStrike">
                <a:solidFill>
                  <a:srgbClr val="333333"/>
                </a:solidFill>
                <a:latin typeface="Arial" panose="020B0604020202020204"/>
                <a:ea typeface="Arial" panose="020B0604020202020204"/>
                <a:cs typeface="Arial" panose="020B0604020202020204"/>
                <a:sym typeface="Arial" panose="020B0604020202020204"/>
              </a:rPr>
              <a:t>Run for 2-3 minutes to confirm stability.</a:t>
            </a:r>
            <a:endParaRPr lang="en-US" sz="1800" b="0" i="0" u="none" strike="noStrike">
              <a:solidFill>
                <a:srgbClr val="333333"/>
              </a:solidFill>
              <a:latin typeface="Arial" panose="020B0604020202020204"/>
              <a:ea typeface="Arial" panose="020B0604020202020204"/>
              <a:cs typeface="Arial" panose="020B0604020202020204"/>
              <a:sym typeface="Arial" panose="020B0604020202020204"/>
            </a:endParaRPr>
          </a:p>
        </p:txBody>
      </p:sp>
      <p:sp>
        <p:nvSpPr>
          <p:cNvPr id="12" name="AutoShape 12"/>
          <p:cNvSpPr/>
          <p:nvPr/>
        </p:nvSpPr>
        <p:spPr>
          <a:xfrm>
            <a:off x="762000" y="4953000"/>
            <a:ext cx="10668000" cy="1016000"/>
          </a:xfrm>
          <a:prstGeom prst="roundRect">
            <a:avLst>
              <a:gd name="adj" fmla="val 12500"/>
            </a:avLst>
          </a:prstGeom>
          <a:solidFill>
            <a:srgbClr val="003366">
              <a:alpha val="100000"/>
            </a:srgbClr>
          </a:solidFill>
          <a:ln w="25400" cap="flat" cmpd="sng">
            <a:noFill/>
            <a:prstDash val="solid"/>
            <a:round/>
          </a:ln>
          <a:effectLst>
            <a:outerShdw blurRad="127000" dist="50800" dir="2700000" algn="tl" rotWithShape="0">
              <a:srgbClr val="000000">
                <a:alpha val="20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5207000"/>
            <a:ext cx="508000" cy="508000"/>
          </a:xfrm>
          <a:prstGeom prst="rect">
            <a:avLst/>
          </a:prstGeom>
        </p:spPr>
      </p:pic>
      <p:sp>
        <p:nvSpPr>
          <p:cNvPr id="14" name="AutoShape 14"/>
          <p:cNvSpPr/>
          <p:nvPr/>
        </p:nvSpPr>
        <p:spPr>
          <a:xfrm>
            <a:off x="1778000" y="5143500"/>
            <a:ext cx="889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FFFFFF"/>
                </a:solidFill>
                <a:latin typeface="Arial" panose="020B0604020202020204"/>
                <a:ea typeface="Arial" panose="020B0604020202020204"/>
                <a:cs typeface="Arial" panose="020B0604020202020204"/>
                <a:sym typeface="Arial" panose="020B0604020202020204"/>
              </a:rPr>
              <a:t>Action Required: Switch to GUI Program for Live Demo</a:t>
            </a: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67056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Key Observations</a:t>
            </a:r>
            <a:endParaRPr lang="en-US" sz="1100"/>
          </a:p>
        </p:txBody>
      </p:sp>
      <p:sp>
        <p:nvSpPr>
          <p:cNvPr id="3" name="AutoShape 3"/>
          <p:cNvSpPr/>
          <p:nvPr/>
        </p:nvSpPr>
        <p:spPr>
          <a:xfrm>
            <a:off x="762000" y="1270000"/>
            <a:ext cx="762000" cy="508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778000"/>
            <a:ext cx="3302000" cy="3556000"/>
          </a:xfrm>
          <a:prstGeom prst="roundRect">
            <a:avLst>
              <a:gd name="adj" fmla="val 3846"/>
            </a:avLst>
          </a:prstGeom>
          <a:solidFill>
            <a:srgbClr val="F8F9FA">
              <a:alpha val="100000"/>
            </a:srgbClr>
          </a:solidFill>
          <a:ln w="12700" cap="flat" cmpd="sng">
            <a:solidFill>
              <a:srgbClr val="E5E7EB">
                <a:alpha val="100000"/>
              </a:srgbClr>
            </a:solid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5" name="AutoShape 5"/>
          <p:cNvSpPr/>
          <p:nvPr/>
        </p:nvSpPr>
        <p:spPr>
          <a:xfrm>
            <a:off x="762000" y="1778000"/>
            <a:ext cx="3302000" cy="762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2095500"/>
            <a:ext cx="406400" cy="406400"/>
          </a:xfrm>
          <a:prstGeom prst="rect">
            <a:avLst/>
          </a:prstGeom>
        </p:spPr>
      </p:pic>
      <p:sp>
        <p:nvSpPr>
          <p:cNvPr id="7" name="AutoShape 7"/>
          <p:cNvSpPr/>
          <p:nvPr/>
        </p:nvSpPr>
        <p:spPr>
          <a:xfrm>
            <a:off x="1524000" y="2032000"/>
            <a:ext cx="228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Cold Start</a:t>
            </a:r>
            <a:endParaRPr lang="en-US" sz="1100"/>
          </a:p>
        </p:txBody>
      </p:sp>
      <p:sp>
        <p:nvSpPr>
          <p:cNvPr id="8" name="AutoShape 8"/>
          <p:cNvSpPr/>
          <p:nvPr/>
        </p:nvSpPr>
        <p:spPr>
          <a:xfrm>
            <a:off x="952500" y="2667000"/>
            <a:ext cx="2921000" cy="1016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Observation:</a:t>
            </a:r>
            <a:r>
              <a:rPr lang="en-US" sz="1600" b="0" i="0" u="none" strike="noStrike">
                <a:solidFill>
                  <a:srgbClr val="808080"/>
                </a:solidFill>
                <a:latin typeface="Arial" panose="020B0604020202020204"/>
                <a:ea typeface="Arial" panose="020B0604020202020204"/>
                <a:cs typeface="Arial" panose="020B0604020202020204"/>
                <a:sym typeface="Arial" panose="020B0604020202020204"/>
              </a:rPr>
              <a:t>Hit Rate = 0% for the first ~15 accesses.</a:t>
            </a:r>
            <a:endParaRPr lang="en-US" sz="1100"/>
          </a:p>
        </p:txBody>
      </p:sp>
      <p:sp>
        <p:nvSpPr>
          <p:cNvPr id="9" name="AutoShape 9"/>
          <p:cNvSpPr/>
          <p:nvPr/>
        </p:nvSpPr>
        <p:spPr>
          <a:xfrm>
            <a:off x="952500" y="3683000"/>
            <a:ext cx="2921000" cy="1397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Reason:</a:t>
            </a:r>
            <a:r>
              <a:rPr lang="en-US" sz="1600" b="0" i="0" u="none" strike="noStrike">
                <a:solidFill>
                  <a:srgbClr val="808080"/>
                </a:solidFill>
                <a:latin typeface="Arial" panose="020B0604020202020204"/>
                <a:ea typeface="Arial" panose="020B0604020202020204"/>
                <a:cs typeface="Arial" panose="020B0604020202020204"/>
                <a:sym typeface="Arial" panose="020B0604020202020204"/>
              </a:rPr>
              <a:t>Physical memory is initially empty, leading to compulsory misses as pages are loaded.</a:t>
            </a:r>
            <a:endParaRPr lang="en-US" sz="1100"/>
          </a:p>
        </p:txBody>
      </p:sp>
      <p:sp>
        <p:nvSpPr>
          <p:cNvPr id="10" name="AutoShape 10"/>
          <p:cNvSpPr/>
          <p:nvPr/>
        </p:nvSpPr>
        <p:spPr>
          <a:xfrm>
            <a:off x="4445000" y="1778000"/>
            <a:ext cx="3302000" cy="3556000"/>
          </a:xfrm>
          <a:prstGeom prst="roundRect">
            <a:avLst>
              <a:gd name="adj" fmla="val 3846"/>
            </a:avLst>
          </a:prstGeom>
          <a:solidFill>
            <a:srgbClr val="F8F9FA">
              <a:alpha val="100000"/>
            </a:srgbClr>
          </a:solidFill>
          <a:ln w="12700" cap="flat" cmpd="sng">
            <a:solidFill>
              <a:srgbClr val="E5E7EB">
                <a:alpha val="100000"/>
              </a:srgbClr>
            </a:solid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1" name="AutoShape 11"/>
          <p:cNvSpPr/>
          <p:nvPr/>
        </p:nvSpPr>
        <p:spPr>
          <a:xfrm>
            <a:off x="4445000" y="1778000"/>
            <a:ext cx="3302000" cy="762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9000" y="2095500"/>
            <a:ext cx="406400" cy="406400"/>
          </a:xfrm>
          <a:prstGeom prst="rect">
            <a:avLst/>
          </a:prstGeom>
        </p:spPr>
      </p:pic>
      <p:sp>
        <p:nvSpPr>
          <p:cNvPr id="13" name="AutoShape 13"/>
          <p:cNvSpPr/>
          <p:nvPr/>
        </p:nvSpPr>
        <p:spPr>
          <a:xfrm>
            <a:off x="5207000" y="2032000"/>
            <a:ext cx="228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Fluctuation</a:t>
            </a:r>
            <a:endParaRPr lang="en-US" sz="1100"/>
          </a:p>
        </p:txBody>
      </p:sp>
      <p:sp>
        <p:nvSpPr>
          <p:cNvPr id="14" name="AutoShape 14"/>
          <p:cNvSpPr/>
          <p:nvPr/>
        </p:nvSpPr>
        <p:spPr>
          <a:xfrm>
            <a:off x="4635500" y="2667000"/>
            <a:ext cx="2921000" cy="1016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Observation:</a:t>
            </a:r>
            <a:r>
              <a:rPr lang="en-US" sz="1600" b="0" i="0" u="none" strike="noStrike">
                <a:solidFill>
                  <a:srgbClr val="808080"/>
                </a:solidFill>
                <a:latin typeface="Arial" panose="020B0604020202020204"/>
                <a:ea typeface="Arial" panose="020B0604020202020204"/>
                <a:cs typeface="Arial" panose="020B0604020202020204"/>
                <a:sym typeface="Arial" panose="020B0604020202020204"/>
              </a:rPr>
              <a:t>Stabilizes around 40%, then may drop to 20%.</a:t>
            </a:r>
            <a:endParaRPr lang="en-US" sz="1100"/>
          </a:p>
        </p:txBody>
      </p:sp>
      <p:sp>
        <p:nvSpPr>
          <p:cNvPr id="15" name="AutoShape 15"/>
          <p:cNvSpPr/>
          <p:nvPr/>
        </p:nvSpPr>
        <p:spPr>
          <a:xfrm>
            <a:off x="4635500" y="3683000"/>
            <a:ext cx="2921000" cy="1397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Reason:</a:t>
            </a:r>
            <a:r>
              <a:rPr lang="en-US" sz="1600" b="0" i="0" u="none" strike="noStrike">
                <a:solidFill>
                  <a:srgbClr val="808080"/>
                </a:solidFill>
                <a:latin typeface="Arial" panose="020B0604020202020204"/>
                <a:ea typeface="Arial" panose="020B0604020202020204"/>
                <a:cs typeface="Arial" panose="020B0604020202020204"/>
                <a:sym typeface="Arial" panose="020B0604020202020204"/>
              </a:rPr>
              <a:t>Changes in the working set cause capacity misses as new pages replace old ones.</a:t>
            </a:r>
            <a:endParaRPr lang="en-US" sz="1100"/>
          </a:p>
        </p:txBody>
      </p:sp>
      <p:sp>
        <p:nvSpPr>
          <p:cNvPr id="16" name="AutoShape 16"/>
          <p:cNvSpPr/>
          <p:nvPr/>
        </p:nvSpPr>
        <p:spPr>
          <a:xfrm>
            <a:off x="8128000" y="1778000"/>
            <a:ext cx="3302000" cy="3556000"/>
          </a:xfrm>
          <a:prstGeom prst="roundRect">
            <a:avLst>
              <a:gd name="adj" fmla="val 3846"/>
            </a:avLst>
          </a:prstGeom>
          <a:solidFill>
            <a:srgbClr val="F8F9FA">
              <a:alpha val="100000"/>
            </a:srgbClr>
          </a:solidFill>
          <a:ln w="12700" cap="flat" cmpd="sng">
            <a:solidFill>
              <a:srgbClr val="E5E7EB">
                <a:alpha val="100000"/>
              </a:srgbClr>
            </a:solidFill>
            <a:prstDash val="solid"/>
            <a:round/>
          </a:ln>
          <a:effectLst>
            <a:outerShdw blurRad="127000" dist="50800" dir="5400000" algn="tl" rotWithShape="0">
              <a:srgbClr val="000000">
                <a:alpha val="8000"/>
              </a:srgbClr>
            </a:outerShdw>
          </a:effectLst>
        </p:spPr>
        <p:txBody>
          <a:bodyPr vert="horz" wrap="square" lIns="63500" tIns="63500" rIns="63500" bIns="63500" rtlCol="0" anchor="ctr"/>
          <a:lstStyle/>
          <a:p>
            <a:pPr algn="ctr">
              <a:defRPr/>
            </a:pPr>
          </a:p>
        </p:txBody>
      </p:sp>
      <p:sp>
        <p:nvSpPr>
          <p:cNvPr id="17" name="AutoShape 17"/>
          <p:cNvSpPr/>
          <p:nvPr/>
        </p:nvSpPr>
        <p:spPr>
          <a:xfrm>
            <a:off x="8128000" y="1778000"/>
            <a:ext cx="3302000" cy="762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0" y="2095500"/>
            <a:ext cx="406400" cy="406400"/>
          </a:xfrm>
          <a:prstGeom prst="rect">
            <a:avLst/>
          </a:prstGeom>
        </p:spPr>
      </p:pic>
      <p:sp>
        <p:nvSpPr>
          <p:cNvPr id="19" name="AutoShape 19"/>
          <p:cNvSpPr/>
          <p:nvPr/>
        </p:nvSpPr>
        <p:spPr>
          <a:xfrm>
            <a:off x="8890000" y="2032000"/>
            <a:ext cx="228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Algorithm Diff</a:t>
            </a:r>
            <a:endParaRPr lang="en-US" sz="1100"/>
          </a:p>
        </p:txBody>
      </p:sp>
      <p:sp>
        <p:nvSpPr>
          <p:cNvPr id="20" name="AutoShape 20"/>
          <p:cNvSpPr/>
          <p:nvPr/>
        </p:nvSpPr>
        <p:spPr>
          <a:xfrm>
            <a:off x="8318500" y="2667000"/>
            <a:ext cx="2921000" cy="1016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Observation:</a:t>
            </a:r>
            <a:r>
              <a:rPr lang="en-US" sz="1600" b="0" i="0" u="none" strike="noStrike">
                <a:solidFill>
                  <a:srgbClr val="808080"/>
                </a:solidFill>
                <a:latin typeface="Arial" panose="020B0604020202020204"/>
                <a:ea typeface="Arial" panose="020B0604020202020204"/>
                <a:cs typeface="Arial" panose="020B0604020202020204"/>
                <a:sym typeface="Arial" panose="020B0604020202020204"/>
              </a:rPr>
              <a:t>Performance ranking is LFU &gt; Working Set &gt; LRU.</a:t>
            </a:r>
            <a:endParaRPr lang="en-US" sz="1100"/>
          </a:p>
        </p:txBody>
      </p:sp>
      <p:sp>
        <p:nvSpPr>
          <p:cNvPr id="21" name="AutoShape 21"/>
          <p:cNvSpPr/>
          <p:nvPr/>
        </p:nvSpPr>
        <p:spPr>
          <a:xfrm>
            <a:off x="8318500" y="3683000"/>
            <a:ext cx="2921000" cy="1397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Reason:</a:t>
            </a:r>
            <a:r>
              <a:rPr lang="en-US" sz="1600" b="0" i="0" u="none" strike="noStrike">
                <a:solidFill>
                  <a:srgbClr val="808080"/>
                </a:solidFill>
                <a:latin typeface="Arial" panose="020B0604020202020204"/>
                <a:ea typeface="Arial" panose="020B0604020202020204"/>
                <a:cs typeface="Arial" panose="020B0604020202020204"/>
                <a:sym typeface="Arial" panose="020B0604020202020204"/>
              </a:rPr>
              <a:t>Our frequency-aware LRU effectively resists scan pollution.</a:t>
            </a:r>
            <a:endParaRPr lang="en-US" sz="1100"/>
          </a:p>
        </p:txBody>
      </p:sp>
      <p:sp>
        <p:nvSpPr>
          <p:cNvPr id="22" name="AutoShape 22"/>
          <p:cNvSpPr/>
          <p:nvPr/>
        </p:nvSpPr>
        <p:spPr>
          <a:xfrm>
            <a:off x="762000" y="5588000"/>
            <a:ext cx="1066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1" u="none" strike="noStrike">
                <a:solidFill>
                  <a:srgbClr val="808080"/>
                </a:solidFill>
                <a:latin typeface="Arial" panose="020B0604020202020204"/>
                <a:ea typeface="Arial" panose="020B0604020202020204"/>
                <a:cs typeface="Arial" panose="020B0604020202020204"/>
                <a:sym typeface="Arial" panose="020B0604020202020204"/>
              </a:rPr>
              <a:t>Summary: The frequency-aware LRU demonstrates superior resilience against common memory management issues.</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312928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Summary</a:t>
            </a:r>
            <a:endParaRPr lang="en-US" sz="1100"/>
          </a:p>
        </p:txBody>
      </p:sp>
      <p:sp>
        <p:nvSpPr>
          <p:cNvPr id="3" name="AutoShape 3"/>
          <p:cNvSpPr/>
          <p:nvPr/>
        </p:nvSpPr>
        <p:spPr>
          <a:xfrm>
            <a:off x="762000" y="1079500"/>
            <a:ext cx="762000" cy="50800"/>
          </a:xfrm>
          <a:prstGeom prst="roundRect">
            <a:avLst>
              <a:gd name="adj" fmla="val 0"/>
            </a:avLst>
          </a:prstGeom>
          <a:solidFill>
            <a:srgbClr val="0099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397000"/>
            <a:ext cx="5080000" cy="3683000"/>
          </a:xfrm>
          <a:prstGeom prst="roundRect">
            <a:avLst>
              <a:gd name="adj" fmla="val 3448"/>
            </a:avLst>
          </a:prstGeom>
          <a:solidFill>
            <a:srgbClr val="F5F7FA">
              <a:alpha val="100000"/>
            </a:srgbClr>
          </a:solidFill>
          <a:ln cap="flat" cmpd="sng">
            <a:solidFill>
              <a:srgbClr val="C6D0E1">
                <a:alpha val="10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1016000" y="1587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Completed Work</a:t>
            </a:r>
            <a:endParaRPr lang="en-US" sz="1100"/>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2095500"/>
            <a:ext cx="254000" cy="254000"/>
          </a:xfrm>
          <a:prstGeom prst="rect">
            <a:avLst/>
          </a:prstGeom>
        </p:spPr>
      </p:pic>
      <p:sp>
        <p:nvSpPr>
          <p:cNvPr id="7" name="AutoShape 7"/>
          <p:cNvSpPr/>
          <p:nvPr/>
        </p:nvSpPr>
        <p:spPr>
          <a:xfrm>
            <a:off x="1397000" y="2057400"/>
            <a:ext cx="4191000" cy="635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600" b="0" i="0" u="none" strike="noStrike">
                <a:solidFill>
                  <a:srgbClr val="333333"/>
                </a:solidFill>
                <a:latin typeface="Arial" panose="020B0604020202020204"/>
                <a:ea typeface="Arial" panose="020B0604020202020204"/>
                <a:cs typeface="Arial" panose="020B0604020202020204"/>
                <a:sym typeface="Arial" panose="020B0604020202020204"/>
              </a:rPr>
              <a:t>Implemented a frequency-aware page replacement policy in the Linux kernel.</a:t>
            </a:r>
            <a:endParaRPr lang="en-US" sz="1100"/>
          </a:p>
        </p:txBody>
      </p:sp>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2730500"/>
            <a:ext cx="254000" cy="254000"/>
          </a:xfrm>
          <a:prstGeom prst="rect">
            <a:avLst/>
          </a:prstGeom>
        </p:spPr>
      </p:pic>
      <p:sp>
        <p:nvSpPr>
          <p:cNvPr id="9" name="AutoShape 9"/>
          <p:cNvSpPr/>
          <p:nvPr/>
        </p:nvSpPr>
        <p:spPr>
          <a:xfrm>
            <a:off x="1397000" y="2692400"/>
            <a:ext cx="4191000" cy="635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600" b="0" i="0" u="none" strike="noStrike">
                <a:solidFill>
                  <a:srgbClr val="333333"/>
                </a:solidFill>
                <a:latin typeface="Arial" panose="020B0604020202020204"/>
                <a:ea typeface="Arial" panose="020B0604020202020204"/>
                <a:cs typeface="Arial" panose="020B0604020202020204"/>
                <a:sym typeface="Arial" panose="020B0604020202020204"/>
              </a:rPr>
              <a:t>Modified key kernel files (mm/vmscan.c and include/linux/mm_types.h).</a:t>
            </a:r>
            <a:endParaRPr lang="en-US" sz="1100"/>
          </a:p>
        </p:txBody>
      </p:sp>
      <p:pic>
        <p:nvPicPr>
          <p:cNvPr id="10" name="Picture 1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3365500"/>
            <a:ext cx="254000" cy="254000"/>
          </a:xfrm>
          <a:prstGeom prst="rect">
            <a:avLst/>
          </a:prstGeom>
        </p:spPr>
      </p:pic>
      <p:sp>
        <p:nvSpPr>
          <p:cNvPr id="11" name="AutoShape 11"/>
          <p:cNvSpPr/>
          <p:nvPr/>
        </p:nvSpPr>
        <p:spPr>
          <a:xfrm>
            <a:off x="1397000" y="3327400"/>
            <a:ext cx="4191000" cy="635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600" b="0" i="0" u="none" strike="noStrike">
                <a:solidFill>
                  <a:srgbClr val="333333"/>
                </a:solidFill>
                <a:latin typeface="Arial" panose="020B0604020202020204"/>
                <a:ea typeface="Arial" panose="020B0604020202020204"/>
                <a:cs typeface="Arial" panose="020B0604020202020204"/>
                <a:sym typeface="Arial" panose="020B0604020202020204"/>
              </a:rPr>
              <a:t>Implemented a dynamic threshold and a decay mechanism to handle temporal changes.</a:t>
            </a:r>
            <a:endParaRPr lang="en-US" sz="1100"/>
          </a:p>
        </p:txBody>
      </p:sp>
      <p:pic>
        <p:nvPicPr>
          <p:cNvPr id="12"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4127500"/>
            <a:ext cx="254000" cy="254000"/>
          </a:xfrm>
          <a:prstGeom prst="rect">
            <a:avLst/>
          </a:prstGeom>
        </p:spPr>
      </p:pic>
      <p:sp>
        <p:nvSpPr>
          <p:cNvPr id="13" name="AutoShape 13"/>
          <p:cNvSpPr/>
          <p:nvPr/>
        </p:nvSpPr>
        <p:spPr>
          <a:xfrm>
            <a:off x="1397000" y="4089400"/>
            <a:ext cx="4191000" cy="635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600" b="0" i="0" u="none" strike="noStrike">
                <a:solidFill>
                  <a:srgbClr val="333333"/>
                </a:solidFill>
                <a:latin typeface="Arial" panose="020B0604020202020204"/>
                <a:ea typeface="Arial" panose="020B0604020202020204"/>
                <a:cs typeface="Arial" panose="020B0604020202020204"/>
                <a:sym typeface="Arial" panose="020B0604020202020204"/>
              </a:rPr>
              <a:t>Developed a real-time monitoring tool for validation and performance analysis.</a:t>
            </a:r>
            <a:endParaRPr lang="en-US" sz="1100"/>
          </a:p>
        </p:txBody>
      </p:sp>
      <p:sp>
        <p:nvSpPr>
          <p:cNvPr id="14" name="AutoShape 14"/>
          <p:cNvSpPr/>
          <p:nvPr/>
        </p:nvSpPr>
        <p:spPr>
          <a:xfrm>
            <a:off x="6350000" y="1397000"/>
            <a:ext cx="5080000" cy="3683000"/>
          </a:xfrm>
          <a:prstGeom prst="roundRect">
            <a:avLst>
              <a:gd name="adj" fmla="val 3448"/>
            </a:avLst>
          </a:prstGeom>
          <a:solidFill>
            <a:srgbClr val="EBF2FF">
              <a:alpha val="100000"/>
            </a:srgbClr>
          </a:solidFill>
          <a:ln w="12700" cap="flat" cmpd="sng">
            <a:solidFill>
              <a:srgbClr val="003366">
                <a:alpha val="20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6604000" y="1587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Core Contribution</a:t>
            </a:r>
            <a:endParaRPr lang="en-US" sz="1100"/>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4000" y="2095500"/>
            <a:ext cx="406400" cy="406400"/>
          </a:xfrm>
          <a:prstGeom prst="rect">
            <a:avLst/>
          </a:prstGeom>
        </p:spPr>
      </p:pic>
      <p:sp>
        <p:nvSpPr>
          <p:cNvPr id="17" name="AutoShape 17"/>
          <p:cNvSpPr/>
          <p:nvPr/>
        </p:nvSpPr>
        <p:spPr>
          <a:xfrm>
            <a:off x="7112000" y="2057400"/>
            <a:ext cx="4064000" cy="2286000"/>
          </a:xfrm>
          <a:prstGeom prst="rect">
            <a:avLst/>
          </a:prstGeom>
          <a:noFill/>
          <a:ln w="12700" cap="flat" cmpd="sng">
            <a:noFill/>
            <a:prstDash val="solid"/>
            <a:round/>
          </a:ln>
        </p:spPr>
        <p:txBody>
          <a:bodyPr vert="horz" wrap="square" lIns="0" tIns="0" rIns="0" bIns="0" rtlCol="0" anchor="ctr" anchorCtr="0"/>
          <a:lstStyle/>
          <a:p>
            <a:pPr indent="0" algn="just">
              <a:lnSpc>
                <a:spcPct val="117000"/>
              </a:lnSpc>
              <a:defRPr/>
            </a:pPr>
            <a:r>
              <a:rPr lang="en-US" sz="1600" b="0" i="0" u="none" strike="noStrike">
                <a:solidFill>
                  <a:srgbClr val="333333"/>
                </a:solidFill>
                <a:latin typeface="Arial" panose="020B0604020202020204"/>
                <a:ea typeface="Arial" panose="020B0604020202020204"/>
                <a:cs typeface="Arial" panose="020B0604020202020204"/>
                <a:sym typeface="Arial" panose="020B0604020202020204"/>
              </a:rPr>
              <a:t>Introduced a </a:t>
            </a: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frequency dimension </a:t>
            </a:r>
            <a:r>
              <a:rPr lang="en-US" sz="1600" b="0" i="0" u="none" strike="noStrike">
                <a:solidFill>
                  <a:srgbClr val="333333"/>
                </a:solidFill>
                <a:latin typeface="Arial" panose="020B0604020202020204"/>
                <a:ea typeface="Arial" panose="020B0604020202020204"/>
                <a:cs typeface="Arial" panose="020B0604020202020204"/>
                <a:sym typeface="Arial" panose="020B0604020202020204"/>
              </a:rPr>
              <a:t>to Linux's existing LRU architecture, effectively solving the </a:t>
            </a: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scan pollution problem </a:t>
            </a:r>
            <a:r>
              <a:rPr lang="en-US" sz="1600" b="0" i="0" u="none" strike="noStrike">
                <a:solidFill>
                  <a:srgbClr val="333333"/>
                </a:solidFill>
                <a:latin typeface="Arial" panose="020B0604020202020204"/>
                <a:ea typeface="Arial" panose="020B0604020202020204"/>
                <a:cs typeface="Arial" panose="020B0604020202020204"/>
                <a:sym typeface="Arial" panose="020B0604020202020204"/>
              </a:rPr>
              <a:t>while maintaining compatibility and low overhead.</a:t>
            </a:r>
            <a:endParaRPr lang="en-US" sz="1100"/>
          </a:p>
        </p:txBody>
      </p:sp>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5511800"/>
            <a:ext cx="406400" cy="406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1016000"/>
            <a:ext cx="11176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The Problem: Scan Pollution</a:t>
            </a:r>
            <a:endParaRPr lang="en-US" sz="1100"/>
          </a:p>
        </p:txBody>
      </p:sp>
      <p:sp>
        <p:nvSpPr>
          <p:cNvPr id="3" name="AutoShape 3"/>
          <p:cNvSpPr/>
          <p:nvPr/>
        </p:nvSpPr>
        <p:spPr>
          <a:xfrm>
            <a:off x="762000" y="1778000"/>
            <a:ext cx="508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Scenario: The Domino Effect</a:t>
            </a:r>
            <a:endParaRPr lang="en-US" sz="1100"/>
          </a:p>
        </p:txBody>
      </p:sp>
      <p:sp>
        <p:nvSpPr>
          <p:cNvPr id="4" name="AutoShape 4"/>
          <p:cNvSpPr/>
          <p:nvPr/>
        </p:nvSpPr>
        <p:spPr>
          <a:xfrm>
            <a:off x="762000" y="2286000"/>
            <a:ext cx="5080000" cy="952500"/>
          </a:xfrm>
          <a:prstGeom prst="roundRect">
            <a:avLst>
              <a:gd name="adj" fmla="val 13333"/>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2500" y="2540000"/>
            <a:ext cx="406400" cy="406400"/>
          </a:xfrm>
          <a:prstGeom prst="rect">
            <a:avLst/>
          </a:prstGeom>
        </p:spPr>
      </p:pic>
      <p:sp>
        <p:nvSpPr>
          <p:cNvPr id="6" name="AutoShape 6"/>
          <p:cNvSpPr/>
          <p:nvPr/>
        </p:nvSpPr>
        <p:spPr>
          <a:xfrm>
            <a:off x="1460500" y="2413000"/>
            <a:ext cx="41910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T0: Hot Data in Memory</a:t>
            </a:r>
            <a:endParaRPr lang="en-US" sz="1100"/>
          </a:p>
          <a:p>
            <a:pPr indent="0" algn="l">
              <a:lnSpc>
                <a:spcPct val="125000"/>
              </a:lnSpc>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Critical info (e.g., login) accessed 100x/sec, resides in memory.</a:t>
            </a:r>
            <a:endParaRPr lang="en-US" sz="14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7" name="AutoShape 7"/>
          <p:cNvSpPr/>
          <p:nvPr/>
        </p:nvSpPr>
        <p:spPr>
          <a:xfrm>
            <a:off x="762000" y="3365500"/>
            <a:ext cx="5080000" cy="952500"/>
          </a:xfrm>
          <a:prstGeom prst="roundRect">
            <a:avLst>
              <a:gd name="adj" fmla="val 13333"/>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3619500"/>
            <a:ext cx="406400" cy="406400"/>
          </a:xfrm>
          <a:prstGeom prst="rect">
            <a:avLst/>
          </a:prstGeom>
        </p:spPr>
      </p:pic>
      <p:sp>
        <p:nvSpPr>
          <p:cNvPr id="9" name="AutoShape 9"/>
          <p:cNvSpPr/>
          <p:nvPr/>
        </p:nvSpPr>
        <p:spPr>
          <a:xfrm>
            <a:off x="1460500" y="3492500"/>
            <a:ext cx="41910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T1: One-time Scan Event</a:t>
            </a:r>
            <a:endParaRPr lang="en-US" sz="1100"/>
          </a:p>
          <a:p>
            <a:pPr indent="0" algn="l">
              <a:lnSpc>
                <a:spcPct val="125000"/>
              </a:lnSpc>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User reads a large 10GB log file (accessed only once).</a:t>
            </a:r>
            <a:endParaRPr lang="en-US" sz="14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10" name="AutoShape 10"/>
          <p:cNvSpPr/>
          <p:nvPr/>
        </p:nvSpPr>
        <p:spPr>
          <a:xfrm>
            <a:off x="762000" y="4445000"/>
            <a:ext cx="5080000" cy="952500"/>
          </a:xfrm>
          <a:prstGeom prst="roundRect">
            <a:avLst>
              <a:gd name="adj" fmla="val 13333"/>
            </a:avLst>
          </a:prstGeom>
          <a:solidFill>
            <a:srgbClr val="CC0000">
              <a:alpha val="8000"/>
            </a:srgbClr>
          </a:solidFill>
          <a:ln w="12700" cap="flat" cmpd="sng">
            <a:solidFill>
              <a:srgbClr val="CC0000">
                <a:alpha val="10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 y="4699000"/>
            <a:ext cx="406400" cy="406400"/>
          </a:xfrm>
          <a:prstGeom prst="rect">
            <a:avLst/>
          </a:prstGeom>
        </p:spPr>
      </p:pic>
      <p:sp>
        <p:nvSpPr>
          <p:cNvPr id="12" name="AutoShape 12"/>
          <p:cNvSpPr/>
          <p:nvPr/>
        </p:nvSpPr>
        <p:spPr>
          <a:xfrm>
            <a:off x="1460500" y="4572000"/>
            <a:ext cx="41910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CC0000"/>
                </a:solidFill>
                <a:latin typeface="Arial" panose="020B0604020202020204"/>
                <a:ea typeface="Arial" panose="020B0604020202020204"/>
                <a:cs typeface="Arial" panose="020B0604020202020204"/>
                <a:sym typeface="Arial" panose="020B0604020202020204"/>
              </a:rPr>
              <a:t>T2: Disaster Strikes</a:t>
            </a:r>
            <a:endParaRPr lang="en-US" sz="1100"/>
          </a:p>
          <a:p>
            <a:pPr indent="0" algn="l">
              <a:lnSpc>
                <a:spcPct val="125000"/>
              </a:lnSpc>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Hot data is evicted to make room, causing a page fault on next access.</a:t>
            </a:r>
            <a:endParaRPr lang="en-US" sz="14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13" name="AutoShape 13"/>
          <p:cNvSpPr/>
          <p:nvPr/>
        </p:nvSpPr>
        <p:spPr>
          <a:xfrm>
            <a:off x="6350000" y="2286000"/>
            <a:ext cx="4826000" cy="3111500"/>
          </a:xfrm>
          <a:prstGeom prst="roundRect">
            <a:avLst>
              <a:gd name="adj" fmla="val 4081"/>
            </a:avLst>
          </a:prstGeom>
          <a:solidFill>
            <a:srgbClr val="F8F9FA">
              <a:alpha val="100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04000" y="2540000"/>
            <a:ext cx="355600" cy="355600"/>
          </a:xfrm>
          <a:prstGeom prst="rect">
            <a:avLst/>
          </a:prstGeom>
        </p:spPr>
      </p:pic>
      <p:sp>
        <p:nvSpPr>
          <p:cNvPr id="15" name="AutoShape 15"/>
          <p:cNvSpPr/>
          <p:nvPr/>
        </p:nvSpPr>
        <p:spPr>
          <a:xfrm>
            <a:off x="7048500" y="24892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CC0000"/>
                </a:solidFill>
                <a:latin typeface="Arial" panose="020B0604020202020204"/>
                <a:ea typeface="Arial" panose="020B0604020202020204"/>
                <a:cs typeface="Arial" panose="020B0604020202020204"/>
                <a:sym typeface="Arial" panose="020B0604020202020204"/>
              </a:rPr>
              <a:t>Root Cause Analysis</a:t>
            </a:r>
            <a:endParaRPr lang="en-US" sz="1100"/>
          </a:p>
        </p:txBody>
      </p:sp>
      <p:sp>
        <p:nvSpPr>
          <p:cNvPr id="16" name="AutoShape 16"/>
          <p:cNvSpPr/>
          <p:nvPr/>
        </p:nvSpPr>
        <p:spPr>
          <a:xfrm>
            <a:off x="6604000" y="3048000"/>
            <a:ext cx="4318000" cy="2032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600" b="0" i="0" u="none" strike="noStrike">
                <a:solidFill>
                  <a:srgbClr val="323232"/>
                </a:solidFill>
                <a:latin typeface="Arial" panose="020B0604020202020204"/>
                <a:ea typeface="Arial" panose="020B0604020202020204"/>
                <a:cs typeface="Arial" panose="020B0604020202020204"/>
                <a:sym typeface="Arial" panose="020B0604020202020204"/>
              </a:rPr>
              <a:t>The core issue lies with the</a:t>
            </a: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Traditional LRU Algorithm</a:t>
            </a:r>
            <a:r>
              <a:rPr lang="en-US" sz="1600" b="0" i="0" u="none" strike="noStrike">
                <a:solidFill>
                  <a:srgbClr val="323232"/>
                </a:solidFill>
                <a:latin typeface="Arial" panose="020B0604020202020204"/>
                <a:ea typeface="Arial" panose="020B0604020202020204"/>
                <a:cs typeface="Arial" panose="020B0604020202020204"/>
                <a:sym typeface="Arial" panose="020B0604020202020204"/>
              </a:rPr>
              <a:t>.</a:t>
            </a:r>
            <a:endParaRPr lang="en-US" sz="1100"/>
          </a:p>
          <a:p>
            <a:pPr indent="0" algn="l">
              <a:lnSpc>
                <a:spcPct val="117000"/>
              </a:lnSpc>
            </a:pPr>
            <a:r>
              <a:rPr lang="en-US" sz="1600" b="0" i="0" u="none" strike="noStrike">
                <a:solidFill>
                  <a:srgbClr val="323232"/>
                </a:solidFill>
                <a:latin typeface="Arial" panose="020B0604020202020204"/>
                <a:ea typeface="Arial" panose="020B0604020202020204"/>
                <a:cs typeface="Arial" panose="020B0604020202020204"/>
                <a:sym typeface="Arial" panose="020B0604020202020204"/>
              </a:rPr>
              <a:t>It only prioritizes </a:t>
            </a:r>
            <a:r>
              <a:rPr lang="en-US" sz="1600" b="1" i="0" u="none" strike="noStrike">
                <a:solidFill>
                  <a:srgbClr val="CC0000"/>
                </a:solidFill>
                <a:latin typeface="Arial" panose="020B0604020202020204"/>
                <a:ea typeface="Arial" panose="020B0604020202020204"/>
                <a:cs typeface="Arial" panose="020B0604020202020204"/>
                <a:sym typeface="Arial" panose="020B0604020202020204"/>
              </a:rPr>
              <a:t>Recency (How new?) </a:t>
            </a:r>
            <a:r>
              <a:rPr lang="en-US" sz="1600" b="0" i="0" u="none" strike="noStrike">
                <a:solidFill>
                  <a:srgbClr val="323232"/>
                </a:solidFill>
                <a:latin typeface="Arial" panose="020B0604020202020204"/>
                <a:ea typeface="Arial" panose="020B0604020202020204"/>
                <a:cs typeface="Arial" panose="020B0604020202020204"/>
                <a:sym typeface="Arial" panose="020B0604020202020204"/>
              </a:rPr>
              <a:t>over </a:t>
            </a: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Frequency (How often?).</a:t>
            </a:r>
            <a:endParaRPr lang="en-US" sz="1600" b="1" i="0" u="none" strike="noStrike">
              <a:solidFill>
                <a:srgbClr val="003366"/>
              </a:solidFill>
              <a:latin typeface="Arial" panose="020B0604020202020204"/>
              <a:ea typeface="Arial" panose="020B0604020202020204"/>
              <a:cs typeface="Arial" panose="020B0604020202020204"/>
              <a:sym typeface="Arial" panose="020B0604020202020204"/>
            </a:endParaRPr>
          </a:p>
          <a:p>
            <a:pPr indent="0" algn="l">
              <a:lnSpc>
                <a:spcPct val="117000"/>
              </a:lnSpc>
            </a:pPr>
            <a:r>
              <a:rPr lang="en-US" sz="1600" b="0" i="0" u="none" strike="noStrike">
                <a:solidFill>
                  <a:srgbClr val="323232"/>
                </a:solidFill>
                <a:latin typeface="Arial" panose="020B0604020202020204"/>
                <a:ea typeface="Arial" panose="020B0604020202020204"/>
                <a:cs typeface="Arial" panose="020B0604020202020204"/>
                <a:sym typeface="Arial" panose="020B0604020202020204"/>
              </a:rPr>
              <a:t>This means it cannot distinguish between a one-time scan and critical frequently accessed data.</a:t>
            </a:r>
            <a:endParaRPr lang="en-US" sz="1600" b="0" i="0" u="none" strike="noStrike">
              <a:solidFill>
                <a:srgbClr val="323232"/>
              </a:solidFill>
              <a:latin typeface="Arial" panose="020B0604020202020204"/>
              <a:ea typeface="Arial" panose="020B0604020202020204"/>
              <a:cs typeface="Arial" panose="020B0604020202020204"/>
              <a:sym typeface="Arial" panose="020B0604020202020204"/>
            </a:endParaRPr>
          </a:p>
        </p:txBody>
      </p:sp>
      <p:sp>
        <p:nvSpPr>
          <p:cNvPr id="17" name="AutoShape 17"/>
          <p:cNvSpPr/>
          <p:nvPr/>
        </p:nvSpPr>
        <p:spPr>
          <a:xfrm>
            <a:off x="762000" y="5842000"/>
            <a:ext cx="10668000" cy="508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12192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Least Recently Used (LRU)</a:t>
            </a:r>
            <a:endParaRPr lang="en-US" sz="1100"/>
          </a:p>
        </p:txBody>
      </p:sp>
      <p:sp>
        <p:nvSpPr>
          <p:cNvPr id="3" name="AutoShape 3"/>
          <p:cNvSpPr/>
          <p:nvPr/>
        </p:nvSpPr>
        <p:spPr>
          <a:xfrm>
            <a:off x="762000" y="1397000"/>
            <a:ext cx="5080000" cy="1143000"/>
          </a:xfrm>
          <a:prstGeom prst="roundRect">
            <a:avLst>
              <a:gd name="adj" fmla="val 11111"/>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2500" y="1587500"/>
            <a:ext cx="304800" cy="304800"/>
          </a:xfrm>
          <a:prstGeom prst="rect">
            <a:avLst/>
          </a:prstGeom>
        </p:spPr>
      </p:pic>
      <p:sp>
        <p:nvSpPr>
          <p:cNvPr id="5" name="AutoShape 5"/>
          <p:cNvSpPr/>
          <p:nvPr/>
        </p:nvSpPr>
        <p:spPr>
          <a:xfrm>
            <a:off x="1333500" y="1524000"/>
            <a:ext cx="4318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Core Idea</a:t>
            </a:r>
            <a:endParaRPr lang="en-US" sz="1100"/>
          </a:p>
          <a:p>
            <a:pPr indent="0" algn="l">
              <a:lnSpc>
                <a:spcPct val="125000"/>
              </a:lnSpc>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Evict the least recently used page from memory.</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6" name="AutoShape 6"/>
          <p:cNvSpPr/>
          <p:nvPr/>
        </p:nvSpPr>
        <p:spPr>
          <a:xfrm>
            <a:off x="762000" y="2667000"/>
            <a:ext cx="5080000" cy="1143000"/>
          </a:xfrm>
          <a:prstGeom prst="roundRect">
            <a:avLst>
              <a:gd name="adj" fmla="val 11111"/>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2857500"/>
            <a:ext cx="304800" cy="304800"/>
          </a:xfrm>
          <a:prstGeom prst="rect">
            <a:avLst/>
          </a:prstGeom>
        </p:spPr>
      </p:pic>
      <p:sp>
        <p:nvSpPr>
          <p:cNvPr id="8" name="AutoShape 8"/>
          <p:cNvSpPr/>
          <p:nvPr/>
        </p:nvSpPr>
        <p:spPr>
          <a:xfrm>
            <a:off x="1333500" y="2794000"/>
            <a:ext cx="4318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Implementation</a:t>
            </a:r>
            <a:endParaRPr lang="en-US" sz="1100"/>
          </a:p>
          <a:p>
            <a:pPr indent="0" algn="l">
              <a:lnSpc>
                <a:spcPct val="125000"/>
              </a:lnSpc>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Typically implemented using a </a:t>
            </a:r>
            <a:r>
              <a:rPr lang="en-US" sz="1600" b="1" i="0" u="none" strike="noStrike">
                <a:solidFill>
                  <a:srgbClr val="505050"/>
                </a:solidFill>
                <a:latin typeface="Arial" panose="020B0604020202020204"/>
                <a:ea typeface="Arial" panose="020B0604020202020204"/>
                <a:cs typeface="Arial" panose="020B0604020202020204"/>
                <a:sym typeface="Arial" panose="020B0604020202020204"/>
              </a:rPr>
              <a:t>doubly linked list </a:t>
            </a: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to maintain access order.</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9" name="AutoShape 9"/>
          <p:cNvSpPr/>
          <p:nvPr/>
        </p:nvSpPr>
        <p:spPr>
          <a:xfrm>
            <a:off x="762000" y="3937000"/>
            <a:ext cx="5080000" cy="1651000"/>
          </a:xfrm>
          <a:prstGeom prst="roundRect">
            <a:avLst>
              <a:gd name="adj" fmla="val 7692"/>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 y="4127500"/>
            <a:ext cx="304800" cy="304800"/>
          </a:xfrm>
          <a:prstGeom prst="rect">
            <a:avLst/>
          </a:prstGeom>
        </p:spPr>
      </p:pic>
      <p:sp>
        <p:nvSpPr>
          <p:cNvPr id="11" name="AutoShape 11"/>
          <p:cNvSpPr/>
          <p:nvPr/>
        </p:nvSpPr>
        <p:spPr>
          <a:xfrm>
            <a:off x="1333500" y="4064000"/>
            <a:ext cx="4318000" cy="1397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Access Sequence Visualization</a:t>
            </a:r>
            <a:endParaRPr lang="en-US" sz="1100"/>
          </a:p>
          <a:p>
            <a:pPr indent="0" algn="l">
              <a:lnSpc>
                <a:spcPct val="125000"/>
              </a:lnSpc>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Order: A → B → C → D → A</a:t>
            </a:r>
            <a:endParaRPr lang="en-US" sz="1400" b="0" i="0" u="none" strike="noStrike">
              <a:solidFill>
                <a:srgbClr val="808080"/>
              </a:solidFill>
              <a:latin typeface="Arial" panose="020B0604020202020204"/>
              <a:ea typeface="Arial" panose="020B0604020202020204"/>
              <a:cs typeface="Arial" panose="020B0604020202020204"/>
              <a:sym typeface="Arial" panose="020B0604020202020204"/>
            </a:endParaRPr>
          </a:p>
          <a:p>
            <a:pPr indent="0" algn="l">
              <a:lnSpc>
                <a:spcPct val="125000"/>
              </a:lnSpc>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List State:</a:t>
            </a:r>
            <a:r>
              <a:rPr lang="en-US" sz="1400" b="1" i="0" u="none" strike="noStrike">
                <a:solidFill>
                  <a:srgbClr val="003366"/>
                </a:solidFill>
                <a:latin typeface="Arial" panose="020B0604020202020204"/>
                <a:ea typeface="Arial" panose="020B0604020202020204"/>
                <a:cs typeface="Arial" panose="020B0604020202020204"/>
                <a:sym typeface="Arial" panose="020B0604020202020204"/>
              </a:rPr>
              <a:t>[A]</a:t>
            </a: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 D ← C ←</a:t>
            </a:r>
            <a:r>
              <a:rPr lang="en-US" sz="1400" b="1" i="0" u="none" strike="noStrike">
                <a:solidFill>
                  <a:srgbClr val="C83232"/>
                </a:solidFill>
                <a:latin typeface="Arial" panose="020B0604020202020204"/>
                <a:ea typeface="Arial" panose="020B0604020202020204"/>
                <a:cs typeface="Arial" panose="020B0604020202020204"/>
                <a:sym typeface="Arial" panose="020B0604020202020204"/>
              </a:rPr>
              <a:t>[B]</a:t>
            </a:r>
            <a:endParaRPr lang="en-US" sz="1400" b="1" i="0" u="none" strike="noStrike">
              <a:solidFill>
                <a:srgbClr val="C83232"/>
              </a:solidFill>
              <a:latin typeface="Arial" panose="020B0604020202020204"/>
              <a:ea typeface="Arial" panose="020B0604020202020204"/>
              <a:cs typeface="Arial" panose="020B0604020202020204"/>
              <a:sym typeface="Arial" panose="020B0604020202020204"/>
            </a:endParaRPr>
          </a:p>
          <a:p>
            <a:pPr indent="0" algn="l">
              <a:lnSpc>
                <a:spcPct val="125000"/>
              </a:lnSpc>
            </a:pPr>
            <a:r>
              <a:rPr lang="en-US" sz="1200" b="0" i="0" u="none" strike="noStrike">
                <a:solidFill>
                  <a:srgbClr val="808080"/>
                </a:solidFill>
                <a:latin typeface="Arial" panose="020B0604020202020204"/>
                <a:ea typeface="Arial" panose="020B0604020202020204"/>
                <a:cs typeface="Arial" panose="020B0604020202020204"/>
                <a:sym typeface="Arial" panose="020B0604020202020204"/>
              </a:rPr>
              <a:t>(A: MRU / B: LRU)</a:t>
            </a:r>
            <a:endParaRPr lang="en-US" sz="1200" b="0" i="0" u="none" strike="noStrike">
              <a:solidFill>
                <a:srgbClr val="808080"/>
              </a:solidFill>
              <a:latin typeface="Arial" panose="020B0604020202020204"/>
              <a:ea typeface="Arial" panose="020B0604020202020204"/>
              <a:cs typeface="Arial" panose="020B0604020202020204"/>
              <a:sym typeface="Arial" panose="020B0604020202020204"/>
            </a:endParaRPr>
          </a:p>
        </p:txBody>
      </p:sp>
      <p:sp>
        <p:nvSpPr>
          <p:cNvPr id="12" name="AutoShape 12"/>
          <p:cNvSpPr/>
          <p:nvPr/>
        </p:nvSpPr>
        <p:spPr>
          <a:xfrm>
            <a:off x="6350000" y="1397000"/>
            <a:ext cx="5080000" cy="1905000"/>
          </a:xfrm>
          <a:prstGeom prst="roundRect">
            <a:avLst>
              <a:gd name="adj" fmla="val 6666"/>
            </a:avLst>
          </a:prstGeom>
          <a:solidFill>
            <a:srgbClr val="EBF5EB">
              <a:alpha val="100000"/>
            </a:srgbClr>
          </a:solidFill>
          <a:ln w="12700" cap="flat" cmpd="sng">
            <a:solidFill>
              <a:srgbClr val="006400">
                <a:alpha val="20000"/>
              </a:srgbClr>
            </a:solid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00" y="1587500"/>
            <a:ext cx="304800" cy="304800"/>
          </a:xfrm>
          <a:prstGeom prst="rect">
            <a:avLst/>
          </a:prstGeom>
        </p:spPr>
      </p:pic>
      <p:sp>
        <p:nvSpPr>
          <p:cNvPr id="14" name="AutoShape 14"/>
          <p:cNvSpPr/>
          <p:nvPr/>
        </p:nvSpPr>
        <p:spPr>
          <a:xfrm>
            <a:off x="6921500" y="1524000"/>
            <a:ext cx="4318000" cy="1651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800" b="1" i="0" u="none" strike="noStrike">
                <a:solidFill>
                  <a:srgbClr val="006400"/>
                </a:solidFill>
                <a:latin typeface="Arial" panose="020B0604020202020204"/>
                <a:ea typeface="Arial" panose="020B0604020202020204"/>
                <a:cs typeface="Arial" panose="020B0604020202020204"/>
                <a:sym typeface="Arial" panose="020B0604020202020204"/>
              </a:rPr>
              <a:t>Pros (Advantages)</a:t>
            </a:r>
            <a:endParaRPr lang="en-US" sz="1100"/>
          </a:p>
          <a:p>
            <a:pPr marL="203200" indent="-203200" algn="l">
              <a:lnSpc>
                <a:spcPct val="125000"/>
              </a:lnSpc>
              <a:buClr>
                <a:srgbClr val="505050"/>
              </a:buClr>
              <a:buChar char="•"/>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Simple and efficient to implement.</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a:p>
            <a:pPr marL="203200" indent="-203200" algn="l">
              <a:lnSpc>
                <a:spcPct val="125000"/>
              </a:lnSpc>
              <a:buClr>
                <a:srgbClr val="505050"/>
              </a:buClr>
              <a:buChar char="•"/>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Effectively exploits </a:t>
            </a:r>
            <a:r>
              <a:rPr lang="en-US" sz="1600" b="1" i="0" u="none" strike="noStrike">
                <a:solidFill>
                  <a:srgbClr val="505050"/>
                </a:solidFill>
                <a:latin typeface="Arial" panose="020B0604020202020204"/>
                <a:ea typeface="Arial" panose="020B0604020202020204"/>
                <a:cs typeface="Arial" panose="020B0604020202020204"/>
                <a:sym typeface="Arial" panose="020B0604020202020204"/>
              </a:rPr>
              <a:t>temporal locality </a:t>
            </a: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(recently used pages are likely to be reused).</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15" name="AutoShape 15"/>
          <p:cNvSpPr/>
          <p:nvPr/>
        </p:nvSpPr>
        <p:spPr>
          <a:xfrm>
            <a:off x="6350000" y="3556000"/>
            <a:ext cx="5080000" cy="2032000"/>
          </a:xfrm>
          <a:prstGeom prst="roundRect">
            <a:avLst>
              <a:gd name="adj" fmla="val 6250"/>
            </a:avLst>
          </a:prstGeom>
          <a:solidFill>
            <a:srgbClr val="FFF0F0">
              <a:alpha val="100000"/>
            </a:srgbClr>
          </a:solidFill>
          <a:ln w="12700" cap="flat" cmpd="sng">
            <a:solidFill>
              <a:srgbClr val="C83232">
                <a:alpha val="20000"/>
              </a:srgbClr>
            </a:solid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40500" y="3746500"/>
            <a:ext cx="304800" cy="304800"/>
          </a:xfrm>
          <a:prstGeom prst="rect">
            <a:avLst/>
          </a:prstGeom>
        </p:spPr>
      </p:pic>
      <p:sp>
        <p:nvSpPr>
          <p:cNvPr id="17" name="AutoShape 17"/>
          <p:cNvSpPr/>
          <p:nvPr/>
        </p:nvSpPr>
        <p:spPr>
          <a:xfrm>
            <a:off x="6921500" y="3683000"/>
            <a:ext cx="4318000" cy="1778000"/>
          </a:xfrm>
          <a:prstGeom prst="rect">
            <a:avLst/>
          </a:prstGeom>
          <a:noFill/>
          <a:ln w="12700" cap="flat" cmpd="sng">
            <a:noFill/>
            <a:prstDash val="solid"/>
            <a:round/>
          </a:ln>
        </p:spPr>
        <p:txBody>
          <a:bodyPr vert="horz" wrap="square" lIns="0" tIns="0" rIns="0" bIns="0" rtlCol="0" anchor="t" anchorCtr="0"/>
          <a:lstStyle/>
          <a:p>
            <a:pPr indent="0" algn="l">
              <a:lnSpc>
                <a:spcPct val="125000"/>
              </a:lnSpc>
              <a:defRPr/>
            </a:pPr>
            <a:r>
              <a:rPr lang="en-US" sz="1800" b="1" i="0" u="none" strike="noStrike">
                <a:solidFill>
                  <a:srgbClr val="C83232"/>
                </a:solidFill>
                <a:latin typeface="Arial" panose="020B0604020202020204"/>
                <a:ea typeface="Arial" panose="020B0604020202020204"/>
                <a:cs typeface="Arial" panose="020B0604020202020204"/>
                <a:sym typeface="Arial" panose="020B0604020202020204"/>
              </a:rPr>
              <a:t>Cons (Disadvantages)</a:t>
            </a:r>
            <a:endParaRPr lang="en-US" sz="1100"/>
          </a:p>
          <a:p>
            <a:pPr marL="203200" indent="-203200" algn="l">
              <a:lnSpc>
                <a:spcPct val="125000"/>
              </a:lnSpc>
              <a:buClr>
                <a:srgbClr val="505050"/>
              </a:buClr>
              <a:buChar char="•"/>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Cannot distinguish between one-time and frequent accesses.</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a:p>
            <a:pPr marL="203200" indent="-203200" algn="l">
              <a:lnSpc>
                <a:spcPct val="125000"/>
              </a:lnSpc>
              <a:buClr>
                <a:srgbClr val="505050"/>
              </a:buClr>
              <a:buChar char="•"/>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Susceptible to </a:t>
            </a:r>
            <a:r>
              <a:rPr lang="en-US" sz="1600" b="1" i="0" u="none" strike="noStrike">
                <a:solidFill>
                  <a:srgbClr val="505050"/>
                </a:solidFill>
                <a:latin typeface="Arial" panose="020B0604020202020204"/>
                <a:ea typeface="Arial" panose="020B0604020202020204"/>
                <a:cs typeface="Arial" panose="020B0604020202020204"/>
                <a:sym typeface="Arial" panose="020B0604020202020204"/>
              </a:rPr>
              <a:t>scan pollution </a:t>
            </a: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(scanning a large file can evict all useful pages).</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18" name="AutoShape 18"/>
          <p:cNvSpPr/>
          <p:nvPr/>
        </p:nvSpPr>
        <p:spPr>
          <a:xfrm>
            <a:off x="762000" y="5969000"/>
            <a:ext cx="10668000" cy="508000"/>
          </a:xfrm>
          <a:prstGeom prst="roundRect">
            <a:avLst>
              <a:gd name="adj" fmla="val 0"/>
            </a:avLst>
          </a:prstGeom>
          <a:solidFill>
            <a:srgbClr val="003366">
              <a:alpha val="5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889000" y="6032500"/>
            <a:ext cx="10414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Summary: LRU is a benchmark algorithm that works well for typical workloads but struggles with sequential/scanning patterns.</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1016000"/>
            <a:ext cx="10668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Clock Algorithm (Second Chance)</a:t>
            </a:r>
            <a:endParaRPr lang="en-US" sz="1100"/>
          </a:p>
        </p:txBody>
      </p:sp>
      <p:sp>
        <p:nvSpPr>
          <p:cNvPr id="3" name="AutoShape 3"/>
          <p:cNvSpPr/>
          <p:nvPr/>
        </p:nvSpPr>
        <p:spPr>
          <a:xfrm>
            <a:off x="762000" y="1778000"/>
            <a:ext cx="5080000" cy="1143000"/>
          </a:xfrm>
          <a:prstGeom prst="roundRect">
            <a:avLst>
              <a:gd name="adj" fmla="val 11111"/>
            </a:avLst>
          </a:prstGeom>
          <a:solidFill>
            <a:srgbClr val="F5F7FA">
              <a:alpha val="100000"/>
            </a:srgbClr>
          </a:solidFill>
          <a:ln cap="flat" cmpd="sng">
            <a:solidFill>
              <a:srgbClr val="C6D0E1">
                <a:alpha val="100000"/>
              </a:srgbClr>
            </a:solidFill>
            <a:prstDash val="solid"/>
            <a:round/>
          </a:ln>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2500" y="1968500"/>
            <a:ext cx="304800" cy="304800"/>
          </a:xfrm>
          <a:prstGeom prst="rect">
            <a:avLst/>
          </a:prstGeom>
        </p:spPr>
      </p:pic>
      <p:sp>
        <p:nvSpPr>
          <p:cNvPr id="5" name="AutoShape 5"/>
          <p:cNvSpPr/>
          <p:nvPr/>
        </p:nvSpPr>
        <p:spPr>
          <a:xfrm>
            <a:off x="1397000" y="1778000"/>
            <a:ext cx="4191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Why not true LRU?</a:t>
            </a:r>
            <a:endParaRPr lang="en-US" sz="1100"/>
          </a:p>
        </p:txBody>
      </p:sp>
      <p:sp>
        <p:nvSpPr>
          <p:cNvPr id="6" name="AutoShape 6"/>
          <p:cNvSpPr/>
          <p:nvPr/>
        </p:nvSpPr>
        <p:spPr>
          <a:xfrm>
            <a:off x="1397000" y="2222500"/>
            <a:ext cx="4191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True LRU is computationally expensive for high-performance OS like Linux due to constant list updates.</a:t>
            </a:r>
            <a:endParaRPr lang="en-US" sz="1100"/>
          </a:p>
        </p:txBody>
      </p:sp>
      <p:sp>
        <p:nvSpPr>
          <p:cNvPr id="7" name="AutoShape 7"/>
          <p:cNvSpPr/>
          <p:nvPr/>
        </p:nvSpPr>
        <p:spPr>
          <a:xfrm>
            <a:off x="762000" y="3048000"/>
            <a:ext cx="5080000" cy="889000"/>
          </a:xfrm>
          <a:prstGeom prst="roundRect">
            <a:avLst>
              <a:gd name="adj" fmla="val 14285"/>
            </a:avLst>
          </a:prstGeom>
          <a:solidFill>
            <a:srgbClr val="F5F7FA">
              <a:alpha val="100000"/>
            </a:srgbClr>
          </a:solidFill>
          <a:ln cap="flat" cmpd="sng">
            <a:solidFill>
              <a:srgbClr val="C6D0E1">
                <a:alpha val="100000"/>
              </a:srgbClr>
            </a:solid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3238500"/>
            <a:ext cx="304800" cy="304800"/>
          </a:xfrm>
          <a:prstGeom prst="rect">
            <a:avLst/>
          </a:prstGeom>
        </p:spPr>
      </p:pic>
      <p:sp>
        <p:nvSpPr>
          <p:cNvPr id="9" name="AutoShape 9"/>
          <p:cNvSpPr/>
          <p:nvPr/>
        </p:nvSpPr>
        <p:spPr>
          <a:xfrm>
            <a:off x="1397000" y="3136900"/>
            <a:ext cx="4191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Linux Approximation</a:t>
            </a:r>
            <a:endParaRPr lang="en-US" sz="1100"/>
          </a:p>
        </p:txBody>
      </p:sp>
      <p:sp>
        <p:nvSpPr>
          <p:cNvPr id="10" name="AutoShape 10"/>
          <p:cNvSpPr/>
          <p:nvPr/>
        </p:nvSpPr>
        <p:spPr>
          <a:xfrm>
            <a:off x="1397000" y="3505200"/>
            <a:ext cx="4191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Clock algorithm is a more efficient alternative to track page usage.</a:t>
            </a:r>
            <a:endParaRPr lang="en-US" sz="1100"/>
          </a:p>
        </p:txBody>
      </p:sp>
      <p:sp>
        <p:nvSpPr>
          <p:cNvPr id="11" name="AutoShape 11"/>
          <p:cNvSpPr/>
          <p:nvPr/>
        </p:nvSpPr>
        <p:spPr>
          <a:xfrm>
            <a:off x="762000" y="4064000"/>
            <a:ext cx="5080000" cy="1524000"/>
          </a:xfrm>
          <a:prstGeom prst="roundRect">
            <a:avLst>
              <a:gd name="adj" fmla="val 8333"/>
            </a:avLst>
          </a:prstGeom>
          <a:solidFill>
            <a:srgbClr val="F5F7FA">
              <a:alpha val="100000"/>
            </a:srgbClr>
          </a:solidFill>
          <a:ln cap="flat" cmpd="sng">
            <a:solidFill>
              <a:srgbClr val="C6D0E1">
                <a:alpha val="100000"/>
              </a:srgbClr>
            </a:solid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 y="4254500"/>
            <a:ext cx="304800" cy="304800"/>
          </a:xfrm>
          <a:prstGeom prst="rect">
            <a:avLst/>
          </a:prstGeom>
        </p:spPr>
      </p:pic>
      <p:sp>
        <p:nvSpPr>
          <p:cNvPr id="13" name="AutoShape 13"/>
          <p:cNvSpPr/>
          <p:nvPr/>
        </p:nvSpPr>
        <p:spPr>
          <a:xfrm>
            <a:off x="1397000" y="4108450"/>
            <a:ext cx="4191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Mechanism: Circular Queue &amp; R-Bit</a:t>
            </a:r>
            <a:endParaRPr lang="en-US" sz="1100"/>
          </a:p>
        </p:txBody>
      </p:sp>
      <p:sp>
        <p:nvSpPr>
          <p:cNvPr id="14" name="AutoShape 14"/>
          <p:cNvSpPr/>
          <p:nvPr/>
        </p:nvSpPr>
        <p:spPr>
          <a:xfrm>
            <a:off x="1397000" y="4495800"/>
            <a:ext cx="4191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a:t>
            </a:r>
            <a:r>
              <a:rPr lang="en-US" sz="1400" b="1" i="0" u="none" strike="noStrike">
                <a:solidFill>
                  <a:srgbClr val="808080"/>
                </a:solidFill>
                <a:latin typeface="Arial" panose="020B0604020202020204"/>
                <a:ea typeface="Arial" panose="020B0604020202020204"/>
                <a:cs typeface="Arial" panose="020B0604020202020204"/>
                <a:sym typeface="Arial" panose="020B0604020202020204"/>
              </a:rPr>
              <a:t>Access:</a:t>
            </a: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Hardware sets R=1</a:t>
            </a:r>
            <a:endParaRPr lang="en-US" sz="1100"/>
          </a:p>
          <a:p>
            <a:pPr indent="0" algn="l">
              <a:lnSpc>
                <a:spcPct val="125000"/>
              </a:lnSpc>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a:t>
            </a:r>
            <a:r>
              <a:rPr lang="en-US" sz="1400" b="1" i="0" u="none" strike="noStrike">
                <a:solidFill>
                  <a:srgbClr val="808080"/>
                </a:solidFill>
                <a:latin typeface="Arial" panose="020B0604020202020204"/>
                <a:ea typeface="Arial" panose="020B0604020202020204"/>
                <a:cs typeface="Arial" panose="020B0604020202020204"/>
                <a:sym typeface="Arial" panose="020B0604020202020204"/>
              </a:rPr>
              <a:t>Eviction (R=1):</a:t>
            </a: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Give "second chance", set R=0, move hand</a:t>
            </a:r>
            <a:endParaRPr lang="en-US" sz="1400" b="0" i="0" u="none" strike="noStrike">
              <a:solidFill>
                <a:srgbClr val="808080"/>
              </a:solidFill>
              <a:latin typeface="Arial" panose="020B0604020202020204"/>
              <a:ea typeface="Arial" panose="020B0604020202020204"/>
              <a:cs typeface="Arial" panose="020B0604020202020204"/>
              <a:sym typeface="Arial" panose="020B0604020202020204"/>
            </a:endParaRPr>
          </a:p>
          <a:p>
            <a:pPr indent="0" algn="l">
              <a:lnSpc>
                <a:spcPct val="125000"/>
              </a:lnSpc>
            </a:pP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a:t>
            </a:r>
            <a:r>
              <a:rPr lang="en-US" sz="1400" b="1" i="0" u="none" strike="noStrike">
                <a:solidFill>
                  <a:srgbClr val="808080"/>
                </a:solidFill>
                <a:latin typeface="Arial" panose="020B0604020202020204"/>
                <a:ea typeface="Arial" panose="020B0604020202020204"/>
                <a:cs typeface="Arial" panose="020B0604020202020204"/>
                <a:sym typeface="Arial" panose="020B0604020202020204"/>
              </a:rPr>
              <a:t>Eviction (R=0):</a:t>
            </a:r>
            <a:r>
              <a:rPr lang="en-US" sz="1400" b="0" i="0" u="none" strike="noStrike">
                <a:solidFill>
                  <a:srgbClr val="808080"/>
                </a:solidFill>
                <a:latin typeface="Arial" panose="020B0604020202020204"/>
                <a:ea typeface="Arial" panose="020B0604020202020204"/>
                <a:cs typeface="Arial" panose="020B0604020202020204"/>
                <a:sym typeface="Arial" panose="020B0604020202020204"/>
              </a:rPr>
              <a:t>Evict the page immediately</a:t>
            </a:r>
            <a:endParaRPr lang="en-US" sz="1400" b="0" i="0" u="none" strike="noStrike">
              <a:solidFill>
                <a:srgbClr val="808080"/>
              </a:solidFill>
              <a:latin typeface="Arial" panose="020B0604020202020204"/>
              <a:ea typeface="Arial" panose="020B0604020202020204"/>
              <a:cs typeface="Arial" panose="020B0604020202020204"/>
              <a:sym typeface="Arial" panose="020B0604020202020204"/>
            </a:endParaRPr>
          </a:p>
        </p:txBody>
      </p:sp>
      <p:sp>
        <p:nvSpPr>
          <p:cNvPr id="15" name="AutoShape 15"/>
          <p:cNvSpPr/>
          <p:nvPr/>
        </p:nvSpPr>
        <p:spPr>
          <a:xfrm>
            <a:off x="6223000" y="1778000"/>
            <a:ext cx="4953000" cy="2794000"/>
          </a:xfrm>
          <a:prstGeom prst="roundRect">
            <a:avLst>
              <a:gd name="adj" fmla="val 4545"/>
            </a:avLst>
          </a:prstGeom>
          <a:solidFill>
            <a:srgbClr val="FFFFFF">
              <a:alpha val="100000"/>
            </a:srgbClr>
          </a:solidFill>
          <a:ln w="12700" cap="flat" cmpd="sng">
            <a:solidFill>
              <a:srgbClr val="DCDCDC">
                <a:alpha val="100000"/>
              </a:srgbClr>
            </a:solidFill>
            <a:prstDash val="solid"/>
            <a:round/>
          </a:ln>
          <a:effectLst>
            <a:outerShdw blurRad="127000" dist="50800" dir="5400000" algn="tl" rotWithShape="0">
              <a:srgbClr val="000000">
                <a:alpha val="5000"/>
              </a:srgbClr>
            </a:outerShdw>
          </a:effectLst>
        </p:spPr>
        <p:txBody>
          <a:bodyPr vert="horz" wrap="square" lIns="63500" tIns="63500" rIns="63500" bIns="63500" rtlCol="0" anchor="ctr"/>
          <a:lstStyle/>
          <a:p>
            <a:pPr algn="ctr">
              <a:defRPr/>
            </a:pPr>
          </a:p>
        </p:txBody>
      </p:sp>
      <p:sp>
        <p:nvSpPr>
          <p:cNvPr id="16" name="AutoShape 16"/>
          <p:cNvSpPr/>
          <p:nvPr/>
        </p:nvSpPr>
        <p:spPr>
          <a:xfrm>
            <a:off x="6223000" y="1905000"/>
            <a:ext cx="4953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Visualization: Circular Queue</a:t>
            </a:r>
            <a:endParaRPr lang="en-US" sz="1100"/>
          </a:p>
        </p:txBody>
      </p:sp>
      <p:sp>
        <p:nvSpPr>
          <p:cNvPr id="17" name="AutoShape 17"/>
          <p:cNvSpPr/>
          <p:nvPr/>
        </p:nvSpPr>
        <p:spPr>
          <a:xfrm>
            <a:off x="6731000" y="2540000"/>
            <a:ext cx="889000" cy="889000"/>
          </a:xfrm>
          <a:prstGeom prst="roundRect">
            <a:avLst>
              <a:gd name="adj" fmla="val 7142"/>
            </a:avLst>
          </a:prstGeom>
          <a:solidFill>
            <a:srgbClr val="EBF2FF">
              <a:alpha val="100000"/>
            </a:srgbClr>
          </a:solidFill>
          <a:ln w="25400" cap="flat" cmpd="sng">
            <a:solidFill>
              <a:srgbClr val="003366">
                <a:alpha val="100000"/>
              </a:srgbClr>
            </a:solidFill>
            <a:prstDash val="solid"/>
            <a:round/>
          </a:ln>
        </p:spPr>
        <p:txBody>
          <a:bodyPr vert="horz" wrap="square" lIns="63500" tIns="63500" rIns="63500" bIns="63500" rtlCol="0" anchor="ctr"/>
          <a:lstStyle/>
          <a:p>
            <a:pPr algn="ctr">
              <a:defRPr/>
            </a:pPr>
          </a:p>
        </p:txBody>
      </p:sp>
      <p:sp>
        <p:nvSpPr>
          <p:cNvPr id="18" name="AutoShape 18"/>
          <p:cNvSpPr/>
          <p:nvPr/>
        </p:nvSpPr>
        <p:spPr>
          <a:xfrm>
            <a:off x="6731000" y="2667000"/>
            <a:ext cx="889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P0</a:t>
            </a:r>
            <a:endParaRPr lang="en-US" sz="1100"/>
          </a:p>
        </p:txBody>
      </p:sp>
      <p:sp>
        <p:nvSpPr>
          <p:cNvPr id="19" name="AutoShape 19"/>
          <p:cNvSpPr/>
          <p:nvPr/>
        </p:nvSpPr>
        <p:spPr>
          <a:xfrm>
            <a:off x="6731000" y="2984500"/>
            <a:ext cx="889000" cy="254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808080"/>
                </a:solidFill>
                <a:latin typeface="Arial" panose="020B0604020202020204"/>
                <a:ea typeface="Arial" panose="020B0604020202020204"/>
                <a:cs typeface="Arial" panose="020B0604020202020204"/>
                <a:sym typeface="Arial" panose="020B0604020202020204"/>
              </a:rPr>
              <a:t>R=1</a:t>
            </a:r>
            <a:endParaRPr lang="en-US" sz="1100"/>
          </a:p>
        </p:txBody>
      </p:sp>
      <p:sp>
        <p:nvSpPr>
          <p:cNvPr id="20" name="AutoShape 20"/>
          <p:cNvSpPr/>
          <p:nvPr/>
        </p:nvSpPr>
        <p:spPr>
          <a:xfrm>
            <a:off x="8001000" y="2540000"/>
            <a:ext cx="889000" cy="889000"/>
          </a:xfrm>
          <a:prstGeom prst="roundRect">
            <a:avLst>
              <a:gd name="adj" fmla="val 7142"/>
            </a:avLst>
          </a:prstGeom>
          <a:solidFill>
            <a:srgbClr val="F5F5F5">
              <a:alpha val="100000"/>
            </a:srgbClr>
          </a:solidFill>
          <a:ln w="12700" cap="flat" cmpd="sng">
            <a:solidFill>
              <a:srgbClr val="B4B4B4">
                <a:alpha val="100000"/>
              </a:srgbClr>
            </a:solidFill>
            <a:prstDash val="solid"/>
            <a:round/>
          </a:ln>
        </p:spPr>
        <p:txBody>
          <a:bodyPr vert="horz" wrap="square" lIns="63500" tIns="63500" rIns="63500" bIns="63500" rtlCol="0" anchor="ctr"/>
          <a:lstStyle/>
          <a:p>
            <a:pPr algn="ctr">
              <a:defRPr/>
            </a:pPr>
          </a:p>
        </p:txBody>
      </p:sp>
      <p:sp>
        <p:nvSpPr>
          <p:cNvPr id="21" name="AutoShape 21"/>
          <p:cNvSpPr/>
          <p:nvPr/>
        </p:nvSpPr>
        <p:spPr>
          <a:xfrm>
            <a:off x="8001000" y="2667000"/>
            <a:ext cx="889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505050"/>
                </a:solidFill>
                <a:latin typeface="Arial" panose="020B0604020202020204"/>
                <a:ea typeface="Arial" panose="020B0604020202020204"/>
                <a:cs typeface="Arial" panose="020B0604020202020204"/>
                <a:sym typeface="Arial" panose="020B0604020202020204"/>
              </a:rPr>
              <a:t>P1</a:t>
            </a:r>
            <a:endParaRPr lang="en-US" sz="1100"/>
          </a:p>
        </p:txBody>
      </p:sp>
      <p:sp>
        <p:nvSpPr>
          <p:cNvPr id="22" name="AutoShape 22"/>
          <p:cNvSpPr/>
          <p:nvPr/>
        </p:nvSpPr>
        <p:spPr>
          <a:xfrm>
            <a:off x="8001000" y="2984500"/>
            <a:ext cx="889000" cy="254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808080"/>
                </a:solidFill>
                <a:latin typeface="Arial" panose="020B0604020202020204"/>
                <a:ea typeface="Arial" panose="020B0604020202020204"/>
                <a:cs typeface="Arial" panose="020B0604020202020204"/>
                <a:sym typeface="Arial" panose="020B0604020202020204"/>
              </a:rPr>
              <a:t>R=0</a:t>
            </a:r>
            <a:endParaRPr lang="en-US" sz="1100"/>
          </a:p>
        </p:txBody>
      </p:sp>
      <p:sp>
        <p:nvSpPr>
          <p:cNvPr id="23" name="AutoShape 23"/>
          <p:cNvSpPr/>
          <p:nvPr/>
        </p:nvSpPr>
        <p:spPr>
          <a:xfrm>
            <a:off x="9271000" y="2540000"/>
            <a:ext cx="889000" cy="889000"/>
          </a:xfrm>
          <a:prstGeom prst="roundRect">
            <a:avLst>
              <a:gd name="adj" fmla="val 7142"/>
            </a:avLst>
          </a:prstGeom>
          <a:solidFill>
            <a:srgbClr val="EBF2FF">
              <a:alpha val="100000"/>
            </a:srgbClr>
          </a:solidFill>
          <a:ln w="25400" cap="flat" cmpd="sng">
            <a:solidFill>
              <a:srgbClr val="003366">
                <a:alpha val="100000"/>
              </a:srgbClr>
            </a:solidFill>
            <a:prstDash val="solid"/>
            <a:round/>
          </a:ln>
        </p:spPr>
        <p:txBody>
          <a:bodyPr vert="horz" wrap="square" lIns="63500" tIns="63500" rIns="63500" bIns="63500" rtlCol="0" anchor="ctr"/>
          <a:lstStyle/>
          <a:p>
            <a:pPr algn="ctr">
              <a:defRPr/>
            </a:pPr>
          </a:p>
        </p:txBody>
      </p:sp>
      <p:sp>
        <p:nvSpPr>
          <p:cNvPr id="24" name="AutoShape 24"/>
          <p:cNvSpPr/>
          <p:nvPr/>
        </p:nvSpPr>
        <p:spPr>
          <a:xfrm>
            <a:off x="9271000" y="2667000"/>
            <a:ext cx="889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003366"/>
                </a:solidFill>
                <a:latin typeface="Arial" panose="020B0604020202020204"/>
                <a:ea typeface="Arial" panose="020B0604020202020204"/>
                <a:cs typeface="Arial" panose="020B0604020202020204"/>
                <a:sym typeface="Arial" panose="020B0604020202020204"/>
              </a:rPr>
              <a:t>P2</a:t>
            </a:r>
            <a:endParaRPr lang="en-US" sz="1100"/>
          </a:p>
        </p:txBody>
      </p:sp>
      <p:sp>
        <p:nvSpPr>
          <p:cNvPr id="25" name="AutoShape 25"/>
          <p:cNvSpPr/>
          <p:nvPr/>
        </p:nvSpPr>
        <p:spPr>
          <a:xfrm>
            <a:off x="9271000" y="2984500"/>
            <a:ext cx="889000" cy="254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808080"/>
                </a:solidFill>
                <a:latin typeface="Arial" panose="020B0604020202020204"/>
                <a:ea typeface="Arial" panose="020B0604020202020204"/>
                <a:cs typeface="Arial" panose="020B0604020202020204"/>
                <a:sym typeface="Arial" panose="020B0604020202020204"/>
              </a:rPr>
              <a:t>R=1</a:t>
            </a:r>
            <a:endParaRPr lang="en-US" sz="1100"/>
          </a:p>
        </p:txBody>
      </p:sp>
      <p:sp>
        <p:nvSpPr>
          <p:cNvPr id="26" name="AutoShape 26"/>
          <p:cNvSpPr/>
          <p:nvPr/>
        </p:nvSpPr>
        <p:spPr>
          <a:xfrm>
            <a:off x="8001000" y="3683000"/>
            <a:ext cx="889000" cy="889000"/>
          </a:xfrm>
          <a:prstGeom prst="roundRect">
            <a:avLst>
              <a:gd name="adj" fmla="val 7142"/>
            </a:avLst>
          </a:prstGeom>
          <a:solidFill>
            <a:srgbClr val="F5F5F5">
              <a:alpha val="100000"/>
            </a:srgbClr>
          </a:solidFill>
          <a:ln w="12700" cap="flat" cmpd="sng">
            <a:solidFill>
              <a:srgbClr val="B4B4B4">
                <a:alpha val="100000"/>
              </a:srgbClr>
            </a:solidFill>
            <a:prstDash val="solid"/>
            <a:round/>
          </a:ln>
        </p:spPr>
        <p:txBody>
          <a:bodyPr vert="horz" wrap="square" lIns="63500" tIns="63500" rIns="63500" bIns="63500" rtlCol="0" anchor="ctr"/>
          <a:lstStyle/>
          <a:p>
            <a:pPr algn="ctr">
              <a:defRPr/>
            </a:pPr>
          </a:p>
        </p:txBody>
      </p:sp>
      <p:sp>
        <p:nvSpPr>
          <p:cNvPr id="27" name="AutoShape 27"/>
          <p:cNvSpPr/>
          <p:nvPr/>
        </p:nvSpPr>
        <p:spPr>
          <a:xfrm>
            <a:off x="8001000" y="3810000"/>
            <a:ext cx="889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1" i="0" u="none" strike="noStrike">
                <a:solidFill>
                  <a:srgbClr val="505050"/>
                </a:solidFill>
                <a:latin typeface="Arial" panose="020B0604020202020204"/>
                <a:ea typeface="Arial" panose="020B0604020202020204"/>
                <a:cs typeface="Arial" panose="020B0604020202020204"/>
                <a:sym typeface="Arial" panose="020B0604020202020204"/>
              </a:rPr>
              <a:t>P3</a:t>
            </a:r>
            <a:endParaRPr lang="en-US" sz="1100"/>
          </a:p>
        </p:txBody>
      </p:sp>
      <p:sp>
        <p:nvSpPr>
          <p:cNvPr id="28" name="AutoShape 28"/>
          <p:cNvSpPr/>
          <p:nvPr/>
        </p:nvSpPr>
        <p:spPr>
          <a:xfrm>
            <a:off x="8001000" y="4127500"/>
            <a:ext cx="889000" cy="254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808080"/>
                </a:solidFill>
                <a:latin typeface="Arial" panose="020B0604020202020204"/>
                <a:ea typeface="Arial" panose="020B0604020202020204"/>
                <a:cs typeface="Arial" panose="020B0604020202020204"/>
                <a:sym typeface="Arial" panose="020B0604020202020204"/>
              </a:rPr>
              <a:t>R=0</a:t>
            </a:r>
            <a:endParaRPr lang="en-US" sz="1100"/>
          </a:p>
        </p:txBody>
      </p:sp>
      <p:sp>
        <p:nvSpPr>
          <p:cNvPr id="31" name="AutoShape 31"/>
          <p:cNvSpPr/>
          <p:nvPr/>
        </p:nvSpPr>
        <p:spPr>
          <a:xfrm>
            <a:off x="762000" y="5842000"/>
            <a:ext cx="10668000" cy="635000"/>
          </a:xfrm>
          <a:prstGeom prst="roundRect">
            <a:avLst>
              <a:gd name="adj" fmla="val 20000"/>
            </a:avLst>
          </a:prstGeom>
          <a:solidFill>
            <a:srgbClr val="003366">
              <a:alpha val="100000"/>
            </a:srgbClr>
          </a:solidFill>
          <a:ln cap="flat" cmpd="sng">
            <a:solidFill>
              <a:srgbClr val="00264D">
                <a:alpha val="100000"/>
              </a:srgbClr>
            </a:solidFill>
            <a:prstDash val="solid"/>
            <a:round/>
          </a:ln>
        </p:spPr>
        <p:txBody>
          <a:bodyPr vert="horz" wrap="square" lIns="63500" tIns="63500" rIns="63500" bIns="63500" rtlCol="0" anchor="ctr"/>
          <a:lstStyle/>
          <a:p>
            <a:pPr algn="ctr">
              <a:defRPr/>
            </a:pPr>
          </a:p>
        </p:txBody>
      </p:sp>
      <p:sp>
        <p:nvSpPr>
          <p:cNvPr id="32" name="AutoShape 32"/>
          <p:cNvSpPr/>
          <p:nvPr/>
        </p:nvSpPr>
        <p:spPr>
          <a:xfrm>
            <a:off x="1016000" y="5943600"/>
            <a:ext cx="10160000" cy="4318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FFFFFF"/>
                </a:solidFill>
                <a:latin typeface="Arial" panose="020B0604020202020204"/>
                <a:ea typeface="Arial" panose="020B0604020202020204"/>
                <a:cs typeface="Arial" panose="020B0604020202020204"/>
                <a:sym typeface="Arial" panose="020B0604020202020204"/>
              </a:rPr>
              <a:t>Balance between performance and efficiency: A practical replacement for LRU in operating systems.</a:t>
            </a:r>
            <a:endParaRPr lang="en-US" sz="1100"/>
          </a:p>
        </p:txBody>
      </p:sp>
      <p:sp>
        <p:nvSpPr>
          <p:cNvPr id="33" name="文本框 32"/>
          <p:cNvSpPr txBox="1"/>
          <p:nvPr/>
        </p:nvSpPr>
        <p:spPr>
          <a:xfrm>
            <a:off x="5987415" y="4671695"/>
            <a:ext cx="5525770" cy="229870"/>
          </a:xfrm>
          <a:prstGeom prst="rect">
            <a:avLst/>
          </a:prstGeom>
          <a:noFill/>
        </p:spPr>
        <p:txBody>
          <a:bodyPr wrap="square" rtlCol="0">
            <a:spAutoFit/>
          </a:bodyPr>
          <a:p>
            <a:r>
              <a:rPr lang="en-US" altLang="zh-CN" sz="900"/>
              <a:t>Root Cause: Traditional LRU only prioritizes Recency (How new?) over Frequency (How often?).</a:t>
            </a:r>
            <a:endParaRPr lang="en-US" altLang="zh-CN"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7620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Working Set Model</a:t>
            </a:r>
            <a:endParaRPr lang="en-US" sz="1100"/>
          </a:p>
        </p:txBody>
      </p:sp>
      <p:sp>
        <p:nvSpPr>
          <p:cNvPr id="3" name="AutoShape 3"/>
          <p:cNvSpPr/>
          <p:nvPr/>
        </p:nvSpPr>
        <p:spPr>
          <a:xfrm>
            <a:off x="762000" y="1079500"/>
            <a:ext cx="10668000" cy="254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397000"/>
            <a:ext cx="5207000" cy="1079500"/>
          </a:xfrm>
          <a:prstGeom prst="roundRect">
            <a:avLst>
              <a:gd name="adj" fmla="val 11764"/>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52500" y="1587500"/>
            <a:ext cx="304800" cy="304800"/>
          </a:xfrm>
          <a:prstGeom prst="rect">
            <a:avLst/>
          </a:prstGeom>
        </p:spPr>
      </p:pic>
      <p:sp>
        <p:nvSpPr>
          <p:cNvPr id="6" name="AutoShape 6"/>
          <p:cNvSpPr/>
          <p:nvPr/>
        </p:nvSpPr>
        <p:spPr>
          <a:xfrm>
            <a:off x="1397000" y="1460500"/>
            <a:ext cx="4445000" cy="317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Core Idea</a:t>
            </a:r>
            <a:endParaRPr lang="en-US" sz="1100"/>
          </a:p>
        </p:txBody>
      </p:sp>
      <p:sp>
        <p:nvSpPr>
          <p:cNvPr id="7" name="AutoShape 7"/>
          <p:cNvSpPr/>
          <p:nvPr/>
        </p:nvSpPr>
        <p:spPr>
          <a:xfrm>
            <a:off x="1397000" y="1778000"/>
            <a:ext cx="4445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Keep only the pages that are part of the process's "working set" in memory to avoid unnecessary swapping.</a:t>
            </a:r>
            <a:endParaRPr lang="en-US" sz="1100"/>
          </a:p>
        </p:txBody>
      </p:sp>
      <p:sp>
        <p:nvSpPr>
          <p:cNvPr id="8" name="AutoShape 8"/>
          <p:cNvSpPr/>
          <p:nvPr/>
        </p:nvSpPr>
        <p:spPr>
          <a:xfrm>
            <a:off x="762000" y="2603500"/>
            <a:ext cx="5207000" cy="1079500"/>
          </a:xfrm>
          <a:prstGeom prst="roundRect">
            <a:avLst>
              <a:gd name="adj" fmla="val 11764"/>
            </a:avLst>
          </a:prstGeom>
          <a:solidFill>
            <a:srgbClr val="003366">
              <a:alpha val="5000"/>
            </a:srgbClr>
          </a:solidFill>
          <a:ln cap="flat" cmpd="sng">
            <a:solidFill>
              <a:srgbClr val="00264D">
                <a:alpha val="5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2794000"/>
            <a:ext cx="304800" cy="304800"/>
          </a:xfrm>
          <a:prstGeom prst="rect">
            <a:avLst/>
          </a:prstGeom>
        </p:spPr>
      </p:pic>
      <p:sp>
        <p:nvSpPr>
          <p:cNvPr id="10" name="AutoShape 10"/>
          <p:cNvSpPr/>
          <p:nvPr/>
        </p:nvSpPr>
        <p:spPr>
          <a:xfrm>
            <a:off x="1397000" y="2667000"/>
            <a:ext cx="4445000" cy="317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Definition</a:t>
            </a:r>
            <a:endParaRPr lang="en-US" sz="1100"/>
          </a:p>
        </p:txBody>
      </p:sp>
      <p:sp>
        <p:nvSpPr>
          <p:cNvPr id="11" name="AutoShape 11"/>
          <p:cNvSpPr/>
          <p:nvPr/>
        </p:nvSpPr>
        <p:spPr>
          <a:xfrm>
            <a:off x="1397000" y="2984500"/>
            <a:ext cx="4445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The set of pages accessed by a process in the last W memory references (where W is a window size parameter).</a:t>
            </a:r>
            <a:endParaRPr lang="en-US" sz="1100"/>
          </a:p>
        </p:txBody>
      </p:sp>
      <p:sp>
        <p:nvSpPr>
          <p:cNvPr id="12" name="AutoShape 12"/>
          <p:cNvSpPr/>
          <p:nvPr/>
        </p:nvSpPr>
        <p:spPr>
          <a:xfrm>
            <a:off x="762000" y="3810000"/>
            <a:ext cx="5207000" cy="889000"/>
          </a:xfrm>
          <a:prstGeom prst="roundRect">
            <a:avLst>
              <a:gd name="adj" fmla="val 14285"/>
            </a:avLst>
          </a:prstGeom>
          <a:solidFill>
            <a:srgbClr val="10B981">
              <a:alpha val="10000"/>
            </a:srgbClr>
          </a:solidFill>
          <a:ln cap="flat" cmpd="sng">
            <a:solidFill>
              <a:srgbClr val="00A06B">
                <a:alpha val="10000"/>
              </a:srgbClr>
            </a:solid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 y="4000500"/>
            <a:ext cx="304800" cy="304800"/>
          </a:xfrm>
          <a:prstGeom prst="rect">
            <a:avLst/>
          </a:prstGeom>
        </p:spPr>
      </p:pic>
      <p:sp>
        <p:nvSpPr>
          <p:cNvPr id="14" name="AutoShape 14"/>
          <p:cNvSpPr/>
          <p:nvPr/>
        </p:nvSpPr>
        <p:spPr>
          <a:xfrm>
            <a:off x="1397000" y="3873500"/>
            <a:ext cx="4445000" cy="317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0B981"/>
                </a:solidFill>
                <a:latin typeface="Arial" panose="020B0604020202020204"/>
                <a:ea typeface="Arial" panose="020B0604020202020204"/>
                <a:cs typeface="Arial" panose="020B0604020202020204"/>
                <a:sym typeface="Arial" panose="020B0604020202020204"/>
              </a:rPr>
              <a:t>Pros: Anti-Thrashing</a:t>
            </a:r>
            <a:endParaRPr lang="en-US" sz="1100"/>
          </a:p>
        </p:txBody>
      </p:sp>
      <p:sp>
        <p:nvSpPr>
          <p:cNvPr id="15" name="AutoShape 15"/>
          <p:cNvSpPr/>
          <p:nvPr/>
        </p:nvSpPr>
        <p:spPr>
          <a:xfrm>
            <a:off x="1397000" y="4191000"/>
            <a:ext cx="444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Highly effective at preventing thrashing by ensuring enough memory for active processes.</a:t>
            </a:r>
            <a:endParaRPr lang="en-US" sz="1100"/>
          </a:p>
        </p:txBody>
      </p:sp>
      <p:sp>
        <p:nvSpPr>
          <p:cNvPr id="16" name="AutoShape 16"/>
          <p:cNvSpPr/>
          <p:nvPr/>
        </p:nvSpPr>
        <p:spPr>
          <a:xfrm>
            <a:off x="762000" y="4826000"/>
            <a:ext cx="5207000" cy="889000"/>
          </a:xfrm>
          <a:prstGeom prst="roundRect">
            <a:avLst>
              <a:gd name="adj" fmla="val 14285"/>
            </a:avLst>
          </a:prstGeom>
          <a:solidFill>
            <a:srgbClr val="EF4444">
              <a:alpha val="10000"/>
            </a:srgbClr>
          </a:solidFill>
          <a:ln cap="flat" cmpd="sng">
            <a:solidFill>
              <a:srgbClr val="D52727">
                <a:alpha val="10000"/>
              </a:srgbClr>
            </a:solid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500" y="5016500"/>
            <a:ext cx="304800" cy="304800"/>
          </a:xfrm>
          <a:prstGeom prst="rect">
            <a:avLst/>
          </a:prstGeom>
        </p:spPr>
      </p:pic>
      <p:sp>
        <p:nvSpPr>
          <p:cNvPr id="18" name="AutoShape 18"/>
          <p:cNvSpPr/>
          <p:nvPr/>
        </p:nvSpPr>
        <p:spPr>
          <a:xfrm>
            <a:off x="1397000" y="4889500"/>
            <a:ext cx="4445000" cy="317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EF4444"/>
                </a:solidFill>
                <a:latin typeface="Arial" panose="020B0604020202020204"/>
                <a:ea typeface="Arial" panose="020B0604020202020204"/>
                <a:cs typeface="Arial" panose="020B0604020202020204"/>
                <a:sym typeface="Arial" panose="020B0604020202020204"/>
              </a:rPr>
              <a:t>Cons: High Overhead</a:t>
            </a:r>
            <a:endParaRPr lang="en-US" sz="1100"/>
          </a:p>
        </p:txBody>
      </p:sp>
      <p:sp>
        <p:nvSpPr>
          <p:cNvPr id="19" name="AutoShape 19"/>
          <p:cNvSpPr/>
          <p:nvPr/>
        </p:nvSpPr>
        <p:spPr>
          <a:xfrm>
            <a:off x="1397000" y="5207000"/>
            <a:ext cx="4445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Significant computational cost to track the time window and working set for each process.</a:t>
            </a:r>
            <a:endParaRPr lang="en-US" sz="1100"/>
          </a:p>
        </p:txBody>
      </p:sp>
      <p:sp>
        <p:nvSpPr>
          <p:cNvPr id="20" name="AutoShape 20"/>
          <p:cNvSpPr/>
          <p:nvPr/>
        </p:nvSpPr>
        <p:spPr>
          <a:xfrm>
            <a:off x="6223000" y="1397000"/>
            <a:ext cx="5207000" cy="4318000"/>
          </a:xfrm>
          <a:prstGeom prst="roundRect">
            <a:avLst>
              <a:gd name="adj" fmla="val 2941"/>
            </a:avLst>
          </a:prstGeom>
          <a:solidFill>
            <a:srgbClr val="F8F9FA">
              <a:alpha val="100000"/>
            </a:srgbClr>
          </a:solidFill>
          <a:ln w="12700" cap="flat" cmpd="sng">
            <a:solidFill>
              <a:srgbClr val="DCDCDC">
                <a:alpha val="100000"/>
              </a:srgbClr>
            </a:solidFill>
            <a:prstDash val="solid"/>
            <a:round/>
          </a:ln>
        </p:spPr>
        <p:txBody>
          <a:bodyPr vert="horz" wrap="square" lIns="63500" tIns="63500" rIns="63500" bIns="63500" rtlCol="0" anchor="ctr"/>
          <a:lstStyle/>
          <a:p>
            <a:pPr algn="ctr">
              <a:defRPr/>
            </a:pPr>
          </a:p>
        </p:txBody>
      </p:sp>
      <p:sp>
        <p:nvSpPr>
          <p:cNvPr id="21" name="AutoShape 21"/>
          <p:cNvSpPr/>
          <p:nvPr/>
        </p:nvSpPr>
        <p:spPr>
          <a:xfrm>
            <a:off x="6477000" y="1587500"/>
            <a:ext cx="469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Example: Window Size W=5</a:t>
            </a:r>
            <a:endParaRPr lang="en-US" sz="1100"/>
          </a:p>
        </p:txBody>
      </p:sp>
      <p:sp>
        <p:nvSpPr>
          <p:cNvPr id="22" name="AutoShape 22"/>
          <p:cNvSpPr/>
          <p:nvPr/>
        </p:nvSpPr>
        <p:spPr>
          <a:xfrm>
            <a:off x="6477000" y="2032000"/>
            <a:ext cx="4699000" cy="317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808080"/>
                </a:solidFill>
                <a:latin typeface="Arial" panose="020B0604020202020204"/>
                <a:ea typeface="Arial" panose="020B0604020202020204"/>
                <a:cs typeface="Arial" panose="020B0604020202020204"/>
                <a:sym typeface="Arial" panose="020B0604020202020204"/>
              </a:rPr>
              <a:t>Access Sequence: A B C A B D E A B C</a:t>
            </a:r>
            <a:endParaRPr lang="en-US" sz="1100"/>
          </a:p>
        </p:txBody>
      </p:sp>
      <p:sp>
        <p:nvSpPr>
          <p:cNvPr id="23" name="AutoShape 23"/>
          <p:cNvSpPr/>
          <p:nvPr/>
        </p:nvSpPr>
        <p:spPr>
          <a:xfrm>
            <a:off x="6477000" y="2476500"/>
            <a:ext cx="4699000" cy="762000"/>
          </a:xfrm>
          <a:prstGeom prst="roundRect">
            <a:avLst>
              <a:gd name="adj" fmla="val 16666"/>
            </a:avLst>
          </a:prstGeom>
          <a:solidFill>
            <a:srgbClr val="FFFFFF">
              <a:alpha val="100000"/>
            </a:srgbClr>
          </a:solidFill>
          <a:ln w="12700" cap="flat" cmpd="sng">
            <a:solidFill>
              <a:srgbClr val="C8C8C8">
                <a:alpha val="100000"/>
              </a:srgbClr>
            </a:solidFill>
            <a:prstDash val="solid"/>
            <a:round/>
          </a:ln>
        </p:spPr>
        <p:txBody>
          <a:bodyPr vert="horz" wrap="square" lIns="63500" tIns="63500" rIns="63500" bIns="63500" rtlCol="0" anchor="ctr"/>
          <a:lstStyle/>
          <a:p>
            <a:pPr algn="ctr">
              <a:defRPr/>
            </a:pPr>
          </a:p>
        </p:txBody>
      </p:sp>
      <p:sp>
        <p:nvSpPr>
          <p:cNvPr id="24" name="AutoShape 24"/>
          <p:cNvSpPr/>
          <p:nvPr/>
        </p:nvSpPr>
        <p:spPr>
          <a:xfrm>
            <a:off x="6604000" y="2603500"/>
            <a:ext cx="444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003366"/>
                </a:solidFill>
                <a:latin typeface="Arial" panose="020B0604020202020204"/>
                <a:ea typeface="Arial" panose="020B0604020202020204"/>
                <a:cs typeface="Arial" panose="020B0604020202020204"/>
                <a:sym typeface="Arial" panose="020B0604020202020204"/>
              </a:rPr>
              <a:t>Step 1: Window [A B C A B]</a:t>
            </a:r>
            <a:endParaRPr lang="en-US" sz="1100"/>
          </a:p>
        </p:txBody>
      </p:sp>
      <p:sp>
        <p:nvSpPr>
          <p:cNvPr id="25" name="AutoShape 25"/>
          <p:cNvSpPr/>
          <p:nvPr/>
        </p:nvSpPr>
        <p:spPr>
          <a:xfrm>
            <a:off x="6604000" y="2921000"/>
            <a:ext cx="444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Working Set (WS) = {A, B, C}</a:t>
            </a:r>
            <a:endParaRPr lang="en-US" sz="1100"/>
          </a:p>
        </p:txBody>
      </p:sp>
      <p:sp>
        <p:nvSpPr>
          <p:cNvPr id="26" name="AutoShape 26"/>
          <p:cNvSpPr/>
          <p:nvPr/>
        </p:nvSpPr>
        <p:spPr>
          <a:xfrm>
            <a:off x="6477000" y="3365500"/>
            <a:ext cx="4699000" cy="762000"/>
          </a:xfrm>
          <a:prstGeom prst="roundRect">
            <a:avLst>
              <a:gd name="adj" fmla="val 16666"/>
            </a:avLst>
          </a:prstGeom>
          <a:solidFill>
            <a:srgbClr val="FFFFFF">
              <a:alpha val="100000"/>
            </a:srgbClr>
          </a:solidFill>
          <a:ln w="12700" cap="flat" cmpd="sng">
            <a:solidFill>
              <a:srgbClr val="C8C8C8">
                <a:alpha val="100000"/>
              </a:srgbClr>
            </a:solidFill>
            <a:prstDash val="solid"/>
            <a:round/>
          </a:ln>
        </p:spPr>
        <p:txBody>
          <a:bodyPr vert="horz" wrap="square" lIns="63500" tIns="63500" rIns="63500" bIns="63500" rtlCol="0" anchor="ctr"/>
          <a:lstStyle/>
          <a:p>
            <a:pPr algn="ctr">
              <a:defRPr/>
            </a:pPr>
          </a:p>
        </p:txBody>
      </p:sp>
      <p:sp>
        <p:nvSpPr>
          <p:cNvPr id="27" name="AutoShape 27"/>
          <p:cNvSpPr/>
          <p:nvPr/>
        </p:nvSpPr>
        <p:spPr>
          <a:xfrm>
            <a:off x="6604000" y="3492500"/>
            <a:ext cx="444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003366"/>
                </a:solidFill>
                <a:latin typeface="Arial" panose="020B0604020202020204"/>
                <a:ea typeface="Arial" panose="020B0604020202020204"/>
                <a:cs typeface="Arial" panose="020B0604020202020204"/>
                <a:sym typeface="Arial" panose="020B0604020202020204"/>
              </a:rPr>
              <a:t>Step 2: Window [B C A B D]</a:t>
            </a:r>
            <a:endParaRPr lang="en-US" sz="1100"/>
          </a:p>
        </p:txBody>
      </p:sp>
      <p:sp>
        <p:nvSpPr>
          <p:cNvPr id="28" name="AutoShape 28"/>
          <p:cNvSpPr/>
          <p:nvPr/>
        </p:nvSpPr>
        <p:spPr>
          <a:xfrm>
            <a:off x="6604000" y="3810000"/>
            <a:ext cx="444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Working Set (WS) = {A, B, C, D}</a:t>
            </a:r>
            <a:endParaRPr lang="en-US" sz="1100"/>
          </a:p>
        </p:txBody>
      </p:sp>
      <p:sp>
        <p:nvSpPr>
          <p:cNvPr id="29" name="AutoShape 29"/>
          <p:cNvSpPr/>
          <p:nvPr/>
        </p:nvSpPr>
        <p:spPr>
          <a:xfrm>
            <a:off x="6477000" y="4254500"/>
            <a:ext cx="4699000" cy="762000"/>
          </a:xfrm>
          <a:prstGeom prst="roundRect">
            <a:avLst>
              <a:gd name="adj" fmla="val 16666"/>
            </a:avLst>
          </a:prstGeom>
          <a:solidFill>
            <a:srgbClr val="FFFFFF">
              <a:alpha val="100000"/>
            </a:srgbClr>
          </a:solidFill>
          <a:ln w="12700" cap="flat" cmpd="sng">
            <a:solidFill>
              <a:srgbClr val="C8C8C8">
                <a:alpha val="100000"/>
              </a:srgbClr>
            </a:solidFill>
            <a:prstDash val="solid"/>
            <a:round/>
          </a:ln>
        </p:spPr>
        <p:txBody>
          <a:bodyPr vert="horz" wrap="square" lIns="63500" tIns="63500" rIns="63500" bIns="63500" rtlCol="0" anchor="ctr"/>
          <a:lstStyle/>
          <a:p>
            <a:pPr algn="ctr">
              <a:defRPr/>
            </a:pPr>
          </a:p>
        </p:txBody>
      </p:sp>
      <p:sp>
        <p:nvSpPr>
          <p:cNvPr id="30" name="AutoShape 30"/>
          <p:cNvSpPr/>
          <p:nvPr/>
        </p:nvSpPr>
        <p:spPr>
          <a:xfrm>
            <a:off x="6604000" y="4381500"/>
            <a:ext cx="444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003366"/>
                </a:solidFill>
                <a:latin typeface="Arial" panose="020B0604020202020204"/>
                <a:ea typeface="Arial" panose="020B0604020202020204"/>
                <a:cs typeface="Arial" panose="020B0604020202020204"/>
                <a:sym typeface="Arial" panose="020B0604020202020204"/>
              </a:rPr>
              <a:t>Step 3: Window [C A B D E]</a:t>
            </a:r>
            <a:endParaRPr lang="en-US" sz="1100"/>
          </a:p>
        </p:txBody>
      </p:sp>
      <p:sp>
        <p:nvSpPr>
          <p:cNvPr id="31" name="AutoShape 31"/>
          <p:cNvSpPr/>
          <p:nvPr/>
        </p:nvSpPr>
        <p:spPr>
          <a:xfrm>
            <a:off x="6604000" y="4699000"/>
            <a:ext cx="444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05050"/>
                </a:solidFill>
                <a:latin typeface="Arial" panose="020B0604020202020204"/>
                <a:ea typeface="Arial" panose="020B0604020202020204"/>
                <a:cs typeface="Arial" panose="020B0604020202020204"/>
                <a:sym typeface="Arial" panose="020B0604020202020204"/>
              </a:rPr>
              <a:t>Working Set (WS) = {A, B, C, D, E}</a:t>
            </a:r>
            <a:endParaRPr lang="en-US" sz="1100"/>
          </a:p>
        </p:txBody>
      </p:sp>
      <p:sp>
        <p:nvSpPr>
          <p:cNvPr id="32" name="AutoShape 32"/>
          <p:cNvSpPr/>
          <p:nvPr/>
        </p:nvSpPr>
        <p:spPr>
          <a:xfrm>
            <a:off x="6477000" y="5207000"/>
            <a:ext cx="469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1" u="none" strike="noStrike">
                <a:solidFill>
                  <a:srgbClr val="808080"/>
                </a:solidFill>
                <a:latin typeface="Arial" panose="020B0604020202020204"/>
                <a:ea typeface="Arial" panose="020B0604020202020204"/>
                <a:cs typeface="Arial" panose="020B0604020202020204"/>
                <a:sym typeface="Arial" panose="020B0604020202020204"/>
              </a:rPr>
              <a:t> As the window slides, the set of active pages is tracked.</a:t>
            </a:r>
            <a:endParaRPr lang="en-US" sz="1100"/>
          </a:p>
        </p:txBody>
      </p:sp>
      <p:sp>
        <p:nvSpPr>
          <p:cNvPr id="33" name="AutoShape 33"/>
          <p:cNvSpPr/>
          <p:nvPr/>
        </p:nvSpPr>
        <p:spPr>
          <a:xfrm>
            <a:off x="762000" y="6096000"/>
            <a:ext cx="10668000" cy="254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A0A0A0"/>
                </a:solidFill>
                <a:latin typeface="Arial" panose="020B0604020202020204"/>
                <a:ea typeface="Arial" panose="020B0604020202020204"/>
                <a:cs typeface="Arial" panose="020B0604020202020204"/>
                <a:sym typeface="Arial" panose="020B0604020202020204"/>
              </a:rPr>
              <a:t>Operating Systems / Memory Management / Page Replacement Algorithms</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116205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Least Frequently Used (LFU)</a:t>
            </a:r>
            <a:endParaRPr lang="en-US" sz="1100"/>
          </a:p>
        </p:txBody>
      </p:sp>
      <p:sp>
        <p:nvSpPr>
          <p:cNvPr id="3" name="AutoShape 3"/>
          <p:cNvSpPr/>
          <p:nvPr/>
        </p:nvSpPr>
        <p:spPr>
          <a:xfrm>
            <a:off x="762000" y="1524000"/>
            <a:ext cx="508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Core Idea &amp; Implementation</a:t>
            </a:r>
            <a:endParaRPr lang="en-US" sz="1100"/>
          </a:p>
        </p:txBody>
      </p:sp>
      <p:sp>
        <p:nvSpPr>
          <p:cNvPr id="4" name="AutoShape 4"/>
          <p:cNvSpPr/>
          <p:nvPr/>
        </p:nvSpPr>
        <p:spPr>
          <a:xfrm>
            <a:off x="762000" y="1968500"/>
            <a:ext cx="5080000" cy="762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Evict the page with the lowest access count. Maintains a counter for each page to track usage frequency.</a:t>
            </a:r>
            <a:endParaRPr lang="en-US" sz="1100"/>
          </a:p>
        </p:txBody>
      </p:sp>
      <p:graphicFrame>
        <p:nvGraphicFramePr>
          <p:cNvPr id="5" name="Table 5"/>
          <p:cNvGraphicFramePr>
            <a:graphicFrameLocks noGrp="1"/>
          </p:cNvGraphicFramePr>
          <p:nvPr/>
        </p:nvGraphicFramePr>
        <p:xfrm>
          <a:off x="762000" y="2794000"/>
          <a:ext cx="3810000" cy="2286000"/>
        </p:xfrm>
        <a:graphic>
          <a:graphicData uri="http://schemas.openxmlformats.org/drawingml/2006/table">
            <a:tbl>
              <a:tblPr>
                <a:effectLst/>
              </a:tblPr>
              <a:tblGrid>
                <a:gridCol w="1270000"/>
                <a:gridCol w="2540000"/>
              </a:tblGrid>
              <a:tr h="508000">
                <a:tc>
                  <a:txBody>
                    <a:bodyPr rtlCol="0"/>
                    <a:lstStyle/>
                    <a:p>
                      <a:pPr indent="0" algn="ctr">
                        <a:lnSpc>
                          <a:spcPct val="100000"/>
                        </a:lnSpc>
                        <a:defRPr/>
                      </a:pPr>
                      <a:r>
                        <a:rPr lang="en-US" sz="1600" b="1" i="0" u="none" strike="noStrike">
                          <a:solidFill>
                            <a:srgbClr val="FFFFFF"/>
                          </a:solidFill>
                          <a:latin typeface="Arial" panose="020B0604020202020204"/>
                          <a:ea typeface="Arial" panose="020B0604020202020204"/>
                          <a:cs typeface="Arial" panose="020B0604020202020204"/>
                          <a:sym typeface="Arial" panose="020B0604020202020204"/>
                        </a:rPr>
                        <a:t>Page</a:t>
                      </a:r>
                      <a:endParaRPr lang="en-US" sz="1100"/>
                    </a:p>
                  </a:txBody>
                  <a:tcPr marL="101600" marR="101600" marT="101600" marB="101600" anchor="t" anchorCtr="0">
                    <a:lnL>
                      <a:noFill/>
                    </a:lnL>
                    <a:lnR>
                      <a:noFill/>
                    </a:lnR>
                    <a:lnT>
                      <a:noFill/>
                    </a:lnT>
                    <a:lnB>
                      <a:noFill/>
                    </a:lnB>
                    <a:solidFill>
                      <a:srgbClr val="003366">
                        <a:alpha val="100000"/>
                      </a:srgbClr>
                    </a:solidFill>
                  </a:tcPr>
                </a:tc>
                <a:tc>
                  <a:txBody>
                    <a:bodyPr rtlCol="0"/>
                    <a:lstStyle/>
                    <a:p>
                      <a:pPr indent="0" algn="ctr">
                        <a:lnSpc>
                          <a:spcPct val="100000"/>
                        </a:lnSpc>
                        <a:defRPr/>
                      </a:pPr>
                      <a:r>
                        <a:rPr lang="en-US" sz="1600" b="1" i="0" u="none" strike="noStrike">
                          <a:solidFill>
                            <a:srgbClr val="FFFFFF"/>
                          </a:solidFill>
                          <a:latin typeface="Arial" panose="020B0604020202020204"/>
                          <a:ea typeface="Arial" panose="020B0604020202020204"/>
                          <a:cs typeface="Arial" panose="020B0604020202020204"/>
                          <a:sym typeface="Arial" panose="020B0604020202020204"/>
                        </a:rPr>
                        <a:t>Access Count</a:t>
                      </a:r>
                      <a:endParaRPr lang="en-US" sz="1100"/>
                    </a:p>
                  </a:txBody>
                  <a:tcPr marL="101600" marR="101600" marT="101600" marB="101600" anchor="t" anchorCtr="0">
                    <a:lnL>
                      <a:noFill/>
                    </a:lnL>
                    <a:lnR>
                      <a:noFill/>
                    </a:lnR>
                    <a:lnT>
                      <a:noFill/>
                    </a:lnT>
                    <a:lnB>
                      <a:noFill/>
                    </a:lnB>
                    <a:solidFill>
                      <a:srgbClr val="003366">
                        <a:alpha val="100000"/>
                      </a:srgbClr>
                    </a:solidFill>
                  </a:tcPr>
                </a:tc>
              </a:tr>
              <a:tr h="444500">
                <a:tc>
                  <a:txBody>
                    <a:bodyPr rtlCol="0"/>
                    <a:lstStyle/>
                    <a:p>
                      <a:pPr indent="0" algn="ctr">
                        <a:lnSpc>
                          <a:spcPct val="100000"/>
                        </a:lnSpc>
                        <a:defRPr/>
                      </a:pPr>
                      <a:r>
                        <a:rPr lang="en-US" sz="1600" b="0" i="0" u="none" strike="noStrike">
                          <a:solidFill>
                            <a:srgbClr val="003366"/>
                          </a:solidFill>
                          <a:latin typeface="Arial" panose="020B0604020202020204"/>
                          <a:ea typeface="Arial" panose="020B0604020202020204"/>
                          <a:cs typeface="Arial" panose="020B0604020202020204"/>
                          <a:sym typeface="Arial" panose="020B0604020202020204"/>
                        </a:rPr>
                        <a:t>A</a:t>
                      </a:r>
                      <a:endParaRPr lang="en-US" sz="1100"/>
                    </a:p>
                  </a:txBody>
                  <a:tcPr marL="101600" marR="101600" marT="101600" marB="101600" anchor="t" anchorCtr="0">
                    <a:lnL>
                      <a:noFill/>
                    </a:lnL>
                    <a:lnR>
                      <a:noFill/>
                    </a:lnR>
                    <a:lnT>
                      <a:noFill/>
                    </a:lnT>
                    <a:lnB>
                      <a:noFill/>
                    </a:lnB>
                    <a:solidFill>
                      <a:srgbClr val="003366">
                        <a:alpha val="10000"/>
                      </a:srgbClr>
                    </a:solidFill>
                  </a:tcPr>
                </a:tc>
                <a:tc>
                  <a:txBody>
                    <a:bodyPr rtlCol="0"/>
                    <a:lstStyle/>
                    <a:p>
                      <a:pPr indent="0" algn="ctr">
                        <a:lnSpc>
                          <a:spcPct val="100000"/>
                        </a:lnSpc>
                        <a:defRPr/>
                      </a:pPr>
                      <a:r>
                        <a:rPr lang="en-US" sz="1600" b="0" i="0" u="none" strike="noStrike">
                          <a:solidFill>
                            <a:srgbClr val="003366"/>
                          </a:solidFill>
                          <a:latin typeface="Arial" panose="020B0604020202020204"/>
                          <a:ea typeface="Arial" panose="020B0604020202020204"/>
                          <a:cs typeface="Arial" panose="020B0604020202020204"/>
                          <a:sym typeface="Arial" panose="020B0604020202020204"/>
                        </a:rPr>
                        <a:t>100</a:t>
                      </a:r>
                      <a:endParaRPr lang="en-US" sz="1100"/>
                    </a:p>
                  </a:txBody>
                  <a:tcPr marL="101600" marR="101600" marT="101600" marB="101600" anchor="t" anchorCtr="0">
                    <a:lnL>
                      <a:noFill/>
                    </a:lnL>
                    <a:lnR>
                      <a:noFill/>
                    </a:lnR>
                    <a:lnT>
                      <a:noFill/>
                    </a:lnT>
                    <a:lnB>
                      <a:noFill/>
                    </a:lnB>
                    <a:solidFill>
                      <a:srgbClr val="003366">
                        <a:alpha val="10000"/>
                      </a:srgbClr>
                    </a:solidFill>
                  </a:tcPr>
                </a:tc>
              </a:tr>
              <a:tr h="444500">
                <a:tc>
                  <a:txBody>
                    <a:bodyPr rtlCol="0"/>
                    <a:lstStyle/>
                    <a:p>
                      <a:pPr indent="0" algn="ctr">
                        <a:lnSpc>
                          <a:spcPct val="100000"/>
                        </a:lnSpc>
                        <a:defRPr/>
                      </a:pPr>
                      <a:r>
                        <a:rPr lang="en-US" sz="1600" b="0" i="0" u="none" strike="noStrike">
                          <a:solidFill>
                            <a:srgbClr val="003366"/>
                          </a:solidFill>
                          <a:latin typeface="Arial" panose="020B0604020202020204"/>
                          <a:ea typeface="Arial" panose="020B0604020202020204"/>
                          <a:cs typeface="Arial" panose="020B0604020202020204"/>
                          <a:sym typeface="Arial" panose="020B0604020202020204"/>
                        </a:rPr>
                        <a:t>B</a:t>
                      </a:r>
                      <a:endParaRPr lang="en-US" sz="1100"/>
                    </a:p>
                  </a:txBody>
                  <a:tcPr marL="101600" marR="101600" marT="101600" marB="101600" anchor="t" anchorCtr="0">
                    <a:lnL>
                      <a:noFill/>
                    </a:lnL>
                    <a:lnR>
                      <a:noFill/>
                    </a:lnR>
                    <a:lnT>
                      <a:noFill/>
                    </a:lnT>
                    <a:lnB>
                      <a:noFill/>
                    </a:lnB>
                    <a:solidFill>
                      <a:srgbClr val="003366">
                        <a:alpha val="5000"/>
                      </a:srgbClr>
                    </a:solidFill>
                  </a:tcPr>
                </a:tc>
                <a:tc>
                  <a:txBody>
                    <a:bodyPr rtlCol="0"/>
                    <a:lstStyle/>
                    <a:p>
                      <a:pPr indent="0" algn="ctr">
                        <a:lnSpc>
                          <a:spcPct val="100000"/>
                        </a:lnSpc>
                        <a:defRPr/>
                      </a:pPr>
                      <a:r>
                        <a:rPr lang="en-US" sz="1600" b="0" i="0" u="none" strike="noStrike">
                          <a:solidFill>
                            <a:srgbClr val="003366"/>
                          </a:solidFill>
                          <a:latin typeface="Arial" panose="020B0604020202020204"/>
                          <a:ea typeface="Arial" panose="020B0604020202020204"/>
                          <a:cs typeface="Arial" panose="020B0604020202020204"/>
                          <a:sym typeface="Arial" panose="020B0604020202020204"/>
                        </a:rPr>
                        <a:t>95</a:t>
                      </a:r>
                      <a:endParaRPr lang="en-US" sz="1100"/>
                    </a:p>
                  </a:txBody>
                  <a:tcPr marL="101600" marR="101600" marT="101600" marB="101600" anchor="t" anchorCtr="0">
                    <a:lnL>
                      <a:noFill/>
                    </a:lnL>
                    <a:lnR>
                      <a:noFill/>
                    </a:lnR>
                    <a:lnT>
                      <a:noFill/>
                    </a:lnT>
                    <a:lnB>
                      <a:noFill/>
                    </a:lnB>
                    <a:solidFill>
                      <a:srgbClr val="003366">
                        <a:alpha val="5000"/>
                      </a:srgbClr>
                    </a:solidFill>
                  </a:tcPr>
                </a:tc>
              </a:tr>
              <a:tr h="444500">
                <a:tc>
                  <a:txBody>
                    <a:bodyPr rtlCol="0"/>
                    <a:lstStyle/>
                    <a:p>
                      <a:pPr indent="0" algn="ctr">
                        <a:lnSpc>
                          <a:spcPct val="100000"/>
                        </a:lnSpc>
                        <a:defRPr/>
                      </a:pPr>
                      <a:r>
                        <a:rPr lang="en-US" sz="1600" b="0" i="0" u="none" strike="noStrike">
                          <a:solidFill>
                            <a:srgbClr val="003366"/>
                          </a:solidFill>
                          <a:latin typeface="Arial" panose="020B0604020202020204"/>
                          <a:ea typeface="Arial" panose="020B0604020202020204"/>
                          <a:cs typeface="Arial" panose="020B0604020202020204"/>
                          <a:sym typeface="Arial" panose="020B0604020202020204"/>
                        </a:rPr>
                        <a:t>C</a:t>
                      </a:r>
                      <a:endParaRPr lang="en-US" sz="1100"/>
                    </a:p>
                  </a:txBody>
                  <a:tcPr marL="101600" marR="101600" marT="101600" marB="101600" anchor="t" anchorCtr="0">
                    <a:lnL>
                      <a:noFill/>
                    </a:lnL>
                    <a:lnR>
                      <a:noFill/>
                    </a:lnR>
                    <a:lnT>
                      <a:noFill/>
                    </a:lnT>
                    <a:lnB>
                      <a:noFill/>
                    </a:lnB>
                    <a:solidFill>
                      <a:srgbClr val="003366">
                        <a:alpha val="10000"/>
                      </a:srgbClr>
                    </a:solidFill>
                  </a:tcPr>
                </a:tc>
                <a:tc>
                  <a:txBody>
                    <a:bodyPr rtlCol="0"/>
                    <a:lstStyle/>
                    <a:p>
                      <a:pPr indent="0" algn="ctr">
                        <a:lnSpc>
                          <a:spcPct val="100000"/>
                        </a:lnSpc>
                        <a:defRPr/>
                      </a:pPr>
                      <a:r>
                        <a:rPr lang="en-US" sz="1600" b="0" i="0" u="none" strike="noStrike">
                          <a:solidFill>
                            <a:srgbClr val="003366"/>
                          </a:solidFill>
                          <a:latin typeface="Arial" panose="020B0604020202020204"/>
                          <a:ea typeface="Arial" panose="020B0604020202020204"/>
                          <a:cs typeface="Arial" panose="020B0604020202020204"/>
                          <a:sym typeface="Arial" panose="020B0604020202020204"/>
                        </a:rPr>
                        <a:t>2</a:t>
                      </a:r>
                      <a:endParaRPr lang="en-US" sz="1100"/>
                    </a:p>
                  </a:txBody>
                  <a:tcPr marL="101600" marR="101600" marT="101600" marB="101600" anchor="t" anchorCtr="0">
                    <a:lnL>
                      <a:noFill/>
                    </a:lnL>
                    <a:lnR>
                      <a:noFill/>
                    </a:lnR>
                    <a:lnT>
                      <a:noFill/>
                    </a:lnT>
                    <a:lnB>
                      <a:noFill/>
                    </a:lnB>
                    <a:solidFill>
                      <a:srgbClr val="003366">
                        <a:alpha val="10000"/>
                      </a:srgbClr>
                    </a:solidFill>
                  </a:tcPr>
                </a:tc>
              </a:tr>
              <a:tr h="444500">
                <a:tc>
                  <a:txBody>
                    <a:bodyPr rtlCol="0"/>
                    <a:lstStyle/>
                    <a:p>
                      <a:pPr indent="0" algn="ctr">
                        <a:lnSpc>
                          <a:spcPct val="100000"/>
                        </a:lnSpc>
                        <a:defRPr/>
                      </a:pPr>
                      <a:r>
                        <a:rPr lang="en-US" sz="1600" b="0" i="0" u="none" strike="noStrike">
                          <a:solidFill>
                            <a:srgbClr val="003366"/>
                          </a:solidFill>
                          <a:latin typeface="Arial" panose="020B0604020202020204"/>
                          <a:ea typeface="Arial" panose="020B0604020202020204"/>
                          <a:cs typeface="Arial" panose="020B0604020202020204"/>
                          <a:sym typeface="Arial" panose="020B0604020202020204"/>
                        </a:rPr>
                        <a:t>D</a:t>
                      </a:r>
                      <a:endParaRPr lang="en-US" sz="1100"/>
                    </a:p>
                  </a:txBody>
                  <a:tcPr marL="101600" marR="101600" marT="101600" marB="101600" anchor="t" anchorCtr="0">
                    <a:lnL>
                      <a:noFill/>
                    </a:lnL>
                    <a:lnR>
                      <a:noFill/>
                    </a:lnR>
                    <a:lnT>
                      <a:noFill/>
                    </a:lnT>
                    <a:lnB>
                      <a:noFill/>
                    </a:lnB>
                    <a:solidFill>
                      <a:srgbClr val="003366">
                        <a:alpha val="5000"/>
                      </a:srgbClr>
                    </a:solidFill>
                  </a:tcPr>
                </a:tc>
                <a:tc>
                  <a:txBody>
                    <a:bodyPr rtlCol="0"/>
                    <a:lstStyle/>
                    <a:p>
                      <a:pPr indent="0" algn="ctr">
                        <a:lnSpc>
                          <a:spcPct val="100000"/>
                        </a:lnSpc>
                        <a:defRPr/>
                      </a:pPr>
                      <a:r>
                        <a:rPr lang="en-US" sz="1600" b="0" i="0" u="none" strike="noStrike">
                          <a:solidFill>
                            <a:srgbClr val="003366"/>
                          </a:solidFill>
                          <a:latin typeface="Arial" panose="020B0604020202020204"/>
                          <a:ea typeface="Arial" panose="020B0604020202020204"/>
                          <a:cs typeface="Arial" panose="020B0604020202020204"/>
                          <a:sym typeface="Arial" panose="020B0604020202020204"/>
                        </a:rPr>
                        <a:t>1</a:t>
                      </a:r>
                      <a:endParaRPr lang="en-US" sz="1100"/>
                    </a:p>
                  </a:txBody>
                  <a:tcPr marL="101600" marR="101600" marT="101600" marB="101600" anchor="t" anchorCtr="0">
                    <a:lnL>
                      <a:noFill/>
                    </a:lnL>
                    <a:lnR>
                      <a:noFill/>
                    </a:lnR>
                    <a:lnT>
                      <a:noFill/>
                    </a:lnT>
                    <a:lnB>
                      <a:noFill/>
                    </a:lnB>
                    <a:solidFill>
                      <a:srgbClr val="003366">
                        <a:alpha val="5000"/>
                      </a:srgbClr>
                    </a:solidFill>
                  </a:tcPr>
                </a:tc>
              </a:tr>
            </a:tbl>
          </a:graphicData>
        </a:graphic>
      </p:graphicFrame>
      <p:sp>
        <p:nvSpPr>
          <p:cNvPr id="6" name="AutoShape 6"/>
          <p:cNvSpPr/>
          <p:nvPr>
            <p:custDataLst>
              <p:tags r:id="rId1"/>
            </p:custDataLst>
          </p:nvPr>
        </p:nvSpPr>
        <p:spPr>
          <a:xfrm>
            <a:off x="6350000" y="1524000"/>
            <a:ext cx="5080000" cy="1778000"/>
          </a:xfrm>
          <a:prstGeom prst="roundRect">
            <a:avLst>
              <a:gd name="adj" fmla="val 7142"/>
            </a:avLst>
          </a:prstGeom>
          <a:solidFill>
            <a:srgbClr val="003366">
              <a:alpha val="5000"/>
            </a:srgbClr>
          </a:solidFill>
          <a:ln w="12700" cap="flat" cmpd="sng">
            <a:solidFill>
              <a:srgbClr val="003366">
                <a:alpha val="20000"/>
              </a:srgbClr>
            </a:solid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4000" y="1714500"/>
            <a:ext cx="304800" cy="304800"/>
          </a:xfrm>
          <a:prstGeom prst="rect">
            <a:avLst/>
          </a:prstGeom>
        </p:spPr>
      </p:pic>
      <p:sp>
        <p:nvSpPr>
          <p:cNvPr id="8" name="AutoShape 8"/>
          <p:cNvSpPr/>
          <p:nvPr>
            <p:custDataLst>
              <p:tags r:id="rId5"/>
            </p:custDataLst>
          </p:nvPr>
        </p:nvSpPr>
        <p:spPr>
          <a:xfrm>
            <a:off x="6985000" y="1676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Pros (Advantages)</a:t>
            </a:r>
            <a:endParaRPr lang="en-US" sz="1100"/>
          </a:p>
        </p:txBody>
      </p:sp>
      <p:sp>
        <p:nvSpPr>
          <p:cNvPr id="9" name="AutoShape 9"/>
          <p:cNvSpPr/>
          <p:nvPr>
            <p:custDataLst>
              <p:tags r:id="rId6"/>
            </p:custDataLst>
          </p:nvPr>
        </p:nvSpPr>
        <p:spPr>
          <a:xfrm>
            <a:off x="6604000" y="2159000"/>
            <a:ext cx="4572000" cy="1016000"/>
          </a:xfrm>
          <a:prstGeom prst="rect">
            <a:avLst/>
          </a:prstGeom>
          <a:noFill/>
          <a:ln w="12700" cap="flat" cmpd="sng">
            <a:noFill/>
            <a:prstDash val="solid"/>
            <a:round/>
          </a:ln>
        </p:spPr>
        <p:txBody>
          <a:bodyPr vert="horz" wrap="square" lIns="0" tIns="0" rIns="0" bIns="0" rtlCol="0" anchor="ctr" anchorCtr="0"/>
          <a:lstStyle/>
          <a:p>
            <a:pPr marL="203200" indent="-203200" algn="l">
              <a:lnSpc>
                <a:spcPct val="100000"/>
              </a:lnSpc>
              <a:buClr>
                <a:srgbClr val="505050"/>
              </a:buClr>
              <a:buChar char="•"/>
              <a:defRPr/>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Resistant to </a:t>
            </a:r>
            <a:r>
              <a:rPr lang="en-US" sz="1600" b="1" i="0" u="none" strike="noStrike">
                <a:solidFill>
                  <a:srgbClr val="505050"/>
                </a:solidFill>
                <a:latin typeface="Arial" panose="020B0604020202020204"/>
                <a:ea typeface="Arial" panose="020B0604020202020204"/>
                <a:cs typeface="Arial" panose="020B0604020202020204"/>
                <a:sym typeface="Arial" panose="020B0604020202020204"/>
              </a:rPr>
              <a:t>scan pollution </a:t>
            </a: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(prioritizes hot data).</a:t>
            </a:r>
            <a:endParaRPr lang="en-US" sz="1100"/>
          </a:p>
          <a:p>
            <a:pPr marL="203200" indent="-203200" algn="l">
              <a:lnSpc>
                <a:spcPct val="100000"/>
              </a:lnSpc>
              <a:buClr>
                <a:srgbClr val="505050"/>
              </a:buClr>
              <a:buChar char="•"/>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Effectively protects frequently accessed pages from being evicted by one-time scans.</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10" name="AutoShape 10"/>
          <p:cNvSpPr/>
          <p:nvPr>
            <p:custDataLst>
              <p:tags r:id="rId7"/>
            </p:custDataLst>
          </p:nvPr>
        </p:nvSpPr>
        <p:spPr>
          <a:xfrm>
            <a:off x="6350000" y="3556000"/>
            <a:ext cx="5080000" cy="1778000"/>
          </a:xfrm>
          <a:prstGeom prst="roundRect">
            <a:avLst>
              <a:gd name="adj" fmla="val 7142"/>
            </a:avLst>
          </a:prstGeom>
          <a:solidFill>
            <a:srgbClr val="808080">
              <a:alpha val="5000"/>
            </a:srgbClr>
          </a:solidFill>
          <a:ln w="12700" cap="flat" cmpd="sng">
            <a:solidFill>
              <a:srgbClr val="808080">
                <a:alpha val="2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custDataLst>
              <p:tags r:id="rId8"/>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04000" y="3746500"/>
            <a:ext cx="304800" cy="304800"/>
          </a:xfrm>
          <a:prstGeom prst="rect">
            <a:avLst/>
          </a:prstGeom>
        </p:spPr>
      </p:pic>
      <p:sp>
        <p:nvSpPr>
          <p:cNvPr id="12" name="AutoShape 12"/>
          <p:cNvSpPr/>
          <p:nvPr>
            <p:custDataLst>
              <p:tags r:id="rId11"/>
            </p:custDataLst>
          </p:nvPr>
        </p:nvSpPr>
        <p:spPr>
          <a:xfrm>
            <a:off x="6985000" y="3708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808080"/>
                </a:solidFill>
                <a:latin typeface="Arial" panose="020B0604020202020204"/>
                <a:ea typeface="Arial" panose="020B0604020202020204"/>
                <a:cs typeface="Arial" panose="020B0604020202020204"/>
                <a:sym typeface="Arial" panose="020B0604020202020204"/>
              </a:rPr>
              <a:t>Cons (Disadvantages)</a:t>
            </a:r>
            <a:endParaRPr lang="en-US" sz="1100"/>
          </a:p>
        </p:txBody>
      </p:sp>
      <p:sp>
        <p:nvSpPr>
          <p:cNvPr id="13" name="AutoShape 13"/>
          <p:cNvSpPr/>
          <p:nvPr>
            <p:custDataLst>
              <p:tags r:id="rId12"/>
            </p:custDataLst>
          </p:nvPr>
        </p:nvSpPr>
        <p:spPr>
          <a:xfrm>
            <a:off x="6604000" y="4191000"/>
            <a:ext cx="4572000" cy="1016000"/>
          </a:xfrm>
          <a:prstGeom prst="rect">
            <a:avLst/>
          </a:prstGeom>
          <a:noFill/>
          <a:ln w="12700" cap="flat" cmpd="sng">
            <a:noFill/>
            <a:prstDash val="solid"/>
            <a:round/>
          </a:ln>
        </p:spPr>
        <p:txBody>
          <a:bodyPr vert="horz" wrap="square" lIns="0" tIns="0" rIns="0" bIns="0" rtlCol="0" anchor="ctr" anchorCtr="0"/>
          <a:lstStyle/>
          <a:p>
            <a:pPr marL="203200" indent="-203200" algn="l">
              <a:lnSpc>
                <a:spcPct val="100000"/>
              </a:lnSpc>
              <a:buClr>
                <a:srgbClr val="505050"/>
              </a:buClr>
              <a:buChar char="•"/>
              <a:defRPr/>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Historical patterns may become outdated ("stale" data remains).</a:t>
            </a:r>
            <a:endParaRPr lang="en-US" sz="1100"/>
          </a:p>
          <a:p>
            <a:pPr marL="203200" indent="-203200" algn="l">
              <a:lnSpc>
                <a:spcPct val="100000"/>
              </a:lnSpc>
              <a:buClr>
                <a:srgbClr val="505050"/>
              </a:buClr>
              <a:buChar char="•"/>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Requires a </a:t>
            </a:r>
            <a:r>
              <a:rPr lang="en-US" sz="1600" b="1" i="0" u="none" strike="noStrike">
                <a:solidFill>
                  <a:srgbClr val="505050"/>
                </a:solidFill>
                <a:latin typeface="Arial" panose="020B0604020202020204"/>
                <a:ea typeface="Arial" panose="020B0604020202020204"/>
                <a:cs typeface="Arial" panose="020B0604020202020204"/>
                <a:sym typeface="Arial" panose="020B0604020202020204"/>
              </a:rPr>
              <a:t>decay mechanism </a:t>
            </a: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to reduce weight of old accesses.</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14" name="AutoShape 14"/>
          <p:cNvSpPr/>
          <p:nvPr/>
        </p:nvSpPr>
        <p:spPr>
          <a:xfrm>
            <a:off x="0" y="6604000"/>
            <a:ext cx="12192000" cy="254000"/>
          </a:xfrm>
          <a:prstGeom prst="roundRect">
            <a:avLst>
              <a:gd name="adj" fmla="val 0"/>
            </a:avLst>
          </a:prstGeom>
          <a:solidFill>
            <a:srgbClr val="003366">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Algorithm Comparison</a:t>
            </a:r>
            <a:endParaRPr lang="en-US" sz="1100"/>
          </a:p>
        </p:txBody>
      </p:sp>
      <p:graphicFrame>
        <p:nvGraphicFramePr>
          <p:cNvPr id="3" name="Table 3"/>
          <p:cNvGraphicFramePr>
            <a:graphicFrameLocks noGrp="1"/>
          </p:cNvGraphicFramePr>
          <p:nvPr/>
        </p:nvGraphicFramePr>
        <p:xfrm>
          <a:off x="762000" y="1270000"/>
          <a:ext cx="10160000" cy="2413000"/>
        </p:xfrm>
        <a:graphic>
          <a:graphicData uri="http://schemas.openxmlformats.org/drawingml/2006/table">
            <a:tbl>
              <a:tblPr>
                <a:effectLst/>
              </a:tblPr>
              <a:tblGrid>
                <a:gridCol w="2032000"/>
                <a:gridCol w="2286000"/>
                <a:gridCol w="2921000"/>
                <a:gridCol w="2921000"/>
              </a:tblGrid>
              <a:tr h="508000">
                <a:tc>
                  <a:txBody>
                    <a:bodyPr rtlCol="0"/>
                    <a:lstStyle/>
                    <a:p>
                      <a:pPr indent="0" algn="ctr">
                        <a:lnSpc>
                          <a:spcPct val="100000"/>
                        </a:lnSpc>
                        <a:defRPr/>
                      </a:pPr>
                      <a:r>
                        <a:rPr lang="en-US" sz="1800" b="1" i="0" u="none" strike="noStrike">
                          <a:solidFill>
                            <a:srgbClr val="FFFFFF"/>
                          </a:solidFill>
                          <a:latin typeface="Arial" panose="020B0604020202020204"/>
                          <a:ea typeface="Arial" panose="020B0604020202020204"/>
                          <a:cs typeface="Arial" panose="020B0604020202020204"/>
                          <a:sym typeface="Arial" panose="020B0604020202020204"/>
                        </a:rPr>
                        <a:t>Algorithm</a:t>
                      </a:r>
                      <a:endParaRPr lang="en-US" sz="1100"/>
                    </a:p>
                  </a:txBody>
                  <a:tcPr marL="101600" marR="101600" marT="101600" marB="101600" anchor="t" anchorCtr="0">
                    <a:lnL>
                      <a:noFill/>
                    </a:lnL>
                    <a:lnR>
                      <a:noFill/>
                    </a:lnR>
                    <a:lnT>
                      <a:noFill/>
                    </a:lnT>
                    <a:lnB>
                      <a:noFill/>
                    </a:lnB>
                    <a:solidFill>
                      <a:srgbClr val="003366">
                        <a:alpha val="100000"/>
                      </a:srgbClr>
                    </a:solidFill>
                  </a:tcPr>
                </a:tc>
                <a:tc>
                  <a:txBody>
                    <a:bodyPr rtlCol="0"/>
                    <a:lstStyle/>
                    <a:p>
                      <a:pPr indent="0" algn="ctr">
                        <a:lnSpc>
                          <a:spcPct val="100000"/>
                        </a:lnSpc>
                        <a:defRPr/>
                      </a:pPr>
                      <a:r>
                        <a:rPr lang="en-US" sz="1800" b="1" i="0" u="none" strike="noStrike">
                          <a:solidFill>
                            <a:srgbClr val="FFFFFF"/>
                          </a:solidFill>
                          <a:latin typeface="Arial" panose="020B0604020202020204"/>
                          <a:ea typeface="Arial" panose="020B0604020202020204"/>
                          <a:cs typeface="Arial" panose="020B0604020202020204"/>
                          <a:sym typeface="Arial" panose="020B0604020202020204"/>
                        </a:rPr>
                        <a:t>Criterion</a:t>
                      </a:r>
                      <a:endParaRPr lang="en-US" sz="1100"/>
                    </a:p>
                  </a:txBody>
                  <a:tcPr marL="101600" marR="101600" marT="101600" marB="101600" anchor="t" anchorCtr="0">
                    <a:lnL>
                      <a:noFill/>
                    </a:lnL>
                    <a:lnR>
                      <a:noFill/>
                    </a:lnR>
                    <a:lnT>
                      <a:noFill/>
                    </a:lnT>
                    <a:lnB>
                      <a:noFill/>
                    </a:lnB>
                    <a:solidFill>
                      <a:srgbClr val="003366">
                        <a:alpha val="100000"/>
                      </a:srgbClr>
                    </a:solidFill>
                  </a:tcPr>
                </a:tc>
                <a:tc>
                  <a:txBody>
                    <a:bodyPr rtlCol="0"/>
                    <a:lstStyle/>
                    <a:p>
                      <a:pPr indent="0" algn="ctr">
                        <a:lnSpc>
                          <a:spcPct val="100000"/>
                        </a:lnSpc>
                        <a:defRPr/>
                      </a:pPr>
                      <a:r>
                        <a:rPr lang="en-US" sz="1800" b="1" i="0" u="none" strike="noStrike">
                          <a:solidFill>
                            <a:srgbClr val="FFFFFF"/>
                          </a:solidFill>
                          <a:latin typeface="Arial" panose="020B0604020202020204"/>
                          <a:ea typeface="Arial" panose="020B0604020202020204"/>
                          <a:cs typeface="Arial" panose="020B0604020202020204"/>
                          <a:sym typeface="Arial" panose="020B0604020202020204"/>
                        </a:rPr>
                        <a:t>Pros</a:t>
                      </a:r>
                      <a:endParaRPr lang="en-US" sz="1100"/>
                    </a:p>
                  </a:txBody>
                  <a:tcPr marL="101600" marR="101600" marT="101600" marB="101600" anchor="t" anchorCtr="0">
                    <a:lnL>
                      <a:noFill/>
                    </a:lnL>
                    <a:lnR>
                      <a:noFill/>
                    </a:lnR>
                    <a:lnT>
                      <a:noFill/>
                    </a:lnT>
                    <a:lnB>
                      <a:noFill/>
                    </a:lnB>
                    <a:solidFill>
                      <a:srgbClr val="003366">
                        <a:alpha val="100000"/>
                      </a:srgbClr>
                    </a:solidFill>
                  </a:tcPr>
                </a:tc>
                <a:tc>
                  <a:txBody>
                    <a:bodyPr rtlCol="0"/>
                    <a:lstStyle/>
                    <a:p>
                      <a:pPr indent="0" algn="ctr">
                        <a:lnSpc>
                          <a:spcPct val="100000"/>
                        </a:lnSpc>
                        <a:defRPr/>
                      </a:pPr>
                      <a:r>
                        <a:rPr lang="en-US" sz="1800" b="1" i="0" u="none" strike="noStrike">
                          <a:solidFill>
                            <a:srgbClr val="FFFFFF"/>
                          </a:solidFill>
                          <a:latin typeface="Arial" panose="020B0604020202020204"/>
                          <a:ea typeface="Arial" panose="020B0604020202020204"/>
                          <a:cs typeface="Arial" panose="020B0604020202020204"/>
                          <a:sym typeface="Arial" panose="020B0604020202020204"/>
                        </a:rPr>
                        <a:t>Cons</a:t>
                      </a:r>
                      <a:endParaRPr lang="en-US" sz="1100"/>
                    </a:p>
                  </a:txBody>
                  <a:tcPr marL="101600" marR="101600" marT="101600" marB="101600" anchor="t" anchorCtr="0">
                    <a:lnL>
                      <a:noFill/>
                    </a:lnL>
                    <a:lnR>
                      <a:noFill/>
                    </a:lnR>
                    <a:lnT>
                      <a:noFill/>
                    </a:lnT>
                    <a:lnB>
                      <a:noFill/>
                    </a:lnB>
                    <a:solidFill>
                      <a:srgbClr val="003366">
                        <a:alpha val="100000"/>
                      </a:srgbClr>
                    </a:solidFill>
                  </a:tcPr>
                </a:tc>
              </a:tr>
              <a:tr h="635000">
                <a:tc>
                  <a:txBody>
                    <a:bodyPr rtlCol="0"/>
                    <a:lstStyle/>
                    <a:p>
                      <a:pPr indent="0" algn="ctr">
                        <a:lnSpc>
                          <a:spcPct val="100000"/>
                        </a:lnSpc>
                        <a:defRPr/>
                      </a:pPr>
                      <a:r>
                        <a:rPr lang="en-US" sz="1800" b="1" i="0" u="none" strike="noStrike">
                          <a:solidFill>
                            <a:srgbClr val="000000"/>
                          </a:solidFill>
                          <a:latin typeface="Arial" panose="020B0604020202020204"/>
                          <a:ea typeface="Arial" panose="020B0604020202020204"/>
                          <a:cs typeface="Arial" panose="020B0604020202020204"/>
                          <a:sym typeface="Arial" panose="020B0604020202020204"/>
                        </a:rPr>
                        <a:t>LRU</a:t>
                      </a:r>
                      <a:endParaRPr lang="en-US" sz="1100"/>
                    </a:p>
                  </a:txBody>
                  <a:tcPr marL="101600" marR="101600" marT="101600" marB="101600" anchor="t" anchorCtr="0">
                    <a:lnL>
                      <a:noFill/>
                    </a:lnL>
                    <a:lnR>
                      <a:noFill/>
                    </a:lnR>
                    <a:lnT>
                      <a:noFill/>
                    </a:lnT>
                    <a:lnB>
                      <a:noFill/>
                    </a:lnB>
                    <a:solidFill>
                      <a:srgbClr val="F0F0F0">
                        <a:alpha val="100000"/>
                      </a:srgbClr>
                    </a:solidFill>
                  </a:tcPr>
                </a:tc>
                <a:tc>
                  <a:txBody>
                    <a:bodyPr rtlCol="0"/>
                    <a:lstStyle/>
                    <a:p>
                      <a:pPr indent="0" algn="ctr">
                        <a:lnSpc>
                          <a:spcPct val="100000"/>
                        </a:lnSpc>
                        <a:defRP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Recency</a:t>
                      </a:r>
                      <a:endParaRPr lang="en-US" sz="1100"/>
                    </a:p>
                  </a:txBody>
                  <a:tcPr marL="101600" marR="101600" marT="101600" marB="101600" anchor="t" anchorCtr="0">
                    <a:lnL>
                      <a:noFill/>
                    </a:lnL>
                    <a:lnR>
                      <a:noFill/>
                    </a:lnR>
                    <a:lnT>
                      <a:noFill/>
                    </a:lnT>
                    <a:lnB>
                      <a:noFill/>
                    </a:lnB>
                    <a:solidFill>
                      <a:srgbClr val="F0F0F0">
                        <a:alpha val="100000"/>
                      </a:srgbClr>
                    </a:solidFill>
                  </a:tcPr>
                </a:tc>
                <a:tc>
                  <a:txBody>
                    <a:bodyPr rtlCol="0"/>
                    <a:lstStyle/>
                    <a:p>
                      <a:pPr indent="0" algn="ctr">
                        <a:lnSpc>
                          <a:spcPct val="100000"/>
                        </a:lnSpc>
                        <a:defRP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Simple, efficient</a:t>
                      </a:r>
                      <a:endParaRPr lang="en-US" sz="1100"/>
                    </a:p>
                  </a:txBody>
                  <a:tcPr marL="101600" marR="101600" marT="101600" marB="101600" anchor="t" anchorCtr="0">
                    <a:lnL>
                      <a:noFill/>
                    </a:lnL>
                    <a:lnR>
                      <a:noFill/>
                    </a:lnR>
                    <a:lnT>
                      <a:noFill/>
                    </a:lnT>
                    <a:lnB>
                      <a:noFill/>
                    </a:lnB>
                    <a:solidFill>
                      <a:srgbClr val="F0F0F0">
                        <a:alpha val="100000"/>
                      </a:srgbClr>
                    </a:solidFill>
                  </a:tcPr>
                </a:tc>
                <a:tc>
                  <a:txBody>
                    <a:bodyPr rtlCol="0"/>
                    <a:lstStyle/>
                    <a:p>
                      <a:pPr indent="0" algn="ctr">
                        <a:lnSpc>
                          <a:spcPct val="100000"/>
                        </a:lnSpc>
                        <a:defRP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Scan pollution</a:t>
                      </a:r>
                      <a:endParaRPr lang="en-US" sz="1100"/>
                    </a:p>
                  </a:txBody>
                  <a:tcPr marL="101600" marR="101600" marT="101600" marB="101600" anchor="t" anchorCtr="0">
                    <a:lnL>
                      <a:noFill/>
                    </a:lnL>
                    <a:lnR>
                      <a:noFill/>
                    </a:lnR>
                    <a:lnT>
                      <a:noFill/>
                    </a:lnT>
                    <a:lnB>
                      <a:noFill/>
                    </a:lnB>
                    <a:solidFill>
                      <a:srgbClr val="F0F0F0">
                        <a:alpha val="100000"/>
                      </a:srgbClr>
                    </a:solidFill>
                  </a:tcPr>
                </a:tc>
              </a:tr>
              <a:tr h="635000">
                <a:tc>
                  <a:txBody>
                    <a:bodyPr rtlCol="0"/>
                    <a:lstStyle/>
                    <a:p>
                      <a:pPr indent="0" algn="ctr">
                        <a:lnSpc>
                          <a:spcPct val="100000"/>
                        </a:lnSpc>
                        <a:defRPr/>
                      </a:pPr>
                      <a:r>
                        <a:rPr lang="en-US" sz="1800" b="1" i="0" u="none" strike="noStrike">
                          <a:solidFill>
                            <a:srgbClr val="000000"/>
                          </a:solidFill>
                          <a:latin typeface="Arial" panose="020B0604020202020204"/>
                          <a:ea typeface="Arial" panose="020B0604020202020204"/>
                          <a:cs typeface="Arial" panose="020B0604020202020204"/>
                          <a:sym typeface="Arial" panose="020B0604020202020204"/>
                        </a:rPr>
                        <a:t>Working Set</a:t>
                      </a:r>
                      <a:endParaRPr lang="en-US" sz="1100"/>
                    </a:p>
                  </a:txBody>
                  <a:tcPr marL="101600" marR="101600" marT="101600" marB="101600" anchor="t" anchorCtr="0">
                    <a:lnL>
                      <a:noFill/>
                    </a:lnL>
                    <a:lnR>
                      <a:noFill/>
                    </a:lnR>
                    <a:lnT>
                      <a:noFill/>
                    </a:lnT>
                    <a:lnB>
                      <a:noFill/>
                    </a:lnB>
                    <a:solidFill>
                      <a:srgbClr val="FFFFFF">
                        <a:alpha val="100000"/>
                      </a:srgbClr>
                    </a:solidFill>
                  </a:tcPr>
                </a:tc>
                <a:tc>
                  <a:txBody>
                    <a:bodyPr rtlCol="0"/>
                    <a:lstStyle/>
                    <a:p>
                      <a:pPr indent="0" algn="ctr">
                        <a:lnSpc>
                          <a:spcPct val="100000"/>
                        </a:lnSpc>
                        <a:defRP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Time window</a:t>
                      </a:r>
                      <a:endParaRPr lang="en-US" sz="1100"/>
                    </a:p>
                  </a:txBody>
                  <a:tcPr marL="101600" marR="101600" marT="101600" marB="101600" anchor="t" anchorCtr="0">
                    <a:lnL>
                      <a:noFill/>
                    </a:lnL>
                    <a:lnR>
                      <a:noFill/>
                    </a:lnR>
                    <a:lnT>
                      <a:noFill/>
                    </a:lnT>
                    <a:lnB>
                      <a:noFill/>
                    </a:lnB>
                    <a:solidFill>
                      <a:srgbClr val="FFFFFF">
                        <a:alpha val="100000"/>
                      </a:srgbClr>
                    </a:solidFill>
                  </a:tcPr>
                </a:tc>
                <a:tc>
                  <a:txBody>
                    <a:bodyPr rtlCol="0"/>
                    <a:lstStyle/>
                    <a:p>
                      <a:pPr indent="0" algn="ctr">
                        <a:lnSpc>
                          <a:spcPct val="100000"/>
                        </a:lnSpc>
                        <a:defRP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Anti-thrashing</a:t>
                      </a:r>
                      <a:endParaRPr lang="en-US" sz="1100"/>
                    </a:p>
                  </a:txBody>
                  <a:tcPr marL="101600" marR="101600" marT="101600" marB="101600" anchor="t" anchorCtr="0">
                    <a:lnL>
                      <a:noFill/>
                    </a:lnL>
                    <a:lnR>
                      <a:noFill/>
                    </a:lnR>
                    <a:lnT>
                      <a:noFill/>
                    </a:lnT>
                    <a:lnB>
                      <a:noFill/>
                    </a:lnB>
                    <a:solidFill>
                      <a:srgbClr val="FFFFFF">
                        <a:alpha val="100000"/>
                      </a:srgbClr>
                    </a:solidFill>
                  </a:tcPr>
                </a:tc>
                <a:tc>
                  <a:txBody>
                    <a:bodyPr rtlCol="0"/>
                    <a:lstStyle/>
                    <a:p>
                      <a:pPr indent="0" algn="ctr">
                        <a:lnSpc>
                          <a:spcPct val="100000"/>
                        </a:lnSpc>
                        <a:defRP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High overhead</a:t>
                      </a:r>
                      <a:endParaRPr lang="en-US" sz="1100"/>
                    </a:p>
                  </a:txBody>
                  <a:tcPr marL="101600" marR="101600" marT="101600" marB="101600" anchor="t" anchorCtr="0">
                    <a:lnL>
                      <a:noFill/>
                    </a:lnL>
                    <a:lnR>
                      <a:noFill/>
                    </a:lnR>
                    <a:lnT>
                      <a:noFill/>
                    </a:lnT>
                    <a:lnB>
                      <a:noFill/>
                    </a:lnB>
                    <a:solidFill>
                      <a:srgbClr val="FFFFFF">
                        <a:alpha val="100000"/>
                      </a:srgbClr>
                    </a:solidFill>
                  </a:tcPr>
                </a:tc>
              </a:tr>
              <a:tr h="635000">
                <a:tc>
                  <a:txBody>
                    <a:bodyPr rtlCol="0"/>
                    <a:lstStyle/>
                    <a:p>
                      <a:pPr indent="0" algn="ctr">
                        <a:lnSpc>
                          <a:spcPct val="100000"/>
                        </a:lnSpc>
                        <a:defRPr/>
                      </a:pPr>
                      <a:r>
                        <a:rPr lang="en-US" sz="1800" b="1" i="0" u="none" strike="noStrike">
                          <a:solidFill>
                            <a:srgbClr val="000000"/>
                          </a:solidFill>
                          <a:latin typeface="Arial" panose="020B0604020202020204"/>
                          <a:ea typeface="Arial" panose="020B0604020202020204"/>
                          <a:cs typeface="Arial" panose="020B0604020202020204"/>
                          <a:sym typeface="Arial" panose="020B0604020202020204"/>
                        </a:rPr>
                        <a:t>LFU</a:t>
                      </a:r>
                      <a:endParaRPr lang="en-US" sz="1100"/>
                    </a:p>
                  </a:txBody>
                  <a:tcPr marL="101600" marR="101600" marT="101600" marB="101600" anchor="t" anchorCtr="0">
                    <a:lnL>
                      <a:noFill/>
                    </a:lnL>
                    <a:lnR>
                      <a:noFill/>
                    </a:lnR>
                    <a:lnT>
                      <a:noFill/>
                    </a:lnT>
                    <a:lnB>
                      <a:noFill/>
                    </a:lnB>
                    <a:solidFill>
                      <a:srgbClr val="F0F0F0">
                        <a:alpha val="100000"/>
                      </a:srgbClr>
                    </a:solidFill>
                  </a:tcPr>
                </a:tc>
                <a:tc>
                  <a:txBody>
                    <a:bodyPr rtlCol="0"/>
                    <a:lstStyle/>
                    <a:p>
                      <a:pPr indent="0" algn="ctr">
                        <a:lnSpc>
                          <a:spcPct val="100000"/>
                        </a:lnSpc>
                        <a:defRP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Frequency</a:t>
                      </a:r>
                      <a:endParaRPr lang="en-US" sz="1100"/>
                    </a:p>
                  </a:txBody>
                  <a:tcPr marL="101600" marR="101600" marT="101600" marB="101600" anchor="t" anchorCtr="0">
                    <a:lnL>
                      <a:noFill/>
                    </a:lnL>
                    <a:lnR>
                      <a:noFill/>
                    </a:lnR>
                    <a:lnT>
                      <a:noFill/>
                    </a:lnT>
                    <a:lnB>
                      <a:noFill/>
                    </a:lnB>
                    <a:solidFill>
                      <a:srgbClr val="F0F0F0">
                        <a:alpha val="100000"/>
                      </a:srgbClr>
                    </a:solidFill>
                  </a:tcPr>
                </a:tc>
                <a:tc>
                  <a:txBody>
                    <a:bodyPr rtlCol="0"/>
                    <a:lstStyle/>
                    <a:p>
                      <a:pPr indent="0" algn="ctr">
                        <a:lnSpc>
                          <a:spcPct val="100000"/>
                        </a:lnSpc>
                        <a:defRP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Anti-scan pollution</a:t>
                      </a:r>
                      <a:endParaRPr lang="en-US" sz="1100"/>
                    </a:p>
                  </a:txBody>
                  <a:tcPr marL="101600" marR="101600" marT="101600" marB="101600" anchor="t" anchorCtr="0">
                    <a:lnL>
                      <a:noFill/>
                    </a:lnL>
                    <a:lnR>
                      <a:noFill/>
                    </a:lnR>
                    <a:lnT>
                      <a:noFill/>
                    </a:lnT>
                    <a:lnB>
                      <a:noFill/>
                    </a:lnB>
                    <a:solidFill>
                      <a:srgbClr val="F0F0F0">
                        <a:alpha val="100000"/>
                      </a:srgbClr>
                    </a:solidFill>
                  </a:tcPr>
                </a:tc>
                <a:tc>
                  <a:txBody>
                    <a:bodyPr rtlCol="0"/>
                    <a:lstStyle/>
                    <a:p>
                      <a:pPr indent="0" algn="ctr">
                        <a:lnSpc>
                          <a:spcPct val="100000"/>
                        </a:lnSpc>
                        <a:defRP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Needs decay mechanism</a:t>
                      </a:r>
                      <a:endParaRPr lang="en-US" sz="1100"/>
                    </a:p>
                  </a:txBody>
                  <a:tcPr marL="101600" marR="101600" marT="101600" marB="101600" anchor="t" anchorCtr="0">
                    <a:lnL>
                      <a:noFill/>
                    </a:lnL>
                    <a:lnR>
                      <a:noFill/>
                    </a:lnR>
                    <a:lnT>
                      <a:noFill/>
                    </a:lnT>
                    <a:lnB>
                      <a:noFill/>
                    </a:lnB>
                    <a:solidFill>
                      <a:srgbClr val="F0F0F0">
                        <a:alpha val="100000"/>
                      </a:srgbClr>
                    </a:solidFill>
                  </a:tcPr>
                </a:tc>
              </a:tr>
            </a:tbl>
          </a:graphicData>
        </a:graphic>
      </p:graphicFrame>
      <p:sp>
        <p:nvSpPr>
          <p:cNvPr id="4" name="AutoShape 4"/>
          <p:cNvSpPr/>
          <p:nvPr/>
        </p:nvSpPr>
        <p:spPr>
          <a:xfrm>
            <a:off x="762000" y="4191000"/>
            <a:ext cx="10668000" cy="1524000"/>
          </a:xfrm>
          <a:prstGeom prst="roundRect">
            <a:avLst>
              <a:gd name="adj" fmla="val 8333"/>
            </a:avLst>
          </a:prstGeom>
          <a:solidFill>
            <a:srgbClr val="0066CC">
              <a:alpha val="10000"/>
            </a:srgbClr>
          </a:solidFill>
          <a:ln w="25400" cap="flat" cmpd="sng">
            <a:solidFill>
              <a:srgbClr val="0066CC">
                <a:alpha val="10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4508500"/>
            <a:ext cx="609600" cy="609600"/>
          </a:xfrm>
          <a:prstGeom prst="rect">
            <a:avLst/>
          </a:prstGeom>
        </p:spPr>
      </p:pic>
      <p:sp>
        <p:nvSpPr>
          <p:cNvPr id="6" name="AutoShape 6"/>
          <p:cNvSpPr/>
          <p:nvPr/>
        </p:nvSpPr>
        <p:spPr>
          <a:xfrm>
            <a:off x="1778000" y="4318000"/>
            <a:ext cx="939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66CC"/>
                </a:solidFill>
                <a:latin typeface="Arial" panose="020B0604020202020204"/>
                <a:ea typeface="Arial" panose="020B0604020202020204"/>
                <a:cs typeface="Arial" panose="020B0604020202020204"/>
                <a:sym typeface="Arial" panose="020B0604020202020204"/>
              </a:rPr>
              <a:t>Our Choice: LFU + Decay mechanism</a:t>
            </a:r>
            <a:endParaRPr lang="en-US" sz="1100"/>
          </a:p>
        </p:txBody>
      </p:sp>
      <p:sp>
        <p:nvSpPr>
          <p:cNvPr id="7" name="AutoShape 7"/>
          <p:cNvSpPr/>
          <p:nvPr/>
        </p:nvSpPr>
        <p:spPr>
          <a:xfrm>
            <a:off x="1778000" y="4762500"/>
            <a:ext cx="939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We will build upon the LFU idea by adding a decay mechanism to handle outdated access patterns, creating a frequency-aware LRU policy.</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1430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200" b="1" i="0" u="none" strike="noStrike">
                <a:solidFill>
                  <a:srgbClr val="003366"/>
                </a:solidFill>
                <a:latin typeface="Arial" panose="020B0604020202020204"/>
                <a:ea typeface="Arial" panose="020B0604020202020204"/>
                <a:cs typeface="Arial" panose="020B0604020202020204"/>
                <a:sym typeface="Arial" panose="020B0604020202020204"/>
              </a:rPr>
              <a:t>Our Approach: Frequency-Aware LRU</a:t>
            </a:r>
            <a:endParaRPr lang="en-US" sz="1100"/>
          </a:p>
        </p:txBody>
      </p:sp>
      <p:sp>
        <p:nvSpPr>
          <p:cNvPr id="3" name="AutoShape 3"/>
          <p:cNvSpPr/>
          <p:nvPr/>
        </p:nvSpPr>
        <p:spPr>
          <a:xfrm>
            <a:off x="762000" y="1143000"/>
            <a:ext cx="10668000" cy="25400"/>
          </a:xfrm>
          <a:prstGeom prst="roundRect">
            <a:avLst>
              <a:gd name="adj" fmla="val 0"/>
            </a:avLst>
          </a:prstGeom>
          <a:solidFill>
            <a:srgbClr val="DCDCDC">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524000"/>
            <a:ext cx="5080000" cy="2794000"/>
          </a:xfrm>
          <a:prstGeom prst="roundRect">
            <a:avLst>
              <a:gd name="adj" fmla="val 4545"/>
            </a:avLst>
          </a:prstGeom>
          <a:solidFill>
            <a:srgbClr val="003366">
              <a:alpha val="4000"/>
            </a:srgbClr>
          </a:solidFill>
          <a:ln w="12700" cap="flat" cmpd="sng">
            <a:solidFill>
              <a:srgbClr val="003366">
                <a:alpha val="2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1714500"/>
            <a:ext cx="304800" cy="304800"/>
          </a:xfrm>
          <a:prstGeom prst="rect">
            <a:avLst/>
          </a:prstGeom>
        </p:spPr>
      </p:pic>
      <p:sp>
        <p:nvSpPr>
          <p:cNvPr id="6" name="AutoShape 6"/>
          <p:cNvSpPr/>
          <p:nvPr/>
        </p:nvSpPr>
        <p:spPr>
          <a:xfrm>
            <a:off x="1397000" y="1676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Design Principles</a:t>
            </a:r>
            <a:endParaRPr lang="en-US" sz="1100"/>
          </a:p>
        </p:txBody>
      </p:sp>
      <p:sp>
        <p:nvSpPr>
          <p:cNvPr id="7" name="AutoShape 7"/>
          <p:cNvSpPr/>
          <p:nvPr/>
        </p:nvSpPr>
        <p:spPr>
          <a:xfrm>
            <a:off x="1016000" y="2159000"/>
            <a:ext cx="4572000" cy="1905000"/>
          </a:xfrm>
          <a:prstGeom prst="rect">
            <a:avLst/>
          </a:prstGeom>
          <a:noFill/>
          <a:ln w="12700" cap="flat" cmpd="sng">
            <a:noFill/>
            <a:prstDash val="solid"/>
            <a:round/>
          </a:ln>
        </p:spPr>
        <p:txBody>
          <a:bodyPr vert="horz" wrap="square" lIns="0" tIns="0" rIns="0" bIns="0" rtlCol="0" anchor="ctr" anchorCtr="0"/>
          <a:lstStyle/>
          <a:p>
            <a:pPr marL="228600" indent="-228600" algn="l">
              <a:lnSpc>
                <a:spcPct val="108000"/>
              </a:lnSpc>
              <a:buClr>
                <a:srgbClr val="505050"/>
              </a:buClr>
              <a:buChar char="•"/>
              <a:defRP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Preserve Linux's Active/Inactive List architecture for compatibility.</a:t>
            </a:r>
            <a:endParaRPr lang="en-US" sz="1100"/>
          </a:p>
          <a:p>
            <a:pPr marL="228600" indent="-228600" algn="l">
              <a:lnSpc>
                <a:spcPct val="108000"/>
              </a:lnSpc>
              <a:buClr>
                <a:srgbClr val="505050"/>
              </a:buClr>
              <a:buChar cha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Add a frequency dimension by tracking access counts per page.</a:t>
            </a:r>
            <a:endParaRPr lang="en-US" sz="1800" b="0" i="0" u="none" strike="noStrike">
              <a:solidFill>
                <a:srgbClr val="505050"/>
              </a:solidFill>
              <a:latin typeface="Arial" panose="020B0604020202020204"/>
              <a:ea typeface="Arial" panose="020B0604020202020204"/>
              <a:cs typeface="Arial" panose="020B0604020202020204"/>
              <a:sym typeface="Arial" panose="020B0604020202020204"/>
            </a:endParaRPr>
          </a:p>
          <a:p>
            <a:pPr marL="228600" indent="-228600" algn="l">
              <a:lnSpc>
                <a:spcPct val="108000"/>
              </a:lnSpc>
              <a:buClr>
                <a:srgbClr val="505050"/>
              </a:buClr>
              <a:buChar cha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Combine LRU (temporal) and LFU (frequency) strengths.</a:t>
            </a:r>
            <a:endParaRPr lang="en-US" sz="18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8" name="AutoShape 8"/>
          <p:cNvSpPr/>
          <p:nvPr/>
        </p:nvSpPr>
        <p:spPr>
          <a:xfrm>
            <a:off x="6350000" y="1524000"/>
            <a:ext cx="5080000" cy="2794000"/>
          </a:xfrm>
          <a:prstGeom prst="roundRect">
            <a:avLst>
              <a:gd name="adj" fmla="val 4545"/>
            </a:avLst>
          </a:prstGeom>
          <a:solidFill>
            <a:srgbClr val="003366">
              <a:alpha val="4000"/>
            </a:srgbClr>
          </a:solidFill>
          <a:ln w="12700" cap="flat" cmpd="sng">
            <a:solidFill>
              <a:srgbClr val="003366">
                <a:alpha val="20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4000" y="1714500"/>
            <a:ext cx="304800" cy="304800"/>
          </a:xfrm>
          <a:prstGeom prst="rect">
            <a:avLst/>
          </a:prstGeom>
        </p:spPr>
      </p:pic>
      <p:sp>
        <p:nvSpPr>
          <p:cNvPr id="10" name="AutoShape 10"/>
          <p:cNvSpPr/>
          <p:nvPr/>
        </p:nvSpPr>
        <p:spPr>
          <a:xfrm>
            <a:off x="6985000" y="1676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003366"/>
                </a:solidFill>
                <a:latin typeface="Arial" panose="020B0604020202020204"/>
                <a:ea typeface="Arial" panose="020B0604020202020204"/>
                <a:cs typeface="Arial" panose="020B0604020202020204"/>
                <a:sym typeface="Arial" panose="020B0604020202020204"/>
              </a:rPr>
              <a:t>Protection Mechanism</a:t>
            </a:r>
            <a:endParaRPr lang="en-US" sz="1100"/>
          </a:p>
        </p:txBody>
      </p:sp>
      <p:sp>
        <p:nvSpPr>
          <p:cNvPr id="11" name="AutoShape 11"/>
          <p:cNvSpPr/>
          <p:nvPr/>
        </p:nvSpPr>
        <p:spPr>
          <a:xfrm>
            <a:off x="6604000" y="2159000"/>
            <a:ext cx="4572000" cy="1905000"/>
          </a:xfrm>
          <a:prstGeom prst="rect">
            <a:avLst/>
          </a:prstGeom>
          <a:noFill/>
          <a:ln w="12700" cap="flat" cmpd="sng">
            <a:noFill/>
            <a:prstDash val="solid"/>
            <a:round/>
          </a:ln>
        </p:spPr>
        <p:txBody>
          <a:bodyPr vert="horz" wrap="square" lIns="0" tIns="0" rIns="0" bIns="0" rtlCol="0" anchor="ctr" anchorCtr="0"/>
          <a:lstStyle/>
          <a:p>
            <a:pPr marL="228600" indent="-228600" algn="l">
              <a:lnSpc>
                <a:spcPct val="108000"/>
              </a:lnSpc>
              <a:buClr>
                <a:srgbClr val="505050"/>
              </a:buClr>
              <a:buChar char="•"/>
              <a:defRP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Goal: Protect frequently and recently accessed pages.</a:t>
            </a:r>
            <a:endParaRPr lang="en-US" sz="1100"/>
          </a:p>
          <a:p>
            <a:pPr marL="228600" indent="-228600" algn="l">
              <a:lnSpc>
                <a:spcPct val="108000"/>
              </a:lnSpc>
              <a:buClr>
                <a:srgbClr val="505050"/>
              </a:buClr>
              <a:buChar char="•"/>
            </a:pPr>
            <a:r>
              <a:rPr lang="en-US" sz="1800" b="0" i="0" u="none" strike="noStrike">
                <a:solidFill>
                  <a:srgbClr val="505050"/>
                </a:solidFill>
                <a:latin typeface="Arial" panose="020B0604020202020204"/>
                <a:ea typeface="Arial" panose="020B0604020202020204"/>
                <a:cs typeface="Arial" panose="020B0604020202020204"/>
                <a:sym typeface="Arial" panose="020B0604020202020204"/>
              </a:rPr>
              <a:t>A page stays in Active List if:</a:t>
            </a:r>
            <a:r>
              <a:rPr lang="en-US" sz="1800" b="1" i="0" u="none" strike="noStrike">
                <a:solidFill>
                  <a:srgbClr val="003366"/>
                </a:solidFill>
                <a:latin typeface="Arial" panose="020B0604020202020204"/>
                <a:ea typeface="Arial" panose="020B0604020202020204"/>
                <a:cs typeface="Arial" panose="020B0604020202020204"/>
                <a:sym typeface="Arial" panose="020B0604020202020204"/>
              </a:rPr>
              <a:t>(access_count &gt; threshold) &amp;&amp; (age &lt; max_age)</a:t>
            </a:r>
            <a:endParaRPr lang="en-US" sz="1800" b="1" i="0" u="none" strike="noStrike">
              <a:solidFill>
                <a:srgbClr val="003366"/>
              </a:solidFill>
              <a:latin typeface="Arial" panose="020B0604020202020204"/>
              <a:ea typeface="Arial" panose="020B0604020202020204"/>
              <a:cs typeface="Arial" panose="020B0604020202020204"/>
              <a:sym typeface="Arial" panose="020B0604020202020204"/>
            </a:endParaRPr>
          </a:p>
        </p:txBody>
      </p:sp>
      <p:sp>
        <p:nvSpPr>
          <p:cNvPr id="12" name="AutoShape 12"/>
          <p:cNvSpPr/>
          <p:nvPr/>
        </p:nvSpPr>
        <p:spPr>
          <a:xfrm>
            <a:off x="762000" y="4699000"/>
            <a:ext cx="10668000" cy="1270000"/>
          </a:xfrm>
          <a:prstGeom prst="roundRect">
            <a:avLst>
              <a:gd name="adj" fmla="val 10000"/>
            </a:avLst>
          </a:prstGeom>
          <a:solidFill>
            <a:srgbClr val="003366">
              <a:alpha val="100000"/>
            </a:srgbClr>
          </a:solidFill>
          <a:ln w="25400" cap="flat" cmpd="sng">
            <a:noFill/>
            <a:prstDash val="solid"/>
            <a:round/>
          </a:ln>
          <a:effectLst>
            <a:outerShdw blurRad="127000" dist="50800" dir="2700000" algn="tl" rotWithShape="0">
              <a:srgbClr val="000000">
                <a:alpha val="20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3000" y="5143500"/>
            <a:ext cx="406400" cy="406400"/>
          </a:xfrm>
          <a:prstGeom prst="rect">
            <a:avLst/>
          </a:prstGeom>
        </p:spPr>
      </p:pic>
      <p:sp>
        <p:nvSpPr>
          <p:cNvPr id="14" name="AutoShape 14"/>
          <p:cNvSpPr/>
          <p:nvPr/>
        </p:nvSpPr>
        <p:spPr>
          <a:xfrm>
            <a:off x="1778000" y="4889500"/>
            <a:ext cx="9271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Arial" panose="020B0604020202020204"/>
                <a:ea typeface="Arial" panose="020B0604020202020204"/>
                <a:cs typeface="Arial" panose="020B0604020202020204"/>
                <a:sym typeface="Arial" panose="020B0604020202020204"/>
              </a:rPr>
              <a:t>Core Idea: </a:t>
            </a:r>
            <a:r>
              <a:rPr lang="en-US" sz="1800" b="0" i="0" u="none" strike="noStrike">
                <a:solidFill>
                  <a:srgbClr val="FFFFFF">
                    <a:alpha val="90196"/>
                  </a:srgbClr>
                </a:solidFill>
                <a:latin typeface="Arial" panose="020B0604020202020204"/>
                <a:ea typeface="Arial" panose="020B0604020202020204"/>
                <a:cs typeface="Arial" panose="020B0604020202020204"/>
                <a:sym typeface="Arial" panose="020B0604020202020204"/>
              </a:rPr>
              <a:t>During the aging process, the algorithm dynamically protects hot pages that demonstrate both high frequency and recent activity, minimizing eviction of critical data while respecting the existing kernel infrastructure.</a:t>
            </a:r>
            <a:endParaRPr lang="en-US" sz="1100"/>
          </a:p>
        </p:txBody>
      </p:sp>
    </p:spTree>
  </p:cSld>
  <p:clrMapOvr>
    <a:masterClrMapping/>
  </p:clrMapOvr>
</p:sld>
</file>

<file path=ppt/tags/tag1.xml><?xml version="1.0" encoding="utf-8"?>
<p:tagLst xmlns:p="http://schemas.openxmlformats.org/presentationml/2006/main">
  <p:tag name="KSO_WM_DIAGRAM_VIRTUALLY_FRAME" val="{&quot;height&quot;:300,&quot;left&quot;:500,&quot;top&quot;:120,&quot;width&quot;:400}"/>
</p:tagLst>
</file>

<file path=ppt/tags/tag10.xml><?xml version="1.0" encoding="utf-8"?>
<p:tagLst xmlns:p="http://schemas.openxmlformats.org/presentationml/2006/main">
  <p:tag name="KSO_WM_DIAGRAM_VIRTUALLY_FRAME" val="{&quot;height&quot;:260,&quot;left&quot;:540,&quot;top&quot;:110,&quot;width&quot;:360}"/>
</p:tagLst>
</file>

<file path=ppt/tags/tag11.xml><?xml version="1.0" encoding="utf-8"?>
<p:tagLst xmlns:p="http://schemas.openxmlformats.org/presentationml/2006/main">
  <p:tag name="KSO_WM_DIAGRAM_VIRTUALLY_FRAME" val="{&quot;height&quot;:260,&quot;left&quot;:540,&quot;top&quot;:110,&quot;width&quot;:360}"/>
</p:tagLst>
</file>

<file path=ppt/tags/tag12.xml><?xml version="1.0" encoding="utf-8"?>
<p:tagLst xmlns:p="http://schemas.openxmlformats.org/presentationml/2006/main">
  <p:tag name="KSO_WM_DIAGRAM_VIRTUALLY_FRAME" val="{&quot;height&quot;:260,&quot;left&quot;:540,&quot;top&quot;:110,&quot;width&quot;:360}"/>
</p:tagLst>
</file>

<file path=ppt/tags/tag13.xml><?xml version="1.0" encoding="utf-8"?>
<p:tagLst xmlns:p="http://schemas.openxmlformats.org/presentationml/2006/main">
  <p:tag name="KSO_WM_DIAGRAM_VIRTUALLY_FRAME" val="{&quot;height&quot;:260,&quot;left&quot;:540,&quot;top&quot;:110,&quot;width&quot;:360}"/>
</p:tagLst>
</file>

<file path=ppt/tags/tag14.xml><?xml version="1.0" encoding="utf-8"?>
<p:tagLst xmlns:p="http://schemas.openxmlformats.org/presentationml/2006/main">
  <p:tag name="KSO_WM_DIAGRAM_VIRTUALLY_FRAME" val="{&quot;height&quot;:260,&quot;left&quot;:540,&quot;top&quot;:110,&quot;width&quot;:360}"/>
</p:tagLst>
</file>

<file path=ppt/tags/tag15.xml><?xml version="1.0" encoding="utf-8"?>
<p:tagLst xmlns:p="http://schemas.openxmlformats.org/presentationml/2006/main">
  <p:tag name="KSO_WM_DIAGRAM_VIRTUALLY_FRAME" val="{&quot;height&quot;:260,&quot;left&quot;:540,&quot;top&quot;:110,&quot;width&quot;:360}"/>
</p:tagLst>
</file>

<file path=ppt/tags/tag16.xml><?xml version="1.0" encoding="utf-8"?>
<p:tagLst xmlns:p="http://schemas.openxmlformats.org/presentationml/2006/main">
  <p:tag name="KSO_WM_DIAGRAM_VIRTUALLY_FRAME" val="{&quot;height&quot;:260,&quot;left&quot;:540,&quot;top&quot;:110,&quot;width&quot;:360}"/>
</p:tagLst>
</file>

<file path=ppt/tags/tag17.xml><?xml version="1.0" encoding="utf-8"?>
<p:tagLst xmlns:p="http://schemas.openxmlformats.org/presentationml/2006/main">
  <p:tag name="KSO_WM_DIAGRAM_VIRTUALLY_FRAME" val="{&quot;height&quot;:60,&quot;left&quot;:60,&quot;top&quot;:440,&quot;width&quot;:840}"/>
</p:tagLst>
</file>

<file path=ppt/tags/tag18.xml><?xml version="1.0" encoding="utf-8"?>
<p:tagLst xmlns:p="http://schemas.openxmlformats.org/presentationml/2006/main">
  <p:tag name="KSO_WM_DIAGRAM_VIRTUALLY_FRAME" val="{&quot;height&quot;:60,&quot;left&quot;:60,&quot;top&quot;:440,&quot;width&quot;:840}"/>
</p:tagLst>
</file>

<file path=ppt/tags/tag19.xml><?xml version="1.0" encoding="utf-8"?>
<p:tagLst xmlns:p="http://schemas.openxmlformats.org/presentationml/2006/main">
  <p:tag name="KSO_WM_DIAGRAM_VIRTUALLY_FRAME" val="{&quot;height&quot;:60,&quot;left&quot;:60,&quot;top&quot;:440,&quot;width&quot;:840}"/>
</p:tagLst>
</file>

<file path=ppt/tags/tag2.xml><?xml version="1.0" encoding="utf-8"?>
<p:tagLst xmlns:p="http://schemas.openxmlformats.org/presentationml/2006/main">
  <p:tag name="KSO_WM_DIAGRAM_VIRTUALLY_FRAME" val="{&quot;height&quot;:300,&quot;left&quot;:500,&quot;top&quot;:120,&quot;width&quot;:400}"/>
</p:tagLst>
</file>

<file path=ppt/tags/tag20.xml><?xml version="1.0" encoding="utf-8"?>
<p:tagLst xmlns:p="http://schemas.openxmlformats.org/presentationml/2006/main">
  <p:tag name="KSO_WM_DIAGRAM_VIRTUALLY_FRAME" val="{&quot;height&quot;:60,&quot;left&quot;:60,&quot;top&quot;:440,&quot;width&quot;:840}"/>
</p:tagLst>
</file>

<file path=ppt/tags/tag21.xml><?xml version="1.0" encoding="utf-8"?>
<p:tagLst xmlns:p="http://schemas.openxmlformats.org/presentationml/2006/main">
  <p:tag name="KSO_WM_DIAGRAM_VIRTUALLY_FRAME" val="{&quot;height&quot;:60,&quot;left&quot;:60,&quot;top&quot;:440,&quot;width&quot;:840}"/>
</p:tagLst>
</file>

<file path=ppt/tags/tag22.xml><?xml version="1.0" encoding="utf-8"?>
<p:tagLst xmlns:p="http://schemas.openxmlformats.org/presentationml/2006/main">
  <p:tag name="KSO_WM_DIAGRAM_VIRTUALLY_FRAME" val="{&quot;height&quot;:60,&quot;left&quot;:60,&quot;top&quot;:440,&quot;width&quot;:840}"/>
</p:tagLst>
</file>

<file path=ppt/tags/tag23.xml><?xml version="1.0" encoding="utf-8"?>
<p:tagLst xmlns:p="http://schemas.openxmlformats.org/presentationml/2006/main">
  <p:tag name="KSO_WM_MEDIACOVER_FLAG" val="1"/>
  <p:tag name="KSO_WM_UNIT_MEDIACOVER_BTN_STATE" val="1"/>
  <p:tag name="KSO_WM_UNIT_MEDIACOVER_BTNRECT" val="0*0*0*0"/>
</p:tagLst>
</file>

<file path=ppt/tags/tag3.xml><?xml version="1.0" encoding="utf-8"?>
<p:tagLst xmlns:p="http://schemas.openxmlformats.org/presentationml/2006/main">
  <p:tag name="KSO_WM_DIAGRAM_VIRTUALLY_FRAME" val="{&quot;height&quot;:300,&quot;left&quot;:500,&quot;top&quot;:120,&quot;width&quot;:400}"/>
</p:tagLst>
</file>

<file path=ppt/tags/tag4.xml><?xml version="1.0" encoding="utf-8"?>
<p:tagLst xmlns:p="http://schemas.openxmlformats.org/presentationml/2006/main">
  <p:tag name="KSO_WM_DIAGRAM_VIRTUALLY_FRAME" val="{&quot;height&quot;:300,&quot;left&quot;:500,&quot;top&quot;:120,&quot;width&quot;:400}"/>
</p:tagLst>
</file>

<file path=ppt/tags/tag5.xml><?xml version="1.0" encoding="utf-8"?>
<p:tagLst xmlns:p="http://schemas.openxmlformats.org/presentationml/2006/main">
  <p:tag name="KSO_WM_DIAGRAM_VIRTUALLY_FRAME" val="{&quot;height&quot;:300,&quot;left&quot;:500,&quot;top&quot;:120,&quot;width&quot;:400}"/>
</p:tagLst>
</file>

<file path=ppt/tags/tag6.xml><?xml version="1.0" encoding="utf-8"?>
<p:tagLst xmlns:p="http://schemas.openxmlformats.org/presentationml/2006/main">
  <p:tag name="KSO_WM_DIAGRAM_VIRTUALLY_FRAME" val="{&quot;height&quot;:300,&quot;left&quot;:500,&quot;top&quot;:120,&quot;width&quot;:400}"/>
</p:tagLst>
</file>

<file path=ppt/tags/tag7.xml><?xml version="1.0" encoding="utf-8"?>
<p:tagLst xmlns:p="http://schemas.openxmlformats.org/presentationml/2006/main">
  <p:tag name="KSO_WM_DIAGRAM_VIRTUALLY_FRAME" val="{&quot;height&quot;:300,&quot;left&quot;:500,&quot;top&quot;:120,&quot;width&quot;:400}"/>
</p:tagLst>
</file>

<file path=ppt/tags/tag8.xml><?xml version="1.0" encoding="utf-8"?>
<p:tagLst xmlns:p="http://schemas.openxmlformats.org/presentationml/2006/main">
  <p:tag name="KSO_WM_DIAGRAM_VIRTUALLY_FRAME" val="{&quot;height&quot;:300,&quot;left&quot;:500,&quot;top&quot;:120,&quot;width&quot;:400}"/>
</p:tagLst>
</file>

<file path=ppt/tags/tag9.xml><?xml version="1.0" encoding="utf-8"?>
<p:tagLst xmlns:p="http://schemas.openxmlformats.org/presentationml/2006/main">
  <p:tag name="KSO_WM_DIAGRAM_VIRTUALLY_FRAME" val="{&quot;height&quot;:260,&quot;left&quot;:540,&quot;top&quot;:110,&quot;width&quot;:36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12272</Words>
  <Application>WPS 演示</Application>
  <PresentationFormat/>
  <Paragraphs>518</Paragraphs>
  <Slides>22</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22</vt:i4>
      </vt:variant>
    </vt:vector>
  </HeadingPairs>
  <TitlesOfParts>
    <vt:vector size="32" baseType="lpstr">
      <vt:lpstr>Arial</vt:lpstr>
      <vt:lpstr>宋体</vt:lpstr>
      <vt:lpstr>Wingdings</vt:lpstr>
      <vt:lpstr>Arial</vt:lpstr>
      <vt:lpstr>Noto Sans SC</vt:lpstr>
      <vt:lpstr>微软雅黑</vt:lpstr>
      <vt:lpstr>Arial Unicode MS</vt:lpstr>
      <vt:lpstr>Consolas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霉断琳俟</cp:lastModifiedBy>
  <cp:revision>11</cp:revision>
  <dcterms:created xsi:type="dcterms:W3CDTF">2026-03-23T05:27:00Z</dcterms:created>
  <dcterms:modified xsi:type="dcterms:W3CDTF">2026-03-24T01:57:21Z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F17F84B4BDC24A9F9B95846F0FBE876F_13</vt:lpwstr>
  </property>
</Properties>
</file>