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06" r:id="rId2"/>
    <p:sldId id="312" r:id="rId3"/>
    <p:sldId id="313" r:id="rId4"/>
    <p:sldId id="314" r:id="rId5"/>
    <p:sldId id="316" r:id="rId6"/>
    <p:sldId id="315" r:id="rId7"/>
    <p:sldId id="317" r:id="rId8"/>
    <p:sldId id="318" r:id="rId9"/>
    <p:sldId id="320" r:id="rId10"/>
    <p:sldId id="321" r:id="rId11"/>
    <p:sldId id="322" r:id="rId12"/>
    <p:sldId id="323" r:id="rId13"/>
    <p:sldId id="324" r:id="rId14"/>
    <p:sldId id="325" r:id="rId15"/>
    <p:sldId id="328" r:id="rId16"/>
    <p:sldId id="329" r:id="rId17"/>
    <p:sldId id="327" r:id="rId18"/>
    <p:sldId id="307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kern="1200" baseline="0">
        <a:solidFill>
          <a:schemeClr val="tx1"/>
        </a:solidFill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1800" kern="1200" baseline="0">
        <a:solidFill>
          <a:schemeClr val="tx1"/>
        </a:solidFill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1800" kern="1200" baseline="0">
        <a:solidFill>
          <a:schemeClr val="tx1"/>
        </a:solidFill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1800" kern="1200" baseline="0">
        <a:solidFill>
          <a:schemeClr val="tx1"/>
        </a:solidFill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1800" kern="1200" baseline="0">
        <a:solidFill>
          <a:schemeClr val="tx1"/>
        </a:solidFill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1800" kern="1200" baseline="0">
        <a:solidFill>
          <a:schemeClr val="tx1"/>
        </a:solidFill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1800" kern="1200" baseline="0">
        <a:solidFill>
          <a:schemeClr val="tx1"/>
        </a:solidFill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1800" kern="1200" baseline="0">
        <a:solidFill>
          <a:schemeClr val="tx1"/>
        </a:solidFill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1800" kern="1200" baseline="0">
        <a:solidFill>
          <a:schemeClr val="tx1"/>
        </a:solidFill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7B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817" autoAdjust="0"/>
  </p:normalViewPr>
  <p:slideViewPr>
    <p:cSldViewPr snapToGrid="0" showGuides="1">
      <p:cViewPr varScale="1">
        <p:scale>
          <a:sx n="70" d="100"/>
          <a:sy n="70" d="100"/>
        </p:scale>
        <p:origin x="1131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6446;&#30922;\Documents\CUHKSZ\2026Spring\OP2026\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033152239570279E-2"/>
          <c:y val="4.082579746196216E-2"/>
          <c:w val="0.79581729304192439"/>
          <c:h val="0.73272633331151282"/>
        </c:manualLayout>
      </c:layout>
      <c:lineChart>
        <c:grouping val="standard"/>
        <c:varyColors val="0"/>
        <c:ser>
          <c:idx val="1"/>
          <c:order val="0"/>
          <c:tx>
            <c:strRef>
              <c:f>Sheet1!$A$2:$B$2</c:f>
              <c:strCache>
                <c:ptCount val="2"/>
                <c:pt idx="0">
                  <c:v>linux-5.15</c:v>
                </c:pt>
                <c:pt idx="1">
                  <c:v>page-faults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Sheet1!$C$1:$Q$1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2.5</c:v>
                </c:pt>
                <c:pt idx="3">
                  <c:v>2.8</c:v>
                </c:pt>
                <c:pt idx="4">
                  <c:v>2.9</c:v>
                </c:pt>
                <c:pt idx="5">
                  <c:v>3</c:v>
                </c:pt>
                <c:pt idx="6">
                  <c:v>3.1</c:v>
                </c:pt>
                <c:pt idx="7">
                  <c:v>3.2</c:v>
                </c:pt>
                <c:pt idx="8">
                  <c:v>3.5</c:v>
                </c:pt>
                <c:pt idx="9">
                  <c:v>4</c:v>
                </c:pt>
                <c:pt idx="10">
                  <c:v>4.5</c:v>
                </c:pt>
                <c:pt idx="11">
                  <c:v>5</c:v>
                </c:pt>
                <c:pt idx="12">
                  <c:v>5.5</c:v>
                </c:pt>
                <c:pt idx="13">
                  <c:v>5.7</c:v>
                </c:pt>
                <c:pt idx="14">
                  <c:v>6</c:v>
                </c:pt>
              </c:numCache>
            </c:numRef>
          </c:cat>
          <c:val>
            <c:numRef>
              <c:f>Sheet1!$D$2:$Q$2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2E4E-4657-858D-16DD990E3D8B}"/>
            </c:ext>
          </c:extLst>
        </c:ser>
        <c:ser>
          <c:idx val="2"/>
          <c:order val="1"/>
          <c:tx>
            <c:strRef>
              <c:f>Sheet1!$A$3:$B$3</c:f>
              <c:strCache>
                <c:ptCount val="2"/>
                <c:pt idx="0">
                  <c:v>linux-5.15</c:v>
                </c:pt>
                <c:pt idx="1">
                  <c:v>major-faults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Sheet1!$C$1:$Q$1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2.5</c:v>
                </c:pt>
                <c:pt idx="3">
                  <c:v>2.8</c:v>
                </c:pt>
                <c:pt idx="4">
                  <c:v>2.9</c:v>
                </c:pt>
                <c:pt idx="5">
                  <c:v>3</c:v>
                </c:pt>
                <c:pt idx="6">
                  <c:v>3.1</c:v>
                </c:pt>
                <c:pt idx="7">
                  <c:v>3.2</c:v>
                </c:pt>
                <c:pt idx="8">
                  <c:v>3.5</c:v>
                </c:pt>
                <c:pt idx="9">
                  <c:v>4</c:v>
                </c:pt>
                <c:pt idx="10">
                  <c:v>4.5</c:v>
                </c:pt>
                <c:pt idx="11">
                  <c:v>5</c:v>
                </c:pt>
                <c:pt idx="12">
                  <c:v>5.5</c:v>
                </c:pt>
                <c:pt idx="13">
                  <c:v>5.7</c:v>
                </c:pt>
                <c:pt idx="14">
                  <c:v>6</c:v>
                </c:pt>
              </c:numCache>
            </c:numRef>
          </c:cat>
          <c:val>
            <c:numRef>
              <c:f>Sheet1!$D$3:$Q$3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2E4E-4657-858D-16DD990E3D8B}"/>
            </c:ext>
          </c:extLst>
        </c:ser>
        <c:ser>
          <c:idx val="3"/>
          <c:order val="2"/>
          <c:tx>
            <c:strRef>
              <c:f>Sheet1!$A$4:$B$4</c:f>
              <c:strCache>
                <c:ptCount val="2"/>
                <c:pt idx="0">
                  <c:v>linux-5.15</c:v>
                </c:pt>
                <c:pt idx="1">
                  <c:v>task-clock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Sheet1!$C$1:$Q$1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2.5</c:v>
                </c:pt>
                <c:pt idx="3">
                  <c:v>2.8</c:v>
                </c:pt>
                <c:pt idx="4">
                  <c:v>2.9</c:v>
                </c:pt>
                <c:pt idx="5">
                  <c:v>3</c:v>
                </c:pt>
                <c:pt idx="6">
                  <c:v>3.1</c:v>
                </c:pt>
                <c:pt idx="7">
                  <c:v>3.2</c:v>
                </c:pt>
                <c:pt idx="8">
                  <c:v>3.5</c:v>
                </c:pt>
                <c:pt idx="9">
                  <c:v>4</c:v>
                </c:pt>
                <c:pt idx="10">
                  <c:v>4.5</c:v>
                </c:pt>
                <c:pt idx="11">
                  <c:v>5</c:v>
                </c:pt>
                <c:pt idx="12">
                  <c:v>5.5</c:v>
                </c:pt>
                <c:pt idx="13">
                  <c:v>5.7</c:v>
                </c:pt>
                <c:pt idx="14">
                  <c:v>6</c:v>
                </c:pt>
              </c:numCache>
            </c:numRef>
          </c:cat>
          <c:val>
            <c:numRef>
              <c:f>Sheet1!$D$4:$Q$4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2E4E-4657-858D-16DD990E3D8B}"/>
            </c:ext>
          </c:extLst>
        </c:ser>
        <c:ser>
          <c:idx val="4"/>
          <c:order val="3"/>
          <c:tx>
            <c:strRef>
              <c:f>Sheet1!$A$5:$B$5</c:f>
              <c:strCache>
                <c:ptCount val="2"/>
                <c:pt idx="0">
                  <c:v>linux-5.15</c:v>
                </c:pt>
                <c:pt idx="1">
                  <c:v>time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Sheet1!$C$1:$Q$1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2.5</c:v>
                </c:pt>
                <c:pt idx="3">
                  <c:v>2.8</c:v>
                </c:pt>
                <c:pt idx="4">
                  <c:v>2.9</c:v>
                </c:pt>
                <c:pt idx="5">
                  <c:v>3</c:v>
                </c:pt>
                <c:pt idx="6">
                  <c:v>3.1</c:v>
                </c:pt>
                <c:pt idx="7">
                  <c:v>3.2</c:v>
                </c:pt>
                <c:pt idx="8">
                  <c:v>3.5</c:v>
                </c:pt>
                <c:pt idx="9">
                  <c:v>4</c:v>
                </c:pt>
                <c:pt idx="10">
                  <c:v>4.5</c:v>
                </c:pt>
                <c:pt idx="11">
                  <c:v>5</c:v>
                </c:pt>
                <c:pt idx="12">
                  <c:v>5.5</c:v>
                </c:pt>
                <c:pt idx="13">
                  <c:v>5.7</c:v>
                </c:pt>
                <c:pt idx="14">
                  <c:v>6</c:v>
                </c:pt>
              </c:numCache>
            </c:numRef>
          </c:cat>
          <c:val>
            <c:numRef>
              <c:f>Sheet1!$D$5:$Q$5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2E4E-4657-858D-16DD990E3D8B}"/>
            </c:ext>
          </c:extLst>
        </c:ser>
        <c:ser>
          <c:idx val="6"/>
          <c:order val="5"/>
          <c:tx>
            <c:strRef>
              <c:f>Sheet1!$B$7</c:f>
              <c:strCache>
                <c:ptCount val="1"/>
                <c:pt idx="0">
                  <c:v>major-faults/s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Sheet1!$C$1:$Q$1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2.5</c:v>
                </c:pt>
                <c:pt idx="3">
                  <c:v>2.8</c:v>
                </c:pt>
                <c:pt idx="4">
                  <c:v>2.9</c:v>
                </c:pt>
                <c:pt idx="5">
                  <c:v>3</c:v>
                </c:pt>
                <c:pt idx="6">
                  <c:v>3.1</c:v>
                </c:pt>
                <c:pt idx="7">
                  <c:v>3.2</c:v>
                </c:pt>
                <c:pt idx="8">
                  <c:v>3.5</c:v>
                </c:pt>
                <c:pt idx="9">
                  <c:v>4</c:v>
                </c:pt>
                <c:pt idx="10">
                  <c:v>4.5</c:v>
                </c:pt>
                <c:pt idx="11">
                  <c:v>5</c:v>
                </c:pt>
                <c:pt idx="12">
                  <c:v>5.5</c:v>
                </c:pt>
                <c:pt idx="13">
                  <c:v>5.7</c:v>
                </c:pt>
                <c:pt idx="14">
                  <c:v>6</c:v>
                </c:pt>
              </c:numCache>
            </c:numRef>
          </c:cat>
          <c:val>
            <c:numRef>
              <c:f>Sheet1!$D$7:$Q$7</c:f>
              <c:numCache>
                <c:formatCode>0.000_);[Red]\(0.000\)</c:formatCode>
                <c:ptCount val="14"/>
                <c:pt idx="0">
                  <c:v>8.6310000000000002</c:v>
                </c:pt>
                <c:pt idx="1">
                  <c:v>8.6579999999999995</c:v>
                </c:pt>
                <c:pt idx="2">
                  <c:v>9.4749999999999996</c:v>
                </c:pt>
                <c:pt idx="3">
                  <c:v>9.5440000000000005</c:v>
                </c:pt>
                <c:pt idx="4">
                  <c:v>6070</c:v>
                </c:pt>
                <c:pt idx="5">
                  <c:v>6196</c:v>
                </c:pt>
                <c:pt idx="6">
                  <c:v>6380</c:v>
                </c:pt>
                <c:pt idx="7">
                  <c:v>7334</c:v>
                </c:pt>
                <c:pt idx="8">
                  <c:v>3061</c:v>
                </c:pt>
                <c:pt idx="9">
                  <c:v>4134</c:v>
                </c:pt>
                <c:pt idx="10">
                  <c:v>14.353</c:v>
                </c:pt>
                <c:pt idx="11">
                  <c:v>16.797000000000001</c:v>
                </c:pt>
                <c:pt idx="12">
                  <c:v>15.744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2E4E-4657-858D-16DD990E3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9611360"/>
        <c:axId val="1889614720"/>
      </c:lineChart>
      <c:lineChart>
        <c:grouping val="standard"/>
        <c:varyColors val="0"/>
        <c:ser>
          <c:idx val="5"/>
          <c:order val="4"/>
          <c:tx>
            <c:strRef>
              <c:f>Sheet1!$B$6</c:f>
              <c:strCache>
                <c:ptCount val="1"/>
                <c:pt idx="0">
                  <c:v>CPUs utilized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Sheet1!$D$1:$Q$1</c:f>
              <c:numCache>
                <c:formatCode>General</c:formatCode>
                <c:ptCount val="14"/>
                <c:pt idx="0">
                  <c:v>2</c:v>
                </c:pt>
                <c:pt idx="1">
                  <c:v>2.5</c:v>
                </c:pt>
                <c:pt idx="2">
                  <c:v>2.8</c:v>
                </c:pt>
                <c:pt idx="3">
                  <c:v>2.9</c:v>
                </c:pt>
                <c:pt idx="4">
                  <c:v>3</c:v>
                </c:pt>
                <c:pt idx="5">
                  <c:v>3.1</c:v>
                </c:pt>
                <c:pt idx="6">
                  <c:v>3.2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5.7</c:v>
                </c:pt>
                <c:pt idx="13">
                  <c:v>6</c:v>
                </c:pt>
              </c:numCache>
              <c:extLst/>
            </c:numRef>
          </c:cat>
          <c:val>
            <c:numRef>
              <c:f>Sheet1!$D$6:$Q$6</c:f>
              <c:numCache>
                <c:formatCode>0.00%</c:formatCode>
                <c:ptCount val="14"/>
                <c:pt idx="0">
                  <c:v>0.98518375637714939</c:v>
                </c:pt>
                <c:pt idx="1">
                  <c:v>0.99773808571565692</c:v>
                </c:pt>
                <c:pt idx="2">
                  <c:v>0.94881925945657963</c:v>
                </c:pt>
                <c:pt idx="3">
                  <c:v>0.94205321168126266</c:v>
                </c:pt>
                <c:pt idx="4">
                  <c:v>0.38278350043492193</c:v>
                </c:pt>
                <c:pt idx="5">
                  <c:v>0.40252147117599502</c:v>
                </c:pt>
                <c:pt idx="6">
                  <c:v>0.4125059505645407</c:v>
                </c:pt>
                <c:pt idx="7">
                  <c:v>0.374</c:v>
                </c:pt>
                <c:pt idx="8">
                  <c:v>0.66500000000000004</c:v>
                </c:pt>
                <c:pt idx="9">
                  <c:v>0.61899999999999999</c:v>
                </c:pt>
                <c:pt idx="10">
                  <c:v>0.88500000000000001</c:v>
                </c:pt>
                <c:pt idx="11">
                  <c:v>0.73599999999999999</c:v>
                </c:pt>
                <c:pt idx="12">
                  <c:v>0.79100000000000004</c:v>
                </c:pt>
                <c:pt idx="13">
                  <c:v>0.02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2E4E-4657-858D-16DD990E3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6121776"/>
        <c:axId val="1106120816"/>
      </c:lineChart>
      <c:catAx>
        <c:axId val="18896113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/>
                  <a:t>Memory pressure/GB</a:t>
                </a:r>
                <a:endParaRPr lang="zh-CN" altLang="en-US" dirty="0"/>
              </a:p>
            </c:rich>
          </c:tx>
          <c:layout>
            <c:manualLayout>
              <c:xMode val="edge"/>
              <c:yMode val="edge"/>
              <c:x val="8.6944452738876923E-2"/>
              <c:y val="0.825859800434520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89614720"/>
        <c:crosses val="autoZero"/>
        <c:auto val="1"/>
        <c:lblAlgn val="ctr"/>
        <c:lblOffset val="100"/>
        <c:noMultiLvlLbl val="0"/>
      </c:catAx>
      <c:valAx>
        <c:axId val="188961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89611360"/>
        <c:crosses val="autoZero"/>
        <c:crossBetween val="between"/>
      </c:valAx>
      <c:valAx>
        <c:axId val="1106120816"/>
        <c:scaling>
          <c:orientation val="minMax"/>
          <c:max val="1"/>
        </c:scaling>
        <c:delete val="0"/>
        <c:axPos val="r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06121776"/>
        <c:crosses val="max"/>
        <c:crossBetween val="between"/>
      </c:valAx>
      <c:catAx>
        <c:axId val="1106121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61208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444824329450434"/>
          <c:y val="0.85866082042346359"/>
          <c:w val="0.3556826815568318"/>
          <c:h val="8.41224853455967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gradFill>
        <a:gsLst>
          <a:gs pos="0">
            <a:schemeClr val="accent1">
              <a:lumMod val="5000"/>
              <a:lumOff val="95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C5008-FBE4-493E-A9B9-DA6AD54206C7}" type="datetimeFigureOut">
              <a:rPr lang="zh-CN" altLang="en-US" smtClean="0"/>
              <a:t>2026-03-24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2EE2F-5551-4066-B13F-F7BADB7FCD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337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﻿Morning everyone. My name is L</a:t>
            </a:r>
            <a:r>
              <a:rPr kumimoji="1" lang="en-US" altLang="zh-CN" dirty="0" err="1"/>
              <a:t>ei</a:t>
            </a:r>
            <a:r>
              <a:rPr kumimoji="1" lang="en-US" altLang="zh-CN" dirty="0"/>
              <a:t> LI</a:t>
            </a:r>
            <a:r>
              <a:rPr kumimoji="1" lang="en" altLang="zh-CN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dirty="0"/>
          </a:p>
          <a:p>
            <a:r>
              <a:rPr kumimoji="1" lang="en" altLang="zh-CN" dirty="0"/>
              <a:t>Today I will present our Operating Systems project, </a:t>
            </a:r>
            <a:r>
              <a:rPr lang="en-US" altLang="zh-CN" sz="1200" dirty="0">
                <a:solidFill>
                  <a:srgbClr val="87BB3B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Topic 5</a:t>
            </a:r>
            <a:r>
              <a:rPr kumimoji="1" lang="en" altLang="zh-CN" dirty="0"/>
              <a:t>: </a:t>
            </a:r>
            <a:r>
              <a:rPr kumimoji="1" lang="en-US" altLang="zh-CN" dirty="0"/>
              <a:t>Implement a Custom Page Replacement Policy.</a:t>
            </a:r>
          </a:p>
          <a:p>
            <a:endParaRPr kumimoji="1" lang="en" altLang="zh-CN" dirty="0"/>
          </a:p>
          <a:p>
            <a:r>
              <a:rPr kumimoji="1" lang="en" altLang="zh-CN" dirty="0"/>
              <a:t>In this project, I have designed </a:t>
            </a:r>
            <a:r>
              <a:rPr kumimoji="1" lang="en-US" altLang="zh-CN" dirty="0"/>
              <a:t>a Custom Page Replacement Policy based on the original Linux kernel by tracking page frequency.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27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Next, in combination with the aging mechanism, the counter value is shifted one bit to the right during each scan 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of the inactive list</a:t>
            </a:r>
            <a:r>
              <a:rPr lang="en-US" altLang="zh-CN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Each time the scan finds the entry for all pages, perform the shift operation.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This mechanism can gradually deactivate and remove pages that have been used frequently before, but are inactive now.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983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Instead of removing the page at the top of the Inactive list, the eviction strategy has been modified to remove the page with the lowest frequency within a scan window in the Inactive queue.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This is achieved using the function on the right, which places the page with the lowest frequency in the window at the top of the list.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 default window size is set to 32.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259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The experiment is based on </a:t>
            </a:r>
            <a:r>
              <a:rPr lang="en-US" altLang="zh-CN" sz="1200" b="0" dirty="0">
                <a:effectLst/>
              </a:rPr>
              <a:t>Ubuntu 22.04</a:t>
            </a:r>
            <a:endParaRPr lang="en-US" altLang="zh-CN" sz="1200" b="0" dirty="0">
              <a:effectLst/>
              <a:latin typeface="SourceHanSerifCN"/>
            </a:endParaRPr>
          </a:p>
          <a:p>
            <a:endParaRPr kumimoji="1" lang="en" altLang="zh-CN" dirty="0"/>
          </a:p>
          <a:p>
            <a:r>
              <a:rPr kumimoji="1" lang="en-US" altLang="zh-CN" dirty="0"/>
              <a:t>It is noted that the experiment system uses Linux 5.15.0 instead of Linux 6.8.0.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The system has 4 GB of RAM.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279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As required by the project, we used the `</a:t>
            </a:r>
            <a:r>
              <a:rPr lang="en-US" altLang="zh-CN" dirty="0" err="1"/>
              <a:t>pref</a:t>
            </a:r>
            <a:r>
              <a:rPr lang="en-US" altLang="zh-CN" dirty="0"/>
              <a:t>` command to monitor several key metrics, including:</a:t>
            </a:r>
          </a:p>
          <a:p>
            <a:endParaRPr lang="en-US" altLang="zh-CN" dirty="0"/>
          </a:p>
          <a:p>
            <a:r>
              <a:rPr lang="en-US" altLang="zh-CN" dirty="0"/>
              <a:t>Task-clock and CPUs utilized;</a:t>
            </a:r>
          </a:p>
          <a:p>
            <a:r>
              <a:rPr lang="en-US" altLang="zh-CN" dirty="0"/>
              <a:t>The page-faults and major-faults.</a:t>
            </a:r>
          </a:p>
          <a:p>
            <a:endParaRPr lang="en-US" altLang="zh-CN" dirty="0"/>
          </a:p>
          <a:p>
            <a:r>
              <a:rPr lang="en-US" altLang="zh-CN" dirty="0"/>
              <a:t>As shown in the figure, after applying 3 GB of memory pressure, the system output displayed low CPU utilization and high major-faults values.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423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To provide a visual display of the page's status, a GUI has been implemented.</a:t>
            </a:r>
          </a:p>
          <a:p>
            <a:endParaRPr lang="en-US" altLang="zh-CN" dirty="0"/>
          </a:p>
          <a:p>
            <a:r>
              <a:rPr lang="en-US" altLang="zh-CN" dirty="0"/>
              <a:t>The program reads data from the /proc/</a:t>
            </a:r>
            <a:r>
              <a:rPr lang="en-US" altLang="zh-CN" dirty="0" err="1"/>
              <a:t>vmstat</a:t>
            </a:r>
            <a:r>
              <a:rPr lang="en-US" altLang="zh-CN" dirty="0"/>
              <a:t> file every 2.5 seconds. </a:t>
            </a:r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It plots the number of pages in the active and inactive lists as a pie chart, and plots major faults and evictions from the past 30 seconds as a line chart.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295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following video show how it works. It plays at double speed.</a:t>
            </a:r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Initially, the system is in an idle state with no user programs loaded.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After applying a 3GB memory load, several metrics began to show significant changes.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When it was over, the images returned to calm.</a:t>
            </a:r>
            <a:endParaRPr lang="en-US" altLang="zh-CN" b="1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609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In addition, I tested how the major faults per second and CPU utilization changed under varying memory pressure.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As shown in the graph, when memory pressure reaches 2.9 GB, major faults increase significantly, while CPU utilization drops noticeably. So we can find where the thrashing start.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Then as the memory pressure increased, the major faults increase.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After the memory pressure increased to 3.5GB, CPU utilization increases, because the system spends more time handling page faults and memory reclaim, rather than executing useful application logic.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5724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Finally, there is still some work to be done.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r>
              <a:rPr lang="en-US" altLang="zh-CN" dirty="0"/>
              <a:t>Pages that were once “hot” may remain in the active state for a long time, which called stale hot pages.</a:t>
            </a:r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rgbClr val="87BB3B"/>
                </a:solidFill>
                <a:latin typeface="Calibri" panose="020F0502020204030204" charset="0"/>
              </a:rPr>
              <a:t>The 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</a:rPr>
              <a:t>window size and threshold are currently set to fixed default values.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It may be necessary to determine the appropriate values through experimentation or to design a dynamic adjustment mechanism.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and costs need to be further reduced.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837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Thank you for listening. Questions are welcome.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805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Here are the main contents of today's presentation.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159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All storage resources are limited. In the structure of operating system storage, faster storage resources are even more rare.</a:t>
            </a:r>
          </a:p>
          <a:p>
            <a:endParaRPr lang="en-US" altLang="zh-CN" dirty="0"/>
          </a:p>
          <a:p>
            <a:r>
              <a:rPr lang="en-US" altLang="zh-CN" dirty="0"/>
              <a:t>If the available RAM is less than the memory required by a process, a conflict will occur.</a:t>
            </a:r>
          </a:p>
          <a:p>
            <a:endParaRPr lang="en-US" altLang="zh-CN" dirty="0"/>
          </a:p>
          <a:p>
            <a:r>
              <a:rPr lang="en-US" altLang="zh-CN" dirty="0"/>
              <a:t>Since it is </a:t>
            </a:r>
            <a:r>
              <a:rPr lang="en-US" altLang="zh-CN" dirty="0" err="1"/>
              <a:t>I,mpossible</a:t>
            </a:r>
            <a:r>
              <a:rPr lang="en-US" altLang="zh-CN" dirty="0"/>
              <a:t> to keep all pages in memory at the same time, if memory is full and a page not currently in memory needs to be loaded, a page must be selected from memory and evicted.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236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However, paging itself also comes with I/O costs.</a:t>
            </a:r>
          </a:p>
          <a:p>
            <a:endParaRPr lang="en-US" altLang="zh-CN" dirty="0"/>
          </a:p>
          <a:p>
            <a:r>
              <a:rPr lang="en-US" altLang="zh-CN" dirty="0"/>
              <a:t>Thrashing refers to a situation where the system spends most of its time on paging rather than executing the program.</a:t>
            </a:r>
          </a:p>
          <a:p>
            <a:endParaRPr lang="en-US" altLang="zh-CN" dirty="0"/>
          </a:p>
          <a:p>
            <a:r>
              <a:rPr lang="en-US" altLang="zh-CN" dirty="0"/>
              <a:t>Characteristics of thrashing include:</a:t>
            </a:r>
          </a:p>
          <a:p>
            <a:r>
              <a:rPr lang="en-US" altLang="zh-CN" dirty="0"/>
              <a:t>- High page fault rate;</a:t>
            </a:r>
          </a:p>
          <a:p>
            <a:r>
              <a:rPr lang="en-US" altLang="zh-CN" dirty="0"/>
              <a:t>- Disk I/O rate approaching 100%;</a:t>
            </a:r>
          </a:p>
          <a:p>
            <a:pPr marL="171450" indent="-171450">
              <a:buFontTx/>
              <a:buChar char="-"/>
            </a:pPr>
            <a:r>
              <a:rPr lang="en-US" altLang="zh-CN" dirty="0"/>
              <a:t>While the scheduler attempts to increase CPU utilization by raising the multiprogramming level, but this makes the situation worse.</a:t>
            </a:r>
          </a:p>
          <a:p>
            <a:pPr marL="171450" indent="-171450">
              <a:buFontTx/>
              <a:buChar char="-"/>
            </a:pPr>
            <a:endParaRPr lang="en-US" altLang="zh-CN" dirty="0"/>
          </a:p>
          <a:p>
            <a:r>
              <a:rPr lang="en-US" altLang="zh-CN" dirty="0"/>
              <a:t>Causes of thrashing include:</a:t>
            </a:r>
          </a:p>
          <a:p>
            <a:r>
              <a:rPr lang="en-US" altLang="zh-CN" sz="12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- Too little memory allocated to the process;</a:t>
            </a:r>
          </a:p>
          <a:p>
            <a:pPr marL="285750" indent="-285750">
              <a:buFontTx/>
              <a:buChar char="-"/>
            </a:pPr>
            <a:r>
              <a:rPr lang="en-US" altLang="zh-CN" sz="1600" b="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And also Bad page replacement policy;</a:t>
            </a:r>
          </a:p>
          <a:p>
            <a:pPr marL="285750" indent="-285750">
              <a:buFontTx/>
              <a:buChar char="-"/>
            </a:pPr>
            <a:endParaRPr lang="en-US" altLang="zh-CN" sz="1600" b="0" dirty="0">
              <a:solidFill>
                <a:srgbClr val="595959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1600" dirty="0"/>
              <a:t>Therefore, it is necessary to design an appropriate page replacement strategy.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657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In addition to implementing an alternative strategy, the goals also include: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make a GUI to 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+mn-lt"/>
                <a:ea typeface="微软雅黑" panose="020B0503020204020204" pitchFamily="2" charset="-122"/>
              </a:rPr>
              <a:t>display the page replacement behavior and page status;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+mn-lt"/>
                <a:ea typeface="微软雅黑" panose="020B0503020204020204" pitchFamily="2" charset="-122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+mn-lt"/>
                <a:ea typeface="微软雅黑" panose="020B0503020204020204" pitchFamily="2" charset="-122"/>
              </a:rPr>
              <a:t>Testing page faults and thrashing points under varying memory loads through experiments.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945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OPT: </a:t>
            </a:r>
          </a:p>
          <a:p>
            <a:r>
              <a:rPr lang="en-US" altLang="zh-CN" dirty="0"/>
              <a:t>- The ideal page replacement strategy is to remove the pages that are least likely to be accessed in the near future.</a:t>
            </a:r>
          </a:p>
          <a:p>
            <a:r>
              <a:rPr lang="en-US" altLang="zh-CN" dirty="0"/>
              <a:t>- However, since it is impossible to predict the future, this strategy cannot be implemented.</a:t>
            </a:r>
          </a:p>
          <a:p>
            <a:endParaRPr lang="en-US" altLang="zh-CN" dirty="0"/>
          </a:p>
          <a:p>
            <a:r>
              <a:rPr lang="en-US" altLang="zh-CN" dirty="0"/>
              <a:t>In addition, other common page replacement strategies include First In First, LRU and LFU.</a:t>
            </a:r>
          </a:p>
          <a:p>
            <a:endParaRPr lang="en-US" altLang="zh-CN" dirty="0"/>
          </a:p>
          <a:p>
            <a:r>
              <a:rPr lang="en-US" altLang="zh-CN" dirty="0"/>
              <a:t>LRU:</a:t>
            </a:r>
          </a:p>
          <a:p>
            <a:r>
              <a:rPr lang="en-US" altLang="zh-CN" dirty="0"/>
              <a:t>LRU is a classic algorithm that evicts the page that has not been accessed for the longest time.</a:t>
            </a:r>
          </a:p>
          <a:p>
            <a:r>
              <a:rPr lang="en-US" altLang="zh-CN" dirty="0"/>
              <a:t>It is based on the assumption of temporal locality: if a page has not been accessed for a long time, it is unlikely to be accessed in the future.</a:t>
            </a:r>
          </a:p>
          <a:p>
            <a:endParaRPr lang="en-US" altLang="zh-CN" dirty="0"/>
          </a:p>
          <a:p>
            <a:r>
              <a:rPr lang="en-US" altLang="zh-CN" dirty="0"/>
              <a:t>LFU:</a:t>
            </a:r>
          </a:p>
          <a:p>
            <a:r>
              <a:rPr lang="en-US" altLang="zh-CN" dirty="0"/>
              <a:t>LFU, on the other hand, removes the least-visited pages.</a:t>
            </a:r>
          </a:p>
          <a:p>
            <a:r>
              <a:rPr lang="en-US" altLang="zh-CN" dirty="0"/>
              <a:t>Scan pollution refers to a single, large-scale scan that pushes frequently visited hot pages out of the queue.</a:t>
            </a:r>
          </a:p>
          <a:p>
            <a:r>
              <a:rPr lang="en-US" altLang="zh-CN" dirty="0"/>
              <a:t>LFU can identify “long-term hot pages” while remaining insensitive to “short-term sudden visits, thereby preventing scan pollution.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201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 the actual project, modifications are planned to be made to Linux's default page replacement algorithm.</a:t>
            </a:r>
          </a:p>
          <a:p>
            <a:endParaRPr lang="en-US" altLang="zh-CN" dirty="0"/>
          </a:p>
          <a:p>
            <a:r>
              <a:rPr lang="en-US" altLang="zh-CN" dirty="0"/>
              <a:t>Linux's page replacement mechanism is a multi-list approximation of the LRU.</a:t>
            </a:r>
          </a:p>
          <a:p>
            <a:r>
              <a:rPr lang="en-US" altLang="zh-CN" dirty="0"/>
              <a:t>It maintains both an “active list” and an “inactive list.”</a:t>
            </a:r>
          </a:p>
          <a:p>
            <a:r>
              <a:rPr lang="en-US" altLang="zh-CN" dirty="0"/>
              <a:t>The system prioritizes evicting pages from the inactive list.</a:t>
            </a:r>
          </a:p>
          <a:p>
            <a:r>
              <a:rPr lang="en-US" altLang="zh-CN" dirty="0"/>
              <a:t>New pages are typically placed in the inactive list first;</a:t>
            </a:r>
          </a:p>
          <a:p>
            <a:r>
              <a:rPr lang="en-US" altLang="zh-CN" dirty="0"/>
              <a:t>If a page is accessed again, it is promoted to the active list</a:t>
            </a:r>
          </a:p>
          <a:p>
            <a:r>
              <a:rPr lang="en-US" altLang="zh-CN" dirty="0"/>
              <a:t>Pages in the active list that have not been accessed for a long time are demoted to the inactive list. This is known as the aging mechanism.</a:t>
            </a:r>
          </a:p>
          <a:p>
            <a:endParaRPr lang="en-US" altLang="zh-CN" dirty="0"/>
          </a:p>
          <a:p>
            <a:r>
              <a:rPr lang="en-US" altLang="zh-CN" dirty="0"/>
              <a:t>By using grouping rather than precise ordering, this strategy avoids the high overhead of the exact LRU, thereby reducing kernel complexity;</a:t>
            </a:r>
          </a:p>
          <a:p>
            <a:r>
              <a:rPr lang="en-US" altLang="zh-CN" dirty="0"/>
              <a:t>at the same time, it is resistant to scan pollution.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515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main idea of the </a:t>
            </a:r>
            <a:r>
              <a:rPr lang="fr-FR" altLang="zh-CN" sz="12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Modification of</a:t>
            </a:r>
            <a:r>
              <a:rPr lang="en-US" altLang="zh-CN" dirty="0"/>
              <a:t> the default algorithm is:</a:t>
            </a:r>
          </a:p>
          <a:p>
            <a:endParaRPr lang="en-US" altLang="zh-CN" dirty="0"/>
          </a:p>
          <a:p>
            <a:r>
              <a:rPr lang="en-US" altLang="zh-CN" dirty="0"/>
              <a:t>First, we introduce Tracking Access Frequency.</a:t>
            </a:r>
          </a:p>
          <a:p>
            <a:r>
              <a:rPr lang="en-US" altLang="zh-CN" dirty="0"/>
              <a:t>This is because Access Frequency intuitively closer to the concept of the Optimal.</a:t>
            </a:r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At the same time, the Active List and Inactive List mechanism is maintained to reduce the overhead.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From the table on the right, you can see the functions primarily associated with the algorithm.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078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First, to track the access frequency, add a counter to the page;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when the page is visited, increment the 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counter;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r>
              <a:rPr lang="en-US" altLang="zh-CN" dirty="0"/>
              <a:t>Here use an unused field private on the page to act as the counter.</a:t>
            </a:r>
          </a:p>
          <a:p>
            <a:r>
              <a:rPr lang="en-US" altLang="zh-CN" dirty="0"/>
              <a:t>The counter's upper limit is set to 1024.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Second, I modified the conditions for moving a page from the inactive list to the active list.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Check whether the referenced bit is set to 1 and the frequency count is greater than the threshold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Here the referenced bit indicates a recent visit;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freq_count</a:t>
            </a:r>
            <a:r>
              <a:rPr lang="en-US" altLang="zh-CN" dirty="0"/>
              <a:t> reflects long-term visit trends;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2EE2F-5551-4066-B13F-F7BADB7FCDA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625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  <a:t>2026-03-24</a:t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  <a:t>2026-03-24</a:t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  <a:t>2026-03-24</a:t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  <a:t>2026-03-24</a:t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  <a:t>2026-03-24</a:t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  <a:t>2026-03-24</a:t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  <a:t>2026-03-24</a:t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  <a:t>2026-03-24</a:t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  <a:t>2026-03-24</a:t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  <a:t>2026-03-24</a:t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  <a:t>2026-03-24</a:t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vert="horz" anchor="ctr" anchorCtr="0"/>
          <a:lstStyle>
            <a:lvl1pPr algn="l"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 lvl="0"/>
            <a:fld id="{BB962C8B-B14F-4D97-AF65-F5344CB8AC3E}" type="datetime1">
              <a:rPr lang="zh-CN" altLang="en-US" dirty="0"/>
              <a:t>2026-03-24</a:t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vert="horz" anchor="ctr" anchorCtr="0"/>
          <a:lstStyle>
            <a:lvl1pPr algn="ctr"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 lvl="0"/>
            <a:endParaRPr/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vert="horz" anchor="ctr" anchorCtr="0"/>
          <a:lstStyle>
            <a:lvl1pPr algn="r"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914400" lvl="0" indent="-914400" algn="l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charset="0"/>
        </a:defRPr>
      </a:lvl1pPr>
    </p:titleStyle>
    <p:bodyStyle>
      <a:lvl1pPr marL="228600" lvl="0" indent="-228600" algn="l" defTabSz="914400" eaLnBrk="1" fontAlgn="base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1pPr>
      <a:lvl2pPr marL="685800" lvl="1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2pPr>
      <a:lvl3pPr marL="1143000" lvl="2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3pPr>
      <a:lvl4pPr marL="1600200" lvl="3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4pPr>
      <a:lvl5pPr marL="2057400" lvl="4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6"/>
          <p:cNvSpPr/>
          <p:nvPr/>
        </p:nvSpPr>
        <p:spPr>
          <a:xfrm>
            <a:off x="0" y="2571750"/>
            <a:ext cx="1296988" cy="1157288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5" name="矩形 7"/>
          <p:cNvSpPr/>
          <p:nvPr/>
        </p:nvSpPr>
        <p:spPr>
          <a:xfrm>
            <a:off x="11023600" y="2571750"/>
            <a:ext cx="1168400" cy="1157288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6" name="文本框 13"/>
          <p:cNvSpPr/>
          <p:nvPr/>
        </p:nvSpPr>
        <p:spPr>
          <a:xfrm>
            <a:off x="-113016" y="2198727"/>
            <a:ext cx="12192000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87BB3B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Implement a Custom Page Replacement Policy</a:t>
            </a:r>
            <a:endParaRPr lang="zh-CN" altLang="en-US" sz="5400" b="1" dirty="0">
              <a:solidFill>
                <a:srgbClr val="87BB3B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</p:txBody>
      </p:sp>
      <p:sp>
        <p:nvSpPr>
          <p:cNvPr id="3077" name="文本框 14"/>
          <p:cNvSpPr/>
          <p:nvPr/>
        </p:nvSpPr>
        <p:spPr>
          <a:xfrm>
            <a:off x="2159000" y="4868128"/>
            <a:ext cx="692150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Team9 Lei LI	</a:t>
            </a:r>
          </a:p>
          <a:p>
            <a:pPr algn="ctr"/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225040154@link.cuhk.edu.cn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</p:txBody>
      </p:sp>
      <p:sp>
        <p:nvSpPr>
          <p:cNvPr id="3078" name="矩形 26"/>
          <p:cNvSpPr/>
          <p:nvPr/>
        </p:nvSpPr>
        <p:spPr>
          <a:xfrm>
            <a:off x="1628775" y="5699125"/>
            <a:ext cx="530225" cy="1158875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9" name="矩形 27"/>
          <p:cNvSpPr/>
          <p:nvPr/>
        </p:nvSpPr>
        <p:spPr>
          <a:xfrm>
            <a:off x="2325688" y="6118225"/>
            <a:ext cx="447675" cy="739775"/>
          </a:xfrm>
          <a:prstGeom prst="rect">
            <a:avLst/>
          </a:prstGeom>
          <a:solidFill>
            <a:srgbClr val="F4A0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0" name="矩形 28"/>
          <p:cNvSpPr/>
          <p:nvPr/>
        </p:nvSpPr>
        <p:spPr>
          <a:xfrm>
            <a:off x="2941638" y="5851525"/>
            <a:ext cx="530225" cy="1006475"/>
          </a:xfrm>
          <a:prstGeom prst="rect">
            <a:avLst/>
          </a:prstGeom>
          <a:solidFill>
            <a:srgbClr val="87BB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1" name="等腰三角形 46"/>
          <p:cNvSpPr/>
          <p:nvPr/>
        </p:nvSpPr>
        <p:spPr>
          <a:xfrm>
            <a:off x="3640138" y="5645150"/>
            <a:ext cx="950912" cy="1212850"/>
          </a:xfrm>
          <a:prstGeom prst="triangle">
            <a:avLst>
              <a:gd name="adj" fmla="val 50000"/>
            </a:avLst>
          </a:prstGeom>
          <a:solidFill>
            <a:srgbClr val="ED7D31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2" name="等腰三角形 47"/>
          <p:cNvSpPr/>
          <p:nvPr/>
        </p:nvSpPr>
        <p:spPr>
          <a:xfrm>
            <a:off x="4759325" y="6118225"/>
            <a:ext cx="739775" cy="739775"/>
          </a:xfrm>
          <a:prstGeom prst="triangle">
            <a:avLst>
              <a:gd name="adj" fmla="val 50000"/>
            </a:avLst>
          </a:prstGeom>
          <a:solidFill>
            <a:srgbClr val="87BB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3" name="等腰三角形 48"/>
          <p:cNvSpPr/>
          <p:nvPr/>
        </p:nvSpPr>
        <p:spPr>
          <a:xfrm>
            <a:off x="5702300" y="5645150"/>
            <a:ext cx="746125" cy="1212850"/>
          </a:xfrm>
          <a:prstGeom prst="triangle">
            <a:avLst>
              <a:gd name="adj" fmla="val 50000"/>
            </a:avLst>
          </a:prstGeom>
          <a:solidFill>
            <a:srgbClr val="FBCE45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4" name="矩形 49"/>
          <p:cNvSpPr/>
          <p:nvPr/>
        </p:nvSpPr>
        <p:spPr>
          <a:xfrm>
            <a:off x="6750050" y="5699125"/>
            <a:ext cx="528638" cy="1158875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5" name="矩形 50"/>
          <p:cNvSpPr/>
          <p:nvPr/>
        </p:nvSpPr>
        <p:spPr>
          <a:xfrm>
            <a:off x="7445375" y="6118225"/>
            <a:ext cx="447675" cy="739775"/>
          </a:xfrm>
          <a:prstGeom prst="rect">
            <a:avLst/>
          </a:prstGeom>
          <a:solidFill>
            <a:srgbClr val="F4A0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6" name="矩形 51"/>
          <p:cNvSpPr/>
          <p:nvPr/>
        </p:nvSpPr>
        <p:spPr>
          <a:xfrm>
            <a:off x="8061325" y="5851525"/>
            <a:ext cx="530225" cy="1006475"/>
          </a:xfrm>
          <a:prstGeom prst="rect">
            <a:avLst/>
          </a:prstGeom>
          <a:solidFill>
            <a:srgbClr val="87BB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7" name="等腰三角形 52"/>
          <p:cNvSpPr/>
          <p:nvPr/>
        </p:nvSpPr>
        <p:spPr>
          <a:xfrm>
            <a:off x="8759825" y="5645150"/>
            <a:ext cx="950913" cy="1212850"/>
          </a:xfrm>
          <a:prstGeom prst="triangle">
            <a:avLst>
              <a:gd name="adj" fmla="val 50000"/>
            </a:avLst>
          </a:prstGeom>
          <a:solidFill>
            <a:srgbClr val="ED7D31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8" name="等腰三角形 53"/>
          <p:cNvSpPr/>
          <p:nvPr/>
        </p:nvSpPr>
        <p:spPr>
          <a:xfrm>
            <a:off x="9879013" y="6118225"/>
            <a:ext cx="741362" cy="739775"/>
          </a:xfrm>
          <a:prstGeom prst="triangle">
            <a:avLst>
              <a:gd name="adj" fmla="val 50000"/>
            </a:avLst>
          </a:prstGeom>
          <a:solidFill>
            <a:srgbClr val="87BB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9" name="等腰三角形 54"/>
          <p:cNvSpPr/>
          <p:nvPr/>
        </p:nvSpPr>
        <p:spPr>
          <a:xfrm>
            <a:off x="10821988" y="5645150"/>
            <a:ext cx="746125" cy="1212850"/>
          </a:xfrm>
          <a:prstGeom prst="triangle">
            <a:avLst>
              <a:gd name="adj" fmla="val 50000"/>
            </a:avLst>
          </a:prstGeom>
          <a:solidFill>
            <a:srgbClr val="FBCE45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90" name="等腰三角形 55"/>
          <p:cNvSpPr/>
          <p:nvPr/>
        </p:nvSpPr>
        <p:spPr>
          <a:xfrm>
            <a:off x="650875" y="5645150"/>
            <a:ext cx="746125" cy="1212850"/>
          </a:xfrm>
          <a:prstGeom prst="triangle">
            <a:avLst>
              <a:gd name="adj" fmla="val 50000"/>
            </a:avLst>
          </a:prstGeom>
          <a:solidFill>
            <a:srgbClr val="FBCE45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文本框 14">
            <a:extLst>
              <a:ext uri="{FF2B5EF4-FFF2-40B4-BE49-F238E27FC236}">
                <a16:creationId xmlns:a16="http://schemas.microsoft.com/office/drawing/2014/main" id="{8FA6785F-4A80-4A20-A903-7C6B67DB394C}"/>
              </a:ext>
            </a:extLst>
          </p:cNvPr>
          <p:cNvSpPr/>
          <p:nvPr/>
        </p:nvSpPr>
        <p:spPr>
          <a:xfrm>
            <a:off x="184824" y="513447"/>
            <a:ext cx="779671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87BB3B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Operating Systems Project: Topic 5</a:t>
            </a:r>
            <a:endParaRPr lang="zh-CN" altLang="en-US" sz="3600" dirty="0">
              <a:solidFill>
                <a:srgbClr val="87BB3B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85F04-E5A3-8487-9AA6-E322DB84F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文本框 41">
            <a:extLst>
              <a:ext uri="{FF2B5EF4-FFF2-40B4-BE49-F238E27FC236}">
                <a16:creationId xmlns:a16="http://schemas.microsoft.com/office/drawing/2014/main" id="{3B492A8B-FF4B-C4B8-6590-4EAD9635CDCF}"/>
              </a:ext>
            </a:extLst>
          </p:cNvPr>
          <p:cNvSpPr/>
          <p:nvPr/>
        </p:nvSpPr>
        <p:spPr>
          <a:xfrm>
            <a:off x="483633" y="580147"/>
            <a:ext cx="9373063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fr-FR" altLang="zh-CN" sz="36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Modification</a:t>
            </a:r>
            <a:endParaRPr lang="zh-CN" altLang="en-US" sz="3600" b="1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9C1B9BF-4ADE-0B79-319B-6F6B097DBA88}"/>
              </a:ext>
            </a:extLst>
          </p:cNvPr>
          <p:cNvSpPr txBox="1"/>
          <p:nvPr/>
        </p:nvSpPr>
        <p:spPr>
          <a:xfrm>
            <a:off x="150779" y="1582889"/>
            <a:ext cx="522861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2"/>
                </a:solidFill>
                <a:latin typeface="Calibri" panose="020F0502020204030204" charset="0"/>
                <a:cs typeface="Calibri" panose="020F0502020204030204" charset="0"/>
              </a:rPr>
              <a:t>3. Combined Aging:</a:t>
            </a:r>
          </a:p>
          <a:p>
            <a:pPr lvl="1"/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For the scanning of the inactive list, perform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referenced bit=0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freq_count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&gt;&gt;= 1;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A0FD306-A926-6957-6CD2-01CE3593D6DD}"/>
              </a:ext>
            </a:extLst>
          </p:cNvPr>
          <p:cNvSpPr/>
          <p:nvPr/>
        </p:nvSpPr>
        <p:spPr>
          <a:xfrm>
            <a:off x="5102070" y="1763138"/>
            <a:ext cx="6814313" cy="3331723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static unsigned int </a:t>
            </a:r>
            <a:r>
              <a:rPr lang="en-US" altLang="zh-CN" sz="1400" b="1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shrink_inactive_list</a:t>
            </a:r>
            <a:r>
              <a:rPr lang="en-US" altLang="zh-CN" sz="1400" b="1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(...){</a:t>
            </a:r>
            <a:endParaRPr lang="en-US" altLang="zh-CN" sz="1100" dirty="0">
              <a:solidFill>
                <a:schemeClr val="accent2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...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{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	struct page *page;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	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list_for_each_entry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(page, &amp;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page_list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lru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) {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		if (page-&gt;private &gt; 0)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			page-&gt;private &gt;&gt;= 1;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	}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}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nr_reclaimed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= 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shrink_page_list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(&amp;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page_list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pgdat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sc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, &amp;stat, false);</a:t>
            </a:r>
          </a:p>
          <a:p>
            <a:endParaRPr lang="en-US" altLang="zh-CN" sz="1100" dirty="0">
              <a:solidFill>
                <a:schemeClr val="accent2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spin_lock_irq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(&amp;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lruvec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-&gt;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lru_lock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);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move_pages_to_lru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lruvec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, &amp;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page_list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);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...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}</a:t>
            </a:r>
            <a:endParaRPr lang="zh-CN" altLang="en-US" sz="1100" dirty="0">
              <a:solidFill>
                <a:schemeClr val="accent2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80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C276D-8ABE-5261-07CF-56BD8B88F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文本框 41">
            <a:extLst>
              <a:ext uri="{FF2B5EF4-FFF2-40B4-BE49-F238E27FC236}">
                <a16:creationId xmlns:a16="http://schemas.microsoft.com/office/drawing/2014/main" id="{D62B8AC9-E3DF-03FF-7915-8C7785B769FD}"/>
              </a:ext>
            </a:extLst>
          </p:cNvPr>
          <p:cNvSpPr/>
          <p:nvPr/>
        </p:nvSpPr>
        <p:spPr>
          <a:xfrm>
            <a:off x="483633" y="580147"/>
            <a:ext cx="9373063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fr-FR" altLang="zh-CN" sz="36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Modification</a:t>
            </a:r>
            <a:endParaRPr lang="zh-CN" altLang="en-US" sz="3600" b="1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8E1813B-21B1-0A2A-88C4-16F00654E8EA}"/>
              </a:ext>
            </a:extLst>
          </p:cNvPr>
          <p:cNvSpPr txBox="1"/>
          <p:nvPr/>
        </p:nvSpPr>
        <p:spPr>
          <a:xfrm>
            <a:off x="150778" y="1582889"/>
            <a:ext cx="58203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2"/>
                </a:solidFill>
                <a:latin typeface="Calibri" panose="020F0502020204030204" charset="0"/>
                <a:cs typeface="Calibri" panose="020F0502020204030204" charset="0"/>
              </a:rPr>
              <a:t>4. Elimination Strategy</a:t>
            </a:r>
          </a:p>
          <a:p>
            <a:pPr lvl="1"/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Scan the Inactive queue for the page with the lowest frequency within the window.</a:t>
            </a:r>
          </a:p>
          <a:p>
            <a:pPr lvl="1"/>
            <a:r>
              <a:rPr lang="en-US" altLang="zh-CN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(default window size = 32)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AE08AF5-0613-3751-BA4C-821EA0A893CB}"/>
              </a:ext>
            </a:extLst>
          </p:cNvPr>
          <p:cNvSpPr/>
          <p:nvPr/>
        </p:nvSpPr>
        <p:spPr>
          <a:xfrm>
            <a:off x="6096000" y="248056"/>
            <a:ext cx="5820383" cy="584632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static unsigned long </a:t>
            </a:r>
            <a:r>
              <a:rPr lang="en-US" altLang="zh-CN" sz="1400" b="1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find_and_move_min_freq_page</a:t>
            </a:r>
            <a:r>
              <a:rPr lang="en-US" altLang="zh-CN" sz="1400" b="1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(struct </a:t>
            </a:r>
            <a:r>
              <a:rPr lang="en-US" altLang="zh-CN" sz="1400" b="1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list_head</a:t>
            </a:r>
            <a:r>
              <a:rPr lang="en-US" altLang="zh-CN" sz="1400" b="1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*</a:t>
            </a:r>
            <a:r>
              <a:rPr lang="en-US" altLang="zh-CN" sz="1400" b="1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page_list</a:t>
            </a:r>
            <a:r>
              <a:rPr lang="en-US" altLang="zh-CN" sz="1400" b="1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, unsigned long </a:t>
            </a:r>
            <a:r>
              <a:rPr lang="en-US" altLang="zh-CN" sz="1400" b="1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window_size</a:t>
            </a:r>
            <a:r>
              <a:rPr lang="en-US" altLang="zh-CN" sz="1400" b="1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){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struct page *page, *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min_page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= NULL;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unsigned long 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min_freq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= ULONG_MAX;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unsigned long count = 0;</a:t>
            </a:r>
          </a:p>
          <a:p>
            <a:endParaRPr lang="en-US" altLang="zh-CN" sz="1100" dirty="0">
              <a:solidFill>
                <a:srgbClr val="87BB3B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if (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list_empty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page_list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))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	return 0;</a:t>
            </a:r>
          </a:p>
          <a:p>
            <a:endParaRPr lang="en-US" altLang="zh-CN" sz="1100" dirty="0">
              <a:solidFill>
                <a:srgbClr val="87BB3B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list_for_each_entry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(page, 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page_list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lru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) {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	unsigned long 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freq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= page-&gt;private;</a:t>
            </a:r>
          </a:p>
          <a:p>
            <a:endParaRPr lang="en-US" altLang="zh-CN" sz="1100" dirty="0">
              <a:solidFill>
                <a:srgbClr val="87BB3B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	if (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freq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&lt; 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min_freq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) {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		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min_freq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= 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freq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;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		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min_page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= page;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	}</a:t>
            </a:r>
          </a:p>
          <a:p>
            <a:endParaRPr lang="en-US" altLang="zh-CN" sz="1100" dirty="0">
              <a:solidFill>
                <a:srgbClr val="87BB3B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	if (++count &gt;= 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window_size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)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		break;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}</a:t>
            </a:r>
          </a:p>
          <a:p>
            <a:endParaRPr lang="en-US" altLang="zh-CN" sz="1100" dirty="0">
              <a:solidFill>
                <a:srgbClr val="87BB3B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/* Move the minimum frequency page to the front for prioritized eviction */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if (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min_page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&amp;&amp; 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min_page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!= 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list_first_entry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page_list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, struct page, 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lru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)) {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	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list_del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(&amp;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min_page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-&gt;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lru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);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	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list_add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(&amp;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min_page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-&gt;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lru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page_list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);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}</a:t>
            </a:r>
          </a:p>
          <a:p>
            <a:endParaRPr lang="en-US" altLang="zh-CN" sz="1100" dirty="0">
              <a:solidFill>
                <a:srgbClr val="87BB3B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return (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min_page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) ? </a:t>
            </a:r>
            <a:r>
              <a:rPr lang="en-US" altLang="zh-CN" sz="1100" dirty="0" err="1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min_freq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: 0;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}</a:t>
            </a:r>
            <a:endParaRPr lang="zh-CN" altLang="en-US" sz="1100" dirty="0">
              <a:solidFill>
                <a:srgbClr val="87BB3B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633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A30E1-E4EA-5994-4BAC-8AD52724C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文本框 41">
            <a:extLst>
              <a:ext uri="{FF2B5EF4-FFF2-40B4-BE49-F238E27FC236}">
                <a16:creationId xmlns:a16="http://schemas.microsoft.com/office/drawing/2014/main" id="{87FC3A84-ED31-14AB-9243-ED5AEC5EBB24}"/>
              </a:ext>
            </a:extLst>
          </p:cNvPr>
          <p:cNvSpPr/>
          <p:nvPr/>
        </p:nvSpPr>
        <p:spPr>
          <a:xfrm>
            <a:off x="483633" y="580147"/>
            <a:ext cx="9373063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fr-FR" altLang="zh-CN" sz="3600" b="1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Experiment Environment</a:t>
            </a:r>
            <a:endParaRPr lang="zh-CN" altLang="en-US" sz="3600" b="1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4F343387-C1D6-F580-110F-CA606B5BF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500377"/>
              </p:ext>
            </p:extLst>
          </p:nvPr>
        </p:nvGraphicFramePr>
        <p:xfrm>
          <a:off x="3127441" y="1541834"/>
          <a:ext cx="4907606" cy="415560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829314">
                  <a:extLst>
                    <a:ext uri="{9D8B030D-6E8A-4147-A177-3AD203B41FA5}">
                      <a16:colId xmlns:a16="http://schemas.microsoft.com/office/drawing/2014/main" val="621553250"/>
                    </a:ext>
                  </a:extLst>
                </a:gridCol>
                <a:gridCol w="3078292">
                  <a:extLst>
                    <a:ext uri="{9D8B030D-6E8A-4147-A177-3AD203B41FA5}">
                      <a16:colId xmlns:a16="http://schemas.microsoft.com/office/drawing/2014/main" val="1435613088"/>
                    </a:ext>
                  </a:extLst>
                </a:gridCol>
              </a:tblGrid>
              <a:tr h="55945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</a:t>
                      </a:r>
                    </a:p>
                  </a:txBody>
                  <a:tcPr marL="47625" marR="47625" marT="23813" marB="238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0" dirty="0">
                          <a:effectLst/>
                        </a:rPr>
                        <a:t>Ubuntu 22.04</a:t>
                      </a:r>
                      <a:endParaRPr lang="en-US" sz="2400" b="0" dirty="0">
                        <a:effectLst/>
                        <a:latin typeface="SourceHanSerifCN"/>
                      </a:endParaRPr>
                    </a:p>
                  </a:txBody>
                  <a:tcPr marL="47625" marR="47625" marT="23813" marB="238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0171348"/>
                  </a:ext>
                </a:extLst>
              </a:tr>
              <a:tr h="101156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dirty="0">
                          <a:effectLst/>
                        </a:rPr>
                        <a:t>Kernel</a:t>
                      </a:r>
                    </a:p>
                  </a:txBody>
                  <a:tcPr marL="47625" marR="47625" marT="23813" marB="238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dirty="0">
                          <a:effectLst/>
                        </a:rPr>
                        <a:t>Linux 5.15.0</a:t>
                      </a:r>
                      <a:endParaRPr lang="en-US" sz="2400" i="1" dirty="0">
                        <a:effectLst/>
                      </a:endParaRPr>
                    </a:p>
                  </a:txBody>
                  <a:tcPr marL="47625" marR="47625" marT="23813" marB="238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5949467"/>
                  </a:ext>
                </a:extLst>
              </a:tr>
              <a:tr h="794998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dirty="0">
                          <a:effectLst/>
                        </a:rPr>
                        <a:t>CPUs</a:t>
                      </a:r>
                    </a:p>
                  </a:txBody>
                  <a:tcPr marL="47625" marR="47625" marT="23813" marB="238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dirty="0">
                          <a:effectLst/>
                        </a:rPr>
                        <a:t>6 cores</a:t>
                      </a:r>
                      <a:endParaRPr lang="en-US" sz="2400" i="1" dirty="0">
                        <a:effectLst/>
                      </a:endParaRPr>
                    </a:p>
                  </a:txBody>
                  <a:tcPr marL="47625" marR="47625" marT="23813" marB="238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735485"/>
                  </a:ext>
                </a:extLst>
              </a:tr>
              <a:tr h="994596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dirty="0">
                          <a:effectLst/>
                        </a:rPr>
                        <a:t>Architecture</a:t>
                      </a:r>
                    </a:p>
                  </a:txBody>
                  <a:tcPr marL="47625" marR="47625" marT="23813" marB="238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dirty="0">
                          <a:effectLst/>
                        </a:rPr>
                        <a:t>X86</a:t>
                      </a:r>
                      <a:endParaRPr lang="en-US" sz="2400" i="1" dirty="0">
                        <a:effectLst/>
                      </a:endParaRPr>
                    </a:p>
                  </a:txBody>
                  <a:tcPr marL="47625" marR="47625" marT="23813" marB="238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0968702"/>
                  </a:ext>
                </a:extLst>
              </a:tr>
              <a:tr h="794998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altLang="zh-CN" sz="2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RAM</a:t>
                      </a:r>
                      <a:endParaRPr lang="en-US" sz="240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23813" marB="238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4GB</a:t>
                      </a:r>
                    </a:p>
                  </a:txBody>
                  <a:tcPr marL="47625" marR="47625" marT="23813" marB="2381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6563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177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2203B-A271-5028-66E9-B25EE65B6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9">
            <a:extLst>
              <a:ext uri="{FF2B5EF4-FFF2-40B4-BE49-F238E27FC236}">
                <a16:creationId xmlns:a16="http://schemas.microsoft.com/office/drawing/2014/main" id="{8120EC9E-CCE6-1B52-44FD-AF2CFABC2EA1}"/>
              </a:ext>
            </a:extLst>
          </p:cNvPr>
          <p:cNvSpPr/>
          <p:nvPr/>
        </p:nvSpPr>
        <p:spPr>
          <a:xfrm>
            <a:off x="2979974" y="802708"/>
            <a:ext cx="62078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87BB3B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Use </a:t>
            </a:r>
            <a:r>
              <a:rPr lang="en-US" altLang="zh-CN" sz="3200" i="1" dirty="0">
                <a:solidFill>
                  <a:srgbClr val="87BB3B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perf</a:t>
            </a:r>
            <a:r>
              <a:rPr lang="en-US" altLang="zh-CN" sz="3200" dirty="0">
                <a:solidFill>
                  <a:srgbClr val="87BB3B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to monitor faults</a:t>
            </a:r>
            <a:endParaRPr lang="zh-CN" altLang="en-US" sz="3200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直接连接符 40">
            <a:extLst>
              <a:ext uri="{FF2B5EF4-FFF2-40B4-BE49-F238E27FC236}">
                <a16:creationId xmlns:a16="http://schemas.microsoft.com/office/drawing/2014/main" id="{86A5B0F0-BA85-D00E-401D-3B370040A685}"/>
              </a:ext>
            </a:extLst>
          </p:cNvPr>
          <p:cNvSpPr/>
          <p:nvPr/>
        </p:nvSpPr>
        <p:spPr>
          <a:xfrm>
            <a:off x="2892425" y="482600"/>
            <a:ext cx="1588" cy="1228725"/>
          </a:xfrm>
          <a:prstGeom prst="line">
            <a:avLst/>
          </a:prstGeom>
          <a:ln w="6350" cap="flat" cmpd="sng">
            <a:solidFill>
              <a:srgbClr val="7F7F7F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4" name="文本框 41">
            <a:extLst>
              <a:ext uri="{FF2B5EF4-FFF2-40B4-BE49-F238E27FC236}">
                <a16:creationId xmlns:a16="http://schemas.microsoft.com/office/drawing/2014/main" id="{B5F80397-9A7E-3423-0ACE-4E9C83857BA5}"/>
              </a:ext>
            </a:extLst>
          </p:cNvPr>
          <p:cNvSpPr/>
          <p:nvPr/>
        </p:nvSpPr>
        <p:spPr>
          <a:xfrm>
            <a:off x="595313" y="774700"/>
            <a:ext cx="2692400" cy="6461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fr-FR" altLang="zh-CN" sz="3600" b="1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Experiment</a:t>
            </a:r>
            <a:endParaRPr lang="zh-CN" altLang="en-US" sz="3600" b="1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DD2EF55-32B8-7D09-A1B2-39EB94053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6" t="22352" r="11535" b="15528"/>
          <a:stretch>
            <a:fillRect/>
          </a:stretch>
        </p:blipFill>
        <p:spPr>
          <a:xfrm>
            <a:off x="2469171" y="2207706"/>
            <a:ext cx="6922885" cy="340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C030B-E60B-DE46-7C93-B8402DC2E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9">
            <a:extLst>
              <a:ext uri="{FF2B5EF4-FFF2-40B4-BE49-F238E27FC236}">
                <a16:creationId xmlns:a16="http://schemas.microsoft.com/office/drawing/2014/main" id="{6065B09D-38FF-E140-1AA4-2740C3BF803D}"/>
              </a:ext>
            </a:extLst>
          </p:cNvPr>
          <p:cNvSpPr/>
          <p:nvPr/>
        </p:nvSpPr>
        <p:spPr>
          <a:xfrm>
            <a:off x="2979974" y="802708"/>
            <a:ext cx="67914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87BB3B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GUI displaying real-time page status.</a:t>
            </a:r>
            <a:endParaRPr lang="zh-CN" altLang="en-US" sz="3200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直接连接符 40">
            <a:extLst>
              <a:ext uri="{FF2B5EF4-FFF2-40B4-BE49-F238E27FC236}">
                <a16:creationId xmlns:a16="http://schemas.microsoft.com/office/drawing/2014/main" id="{494A3165-95F0-FED4-68A4-D3D5F79EA6BB}"/>
              </a:ext>
            </a:extLst>
          </p:cNvPr>
          <p:cNvSpPr/>
          <p:nvPr/>
        </p:nvSpPr>
        <p:spPr>
          <a:xfrm>
            <a:off x="2892425" y="482600"/>
            <a:ext cx="1588" cy="1228725"/>
          </a:xfrm>
          <a:prstGeom prst="line">
            <a:avLst/>
          </a:prstGeom>
          <a:ln w="6350" cap="flat" cmpd="sng">
            <a:solidFill>
              <a:srgbClr val="7F7F7F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4" name="文本框 41">
            <a:extLst>
              <a:ext uri="{FF2B5EF4-FFF2-40B4-BE49-F238E27FC236}">
                <a16:creationId xmlns:a16="http://schemas.microsoft.com/office/drawing/2014/main" id="{52B5DEC7-7BD6-FB9F-664C-496E31357651}"/>
              </a:ext>
            </a:extLst>
          </p:cNvPr>
          <p:cNvSpPr/>
          <p:nvPr/>
        </p:nvSpPr>
        <p:spPr>
          <a:xfrm>
            <a:off x="595313" y="774700"/>
            <a:ext cx="2692400" cy="6461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fr-FR" altLang="zh-CN" sz="3600" b="1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Experiment</a:t>
            </a:r>
            <a:endParaRPr lang="zh-CN" altLang="en-US" sz="3600" b="1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DDECF6E-EA8C-F3F9-82A6-22B77A51FA64}"/>
              </a:ext>
            </a:extLst>
          </p:cNvPr>
          <p:cNvSpPr txBox="1"/>
          <p:nvPr/>
        </p:nvSpPr>
        <p:spPr>
          <a:xfrm>
            <a:off x="239308" y="1799426"/>
            <a:ext cx="6096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Data Sources for Visualization: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/proc/</a:t>
            </a:r>
            <a:r>
              <a:rPr lang="en-US" altLang="zh-CN" sz="2400" dirty="0" err="1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vmstat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593978B-4EB2-7EB6-B40F-AE0F4AF77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875" y="2757791"/>
            <a:ext cx="6188373" cy="35505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25CEAFE-49F9-0A1D-EEFA-325A69C1A34E}"/>
              </a:ext>
            </a:extLst>
          </p:cNvPr>
          <p:cNvSpPr txBox="1"/>
          <p:nvPr/>
        </p:nvSpPr>
        <p:spPr>
          <a:xfrm>
            <a:off x="69782" y="3101370"/>
            <a:ext cx="51101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Active vs Inactive;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Major Faults in recent 30 seconds;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Evicitions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in recent 30 seconds;</a:t>
            </a:r>
          </a:p>
        </p:txBody>
      </p:sp>
    </p:spTree>
    <p:extLst>
      <p:ext uri="{BB962C8B-B14F-4D97-AF65-F5344CB8AC3E}">
        <p14:creationId xmlns:p14="http://schemas.microsoft.com/office/powerpoint/2010/main" val="3624610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05EDE-D82B-B20D-930C-EC7F55424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9">
            <a:extLst>
              <a:ext uri="{FF2B5EF4-FFF2-40B4-BE49-F238E27FC236}">
                <a16:creationId xmlns:a16="http://schemas.microsoft.com/office/drawing/2014/main" id="{1D048E6D-F44F-A1FB-A68F-9317031BDCA2}"/>
              </a:ext>
            </a:extLst>
          </p:cNvPr>
          <p:cNvSpPr/>
          <p:nvPr/>
        </p:nvSpPr>
        <p:spPr>
          <a:xfrm>
            <a:off x="2979974" y="802708"/>
            <a:ext cx="67914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87BB3B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GUI displaying real-time page status.</a:t>
            </a:r>
            <a:endParaRPr lang="zh-CN" altLang="en-US" sz="3200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直接连接符 40">
            <a:extLst>
              <a:ext uri="{FF2B5EF4-FFF2-40B4-BE49-F238E27FC236}">
                <a16:creationId xmlns:a16="http://schemas.microsoft.com/office/drawing/2014/main" id="{6A83A2F2-6149-2746-40C6-370C195066E9}"/>
              </a:ext>
            </a:extLst>
          </p:cNvPr>
          <p:cNvSpPr/>
          <p:nvPr/>
        </p:nvSpPr>
        <p:spPr>
          <a:xfrm>
            <a:off x="2892425" y="482600"/>
            <a:ext cx="1588" cy="1228725"/>
          </a:xfrm>
          <a:prstGeom prst="line">
            <a:avLst/>
          </a:prstGeom>
          <a:ln w="6350" cap="flat" cmpd="sng">
            <a:solidFill>
              <a:srgbClr val="7F7F7F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4" name="文本框 41">
            <a:extLst>
              <a:ext uri="{FF2B5EF4-FFF2-40B4-BE49-F238E27FC236}">
                <a16:creationId xmlns:a16="http://schemas.microsoft.com/office/drawing/2014/main" id="{BB80B70A-29B8-5A28-8A1B-7E106CC9EA8E}"/>
              </a:ext>
            </a:extLst>
          </p:cNvPr>
          <p:cNvSpPr/>
          <p:nvPr/>
        </p:nvSpPr>
        <p:spPr>
          <a:xfrm>
            <a:off x="595313" y="774700"/>
            <a:ext cx="2692400" cy="6461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fr-FR" altLang="zh-CN" sz="3600" b="1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Experiment</a:t>
            </a:r>
            <a:endParaRPr lang="zh-CN" altLang="en-US" sz="3600" b="1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6" name="Ubuntu 64 位 - VMware Workstation 2026-03-24 01-29-53">
            <a:hlinkClick r:id="" action="ppaction://media"/>
            <a:extLst>
              <a:ext uri="{FF2B5EF4-FFF2-40B4-BE49-F238E27FC236}">
                <a16:creationId xmlns:a16="http://schemas.microsoft.com/office/drawing/2014/main" id="{E97B6892-B347-8E50-F2DB-0045081C2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770" y="1387483"/>
            <a:ext cx="8607357" cy="50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9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59340-A2A5-D226-8E47-9C2CE7766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9">
            <a:extLst>
              <a:ext uri="{FF2B5EF4-FFF2-40B4-BE49-F238E27FC236}">
                <a16:creationId xmlns:a16="http://schemas.microsoft.com/office/drawing/2014/main" id="{BF640BED-F95A-BE6E-C7C5-E2273425DA7B}"/>
              </a:ext>
            </a:extLst>
          </p:cNvPr>
          <p:cNvSpPr/>
          <p:nvPr/>
        </p:nvSpPr>
        <p:spPr>
          <a:xfrm>
            <a:off x="2979974" y="802708"/>
            <a:ext cx="695524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87BB3B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Testing page faults and thrashing points </a:t>
            </a:r>
            <a:endParaRPr lang="zh-CN" altLang="en-US" sz="3200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直接连接符 40">
            <a:extLst>
              <a:ext uri="{FF2B5EF4-FFF2-40B4-BE49-F238E27FC236}">
                <a16:creationId xmlns:a16="http://schemas.microsoft.com/office/drawing/2014/main" id="{F9468267-2B56-A8D8-4BCA-64B58C8680E7}"/>
              </a:ext>
            </a:extLst>
          </p:cNvPr>
          <p:cNvSpPr/>
          <p:nvPr/>
        </p:nvSpPr>
        <p:spPr>
          <a:xfrm>
            <a:off x="2892425" y="482600"/>
            <a:ext cx="1588" cy="1228725"/>
          </a:xfrm>
          <a:prstGeom prst="line">
            <a:avLst/>
          </a:prstGeom>
          <a:ln w="6350" cap="flat" cmpd="sng">
            <a:solidFill>
              <a:srgbClr val="7F7F7F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4" name="文本框 41">
            <a:extLst>
              <a:ext uri="{FF2B5EF4-FFF2-40B4-BE49-F238E27FC236}">
                <a16:creationId xmlns:a16="http://schemas.microsoft.com/office/drawing/2014/main" id="{8916ED47-B1F2-8222-A2BD-804B883A0E8A}"/>
              </a:ext>
            </a:extLst>
          </p:cNvPr>
          <p:cNvSpPr/>
          <p:nvPr/>
        </p:nvSpPr>
        <p:spPr>
          <a:xfrm>
            <a:off x="595313" y="774700"/>
            <a:ext cx="2692400" cy="6461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fr-FR" altLang="zh-CN" sz="3600" b="1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Experiment</a:t>
            </a:r>
            <a:endParaRPr lang="zh-CN" altLang="en-US" sz="3600" b="1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C17F59F5-4993-1ADB-1FBD-8E875371EB8B}"/>
              </a:ext>
            </a:extLst>
          </p:cNvPr>
          <p:cNvGraphicFramePr>
            <a:graphicFrameLocks/>
          </p:cNvGraphicFramePr>
          <p:nvPr/>
        </p:nvGraphicFramePr>
        <p:xfrm>
          <a:off x="1181912" y="1634247"/>
          <a:ext cx="7233768" cy="4661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68998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7AAEC-A3CF-30AE-D367-2F477E6B6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1">
            <a:extLst>
              <a:ext uri="{FF2B5EF4-FFF2-40B4-BE49-F238E27FC236}">
                <a16:creationId xmlns:a16="http://schemas.microsoft.com/office/drawing/2014/main" id="{83F436C2-EEF9-0399-6F79-E355F5530EF9}"/>
              </a:ext>
            </a:extLst>
          </p:cNvPr>
          <p:cNvSpPr/>
          <p:nvPr/>
        </p:nvSpPr>
        <p:spPr>
          <a:xfrm>
            <a:off x="595313" y="774700"/>
            <a:ext cx="2692400" cy="6461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fr-FR" altLang="zh-CN" sz="3600" b="1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Future Work</a:t>
            </a:r>
            <a:endParaRPr lang="zh-CN" altLang="en-US" sz="3600" b="1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07C781-CBB8-99B3-45F2-6B38F2AE2EA0}"/>
              </a:ext>
            </a:extLst>
          </p:cNvPr>
          <p:cNvSpPr txBox="1"/>
          <p:nvPr/>
        </p:nvSpPr>
        <p:spPr>
          <a:xfrm>
            <a:off x="1822720" y="2332725"/>
            <a:ext cx="80022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87BB3B"/>
                </a:solidFill>
                <a:latin typeface="Calibri" panose="020F0502020204030204" charset="0"/>
              </a:rPr>
              <a:t>Improvements: </a:t>
            </a:r>
            <a:r>
              <a:rPr lang="en-US" altLang="zh-CN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</a:rPr>
              <a:t>Resolve stale hot pages;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87BB3B"/>
                </a:solidFill>
                <a:latin typeface="Calibri" panose="020F0502020204030204" charset="0"/>
              </a:rPr>
              <a:t>Parameter optimization: </a:t>
            </a:r>
            <a:r>
              <a:rPr lang="en-US" altLang="zh-CN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</a:rPr>
              <a:t>window size and threshold are currently set to fixed default values;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87BB3B"/>
                </a:solidFill>
                <a:latin typeface="Calibri" panose="020F0502020204030204" charset="0"/>
              </a:rPr>
              <a:t>Further reduction of overhead</a:t>
            </a:r>
            <a:r>
              <a:rPr lang="en-US" altLang="zh-CN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</a:rPr>
              <a:t>;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113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6"/>
          <p:cNvSpPr/>
          <p:nvPr/>
        </p:nvSpPr>
        <p:spPr>
          <a:xfrm>
            <a:off x="0" y="2571750"/>
            <a:ext cx="1296988" cy="1157288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23" name="矩形 7"/>
          <p:cNvSpPr/>
          <p:nvPr/>
        </p:nvSpPr>
        <p:spPr>
          <a:xfrm>
            <a:off x="11023600" y="2571750"/>
            <a:ext cx="1168400" cy="1157288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24" name="文本框 13"/>
          <p:cNvSpPr/>
          <p:nvPr/>
        </p:nvSpPr>
        <p:spPr>
          <a:xfrm>
            <a:off x="130175" y="2713038"/>
            <a:ext cx="12192000" cy="10160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87BB3B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THANKS</a:t>
            </a:r>
            <a:endParaRPr lang="zh-CN" altLang="en-US" sz="6000" b="1" dirty="0">
              <a:solidFill>
                <a:srgbClr val="87BB3B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</p:txBody>
      </p:sp>
      <p:sp>
        <p:nvSpPr>
          <p:cNvPr id="30726" name="矩形 26"/>
          <p:cNvSpPr/>
          <p:nvPr/>
        </p:nvSpPr>
        <p:spPr>
          <a:xfrm>
            <a:off x="1628775" y="5699125"/>
            <a:ext cx="530225" cy="1158875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27" name="矩形 27"/>
          <p:cNvSpPr/>
          <p:nvPr/>
        </p:nvSpPr>
        <p:spPr>
          <a:xfrm>
            <a:off x="2325688" y="6118225"/>
            <a:ext cx="447675" cy="739775"/>
          </a:xfrm>
          <a:prstGeom prst="rect">
            <a:avLst/>
          </a:prstGeom>
          <a:solidFill>
            <a:srgbClr val="F4A0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28" name="矩形 28"/>
          <p:cNvSpPr/>
          <p:nvPr/>
        </p:nvSpPr>
        <p:spPr>
          <a:xfrm>
            <a:off x="2941638" y="5851525"/>
            <a:ext cx="530225" cy="1006475"/>
          </a:xfrm>
          <a:prstGeom prst="rect">
            <a:avLst/>
          </a:prstGeom>
          <a:solidFill>
            <a:srgbClr val="87BB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29" name="等腰三角形 46"/>
          <p:cNvSpPr/>
          <p:nvPr/>
        </p:nvSpPr>
        <p:spPr>
          <a:xfrm>
            <a:off x="3640138" y="5645150"/>
            <a:ext cx="950912" cy="1212850"/>
          </a:xfrm>
          <a:prstGeom prst="triangle">
            <a:avLst>
              <a:gd name="adj" fmla="val 50000"/>
            </a:avLst>
          </a:prstGeom>
          <a:solidFill>
            <a:srgbClr val="ED7D31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30" name="等腰三角形 47"/>
          <p:cNvSpPr/>
          <p:nvPr/>
        </p:nvSpPr>
        <p:spPr>
          <a:xfrm>
            <a:off x="4759325" y="6118225"/>
            <a:ext cx="739775" cy="739775"/>
          </a:xfrm>
          <a:prstGeom prst="triangle">
            <a:avLst>
              <a:gd name="adj" fmla="val 50000"/>
            </a:avLst>
          </a:prstGeom>
          <a:solidFill>
            <a:srgbClr val="87BB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31" name="等腰三角形 48"/>
          <p:cNvSpPr/>
          <p:nvPr/>
        </p:nvSpPr>
        <p:spPr>
          <a:xfrm>
            <a:off x="5702300" y="5645150"/>
            <a:ext cx="746125" cy="1212850"/>
          </a:xfrm>
          <a:prstGeom prst="triangle">
            <a:avLst>
              <a:gd name="adj" fmla="val 50000"/>
            </a:avLst>
          </a:prstGeom>
          <a:solidFill>
            <a:srgbClr val="FBCE45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32" name="矩形 49"/>
          <p:cNvSpPr/>
          <p:nvPr/>
        </p:nvSpPr>
        <p:spPr>
          <a:xfrm>
            <a:off x="6750050" y="5699125"/>
            <a:ext cx="528638" cy="1158875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33" name="矩形 50"/>
          <p:cNvSpPr/>
          <p:nvPr/>
        </p:nvSpPr>
        <p:spPr>
          <a:xfrm>
            <a:off x="7445375" y="6118225"/>
            <a:ext cx="447675" cy="739775"/>
          </a:xfrm>
          <a:prstGeom prst="rect">
            <a:avLst/>
          </a:prstGeom>
          <a:solidFill>
            <a:srgbClr val="F4A0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34" name="矩形 51"/>
          <p:cNvSpPr/>
          <p:nvPr/>
        </p:nvSpPr>
        <p:spPr>
          <a:xfrm>
            <a:off x="8061325" y="5851525"/>
            <a:ext cx="530225" cy="1006475"/>
          </a:xfrm>
          <a:prstGeom prst="rect">
            <a:avLst/>
          </a:prstGeom>
          <a:solidFill>
            <a:srgbClr val="87BB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35" name="等腰三角形 52"/>
          <p:cNvSpPr/>
          <p:nvPr/>
        </p:nvSpPr>
        <p:spPr>
          <a:xfrm>
            <a:off x="8759825" y="5645150"/>
            <a:ext cx="950913" cy="1212850"/>
          </a:xfrm>
          <a:prstGeom prst="triangle">
            <a:avLst>
              <a:gd name="adj" fmla="val 50000"/>
            </a:avLst>
          </a:prstGeom>
          <a:solidFill>
            <a:srgbClr val="ED7D31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36" name="等腰三角形 53"/>
          <p:cNvSpPr/>
          <p:nvPr/>
        </p:nvSpPr>
        <p:spPr>
          <a:xfrm>
            <a:off x="9879013" y="6118225"/>
            <a:ext cx="741362" cy="739775"/>
          </a:xfrm>
          <a:prstGeom prst="triangle">
            <a:avLst>
              <a:gd name="adj" fmla="val 50000"/>
            </a:avLst>
          </a:prstGeom>
          <a:solidFill>
            <a:srgbClr val="87BB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37" name="等腰三角形 54"/>
          <p:cNvSpPr/>
          <p:nvPr/>
        </p:nvSpPr>
        <p:spPr>
          <a:xfrm>
            <a:off x="10821988" y="5645150"/>
            <a:ext cx="746125" cy="1212850"/>
          </a:xfrm>
          <a:prstGeom prst="triangle">
            <a:avLst>
              <a:gd name="adj" fmla="val 50000"/>
            </a:avLst>
          </a:prstGeom>
          <a:solidFill>
            <a:srgbClr val="FBCE45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38" name="等腰三角形 55"/>
          <p:cNvSpPr/>
          <p:nvPr/>
        </p:nvSpPr>
        <p:spPr>
          <a:xfrm>
            <a:off x="650875" y="5645150"/>
            <a:ext cx="746125" cy="1212850"/>
          </a:xfrm>
          <a:prstGeom prst="triangle">
            <a:avLst>
              <a:gd name="adj" fmla="val 50000"/>
            </a:avLst>
          </a:prstGeom>
          <a:solidFill>
            <a:srgbClr val="FBCE45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52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77B65-50A1-0150-ADBC-F8287DC88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矩形 26">
            <a:extLst>
              <a:ext uri="{FF2B5EF4-FFF2-40B4-BE49-F238E27FC236}">
                <a16:creationId xmlns:a16="http://schemas.microsoft.com/office/drawing/2014/main" id="{752D6BA3-129A-2576-9F7E-C9FD7CF9EF97}"/>
              </a:ext>
            </a:extLst>
          </p:cNvPr>
          <p:cNvSpPr/>
          <p:nvPr/>
        </p:nvSpPr>
        <p:spPr>
          <a:xfrm>
            <a:off x="1628775" y="5699125"/>
            <a:ext cx="530225" cy="1158875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9" name="矩形 27">
            <a:extLst>
              <a:ext uri="{FF2B5EF4-FFF2-40B4-BE49-F238E27FC236}">
                <a16:creationId xmlns:a16="http://schemas.microsoft.com/office/drawing/2014/main" id="{7EFC145D-19E1-3A3A-417B-7F2F56901183}"/>
              </a:ext>
            </a:extLst>
          </p:cNvPr>
          <p:cNvSpPr/>
          <p:nvPr/>
        </p:nvSpPr>
        <p:spPr>
          <a:xfrm>
            <a:off x="2325688" y="6118225"/>
            <a:ext cx="447675" cy="739775"/>
          </a:xfrm>
          <a:prstGeom prst="rect">
            <a:avLst/>
          </a:prstGeom>
          <a:solidFill>
            <a:srgbClr val="F4A0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0" name="矩形 28">
            <a:extLst>
              <a:ext uri="{FF2B5EF4-FFF2-40B4-BE49-F238E27FC236}">
                <a16:creationId xmlns:a16="http://schemas.microsoft.com/office/drawing/2014/main" id="{E81A37FE-784B-ADD5-3A5D-26DC8000E3BB}"/>
              </a:ext>
            </a:extLst>
          </p:cNvPr>
          <p:cNvSpPr/>
          <p:nvPr/>
        </p:nvSpPr>
        <p:spPr>
          <a:xfrm>
            <a:off x="2941638" y="5851525"/>
            <a:ext cx="530225" cy="1006475"/>
          </a:xfrm>
          <a:prstGeom prst="rect">
            <a:avLst/>
          </a:prstGeom>
          <a:solidFill>
            <a:srgbClr val="87BB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1" name="等腰三角形 46">
            <a:extLst>
              <a:ext uri="{FF2B5EF4-FFF2-40B4-BE49-F238E27FC236}">
                <a16:creationId xmlns:a16="http://schemas.microsoft.com/office/drawing/2014/main" id="{3107C9E8-E6DD-B1C9-E5B0-F0441C879546}"/>
              </a:ext>
            </a:extLst>
          </p:cNvPr>
          <p:cNvSpPr/>
          <p:nvPr/>
        </p:nvSpPr>
        <p:spPr>
          <a:xfrm>
            <a:off x="3640138" y="5645150"/>
            <a:ext cx="950912" cy="1212850"/>
          </a:xfrm>
          <a:prstGeom prst="triangle">
            <a:avLst>
              <a:gd name="adj" fmla="val 50000"/>
            </a:avLst>
          </a:prstGeom>
          <a:solidFill>
            <a:srgbClr val="ED7D31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2" name="等腰三角形 47">
            <a:extLst>
              <a:ext uri="{FF2B5EF4-FFF2-40B4-BE49-F238E27FC236}">
                <a16:creationId xmlns:a16="http://schemas.microsoft.com/office/drawing/2014/main" id="{90C9054B-2F51-B06E-DE48-86515DF889A5}"/>
              </a:ext>
            </a:extLst>
          </p:cNvPr>
          <p:cNvSpPr/>
          <p:nvPr/>
        </p:nvSpPr>
        <p:spPr>
          <a:xfrm>
            <a:off x="4759325" y="6118225"/>
            <a:ext cx="739775" cy="739775"/>
          </a:xfrm>
          <a:prstGeom prst="triangle">
            <a:avLst>
              <a:gd name="adj" fmla="val 50000"/>
            </a:avLst>
          </a:prstGeom>
          <a:solidFill>
            <a:srgbClr val="87BB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3" name="等腰三角形 48">
            <a:extLst>
              <a:ext uri="{FF2B5EF4-FFF2-40B4-BE49-F238E27FC236}">
                <a16:creationId xmlns:a16="http://schemas.microsoft.com/office/drawing/2014/main" id="{B01EBC57-7DCA-3437-E7F2-0A7B62F2266F}"/>
              </a:ext>
            </a:extLst>
          </p:cNvPr>
          <p:cNvSpPr/>
          <p:nvPr/>
        </p:nvSpPr>
        <p:spPr>
          <a:xfrm>
            <a:off x="5702300" y="5645150"/>
            <a:ext cx="746125" cy="1212850"/>
          </a:xfrm>
          <a:prstGeom prst="triangle">
            <a:avLst>
              <a:gd name="adj" fmla="val 50000"/>
            </a:avLst>
          </a:prstGeom>
          <a:solidFill>
            <a:srgbClr val="FBCE45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4" name="矩形 49">
            <a:extLst>
              <a:ext uri="{FF2B5EF4-FFF2-40B4-BE49-F238E27FC236}">
                <a16:creationId xmlns:a16="http://schemas.microsoft.com/office/drawing/2014/main" id="{0E51142F-440B-F4FB-DDB2-103104865A68}"/>
              </a:ext>
            </a:extLst>
          </p:cNvPr>
          <p:cNvSpPr/>
          <p:nvPr/>
        </p:nvSpPr>
        <p:spPr>
          <a:xfrm>
            <a:off x="6750050" y="5699125"/>
            <a:ext cx="528638" cy="1158875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5" name="矩形 50">
            <a:extLst>
              <a:ext uri="{FF2B5EF4-FFF2-40B4-BE49-F238E27FC236}">
                <a16:creationId xmlns:a16="http://schemas.microsoft.com/office/drawing/2014/main" id="{90332D71-0E85-9C15-D141-2CAC2DE7EF9D}"/>
              </a:ext>
            </a:extLst>
          </p:cNvPr>
          <p:cNvSpPr/>
          <p:nvPr/>
        </p:nvSpPr>
        <p:spPr>
          <a:xfrm>
            <a:off x="7445375" y="6118225"/>
            <a:ext cx="447675" cy="739775"/>
          </a:xfrm>
          <a:prstGeom prst="rect">
            <a:avLst/>
          </a:prstGeom>
          <a:solidFill>
            <a:srgbClr val="F4A0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6" name="矩形 51">
            <a:extLst>
              <a:ext uri="{FF2B5EF4-FFF2-40B4-BE49-F238E27FC236}">
                <a16:creationId xmlns:a16="http://schemas.microsoft.com/office/drawing/2014/main" id="{4F160C61-9A22-1880-0284-2CF09FB5FD91}"/>
              </a:ext>
            </a:extLst>
          </p:cNvPr>
          <p:cNvSpPr/>
          <p:nvPr/>
        </p:nvSpPr>
        <p:spPr>
          <a:xfrm>
            <a:off x="8061325" y="5851525"/>
            <a:ext cx="530225" cy="1006475"/>
          </a:xfrm>
          <a:prstGeom prst="rect">
            <a:avLst/>
          </a:prstGeom>
          <a:solidFill>
            <a:srgbClr val="87BB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7" name="等腰三角形 52">
            <a:extLst>
              <a:ext uri="{FF2B5EF4-FFF2-40B4-BE49-F238E27FC236}">
                <a16:creationId xmlns:a16="http://schemas.microsoft.com/office/drawing/2014/main" id="{BB6BE2B2-344B-FC28-3303-D5CF39ABAF58}"/>
              </a:ext>
            </a:extLst>
          </p:cNvPr>
          <p:cNvSpPr/>
          <p:nvPr/>
        </p:nvSpPr>
        <p:spPr>
          <a:xfrm>
            <a:off x="8759825" y="5645150"/>
            <a:ext cx="950913" cy="1212850"/>
          </a:xfrm>
          <a:prstGeom prst="triangle">
            <a:avLst>
              <a:gd name="adj" fmla="val 50000"/>
            </a:avLst>
          </a:prstGeom>
          <a:solidFill>
            <a:srgbClr val="ED7D31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8" name="等腰三角形 53">
            <a:extLst>
              <a:ext uri="{FF2B5EF4-FFF2-40B4-BE49-F238E27FC236}">
                <a16:creationId xmlns:a16="http://schemas.microsoft.com/office/drawing/2014/main" id="{C2E5289D-2E6D-E849-23F5-4BEAC5863E68}"/>
              </a:ext>
            </a:extLst>
          </p:cNvPr>
          <p:cNvSpPr/>
          <p:nvPr/>
        </p:nvSpPr>
        <p:spPr>
          <a:xfrm>
            <a:off x="9879013" y="6118225"/>
            <a:ext cx="741362" cy="739775"/>
          </a:xfrm>
          <a:prstGeom prst="triangle">
            <a:avLst>
              <a:gd name="adj" fmla="val 50000"/>
            </a:avLst>
          </a:prstGeom>
          <a:solidFill>
            <a:srgbClr val="87BB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9" name="等腰三角形 54">
            <a:extLst>
              <a:ext uri="{FF2B5EF4-FFF2-40B4-BE49-F238E27FC236}">
                <a16:creationId xmlns:a16="http://schemas.microsoft.com/office/drawing/2014/main" id="{9A9ACC5E-0B83-9B7E-B5A1-5435CCDA65E7}"/>
              </a:ext>
            </a:extLst>
          </p:cNvPr>
          <p:cNvSpPr/>
          <p:nvPr/>
        </p:nvSpPr>
        <p:spPr>
          <a:xfrm>
            <a:off x="10821988" y="5645150"/>
            <a:ext cx="746125" cy="1212850"/>
          </a:xfrm>
          <a:prstGeom prst="triangle">
            <a:avLst>
              <a:gd name="adj" fmla="val 50000"/>
            </a:avLst>
          </a:prstGeom>
          <a:solidFill>
            <a:srgbClr val="FBCE45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90" name="等腰三角形 55">
            <a:extLst>
              <a:ext uri="{FF2B5EF4-FFF2-40B4-BE49-F238E27FC236}">
                <a16:creationId xmlns:a16="http://schemas.microsoft.com/office/drawing/2014/main" id="{CE260AC1-B077-B16A-F3EF-7DAF0F02F428}"/>
              </a:ext>
            </a:extLst>
          </p:cNvPr>
          <p:cNvSpPr/>
          <p:nvPr/>
        </p:nvSpPr>
        <p:spPr>
          <a:xfrm>
            <a:off x="650875" y="5645150"/>
            <a:ext cx="746125" cy="1212850"/>
          </a:xfrm>
          <a:prstGeom prst="triangle">
            <a:avLst>
              <a:gd name="adj" fmla="val 50000"/>
            </a:avLst>
          </a:prstGeom>
          <a:solidFill>
            <a:srgbClr val="FBCE45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文本框 14">
            <a:extLst>
              <a:ext uri="{FF2B5EF4-FFF2-40B4-BE49-F238E27FC236}">
                <a16:creationId xmlns:a16="http://schemas.microsoft.com/office/drawing/2014/main" id="{F45F48AD-E59E-A751-3118-DB0CC5243DA8}"/>
              </a:ext>
            </a:extLst>
          </p:cNvPr>
          <p:cNvSpPr/>
          <p:nvPr/>
        </p:nvSpPr>
        <p:spPr>
          <a:xfrm>
            <a:off x="184825" y="513447"/>
            <a:ext cx="258853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87BB3B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Content</a:t>
            </a:r>
            <a:endParaRPr lang="zh-CN" altLang="en-US" sz="4000" b="1" dirty="0">
              <a:solidFill>
                <a:srgbClr val="87BB3B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920D326-19A2-0840-4CB8-A4199739273B}"/>
              </a:ext>
            </a:extLst>
          </p:cNvPr>
          <p:cNvSpPr txBox="1"/>
          <p:nvPr/>
        </p:nvSpPr>
        <p:spPr>
          <a:xfrm>
            <a:off x="1397000" y="1717092"/>
            <a:ext cx="60968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Motivation &amp; Objectives</a:t>
            </a:r>
            <a:endParaRPr lang="zh-CN" altLang="en-US" sz="3600" dirty="0">
              <a:solidFill>
                <a:schemeClr val="bg2">
                  <a:lumMod val="50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A805ED3-755D-0812-7937-C9B66A587B3A}"/>
              </a:ext>
            </a:extLst>
          </p:cNvPr>
          <p:cNvSpPr txBox="1"/>
          <p:nvPr/>
        </p:nvSpPr>
        <p:spPr>
          <a:xfrm>
            <a:off x="1396999" y="2775568"/>
            <a:ext cx="9035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Replacement Policy Design</a:t>
            </a:r>
            <a:endParaRPr lang="zh-CN" altLang="en-US" sz="3600" dirty="0">
              <a:solidFill>
                <a:schemeClr val="bg2">
                  <a:lumMod val="50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5BF6EBE-2B43-639E-81CD-6F78ED650B18}"/>
              </a:ext>
            </a:extLst>
          </p:cNvPr>
          <p:cNvSpPr txBox="1"/>
          <p:nvPr/>
        </p:nvSpPr>
        <p:spPr>
          <a:xfrm>
            <a:off x="1397000" y="3784006"/>
            <a:ext cx="60968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Experiment and Analysis</a:t>
            </a:r>
            <a:endParaRPr lang="zh-CN" altLang="en-US" sz="3600" dirty="0">
              <a:solidFill>
                <a:schemeClr val="bg2">
                  <a:lumMod val="50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5258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72360-5C8D-ECED-4ECE-A9DC40DBA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2">
            <a:extLst>
              <a:ext uri="{FF2B5EF4-FFF2-40B4-BE49-F238E27FC236}">
                <a16:creationId xmlns:a16="http://schemas.microsoft.com/office/drawing/2014/main" id="{90A8796E-2571-7512-DD8F-A37A2295B155}"/>
              </a:ext>
            </a:extLst>
          </p:cNvPr>
          <p:cNvSpPr/>
          <p:nvPr/>
        </p:nvSpPr>
        <p:spPr>
          <a:xfrm>
            <a:off x="965200" y="5047923"/>
            <a:ext cx="10261600" cy="1420971"/>
          </a:xfrm>
          <a:prstGeom prst="rect">
            <a:avLst/>
          </a:prstGeom>
          <a:noFill/>
          <a:ln w="12700">
            <a:noFill/>
          </a:ln>
        </p:spPr>
        <p:txBody>
          <a:bodyPr tIns="0" bIns="0" anchor="t" anchorCtr="0"/>
          <a:lstStyle/>
          <a:p>
            <a:pPr algn="just"/>
            <a:r>
              <a:rPr lang="en-US" altLang="zh-CN" sz="28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Page Replacement</a:t>
            </a: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: if memory is full and a page not currently in memory needs to be loaded, a page must be selected from memory and </a:t>
            </a:r>
            <a:r>
              <a:rPr lang="en-US" altLang="zh-CN" sz="28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evicted</a:t>
            </a: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zh-CN" altLang="en-US" sz="2800" dirty="0">
              <a:solidFill>
                <a:srgbClr val="595959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1507" name="矩形 39">
            <a:extLst>
              <a:ext uri="{FF2B5EF4-FFF2-40B4-BE49-F238E27FC236}">
                <a16:creationId xmlns:a16="http://schemas.microsoft.com/office/drawing/2014/main" id="{3A94C402-9254-7DA1-F664-1F65EA16ED08}"/>
              </a:ext>
            </a:extLst>
          </p:cNvPr>
          <p:cNvSpPr/>
          <p:nvPr/>
        </p:nvSpPr>
        <p:spPr>
          <a:xfrm>
            <a:off x="2892425" y="889168"/>
            <a:ext cx="5703278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59595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Why do we need </a:t>
            </a:r>
            <a:r>
              <a:rPr lang="en-US" altLang="zh-CN" sz="2400" dirty="0">
                <a:solidFill>
                  <a:srgbClr val="87BB3B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page replacement</a:t>
            </a:r>
            <a:r>
              <a:rPr lang="en-US" altLang="zh-CN" sz="2400" dirty="0">
                <a:solidFill>
                  <a:srgbClr val="59595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?</a:t>
            </a:r>
            <a:endParaRPr lang="zh-CN" altLang="en-US" sz="2400" dirty="0">
              <a:solidFill>
                <a:srgbClr val="595959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08" name="直接连接符 40">
            <a:extLst>
              <a:ext uri="{FF2B5EF4-FFF2-40B4-BE49-F238E27FC236}">
                <a16:creationId xmlns:a16="http://schemas.microsoft.com/office/drawing/2014/main" id="{261C7B19-0572-DCB3-2B32-7723E82D55E1}"/>
              </a:ext>
            </a:extLst>
          </p:cNvPr>
          <p:cNvSpPr/>
          <p:nvPr/>
        </p:nvSpPr>
        <p:spPr>
          <a:xfrm>
            <a:off x="2892425" y="482600"/>
            <a:ext cx="1588" cy="1228725"/>
          </a:xfrm>
          <a:prstGeom prst="line">
            <a:avLst/>
          </a:prstGeom>
          <a:ln w="6350" cap="flat" cmpd="sng">
            <a:solidFill>
              <a:srgbClr val="7F7F7F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1509" name="文本框 41">
            <a:extLst>
              <a:ext uri="{FF2B5EF4-FFF2-40B4-BE49-F238E27FC236}">
                <a16:creationId xmlns:a16="http://schemas.microsoft.com/office/drawing/2014/main" id="{BA5C3B3A-BEA3-198E-1820-4C18CC30F390}"/>
              </a:ext>
            </a:extLst>
          </p:cNvPr>
          <p:cNvSpPr/>
          <p:nvPr/>
        </p:nvSpPr>
        <p:spPr>
          <a:xfrm>
            <a:off x="595313" y="774700"/>
            <a:ext cx="2692400" cy="6461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87BB3B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Motivation</a:t>
            </a:r>
            <a:endParaRPr lang="zh-CN" altLang="en-US" sz="3600" b="1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5C99CFD-290F-45D3-FE5E-AA1282173AF1}"/>
              </a:ext>
            </a:extLst>
          </p:cNvPr>
          <p:cNvSpPr txBox="1"/>
          <p:nvPr/>
        </p:nvSpPr>
        <p:spPr>
          <a:xfrm>
            <a:off x="4771418" y="1668296"/>
            <a:ext cx="71936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Faster storage resources are more </a:t>
            </a:r>
            <a:r>
              <a:rPr lang="en-US" altLang="zh-CN" sz="2800" b="1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rare</a:t>
            </a: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800" dirty="0">
              <a:solidFill>
                <a:srgbClr val="595959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Conflicts</a:t>
            </a:r>
            <a:r>
              <a:rPr lang="en-US" altLang="zh-CN" sz="2800" b="1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: </a:t>
            </a: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available RAM &lt; </a:t>
            </a:r>
            <a:r>
              <a:rPr lang="en-US" altLang="zh-CN" sz="28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</a:rPr>
              <a:t>memory required by processes</a:t>
            </a:r>
            <a:endParaRPr lang="zh-CN" altLang="en-US" sz="2800" dirty="0">
              <a:solidFill>
                <a:srgbClr val="595959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99CBE0-480D-0494-F571-187D875FB7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38" y="1658567"/>
            <a:ext cx="4316179" cy="28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9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31032-D7A8-D14D-74A4-CA97C7D88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矩形 39">
            <a:extLst>
              <a:ext uri="{FF2B5EF4-FFF2-40B4-BE49-F238E27FC236}">
                <a16:creationId xmlns:a16="http://schemas.microsoft.com/office/drawing/2014/main" id="{B4BFC45F-C64E-F9CA-E723-D2963CD762EE}"/>
              </a:ext>
            </a:extLst>
          </p:cNvPr>
          <p:cNvSpPr/>
          <p:nvPr/>
        </p:nvSpPr>
        <p:spPr>
          <a:xfrm>
            <a:off x="2979974" y="802708"/>
            <a:ext cx="570327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Thrashing</a:t>
            </a:r>
            <a:endParaRPr lang="zh-CN" altLang="en-US" sz="3200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08" name="直接连接符 40">
            <a:extLst>
              <a:ext uri="{FF2B5EF4-FFF2-40B4-BE49-F238E27FC236}">
                <a16:creationId xmlns:a16="http://schemas.microsoft.com/office/drawing/2014/main" id="{B930C901-880D-CB43-978F-BA079D801B07}"/>
              </a:ext>
            </a:extLst>
          </p:cNvPr>
          <p:cNvSpPr/>
          <p:nvPr/>
        </p:nvSpPr>
        <p:spPr>
          <a:xfrm>
            <a:off x="2892425" y="482600"/>
            <a:ext cx="1588" cy="1228725"/>
          </a:xfrm>
          <a:prstGeom prst="line">
            <a:avLst/>
          </a:prstGeom>
          <a:ln w="6350" cap="flat" cmpd="sng">
            <a:solidFill>
              <a:srgbClr val="7F7F7F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1509" name="文本框 41">
            <a:extLst>
              <a:ext uri="{FF2B5EF4-FFF2-40B4-BE49-F238E27FC236}">
                <a16:creationId xmlns:a16="http://schemas.microsoft.com/office/drawing/2014/main" id="{100318A2-A8BE-8644-0AA9-2C03511E9CD3}"/>
              </a:ext>
            </a:extLst>
          </p:cNvPr>
          <p:cNvSpPr/>
          <p:nvPr/>
        </p:nvSpPr>
        <p:spPr>
          <a:xfrm>
            <a:off x="595313" y="774700"/>
            <a:ext cx="2692400" cy="6461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87BB3B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 charset="0"/>
              </a:rPr>
              <a:t>Motivation</a:t>
            </a:r>
            <a:endParaRPr lang="zh-CN" altLang="en-US" sz="3600" b="1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9DF7E02-2DC4-A119-47D4-DBDA87DC6E68}"/>
              </a:ext>
            </a:extLst>
          </p:cNvPr>
          <p:cNvSpPr txBox="1"/>
          <p:nvPr/>
        </p:nvSpPr>
        <p:spPr>
          <a:xfrm>
            <a:off x="636699" y="4592955"/>
            <a:ext cx="4489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The system spends most of its time on </a:t>
            </a:r>
            <a:r>
              <a:rPr lang="en-US" altLang="zh-CN" sz="24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</a:rPr>
              <a:t>page swapping</a:t>
            </a:r>
            <a:r>
              <a:rPr lang="en-US" altLang="zh-CN" sz="24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</a:p>
          <a:p>
            <a:r>
              <a:rPr lang="en-US" altLang="zh-CN" sz="24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rather than executing the program.</a:t>
            </a:r>
            <a:endParaRPr lang="zh-CN" altLang="en-US" sz="2400" dirty="0">
              <a:solidFill>
                <a:srgbClr val="595959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971D46-908E-8E9F-EC90-6B228CEE4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2" y="1711325"/>
            <a:ext cx="4717815" cy="26853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D4D0DB1-1336-5BA5-0472-4F38106DAFC1}"/>
              </a:ext>
            </a:extLst>
          </p:cNvPr>
          <p:cNvSpPr txBox="1"/>
          <p:nvPr/>
        </p:nvSpPr>
        <p:spPr>
          <a:xfrm>
            <a:off x="5369493" y="1387483"/>
            <a:ext cx="5992413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</a:rPr>
              <a:t>Features: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High </a:t>
            </a:r>
            <a:r>
              <a:rPr lang="en-US" altLang="zh-CN" sz="2400" b="1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page fault rate</a:t>
            </a:r>
            <a:r>
              <a:rPr lang="en-US" altLang="zh-CN" sz="24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Disk I/O rate</a:t>
            </a:r>
            <a:r>
              <a:rPr lang="en-US" altLang="zh-CN" sz="24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 approaching 100%;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Increasing the multiprogramming level, makes the situation </a:t>
            </a:r>
            <a:r>
              <a:rPr lang="en-US" altLang="zh-CN" sz="2400" b="1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worse</a:t>
            </a:r>
            <a:r>
              <a:rPr lang="en-US" altLang="zh-CN" sz="24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  <a:endParaRPr lang="zh-CN" altLang="en-US" sz="2400" dirty="0">
              <a:solidFill>
                <a:srgbClr val="595959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8ACEC9D-D0B9-252C-DC45-80DADEDE9A21}"/>
              </a:ext>
            </a:extLst>
          </p:cNvPr>
          <p:cNvSpPr txBox="1"/>
          <p:nvPr/>
        </p:nvSpPr>
        <p:spPr>
          <a:xfrm>
            <a:off x="5369493" y="4116300"/>
            <a:ext cx="6410703" cy="16927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</a:rPr>
              <a:t>Causes: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Too little memory allocated to the process;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Bad page replacement policy</a:t>
            </a:r>
            <a:r>
              <a:rPr lang="en-US" altLang="zh-CN" sz="32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807570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20B1A-8802-55D0-4254-D69F04CC4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矩形 26">
            <a:extLst>
              <a:ext uri="{FF2B5EF4-FFF2-40B4-BE49-F238E27FC236}">
                <a16:creationId xmlns:a16="http://schemas.microsoft.com/office/drawing/2014/main" id="{12F5020A-8CAC-9718-67D0-F17AE6ED509E}"/>
              </a:ext>
            </a:extLst>
          </p:cNvPr>
          <p:cNvSpPr/>
          <p:nvPr/>
        </p:nvSpPr>
        <p:spPr>
          <a:xfrm>
            <a:off x="1628775" y="5699125"/>
            <a:ext cx="530225" cy="1158875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9" name="矩形 27">
            <a:extLst>
              <a:ext uri="{FF2B5EF4-FFF2-40B4-BE49-F238E27FC236}">
                <a16:creationId xmlns:a16="http://schemas.microsoft.com/office/drawing/2014/main" id="{78CEF8CC-9015-0047-0A5B-7724233D700F}"/>
              </a:ext>
            </a:extLst>
          </p:cNvPr>
          <p:cNvSpPr/>
          <p:nvPr/>
        </p:nvSpPr>
        <p:spPr>
          <a:xfrm>
            <a:off x="2325688" y="6118225"/>
            <a:ext cx="447675" cy="739775"/>
          </a:xfrm>
          <a:prstGeom prst="rect">
            <a:avLst/>
          </a:prstGeom>
          <a:solidFill>
            <a:srgbClr val="F4A0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0" name="矩形 28">
            <a:extLst>
              <a:ext uri="{FF2B5EF4-FFF2-40B4-BE49-F238E27FC236}">
                <a16:creationId xmlns:a16="http://schemas.microsoft.com/office/drawing/2014/main" id="{F0451A99-8DB5-89DA-01AB-BE171DDD9A4C}"/>
              </a:ext>
            </a:extLst>
          </p:cNvPr>
          <p:cNvSpPr/>
          <p:nvPr/>
        </p:nvSpPr>
        <p:spPr>
          <a:xfrm>
            <a:off x="2941638" y="5851525"/>
            <a:ext cx="530225" cy="1006475"/>
          </a:xfrm>
          <a:prstGeom prst="rect">
            <a:avLst/>
          </a:prstGeom>
          <a:solidFill>
            <a:srgbClr val="87BB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1" name="等腰三角形 46">
            <a:extLst>
              <a:ext uri="{FF2B5EF4-FFF2-40B4-BE49-F238E27FC236}">
                <a16:creationId xmlns:a16="http://schemas.microsoft.com/office/drawing/2014/main" id="{2DC3DA10-859C-024C-0ADC-1139E957B25C}"/>
              </a:ext>
            </a:extLst>
          </p:cNvPr>
          <p:cNvSpPr/>
          <p:nvPr/>
        </p:nvSpPr>
        <p:spPr>
          <a:xfrm>
            <a:off x="3640138" y="5645150"/>
            <a:ext cx="950912" cy="1212850"/>
          </a:xfrm>
          <a:prstGeom prst="triangle">
            <a:avLst>
              <a:gd name="adj" fmla="val 50000"/>
            </a:avLst>
          </a:prstGeom>
          <a:solidFill>
            <a:srgbClr val="ED7D31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2" name="等腰三角形 47">
            <a:extLst>
              <a:ext uri="{FF2B5EF4-FFF2-40B4-BE49-F238E27FC236}">
                <a16:creationId xmlns:a16="http://schemas.microsoft.com/office/drawing/2014/main" id="{EE129908-59B8-241F-9FED-D7A92C084FC7}"/>
              </a:ext>
            </a:extLst>
          </p:cNvPr>
          <p:cNvSpPr/>
          <p:nvPr/>
        </p:nvSpPr>
        <p:spPr>
          <a:xfrm>
            <a:off x="4759325" y="6118225"/>
            <a:ext cx="739775" cy="739775"/>
          </a:xfrm>
          <a:prstGeom prst="triangle">
            <a:avLst>
              <a:gd name="adj" fmla="val 50000"/>
            </a:avLst>
          </a:prstGeom>
          <a:solidFill>
            <a:srgbClr val="87BB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3" name="等腰三角形 48">
            <a:extLst>
              <a:ext uri="{FF2B5EF4-FFF2-40B4-BE49-F238E27FC236}">
                <a16:creationId xmlns:a16="http://schemas.microsoft.com/office/drawing/2014/main" id="{C28ECC79-9B63-78D8-B2C2-0017850174F5}"/>
              </a:ext>
            </a:extLst>
          </p:cNvPr>
          <p:cNvSpPr/>
          <p:nvPr/>
        </p:nvSpPr>
        <p:spPr>
          <a:xfrm>
            <a:off x="5702300" y="5645150"/>
            <a:ext cx="746125" cy="1212850"/>
          </a:xfrm>
          <a:prstGeom prst="triangle">
            <a:avLst>
              <a:gd name="adj" fmla="val 50000"/>
            </a:avLst>
          </a:prstGeom>
          <a:solidFill>
            <a:srgbClr val="FBCE45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4" name="矩形 49">
            <a:extLst>
              <a:ext uri="{FF2B5EF4-FFF2-40B4-BE49-F238E27FC236}">
                <a16:creationId xmlns:a16="http://schemas.microsoft.com/office/drawing/2014/main" id="{04B7B7FC-235F-2EF2-3059-38B111ACDFA9}"/>
              </a:ext>
            </a:extLst>
          </p:cNvPr>
          <p:cNvSpPr/>
          <p:nvPr/>
        </p:nvSpPr>
        <p:spPr>
          <a:xfrm>
            <a:off x="6750050" y="5699125"/>
            <a:ext cx="528638" cy="1158875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5" name="矩形 50">
            <a:extLst>
              <a:ext uri="{FF2B5EF4-FFF2-40B4-BE49-F238E27FC236}">
                <a16:creationId xmlns:a16="http://schemas.microsoft.com/office/drawing/2014/main" id="{AFA51C59-489D-1040-15CF-72FD4C253E85}"/>
              </a:ext>
            </a:extLst>
          </p:cNvPr>
          <p:cNvSpPr/>
          <p:nvPr/>
        </p:nvSpPr>
        <p:spPr>
          <a:xfrm>
            <a:off x="7445375" y="6118225"/>
            <a:ext cx="447675" cy="739775"/>
          </a:xfrm>
          <a:prstGeom prst="rect">
            <a:avLst/>
          </a:prstGeom>
          <a:solidFill>
            <a:srgbClr val="F4A0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6" name="矩形 51">
            <a:extLst>
              <a:ext uri="{FF2B5EF4-FFF2-40B4-BE49-F238E27FC236}">
                <a16:creationId xmlns:a16="http://schemas.microsoft.com/office/drawing/2014/main" id="{3456A74B-2DCA-8797-AF08-D82470776180}"/>
              </a:ext>
            </a:extLst>
          </p:cNvPr>
          <p:cNvSpPr/>
          <p:nvPr/>
        </p:nvSpPr>
        <p:spPr>
          <a:xfrm>
            <a:off x="8061325" y="5851525"/>
            <a:ext cx="530225" cy="1006475"/>
          </a:xfrm>
          <a:prstGeom prst="rect">
            <a:avLst/>
          </a:prstGeom>
          <a:solidFill>
            <a:srgbClr val="87BB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7" name="等腰三角形 52">
            <a:extLst>
              <a:ext uri="{FF2B5EF4-FFF2-40B4-BE49-F238E27FC236}">
                <a16:creationId xmlns:a16="http://schemas.microsoft.com/office/drawing/2014/main" id="{D7B87071-D329-3F8E-2CD8-B36BD63346D5}"/>
              </a:ext>
            </a:extLst>
          </p:cNvPr>
          <p:cNvSpPr/>
          <p:nvPr/>
        </p:nvSpPr>
        <p:spPr>
          <a:xfrm>
            <a:off x="8759825" y="5645150"/>
            <a:ext cx="950913" cy="1212850"/>
          </a:xfrm>
          <a:prstGeom prst="triangle">
            <a:avLst>
              <a:gd name="adj" fmla="val 50000"/>
            </a:avLst>
          </a:prstGeom>
          <a:solidFill>
            <a:srgbClr val="ED7D31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8" name="等腰三角形 53">
            <a:extLst>
              <a:ext uri="{FF2B5EF4-FFF2-40B4-BE49-F238E27FC236}">
                <a16:creationId xmlns:a16="http://schemas.microsoft.com/office/drawing/2014/main" id="{87908CA9-4E14-AF87-0244-36F576135F0C}"/>
              </a:ext>
            </a:extLst>
          </p:cNvPr>
          <p:cNvSpPr/>
          <p:nvPr/>
        </p:nvSpPr>
        <p:spPr>
          <a:xfrm>
            <a:off x="9879013" y="6118225"/>
            <a:ext cx="741362" cy="739775"/>
          </a:xfrm>
          <a:prstGeom prst="triangle">
            <a:avLst>
              <a:gd name="adj" fmla="val 50000"/>
            </a:avLst>
          </a:prstGeom>
          <a:solidFill>
            <a:srgbClr val="87BB3B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9" name="等腰三角形 54">
            <a:extLst>
              <a:ext uri="{FF2B5EF4-FFF2-40B4-BE49-F238E27FC236}">
                <a16:creationId xmlns:a16="http://schemas.microsoft.com/office/drawing/2014/main" id="{EFB10666-14B8-9678-8779-1CE453F5B851}"/>
              </a:ext>
            </a:extLst>
          </p:cNvPr>
          <p:cNvSpPr/>
          <p:nvPr/>
        </p:nvSpPr>
        <p:spPr>
          <a:xfrm>
            <a:off x="10821988" y="5645150"/>
            <a:ext cx="746125" cy="1212850"/>
          </a:xfrm>
          <a:prstGeom prst="triangle">
            <a:avLst>
              <a:gd name="adj" fmla="val 50000"/>
            </a:avLst>
          </a:prstGeom>
          <a:solidFill>
            <a:srgbClr val="FBCE45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90" name="等腰三角形 55">
            <a:extLst>
              <a:ext uri="{FF2B5EF4-FFF2-40B4-BE49-F238E27FC236}">
                <a16:creationId xmlns:a16="http://schemas.microsoft.com/office/drawing/2014/main" id="{CBA49F81-B895-5E73-8874-9CEE2143AC70}"/>
              </a:ext>
            </a:extLst>
          </p:cNvPr>
          <p:cNvSpPr/>
          <p:nvPr/>
        </p:nvSpPr>
        <p:spPr>
          <a:xfrm>
            <a:off x="650875" y="5645150"/>
            <a:ext cx="746125" cy="1212850"/>
          </a:xfrm>
          <a:prstGeom prst="triangle">
            <a:avLst>
              <a:gd name="adj" fmla="val 50000"/>
            </a:avLst>
          </a:prstGeom>
          <a:solidFill>
            <a:srgbClr val="FBCE45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文本框 14">
            <a:extLst>
              <a:ext uri="{FF2B5EF4-FFF2-40B4-BE49-F238E27FC236}">
                <a16:creationId xmlns:a16="http://schemas.microsoft.com/office/drawing/2014/main" id="{23B3F275-F1CA-7E01-44CB-1089C8F2B973}"/>
              </a:ext>
            </a:extLst>
          </p:cNvPr>
          <p:cNvSpPr/>
          <p:nvPr/>
        </p:nvSpPr>
        <p:spPr>
          <a:xfrm>
            <a:off x="282101" y="728755"/>
            <a:ext cx="258853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微软雅黑" panose="020B0503020204020204" pitchFamily="2" charset="-122"/>
              </a:rPr>
              <a:t>Goals</a:t>
            </a:r>
            <a:endParaRPr lang="zh-CN" altLang="en-US" sz="4000" b="1" dirty="0">
              <a:solidFill>
                <a:srgbClr val="87BB3B"/>
              </a:solidFill>
              <a:latin typeface="Calibri" panose="020F0502020204030204" charset="0"/>
              <a:cs typeface="Calibri" panose="020F0502020204030204" charset="0"/>
              <a:sym typeface="微软雅黑" panose="020B0503020204020204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C01E0F5-12F6-4901-3000-2629CC3A9DF5}"/>
              </a:ext>
            </a:extLst>
          </p:cNvPr>
          <p:cNvSpPr txBox="1"/>
          <p:nvPr/>
        </p:nvSpPr>
        <p:spPr>
          <a:xfrm>
            <a:off x="1435909" y="1927172"/>
            <a:ext cx="860303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>
                <a:solidFill>
                  <a:schemeClr val="bg2">
                    <a:lumMod val="50000"/>
                  </a:schemeClr>
                </a:solidFill>
                <a:latin typeface="+mn-lt"/>
                <a:ea typeface="微软雅黑" panose="020B0503020204020204" pitchFamily="2" charset="-122"/>
              </a:rPr>
              <a:t>Implement an </a:t>
            </a:r>
            <a:r>
              <a:rPr lang="en-US" altLang="zh-CN" sz="3600" dirty="0">
                <a:solidFill>
                  <a:srgbClr val="87BB3B"/>
                </a:solidFill>
                <a:latin typeface="+mn-lt"/>
                <a:ea typeface="微软雅黑" panose="020B0503020204020204" pitchFamily="2" charset="-122"/>
              </a:rPr>
              <a:t>alternative policy</a:t>
            </a:r>
            <a:r>
              <a:rPr lang="en-US" altLang="zh-CN" sz="3600" dirty="0">
                <a:solidFill>
                  <a:schemeClr val="bg2">
                    <a:lumMod val="50000"/>
                  </a:schemeClr>
                </a:solidFill>
                <a:latin typeface="+mn-lt"/>
                <a:ea typeface="微软雅黑" panose="020B0503020204020204" pitchFamily="2" charset="-122"/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>
                <a:solidFill>
                  <a:schemeClr val="bg2">
                    <a:lumMod val="50000"/>
                  </a:schemeClr>
                </a:solidFill>
                <a:latin typeface="+mn-lt"/>
                <a:ea typeface="微软雅黑" panose="020B0503020204020204" pitchFamily="2" charset="-122"/>
              </a:rPr>
              <a:t>Display the page replacement behavior and page status through the </a:t>
            </a:r>
            <a:r>
              <a:rPr lang="en-US" altLang="zh-CN" sz="3600" dirty="0">
                <a:solidFill>
                  <a:srgbClr val="87BB3B"/>
                </a:solidFill>
                <a:latin typeface="+mn-lt"/>
                <a:ea typeface="微软雅黑" panose="020B0503020204020204" pitchFamily="2" charset="-122"/>
              </a:rPr>
              <a:t>GUI</a:t>
            </a:r>
            <a:r>
              <a:rPr lang="en-US" altLang="zh-CN" sz="3600" dirty="0">
                <a:solidFill>
                  <a:schemeClr val="bg2">
                    <a:lumMod val="50000"/>
                  </a:schemeClr>
                </a:solidFill>
                <a:latin typeface="+mn-lt"/>
                <a:ea typeface="微软雅黑" panose="020B0503020204020204" pitchFamily="2" charset="-122"/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>
                <a:solidFill>
                  <a:schemeClr val="bg2">
                    <a:lumMod val="50000"/>
                  </a:schemeClr>
                </a:solidFill>
                <a:latin typeface="+mn-lt"/>
                <a:ea typeface="微软雅黑" panose="020B0503020204020204" pitchFamily="2" charset="-122"/>
              </a:rPr>
              <a:t>Testing page faults and thrashing points under varying memory loads.</a:t>
            </a:r>
            <a:endParaRPr lang="zh-CN" altLang="en-US" sz="3600" dirty="0">
              <a:solidFill>
                <a:schemeClr val="bg2">
                  <a:lumMod val="50000"/>
                </a:schemeClr>
              </a:solidFill>
              <a:latin typeface="+mn-lt"/>
              <a:ea typeface="微软雅黑" panose="020B0503020204020204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9356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8CE7F-9100-B419-3D33-7084F43F6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矩形 39">
            <a:extLst>
              <a:ext uri="{FF2B5EF4-FFF2-40B4-BE49-F238E27FC236}">
                <a16:creationId xmlns:a16="http://schemas.microsoft.com/office/drawing/2014/main" id="{A9AA1FAC-6854-2E15-AEC7-39A9539F7ED8}"/>
              </a:ext>
            </a:extLst>
          </p:cNvPr>
          <p:cNvSpPr/>
          <p:nvPr/>
        </p:nvSpPr>
        <p:spPr>
          <a:xfrm>
            <a:off x="455061" y="625368"/>
            <a:ext cx="791072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Typical page replacement strategies</a:t>
            </a:r>
            <a:endParaRPr lang="zh-CN" altLang="en-US" sz="3600" b="1" dirty="0">
              <a:solidFill>
                <a:srgbClr val="87BB3B"/>
              </a:solidFill>
              <a:latin typeface="Calibri" panose="020F0502020204030204" charset="0"/>
              <a:cs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4" name="任意多边形 54">
            <a:extLst>
              <a:ext uri="{FF2B5EF4-FFF2-40B4-BE49-F238E27FC236}">
                <a16:creationId xmlns:a16="http://schemas.microsoft.com/office/drawing/2014/main" id="{6938D6DF-2D66-33F0-F178-600D52E8D88F}"/>
              </a:ext>
            </a:extLst>
          </p:cNvPr>
          <p:cNvSpPr/>
          <p:nvPr/>
        </p:nvSpPr>
        <p:spPr>
          <a:xfrm rot="5400000" flipV="1">
            <a:off x="-1990910" y="3973698"/>
            <a:ext cx="5248072" cy="142301"/>
          </a:xfrm>
          <a:custGeom>
            <a:avLst/>
            <a:gdLst>
              <a:gd name="txL" fmla="*/ 0 w 11238806"/>
              <a:gd name="txT" fmla="*/ 0 h 282633"/>
              <a:gd name="txR" fmla="*/ 11238806 w 11238806"/>
              <a:gd name="txB" fmla="*/ 282633 h 282633"/>
            </a:gdLst>
            <a:ahLst/>
            <a:cxnLst>
              <a:cxn ang="0">
                <a:pos x="8998937" y="0"/>
              </a:cxn>
              <a:cxn ang="0">
                <a:pos x="11238806" y="0"/>
              </a:cxn>
              <a:cxn ang="0">
                <a:pos x="11238806" y="282633"/>
              </a:cxn>
              <a:cxn ang="0">
                <a:pos x="8998936" y="282633"/>
              </a:cxn>
              <a:cxn ang="0">
                <a:pos x="9012415" y="257801"/>
              </a:cxn>
              <a:cxn ang="0">
                <a:pos x="9035932" y="141316"/>
              </a:cxn>
              <a:cxn ang="0">
                <a:pos x="9012415" y="24831"/>
              </a:cxn>
              <a:cxn ang="0">
                <a:pos x="8695498" y="0"/>
              </a:cxn>
              <a:cxn ang="0">
                <a:pos x="8777850" y="0"/>
              </a:cxn>
              <a:cxn ang="0">
                <a:pos x="8794916" y="3446"/>
              </a:cxn>
              <a:cxn ang="0">
                <a:pos x="8886303" y="141316"/>
              </a:cxn>
              <a:cxn ang="0">
                <a:pos x="8794916" y="279187"/>
              </a:cxn>
              <a:cxn ang="0">
                <a:pos x="8777845" y="282633"/>
              </a:cxn>
              <a:cxn ang="0">
                <a:pos x="8695503" y="282633"/>
              </a:cxn>
              <a:cxn ang="0">
                <a:pos x="8678432" y="279187"/>
              </a:cxn>
              <a:cxn ang="0">
                <a:pos x="8587045" y="141316"/>
              </a:cxn>
              <a:cxn ang="0">
                <a:pos x="8678432" y="3446"/>
              </a:cxn>
              <a:cxn ang="0">
                <a:pos x="6784981" y="0"/>
              </a:cxn>
              <a:cxn ang="0">
                <a:pos x="8474411" y="0"/>
              </a:cxn>
              <a:cxn ang="0">
                <a:pos x="8460933" y="24831"/>
              </a:cxn>
              <a:cxn ang="0">
                <a:pos x="8437416" y="141316"/>
              </a:cxn>
              <a:cxn ang="0">
                <a:pos x="8460933" y="257801"/>
              </a:cxn>
              <a:cxn ang="0">
                <a:pos x="8474412" y="282633"/>
              </a:cxn>
              <a:cxn ang="0">
                <a:pos x="6784981" y="282633"/>
              </a:cxn>
              <a:cxn ang="0">
                <a:pos x="6798459" y="257801"/>
              </a:cxn>
              <a:cxn ang="0">
                <a:pos x="6821976" y="141316"/>
              </a:cxn>
              <a:cxn ang="0">
                <a:pos x="6798459" y="24831"/>
              </a:cxn>
              <a:cxn ang="0">
                <a:pos x="6481542" y="0"/>
              </a:cxn>
              <a:cxn ang="0">
                <a:pos x="6563894" y="0"/>
              </a:cxn>
              <a:cxn ang="0">
                <a:pos x="6580961" y="3446"/>
              </a:cxn>
              <a:cxn ang="0">
                <a:pos x="6672347" y="141316"/>
              </a:cxn>
              <a:cxn ang="0">
                <a:pos x="6580961" y="279187"/>
              </a:cxn>
              <a:cxn ang="0">
                <a:pos x="6563889" y="282633"/>
              </a:cxn>
              <a:cxn ang="0">
                <a:pos x="6481547" y="282633"/>
              </a:cxn>
              <a:cxn ang="0">
                <a:pos x="6464476" y="279187"/>
              </a:cxn>
              <a:cxn ang="0">
                <a:pos x="6373089" y="141316"/>
              </a:cxn>
              <a:cxn ang="0">
                <a:pos x="6464476" y="3446"/>
              </a:cxn>
              <a:cxn ang="0">
                <a:pos x="4571025" y="0"/>
              </a:cxn>
              <a:cxn ang="0">
                <a:pos x="6260455" y="0"/>
              </a:cxn>
              <a:cxn ang="0">
                <a:pos x="6246977" y="24831"/>
              </a:cxn>
              <a:cxn ang="0">
                <a:pos x="6223460" y="141316"/>
              </a:cxn>
              <a:cxn ang="0">
                <a:pos x="6246977" y="257801"/>
              </a:cxn>
              <a:cxn ang="0">
                <a:pos x="6260456" y="282633"/>
              </a:cxn>
              <a:cxn ang="0">
                <a:pos x="4571025" y="282633"/>
              </a:cxn>
              <a:cxn ang="0">
                <a:pos x="4584503" y="257801"/>
              </a:cxn>
              <a:cxn ang="0">
                <a:pos x="4608020" y="141316"/>
              </a:cxn>
              <a:cxn ang="0">
                <a:pos x="4584503" y="24831"/>
              </a:cxn>
              <a:cxn ang="0">
                <a:pos x="4267587" y="0"/>
              </a:cxn>
              <a:cxn ang="0">
                <a:pos x="4349938" y="0"/>
              </a:cxn>
              <a:cxn ang="0">
                <a:pos x="4367005" y="3446"/>
              </a:cxn>
              <a:cxn ang="0">
                <a:pos x="4458391" y="141316"/>
              </a:cxn>
              <a:cxn ang="0">
                <a:pos x="4367005" y="279187"/>
              </a:cxn>
              <a:cxn ang="0">
                <a:pos x="4349933" y="282633"/>
              </a:cxn>
              <a:cxn ang="0">
                <a:pos x="4267591" y="282633"/>
              </a:cxn>
              <a:cxn ang="0">
                <a:pos x="4250520" y="279187"/>
              </a:cxn>
              <a:cxn ang="0">
                <a:pos x="4159133" y="141316"/>
              </a:cxn>
              <a:cxn ang="0">
                <a:pos x="4250520" y="3446"/>
              </a:cxn>
              <a:cxn ang="0">
                <a:pos x="2357070" y="0"/>
              </a:cxn>
              <a:cxn ang="0">
                <a:pos x="4046499" y="0"/>
              </a:cxn>
              <a:cxn ang="0">
                <a:pos x="4033022" y="24831"/>
              </a:cxn>
              <a:cxn ang="0">
                <a:pos x="4009505" y="141316"/>
              </a:cxn>
              <a:cxn ang="0">
                <a:pos x="4033022" y="257801"/>
              </a:cxn>
              <a:cxn ang="0">
                <a:pos x="4046500" y="282633"/>
              </a:cxn>
              <a:cxn ang="0">
                <a:pos x="2357069" y="282633"/>
              </a:cxn>
              <a:cxn ang="0">
                <a:pos x="2370548" y="257801"/>
              </a:cxn>
              <a:cxn ang="0">
                <a:pos x="2394065" y="141316"/>
              </a:cxn>
              <a:cxn ang="0">
                <a:pos x="2370548" y="24831"/>
              </a:cxn>
              <a:cxn ang="0">
                <a:pos x="2053631" y="0"/>
              </a:cxn>
              <a:cxn ang="0">
                <a:pos x="2135983" y="0"/>
              </a:cxn>
              <a:cxn ang="0">
                <a:pos x="2153049" y="3446"/>
              </a:cxn>
              <a:cxn ang="0">
                <a:pos x="2244436" y="141316"/>
              </a:cxn>
              <a:cxn ang="0">
                <a:pos x="2153049" y="279187"/>
              </a:cxn>
              <a:cxn ang="0">
                <a:pos x="2135978" y="282633"/>
              </a:cxn>
              <a:cxn ang="0">
                <a:pos x="2053636" y="282633"/>
              </a:cxn>
              <a:cxn ang="0">
                <a:pos x="2036565" y="279187"/>
              </a:cxn>
              <a:cxn ang="0">
                <a:pos x="1945178" y="141316"/>
              </a:cxn>
              <a:cxn ang="0">
                <a:pos x="2036565" y="3446"/>
              </a:cxn>
              <a:cxn ang="0">
                <a:pos x="0" y="0"/>
              </a:cxn>
              <a:cxn ang="0">
                <a:pos x="1832544" y="0"/>
              </a:cxn>
              <a:cxn ang="0">
                <a:pos x="1819066" y="24831"/>
              </a:cxn>
              <a:cxn ang="0">
                <a:pos x="1795549" y="141316"/>
              </a:cxn>
              <a:cxn ang="0">
                <a:pos x="1819066" y="257801"/>
              </a:cxn>
              <a:cxn ang="0">
                <a:pos x="1832544" y="282633"/>
              </a:cxn>
              <a:cxn ang="0">
                <a:pos x="0" y="282633"/>
              </a:cxn>
            </a:cxnLst>
            <a:rect l="txL" t="txT" r="txR" b="txB"/>
            <a:pathLst>
              <a:path w="11238806" h="282633">
                <a:moveTo>
                  <a:pt x="8998937" y="0"/>
                </a:moveTo>
                <a:lnTo>
                  <a:pt x="11238806" y="0"/>
                </a:lnTo>
                <a:lnTo>
                  <a:pt x="11238806" y="282633"/>
                </a:lnTo>
                <a:lnTo>
                  <a:pt x="8998936" y="282633"/>
                </a:lnTo>
                <a:lnTo>
                  <a:pt x="9012415" y="257801"/>
                </a:lnTo>
                <a:cubicBezTo>
                  <a:pt x="9027558" y="221998"/>
                  <a:pt x="9035932" y="182635"/>
                  <a:pt x="9035932" y="141316"/>
                </a:cubicBezTo>
                <a:cubicBezTo>
                  <a:pt x="9035932" y="99997"/>
                  <a:pt x="9027558" y="60634"/>
                  <a:pt x="9012415" y="24831"/>
                </a:cubicBezTo>
                <a:close/>
                <a:moveTo>
                  <a:pt x="8695498" y="0"/>
                </a:moveTo>
                <a:lnTo>
                  <a:pt x="8777850" y="0"/>
                </a:lnTo>
                <a:lnTo>
                  <a:pt x="8794916" y="3446"/>
                </a:lnTo>
                <a:cubicBezTo>
                  <a:pt x="8848620" y="26161"/>
                  <a:pt x="8886303" y="79338"/>
                  <a:pt x="8886303" y="141316"/>
                </a:cubicBezTo>
                <a:cubicBezTo>
                  <a:pt x="8886303" y="203295"/>
                  <a:pt x="8848620" y="256472"/>
                  <a:pt x="8794916" y="279187"/>
                </a:cubicBezTo>
                <a:lnTo>
                  <a:pt x="8777845" y="282633"/>
                </a:lnTo>
                <a:lnTo>
                  <a:pt x="8695503" y="282633"/>
                </a:lnTo>
                <a:lnTo>
                  <a:pt x="8678432" y="279187"/>
                </a:lnTo>
                <a:cubicBezTo>
                  <a:pt x="8624727" y="256472"/>
                  <a:pt x="8587045" y="203295"/>
                  <a:pt x="8587045" y="141316"/>
                </a:cubicBezTo>
                <a:cubicBezTo>
                  <a:pt x="8587045" y="79338"/>
                  <a:pt x="8624727" y="26161"/>
                  <a:pt x="8678432" y="3446"/>
                </a:cubicBezTo>
                <a:close/>
                <a:moveTo>
                  <a:pt x="6784981" y="0"/>
                </a:moveTo>
                <a:lnTo>
                  <a:pt x="8474411" y="0"/>
                </a:lnTo>
                <a:lnTo>
                  <a:pt x="8460933" y="24831"/>
                </a:lnTo>
                <a:cubicBezTo>
                  <a:pt x="8445790" y="60634"/>
                  <a:pt x="8437416" y="99997"/>
                  <a:pt x="8437416" y="141316"/>
                </a:cubicBezTo>
                <a:cubicBezTo>
                  <a:pt x="8437416" y="182635"/>
                  <a:pt x="8445790" y="221998"/>
                  <a:pt x="8460933" y="257801"/>
                </a:cubicBezTo>
                <a:lnTo>
                  <a:pt x="8474412" y="282633"/>
                </a:lnTo>
                <a:lnTo>
                  <a:pt x="6784981" y="282633"/>
                </a:lnTo>
                <a:lnTo>
                  <a:pt x="6798459" y="257801"/>
                </a:lnTo>
                <a:cubicBezTo>
                  <a:pt x="6813602" y="221998"/>
                  <a:pt x="6821976" y="182635"/>
                  <a:pt x="6821976" y="141316"/>
                </a:cubicBezTo>
                <a:cubicBezTo>
                  <a:pt x="6821976" y="99997"/>
                  <a:pt x="6813602" y="60634"/>
                  <a:pt x="6798459" y="24831"/>
                </a:cubicBezTo>
                <a:close/>
                <a:moveTo>
                  <a:pt x="6481542" y="0"/>
                </a:moveTo>
                <a:lnTo>
                  <a:pt x="6563894" y="0"/>
                </a:lnTo>
                <a:lnTo>
                  <a:pt x="6580961" y="3446"/>
                </a:lnTo>
                <a:cubicBezTo>
                  <a:pt x="6634665" y="26161"/>
                  <a:pt x="6672347" y="79338"/>
                  <a:pt x="6672347" y="141316"/>
                </a:cubicBezTo>
                <a:cubicBezTo>
                  <a:pt x="6672347" y="203295"/>
                  <a:pt x="6634665" y="256472"/>
                  <a:pt x="6580961" y="279187"/>
                </a:cubicBezTo>
                <a:lnTo>
                  <a:pt x="6563889" y="282633"/>
                </a:lnTo>
                <a:lnTo>
                  <a:pt x="6481547" y="282633"/>
                </a:lnTo>
                <a:lnTo>
                  <a:pt x="6464476" y="279187"/>
                </a:lnTo>
                <a:cubicBezTo>
                  <a:pt x="6410772" y="256472"/>
                  <a:pt x="6373089" y="203295"/>
                  <a:pt x="6373089" y="141316"/>
                </a:cubicBezTo>
                <a:cubicBezTo>
                  <a:pt x="6373089" y="79338"/>
                  <a:pt x="6410772" y="26161"/>
                  <a:pt x="6464476" y="3446"/>
                </a:cubicBezTo>
                <a:close/>
                <a:moveTo>
                  <a:pt x="4571025" y="0"/>
                </a:moveTo>
                <a:lnTo>
                  <a:pt x="6260455" y="0"/>
                </a:lnTo>
                <a:lnTo>
                  <a:pt x="6246977" y="24831"/>
                </a:lnTo>
                <a:cubicBezTo>
                  <a:pt x="6231834" y="60634"/>
                  <a:pt x="6223460" y="99997"/>
                  <a:pt x="6223460" y="141316"/>
                </a:cubicBezTo>
                <a:cubicBezTo>
                  <a:pt x="6223460" y="182635"/>
                  <a:pt x="6231834" y="221998"/>
                  <a:pt x="6246977" y="257801"/>
                </a:cubicBezTo>
                <a:lnTo>
                  <a:pt x="6260456" y="282633"/>
                </a:lnTo>
                <a:lnTo>
                  <a:pt x="4571025" y="282633"/>
                </a:lnTo>
                <a:lnTo>
                  <a:pt x="4584503" y="257801"/>
                </a:lnTo>
                <a:cubicBezTo>
                  <a:pt x="4599647" y="221998"/>
                  <a:pt x="4608020" y="182635"/>
                  <a:pt x="4608020" y="141316"/>
                </a:cubicBezTo>
                <a:cubicBezTo>
                  <a:pt x="4608020" y="99997"/>
                  <a:pt x="4599647" y="60634"/>
                  <a:pt x="4584503" y="24831"/>
                </a:cubicBezTo>
                <a:close/>
                <a:moveTo>
                  <a:pt x="4267587" y="0"/>
                </a:moveTo>
                <a:lnTo>
                  <a:pt x="4349938" y="0"/>
                </a:lnTo>
                <a:lnTo>
                  <a:pt x="4367005" y="3446"/>
                </a:lnTo>
                <a:cubicBezTo>
                  <a:pt x="4420709" y="26161"/>
                  <a:pt x="4458391" y="79338"/>
                  <a:pt x="4458391" y="141316"/>
                </a:cubicBezTo>
                <a:cubicBezTo>
                  <a:pt x="4458391" y="203295"/>
                  <a:pt x="4420709" y="256472"/>
                  <a:pt x="4367005" y="279187"/>
                </a:cubicBezTo>
                <a:lnTo>
                  <a:pt x="4349933" y="282633"/>
                </a:lnTo>
                <a:lnTo>
                  <a:pt x="4267591" y="282633"/>
                </a:lnTo>
                <a:lnTo>
                  <a:pt x="4250520" y="279187"/>
                </a:lnTo>
                <a:cubicBezTo>
                  <a:pt x="4196816" y="256472"/>
                  <a:pt x="4159133" y="203295"/>
                  <a:pt x="4159133" y="141316"/>
                </a:cubicBezTo>
                <a:cubicBezTo>
                  <a:pt x="4159133" y="79338"/>
                  <a:pt x="4196816" y="26161"/>
                  <a:pt x="4250520" y="3446"/>
                </a:cubicBezTo>
                <a:close/>
                <a:moveTo>
                  <a:pt x="2357070" y="0"/>
                </a:moveTo>
                <a:lnTo>
                  <a:pt x="4046499" y="0"/>
                </a:lnTo>
                <a:lnTo>
                  <a:pt x="4033022" y="24831"/>
                </a:lnTo>
                <a:cubicBezTo>
                  <a:pt x="4017878" y="60634"/>
                  <a:pt x="4009505" y="99997"/>
                  <a:pt x="4009505" y="141316"/>
                </a:cubicBezTo>
                <a:cubicBezTo>
                  <a:pt x="4009505" y="182635"/>
                  <a:pt x="4017878" y="221998"/>
                  <a:pt x="4033022" y="257801"/>
                </a:cubicBezTo>
                <a:lnTo>
                  <a:pt x="4046500" y="282633"/>
                </a:lnTo>
                <a:lnTo>
                  <a:pt x="2357069" y="282633"/>
                </a:lnTo>
                <a:lnTo>
                  <a:pt x="2370548" y="257801"/>
                </a:lnTo>
                <a:cubicBezTo>
                  <a:pt x="2385691" y="221998"/>
                  <a:pt x="2394065" y="182635"/>
                  <a:pt x="2394065" y="141316"/>
                </a:cubicBezTo>
                <a:cubicBezTo>
                  <a:pt x="2394065" y="99997"/>
                  <a:pt x="2385691" y="60634"/>
                  <a:pt x="2370548" y="24831"/>
                </a:cubicBezTo>
                <a:close/>
                <a:moveTo>
                  <a:pt x="2053631" y="0"/>
                </a:moveTo>
                <a:lnTo>
                  <a:pt x="2135983" y="0"/>
                </a:lnTo>
                <a:lnTo>
                  <a:pt x="2153049" y="3446"/>
                </a:lnTo>
                <a:cubicBezTo>
                  <a:pt x="2206753" y="26161"/>
                  <a:pt x="2244436" y="79338"/>
                  <a:pt x="2244436" y="141316"/>
                </a:cubicBezTo>
                <a:cubicBezTo>
                  <a:pt x="2244436" y="203295"/>
                  <a:pt x="2206753" y="256472"/>
                  <a:pt x="2153049" y="279187"/>
                </a:cubicBezTo>
                <a:lnTo>
                  <a:pt x="2135978" y="282633"/>
                </a:lnTo>
                <a:lnTo>
                  <a:pt x="2053636" y="282633"/>
                </a:lnTo>
                <a:lnTo>
                  <a:pt x="2036565" y="279187"/>
                </a:lnTo>
                <a:cubicBezTo>
                  <a:pt x="1982860" y="256472"/>
                  <a:pt x="1945178" y="203295"/>
                  <a:pt x="1945178" y="141316"/>
                </a:cubicBezTo>
                <a:cubicBezTo>
                  <a:pt x="1945178" y="79338"/>
                  <a:pt x="1982860" y="26161"/>
                  <a:pt x="2036565" y="3446"/>
                </a:cubicBezTo>
                <a:close/>
                <a:moveTo>
                  <a:pt x="0" y="0"/>
                </a:moveTo>
                <a:lnTo>
                  <a:pt x="1832544" y="0"/>
                </a:lnTo>
                <a:lnTo>
                  <a:pt x="1819066" y="24831"/>
                </a:lnTo>
                <a:cubicBezTo>
                  <a:pt x="1803923" y="60634"/>
                  <a:pt x="1795549" y="99997"/>
                  <a:pt x="1795549" y="141316"/>
                </a:cubicBezTo>
                <a:cubicBezTo>
                  <a:pt x="1795549" y="182635"/>
                  <a:pt x="1803923" y="221998"/>
                  <a:pt x="1819066" y="257801"/>
                </a:cubicBezTo>
                <a:lnTo>
                  <a:pt x="1832544" y="282633"/>
                </a:lnTo>
                <a:lnTo>
                  <a:pt x="0" y="282633"/>
                </a:lnTo>
                <a:close/>
              </a:path>
            </a:pathLst>
          </a:custGeom>
          <a:solidFill>
            <a:srgbClr val="F4B800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" name="任意多边形 56">
            <a:extLst>
              <a:ext uri="{FF2B5EF4-FFF2-40B4-BE49-F238E27FC236}">
                <a16:creationId xmlns:a16="http://schemas.microsoft.com/office/drawing/2014/main" id="{F03D2C9B-69BF-37CE-4C48-88D357EB6C54}"/>
              </a:ext>
            </a:extLst>
          </p:cNvPr>
          <p:cNvSpPr/>
          <p:nvPr/>
        </p:nvSpPr>
        <p:spPr>
          <a:xfrm rot="16200000">
            <a:off x="2876359" y="-128120"/>
            <a:ext cx="1430338" cy="4879249"/>
          </a:xfrm>
          <a:custGeom>
            <a:avLst/>
            <a:gdLst>
              <a:gd name="txL" fmla="*/ 0 w 973072"/>
              <a:gd name="txT" fmla="*/ 0 h 2871990"/>
              <a:gd name="txR" fmla="*/ 973072 w 973072"/>
              <a:gd name="txB" fmla="*/ 2871990 h 2871990"/>
            </a:gdLst>
            <a:ahLst/>
            <a:cxnLst>
              <a:cxn ang="0">
                <a:pos x="594761" y="2871990"/>
              </a:cxn>
              <a:cxn ang="0">
                <a:pos x="378311" y="2871990"/>
              </a:cxn>
              <a:cxn ang="0">
                <a:pos x="0" y="2493679"/>
              </a:cxn>
              <a:cxn ang="0">
                <a:pos x="0" y="731034"/>
              </a:cxn>
              <a:cxn ang="0">
                <a:pos x="231055" y="382453"/>
              </a:cxn>
              <a:cxn ang="0">
                <a:pos x="315228" y="365459"/>
              </a:cxn>
              <a:cxn ang="0">
                <a:pos x="486537" y="0"/>
              </a:cxn>
              <a:cxn ang="0">
                <a:pos x="657846" y="365459"/>
              </a:cxn>
              <a:cxn ang="0">
                <a:pos x="742017" y="382453"/>
              </a:cxn>
              <a:cxn ang="0">
                <a:pos x="973072" y="731034"/>
              </a:cxn>
              <a:cxn ang="0">
                <a:pos x="973072" y="2493679"/>
              </a:cxn>
              <a:cxn ang="0">
                <a:pos x="594761" y="2871990"/>
              </a:cxn>
            </a:cxnLst>
            <a:rect l="txL" t="txT" r="txR" b="txB"/>
            <a:pathLst>
              <a:path w="973072" h="2871990">
                <a:moveTo>
                  <a:pt x="594761" y="2871990"/>
                </a:moveTo>
                <a:lnTo>
                  <a:pt x="378311" y="2871990"/>
                </a:lnTo>
                <a:cubicBezTo>
                  <a:pt x="169376" y="2871990"/>
                  <a:pt x="0" y="2702614"/>
                  <a:pt x="0" y="2493679"/>
                </a:cubicBezTo>
                <a:lnTo>
                  <a:pt x="0" y="731034"/>
                </a:lnTo>
                <a:cubicBezTo>
                  <a:pt x="0" y="574333"/>
                  <a:pt x="95274" y="439884"/>
                  <a:pt x="231055" y="382453"/>
                </a:cubicBezTo>
                <a:lnTo>
                  <a:pt x="315228" y="365459"/>
                </a:lnTo>
                <a:lnTo>
                  <a:pt x="486537" y="0"/>
                </a:lnTo>
                <a:lnTo>
                  <a:pt x="657846" y="365459"/>
                </a:lnTo>
                <a:lnTo>
                  <a:pt x="742017" y="382453"/>
                </a:lnTo>
                <a:cubicBezTo>
                  <a:pt x="877798" y="439884"/>
                  <a:pt x="973072" y="574333"/>
                  <a:pt x="973072" y="731034"/>
                </a:cubicBezTo>
                <a:lnTo>
                  <a:pt x="973072" y="2493679"/>
                </a:lnTo>
                <a:cubicBezTo>
                  <a:pt x="973072" y="2702614"/>
                  <a:pt x="803696" y="2871990"/>
                  <a:pt x="594761" y="2871990"/>
                </a:cubicBezTo>
                <a:close/>
              </a:path>
            </a:pathLst>
          </a:custGeom>
          <a:solidFill>
            <a:srgbClr val="F4B800"/>
          </a:solidFill>
          <a:ln w="12700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endParaRPr dirty="0">
              <a:sym typeface="宋体" panose="02010600030101010101" pitchFamily="2" charset="-122"/>
            </a:endParaRPr>
          </a:p>
        </p:txBody>
      </p:sp>
      <p:sp>
        <p:nvSpPr>
          <p:cNvPr id="16" name="任意多边形 57">
            <a:extLst>
              <a:ext uri="{FF2B5EF4-FFF2-40B4-BE49-F238E27FC236}">
                <a16:creationId xmlns:a16="http://schemas.microsoft.com/office/drawing/2014/main" id="{7856EC59-3A10-3243-13DF-8A98B1E2D0D2}"/>
              </a:ext>
            </a:extLst>
          </p:cNvPr>
          <p:cNvSpPr/>
          <p:nvPr/>
        </p:nvSpPr>
        <p:spPr>
          <a:xfrm rot="16200000">
            <a:off x="2848236" y="1600443"/>
            <a:ext cx="1430338" cy="4879250"/>
          </a:xfrm>
          <a:custGeom>
            <a:avLst/>
            <a:gdLst>
              <a:gd name="txL" fmla="*/ 0 w 973072"/>
              <a:gd name="txT" fmla="*/ 0 h 2871990"/>
              <a:gd name="txR" fmla="*/ 973072 w 973072"/>
              <a:gd name="txB" fmla="*/ 2871990 h 2871990"/>
            </a:gdLst>
            <a:ahLst/>
            <a:cxnLst>
              <a:cxn ang="0">
                <a:pos x="594761" y="2871990"/>
              </a:cxn>
              <a:cxn ang="0">
                <a:pos x="378311" y="2871990"/>
              </a:cxn>
              <a:cxn ang="0">
                <a:pos x="0" y="2493679"/>
              </a:cxn>
              <a:cxn ang="0">
                <a:pos x="0" y="731034"/>
              </a:cxn>
              <a:cxn ang="0">
                <a:pos x="231055" y="382453"/>
              </a:cxn>
              <a:cxn ang="0">
                <a:pos x="315228" y="365459"/>
              </a:cxn>
              <a:cxn ang="0">
                <a:pos x="486537" y="0"/>
              </a:cxn>
              <a:cxn ang="0">
                <a:pos x="657846" y="365459"/>
              </a:cxn>
              <a:cxn ang="0">
                <a:pos x="742017" y="382453"/>
              </a:cxn>
              <a:cxn ang="0">
                <a:pos x="973072" y="731034"/>
              </a:cxn>
              <a:cxn ang="0">
                <a:pos x="973072" y="2493679"/>
              </a:cxn>
              <a:cxn ang="0">
                <a:pos x="594761" y="2871990"/>
              </a:cxn>
            </a:cxnLst>
            <a:rect l="txL" t="txT" r="txR" b="txB"/>
            <a:pathLst>
              <a:path w="973072" h="2871990">
                <a:moveTo>
                  <a:pt x="594761" y="2871990"/>
                </a:moveTo>
                <a:lnTo>
                  <a:pt x="378311" y="2871990"/>
                </a:lnTo>
                <a:cubicBezTo>
                  <a:pt x="169376" y="2871990"/>
                  <a:pt x="0" y="2702614"/>
                  <a:pt x="0" y="2493679"/>
                </a:cubicBezTo>
                <a:lnTo>
                  <a:pt x="0" y="731034"/>
                </a:lnTo>
                <a:cubicBezTo>
                  <a:pt x="0" y="574333"/>
                  <a:pt x="95274" y="439884"/>
                  <a:pt x="231055" y="382453"/>
                </a:cubicBezTo>
                <a:lnTo>
                  <a:pt x="315228" y="365459"/>
                </a:lnTo>
                <a:lnTo>
                  <a:pt x="486537" y="0"/>
                </a:lnTo>
                <a:lnTo>
                  <a:pt x="657846" y="365459"/>
                </a:lnTo>
                <a:lnTo>
                  <a:pt x="742017" y="382453"/>
                </a:lnTo>
                <a:cubicBezTo>
                  <a:pt x="877798" y="439884"/>
                  <a:pt x="973072" y="574333"/>
                  <a:pt x="973072" y="731034"/>
                </a:cubicBezTo>
                <a:lnTo>
                  <a:pt x="973072" y="2493679"/>
                </a:lnTo>
                <a:cubicBezTo>
                  <a:pt x="973072" y="2702614"/>
                  <a:pt x="803696" y="2871990"/>
                  <a:pt x="594761" y="2871990"/>
                </a:cubicBezTo>
                <a:close/>
              </a:path>
            </a:pathLst>
          </a:custGeom>
          <a:solidFill>
            <a:srgbClr val="F4B800"/>
          </a:solidFill>
          <a:ln w="12700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endParaRPr dirty="0">
              <a:sym typeface="宋体" panose="02010600030101010101" pitchFamily="2" charset="-122"/>
            </a:endParaRPr>
          </a:p>
        </p:txBody>
      </p:sp>
      <p:sp>
        <p:nvSpPr>
          <p:cNvPr id="17" name="任意多边形 58">
            <a:extLst>
              <a:ext uri="{FF2B5EF4-FFF2-40B4-BE49-F238E27FC236}">
                <a16:creationId xmlns:a16="http://schemas.microsoft.com/office/drawing/2014/main" id="{D39C6A45-28D0-DC7A-D5E8-E9781BFD95D2}"/>
              </a:ext>
            </a:extLst>
          </p:cNvPr>
          <p:cNvSpPr/>
          <p:nvPr/>
        </p:nvSpPr>
        <p:spPr>
          <a:xfrm rot="16200000">
            <a:off x="2973634" y="3231729"/>
            <a:ext cx="1430337" cy="5073803"/>
          </a:xfrm>
          <a:custGeom>
            <a:avLst/>
            <a:gdLst>
              <a:gd name="txL" fmla="*/ 0 w 973072"/>
              <a:gd name="txT" fmla="*/ 0 h 2871990"/>
              <a:gd name="txR" fmla="*/ 973072 w 973072"/>
              <a:gd name="txB" fmla="*/ 2871990 h 2871990"/>
            </a:gdLst>
            <a:ahLst/>
            <a:cxnLst>
              <a:cxn ang="0">
                <a:pos x="594761" y="2871990"/>
              </a:cxn>
              <a:cxn ang="0">
                <a:pos x="378311" y="2871990"/>
              </a:cxn>
              <a:cxn ang="0">
                <a:pos x="0" y="2493679"/>
              </a:cxn>
              <a:cxn ang="0">
                <a:pos x="0" y="731034"/>
              </a:cxn>
              <a:cxn ang="0">
                <a:pos x="231055" y="382453"/>
              </a:cxn>
              <a:cxn ang="0">
                <a:pos x="315228" y="365459"/>
              </a:cxn>
              <a:cxn ang="0">
                <a:pos x="486537" y="0"/>
              </a:cxn>
              <a:cxn ang="0">
                <a:pos x="657846" y="365459"/>
              </a:cxn>
              <a:cxn ang="0">
                <a:pos x="742017" y="382453"/>
              </a:cxn>
              <a:cxn ang="0">
                <a:pos x="973072" y="731034"/>
              </a:cxn>
              <a:cxn ang="0">
                <a:pos x="973072" y="2493679"/>
              </a:cxn>
              <a:cxn ang="0">
                <a:pos x="594761" y="2871990"/>
              </a:cxn>
            </a:cxnLst>
            <a:rect l="txL" t="txT" r="txR" b="txB"/>
            <a:pathLst>
              <a:path w="973072" h="2871990">
                <a:moveTo>
                  <a:pt x="594761" y="2871990"/>
                </a:moveTo>
                <a:lnTo>
                  <a:pt x="378311" y="2871990"/>
                </a:lnTo>
                <a:cubicBezTo>
                  <a:pt x="169376" y="2871990"/>
                  <a:pt x="0" y="2702614"/>
                  <a:pt x="0" y="2493679"/>
                </a:cubicBezTo>
                <a:lnTo>
                  <a:pt x="0" y="731034"/>
                </a:lnTo>
                <a:cubicBezTo>
                  <a:pt x="0" y="574333"/>
                  <a:pt x="95274" y="439884"/>
                  <a:pt x="231055" y="382453"/>
                </a:cubicBezTo>
                <a:lnTo>
                  <a:pt x="315228" y="365459"/>
                </a:lnTo>
                <a:lnTo>
                  <a:pt x="486537" y="0"/>
                </a:lnTo>
                <a:lnTo>
                  <a:pt x="657846" y="365459"/>
                </a:lnTo>
                <a:lnTo>
                  <a:pt x="742017" y="382453"/>
                </a:lnTo>
                <a:cubicBezTo>
                  <a:pt x="877798" y="439884"/>
                  <a:pt x="973072" y="574333"/>
                  <a:pt x="973072" y="731034"/>
                </a:cubicBezTo>
                <a:lnTo>
                  <a:pt x="973072" y="2493679"/>
                </a:lnTo>
                <a:cubicBezTo>
                  <a:pt x="973072" y="2702614"/>
                  <a:pt x="803696" y="2871990"/>
                  <a:pt x="594761" y="2871990"/>
                </a:cubicBezTo>
                <a:close/>
              </a:path>
            </a:pathLst>
          </a:custGeom>
          <a:solidFill>
            <a:srgbClr val="F4B800"/>
          </a:solidFill>
          <a:ln w="12700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endParaRPr>
              <a:sym typeface="宋体" panose="02010600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36D0769-31EA-2D07-A8DB-7F8B2E9FB0F4}"/>
              </a:ext>
            </a:extLst>
          </p:cNvPr>
          <p:cNvSpPr txBox="1"/>
          <p:nvPr/>
        </p:nvSpPr>
        <p:spPr>
          <a:xfrm>
            <a:off x="6503472" y="1409850"/>
            <a:ext cx="5494348" cy="224676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</a:rPr>
              <a:t>OPT(The Optimal)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Remove the pages that are </a:t>
            </a:r>
            <a:r>
              <a:rPr lang="en-US" altLang="zh-CN" sz="28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</a:rPr>
              <a:t>least likely to be accessed</a:t>
            </a: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 in the near future.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Impossible to implement.</a:t>
            </a:r>
            <a:endParaRPr lang="zh-CN" altLang="en-US" sz="2800" dirty="0">
              <a:solidFill>
                <a:srgbClr val="595959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CB2F573-74F7-EF99-5B59-68C54EB48002}"/>
              </a:ext>
            </a:extLst>
          </p:cNvPr>
          <p:cNvSpPr txBox="1"/>
          <p:nvPr/>
        </p:nvSpPr>
        <p:spPr>
          <a:xfrm>
            <a:off x="2076856" y="1832167"/>
            <a:ext cx="33852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FIFO(First In First Out)</a:t>
            </a:r>
            <a:endParaRPr lang="en-US" altLang="zh-CN" sz="2800" dirty="0">
              <a:solidFill>
                <a:srgbClr val="7030A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Belady’s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Anomaly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A626FA4-F3FA-212B-BAD5-09E05E8F557A}"/>
              </a:ext>
            </a:extLst>
          </p:cNvPr>
          <p:cNvSpPr txBox="1"/>
          <p:nvPr/>
        </p:nvSpPr>
        <p:spPr>
          <a:xfrm>
            <a:off x="2076856" y="3615411"/>
            <a:ext cx="3818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LRU(Least Recently Used)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B16D06E-D343-E853-64BB-B280388A9751}"/>
              </a:ext>
            </a:extLst>
          </p:cNvPr>
          <p:cNvSpPr txBox="1"/>
          <p:nvPr/>
        </p:nvSpPr>
        <p:spPr>
          <a:xfrm>
            <a:off x="2076856" y="5322355"/>
            <a:ext cx="414884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LFU(Least Frequently Used)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Prevent Scan Pollution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59EAA4F-15F7-F4F3-3B03-2C1073CD4093}"/>
              </a:ext>
            </a:extLst>
          </p:cNvPr>
          <p:cNvSpPr txBox="1"/>
          <p:nvPr/>
        </p:nvSpPr>
        <p:spPr>
          <a:xfrm>
            <a:off x="7045102" y="4214359"/>
            <a:ext cx="3513760" cy="2000548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Calibri" panose="020F0502020204030204" charset="0"/>
                <a:cs typeface="Calibri" panose="020F0502020204030204" charset="0"/>
              </a:rPr>
              <a:t>Scan Pollution: </a:t>
            </a:r>
          </a:p>
          <a:p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A </a:t>
            </a:r>
            <a:r>
              <a:rPr lang="en-US" altLang="zh-CN" sz="2400" dirty="0">
                <a:solidFill>
                  <a:schemeClr val="accent2"/>
                </a:solidFill>
                <a:latin typeface="Calibri" panose="020F0502020204030204" charset="0"/>
                <a:cs typeface="Calibri" panose="020F0502020204030204" charset="0"/>
              </a:rPr>
              <a:t>single, large-scale scan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pushes frequently accessed “hot pages” out of the list.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6573F63F-E730-0CD4-060C-5221C8A6AF64}"/>
              </a:ext>
            </a:extLst>
          </p:cNvPr>
          <p:cNvCxnSpPr/>
          <p:nvPr/>
        </p:nvCxnSpPr>
        <p:spPr>
          <a:xfrm>
            <a:off x="6003030" y="3988340"/>
            <a:ext cx="1000885" cy="963039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AF105267-B8D4-BD68-7DAE-3B6ACA21376C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6225703" y="5418306"/>
            <a:ext cx="819398" cy="3503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296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2A488-0184-2F80-680B-7211D85AE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文本框 41">
            <a:extLst>
              <a:ext uri="{FF2B5EF4-FFF2-40B4-BE49-F238E27FC236}">
                <a16:creationId xmlns:a16="http://schemas.microsoft.com/office/drawing/2014/main" id="{8095F620-2CC2-EA64-3330-D6E7CF3BE37C}"/>
              </a:ext>
            </a:extLst>
          </p:cNvPr>
          <p:cNvSpPr/>
          <p:nvPr/>
        </p:nvSpPr>
        <p:spPr>
          <a:xfrm>
            <a:off x="483633" y="580147"/>
            <a:ext cx="9373063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fr-FR" altLang="zh-CN" sz="36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Linux's default page replacement policy</a:t>
            </a:r>
          </a:p>
          <a:p>
            <a:r>
              <a:rPr lang="fr-FR" altLang="zh-CN" sz="3600" b="1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multi-list approximation of LRU</a:t>
            </a:r>
            <a:endParaRPr lang="zh-CN" altLang="en-US" sz="3600" b="1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30EBB9C-2962-BAE2-4585-B21D1188E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83" y="2174131"/>
            <a:ext cx="7951868" cy="295721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34F686B-360F-A6B7-C803-E36FD3749A88}"/>
              </a:ext>
            </a:extLst>
          </p:cNvPr>
          <p:cNvSpPr txBox="1"/>
          <p:nvPr/>
        </p:nvSpPr>
        <p:spPr>
          <a:xfrm>
            <a:off x="8326384" y="2022798"/>
            <a:ext cx="360783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Avoids the high cost of precise LRU by using “</a:t>
            </a:r>
            <a:r>
              <a:rPr lang="en-US" altLang="zh-CN" sz="28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</a:rPr>
              <a:t>grouping</a:t>
            </a: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” instead of sorting;</a:t>
            </a:r>
          </a:p>
          <a:p>
            <a:endParaRPr lang="en-US" altLang="zh-CN" sz="2800" dirty="0">
              <a:solidFill>
                <a:srgbClr val="595959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Is resistant to </a:t>
            </a:r>
            <a:r>
              <a:rPr lang="en-US" altLang="zh-CN" sz="2800" dirty="0">
                <a:solidFill>
                  <a:schemeClr val="accent2"/>
                </a:solidFill>
                <a:latin typeface="Calibri" panose="020F0502020204030204" charset="0"/>
                <a:cs typeface="Calibri" panose="020F0502020204030204" charset="0"/>
              </a:rPr>
              <a:t>scan pollution</a:t>
            </a: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  <a:endParaRPr lang="zh-CN" altLang="en-US" sz="2800" dirty="0">
              <a:solidFill>
                <a:srgbClr val="595959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837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B5901-6A8A-9533-3CF7-E48CB54A5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文本框 41">
            <a:extLst>
              <a:ext uri="{FF2B5EF4-FFF2-40B4-BE49-F238E27FC236}">
                <a16:creationId xmlns:a16="http://schemas.microsoft.com/office/drawing/2014/main" id="{81038DAB-A3D8-65FE-3A77-5E767BC292F9}"/>
              </a:ext>
            </a:extLst>
          </p:cNvPr>
          <p:cNvSpPr/>
          <p:nvPr/>
        </p:nvSpPr>
        <p:spPr>
          <a:xfrm>
            <a:off x="483633" y="580147"/>
            <a:ext cx="9373063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fr-FR" altLang="zh-CN" sz="36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Modification: </a:t>
            </a:r>
            <a:r>
              <a:rPr lang="fr-FR" altLang="zh-CN" sz="3600" b="1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Frequency-Awareness</a:t>
            </a:r>
            <a:endParaRPr lang="zh-CN" altLang="en-US" sz="3600" b="1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56EE802-5418-5C89-3681-8B3A39761BC9}"/>
              </a:ext>
            </a:extLst>
          </p:cNvPr>
          <p:cNvSpPr txBox="1"/>
          <p:nvPr/>
        </p:nvSpPr>
        <p:spPr>
          <a:xfrm>
            <a:off x="82685" y="1715341"/>
            <a:ext cx="5447489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2"/>
                </a:solidFill>
                <a:latin typeface="Calibri" panose="020F0502020204030204" charset="0"/>
                <a:cs typeface="Calibri" panose="020F0502020204030204" charset="0"/>
              </a:rPr>
              <a:t>General Approach: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Include Tracking </a:t>
            </a:r>
            <a:r>
              <a:rPr lang="en-US" altLang="zh-CN" sz="28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</a:rPr>
              <a:t>Access Frequency</a:t>
            </a: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Intuitively closer to The Optimal.</a:t>
            </a:r>
          </a:p>
          <a:p>
            <a:pPr lvl="1"/>
            <a:endParaRPr lang="en-US" altLang="zh-CN" sz="2400" dirty="0">
              <a:solidFill>
                <a:srgbClr val="595959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Maintain the </a:t>
            </a:r>
            <a:r>
              <a:rPr lang="en-US" altLang="zh-CN" sz="28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</a:rPr>
              <a:t>Active List/Inactive List</a:t>
            </a:r>
            <a:r>
              <a:rPr lang="en-US" altLang="zh-CN" sz="28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595959"/>
                </a:solidFill>
                <a:latin typeface="Calibri" panose="020F0502020204030204" charset="0"/>
                <a:cs typeface="Calibri" panose="020F0502020204030204" charset="0"/>
              </a:rPr>
              <a:t>Reduce overhead.</a:t>
            </a:r>
            <a:endParaRPr lang="zh-CN" altLang="en-US" sz="2400" dirty="0">
              <a:solidFill>
                <a:srgbClr val="595959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94C41527-3305-3CB4-3CD9-E3A6FE3B8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693378"/>
              </p:ext>
            </p:extLst>
          </p:nvPr>
        </p:nvGraphicFramePr>
        <p:xfrm>
          <a:off x="5530174" y="2660516"/>
          <a:ext cx="6428078" cy="33850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10511">
                  <a:extLst>
                    <a:ext uri="{9D8B030D-6E8A-4147-A177-3AD203B41FA5}">
                      <a16:colId xmlns:a16="http://schemas.microsoft.com/office/drawing/2014/main" val="621553250"/>
                    </a:ext>
                  </a:extLst>
                </a:gridCol>
                <a:gridCol w="2373549">
                  <a:extLst>
                    <a:ext uri="{9D8B030D-6E8A-4147-A177-3AD203B41FA5}">
                      <a16:colId xmlns:a16="http://schemas.microsoft.com/office/drawing/2014/main" val="1435613088"/>
                    </a:ext>
                  </a:extLst>
                </a:gridCol>
                <a:gridCol w="2644018">
                  <a:extLst>
                    <a:ext uri="{9D8B030D-6E8A-4147-A177-3AD203B41FA5}">
                      <a16:colId xmlns:a16="http://schemas.microsoft.com/office/drawing/2014/main" val="1947438888"/>
                    </a:ext>
                  </a:extLst>
                </a:gridCol>
              </a:tblGrid>
              <a:tr h="4278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>
                          <a:effectLst/>
                          <a:latin typeface="SourceHanSerifCN"/>
                        </a:rPr>
                        <a:t>File</a:t>
                      </a:r>
                    </a:p>
                  </a:txBody>
                  <a:tcPr marL="47625" marR="47625" marT="23813" marB="2381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>
                          <a:effectLst/>
                          <a:latin typeface="SourceHanSerifCN"/>
                        </a:rPr>
                        <a:t>Method</a:t>
                      </a:r>
                    </a:p>
                  </a:txBody>
                  <a:tcPr marL="47625" marR="47625" marT="23813" marB="2381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>
                          <a:effectLst/>
                          <a:latin typeface="SourceHanSerifCN"/>
                        </a:rPr>
                        <a:t>Role</a:t>
                      </a:r>
                    </a:p>
                  </a:txBody>
                  <a:tcPr marL="47625" marR="47625" marT="23813" marB="23813" anchor="ctr"/>
                </a:tc>
                <a:extLst>
                  <a:ext uri="{0D108BD9-81ED-4DB2-BD59-A6C34878D82A}">
                    <a16:rowId xmlns:a16="http://schemas.microsoft.com/office/drawing/2014/main" val="3260171348"/>
                  </a:ext>
                </a:extLst>
              </a:tr>
              <a:tr h="60801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>
                          <a:effectLst/>
                        </a:rPr>
                        <a:t>mm/swap.c</a:t>
                      </a:r>
                    </a:p>
                  </a:txBody>
                  <a:tcPr marL="47625" marR="47625" marT="23813" marB="23813"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i="1" dirty="0" err="1">
                          <a:effectLst/>
                        </a:rPr>
                        <a:t>mark_page_accessed</a:t>
                      </a:r>
                      <a:r>
                        <a:rPr lang="en-US" i="1" dirty="0">
                          <a:effectLst/>
                        </a:rPr>
                        <a:t>()</a:t>
                      </a:r>
                    </a:p>
                  </a:txBody>
                  <a:tcPr marL="47625" marR="47625" marT="23813" marB="23813" anchor="ctr"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dirty="0"/>
                        <a:t>Mark the page as “Recently Visited” and move it to the active list.</a:t>
                      </a:r>
                    </a:p>
                  </a:txBody>
                  <a:tcPr marL="47625" marR="47625" marT="23813" marB="23813" anchor="ctr"/>
                </a:tc>
                <a:extLst>
                  <a:ext uri="{0D108BD9-81ED-4DB2-BD59-A6C34878D82A}">
                    <a16:rowId xmlns:a16="http://schemas.microsoft.com/office/drawing/2014/main" val="1195949467"/>
                  </a:ext>
                </a:extLst>
              </a:tr>
              <a:tr h="60801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>
                          <a:effectLst/>
                        </a:rPr>
                        <a:t>mm/vmscan.c</a:t>
                      </a:r>
                    </a:p>
                  </a:txBody>
                  <a:tcPr marL="47625" marR="47625" marT="23813" marB="23813"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i="1">
                          <a:effectLst/>
                        </a:rPr>
                        <a:t>shrink_page_list()</a:t>
                      </a:r>
                    </a:p>
                  </a:txBody>
                  <a:tcPr marL="47625" marR="47625" marT="23813" marB="23813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dirty="0">
                          <a:effectLst/>
                        </a:rPr>
                        <a:t>Returns the number of reclaimed pages.</a:t>
                      </a:r>
                    </a:p>
                  </a:txBody>
                  <a:tcPr marL="47625" marR="47625" marT="23813" marB="23813" anchor="ctr"/>
                </a:tc>
                <a:extLst>
                  <a:ext uri="{0D108BD9-81ED-4DB2-BD59-A6C34878D82A}">
                    <a16:rowId xmlns:a16="http://schemas.microsoft.com/office/drawing/2014/main" val="412735485"/>
                  </a:ext>
                </a:extLst>
              </a:tr>
              <a:tr h="60801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>
                          <a:effectLst/>
                        </a:rPr>
                        <a:t>mm/vmscan.c</a:t>
                      </a:r>
                    </a:p>
                  </a:txBody>
                  <a:tcPr marL="47625" marR="47625" marT="23813" marB="23813"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i="1">
                          <a:effectLst/>
                        </a:rPr>
                        <a:t>shrink_active_list()</a:t>
                      </a:r>
                    </a:p>
                  </a:txBody>
                  <a:tcPr marL="47625" marR="47625" marT="23813" marB="23813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Move the page from the active list to the inactive list.</a:t>
                      </a:r>
                    </a:p>
                  </a:txBody>
                  <a:tcPr marL="47625" marR="47625" marT="23813" marB="23813" anchor="ctr"/>
                </a:tc>
                <a:extLst>
                  <a:ext uri="{0D108BD9-81ED-4DB2-BD59-A6C34878D82A}">
                    <a16:rowId xmlns:a16="http://schemas.microsoft.com/office/drawing/2014/main" val="1920968702"/>
                  </a:ext>
                </a:extLst>
              </a:tr>
              <a:tr h="60801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>
                          <a:effectLst/>
                        </a:rPr>
                        <a:t>mm/vmscan.c</a:t>
                      </a:r>
                    </a:p>
                  </a:txBody>
                  <a:tcPr marL="47625" marR="47625" marT="23813" marB="23813"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i="1" dirty="0" err="1">
                          <a:effectLst/>
                        </a:rPr>
                        <a:t>shrink_inactive_list</a:t>
                      </a:r>
                      <a:r>
                        <a:rPr lang="en-US" i="1" dirty="0">
                          <a:effectLst/>
                        </a:rPr>
                        <a:t>()</a:t>
                      </a:r>
                    </a:p>
                  </a:txBody>
                  <a:tcPr marL="47625" marR="47625" marT="23813" marB="23813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Remove pages from the inactive list</a:t>
                      </a:r>
                    </a:p>
                  </a:txBody>
                  <a:tcPr marL="47625" marR="47625" marT="23813" marB="23813" anchor="ctr"/>
                </a:tc>
                <a:extLst>
                  <a:ext uri="{0D108BD9-81ED-4DB2-BD59-A6C34878D82A}">
                    <a16:rowId xmlns:a16="http://schemas.microsoft.com/office/drawing/2014/main" val="4256563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5914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061D3-7A01-C9F8-52AE-75E7E825F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文本框 41">
            <a:extLst>
              <a:ext uri="{FF2B5EF4-FFF2-40B4-BE49-F238E27FC236}">
                <a16:creationId xmlns:a16="http://schemas.microsoft.com/office/drawing/2014/main" id="{765C11DA-CE12-01D3-3752-903267099D4F}"/>
              </a:ext>
            </a:extLst>
          </p:cNvPr>
          <p:cNvSpPr/>
          <p:nvPr/>
        </p:nvSpPr>
        <p:spPr>
          <a:xfrm>
            <a:off x="483633" y="580147"/>
            <a:ext cx="9373063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fr-FR" altLang="zh-CN" sz="36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Modification</a:t>
            </a:r>
            <a:endParaRPr lang="zh-CN" altLang="en-US" sz="3600" b="1" dirty="0">
              <a:solidFill>
                <a:srgbClr val="87BB3B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555ACDE-2CA2-1931-50A3-E8C44351B742}"/>
              </a:ext>
            </a:extLst>
          </p:cNvPr>
          <p:cNvSpPr txBox="1"/>
          <p:nvPr/>
        </p:nvSpPr>
        <p:spPr>
          <a:xfrm>
            <a:off x="150777" y="1582889"/>
            <a:ext cx="581227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800" dirty="0">
                <a:solidFill>
                  <a:schemeClr val="accent2"/>
                </a:solidFill>
                <a:latin typeface="Calibri" panose="020F0502020204030204" charset="0"/>
                <a:cs typeface="Calibri" panose="020F0502020204030204" charset="0"/>
              </a:rPr>
              <a:t>Tracking Frequency:</a:t>
            </a:r>
            <a:br>
              <a:rPr lang="en-US" altLang="zh-CN" sz="3200" dirty="0">
                <a:solidFill>
                  <a:schemeClr val="accent2"/>
                </a:solidFill>
                <a:latin typeface="Calibri" panose="020F0502020204030204" charset="0"/>
                <a:cs typeface="Calibri" panose="020F0502020204030204" charset="0"/>
              </a:rPr>
            </a:b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Add a counter to the page;</a:t>
            </a:r>
            <a:b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</a:b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When the page is visited, increment counter;</a:t>
            </a:r>
            <a:b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</a:b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(</a:t>
            </a:r>
            <a:r>
              <a:rPr lang="en-US" altLang="zh-CN" sz="2000" i="1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use an unused field on the page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)</a:t>
            </a:r>
          </a:p>
          <a:p>
            <a:pPr marL="514350" indent="-514350">
              <a:buAutoNum type="arabicPeriod"/>
            </a:pPr>
            <a:endParaRPr lang="en-US" altLang="zh-CN" sz="2400" dirty="0">
              <a:solidFill>
                <a:schemeClr val="bg2">
                  <a:lumMod val="50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514350" indent="-514350">
              <a:buAutoNum type="arabicPeriod"/>
            </a:pPr>
            <a:r>
              <a:rPr lang="en-US" altLang="zh-CN" sz="2800" dirty="0">
                <a:solidFill>
                  <a:schemeClr val="accent2"/>
                </a:solidFill>
                <a:latin typeface="Calibri" panose="020F0502020204030204" charset="0"/>
                <a:cs typeface="Calibri" panose="020F0502020204030204" charset="0"/>
              </a:rPr>
              <a:t>Inactive-&gt;Active:</a:t>
            </a:r>
            <a:br>
              <a:rPr lang="en-US" altLang="zh-CN" sz="2800" dirty="0">
                <a:solidFill>
                  <a:schemeClr val="accent2"/>
                </a:solidFill>
                <a:latin typeface="Calibri" panose="020F0502020204030204" charset="0"/>
                <a:cs typeface="Calibri" panose="020F0502020204030204" charset="0"/>
              </a:rPr>
            </a:b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Modify :</a:t>
            </a:r>
            <a:r>
              <a:rPr lang="en-US" altLang="zh-CN" sz="2400" i="1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referenced=1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-&gt;</a:t>
            </a:r>
            <a:b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</a:br>
            <a:r>
              <a:rPr lang="en-US" altLang="zh-CN" sz="2400" i="1" dirty="0">
                <a:solidFill>
                  <a:srgbClr val="92D050"/>
                </a:solidFill>
                <a:latin typeface="Calibri" panose="020F0502020204030204" charset="0"/>
                <a:cs typeface="Calibri" panose="020F0502020204030204" charset="0"/>
              </a:rPr>
              <a:t>referenced=1 &amp;&amp; </a:t>
            </a:r>
            <a:r>
              <a:rPr lang="en-US" altLang="zh-CN" sz="2400" b="1" i="1" dirty="0" err="1">
                <a:solidFill>
                  <a:srgbClr val="92D050"/>
                </a:solidFill>
                <a:latin typeface="Calibri" panose="020F0502020204030204" charset="0"/>
                <a:cs typeface="Calibri" panose="020F0502020204030204" charset="0"/>
              </a:rPr>
              <a:t>freq_count</a:t>
            </a:r>
            <a:r>
              <a:rPr lang="en-US" altLang="zh-CN" sz="2400" b="1" i="1" dirty="0">
                <a:solidFill>
                  <a:srgbClr val="92D050"/>
                </a:solidFill>
                <a:latin typeface="Calibri" panose="020F0502020204030204" charset="0"/>
                <a:cs typeface="Calibri" panose="020F0502020204030204" charset="0"/>
              </a:rPr>
              <a:t> &gt; threshold</a:t>
            </a:r>
            <a:r>
              <a:rPr lang="en-US" altLang="zh-CN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;</a:t>
            </a:r>
          </a:p>
          <a:p>
            <a:endParaRPr lang="en-US" altLang="zh-CN" sz="28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>
              <a:buFontTx/>
              <a:buChar char="-"/>
            </a:pPr>
            <a:r>
              <a:rPr lang="en-US" altLang="zh-CN" sz="20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</a:rPr>
              <a:t>referenced bit 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indicates a recent visit;</a:t>
            </a:r>
          </a:p>
          <a:p>
            <a:pPr marL="457200" indent="-457200">
              <a:buFontTx/>
              <a:buChar char="-"/>
            </a:pPr>
            <a:r>
              <a:rPr lang="en-US" altLang="zh-CN" sz="2000" dirty="0" err="1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</a:rPr>
              <a:t>freq_count</a:t>
            </a:r>
            <a:r>
              <a:rPr lang="en-US" altLang="zh-CN" sz="2000" dirty="0">
                <a:solidFill>
                  <a:srgbClr val="87BB3B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reflects long-term visit trends;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02304B8-7C8B-F832-DC34-954C99836F5A}"/>
              </a:ext>
            </a:extLst>
          </p:cNvPr>
          <p:cNvSpPr/>
          <p:nvPr/>
        </p:nvSpPr>
        <p:spPr>
          <a:xfrm>
            <a:off x="5875506" y="223736"/>
            <a:ext cx="5749047" cy="6366753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void </a:t>
            </a:r>
            <a:r>
              <a:rPr lang="en-US" altLang="zh-CN" sz="1400" b="1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mark_page_accessed</a:t>
            </a:r>
            <a:r>
              <a:rPr lang="en-US" altLang="zh-CN" sz="1400" b="1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(struct page *page)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{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page = 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compound_head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(page);</a:t>
            </a:r>
          </a:p>
          <a:p>
            <a:endParaRPr lang="en-US" altLang="zh-CN" sz="1100" dirty="0">
              <a:solidFill>
                <a:schemeClr val="accent2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if (!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PageReferenced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(page)) {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SetPageReferenced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(page);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 /* Initialize the counter*/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if (page-&gt;private == 0)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		page-&gt;private = 1;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} else {</a:t>
            </a:r>
          </a:p>
          <a:p>
            <a:endParaRPr lang="en-US" altLang="zh-CN" sz="1100" dirty="0">
              <a:solidFill>
                <a:schemeClr val="accent2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/* When access pages, the counter increments */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if (page-&gt;private &lt; 1024)</a:t>
            </a:r>
          </a:p>
          <a:p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    page-&gt;private++;</a:t>
            </a:r>
          </a:p>
          <a:p>
            <a:endParaRPr lang="en-US" altLang="zh-CN" sz="1100" dirty="0">
              <a:solidFill>
                <a:schemeClr val="accent2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if (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PageUnevictable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(page)) {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    /*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     * 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Unevictable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pages...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     */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} else if (!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PageActive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(page)) {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    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if (page-&gt;private &gt;= THRESHOLD){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    	if (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PageLRU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(page))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  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activate_page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(page);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        else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  __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lru_cache_activate_page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(page);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        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        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ClearPageReferenced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(page);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    	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workingset_activation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(page);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    </a:t>
            </a:r>
            <a:r>
              <a:rPr lang="en-US" altLang="zh-CN" sz="1100" dirty="0">
                <a:solidFill>
                  <a:srgbClr val="87BB3B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}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}</a:t>
            </a:r>
          </a:p>
          <a:p>
            <a:endParaRPr lang="en-US" altLang="zh-CN" sz="1100" dirty="0">
              <a:solidFill>
                <a:schemeClr val="accent2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if (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page_is_idle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(page))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        </a:t>
            </a:r>
            <a:r>
              <a:rPr lang="en-US" altLang="zh-CN" sz="1100" dirty="0" err="1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clear_page_idle</a:t>
            </a:r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(page);</a:t>
            </a:r>
          </a:p>
          <a:p>
            <a:r>
              <a:rPr lang="en-US" altLang="zh-CN" sz="1100" dirty="0">
                <a:solidFill>
                  <a:schemeClr val="accent2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}</a:t>
            </a:r>
            <a:endParaRPr lang="zh-CN" altLang="en-US" sz="1100" dirty="0">
              <a:solidFill>
                <a:schemeClr val="accent2"/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4" name="菱形 3">
            <a:extLst>
              <a:ext uri="{FF2B5EF4-FFF2-40B4-BE49-F238E27FC236}">
                <a16:creationId xmlns:a16="http://schemas.microsoft.com/office/drawing/2014/main" id="{6EFC20D0-C6F8-B963-58A1-4EAD4E73CF36}"/>
              </a:ext>
            </a:extLst>
          </p:cNvPr>
          <p:cNvSpPr/>
          <p:nvPr/>
        </p:nvSpPr>
        <p:spPr>
          <a:xfrm>
            <a:off x="6161743" y="1514309"/>
            <a:ext cx="233464" cy="233464"/>
          </a:xfrm>
          <a:prstGeom prst="diamond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1</a:t>
            </a:r>
            <a:endParaRPr lang="zh-CN" altLang="en-US" sz="1600" dirty="0"/>
          </a:p>
        </p:txBody>
      </p:sp>
      <p:sp>
        <p:nvSpPr>
          <p:cNvPr id="5" name="菱形 4">
            <a:extLst>
              <a:ext uri="{FF2B5EF4-FFF2-40B4-BE49-F238E27FC236}">
                <a16:creationId xmlns:a16="http://schemas.microsoft.com/office/drawing/2014/main" id="{4E5D4F9E-FA15-80AF-865A-F4960C54A5E2}"/>
              </a:ext>
            </a:extLst>
          </p:cNvPr>
          <p:cNvSpPr/>
          <p:nvPr/>
        </p:nvSpPr>
        <p:spPr>
          <a:xfrm>
            <a:off x="6161743" y="2337269"/>
            <a:ext cx="233464" cy="233464"/>
          </a:xfrm>
          <a:prstGeom prst="diamond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1</a:t>
            </a:r>
            <a:endParaRPr lang="zh-CN" altLang="en-US" sz="1600" dirty="0"/>
          </a:p>
        </p:txBody>
      </p:sp>
      <p:sp>
        <p:nvSpPr>
          <p:cNvPr id="7" name="菱形 6">
            <a:extLst>
              <a:ext uri="{FF2B5EF4-FFF2-40B4-BE49-F238E27FC236}">
                <a16:creationId xmlns:a16="http://schemas.microsoft.com/office/drawing/2014/main" id="{22E0E30E-A6F9-14C1-9645-3D9AEF4538A1}"/>
              </a:ext>
            </a:extLst>
          </p:cNvPr>
          <p:cNvSpPr/>
          <p:nvPr/>
        </p:nvSpPr>
        <p:spPr>
          <a:xfrm>
            <a:off x="6161743" y="3791751"/>
            <a:ext cx="233464" cy="233464"/>
          </a:xfrm>
          <a:prstGeom prst="diamond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2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155060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89054c7-91b6-4ed7-9ba0-82a1de7a59d2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2500</Words>
  <Application>Microsoft Office PowerPoint</Application>
  <PresentationFormat>宽屏</PresentationFormat>
  <Paragraphs>335</Paragraphs>
  <Slides>18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SourceHanSerifCN</vt:lpstr>
      <vt:lpstr>等线</vt:lpstr>
      <vt:lpstr>宋体</vt:lpstr>
      <vt:lpstr>微软雅黑</vt:lpstr>
      <vt:lpstr>Arial</vt:lpstr>
      <vt:lpstr>Calibri</vt:lpstr>
      <vt:lpstr>Calibri Light</vt:lpstr>
      <vt:lpstr>Cascadia Code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Sky123.Org</dc:creator>
  <cp:lastModifiedBy>Lei Li</cp:lastModifiedBy>
  <cp:revision>102</cp:revision>
  <dcterms:created xsi:type="dcterms:W3CDTF">2014-03-17T14:50:00Z</dcterms:created>
  <dcterms:modified xsi:type="dcterms:W3CDTF">2026-03-24T02:20:58Z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4076E6E8303B429688BEEC54622B70F2</vt:lpwstr>
  </property>
</Properties>
</file>