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12192000"/>
  <p:embeddedFontLst>
    <p:embeddedFont>
      <p:font typeface="Liter" panose="02000503030000020004" pitchFamily="34" charset="0"/>
      <p:regular r:id="rId30"/>
    </p:embeddedFont>
    <p:embeddedFont>
      <p:font typeface="Liter" panose="02000503030000020004" pitchFamily="34" charset="-122"/>
      <p:regular r:id="rId31"/>
    </p:embeddedFont>
    <p:embeddedFont>
      <p:font typeface="Liter" panose="02000503030000020004" pitchFamily="34" charset="-120"/>
      <p:regular r:id="rId32"/>
    </p:embeddedFont>
    <p:embeddedFont>
      <p:font typeface="MiSans" pitchFamily="34" charset="-122"/>
      <p:regular r:id="rId33"/>
    </p:embeddedFont>
    <p:embeddedFont>
      <p:font typeface="MiSans" pitchFamily="34" charset="-120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  <p:embeddedFont>
      <p:font typeface="等线" panose="02010600030101010101" charset="-122"/>
      <p:regular r:id="rId3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created a GitHub repository for this group project.</a:t>
            </a:r>
            <a:endParaRPr lang="en-US" altLang="zh-CN" dirty="0"/>
          </a:p>
          <a:p>
            <a:r>
              <a:rPr lang="en-US" altLang="zh-CN" dirty="0"/>
              <a:t>You can find all the source code inside the src directory.</a:t>
            </a:r>
            <a:endParaRPr lang="en-US" altLang="zh-CN" dirty="0"/>
          </a:p>
          <a:p>
            <a:r>
              <a:rPr lang="en-US" altLang="zh-CN" dirty="0"/>
              <a:t>Our development process is divided into six stages, and each stage corresponds to a specific function.</a:t>
            </a:r>
            <a:endParaRPr lang="en-US" altLang="zh-CN" dirty="0"/>
          </a:p>
          <a:p>
            <a:r>
              <a:rPr lang="en-US" altLang="zh-CN" dirty="0"/>
              <a:t>After completing each stage, we committed the code to GitHub, so the entire development process is clearly recorded.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I will demonstrate our implementation step by step.</a:t>
            </a:r>
            <a:endParaRPr lang="en-US" altLang="zh-CN" dirty="0"/>
          </a:p>
          <a:p>
            <a:r>
              <a:rPr lang="en-US" altLang="zh-CN" dirty="0"/>
              <a:t>The demo consists of four parts:</a:t>
            </a:r>
            <a:endParaRPr lang="en-US" altLang="zh-CN" dirty="0"/>
          </a:p>
          <a:p>
            <a:r>
              <a:rPr lang="en-US" altLang="zh-CN" dirty="0"/>
              <a:t>Basic container setup</a:t>
            </a:r>
            <a:endParaRPr lang="en-US" altLang="zh-CN" dirty="0"/>
          </a:p>
          <a:p>
            <a:r>
              <a:rPr lang="en-US" altLang="zh-CN" dirty="0"/>
              <a:t>Isolation verification</a:t>
            </a:r>
            <a:endParaRPr lang="en-US" altLang="zh-CN" dirty="0"/>
          </a:p>
          <a:p>
            <a:r>
              <a:rPr lang="en-US" altLang="zh-CN" dirty="0"/>
              <a:t>Memory limitation</a:t>
            </a:r>
            <a:endParaRPr lang="en-US" altLang="zh-CN" dirty="0"/>
          </a:p>
          <a:p>
            <a:r>
              <a:rPr lang="en-US" altLang="zh-CN" dirty="0"/>
              <a:t>Root filesystem integration</a:t>
            </a:r>
            <a:endParaRPr lang="en-US" altLang="zh-CN" dirty="0"/>
          </a:p>
          <a:p>
            <a:r>
              <a:rPr lang="en-US" altLang="zh-CN" dirty="0"/>
              <a:t>For each step, I will show the commands we use and the expected results.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this demonstration, I am using a Windows machine with the built-in WSL Linux environment.</a:t>
            </a:r>
            <a:endParaRPr lang="en-US" altLang="zh-CN" dirty="0"/>
          </a:p>
          <a:p>
            <a:r>
              <a:rPr lang="en-US" altLang="zh-CN" dirty="0"/>
              <a:t>First, I navigate to the project directory and compile the code using the make command.</a:t>
            </a:r>
            <a:endParaRPr lang="en-US" altLang="zh-CN" dirty="0"/>
          </a:p>
          <a:p>
            <a:r>
              <a:rPr lang="en-US" altLang="zh-CN" dirty="0"/>
              <a:t>Now, I start our basic container.</a:t>
            </a:r>
            <a:endParaRPr lang="en-US" altLang="zh-CN" dirty="0"/>
          </a:p>
          <a:p>
            <a:r>
              <a:rPr lang="en-US" altLang="zh-CN" dirty="0"/>
              <a:t>Inside the container, I run several commands to verify the isolation:</a:t>
            </a:r>
            <a:endParaRPr lang="en-US" altLang="zh-CN" dirty="0"/>
          </a:p>
          <a:p>
            <a:r>
              <a:rPr lang="en-US" altLang="zh-CN" dirty="0"/>
              <a:t>I check the hostname</a:t>
            </a:r>
            <a:endParaRPr lang="en-US" altLang="zh-CN" dirty="0"/>
          </a:p>
          <a:p>
            <a:r>
              <a:rPr lang="en-US" altLang="zh-CN" dirty="0"/>
              <a:t>I inspect the shell process</a:t>
            </a:r>
            <a:endParaRPr lang="en-US" altLang="zh-CN" dirty="0"/>
          </a:p>
          <a:p>
            <a:r>
              <a:rPr lang="en-US" altLang="zh-CN" dirty="0"/>
              <a:t>And I examine the init process</a:t>
            </a:r>
            <a:endParaRPr lang="en-US" altLang="zh-CN" dirty="0"/>
          </a:p>
          <a:p>
            <a:r>
              <a:rPr lang="en-US" altLang="zh-CN" dirty="0"/>
              <a:t>As we can see here, the hostname has already been changed to the container name.</a:t>
            </a:r>
            <a:endParaRPr lang="en-US" altLang="zh-CN" dirty="0"/>
          </a:p>
          <a:p>
            <a:r>
              <a:rPr lang="en-US" altLang="zh-CN" dirty="0"/>
              <a:t>When I run ps, the shell process appears as PID 1, which indicates that it is the first process inside the container.</a:t>
            </a:r>
            <a:endParaRPr lang="en-US" altLang="zh-CN" dirty="0"/>
          </a:p>
          <a:p>
            <a:r>
              <a:rPr lang="en-US" altLang="zh-CN" dirty="0"/>
              <a:t>Additionally, when we check /proc/1/comm, it corresponds to the container’s init process, rather than the host’s systemd.</a:t>
            </a:r>
            <a:endParaRPr lang="en-US" altLang="zh-CN" dirty="0"/>
          </a:p>
          <a:p>
            <a:r>
              <a:rPr lang="en-US" altLang="zh-CN" dirty="0"/>
              <a:t>This demonstrates that UTS, PID, and MNT are working correctly.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we perform a side-by-side comparison using two terminals.</a:t>
            </a:r>
            <a:endParaRPr lang="en-US" altLang="zh-CN" dirty="0"/>
          </a:p>
          <a:p>
            <a:r>
              <a:rPr lang="en-US" altLang="zh-CN" dirty="0"/>
              <a:t>In another Linux terminal, which represents the host environment, I run the same set of commands.</a:t>
            </a:r>
            <a:endParaRPr lang="en-US" altLang="zh-CN" dirty="0"/>
          </a:p>
          <a:p>
            <a:r>
              <a:rPr lang="en-US" altLang="zh-CN" dirty="0"/>
              <a:t>Inside the container, we can see that the network interface only includes the loopback device.</a:t>
            </a:r>
            <a:endParaRPr lang="en-US" altLang="zh-CN" dirty="0"/>
          </a:p>
          <a:p>
            <a:r>
              <a:rPr lang="en-US" altLang="zh-CN" dirty="0"/>
              <a:t>However, on the host machine, we still have real network interfaces, such as eth0.</a:t>
            </a:r>
            <a:endParaRPr lang="en-US" altLang="zh-CN" dirty="0"/>
          </a:p>
          <a:p>
            <a:r>
              <a:rPr lang="en-US" altLang="zh-CN" dirty="0"/>
              <a:t>We can also observe that the hostname inside the container is different from the host.</a:t>
            </a:r>
            <a:endParaRPr lang="en-US" altLang="zh-CN" dirty="0"/>
          </a:p>
          <a:p>
            <a:r>
              <a:rPr lang="en-US" altLang="zh-CN" dirty="0"/>
              <a:t>In addition, the host’s PID 1 process is still systemd, and it is not affected by the container.</a:t>
            </a:r>
            <a:endParaRPr lang="en-US" altLang="zh-CN" dirty="0"/>
          </a:p>
          <a:p>
            <a:r>
              <a:rPr lang="en-US" altLang="zh-CN" dirty="0"/>
              <a:t>This demonstrates that the isolation is both effective and bidirectional, meaning the container is isolated from the host, and the host remains unaffected by the container.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Now, I will demonstrate memory limitation using cgroups.</a:t>
            </a:r>
            <a:endParaRPr lang="en-US" altLang="zh-CN" dirty="0"/>
          </a:p>
          <a:p>
            <a:r>
              <a:rPr lang="en-US" altLang="zh-CN" dirty="0"/>
              <a:t>First, I set the memory limit of the container to 50 MB.</a:t>
            </a:r>
            <a:endParaRPr lang="en-US" altLang="zh-CN" dirty="0"/>
          </a:p>
          <a:p>
            <a:r>
              <a:rPr lang="en-US" altLang="zh-CN" dirty="0"/>
              <a:t>Then, I run a test script inside the container that continuously allocates memory.</a:t>
            </a:r>
            <a:endParaRPr lang="en-US" altLang="zh-CN" dirty="0"/>
          </a:p>
          <a:p>
            <a:r>
              <a:rPr lang="en-US" altLang="zh-CN" dirty="0"/>
              <a:t>As we can observe, once the memory usage exceeds the limit, the process is automatically killed by the system.</a:t>
            </a:r>
            <a:endParaRPr lang="en-US" altLang="zh-CN" dirty="0"/>
          </a:p>
          <a:p>
            <a:r>
              <a:rPr lang="en-US" altLang="zh-CN" dirty="0"/>
              <a:t>This behavior is expected under cgroup memory control.</a:t>
            </a:r>
            <a:endParaRPr lang="en-US" altLang="zh-CN" dirty="0"/>
          </a:p>
          <a:p>
            <a:r>
              <a:rPr lang="en-US" altLang="zh-CN" dirty="0"/>
              <a:t>Importantly, the host system remains stable and unaffected throughout this process.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Finally, I will demonstrate root filesystem integration.</a:t>
            </a:r>
            <a:endParaRPr lang="en-US" altLang="zh-CN" dirty="0"/>
          </a:p>
          <a:p>
            <a:r>
              <a:rPr lang="en-US" altLang="zh-CN" dirty="0"/>
              <a:t>First, we prepare an Alpine Linux root filesystem.</a:t>
            </a:r>
            <a:endParaRPr lang="en-US" altLang="zh-CN" dirty="0"/>
          </a:p>
          <a:p>
            <a:r>
              <a:rPr lang="en-US" altLang="zh-CN" dirty="0"/>
              <a:t>Then, we start the container using the -r option to enable rootfs support.</a:t>
            </a:r>
            <a:endParaRPr lang="en-US" altLang="zh-CN" dirty="0"/>
          </a:p>
          <a:p>
            <a:r>
              <a:rPr lang="en-US" altLang="zh-CN" dirty="0"/>
              <a:t>Inside the container, we check the system version information, and we can see that it is now Alpine Linux.</a:t>
            </a:r>
            <a:endParaRPr lang="en-US" altLang="zh-CN" dirty="0"/>
          </a:p>
          <a:p>
            <a:r>
              <a:rPr lang="en-US" altLang="zh-CN" dirty="0"/>
              <a:t>The directory structure has also changed to match the Alpine user space.</a:t>
            </a:r>
            <a:endParaRPr lang="en-US" altLang="zh-CN" dirty="0"/>
          </a:p>
          <a:p>
            <a:r>
              <a:rPr lang="en-US" altLang="zh-CN" dirty="0"/>
              <a:t>This indicates that the root filesystem has been successfully switched, and the file system isolation is working as expected.</a:t>
            </a:r>
            <a:endParaRPr lang="en-US" altLang="zh-CN" dirty="0"/>
          </a:p>
          <a:p>
            <a:r>
              <a:rPr lang="en-US" altLang="zh-CN" dirty="0"/>
              <a:t>Together with namespaces and cgroups, this completes a fully functional lightweight container.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slide summarizes the key engineering challenges we encountered during the implementation, along with our solutions.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First, we faced a mount propagation leak issue.</a:t>
            </a:r>
            <a:endParaRPr lang="en-US" altLang="zh-CN" dirty="0"/>
          </a:p>
          <a:p>
            <a:r>
              <a:rPr lang="en-US" altLang="zh-CN" dirty="0"/>
              <a:t>When mounting /proc inside the container, it unintentionally affected the host system.</a:t>
            </a:r>
            <a:endParaRPr lang="en-US" altLang="zh-CN" dirty="0"/>
          </a:p>
          <a:p>
            <a:r>
              <a:rPr lang="en-US" altLang="zh-CN" dirty="0"/>
              <a:t>This was caused by Ubuntu’s default shared mount configuration.</a:t>
            </a:r>
            <a:endParaRPr lang="en-US" altLang="zh-CN" dirty="0"/>
          </a:p>
          <a:p>
            <a:r>
              <a:rPr lang="en-US" altLang="zh-CN" dirty="0"/>
              <a:t>We resolved this by remounting with MS_PRIVATE, which prevents propagation.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Second, we dealt with cgroup v1 and v2 compatibility.</a:t>
            </a:r>
            <a:endParaRPr lang="en-US" altLang="zh-CN" dirty="0"/>
          </a:p>
          <a:p>
            <a:r>
              <a:rPr lang="en-US" altLang="zh-CN" dirty="0"/>
              <a:t>Different Ubuntu versions use different cgroup layouts, which can break our code.</a:t>
            </a:r>
            <a:endParaRPr lang="en-US" altLang="zh-CN" dirty="0"/>
          </a:p>
          <a:p>
            <a:r>
              <a:rPr lang="en-US" altLang="zh-CN" dirty="0"/>
              <a:t>To address this, we implemented automatic detection of cgroup controllers, making our solution more portable.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Third, we encountered constraints with pivot_root.</a:t>
            </a:r>
            <a:endParaRPr lang="en-US" altLang="zh-CN" dirty="0"/>
          </a:p>
          <a:p>
            <a:r>
              <a:rPr lang="en-US" altLang="zh-CN" dirty="0"/>
              <a:t>The system may return an “invalid argument” error if the new root is not a proper mount point.</a:t>
            </a:r>
            <a:endParaRPr lang="en-US" altLang="zh-CN" dirty="0"/>
          </a:p>
          <a:p>
            <a:r>
              <a:rPr lang="en-US" altLang="zh-CN" dirty="0"/>
              <a:t>We fixed this by using a bind mount to ensure the new root is valid.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Fourth, we had a timing synchronization issue between the parent and child processes.</a:t>
            </a:r>
            <a:endParaRPr lang="en-US" altLang="zh-CN" dirty="0"/>
          </a:p>
          <a:p>
            <a:r>
              <a:rPr lang="en-US" altLang="zh-CN" dirty="0"/>
              <a:t>If cgroup configuration is delayed, the container may start without proper limits.</a:t>
            </a:r>
            <a:endParaRPr lang="en-US" altLang="zh-CN" dirty="0"/>
          </a:p>
          <a:p>
            <a:r>
              <a:rPr lang="en-US" altLang="zh-CN" dirty="0"/>
              <a:t>We solved this using pipe-based synchronization, ensuring configuration happens before execution.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Finally, we handled permission and capability issues.</a:t>
            </a:r>
            <a:endParaRPr lang="en-US" altLang="zh-CN" dirty="0"/>
          </a:p>
          <a:p>
            <a:r>
              <a:rPr lang="en-US" altLang="zh-CN" dirty="0"/>
              <a:t>Some operations require elevated privileges such as CAP_SYS_ADMIN.</a:t>
            </a:r>
            <a:endParaRPr lang="en-US" altLang="zh-CN" dirty="0"/>
          </a:p>
          <a:p>
            <a:r>
              <a:rPr lang="en-US" altLang="zh-CN" dirty="0"/>
              <a:t>We added an early root privilege check with clear error messages to improve usability.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Overall, these challenges reflect the complexity of working directly with low-level kernel features.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slide summarizes the key insights we gained from this project, across three levels: technical, engineering, and architectural.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From a technical perspective, we learned that</a:t>
            </a:r>
            <a:endParaRPr lang="en-US" altLang="zh-CN" dirty="0"/>
          </a:p>
          <a:p>
            <a:r>
              <a:rPr lang="en-US" altLang="zh-CN" dirty="0"/>
              <a:t>namespaces control what a container can see,</a:t>
            </a:r>
            <a:endParaRPr lang="en-US" altLang="zh-CN" dirty="0"/>
          </a:p>
          <a:p>
            <a:r>
              <a:rPr lang="en-US" altLang="zh-CN" dirty="0"/>
              <a:t>cgroups control how much resources it can use,</a:t>
            </a:r>
            <a:endParaRPr lang="en-US" altLang="zh-CN" dirty="0"/>
          </a:p>
          <a:p>
            <a:r>
              <a:rPr lang="en-US" altLang="zh-CN" dirty="0"/>
              <a:t>and pivot_root defines where the container lives in terms of filesystem.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From an engineering perspective, we realized that</a:t>
            </a:r>
            <a:endParaRPr lang="en-US" altLang="zh-CN" dirty="0"/>
          </a:p>
          <a:p>
            <a:r>
              <a:rPr lang="en-US" altLang="zh-CN" dirty="0"/>
              <a:t>handling system call errors is critical,</a:t>
            </a:r>
            <a:endParaRPr lang="en-US" altLang="zh-CN" dirty="0"/>
          </a:p>
          <a:p>
            <a:r>
              <a:rPr lang="en-US" altLang="zh-CN" dirty="0"/>
              <a:t>synchronization between processes must be carefully designed,</a:t>
            </a:r>
            <a:endParaRPr lang="en-US" altLang="zh-CN" dirty="0"/>
          </a:p>
          <a:p>
            <a:r>
              <a:rPr lang="en-US" altLang="zh-CN" dirty="0"/>
              <a:t>and compatibility across different system versions cannot be ignored.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From an architectural perspective, we now better understand the container stack, including Docker, containerd, and runc.</a:t>
            </a:r>
            <a:endParaRPr lang="en-US" altLang="zh-CN" dirty="0"/>
          </a:p>
          <a:p>
            <a:r>
              <a:rPr lang="en-US" altLang="zh-CN" dirty="0"/>
              <a:t>More importantly, we see that a container is essentially a process with isolation, rather than a lightweight virtual machine.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Overall, this project helped us understand containerization from the kernel level, not just from user-space tools.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To conclude, the core insight is: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 container is built from namespaces, cgroups, and pivot_root,</a:t>
            </a:r>
            <a:endParaRPr lang="en-US" altLang="zh-CN" dirty="0"/>
          </a:p>
          <a:p>
            <a:r>
              <a:rPr lang="en-US" altLang="zh-CN" dirty="0"/>
              <a:t>achieving lightweight yet strong isolation on top of a shared kernel.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the mandatory features, we successfully implemented multiple namespaces, including PID, UTS, IPC, mount, and network namespaces.</a:t>
            </a:r>
            <a:endParaRPr lang="en-US" altLang="zh-CN" dirty="0"/>
          </a:p>
          <a:p>
            <a:r>
              <a:rPr lang="en-US" altLang="zh-CN" dirty="0"/>
              <a:t>We also verified process isolation using ps aux, ensuring that only container processes are visible.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 the optional features, we implemented cgroup-based memory limits with OOM kill, as well as root filesystem support using pivot_root with Alpine Linux.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 terms of project scale, our implementation consists of approximately 460 lines of C code, developed across six stages, with full feature coverage.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Overall, we have built a functional lightweight container system that demonstrates the core principles of modern container technology.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0" y="6858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152400" y="0"/>
                </a:moveTo>
                <a:lnTo>
                  <a:pt x="609600" y="0"/>
                </a:lnTo>
                <a:cubicBezTo>
                  <a:pt x="693712" y="0"/>
                  <a:pt x="762000" y="68288"/>
                  <a:pt x="762000" y="152400"/>
                </a:cubicBezTo>
                <a:lnTo>
                  <a:pt x="762000" y="609600"/>
                </a:lnTo>
                <a:cubicBezTo>
                  <a:pt x="762000" y="693712"/>
                  <a:pt x="693712" y="762000"/>
                  <a:pt x="609600" y="762000"/>
                </a:cubicBezTo>
                <a:lnTo>
                  <a:pt x="152400" y="762000"/>
                </a:lnTo>
                <a:cubicBezTo>
                  <a:pt x="68288" y="762000"/>
                  <a:pt x="0" y="693712"/>
                  <a:pt x="0" y="609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" name="Shape 1"/>
          <p:cNvSpPr/>
          <p:nvPr/>
        </p:nvSpPr>
        <p:spPr>
          <a:xfrm>
            <a:off x="5924550" y="8953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50220" y="-1674"/>
                </a:moveTo>
                <a:cubicBezTo>
                  <a:pt x="163480" y="-9309"/>
                  <a:pt x="179822" y="-9309"/>
                  <a:pt x="193082" y="-1674"/>
                </a:cubicBezTo>
                <a:lnTo>
                  <a:pt x="310887" y="66303"/>
                </a:lnTo>
                <a:cubicBezTo>
                  <a:pt x="324148" y="73938"/>
                  <a:pt x="332318" y="88136"/>
                  <a:pt x="332318" y="103406"/>
                </a:cubicBezTo>
                <a:lnTo>
                  <a:pt x="332318" y="239360"/>
                </a:lnTo>
                <a:cubicBezTo>
                  <a:pt x="332318" y="254697"/>
                  <a:pt x="324148" y="268828"/>
                  <a:pt x="310887" y="276463"/>
                </a:cubicBezTo>
                <a:lnTo>
                  <a:pt x="193082" y="344574"/>
                </a:lnTo>
                <a:cubicBezTo>
                  <a:pt x="179822" y="352209"/>
                  <a:pt x="163480" y="352209"/>
                  <a:pt x="150220" y="344574"/>
                </a:cubicBezTo>
                <a:lnTo>
                  <a:pt x="32482" y="276597"/>
                </a:lnTo>
                <a:cubicBezTo>
                  <a:pt x="19221" y="268962"/>
                  <a:pt x="11050" y="254764"/>
                  <a:pt x="11050" y="239494"/>
                </a:cubicBezTo>
                <a:lnTo>
                  <a:pt x="11050" y="103540"/>
                </a:lnTo>
                <a:cubicBezTo>
                  <a:pt x="11050" y="88203"/>
                  <a:pt x="19221" y="74072"/>
                  <a:pt x="32482" y="66437"/>
                </a:cubicBezTo>
                <a:lnTo>
                  <a:pt x="150220" y="-1674"/>
                </a:lnTo>
                <a:close/>
                <a:moveTo>
                  <a:pt x="289389" y="239427"/>
                </a:moveTo>
                <a:lnTo>
                  <a:pt x="289389" y="128186"/>
                </a:lnTo>
                <a:lnTo>
                  <a:pt x="193082" y="183773"/>
                </a:lnTo>
                <a:lnTo>
                  <a:pt x="193082" y="295015"/>
                </a:lnTo>
                <a:lnTo>
                  <a:pt x="289389" y="239427"/>
                </a:lnTo>
                <a:close/>
              </a:path>
            </a:pathLst>
          </a:custGeom>
          <a:solidFill>
            <a:srgbClr val="FAFAFA"/>
          </a:solidFill>
        </p:spPr>
      </p:sp>
      <p:sp>
        <p:nvSpPr>
          <p:cNvPr id="4" name="Text 2"/>
          <p:cNvSpPr/>
          <p:nvPr/>
        </p:nvSpPr>
        <p:spPr>
          <a:xfrm>
            <a:off x="311150" y="2057400"/>
            <a:ext cx="11203940" cy="142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Lightweight Container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1D1D1D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Implementation with Linux Namespaces</a:t>
            </a:r>
            <a:endParaRPr lang="en-US" sz="4500" b="1" dirty="0">
              <a:solidFill>
                <a:srgbClr val="1D1D1D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846373" y="3714750"/>
            <a:ext cx="24955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638800" y="4476618"/>
            <a:ext cx="914400" cy="19050"/>
          </a:xfrm>
          <a:custGeom>
            <a:avLst/>
            <a:gdLst/>
            <a:ahLst/>
            <a:cxnLst/>
            <a:rect l="l" t="t" r="r" b="b"/>
            <a:pathLst>
              <a:path w="914400" h="19050">
                <a:moveTo>
                  <a:pt x="0" y="0"/>
                </a:moveTo>
                <a:lnTo>
                  <a:pt x="914400" y="0"/>
                </a:lnTo>
                <a:lnTo>
                  <a:pt x="91440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7" name="Text 5"/>
          <p:cNvSpPr/>
          <p:nvPr/>
        </p:nvSpPr>
        <p:spPr>
          <a:xfrm>
            <a:off x="2535875" y="4449445"/>
            <a:ext cx="7245985" cy="88519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CSC5031 Operating Systems — Topic 4</a:t>
            </a:r>
            <a:endParaRPr lang="en-US" sz="28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944267" y="5181917"/>
            <a:ext cx="1771015" cy="4349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2026-03-19</a:t>
            </a:r>
            <a:endParaRPr lang="en-US" sz="2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94622" y="3636563"/>
            <a:ext cx="609460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KaiWen</a:t>
            </a:r>
            <a:r>
              <a:rPr lang="en-US" altLang="zh-CN" sz="18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Wu                225040152    </a:t>
            </a:r>
            <a:endParaRPr lang="en-US" altLang="zh-CN" sz="1800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  <a:p>
            <a:r>
              <a:rPr lang="en-US" altLang="zh-CN" sz="1800" dirty="0" err="1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YuJie</a:t>
            </a:r>
            <a:r>
              <a:rPr lang="en-US" altLang="zh-CN" sz="18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 Li                        225040136</a:t>
            </a:r>
            <a:endParaRPr lang="zh-CN" altLang="en-US" dirty="0"/>
          </a:p>
        </p:txBody>
      </p:sp>
      <p:sp>
        <p:nvSpPr>
          <p:cNvPr id="12" name="Text 7"/>
          <p:cNvSpPr/>
          <p:nvPr/>
        </p:nvSpPr>
        <p:spPr>
          <a:xfrm>
            <a:off x="160020" y="5868035"/>
            <a:ext cx="115062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"From scratch: 460 lines of C code,</a:t>
            </a:r>
            <a:endParaRPr lang="en-US" sz="3200" dirty="0"/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powered by Linux syscalls"</a:t>
            </a:r>
            <a:endParaRPr lang="en-US" sz="2400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7754" y="377754"/>
            <a:ext cx="11502600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104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PHASE 3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77754" y="717746"/>
            <a:ext cx="11606482" cy="37775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Network + IPC Namespace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377754" y="1164701"/>
            <a:ext cx="11521487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Completing All 5 Mandatory Namespaces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77754" y="1586565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75551" y="0"/>
                </a:moveTo>
                <a:lnTo>
                  <a:pt x="302203" y="0"/>
                </a:lnTo>
                <a:cubicBezTo>
                  <a:pt x="343901" y="0"/>
                  <a:pt x="377754" y="33853"/>
                  <a:pt x="377754" y="75551"/>
                </a:cubicBezTo>
                <a:lnTo>
                  <a:pt x="377754" y="302203"/>
                </a:lnTo>
                <a:cubicBezTo>
                  <a:pt x="377754" y="343901"/>
                  <a:pt x="343901" y="377754"/>
                  <a:pt x="302203" y="377754"/>
                </a:cubicBezTo>
                <a:lnTo>
                  <a:pt x="75551" y="377754"/>
                </a:lnTo>
                <a:cubicBezTo>
                  <a:pt x="33853" y="377754"/>
                  <a:pt x="0" y="343901"/>
                  <a:pt x="0" y="302203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6" name="Shape 4"/>
          <p:cNvSpPr/>
          <p:nvPr/>
        </p:nvSpPr>
        <p:spPr>
          <a:xfrm>
            <a:off x="473373" y="1690448"/>
            <a:ext cx="191238" cy="169989"/>
          </a:xfrm>
          <a:custGeom>
            <a:avLst/>
            <a:gdLst/>
            <a:ahLst/>
            <a:cxnLst/>
            <a:rect l="l" t="t" r="r" b="b"/>
            <a:pathLst>
              <a:path w="191238" h="169989">
                <a:moveTo>
                  <a:pt x="82338" y="29217"/>
                </a:moveTo>
                <a:lnTo>
                  <a:pt x="108899" y="29217"/>
                </a:lnTo>
                <a:lnTo>
                  <a:pt x="108899" y="45153"/>
                </a:lnTo>
                <a:lnTo>
                  <a:pt x="82338" y="45153"/>
                </a:lnTo>
                <a:lnTo>
                  <a:pt x="82338" y="29217"/>
                </a:lnTo>
                <a:close/>
                <a:moveTo>
                  <a:pt x="79682" y="10624"/>
                </a:moveTo>
                <a:cubicBezTo>
                  <a:pt x="70884" y="10624"/>
                  <a:pt x="63746" y="17763"/>
                  <a:pt x="63746" y="26561"/>
                </a:cubicBezTo>
                <a:lnTo>
                  <a:pt x="63746" y="47809"/>
                </a:lnTo>
                <a:cubicBezTo>
                  <a:pt x="63746" y="56608"/>
                  <a:pt x="70884" y="63746"/>
                  <a:pt x="79682" y="63746"/>
                </a:cubicBezTo>
                <a:lnTo>
                  <a:pt x="84995" y="63746"/>
                </a:lnTo>
                <a:lnTo>
                  <a:pt x="84995" y="74370"/>
                </a:lnTo>
                <a:lnTo>
                  <a:pt x="10624" y="74370"/>
                </a:lnTo>
                <a:cubicBezTo>
                  <a:pt x="4748" y="74370"/>
                  <a:pt x="0" y="79118"/>
                  <a:pt x="0" y="84995"/>
                </a:cubicBezTo>
                <a:cubicBezTo>
                  <a:pt x="0" y="90871"/>
                  <a:pt x="4748" y="95619"/>
                  <a:pt x="10624" y="95619"/>
                </a:cubicBezTo>
                <a:lnTo>
                  <a:pt x="42497" y="95619"/>
                </a:lnTo>
                <a:lnTo>
                  <a:pt x="42497" y="106243"/>
                </a:lnTo>
                <a:lnTo>
                  <a:pt x="37185" y="106243"/>
                </a:lnTo>
                <a:cubicBezTo>
                  <a:pt x="28387" y="106243"/>
                  <a:pt x="21249" y="113381"/>
                  <a:pt x="21249" y="122180"/>
                </a:cubicBezTo>
                <a:lnTo>
                  <a:pt x="21249" y="143428"/>
                </a:lnTo>
                <a:cubicBezTo>
                  <a:pt x="21249" y="152227"/>
                  <a:pt x="28387" y="159365"/>
                  <a:pt x="37185" y="159365"/>
                </a:cubicBezTo>
                <a:lnTo>
                  <a:pt x="69058" y="159365"/>
                </a:lnTo>
                <a:cubicBezTo>
                  <a:pt x="77856" y="159365"/>
                  <a:pt x="84995" y="152227"/>
                  <a:pt x="84995" y="143428"/>
                </a:cubicBezTo>
                <a:lnTo>
                  <a:pt x="84995" y="122180"/>
                </a:lnTo>
                <a:cubicBezTo>
                  <a:pt x="84995" y="113381"/>
                  <a:pt x="77856" y="106243"/>
                  <a:pt x="69058" y="106243"/>
                </a:cubicBezTo>
                <a:lnTo>
                  <a:pt x="63746" y="106243"/>
                </a:lnTo>
                <a:lnTo>
                  <a:pt x="63746" y="95619"/>
                </a:lnTo>
                <a:lnTo>
                  <a:pt x="127492" y="95619"/>
                </a:lnTo>
                <a:lnTo>
                  <a:pt x="127492" y="106243"/>
                </a:lnTo>
                <a:lnTo>
                  <a:pt x="122180" y="106243"/>
                </a:lnTo>
                <a:cubicBezTo>
                  <a:pt x="113381" y="106243"/>
                  <a:pt x="106243" y="113381"/>
                  <a:pt x="106243" y="122180"/>
                </a:cubicBezTo>
                <a:lnTo>
                  <a:pt x="106243" y="143428"/>
                </a:lnTo>
                <a:cubicBezTo>
                  <a:pt x="106243" y="152227"/>
                  <a:pt x="113381" y="159365"/>
                  <a:pt x="122180" y="159365"/>
                </a:cubicBezTo>
                <a:lnTo>
                  <a:pt x="154053" y="159365"/>
                </a:lnTo>
                <a:cubicBezTo>
                  <a:pt x="162851" y="159365"/>
                  <a:pt x="169989" y="152227"/>
                  <a:pt x="169989" y="143428"/>
                </a:cubicBezTo>
                <a:lnTo>
                  <a:pt x="169989" y="122180"/>
                </a:lnTo>
                <a:cubicBezTo>
                  <a:pt x="169989" y="113381"/>
                  <a:pt x="162851" y="106243"/>
                  <a:pt x="154053" y="106243"/>
                </a:cubicBezTo>
                <a:lnTo>
                  <a:pt x="148741" y="106243"/>
                </a:lnTo>
                <a:lnTo>
                  <a:pt x="148741" y="95619"/>
                </a:lnTo>
                <a:lnTo>
                  <a:pt x="180613" y="95619"/>
                </a:lnTo>
                <a:cubicBezTo>
                  <a:pt x="186490" y="95619"/>
                  <a:pt x="191238" y="90871"/>
                  <a:pt x="191238" y="84995"/>
                </a:cubicBezTo>
                <a:cubicBezTo>
                  <a:pt x="191238" y="79118"/>
                  <a:pt x="186490" y="74370"/>
                  <a:pt x="180613" y="74370"/>
                </a:cubicBezTo>
                <a:lnTo>
                  <a:pt x="106243" y="74370"/>
                </a:lnTo>
                <a:lnTo>
                  <a:pt x="106243" y="63746"/>
                </a:lnTo>
                <a:lnTo>
                  <a:pt x="111555" y="63746"/>
                </a:lnTo>
                <a:cubicBezTo>
                  <a:pt x="120354" y="63746"/>
                  <a:pt x="127492" y="56608"/>
                  <a:pt x="127492" y="47809"/>
                </a:cubicBezTo>
                <a:lnTo>
                  <a:pt x="127492" y="26561"/>
                </a:lnTo>
                <a:cubicBezTo>
                  <a:pt x="127492" y="17763"/>
                  <a:pt x="120354" y="10624"/>
                  <a:pt x="111555" y="10624"/>
                </a:cubicBezTo>
                <a:lnTo>
                  <a:pt x="79682" y="10624"/>
                </a:lnTo>
                <a:close/>
                <a:moveTo>
                  <a:pt x="148741" y="124836"/>
                </a:moveTo>
                <a:lnTo>
                  <a:pt x="151397" y="124836"/>
                </a:lnTo>
                <a:lnTo>
                  <a:pt x="151397" y="140772"/>
                </a:lnTo>
                <a:lnTo>
                  <a:pt x="124836" y="140772"/>
                </a:lnTo>
                <a:lnTo>
                  <a:pt x="124836" y="124836"/>
                </a:lnTo>
                <a:lnTo>
                  <a:pt x="148741" y="124836"/>
                </a:lnTo>
                <a:close/>
                <a:moveTo>
                  <a:pt x="63746" y="124836"/>
                </a:moveTo>
                <a:lnTo>
                  <a:pt x="66402" y="124836"/>
                </a:lnTo>
                <a:lnTo>
                  <a:pt x="66402" y="140772"/>
                </a:lnTo>
                <a:lnTo>
                  <a:pt x="39841" y="140772"/>
                </a:lnTo>
                <a:lnTo>
                  <a:pt x="39841" y="124836"/>
                </a:lnTo>
                <a:lnTo>
                  <a:pt x="63746" y="124836"/>
                </a:lnTo>
                <a:close/>
              </a:path>
            </a:pathLst>
          </a:custGeom>
          <a:solidFill>
            <a:srgbClr val="FAFAFA"/>
          </a:solidFill>
        </p:spPr>
      </p:sp>
      <p:sp>
        <p:nvSpPr>
          <p:cNvPr id="7" name="Text 5"/>
          <p:cNvSpPr/>
          <p:nvPr/>
        </p:nvSpPr>
        <p:spPr>
          <a:xfrm>
            <a:off x="868833" y="1624341"/>
            <a:ext cx="2275966" cy="30220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Network Namespace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77754" y="2429111"/>
            <a:ext cx="5628530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ISOLATES</a:t>
            </a:r>
            <a:endParaRPr lang="en-US" sz="10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04905" y="2721870"/>
            <a:ext cx="115687" cy="132214"/>
          </a:xfrm>
          <a:custGeom>
            <a:avLst/>
            <a:gdLst/>
            <a:ahLst/>
            <a:cxnLst/>
            <a:rect l="l" t="t" r="r" b="b"/>
            <a:pathLst>
              <a:path w="115687" h="132214">
                <a:moveTo>
                  <a:pt x="112278" y="18102"/>
                </a:moveTo>
                <a:cubicBezTo>
                  <a:pt x="115971" y="20788"/>
                  <a:pt x="116797" y="25952"/>
                  <a:pt x="114112" y="29645"/>
                </a:cubicBezTo>
                <a:lnTo>
                  <a:pt x="48005" y="120542"/>
                </a:lnTo>
                <a:cubicBezTo>
                  <a:pt x="46585" y="122504"/>
                  <a:pt x="44390" y="123718"/>
                  <a:pt x="41962" y="123925"/>
                </a:cubicBezTo>
                <a:cubicBezTo>
                  <a:pt x="39535" y="124131"/>
                  <a:pt x="37185" y="123227"/>
                  <a:pt x="35481" y="121523"/>
                </a:cubicBezTo>
                <a:lnTo>
                  <a:pt x="2427" y="88470"/>
                </a:lnTo>
                <a:cubicBezTo>
                  <a:pt x="-801" y="85242"/>
                  <a:pt x="-801" y="80000"/>
                  <a:pt x="2427" y="76772"/>
                </a:cubicBezTo>
                <a:cubicBezTo>
                  <a:pt x="5655" y="73544"/>
                  <a:pt x="10897" y="73544"/>
                  <a:pt x="14125" y="76772"/>
                </a:cubicBezTo>
                <a:lnTo>
                  <a:pt x="40336" y="102982"/>
                </a:lnTo>
                <a:lnTo>
                  <a:pt x="100761" y="19910"/>
                </a:lnTo>
                <a:cubicBezTo>
                  <a:pt x="103447" y="16217"/>
                  <a:pt x="108612" y="15391"/>
                  <a:pt x="112304" y="1807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0" name="Text 8"/>
          <p:cNvSpPr/>
          <p:nvPr/>
        </p:nvSpPr>
        <p:spPr>
          <a:xfrm>
            <a:off x="618572" y="2693538"/>
            <a:ext cx="1218256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Network interfaces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225465" y="2721870"/>
            <a:ext cx="115687" cy="132214"/>
          </a:xfrm>
          <a:custGeom>
            <a:avLst/>
            <a:gdLst/>
            <a:ahLst/>
            <a:cxnLst/>
            <a:rect l="l" t="t" r="r" b="b"/>
            <a:pathLst>
              <a:path w="115687" h="132214">
                <a:moveTo>
                  <a:pt x="112278" y="18102"/>
                </a:moveTo>
                <a:cubicBezTo>
                  <a:pt x="115971" y="20788"/>
                  <a:pt x="116797" y="25952"/>
                  <a:pt x="114112" y="29645"/>
                </a:cubicBezTo>
                <a:lnTo>
                  <a:pt x="48005" y="120542"/>
                </a:lnTo>
                <a:cubicBezTo>
                  <a:pt x="46585" y="122504"/>
                  <a:pt x="44390" y="123718"/>
                  <a:pt x="41962" y="123925"/>
                </a:cubicBezTo>
                <a:cubicBezTo>
                  <a:pt x="39535" y="124131"/>
                  <a:pt x="37185" y="123227"/>
                  <a:pt x="35481" y="121523"/>
                </a:cubicBezTo>
                <a:lnTo>
                  <a:pt x="2427" y="88470"/>
                </a:lnTo>
                <a:cubicBezTo>
                  <a:pt x="-801" y="85242"/>
                  <a:pt x="-801" y="80000"/>
                  <a:pt x="2427" y="76772"/>
                </a:cubicBezTo>
                <a:cubicBezTo>
                  <a:pt x="5655" y="73544"/>
                  <a:pt x="10897" y="73544"/>
                  <a:pt x="14125" y="76772"/>
                </a:cubicBezTo>
                <a:lnTo>
                  <a:pt x="40336" y="102982"/>
                </a:lnTo>
                <a:lnTo>
                  <a:pt x="100761" y="19910"/>
                </a:lnTo>
                <a:cubicBezTo>
                  <a:pt x="103447" y="16217"/>
                  <a:pt x="108612" y="15391"/>
                  <a:pt x="112304" y="1807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2" name="Text 10"/>
          <p:cNvSpPr/>
          <p:nvPr/>
        </p:nvSpPr>
        <p:spPr>
          <a:xfrm>
            <a:off x="3439132" y="2693538"/>
            <a:ext cx="831058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IP addresses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04905" y="2986297"/>
            <a:ext cx="115687" cy="132214"/>
          </a:xfrm>
          <a:custGeom>
            <a:avLst/>
            <a:gdLst/>
            <a:ahLst/>
            <a:cxnLst/>
            <a:rect l="l" t="t" r="r" b="b"/>
            <a:pathLst>
              <a:path w="115687" h="132214">
                <a:moveTo>
                  <a:pt x="112278" y="18102"/>
                </a:moveTo>
                <a:cubicBezTo>
                  <a:pt x="115971" y="20788"/>
                  <a:pt x="116797" y="25952"/>
                  <a:pt x="114112" y="29645"/>
                </a:cubicBezTo>
                <a:lnTo>
                  <a:pt x="48005" y="120542"/>
                </a:lnTo>
                <a:cubicBezTo>
                  <a:pt x="46585" y="122504"/>
                  <a:pt x="44390" y="123718"/>
                  <a:pt x="41962" y="123925"/>
                </a:cubicBezTo>
                <a:cubicBezTo>
                  <a:pt x="39535" y="124131"/>
                  <a:pt x="37185" y="123227"/>
                  <a:pt x="35481" y="121523"/>
                </a:cubicBezTo>
                <a:lnTo>
                  <a:pt x="2427" y="88470"/>
                </a:lnTo>
                <a:cubicBezTo>
                  <a:pt x="-801" y="85242"/>
                  <a:pt x="-801" y="80000"/>
                  <a:pt x="2427" y="76772"/>
                </a:cubicBezTo>
                <a:cubicBezTo>
                  <a:pt x="5655" y="73544"/>
                  <a:pt x="10897" y="73544"/>
                  <a:pt x="14125" y="76772"/>
                </a:cubicBezTo>
                <a:lnTo>
                  <a:pt x="40336" y="102982"/>
                </a:lnTo>
                <a:lnTo>
                  <a:pt x="100761" y="19910"/>
                </a:lnTo>
                <a:cubicBezTo>
                  <a:pt x="103447" y="16217"/>
                  <a:pt x="108612" y="15391"/>
                  <a:pt x="112304" y="1807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4" name="Text 12"/>
          <p:cNvSpPr/>
          <p:nvPr/>
        </p:nvSpPr>
        <p:spPr>
          <a:xfrm>
            <a:off x="618572" y="2957966"/>
            <a:ext cx="934940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Routing tables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3225465" y="2986297"/>
            <a:ext cx="115687" cy="132214"/>
          </a:xfrm>
          <a:custGeom>
            <a:avLst/>
            <a:gdLst/>
            <a:ahLst/>
            <a:cxnLst/>
            <a:rect l="l" t="t" r="r" b="b"/>
            <a:pathLst>
              <a:path w="115687" h="132214">
                <a:moveTo>
                  <a:pt x="112278" y="18102"/>
                </a:moveTo>
                <a:cubicBezTo>
                  <a:pt x="115971" y="20788"/>
                  <a:pt x="116797" y="25952"/>
                  <a:pt x="114112" y="29645"/>
                </a:cubicBezTo>
                <a:lnTo>
                  <a:pt x="48005" y="120542"/>
                </a:lnTo>
                <a:cubicBezTo>
                  <a:pt x="46585" y="122504"/>
                  <a:pt x="44390" y="123718"/>
                  <a:pt x="41962" y="123925"/>
                </a:cubicBezTo>
                <a:cubicBezTo>
                  <a:pt x="39535" y="124131"/>
                  <a:pt x="37185" y="123227"/>
                  <a:pt x="35481" y="121523"/>
                </a:cubicBezTo>
                <a:lnTo>
                  <a:pt x="2427" y="88470"/>
                </a:lnTo>
                <a:cubicBezTo>
                  <a:pt x="-801" y="85242"/>
                  <a:pt x="-801" y="80000"/>
                  <a:pt x="2427" y="76772"/>
                </a:cubicBezTo>
                <a:cubicBezTo>
                  <a:pt x="5655" y="73544"/>
                  <a:pt x="10897" y="73544"/>
                  <a:pt x="14125" y="76772"/>
                </a:cubicBezTo>
                <a:lnTo>
                  <a:pt x="40336" y="102982"/>
                </a:lnTo>
                <a:lnTo>
                  <a:pt x="100761" y="19910"/>
                </a:lnTo>
                <a:cubicBezTo>
                  <a:pt x="103447" y="16217"/>
                  <a:pt x="108612" y="15391"/>
                  <a:pt x="112304" y="1807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6" name="Text 14"/>
          <p:cNvSpPr/>
          <p:nvPr/>
        </p:nvSpPr>
        <p:spPr>
          <a:xfrm>
            <a:off x="3439132" y="2957966"/>
            <a:ext cx="868833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iptables rules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81951" y="3302141"/>
            <a:ext cx="5561374" cy="1727174"/>
          </a:xfrm>
          <a:custGeom>
            <a:avLst/>
            <a:gdLst/>
            <a:ahLst/>
            <a:cxnLst/>
            <a:rect l="l" t="t" r="r" b="b"/>
            <a:pathLst>
              <a:path w="5561374" h="1727174">
                <a:moveTo>
                  <a:pt x="75547" y="0"/>
                </a:moveTo>
                <a:lnTo>
                  <a:pt x="5485827" y="0"/>
                </a:lnTo>
                <a:cubicBezTo>
                  <a:pt x="5527550" y="0"/>
                  <a:pt x="5561374" y="33823"/>
                  <a:pt x="5561374" y="75547"/>
                </a:cubicBezTo>
                <a:lnTo>
                  <a:pt x="5561374" y="1651627"/>
                </a:lnTo>
                <a:cubicBezTo>
                  <a:pt x="5561374" y="1693350"/>
                  <a:pt x="5527550" y="1727174"/>
                  <a:pt x="5485827" y="1727174"/>
                </a:cubicBezTo>
                <a:lnTo>
                  <a:pt x="75547" y="1727174"/>
                </a:lnTo>
                <a:cubicBezTo>
                  <a:pt x="33823" y="1727174"/>
                  <a:pt x="0" y="1693350"/>
                  <a:pt x="0" y="1651627"/>
                </a:cubicBezTo>
                <a:lnTo>
                  <a:pt x="0" y="75547"/>
                </a:lnTo>
                <a:cubicBezTo>
                  <a:pt x="0" y="33851"/>
                  <a:pt x="33851" y="0"/>
                  <a:pt x="75547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37250" y="3457443"/>
            <a:ext cx="5316883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INITIAL STATE</a:t>
            </a:r>
            <a:endParaRPr lang="en-US" sz="10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537250" y="3721870"/>
            <a:ext cx="5250776" cy="1152149"/>
          </a:xfrm>
          <a:custGeom>
            <a:avLst/>
            <a:gdLst/>
            <a:ahLst/>
            <a:cxnLst/>
            <a:rect l="l" t="t" r="r" b="b"/>
            <a:pathLst>
              <a:path w="5250776" h="1152149">
                <a:moveTo>
                  <a:pt x="75546" y="0"/>
                </a:moveTo>
                <a:lnTo>
                  <a:pt x="5175230" y="0"/>
                </a:lnTo>
                <a:cubicBezTo>
                  <a:pt x="5216953" y="0"/>
                  <a:pt x="5250776" y="33823"/>
                  <a:pt x="5250776" y="75546"/>
                </a:cubicBezTo>
                <a:lnTo>
                  <a:pt x="5250776" y="1076602"/>
                </a:lnTo>
                <a:cubicBezTo>
                  <a:pt x="5250776" y="1118325"/>
                  <a:pt x="5216953" y="1152149"/>
                  <a:pt x="5175230" y="1152149"/>
                </a:cubicBezTo>
                <a:lnTo>
                  <a:pt x="75546" y="1152149"/>
                </a:lnTo>
                <a:cubicBezTo>
                  <a:pt x="33823" y="1152149"/>
                  <a:pt x="0" y="1118325"/>
                  <a:pt x="0" y="1076602"/>
                </a:cubicBezTo>
                <a:lnTo>
                  <a:pt x="0" y="75546"/>
                </a:lnTo>
                <a:cubicBezTo>
                  <a:pt x="0" y="33851"/>
                  <a:pt x="33851" y="0"/>
                  <a:pt x="75546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0" name="Text 18"/>
          <p:cNvSpPr/>
          <p:nvPr/>
        </p:nvSpPr>
        <p:spPr>
          <a:xfrm>
            <a:off x="688351" y="3872972"/>
            <a:ext cx="5009958" cy="1983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ip link show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88351" y="4107099"/>
            <a:ext cx="5009958" cy="1983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1: lo: mtu 65536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88351" y="4303450"/>
            <a:ext cx="5009958" cy="198321"/>
          </a:xfrm>
          <a:prstGeom prst="rect">
            <a:avLst/>
          </a:prstGeom>
          <a:noFill/>
        </p:spPr>
        <p:txBody>
          <a:bodyPr wrap="square" lIns="151101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qdisc noop state DOWN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702517" y="4583750"/>
            <a:ext cx="113326" cy="113326"/>
          </a:xfrm>
          <a:custGeom>
            <a:avLst/>
            <a:gdLst/>
            <a:ahLst/>
            <a:cxnLst/>
            <a:rect l="l" t="t" r="r" b="b"/>
            <a:pathLst>
              <a:path w="113326" h="113326">
                <a:moveTo>
                  <a:pt x="56663" y="113326"/>
                </a:moveTo>
                <a:cubicBezTo>
                  <a:pt x="87936" y="113326"/>
                  <a:pt x="113326" y="87936"/>
                  <a:pt x="113326" y="56663"/>
                </a:cubicBezTo>
                <a:cubicBezTo>
                  <a:pt x="113326" y="25390"/>
                  <a:pt x="87936" y="0"/>
                  <a:pt x="56663" y="0"/>
                </a:cubicBezTo>
                <a:cubicBezTo>
                  <a:pt x="25390" y="0"/>
                  <a:pt x="0" y="25390"/>
                  <a:pt x="0" y="56663"/>
                </a:cubicBezTo>
                <a:cubicBezTo>
                  <a:pt x="0" y="87936"/>
                  <a:pt x="25390" y="113326"/>
                  <a:pt x="56663" y="113326"/>
                </a:cubicBezTo>
                <a:close/>
                <a:moveTo>
                  <a:pt x="75344" y="47079"/>
                </a:moveTo>
                <a:lnTo>
                  <a:pt x="57637" y="75411"/>
                </a:lnTo>
                <a:cubicBezTo>
                  <a:pt x="56707" y="76894"/>
                  <a:pt x="55114" y="77823"/>
                  <a:pt x="53365" y="77912"/>
                </a:cubicBezTo>
                <a:cubicBezTo>
                  <a:pt x="51616" y="78000"/>
                  <a:pt x="49934" y="77203"/>
                  <a:pt x="48894" y="75787"/>
                </a:cubicBezTo>
                <a:lnTo>
                  <a:pt x="38270" y="61621"/>
                </a:lnTo>
                <a:cubicBezTo>
                  <a:pt x="36499" y="59275"/>
                  <a:pt x="36986" y="55955"/>
                  <a:pt x="39332" y="54184"/>
                </a:cubicBezTo>
                <a:cubicBezTo>
                  <a:pt x="41678" y="52413"/>
                  <a:pt x="44998" y="52900"/>
                  <a:pt x="46769" y="55246"/>
                </a:cubicBezTo>
                <a:lnTo>
                  <a:pt x="52745" y="63215"/>
                </a:lnTo>
                <a:lnTo>
                  <a:pt x="66336" y="41457"/>
                </a:lnTo>
                <a:cubicBezTo>
                  <a:pt x="67885" y="38978"/>
                  <a:pt x="71161" y="38203"/>
                  <a:pt x="73662" y="39775"/>
                </a:cubicBezTo>
                <a:cubicBezTo>
                  <a:pt x="76163" y="41346"/>
                  <a:pt x="76916" y="44600"/>
                  <a:pt x="75344" y="4710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4" name="Text 22"/>
          <p:cNvSpPr/>
          <p:nvPr/>
        </p:nvSpPr>
        <p:spPr>
          <a:xfrm>
            <a:off x="858099" y="4575357"/>
            <a:ext cx="4835488" cy="1511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Only loopback, no eth0/wlan0</a:t>
            </a:r>
            <a:endParaRPr lang="en-US" sz="89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6245527" y="1586565"/>
            <a:ext cx="377754" cy="377754"/>
          </a:xfrm>
          <a:custGeom>
            <a:avLst/>
            <a:gdLst/>
            <a:ahLst/>
            <a:cxnLst/>
            <a:rect l="l" t="t" r="r" b="b"/>
            <a:pathLst>
              <a:path w="377754" h="377754">
                <a:moveTo>
                  <a:pt x="75551" y="0"/>
                </a:moveTo>
                <a:lnTo>
                  <a:pt x="302203" y="0"/>
                </a:lnTo>
                <a:cubicBezTo>
                  <a:pt x="343901" y="0"/>
                  <a:pt x="377754" y="33853"/>
                  <a:pt x="377754" y="75551"/>
                </a:cubicBezTo>
                <a:lnTo>
                  <a:pt x="377754" y="302203"/>
                </a:lnTo>
                <a:cubicBezTo>
                  <a:pt x="377754" y="343901"/>
                  <a:pt x="343901" y="377754"/>
                  <a:pt x="302203" y="377754"/>
                </a:cubicBezTo>
                <a:lnTo>
                  <a:pt x="75551" y="377754"/>
                </a:lnTo>
                <a:cubicBezTo>
                  <a:pt x="33853" y="377754"/>
                  <a:pt x="0" y="343901"/>
                  <a:pt x="0" y="302203"/>
                </a:cubicBezTo>
                <a:lnTo>
                  <a:pt x="0" y="75551"/>
                </a:lnTo>
                <a:cubicBezTo>
                  <a:pt x="0" y="33825"/>
                  <a:pt x="33825" y="0"/>
                  <a:pt x="75551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6" name="Shape 24"/>
          <p:cNvSpPr/>
          <p:nvPr/>
        </p:nvSpPr>
        <p:spPr>
          <a:xfrm>
            <a:off x="6341146" y="1690448"/>
            <a:ext cx="191238" cy="169989"/>
          </a:xfrm>
          <a:custGeom>
            <a:avLst/>
            <a:gdLst/>
            <a:ahLst/>
            <a:cxnLst/>
            <a:rect l="l" t="t" r="r" b="b"/>
            <a:pathLst>
              <a:path w="191238" h="169989">
                <a:moveTo>
                  <a:pt x="127492" y="47809"/>
                </a:moveTo>
                <a:cubicBezTo>
                  <a:pt x="127492" y="80081"/>
                  <a:pt x="98939" y="106243"/>
                  <a:pt x="63746" y="106243"/>
                </a:cubicBezTo>
                <a:cubicBezTo>
                  <a:pt x="54881" y="106243"/>
                  <a:pt x="46448" y="104583"/>
                  <a:pt x="38779" y="101595"/>
                </a:cubicBezTo>
                <a:lnTo>
                  <a:pt x="11687" y="115938"/>
                </a:lnTo>
                <a:cubicBezTo>
                  <a:pt x="8599" y="117565"/>
                  <a:pt x="4814" y="117000"/>
                  <a:pt x="2324" y="114543"/>
                </a:cubicBezTo>
                <a:cubicBezTo>
                  <a:pt x="-166" y="112087"/>
                  <a:pt x="-730" y="108268"/>
                  <a:pt x="930" y="105181"/>
                </a:cubicBezTo>
                <a:lnTo>
                  <a:pt x="12749" y="82870"/>
                </a:lnTo>
                <a:cubicBezTo>
                  <a:pt x="4748" y="73109"/>
                  <a:pt x="0" y="60957"/>
                  <a:pt x="0" y="47809"/>
                </a:cubicBezTo>
                <a:cubicBezTo>
                  <a:pt x="0" y="15538"/>
                  <a:pt x="28553" y="-10624"/>
                  <a:pt x="63746" y="-10624"/>
                </a:cubicBezTo>
                <a:cubicBezTo>
                  <a:pt x="98939" y="-10624"/>
                  <a:pt x="127492" y="15538"/>
                  <a:pt x="127492" y="47809"/>
                </a:cubicBezTo>
                <a:close/>
                <a:moveTo>
                  <a:pt x="127492" y="169989"/>
                </a:moveTo>
                <a:cubicBezTo>
                  <a:pt x="96250" y="169989"/>
                  <a:pt x="70253" y="149371"/>
                  <a:pt x="64808" y="122180"/>
                </a:cubicBezTo>
                <a:cubicBezTo>
                  <a:pt x="104650" y="121682"/>
                  <a:pt x="139278" y="93328"/>
                  <a:pt x="143096" y="54881"/>
                </a:cubicBezTo>
                <a:cubicBezTo>
                  <a:pt x="170753" y="61256"/>
                  <a:pt x="191238" y="84198"/>
                  <a:pt x="191238" y="111555"/>
                </a:cubicBezTo>
                <a:cubicBezTo>
                  <a:pt x="191238" y="124703"/>
                  <a:pt x="186490" y="136855"/>
                  <a:pt x="178489" y="146616"/>
                </a:cubicBezTo>
                <a:lnTo>
                  <a:pt x="190308" y="168927"/>
                </a:lnTo>
                <a:cubicBezTo>
                  <a:pt x="191935" y="172014"/>
                  <a:pt x="191371" y="175799"/>
                  <a:pt x="188914" y="178289"/>
                </a:cubicBezTo>
                <a:cubicBezTo>
                  <a:pt x="186457" y="180779"/>
                  <a:pt x="182639" y="181344"/>
                  <a:pt x="179551" y="179684"/>
                </a:cubicBezTo>
                <a:lnTo>
                  <a:pt x="152459" y="165341"/>
                </a:lnTo>
                <a:cubicBezTo>
                  <a:pt x="144790" y="168329"/>
                  <a:pt x="136357" y="169989"/>
                  <a:pt x="127492" y="169989"/>
                </a:cubicBezTo>
                <a:close/>
              </a:path>
            </a:pathLst>
          </a:custGeom>
          <a:solidFill>
            <a:srgbClr val="FAFAFA"/>
          </a:solidFill>
        </p:spPr>
      </p:sp>
      <p:sp>
        <p:nvSpPr>
          <p:cNvPr id="27" name="Text 25"/>
          <p:cNvSpPr/>
          <p:nvPr/>
        </p:nvSpPr>
        <p:spPr>
          <a:xfrm>
            <a:off x="6736607" y="1624341"/>
            <a:ext cx="1756555" cy="30220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8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IPC Namespace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245527" y="2115421"/>
            <a:ext cx="5628530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ISOLATES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272678" y="2408180"/>
            <a:ext cx="115687" cy="132214"/>
          </a:xfrm>
          <a:custGeom>
            <a:avLst/>
            <a:gdLst/>
            <a:ahLst/>
            <a:cxnLst/>
            <a:rect l="l" t="t" r="r" b="b"/>
            <a:pathLst>
              <a:path w="115687" h="132214">
                <a:moveTo>
                  <a:pt x="112278" y="18102"/>
                </a:moveTo>
                <a:cubicBezTo>
                  <a:pt x="115971" y="20788"/>
                  <a:pt x="116797" y="25952"/>
                  <a:pt x="114112" y="29645"/>
                </a:cubicBezTo>
                <a:lnTo>
                  <a:pt x="48005" y="120542"/>
                </a:lnTo>
                <a:cubicBezTo>
                  <a:pt x="46585" y="122504"/>
                  <a:pt x="44390" y="123718"/>
                  <a:pt x="41962" y="123925"/>
                </a:cubicBezTo>
                <a:cubicBezTo>
                  <a:pt x="39535" y="124131"/>
                  <a:pt x="37185" y="123227"/>
                  <a:pt x="35481" y="121523"/>
                </a:cubicBezTo>
                <a:lnTo>
                  <a:pt x="2427" y="88470"/>
                </a:lnTo>
                <a:cubicBezTo>
                  <a:pt x="-801" y="85242"/>
                  <a:pt x="-801" y="80000"/>
                  <a:pt x="2427" y="76772"/>
                </a:cubicBezTo>
                <a:cubicBezTo>
                  <a:pt x="5655" y="73544"/>
                  <a:pt x="10897" y="73544"/>
                  <a:pt x="14125" y="76772"/>
                </a:cubicBezTo>
                <a:lnTo>
                  <a:pt x="40336" y="102982"/>
                </a:lnTo>
                <a:lnTo>
                  <a:pt x="100761" y="19910"/>
                </a:lnTo>
                <a:cubicBezTo>
                  <a:pt x="103447" y="16217"/>
                  <a:pt x="108612" y="15391"/>
                  <a:pt x="112304" y="1807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0" name="Text 28"/>
          <p:cNvSpPr/>
          <p:nvPr/>
        </p:nvSpPr>
        <p:spPr>
          <a:xfrm>
            <a:off x="6486345" y="2379848"/>
            <a:ext cx="2228747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Shared memory segments (shmget)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6272678" y="2672607"/>
            <a:ext cx="115687" cy="132214"/>
          </a:xfrm>
          <a:custGeom>
            <a:avLst/>
            <a:gdLst/>
            <a:ahLst/>
            <a:cxnLst/>
            <a:rect l="l" t="t" r="r" b="b"/>
            <a:pathLst>
              <a:path w="115687" h="132214">
                <a:moveTo>
                  <a:pt x="112278" y="18102"/>
                </a:moveTo>
                <a:cubicBezTo>
                  <a:pt x="115971" y="20788"/>
                  <a:pt x="116797" y="25952"/>
                  <a:pt x="114112" y="29645"/>
                </a:cubicBezTo>
                <a:lnTo>
                  <a:pt x="48005" y="120542"/>
                </a:lnTo>
                <a:cubicBezTo>
                  <a:pt x="46585" y="122504"/>
                  <a:pt x="44390" y="123718"/>
                  <a:pt x="41962" y="123925"/>
                </a:cubicBezTo>
                <a:cubicBezTo>
                  <a:pt x="39535" y="124131"/>
                  <a:pt x="37185" y="123227"/>
                  <a:pt x="35481" y="121523"/>
                </a:cubicBezTo>
                <a:lnTo>
                  <a:pt x="2427" y="88470"/>
                </a:lnTo>
                <a:cubicBezTo>
                  <a:pt x="-801" y="85242"/>
                  <a:pt x="-801" y="80000"/>
                  <a:pt x="2427" y="76772"/>
                </a:cubicBezTo>
                <a:cubicBezTo>
                  <a:pt x="5655" y="73544"/>
                  <a:pt x="10897" y="73544"/>
                  <a:pt x="14125" y="76772"/>
                </a:cubicBezTo>
                <a:lnTo>
                  <a:pt x="40336" y="102982"/>
                </a:lnTo>
                <a:lnTo>
                  <a:pt x="100761" y="19910"/>
                </a:lnTo>
                <a:cubicBezTo>
                  <a:pt x="103447" y="16217"/>
                  <a:pt x="108612" y="15391"/>
                  <a:pt x="112304" y="1807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2" name="Text 30"/>
          <p:cNvSpPr/>
          <p:nvPr/>
        </p:nvSpPr>
        <p:spPr>
          <a:xfrm>
            <a:off x="6486345" y="2644276"/>
            <a:ext cx="1737667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Semaphore arrays (semget)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6272678" y="2937035"/>
            <a:ext cx="115687" cy="132214"/>
          </a:xfrm>
          <a:custGeom>
            <a:avLst/>
            <a:gdLst/>
            <a:ahLst/>
            <a:cxnLst/>
            <a:rect l="l" t="t" r="r" b="b"/>
            <a:pathLst>
              <a:path w="115687" h="132214">
                <a:moveTo>
                  <a:pt x="112278" y="18102"/>
                </a:moveTo>
                <a:cubicBezTo>
                  <a:pt x="115971" y="20788"/>
                  <a:pt x="116797" y="25952"/>
                  <a:pt x="114112" y="29645"/>
                </a:cubicBezTo>
                <a:lnTo>
                  <a:pt x="48005" y="120542"/>
                </a:lnTo>
                <a:cubicBezTo>
                  <a:pt x="46585" y="122504"/>
                  <a:pt x="44390" y="123718"/>
                  <a:pt x="41962" y="123925"/>
                </a:cubicBezTo>
                <a:cubicBezTo>
                  <a:pt x="39535" y="124131"/>
                  <a:pt x="37185" y="123227"/>
                  <a:pt x="35481" y="121523"/>
                </a:cubicBezTo>
                <a:lnTo>
                  <a:pt x="2427" y="88470"/>
                </a:lnTo>
                <a:cubicBezTo>
                  <a:pt x="-801" y="85242"/>
                  <a:pt x="-801" y="80000"/>
                  <a:pt x="2427" y="76772"/>
                </a:cubicBezTo>
                <a:cubicBezTo>
                  <a:pt x="5655" y="73544"/>
                  <a:pt x="10897" y="73544"/>
                  <a:pt x="14125" y="76772"/>
                </a:cubicBezTo>
                <a:lnTo>
                  <a:pt x="40336" y="102982"/>
                </a:lnTo>
                <a:lnTo>
                  <a:pt x="100761" y="19910"/>
                </a:lnTo>
                <a:cubicBezTo>
                  <a:pt x="103447" y="16217"/>
                  <a:pt x="108612" y="15391"/>
                  <a:pt x="112304" y="1807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4" name="Text 32"/>
          <p:cNvSpPr/>
          <p:nvPr/>
        </p:nvSpPr>
        <p:spPr>
          <a:xfrm>
            <a:off x="6486345" y="2908703"/>
            <a:ext cx="1652672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Message queues (msgget)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6249725" y="3252879"/>
            <a:ext cx="5561374" cy="2076596"/>
          </a:xfrm>
          <a:custGeom>
            <a:avLst/>
            <a:gdLst/>
            <a:ahLst/>
            <a:cxnLst/>
            <a:rect l="l" t="t" r="r" b="b"/>
            <a:pathLst>
              <a:path w="5561374" h="2076596">
                <a:moveTo>
                  <a:pt x="75547" y="0"/>
                </a:moveTo>
                <a:lnTo>
                  <a:pt x="5485827" y="0"/>
                </a:lnTo>
                <a:cubicBezTo>
                  <a:pt x="5527550" y="0"/>
                  <a:pt x="5561374" y="33823"/>
                  <a:pt x="5561374" y="75547"/>
                </a:cubicBezTo>
                <a:lnTo>
                  <a:pt x="5561374" y="2001049"/>
                </a:lnTo>
                <a:cubicBezTo>
                  <a:pt x="5561374" y="2042773"/>
                  <a:pt x="5527550" y="2076596"/>
                  <a:pt x="5485827" y="2076596"/>
                </a:cubicBezTo>
                <a:lnTo>
                  <a:pt x="75547" y="2076596"/>
                </a:lnTo>
                <a:cubicBezTo>
                  <a:pt x="33823" y="2076596"/>
                  <a:pt x="0" y="2042773"/>
                  <a:pt x="0" y="2001049"/>
                </a:cubicBezTo>
                <a:lnTo>
                  <a:pt x="0" y="75547"/>
                </a:lnTo>
                <a:cubicBezTo>
                  <a:pt x="0" y="33851"/>
                  <a:pt x="33851" y="0"/>
                  <a:pt x="75547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405024" y="3408180"/>
            <a:ext cx="5316883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VERIFICATION</a:t>
            </a:r>
            <a:endParaRPr lang="en-US" sz="10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6405024" y="3672608"/>
            <a:ext cx="5250776" cy="1501571"/>
          </a:xfrm>
          <a:custGeom>
            <a:avLst/>
            <a:gdLst/>
            <a:ahLst/>
            <a:cxnLst/>
            <a:rect l="l" t="t" r="r" b="b"/>
            <a:pathLst>
              <a:path w="5250776" h="1501571">
                <a:moveTo>
                  <a:pt x="75544" y="0"/>
                </a:moveTo>
                <a:lnTo>
                  <a:pt x="5175232" y="0"/>
                </a:lnTo>
                <a:cubicBezTo>
                  <a:pt x="5216954" y="0"/>
                  <a:pt x="5250776" y="33822"/>
                  <a:pt x="5250776" y="75544"/>
                </a:cubicBezTo>
                <a:lnTo>
                  <a:pt x="5250776" y="1426027"/>
                </a:lnTo>
                <a:cubicBezTo>
                  <a:pt x="5250776" y="1467749"/>
                  <a:pt x="5216954" y="1501571"/>
                  <a:pt x="5175232" y="1501571"/>
                </a:cubicBezTo>
                <a:lnTo>
                  <a:pt x="75544" y="1501571"/>
                </a:lnTo>
                <a:cubicBezTo>
                  <a:pt x="33822" y="1501571"/>
                  <a:pt x="0" y="1467749"/>
                  <a:pt x="0" y="1426027"/>
                </a:cubicBezTo>
                <a:lnTo>
                  <a:pt x="0" y="75544"/>
                </a:lnTo>
                <a:cubicBezTo>
                  <a:pt x="0" y="33850"/>
                  <a:pt x="33850" y="0"/>
                  <a:pt x="75544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38" name="Shape 36"/>
          <p:cNvSpPr/>
          <p:nvPr/>
        </p:nvSpPr>
        <p:spPr>
          <a:xfrm>
            <a:off x="6577964" y="3848891"/>
            <a:ext cx="107424" cy="122770"/>
          </a:xfrm>
          <a:custGeom>
            <a:avLst/>
            <a:gdLst/>
            <a:ahLst/>
            <a:cxnLst/>
            <a:rect l="l" t="t" r="r" b="b"/>
            <a:pathLst>
              <a:path w="107424" h="122770">
                <a:moveTo>
                  <a:pt x="15346" y="7673"/>
                </a:moveTo>
                <a:cubicBezTo>
                  <a:pt x="6882" y="7673"/>
                  <a:pt x="0" y="14555"/>
                  <a:pt x="0" y="23019"/>
                </a:cubicBezTo>
                <a:lnTo>
                  <a:pt x="0" y="38366"/>
                </a:lnTo>
                <a:cubicBezTo>
                  <a:pt x="0" y="46830"/>
                  <a:pt x="6882" y="53712"/>
                  <a:pt x="15346" y="53712"/>
                </a:cubicBezTo>
                <a:lnTo>
                  <a:pt x="92077" y="53712"/>
                </a:lnTo>
                <a:cubicBezTo>
                  <a:pt x="100542" y="53712"/>
                  <a:pt x="107424" y="46830"/>
                  <a:pt x="107424" y="38366"/>
                </a:cubicBezTo>
                <a:lnTo>
                  <a:pt x="107424" y="23019"/>
                </a:lnTo>
                <a:cubicBezTo>
                  <a:pt x="107424" y="14555"/>
                  <a:pt x="100542" y="7673"/>
                  <a:pt x="92077" y="7673"/>
                </a:cubicBezTo>
                <a:lnTo>
                  <a:pt x="15346" y="7673"/>
                </a:lnTo>
                <a:close/>
                <a:moveTo>
                  <a:pt x="67140" y="24938"/>
                </a:moveTo>
                <a:cubicBezTo>
                  <a:pt x="70316" y="24938"/>
                  <a:pt x="72895" y="27516"/>
                  <a:pt x="72895" y="30692"/>
                </a:cubicBezTo>
                <a:cubicBezTo>
                  <a:pt x="72895" y="33869"/>
                  <a:pt x="70316" y="36447"/>
                  <a:pt x="67140" y="36447"/>
                </a:cubicBezTo>
                <a:cubicBezTo>
                  <a:pt x="63964" y="36447"/>
                  <a:pt x="61385" y="33869"/>
                  <a:pt x="61385" y="30692"/>
                </a:cubicBezTo>
                <a:cubicBezTo>
                  <a:pt x="61385" y="27516"/>
                  <a:pt x="63964" y="24938"/>
                  <a:pt x="67140" y="24938"/>
                </a:cubicBezTo>
                <a:close/>
                <a:moveTo>
                  <a:pt x="80568" y="30692"/>
                </a:moveTo>
                <a:cubicBezTo>
                  <a:pt x="80568" y="27516"/>
                  <a:pt x="83146" y="24938"/>
                  <a:pt x="86323" y="24938"/>
                </a:cubicBezTo>
                <a:cubicBezTo>
                  <a:pt x="89499" y="24938"/>
                  <a:pt x="92077" y="27516"/>
                  <a:pt x="92077" y="30692"/>
                </a:cubicBezTo>
                <a:cubicBezTo>
                  <a:pt x="92077" y="33869"/>
                  <a:pt x="89499" y="36447"/>
                  <a:pt x="86323" y="36447"/>
                </a:cubicBezTo>
                <a:cubicBezTo>
                  <a:pt x="83146" y="36447"/>
                  <a:pt x="80568" y="33869"/>
                  <a:pt x="80568" y="30692"/>
                </a:cubicBezTo>
                <a:close/>
                <a:moveTo>
                  <a:pt x="15346" y="69058"/>
                </a:moveTo>
                <a:cubicBezTo>
                  <a:pt x="6882" y="69058"/>
                  <a:pt x="0" y="75940"/>
                  <a:pt x="0" y="84404"/>
                </a:cubicBezTo>
                <a:lnTo>
                  <a:pt x="0" y="99751"/>
                </a:lnTo>
                <a:cubicBezTo>
                  <a:pt x="0" y="108215"/>
                  <a:pt x="6882" y="115097"/>
                  <a:pt x="15346" y="115097"/>
                </a:cubicBezTo>
                <a:lnTo>
                  <a:pt x="92077" y="115097"/>
                </a:lnTo>
                <a:cubicBezTo>
                  <a:pt x="100542" y="115097"/>
                  <a:pt x="107424" y="108215"/>
                  <a:pt x="107424" y="99751"/>
                </a:cubicBezTo>
                <a:lnTo>
                  <a:pt x="107424" y="84404"/>
                </a:lnTo>
                <a:cubicBezTo>
                  <a:pt x="107424" y="75940"/>
                  <a:pt x="100542" y="69058"/>
                  <a:pt x="92077" y="69058"/>
                </a:cubicBezTo>
                <a:lnTo>
                  <a:pt x="15346" y="69058"/>
                </a:lnTo>
                <a:close/>
                <a:moveTo>
                  <a:pt x="67140" y="86323"/>
                </a:moveTo>
                <a:cubicBezTo>
                  <a:pt x="70316" y="86323"/>
                  <a:pt x="72895" y="88901"/>
                  <a:pt x="72895" y="92077"/>
                </a:cubicBezTo>
                <a:cubicBezTo>
                  <a:pt x="72895" y="95254"/>
                  <a:pt x="70316" y="97832"/>
                  <a:pt x="67140" y="97832"/>
                </a:cubicBezTo>
                <a:cubicBezTo>
                  <a:pt x="63964" y="97832"/>
                  <a:pt x="61385" y="95254"/>
                  <a:pt x="61385" y="92077"/>
                </a:cubicBezTo>
                <a:cubicBezTo>
                  <a:pt x="61385" y="88901"/>
                  <a:pt x="63964" y="86323"/>
                  <a:pt x="67140" y="86323"/>
                </a:cubicBezTo>
                <a:close/>
                <a:moveTo>
                  <a:pt x="80568" y="92077"/>
                </a:moveTo>
                <a:cubicBezTo>
                  <a:pt x="80568" y="88901"/>
                  <a:pt x="83146" y="86323"/>
                  <a:pt x="86323" y="86323"/>
                </a:cubicBezTo>
                <a:cubicBezTo>
                  <a:pt x="89499" y="86323"/>
                  <a:pt x="92077" y="88901"/>
                  <a:pt x="92077" y="92077"/>
                </a:cubicBezTo>
                <a:cubicBezTo>
                  <a:pt x="92077" y="95254"/>
                  <a:pt x="89499" y="97832"/>
                  <a:pt x="86323" y="97832"/>
                </a:cubicBezTo>
                <a:cubicBezTo>
                  <a:pt x="83146" y="97832"/>
                  <a:pt x="80568" y="95254"/>
                  <a:pt x="80568" y="92077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39" name="Text 37"/>
          <p:cNvSpPr/>
          <p:nvPr/>
        </p:nvSpPr>
        <p:spPr>
          <a:xfrm>
            <a:off x="6735317" y="3823709"/>
            <a:ext cx="4830767" cy="1983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Host: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6556125" y="4020061"/>
            <a:ext cx="5009958" cy="1983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ipcmk -M 4096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6556125" y="4216413"/>
            <a:ext cx="5005236" cy="1511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# Create shared memory</a:t>
            </a:r>
            <a:endParaRPr lang="en-US" sz="89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2" name="Shape 40"/>
          <p:cNvSpPr/>
          <p:nvPr/>
        </p:nvSpPr>
        <p:spPr>
          <a:xfrm>
            <a:off x="6570291" y="4468118"/>
            <a:ext cx="122770" cy="122770"/>
          </a:xfrm>
          <a:custGeom>
            <a:avLst/>
            <a:gdLst/>
            <a:ahLst/>
            <a:cxnLst/>
            <a:rect l="l" t="t" r="r" b="b"/>
            <a:pathLst>
              <a:path w="122770" h="122770">
                <a:moveTo>
                  <a:pt x="53784" y="-599"/>
                </a:moveTo>
                <a:cubicBezTo>
                  <a:pt x="58532" y="-3333"/>
                  <a:pt x="64382" y="-3333"/>
                  <a:pt x="69130" y="-599"/>
                </a:cubicBezTo>
                <a:lnTo>
                  <a:pt x="111308" y="23739"/>
                </a:lnTo>
                <a:cubicBezTo>
                  <a:pt x="116056" y="26472"/>
                  <a:pt x="118981" y="31556"/>
                  <a:pt x="118981" y="37023"/>
                </a:cubicBezTo>
                <a:lnTo>
                  <a:pt x="118981" y="85699"/>
                </a:lnTo>
                <a:cubicBezTo>
                  <a:pt x="118981" y="91190"/>
                  <a:pt x="116056" y="96250"/>
                  <a:pt x="111308" y="98983"/>
                </a:cubicBezTo>
                <a:lnTo>
                  <a:pt x="69130" y="123369"/>
                </a:lnTo>
                <a:cubicBezTo>
                  <a:pt x="64382" y="126103"/>
                  <a:pt x="58532" y="126103"/>
                  <a:pt x="53784" y="123369"/>
                </a:cubicBezTo>
                <a:lnTo>
                  <a:pt x="11630" y="99031"/>
                </a:lnTo>
                <a:cubicBezTo>
                  <a:pt x="6882" y="96298"/>
                  <a:pt x="3956" y="91214"/>
                  <a:pt x="3956" y="85747"/>
                </a:cubicBezTo>
                <a:lnTo>
                  <a:pt x="3956" y="37071"/>
                </a:lnTo>
                <a:cubicBezTo>
                  <a:pt x="3956" y="31580"/>
                  <a:pt x="6882" y="26520"/>
                  <a:pt x="11630" y="23787"/>
                </a:cubicBezTo>
                <a:lnTo>
                  <a:pt x="53784" y="-599"/>
                </a:lnTo>
                <a:close/>
                <a:moveTo>
                  <a:pt x="103611" y="85723"/>
                </a:moveTo>
                <a:lnTo>
                  <a:pt x="103611" y="45895"/>
                </a:lnTo>
                <a:lnTo>
                  <a:pt x="69130" y="65797"/>
                </a:lnTo>
                <a:lnTo>
                  <a:pt x="69130" y="105625"/>
                </a:lnTo>
                <a:lnTo>
                  <a:pt x="103611" y="85723"/>
                </a:lnTo>
                <a:close/>
              </a:path>
            </a:pathLst>
          </a:custGeom>
          <a:solidFill>
            <a:srgbClr val="86868B"/>
          </a:solidFill>
        </p:spPr>
      </p:sp>
      <p:sp>
        <p:nvSpPr>
          <p:cNvPr id="43" name="Text 41"/>
          <p:cNvSpPr/>
          <p:nvPr/>
        </p:nvSpPr>
        <p:spPr>
          <a:xfrm>
            <a:off x="6735317" y="4442936"/>
            <a:ext cx="4830767" cy="1983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Container: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6556125" y="4639287"/>
            <a:ext cx="5009958" cy="1983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ipcs -m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6570291" y="4881812"/>
            <a:ext cx="113326" cy="113326"/>
          </a:xfrm>
          <a:custGeom>
            <a:avLst/>
            <a:gdLst/>
            <a:ahLst/>
            <a:cxnLst/>
            <a:rect l="l" t="t" r="r" b="b"/>
            <a:pathLst>
              <a:path w="113326" h="113326">
                <a:moveTo>
                  <a:pt x="56663" y="113326"/>
                </a:moveTo>
                <a:cubicBezTo>
                  <a:pt x="87936" y="113326"/>
                  <a:pt x="113326" y="87936"/>
                  <a:pt x="113326" y="56663"/>
                </a:cubicBezTo>
                <a:cubicBezTo>
                  <a:pt x="113326" y="25390"/>
                  <a:pt x="87936" y="0"/>
                  <a:pt x="56663" y="0"/>
                </a:cubicBezTo>
                <a:cubicBezTo>
                  <a:pt x="25390" y="0"/>
                  <a:pt x="0" y="25390"/>
                  <a:pt x="0" y="56663"/>
                </a:cubicBezTo>
                <a:cubicBezTo>
                  <a:pt x="0" y="87936"/>
                  <a:pt x="25390" y="113326"/>
                  <a:pt x="56663" y="113326"/>
                </a:cubicBezTo>
                <a:close/>
                <a:moveTo>
                  <a:pt x="75344" y="47079"/>
                </a:moveTo>
                <a:lnTo>
                  <a:pt x="57637" y="75411"/>
                </a:lnTo>
                <a:cubicBezTo>
                  <a:pt x="56707" y="76894"/>
                  <a:pt x="55114" y="77823"/>
                  <a:pt x="53365" y="77912"/>
                </a:cubicBezTo>
                <a:cubicBezTo>
                  <a:pt x="51616" y="78000"/>
                  <a:pt x="49934" y="77203"/>
                  <a:pt x="48894" y="75787"/>
                </a:cubicBezTo>
                <a:lnTo>
                  <a:pt x="38270" y="61621"/>
                </a:lnTo>
                <a:cubicBezTo>
                  <a:pt x="36499" y="59275"/>
                  <a:pt x="36986" y="55955"/>
                  <a:pt x="39332" y="54184"/>
                </a:cubicBezTo>
                <a:cubicBezTo>
                  <a:pt x="41678" y="52413"/>
                  <a:pt x="44998" y="52900"/>
                  <a:pt x="46769" y="55246"/>
                </a:cubicBezTo>
                <a:lnTo>
                  <a:pt x="52745" y="63215"/>
                </a:lnTo>
                <a:lnTo>
                  <a:pt x="66336" y="41457"/>
                </a:lnTo>
                <a:cubicBezTo>
                  <a:pt x="67885" y="38978"/>
                  <a:pt x="71161" y="38203"/>
                  <a:pt x="73662" y="39775"/>
                </a:cubicBezTo>
                <a:cubicBezTo>
                  <a:pt x="76163" y="41346"/>
                  <a:pt x="76916" y="44600"/>
                  <a:pt x="75344" y="4710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6" name="Text 44"/>
          <p:cNvSpPr/>
          <p:nvPr/>
        </p:nvSpPr>
        <p:spPr>
          <a:xfrm>
            <a:off x="6725873" y="4873414"/>
            <a:ext cx="4835488" cy="15110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Empty table — host IPC invisible</a:t>
            </a:r>
            <a:endParaRPr lang="en-US" sz="89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7" name="Shape 45"/>
          <p:cNvSpPr/>
          <p:nvPr/>
        </p:nvSpPr>
        <p:spPr>
          <a:xfrm>
            <a:off x="377754" y="5565832"/>
            <a:ext cx="11436493" cy="8395"/>
          </a:xfrm>
          <a:custGeom>
            <a:avLst/>
            <a:gdLst/>
            <a:ahLst/>
            <a:cxnLst/>
            <a:rect l="l" t="t" r="r" b="b"/>
            <a:pathLst>
              <a:path w="11436493" h="8395">
                <a:moveTo>
                  <a:pt x="0" y="0"/>
                </a:moveTo>
                <a:lnTo>
                  <a:pt x="11436493" y="0"/>
                </a:lnTo>
                <a:lnTo>
                  <a:pt x="11436493" y="8395"/>
                </a:lnTo>
                <a:lnTo>
                  <a:pt x="0" y="8395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48" name="Shape 46"/>
          <p:cNvSpPr/>
          <p:nvPr/>
        </p:nvSpPr>
        <p:spPr>
          <a:xfrm>
            <a:off x="4356759" y="5796684"/>
            <a:ext cx="453304" cy="453304"/>
          </a:xfrm>
          <a:custGeom>
            <a:avLst/>
            <a:gdLst/>
            <a:ahLst/>
            <a:cxnLst/>
            <a:rect l="l" t="t" r="r" b="b"/>
            <a:pathLst>
              <a:path w="453304" h="453304">
                <a:moveTo>
                  <a:pt x="113326" y="0"/>
                </a:moveTo>
                <a:lnTo>
                  <a:pt x="339978" y="0"/>
                </a:lnTo>
                <a:cubicBezTo>
                  <a:pt x="402525" y="0"/>
                  <a:pt x="453304" y="50780"/>
                  <a:pt x="453304" y="113326"/>
                </a:cubicBezTo>
                <a:lnTo>
                  <a:pt x="453304" y="339978"/>
                </a:lnTo>
                <a:cubicBezTo>
                  <a:pt x="453304" y="402567"/>
                  <a:pt x="402567" y="453304"/>
                  <a:pt x="339978" y="453304"/>
                </a:cubicBezTo>
                <a:lnTo>
                  <a:pt x="113326" y="453304"/>
                </a:lnTo>
                <a:cubicBezTo>
                  <a:pt x="50780" y="453304"/>
                  <a:pt x="0" y="402525"/>
                  <a:pt x="0" y="339978"/>
                </a:cubicBezTo>
                <a:lnTo>
                  <a:pt x="0" y="113326"/>
                </a:lnTo>
                <a:cubicBezTo>
                  <a:pt x="0" y="50738"/>
                  <a:pt x="50738" y="0"/>
                  <a:pt x="113326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9" name="Text 47"/>
          <p:cNvSpPr/>
          <p:nvPr/>
        </p:nvSpPr>
        <p:spPr>
          <a:xfrm>
            <a:off x="4441754" y="5891122"/>
            <a:ext cx="283315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85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4323706" y="6325539"/>
            <a:ext cx="519411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4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UTS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5112266" y="5796684"/>
            <a:ext cx="453304" cy="453304"/>
          </a:xfrm>
          <a:custGeom>
            <a:avLst/>
            <a:gdLst/>
            <a:ahLst/>
            <a:cxnLst/>
            <a:rect l="l" t="t" r="r" b="b"/>
            <a:pathLst>
              <a:path w="453304" h="453304">
                <a:moveTo>
                  <a:pt x="113326" y="0"/>
                </a:moveTo>
                <a:lnTo>
                  <a:pt x="339978" y="0"/>
                </a:lnTo>
                <a:cubicBezTo>
                  <a:pt x="402525" y="0"/>
                  <a:pt x="453304" y="50780"/>
                  <a:pt x="453304" y="113326"/>
                </a:cubicBezTo>
                <a:lnTo>
                  <a:pt x="453304" y="339978"/>
                </a:lnTo>
                <a:cubicBezTo>
                  <a:pt x="453304" y="402567"/>
                  <a:pt x="402567" y="453304"/>
                  <a:pt x="339978" y="453304"/>
                </a:cubicBezTo>
                <a:lnTo>
                  <a:pt x="113326" y="453304"/>
                </a:lnTo>
                <a:cubicBezTo>
                  <a:pt x="50780" y="453304"/>
                  <a:pt x="0" y="402525"/>
                  <a:pt x="0" y="339978"/>
                </a:cubicBezTo>
                <a:lnTo>
                  <a:pt x="0" y="113326"/>
                </a:lnTo>
                <a:cubicBezTo>
                  <a:pt x="0" y="50738"/>
                  <a:pt x="50738" y="0"/>
                  <a:pt x="113326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52" name="Text 50"/>
          <p:cNvSpPr/>
          <p:nvPr/>
        </p:nvSpPr>
        <p:spPr>
          <a:xfrm>
            <a:off x="5197261" y="5891122"/>
            <a:ext cx="283315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85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5079213" y="6325539"/>
            <a:ext cx="519411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4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PID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5867774" y="5796684"/>
            <a:ext cx="453304" cy="453304"/>
          </a:xfrm>
          <a:custGeom>
            <a:avLst/>
            <a:gdLst/>
            <a:ahLst/>
            <a:cxnLst/>
            <a:rect l="l" t="t" r="r" b="b"/>
            <a:pathLst>
              <a:path w="453304" h="453304">
                <a:moveTo>
                  <a:pt x="113326" y="0"/>
                </a:moveTo>
                <a:lnTo>
                  <a:pt x="339978" y="0"/>
                </a:lnTo>
                <a:cubicBezTo>
                  <a:pt x="402525" y="0"/>
                  <a:pt x="453304" y="50780"/>
                  <a:pt x="453304" y="113326"/>
                </a:cubicBezTo>
                <a:lnTo>
                  <a:pt x="453304" y="339978"/>
                </a:lnTo>
                <a:cubicBezTo>
                  <a:pt x="453304" y="402567"/>
                  <a:pt x="402567" y="453304"/>
                  <a:pt x="339978" y="453304"/>
                </a:cubicBezTo>
                <a:lnTo>
                  <a:pt x="113326" y="453304"/>
                </a:lnTo>
                <a:cubicBezTo>
                  <a:pt x="50780" y="453304"/>
                  <a:pt x="0" y="402525"/>
                  <a:pt x="0" y="339978"/>
                </a:cubicBezTo>
                <a:lnTo>
                  <a:pt x="0" y="113326"/>
                </a:lnTo>
                <a:cubicBezTo>
                  <a:pt x="0" y="50738"/>
                  <a:pt x="50738" y="0"/>
                  <a:pt x="113326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55" name="Text 53"/>
          <p:cNvSpPr/>
          <p:nvPr/>
        </p:nvSpPr>
        <p:spPr>
          <a:xfrm>
            <a:off x="5952768" y="5891122"/>
            <a:ext cx="283315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85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5834720" y="6325539"/>
            <a:ext cx="519411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4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MNT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623281" y="5796684"/>
            <a:ext cx="453304" cy="453304"/>
          </a:xfrm>
          <a:custGeom>
            <a:avLst/>
            <a:gdLst/>
            <a:ahLst/>
            <a:cxnLst/>
            <a:rect l="l" t="t" r="r" b="b"/>
            <a:pathLst>
              <a:path w="453304" h="453304">
                <a:moveTo>
                  <a:pt x="113326" y="0"/>
                </a:moveTo>
                <a:lnTo>
                  <a:pt x="339978" y="0"/>
                </a:lnTo>
                <a:cubicBezTo>
                  <a:pt x="402525" y="0"/>
                  <a:pt x="453304" y="50780"/>
                  <a:pt x="453304" y="113326"/>
                </a:cubicBezTo>
                <a:lnTo>
                  <a:pt x="453304" y="339978"/>
                </a:lnTo>
                <a:cubicBezTo>
                  <a:pt x="453304" y="402567"/>
                  <a:pt x="402567" y="453304"/>
                  <a:pt x="339978" y="453304"/>
                </a:cubicBezTo>
                <a:lnTo>
                  <a:pt x="113326" y="453304"/>
                </a:lnTo>
                <a:cubicBezTo>
                  <a:pt x="50780" y="453304"/>
                  <a:pt x="0" y="402525"/>
                  <a:pt x="0" y="339978"/>
                </a:cubicBezTo>
                <a:lnTo>
                  <a:pt x="0" y="113326"/>
                </a:lnTo>
                <a:cubicBezTo>
                  <a:pt x="0" y="50738"/>
                  <a:pt x="50738" y="0"/>
                  <a:pt x="113326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58" name="Text 56"/>
          <p:cNvSpPr/>
          <p:nvPr/>
        </p:nvSpPr>
        <p:spPr>
          <a:xfrm>
            <a:off x="6708276" y="5891122"/>
            <a:ext cx="283315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85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6590228" y="6325539"/>
            <a:ext cx="519411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4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NET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7378788" y="5796684"/>
            <a:ext cx="453304" cy="453304"/>
          </a:xfrm>
          <a:custGeom>
            <a:avLst/>
            <a:gdLst/>
            <a:ahLst/>
            <a:cxnLst/>
            <a:rect l="l" t="t" r="r" b="b"/>
            <a:pathLst>
              <a:path w="453304" h="453304">
                <a:moveTo>
                  <a:pt x="113326" y="0"/>
                </a:moveTo>
                <a:lnTo>
                  <a:pt x="339978" y="0"/>
                </a:lnTo>
                <a:cubicBezTo>
                  <a:pt x="402525" y="0"/>
                  <a:pt x="453304" y="50780"/>
                  <a:pt x="453304" y="113326"/>
                </a:cubicBezTo>
                <a:lnTo>
                  <a:pt x="453304" y="339978"/>
                </a:lnTo>
                <a:cubicBezTo>
                  <a:pt x="453304" y="402567"/>
                  <a:pt x="402567" y="453304"/>
                  <a:pt x="339978" y="453304"/>
                </a:cubicBezTo>
                <a:lnTo>
                  <a:pt x="113326" y="453304"/>
                </a:lnTo>
                <a:cubicBezTo>
                  <a:pt x="50780" y="453304"/>
                  <a:pt x="0" y="402525"/>
                  <a:pt x="0" y="339978"/>
                </a:cubicBezTo>
                <a:lnTo>
                  <a:pt x="0" y="113326"/>
                </a:lnTo>
                <a:cubicBezTo>
                  <a:pt x="0" y="50738"/>
                  <a:pt x="50738" y="0"/>
                  <a:pt x="113326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61" name="Text 59"/>
          <p:cNvSpPr/>
          <p:nvPr/>
        </p:nvSpPr>
        <p:spPr>
          <a:xfrm>
            <a:off x="7463783" y="5891122"/>
            <a:ext cx="283315" cy="2644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85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7345735" y="6325539"/>
            <a:ext cx="519411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4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IPC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311680" y="6514387"/>
            <a:ext cx="11502600" cy="18887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All 5 mandatory namespaces completed</a:t>
            </a:r>
            <a:endParaRPr lang="en-US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12563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88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PHASE 4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17500" y="620395"/>
            <a:ext cx="11699875" cy="317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Engineering Quality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317500" y="1007745"/>
            <a:ext cx="11628438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From Prototype to Production-Ready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321028" y="1337028"/>
            <a:ext cx="5674431" cy="2040522"/>
          </a:xfrm>
          <a:custGeom>
            <a:avLst/>
            <a:gdLst/>
            <a:ahLst/>
            <a:cxnLst/>
            <a:rect l="l" t="t" r="r" b="b"/>
            <a:pathLst>
              <a:path w="5674431" h="5198181">
                <a:moveTo>
                  <a:pt x="63522" y="0"/>
                </a:moveTo>
                <a:lnTo>
                  <a:pt x="5610909" y="0"/>
                </a:lnTo>
                <a:cubicBezTo>
                  <a:pt x="5645991" y="0"/>
                  <a:pt x="5674431" y="28440"/>
                  <a:pt x="5674431" y="63522"/>
                </a:cubicBezTo>
                <a:lnTo>
                  <a:pt x="5674431" y="5134659"/>
                </a:lnTo>
                <a:cubicBezTo>
                  <a:pt x="5674431" y="5169741"/>
                  <a:pt x="5645991" y="5198181"/>
                  <a:pt x="5610909" y="5198181"/>
                </a:cubicBezTo>
                <a:lnTo>
                  <a:pt x="63522" y="5198181"/>
                </a:lnTo>
                <a:cubicBezTo>
                  <a:pt x="28440" y="5198181"/>
                  <a:pt x="0" y="5169741"/>
                  <a:pt x="0" y="5134659"/>
                </a:cubicBezTo>
                <a:lnTo>
                  <a:pt x="0" y="63522"/>
                </a:lnTo>
                <a:cubicBezTo>
                  <a:pt x="0" y="28440"/>
                  <a:pt x="28440" y="0"/>
                  <a:pt x="63522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83306" y="149930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7" name="Text 5"/>
          <p:cNvSpPr/>
          <p:nvPr/>
        </p:nvSpPr>
        <p:spPr>
          <a:xfrm>
            <a:off x="610857" y="1546933"/>
            <a:ext cx="142875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96056" y="1546933"/>
            <a:ext cx="1698625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Unified Error Handling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5687" y="3862484"/>
            <a:ext cx="5349875" cy="1206500"/>
          </a:xfrm>
          <a:custGeom>
            <a:avLst/>
            <a:gdLst/>
            <a:ahLst/>
            <a:cxnLst/>
            <a:rect l="l" t="t" r="r" b="b"/>
            <a:pathLst>
              <a:path w="5349875" h="1206500">
                <a:moveTo>
                  <a:pt x="63498" y="0"/>
                </a:moveTo>
                <a:lnTo>
                  <a:pt x="5286377" y="0"/>
                </a:lnTo>
                <a:cubicBezTo>
                  <a:pt x="5321446" y="0"/>
                  <a:pt x="5349875" y="28429"/>
                  <a:pt x="5349875" y="63498"/>
                </a:cubicBezTo>
                <a:lnTo>
                  <a:pt x="5349875" y="1143002"/>
                </a:lnTo>
                <a:cubicBezTo>
                  <a:pt x="5349875" y="1178071"/>
                  <a:pt x="5321446" y="1206500"/>
                  <a:pt x="5286377" y="1206500"/>
                </a:cubicBezTo>
                <a:lnTo>
                  <a:pt x="63498" y="1206500"/>
                </a:lnTo>
                <a:cubicBezTo>
                  <a:pt x="28429" y="1206500"/>
                  <a:pt x="0" y="1178071"/>
                  <a:pt x="0" y="114300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0" name="Text 8"/>
          <p:cNvSpPr/>
          <p:nvPr/>
        </p:nvSpPr>
        <p:spPr>
          <a:xfrm>
            <a:off x="530384" y="1921213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Instead of repeating: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30384" y="2117996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if</a:t>
            </a: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(...) { perror(); exit(); }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30384" y="2346529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Use unified functions: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30384" y="2543315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static void</a:t>
            </a: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die( </a:t>
            </a:r>
            <a:r>
              <a:rPr lang="en-US" sz="81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const char</a:t>
            </a: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*msg);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30384" y="2708348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static void</a:t>
            </a: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die_errno( </a:t>
            </a:r>
            <a:r>
              <a:rPr lang="en-US" sz="81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const char</a:t>
            </a: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*ctx);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259994" y="3654443"/>
            <a:ext cx="5665568" cy="2252159"/>
          </a:xfrm>
          <a:custGeom>
            <a:avLst/>
            <a:gdLst/>
            <a:ahLst/>
            <a:cxnLst/>
            <a:rect l="l" t="t" r="r" b="b"/>
            <a:pathLst>
              <a:path w="5674431" h="5198181">
                <a:moveTo>
                  <a:pt x="63522" y="0"/>
                </a:moveTo>
                <a:lnTo>
                  <a:pt x="5610909" y="0"/>
                </a:lnTo>
                <a:cubicBezTo>
                  <a:pt x="5645991" y="0"/>
                  <a:pt x="5674431" y="28440"/>
                  <a:pt x="5674431" y="63522"/>
                </a:cubicBezTo>
                <a:lnTo>
                  <a:pt x="5674431" y="5134659"/>
                </a:lnTo>
                <a:cubicBezTo>
                  <a:pt x="5674431" y="5169741"/>
                  <a:pt x="5645991" y="5198181"/>
                  <a:pt x="5610909" y="5198181"/>
                </a:cubicBezTo>
                <a:lnTo>
                  <a:pt x="63522" y="5198181"/>
                </a:lnTo>
                <a:cubicBezTo>
                  <a:pt x="28440" y="5198181"/>
                  <a:pt x="0" y="5169741"/>
                  <a:pt x="0" y="5134659"/>
                </a:cubicBezTo>
                <a:lnTo>
                  <a:pt x="0" y="63522"/>
                </a:lnTo>
                <a:cubicBezTo>
                  <a:pt x="0" y="28440"/>
                  <a:pt x="28440" y="0"/>
                  <a:pt x="63522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74486" y="3782789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7" name="Text 15"/>
          <p:cNvSpPr/>
          <p:nvPr/>
        </p:nvSpPr>
        <p:spPr>
          <a:xfrm>
            <a:off x="588587" y="3830414"/>
            <a:ext cx="166688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87236" y="3830414"/>
            <a:ext cx="1595438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CLI Parameterization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30382" y="4191879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# Custom hostname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30381" y="4365131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 mybox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30383" y="4533501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# Custom command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30842" y="4695093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 testbox /bin/ls /etc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30384" y="4850949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# PATH search (execvp)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30384" y="5021379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 mybox bash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194778" y="1337029"/>
            <a:ext cx="5674431" cy="2040522"/>
          </a:xfrm>
          <a:custGeom>
            <a:avLst/>
            <a:gdLst/>
            <a:ahLst/>
            <a:cxnLst/>
            <a:rect l="l" t="t" r="r" b="b"/>
            <a:pathLst>
              <a:path w="5674431" h="5198181">
                <a:moveTo>
                  <a:pt x="63522" y="0"/>
                </a:moveTo>
                <a:lnTo>
                  <a:pt x="5610909" y="0"/>
                </a:lnTo>
                <a:cubicBezTo>
                  <a:pt x="5645991" y="0"/>
                  <a:pt x="5674431" y="28440"/>
                  <a:pt x="5674431" y="63522"/>
                </a:cubicBezTo>
                <a:lnTo>
                  <a:pt x="5674431" y="5134659"/>
                </a:lnTo>
                <a:cubicBezTo>
                  <a:pt x="5674431" y="5169741"/>
                  <a:pt x="5645991" y="5198181"/>
                  <a:pt x="5610909" y="5198181"/>
                </a:cubicBezTo>
                <a:lnTo>
                  <a:pt x="63522" y="5198181"/>
                </a:lnTo>
                <a:cubicBezTo>
                  <a:pt x="28440" y="5198181"/>
                  <a:pt x="0" y="5169741"/>
                  <a:pt x="0" y="5134659"/>
                </a:cubicBezTo>
                <a:lnTo>
                  <a:pt x="0" y="63522"/>
                </a:lnTo>
                <a:cubicBezTo>
                  <a:pt x="0" y="28440"/>
                  <a:pt x="28440" y="0"/>
                  <a:pt x="63522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357056" y="1499308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8" name="Text 26"/>
          <p:cNvSpPr/>
          <p:nvPr/>
        </p:nvSpPr>
        <p:spPr>
          <a:xfrm>
            <a:off x="6469063" y="1546933"/>
            <a:ext cx="174625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769806" y="1546933"/>
            <a:ext cx="1603375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Pipe Synchronization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357056" y="1907434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Ensures deterministic output order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250341" y="2066184"/>
            <a:ext cx="5302600" cy="1246298"/>
          </a:xfrm>
          <a:custGeom>
            <a:avLst/>
            <a:gdLst/>
            <a:ahLst/>
            <a:cxnLst/>
            <a:rect l="l" t="t" r="r" b="b"/>
            <a:pathLst>
              <a:path w="5349875" h="1373188">
                <a:moveTo>
                  <a:pt x="63496" y="0"/>
                </a:moveTo>
                <a:lnTo>
                  <a:pt x="5286379" y="0"/>
                </a:lnTo>
                <a:cubicBezTo>
                  <a:pt x="5321447" y="0"/>
                  <a:pt x="5349875" y="28428"/>
                  <a:pt x="5349875" y="63496"/>
                </a:cubicBezTo>
                <a:lnTo>
                  <a:pt x="5349875" y="1309691"/>
                </a:lnTo>
                <a:cubicBezTo>
                  <a:pt x="5349875" y="1344759"/>
                  <a:pt x="5321447" y="1373187"/>
                  <a:pt x="5286379" y="1373188"/>
                </a:cubicBezTo>
                <a:lnTo>
                  <a:pt x="63496" y="1373188"/>
                </a:lnTo>
                <a:cubicBezTo>
                  <a:pt x="28428" y="1373188"/>
                  <a:pt x="0" y="1344759"/>
                  <a:pt x="0" y="1309691"/>
                </a:cubicBezTo>
                <a:lnTo>
                  <a:pt x="0" y="63496"/>
                </a:lnTo>
                <a:cubicBezTo>
                  <a:pt x="0" y="28452"/>
                  <a:pt x="28452" y="0"/>
                  <a:pt x="63496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32" name="Text 30"/>
          <p:cNvSpPr/>
          <p:nvPr/>
        </p:nvSpPr>
        <p:spPr>
          <a:xfrm>
            <a:off x="6405472" y="2125056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pipe(pipefd); </a:t>
            </a: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Create pipe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405472" y="2290089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clone(...); </a:t>
            </a: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Create child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405472" y="2539791"/>
            <a:ext cx="1923190" cy="11994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Parent: configure cgroup first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05472" y="2683658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write(pipefd[1], </a:t>
            </a: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"g"</a:t>
            </a: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, 1); </a:t>
            </a: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Signal go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405472" y="2933360"/>
            <a:ext cx="1866525" cy="11994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Child: wait before proceeding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405472" y="3077227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read(pipefd[0], ...); </a:t>
            </a: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Block &amp; wait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233235" y="3654443"/>
            <a:ext cx="5370159" cy="2252159"/>
          </a:xfrm>
          <a:custGeom>
            <a:avLst/>
            <a:gdLst/>
            <a:ahLst/>
            <a:cxnLst/>
            <a:rect l="l" t="t" r="r" b="b"/>
            <a:pathLst>
              <a:path w="5674431" h="5198181">
                <a:moveTo>
                  <a:pt x="63522" y="0"/>
                </a:moveTo>
                <a:lnTo>
                  <a:pt x="5610909" y="0"/>
                </a:lnTo>
                <a:cubicBezTo>
                  <a:pt x="5645991" y="0"/>
                  <a:pt x="5674431" y="28440"/>
                  <a:pt x="5674431" y="63522"/>
                </a:cubicBezTo>
                <a:lnTo>
                  <a:pt x="5674431" y="5134659"/>
                </a:lnTo>
                <a:cubicBezTo>
                  <a:pt x="5674431" y="5169741"/>
                  <a:pt x="5645991" y="5198181"/>
                  <a:pt x="5610909" y="5198181"/>
                </a:cubicBezTo>
                <a:lnTo>
                  <a:pt x="63522" y="5198181"/>
                </a:lnTo>
                <a:cubicBezTo>
                  <a:pt x="28440" y="5198181"/>
                  <a:pt x="0" y="5169741"/>
                  <a:pt x="0" y="5134659"/>
                </a:cubicBezTo>
                <a:lnTo>
                  <a:pt x="0" y="63522"/>
                </a:lnTo>
                <a:cubicBezTo>
                  <a:pt x="0" y="28440"/>
                  <a:pt x="28440" y="0"/>
                  <a:pt x="63522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328925" y="3814859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40" name="Text 38"/>
          <p:cNvSpPr/>
          <p:nvPr/>
        </p:nvSpPr>
        <p:spPr>
          <a:xfrm>
            <a:off x="6441152" y="3862484"/>
            <a:ext cx="174625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741675" y="3862484"/>
            <a:ext cx="1778000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Early Permission Check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84056" y="4421639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if</a:t>
            </a: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(getuid() != 0) {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484056" y="4586675"/>
            <a:ext cx="5147469" cy="166688"/>
          </a:xfrm>
          <a:prstGeom prst="rect">
            <a:avLst/>
          </a:prstGeom>
          <a:noFill/>
        </p:spPr>
        <p:txBody>
          <a:bodyPr wrap="square" lIns="12700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fprintf(stderr, </a:t>
            </a: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"must run as root\n"</a:t>
            </a: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);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484056" y="4751708"/>
            <a:ext cx="5147469" cy="166688"/>
          </a:xfrm>
          <a:prstGeom prst="rect">
            <a:avLst/>
          </a:prstGeom>
          <a:noFill/>
        </p:spPr>
        <p:txBody>
          <a:bodyPr wrap="square" lIns="12700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exit(EXIT_FAILURE);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484056" y="4916741"/>
            <a:ext cx="514746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}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507868" y="5152335"/>
            <a:ext cx="71438" cy="95250"/>
          </a:xfrm>
          <a:custGeom>
            <a:avLst/>
            <a:gdLst/>
            <a:ahLst/>
            <a:cxnLst/>
            <a:rect l="l" t="t" r="r" b="b"/>
            <a:pathLst>
              <a:path w="71438" h="95250">
                <a:moveTo>
                  <a:pt x="54490" y="71438"/>
                </a:moveTo>
                <a:cubicBezTo>
                  <a:pt x="55848" y="67289"/>
                  <a:pt x="58564" y="63531"/>
                  <a:pt x="61633" y="60294"/>
                </a:cubicBezTo>
                <a:cubicBezTo>
                  <a:pt x="67717" y="53894"/>
                  <a:pt x="71437" y="45244"/>
                  <a:pt x="71437" y="35719"/>
                </a:cubicBezTo>
                <a:cubicBezTo>
                  <a:pt x="71437" y="15999"/>
                  <a:pt x="55438" y="0"/>
                  <a:pt x="35719" y="0"/>
                </a:cubicBezTo>
                <a:cubicBezTo>
                  <a:pt x="15999" y="0"/>
                  <a:pt x="0" y="15999"/>
                  <a:pt x="0" y="35719"/>
                </a:cubicBezTo>
                <a:cubicBezTo>
                  <a:pt x="0" y="45244"/>
                  <a:pt x="3721" y="53894"/>
                  <a:pt x="9804" y="60294"/>
                </a:cubicBezTo>
                <a:cubicBezTo>
                  <a:pt x="12874" y="63531"/>
                  <a:pt x="15608" y="67289"/>
                  <a:pt x="16948" y="71438"/>
                </a:cubicBezTo>
                <a:lnTo>
                  <a:pt x="54471" y="71438"/>
                </a:lnTo>
                <a:close/>
                <a:moveTo>
                  <a:pt x="53578" y="80367"/>
                </a:moveTo>
                <a:lnTo>
                  <a:pt x="17859" y="80367"/>
                </a:lnTo>
                <a:lnTo>
                  <a:pt x="17859" y="83344"/>
                </a:lnTo>
                <a:cubicBezTo>
                  <a:pt x="17859" y="91567"/>
                  <a:pt x="24519" y="98227"/>
                  <a:pt x="32742" y="98227"/>
                </a:cubicBezTo>
                <a:lnTo>
                  <a:pt x="38695" y="98227"/>
                </a:lnTo>
                <a:cubicBezTo>
                  <a:pt x="46918" y="98227"/>
                  <a:pt x="53578" y="91567"/>
                  <a:pt x="53578" y="83344"/>
                </a:cubicBezTo>
                <a:lnTo>
                  <a:pt x="53578" y="80367"/>
                </a:lnTo>
                <a:close/>
                <a:moveTo>
                  <a:pt x="34230" y="20836"/>
                </a:moveTo>
                <a:cubicBezTo>
                  <a:pt x="26826" y="20836"/>
                  <a:pt x="20836" y="26826"/>
                  <a:pt x="20836" y="34230"/>
                </a:cubicBezTo>
                <a:cubicBezTo>
                  <a:pt x="20836" y="36705"/>
                  <a:pt x="18845" y="38695"/>
                  <a:pt x="16371" y="38695"/>
                </a:cubicBezTo>
                <a:cubicBezTo>
                  <a:pt x="13897" y="38695"/>
                  <a:pt x="11906" y="36705"/>
                  <a:pt x="11906" y="34230"/>
                </a:cubicBezTo>
                <a:cubicBezTo>
                  <a:pt x="11906" y="21896"/>
                  <a:pt x="21896" y="11906"/>
                  <a:pt x="34230" y="11906"/>
                </a:cubicBezTo>
                <a:cubicBezTo>
                  <a:pt x="36705" y="11906"/>
                  <a:pt x="38695" y="13897"/>
                  <a:pt x="38695" y="16371"/>
                </a:cubicBezTo>
                <a:cubicBezTo>
                  <a:pt x="38695" y="18845"/>
                  <a:pt x="36705" y="20836"/>
                  <a:pt x="34230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8" name="Text 46"/>
          <p:cNvSpPr/>
          <p:nvPr/>
        </p:nvSpPr>
        <p:spPr>
          <a:xfrm>
            <a:off x="6622962" y="5145273"/>
            <a:ext cx="5004594" cy="12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Fail early with clear message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PHASE 5 &amp; 6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793115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Cgroups + Rootfs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381000" y="1226185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Resource Limits &amp; Filesystem Isolation — Optional Features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3810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6" name="Shape 4"/>
          <p:cNvSpPr/>
          <p:nvPr/>
        </p:nvSpPr>
        <p:spPr>
          <a:xfrm>
            <a:off x="488156" y="17049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1431" y="21431"/>
                </a:moveTo>
                <a:cubicBezTo>
                  <a:pt x="9611" y="21431"/>
                  <a:pt x="0" y="31042"/>
                  <a:pt x="0" y="42863"/>
                </a:cubicBezTo>
                <a:lnTo>
                  <a:pt x="0" y="45340"/>
                </a:lnTo>
                <a:cubicBezTo>
                  <a:pt x="0" y="47618"/>
                  <a:pt x="1473" y="49560"/>
                  <a:pt x="3382" y="50799"/>
                </a:cubicBezTo>
                <a:cubicBezTo>
                  <a:pt x="7802" y="53679"/>
                  <a:pt x="10716" y="58635"/>
                  <a:pt x="10716" y="64294"/>
                </a:cubicBezTo>
                <a:cubicBezTo>
                  <a:pt x="10716" y="69953"/>
                  <a:pt x="7802" y="74909"/>
                  <a:pt x="3382" y="77789"/>
                </a:cubicBezTo>
                <a:cubicBezTo>
                  <a:pt x="1473" y="79028"/>
                  <a:pt x="0" y="80970"/>
                  <a:pt x="0" y="83247"/>
                </a:cubicBezTo>
                <a:lnTo>
                  <a:pt x="0" y="101798"/>
                </a:lnTo>
                <a:lnTo>
                  <a:pt x="171450" y="101798"/>
                </a:lnTo>
                <a:lnTo>
                  <a:pt x="171450" y="83247"/>
                </a:lnTo>
                <a:cubicBezTo>
                  <a:pt x="171450" y="80970"/>
                  <a:pt x="169977" y="79028"/>
                  <a:pt x="168068" y="77789"/>
                </a:cubicBezTo>
                <a:cubicBezTo>
                  <a:pt x="163648" y="74909"/>
                  <a:pt x="160734" y="69953"/>
                  <a:pt x="160734" y="64294"/>
                </a:cubicBezTo>
                <a:cubicBezTo>
                  <a:pt x="160734" y="58635"/>
                  <a:pt x="163648" y="53679"/>
                  <a:pt x="168068" y="50799"/>
                </a:cubicBezTo>
                <a:cubicBezTo>
                  <a:pt x="169977" y="49560"/>
                  <a:pt x="171450" y="47618"/>
                  <a:pt x="171450" y="45340"/>
                </a:cubicBezTo>
                <a:lnTo>
                  <a:pt x="171450" y="42862"/>
                </a:lnTo>
                <a:cubicBezTo>
                  <a:pt x="171450" y="31042"/>
                  <a:pt x="161839" y="21431"/>
                  <a:pt x="150019" y="21431"/>
                </a:cubicBezTo>
                <a:lnTo>
                  <a:pt x="21431" y="21431"/>
                </a:lnTo>
                <a:close/>
                <a:moveTo>
                  <a:pt x="171450" y="139303"/>
                </a:moveTo>
                <a:lnTo>
                  <a:pt x="171450" y="117872"/>
                </a:lnTo>
                <a:lnTo>
                  <a:pt x="0" y="117872"/>
                </a:lnTo>
                <a:lnTo>
                  <a:pt x="0" y="139303"/>
                </a:lnTo>
                <a:cubicBezTo>
                  <a:pt x="0" y="145230"/>
                  <a:pt x="4789" y="150019"/>
                  <a:pt x="10716" y="150019"/>
                </a:cubicBezTo>
                <a:lnTo>
                  <a:pt x="32147" y="150019"/>
                </a:lnTo>
                <a:lnTo>
                  <a:pt x="32147" y="141982"/>
                </a:lnTo>
                <a:cubicBezTo>
                  <a:pt x="32147" y="137528"/>
                  <a:pt x="35730" y="133945"/>
                  <a:pt x="40184" y="133945"/>
                </a:cubicBezTo>
                <a:cubicBezTo>
                  <a:pt x="44637" y="133945"/>
                  <a:pt x="48220" y="137528"/>
                  <a:pt x="48220" y="141982"/>
                </a:cubicBezTo>
                <a:lnTo>
                  <a:pt x="48220" y="150019"/>
                </a:lnTo>
                <a:lnTo>
                  <a:pt x="77688" y="150019"/>
                </a:lnTo>
                <a:lnTo>
                  <a:pt x="77688" y="141982"/>
                </a:lnTo>
                <a:cubicBezTo>
                  <a:pt x="77688" y="137528"/>
                  <a:pt x="81271" y="133945"/>
                  <a:pt x="85725" y="133945"/>
                </a:cubicBezTo>
                <a:cubicBezTo>
                  <a:pt x="90179" y="133945"/>
                  <a:pt x="93762" y="137528"/>
                  <a:pt x="93762" y="141982"/>
                </a:cubicBezTo>
                <a:lnTo>
                  <a:pt x="93762" y="150019"/>
                </a:lnTo>
                <a:lnTo>
                  <a:pt x="123230" y="150019"/>
                </a:lnTo>
                <a:lnTo>
                  <a:pt x="123230" y="141982"/>
                </a:lnTo>
                <a:cubicBezTo>
                  <a:pt x="123230" y="137528"/>
                  <a:pt x="126813" y="133945"/>
                  <a:pt x="131266" y="133945"/>
                </a:cubicBezTo>
                <a:cubicBezTo>
                  <a:pt x="135720" y="133945"/>
                  <a:pt x="139303" y="137528"/>
                  <a:pt x="139303" y="141982"/>
                </a:cubicBezTo>
                <a:lnTo>
                  <a:pt x="139303" y="150019"/>
                </a:lnTo>
                <a:lnTo>
                  <a:pt x="160734" y="150019"/>
                </a:lnTo>
                <a:cubicBezTo>
                  <a:pt x="166661" y="150019"/>
                  <a:pt x="171450" y="145230"/>
                  <a:pt x="171450" y="139303"/>
                </a:cubicBezTo>
                <a:close/>
                <a:moveTo>
                  <a:pt x="53578" y="53578"/>
                </a:moveTo>
                <a:lnTo>
                  <a:pt x="53578" y="75009"/>
                </a:lnTo>
                <a:cubicBezTo>
                  <a:pt x="53578" y="80936"/>
                  <a:pt x="48790" y="85725"/>
                  <a:pt x="42863" y="85725"/>
                </a:cubicBezTo>
                <a:cubicBezTo>
                  <a:pt x="36935" y="85725"/>
                  <a:pt x="32147" y="80936"/>
                  <a:pt x="32147" y="75009"/>
                </a:cubicBezTo>
                <a:lnTo>
                  <a:pt x="32147" y="53578"/>
                </a:lnTo>
                <a:cubicBezTo>
                  <a:pt x="32147" y="47651"/>
                  <a:pt x="36935" y="42863"/>
                  <a:pt x="42863" y="42863"/>
                </a:cubicBezTo>
                <a:cubicBezTo>
                  <a:pt x="48790" y="42863"/>
                  <a:pt x="53578" y="47651"/>
                  <a:pt x="53578" y="53578"/>
                </a:cubicBezTo>
                <a:close/>
                <a:moveTo>
                  <a:pt x="96441" y="53578"/>
                </a:moveTo>
                <a:lnTo>
                  <a:pt x="96441" y="75009"/>
                </a:lnTo>
                <a:cubicBezTo>
                  <a:pt x="96441" y="80936"/>
                  <a:pt x="91652" y="85725"/>
                  <a:pt x="85725" y="85725"/>
                </a:cubicBezTo>
                <a:cubicBezTo>
                  <a:pt x="79798" y="85725"/>
                  <a:pt x="75009" y="80936"/>
                  <a:pt x="75009" y="75009"/>
                </a:cubicBezTo>
                <a:lnTo>
                  <a:pt x="75009" y="53578"/>
                </a:lnTo>
                <a:cubicBezTo>
                  <a:pt x="75009" y="47651"/>
                  <a:pt x="79798" y="42863"/>
                  <a:pt x="85725" y="42863"/>
                </a:cubicBezTo>
                <a:cubicBezTo>
                  <a:pt x="91652" y="42863"/>
                  <a:pt x="96441" y="47651"/>
                  <a:pt x="96441" y="53578"/>
                </a:cubicBezTo>
                <a:close/>
                <a:moveTo>
                  <a:pt x="139303" y="53578"/>
                </a:moveTo>
                <a:lnTo>
                  <a:pt x="139303" y="75009"/>
                </a:lnTo>
                <a:cubicBezTo>
                  <a:pt x="139303" y="80936"/>
                  <a:pt x="134515" y="85725"/>
                  <a:pt x="128588" y="85725"/>
                </a:cubicBezTo>
                <a:cubicBezTo>
                  <a:pt x="122660" y="85725"/>
                  <a:pt x="117872" y="80936"/>
                  <a:pt x="117872" y="75009"/>
                </a:cubicBezTo>
                <a:lnTo>
                  <a:pt x="117872" y="53578"/>
                </a:lnTo>
                <a:cubicBezTo>
                  <a:pt x="117872" y="47651"/>
                  <a:pt x="122660" y="42863"/>
                  <a:pt x="128588" y="42863"/>
                </a:cubicBezTo>
                <a:cubicBezTo>
                  <a:pt x="134515" y="42863"/>
                  <a:pt x="139303" y="47651"/>
                  <a:pt x="139303" y="53578"/>
                </a:cubicBezTo>
                <a:close/>
              </a:path>
            </a:pathLst>
          </a:custGeom>
          <a:solidFill>
            <a:srgbClr val="FAFAFA"/>
          </a:solidFill>
        </p:spPr>
      </p:sp>
      <p:sp>
        <p:nvSpPr>
          <p:cNvPr id="7" name="Text 5"/>
          <p:cNvSpPr/>
          <p:nvPr/>
        </p:nvSpPr>
        <p:spPr>
          <a:xfrm>
            <a:off x="876300" y="1638300"/>
            <a:ext cx="10001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81000" y="2133600"/>
            <a:ext cx="56292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GOAL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81000" y="2400300"/>
            <a:ext cx="5638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Limit container memory usage to prevent resource exhaustion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5233" y="2747433"/>
            <a:ext cx="5552017" cy="1675342"/>
          </a:xfrm>
          <a:custGeom>
            <a:avLst/>
            <a:gdLst/>
            <a:ahLst/>
            <a:cxnLst/>
            <a:rect l="l" t="t" r="r" b="b"/>
            <a:pathLst>
              <a:path w="5552017" h="1675342">
                <a:moveTo>
                  <a:pt x="76195" y="0"/>
                </a:moveTo>
                <a:lnTo>
                  <a:pt x="5475822" y="0"/>
                </a:lnTo>
                <a:cubicBezTo>
                  <a:pt x="5517903" y="0"/>
                  <a:pt x="5552017" y="34113"/>
                  <a:pt x="5552017" y="76195"/>
                </a:cubicBezTo>
                <a:lnTo>
                  <a:pt x="5552017" y="1599147"/>
                </a:lnTo>
                <a:cubicBezTo>
                  <a:pt x="5552017" y="1641228"/>
                  <a:pt x="5517903" y="1675342"/>
                  <a:pt x="5475822" y="1675342"/>
                </a:cubicBezTo>
                <a:lnTo>
                  <a:pt x="76195" y="1675342"/>
                </a:lnTo>
                <a:cubicBezTo>
                  <a:pt x="34142" y="1675342"/>
                  <a:pt x="0" y="1641200"/>
                  <a:pt x="0" y="1599147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41867" y="2904069"/>
            <a:ext cx="53054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MECHANISM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41867" y="3170765"/>
            <a:ext cx="5238750" cy="1095375"/>
          </a:xfrm>
          <a:custGeom>
            <a:avLst/>
            <a:gdLst/>
            <a:ahLst/>
            <a:cxnLst/>
            <a:rect l="l" t="t" r="r" b="b"/>
            <a:pathLst>
              <a:path w="5238750" h="1095375">
                <a:moveTo>
                  <a:pt x="76205" y="0"/>
                </a:moveTo>
                <a:lnTo>
                  <a:pt x="5162545" y="0"/>
                </a:lnTo>
                <a:cubicBezTo>
                  <a:pt x="5204632" y="0"/>
                  <a:pt x="5238750" y="34118"/>
                  <a:pt x="5238750" y="76205"/>
                </a:cubicBezTo>
                <a:lnTo>
                  <a:pt x="5238750" y="1019170"/>
                </a:lnTo>
                <a:cubicBezTo>
                  <a:pt x="5238750" y="1061257"/>
                  <a:pt x="5204632" y="1095375"/>
                  <a:pt x="5162545" y="1095375"/>
                </a:cubicBezTo>
                <a:lnTo>
                  <a:pt x="76205" y="1095375"/>
                </a:lnTo>
                <a:cubicBezTo>
                  <a:pt x="34118" y="1095375"/>
                  <a:pt x="0" y="1061257"/>
                  <a:pt x="0" y="101917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3" name="Text 11"/>
          <p:cNvSpPr/>
          <p:nvPr/>
        </p:nvSpPr>
        <p:spPr>
          <a:xfrm>
            <a:off x="694267" y="3323165"/>
            <a:ext cx="499586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# v1 path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94267" y="3521208"/>
            <a:ext cx="499586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/sys/fs/cgroup/memory/mini-container/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94267" y="3719252"/>
            <a:ext cx="4995863" cy="200025"/>
          </a:xfrm>
          <a:prstGeom prst="rect">
            <a:avLst/>
          </a:prstGeom>
          <a:noFill/>
        </p:spPr>
        <p:txBody>
          <a:bodyPr wrap="square" lIns="15240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├── memory.limit_in_bytes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94267" y="3917286"/>
            <a:ext cx="4995863" cy="200025"/>
          </a:xfrm>
          <a:prstGeom prst="rect">
            <a:avLst/>
          </a:prstGeom>
          <a:noFill/>
        </p:spPr>
        <p:txBody>
          <a:bodyPr wrap="square" lIns="15240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└── cgroup.procs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1000" y="4542895"/>
            <a:ext cx="5562600" cy="2143125"/>
          </a:xfrm>
          <a:custGeom>
            <a:avLst/>
            <a:gdLst/>
            <a:ahLst/>
            <a:cxnLst/>
            <a:rect l="l" t="t" r="r" b="b"/>
            <a:pathLst>
              <a:path w="5562600" h="2143125">
                <a:moveTo>
                  <a:pt x="76210" y="0"/>
                </a:moveTo>
                <a:lnTo>
                  <a:pt x="5486390" y="0"/>
                </a:lnTo>
                <a:cubicBezTo>
                  <a:pt x="5528480" y="0"/>
                  <a:pt x="5562600" y="34120"/>
                  <a:pt x="5562600" y="76210"/>
                </a:cubicBezTo>
                <a:lnTo>
                  <a:pt x="5562600" y="2066915"/>
                </a:lnTo>
                <a:cubicBezTo>
                  <a:pt x="5562600" y="2109005"/>
                  <a:pt x="5528480" y="2143125"/>
                  <a:pt x="5486390" y="2143125"/>
                </a:cubicBezTo>
                <a:lnTo>
                  <a:pt x="76210" y="2143125"/>
                </a:lnTo>
                <a:cubicBezTo>
                  <a:pt x="34120" y="2143125"/>
                  <a:pt x="0" y="2109005"/>
                  <a:pt x="0" y="2066915"/>
                </a:cubicBezTo>
                <a:lnTo>
                  <a:pt x="0" y="76210"/>
                </a:lnTo>
                <a:cubicBezTo>
                  <a:pt x="0" y="34148"/>
                  <a:pt x="34148" y="0"/>
                  <a:pt x="7621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8" name="Text 16"/>
          <p:cNvSpPr/>
          <p:nvPr/>
        </p:nvSpPr>
        <p:spPr>
          <a:xfrm>
            <a:off x="533400" y="4695295"/>
            <a:ext cx="53244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CODE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33400" y="4961995"/>
            <a:ext cx="5257800" cy="1571625"/>
          </a:xfrm>
          <a:custGeom>
            <a:avLst/>
            <a:gdLst/>
            <a:ahLst/>
            <a:cxnLst/>
            <a:rect l="l" t="t" r="r" b="b"/>
            <a:pathLst>
              <a:path w="5257800" h="1571625">
                <a:moveTo>
                  <a:pt x="76192" y="0"/>
                </a:moveTo>
                <a:lnTo>
                  <a:pt x="5181608" y="0"/>
                </a:lnTo>
                <a:cubicBezTo>
                  <a:pt x="5223688" y="0"/>
                  <a:pt x="5257800" y="34112"/>
                  <a:pt x="5257800" y="76192"/>
                </a:cubicBezTo>
                <a:lnTo>
                  <a:pt x="5257800" y="1495433"/>
                </a:lnTo>
                <a:cubicBezTo>
                  <a:pt x="5257800" y="1537513"/>
                  <a:pt x="5223688" y="1571625"/>
                  <a:pt x="5181608" y="1571625"/>
                </a:cubicBezTo>
                <a:lnTo>
                  <a:pt x="76192" y="1571625"/>
                </a:lnTo>
                <a:cubicBezTo>
                  <a:pt x="34112" y="1571625"/>
                  <a:pt x="0" y="1537513"/>
                  <a:pt x="0" y="1495433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0" name="Text 18"/>
          <p:cNvSpPr/>
          <p:nvPr/>
        </p:nvSpPr>
        <p:spPr>
          <a:xfrm>
            <a:off x="685800" y="5139798"/>
            <a:ext cx="2035572" cy="143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1. Create cgroup directory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85800" y="5312439"/>
            <a:ext cx="50149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mkdir(cgroup_dir, 0755);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85800" y="5573976"/>
            <a:ext cx="1559190" cy="143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2. Set memory limit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85800" y="5746617"/>
            <a:ext cx="50149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echo</a:t>
            </a: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104857600 &gt; memory.limit_in_bytes;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85800" y="6008164"/>
            <a:ext cx="1967574" cy="143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3. Register container PID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85800" y="6180804"/>
            <a:ext cx="50149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echo</a:t>
            </a: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$PID &gt; cgroup.procs;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484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7" name="Shape 25"/>
          <p:cNvSpPr/>
          <p:nvPr/>
        </p:nvSpPr>
        <p:spPr>
          <a:xfrm>
            <a:off x="6344841" y="170497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6073" y="8037"/>
                </a:moveTo>
                <a:cubicBezTo>
                  <a:pt x="16073" y="3583"/>
                  <a:pt x="12490" y="0"/>
                  <a:pt x="8037" y="0"/>
                </a:cubicBezTo>
                <a:cubicBezTo>
                  <a:pt x="3583" y="0"/>
                  <a:pt x="0" y="3583"/>
                  <a:pt x="0" y="8037"/>
                </a:cubicBezTo>
                <a:lnTo>
                  <a:pt x="0" y="131266"/>
                </a:lnTo>
                <a:cubicBezTo>
                  <a:pt x="0" y="141614"/>
                  <a:pt x="8405" y="150019"/>
                  <a:pt x="18752" y="150019"/>
                </a:cubicBezTo>
                <a:lnTo>
                  <a:pt x="80367" y="150019"/>
                </a:lnTo>
                <a:lnTo>
                  <a:pt x="80367" y="133945"/>
                </a:lnTo>
                <a:lnTo>
                  <a:pt x="18752" y="133945"/>
                </a:lnTo>
                <a:cubicBezTo>
                  <a:pt x="17279" y="133945"/>
                  <a:pt x="16073" y="132740"/>
                  <a:pt x="16073" y="131266"/>
                </a:cubicBezTo>
                <a:lnTo>
                  <a:pt x="16073" y="53578"/>
                </a:lnTo>
                <a:lnTo>
                  <a:pt x="80367" y="53578"/>
                </a:lnTo>
                <a:lnTo>
                  <a:pt x="80367" y="37505"/>
                </a:lnTo>
                <a:lnTo>
                  <a:pt x="16073" y="37505"/>
                </a:lnTo>
                <a:lnTo>
                  <a:pt x="16073" y="8037"/>
                </a:lnTo>
                <a:close/>
                <a:moveTo>
                  <a:pt x="112514" y="75009"/>
                </a:moveTo>
                <a:lnTo>
                  <a:pt x="176808" y="75009"/>
                </a:lnTo>
                <a:cubicBezTo>
                  <a:pt x="185682" y="75009"/>
                  <a:pt x="192881" y="67810"/>
                  <a:pt x="192881" y="58936"/>
                </a:cubicBezTo>
                <a:lnTo>
                  <a:pt x="192881" y="26789"/>
                </a:lnTo>
                <a:cubicBezTo>
                  <a:pt x="192881" y="17915"/>
                  <a:pt x="185682" y="10716"/>
                  <a:pt x="176808" y="10716"/>
                </a:cubicBezTo>
                <a:lnTo>
                  <a:pt x="149115" y="10716"/>
                </a:lnTo>
                <a:cubicBezTo>
                  <a:pt x="146268" y="10716"/>
                  <a:pt x="143556" y="9577"/>
                  <a:pt x="141547" y="7568"/>
                </a:cubicBezTo>
                <a:lnTo>
                  <a:pt x="138667" y="4688"/>
                </a:lnTo>
                <a:cubicBezTo>
                  <a:pt x="135653" y="1674"/>
                  <a:pt x="131568" y="-33"/>
                  <a:pt x="127315" y="-33"/>
                </a:cubicBezTo>
                <a:lnTo>
                  <a:pt x="112514" y="0"/>
                </a:lnTo>
                <a:cubicBezTo>
                  <a:pt x="103640" y="0"/>
                  <a:pt x="96441" y="7200"/>
                  <a:pt x="96441" y="16073"/>
                </a:cubicBezTo>
                <a:lnTo>
                  <a:pt x="96441" y="58936"/>
                </a:lnTo>
                <a:cubicBezTo>
                  <a:pt x="96441" y="67810"/>
                  <a:pt x="103640" y="75009"/>
                  <a:pt x="112514" y="75009"/>
                </a:cubicBezTo>
                <a:close/>
                <a:moveTo>
                  <a:pt x="112514" y="171450"/>
                </a:moveTo>
                <a:lnTo>
                  <a:pt x="176808" y="171450"/>
                </a:lnTo>
                <a:cubicBezTo>
                  <a:pt x="185682" y="171450"/>
                  <a:pt x="192881" y="164250"/>
                  <a:pt x="192881" y="155377"/>
                </a:cubicBezTo>
                <a:lnTo>
                  <a:pt x="192881" y="123230"/>
                </a:lnTo>
                <a:cubicBezTo>
                  <a:pt x="192881" y="114356"/>
                  <a:pt x="185682" y="107156"/>
                  <a:pt x="176808" y="107156"/>
                </a:cubicBezTo>
                <a:lnTo>
                  <a:pt x="149115" y="107156"/>
                </a:lnTo>
                <a:cubicBezTo>
                  <a:pt x="146268" y="107156"/>
                  <a:pt x="143556" y="106018"/>
                  <a:pt x="141547" y="104009"/>
                </a:cubicBezTo>
                <a:lnTo>
                  <a:pt x="138667" y="101129"/>
                </a:lnTo>
                <a:cubicBezTo>
                  <a:pt x="135653" y="98115"/>
                  <a:pt x="131568" y="96407"/>
                  <a:pt x="127315" y="96407"/>
                </a:cubicBezTo>
                <a:lnTo>
                  <a:pt x="112514" y="96441"/>
                </a:lnTo>
                <a:cubicBezTo>
                  <a:pt x="103640" y="96441"/>
                  <a:pt x="96441" y="103640"/>
                  <a:pt x="96441" y="112514"/>
                </a:cubicBezTo>
                <a:lnTo>
                  <a:pt x="96441" y="155377"/>
                </a:lnTo>
                <a:cubicBezTo>
                  <a:pt x="96441" y="164250"/>
                  <a:pt x="103640" y="171450"/>
                  <a:pt x="112514" y="171450"/>
                </a:cubicBezTo>
                <a:close/>
              </a:path>
            </a:pathLst>
          </a:custGeom>
          <a:solidFill>
            <a:srgbClr val="FAFAFA"/>
          </a:solidFill>
        </p:spPr>
      </p:sp>
      <p:sp>
        <p:nvSpPr>
          <p:cNvPr id="28" name="Text 26"/>
          <p:cNvSpPr/>
          <p:nvPr/>
        </p:nvSpPr>
        <p:spPr>
          <a:xfrm>
            <a:off x="6743700" y="1638300"/>
            <a:ext cx="7905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Rootfs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248400" y="2133600"/>
            <a:ext cx="56292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GOAL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248400" y="2400300"/>
            <a:ext cx="5638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 has independent filesystem (Alpine Linux)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252633" y="2747433"/>
            <a:ext cx="5552017" cy="1341967"/>
          </a:xfrm>
          <a:custGeom>
            <a:avLst/>
            <a:gdLst/>
            <a:ahLst/>
            <a:cxnLst/>
            <a:rect l="l" t="t" r="r" b="b"/>
            <a:pathLst>
              <a:path w="5552017" h="1341967">
                <a:moveTo>
                  <a:pt x="76197" y="0"/>
                </a:moveTo>
                <a:lnTo>
                  <a:pt x="5475820" y="0"/>
                </a:lnTo>
                <a:cubicBezTo>
                  <a:pt x="5517902" y="0"/>
                  <a:pt x="5552017" y="34114"/>
                  <a:pt x="5552017" y="76197"/>
                </a:cubicBezTo>
                <a:lnTo>
                  <a:pt x="5552017" y="1265770"/>
                </a:lnTo>
                <a:cubicBezTo>
                  <a:pt x="5552017" y="1307852"/>
                  <a:pt x="5517902" y="1341967"/>
                  <a:pt x="5475820" y="1341967"/>
                </a:cubicBezTo>
                <a:lnTo>
                  <a:pt x="76197" y="1341967"/>
                </a:lnTo>
                <a:cubicBezTo>
                  <a:pt x="34114" y="1341967"/>
                  <a:pt x="0" y="1307852"/>
                  <a:pt x="0" y="1265770"/>
                </a:cubicBezTo>
                <a:lnTo>
                  <a:pt x="0" y="76197"/>
                </a:lnTo>
                <a:cubicBezTo>
                  <a:pt x="0" y="34115"/>
                  <a:pt x="34114" y="0"/>
                  <a:pt x="76197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409267" y="2904069"/>
            <a:ext cx="53054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CHROOT VS PIVOT_ROOT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428317" y="318981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43495" y="43495"/>
                </a:moveTo>
                <a:cubicBezTo>
                  <a:pt x="45943" y="41047"/>
                  <a:pt x="49902" y="41047"/>
                  <a:pt x="52324" y="43495"/>
                </a:cubicBezTo>
                <a:lnTo>
                  <a:pt x="66649" y="57820"/>
                </a:lnTo>
                <a:lnTo>
                  <a:pt x="80974" y="43495"/>
                </a:lnTo>
                <a:cubicBezTo>
                  <a:pt x="83422" y="41047"/>
                  <a:pt x="87381" y="41047"/>
                  <a:pt x="89803" y="43495"/>
                </a:cubicBezTo>
                <a:cubicBezTo>
                  <a:pt x="92225" y="45943"/>
                  <a:pt x="92251" y="49902"/>
                  <a:pt x="89803" y="52324"/>
                </a:cubicBezTo>
                <a:lnTo>
                  <a:pt x="75478" y="66649"/>
                </a:lnTo>
                <a:lnTo>
                  <a:pt x="89803" y="80974"/>
                </a:lnTo>
                <a:cubicBezTo>
                  <a:pt x="92251" y="83422"/>
                  <a:pt x="92251" y="87381"/>
                  <a:pt x="89803" y="89803"/>
                </a:cubicBezTo>
                <a:cubicBezTo>
                  <a:pt x="87355" y="92225"/>
                  <a:pt x="83396" y="92251"/>
                  <a:pt x="80974" y="89803"/>
                </a:cubicBezTo>
                <a:lnTo>
                  <a:pt x="66649" y="75478"/>
                </a:lnTo>
                <a:lnTo>
                  <a:pt x="52324" y="89803"/>
                </a:lnTo>
                <a:cubicBezTo>
                  <a:pt x="49876" y="92251"/>
                  <a:pt x="45917" y="92251"/>
                  <a:pt x="43495" y="89803"/>
                </a:cubicBezTo>
                <a:cubicBezTo>
                  <a:pt x="41073" y="87355"/>
                  <a:pt x="41047" y="83396"/>
                  <a:pt x="43495" y="80974"/>
                </a:cubicBezTo>
                <a:lnTo>
                  <a:pt x="57820" y="66649"/>
                </a:lnTo>
                <a:lnTo>
                  <a:pt x="43495" y="52324"/>
                </a:lnTo>
                <a:cubicBezTo>
                  <a:pt x="41047" y="49876"/>
                  <a:pt x="41047" y="45917"/>
                  <a:pt x="43495" y="43495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34" name="Text 32"/>
          <p:cNvSpPr/>
          <p:nvPr/>
        </p:nvSpPr>
        <p:spPr>
          <a:xfrm>
            <a:off x="6652154" y="3170765"/>
            <a:ext cx="1914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chroot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652154" y="3361265"/>
            <a:ext cx="190500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Old root still reachable, can escape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28317" y="3608784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7" name="Text 35"/>
          <p:cNvSpPr/>
          <p:nvPr/>
        </p:nvSpPr>
        <p:spPr>
          <a:xfrm>
            <a:off x="6652154" y="3589734"/>
            <a:ext cx="17811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pivot_root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652154" y="3780234"/>
            <a:ext cx="177165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Unmounts old root, truly isolated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248400" y="4207669"/>
            <a:ext cx="5562600" cy="2066925"/>
          </a:xfrm>
          <a:custGeom>
            <a:avLst/>
            <a:gdLst/>
            <a:ahLst/>
            <a:cxnLst/>
            <a:rect l="l" t="t" r="r" b="b"/>
            <a:pathLst>
              <a:path w="5562600" h="2066925">
                <a:moveTo>
                  <a:pt x="76208" y="0"/>
                </a:moveTo>
                <a:lnTo>
                  <a:pt x="5486392" y="0"/>
                </a:lnTo>
                <a:cubicBezTo>
                  <a:pt x="5528481" y="0"/>
                  <a:pt x="5562600" y="34119"/>
                  <a:pt x="5562600" y="76208"/>
                </a:cubicBezTo>
                <a:lnTo>
                  <a:pt x="5562600" y="1990717"/>
                </a:lnTo>
                <a:cubicBezTo>
                  <a:pt x="5562600" y="2032806"/>
                  <a:pt x="5528481" y="2066925"/>
                  <a:pt x="5486392" y="2066925"/>
                </a:cubicBezTo>
                <a:lnTo>
                  <a:pt x="76208" y="2066925"/>
                </a:lnTo>
                <a:cubicBezTo>
                  <a:pt x="34119" y="2066925"/>
                  <a:pt x="0" y="2032806"/>
                  <a:pt x="0" y="1990717"/>
                </a:cubicBezTo>
                <a:lnTo>
                  <a:pt x="0" y="76208"/>
                </a:lnTo>
                <a:cubicBezTo>
                  <a:pt x="0" y="34147"/>
                  <a:pt x="34147" y="0"/>
                  <a:pt x="76208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40" name="Text 38"/>
          <p:cNvSpPr/>
          <p:nvPr/>
        </p:nvSpPr>
        <p:spPr>
          <a:xfrm>
            <a:off x="6400800" y="4360069"/>
            <a:ext cx="53244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6-STEP IMPLEMENTATION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400800" y="4626769"/>
            <a:ext cx="5257800" cy="1495425"/>
          </a:xfrm>
          <a:custGeom>
            <a:avLst/>
            <a:gdLst/>
            <a:ahLst/>
            <a:cxnLst/>
            <a:rect l="l" t="t" r="r" b="b"/>
            <a:pathLst>
              <a:path w="5257800" h="1495425">
                <a:moveTo>
                  <a:pt x="76207" y="0"/>
                </a:moveTo>
                <a:lnTo>
                  <a:pt x="5181593" y="0"/>
                </a:lnTo>
                <a:cubicBezTo>
                  <a:pt x="5223681" y="0"/>
                  <a:pt x="5257800" y="34119"/>
                  <a:pt x="5257800" y="76207"/>
                </a:cubicBezTo>
                <a:lnTo>
                  <a:pt x="5257800" y="1419218"/>
                </a:lnTo>
                <a:cubicBezTo>
                  <a:pt x="5257800" y="1461306"/>
                  <a:pt x="5223681" y="1495425"/>
                  <a:pt x="5181593" y="1495425"/>
                </a:cubicBezTo>
                <a:lnTo>
                  <a:pt x="76207" y="1495425"/>
                </a:lnTo>
                <a:cubicBezTo>
                  <a:pt x="34119" y="1495425"/>
                  <a:pt x="0" y="1461306"/>
                  <a:pt x="0" y="1419218"/>
                </a:cubicBezTo>
                <a:lnTo>
                  <a:pt x="0" y="76207"/>
                </a:lnTo>
                <a:cubicBezTo>
                  <a:pt x="0" y="34147"/>
                  <a:pt x="34147" y="0"/>
                  <a:pt x="76207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42" name="Text 40"/>
          <p:cNvSpPr/>
          <p:nvPr/>
        </p:nvSpPr>
        <p:spPr>
          <a:xfrm>
            <a:off x="6553200" y="4779169"/>
            <a:ext cx="50149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1. </a:t>
            </a: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mount --bind</a:t>
            </a: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new_root new_root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553200" y="4977212"/>
            <a:ext cx="50149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2. </a:t>
            </a: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mkdir</a:t>
            </a: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new_root/.old_root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553200" y="5175247"/>
            <a:ext cx="50149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3. </a:t>
            </a: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pivot_root</a:t>
            </a: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(new_root, .old_root)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553200" y="5373291"/>
            <a:ext cx="50149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4. </a:t>
            </a: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chdir</a:t>
            </a: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 </a:t>
            </a: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"/"</a:t>
            </a: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)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553200" y="5571334"/>
            <a:ext cx="50149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5. </a:t>
            </a: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umount2</a:t>
            </a: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(/.old_root, MNT_DETACH)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553200" y="5769369"/>
            <a:ext cx="50149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6. </a:t>
            </a: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rmdir</a:t>
            </a:r>
            <a:r>
              <a:rPr lang="en-US" sz="975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/.old_root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b="1" kern="0" spc="105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76225" y="3810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altLang="zh-CN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GitHub repository</a:t>
            </a: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endParaRPr lang="en-US" sz="3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9925" y="0"/>
            <a:ext cx="6894195" cy="6871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LIVE DEMO</a:t>
            </a:r>
            <a:endParaRPr lang="en-US" b="1" kern="0" spc="105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85445" y="91948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Demo</a:t>
            </a: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nstration </a:t>
            </a:r>
            <a:endParaRPr lang="en-US" sz="3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85233" y="1604433"/>
            <a:ext cx="5590117" cy="1608667"/>
          </a:xfrm>
          <a:custGeom>
            <a:avLst/>
            <a:gdLst/>
            <a:ahLst/>
            <a:cxnLst/>
            <a:rect l="l" t="t" r="r" b="b"/>
            <a:pathLst>
              <a:path w="5590117" h="1608667">
                <a:moveTo>
                  <a:pt x="76203" y="0"/>
                </a:moveTo>
                <a:lnTo>
                  <a:pt x="5513914" y="0"/>
                </a:lnTo>
                <a:cubicBezTo>
                  <a:pt x="5556000" y="0"/>
                  <a:pt x="5590117" y="34117"/>
                  <a:pt x="5590117" y="76203"/>
                </a:cubicBezTo>
                <a:lnTo>
                  <a:pt x="5590117" y="1532464"/>
                </a:lnTo>
                <a:cubicBezTo>
                  <a:pt x="5590117" y="1574550"/>
                  <a:pt x="5556000" y="1608667"/>
                  <a:pt x="5513914" y="1608667"/>
                </a:cubicBezTo>
                <a:lnTo>
                  <a:pt x="76203" y="1608667"/>
                </a:lnTo>
                <a:cubicBezTo>
                  <a:pt x="34117" y="1608667"/>
                  <a:pt x="0" y="1574550"/>
                  <a:pt x="0" y="1532464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18067" y="183726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7" name="Text 5"/>
          <p:cNvSpPr/>
          <p:nvPr/>
        </p:nvSpPr>
        <p:spPr>
          <a:xfrm>
            <a:off x="809493" y="1951565"/>
            <a:ext cx="266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</a:t>
            </a:r>
            <a:endParaRPr lang="en-US" sz="20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303867" y="1875365"/>
            <a:ext cx="9525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Basic Run</a:t>
            </a:r>
            <a:endParaRPr lang="en-US" sz="1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303867" y="2142065"/>
            <a:ext cx="9239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Foundation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45451" y="254846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1" name="Text 9"/>
          <p:cNvSpPr/>
          <p:nvPr/>
        </p:nvSpPr>
        <p:spPr>
          <a:xfrm>
            <a:off x="846667" y="2523065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hostname verification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45451" y="281516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3" name="Text 11"/>
          <p:cNvSpPr/>
          <p:nvPr/>
        </p:nvSpPr>
        <p:spPr>
          <a:xfrm>
            <a:off x="846667" y="2789765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PID = 1 inside container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214533" y="1604433"/>
            <a:ext cx="5590117" cy="1608667"/>
          </a:xfrm>
          <a:custGeom>
            <a:avLst/>
            <a:gdLst/>
            <a:ahLst/>
            <a:cxnLst/>
            <a:rect l="l" t="t" r="r" b="b"/>
            <a:pathLst>
              <a:path w="5590117" h="1608667">
                <a:moveTo>
                  <a:pt x="76203" y="0"/>
                </a:moveTo>
                <a:lnTo>
                  <a:pt x="5513914" y="0"/>
                </a:lnTo>
                <a:cubicBezTo>
                  <a:pt x="5556000" y="0"/>
                  <a:pt x="5590117" y="34117"/>
                  <a:pt x="5590117" y="76203"/>
                </a:cubicBezTo>
                <a:lnTo>
                  <a:pt x="5590117" y="1532464"/>
                </a:lnTo>
                <a:cubicBezTo>
                  <a:pt x="5590117" y="1574550"/>
                  <a:pt x="5556000" y="1608667"/>
                  <a:pt x="5513914" y="1608667"/>
                </a:cubicBezTo>
                <a:lnTo>
                  <a:pt x="76203" y="1608667"/>
                </a:lnTo>
                <a:cubicBezTo>
                  <a:pt x="34117" y="1608667"/>
                  <a:pt x="0" y="1574550"/>
                  <a:pt x="0" y="1532464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47367" y="183726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6" name="Text 14"/>
          <p:cNvSpPr/>
          <p:nvPr/>
        </p:nvSpPr>
        <p:spPr>
          <a:xfrm>
            <a:off x="6638396" y="1951565"/>
            <a:ext cx="266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</a:t>
            </a:r>
            <a:endParaRPr lang="en-US" sz="20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132955" y="1875155"/>
            <a:ext cx="206184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Isolation Check</a:t>
            </a:r>
            <a:endParaRPr lang="en-US" sz="1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133167" y="2142065"/>
            <a:ext cx="13906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Comparison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6474751" y="254846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0" name="Text 18"/>
          <p:cNvSpPr/>
          <p:nvPr/>
        </p:nvSpPr>
        <p:spPr>
          <a:xfrm>
            <a:off x="6675967" y="2523065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Host vs Container side-by-side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6474751" y="281516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2" name="Text 20"/>
          <p:cNvSpPr/>
          <p:nvPr/>
        </p:nvSpPr>
        <p:spPr>
          <a:xfrm>
            <a:off x="6675967" y="2789765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All 5 namespaces verified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385233" y="3450172"/>
            <a:ext cx="5590117" cy="1608667"/>
          </a:xfrm>
          <a:custGeom>
            <a:avLst/>
            <a:gdLst/>
            <a:ahLst/>
            <a:cxnLst/>
            <a:rect l="l" t="t" r="r" b="b"/>
            <a:pathLst>
              <a:path w="5590117" h="1608667">
                <a:moveTo>
                  <a:pt x="76203" y="0"/>
                </a:moveTo>
                <a:lnTo>
                  <a:pt x="5513914" y="0"/>
                </a:lnTo>
                <a:cubicBezTo>
                  <a:pt x="5556000" y="0"/>
                  <a:pt x="5590117" y="34117"/>
                  <a:pt x="5590117" y="76203"/>
                </a:cubicBezTo>
                <a:lnTo>
                  <a:pt x="5590117" y="1532464"/>
                </a:lnTo>
                <a:cubicBezTo>
                  <a:pt x="5590117" y="1574550"/>
                  <a:pt x="5556000" y="1608667"/>
                  <a:pt x="5513914" y="1608667"/>
                </a:cubicBezTo>
                <a:lnTo>
                  <a:pt x="76203" y="1608667"/>
                </a:lnTo>
                <a:cubicBezTo>
                  <a:pt x="34117" y="1608667"/>
                  <a:pt x="0" y="1574550"/>
                  <a:pt x="0" y="1532464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18067" y="3683003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5" name="Text 23"/>
          <p:cNvSpPr/>
          <p:nvPr/>
        </p:nvSpPr>
        <p:spPr>
          <a:xfrm>
            <a:off x="804995" y="3797303"/>
            <a:ext cx="2762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</a:t>
            </a:r>
            <a:endParaRPr lang="en-US" sz="20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1303867" y="3721103"/>
            <a:ext cx="13049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Memory Limit</a:t>
            </a:r>
            <a:endParaRPr lang="en-US" sz="1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303867" y="3987803"/>
            <a:ext cx="12763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Cgroups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645451" y="439419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9" name="Text 27"/>
          <p:cNvSpPr/>
          <p:nvPr/>
        </p:nvSpPr>
        <p:spPr>
          <a:xfrm>
            <a:off x="846667" y="4368803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50MB memory limit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645451" y="466089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1" name="Text 29"/>
          <p:cNvSpPr/>
          <p:nvPr/>
        </p:nvSpPr>
        <p:spPr>
          <a:xfrm>
            <a:off x="846667" y="4635503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OOM Kill demonstration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6214533" y="3450172"/>
            <a:ext cx="5590117" cy="1608667"/>
          </a:xfrm>
          <a:custGeom>
            <a:avLst/>
            <a:gdLst/>
            <a:ahLst/>
            <a:cxnLst/>
            <a:rect l="l" t="t" r="r" b="b"/>
            <a:pathLst>
              <a:path w="5590117" h="1608667">
                <a:moveTo>
                  <a:pt x="76203" y="0"/>
                </a:moveTo>
                <a:lnTo>
                  <a:pt x="5513914" y="0"/>
                </a:lnTo>
                <a:cubicBezTo>
                  <a:pt x="5556000" y="0"/>
                  <a:pt x="5590117" y="34117"/>
                  <a:pt x="5590117" y="76203"/>
                </a:cubicBezTo>
                <a:lnTo>
                  <a:pt x="5590117" y="1532464"/>
                </a:lnTo>
                <a:cubicBezTo>
                  <a:pt x="5590117" y="1574550"/>
                  <a:pt x="5556000" y="1608667"/>
                  <a:pt x="5513914" y="1608667"/>
                </a:cubicBezTo>
                <a:lnTo>
                  <a:pt x="76203" y="1608667"/>
                </a:lnTo>
                <a:cubicBezTo>
                  <a:pt x="34117" y="1608667"/>
                  <a:pt x="0" y="1574550"/>
                  <a:pt x="0" y="1532464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447367" y="3683003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4" name="Text 32"/>
          <p:cNvSpPr/>
          <p:nvPr/>
        </p:nvSpPr>
        <p:spPr>
          <a:xfrm>
            <a:off x="6629268" y="3797303"/>
            <a:ext cx="2857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D</a:t>
            </a:r>
            <a:endParaRPr lang="en-US" sz="20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7133167" y="3721103"/>
            <a:ext cx="12573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Alpine Rootfs</a:t>
            </a:r>
            <a:endParaRPr lang="en-US" sz="1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7133167" y="3987803"/>
            <a:ext cx="12287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Filesystem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6474751" y="439419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8" name="Text 36"/>
          <p:cNvSpPr/>
          <p:nvPr/>
        </p:nvSpPr>
        <p:spPr>
          <a:xfrm>
            <a:off x="6675967" y="4368803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Alpine Linux environment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6474751" y="4660897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0" name="Text 38"/>
          <p:cNvSpPr/>
          <p:nvPr/>
        </p:nvSpPr>
        <p:spPr>
          <a:xfrm>
            <a:off x="6675967" y="4635503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Complete filesystem isolation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381000" y="5600700"/>
            <a:ext cx="11430000" cy="876300"/>
          </a:xfrm>
          <a:custGeom>
            <a:avLst/>
            <a:gdLst/>
            <a:ahLst/>
            <a:cxnLst/>
            <a:rect l="l" t="t" r="r" b="b"/>
            <a:pathLst>
              <a:path w="11430000" h="876300">
                <a:moveTo>
                  <a:pt x="76203" y="0"/>
                </a:moveTo>
                <a:lnTo>
                  <a:pt x="11353797" y="0"/>
                </a:lnTo>
                <a:cubicBezTo>
                  <a:pt x="11395883" y="0"/>
                  <a:pt x="11430000" y="34117"/>
                  <a:pt x="11430000" y="76203"/>
                </a:cubicBezTo>
                <a:lnTo>
                  <a:pt x="11430000" y="800097"/>
                </a:lnTo>
                <a:cubicBezTo>
                  <a:pt x="11430000" y="842183"/>
                  <a:pt x="11395883" y="876300"/>
                  <a:pt x="11353797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42" name="Text 40"/>
          <p:cNvSpPr/>
          <p:nvPr/>
        </p:nvSpPr>
        <p:spPr>
          <a:xfrm>
            <a:off x="571500" y="5791200"/>
            <a:ext cx="11115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ENVIRONMENT CHECKLIST</a:t>
            </a:r>
            <a:endParaRPr lang="en-US" sz="16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590550" y="61245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4" name="Text 42"/>
          <p:cNvSpPr/>
          <p:nvPr/>
        </p:nvSpPr>
        <p:spPr>
          <a:xfrm>
            <a:off x="814705" y="5981700"/>
            <a:ext cx="2293620" cy="3752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WSL2 Ubuntu 5.15+</a:t>
            </a:r>
            <a:endParaRPr lang="en-US" sz="1400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3390900" y="61245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6" name="Text 44"/>
          <p:cNvSpPr/>
          <p:nvPr/>
        </p:nvSpPr>
        <p:spPr>
          <a:xfrm>
            <a:off x="3615055" y="6096000"/>
            <a:ext cx="186626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Compiled ./container</a:t>
            </a:r>
            <a:endParaRPr lang="en-US" sz="1400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7" name="Shape 45"/>
          <p:cNvSpPr/>
          <p:nvPr/>
        </p:nvSpPr>
        <p:spPr>
          <a:xfrm>
            <a:off x="6191250" y="61245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8" name="Text 46"/>
          <p:cNvSpPr/>
          <p:nvPr/>
        </p:nvSpPr>
        <p:spPr>
          <a:xfrm>
            <a:off x="6415405" y="6096000"/>
            <a:ext cx="1596390" cy="1911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rootfs ready </a:t>
            </a:r>
            <a:endParaRPr lang="en-US" sz="1400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9" name="Shape 47"/>
          <p:cNvSpPr/>
          <p:nvPr/>
        </p:nvSpPr>
        <p:spPr>
          <a:xfrm>
            <a:off x="8991600" y="61245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50" name="Text 48"/>
          <p:cNvSpPr/>
          <p:nvPr/>
        </p:nvSpPr>
        <p:spPr>
          <a:xfrm>
            <a:off x="9215755" y="6096000"/>
            <a:ext cx="1778635" cy="234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Two terminals ready</a:t>
            </a:r>
            <a:endParaRPr lang="en-US" sz="1400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13055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DEMO A</a:t>
            </a:r>
            <a:endParaRPr lang="en-US" b="1" kern="0" spc="105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81000" y="695325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Basic Container Run</a:t>
            </a:r>
            <a:endParaRPr lang="en-US" sz="3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81000" y="1162685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Verifying UTS, PID, and Mount Isolation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81000" y="1600200"/>
            <a:ext cx="4514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COMMAND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1905000"/>
            <a:ext cx="4448175" cy="504825"/>
          </a:xfrm>
          <a:custGeom>
            <a:avLst/>
            <a:gdLst/>
            <a:ahLst/>
            <a:cxnLst/>
            <a:rect l="l" t="t" r="r" b="b"/>
            <a:pathLst>
              <a:path w="4448175" h="504825">
                <a:moveTo>
                  <a:pt x="76198" y="0"/>
                </a:moveTo>
                <a:lnTo>
                  <a:pt x="4371977" y="0"/>
                </a:lnTo>
                <a:cubicBezTo>
                  <a:pt x="4414060" y="0"/>
                  <a:pt x="4448175" y="34115"/>
                  <a:pt x="4448175" y="76198"/>
                </a:cubicBezTo>
                <a:lnTo>
                  <a:pt x="4448175" y="428627"/>
                </a:lnTo>
                <a:cubicBezTo>
                  <a:pt x="4448175" y="470710"/>
                  <a:pt x="4414060" y="504825"/>
                  <a:pt x="4371977" y="504825"/>
                </a:cubicBezTo>
                <a:lnTo>
                  <a:pt x="76198" y="504825"/>
                </a:lnTo>
                <a:cubicBezTo>
                  <a:pt x="34115" y="504825"/>
                  <a:pt x="0" y="470710"/>
                  <a:pt x="0" y="428627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7" name="Text 5"/>
          <p:cNvSpPr/>
          <p:nvPr/>
        </p:nvSpPr>
        <p:spPr>
          <a:xfrm>
            <a:off x="533400" y="2057400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81000" y="2560244"/>
            <a:ext cx="4514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EXPECTED OUTPUT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1000" y="2865044"/>
            <a:ext cx="4448175" cy="2466975"/>
          </a:xfrm>
          <a:custGeom>
            <a:avLst/>
            <a:gdLst/>
            <a:ahLst/>
            <a:cxnLst/>
            <a:rect l="l" t="t" r="r" b="b"/>
            <a:pathLst>
              <a:path w="4448175" h="2466975">
                <a:moveTo>
                  <a:pt x="76205" y="0"/>
                </a:moveTo>
                <a:lnTo>
                  <a:pt x="4371970" y="0"/>
                </a:lnTo>
                <a:cubicBezTo>
                  <a:pt x="4414029" y="0"/>
                  <a:pt x="4448175" y="34146"/>
                  <a:pt x="4448175" y="76205"/>
                </a:cubicBezTo>
                <a:lnTo>
                  <a:pt x="4448175" y="2390770"/>
                </a:lnTo>
                <a:cubicBezTo>
                  <a:pt x="4448175" y="2432857"/>
                  <a:pt x="4414057" y="2466975"/>
                  <a:pt x="4371970" y="2466975"/>
                </a:cubicBezTo>
                <a:lnTo>
                  <a:pt x="76205" y="2466975"/>
                </a:lnTo>
                <a:cubicBezTo>
                  <a:pt x="34118" y="2466975"/>
                  <a:pt x="0" y="2432857"/>
                  <a:pt x="0" y="239077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0" name="Text 8"/>
          <p:cNvSpPr/>
          <p:nvPr/>
        </p:nvSpPr>
        <p:spPr>
          <a:xfrm>
            <a:off x="533400" y="3017444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[host] hostname : mini-container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33400" y="3253578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[host] command : /bin/bash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33400" y="3489722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[host] launching container (UTS|PID|MNT|NET|IPC)...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33400" y="3725866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[host] container PID (host view): 12345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33400" y="4000100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[container] hostname → "mini-container"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33400" y="4236244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[container] PID inside namespace → 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33400" y="4472387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[container] mount propagation → private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33400" y="4708522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[container] /proc → mounted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33400" y="4982766"/>
            <a:ext cx="4205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root@mini-container:/#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535627" y="1600200"/>
            <a:ext cx="67437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VERIFICATION COMMANDS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539861" y="1909233"/>
            <a:ext cx="6666442" cy="1284817"/>
          </a:xfrm>
          <a:custGeom>
            <a:avLst/>
            <a:gdLst/>
            <a:ahLst/>
            <a:cxnLst/>
            <a:rect l="l" t="t" r="r" b="b"/>
            <a:pathLst>
              <a:path w="6666442" h="1284817">
                <a:moveTo>
                  <a:pt x="76202" y="0"/>
                </a:moveTo>
                <a:lnTo>
                  <a:pt x="6590239" y="0"/>
                </a:lnTo>
                <a:cubicBezTo>
                  <a:pt x="6632325" y="0"/>
                  <a:pt x="6666442" y="34117"/>
                  <a:pt x="6666442" y="76202"/>
                </a:cubicBezTo>
                <a:lnTo>
                  <a:pt x="6666442" y="1208614"/>
                </a:lnTo>
                <a:cubicBezTo>
                  <a:pt x="6666442" y="1250700"/>
                  <a:pt x="6632325" y="1284817"/>
                  <a:pt x="6590239" y="1284817"/>
                </a:cubicBezTo>
                <a:lnTo>
                  <a:pt x="76202" y="1284817"/>
                </a:lnTo>
                <a:cubicBezTo>
                  <a:pt x="34117" y="1284817"/>
                  <a:pt x="0" y="1250700"/>
                  <a:pt x="0" y="1208614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715544" y="208491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2" name="Text 20"/>
          <p:cNvSpPr/>
          <p:nvPr/>
        </p:nvSpPr>
        <p:spPr>
          <a:xfrm>
            <a:off x="3963194" y="2065865"/>
            <a:ext cx="18954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 hostname = mini-container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696494" y="2332565"/>
            <a:ext cx="6353175" cy="704850"/>
          </a:xfrm>
          <a:custGeom>
            <a:avLst/>
            <a:gdLst/>
            <a:ahLst/>
            <a:cxnLst/>
            <a:rect l="l" t="t" r="r" b="b"/>
            <a:pathLst>
              <a:path w="6353175" h="704850">
                <a:moveTo>
                  <a:pt x="76201" y="0"/>
                </a:moveTo>
                <a:lnTo>
                  <a:pt x="6276974" y="0"/>
                </a:lnTo>
                <a:cubicBezTo>
                  <a:pt x="6319059" y="0"/>
                  <a:pt x="6353175" y="34116"/>
                  <a:pt x="6353175" y="76201"/>
                </a:cubicBezTo>
                <a:lnTo>
                  <a:pt x="6353175" y="628649"/>
                </a:lnTo>
                <a:cubicBezTo>
                  <a:pt x="6353175" y="670734"/>
                  <a:pt x="6319059" y="704850"/>
                  <a:pt x="6276974" y="704850"/>
                </a:cubicBezTo>
                <a:lnTo>
                  <a:pt x="76201" y="704850"/>
                </a:lnTo>
                <a:cubicBezTo>
                  <a:pt x="34116" y="704850"/>
                  <a:pt x="0" y="670734"/>
                  <a:pt x="0" y="628649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4" name="Text 22"/>
          <p:cNvSpPr/>
          <p:nvPr/>
        </p:nvSpPr>
        <p:spPr>
          <a:xfrm>
            <a:off x="3848894" y="2484965"/>
            <a:ext cx="6110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hostname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3848894" y="2683008"/>
            <a:ext cx="6110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mini-container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539861" y="3312850"/>
            <a:ext cx="6666442" cy="1675342"/>
          </a:xfrm>
          <a:custGeom>
            <a:avLst/>
            <a:gdLst/>
            <a:ahLst/>
            <a:cxnLst/>
            <a:rect l="l" t="t" r="r" b="b"/>
            <a:pathLst>
              <a:path w="6666442" h="1675342">
                <a:moveTo>
                  <a:pt x="76195" y="0"/>
                </a:moveTo>
                <a:lnTo>
                  <a:pt x="6590247" y="0"/>
                </a:lnTo>
                <a:cubicBezTo>
                  <a:pt x="6632328" y="0"/>
                  <a:pt x="6666442" y="34113"/>
                  <a:pt x="6666442" y="76195"/>
                </a:cubicBezTo>
                <a:lnTo>
                  <a:pt x="6666442" y="1599147"/>
                </a:lnTo>
                <a:cubicBezTo>
                  <a:pt x="6666442" y="1641228"/>
                  <a:pt x="6632328" y="1675342"/>
                  <a:pt x="6590247" y="1675342"/>
                </a:cubicBezTo>
                <a:lnTo>
                  <a:pt x="76195" y="1675342"/>
                </a:lnTo>
                <a:cubicBezTo>
                  <a:pt x="34142" y="1675342"/>
                  <a:pt x="0" y="1641200"/>
                  <a:pt x="0" y="1599147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3715544" y="348853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8" name="Text 26"/>
          <p:cNvSpPr/>
          <p:nvPr/>
        </p:nvSpPr>
        <p:spPr>
          <a:xfrm>
            <a:off x="3963194" y="3469481"/>
            <a:ext cx="17526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 PID = 1 (inside container)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696494" y="3736181"/>
            <a:ext cx="6353175" cy="1095375"/>
          </a:xfrm>
          <a:custGeom>
            <a:avLst/>
            <a:gdLst/>
            <a:ahLst/>
            <a:cxnLst/>
            <a:rect l="l" t="t" r="r" b="b"/>
            <a:pathLst>
              <a:path w="6353175" h="1095375">
                <a:moveTo>
                  <a:pt x="76205" y="0"/>
                </a:moveTo>
                <a:lnTo>
                  <a:pt x="6276970" y="0"/>
                </a:lnTo>
                <a:cubicBezTo>
                  <a:pt x="6319057" y="0"/>
                  <a:pt x="6353175" y="34118"/>
                  <a:pt x="6353175" y="76205"/>
                </a:cubicBezTo>
                <a:lnTo>
                  <a:pt x="6353175" y="1019170"/>
                </a:lnTo>
                <a:cubicBezTo>
                  <a:pt x="6353175" y="1061257"/>
                  <a:pt x="6319057" y="1095375"/>
                  <a:pt x="6276970" y="1095375"/>
                </a:cubicBezTo>
                <a:lnTo>
                  <a:pt x="76205" y="1095375"/>
                </a:lnTo>
                <a:cubicBezTo>
                  <a:pt x="34118" y="1095375"/>
                  <a:pt x="0" y="1061257"/>
                  <a:pt x="0" y="101917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30" name="Text 28"/>
          <p:cNvSpPr/>
          <p:nvPr/>
        </p:nvSpPr>
        <p:spPr>
          <a:xfrm>
            <a:off x="3848894" y="3888581"/>
            <a:ext cx="6110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ps aux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3848894" y="4086625"/>
            <a:ext cx="6110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PID USER COMMAND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3848894" y="4284659"/>
            <a:ext cx="6110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 root /bin/bash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3848894" y="4482703"/>
            <a:ext cx="6110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 root ps aux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3539861" y="5112545"/>
            <a:ext cx="6666442" cy="1475317"/>
          </a:xfrm>
          <a:custGeom>
            <a:avLst/>
            <a:gdLst/>
            <a:ahLst/>
            <a:cxnLst/>
            <a:rect l="l" t="t" r="r" b="b"/>
            <a:pathLst>
              <a:path w="6666442" h="1475317">
                <a:moveTo>
                  <a:pt x="76200" y="0"/>
                </a:moveTo>
                <a:lnTo>
                  <a:pt x="6590242" y="0"/>
                </a:lnTo>
                <a:cubicBezTo>
                  <a:pt x="6632326" y="0"/>
                  <a:pt x="6666442" y="34116"/>
                  <a:pt x="6666442" y="76200"/>
                </a:cubicBezTo>
                <a:lnTo>
                  <a:pt x="6666442" y="1399117"/>
                </a:lnTo>
                <a:cubicBezTo>
                  <a:pt x="6666442" y="1441201"/>
                  <a:pt x="6632326" y="1475317"/>
                  <a:pt x="6590242" y="1475317"/>
                </a:cubicBezTo>
                <a:lnTo>
                  <a:pt x="76200" y="1475317"/>
                </a:lnTo>
                <a:cubicBezTo>
                  <a:pt x="34116" y="1475317"/>
                  <a:pt x="0" y="1441201"/>
                  <a:pt x="0" y="1399117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715544" y="5288226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6" name="Text 34"/>
          <p:cNvSpPr/>
          <p:nvPr/>
        </p:nvSpPr>
        <p:spPr>
          <a:xfrm>
            <a:off x="3963194" y="5269176"/>
            <a:ext cx="15525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 /proc/1/comm = bash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696494" y="5535876"/>
            <a:ext cx="6353175" cy="895350"/>
          </a:xfrm>
          <a:custGeom>
            <a:avLst/>
            <a:gdLst/>
            <a:ahLst/>
            <a:cxnLst/>
            <a:rect l="l" t="t" r="r" b="b"/>
            <a:pathLst>
              <a:path w="6353175" h="895350">
                <a:moveTo>
                  <a:pt x="76203" y="0"/>
                </a:moveTo>
                <a:lnTo>
                  <a:pt x="6276972" y="0"/>
                </a:lnTo>
                <a:cubicBezTo>
                  <a:pt x="6319058" y="0"/>
                  <a:pt x="6353175" y="34117"/>
                  <a:pt x="6353175" y="76203"/>
                </a:cubicBezTo>
                <a:lnTo>
                  <a:pt x="6353175" y="819147"/>
                </a:lnTo>
                <a:cubicBezTo>
                  <a:pt x="6353175" y="861233"/>
                  <a:pt x="6319058" y="895350"/>
                  <a:pt x="6276972" y="895350"/>
                </a:cubicBezTo>
                <a:lnTo>
                  <a:pt x="76203" y="895350"/>
                </a:lnTo>
                <a:cubicBezTo>
                  <a:pt x="34117" y="895350"/>
                  <a:pt x="0" y="861233"/>
                  <a:pt x="0" y="819147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38" name="Text 36"/>
          <p:cNvSpPr/>
          <p:nvPr/>
        </p:nvSpPr>
        <p:spPr>
          <a:xfrm>
            <a:off x="3848894" y="5688276"/>
            <a:ext cx="6110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cat /proc/1/comm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3848894" y="5886320"/>
            <a:ext cx="6110288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7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bash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863181" y="613092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114300"/>
                </a:moveTo>
                <a:cubicBezTo>
                  <a:pt x="88692" y="114300"/>
                  <a:pt x="114300" y="88692"/>
                  <a:pt x="114300" y="57150"/>
                </a:cubicBezTo>
                <a:cubicBezTo>
                  <a:pt x="114300" y="25608"/>
                  <a:pt x="88692" y="0"/>
                  <a:pt x="57150" y="0"/>
                </a:cubicBezTo>
                <a:cubicBezTo>
                  <a:pt x="25608" y="0"/>
                  <a:pt x="0" y="25608"/>
                  <a:pt x="0" y="57150"/>
                </a:cubicBezTo>
                <a:cubicBezTo>
                  <a:pt x="0" y="88692"/>
                  <a:pt x="25608" y="114300"/>
                  <a:pt x="57150" y="114300"/>
                </a:cubicBezTo>
                <a:close/>
                <a:moveTo>
                  <a:pt x="50006" y="35719"/>
                </a:moveTo>
                <a:cubicBezTo>
                  <a:pt x="50006" y="31776"/>
                  <a:pt x="53207" y="28575"/>
                  <a:pt x="57150" y="28575"/>
                </a:cubicBezTo>
                <a:cubicBezTo>
                  <a:pt x="61093" y="28575"/>
                  <a:pt x="64294" y="31776"/>
                  <a:pt x="64294" y="35719"/>
                </a:cubicBezTo>
                <a:cubicBezTo>
                  <a:pt x="64294" y="39661"/>
                  <a:pt x="61093" y="42863"/>
                  <a:pt x="57150" y="42863"/>
                </a:cubicBezTo>
                <a:cubicBezTo>
                  <a:pt x="53207" y="42863"/>
                  <a:pt x="50006" y="39661"/>
                  <a:pt x="50006" y="35719"/>
                </a:cubicBezTo>
                <a:close/>
                <a:moveTo>
                  <a:pt x="48220" y="50006"/>
                </a:moveTo>
                <a:lnTo>
                  <a:pt x="58936" y="50006"/>
                </a:lnTo>
                <a:cubicBezTo>
                  <a:pt x="61905" y="50006"/>
                  <a:pt x="64294" y="52395"/>
                  <a:pt x="64294" y="55364"/>
                </a:cubicBezTo>
                <a:lnTo>
                  <a:pt x="64294" y="75009"/>
                </a:lnTo>
                <a:lnTo>
                  <a:pt x="66080" y="75009"/>
                </a:lnTo>
                <a:cubicBezTo>
                  <a:pt x="69049" y="75009"/>
                  <a:pt x="71438" y="77398"/>
                  <a:pt x="71438" y="80367"/>
                </a:cubicBezTo>
                <a:cubicBezTo>
                  <a:pt x="71438" y="83336"/>
                  <a:pt x="69049" y="85725"/>
                  <a:pt x="66080" y="85725"/>
                </a:cubicBezTo>
                <a:lnTo>
                  <a:pt x="48220" y="85725"/>
                </a:lnTo>
                <a:cubicBezTo>
                  <a:pt x="45251" y="85725"/>
                  <a:pt x="42863" y="83336"/>
                  <a:pt x="42863" y="80367"/>
                </a:cubicBezTo>
                <a:cubicBezTo>
                  <a:pt x="42863" y="77398"/>
                  <a:pt x="45251" y="75009"/>
                  <a:pt x="48220" y="75009"/>
                </a:cubicBezTo>
                <a:lnTo>
                  <a:pt x="53578" y="75009"/>
                </a:lnTo>
                <a:lnTo>
                  <a:pt x="53578" y="60722"/>
                </a:lnTo>
                <a:lnTo>
                  <a:pt x="48220" y="60722"/>
                </a:lnTo>
                <a:cubicBezTo>
                  <a:pt x="45251" y="60722"/>
                  <a:pt x="42863" y="58333"/>
                  <a:pt x="42863" y="55364"/>
                </a:cubicBezTo>
                <a:cubicBezTo>
                  <a:pt x="42863" y="52395"/>
                  <a:pt x="45251" y="50006"/>
                  <a:pt x="48220" y="50006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41" name="Text 39"/>
          <p:cNvSpPr/>
          <p:nvPr/>
        </p:nvSpPr>
        <p:spPr>
          <a:xfrm>
            <a:off x="4020344" y="6122464"/>
            <a:ext cx="5934075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/proc correctly mounted in container's PID namespace</a:t>
            </a:r>
            <a:endParaRPr lang="en-US" sz="1600" dirty="0"/>
          </a:p>
        </p:txBody>
      </p:sp>
      <p:pic>
        <p:nvPicPr>
          <p:cNvPr id="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7800" y="0"/>
            <a:ext cx="5664200" cy="3253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3253740"/>
            <a:ext cx="5652135" cy="16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4835525"/>
            <a:ext cx="5619750" cy="12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9371" y="319371"/>
            <a:ext cx="11609147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88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DEMO B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23181" y="697871"/>
            <a:ext cx="11696974" cy="3193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Host vs Container</a:t>
            </a:r>
            <a:endParaRPr lang="en-US" sz="3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19371" y="1117312"/>
            <a:ext cx="11625116" cy="2235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Side-by-Side Isolation Verification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19371" y="1341360"/>
            <a:ext cx="11609147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COMPARISON (Execute simultaneously in two terminals)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22920" y="1632342"/>
            <a:ext cx="5675938" cy="4614028"/>
          </a:xfrm>
          <a:custGeom>
            <a:avLst/>
            <a:gdLst/>
            <a:ahLst/>
            <a:cxnLst/>
            <a:rect l="l" t="t" r="r" b="b"/>
            <a:pathLst>
              <a:path w="5675938" h="4614028">
                <a:moveTo>
                  <a:pt x="63858" y="0"/>
                </a:moveTo>
                <a:lnTo>
                  <a:pt x="5612080" y="0"/>
                </a:lnTo>
                <a:cubicBezTo>
                  <a:pt x="5647348" y="0"/>
                  <a:pt x="5675938" y="28590"/>
                  <a:pt x="5675938" y="63858"/>
                </a:cubicBezTo>
                <a:lnTo>
                  <a:pt x="5675938" y="4550170"/>
                </a:lnTo>
                <a:cubicBezTo>
                  <a:pt x="5675938" y="4585438"/>
                  <a:pt x="5647348" y="4614028"/>
                  <a:pt x="5612080" y="4614028"/>
                </a:cubicBezTo>
                <a:lnTo>
                  <a:pt x="63858" y="4614028"/>
                </a:lnTo>
                <a:cubicBezTo>
                  <a:pt x="28590" y="4614028"/>
                  <a:pt x="0" y="4585438"/>
                  <a:pt x="0" y="4550170"/>
                </a:cubicBezTo>
                <a:lnTo>
                  <a:pt x="0" y="63858"/>
                </a:lnTo>
                <a:cubicBezTo>
                  <a:pt x="0" y="28590"/>
                  <a:pt x="28590" y="0"/>
                  <a:pt x="63858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10107" y="1891386"/>
            <a:ext cx="191623" cy="191623"/>
          </a:xfrm>
          <a:custGeom>
            <a:avLst/>
            <a:gdLst/>
            <a:ahLst/>
            <a:cxnLst/>
            <a:rect l="l" t="t" r="r" b="b"/>
            <a:pathLst>
              <a:path w="191623" h="191623">
                <a:moveTo>
                  <a:pt x="83947" y="-936"/>
                </a:moveTo>
                <a:cubicBezTo>
                  <a:pt x="91358" y="-5202"/>
                  <a:pt x="100490" y="-5202"/>
                  <a:pt x="107900" y="-936"/>
                </a:cubicBezTo>
                <a:lnTo>
                  <a:pt x="173733" y="37052"/>
                </a:lnTo>
                <a:cubicBezTo>
                  <a:pt x="181143" y="41319"/>
                  <a:pt x="185709" y="49253"/>
                  <a:pt x="185709" y="57786"/>
                </a:cubicBezTo>
                <a:lnTo>
                  <a:pt x="185709" y="133762"/>
                </a:lnTo>
                <a:cubicBezTo>
                  <a:pt x="185709" y="142332"/>
                  <a:pt x="181143" y="150229"/>
                  <a:pt x="173733" y="154496"/>
                </a:cubicBezTo>
                <a:lnTo>
                  <a:pt x="107900" y="192558"/>
                </a:lnTo>
                <a:cubicBezTo>
                  <a:pt x="100490" y="196825"/>
                  <a:pt x="91358" y="196825"/>
                  <a:pt x="83947" y="192558"/>
                </a:cubicBezTo>
                <a:lnTo>
                  <a:pt x="18152" y="154571"/>
                </a:lnTo>
                <a:cubicBezTo>
                  <a:pt x="10741" y="150304"/>
                  <a:pt x="6175" y="142370"/>
                  <a:pt x="6175" y="133837"/>
                </a:cubicBezTo>
                <a:lnTo>
                  <a:pt x="6175" y="57861"/>
                </a:lnTo>
                <a:cubicBezTo>
                  <a:pt x="6175" y="49290"/>
                  <a:pt x="10741" y="41394"/>
                  <a:pt x="18152" y="37127"/>
                </a:cubicBezTo>
                <a:lnTo>
                  <a:pt x="83947" y="-936"/>
                </a:lnTo>
                <a:close/>
                <a:moveTo>
                  <a:pt x="161719" y="133799"/>
                </a:moveTo>
                <a:lnTo>
                  <a:pt x="161719" y="71634"/>
                </a:lnTo>
                <a:lnTo>
                  <a:pt x="107900" y="102698"/>
                </a:lnTo>
                <a:lnTo>
                  <a:pt x="107900" y="164863"/>
                </a:lnTo>
                <a:lnTo>
                  <a:pt x="161719" y="133799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8" name="Text 6"/>
          <p:cNvSpPr/>
          <p:nvPr/>
        </p:nvSpPr>
        <p:spPr>
          <a:xfrm>
            <a:off x="821494" y="1795575"/>
            <a:ext cx="998035" cy="2235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1494" y="2019135"/>
            <a:ext cx="974083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Inside namespace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86154" y="2306569"/>
            <a:ext cx="5349470" cy="590837"/>
          </a:xfrm>
          <a:custGeom>
            <a:avLst/>
            <a:gdLst/>
            <a:ahLst/>
            <a:cxnLst/>
            <a:rect l="l" t="t" r="r" b="b"/>
            <a:pathLst>
              <a:path w="5349470" h="590837">
                <a:moveTo>
                  <a:pt x="63875" y="0"/>
                </a:moveTo>
                <a:lnTo>
                  <a:pt x="5285594" y="0"/>
                </a:lnTo>
                <a:cubicBezTo>
                  <a:pt x="5320848" y="0"/>
                  <a:pt x="5349470" y="28622"/>
                  <a:pt x="5349470" y="63875"/>
                </a:cubicBezTo>
                <a:lnTo>
                  <a:pt x="5349470" y="526962"/>
                </a:lnTo>
                <a:cubicBezTo>
                  <a:pt x="5349470" y="562215"/>
                  <a:pt x="5320848" y="590837"/>
                  <a:pt x="5285594" y="590837"/>
                </a:cubicBezTo>
                <a:lnTo>
                  <a:pt x="63875" y="590837"/>
                </a:lnTo>
                <a:cubicBezTo>
                  <a:pt x="28622" y="590837"/>
                  <a:pt x="0" y="562215"/>
                  <a:pt x="0" y="526962"/>
                </a:cubicBezTo>
                <a:lnTo>
                  <a:pt x="0" y="63875"/>
                </a:lnTo>
                <a:cubicBezTo>
                  <a:pt x="0" y="28622"/>
                  <a:pt x="28622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1" name="Text 9"/>
          <p:cNvSpPr/>
          <p:nvPr/>
        </p:nvSpPr>
        <p:spPr>
          <a:xfrm>
            <a:off x="613903" y="2434317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hostname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13903" y="2600327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mini-container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86154" y="2989896"/>
            <a:ext cx="5349470" cy="718585"/>
          </a:xfrm>
          <a:custGeom>
            <a:avLst/>
            <a:gdLst/>
            <a:ahLst/>
            <a:cxnLst/>
            <a:rect l="l" t="t" r="r" b="b"/>
            <a:pathLst>
              <a:path w="5349470" h="718585">
                <a:moveTo>
                  <a:pt x="63875" y="0"/>
                </a:moveTo>
                <a:lnTo>
                  <a:pt x="5285594" y="0"/>
                </a:lnTo>
                <a:cubicBezTo>
                  <a:pt x="5320872" y="0"/>
                  <a:pt x="5349470" y="28598"/>
                  <a:pt x="5349470" y="63875"/>
                </a:cubicBezTo>
                <a:lnTo>
                  <a:pt x="5349470" y="654710"/>
                </a:lnTo>
                <a:cubicBezTo>
                  <a:pt x="5349470" y="689988"/>
                  <a:pt x="5320872" y="718585"/>
                  <a:pt x="5285594" y="718585"/>
                </a:cubicBezTo>
                <a:lnTo>
                  <a:pt x="63875" y="718585"/>
                </a:lnTo>
                <a:cubicBezTo>
                  <a:pt x="28598" y="718585"/>
                  <a:pt x="0" y="689988"/>
                  <a:pt x="0" y="654710"/>
                </a:cubicBezTo>
                <a:lnTo>
                  <a:pt x="0" y="63875"/>
                </a:lnTo>
                <a:cubicBezTo>
                  <a:pt x="0" y="28621"/>
                  <a:pt x="28621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4" name="Text 12"/>
          <p:cNvSpPr/>
          <p:nvPr/>
        </p:nvSpPr>
        <p:spPr>
          <a:xfrm>
            <a:off x="613903" y="3117644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ps aux | wc -l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13903" y="3283646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13903" y="3449655"/>
            <a:ext cx="5141878" cy="1277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bash + ps + header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86154" y="3800854"/>
            <a:ext cx="5349470" cy="590837"/>
          </a:xfrm>
          <a:custGeom>
            <a:avLst/>
            <a:gdLst/>
            <a:ahLst/>
            <a:cxnLst/>
            <a:rect l="l" t="t" r="r" b="b"/>
            <a:pathLst>
              <a:path w="5349470" h="590837">
                <a:moveTo>
                  <a:pt x="63875" y="0"/>
                </a:moveTo>
                <a:lnTo>
                  <a:pt x="5285594" y="0"/>
                </a:lnTo>
                <a:cubicBezTo>
                  <a:pt x="5320848" y="0"/>
                  <a:pt x="5349470" y="28622"/>
                  <a:pt x="5349470" y="63875"/>
                </a:cubicBezTo>
                <a:lnTo>
                  <a:pt x="5349470" y="526962"/>
                </a:lnTo>
                <a:cubicBezTo>
                  <a:pt x="5349470" y="562215"/>
                  <a:pt x="5320848" y="590837"/>
                  <a:pt x="5285594" y="590837"/>
                </a:cubicBezTo>
                <a:lnTo>
                  <a:pt x="63875" y="590837"/>
                </a:lnTo>
                <a:cubicBezTo>
                  <a:pt x="28622" y="590837"/>
                  <a:pt x="0" y="562215"/>
                  <a:pt x="0" y="526962"/>
                </a:cubicBezTo>
                <a:lnTo>
                  <a:pt x="0" y="63875"/>
                </a:lnTo>
                <a:cubicBezTo>
                  <a:pt x="0" y="28622"/>
                  <a:pt x="28622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8" name="Text 16"/>
          <p:cNvSpPr/>
          <p:nvPr/>
        </p:nvSpPr>
        <p:spPr>
          <a:xfrm>
            <a:off x="613903" y="3928602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cat /proc/1/comm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13903" y="4094604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bash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86154" y="4484173"/>
            <a:ext cx="5349470" cy="718585"/>
          </a:xfrm>
          <a:custGeom>
            <a:avLst/>
            <a:gdLst/>
            <a:ahLst/>
            <a:cxnLst/>
            <a:rect l="l" t="t" r="r" b="b"/>
            <a:pathLst>
              <a:path w="5349470" h="718585">
                <a:moveTo>
                  <a:pt x="63875" y="0"/>
                </a:moveTo>
                <a:lnTo>
                  <a:pt x="5285594" y="0"/>
                </a:lnTo>
                <a:cubicBezTo>
                  <a:pt x="5320872" y="0"/>
                  <a:pt x="5349470" y="28598"/>
                  <a:pt x="5349470" y="63875"/>
                </a:cubicBezTo>
                <a:lnTo>
                  <a:pt x="5349470" y="654710"/>
                </a:lnTo>
                <a:cubicBezTo>
                  <a:pt x="5349470" y="689988"/>
                  <a:pt x="5320872" y="718585"/>
                  <a:pt x="5285594" y="718585"/>
                </a:cubicBezTo>
                <a:lnTo>
                  <a:pt x="63875" y="718585"/>
                </a:lnTo>
                <a:cubicBezTo>
                  <a:pt x="28598" y="718585"/>
                  <a:pt x="0" y="689988"/>
                  <a:pt x="0" y="654710"/>
                </a:cubicBezTo>
                <a:lnTo>
                  <a:pt x="0" y="63875"/>
                </a:lnTo>
                <a:cubicBezTo>
                  <a:pt x="0" y="28621"/>
                  <a:pt x="28621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1" name="Text 19"/>
          <p:cNvSpPr/>
          <p:nvPr/>
        </p:nvSpPr>
        <p:spPr>
          <a:xfrm>
            <a:off x="613903" y="4611921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ip link show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13903" y="4777931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1: lo: ...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13903" y="4943932"/>
            <a:ext cx="5141878" cy="1277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Only loopback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86154" y="5295131"/>
            <a:ext cx="5349470" cy="590837"/>
          </a:xfrm>
          <a:custGeom>
            <a:avLst/>
            <a:gdLst/>
            <a:ahLst/>
            <a:cxnLst/>
            <a:rect l="l" t="t" r="r" b="b"/>
            <a:pathLst>
              <a:path w="5349470" h="590837">
                <a:moveTo>
                  <a:pt x="63875" y="0"/>
                </a:moveTo>
                <a:lnTo>
                  <a:pt x="5285594" y="0"/>
                </a:lnTo>
                <a:cubicBezTo>
                  <a:pt x="5320848" y="0"/>
                  <a:pt x="5349470" y="28622"/>
                  <a:pt x="5349470" y="63875"/>
                </a:cubicBezTo>
                <a:lnTo>
                  <a:pt x="5349470" y="526962"/>
                </a:lnTo>
                <a:cubicBezTo>
                  <a:pt x="5349470" y="562215"/>
                  <a:pt x="5320848" y="590837"/>
                  <a:pt x="5285594" y="590837"/>
                </a:cubicBezTo>
                <a:lnTo>
                  <a:pt x="63875" y="590837"/>
                </a:lnTo>
                <a:cubicBezTo>
                  <a:pt x="28622" y="590837"/>
                  <a:pt x="0" y="562215"/>
                  <a:pt x="0" y="526962"/>
                </a:cubicBezTo>
                <a:lnTo>
                  <a:pt x="0" y="63875"/>
                </a:lnTo>
                <a:cubicBezTo>
                  <a:pt x="0" y="28622"/>
                  <a:pt x="28622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5" name="Text 23"/>
          <p:cNvSpPr/>
          <p:nvPr/>
        </p:nvSpPr>
        <p:spPr>
          <a:xfrm>
            <a:off x="613903" y="5422880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ipcs -m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13903" y="5588889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(empty table)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2383263" y="1632342"/>
            <a:ext cx="5675938" cy="4614028"/>
          </a:xfrm>
          <a:custGeom>
            <a:avLst/>
            <a:gdLst/>
            <a:ahLst/>
            <a:cxnLst/>
            <a:rect l="l" t="t" r="r" b="b"/>
            <a:pathLst>
              <a:path w="5675938" h="4614028">
                <a:moveTo>
                  <a:pt x="63858" y="0"/>
                </a:moveTo>
                <a:lnTo>
                  <a:pt x="5612080" y="0"/>
                </a:lnTo>
                <a:cubicBezTo>
                  <a:pt x="5647348" y="0"/>
                  <a:pt x="5675938" y="28590"/>
                  <a:pt x="5675938" y="63858"/>
                </a:cubicBezTo>
                <a:lnTo>
                  <a:pt x="5675938" y="4550170"/>
                </a:lnTo>
                <a:cubicBezTo>
                  <a:pt x="5675938" y="4585438"/>
                  <a:pt x="5647348" y="4614028"/>
                  <a:pt x="5612080" y="4614028"/>
                </a:cubicBezTo>
                <a:lnTo>
                  <a:pt x="63858" y="4614028"/>
                </a:lnTo>
                <a:cubicBezTo>
                  <a:pt x="28590" y="4614028"/>
                  <a:pt x="0" y="4585438"/>
                  <a:pt x="0" y="4550170"/>
                </a:cubicBezTo>
                <a:lnTo>
                  <a:pt x="0" y="63858"/>
                </a:lnTo>
                <a:cubicBezTo>
                  <a:pt x="0" y="28590"/>
                  <a:pt x="28590" y="0"/>
                  <a:pt x="63858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2582427" y="1891386"/>
            <a:ext cx="167670" cy="191623"/>
          </a:xfrm>
          <a:custGeom>
            <a:avLst/>
            <a:gdLst/>
            <a:ahLst/>
            <a:cxnLst/>
            <a:rect l="l" t="t" r="r" b="b"/>
            <a:pathLst>
              <a:path w="167670" h="191623">
                <a:moveTo>
                  <a:pt x="23953" y="11976"/>
                </a:moveTo>
                <a:cubicBezTo>
                  <a:pt x="10741" y="11976"/>
                  <a:pt x="0" y="22718"/>
                  <a:pt x="0" y="35929"/>
                </a:cubicBezTo>
                <a:lnTo>
                  <a:pt x="0" y="59882"/>
                </a:lnTo>
                <a:cubicBezTo>
                  <a:pt x="0" y="73094"/>
                  <a:pt x="10741" y="83835"/>
                  <a:pt x="23953" y="83835"/>
                </a:cubicBezTo>
                <a:lnTo>
                  <a:pt x="143717" y="83835"/>
                </a:lnTo>
                <a:cubicBezTo>
                  <a:pt x="156929" y="83835"/>
                  <a:pt x="167670" y="73094"/>
                  <a:pt x="167670" y="59882"/>
                </a:cubicBezTo>
                <a:lnTo>
                  <a:pt x="167670" y="35929"/>
                </a:lnTo>
                <a:cubicBezTo>
                  <a:pt x="167670" y="22718"/>
                  <a:pt x="156929" y="11976"/>
                  <a:pt x="143717" y="11976"/>
                </a:cubicBezTo>
                <a:lnTo>
                  <a:pt x="23953" y="11976"/>
                </a:lnTo>
                <a:close/>
                <a:moveTo>
                  <a:pt x="104794" y="38923"/>
                </a:moveTo>
                <a:cubicBezTo>
                  <a:pt x="109751" y="38923"/>
                  <a:pt x="113776" y="42948"/>
                  <a:pt x="113776" y="47906"/>
                </a:cubicBezTo>
                <a:cubicBezTo>
                  <a:pt x="113776" y="52863"/>
                  <a:pt x="109751" y="56888"/>
                  <a:pt x="104794" y="56888"/>
                </a:cubicBezTo>
                <a:cubicBezTo>
                  <a:pt x="99836" y="56888"/>
                  <a:pt x="95811" y="52863"/>
                  <a:pt x="95811" y="47906"/>
                </a:cubicBezTo>
                <a:cubicBezTo>
                  <a:pt x="95811" y="42948"/>
                  <a:pt x="99836" y="38923"/>
                  <a:pt x="104794" y="38923"/>
                </a:cubicBezTo>
                <a:close/>
                <a:moveTo>
                  <a:pt x="125752" y="47906"/>
                </a:moveTo>
                <a:cubicBezTo>
                  <a:pt x="125752" y="42948"/>
                  <a:pt x="129777" y="38923"/>
                  <a:pt x="134735" y="38923"/>
                </a:cubicBezTo>
                <a:cubicBezTo>
                  <a:pt x="139692" y="38923"/>
                  <a:pt x="143717" y="42948"/>
                  <a:pt x="143717" y="47906"/>
                </a:cubicBezTo>
                <a:cubicBezTo>
                  <a:pt x="143717" y="52863"/>
                  <a:pt x="139692" y="56888"/>
                  <a:pt x="134735" y="56888"/>
                </a:cubicBezTo>
                <a:cubicBezTo>
                  <a:pt x="129777" y="56888"/>
                  <a:pt x="125752" y="52863"/>
                  <a:pt x="125752" y="47906"/>
                </a:cubicBezTo>
                <a:close/>
                <a:moveTo>
                  <a:pt x="23953" y="107788"/>
                </a:moveTo>
                <a:cubicBezTo>
                  <a:pt x="10741" y="107788"/>
                  <a:pt x="0" y="118529"/>
                  <a:pt x="0" y="131741"/>
                </a:cubicBezTo>
                <a:lnTo>
                  <a:pt x="0" y="155694"/>
                </a:lnTo>
                <a:cubicBezTo>
                  <a:pt x="0" y="168905"/>
                  <a:pt x="10741" y="179646"/>
                  <a:pt x="23953" y="179646"/>
                </a:cubicBezTo>
                <a:lnTo>
                  <a:pt x="143717" y="179646"/>
                </a:lnTo>
                <a:cubicBezTo>
                  <a:pt x="156929" y="179646"/>
                  <a:pt x="167670" y="168905"/>
                  <a:pt x="167670" y="155694"/>
                </a:cubicBezTo>
                <a:lnTo>
                  <a:pt x="167670" y="131741"/>
                </a:lnTo>
                <a:cubicBezTo>
                  <a:pt x="167670" y="118529"/>
                  <a:pt x="156929" y="107788"/>
                  <a:pt x="143717" y="107788"/>
                </a:cubicBezTo>
                <a:lnTo>
                  <a:pt x="23953" y="107788"/>
                </a:lnTo>
                <a:close/>
                <a:moveTo>
                  <a:pt x="104794" y="134735"/>
                </a:moveTo>
                <a:cubicBezTo>
                  <a:pt x="109751" y="134735"/>
                  <a:pt x="113776" y="138760"/>
                  <a:pt x="113776" y="143717"/>
                </a:cubicBezTo>
                <a:cubicBezTo>
                  <a:pt x="113776" y="148675"/>
                  <a:pt x="109751" y="152699"/>
                  <a:pt x="104794" y="152699"/>
                </a:cubicBezTo>
                <a:cubicBezTo>
                  <a:pt x="99836" y="152699"/>
                  <a:pt x="95811" y="148675"/>
                  <a:pt x="95811" y="143717"/>
                </a:cubicBezTo>
                <a:cubicBezTo>
                  <a:pt x="95811" y="138760"/>
                  <a:pt x="99836" y="134735"/>
                  <a:pt x="104794" y="134735"/>
                </a:cubicBezTo>
                <a:close/>
                <a:moveTo>
                  <a:pt x="125752" y="143717"/>
                </a:moveTo>
                <a:cubicBezTo>
                  <a:pt x="125752" y="138760"/>
                  <a:pt x="129777" y="134735"/>
                  <a:pt x="134735" y="134735"/>
                </a:cubicBezTo>
                <a:cubicBezTo>
                  <a:pt x="139692" y="134735"/>
                  <a:pt x="143717" y="138760"/>
                  <a:pt x="143717" y="143717"/>
                </a:cubicBezTo>
                <a:cubicBezTo>
                  <a:pt x="143717" y="148675"/>
                  <a:pt x="139692" y="152699"/>
                  <a:pt x="134735" y="152699"/>
                </a:cubicBezTo>
                <a:cubicBezTo>
                  <a:pt x="129777" y="152699"/>
                  <a:pt x="125752" y="148675"/>
                  <a:pt x="125752" y="143717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29" name="Text 27"/>
          <p:cNvSpPr/>
          <p:nvPr/>
        </p:nvSpPr>
        <p:spPr>
          <a:xfrm>
            <a:off x="2881838" y="1795575"/>
            <a:ext cx="1037957" cy="2235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Host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2881838" y="2019135"/>
            <a:ext cx="1014004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Parent namespace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2546498" y="2306569"/>
            <a:ext cx="5349470" cy="590837"/>
          </a:xfrm>
          <a:custGeom>
            <a:avLst/>
            <a:gdLst/>
            <a:ahLst/>
            <a:cxnLst/>
            <a:rect l="l" t="t" r="r" b="b"/>
            <a:pathLst>
              <a:path w="5349470" h="590837">
                <a:moveTo>
                  <a:pt x="63875" y="0"/>
                </a:moveTo>
                <a:lnTo>
                  <a:pt x="5285594" y="0"/>
                </a:lnTo>
                <a:cubicBezTo>
                  <a:pt x="5320848" y="0"/>
                  <a:pt x="5349470" y="28622"/>
                  <a:pt x="5349470" y="63875"/>
                </a:cubicBezTo>
                <a:lnTo>
                  <a:pt x="5349470" y="526962"/>
                </a:lnTo>
                <a:cubicBezTo>
                  <a:pt x="5349470" y="562215"/>
                  <a:pt x="5320848" y="590837"/>
                  <a:pt x="5285594" y="590837"/>
                </a:cubicBezTo>
                <a:lnTo>
                  <a:pt x="63875" y="590837"/>
                </a:lnTo>
                <a:cubicBezTo>
                  <a:pt x="28622" y="590837"/>
                  <a:pt x="0" y="562215"/>
                  <a:pt x="0" y="526962"/>
                </a:cubicBezTo>
                <a:lnTo>
                  <a:pt x="0" y="63875"/>
                </a:lnTo>
                <a:cubicBezTo>
                  <a:pt x="0" y="28622"/>
                  <a:pt x="28622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32" name="Text 30"/>
          <p:cNvSpPr/>
          <p:nvPr/>
        </p:nvSpPr>
        <p:spPr>
          <a:xfrm>
            <a:off x="2674246" y="2434317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hostname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2674246" y="2600327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ubuntu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2546498" y="2989896"/>
            <a:ext cx="5349470" cy="718585"/>
          </a:xfrm>
          <a:custGeom>
            <a:avLst/>
            <a:gdLst/>
            <a:ahLst/>
            <a:cxnLst/>
            <a:rect l="l" t="t" r="r" b="b"/>
            <a:pathLst>
              <a:path w="5349470" h="718585">
                <a:moveTo>
                  <a:pt x="63875" y="0"/>
                </a:moveTo>
                <a:lnTo>
                  <a:pt x="5285594" y="0"/>
                </a:lnTo>
                <a:cubicBezTo>
                  <a:pt x="5320872" y="0"/>
                  <a:pt x="5349470" y="28598"/>
                  <a:pt x="5349470" y="63875"/>
                </a:cubicBezTo>
                <a:lnTo>
                  <a:pt x="5349470" y="654710"/>
                </a:lnTo>
                <a:cubicBezTo>
                  <a:pt x="5349470" y="689988"/>
                  <a:pt x="5320872" y="718585"/>
                  <a:pt x="5285594" y="718585"/>
                </a:cubicBezTo>
                <a:lnTo>
                  <a:pt x="63875" y="718585"/>
                </a:lnTo>
                <a:cubicBezTo>
                  <a:pt x="28598" y="718585"/>
                  <a:pt x="0" y="689988"/>
                  <a:pt x="0" y="654710"/>
                </a:cubicBezTo>
                <a:lnTo>
                  <a:pt x="0" y="63875"/>
                </a:lnTo>
                <a:cubicBezTo>
                  <a:pt x="0" y="28621"/>
                  <a:pt x="28621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35" name="Text 33"/>
          <p:cNvSpPr/>
          <p:nvPr/>
        </p:nvSpPr>
        <p:spPr>
          <a:xfrm>
            <a:off x="2674246" y="3117644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ps aux | wc -l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2674246" y="3283646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150+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2674246" y="3449655"/>
            <a:ext cx="5141878" cy="1277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All system processes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2546498" y="3800854"/>
            <a:ext cx="5349470" cy="590837"/>
          </a:xfrm>
          <a:custGeom>
            <a:avLst/>
            <a:gdLst/>
            <a:ahLst/>
            <a:cxnLst/>
            <a:rect l="l" t="t" r="r" b="b"/>
            <a:pathLst>
              <a:path w="5349470" h="590837">
                <a:moveTo>
                  <a:pt x="63875" y="0"/>
                </a:moveTo>
                <a:lnTo>
                  <a:pt x="5285594" y="0"/>
                </a:lnTo>
                <a:cubicBezTo>
                  <a:pt x="5320848" y="0"/>
                  <a:pt x="5349470" y="28622"/>
                  <a:pt x="5349470" y="63875"/>
                </a:cubicBezTo>
                <a:lnTo>
                  <a:pt x="5349470" y="526962"/>
                </a:lnTo>
                <a:cubicBezTo>
                  <a:pt x="5349470" y="562215"/>
                  <a:pt x="5320848" y="590837"/>
                  <a:pt x="5285594" y="590837"/>
                </a:cubicBezTo>
                <a:lnTo>
                  <a:pt x="63875" y="590837"/>
                </a:lnTo>
                <a:cubicBezTo>
                  <a:pt x="28622" y="590837"/>
                  <a:pt x="0" y="562215"/>
                  <a:pt x="0" y="526962"/>
                </a:cubicBezTo>
                <a:lnTo>
                  <a:pt x="0" y="63875"/>
                </a:lnTo>
                <a:cubicBezTo>
                  <a:pt x="0" y="28622"/>
                  <a:pt x="28622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39" name="Text 37"/>
          <p:cNvSpPr/>
          <p:nvPr/>
        </p:nvSpPr>
        <p:spPr>
          <a:xfrm>
            <a:off x="2674246" y="3928602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cat /proc/1/comm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2674246" y="4094604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systemd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2546498" y="4484173"/>
            <a:ext cx="5349470" cy="918193"/>
          </a:xfrm>
          <a:custGeom>
            <a:avLst/>
            <a:gdLst/>
            <a:ahLst/>
            <a:cxnLst/>
            <a:rect l="l" t="t" r="r" b="b"/>
            <a:pathLst>
              <a:path w="5349470" h="918193">
                <a:moveTo>
                  <a:pt x="63879" y="0"/>
                </a:moveTo>
                <a:lnTo>
                  <a:pt x="5285591" y="0"/>
                </a:lnTo>
                <a:cubicBezTo>
                  <a:pt x="5320870" y="0"/>
                  <a:pt x="5349470" y="28599"/>
                  <a:pt x="5349470" y="63879"/>
                </a:cubicBezTo>
                <a:lnTo>
                  <a:pt x="5349470" y="854314"/>
                </a:lnTo>
                <a:cubicBezTo>
                  <a:pt x="5349470" y="889593"/>
                  <a:pt x="5320870" y="918193"/>
                  <a:pt x="5285591" y="918193"/>
                </a:cubicBezTo>
                <a:lnTo>
                  <a:pt x="63879" y="918193"/>
                </a:lnTo>
                <a:cubicBezTo>
                  <a:pt x="28599" y="918193"/>
                  <a:pt x="0" y="889593"/>
                  <a:pt x="0" y="854314"/>
                </a:cubicBezTo>
                <a:lnTo>
                  <a:pt x="0" y="63879"/>
                </a:lnTo>
                <a:cubicBezTo>
                  <a:pt x="0" y="28623"/>
                  <a:pt x="28623" y="0"/>
                  <a:pt x="63879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42" name="Text 40"/>
          <p:cNvSpPr/>
          <p:nvPr/>
        </p:nvSpPr>
        <p:spPr>
          <a:xfrm>
            <a:off x="2674246" y="4611921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ip link show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2674246" y="4777931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1: lo: ...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2674246" y="4943932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2: eth0: ...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2674246" y="5109941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3: wlan0: ...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2546498" y="5499510"/>
            <a:ext cx="5349470" cy="590837"/>
          </a:xfrm>
          <a:custGeom>
            <a:avLst/>
            <a:gdLst/>
            <a:ahLst/>
            <a:cxnLst/>
            <a:rect l="l" t="t" r="r" b="b"/>
            <a:pathLst>
              <a:path w="5349470" h="590837">
                <a:moveTo>
                  <a:pt x="63875" y="0"/>
                </a:moveTo>
                <a:lnTo>
                  <a:pt x="5285594" y="0"/>
                </a:lnTo>
                <a:cubicBezTo>
                  <a:pt x="5320848" y="0"/>
                  <a:pt x="5349470" y="28622"/>
                  <a:pt x="5349470" y="63875"/>
                </a:cubicBezTo>
                <a:lnTo>
                  <a:pt x="5349470" y="526962"/>
                </a:lnTo>
                <a:cubicBezTo>
                  <a:pt x="5349470" y="562215"/>
                  <a:pt x="5320848" y="590837"/>
                  <a:pt x="5285594" y="590837"/>
                </a:cubicBezTo>
                <a:lnTo>
                  <a:pt x="63875" y="590837"/>
                </a:lnTo>
                <a:cubicBezTo>
                  <a:pt x="28622" y="590837"/>
                  <a:pt x="0" y="562215"/>
                  <a:pt x="0" y="526962"/>
                </a:cubicBezTo>
                <a:lnTo>
                  <a:pt x="0" y="63875"/>
                </a:lnTo>
                <a:cubicBezTo>
                  <a:pt x="0" y="28622"/>
                  <a:pt x="28622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47" name="Text 45"/>
          <p:cNvSpPr/>
          <p:nvPr/>
        </p:nvSpPr>
        <p:spPr>
          <a:xfrm>
            <a:off x="2674246" y="5627259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ipcs -m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2674246" y="5793260"/>
            <a:ext cx="5145870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(may show IPC objects)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319371" y="6381547"/>
            <a:ext cx="11553257" cy="479057"/>
          </a:xfrm>
          <a:custGeom>
            <a:avLst/>
            <a:gdLst/>
            <a:ahLst/>
            <a:cxnLst/>
            <a:rect l="l" t="t" r="r" b="b"/>
            <a:pathLst>
              <a:path w="11553257" h="479057">
                <a:moveTo>
                  <a:pt x="63873" y="0"/>
                </a:moveTo>
                <a:lnTo>
                  <a:pt x="11489385" y="0"/>
                </a:lnTo>
                <a:cubicBezTo>
                  <a:pt x="11524661" y="0"/>
                  <a:pt x="11553257" y="28597"/>
                  <a:pt x="11553257" y="63873"/>
                </a:cubicBezTo>
                <a:lnTo>
                  <a:pt x="11553257" y="415184"/>
                </a:lnTo>
                <a:cubicBezTo>
                  <a:pt x="11553257" y="450460"/>
                  <a:pt x="11524661" y="479057"/>
                  <a:pt x="11489385" y="479057"/>
                </a:cubicBezTo>
                <a:lnTo>
                  <a:pt x="63873" y="479057"/>
                </a:lnTo>
                <a:cubicBezTo>
                  <a:pt x="28597" y="479057"/>
                  <a:pt x="0" y="450460"/>
                  <a:pt x="0" y="415184"/>
                </a:cubicBezTo>
                <a:lnTo>
                  <a:pt x="0" y="63873"/>
                </a:lnTo>
                <a:cubicBezTo>
                  <a:pt x="0" y="28620"/>
                  <a:pt x="28620" y="0"/>
                  <a:pt x="63873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50" name="Shape 48"/>
          <p:cNvSpPr/>
          <p:nvPr/>
        </p:nvSpPr>
        <p:spPr>
          <a:xfrm>
            <a:off x="4522763" y="6544781"/>
            <a:ext cx="107788" cy="143717"/>
          </a:xfrm>
          <a:custGeom>
            <a:avLst/>
            <a:gdLst/>
            <a:ahLst/>
            <a:cxnLst/>
            <a:rect l="l" t="t" r="r" b="b"/>
            <a:pathLst>
              <a:path w="107788" h="143717">
                <a:moveTo>
                  <a:pt x="82216" y="107788"/>
                </a:moveTo>
                <a:cubicBezTo>
                  <a:pt x="84265" y="101528"/>
                  <a:pt x="88364" y="95858"/>
                  <a:pt x="92995" y="90974"/>
                </a:cubicBezTo>
                <a:cubicBezTo>
                  <a:pt x="102174" y="81318"/>
                  <a:pt x="107788" y="68266"/>
                  <a:pt x="107788" y="53894"/>
                </a:cubicBezTo>
                <a:cubicBezTo>
                  <a:pt x="107788" y="24140"/>
                  <a:pt x="83648" y="0"/>
                  <a:pt x="53894" y="0"/>
                </a:cubicBezTo>
                <a:cubicBezTo>
                  <a:pt x="24140" y="0"/>
                  <a:pt x="0" y="24140"/>
                  <a:pt x="0" y="53894"/>
                </a:cubicBezTo>
                <a:cubicBezTo>
                  <a:pt x="0" y="68266"/>
                  <a:pt x="5614" y="81318"/>
                  <a:pt x="14793" y="90974"/>
                </a:cubicBezTo>
                <a:cubicBezTo>
                  <a:pt x="19424" y="95858"/>
                  <a:pt x="23551" y="101528"/>
                  <a:pt x="25572" y="107788"/>
                </a:cubicBezTo>
                <a:lnTo>
                  <a:pt x="82188" y="107788"/>
                </a:lnTo>
                <a:close/>
                <a:moveTo>
                  <a:pt x="80841" y="121261"/>
                </a:moveTo>
                <a:lnTo>
                  <a:pt x="26947" y="121261"/>
                </a:lnTo>
                <a:lnTo>
                  <a:pt x="26947" y="125752"/>
                </a:lnTo>
                <a:cubicBezTo>
                  <a:pt x="26947" y="138159"/>
                  <a:pt x="36996" y="148208"/>
                  <a:pt x="49403" y="148208"/>
                </a:cubicBezTo>
                <a:lnTo>
                  <a:pt x="58385" y="148208"/>
                </a:lnTo>
                <a:cubicBezTo>
                  <a:pt x="70792" y="148208"/>
                  <a:pt x="80841" y="138159"/>
                  <a:pt x="80841" y="125752"/>
                </a:cubicBezTo>
                <a:lnTo>
                  <a:pt x="80841" y="121261"/>
                </a:lnTo>
                <a:close/>
                <a:moveTo>
                  <a:pt x="51648" y="31438"/>
                </a:moveTo>
                <a:cubicBezTo>
                  <a:pt x="40477" y="31438"/>
                  <a:pt x="31438" y="40477"/>
                  <a:pt x="31438" y="51648"/>
                </a:cubicBezTo>
                <a:cubicBezTo>
                  <a:pt x="31438" y="55382"/>
                  <a:pt x="28435" y="58385"/>
                  <a:pt x="24701" y="58385"/>
                </a:cubicBezTo>
                <a:cubicBezTo>
                  <a:pt x="20968" y="58385"/>
                  <a:pt x="17965" y="55382"/>
                  <a:pt x="17965" y="51648"/>
                </a:cubicBezTo>
                <a:cubicBezTo>
                  <a:pt x="17965" y="33038"/>
                  <a:pt x="33038" y="17965"/>
                  <a:pt x="51648" y="17965"/>
                </a:cubicBezTo>
                <a:cubicBezTo>
                  <a:pt x="55382" y="17965"/>
                  <a:pt x="58385" y="20968"/>
                  <a:pt x="58385" y="24701"/>
                </a:cubicBezTo>
                <a:cubicBezTo>
                  <a:pt x="58385" y="28435"/>
                  <a:pt x="55382" y="31438"/>
                  <a:pt x="51648" y="31438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51" name="Text 49"/>
          <p:cNvSpPr/>
          <p:nvPr/>
        </p:nvSpPr>
        <p:spPr>
          <a:xfrm>
            <a:off x="634986" y="6509296"/>
            <a:ext cx="11145824" cy="2235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Conclusion: Two completely different worlds</a:t>
            </a:r>
            <a:endParaRPr lang="en-US" sz="1600" dirty="0"/>
          </a:p>
        </p:txBody>
      </p:sp>
      <p:pic>
        <p:nvPicPr>
          <p:cNvPr id="5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010" y="1558925"/>
            <a:ext cx="7920990" cy="15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10" y="3577590"/>
            <a:ext cx="7715250" cy="171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3940" y="363940"/>
            <a:ext cx="11527809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1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DEMO C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63940" y="691724"/>
            <a:ext cx="11627893" cy="3639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Memory Limit with Cgroups</a:t>
            </a:r>
            <a:endParaRPr lang="en-US" sz="3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63940" y="1055427"/>
            <a:ext cx="11546006" cy="2547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OOM Kill Demonstration — Precise Resource Control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3940" y="1528549"/>
            <a:ext cx="5095164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5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LAUNCH CONTAINER (50MB LIMIT)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3940" y="1819701"/>
            <a:ext cx="5031475" cy="482221"/>
          </a:xfrm>
          <a:custGeom>
            <a:avLst/>
            <a:gdLst/>
            <a:ahLst/>
            <a:cxnLst/>
            <a:rect l="l" t="t" r="r" b="b"/>
            <a:pathLst>
              <a:path w="5031475" h="482221">
                <a:moveTo>
                  <a:pt x="72786" y="0"/>
                </a:moveTo>
                <a:lnTo>
                  <a:pt x="4958688" y="0"/>
                </a:lnTo>
                <a:cubicBezTo>
                  <a:pt x="4998887" y="0"/>
                  <a:pt x="5031475" y="32588"/>
                  <a:pt x="5031475" y="72786"/>
                </a:cubicBezTo>
                <a:lnTo>
                  <a:pt x="5031475" y="409434"/>
                </a:lnTo>
                <a:cubicBezTo>
                  <a:pt x="5031475" y="449633"/>
                  <a:pt x="4998887" y="482221"/>
                  <a:pt x="4958688" y="482221"/>
                </a:cubicBezTo>
                <a:lnTo>
                  <a:pt x="72786" y="482221"/>
                </a:lnTo>
                <a:cubicBezTo>
                  <a:pt x="32588" y="482221"/>
                  <a:pt x="0" y="449633"/>
                  <a:pt x="0" y="409434"/>
                </a:cubicBezTo>
                <a:lnTo>
                  <a:pt x="0" y="72786"/>
                </a:lnTo>
                <a:cubicBezTo>
                  <a:pt x="0" y="32615"/>
                  <a:pt x="32615" y="0"/>
                  <a:pt x="72786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7" name="Text 5"/>
          <p:cNvSpPr/>
          <p:nvPr/>
        </p:nvSpPr>
        <p:spPr>
          <a:xfrm>
            <a:off x="509516" y="1965278"/>
            <a:ext cx="4799463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 -m 50m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67984" y="2182950"/>
            <a:ext cx="5021365" cy="1482046"/>
          </a:xfrm>
          <a:custGeom>
            <a:avLst/>
            <a:gdLst/>
            <a:ahLst/>
            <a:cxnLst/>
            <a:rect l="l" t="t" r="r" b="b"/>
            <a:pathLst>
              <a:path w="5021365" h="1482046">
                <a:moveTo>
                  <a:pt x="72783" y="0"/>
                </a:moveTo>
                <a:lnTo>
                  <a:pt x="4948582" y="0"/>
                </a:lnTo>
                <a:cubicBezTo>
                  <a:pt x="4988779" y="0"/>
                  <a:pt x="5021365" y="32586"/>
                  <a:pt x="5021365" y="72783"/>
                </a:cubicBezTo>
                <a:lnTo>
                  <a:pt x="5021365" y="1409263"/>
                </a:lnTo>
                <a:cubicBezTo>
                  <a:pt x="5021365" y="1449460"/>
                  <a:pt x="4988779" y="1482046"/>
                  <a:pt x="4948582" y="1482046"/>
                </a:cubicBezTo>
                <a:lnTo>
                  <a:pt x="72783" y="1482046"/>
                </a:lnTo>
                <a:cubicBezTo>
                  <a:pt x="32586" y="1482046"/>
                  <a:pt x="0" y="1449460"/>
                  <a:pt x="0" y="1409263"/>
                </a:cubicBezTo>
                <a:lnTo>
                  <a:pt x="0" y="72783"/>
                </a:lnTo>
                <a:cubicBezTo>
                  <a:pt x="0" y="32613"/>
                  <a:pt x="32613" y="0"/>
                  <a:pt x="72783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17604" y="2332568"/>
            <a:ext cx="4785815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5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STARTUP OUTPUT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17604" y="2587326"/>
            <a:ext cx="4722125" cy="928048"/>
          </a:xfrm>
          <a:custGeom>
            <a:avLst/>
            <a:gdLst/>
            <a:ahLst/>
            <a:cxnLst/>
            <a:rect l="l" t="t" r="r" b="b"/>
            <a:pathLst>
              <a:path w="4722125" h="928048">
                <a:moveTo>
                  <a:pt x="72787" y="0"/>
                </a:moveTo>
                <a:lnTo>
                  <a:pt x="4649339" y="0"/>
                </a:lnTo>
                <a:cubicBezTo>
                  <a:pt x="4689538" y="0"/>
                  <a:pt x="4722125" y="32588"/>
                  <a:pt x="4722125" y="72787"/>
                </a:cubicBezTo>
                <a:lnTo>
                  <a:pt x="4722125" y="855261"/>
                </a:lnTo>
                <a:cubicBezTo>
                  <a:pt x="4722125" y="895460"/>
                  <a:pt x="4689538" y="928048"/>
                  <a:pt x="4649339" y="928048"/>
                </a:cubicBezTo>
                <a:lnTo>
                  <a:pt x="72787" y="928048"/>
                </a:lnTo>
                <a:cubicBezTo>
                  <a:pt x="32588" y="928048"/>
                  <a:pt x="0" y="895460"/>
                  <a:pt x="0" y="855261"/>
                </a:cubicBezTo>
                <a:lnTo>
                  <a:pt x="0" y="72787"/>
                </a:lnTo>
                <a:cubicBezTo>
                  <a:pt x="0" y="32615"/>
                  <a:pt x="32615" y="0"/>
                  <a:pt x="72787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1" name="Text 9"/>
          <p:cNvSpPr/>
          <p:nvPr/>
        </p:nvSpPr>
        <p:spPr>
          <a:xfrm>
            <a:off x="663180" y="2732902"/>
            <a:ext cx="4490113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[host] mem limit : 52428800 bytes (50.0 MB)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63180" y="2958472"/>
            <a:ext cx="4490113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[host] cgroup dir: /sys/fs/cgroup/.../mini-container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63180" y="3184033"/>
            <a:ext cx="4490113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93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[host] PID enrolled: 12345 → cgroup.procs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5684798" y="5482277"/>
            <a:ext cx="6150591" cy="1310185"/>
          </a:xfrm>
          <a:custGeom>
            <a:avLst/>
            <a:gdLst/>
            <a:ahLst/>
            <a:cxnLst/>
            <a:rect l="l" t="t" r="r" b="b"/>
            <a:pathLst>
              <a:path w="6150591" h="1310185">
                <a:moveTo>
                  <a:pt x="72794" y="0"/>
                </a:moveTo>
                <a:lnTo>
                  <a:pt x="6077797" y="0"/>
                </a:lnTo>
                <a:cubicBezTo>
                  <a:pt x="6118000" y="0"/>
                  <a:pt x="6150591" y="32591"/>
                  <a:pt x="6150591" y="72794"/>
                </a:cubicBezTo>
                <a:lnTo>
                  <a:pt x="6150591" y="1237391"/>
                </a:lnTo>
                <a:cubicBezTo>
                  <a:pt x="6150591" y="1277594"/>
                  <a:pt x="6118000" y="1310185"/>
                  <a:pt x="6077797" y="1310185"/>
                </a:cubicBezTo>
                <a:lnTo>
                  <a:pt x="72794" y="1310185"/>
                </a:lnTo>
                <a:cubicBezTo>
                  <a:pt x="32591" y="1310185"/>
                  <a:pt x="0" y="1277594"/>
                  <a:pt x="0" y="1237391"/>
                </a:cubicBezTo>
                <a:lnTo>
                  <a:pt x="0" y="72794"/>
                </a:lnTo>
                <a:cubicBezTo>
                  <a:pt x="0" y="32618"/>
                  <a:pt x="32618" y="0"/>
                  <a:pt x="72794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1" name="Shape 39"/>
          <p:cNvSpPr/>
          <p:nvPr/>
        </p:nvSpPr>
        <p:spPr>
          <a:xfrm>
            <a:off x="5848571" y="5718794"/>
            <a:ext cx="127379" cy="127379"/>
          </a:xfrm>
          <a:custGeom>
            <a:avLst/>
            <a:gdLst/>
            <a:ahLst/>
            <a:cxnLst/>
            <a:rect l="l" t="t" r="r" b="b"/>
            <a:pathLst>
              <a:path w="127379" h="127379">
                <a:moveTo>
                  <a:pt x="15922" y="15922"/>
                </a:moveTo>
                <a:cubicBezTo>
                  <a:pt x="15922" y="11519"/>
                  <a:pt x="12365" y="7961"/>
                  <a:pt x="7961" y="7961"/>
                </a:cubicBezTo>
                <a:cubicBezTo>
                  <a:pt x="3558" y="7961"/>
                  <a:pt x="0" y="11519"/>
                  <a:pt x="0" y="15922"/>
                </a:cubicBezTo>
                <a:lnTo>
                  <a:pt x="0" y="99515"/>
                </a:lnTo>
                <a:cubicBezTo>
                  <a:pt x="0" y="110511"/>
                  <a:pt x="8907" y="119418"/>
                  <a:pt x="19903" y="119418"/>
                </a:cubicBezTo>
                <a:lnTo>
                  <a:pt x="119418" y="119418"/>
                </a:lnTo>
                <a:cubicBezTo>
                  <a:pt x="123821" y="119418"/>
                  <a:pt x="127379" y="115860"/>
                  <a:pt x="127379" y="111457"/>
                </a:cubicBezTo>
                <a:cubicBezTo>
                  <a:pt x="127379" y="107053"/>
                  <a:pt x="123821" y="103496"/>
                  <a:pt x="119418" y="103496"/>
                </a:cubicBezTo>
                <a:lnTo>
                  <a:pt x="19903" y="103496"/>
                </a:lnTo>
                <a:cubicBezTo>
                  <a:pt x="17714" y="103496"/>
                  <a:pt x="15922" y="101704"/>
                  <a:pt x="15922" y="99515"/>
                </a:cubicBezTo>
                <a:lnTo>
                  <a:pt x="15922" y="15922"/>
                </a:lnTo>
                <a:close/>
                <a:moveTo>
                  <a:pt x="117079" y="37467"/>
                </a:moveTo>
                <a:cubicBezTo>
                  <a:pt x="120189" y="34358"/>
                  <a:pt x="120189" y="29307"/>
                  <a:pt x="117079" y="26197"/>
                </a:cubicBezTo>
                <a:cubicBezTo>
                  <a:pt x="113969" y="23087"/>
                  <a:pt x="108919" y="23087"/>
                  <a:pt x="105809" y="26197"/>
                </a:cubicBezTo>
                <a:lnTo>
                  <a:pt x="79612" y="52419"/>
                </a:lnTo>
                <a:lnTo>
                  <a:pt x="65332" y="38164"/>
                </a:lnTo>
                <a:cubicBezTo>
                  <a:pt x="62222" y="35054"/>
                  <a:pt x="57171" y="35054"/>
                  <a:pt x="54061" y="38164"/>
                </a:cubicBezTo>
                <a:lnTo>
                  <a:pt x="30178" y="62048"/>
                </a:lnTo>
                <a:cubicBezTo>
                  <a:pt x="27068" y="65157"/>
                  <a:pt x="27068" y="70208"/>
                  <a:pt x="30178" y="73318"/>
                </a:cubicBezTo>
                <a:cubicBezTo>
                  <a:pt x="33288" y="76427"/>
                  <a:pt x="38338" y="76427"/>
                  <a:pt x="41448" y="73318"/>
                </a:cubicBezTo>
                <a:lnTo>
                  <a:pt x="59709" y="55057"/>
                </a:lnTo>
                <a:lnTo>
                  <a:pt x="73989" y="69337"/>
                </a:lnTo>
                <a:cubicBezTo>
                  <a:pt x="77099" y="72447"/>
                  <a:pt x="82150" y="72447"/>
                  <a:pt x="85259" y="69337"/>
                </a:cubicBezTo>
                <a:lnTo>
                  <a:pt x="117104" y="37492"/>
                </a:lnTo>
                <a:close/>
              </a:path>
            </a:pathLst>
          </a:custGeom>
          <a:solidFill>
            <a:srgbClr val="FAFAFA"/>
          </a:solidFill>
        </p:spPr>
      </p:sp>
      <p:sp>
        <p:nvSpPr>
          <p:cNvPr id="42" name="Text 40"/>
          <p:cNvSpPr/>
          <p:nvPr/>
        </p:nvSpPr>
        <p:spPr>
          <a:xfrm>
            <a:off x="6046294" y="5694528"/>
            <a:ext cx="5707209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5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MEMORY USAGE PROGRESSION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5830374" y="6415203"/>
            <a:ext cx="946245" cy="118281"/>
          </a:xfrm>
          <a:custGeom>
            <a:avLst/>
            <a:gdLst/>
            <a:ahLst/>
            <a:cxnLst/>
            <a:rect l="l" t="t" r="r" b="b"/>
            <a:pathLst>
              <a:path w="946245" h="118281">
                <a:moveTo>
                  <a:pt x="36394" y="0"/>
                </a:moveTo>
                <a:lnTo>
                  <a:pt x="909851" y="0"/>
                </a:lnTo>
                <a:cubicBezTo>
                  <a:pt x="929951" y="0"/>
                  <a:pt x="946245" y="16294"/>
                  <a:pt x="946245" y="36394"/>
                </a:cubicBezTo>
                <a:lnTo>
                  <a:pt x="946245" y="118281"/>
                </a:lnTo>
                <a:lnTo>
                  <a:pt x="0" y="118281"/>
                </a:lnTo>
                <a:lnTo>
                  <a:pt x="0" y="36394"/>
                </a:lnTo>
                <a:cubicBezTo>
                  <a:pt x="0" y="16307"/>
                  <a:pt x="16307" y="0"/>
                  <a:pt x="36394" y="0"/>
                </a:cubicBezTo>
                <a:close/>
              </a:path>
            </a:pathLst>
          </a:custGeom>
          <a:solidFill>
            <a:srgbClr val="FAFAFA">
              <a:alpha val="20000"/>
            </a:srgbClr>
          </a:solidFill>
        </p:spPr>
      </p:sp>
      <p:sp>
        <p:nvSpPr>
          <p:cNvPr id="44" name="Shape 42"/>
          <p:cNvSpPr/>
          <p:nvPr/>
        </p:nvSpPr>
        <p:spPr>
          <a:xfrm>
            <a:off x="6812381" y="6298699"/>
            <a:ext cx="946245" cy="236561"/>
          </a:xfrm>
          <a:custGeom>
            <a:avLst/>
            <a:gdLst/>
            <a:ahLst/>
            <a:cxnLst/>
            <a:rect l="l" t="t" r="r" b="b"/>
            <a:pathLst>
              <a:path w="946245" h="236561">
                <a:moveTo>
                  <a:pt x="36395" y="0"/>
                </a:moveTo>
                <a:lnTo>
                  <a:pt x="909850" y="0"/>
                </a:lnTo>
                <a:cubicBezTo>
                  <a:pt x="929950" y="0"/>
                  <a:pt x="946245" y="16295"/>
                  <a:pt x="946245" y="36395"/>
                </a:cubicBezTo>
                <a:lnTo>
                  <a:pt x="946245" y="236561"/>
                </a:lnTo>
                <a:lnTo>
                  <a:pt x="0" y="236561"/>
                </a:lnTo>
                <a:lnTo>
                  <a:pt x="0" y="36395"/>
                </a:lnTo>
                <a:cubicBezTo>
                  <a:pt x="0" y="16308"/>
                  <a:pt x="16308" y="0"/>
                  <a:pt x="36395" y="0"/>
                </a:cubicBezTo>
                <a:close/>
              </a:path>
            </a:pathLst>
          </a:custGeom>
          <a:solidFill>
            <a:srgbClr val="FAFAFA">
              <a:alpha val="30196"/>
            </a:srgbClr>
          </a:solidFill>
        </p:spPr>
      </p:sp>
      <p:sp>
        <p:nvSpPr>
          <p:cNvPr id="45" name="Shape 43"/>
          <p:cNvSpPr/>
          <p:nvPr/>
        </p:nvSpPr>
        <p:spPr>
          <a:xfrm>
            <a:off x="7794514" y="6182311"/>
            <a:ext cx="946245" cy="345743"/>
          </a:xfrm>
          <a:custGeom>
            <a:avLst/>
            <a:gdLst/>
            <a:ahLst/>
            <a:cxnLst/>
            <a:rect l="l" t="t" r="r" b="b"/>
            <a:pathLst>
              <a:path w="946245" h="345743">
                <a:moveTo>
                  <a:pt x="36393" y="0"/>
                </a:moveTo>
                <a:lnTo>
                  <a:pt x="909852" y="0"/>
                </a:lnTo>
                <a:cubicBezTo>
                  <a:pt x="929951" y="0"/>
                  <a:pt x="946245" y="16294"/>
                  <a:pt x="946245" y="36393"/>
                </a:cubicBezTo>
                <a:lnTo>
                  <a:pt x="946245" y="345743"/>
                </a:lnTo>
                <a:lnTo>
                  <a:pt x="0" y="345743"/>
                </a:lnTo>
                <a:lnTo>
                  <a:pt x="0" y="36393"/>
                </a:lnTo>
                <a:cubicBezTo>
                  <a:pt x="0" y="16294"/>
                  <a:pt x="16294" y="0"/>
                  <a:pt x="36393" y="0"/>
                </a:cubicBezTo>
                <a:close/>
              </a:path>
            </a:pathLst>
          </a:custGeom>
          <a:solidFill>
            <a:srgbClr val="FAFAFA">
              <a:alpha val="40000"/>
            </a:srgbClr>
          </a:solidFill>
        </p:spPr>
      </p:sp>
      <p:sp>
        <p:nvSpPr>
          <p:cNvPr id="46" name="Shape 44"/>
          <p:cNvSpPr/>
          <p:nvPr/>
        </p:nvSpPr>
        <p:spPr>
          <a:xfrm>
            <a:off x="8776522" y="6065799"/>
            <a:ext cx="946245" cy="464024"/>
          </a:xfrm>
          <a:custGeom>
            <a:avLst/>
            <a:gdLst/>
            <a:ahLst/>
            <a:cxnLst/>
            <a:rect l="l" t="t" r="r" b="b"/>
            <a:pathLst>
              <a:path w="946245" h="464024">
                <a:moveTo>
                  <a:pt x="36393" y="0"/>
                </a:moveTo>
                <a:lnTo>
                  <a:pt x="909851" y="0"/>
                </a:lnTo>
                <a:cubicBezTo>
                  <a:pt x="929951" y="0"/>
                  <a:pt x="946245" y="16294"/>
                  <a:pt x="946245" y="36393"/>
                </a:cubicBezTo>
                <a:lnTo>
                  <a:pt x="946245" y="464024"/>
                </a:lnTo>
                <a:lnTo>
                  <a:pt x="0" y="464024"/>
                </a:lnTo>
                <a:lnTo>
                  <a:pt x="0" y="36393"/>
                </a:lnTo>
                <a:cubicBezTo>
                  <a:pt x="0" y="16307"/>
                  <a:pt x="16307" y="0"/>
                  <a:pt x="36393" y="0"/>
                </a:cubicBezTo>
                <a:close/>
              </a:path>
            </a:pathLst>
          </a:custGeom>
          <a:solidFill>
            <a:srgbClr val="FAFAFA">
              <a:alpha val="50196"/>
            </a:srgbClr>
          </a:solidFill>
        </p:spPr>
      </p:sp>
      <p:sp>
        <p:nvSpPr>
          <p:cNvPr id="47" name="Shape 45"/>
          <p:cNvSpPr/>
          <p:nvPr/>
        </p:nvSpPr>
        <p:spPr>
          <a:xfrm>
            <a:off x="9758655" y="5949287"/>
            <a:ext cx="946245" cy="582304"/>
          </a:xfrm>
          <a:custGeom>
            <a:avLst/>
            <a:gdLst/>
            <a:ahLst/>
            <a:cxnLst/>
            <a:rect l="l" t="t" r="r" b="b"/>
            <a:pathLst>
              <a:path w="946245" h="582304">
                <a:moveTo>
                  <a:pt x="36394" y="0"/>
                </a:moveTo>
                <a:lnTo>
                  <a:pt x="909851" y="0"/>
                </a:lnTo>
                <a:cubicBezTo>
                  <a:pt x="929951" y="0"/>
                  <a:pt x="946245" y="16294"/>
                  <a:pt x="946245" y="36394"/>
                </a:cubicBezTo>
                <a:lnTo>
                  <a:pt x="946245" y="582304"/>
                </a:lnTo>
                <a:lnTo>
                  <a:pt x="0" y="582304"/>
                </a:lnTo>
                <a:lnTo>
                  <a:pt x="0" y="36394"/>
                </a:lnTo>
                <a:cubicBezTo>
                  <a:pt x="0" y="16308"/>
                  <a:pt x="16308" y="0"/>
                  <a:pt x="36394" y="0"/>
                </a:cubicBezTo>
                <a:close/>
              </a:path>
            </a:pathLst>
          </a:custGeom>
          <a:solidFill>
            <a:srgbClr val="FAFAFA">
              <a:alpha val="60000"/>
            </a:srgbClr>
          </a:solidFill>
        </p:spPr>
      </p:sp>
      <p:sp>
        <p:nvSpPr>
          <p:cNvPr id="48" name="Shape 46"/>
          <p:cNvSpPr/>
          <p:nvPr/>
        </p:nvSpPr>
        <p:spPr>
          <a:xfrm>
            <a:off x="10740788" y="5949287"/>
            <a:ext cx="946245" cy="582304"/>
          </a:xfrm>
          <a:custGeom>
            <a:avLst/>
            <a:gdLst/>
            <a:ahLst/>
            <a:cxnLst/>
            <a:rect l="l" t="t" r="r" b="b"/>
            <a:pathLst>
              <a:path w="946245" h="582304">
                <a:moveTo>
                  <a:pt x="36394" y="0"/>
                </a:moveTo>
                <a:lnTo>
                  <a:pt x="909851" y="0"/>
                </a:lnTo>
                <a:cubicBezTo>
                  <a:pt x="929951" y="0"/>
                  <a:pt x="946245" y="16294"/>
                  <a:pt x="946245" y="36394"/>
                </a:cubicBezTo>
                <a:lnTo>
                  <a:pt x="946245" y="582304"/>
                </a:lnTo>
                <a:lnTo>
                  <a:pt x="0" y="582304"/>
                </a:lnTo>
                <a:lnTo>
                  <a:pt x="0" y="36394"/>
                </a:lnTo>
                <a:cubicBezTo>
                  <a:pt x="0" y="16308"/>
                  <a:pt x="16308" y="0"/>
                  <a:pt x="36394" y="0"/>
                </a:cubicBezTo>
                <a:close/>
              </a:path>
            </a:pathLst>
          </a:custGeom>
          <a:solidFill>
            <a:srgbClr val="FF6467"/>
          </a:solidFill>
        </p:spPr>
      </p:sp>
      <p:sp>
        <p:nvSpPr>
          <p:cNvPr id="49" name="Shape 47"/>
          <p:cNvSpPr/>
          <p:nvPr/>
        </p:nvSpPr>
        <p:spPr>
          <a:xfrm>
            <a:off x="11159067" y="6185848"/>
            <a:ext cx="109182" cy="109182"/>
          </a:xfrm>
          <a:custGeom>
            <a:avLst/>
            <a:gdLst/>
            <a:ahLst/>
            <a:cxnLst/>
            <a:rect l="l" t="t" r="r" b="b"/>
            <a:pathLst>
              <a:path w="109182" h="109182">
                <a:moveTo>
                  <a:pt x="88710" y="91141"/>
                </a:moveTo>
                <a:cubicBezTo>
                  <a:pt x="101185" y="81759"/>
                  <a:pt x="109182" y="67343"/>
                  <a:pt x="109182" y="51179"/>
                </a:cubicBezTo>
                <a:cubicBezTo>
                  <a:pt x="109182" y="22924"/>
                  <a:pt x="84744" y="0"/>
                  <a:pt x="54591" y="0"/>
                </a:cubicBezTo>
                <a:cubicBezTo>
                  <a:pt x="24438" y="0"/>
                  <a:pt x="0" y="22924"/>
                  <a:pt x="0" y="51179"/>
                </a:cubicBezTo>
                <a:cubicBezTo>
                  <a:pt x="0" y="67343"/>
                  <a:pt x="7997" y="81759"/>
                  <a:pt x="20472" y="91141"/>
                </a:cubicBezTo>
                <a:lnTo>
                  <a:pt x="20472" y="98946"/>
                </a:lnTo>
                <a:cubicBezTo>
                  <a:pt x="20472" y="104597"/>
                  <a:pt x="25056" y="109182"/>
                  <a:pt x="30707" y="109182"/>
                </a:cubicBezTo>
                <a:lnTo>
                  <a:pt x="37531" y="109182"/>
                </a:lnTo>
                <a:lnTo>
                  <a:pt x="37531" y="100652"/>
                </a:lnTo>
                <a:cubicBezTo>
                  <a:pt x="37531" y="97816"/>
                  <a:pt x="39813" y="95534"/>
                  <a:pt x="42649" y="95534"/>
                </a:cubicBezTo>
                <a:cubicBezTo>
                  <a:pt x="45485" y="95534"/>
                  <a:pt x="47767" y="97816"/>
                  <a:pt x="47767" y="100652"/>
                </a:cubicBezTo>
                <a:lnTo>
                  <a:pt x="47767" y="109182"/>
                </a:lnTo>
                <a:lnTo>
                  <a:pt x="61415" y="109182"/>
                </a:lnTo>
                <a:lnTo>
                  <a:pt x="61415" y="100652"/>
                </a:lnTo>
                <a:cubicBezTo>
                  <a:pt x="61415" y="97816"/>
                  <a:pt x="63697" y="95534"/>
                  <a:pt x="66533" y="95534"/>
                </a:cubicBezTo>
                <a:cubicBezTo>
                  <a:pt x="69369" y="95534"/>
                  <a:pt x="71651" y="97816"/>
                  <a:pt x="71651" y="100652"/>
                </a:cubicBezTo>
                <a:lnTo>
                  <a:pt x="71651" y="109182"/>
                </a:lnTo>
                <a:lnTo>
                  <a:pt x="78475" y="109182"/>
                </a:lnTo>
                <a:cubicBezTo>
                  <a:pt x="84126" y="109182"/>
                  <a:pt x="88710" y="104597"/>
                  <a:pt x="88710" y="98946"/>
                </a:cubicBezTo>
                <a:lnTo>
                  <a:pt x="88710" y="91141"/>
                </a:lnTo>
                <a:close/>
                <a:moveTo>
                  <a:pt x="20472" y="54591"/>
                </a:moveTo>
                <a:cubicBezTo>
                  <a:pt x="20472" y="47059"/>
                  <a:pt x="26587" y="40943"/>
                  <a:pt x="34119" y="40943"/>
                </a:cubicBezTo>
                <a:cubicBezTo>
                  <a:pt x="41652" y="40943"/>
                  <a:pt x="47767" y="47059"/>
                  <a:pt x="47767" y="54591"/>
                </a:cubicBezTo>
                <a:cubicBezTo>
                  <a:pt x="47767" y="62123"/>
                  <a:pt x="41652" y="68239"/>
                  <a:pt x="34119" y="68239"/>
                </a:cubicBezTo>
                <a:cubicBezTo>
                  <a:pt x="26587" y="68239"/>
                  <a:pt x="20472" y="62123"/>
                  <a:pt x="20472" y="54591"/>
                </a:cubicBezTo>
                <a:close/>
                <a:moveTo>
                  <a:pt x="75063" y="40943"/>
                </a:moveTo>
                <a:cubicBezTo>
                  <a:pt x="82595" y="40943"/>
                  <a:pt x="88710" y="47059"/>
                  <a:pt x="88710" y="54591"/>
                </a:cubicBezTo>
                <a:cubicBezTo>
                  <a:pt x="88710" y="62123"/>
                  <a:pt x="82595" y="68239"/>
                  <a:pt x="75063" y="68239"/>
                </a:cubicBezTo>
                <a:cubicBezTo>
                  <a:pt x="67530" y="68239"/>
                  <a:pt x="61415" y="62123"/>
                  <a:pt x="61415" y="54591"/>
                </a:cubicBezTo>
                <a:cubicBezTo>
                  <a:pt x="61415" y="47059"/>
                  <a:pt x="67530" y="40943"/>
                  <a:pt x="75063" y="40943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50" name="Text 48"/>
          <p:cNvSpPr/>
          <p:nvPr/>
        </p:nvSpPr>
        <p:spPr>
          <a:xfrm>
            <a:off x="5830374" y="6567985"/>
            <a:ext cx="336645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60" dirty="0">
                <a:solidFill>
                  <a:srgbClr val="FAFAFA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10MB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929777" y="6567985"/>
            <a:ext cx="354842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60" dirty="0">
                <a:solidFill>
                  <a:srgbClr val="FAFAFA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20MB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8047630" y="6567985"/>
            <a:ext cx="354842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60" dirty="0">
                <a:solidFill>
                  <a:srgbClr val="FAFAFA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30MB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9168263" y="6567985"/>
            <a:ext cx="354842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60" dirty="0">
                <a:solidFill>
                  <a:srgbClr val="FAFAFA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40MB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10288769" y="6567985"/>
            <a:ext cx="354842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60" dirty="0">
                <a:solidFill>
                  <a:srgbClr val="FAFAFA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50MB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1410539" y="6567985"/>
            <a:ext cx="327546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60" dirty="0">
                <a:solidFill>
                  <a:srgbClr val="FAFAFA">
                    <a:alpha val="7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Killed</a:t>
            </a:r>
            <a:endParaRPr lang="en-US" sz="1600" dirty="0"/>
          </a:p>
        </p:txBody>
      </p:sp>
      <p:pic>
        <p:nvPicPr>
          <p:cNvPr id="5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610" y="1310005"/>
            <a:ext cx="6624955" cy="374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" y="4441190"/>
            <a:ext cx="5527675" cy="187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9371" y="319371"/>
            <a:ext cx="11609147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88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DEMO D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19371" y="649611"/>
            <a:ext cx="11696974" cy="3193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Alpine Rootfs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23181" y="1032857"/>
            <a:ext cx="11625116" cy="2235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Complete Filesystem Isolation with pivot_root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19371" y="1341360"/>
            <a:ext cx="4574994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LAUNCH ALPINE CONTAINER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19371" y="1596857"/>
            <a:ext cx="4519104" cy="423167"/>
          </a:xfrm>
          <a:custGeom>
            <a:avLst/>
            <a:gdLst/>
            <a:ahLst/>
            <a:cxnLst/>
            <a:rect l="l" t="t" r="r" b="b"/>
            <a:pathLst>
              <a:path w="4519104" h="423167">
                <a:moveTo>
                  <a:pt x="63873" y="0"/>
                </a:moveTo>
                <a:lnTo>
                  <a:pt x="4455231" y="0"/>
                </a:lnTo>
                <a:cubicBezTo>
                  <a:pt x="4490507" y="0"/>
                  <a:pt x="4519104" y="28597"/>
                  <a:pt x="4519104" y="63873"/>
                </a:cubicBezTo>
                <a:lnTo>
                  <a:pt x="4519104" y="359294"/>
                </a:lnTo>
                <a:cubicBezTo>
                  <a:pt x="4519104" y="394570"/>
                  <a:pt x="4490507" y="423167"/>
                  <a:pt x="4455231" y="423167"/>
                </a:cubicBezTo>
                <a:lnTo>
                  <a:pt x="63873" y="423167"/>
                </a:lnTo>
                <a:cubicBezTo>
                  <a:pt x="28597" y="423167"/>
                  <a:pt x="0" y="394570"/>
                  <a:pt x="0" y="359294"/>
                </a:cubicBezTo>
                <a:lnTo>
                  <a:pt x="0" y="63873"/>
                </a:lnTo>
                <a:cubicBezTo>
                  <a:pt x="0" y="28620"/>
                  <a:pt x="28620" y="0"/>
                  <a:pt x="63873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7" name="Text 5"/>
          <p:cNvSpPr/>
          <p:nvPr/>
        </p:nvSpPr>
        <p:spPr>
          <a:xfrm>
            <a:off x="447120" y="1724605"/>
            <a:ext cx="4315505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 -r rootfs/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22920" y="2149660"/>
            <a:ext cx="4510233" cy="1532095"/>
          </a:xfrm>
          <a:custGeom>
            <a:avLst/>
            <a:gdLst/>
            <a:ahLst/>
            <a:cxnLst/>
            <a:rect l="l" t="t" r="r" b="b"/>
            <a:pathLst>
              <a:path w="4510233" h="1532095">
                <a:moveTo>
                  <a:pt x="63873" y="0"/>
                </a:moveTo>
                <a:lnTo>
                  <a:pt x="4446360" y="0"/>
                </a:lnTo>
                <a:cubicBezTo>
                  <a:pt x="4481636" y="0"/>
                  <a:pt x="4510233" y="28597"/>
                  <a:pt x="4510233" y="63873"/>
                </a:cubicBezTo>
                <a:lnTo>
                  <a:pt x="4510233" y="1468222"/>
                </a:lnTo>
                <a:cubicBezTo>
                  <a:pt x="4510233" y="1503498"/>
                  <a:pt x="4481636" y="1532095"/>
                  <a:pt x="4446360" y="1532095"/>
                </a:cubicBezTo>
                <a:lnTo>
                  <a:pt x="63873" y="1532095"/>
                </a:lnTo>
                <a:cubicBezTo>
                  <a:pt x="28597" y="1532095"/>
                  <a:pt x="0" y="1503498"/>
                  <a:pt x="0" y="1468222"/>
                </a:cubicBezTo>
                <a:lnTo>
                  <a:pt x="0" y="63873"/>
                </a:lnTo>
                <a:cubicBezTo>
                  <a:pt x="0" y="28597"/>
                  <a:pt x="28597" y="0"/>
                  <a:pt x="63873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4217" y="2280955"/>
            <a:ext cx="4303528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STARTUP OUTPUT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54217" y="2504515"/>
            <a:ext cx="4247639" cy="1045941"/>
          </a:xfrm>
          <a:custGeom>
            <a:avLst/>
            <a:gdLst/>
            <a:ahLst/>
            <a:cxnLst/>
            <a:rect l="l" t="t" r="r" b="b"/>
            <a:pathLst>
              <a:path w="4247639" h="1045941">
                <a:moveTo>
                  <a:pt x="63876" y="0"/>
                </a:moveTo>
                <a:lnTo>
                  <a:pt x="4183763" y="0"/>
                </a:lnTo>
                <a:cubicBezTo>
                  <a:pt x="4219017" y="0"/>
                  <a:pt x="4247639" y="28622"/>
                  <a:pt x="4247639" y="63876"/>
                </a:cubicBezTo>
                <a:lnTo>
                  <a:pt x="4247639" y="982065"/>
                </a:lnTo>
                <a:cubicBezTo>
                  <a:pt x="4247639" y="1017319"/>
                  <a:pt x="4219017" y="1045941"/>
                  <a:pt x="4183763" y="1045941"/>
                </a:cubicBezTo>
                <a:lnTo>
                  <a:pt x="63876" y="1045941"/>
                </a:lnTo>
                <a:cubicBezTo>
                  <a:pt x="28622" y="1045941"/>
                  <a:pt x="0" y="1017319"/>
                  <a:pt x="0" y="982065"/>
                </a:cubicBezTo>
                <a:lnTo>
                  <a:pt x="0" y="63876"/>
                </a:lnTo>
                <a:cubicBezTo>
                  <a:pt x="0" y="28622"/>
                  <a:pt x="28622" y="0"/>
                  <a:pt x="63876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1" name="Text 9"/>
          <p:cNvSpPr/>
          <p:nvPr/>
        </p:nvSpPr>
        <p:spPr>
          <a:xfrm>
            <a:off x="581966" y="2632264"/>
            <a:ext cx="4044039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[host] command: /bin/sh (Alpine has no bash)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81966" y="2830210"/>
            <a:ext cx="4044039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[host] rootfs : rootfs/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81966" y="3028148"/>
            <a:ext cx="4044039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[container] rootfs → "rootfs/" (pivot_root done)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81966" y="3258032"/>
            <a:ext cx="4044039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 # ← Alpine prompt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19371" y="3782445"/>
            <a:ext cx="4519104" cy="1085862"/>
          </a:xfrm>
          <a:custGeom>
            <a:avLst/>
            <a:gdLst/>
            <a:ahLst/>
            <a:cxnLst/>
            <a:rect l="l" t="t" r="r" b="b"/>
            <a:pathLst>
              <a:path w="4519104" h="1085862">
                <a:moveTo>
                  <a:pt x="63870" y="0"/>
                </a:moveTo>
                <a:lnTo>
                  <a:pt x="4455234" y="0"/>
                </a:lnTo>
                <a:cubicBezTo>
                  <a:pt x="4490508" y="0"/>
                  <a:pt x="4519104" y="28596"/>
                  <a:pt x="4519104" y="63870"/>
                </a:cubicBezTo>
                <a:lnTo>
                  <a:pt x="4519104" y="1021992"/>
                </a:lnTo>
                <a:cubicBezTo>
                  <a:pt x="4519104" y="1057267"/>
                  <a:pt x="4490508" y="1085862"/>
                  <a:pt x="4455234" y="1085862"/>
                </a:cubicBezTo>
                <a:lnTo>
                  <a:pt x="63870" y="1085862"/>
                </a:lnTo>
                <a:cubicBezTo>
                  <a:pt x="28596" y="1085862"/>
                  <a:pt x="0" y="1057267"/>
                  <a:pt x="0" y="1021992"/>
                </a:cubicBezTo>
                <a:lnTo>
                  <a:pt x="0" y="63870"/>
                </a:lnTo>
                <a:cubicBezTo>
                  <a:pt x="0" y="28619"/>
                  <a:pt x="28619" y="0"/>
                  <a:pt x="6387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6" name="Text 14"/>
          <p:cNvSpPr/>
          <p:nvPr/>
        </p:nvSpPr>
        <p:spPr>
          <a:xfrm>
            <a:off x="447120" y="3910193"/>
            <a:ext cx="4319497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ALPINE ENVIRONMENT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47120" y="4133753"/>
            <a:ext cx="383246" cy="383246"/>
          </a:xfrm>
          <a:custGeom>
            <a:avLst/>
            <a:gdLst/>
            <a:ahLst/>
            <a:cxnLst/>
            <a:rect l="l" t="t" r="r" b="b"/>
            <a:pathLst>
              <a:path w="383246" h="383246">
                <a:moveTo>
                  <a:pt x="63876" y="0"/>
                </a:moveTo>
                <a:lnTo>
                  <a:pt x="319370" y="0"/>
                </a:lnTo>
                <a:cubicBezTo>
                  <a:pt x="354648" y="0"/>
                  <a:pt x="383246" y="28598"/>
                  <a:pt x="383246" y="63876"/>
                </a:cubicBezTo>
                <a:lnTo>
                  <a:pt x="383246" y="319370"/>
                </a:lnTo>
                <a:cubicBezTo>
                  <a:pt x="383246" y="354648"/>
                  <a:pt x="354648" y="383246"/>
                  <a:pt x="319370" y="383246"/>
                </a:cubicBezTo>
                <a:lnTo>
                  <a:pt x="63876" y="383246"/>
                </a:lnTo>
                <a:cubicBezTo>
                  <a:pt x="28598" y="383246"/>
                  <a:pt x="0" y="354648"/>
                  <a:pt x="0" y="319370"/>
                </a:cubicBezTo>
                <a:lnTo>
                  <a:pt x="0" y="63876"/>
                </a:lnTo>
                <a:cubicBezTo>
                  <a:pt x="0" y="28598"/>
                  <a:pt x="28598" y="0"/>
                  <a:pt x="63876" y="0"/>
                </a:cubicBezTo>
                <a:close/>
              </a:path>
            </a:pathLst>
          </a:custGeom>
          <a:solidFill>
            <a:srgbClr val="FAFAFA"/>
          </a:solidFill>
        </p:spPr>
      </p:sp>
      <p:sp>
        <p:nvSpPr>
          <p:cNvPr id="18" name="Shape 16"/>
          <p:cNvSpPr/>
          <p:nvPr/>
        </p:nvSpPr>
        <p:spPr>
          <a:xfrm>
            <a:off x="542931" y="4229565"/>
            <a:ext cx="191623" cy="191623"/>
          </a:xfrm>
          <a:custGeom>
            <a:avLst/>
            <a:gdLst/>
            <a:ahLst/>
            <a:cxnLst/>
            <a:rect l="l" t="t" r="r" b="b"/>
            <a:pathLst>
              <a:path w="191623" h="191623">
                <a:moveTo>
                  <a:pt x="95999" y="0"/>
                </a:moveTo>
                <a:cubicBezTo>
                  <a:pt x="101500" y="0"/>
                  <a:pt x="106553" y="3032"/>
                  <a:pt x="109173" y="7860"/>
                </a:cubicBezTo>
                <a:lnTo>
                  <a:pt x="190013" y="157565"/>
                </a:lnTo>
                <a:cubicBezTo>
                  <a:pt x="192521" y="162206"/>
                  <a:pt x="192409" y="167820"/>
                  <a:pt x="189714" y="172348"/>
                </a:cubicBezTo>
                <a:cubicBezTo>
                  <a:pt x="187019" y="176877"/>
                  <a:pt x="182117" y="179646"/>
                  <a:pt x="176877" y="179646"/>
                </a:cubicBezTo>
                <a:lnTo>
                  <a:pt x="15195" y="179646"/>
                </a:lnTo>
                <a:cubicBezTo>
                  <a:pt x="9918" y="179646"/>
                  <a:pt x="5053" y="176877"/>
                  <a:pt x="2358" y="172348"/>
                </a:cubicBezTo>
                <a:cubicBezTo>
                  <a:pt x="-337" y="167820"/>
                  <a:pt x="-449" y="162206"/>
                  <a:pt x="2058" y="157565"/>
                </a:cubicBezTo>
                <a:lnTo>
                  <a:pt x="82899" y="7860"/>
                </a:lnTo>
                <a:lnTo>
                  <a:pt x="83985" y="6138"/>
                </a:lnTo>
                <a:cubicBezTo>
                  <a:pt x="86717" y="2320"/>
                  <a:pt x="91171" y="0"/>
                  <a:pt x="95999" y="0"/>
                </a:cubicBezTo>
                <a:close/>
                <a:moveTo>
                  <a:pt x="63774" y="93528"/>
                </a:moveTo>
                <a:lnTo>
                  <a:pt x="73805" y="103559"/>
                </a:lnTo>
                <a:cubicBezTo>
                  <a:pt x="76125" y="105879"/>
                  <a:pt x="79943" y="105879"/>
                  <a:pt x="82263" y="103559"/>
                </a:cubicBezTo>
                <a:lnTo>
                  <a:pt x="98469" y="87353"/>
                </a:lnTo>
                <a:cubicBezTo>
                  <a:pt x="100714" y="85107"/>
                  <a:pt x="103746" y="83835"/>
                  <a:pt x="106927" y="83835"/>
                </a:cubicBezTo>
                <a:lnTo>
                  <a:pt x="122945" y="83835"/>
                </a:lnTo>
                <a:lnTo>
                  <a:pt x="95961" y="33871"/>
                </a:lnTo>
                <a:lnTo>
                  <a:pt x="63737" y="93528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19" name="Text 17"/>
          <p:cNvSpPr/>
          <p:nvPr/>
        </p:nvSpPr>
        <p:spPr>
          <a:xfrm>
            <a:off x="926177" y="4133753"/>
            <a:ext cx="878271" cy="2235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Alpine Linux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26177" y="4357313"/>
            <a:ext cx="862303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Version 3.21.0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47120" y="4612810"/>
            <a:ext cx="4311513" cy="1277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Lightweight, security-focused Linux distribution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094305" y="1341360"/>
            <a:ext cx="6834546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VERIFICATION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097854" y="1600405"/>
            <a:ext cx="6769785" cy="1771624"/>
          </a:xfrm>
          <a:custGeom>
            <a:avLst/>
            <a:gdLst/>
            <a:ahLst/>
            <a:cxnLst/>
            <a:rect l="l" t="t" r="r" b="b"/>
            <a:pathLst>
              <a:path w="6769785" h="1771624">
                <a:moveTo>
                  <a:pt x="63867" y="0"/>
                </a:moveTo>
                <a:lnTo>
                  <a:pt x="6705918" y="0"/>
                </a:lnTo>
                <a:cubicBezTo>
                  <a:pt x="6741191" y="0"/>
                  <a:pt x="6769785" y="28594"/>
                  <a:pt x="6769785" y="63867"/>
                </a:cubicBezTo>
                <a:lnTo>
                  <a:pt x="6769785" y="1707757"/>
                </a:lnTo>
                <a:cubicBezTo>
                  <a:pt x="6769785" y="1743029"/>
                  <a:pt x="6741191" y="1771624"/>
                  <a:pt x="6705918" y="1771624"/>
                </a:cubicBezTo>
                <a:lnTo>
                  <a:pt x="63867" y="1771624"/>
                </a:lnTo>
                <a:cubicBezTo>
                  <a:pt x="28594" y="1771624"/>
                  <a:pt x="0" y="1743029"/>
                  <a:pt x="0" y="1707757"/>
                </a:cubicBezTo>
                <a:lnTo>
                  <a:pt x="0" y="63867"/>
                </a:lnTo>
                <a:cubicBezTo>
                  <a:pt x="0" y="28618"/>
                  <a:pt x="28618" y="0"/>
                  <a:pt x="63867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245119" y="1747669"/>
            <a:ext cx="127749" cy="127749"/>
          </a:xfrm>
          <a:custGeom>
            <a:avLst/>
            <a:gdLst/>
            <a:ahLst/>
            <a:cxnLst/>
            <a:rect l="l" t="t" r="r" b="b"/>
            <a:pathLst>
              <a:path w="127749" h="127749">
                <a:moveTo>
                  <a:pt x="63874" y="127749"/>
                </a:moveTo>
                <a:cubicBezTo>
                  <a:pt x="99127" y="127749"/>
                  <a:pt x="127749" y="99127"/>
                  <a:pt x="127749" y="63874"/>
                </a:cubicBezTo>
                <a:cubicBezTo>
                  <a:pt x="127749" y="28621"/>
                  <a:pt x="99127" y="0"/>
                  <a:pt x="63874" y="0"/>
                </a:cubicBezTo>
                <a:cubicBezTo>
                  <a:pt x="28621" y="0"/>
                  <a:pt x="0" y="28621"/>
                  <a:pt x="0" y="63874"/>
                </a:cubicBezTo>
                <a:cubicBezTo>
                  <a:pt x="0" y="99127"/>
                  <a:pt x="28621" y="127749"/>
                  <a:pt x="63874" y="127749"/>
                </a:cubicBezTo>
                <a:close/>
                <a:moveTo>
                  <a:pt x="84933" y="53071"/>
                </a:moveTo>
                <a:lnTo>
                  <a:pt x="64972" y="85008"/>
                </a:lnTo>
                <a:cubicBezTo>
                  <a:pt x="63924" y="86679"/>
                  <a:pt x="62128" y="87727"/>
                  <a:pt x="60157" y="87827"/>
                </a:cubicBezTo>
                <a:cubicBezTo>
                  <a:pt x="58185" y="87927"/>
                  <a:pt x="56289" y="87029"/>
                  <a:pt x="55117" y="85432"/>
                </a:cubicBezTo>
                <a:lnTo>
                  <a:pt x="43140" y="69463"/>
                </a:lnTo>
                <a:cubicBezTo>
                  <a:pt x="41144" y="66818"/>
                  <a:pt x="41693" y="63076"/>
                  <a:pt x="44338" y="61080"/>
                </a:cubicBezTo>
                <a:cubicBezTo>
                  <a:pt x="46983" y="59084"/>
                  <a:pt x="50725" y="59633"/>
                  <a:pt x="52721" y="62277"/>
                </a:cubicBezTo>
                <a:lnTo>
                  <a:pt x="59458" y="71260"/>
                </a:lnTo>
                <a:lnTo>
                  <a:pt x="74778" y="46733"/>
                </a:lnTo>
                <a:cubicBezTo>
                  <a:pt x="76524" y="43939"/>
                  <a:pt x="80217" y="43065"/>
                  <a:pt x="83037" y="44837"/>
                </a:cubicBezTo>
                <a:cubicBezTo>
                  <a:pt x="85856" y="46608"/>
                  <a:pt x="86704" y="50276"/>
                  <a:pt x="84933" y="53095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5" name="Text 23"/>
          <p:cNvSpPr/>
          <p:nvPr/>
        </p:nvSpPr>
        <p:spPr>
          <a:xfrm>
            <a:off x="5452711" y="1731701"/>
            <a:ext cx="942145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 Alpine Version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229151" y="1955260"/>
            <a:ext cx="6507191" cy="1285470"/>
          </a:xfrm>
          <a:custGeom>
            <a:avLst/>
            <a:gdLst/>
            <a:ahLst/>
            <a:cxnLst/>
            <a:rect l="l" t="t" r="r" b="b"/>
            <a:pathLst>
              <a:path w="6507191" h="1285470">
                <a:moveTo>
                  <a:pt x="63875" y="0"/>
                </a:moveTo>
                <a:lnTo>
                  <a:pt x="6443316" y="0"/>
                </a:lnTo>
                <a:cubicBezTo>
                  <a:pt x="6478593" y="0"/>
                  <a:pt x="6507191" y="28598"/>
                  <a:pt x="6507191" y="63875"/>
                </a:cubicBezTo>
                <a:lnTo>
                  <a:pt x="6507191" y="1221595"/>
                </a:lnTo>
                <a:cubicBezTo>
                  <a:pt x="6507191" y="1256872"/>
                  <a:pt x="6478593" y="1285470"/>
                  <a:pt x="6443316" y="1285470"/>
                </a:cubicBezTo>
                <a:lnTo>
                  <a:pt x="63875" y="1285470"/>
                </a:lnTo>
                <a:cubicBezTo>
                  <a:pt x="28598" y="1285470"/>
                  <a:pt x="0" y="1256872"/>
                  <a:pt x="0" y="1221595"/>
                </a:cubicBezTo>
                <a:lnTo>
                  <a:pt x="0" y="63875"/>
                </a:lnTo>
                <a:cubicBezTo>
                  <a:pt x="0" y="28621"/>
                  <a:pt x="28621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7" name="Text 25"/>
          <p:cNvSpPr/>
          <p:nvPr/>
        </p:nvSpPr>
        <p:spPr>
          <a:xfrm>
            <a:off x="5356899" y="2083009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 # cat /etc/alpine-release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356899" y="2249018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3.21.0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356899" y="2446964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 # cat /etc/os-release | head -3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356899" y="2612966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NAME="Alpine Linux"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356899" y="2778975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ID=alpine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356899" y="2944984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VERSION_ID=3.21.0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097854" y="3472946"/>
            <a:ext cx="6769785" cy="1076991"/>
          </a:xfrm>
          <a:custGeom>
            <a:avLst/>
            <a:gdLst/>
            <a:ahLst/>
            <a:cxnLst/>
            <a:rect l="l" t="t" r="r" b="b"/>
            <a:pathLst>
              <a:path w="6769785" h="1076991">
                <a:moveTo>
                  <a:pt x="63876" y="0"/>
                </a:moveTo>
                <a:lnTo>
                  <a:pt x="6705908" y="0"/>
                </a:lnTo>
                <a:cubicBezTo>
                  <a:pt x="6741186" y="0"/>
                  <a:pt x="6769785" y="28598"/>
                  <a:pt x="6769785" y="63876"/>
                </a:cubicBezTo>
                <a:lnTo>
                  <a:pt x="6769785" y="1013115"/>
                </a:lnTo>
                <a:cubicBezTo>
                  <a:pt x="6769785" y="1048393"/>
                  <a:pt x="6741186" y="1076991"/>
                  <a:pt x="6705908" y="1076991"/>
                </a:cubicBezTo>
                <a:lnTo>
                  <a:pt x="63876" y="1076991"/>
                </a:lnTo>
                <a:cubicBezTo>
                  <a:pt x="28598" y="1076991"/>
                  <a:pt x="0" y="1048393"/>
                  <a:pt x="0" y="1013115"/>
                </a:cubicBezTo>
                <a:lnTo>
                  <a:pt x="0" y="63876"/>
                </a:lnTo>
                <a:cubicBezTo>
                  <a:pt x="0" y="28622"/>
                  <a:pt x="28622" y="0"/>
                  <a:pt x="63876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5245119" y="3620210"/>
            <a:ext cx="127749" cy="127749"/>
          </a:xfrm>
          <a:custGeom>
            <a:avLst/>
            <a:gdLst/>
            <a:ahLst/>
            <a:cxnLst/>
            <a:rect l="l" t="t" r="r" b="b"/>
            <a:pathLst>
              <a:path w="127749" h="127749">
                <a:moveTo>
                  <a:pt x="63874" y="127749"/>
                </a:moveTo>
                <a:cubicBezTo>
                  <a:pt x="99127" y="127749"/>
                  <a:pt x="127749" y="99127"/>
                  <a:pt x="127749" y="63874"/>
                </a:cubicBezTo>
                <a:cubicBezTo>
                  <a:pt x="127749" y="28621"/>
                  <a:pt x="99127" y="0"/>
                  <a:pt x="63874" y="0"/>
                </a:cubicBezTo>
                <a:cubicBezTo>
                  <a:pt x="28621" y="0"/>
                  <a:pt x="0" y="28621"/>
                  <a:pt x="0" y="63874"/>
                </a:cubicBezTo>
                <a:cubicBezTo>
                  <a:pt x="0" y="99127"/>
                  <a:pt x="28621" y="127749"/>
                  <a:pt x="63874" y="127749"/>
                </a:cubicBezTo>
                <a:close/>
                <a:moveTo>
                  <a:pt x="84933" y="53071"/>
                </a:moveTo>
                <a:lnTo>
                  <a:pt x="64972" y="85008"/>
                </a:lnTo>
                <a:cubicBezTo>
                  <a:pt x="63924" y="86679"/>
                  <a:pt x="62128" y="87727"/>
                  <a:pt x="60157" y="87827"/>
                </a:cubicBezTo>
                <a:cubicBezTo>
                  <a:pt x="58185" y="87927"/>
                  <a:pt x="56289" y="87029"/>
                  <a:pt x="55117" y="85432"/>
                </a:cubicBezTo>
                <a:lnTo>
                  <a:pt x="43140" y="69463"/>
                </a:lnTo>
                <a:cubicBezTo>
                  <a:pt x="41144" y="66818"/>
                  <a:pt x="41693" y="63076"/>
                  <a:pt x="44338" y="61080"/>
                </a:cubicBezTo>
                <a:cubicBezTo>
                  <a:pt x="46983" y="59084"/>
                  <a:pt x="50725" y="59633"/>
                  <a:pt x="52721" y="62277"/>
                </a:cubicBezTo>
                <a:lnTo>
                  <a:pt x="59458" y="71260"/>
                </a:lnTo>
                <a:lnTo>
                  <a:pt x="74778" y="46733"/>
                </a:lnTo>
                <a:cubicBezTo>
                  <a:pt x="76524" y="43939"/>
                  <a:pt x="80217" y="43065"/>
                  <a:pt x="83037" y="44837"/>
                </a:cubicBezTo>
                <a:cubicBezTo>
                  <a:pt x="85856" y="46608"/>
                  <a:pt x="86704" y="50276"/>
                  <a:pt x="84933" y="53095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5" name="Text 33"/>
          <p:cNvSpPr/>
          <p:nvPr/>
        </p:nvSpPr>
        <p:spPr>
          <a:xfrm>
            <a:off x="5452711" y="3604241"/>
            <a:ext cx="1293454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 Alpine Directory Tree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5229151" y="3827801"/>
            <a:ext cx="6507191" cy="590837"/>
          </a:xfrm>
          <a:custGeom>
            <a:avLst/>
            <a:gdLst/>
            <a:ahLst/>
            <a:cxnLst/>
            <a:rect l="l" t="t" r="r" b="b"/>
            <a:pathLst>
              <a:path w="6507191" h="590837">
                <a:moveTo>
                  <a:pt x="63875" y="0"/>
                </a:moveTo>
                <a:lnTo>
                  <a:pt x="6443315" y="0"/>
                </a:lnTo>
                <a:cubicBezTo>
                  <a:pt x="6478569" y="0"/>
                  <a:pt x="6507191" y="28622"/>
                  <a:pt x="6507191" y="63875"/>
                </a:cubicBezTo>
                <a:lnTo>
                  <a:pt x="6507191" y="526962"/>
                </a:lnTo>
                <a:cubicBezTo>
                  <a:pt x="6507191" y="562215"/>
                  <a:pt x="6478569" y="590837"/>
                  <a:pt x="6443315" y="590837"/>
                </a:cubicBezTo>
                <a:lnTo>
                  <a:pt x="63875" y="590837"/>
                </a:lnTo>
                <a:cubicBezTo>
                  <a:pt x="28622" y="590837"/>
                  <a:pt x="0" y="562215"/>
                  <a:pt x="0" y="526962"/>
                </a:cubicBezTo>
                <a:lnTo>
                  <a:pt x="0" y="63875"/>
                </a:lnTo>
                <a:cubicBezTo>
                  <a:pt x="0" y="28622"/>
                  <a:pt x="28622" y="0"/>
                  <a:pt x="63875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37" name="Text 35"/>
          <p:cNvSpPr/>
          <p:nvPr/>
        </p:nvSpPr>
        <p:spPr>
          <a:xfrm>
            <a:off x="5356899" y="3955549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 # ls /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356899" y="4121551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bin dev etc home lib media mnt opt proc root run sbin srv sys tmp usr var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097854" y="4649512"/>
            <a:ext cx="6769785" cy="1595969"/>
          </a:xfrm>
          <a:custGeom>
            <a:avLst/>
            <a:gdLst/>
            <a:ahLst/>
            <a:cxnLst/>
            <a:rect l="l" t="t" r="r" b="b"/>
            <a:pathLst>
              <a:path w="6769785" h="1595969">
                <a:moveTo>
                  <a:pt x="63871" y="0"/>
                </a:moveTo>
                <a:lnTo>
                  <a:pt x="6705914" y="0"/>
                </a:lnTo>
                <a:cubicBezTo>
                  <a:pt x="6741189" y="0"/>
                  <a:pt x="6769785" y="28596"/>
                  <a:pt x="6769785" y="63871"/>
                </a:cubicBezTo>
                <a:lnTo>
                  <a:pt x="6769785" y="1532099"/>
                </a:lnTo>
                <a:cubicBezTo>
                  <a:pt x="6769785" y="1567374"/>
                  <a:pt x="6741189" y="1595969"/>
                  <a:pt x="6705914" y="1595969"/>
                </a:cubicBezTo>
                <a:lnTo>
                  <a:pt x="63871" y="1595969"/>
                </a:lnTo>
                <a:cubicBezTo>
                  <a:pt x="28596" y="1595969"/>
                  <a:pt x="0" y="1567374"/>
                  <a:pt x="0" y="1532099"/>
                </a:cubicBezTo>
                <a:lnTo>
                  <a:pt x="0" y="63871"/>
                </a:lnTo>
                <a:cubicBezTo>
                  <a:pt x="0" y="28619"/>
                  <a:pt x="28619" y="0"/>
                  <a:pt x="63871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5245119" y="4796784"/>
            <a:ext cx="127749" cy="127749"/>
          </a:xfrm>
          <a:custGeom>
            <a:avLst/>
            <a:gdLst/>
            <a:ahLst/>
            <a:cxnLst/>
            <a:rect l="l" t="t" r="r" b="b"/>
            <a:pathLst>
              <a:path w="127749" h="127749">
                <a:moveTo>
                  <a:pt x="63874" y="0"/>
                </a:moveTo>
                <a:cubicBezTo>
                  <a:pt x="65022" y="0"/>
                  <a:pt x="66170" y="250"/>
                  <a:pt x="67218" y="724"/>
                </a:cubicBezTo>
                <a:lnTo>
                  <a:pt x="114225" y="20659"/>
                </a:lnTo>
                <a:cubicBezTo>
                  <a:pt x="119714" y="22980"/>
                  <a:pt x="123806" y="28394"/>
                  <a:pt x="123781" y="34931"/>
                </a:cubicBezTo>
                <a:cubicBezTo>
                  <a:pt x="123657" y="59683"/>
                  <a:pt x="113477" y="104968"/>
                  <a:pt x="70486" y="125553"/>
                </a:cubicBezTo>
                <a:cubicBezTo>
                  <a:pt x="66319" y="127549"/>
                  <a:pt x="61479" y="127549"/>
                  <a:pt x="57312" y="125553"/>
                </a:cubicBezTo>
                <a:cubicBezTo>
                  <a:pt x="14297" y="104968"/>
                  <a:pt x="4142" y="59683"/>
                  <a:pt x="4017" y="34931"/>
                </a:cubicBezTo>
                <a:cubicBezTo>
                  <a:pt x="3992" y="28394"/>
                  <a:pt x="8084" y="22980"/>
                  <a:pt x="13573" y="20659"/>
                </a:cubicBezTo>
                <a:lnTo>
                  <a:pt x="60556" y="724"/>
                </a:lnTo>
                <a:cubicBezTo>
                  <a:pt x="61604" y="250"/>
                  <a:pt x="62727" y="0"/>
                  <a:pt x="63874" y="0"/>
                </a:cubicBezTo>
                <a:close/>
                <a:moveTo>
                  <a:pt x="63874" y="16667"/>
                </a:moveTo>
                <a:lnTo>
                  <a:pt x="63874" y="111006"/>
                </a:lnTo>
                <a:cubicBezTo>
                  <a:pt x="98306" y="94339"/>
                  <a:pt x="107563" y="57412"/>
                  <a:pt x="107788" y="35306"/>
                </a:cubicBezTo>
                <a:lnTo>
                  <a:pt x="63874" y="16692"/>
                </a:lnTo>
                <a:lnTo>
                  <a:pt x="63874" y="16692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41" name="Text 39"/>
          <p:cNvSpPr/>
          <p:nvPr/>
        </p:nvSpPr>
        <p:spPr>
          <a:xfrm>
            <a:off x="5452711" y="4780816"/>
            <a:ext cx="1453139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✓ Host Filesystem Invisible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229151" y="5004375"/>
            <a:ext cx="6507191" cy="1109815"/>
          </a:xfrm>
          <a:custGeom>
            <a:avLst/>
            <a:gdLst/>
            <a:ahLst/>
            <a:cxnLst/>
            <a:rect l="l" t="t" r="r" b="b"/>
            <a:pathLst>
              <a:path w="6507191" h="1109815">
                <a:moveTo>
                  <a:pt x="63870" y="0"/>
                </a:moveTo>
                <a:lnTo>
                  <a:pt x="6443321" y="0"/>
                </a:lnTo>
                <a:cubicBezTo>
                  <a:pt x="6478595" y="0"/>
                  <a:pt x="6507191" y="28596"/>
                  <a:pt x="6507191" y="63870"/>
                </a:cubicBezTo>
                <a:lnTo>
                  <a:pt x="6507191" y="1045945"/>
                </a:lnTo>
                <a:cubicBezTo>
                  <a:pt x="6507191" y="1081220"/>
                  <a:pt x="6478595" y="1109815"/>
                  <a:pt x="6443321" y="1109815"/>
                </a:cubicBezTo>
                <a:lnTo>
                  <a:pt x="63870" y="1109815"/>
                </a:lnTo>
                <a:cubicBezTo>
                  <a:pt x="28596" y="1109815"/>
                  <a:pt x="0" y="1081220"/>
                  <a:pt x="0" y="1045945"/>
                </a:cubicBezTo>
                <a:lnTo>
                  <a:pt x="0" y="63870"/>
                </a:lnTo>
                <a:cubicBezTo>
                  <a:pt x="0" y="28596"/>
                  <a:pt x="28596" y="0"/>
                  <a:pt x="63870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43" name="Text 41"/>
          <p:cNvSpPr/>
          <p:nvPr/>
        </p:nvSpPr>
        <p:spPr>
          <a:xfrm>
            <a:off x="5356899" y="5132124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 # ls /snap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5356899" y="5298125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FB2C3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ls: cannot access '/snap': No such file or directory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356899" y="5496072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 # ls /home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356899" y="5662081"/>
            <a:ext cx="6303591" cy="1676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(empty — Alpine has no preset users)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5368876" y="5867115"/>
            <a:ext cx="95811" cy="95811"/>
          </a:xfrm>
          <a:custGeom>
            <a:avLst/>
            <a:gdLst/>
            <a:ahLst/>
            <a:cxnLst/>
            <a:rect l="l" t="t" r="r" b="b"/>
            <a:pathLst>
              <a:path w="95811" h="95811">
                <a:moveTo>
                  <a:pt x="47906" y="95811"/>
                </a:moveTo>
                <a:cubicBezTo>
                  <a:pt x="74346" y="95811"/>
                  <a:pt x="95811" y="74346"/>
                  <a:pt x="95811" y="47906"/>
                </a:cubicBezTo>
                <a:cubicBezTo>
                  <a:pt x="95811" y="21466"/>
                  <a:pt x="74346" y="0"/>
                  <a:pt x="47906" y="0"/>
                </a:cubicBezTo>
                <a:cubicBezTo>
                  <a:pt x="21466" y="0"/>
                  <a:pt x="0" y="21466"/>
                  <a:pt x="0" y="47906"/>
                </a:cubicBezTo>
                <a:cubicBezTo>
                  <a:pt x="0" y="74346"/>
                  <a:pt x="21466" y="95811"/>
                  <a:pt x="47906" y="95811"/>
                </a:cubicBezTo>
                <a:close/>
                <a:moveTo>
                  <a:pt x="63700" y="39803"/>
                </a:moveTo>
                <a:lnTo>
                  <a:pt x="48729" y="63756"/>
                </a:lnTo>
                <a:cubicBezTo>
                  <a:pt x="47943" y="65010"/>
                  <a:pt x="46596" y="65795"/>
                  <a:pt x="45117" y="65870"/>
                </a:cubicBezTo>
                <a:cubicBezTo>
                  <a:pt x="43639" y="65945"/>
                  <a:pt x="42217" y="65272"/>
                  <a:pt x="41337" y="64074"/>
                </a:cubicBezTo>
                <a:lnTo>
                  <a:pt x="32355" y="52097"/>
                </a:lnTo>
                <a:cubicBezTo>
                  <a:pt x="30858" y="50114"/>
                  <a:pt x="31270" y="47307"/>
                  <a:pt x="33253" y="45810"/>
                </a:cubicBezTo>
                <a:cubicBezTo>
                  <a:pt x="35237" y="44313"/>
                  <a:pt x="38044" y="44724"/>
                  <a:pt x="39541" y="46708"/>
                </a:cubicBezTo>
                <a:lnTo>
                  <a:pt x="44593" y="53445"/>
                </a:lnTo>
                <a:lnTo>
                  <a:pt x="56083" y="35050"/>
                </a:lnTo>
                <a:cubicBezTo>
                  <a:pt x="57393" y="32954"/>
                  <a:pt x="60163" y="32299"/>
                  <a:pt x="62277" y="33628"/>
                </a:cubicBezTo>
                <a:cubicBezTo>
                  <a:pt x="64392" y="34956"/>
                  <a:pt x="65028" y="37707"/>
                  <a:pt x="63700" y="39822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8" name="Text 46"/>
          <p:cNvSpPr/>
          <p:nvPr/>
        </p:nvSpPr>
        <p:spPr>
          <a:xfrm>
            <a:off x="5496742" y="5860019"/>
            <a:ext cx="6159757" cy="12774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5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Host's /home is completely isolated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319371" y="6378000"/>
            <a:ext cx="11553257" cy="479057"/>
          </a:xfrm>
          <a:custGeom>
            <a:avLst/>
            <a:gdLst/>
            <a:ahLst/>
            <a:cxnLst/>
            <a:rect l="l" t="t" r="r" b="b"/>
            <a:pathLst>
              <a:path w="11553257" h="479057">
                <a:moveTo>
                  <a:pt x="63873" y="0"/>
                </a:moveTo>
                <a:lnTo>
                  <a:pt x="11489385" y="0"/>
                </a:lnTo>
                <a:cubicBezTo>
                  <a:pt x="11524661" y="0"/>
                  <a:pt x="11553257" y="28597"/>
                  <a:pt x="11553257" y="63873"/>
                </a:cubicBezTo>
                <a:lnTo>
                  <a:pt x="11553257" y="415184"/>
                </a:lnTo>
                <a:cubicBezTo>
                  <a:pt x="11553257" y="450460"/>
                  <a:pt x="11524661" y="479057"/>
                  <a:pt x="11489385" y="479057"/>
                </a:cubicBezTo>
                <a:lnTo>
                  <a:pt x="63873" y="479057"/>
                </a:lnTo>
                <a:cubicBezTo>
                  <a:pt x="28597" y="479057"/>
                  <a:pt x="0" y="450460"/>
                  <a:pt x="0" y="415184"/>
                </a:cubicBezTo>
                <a:lnTo>
                  <a:pt x="0" y="63873"/>
                </a:lnTo>
                <a:cubicBezTo>
                  <a:pt x="0" y="28620"/>
                  <a:pt x="28620" y="0"/>
                  <a:pt x="63873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50" name="Shape 48"/>
          <p:cNvSpPr/>
          <p:nvPr/>
        </p:nvSpPr>
        <p:spPr>
          <a:xfrm>
            <a:off x="4046368" y="6541233"/>
            <a:ext cx="107788" cy="143717"/>
          </a:xfrm>
          <a:custGeom>
            <a:avLst/>
            <a:gdLst/>
            <a:ahLst/>
            <a:cxnLst/>
            <a:rect l="l" t="t" r="r" b="b"/>
            <a:pathLst>
              <a:path w="107788" h="143717">
                <a:moveTo>
                  <a:pt x="70146" y="18751"/>
                </a:moveTo>
                <a:cubicBezTo>
                  <a:pt x="73066" y="14737"/>
                  <a:pt x="72167" y="9123"/>
                  <a:pt x="68153" y="6203"/>
                </a:cubicBezTo>
                <a:cubicBezTo>
                  <a:pt x="64139" y="3284"/>
                  <a:pt x="58525" y="4182"/>
                  <a:pt x="55606" y="8196"/>
                </a:cubicBezTo>
                <a:lnTo>
                  <a:pt x="25852" y="49094"/>
                </a:lnTo>
                <a:lnTo>
                  <a:pt x="15326" y="38568"/>
                </a:lnTo>
                <a:cubicBezTo>
                  <a:pt x="11817" y="35059"/>
                  <a:pt x="6119" y="35059"/>
                  <a:pt x="2610" y="38568"/>
                </a:cubicBezTo>
                <a:cubicBezTo>
                  <a:pt x="-898" y="42077"/>
                  <a:pt x="-898" y="47775"/>
                  <a:pt x="2610" y="51283"/>
                </a:cubicBezTo>
                <a:lnTo>
                  <a:pt x="20575" y="69248"/>
                </a:lnTo>
                <a:cubicBezTo>
                  <a:pt x="22428" y="71101"/>
                  <a:pt x="25010" y="72055"/>
                  <a:pt x="27621" y="71859"/>
                </a:cubicBezTo>
                <a:cubicBezTo>
                  <a:pt x="30231" y="71662"/>
                  <a:pt x="32645" y="70315"/>
                  <a:pt x="34189" y="68181"/>
                </a:cubicBezTo>
                <a:lnTo>
                  <a:pt x="70118" y="18779"/>
                </a:lnTo>
                <a:close/>
                <a:moveTo>
                  <a:pt x="106076" y="56925"/>
                </a:moveTo>
                <a:cubicBezTo>
                  <a:pt x="108995" y="52911"/>
                  <a:pt x="108097" y="47298"/>
                  <a:pt x="104083" y="44378"/>
                </a:cubicBezTo>
                <a:cubicBezTo>
                  <a:pt x="100069" y="41459"/>
                  <a:pt x="94455" y="42357"/>
                  <a:pt x="91535" y="46371"/>
                </a:cubicBezTo>
                <a:lnTo>
                  <a:pt x="43817" y="111970"/>
                </a:lnTo>
                <a:lnTo>
                  <a:pt x="24308" y="92462"/>
                </a:lnTo>
                <a:cubicBezTo>
                  <a:pt x="20800" y="88953"/>
                  <a:pt x="15102" y="88953"/>
                  <a:pt x="11593" y="92462"/>
                </a:cubicBezTo>
                <a:cubicBezTo>
                  <a:pt x="8084" y="95970"/>
                  <a:pt x="8084" y="101669"/>
                  <a:pt x="11593" y="105177"/>
                </a:cubicBezTo>
                <a:lnTo>
                  <a:pt x="38540" y="132124"/>
                </a:lnTo>
                <a:cubicBezTo>
                  <a:pt x="40392" y="133977"/>
                  <a:pt x="42975" y="134931"/>
                  <a:pt x="45585" y="134735"/>
                </a:cubicBezTo>
                <a:cubicBezTo>
                  <a:pt x="48196" y="134538"/>
                  <a:pt x="50610" y="133191"/>
                  <a:pt x="52154" y="131058"/>
                </a:cubicBezTo>
                <a:lnTo>
                  <a:pt x="106047" y="56954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51" name="Text 49"/>
          <p:cNvSpPr/>
          <p:nvPr/>
        </p:nvSpPr>
        <p:spPr>
          <a:xfrm>
            <a:off x="634986" y="6505748"/>
            <a:ext cx="11145824" cy="2235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3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Conclusion: A completely independent Alpine Linux system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9371" y="319371"/>
            <a:ext cx="11609147" cy="15968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88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DEMO D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19371" y="649611"/>
            <a:ext cx="11696974" cy="3193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Alpine Rootfs</a:t>
            </a:r>
            <a:endParaRPr lang="en-US" sz="3600" dirty="0"/>
          </a:p>
        </p:txBody>
      </p:sp>
      <p:pic>
        <p:nvPicPr>
          <p:cNvPr id="52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1153795"/>
            <a:ext cx="11929745" cy="228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95" y="3625850"/>
            <a:ext cx="10798810" cy="316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Contribution</a:t>
            </a:r>
            <a:endParaRPr lang="en-US" sz="48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4" name="Shape 3"/>
          <p:cNvSpPr/>
          <p:nvPr/>
        </p:nvSpPr>
        <p:spPr>
          <a:xfrm>
            <a:off x="400050" y="1494580"/>
            <a:ext cx="5590117" cy="4829923"/>
          </a:xfrm>
          <a:custGeom>
            <a:avLst/>
            <a:gdLst/>
            <a:ahLst/>
            <a:cxnLst/>
            <a:rect l="l" t="t" r="r" b="b"/>
            <a:pathLst>
              <a:path w="5590117" h="1608667">
                <a:moveTo>
                  <a:pt x="76203" y="0"/>
                </a:moveTo>
                <a:lnTo>
                  <a:pt x="5513914" y="0"/>
                </a:lnTo>
                <a:cubicBezTo>
                  <a:pt x="5556000" y="0"/>
                  <a:pt x="5590117" y="34117"/>
                  <a:pt x="5590117" y="76203"/>
                </a:cubicBezTo>
                <a:lnTo>
                  <a:pt x="5590117" y="1532464"/>
                </a:lnTo>
                <a:cubicBezTo>
                  <a:pt x="5590117" y="1574550"/>
                  <a:pt x="5556000" y="1608667"/>
                  <a:pt x="5513914" y="1608667"/>
                </a:cubicBezTo>
                <a:lnTo>
                  <a:pt x="76203" y="1608667"/>
                </a:lnTo>
                <a:cubicBezTo>
                  <a:pt x="34117" y="1608667"/>
                  <a:pt x="0" y="1574550"/>
                  <a:pt x="0" y="1532464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5" name="Shape 4"/>
          <p:cNvSpPr/>
          <p:nvPr/>
        </p:nvSpPr>
        <p:spPr>
          <a:xfrm>
            <a:off x="618067" y="183726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6" name="Text 5"/>
          <p:cNvSpPr/>
          <p:nvPr/>
        </p:nvSpPr>
        <p:spPr>
          <a:xfrm>
            <a:off x="809493" y="1951565"/>
            <a:ext cx="266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</a:t>
            </a:r>
            <a:endParaRPr lang="en-US" sz="1600" dirty="0"/>
          </a:p>
        </p:txBody>
      </p:sp>
      <p:sp>
        <p:nvSpPr>
          <p:cNvPr id="27" name="Text 6"/>
          <p:cNvSpPr/>
          <p:nvPr/>
        </p:nvSpPr>
        <p:spPr>
          <a:xfrm>
            <a:off x="1303866" y="1875365"/>
            <a:ext cx="1305109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 err="1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KaiWen</a:t>
            </a:r>
            <a:r>
              <a:rPr lang="en-US" sz="15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Wu</a:t>
            </a:r>
            <a:endParaRPr lang="en-US" sz="1600" dirty="0"/>
          </a:p>
        </p:txBody>
      </p:sp>
      <p:sp>
        <p:nvSpPr>
          <p:cNvPr id="29" name="Shape 8"/>
          <p:cNvSpPr/>
          <p:nvPr/>
        </p:nvSpPr>
        <p:spPr>
          <a:xfrm>
            <a:off x="645451" y="254846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0" name="Text 9"/>
          <p:cNvSpPr/>
          <p:nvPr/>
        </p:nvSpPr>
        <p:spPr>
          <a:xfrm>
            <a:off x="846667" y="2523065"/>
            <a:ext cx="4962525" cy="141137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31" name="Shape 10"/>
          <p:cNvSpPr/>
          <p:nvPr/>
        </p:nvSpPr>
        <p:spPr>
          <a:xfrm>
            <a:off x="645451" y="281516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2" name="Text 11"/>
          <p:cNvSpPr/>
          <p:nvPr/>
        </p:nvSpPr>
        <p:spPr>
          <a:xfrm>
            <a:off x="846667" y="2789765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33" name="Shape 12"/>
          <p:cNvSpPr/>
          <p:nvPr/>
        </p:nvSpPr>
        <p:spPr>
          <a:xfrm>
            <a:off x="6214533" y="1604433"/>
            <a:ext cx="5590117" cy="4710103"/>
          </a:xfrm>
          <a:custGeom>
            <a:avLst/>
            <a:gdLst/>
            <a:ahLst/>
            <a:cxnLst/>
            <a:rect l="l" t="t" r="r" b="b"/>
            <a:pathLst>
              <a:path w="5590117" h="1608667">
                <a:moveTo>
                  <a:pt x="76203" y="0"/>
                </a:moveTo>
                <a:lnTo>
                  <a:pt x="5513914" y="0"/>
                </a:lnTo>
                <a:cubicBezTo>
                  <a:pt x="5556000" y="0"/>
                  <a:pt x="5590117" y="34117"/>
                  <a:pt x="5590117" y="76203"/>
                </a:cubicBezTo>
                <a:lnTo>
                  <a:pt x="5590117" y="1532464"/>
                </a:lnTo>
                <a:cubicBezTo>
                  <a:pt x="5590117" y="1574550"/>
                  <a:pt x="5556000" y="1608667"/>
                  <a:pt x="5513914" y="1608667"/>
                </a:cubicBezTo>
                <a:lnTo>
                  <a:pt x="76203" y="1608667"/>
                </a:lnTo>
                <a:cubicBezTo>
                  <a:pt x="34117" y="1608667"/>
                  <a:pt x="0" y="1574550"/>
                  <a:pt x="0" y="1532464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4" name="Shape 13"/>
          <p:cNvSpPr/>
          <p:nvPr/>
        </p:nvSpPr>
        <p:spPr>
          <a:xfrm>
            <a:off x="6447367" y="183726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114302" y="0"/>
                </a:moveTo>
                <a:lnTo>
                  <a:pt x="419098" y="0"/>
                </a:lnTo>
                <a:cubicBezTo>
                  <a:pt x="482183" y="0"/>
                  <a:pt x="533400" y="51217"/>
                  <a:pt x="533400" y="114302"/>
                </a:cubicBezTo>
                <a:lnTo>
                  <a:pt x="533400" y="419098"/>
                </a:lnTo>
                <a:cubicBezTo>
                  <a:pt x="533400" y="482183"/>
                  <a:pt x="482183" y="533400"/>
                  <a:pt x="4190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5" name="Text 14"/>
          <p:cNvSpPr/>
          <p:nvPr/>
        </p:nvSpPr>
        <p:spPr>
          <a:xfrm>
            <a:off x="6638396" y="1951565"/>
            <a:ext cx="266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</a:t>
            </a:r>
            <a:endParaRPr lang="en-US" sz="1600" dirty="0"/>
          </a:p>
        </p:txBody>
      </p:sp>
      <p:sp>
        <p:nvSpPr>
          <p:cNvPr id="36" name="Text 15"/>
          <p:cNvSpPr/>
          <p:nvPr/>
        </p:nvSpPr>
        <p:spPr>
          <a:xfrm>
            <a:off x="7133167" y="1875365"/>
            <a:ext cx="14192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 err="1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Yujie</a:t>
            </a:r>
            <a:r>
              <a:rPr lang="en-US" sz="15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Li</a:t>
            </a:r>
            <a:endParaRPr lang="en-US" sz="1600" dirty="0"/>
          </a:p>
        </p:txBody>
      </p:sp>
      <p:sp>
        <p:nvSpPr>
          <p:cNvPr id="38" name="Shape 17"/>
          <p:cNvSpPr/>
          <p:nvPr/>
        </p:nvSpPr>
        <p:spPr>
          <a:xfrm>
            <a:off x="6474751" y="254846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9" name="Text 18"/>
          <p:cNvSpPr/>
          <p:nvPr/>
        </p:nvSpPr>
        <p:spPr>
          <a:xfrm>
            <a:off x="6676886" y="4912780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40" name="Shape 19"/>
          <p:cNvSpPr/>
          <p:nvPr/>
        </p:nvSpPr>
        <p:spPr>
          <a:xfrm>
            <a:off x="6474751" y="2815168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1" name="Text 20"/>
          <p:cNvSpPr/>
          <p:nvPr/>
        </p:nvSpPr>
        <p:spPr>
          <a:xfrm>
            <a:off x="6675967" y="2789765"/>
            <a:ext cx="4962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8067" y="2461163"/>
            <a:ext cx="5105401" cy="3939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Development (50%)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Core Namespace Implementation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Integration of UTS, PID, NET, and IPC </a:t>
            </a:r>
            <a:r>
              <a:rPr lang="zh-CN" altLang="zh-CN" sz="1200" dirty="0"/>
              <a:t>namespaces via clone() configuration</a:t>
            </a:r>
            <a:endParaRPr lang="zh-CN" altLang="zh-CN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Critical Isolation Mechanisms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MS_PRIVATE mount propagation fix, six-step pivot_root filesystem isolation, parent-child pipe synchronization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Resource Control Core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Cgroup v1/v2 auto-detection and memory </a:t>
            </a:r>
            <a:r>
              <a:rPr lang="zh-CN" altLang="zh-CN" sz="1200" dirty="0"/>
              <a:t>limiting logic (cgroup_setup/teardown)</a:t>
            </a:r>
            <a:endParaRPr lang="zh-CN" altLang="zh-CN" sz="1200" dirty="0"/>
          </a:p>
          <a:p>
            <a:pPr marR="0" lvl="0" indent="-171450">
              <a:lnSpc>
                <a:spcPct val="100000"/>
              </a:lnSpc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Error Handling Framework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Unified error handling </a:t>
            </a:r>
            <a:r>
              <a:rPr lang="zh-CN" altLang="zh-CN" sz="1200" dirty="0"/>
              <a:t>wrappers (die(), die_errno())</a:t>
            </a:r>
            <a:endParaRPr lang="en-US" altLang="zh-CN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zh-CN" sz="1200" dirty="0"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Documentation &amp; Presentation (50%)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Technical Documentation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Phase 1-6 implementation details (including MS_PRIVATE solution analysis)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Code Documentation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Core function comments and architectural annotations (CN/EN)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Technical Review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PPT technical content verification and architecture diagram design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Presentation Support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Demo technical narration scripts and Q&amp;A preparation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68534" y="2430908"/>
            <a:ext cx="4686281" cy="3939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Development (50%)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Engineering Interface Development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CLI argument parsing </a:t>
            </a:r>
            <a:r>
              <a:rPr lang="zh-CN" altLang="zh-CN" sz="1200" dirty="0"/>
              <a:t>(getopt), privilege checks (check_root()), help system (usage())</a:t>
            </a:r>
            <a:endParaRPr lang="zh-CN" altLang="zh-CN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Filesystem Automation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inherit"/>
              </a:rPr>
              <a:t>setup_rootfs.sh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inherit"/>
              </a:rPr>
              <a:t> script for Alpine Rootfs download and </a:t>
            </a:r>
            <a:r>
              <a:rPr lang="zh-CN" altLang="zh-CN" sz="1200" dirty="0"/>
              <a:t>preparation</a:t>
            </a:r>
            <a:endParaRPr lang="zh-CN" altLang="zh-CN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Cgroup Adaptation Layer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Cgroup file operation encapsulation and v1/v2 cross-version compatibility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Testing &amp; Verification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Boundary condition testing, OOM Kill validation, Ubuntu 20.04/22.04 compatibility verification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zh-CN" sz="1200" dirty="0"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Documentation &amp; Presentation (50%)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Project Documentation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README overview and complete project report (LaTeX typesetting)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Presentation Materials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PPT visual design (70% layout/animation), speaker notes, and presentation flow design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User Guides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Usage instructions, FAQ compilation, and quick reference sheets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Documentation Review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inherit"/>
              </a:rPr>
              <a:t>: Technical document formatting and standardization proofreading</a:t>
            </a:r>
            <a:endParaRPr kumimoji="0" lang="zh-CN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7985" y="267335"/>
            <a:ext cx="11612563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88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CHALLENGES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7985" y="640715"/>
            <a:ext cx="11699875" cy="317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Key Challenges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88620" y="1090930"/>
            <a:ext cx="11628438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 Engineering Problems &amp; Solutions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530296" y="1528514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7" name="Text 5"/>
          <p:cNvSpPr/>
          <p:nvPr/>
        </p:nvSpPr>
        <p:spPr>
          <a:xfrm>
            <a:off x="657847" y="1576139"/>
            <a:ext cx="142875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24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67435" y="1416685"/>
            <a:ext cx="3540125" cy="4908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Mount Propagation Leak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83306" y="2193290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Problem: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mount /proc pollutes host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83306" y="2415540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Cause: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Ubuntu default MS_SHARED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06126" y="2668484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4369" y="15215"/>
                </a:moveTo>
                <a:cubicBezTo>
                  <a:pt x="97473" y="17472"/>
                  <a:pt x="98168" y="21813"/>
                  <a:pt x="95910" y="24916"/>
                </a:cubicBezTo>
                <a:lnTo>
                  <a:pt x="40348" y="101315"/>
                </a:lnTo>
                <a:cubicBezTo>
                  <a:pt x="39154" y="102964"/>
                  <a:pt x="37309" y="103984"/>
                  <a:pt x="35269" y="104158"/>
                </a:cubicBezTo>
                <a:cubicBezTo>
                  <a:pt x="33229" y="104332"/>
                  <a:pt x="31254" y="103572"/>
                  <a:pt x="29821" y="102140"/>
                </a:cubicBezTo>
                <a:lnTo>
                  <a:pt x="2040" y="74358"/>
                </a:lnTo>
                <a:cubicBezTo>
                  <a:pt x="-673" y="71645"/>
                  <a:pt x="-673" y="67239"/>
                  <a:pt x="2040" y="64526"/>
                </a:cubicBezTo>
                <a:cubicBezTo>
                  <a:pt x="4753" y="61813"/>
                  <a:pt x="9159" y="61813"/>
                  <a:pt x="11872" y="64526"/>
                </a:cubicBezTo>
                <a:lnTo>
                  <a:pt x="33902" y="86556"/>
                </a:lnTo>
                <a:lnTo>
                  <a:pt x="84689" y="16734"/>
                </a:lnTo>
                <a:cubicBezTo>
                  <a:pt x="86947" y="13630"/>
                  <a:pt x="91287" y="12936"/>
                  <a:pt x="94391" y="15193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2" name="Text 10"/>
          <p:cNvSpPr/>
          <p:nvPr/>
        </p:nvSpPr>
        <p:spPr>
          <a:xfrm>
            <a:off x="646024" y="2637790"/>
            <a:ext cx="5242719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Solution:</a:t>
            </a:r>
            <a:r>
              <a:rPr lang="en-US" sz="16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mount(MS_REC | MS_PRIVATE)</a:t>
            </a:r>
            <a:endParaRPr lang="en-US" sz="160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76626" y="3539559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15" name="Text 13"/>
          <p:cNvSpPr/>
          <p:nvPr/>
        </p:nvSpPr>
        <p:spPr>
          <a:xfrm>
            <a:off x="490727" y="3587184"/>
            <a:ext cx="166688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24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00735" y="3432175"/>
            <a:ext cx="4213225" cy="5651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 v1/v2 Compatibility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83306" y="3998595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Problem: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Ubuntu 20.04 vs 22.04 paths differ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83306" y="4220845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Cause: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Different cgroup versions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506126" y="4464264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4369" y="15215"/>
                </a:moveTo>
                <a:cubicBezTo>
                  <a:pt x="97473" y="17472"/>
                  <a:pt x="98168" y="21813"/>
                  <a:pt x="95910" y="24916"/>
                </a:cubicBezTo>
                <a:lnTo>
                  <a:pt x="40348" y="101315"/>
                </a:lnTo>
                <a:cubicBezTo>
                  <a:pt x="39154" y="102964"/>
                  <a:pt x="37309" y="103984"/>
                  <a:pt x="35269" y="104158"/>
                </a:cubicBezTo>
                <a:cubicBezTo>
                  <a:pt x="33229" y="104332"/>
                  <a:pt x="31254" y="103572"/>
                  <a:pt x="29821" y="102140"/>
                </a:cubicBezTo>
                <a:lnTo>
                  <a:pt x="2040" y="74358"/>
                </a:lnTo>
                <a:cubicBezTo>
                  <a:pt x="-673" y="71645"/>
                  <a:pt x="-673" y="67239"/>
                  <a:pt x="2040" y="64526"/>
                </a:cubicBezTo>
                <a:cubicBezTo>
                  <a:pt x="4753" y="61813"/>
                  <a:pt x="9159" y="61813"/>
                  <a:pt x="11872" y="64526"/>
                </a:cubicBezTo>
                <a:lnTo>
                  <a:pt x="33902" y="86556"/>
                </a:lnTo>
                <a:lnTo>
                  <a:pt x="84689" y="16734"/>
                </a:lnTo>
                <a:cubicBezTo>
                  <a:pt x="86947" y="13630"/>
                  <a:pt x="91287" y="12936"/>
                  <a:pt x="94391" y="15193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0" name="Text 18"/>
          <p:cNvSpPr/>
          <p:nvPr/>
        </p:nvSpPr>
        <p:spPr>
          <a:xfrm>
            <a:off x="646024" y="4443095"/>
            <a:ext cx="5242719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Solution:</a:t>
            </a:r>
            <a:r>
              <a:rPr lang="en-US" sz="16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Auto-detect cgroup.controllers</a:t>
            </a:r>
            <a:endParaRPr lang="en-US" sz="160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402661" y="5241359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3" name="Text 21"/>
          <p:cNvSpPr/>
          <p:nvPr/>
        </p:nvSpPr>
        <p:spPr>
          <a:xfrm>
            <a:off x="498793" y="5241359"/>
            <a:ext cx="174625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24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815340" y="5187315"/>
            <a:ext cx="3668395" cy="374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pivot_root Constraints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80486" y="5672455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Problem: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"Invalid argument" error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80486" y="5894705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Cause: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new_root must be independent mount point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803306" y="6138124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4369" y="15215"/>
                </a:moveTo>
                <a:cubicBezTo>
                  <a:pt x="97473" y="17472"/>
                  <a:pt x="98168" y="21813"/>
                  <a:pt x="95910" y="24916"/>
                </a:cubicBezTo>
                <a:lnTo>
                  <a:pt x="40348" y="101315"/>
                </a:lnTo>
                <a:cubicBezTo>
                  <a:pt x="39154" y="102964"/>
                  <a:pt x="37309" y="103984"/>
                  <a:pt x="35269" y="104158"/>
                </a:cubicBezTo>
                <a:cubicBezTo>
                  <a:pt x="33229" y="104332"/>
                  <a:pt x="31254" y="103572"/>
                  <a:pt x="29821" y="102140"/>
                </a:cubicBezTo>
                <a:lnTo>
                  <a:pt x="2040" y="74358"/>
                </a:lnTo>
                <a:cubicBezTo>
                  <a:pt x="-673" y="71645"/>
                  <a:pt x="-673" y="67239"/>
                  <a:pt x="2040" y="64526"/>
                </a:cubicBezTo>
                <a:cubicBezTo>
                  <a:pt x="4753" y="61813"/>
                  <a:pt x="9159" y="61813"/>
                  <a:pt x="11872" y="64526"/>
                </a:cubicBezTo>
                <a:lnTo>
                  <a:pt x="33902" y="86556"/>
                </a:lnTo>
                <a:lnTo>
                  <a:pt x="84689" y="16734"/>
                </a:lnTo>
                <a:cubicBezTo>
                  <a:pt x="86947" y="13630"/>
                  <a:pt x="91287" y="12936"/>
                  <a:pt x="94391" y="15193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8" name="Text 26"/>
          <p:cNvSpPr/>
          <p:nvPr/>
        </p:nvSpPr>
        <p:spPr>
          <a:xfrm>
            <a:off x="943204" y="6116955"/>
            <a:ext cx="5242719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Solution:</a:t>
            </a:r>
            <a:r>
              <a:rPr lang="en-US" sz="16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mount --bind new_root new_root</a:t>
            </a:r>
            <a:endParaRPr lang="en-US" sz="160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6326576" y="1528514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1" name="Text 29"/>
          <p:cNvSpPr/>
          <p:nvPr/>
        </p:nvSpPr>
        <p:spPr>
          <a:xfrm>
            <a:off x="6404513" y="1528514"/>
            <a:ext cx="174625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24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6769735" y="1445260"/>
            <a:ext cx="3669665" cy="4908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Timing Synchronization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6357056" y="2193290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Problem: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cgroup config may lag container startup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6357056" y="2415540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Cause: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Race condition in parent-child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6379876" y="2658959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4369" y="15215"/>
                </a:moveTo>
                <a:cubicBezTo>
                  <a:pt x="97473" y="17472"/>
                  <a:pt x="98168" y="21813"/>
                  <a:pt x="95910" y="24916"/>
                </a:cubicBezTo>
                <a:lnTo>
                  <a:pt x="40348" y="101315"/>
                </a:lnTo>
                <a:cubicBezTo>
                  <a:pt x="39154" y="102964"/>
                  <a:pt x="37309" y="103984"/>
                  <a:pt x="35269" y="104158"/>
                </a:cubicBezTo>
                <a:cubicBezTo>
                  <a:pt x="33229" y="104332"/>
                  <a:pt x="31254" y="103572"/>
                  <a:pt x="29821" y="102140"/>
                </a:cubicBezTo>
                <a:lnTo>
                  <a:pt x="2040" y="74358"/>
                </a:lnTo>
                <a:cubicBezTo>
                  <a:pt x="-673" y="71645"/>
                  <a:pt x="-673" y="67239"/>
                  <a:pt x="2040" y="64526"/>
                </a:cubicBezTo>
                <a:cubicBezTo>
                  <a:pt x="4753" y="61813"/>
                  <a:pt x="9159" y="61813"/>
                  <a:pt x="11872" y="64526"/>
                </a:cubicBezTo>
                <a:lnTo>
                  <a:pt x="33902" y="86556"/>
                </a:lnTo>
                <a:lnTo>
                  <a:pt x="84689" y="16734"/>
                </a:lnTo>
                <a:cubicBezTo>
                  <a:pt x="86947" y="13630"/>
                  <a:pt x="91287" y="12936"/>
                  <a:pt x="94391" y="15193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6" name="Text 34"/>
          <p:cNvSpPr/>
          <p:nvPr/>
        </p:nvSpPr>
        <p:spPr>
          <a:xfrm>
            <a:off x="6519775" y="2637790"/>
            <a:ext cx="5242719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Solution:</a:t>
            </a:r>
            <a:r>
              <a:rPr lang="en-US" sz="16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Pipe sync — config first, then signal go</a:t>
            </a:r>
            <a:endParaRPr lang="en-US" sz="160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6249741" y="3466534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9" name="Text 37"/>
          <p:cNvSpPr/>
          <p:nvPr/>
        </p:nvSpPr>
        <p:spPr>
          <a:xfrm>
            <a:off x="6345211" y="3505904"/>
            <a:ext cx="174625" cy="2222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endParaRPr lang="en-US" sz="24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6674485" y="3432175"/>
            <a:ext cx="3946525" cy="4806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Permissions &amp; Capabilities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6357056" y="3998595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Problem: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"Operation not permitted"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6357056" y="4220845"/>
            <a:ext cx="540543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Cause: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Requires CAP_SYS_ADMIN</a:t>
            </a:r>
            <a:endParaRPr lang="en-US" sz="16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6379876" y="4464264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94369" y="15215"/>
                </a:moveTo>
                <a:cubicBezTo>
                  <a:pt x="97473" y="17472"/>
                  <a:pt x="98168" y="21813"/>
                  <a:pt x="95910" y="24916"/>
                </a:cubicBezTo>
                <a:lnTo>
                  <a:pt x="40348" y="101315"/>
                </a:lnTo>
                <a:cubicBezTo>
                  <a:pt x="39154" y="102964"/>
                  <a:pt x="37309" y="103984"/>
                  <a:pt x="35269" y="104158"/>
                </a:cubicBezTo>
                <a:cubicBezTo>
                  <a:pt x="33229" y="104332"/>
                  <a:pt x="31254" y="103572"/>
                  <a:pt x="29821" y="102140"/>
                </a:cubicBezTo>
                <a:lnTo>
                  <a:pt x="2040" y="74358"/>
                </a:lnTo>
                <a:cubicBezTo>
                  <a:pt x="-673" y="71645"/>
                  <a:pt x="-673" y="67239"/>
                  <a:pt x="2040" y="64526"/>
                </a:cubicBezTo>
                <a:cubicBezTo>
                  <a:pt x="4753" y="61813"/>
                  <a:pt x="9159" y="61813"/>
                  <a:pt x="11872" y="64526"/>
                </a:cubicBezTo>
                <a:lnTo>
                  <a:pt x="33902" y="86556"/>
                </a:lnTo>
                <a:lnTo>
                  <a:pt x="84689" y="16734"/>
                </a:lnTo>
                <a:cubicBezTo>
                  <a:pt x="86947" y="13630"/>
                  <a:pt x="91287" y="12936"/>
                  <a:pt x="94391" y="15193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4" name="Text 42"/>
          <p:cNvSpPr/>
          <p:nvPr/>
        </p:nvSpPr>
        <p:spPr>
          <a:xfrm>
            <a:off x="6519775" y="4443095"/>
            <a:ext cx="5242719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Solution:</a:t>
            </a:r>
            <a:r>
              <a:rPr lang="en-US" sz="16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Early check_root() with clear message</a:t>
            </a:r>
            <a:endParaRPr lang="en-US" sz="160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6261418" y="5132705"/>
            <a:ext cx="5238750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Most Subtle Bug</a:t>
            </a:r>
            <a:endParaRPr lang="en-US" sz="16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28575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TAKEAWAYS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Key Insights</a:t>
            </a:r>
            <a:endParaRPr lang="en-US" sz="3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81000" y="1104900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Three Levels of Learning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3810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6" name="Shape 4"/>
          <p:cNvSpPr/>
          <p:nvPr/>
        </p:nvSpPr>
        <p:spPr>
          <a:xfrm>
            <a:off x="477441" y="170497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20819" y="402"/>
                </a:moveTo>
                <a:cubicBezTo>
                  <a:pt x="115126" y="-1239"/>
                  <a:pt x="109199" y="2076"/>
                  <a:pt x="107558" y="7769"/>
                </a:cubicBezTo>
                <a:lnTo>
                  <a:pt x="64696" y="157788"/>
                </a:lnTo>
                <a:cubicBezTo>
                  <a:pt x="63055" y="163480"/>
                  <a:pt x="66370" y="169407"/>
                  <a:pt x="72063" y="171048"/>
                </a:cubicBezTo>
                <a:cubicBezTo>
                  <a:pt x="77755" y="172689"/>
                  <a:pt x="83682" y="169374"/>
                  <a:pt x="85323" y="163681"/>
                </a:cubicBezTo>
                <a:lnTo>
                  <a:pt x="128186" y="13662"/>
                </a:lnTo>
                <a:cubicBezTo>
                  <a:pt x="129826" y="7970"/>
                  <a:pt x="126511" y="2043"/>
                  <a:pt x="120819" y="402"/>
                </a:cubicBezTo>
                <a:close/>
                <a:moveTo>
                  <a:pt x="142451" y="45977"/>
                </a:moveTo>
                <a:cubicBezTo>
                  <a:pt x="138265" y="50163"/>
                  <a:pt x="138265" y="56960"/>
                  <a:pt x="142451" y="61146"/>
                </a:cubicBezTo>
                <a:lnTo>
                  <a:pt x="167030" y="85725"/>
                </a:lnTo>
                <a:lnTo>
                  <a:pt x="142451" y="110304"/>
                </a:lnTo>
                <a:cubicBezTo>
                  <a:pt x="138265" y="114490"/>
                  <a:pt x="138265" y="121287"/>
                  <a:pt x="142451" y="125473"/>
                </a:cubicBezTo>
                <a:cubicBezTo>
                  <a:pt x="146637" y="129659"/>
                  <a:pt x="153434" y="129659"/>
                  <a:pt x="157620" y="125473"/>
                </a:cubicBezTo>
                <a:lnTo>
                  <a:pt x="189767" y="93326"/>
                </a:lnTo>
                <a:cubicBezTo>
                  <a:pt x="193953" y="89141"/>
                  <a:pt x="193953" y="82343"/>
                  <a:pt x="189767" y="78157"/>
                </a:cubicBezTo>
                <a:lnTo>
                  <a:pt x="157620" y="46010"/>
                </a:lnTo>
                <a:cubicBezTo>
                  <a:pt x="153434" y="41824"/>
                  <a:pt x="146637" y="41824"/>
                  <a:pt x="142451" y="46010"/>
                </a:cubicBezTo>
                <a:close/>
                <a:moveTo>
                  <a:pt x="50464" y="45977"/>
                </a:moveTo>
                <a:cubicBezTo>
                  <a:pt x="46278" y="41791"/>
                  <a:pt x="39480" y="41791"/>
                  <a:pt x="35295" y="45977"/>
                </a:cubicBezTo>
                <a:lnTo>
                  <a:pt x="3148" y="78124"/>
                </a:lnTo>
                <a:cubicBezTo>
                  <a:pt x="-1038" y="82309"/>
                  <a:pt x="-1038" y="89107"/>
                  <a:pt x="3148" y="93293"/>
                </a:cubicBezTo>
                <a:lnTo>
                  <a:pt x="35295" y="125440"/>
                </a:lnTo>
                <a:cubicBezTo>
                  <a:pt x="39480" y="129626"/>
                  <a:pt x="46278" y="129626"/>
                  <a:pt x="50464" y="125440"/>
                </a:cubicBezTo>
                <a:cubicBezTo>
                  <a:pt x="54650" y="121254"/>
                  <a:pt x="54650" y="114456"/>
                  <a:pt x="50464" y="110270"/>
                </a:cubicBezTo>
                <a:lnTo>
                  <a:pt x="25885" y="85725"/>
                </a:lnTo>
                <a:lnTo>
                  <a:pt x="50430" y="61146"/>
                </a:lnTo>
                <a:cubicBezTo>
                  <a:pt x="54616" y="56960"/>
                  <a:pt x="54616" y="50163"/>
                  <a:pt x="50430" y="45977"/>
                </a:cubicBezTo>
                <a:close/>
              </a:path>
            </a:pathLst>
          </a:custGeom>
          <a:solidFill>
            <a:srgbClr val="FAFAFA"/>
          </a:solidFill>
        </p:spPr>
      </p:sp>
      <p:sp>
        <p:nvSpPr>
          <p:cNvPr id="7" name="Text 5"/>
          <p:cNvSpPr/>
          <p:nvPr/>
        </p:nvSpPr>
        <p:spPr>
          <a:xfrm>
            <a:off x="876300" y="1638300"/>
            <a:ext cx="11144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Technical</a:t>
            </a:r>
            <a:endParaRPr lang="en-US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85233" y="2137833"/>
            <a:ext cx="3599392" cy="999067"/>
          </a:xfrm>
          <a:custGeom>
            <a:avLst/>
            <a:gdLst/>
            <a:ahLst/>
            <a:cxnLst/>
            <a:rect l="l" t="t" r="r" b="b"/>
            <a:pathLst>
              <a:path w="3599392" h="999067">
                <a:moveTo>
                  <a:pt x="76199" y="0"/>
                </a:moveTo>
                <a:lnTo>
                  <a:pt x="3523193" y="0"/>
                </a:lnTo>
                <a:cubicBezTo>
                  <a:pt x="3565276" y="0"/>
                  <a:pt x="3599392" y="34115"/>
                  <a:pt x="3599392" y="76199"/>
                </a:cubicBezTo>
                <a:lnTo>
                  <a:pt x="3599392" y="922868"/>
                </a:lnTo>
                <a:cubicBezTo>
                  <a:pt x="3599392" y="964951"/>
                  <a:pt x="3565276" y="999067"/>
                  <a:pt x="3523193" y="999067"/>
                </a:cubicBezTo>
                <a:lnTo>
                  <a:pt x="76199" y="999067"/>
                </a:lnTo>
                <a:cubicBezTo>
                  <a:pt x="34115" y="999067"/>
                  <a:pt x="0" y="964951"/>
                  <a:pt x="0" y="922868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70442" y="231986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0" name="Text 8"/>
          <p:cNvSpPr/>
          <p:nvPr/>
        </p:nvSpPr>
        <p:spPr>
          <a:xfrm>
            <a:off x="789517" y="2294465"/>
            <a:ext cx="3114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Namespaces solve "what can be seen"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1867" y="2599265"/>
            <a:ext cx="3352800" cy="38100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View isolation, not full isolation. Must combine with MS_PRIVATE to prevent leaks.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85233" y="3297772"/>
            <a:ext cx="3599392" cy="999067"/>
          </a:xfrm>
          <a:custGeom>
            <a:avLst/>
            <a:gdLst/>
            <a:ahLst/>
            <a:cxnLst/>
            <a:rect l="l" t="t" r="r" b="b"/>
            <a:pathLst>
              <a:path w="3599392" h="999067">
                <a:moveTo>
                  <a:pt x="76199" y="0"/>
                </a:moveTo>
                <a:lnTo>
                  <a:pt x="3523193" y="0"/>
                </a:lnTo>
                <a:cubicBezTo>
                  <a:pt x="3565276" y="0"/>
                  <a:pt x="3599392" y="34115"/>
                  <a:pt x="3599392" y="76199"/>
                </a:cubicBezTo>
                <a:lnTo>
                  <a:pt x="3599392" y="922868"/>
                </a:lnTo>
                <a:cubicBezTo>
                  <a:pt x="3599392" y="964951"/>
                  <a:pt x="3565276" y="999067"/>
                  <a:pt x="3523193" y="999067"/>
                </a:cubicBezTo>
                <a:lnTo>
                  <a:pt x="76199" y="999067"/>
                </a:lnTo>
                <a:cubicBezTo>
                  <a:pt x="34115" y="999067"/>
                  <a:pt x="0" y="964951"/>
                  <a:pt x="0" y="922868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70442" y="3479797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4" name="Text 12"/>
          <p:cNvSpPr/>
          <p:nvPr/>
        </p:nvSpPr>
        <p:spPr>
          <a:xfrm>
            <a:off x="789517" y="3454403"/>
            <a:ext cx="3114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Cgroups solve "how much can be used"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41867" y="3759203"/>
            <a:ext cx="3352800" cy="38100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Resource limits are key to production readiness. OOM provides precise isolation.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85233" y="4457701"/>
            <a:ext cx="3599392" cy="999067"/>
          </a:xfrm>
          <a:custGeom>
            <a:avLst/>
            <a:gdLst/>
            <a:ahLst/>
            <a:cxnLst/>
            <a:rect l="l" t="t" r="r" b="b"/>
            <a:pathLst>
              <a:path w="3599392" h="999067">
                <a:moveTo>
                  <a:pt x="76199" y="0"/>
                </a:moveTo>
                <a:lnTo>
                  <a:pt x="3523193" y="0"/>
                </a:lnTo>
                <a:cubicBezTo>
                  <a:pt x="3565276" y="0"/>
                  <a:pt x="3599392" y="34115"/>
                  <a:pt x="3599392" y="76199"/>
                </a:cubicBezTo>
                <a:lnTo>
                  <a:pt x="3599392" y="922868"/>
                </a:lnTo>
                <a:cubicBezTo>
                  <a:pt x="3599392" y="964951"/>
                  <a:pt x="3565276" y="999067"/>
                  <a:pt x="3523193" y="999067"/>
                </a:cubicBezTo>
                <a:lnTo>
                  <a:pt x="76199" y="999067"/>
                </a:lnTo>
                <a:cubicBezTo>
                  <a:pt x="34115" y="999067"/>
                  <a:pt x="0" y="964951"/>
                  <a:pt x="0" y="922868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70442" y="463973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8" name="Text 16"/>
          <p:cNvSpPr/>
          <p:nvPr/>
        </p:nvSpPr>
        <p:spPr>
          <a:xfrm>
            <a:off x="789517" y="4614332"/>
            <a:ext cx="3114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pivot_root solves "where to live"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41867" y="4919132"/>
            <a:ext cx="3352800" cy="38100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More secure than chroot. Unmounting old root prevents escape.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42926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1" name="Shape 19"/>
          <p:cNvSpPr/>
          <p:nvPr/>
        </p:nvSpPr>
        <p:spPr>
          <a:xfrm>
            <a:off x="4378325" y="1704975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39270" y="70489"/>
                </a:moveTo>
                <a:cubicBezTo>
                  <a:pt x="143355" y="69384"/>
                  <a:pt x="147641" y="71326"/>
                  <a:pt x="149483" y="75110"/>
                </a:cubicBezTo>
                <a:lnTo>
                  <a:pt x="155711" y="87701"/>
                </a:lnTo>
                <a:cubicBezTo>
                  <a:pt x="159161" y="88170"/>
                  <a:pt x="162543" y="89107"/>
                  <a:pt x="165724" y="90413"/>
                </a:cubicBezTo>
                <a:lnTo>
                  <a:pt x="177444" y="82611"/>
                </a:lnTo>
                <a:cubicBezTo>
                  <a:pt x="180960" y="80267"/>
                  <a:pt x="185615" y="80736"/>
                  <a:pt x="188595" y="83716"/>
                </a:cubicBezTo>
                <a:lnTo>
                  <a:pt x="195024" y="90145"/>
                </a:lnTo>
                <a:cubicBezTo>
                  <a:pt x="198005" y="93125"/>
                  <a:pt x="198473" y="97814"/>
                  <a:pt x="196129" y="101296"/>
                </a:cubicBezTo>
                <a:lnTo>
                  <a:pt x="188327" y="112983"/>
                </a:lnTo>
                <a:cubicBezTo>
                  <a:pt x="188963" y="114557"/>
                  <a:pt x="189533" y="116198"/>
                  <a:pt x="190001" y="117905"/>
                </a:cubicBezTo>
                <a:cubicBezTo>
                  <a:pt x="190470" y="119613"/>
                  <a:pt x="190772" y="121287"/>
                  <a:pt x="191006" y="122995"/>
                </a:cubicBezTo>
                <a:lnTo>
                  <a:pt x="203630" y="129224"/>
                </a:lnTo>
                <a:cubicBezTo>
                  <a:pt x="207414" y="131099"/>
                  <a:pt x="209357" y="135385"/>
                  <a:pt x="208251" y="139437"/>
                </a:cubicBezTo>
                <a:lnTo>
                  <a:pt x="205907" y="148210"/>
                </a:lnTo>
                <a:cubicBezTo>
                  <a:pt x="204802" y="152262"/>
                  <a:pt x="201018" y="155008"/>
                  <a:pt x="196799" y="154740"/>
                </a:cubicBezTo>
                <a:lnTo>
                  <a:pt x="182735" y="153836"/>
                </a:lnTo>
                <a:cubicBezTo>
                  <a:pt x="180625" y="156549"/>
                  <a:pt x="178181" y="159060"/>
                  <a:pt x="175401" y="161203"/>
                </a:cubicBezTo>
                <a:lnTo>
                  <a:pt x="176306" y="175234"/>
                </a:lnTo>
                <a:cubicBezTo>
                  <a:pt x="176573" y="179453"/>
                  <a:pt x="173828" y="183271"/>
                  <a:pt x="169776" y="184342"/>
                </a:cubicBezTo>
                <a:lnTo>
                  <a:pt x="161002" y="186686"/>
                </a:lnTo>
                <a:cubicBezTo>
                  <a:pt x="156917" y="187791"/>
                  <a:pt x="152664" y="185849"/>
                  <a:pt x="150789" y="182065"/>
                </a:cubicBezTo>
                <a:lnTo>
                  <a:pt x="144560" y="169474"/>
                </a:lnTo>
                <a:cubicBezTo>
                  <a:pt x="141111" y="169005"/>
                  <a:pt x="137729" y="168068"/>
                  <a:pt x="134548" y="166762"/>
                </a:cubicBezTo>
                <a:lnTo>
                  <a:pt x="122828" y="174564"/>
                </a:lnTo>
                <a:cubicBezTo>
                  <a:pt x="119312" y="176908"/>
                  <a:pt x="114657" y="176439"/>
                  <a:pt x="111677" y="173459"/>
                </a:cubicBezTo>
                <a:lnTo>
                  <a:pt x="105248" y="167030"/>
                </a:lnTo>
                <a:cubicBezTo>
                  <a:pt x="102267" y="164050"/>
                  <a:pt x="101798" y="159395"/>
                  <a:pt x="104142" y="155879"/>
                </a:cubicBezTo>
                <a:lnTo>
                  <a:pt x="111945" y="144159"/>
                </a:lnTo>
                <a:cubicBezTo>
                  <a:pt x="111309" y="142585"/>
                  <a:pt x="110739" y="140944"/>
                  <a:pt x="110270" y="139236"/>
                </a:cubicBezTo>
                <a:cubicBezTo>
                  <a:pt x="109802" y="137528"/>
                  <a:pt x="109500" y="135821"/>
                  <a:pt x="109266" y="134146"/>
                </a:cubicBezTo>
                <a:lnTo>
                  <a:pt x="96642" y="127918"/>
                </a:lnTo>
                <a:cubicBezTo>
                  <a:pt x="92858" y="126043"/>
                  <a:pt x="90949" y="121756"/>
                  <a:pt x="92020" y="117704"/>
                </a:cubicBezTo>
                <a:lnTo>
                  <a:pt x="94364" y="108931"/>
                </a:lnTo>
                <a:cubicBezTo>
                  <a:pt x="95470" y="104879"/>
                  <a:pt x="99253" y="102133"/>
                  <a:pt x="103473" y="102401"/>
                </a:cubicBezTo>
                <a:lnTo>
                  <a:pt x="117504" y="103305"/>
                </a:lnTo>
                <a:cubicBezTo>
                  <a:pt x="119613" y="100593"/>
                  <a:pt x="122058" y="98081"/>
                  <a:pt x="124837" y="95938"/>
                </a:cubicBezTo>
                <a:lnTo>
                  <a:pt x="123933" y="81941"/>
                </a:lnTo>
                <a:cubicBezTo>
                  <a:pt x="123665" y="77722"/>
                  <a:pt x="126411" y="73904"/>
                  <a:pt x="130463" y="72833"/>
                </a:cubicBezTo>
                <a:lnTo>
                  <a:pt x="139236" y="70489"/>
                </a:lnTo>
                <a:close/>
                <a:moveTo>
                  <a:pt x="150153" y="113854"/>
                </a:moveTo>
                <a:cubicBezTo>
                  <a:pt x="142021" y="113863"/>
                  <a:pt x="135426" y="120472"/>
                  <a:pt x="135435" y="128604"/>
                </a:cubicBezTo>
                <a:cubicBezTo>
                  <a:pt x="135445" y="136736"/>
                  <a:pt x="142054" y="143331"/>
                  <a:pt x="150186" y="143321"/>
                </a:cubicBezTo>
                <a:cubicBezTo>
                  <a:pt x="158318" y="143312"/>
                  <a:pt x="164913" y="136703"/>
                  <a:pt x="164903" y="128571"/>
                </a:cubicBezTo>
                <a:cubicBezTo>
                  <a:pt x="164894" y="120439"/>
                  <a:pt x="158285" y="113844"/>
                  <a:pt x="150153" y="113854"/>
                </a:cubicBezTo>
                <a:close/>
                <a:moveTo>
                  <a:pt x="75311" y="-15236"/>
                </a:moveTo>
                <a:lnTo>
                  <a:pt x="84084" y="-12892"/>
                </a:lnTo>
                <a:cubicBezTo>
                  <a:pt x="88136" y="-11787"/>
                  <a:pt x="90882" y="-7970"/>
                  <a:pt x="90614" y="-3784"/>
                </a:cubicBezTo>
                <a:lnTo>
                  <a:pt x="89710" y="10213"/>
                </a:lnTo>
                <a:cubicBezTo>
                  <a:pt x="92489" y="12356"/>
                  <a:pt x="94934" y="14834"/>
                  <a:pt x="97043" y="17580"/>
                </a:cubicBezTo>
                <a:lnTo>
                  <a:pt x="111108" y="16676"/>
                </a:lnTo>
                <a:cubicBezTo>
                  <a:pt x="115293" y="16408"/>
                  <a:pt x="119111" y="19154"/>
                  <a:pt x="120216" y="23206"/>
                </a:cubicBezTo>
                <a:lnTo>
                  <a:pt x="122560" y="31979"/>
                </a:lnTo>
                <a:cubicBezTo>
                  <a:pt x="123632" y="36031"/>
                  <a:pt x="121723" y="40318"/>
                  <a:pt x="117939" y="42193"/>
                </a:cubicBezTo>
                <a:lnTo>
                  <a:pt x="105315" y="48421"/>
                </a:lnTo>
                <a:cubicBezTo>
                  <a:pt x="105080" y="50129"/>
                  <a:pt x="104745" y="51837"/>
                  <a:pt x="104310" y="53511"/>
                </a:cubicBezTo>
                <a:cubicBezTo>
                  <a:pt x="103875" y="55185"/>
                  <a:pt x="103272" y="56860"/>
                  <a:pt x="102636" y="58434"/>
                </a:cubicBezTo>
                <a:lnTo>
                  <a:pt x="110438" y="70154"/>
                </a:lnTo>
                <a:cubicBezTo>
                  <a:pt x="112782" y="73670"/>
                  <a:pt x="112313" y="78325"/>
                  <a:pt x="109333" y="81305"/>
                </a:cubicBezTo>
                <a:lnTo>
                  <a:pt x="102903" y="87734"/>
                </a:lnTo>
                <a:cubicBezTo>
                  <a:pt x="99923" y="90714"/>
                  <a:pt x="95269" y="91183"/>
                  <a:pt x="91753" y="88839"/>
                </a:cubicBezTo>
                <a:lnTo>
                  <a:pt x="80032" y="81037"/>
                </a:lnTo>
                <a:cubicBezTo>
                  <a:pt x="76851" y="82343"/>
                  <a:pt x="73469" y="83280"/>
                  <a:pt x="70020" y="83749"/>
                </a:cubicBezTo>
                <a:lnTo>
                  <a:pt x="63791" y="96340"/>
                </a:lnTo>
                <a:cubicBezTo>
                  <a:pt x="61916" y="100124"/>
                  <a:pt x="57630" y="102033"/>
                  <a:pt x="53578" y="100961"/>
                </a:cubicBezTo>
                <a:lnTo>
                  <a:pt x="44805" y="98617"/>
                </a:lnTo>
                <a:cubicBezTo>
                  <a:pt x="40719" y="97512"/>
                  <a:pt x="38007" y="93695"/>
                  <a:pt x="38275" y="89509"/>
                </a:cubicBezTo>
                <a:lnTo>
                  <a:pt x="39179" y="75478"/>
                </a:lnTo>
                <a:cubicBezTo>
                  <a:pt x="36400" y="73335"/>
                  <a:pt x="33955" y="70857"/>
                  <a:pt x="31845" y="68111"/>
                </a:cubicBezTo>
                <a:lnTo>
                  <a:pt x="17781" y="69015"/>
                </a:lnTo>
                <a:cubicBezTo>
                  <a:pt x="13595" y="69283"/>
                  <a:pt x="9778" y="66537"/>
                  <a:pt x="8673" y="62485"/>
                </a:cubicBezTo>
                <a:lnTo>
                  <a:pt x="6329" y="53712"/>
                </a:lnTo>
                <a:cubicBezTo>
                  <a:pt x="5257" y="49660"/>
                  <a:pt x="7166" y="45374"/>
                  <a:pt x="10950" y="43499"/>
                </a:cubicBezTo>
                <a:lnTo>
                  <a:pt x="23574" y="37270"/>
                </a:lnTo>
                <a:cubicBezTo>
                  <a:pt x="23809" y="35562"/>
                  <a:pt x="24144" y="33888"/>
                  <a:pt x="24579" y="32180"/>
                </a:cubicBezTo>
                <a:cubicBezTo>
                  <a:pt x="25048" y="30473"/>
                  <a:pt x="25584" y="28832"/>
                  <a:pt x="26253" y="27258"/>
                </a:cubicBezTo>
                <a:lnTo>
                  <a:pt x="18451" y="15571"/>
                </a:lnTo>
                <a:cubicBezTo>
                  <a:pt x="16107" y="12055"/>
                  <a:pt x="16576" y="7400"/>
                  <a:pt x="19556" y="4420"/>
                </a:cubicBezTo>
                <a:lnTo>
                  <a:pt x="25985" y="-2009"/>
                </a:lnTo>
                <a:cubicBezTo>
                  <a:pt x="28966" y="-4989"/>
                  <a:pt x="33620" y="-5458"/>
                  <a:pt x="37136" y="-3114"/>
                </a:cubicBezTo>
                <a:lnTo>
                  <a:pt x="48857" y="4688"/>
                </a:lnTo>
                <a:cubicBezTo>
                  <a:pt x="52038" y="3382"/>
                  <a:pt x="55420" y="2445"/>
                  <a:pt x="58869" y="1976"/>
                </a:cubicBezTo>
                <a:lnTo>
                  <a:pt x="65097" y="-10615"/>
                </a:lnTo>
                <a:cubicBezTo>
                  <a:pt x="66973" y="-14399"/>
                  <a:pt x="71225" y="-16308"/>
                  <a:pt x="75311" y="-15236"/>
                </a:cubicBezTo>
                <a:close/>
                <a:moveTo>
                  <a:pt x="64428" y="28129"/>
                </a:moveTo>
                <a:cubicBezTo>
                  <a:pt x="56296" y="28129"/>
                  <a:pt x="49694" y="34731"/>
                  <a:pt x="49694" y="42863"/>
                </a:cubicBezTo>
                <a:cubicBezTo>
                  <a:pt x="49694" y="50994"/>
                  <a:pt x="56296" y="57596"/>
                  <a:pt x="64428" y="57596"/>
                </a:cubicBezTo>
                <a:cubicBezTo>
                  <a:pt x="72560" y="57596"/>
                  <a:pt x="79162" y="50994"/>
                  <a:pt x="79162" y="42863"/>
                </a:cubicBezTo>
                <a:cubicBezTo>
                  <a:pt x="79162" y="34731"/>
                  <a:pt x="72560" y="28129"/>
                  <a:pt x="64428" y="28129"/>
                </a:cubicBezTo>
                <a:close/>
              </a:path>
            </a:pathLst>
          </a:custGeom>
          <a:solidFill>
            <a:srgbClr val="FAFAFA"/>
          </a:solidFill>
        </p:spPr>
      </p:sp>
      <p:sp>
        <p:nvSpPr>
          <p:cNvPr id="22" name="Text 20"/>
          <p:cNvSpPr/>
          <p:nvPr/>
        </p:nvSpPr>
        <p:spPr>
          <a:xfrm>
            <a:off x="4787900" y="1638300"/>
            <a:ext cx="137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Engineering</a:t>
            </a:r>
            <a:endParaRPr lang="en-US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296833" y="2137833"/>
            <a:ext cx="3599392" cy="999067"/>
          </a:xfrm>
          <a:custGeom>
            <a:avLst/>
            <a:gdLst/>
            <a:ahLst/>
            <a:cxnLst/>
            <a:rect l="l" t="t" r="r" b="b"/>
            <a:pathLst>
              <a:path w="3599392" h="999067">
                <a:moveTo>
                  <a:pt x="76199" y="0"/>
                </a:moveTo>
                <a:lnTo>
                  <a:pt x="3523193" y="0"/>
                </a:lnTo>
                <a:cubicBezTo>
                  <a:pt x="3565276" y="0"/>
                  <a:pt x="3599392" y="34115"/>
                  <a:pt x="3599392" y="76199"/>
                </a:cubicBezTo>
                <a:lnTo>
                  <a:pt x="3599392" y="922868"/>
                </a:lnTo>
                <a:cubicBezTo>
                  <a:pt x="3599392" y="964951"/>
                  <a:pt x="3565276" y="999067"/>
                  <a:pt x="3523193" y="999067"/>
                </a:cubicBezTo>
                <a:lnTo>
                  <a:pt x="76199" y="999067"/>
                </a:lnTo>
                <a:cubicBezTo>
                  <a:pt x="34115" y="999067"/>
                  <a:pt x="0" y="964951"/>
                  <a:pt x="0" y="922868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4482042" y="231986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5" name="Text 23"/>
          <p:cNvSpPr/>
          <p:nvPr/>
        </p:nvSpPr>
        <p:spPr>
          <a:xfrm>
            <a:off x="4701117" y="2294465"/>
            <a:ext cx="3114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Syscall error handling is critical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453467" y="2599265"/>
            <a:ext cx="3352800" cy="38100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Every syscall can fail. Unified error handling improves code quality.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4296833" y="3297772"/>
            <a:ext cx="3599392" cy="999067"/>
          </a:xfrm>
          <a:custGeom>
            <a:avLst/>
            <a:gdLst/>
            <a:ahLst/>
            <a:cxnLst/>
            <a:rect l="l" t="t" r="r" b="b"/>
            <a:pathLst>
              <a:path w="3599392" h="999067">
                <a:moveTo>
                  <a:pt x="76199" y="0"/>
                </a:moveTo>
                <a:lnTo>
                  <a:pt x="3523193" y="0"/>
                </a:lnTo>
                <a:cubicBezTo>
                  <a:pt x="3565276" y="0"/>
                  <a:pt x="3599392" y="34115"/>
                  <a:pt x="3599392" y="76199"/>
                </a:cubicBezTo>
                <a:lnTo>
                  <a:pt x="3599392" y="922868"/>
                </a:lnTo>
                <a:cubicBezTo>
                  <a:pt x="3599392" y="964951"/>
                  <a:pt x="3565276" y="999067"/>
                  <a:pt x="3523193" y="999067"/>
                </a:cubicBezTo>
                <a:lnTo>
                  <a:pt x="76199" y="999067"/>
                </a:lnTo>
                <a:cubicBezTo>
                  <a:pt x="34115" y="999067"/>
                  <a:pt x="0" y="964951"/>
                  <a:pt x="0" y="922868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4482042" y="3479797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9" name="Text 27"/>
          <p:cNvSpPr/>
          <p:nvPr/>
        </p:nvSpPr>
        <p:spPr>
          <a:xfrm>
            <a:off x="4701117" y="3454403"/>
            <a:ext cx="3114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Timing sync is concurrency foundation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453467" y="3759203"/>
            <a:ext cx="3352800" cy="38100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Parent-child coordination requires careful synchronization primitives.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4296833" y="4457701"/>
            <a:ext cx="3599392" cy="999067"/>
          </a:xfrm>
          <a:custGeom>
            <a:avLst/>
            <a:gdLst/>
            <a:ahLst/>
            <a:cxnLst/>
            <a:rect l="l" t="t" r="r" b="b"/>
            <a:pathLst>
              <a:path w="3599392" h="999067">
                <a:moveTo>
                  <a:pt x="76199" y="0"/>
                </a:moveTo>
                <a:lnTo>
                  <a:pt x="3523193" y="0"/>
                </a:lnTo>
                <a:cubicBezTo>
                  <a:pt x="3565276" y="0"/>
                  <a:pt x="3599392" y="34115"/>
                  <a:pt x="3599392" y="76199"/>
                </a:cubicBezTo>
                <a:lnTo>
                  <a:pt x="3599392" y="922868"/>
                </a:lnTo>
                <a:cubicBezTo>
                  <a:pt x="3599392" y="964951"/>
                  <a:pt x="3565276" y="999067"/>
                  <a:pt x="3523193" y="999067"/>
                </a:cubicBezTo>
                <a:lnTo>
                  <a:pt x="76199" y="999067"/>
                </a:lnTo>
                <a:cubicBezTo>
                  <a:pt x="34115" y="999067"/>
                  <a:pt x="0" y="964951"/>
                  <a:pt x="0" y="922868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4482042" y="463973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33" name="Text 31"/>
          <p:cNvSpPr/>
          <p:nvPr/>
        </p:nvSpPr>
        <p:spPr>
          <a:xfrm>
            <a:off x="4701117" y="4614332"/>
            <a:ext cx="3114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Version compatibility cannot be ignored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4453467" y="4919132"/>
            <a:ext cx="3352800" cy="38100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 v1/v2 differences require runtime detection and adaptation.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82042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6" name="Shape 34"/>
          <p:cNvSpPr/>
          <p:nvPr/>
        </p:nvSpPr>
        <p:spPr>
          <a:xfrm>
            <a:off x="8311356" y="17049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64294" y="21431"/>
                </a:moveTo>
                <a:cubicBezTo>
                  <a:pt x="64294" y="15504"/>
                  <a:pt x="69082" y="10716"/>
                  <a:pt x="75009" y="10716"/>
                </a:cubicBezTo>
                <a:lnTo>
                  <a:pt x="96441" y="10716"/>
                </a:lnTo>
                <a:cubicBezTo>
                  <a:pt x="102368" y="10716"/>
                  <a:pt x="107156" y="15504"/>
                  <a:pt x="107156" y="21431"/>
                </a:cubicBezTo>
                <a:lnTo>
                  <a:pt x="107156" y="42863"/>
                </a:lnTo>
                <a:cubicBezTo>
                  <a:pt x="107156" y="48790"/>
                  <a:pt x="102368" y="53578"/>
                  <a:pt x="96441" y="53578"/>
                </a:cubicBezTo>
                <a:lnTo>
                  <a:pt x="93762" y="53578"/>
                </a:lnTo>
                <a:lnTo>
                  <a:pt x="93762" y="75009"/>
                </a:lnTo>
                <a:lnTo>
                  <a:pt x="133945" y="75009"/>
                </a:lnTo>
                <a:cubicBezTo>
                  <a:pt x="147273" y="75009"/>
                  <a:pt x="158055" y="85792"/>
                  <a:pt x="158055" y="99120"/>
                </a:cubicBezTo>
                <a:lnTo>
                  <a:pt x="158055" y="117872"/>
                </a:lnTo>
                <a:lnTo>
                  <a:pt x="160734" y="117872"/>
                </a:lnTo>
                <a:cubicBezTo>
                  <a:pt x="166661" y="117872"/>
                  <a:pt x="171450" y="122660"/>
                  <a:pt x="171450" y="128588"/>
                </a:cubicBezTo>
                <a:lnTo>
                  <a:pt x="171450" y="150019"/>
                </a:lnTo>
                <a:cubicBezTo>
                  <a:pt x="171450" y="155946"/>
                  <a:pt x="166661" y="160734"/>
                  <a:pt x="160734" y="160734"/>
                </a:cubicBezTo>
                <a:lnTo>
                  <a:pt x="139303" y="160734"/>
                </a:lnTo>
                <a:cubicBezTo>
                  <a:pt x="133376" y="160734"/>
                  <a:pt x="128588" y="155946"/>
                  <a:pt x="128588" y="150019"/>
                </a:cubicBezTo>
                <a:lnTo>
                  <a:pt x="128588" y="128588"/>
                </a:lnTo>
                <a:cubicBezTo>
                  <a:pt x="128588" y="122660"/>
                  <a:pt x="133376" y="117872"/>
                  <a:pt x="139303" y="117872"/>
                </a:cubicBezTo>
                <a:lnTo>
                  <a:pt x="141982" y="117872"/>
                </a:lnTo>
                <a:lnTo>
                  <a:pt x="141982" y="99120"/>
                </a:lnTo>
                <a:cubicBezTo>
                  <a:pt x="141982" y="94666"/>
                  <a:pt x="138399" y="91083"/>
                  <a:pt x="133945" y="91083"/>
                </a:cubicBezTo>
                <a:lnTo>
                  <a:pt x="93762" y="91083"/>
                </a:lnTo>
                <a:lnTo>
                  <a:pt x="93762" y="117872"/>
                </a:lnTo>
                <a:lnTo>
                  <a:pt x="96441" y="117872"/>
                </a:lnTo>
                <a:cubicBezTo>
                  <a:pt x="102368" y="117872"/>
                  <a:pt x="107156" y="122660"/>
                  <a:pt x="107156" y="128588"/>
                </a:cubicBezTo>
                <a:lnTo>
                  <a:pt x="107156" y="150019"/>
                </a:lnTo>
                <a:cubicBezTo>
                  <a:pt x="107156" y="155946"/>
                  <a:pt x="102368" y="160734"/>
                  <a:pt x="96441" y="160734"/>
                </a:cubicBezTo>
                <a:lnTo>
                  <a:pt x="75009" y="160734"/>
                </a:lnTo>
                <a:cubicBezTo>
                  <a:pt x="69082" y="160734"/>
                  <a:pt x="64294" y="155946"/>
                  <a:pt x="64294" y="150019"/>
                </a:cubicBezTo>
                <a:lnTo>
                  <a:pt x="64294" y="128588"/>
                </a:lnTo>
                <a:cubicBezTo>
                  <a:pt x="64294" y="122660"/>
                  <a:pt x="69082" y="117872"/>
                  <a:pt x="75009" y="117872"/>
                </a:cubicBezTo>
                <a:lnTo>
                  <a:pt x="77688" y="117872"/>
                </a:lnTo>
                <a:lnTo>
                  <a:pt x="77688" y="91083"/>
                </a:lnTo>
                <a:lnTo>
                  <a:pt x="37505" y="91083"/>
                </a:lnTo>
                <a:cubicBezTo>
                  <a:pt x="33051" y="91083"/>
                  <a:pt x="29468" y="94666"/>
                  <a:pt x="29468" y="99120"/>
                </a:cubicBezTo>
                <a:lnTo>
                  <a:pt x="29468" y="117872"/>
                </a:lnTo>
                <a:lnTo>
                  <a:pt x="32147" y="117872"/>
                </a:lnTo>
                <a:cubicBezTo>
                  <a:pt x="38074" y="117872"/>
                  <a:pt x="42863" y="122660"/>
                  <a:pt x="42863" y="128588"/>
                </a:cubicBezTo>
                <a:lnTo>
                  <a:pt x="42863" y="150019"/>
                </a:lnTo>
                <a:cubicBezTo>
                  <a:pt x="42863" y="155946"/>
                  <a:pt x="38074" y="160734"/>
                  <a:pt x="32147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128588"/>
                </a:lnTo>
                <a:cubicBezTo>
                  <a:pt x="0" y="122660"/>
                  <a:pt x="4789" y="117872"/>
                  <a:pt x="10716" y="117872"/>
                </a:cubicBezTo>
                <a:lnTo>
                  <a:pt x="13395" y="117872"/>
                </a:lnTo>
                <a:lnTo>
                  <a:pt x="13395" y="99120"/>
                </a:lnTo>
                <a:cubicBezTo>
                  <a:pt x="13395" y="85792"/>
                  <a:pt x="24177" y="75009"/>
                  <a:pt x="37505" y="75009"/>
                </a:cubicBezTo>
                <a:lnTo>
                  <a:pt x="77688" y="75009"/>
                </a:lnTo>
                <a:lnTo>
                  <a:pt x="77688" y="53578"/>
                </a:lnTo>
                <a:lnTo>
                  <a:pt x="75009" y="53578"/>
                </a:lnTo>
                <a:cubicBezTo>
                  <a:pt x="69082" y="53578"/>
                  <a:pt x="64294" y="48790"/>
                  <a:pt x="64294" y="42863"/>
                </a:cubicBezTo>
                <a:lnTo>
                  <a:pt x="64294" y="21431"/>
                </a:lnTo>
                <a:close/>
              </a:path>
            </a:pathLst>
          </a:custGeom>
          <a:solidFill>
            <a:srgbClr val="FAFAFA"/>
          </a:solidFill>
        </p:spPr>
      </p:sp>
      <p:sp>
        <p:nvSpPr>
          <p:cNvPr id="37" name="Text 35"/>
          <p:cNvSpPr/>
          <p:nvPr/>
        </p:nvSpPr>
        <p:spPr>
          <a:xfrm>
            <a:off x="8699500" y="1638300"/>
            <a:ext cx="1409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Architecture</a:t>
            </a:r>
            <a:endParaRPr lang="en-US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8208433" y="2137833"/>
            <a:ext cx="3599392" cy="1227667"/>
          </a:xfrm>
          <a:custGeom>
            <a:avLst/>
            <a:gdLst/>
            <a:ahLst/>
            <a:cxnLst/>
            <a:rect l="l" t="t" r="r" b="b"/>
            <a:pathLst>
              <a:path w="3599392" h="1227667">
                <a:moveTo>
                  <a:pt x="76201" y="0"/>
                </a:moveTo>
                <a:lnTo>
                  <a:pt x="3523190" y="0"/>
                </a:lnTo>
                <a:cubicBezTo>
                  <a:pt x="3565275" y="0"/>
                  <a:pt x="3599392" y="34116"/>
                  <a:pt x="3599392" y="76201"/>
                </a:cubicBezTo>
                <a:lnTo>
                  <a:pt x="3599392" y="1151465"/>
                </a:lnTo>
                <a:cubicBezTo>
                  <a:pt x="3599392" y="1193550"/>
                  <a:pt x="3565275" y="1227667"/>
                  <a:pt x="3523190" y="1227667"/>
                </a:cubicBezTo>
                <a:lnTo>
                  <a:pt x="76201" y="1227667"/>
                </a:lnTo>
                <a:cubicBezTo>
                  <a:pt x="34116" y="1227667"/>
                  <a:pt x="0" y="1193550"/>
                  <a:pt x="0" y="1151465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393642" y="244686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0" name="Text 38"/>
          <p:cNvSpPr/>
          <p:nvPr/>
        </p:nvSpPr>
        <p:spPr>
          <a:xfrm>
            <a:off x="8612717" y="2294465"/>
            <a:ext cx="3114675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Understand Docker/containerd/runc layers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8365067" y="2827865"/>
            <a:ext cx="3352800" cy="38100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Clear separation of concerns: CLI, lifecycle, runtime, kernel.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2" name="Shape 40"/>
          <p:cNvSpPr/>
          <p:nvPr/>
        </p:nvSpPr>
        <p:spPr>
          <a:xfrm>
            <a:off x="8208433" y="3526372"/>
            <a:ext cx="3599392" cy="999067"/>
          </a:xfrm>
          <a:custGeom>
            <a:avLst/>
            <a:gdLst/>
            <a:ahLst/>
            <a:cxnLst/>
            <a:rect l="l" t="t" r="r" b="b"/>
            <a:pathLst>
              <a:path w="3599392" h="999067">
                <a:moveTo>
                  <a:pt x="76199" y="0"/>
                </a:moveTo>
                <a:lnTo>
                  <a:pt x="3523193" y="0"/>
                </a:lnTo>
                <a:cubicBezTo>
                  <a:pt x="3565276" y="0"/>
                  <a:pt x="3599392" y="34115"/>
                  <a:pt x="3599392" y="76199"/>
                </a:cubicBezTo>
                <a:lnTo>
                  <a:pt x="3599392" y="922868"/>
                </a:lnTo>
                <a:cubicBezTo>
                  <a:pt x="3599392" y="964951"/>
                  <a:pt x="3565276" y="999067"/>
                  <a:pt x="3523193" y="999067"/>
                </a:cubicBezTo>
                <a:lnTo>
                  <a:pt x="76199" y="999067"/>
                </a:lnTo>
                <a:cubicBezTo>
                  <a:pt x="34115" y="999067"/>
                  <a:pt x="0" y="964951"/>
                  <a:pt x="0" y="922868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8393642" y="3708397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4" name="Text 42"/>
          <p:cNvSpPr/>
          <p:nvPr/>
        </p:nvSpPr>
        <p:spPr>
          <a:xfrm>
            <a:off x="8612717" y="3683003"/>
            <a:ext cx="3114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 is special process, not light VM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8365067" y="3987803"/>
            <a:ext cx="3352800" cy="38100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Shares kernel, uses namespaces for isolation, cgroups for limits.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6" name="Shape 44"/>
          <p:cNvSpPr/>
          <p:nvPr/>
        </p:nvSpPr>
        <p:spPr>
          <a:xfrm>
            <a:off x="8208433" y="4686301"/>
            <a:ext cx="3599392" cy="999067"/>
          </a:xfrm>
          <a:custGeom>
            <a:avLst/>
            <a:gdLst/>
            <a:ahLst/>
            <a:cxnLst/>
            <a:rect l="l" t="t" r="r" b="b"/>
            <a:pathLst>
              <a:path w="3599392" h="999067">
                <a:moveTo>
                  <a:pt x="76199" y="0"/>
                </a:moveTo>
                <a:lnTo>
                  <a:pt x="3523193" y="0"/>
                </a:lnTo>
                <a:cubicBezTo>
                  <a:pt x="3565276" y="0"/>
                  <a:pt x="3599392" y="34115"/>
                  <a:pt x="3599392" y="76199"/>
                </a:cubicBezTo>
                <a:lnTo>
                  <a:pt x="3599392" y="922868"/>
                </a:lnTo>
                <a:cubicBezTo>
                  <a:pt x="3599392" y="964951"/>
                  <a:pt x="3565276" y="999067"/>
                  <a:pt x="3523193" y="999067"/>
                </a:cubicBezTo>
                <a:lnTo>
                  <a:pt x="76199" y="999067"/>
                </a:lnTo>
                <a:cubicBezTo>
                  <a:pt x="34115" y="999067"/>
                  <a:pt x="0" y="964951"/>
                  <a:pt x="0" y="922868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8393642" y="486833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8" name="Text 46"/>
          <p:cNvSpPr/>
          <p:nvPr/>
        </p:nvSpPr>
        <p:spPr>
          <a:xfrm>
            <a:off x="8612717" y="4842932"/>
            <a:ext cx="3114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Master kernel perspective on isolation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8365067" y="5147732"/>
            <a:ext cx="3352800" cy="38100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View isolation from kernel's point of view, not just user space.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0" name="Shape 48"/>
          <p:cNvSpPr/>
          <p:nvPr/>
        </p:nvSpPr>
        <p:spPr>
          <a:xfrm>
            <a:off x="381000" y="5918197"/>
            <a:ext cx="11430000" cy="914400"/>
          </a:xfrm>
          <a:custGeom>
            <a:avLst/>
            <a:gdLst/>
            <a:ahLst/>
            <a:cxnLst/>
            <a:rect l="l" t="t" r="r" b="b"/>
            <a:pathLst>
              <a:path w="11430000" h="914400">
                <a:moveTo>
                  <a:pt x="76197" y="0"/>
                </a:moveTo>
                <a:lnTo>
                  <a:pt x="11353803" y="0"/>
                </a:lnTo>
                <a:cubicBezTo>
                  <a:pt x="11395885" y="0"/>
                  <a:pt x="11430000" y="34115"/>
                  <a:pt x="11430000" y="76197"/>
                </a:cubicBezTo>
                <a:lnTo>
                  <a:pt x="11430000" y="838203"/>
                </a:lnTo>
                <a:cubicBezTo>
                  <a:pt x="11430000" y="880285"/>
                  <a:pt x="11395885" y="914400"/>
                  <a:pt x="1135380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51" name="Shape 49"/>
          <p:cNvSpPr/>
          <p:nvPr/>
        </p:nvSpPr>
        <p:spPr>
          <a:xfrm>
            <a:off x="3250803" y="613410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08979" y="142875"/>
                </a:moveTo>
                <a:cubicBezTo>
                  <a:pt x="111696" y="134578"/>
                  <a:pt x="117128" y="127062"/>
                  <a:pt x="123267" y="120588"/>
                </a:cubicBezTo>
                <a:cubicBezTo>
                  <a:pt x="135434" y="107789"/>
                  <a:pt x="142875" y="90488"/>
                  <a:pt x="142875" y="71438"/>
                </a:cubicBezTo>
                <a:cubicBezTo>
                  <a:pt x="142875" y="31998"/>
                  <a:pt x="110877" y="0"/>
                  <a:pt x="71437" y="0"/>
                </a:cubicBezTo>
                <a:cubicBezTo>
                  <a:pt x="31998" y="0"/>
                  <a:pt x="0" y="31998"/>
                  <a:pt x="0" y="71438"/>
                </a:cubicBezTo>
                <a:cubicBezTo>
                  <a:pt x="0" y="90488"/>
                  <a:pt x="7441" y="107789"/>
                  <a:pt x="19608" y="120588"/>
                </a:cubicBezTo>
                <a:cubicBezTo>
                  <a:pt x="25747" y="127062"/>
                  <a:pt x="31217" y="134578"/>
                  <a:pt x="33896" y="142875"/>
                </a:cubicBezTo>
                <a:lnTo>
                  <a:pt x="108942" y="142875"/>
                </a:lnTo>
                <a:close/>
                <a:moveTo>
                  <a:pt x="107156" y="160734"/>
                </a:moveTo>
                <a:lnTo>
                  <a:pt x="35719" y="160734"/>
                </a:lnTo>
                <a:lnTo>
                  <a:pt x="35719" y="166688"/>
                </a:lnTo>
                <a:cubicBezTo>
                  <a:pt x="35719" y="183133"/>
                  <a:pt x="49039" y="196453"/>
                  <a:pt x="65484" y="196453"/>
                </a:cubicBezTo>
                <a:lnTo>
                  <a:pt x="77391" y="196453"/>
                </a:lnTo>
                <a:cubicBezTo>
                  <a:pt x="93836" y="196453"/>
                  <a:pt x="107156" y="183133"/>
                  <a:pt x="107156" y="166688"/>
                </a:cubicBezTo>
                <a:lnTo>
                  <a:pt x="107156" y="160734"/>
                </a:lnTo>
                <a:close/>
                <a:moveTo>
                  <a:pt x="68461" y="41672"/>
                </a:moveTo>
                <a:cubicBezTo>
                  <a:pt x="53653" y="41672"/>
                  <a:pt x="41672" y="53653"/>
                  <a:pt x="41672" y="68461"/>
                </a:cubicBezTo>
                <a:cubicBezTo>
                  <a:pt x="41672" y="73409"/>
                  <a:pt x="37691" y="77391"/>
                  <a:pt x="32742" y="77391"/>
                </a:cubicBezTo>
                <a:cubicBezTo>
                  <a:pt x="27794" y="77391"/>
                  <a:pt x="23812" y="73409"/>
                  <a:pt x="23812" y="68461"/>
                </a:cubicBezTo>
                <a:cubicBezTo>
                  <a:pt x="23812" y="43793"/>
                  <a:pt x="43793" y="23812"/>
                  <a:pt x="68461" y="23812"/>
                </a:cubicBezTo>
                <a:cubicBezTo>
                  <a:pt x="73409" y="23812"/>
                  <a:pt x="77391" y="27794"/>
                  <a:pt x="77391" y="32742"/>
                </a:cubicBezTo>
                <a:cubicBezTo>
                  <a:pt x="77391" y="37691"/>
                  <a:pt x="73409" y="41672"/>
                  <a:pt x="68461" y="41672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52" name="Text 50"/>
          <p:cNvSpPr/>
          <p:nvPr/>
        </p:nvSpPr>
        <p:spPr>
          <a:xfrm>
            <a:off x="819150" y="6108697"/>
            <a:ext cx="10848975" cy="533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Core Insight: </a:t>
            </a:r>
            <a:r>
              <a:rPr lang="en-US" sz="15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 =</a:t>
            </a:r>
            <a:r>
              <a:rPr lang="en-US" sz="15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Namespaces </a:t>
            </a:r>
            <a:r>
              <a:rPr lang="en-US" sz="15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</a:t>
            </a:r>
            <a:r>
              <a:rPr lang="en-US" sz="15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Cgroups </a:t>
            </a:r>
            <a:r>
              <a:rPr lang="en-US" sz="15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</a:t>
            </a:r>
            <a:r>
              <a:rPr lang="en-US" sz="15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pivot_root</a:t>
            </a:r>
            <a:endParaRPr lang="en-US" sz="1600" dirty="0"/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Shared kernel + Strong isolation + Lightweight &amp; fast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648075" y="102489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Project Completion</a:t>
            </a:r>
            <a:endParaRPr lang="en-US" sz="27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600113" y="1761278"/>
            <a:ext cx="6113992" cy="1494367"/>
          </a:xfrm>
          <a:custGeom>
            <a:avLst/>
            <a:gdLst/>
            <a:ahLst/>
            <a:cxnLst/>
            <a:rect l="l" t="t" r="r" b="b"/>
            <a:pathLst>
              <a:path w="6113992" h="1494367">
                <a:moveTo>
                  <a:pt x="76198" y="0"/>
                </a:moveTo>
                <a:lnTo>
                  <a:pt x="6037794" y="0"/>
                </a:lnTo>
                <a:cubicBezTo>
                  <a:pt x="6079877" y="0"/>
                  <a:pt x="6113992" y="34115"/>
                  <a:pt x="6113992" y="76198"/>
                </a:cubicBezTo>
                <a:lnTo>
                  <a:pt x="6113992" y="1418169"/>
                </a:lnTo>
                <a:cubicBezTo>
                  <a:pt x="6113992" y="1460252"/>
                  <a:pt x="6079877" y="1494367"/>
                  <a:pt x="6037794" y="1494367"/>
                </a:cubicBezTo>
                <a:lnTo>
                  <a:pt x="76198" y="1494367"/>
                </a:lnTo>
                <a:cubicBezTo>
                  <a:pt x="34115" y="1494367"/>
                  <a:pt x="0" y="1460252"/>
                  <a:pt x="0" y="1418169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794847" y="1956010"/>
            <a:ext cx="57912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MANDATORY FEATURES</a:t>
            </a:r>
            <a:endParaRPr lang="en-US" sz="16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813897" y="227986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8" name="Text 6"/>
          <p:cNvSpPr/>
          <p:nvPr/>
        </p:nvSpPr>
        <p:spPr>
          <a:xfrm>
            <a:off x="3061547" y="2260810"/>
            <a:ext cx="10382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PID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Namespace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731457" y="227986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0" name="Text 8"/>
          <p:cNvSpPr/>
          <p:nvPr/>
        </p:nvSpPr>
        <p:spPr>
          <a:xfrm>
            <a:off x="5979107" y="2260810"/>
            <a:ext cx="11144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MNT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Namespace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813897" y="258466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2" name="Text 10"/>
          <p:cNvSpPr/>
          <p:nvPr/>
        </p:nvSpPr>
        <p:spPr>
          <a:xfrm>
            <a:off x="3061547" y="2565610"/>
            <a:ext cx="10763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UTS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Namespace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5731457" y="258466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4" name="Text 12"/>
          <p:cNvSpPr/>
          <p:nvPr/>
        </p:nvSpPr>
        <p:spPr>
          <a:xfrm>
            <a:off x="5979107" y="2565610"/>
            <a:ext cx="10763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NET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Namespace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2813897" y="288946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6" name="Text 14"/>
          <p:cNvSpPr/>
          <p:nvPr/>
        </p:nvSpPr>
        <p:spPr>
          <a:xfrm>
            <a:off x="3061547" y="2870410"/>
            <a:ext cx="10287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IPC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Namespace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5731457" y="288946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8" name="Text 16"/>
          <p:cNvSpPr/>
          <p:nvPr/>
        </p:nvSpPr>
        <p:spPr>
          <a:xfrm>
            <a:off x="5979107" y="2870410"/>
            <a:ext cx="11715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ps aux verification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2600113" y="3416517"/>
            <a:ext cx="6113992" cy="1151467"/>
          </a:xfrm>
          <a:custGeom>
            <a:avLst/>
            <a:gdLst/>
            <a:ahLst/>
            <a:cxnLst/>
            <a:rect l="l" t="t" r="r" b="b"/>
            <a:pathLst>
              <a:path w="6113992" h="1151467">
                <a:moveTo>
                  <a:pt x="76204" y="0"/>
                </a:moveTo>
                <a:lnTo>
                  <a:pt x="6037788" y="0"/>
                </a:lnTo>
                <a:cubicBezTo>
                  <a:pt x="6079874" y="0"/>
                  <a:pt x="6113992" y="34118"/>
                  <a:pt x="6113992" y="76204"/>
                </a:cubicBezTo>
                <a:lnTo>
                  <a:pt x="6113992" y="1075263"/>
                </a:lnTo>
                <a:cubicBezTo>
                  <a:pt x="6113992" y="1117321"/>
                  <a:pt x="6079846" y="1151467"/>
                  <a:pt x="6037788" y="1151467"/>
                </a:cubicBezTo>
                <a:lnTo>
                  <a:pt x="76204" y="1151467"/>
                </a:lnTo>
                <a:cubicBezTo>
                  <a:pt x="34118" y="1151467"/>
                  <a:pt x="0" y="1117349"/>
                  <a:pt x="0" y="107526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2794847" y="3611248"/>
            <a:ext cx="57912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OPTIONAL FEATURES</a:t>
            </a:r>
            <a:endParaRPr lang="en-US" sz="16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2813897" y="39350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2" name="Text 20"/>
          <p:cNvSpPr/>
          <p:nvPr/>
        </p:nvSpPr>
        <p:spPr>
          <a:xfrm>
            <a:off x="3061547" y="3916048"/>
            <a:ext cx="27432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Option A: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Cgroups memory limit + OOM Kill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2813897" y="420179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4" name="Text 22"/>
          <p:cNvSpPr/>
          <p:nvPr/>
        </p:nvSpPr>
        <p:spPr>
          <a:xfrm>
            <a:off x="3061547" y="4182748"/>
            <a:ext cx="27051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Option B: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Rootfs + pivot_root (Alpine Linux)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2595880" y="4724613"/>
            <a:ext cx="6115050" cy="1181100"/>
          </a:xfrm>
          <a:custGeom>
            <a:avLst/>
            <a:gdLst/>
            <a:ahLst/>
            <a:cxnLst/>
            <a:rect l="l" t="t" r="r" b="b"/>
            <a:pathLst>
              <a:path w="6115050" h="1181100">
                <a:moveTo>
                  <a:pt x="76205" y="0"/>
                </a:moveTo>
                <a:lnTo>
                  <a:pt x="6038845" y="0"/>
                </a:lnTo>
                <a:cubicBezTo>
                  <a:pt x="6080904" y="0"/>
                  <a:pt x="6115050" y="34146"/>
                  <a:pt x="6115050" y="76205"/>
                </a:cubicBezTo>
                <a:lnTo>
                  <a:pt x="6115050" y="1104895"/>
                </a:lnTo>
                <a:cubicBezTo>
                  <a:pt x="6115050" y="1146982"/>
                  <a:pt x="6080932" y="1181100"/>
                  <a:pt x="6038845" y="1181100"/>
                </a:cubicBezTo>
                <a:lnTo>
                  <a:pt x="76205" y="1181100"/>
                </a:lnTo>
                <a:cubicBezTo>
                  <a:pt x="34146" y="1181100"/>
                  <a:pt x="0" y="1146954"/>
                  <a:pt x="0" y="11048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6" name="Text 24"/>
          <p:cNvSpPr/>
          <p:nvPr/>
        </p:nvSpPr>
        <p:spPr>
          <a:xfrm>
            <a:off x="2786380" y="4915113"/>
            <a:ext cx="58007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PROJECT SCALE</a:t>
            </a:r>
            <a:endParaRPr lang="en-US" sz="10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2714943" y="5219913"/>
            <a:ext cx="195262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~460</a:t>
            </a:r>
            <a:endParaRPr lang="en-US" sz="20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2757805" y="5562813"/>
            <a:ext cx="186690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Lines of C</a:t>
            </a:r>
            <a:endParaRPr lang="en-US" sz="9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4678283" y="5219913"/>
            <a:ext cx="195262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</a:t>
            </a:r>
            <a:endParaRPr lang="en-US" sz="20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721146" y="5562813"/>
            <a:ext cx="186690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Phases</a:t>
            </a:r>
            <a:endParaRPr lang="en-US" sz="9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6641756" y="5219913"/>
            <a:ext cx="195262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100%</a:t>
            </a:r>
            <a:endParaRPr lang="en-US" sz="20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6684619" y="5562813"/>
            <a:ext cx="186690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Coverage</a:t>
            </a:r>
            <a:endParaRPr lang="en-US" sz="9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12563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88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APPENDIX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21310" y="643255"/>
            <a:ext cx="11699875" cy="317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Quick Reference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317500" y="1047750"/>
            <a:ext cx="5707063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QUICK COMMANDS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321028" y="1337028"/>
            <a:ext cx="5642681" cy="840493"/>
          </a:xfrm>
          <a:custGeom>
            <a:avLst/>
            <a:gdLst/>
            <a:ahLst/>
            <a:cxnLst/>
            <a:rect l="l" t="t" r="r" b="b"/>
            <a:pathLst>
              <a:path w="5642681" h="840493">
                <a:moveTo>
                  <a:pt x="63499" y="0"/>
                </a:moveTo>
                <a:lnTo>
                  <a:pt x="5579181" y="0"/>
                </a:lnTo>
                <a:cubicBezTo>
                  <a:pt x="5614251" y="0"/>
                  <a:pt x="5642681" y="28430"/>
                  <a:pt x="5642681" y="63499"/>
                </a:cubicBezTo>
                <a:lnTo>
                  <a:pt x="5642681" y="776994"/>
                </a:lnTo>
                <a:cubicBezTo>
                  <a:pt x="5642681" y="812063"/>
                  <a:pt x="5614251" y="840493"/>
                  <a:pt x="5579181" y="840493"/>
                </a:cubicBezTo>
                <a:lnTo>
                  <a:pt x="63499" y="840493"/>
                </a:lnTo>
                <a:cubicBezTo>
                  <a:pt x="28430" y="840493"/>
                  <a:pt x="0" y="812063"/>
                  <a:pt x="0" y="776994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1556" y="1467554"/>
            <a:ext cx="5429250" cy="12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Build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51556" y="1626195"/>
            <a:ext cx="5381625" cy="420688"/>
          </a:xfrm>
          <a:custGeom>
            <a:avLst/>
            <a:gdLst/>
            <a:ahLst/>
            <a:cxnLst/>
            <a:rect l="l" t="t" r="r" b="b"/>
            <a:pathLst>
              <a:path w="5381625" h="420688">
                <a:moveTo>
                  <a:pt x="63499" y="0"/>
                </a:moveTo>
                <a:lnTo>
                  <a:pt x="5318126" y="0"/>
                </a:lnTo>
                <a:cubicBezTo>
                  <a:pt x="5353196" y="0"/>
                  <a:pt x="5381625" y="28429"/>
                  <a:pt x="5381625" y="63499"/>
                </a:cubicBezTo>
                <a:lnTo>
                  <a:pt x="5381625" y="357189"/>
                </a:lnTo>
                <a:cubicBezTo>
                  <a:pt x="5381625" y="392258"/>
                  <a:pt x="5353196" y="420688"/>
                  <a:pt x="5318126" y="420688"/>
                </a:cubicBezTo>
                <a:lnTo>
                  <a:pt x="63499" y="420688"/>
                </a:lnTo>
                <a:cubicBezTo>
                  <a:pt x="28429" y="420688"/>
                  <a:pt x="0" y="392258"/>
                  <a:pt x="0" y="357189"/>
                </a:cubicBezTo>
                <a:lnTo>
                  <a:pt x="0" y="63499"/>
                </a:lnTo>
                <a:cubicBezTo>
                  <a:pt x="0" y="28429"/>
                  <a:pt x="28429" y="0"/>
                  <a:pt x="63499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8" name="Text 6"/>
          <p:cNvSpPr/>
          <p:nvPr/>
        </p:nvSpPr>
        <p:spPr>
          <a:xfrm>
            <a:off x="578556" y="1753195"/>
            <a:ext cx="517921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make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21028" y="2278063"/>
            <a:ext cx="5642681" cy="840493"/>
          </a:xfrm>
          <a:custGeom>
            <a:avLst/>
            <a:gdLst/>
            <a:ahLst/>
            <a:cxnLst/>
            <a:rect l="l" t="t" r="r" b="b"/>
            <a:pathLst>
              <a:path w="5642681" h="840493">
                <a:moveTo>
                  <a:pt x="63499" y="0"/>
                </a:moveTo>
                <a:lnTo>
                  <a:pt x="5579181" y="0"/>
                </a:lnTo>
                <a:cubicBezTo>
                  <a:pt x="5614251" y="0"/>
                  <a:pt x="5642681" y="28430"/>
                  <a:pt x="5642681" y="63499"/>
                </a:cubicBezTo>
                <a:lnTo>
                  <a:pt x="5642681" y="776994"/>
                </a:lnTo>
                <a:cubicBezTo>
                  <a:pt x="5642681" y="812063"/>
                  <a:pt x="5614251" y="840493"/>
                  <a:pt x="5579181" y="840493"/>
                </a:cubicBezTo>
                <a:lnTo>
                  <a:pt x="63499" y="840493"/>
                </a:lnTo>
                <a:cubicBezTo>
                  <a:pt x="28430" y="840493"/>
                  <a:pt x="0" y="812063"/>
                  <a:pt x="0" y="776994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1556" y="2408589"/>
            <a:ext cx="5429250" cy="12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Prepare rootfs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51556" y="2567231"/>
            <a:ext cx="5381625" cy="420688"/>
          </a:xfrm>
          <a:custGeom>
            <a:avLst/>
            <a:gdLst/>
            <a:ahLst/>
            <a:cxnLst/>
            <a:rect l="l" t="t" r="r" b="b"/>
            <a:pathLst>
              <a:path w="5381625" h="420688">
                <a:moveTo>
                  <a:pt x="63499" y="0"/>
                </a:moveTo>
                <a:lnTo>
                  <a:pt x="5318126" y="0"/>
                </a:lnTo>
                <a:cubicBezTo>
                  <a:pt x="5353196" y="0"/>
                  <a:pt x="5381625" y="28429"/>
                  <a:pt x="5381625" y="63499"/>
                </a:cubicBezTo>
                <a:lnTo>
                  <a:pt x="5381625" y="357189"/>
                </a:lnTo>
                <a:cubicBezTo>
                  <a:pt x="5381625" y="392258"/>
                  <a:pt x="5353196" y="420688"/>
                  <a:pt x="5318126" y="420688"/>
                </a:cubicBezTo>
                <a:lnTo>
                  <a:pt x="63499" y="420688"/>
                </a:lnTo>
                <a:cubicBezTo>
                  <a:pt x="28429" y="420688"/>
                  <a:pt x="0" y="392258"/>
                  <a:pt x="0" y="357189"/>
                </a:cubicBezTo>
                <a:lnTo>
                  <a:pt x="0" y="63499"/>
                </a:lnTo>
                <a:cubicBezTo>
                  <a:pt x="0" y="28429"/>
                  <a:pt x="28429" y="0"/>
                  <a:pt x="63499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2" name="Text 10"/>
          <p:cNvSpPr/>
          <p:nvPr/>
        </p:nvSpPr>
        <p:spPr>
          <a:xfrm>
            <a:off x="578556" y="2694231"/>
            <a:ext cx="517921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make rootfs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21028" y="3219099"/>
            <a:ext cx="5642681" cy="840493"/>
          </a:xfrm>
          <a:custGeom>
            <a:avLst/>
            <a:gdLst/>
            <a:ahLst/>
            <a:cxnLst/>
            <a:rect l="l" t="t" r="r" b="b"/>
            <a:pathLst>
              <a:path w="5642681" h="840493">
                <a:moveTo>
                  <a:pt x="63499" y="0"/>
                </a:moveTo>
                <a:lnTo>
                  <a:pt x="5579181" y="0"/>
                </a:lnTo>
                <a:cubicBezTo>
                  <a:pt x="5614251" y="0"/>
                  <a:pt x="5642681" y="28430"/>
                  <a:pt x="5642681" y="63499"/>
                </a:cubicBezTo>
                <a:lnTo>
                  <a:pt x="5642681" y="776994"/>
                </a:lnTo>
                <a:cubicBezTo>
                  <a:pt x="5642681" y="812063"/>
                  <a:pt x="5614251" y="840493"/>
                  <a:pt x="5579181" y="840493"/>
                </a:cubicBezTo>
                <a:lnTo>
                  <a:pt x="63499" y="840493"/>
                </a:lnTo>
                <a:cubicBezTo>
                  <a:pt x="28430" y="840493"/>
                  <a:pt x="0" y="812063"/>
                  <a:pt x="0" y="776994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51556" y="3349625"/>
            <a:ext cx="5429250" cy="12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Basic run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51556" y="3508266"/>
            <a:ext cx="5381625" cy="420688"/>
          </a:xfrm>
          <a:custGeom>
            <a:avLst/>
            <a:gdLst/>
            <a:ahLst/>
            <a:cxnLst/>
            <a:rect l="l" t="t" r="r" b="b"/>
            <a:pathLst>
              <a:path w="5381625" h="420688">
                <a:moveTo>
                  <a:pt x="63499" y="0"/>
                </a:moveTo>
                <a:lnTo>
                  <a:pt x="5318126" y="0"/>
                </a:lnTo>
                <a:cubicBezTo>
                  <a:pt x="5353196" y="0"/>
                  <a:pt x="5381625" y="28429"/>
                  <a:pt x="5381625" y="63499"/>
                </a:cubicBezTo>
                <a:lnTo>
                  <a:pt x="5381625" y="357189"/>
                </a:lnTo>
                <a:cubicBezTo>
                  <a:pt x="5381625" y="392258"/>
                  <a:pt x="5353196" y="420688"/>
                  <a:pt x="5318126" y="420688"/>
                </a:cubicBezTo>
                <a:lnTo>
                  <a:pt x="63499" y="420688"/>
                </a:lnTo>
                <a:cubicBezTo>
                  <a:pt x="28429" y="420688"/>
                  <a:pt x="0" y="392258"/>
                  <a:pt x="0" y="357189"/>
                </a:cubicBezTo>
                <a:lnTo>
                  <a:pt x="0" y="63499"/>
                </a:lnTo>
                <a:cubicBezTo>
                  <a:pt x="0" y="28429"/>
                  <a:pt x="28429" y="0"/>
                  <a:pt x="63499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6" name="Text 14"/>
          <p:cNvSpPr/>
          <p:nvPr/>
        </p:nvSpPr>
        <p:spPr>
          <a:xfrm>
            <a:off x="578556" y="3635266"/>
            <a:ext cx="517921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21028" y="4160127"/>
            <a:ext cx="5642681" cy="840493"/>
          </a:xfrm>
          <a:custGeom>
            <a:avLst/>
            <a:gdLst/>
            <a:ahLst/>
            <a:cxnLst/>
            <a:rect l="l" t="t" r="r" b="b"/>
            <a:pathLst>
              <a:path w="5642681" h="840493">
                <a:moveTo>
                  <a:pt x="63499" y="0"/>
                </a:moveTo>
                <a:lnTo>
                  <a:pt x="5579181" y="0"/>
                </a:lnTo>
                <a:cubicBezTo>
                  <a:pt x="5614251" y="0"/>
                  <a:pt x="5642681" y="28430"/>
                  <a:pt x="5642681" y="63499"/>
                </a:cubicBezTo>
                <a:lnTo>
                  <a:pt x="5642681" y="776994"/>
                </a:lnTo>
                <a:cubicBezTo>
                  <a:pt x="5642681" y="812063"/>
                  <a:pt x="5614251" y="840493"/>
                  <a:pt x="5579181" y="840493"/>
                </a:cubicBezTo>
                <a:lnTo>
                  <a:pt x="63499" y="840493"/>
                </a:lnTo>
                <a:cubicBezTo>
                  <a:pt x="28430" y="840493"/>
                  <a:pt x="0" y="812063"/>
                  <a:pt x="0" y="776994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51556" y="4290668"/>
            <a:ext cx="5429250" cy="12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Custom hostname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51556" y="4449294"/>
            <a:ext cx="5381625" cy="420688"/>
          </a:xfrm>
          <a:custGeom>
            <a:avLst/>
            <a:gdLst/>
            <a:ahLst/>
            <a:cxnLst/>
            <a:rect l="l" t="t" r="r" b="b"/>
            <a:pathLst>
              <a:path w="5381625" h="420688">
                <a:moveTo>
                  <a:pt x="63499" y="0"/>
                </a:moveTo>
                <a:lnTo>
                  <a:pt x="5318126" y="0"/>
                </a:lnTo>
                <a:cubicBezTo>
                  <a:pt x="5353196" y="0"/>
                  <a:pt x="5381625" y="28429"/>
                  <a:pt x="5381625" y="63499"/>
                </a:cubicBezTo>
                <a:lnTo>
                  <a:pt x="5381625" y="357189"/>
                </a:lnTo>
                <a:cubicBezTo>
                  <a:pt x="5381625" y="392258"/>
                  <a:pt x="5353196" y="420688"/>
                  <a:pt x="5318126" y="420688"/>
                </a:cubicBezTo>
                <a:lnTo>
                  <a:pt x="63499" y="420688"/>
                </a:lnTo>
                <a:cubicBezTo>
                  <a:pt x="28429" y="420688"/>
                  <a:pt x="0" y="392258"/>
                  <a:pt x="0" y="357189"/>
                </a:cubicBezTo>
                <a:lnTo>
                  <a:pt x="0" y="63499"/>
                </a:lnTo>
                <a:cubicBezTo>
                  <a:pt x="0" y="28429"/>
                  <a:pt x="28429" y="0"/>
                  <a:pt x="63499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0" name="Text 18"/>
          <p:cNvSpPr/>
          <p:nvPr/>
        </p:nvSpPr>
        <p:spPr>
          <a:xfrm>
            <a:off x="578556" y="4576294"/>
            <a:ext cx="517921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 mybox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21028" y="5101170"/>
            <a:ext cx="5642681" cy="840493"/>
          </a:xfrm>
          <a:custGeom>
            <a:avLst/>
            <a:gdLst/>
            <a:ahLst/>
            <a:cxnLst/>
            <a:rect l="l" t="t" r="r" b="b"/>
            <a:pathLst>
              <a:path w="5642681" h="840493">
                <a:moveTo>
                  <a:pt x="63499" y="0"/>
                </a:moveTo>
                <a:lnTo>
                  <a:pt x="5579181" y="0"/>
                </a:lnTo>
                <a:cubicBezTo>
                  <a:pt x="5614251" y="0"/>
                  <a:pt x="5642681" y="28430"/>
                  <a:pt x="5642681" y="63499"/>
                </a:cubicBezTo>
                <a:lnTo>
                  <a:pt x="5642681" y="776994"/>
                </a:lnTo>
                <a:cubicBezTo>
                  <a:pt x="5642681" y="812063"/>
                  <a:pt x="5614251" y="840493"/>
                  <a:pt x="5579181" y="840493"/>
                </a:cubicBezTo>
                <a:lnTo>
                  <a:pt x="63499" y="840493"/>
                </a:lnTo>
                <a:cubicBezTo>
                  <a:pt x="28430" y="840493"/>
                  <a:pt x="0" y="812063"/>
                  <a:pt x="0" y="776994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51556" y="5231696"/>
            <a:ext cx="5429250" cy="12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Memory limit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51556" y="5390338"/>
            <a:ext cx="5381625" cy="420688"/>
          </a:xfrm>
          <a:custGeom>
            <a:avLst/>
            <a:gdLst/>
            <a:ahLst/>
            <a:cxnLst/>
            <a:rect l="l" t="t" r="r" b="b"/>
            <a:pathLst>
              <a:path w="5381625" h="420688">
                <a:moveTo>
                  <a:pt x="63499" y="0"/>
                </a:moveTo>
                <a:lnTo>
                  <a:pt x="5318126" y="0"/>
                </a:lnTo>
                <a:cubicBezTo>
                  <a:pt x="5353196" y="0"/>
                  <a:pt x="5381625" y="28429"/>
                  <a:pt x="5381625" y="63499"/>
                </a:cubicBezTo>
                <a:lnTo>
                  <a:pt x="5381625" y="357189"/>
                </a:lnTo>
                <a:cubicBezTo>
                  <a:pt x="5381625" y="392258"/>
                  <a:pt x="5353196" y="420688"/>
                  <a:pt x="5318126" y="420688"/>
                </a:cubicBezTo>
                <a:lnTo>
                  <a:pt x="63499" y="420688"/>
                </a:lnTo>
                <a:cubicBezTo>
                  <a:pt x="28429" y="420688"/>
                  <a:pt x="0" y="392258"/>
                  <a:pt x="0" y="357189"/>
                </a:cubicBezTo>
                <a:lnTo>
                  <a:pt x="0" y="63499"/>
                </a:lnTo>
                <a:cubicBezTo>
                  <a:pt x="0" y="28429"/>
                  <a:pt x="28429" y="0"/>
                  <a:pt x="63499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4" name="Text 22"/>
          <p:cNvSpPr/>
          <p:nvPr/>
        </p:nvSpPr>
        <p:spPr>
          <a:xfrm>
            <a:off x="578556" y="5517338"/>
            <a:ext cx="517921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 -m 100m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1028" y="6042198"/>
            <a:ext cx="5642681" cy="840493"/>
          </a:xfrm>
          <a:custGeom>
            <a:avLst/>
            <a:gdLst/>
            <a:ahLst/>
            <a:cxnLst/>
            <a:rect l="l" t="t" r="r" b="b"/>
            <a:pathLst>
              <a:path w="5642681" h="840493">
                <a:moveTo>
                  <a:pt x="63499" y="0"/>
                </a:moveTo>
                <a:lnTo>
                  <a:pt x="5579181" y="0"/>
                </a:lnTo>
                <a:cubicBezTo>
                  <a:pt x="5614251" y="0"/>
                  <a:pt x="5642681" y="28430"/>
                  <a:pt x="5642681" y="63499"/>
                </a:cubicBezTo>
                <a:lnTo>
                  <a:pt x="5642681" y="776994"/>
                </a:lnTo>
                <a:cubicBezTo>
                  <a:pt x="5642681" y="812063"/>
                  <a:pt x="5614251" y="840493"/>
                  <a:pt x="5579181" y="840493"/>
                </a:cubicBezTo>
                <a:lnTo>
                  <a:pt x="63499" y="840493"/>
                </a:lnTo>
                <a:cubicBezTo>
                  <a:pt x="28430" y="840493"/>
                  <a:pt x="0" y="812063"/>
                  <a:pt x="0" y="776994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51556" y="6172724"/>
            <a:ext cx="5429250" cy="127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75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Alpine rootfs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51556" y="6331365"/>
            <a:ext cx="5381625" cy="420688"/>
          </a:xfrm>
          <a:custGeom>
            <a:avLst/>
            <a:gdLst/>
            <a:ahLst/>
            <a:cxnLst/>
            <a:rect l="l" t="t" r="r" b="b"/>
            <a:pathLst>
              <a:path w="5381625" h="420688">
                <a:moveTo>
                  <a:pt x="63499" y="0"/>
                </a:moveTo>
                <a:lnTo>
                  <a:pt x="5318126" y="0"/>
                </a:lnTo>
                <a:cubicBezTo>
                  <a:pt x="5353196" y="0"/>
                  <a:pt x="5381625" y="28429"/>
                  <a:pt x="5381625" y="63499"/>
                </a:cubicBezTo>
                <a:lnTo>
                  <a:pt x="5381625" y="357189"/>
                </a:lnTo>
                <a:cubicBezTo>
                  <a:pt x="5381625" y="392258"/>
                  <a:pt x="5353196" y="420688"/>
                  <a:pt x="5318126" y="420688"/>
                </a:cubicBezTo>
                <a:lnTo>
                  <a:pt x="63499" y="420688"/>
                </a:lnTo>
                <a:cubicBezTo>
                  <a:pt x="28429" y="420688"/>
                  <a:pt x="0" y="392258"/>
                  <a:pt x="0" y="357189"/>
                </a:cubicBezTo>
                <a:lnTo>
                  <a:pt x="0" y="63499"/>
                </a:lnTo>
                <a:cubicBezTo>
                  <a:pt x="0" y="28429"/>
                  <a:pt x="28429" y="0"/>
                  <a:pt x="63499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8" name="Text 26"/>
          <p:cNvSpPr/>
          <p:nvPr/>
        </p:nvSpPr>
        <p:spPr>
          <a:xfrm>
            <a:off x="578556" y="6458365"/>
            <a:ext cx="5179219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81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 -r rootfs/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17500" y="6979714"/>
            <a:ext cx="5651500" cy="833438"/>
          </a:xfrm>
          <a:custGeom>
            <a:avLst/>
            <a:gdLst/>
            <a:ahLst/>
            <a:cxnLst/>
            <a:rect l="l" t="t" r="r" b="b"/>
            <a:pathLst>
              <a:path w="5651500" h="833438">
                <a:moveTo>
                  <a:pt x="63500" y="0"/>
                </a:moveTo>
                <a:lnTo>
                  <a:pt x="5588000" y="0"/>
                </a:lnTo>
                <a:cubicBezTo>
                  <a:pt x="5623070" y="0"/>
                  <a:pt x="5651500" y="28430"/>
                  <a:pt x="5651500" y="63500"/>
                </a:cubicBezTo>
                <a:lnTo>
                  <a:pt x="5651500" y="769938"/>
                </a:lnTo>
                <a:cubicBezTo>
                  <a:pt x="5651500" y="805008"/>
                  <a:pt x="5623070" y="833438"/>
                  <a:pt x="5588000" y="833438"/>
                </a:cubicBezTo>
                <a:lnTo>
                  <a:pt x="63500" y="833438"/>
                </a:lnTo>
                <a:cubicBezTo>
                  <a:pt x="28430" y="833438"/>
                  <a:pt x="0" y="805008"/>
                  <a:pt x="0" y="769938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3" name="Text 31"/>
          <p:cNvSpPr/>
          <p:nvPr/>
        </p:nvSpPr>
        <p:spPr>
          <a:xfrm>
            <a:off x="6223000" y="1047750"/>
            <a:ext cx="5707063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FAQ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26528" y="1337028"/>
            <a:ext cx="5642681" cy="618243"/>
          </a:xfrm>
          <a:custGeom>
            <a:avLst/>
            <a:gdLst/>
            <a:ahLst/>
            <a:cxnLst/>
            <a:rect l="l" t="t" r="r" b="b"/>
            <a:pathLst>
              <a:path w="5642681" h="618243">
                <a:moveTo>
                  <a:pt x="63500" y="0"/>
                </a:moveTo>
                <a:lnTo>
                  <a:pt x="5579181" y="0"/>
                </a:lnTo>
                <a:cubicBezTo>
                  <a:pt x="5614251" y="0"/>
                  <a:pt x="5642681" y="28430"/>
                  <a:pt x="5642681" y="63500"/>
                </a:cubicBezTo>
                <a:lnTo>
                  <a:pt x="5642681" y="554743"/>
                </a:lnTo>
                <a:cubicBezTo>
                  <a:pt x="5642681" y="589813"/>
                  <a:pt x="5614251" y="618243"/>
                  <a:pt x="5579181" y="618243"/>
                </a:cubicBezTo>
                <a:lnTo>
                  <a:pt x="63500" y="618243"/>
                </a:lnTo>
                <a:cubicBezTo>
                  <a:pt x="28430" y="618243"/>
                  <a:pt x="0" y="589813"/>
                  <a:pt x="0" y="554743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357056" y="1467554"/>
            <a:ext cx="543718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Q: "must run as root"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57056" y="1658054"/>
            <a:ext cx="5437188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A: Add </a:t>
            </a:r>
            <a:r>
              <a:rPr lang="en-US" sz="875" dirty="0">
                <a:solidFill>
                  <a:srgbClr val="86868B"/>
                </a:solidFill>
                <a:highlight>
                  <a:srgbClr val="E5E5E5">
                    <a:alpha val="10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sudo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226528" y="2056697"/>
            <a:ext cx="5642681" cy="610306"/>
          </a:xfrm>
          <a:custGeom>
            <a:avLst/>
            <a:gdLst/>
            <a:ahLst/>
            <a:cxnLst/>
            <a:rect l="l" t="t" r="r" b="b"/>
            <a:pathLst>
              <a:path w="5642681" h="610306">
                <a:moveTo>
                  <a:pt x="63502" y="0"/>
                </a:moveTo>
                <a:lnTo>
                  <a:pt x="5579178" y="0"/>
                </a:lnTo>
                <a:cubicBezTo>
                  <a:pt x="5614250" y="0"/>
                  <a:pt x="5642681" y="28431"/>
                  <a:pt x="5642681" y="63502"/>
                </a:cubicBezTo>
                <a:lnTo>
                  <a:pt x="5642681" y="546803"/>
                </a:lnTo>
                <a:cubicBezTo>
                  <a:pt x="5642681" y="581875"/>
                  <a:pt x="5614250" y="610306"/>
                  <a:pt x="5579178" y="610306"/>
                </a:cubicBezTo>
                <a:lnTo>
                  <a:pt x="63502" y="610306"/>
                </a:lnTo>
                <a:cubicBezTo>
                  <a:pt x="28431" y="610306"/>
                  <a:pt x="0" y="581875"/>
                  <a:pt x="0" y="546803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6357056" y="2187223"/>
            <a:ext cx="543718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Q: "clone: Operation not permitted"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357056" y="2377723"/>
            <a:ext cx="543718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A: Confirm WSL2 Ubuntu, can sudo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226528" y="2769305"/>
            <a:ext cx="5642681" cy="618243"/>
          </a:xfrm>
          <a:custGeom>
            <a:avLst/>
            <a:gdLst/>
            <a:ahLst/>
            <a:cxnLst/>
            <a:rect l="l" t="t" r="r" b="b"/>
            <a:pathLst>
              <a:path w="5642681" h="618243">
                <a:moveTo>
                  <a:pt x="63500" y="0"/>
                </a:moveTo>
                <a:lnTo>
                  <a:pt x="5579181" y="0"/>
                </a:lnTo>
                <a:cubicBezTo>
                  <a:pt x="5614251" y="0"/>
                  <a:pt x="5642681" y="28430"/>
                  <a:pt x="5642681" y="63500"/>
                </a:cubicBezTo>
                <a:lnTo>
                  <a:pt x="5642681" y="554743"/>
                </a:lnTo>
                <a:cubicBezTo>
                  <a:pt x="5642681" y="589813"/>
                  <a:pt x="5614251" y="618243"/>
                  <a:pt x="5579181" y="618243"/>
                </a:cubicBezTo>
                <a:lnTo>
                  <a:pt x="63500" y="618243"/>
                </a:lnTo>
                <a:cubicBezTo>
                  <a:pt x="28430" y="618243"/>
                  <a:pt x="0" y="589813"/>
                  <a:pt x="0" y="554743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357056" y="2899831"/>
            <a:ext cx="543718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Q: "ip: command not found"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357056" y="3090331"/>
            <a:ext cx="5437188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A: </a:t>
            </a:r>
            <a:r>
              <a:rPr lang="en-US" sz="875" dirty="0">
                <a:solidFill>
                  <a:srgbClr val="86868B"/>
                </a:solidFill>
                <a:highlight>
                  <a:srgbClr val="E5E5E5">
                    <a:alpha val="10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sudo apt install iproute2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226528" y="3488974"/>
            <a:ext cx="5642681" cy="618243"/>
          </a:xfrm>
          <a:custGeom>
            <a:avLst/>
            <a:gdLst/>
            <a:ahLst/>
            <a:cxnLst/>
            <a:rect l="l" t="t" r="r" b="b"/>
            <a:pathLst>
              <a:path w="5642681" h="618243">
                <a:moveTo>
                  <a:pt x="63500" y="0"/>
                </a:moveTo>
                <a:lnTo>
                  <a:pt x="5579181" y="0"/>
                </a:lnTo>
                <a:cubicBezTo>
                  <a:pt x="5614251" y="0"/>
                  <a:pt x="5642681" y="28430"/>
                  <a:pt x="5642681" y="63500"/>
                </a:cubicBezTo>
                <a:lnTo>
                  <a:pt x="5642681" y="554743"/>
                </a:lnTo>
                <a:cubicBezTo>
                  <a:pt x="5642681" y="589813"/>
                  <a:pt x="5614251" y="618243"/>
                  <a:pt x="5579181" y="618243"/>
                </a:cubicBezTo>
                <a:lnTo>
                  <a:pt x="63500" y="618243"/>
                </a:lnTo>
                <a:cubicBezTo>
                  <a:pt x="28430" y="618243"/>
                  <a:pt x="0" y="589813"/>
                  <a:pt x="0" y="554743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357056" y="3619500"/>
            <a:ext cx="543718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Q: "rootfs missing /proc"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357056" y="3810000"/>
            <a:ext cx="5437188" cy="1666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A: </a:t>
            </a:r>
            <a:r>
              <a:rPr lang="en-US" sz="875" dirty="0">
                <a:solidFill>
                  <a:srgbClr val="86868B"/>
                </a:solidFill>
                <a:highlight>
                  <a:srgbClr val="E5E5E5">
                    <a:alpha val="10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mkdir -p rootfs/proc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222718" y="5186509"/>
            <a:ext cx="5642681" cy="1245306"/>
          </a:xfrm>
          <a:custGeom>
            <a:avLst/>
            <a:gdLst/>
            <a:ahLst/>
            <a:cxnLst/>
            <a:rect l="l" t="t" r="r" b="b"/>
            <a:pathLst>
              <a:path w="5642681" h="1245306">
                <a:moveTo>
                  <a:pt x="63498" y="0"/>
                </a:moveTo>
                <a:lnTo>
                  <a:pt x="5579182" y="0"/>
                </a:lnTo>
                <a:cubicBezTo>
                  <a:pt x="5614251" y="0"/>
                  <a:pt x="5642681" y="28429"/>
                  <a:pt x="5642681" y="63498"/>
                </a:cubicBezTo>
                <a:lnTo>
                  <a:pt x="5642681" y="1181807"/>
                </a:lnTo>
                <a:cubicBezTo>
                  <a:pt x="5642681" y="1216876"/>
                  <a:pt x="5614251" y="1245306"/>
                  <a:pt x="5579182" y="1245306"/>
                </a:cubicBezTo>
                <a:lnTo>
                  <a:pt x="63498" y="1245306"/>
                </a:lnTo>
                <a:cubicBezTo>
                  <a:pt x="28453" y="1245306"/>
                  <a:pt x="0" y="1216853"/>
                  <a:pt x="0" y="1181807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  <p:txBody>
          <a:bodyPr/>
          <a:p>
            <a:endParaRPr lang="zh-CN" altLang="en-US"/>
          </a:p>
        </p:txBody>
      </p:sp>
      <p:sp>
        <p:nvSpPr>
          <p:cNvPr id="47" name="Text 45"/>
          <p:cNvSpPr/>
          <p:nvPr/>
        </p:nvSpPr>
        <p:spPr>
          <a:xfrm>
            <a:off x="6357056" y="5358945"/>
            <a:ext cx="5437188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REFERENCES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79876" y="5581401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83344" y="111125"/>
                </a:moveTo>
                <a:lnTo>
                  <a:pt x="20836" y="111125"/>
                </a:lnTo>
                <a:cubicBezTo>
                  <a:pt x="9333" y="111125"/>
                  <a:pt x="0" y="101792"/>
                  <a:pt x="0" y="90289"/>
                </a:cubicBezTo>
                <a:lnTo>
                  <a:pt x="0" y="20836"/>
                </a:lnTo>
                <a:cubicBezTo>
                  <a:pt x="0" y="9333"/>
                  <a:pt x="9333" y="0"/>
                  <a:pt x="20836" y="0"/>
                </a:cubicBezTo>
                <a:lnTo>
                  <a:pt x="86816" y="0"/>
                </a:lnTo>
                <a:cubicBezTo>
                  <a:pt x="92568" y="0"/>
                  <a:pt x="97234" y="4666"/>
                  <a:pt x="97234" y="10418"/>
                </a:cubicBezTo>
                <a:lnTo>
                  <a:pt x="97234" y="72926"/>
                </a:lnTo>
                <a:cubicBezTo>
                  <a:pt x="97234" y="77462"/>
                  <a:pt x="94326" y="81325"/>
                  <a:pt x="90289" y="82758"/>
                </a:cubicBezTo>
                <a:lnTo>
                  <a:pt x="90289" y="97234"/>
                </a:lnTo>
                <a:cubicBezTo>
                  <a:pt x="94131" y="97234"/>
                  <a:pt x="97234" y="100338"/>
                  <a:pt x="97234" y="104180"/>
                </a:cubicBezTo>
                <a:cubicBezTo>
                  <a:pt x="97234" y="108021"/>
                  <a:pt x="94131" y="111125"/>
                  <a:pt x="90289" y="111125"/>
                </a:cubicBezTo>
                <a:lnTo>
                  <a:pt x="83344" y="111125"/>
                </a:lnTo>
                <a:close/>
                <a:moveTo>
                  <a:pt x="20836" y="83344"/>
                </a:moveTo>
                <a:cubicBezTo>
                  <a:pt x="16994" y="83344"/>
                  <a:pt x="13891" y="86447"/>
                  <a:pt x="13891" y="90289"/>
                </a:cubicBezTo>
                <a:cubicBezTo>
                  <a:pt x="13891" y="94131"/>
                  <a:pt x="16994" y="97234"/>
                  <a:pt x="20836" y="97234"/>
                </a:cubicBezTo>
                <a:lnTo>
                  <a:pt x="76398" y="97234"/>
                </a:lnTo>
                <a:lnTo>
                  <a:pt x="76398" y="83344"/>
                </a:lnTo>
                <a:lnTo>
                  <a:pt x="20836" y="83344"/>
                </a:lnTo>
                <a:close/>
                <a:moveTo>
                  <a:pt x="27781" y="32990"/>
                </a:moveTo>
                <a:cubicBezTo>
                  <a:pt x="27781" y="35877"/>
                  <a:pt x="30104" y="38199"/>
                  <a:pt x="32990" y="38199"/>
                </a:cubicBezTo>
                <a:lnTo>
                  <a:pt x="71189" y="38199"/>
                </a:lnTo>
                <a:cubicBezTo>
                  <a:pt x="74076" y="38199"/>
                  <a:pt x="76398" y="35877"/>
                  <a:pt x="76398" y="32990"/>
                </a:cubicBezTo>
                <a:cubicBezTo>
                  <a:pt x="76398" y="30104"/>
                  <a:pt x="74076" y="27781"/>
                  <a:pt x="71189" y="27781"/>
                </a:cubicBezTo>
                <a:lnTo>
                  <a:pt x="32990" y="27781"/>
                </a:lnTo>
                <a:cubicBezTo>
                  <a:pt x="30104" y="27781"/>
                  <a:pt x="27781" y="30104"/>
                  <a:pt x="27781" y="32990"/>
                </a:cubicBezTo>
                <a:close/>
                <a:moveTo>
                  <a:pt x="32990" y="48617"/>
                </a:moveTo>
                <a:cubicBezTo>
                  <a:pt x="30104" y="48617"/>
                  <a:pt x="27781" y="50940"/>
                  <a:pt x="27781" y="53826"/>
                </a:cubicBezTo>
                <a:cubicBezTo>
                  <a:pt x="27781" y="56713"/>
                  <a:pt x="30104" y="59035"/>
                  <a:pt x="32990" y="59035"/>
                </a:cubicBezTo>
                <a:lnTo>
                  <a:pt x="71189" y="59035"/>
                </a:lnTo>
                <a:cubicBezTo>
                  <a:pt x="74076" y="59035"/>
                  <a:pt x="76398" y="56713"/>
                  <a:pt x="76398" y="53826"/>
                </a:cubicBezTo>
                <a:cubicBezTo>
                  <a:pt x="76398" y="50940"/>
                  <a:pt x="74076" y="48617"/>
                  <a:pt x="71189" y="48617"/>
                </a:cubicBezTo>
                <a:lnTo>
                  <a:pt x="32990" y="48617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49" name="Text 47"/>
          <p:cNvSpPr/>
          <p:nvPr/>
        </p:nvSpPr>
        <p:spPr>
          <a:xfrm>
            <a:off x="6539618" y="5560240"/>
            <a:ext cx="5254625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man 2 clone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79876" y="5771901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83344" y="111125"/>
                </a:moveTo>
                <a:lnTo>
                  <a:pt x="20836" y="111125"/>
                </a:lnTo>
                <a:cubicBezTo>
                  <a:pt x="9333" y="111125"/>
                  <a:pt x="0" y="101792"/>
                  <a:pt x="0" y="90289"/>
                </a:cubicBezTo>
                <a:lnTo>
                  <a:pt x="0" y="20836"/>
                </a:lnTo>
                <a:cubicBezTo>
                  <a:pt x="0" y="9333"/>
                  <a:pt x="9333" y="0"/>
                  <a:pt x="20836" y="0"/>
                </a:cubicBezTo>
                <a:lnTo>
                  <a:pt x="86816" y="0"/>
                </a:lnTo>
                <a:cubicBezTo>
                  <a:pt x="92568" y="0"/>
                  <a:pt x="97234" y="4666"/>
                  <a:pt x="97234" y="10418"/>
                </a:cubicBezTo>
                <a:lnTo>
                  <a:pt x="97234" y="72926"/>
                </a:lnTo>
                <a:cubicBezTo>
                  <a:pt x="97234" y="77462"/>
                  <a:pt x="94326" y="81325"/>
                  <a:pt x="90289" y="82758"/>
                </a:cubicBezTo>
                <a:lnTo>
                  <a:pt x="90289" y="97234"/>
                </a:lnTo>
                <a:cubicBezTo>
                  <a:pt x="94131" y="97234"/>
                  <a:pt x="97234" y="100338"/>
                  <a:pt x="97234" y="104180"/>
                </a:cubicBezTo>
                <a:cubicBezTo>
                  <a:pt x="97234" y="108021"/>
                  <a:pt x="94131" y="111125"/>
                  <a:pt x="90289" y="111125"/>
                </a:cubicBezTo>
                <a:lnTo>
                  <a:pt x="83344" y="111125"/>
                </a:lnTo>
                <a:close/>
                <a:moveTo>
                  <a:pt x="20836" y="83344"/>
                </a:moveTo>
                <a:cubicBezTo>
                  <a:pt x="16994" y="83344"/>
                  <a:pt x="13891" y="86447"/>
                  <a:pt x="13891" y="90289"/>
                </a:cubicBezTo>
                <a:cubicBezTo>
                  <a:pt x="13891" y="94131"/>
                  <a:pt x="16994" y="97234"/>
                  <a:pt x="20836" y="97234"/>
                </a:cubicBezTo>
                <a:lnTo>
                  <a:pt x="76398" y="97234"/>
                </a:lnTo>
                <a:lnTo>
                  <a:pt x="76398" y="83344"/>
                </a:lnTo>
                <a:lnTo>
                  <a:pt x="20836" y="83344"/>
                </a:lnTo>
                <a:close/>
                <a:moveTo>
                  <a:pt x="27781" y="32990"/>
                </a:moveTo>
                <a:cubicBezTo>
                  <a:pt x="27781" y="35877"/>
                  <a:pt x="30104" y="38199"/>
                  <a:pt x="32990" y="38199"/>
                </a:cubicBezTo>
                <a:lnTo>
                  <a:pt x="71189" y="38199"/>
                </a:lnTo>
                <a:cubicBezTo>
                  <a:pt x="74076" y="38199"/>
                  <a:pt x="76398" y="35877"/>
                  <a:pt x="76398" y="32990"/>
                </a:cubicBezTo>
                <a:cubicBezTo>
                  <a:pt x="76398" y="30104"/>
                  <a:pt x="74076" y="27781"/>
                  <a:pt x="71189" y="27781"/>
                </a:cubicBezTo>
                <a:lnTo>
                  <a:pt x="32990" y="27781"/>
                </a:lnTo>
                <a:cubicBezTo>
                  <a:pt x="30104" y="27781"/>
                  <a:pt x="27781" y="30104"/>
                  <a:pt x="27781" y="32990"/>
                </a:cubicBezTo>
                <a:close/>
                <a:moveTo>
                  <a:pt x="32990" y="48617"/>
                </a:moveTo>
                <a:cubicBezTo>
                  <a:pt x="30104" y="48617"/>
                  <a:pt x="27781" y="50940"/>
                  <a:pt x="27781" y="53826"/>
                </a:cubicBezTo>
                <a:cubicBezTo>
                  <a:pt x="27781" y="56713"/>
                  <a:pt x="30104" y="59035"/>
                  <a:pt x="32990" y="59035"/>
                </a:cubicBezTo>
                <a:lnTo>
                  <a:pt x="71189" y="59035"/>
                </a:lnTo>
                <a:cubicBezTo>
                  <a:pt x="74076" y="59035"/>
                  <a:pt x="76398" y="56713"/>
                  <a:pt x="76398" y="53826"/>
                </a:cubicBezTo>
                <a:cubicBezTo>
                  <a:pt x="76398" y="50940"/>
                  <a:pt x="74076" y="48617"/>
                  <a:pt x="71189" y="48617"/>
                </a:cubicBezTo>
                <a:lnTo>
                  <a:pt x="32990" y="48617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51" name="Text 49"/>
          <p:cNvSpPr/>
          <p:nvPr/>
        </p:nvSpPr>
        <p:spPr>
          <a:xfrm>
            <a:off x="6539618" y="5750740"/>
            <a:ext cx="5254625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man 7 namespaces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79876" y="5962401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83344" y="111125"/>
                </a:moveTo>
                <a:lnTo>
                  <a:pt x="20836" y="111125"/>
                </a:lnTo>
                <a:cubicBezTo>
                  <a:pt x="9333" y="111125"/>
                  <a:pt x="0" y="101792"/>
                  <a:pt x="0" y="90289"/>
                </a:cubicBezTo>
                <a:lnTo>
                  <a:pt x="0" y="20836"/>
                </a:lnTo>
                <a:cubicBezTo>
                  <a:pt x="0" y="9333"/>
                  <a:pt x="9333" y="0"/>
                  <a:pt x="20836" y="0"/>
                </a:cubicBezTo>
                <a:lnTo>
                  <a:pt x="86816" y="0"/>
                </a:lnTo>
                <a:cubicBezTo>
                  <a:pt x="92568" y="0"/>
                  <a:pt x="97234" y="4666"/>
                  <a:pt x="97234" y="10418"/>
                </a:cubicBezTo>
                <a:lnTo>
                  <a:pt x="97234" y="72926"/>
                </a:lnTo>
                <a:cubicBezTo>
                  <a:pt x="97234" y="77462"/>
                  <a:pt x="94326" y="81325"/>
                  <a:pt x="90289" y="82758"/>
                </a:cubicBezTo>
                <a:lnTo>
                  <a:pt x="90289" y="97234"/>
                </a:lnTo>
                <a:cubicBezTo>
                  <a:pt x="94131" y="97234"/>
                  <a:pt x="97234" y="100338"/>
                  <a:pt x="97234" y="104180"/>
                </a:cubicBezTo>
                <a:cubicBezTo>
                  <a:pt x="97234" y="108021"/>
                  <a:pt x="94131" y="111125"/>
                  <a:pt x="90289" y="111125"/>
                </a:cubicBezTo>
                <a:lnTo>
                  <a:pt x="83344" y="111125"/>
                </a:lnTo>
                <a:close/>
                <a:moveTo>
                  <a:pt x="20836" y="83344"/>
                </a:moveTo>
                <a:cubicBezTo>
                  <a:pt x="16994" y="83344"/>
                  <a:pt x="13891" y="86447"/>
                  <a:pt x="13891" y="90289"/>
                </a:cubicBezTo>
                <a:cubicBezTo>
                  <a:pt x="13891" y="94131"/>
                  <a:pt x="16994" y="97234"/>
                  <a:pt x="20836" y="97234"/>
                </a:cubicBezTo>
                <a:lnTo>
                  <a:pt x="76398" y="97234"/>
                </a:lnTo>
                <a:lnTo>
                  <a:pt x="76398" y="83344"/>
                </a:lnTo>
                <a:lnTo>
                  <a:pt x="20836" y="83344"/>
                </a:lnTo>
                <a:close/>
                <a:moveTo>
                  <a:pt x="27781" y="32990"/>
                </a:moveTo>
                <a:cubicBezTo>
                  <a:pt x="27781" y="35877"/>
                  <a:pt x="30104" y="38199"/>
                  <a:pt x="32990" y="38199"/>
                </a:cubicBezTo>
                <a:lnTo>
                  <a:pt x="71189" y="38199"/>
                </a:lnTo>
                <a:cubicBezTo>
                  <a:pt x="74076" y="38199"/>
                  <a:pt x="76398" y="35877"/>
                  <a:pt x="76398" y="32990"/>
                </a:cubicBezTo>
                <a:cubicBezTo>
                  <a:pt x="76398" y="30104"/>
                  <a:pt x="74076" y="27781"/>
                  <a:pt x="71189" y="27781"/>
                </a:cubicBezTo>
                <a:lnTo>
                  <a:pt x="32990" y="27781"/>
                </a:lnTo>
                <a:cubicBezTo>
                  <a:pt x="30104" y="27781"/>
                  <a:pt x="27781" y="30104"/>
                  <a:pt x="27781" y="32990"/>
                </a:cubicBezTo>
                <a:close/>
                <a:moveTo>
                  <a:pt x="32990" y="48617"/>
                </a:moveTo>
                <a:cubicBezTo>
                  <a:pt x="30104" y="48617"/>
                  <a:pt x="27781" y="50940"/>
                  <a:pt x="27781" y="53826"/>
                </a:cubicBezTo>
                <a:cubicBezTo>
                  <a:pt x="27781" y="56713"/>
                  <a:pt x="30104" y="59035"/>
                  <a:pt x="32990" y="59035"/>
                </a:cubicBezTo>
                <a:lnTo>
                  <a:pt x="71189" y="59035"/>
                </a:lnTo>
                <a:cubicBezTo>
                  <a:pt x="74076" y="59035"/>
                  <a:pt x="76398" y="56713"/>
                  <a:pt x="76398" y="53826"/>
                </a:cubicBezTo>
                <a:cubicBezTo>
                  <a:pt x="76398" y="50940"/>
                  <a:pt x="74076" y="48617"/>
                  <a:pt x="71189" y="48617"/>
                </a:cubicBezTo>
                <a:lnTo>
                  <a:pt x="32990" y="48617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53" name="Text 51"/>
          <p:cNvSpPr/>
          <p:nvPr/>
        </p:nvSpPr>
        <p:spPr>
          <a:xfrm>
            <a:off x="6539618" y="5941240"/>
            <a:ext cx="5254625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man 2 pivot_root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379876" y="6152901"/>
            <a:ext cx="97234" cy="111125"/>
          </a:xfrm>
          <a:custGeom>
            <a:avLst/>
            <a:gdLst/>
            <a:ahLst/>
            <a:cxnLst/>
            <a:rect l="l" t="t" r="r" b="b"/>
            <a:pathLst>
              <a:path w="97234" h="111125">
                <a:moveTo>
                  <a:pt x="83344" y="111125"/>
                </a:moveTo>
                <a:lnTo>
                  <a:pt x="20836" y="111125"/>
                </a:lnTo>
                <a:cubicBezTo>
                  <a:pt x="9333" y="111125"/>
                  <a:pt x="0" y="101792"/>
                  <a:pt x="0" y="90289"/>
                </a:cubicBezTo>
                <a:lnTo>
                  <a:pt x="0" y="20836"/>
                </a:lnTo>
                <a:cubicBezTo>
                  <a:pt x="0" y="9333"/>
                  <a:pt x="9333" y="0"/>
                  <a:pt x="20836" y="0"/>
                </a:cubicBezTo>
                <a:lnTo>
                  <a:pt x="86816" y="0"/>
                </a:lnTo>
                <a:cubicBezTo>
                  <a:pt x="92568" y="0"/>
                  <a:pt x="97234" y="4666"/>
                  <a:pt x="97234" y="10418"/>
                </a:cubicBezTo>
                <a:lnTo>
                  <a:pt x="97234" y="72926"/>
                </a:lnTo>
                <a:cubicBezTo>
                  <a:pt x="97234" y="77462"/>
                  <a:pt x="94326" y="81325"/>
                  <a:pt x="90289" y="82758"/>
                </a:cubicBezTo>
                <a:lnTo>
                  <a:pt x="90289" y="97234"/>
                </a:lnTo>
                <a:cubicBezTo>
                  <a:pt x="94131" y="97234"/>
                  <a:pt x="97234" y="100338"/>
                  <a:pt x="97234" y="104180"/>
                </a:cubicBezTo>
                <a:cubicBezTo>
                  <a:pt x="97234" y="108021"/>
                  <a:pt x="94131" y="111125"/>
                  <a:pt x="90289" y="111125"/>
                </a:cubicBezTo>
                <a:lnTo>
                  <a:pt x="83344" y="111125"/>
                </a:lnTo>
                <a:close/>
                <a:moveTo>
                  <a:pt x="20836" y="83344"/>
                </a:moveTo>
                <a:cubicBezTo>
                  <a:pt x="16994" y="83344"/>
                  <a:pt x="13891" y="86447"/>
                  <a:pt x="13891" y="90289"/>
                </a:cubicBezTo>
                <a:cubicBezTo>
                  <a:pt x="13891" y="94131"/>
                  <a:pt x="16994" y="97234"/>
                  <a:pt x="20836" y="97234"/>
                </a:cubicBezTo>
                <a:lnTo>
                  <a:pt x="76398" y="97234"/>
                </a:lnTo>
                <a:lnTo>
                  <a:pt x="76398" y="83344"/>
                </a:lnTo>
                <a:lnTo>
                  <a:pt x="20836" y="83344"/>
                </a:lnTo>
                <a:close/>
                <a:moveTo>
                  <a:pt x="27781" y="32990"/>
                </a:moveTo>
                <a:cubicBezTo>
                  <a:pt x="27781" y="35877"/>
                  <a:pt x="30104" y="38199"/>
                  <a:pt x="32990" y="38199"/>
                </a:cubicBezTo>
                <a:lnTo>
                  <a:pt x="71189" y="38199"/>
                </a:lnTo>
                <a:cubicBezTo>
                  <a:pt x="74076" y="38199"/>
                  <a:pt x="76398" y="35877"/>
                  <a:pt x="76398" y="32990"/>
                </a:cubicBezTo>
                <a:cubicBezTo>
                  <a:pt x="76398" y="30104"/>
                  <a:pt x="74076" y="27781"/>
                  <a:pt x="71189" y="27781"/>
                </a:cubicBezTo>
                <a:lnTo>
                  <a:pt x="32990" y="27781"/>
                </a:lnTo>
                <a:cubicBezTo>
                  <a:pt x="30104" y="27781"/>
                  <a:pt x="27781" y="30104"/>
                  <a:pt x="27781" y="32990"/>
                </a:cubicBezTo>
                <a:close/>
                <a:moveTo>
                  <a:pt x="32990" y="48617"/>
                </a:moveTo>
                <a:cubicBezTo>
                  <a:pt x="30104" y="48617"/>
                  <a:pt x="27781" y="50940"/>
                  <a:pt x="27781" y="53826"/>
                </a:cubicBezTo>
                <a:cubicBezTo>
                  <a:pt x="27781" y="56713"/>
                  <a:pt x="30104" y="59035"/>
                  <a:pt x="32990" y="59035"/>
                </a:cubicBezTo>
                <a:lnTo>
                  <a:pt x="71189" y="59035"/>
                </a:lnTo>
                <a:cubicBezTo>
                  <a:pt x="74076" y="59035"/>
                  <a:pt x="76398" y="56713"/>
                  <a:pt x="76398" y="53826"/>
                </a:cubicBezTo>
                <a:cubicBezTo>
                  <a:pt x="76398" y="50940"/>
                  <a:pt x="74076" y="48617"/>
                  <a:pt x="71189" y="48617"/>
                </a:cubicBezTo>
                <a:lnTo>
                  <a:pt x="32990" y="48617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55" name="Text 53"/>
          <p:cNvSpPr/>
          <p:nvPr/>
        </p:nvSpPr>
        <p:spPr>
          <a:xfrm>
            <a:off x="6539618" y="6131740"/>
            <a:ext cx="5254625" cy="15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man 7 cgroups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48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81000" y="1600200"/>
            <a:ext cx="876300" cy="57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5E5E5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202928" y="1676400"/>
            <a:ext cx="47053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Motivation &amp; Objectives</a:t>
            </a:r>
            <a:endParaRPr lang="en-US" sz="3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202928" y="2282693"/>
            <a:ext cx="4676775" cy="2762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Why containers matter and what we aim to achieve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800" y="1600200"/>
            <a:ext cx="981075" cy="57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5E5E5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02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326180" y="1676400"/>
            <a:ext cx="46005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Key Kernel Components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7326180" y="2095368"/>
            <a:ext cx="4572000" cy="2762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Namespaces, Cgroups, and pivot_root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81000" y="3070489"/>
            <a:ext cx="990600" cy="57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5E5E5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03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11407" y="3146689"/>
            <a:ext cx="45910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Implementation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1311407" y="3565658"/>
            <a:ext cx="4562475" cy="2762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 phases from UTS to full isolation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400800" y="3070489"/>
            <a:ext cx="990600" cy="57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5E5E5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04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330678" y="3146689"/>
            <a:ext cx="45910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Live Demo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7330678" y="3565658"/>
            <a:ext cx="4562475" cy="2762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Isolation, resource limits, and rootfs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381000" y="4540911"/>
            <a:ext cx="981075" cy="57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5E5E5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05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303470" y="4617111"/>
            <a:ext cx="106203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Challenges &amp; Insights</a:t>
            </a:r>
            <a:endParaRPr lang="en-US" sz="3200" dirty="0"/>
          </a:p>
        </p:txBody>
      </p:sp>
      <p:sp>
        <p:nvSpPr>
          <p:cNvPr id="18" name="Text 16"/>
          <p:cNvSpPr/>
          <p:nvPr/>
        </p:nvSpPr>
        <p:spPr>
          <a:xfrm>
            <a:off x="1219200" y="5020735"/>
            <a:ext cx="4163683" cy="72283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Lessons learned from building a container runtime from scratch</a:t>
            </a:r>
            <a:endParaRPr lang="en-US" dirty="0"/>
          </a:p>
        </p:txBody>
      </p:sp>
      <p:sp>
        <p:nvSpPr>
          <p:cNvPr id="19" name="Shape 17"/>
          <p:cNvSpPr/>
          <p:nvPr/>
        </p:nvSpPr>
        <p:spPr>
          <a:xfrm>
            <a:off x="381000" y="6015566"/>
            <a:ext cx="11430000" cy="8467"/>
          </a:xfrm>
          <a:custGeom>
            <a:avLst/>
            <a:gdLst/>
            <a:ahLst/>
            <a:cxnLst/>
            <a:rect l="l" t="t" r="r" b="b"/>
            <a:pathLst>
              <a:path w="11430000" h="8467">
                <a:moveTo>
                  <a:pt x="0" y="0"/>
                </a:moveTo>
                <a:lnTo>
                  <a:pt x="11430000" y="0"/>
                </a:lnTo>
                <a:lnTo>
                  <a:pt x="11430000" y="8467"/>
                </a:lnTo>
                <a:lnTo>
                  <a:pt x="0" y="8467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20" name="Text 14"/>
          <p:cNvSpPr/>
          <p:nvPr/>
        </p:nvSpPr>
        <p:spPr>
          <a:xfrm>
            <a:off x="6481194" y="4459288"/>
            <a:ext cx="981075" cy="571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5E5E5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06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7326180" y="4459288"/>
            <a:ext cx="106203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Contribution</a:t>
            </a:r>
            <a:endParaRPr lang="en-US" sz="3200" dirty="0"/>
          </a:p>
        </p:txBody>
      </p:sp>
      <p:sp>
        <p:nvSpPr>
          <p:cNvPr id="22" name="Text 16"/>
          <p:cNvSpPr/>
          <p:nvPr/>
        </p:nvSpPr>
        <p:spPr>
          <a:xfrm>
            <a:off x="7326180" y="5113947"/>
            <a:ext cx="10591800" cy="2762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Out cooperation  for this work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MOTIVATION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81000" y="945515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Why Containers?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409575" y="172643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74563" y="74563"/>
                </a:moveTo>
                <a:cubicBezTo>
                  <a:pt x="78760" y="70366"/>
                  <a:pt x="85546" y="70366"/>
                  <a:pt x="89699" y="74563"/>
                </a:cubicBezTo>
                <a:lnTo>
                  <a:pt x="114255" y="99120"/>
                </a:lnTo>
                <a:lnTo>
                  <a:pt x="138812" y="74563"/>
                </a:lnTo>
                <a:cubicBezTo>
                  <a:pt x="143009" y="70366"/>
                  <a:pt x="149796" y="70366"/>
                  <a:pt x="153948" y="74563"/>
                </a:cubicBezTo>
                <a:cubicBezTo>
                  <a:pt x="158100" y="78760"/>
                  <a:pt x="158145" y="85546"/>
                  <a:pt x="153948" y="89699"/>
                </a:cubicBezTo>
                <a:lnTo>
                  <a:pt x="129391" y="114255"/>
                </a:lnTo>
                <a:lnTo>
                  <a:pt x="153948" y="138812"/>
                </a:lnTo>
                <a:cubicBezTo>
                  <a:pt x="158145" y="143009"/>
                  <a:pt x="158145" y="149796"/>
                  <a:pt x="153948" y="153948"/>
                </a:cubicBezTo>
                <a:cubicBezTo>
                  <a:pt x="149751" y="158100"/>
                  <a:pt x="142964" y="158145"/>
                  <a:pt x="138812" y="153948"/>
                </a:cubicBezTo>
                <a:lnTo>
                  <a:pt x="114255" y="129391"/>
                </a:lnTo>
                <a:lnTo>
                  <a:pt x="89699" y="153948"/>
                </a:lnTo>
                <a:cubicBezTo>
                  <a:pt x="85502" y="158145"/>
                  <a:pt x="78715" y="158145"/>
                  <a:pt x="74563" y="153948"/>
                </a:cubicBezTo>
                <a:cubicBezTo>
                  <a:pt x="70411" y="149751"/>
                  <a:pt x="70366" y="142964"/>
                  <a:pt x="74563" y="138812"/>
                </a:cubicBezTo>
                <a:lnTo>
                  <a:pt x="99120" y="114255"/>
                </a:lnTo>
                <a:lnTo>
                  <a:pt x="74563" y="89699"/>
                </a:lnTo>
                <a:cubicBezTo>
                  <a:pt x="70366" y="85502"/>
                  <a:pt x="70366" y="78715"/>
                  <a:pt x="74563" y="74563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5" name="Text 3"/>
          <p:cNvSpPr/>
          <p:nvPr/>
        </p:nvSpPr>
        <p:spPr>
          <a:xfrm>
            <a:off x="781050" y="1688465"/>
            <a:ext cx="355917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Traditional Pain Points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409575" y="2355082"/>
            <a:ext cx="56483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 Dependency Hell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81000" y="3062472"/>
            <a:ext cx="56388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App A requires Python 3.6, App B requires Python 3.9 — </a:t>
            </a: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cannot coexist</a:t>
            </a: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on the same system.</a:t>
            </a:r>
            <a:endParaRPr lang="en-US" sz="2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09575" y="4040372"/>
            <a:ext cx="56483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 VM Overhead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81000" y="4481697"/>
            <a:ext cx="56388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Each VM needs a full Guest OS. </a:t>
            </a: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Minutes to boot</a:t>
            </a: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, </a:t>
            </a: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GBs of RAM</a:t>
            </a: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, and </a:t>
            </a: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GBs of disk</a:t>
            </a: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.</a:t>
            </a:r>
            <a:endParaRPr lang="en-US" sz="2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276975" y="172643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51983" y="94967"/>
                </a:moveTo>
                <a:lnTo>
                  <a:pt x="116265" y="152117"/>
                </a:lnTo>
                <a:cubicBezTo>
                  <a:pt x="114389" y="155109"/>
                  <a:pt x="111175" y="156984"/>
                  <a:pt x="107647" y="157163"/>
                </a:cubicBezTo>
                <a:cubicBezTo>
                  <a:pt x="104120" y="157341"/>
                  <a:pt x="100727" y="155734"/>
                  <a:pt x="98628" y="152876"/>
                </a:cubicBezTo>
                <a:lnTo>
                  <a:pt x="77197" y="124301"/>
                </a:lnTo>
                <a:cubicBezTo>
                  <a:pt x="73625" y="119569"/>
                  <a:pt x="74608" y="112871"/>
                  <a:pt x="79340" y="109299"/>
                </a:cubicBezTo>
                <a:cubicBezTo>
                  <a:pt x="84073" y="105727"/>
                  <a:pt x="90770" y="106710"/>
                  <a:pt x="94342" y="111443"/>
                </a:cubicBezTo>
                <a:lnTo>
                  <a:pt x="106397" y="127516"/>
                </a:lnTo>
                <a:lnTo>
                  <a:pt x="133811" y="83627"/>
                </a:lnTo>
                <a:cubicBezTo>
                  <a:pt x="136937" y="78626"/>
                  <a:pt x="143545" y="77063"/>
                  <a:pt x="148590" y="80233"/>
                </a:cubicBezTo>
                <a:cubicBezTo>
                  <a:pt x="153635" y="83403"/>
                  <a:pt x="155153" y="89967"/>
                  <a:pt x="151983" y="95012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1" name="Text 9"/>
          <p:cNvSpPr/>
          <p:nvPr/>
        </p:nvSpPr>
        <p:spPr>
          <a:xfrm>
            <a:off x="6648450" y="1688465"/>
            <a:ext cx="299275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 Solutions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6238875" y="2355082"/>
            <a:ext cx="56483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Shared Kernel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238875" y="2940552"/>
            <a:ext cx="563880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No Guest OS needed. </a:t>
            </a: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Lightweight and fast</a:t>
            </a: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with near-native performance.</a:t>
            </a:r>
            <a:endParaRPr lang="en-US" sz="2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276975" y="4040372"/>
            <a:ext cx="56483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Strong Isolation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343650" y="4716012"/>
            <a:ext cx="563880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Complete dependency independence. </a:t>
            </a: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Each container is self-contained</a:t>
            </a: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.</a:t>
            </a:r>
            <a:endParaRPr lang="en-US" sz="2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81000" y="5325534"/>
            <a:ext cx="11430000" cy="8467"/>
          </a:xfrm>
          <a:custGeom>
            <a:avLst/>
            <a:gdLst/>
            <a:ahLst/>
            <a:cxnLst/>
            <a:rect l="l" t="t" r="r" b="b"/>
            <a:pathLst>
              <a:path w="11430000" h="8467">
                <a:moveTo>
                  <a:pt x="0" y="0"/>
                </a:moveTo>
                <a:lnTo>
                  <a:pt x="11430000" y="0"/>
                </a:lnTo>
                <a:lnTo>
                  <a:pt x="11430000" y="8467"/>
                </a:lnTo>
                <a:lnTo>
                  <a:pt x="0" y="8467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17" name="Text 15"/>
          <p:cNvSpPr/>
          <p:nvPr/>
        </p:nvSpPr>
        <p:spPr>
          <a:xfrm>
            <a:off x="895350" y="5522173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VM vs CONTAINER COMPARISON</a:t>
            </a:r>
            <a:endParaRPr lang="en-US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47663" y="5901268"/>
            <a:ext cx="2228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Boot Time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95085" y="6167968"/>
            <a:ext cx="5048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min</a:t>
            </a:r>
            <a:endParaRPr lang="en-US" sz="20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374246" y="6210300"/>
            <a:ext cx="2571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E5E5E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→</a:t>
            </a:r>
            <a:endParaRPr lang="en-US" sz="1400" dirty="0">
              <a:solidFill>
                <a:srgbClr val="E5E5E5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607608" y="6167968"/>
            <a:ext cx="419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ms</a:t>
            </a:r>
            <a:endParaRPr lang="en-US" sz="20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664090" y="5901268"/>
            <a:ext cx="2228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Memory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3225535" y="6167968"/>
            <a:ext cx="4286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GB</a:t>
            </a:r>
            <a:endParaRPr lang="en-US" sz="20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634978" y="6210300"/>
            <a:ext cx="2571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E5E5E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→</a:t>
            </a:r>
            <a:endParaRPr lang="en-US" sz="1400" dirty="0">
              <a:solidFill>
                <a:srgbClr val="E5E5E5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3868341" y="6167968"/>
            <a:ext cx="4667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MB</a:t>
            </a:r>
            <a:endParaRPr lang="en-US" sz="20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980517" y="5901268"/>
            <a:ext cx="2228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Image Size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5542095" y="6167968"/>
            <a:ext cx="4286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GB</a:t>
            </a:r>
            <a:endParaRPr lang="en-US" sz="20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5951537" y="6210300"/>
            <a:ext cx="2571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E5E5E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→</a:t>
            </a:r>
            <a:endParaRPr lang="en-US" sz="1400" dirty="0">
              <a:solidFill>
                <a:srgbClr val="E5E5E5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6184900" y="6167968"/>
            <a:ext cx="4667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MB</a:t>
            </a:r>
            <a:endParaRPr lang="en-US" sz="20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7297076" y="5901268"/>
            <a:ext cx="2228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Overhead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7636537" y="6167968"/>
            <a:ext cx="7715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5-10%</a:t>
            </a:r>
            <a:endParaRPr lang="en-US" sz="20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8386895" y="6210300"/>
            <a:ext cx="2571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dirty="0">
                <a:solidFill>
                  <a:srgbClr val="E5E5E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→</a:t>
            </a:r>
            <a:endParaRPr lang="en-US" sz="1400" dirty="0">
              <a:solidFill>
                <a:srgbClr val="E5E5E5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8620258" y="6167968"/>
            <a:ext cx="571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&lt;2%</a:t>
            </a:r>
            <a:endParaRPr lang="en-US" sz="20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9613503" y="5901268"/>
            <a:ext cx="22288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Isolation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9856523" y="6167968"/>
            <a:ext cx="4667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VM</a:t>
            </a:r>
            <a:endParaRPr lang="en-US" sz="20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10362830" y="6210300"/>
            <a:ext cx="1905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E5E5E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≈</a:t>
            </a:r>
            <a:endParaRPr lang="en-US" b="1" dirty="0">
              <a:solidFill>
                <a:srgbClr val="E5E5E5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10462260" y="6167755"/>
            <a:ext cx="148463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</a:t>
            </a:r>
            <a:endParaRPr lang="en-US" sz="20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PROJECT GOALS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81000" y="842645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Objectives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414020" y="181864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5" name="Shape 3"/>
          <p:cNvSpPr/>
          <p:nvPr/>
        </p:nvSpPr>
        <p:spPr>
          <a:xfrm>
            <a:off x="542607" y="1923415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42863" y="32147"/>
                </a:moveTo>
                <a:lnTo>
                  <a:pt x="42863" y="53578"/>
                </a:lnTo>
                <a:lnTo>
                  <a:pt x="85725" y="53578"/>
                </a:lnTo>
                <a:lnTo>
                  <a:pt x="85725" y="32147"/>
                </a:lnTo>
                <a:cubicBezTo>
                  <a:pt x="85725" y="20326"/>
                  <a:pt x="76114" y="10716"/>
                  <a:pt x="64294" y="10716"/>
                </a:cubicBezTo>
                <a:cubicBezTo>
                  <a:pt x="52473" y="10716"/>
                  <a:pt x="42863" y="20326"/>
                  <a:pt x="42863" y="32147"/>
                </a:cubicBezTo>
                <a:close/>
                <a:moveTo>
                  <a:pt x="21431" y="53578"/>
                </a:moveTo>
                <a:lnTo>
                  <a:pt x="21431" y="32147"/>
                </a:lnTo>
                <a:cubicBezTo>
                  <a:pt x="21431" y="8472"/>
                  <a:pt x="40619" y="-10716"/>
                  <a:pt x="64294" y="-10716"/>
                </a:cubicBezTo>
                <a:cubicBezTo>
                  <a:pt x="87969" y="-10716"/>
                  <a:pt x="107156" y="8472"/>
                  <a:pt x="107156" y="32147"/>
                </a:cubicBezTo>
                <a:lnTo>
                  <a:pt x="107156" y="53578"/>
                </a:lnTo>
                <a:cubicBezTo>
                  <a:pt x="118977" y="53578"/>
                  <a:pt x="128588" y="63189"/>
                  <a:pt x="128588" y="75009"/>
                </a:cubicBezTo>
                <a:lnTo>
                  <a:pt x="128588" y="150019"/>
                </a:lnTo>
                <a:cubicBezTo>
                  <a:pt x="128588" y="161839"/>
                  <a:pt x="118977" y="171450"/>
                  <a:pt x="107156" y="171450"/>
                </a:cubicBezTo>
                <a:lnTo>
                  <a:pt x="21431" y="171450"/>
                </a:lnTo>
                <a:cubicBezTo>
                  <a:pt x="9611" y="171450"/>
                  <a:pt x="0" y="161839"/>
                  <a:pt x="0" y="150019"/>
                </a:cubicBezTo>
                <a:lnTo>
                  <a:pt x="0" y="75009"/>
                </a:lnTo>
                <a:cubicBezTo>
                  <a:pt x="0" y="63189"/>
                  <a:pt x="9611" y="53578"/>
                  <a:pt x="21431" y="53578"/>
                </a:cubicBezTo>
                <a:close/>
              </a:path>
            </a:pathLst>
          </a:custGeom>
          <a:solidFill>
            <a:srgbClr val="FAFAFA"/>
          </a:solidFill>
        </p:spPr>
      </p:sp>
      <p:sp>
        <p:nvSpPr>
          <p:cNvPr id="6" name="Text 4"/>
          <p:cNvSpPr/>
          <p:nvPr/>
        </p:nvSpPr>
        <p:spPr>
          <a:xfrm>
            <a:off x="909320" y="1856740"/>
            <a:ext cx="28257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Mandatory</a:t>
            </a:r>
            <a:endParaRPr lang="en-US" sz="3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33070" y="256603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8" name="Text 6"/>
          <p:cNvSpPr/>
          <p:nvPr/>
        </p:nvSpPr>
        <p:spPr>
          <a:xfrm>
            <a:off x="718820" y="2489835"/>
            <a:ext cx="461835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PID Namespace</a:t>
            </a:r>
            <a:r>
              <a:rPr lang="en-US" sz="2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— Process isolation</a:t>
            </a:r>
            <a:endParaRPr lang="en-US" sz="2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42595" y="308229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0" name="Text 8"/>
          <p:cNvSpPr/>
          <p:nvPr/>
        </p:nvSpPr>
        <p:spPr>
          <a:xfrm>
            <a:off x="671195" y="3007995"/>
            <a:ext cx="50253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MNT Namespace</a:t>
            </a:r>
            <a:r>
              <a:rPr lang="en-US" sz="2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— Mount isolation</a:t>
            </a:r>
            <a:endParaRPr lang="en-US" sz="2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33070" y="366204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2" name="Text 10"/>
          <p:cNvSpPr/>
          <p:nvPr/>
        </p:nvSpPr>
        <p:spPr>
          <a:xfrm>
            <a:off x="671195" y="3571240"/>
            <a:ext cx="476694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UTS Namespace</a:t>
            </a:r>
            <a:r>
              <a:rPr lang="en-US" sz="2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— Hostname isolation</a:t>
            </a:r>
            <a:endParaRPr lang="en-US" sz="2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33070" y="42227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4" name="Text 12"/>
          <p:cNvSpPr/>
          <p:nvPr/>
        </p:nvSpPr>
        <p:spPr>
          <a:xfrm>
            <a:off x="671195" y="4178935"/>
            <a:ext cx="499999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NET Namespace</a:t>
            </a:r>
            <a:r>
              <a:rPr lang="en-US" sz="2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— Network isolation</a:t>
            </a:r>
            <a:endParaRPr lang="en-US" sz="2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08940" y="482028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6" name="Text 14"/>
          <p:cNvSpPr/>
          <p:nvPr/>
        </p:nvSpPr>
        <p:spPr>
          <a:xfrm>
            <a:off x="695960" y="4727575"/>
            <a:ext cx="478980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IPC Namespace</a:t>
            </a:r>
            <a:r>
              <a:rPr lang="en-US" sz="2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— IPC object isolation</a:t>
            </a:r>
            <a:endParaRPr lang="en-US" sz="2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81000" y="5140748"/>
            <a:ext cx="5562600" cy="8467"/>
          </a:xfrm>
          <a:custGeom>
            <a:avLst/>
            <a:gdLst/>
            <a:ahLst/>
            <a:cxnLst/>
            <a:rect l="l" t="t" r="r" b="b"/>
            <a:pathLst>
              <a:path w="5562600" h="8467">
                <a:moveTo>
                  <a:pt x="0" y="0"/>
                </a:moveTo>
                <a:lnTo>
                  <a:pt x="5562600" y="0"/>
                </a:lnTo>
                <a:lnTo>
                  <a:pt x="5562600" y="8467"/>
                </a:lnTo>
                <a:lnTo>
                  <a:pt x="0" y="8467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18" name="Shape 16"/>
          <p:cNvSpPr/>
          <p:nvPr/>
        </p:nvSpPr>
        <p:spPr>
          <a:xfrm>
            <a:off x="381000" y="5334213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9" name="Text 17"/>
          <p:cNvSpPr/>
          <p:nvPr/>
        </p:nvSpPr>
        <p:spPr>
          <a:xfrm>
            <a:off x="718820" y="5310717"/>
            <a:ext cx="5400675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Verify: </a:t>
            </a:r>
            <a:r>
              <a:rPr lang="en-US" dirty="0">
                <a:solidFill>
                  <a:srgbClr val="86868B"/>
                </a:solidFill>
                <a:highlight>
                  <a:srgbClr val="F8F8F8">
                    <a:alpha val="10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ps aux </a:t>
            </a: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only shows container processes</a:t>
            </a:r>
            <a:endParaRPr lang="en-US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281420" y="181864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1" name="Shape 19"/>
          <p:cNvSpPr/>
          <p:nvPr/>
        </p:nvSpPr>
        <p:spPr>
          <a:xfrm>
            <a:off x="6377861" y="192341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03640" y="-6329"/>
                </a:moveTo>
                <a:cubicBezTo>
                  <a:pt x="102267" y="-9008"/>
                  <a:pt x="99488" y="-10716"/>
                  <a:pt x="96474" y="-10716"/>
                </a:cubicBezTo>
                <a:cubicBezTo>
                  <a:pt x="93460" y="-10716"/>
                  <a:pt x="90681" y="-9008"/>
                  <a:pt x="89308" y="-6329"/>
                </a:cubicBezTo>
                <a:lnTo>
                  <a:pt x="64662" y="41958"/>
                </a:lnTo>
                <a:lnTo>
                  <a:pt x="11117" y="50464"/>
                </a:lnTo>
                <a:cubicBezTo>
                  <a:pt x="8137" y="50933"/>
                  <a:pt x="5659" y="53042"/>
                  <a:pt x="4722" y="55922"/>
                </a:cubicBezTo>
                <a:cubicBezTo>
                  <a:pt x="3784" y="58802"/>
                  <a:pt x="4554" y="61950"/>
                  <a:pt x="6664" y="64093"/>
                </a:cubicBezTo>
                <a:lnTo>
                  <a:pt x="44972" y="102435"/>
                </a:lnTo>
                <a:lnTo>
                  <a:pt x="36534" y="155979"/>
                </a:lnTo>
                <a:cubicBezTo>
                  <a:pt x="36065" y="158960"/>
                  <a:pt x="37304" y="161973"/>
                  <a:pt x="39748" y="163748"/>
                </a:cubicBezTo>
                <a:cubicBezTo>
                  <a:pt x="42193" y="165523"/>
                  <a:pt x="45407" y="165791"/>
                  <a:pt x="48120" y="164418"/>
                </a:cubicBezTo>
                <a:lnTo>
                  <a:pt x="96474" y="139839"/>
                </a:lnTo>
                <a:lnTo>
                  <a:pt x="144795" y="164418"/>
                </a:lnTo>
                <a:cubicBezTo>
                  <a:pt x="147474" y="165791"/>
                  <a:pt x="150722" y="165523"/>
                  <a:pt x="153166" y="163748"/>
                </a:cubicBezTo>
                <a:cubicBezTo>
                  <a:pt x="155611" y="161973"/>
                  <a:pt x="156850" y="158993"/>
                  <a:pt x="156381" y="155979"/>
                </a:cubicBezTo>
                <a:lnTo>
                  <a:pt x="147909" y="102435"/>
                </a:lnTo>
                <a:lnTo>
                  <a:pt x="186217" y="64093"/>
                </a:lnTo>
                <a:cubicBezTo>
                  <a:pt x="188361" y="61950"/>
                  <a:pt x="189097" y="58802"/>
                  <a:pt x="188160" y="55922"/>
                </a:cubicBezTo>
                <a:cubicBezTo>
                  <a:pt x="187222" y="53042"/>
                  <a:pt x="184778" y="50933"/>
                  <a:pt x="181764" y="50464"/>
                </a:cubicBezTo>
                <a:lnTo>
                  <a:pt x="128253" y="41958"/>
                </a:lnTo>
                <a:lnTo>
                  <a:pt x="103640" y="-6329"/>
                </a:lnTo>
                <a:close/>
              </a:path>
            </a:pathLst>
          </a:custGeom>
          <a:solidFill>
            <a:srgbClr val="FAFAFA"/>
          </a:solidFill>
        </p:spPr>
      </p:sp>
      <p:sp>
        <p:nvSpPr>
          <p:cNvPr id="22" name="Text 20"/>
          <p:cNvSpPr/>
          <p:nvPr/>
        </p:nvSpPr>
        <p:spPr>
          <a:xfrm>
            <a:off x="6776720" y="1856740"/>
            <a:ext cx="361569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Optional</a:t>
            </a:r>
            <a:endParaRPr lang="en-US" sz="3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6316583" y="276077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45599" y="23474"/>
                </a:moveTo>
                <a:cubicBezTo>
                  <a:pt x="150387" y="26956"/>
                  <a:pt x="151459" y="33654"/>
                  <a:pt x="147976" y="38442"/>
                </a:cubicBezTo>
                <a:lnTo>
                  <a:pt x="62251" y="156314"/>
                </a:lnTo>
                <a:cubicBezTo>
                  <a:pt x="60409" y="158859"/>
                  <a:pt x="57563" y="160433"/>
                  <a:pt x="54415" y="160701"/>
                </a:cubicBezTo>
                <a:cubicBezTo>
                  <a:pt x="51268" y="160969"/>
                  <a:pt x="48220" y="159797"/>
                  <a:pt x="46010" y="157587"/>
                </a:cubicBezTo>
                <a:lnTo>
                  <a:pt x="3148" y="114724"/>
                </a:lnTo>
                <a:cubicBezTo>
                  <a:pt x="-1038" y="110538"/>
                  <a:pt x="-1038" y="103741"/>
                  <a:pt x="3148" y="99555"/>
                </a:cubicBezTo>
                <a:cubicBezTo>
                  <a:pt x="7334" y="95369"/>
                  <a:pt x="14131" y="95369"/>
                  <a:pt x="18317" y="99555"/>
                </a:cubicBezTo>
                <a:lnTo>
                  <a:pt x="52306" y="133543"/>
                </a:lnTo>
                <a:lnTo>
                  <a:pt x="130664" y="25818"/>
                </a:lnTo>
                <a:cubicBezTo>
                  <a:pt x="134146" y="21029"/>
                  <a:pt x="140843" y="19958"/>
                  <a:pt x="145632" y="2344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4" name="Text 22"/>
          <p:cNvSpPr/>
          <p:nvPr/>
        </p:nvSpPr>
        <p:spPr>
          <a:xfrm>
            <a:off x="6570980" y="2645410"/>
            <a:ext cx="53721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Option A: Cgroups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372225" y="3366770"/>
            <a:ext cx="5728970" cy="24765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Memory limit with OOM Kill testing. </a:t>
            </a:r>
            <a:r>
              <a:rPr lang="en-US" sz="2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Precise resource control</a:t>
            </a: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.</a:t>
            </a:r>
            <a:endParaRPr lang="en-US" sz="2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6315948" y="442383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45599" y="23474"/>
                </a:moveTo>
                <a:cubicBezTo>
                  <a:pt x="150387" y="26956"/>
                  <a:pt x="151459" y="33654"/>
                  <a:pt x="147976" y="38442"/>
                </a:cubicBezTo>
                <a:lnTo>
                  <a:pt x="62251" y="156314"/>
                </a:lnTo>
                <a:cubicBezTo>
                  <a:pt x="60409" y="158859"/>
                  <a:pt x="57563" y="160433"/>
                  <a:pt x="54415" y="160701"/>
                </a:cubicBezTo>
                <a:cubicBezTo>
                  <a:pt x="51268" y="160969"/>
                  <a:pt x="48220" y="159797"/>
                  <a:pt x="46010" y="157587"/>
                </a:cubicBezTo>
                <a:lnTo>
                  <a:pt x="3148" y="114724"/>
                </a:lnTo>
                <a:cubicBezTo>
                  <a:pt x="-1038" y="110538"/>
                  <a:pt x="-1038" y="103741"/>
                  <a:pt x="3148" y="99555"/>
                </a:cubicBezTo>
                <a:cubicBezTo>
                  <a:pt x="7334" y="95369"/>
                  <a:pt x="14131" y="95369"/>
                  <a:pt x="18317" y="99555"/>
                </a:cubicBezTo>
                <a:lnTo>
                  <a:pt x="52306" y="133543"/>
                </a:lnTo>
                <a:lnTo>
                  <a:pt x="130664" y="25818"/>
                </a:lnTo>
                <a:cubicBezTo>
                  <a:pt x="134146" y="21029"/>
                  <a:pt x="140843" y="19958"/>
                  <a:pt x="145632" y="23440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7" name="Text 25"/>
          <p:cNvSpPr/>
          <p:nvPr/>
        </p:nvSpPr>
        <p:spPr>
          <a:xfrm>
            <a:off x="6557645" y="4333240"/>
            <a:ext cx="53721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Option B: Rootfs</a:t>
            </a:r>
            <a:endParaRPr lang="en-US" sz="2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377940" y="4972050"/>
            <a:ext cx="5638800" cy="247650"/>
          </a:xfrm>
          <a:prstGeom prst="rect">
            <a:avLst/>
          </a:prstGeom>
          <a:noFill/>
        </p:spPr>
        <p:txBody>
          <a:bodyPr wrap="square" lIns="22860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pivot_root implementation with </a:t>
            </a:r>
            <a:r>
              <a:rPr lang="en-US" sz="2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Alpine Linux environment</a:t>
            </a: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.</a:t>
            </a:r>
            <a:endParaRPr lang="en-US" sz="2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381000" y="5672666"/>
            <a:ext cx="11430000" cy="8467"/>
          </a:xfrm>
          <a:custGeom>
            <a:avLst/>
            <a:gdLst/>
            <a:ahLst/>
            <a:cxnLst/>
            <a:rect l="l" t="t" r="r" b="b"/>
            <a:pathLst>
              <a:path w="11430000" h="8467">
                <a:moveTo>
                  <a:pt x="0" y="0"/>
                </a:moveTo>
                <a:lnTo>
                  <a:pt x="11430000" y="0"/>
                </a:lnTo>
                <a:lnTo>
                  <a:pt x="11430000" y="8467"/>
                </a:lnTo>
                <a:lnTo>
                  <a:pt x="0" y="8467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30" name="Text 28"/>
          <p:cNvSpPr/>
          <p:nvPr/>
        </p:nvSpPr>
        <p:spPr>
          <a:xfrm>
            <a:off x="934085" y="5905500"/>
            <a:ext cx="13430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Core Code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934085" y="6134100"/>
            <a:ext cx="141922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~460 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lines C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2515764" y="5962650"/>
            <a:ext cx="9525" cy="457200"/>
          </a:xfrm>
          <a:custGeom>
            <a:avLst/>
            <a:gdLst/>
            <a:ahLst/>
            <a:cxnLst/>
            <a:rect l="l" t="t" r="r" b="b"/>
            <a:pathLst>
              <a:path w="9525" h="457200">
                <a:moveTo>
                  <a:pt x="0" y="0"/>
                </a:moveTo>
                <a:lnTo>
                  <a:pt x="9525" y="0"/>
                </a:lnTo>
                <a:lnTo>
                  <a:pt x="95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33" name="Text 31"/>
          <p:cNvSpPr/>
          <p:nvPr/>
        </p:nvSpPr>
        <p:spPr>
          <a:xfrm>
            <a:off x="2830089" y="5905500"/>
            <a:ext cx="828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Phases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2830089" y="6134100"/>
            <a:ext cx="904875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 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stages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3900329" y="5962650"/>
            <a:ext cx="9525" cy="457200"/>
          </a:xfrm>
          <a:custGeom>
            <a:avLst/>
            <a:gdLst/>
            <a:ahLst/>
            <a:cxnLst/>
            <a:rect l="l" t="t" r="r" b="b"/>
            <a:pathLst>
              <a:path w="9525" h="457200">
                <a:moveTo>
                  <a:pt x="0" y="0"/>
                </a:moveTo>
                <a:lnTo>
                  <a:pt x="9525" y="0"/>
                </a:lnTo>
                <a:lnTo>
                  <a:pt x="952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36" name="Text 34"/>
          <p:cNvSpPr/>
          <p:nvPr/>
        </p:nvSpPr>
        <p:spPr>
          <a:xfrm>
            <a:off x="4214654" y="5905500"/>
            <a:ext cx="7620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Coverage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4214654" y="6134100"/>
            <a:ext cx="838200" cy="342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100 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%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7908290" y="6076950"/>
            <a:ext cx="311848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All mandatory + </a:t>
            </a:r>
            <a:r>
              <a:rPr lang="en-US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both options</a:t>
            </a:r>
            <a:endParaRPr lang="en-US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ARCHITECTURE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81000" y="8763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System Overview</a:t>
            </a:r>
            <a:endParaRPr lang="en-US" sz="3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85445" y="1695450"/>
            <a:ext cx="61817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CONTAINER TECHNOLOGY STACK</a:t>
            </a:r>
            <a:endParaRPr lang="en-US" sz="16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85233" y="2142068"/>
            <a:ext cx="6113992" cy="541867"/>
          </a:xfrm>
          <a:custGeom>
            <a:avLst/>
            <a:gdLst/>
            <a:ahLst/>
            <a:cxnLst/>
            <a:rect l="l" t="t" r="r" b="b"/>
            <a:pathLst>
              <a:path w="6113992" h="541867">
                <a:moveTo>
                  <a:pt x="76197" y="0"/>
                </a:moveTo>
                <a:lnTo>
                  <a:pt x="6037794" y="0"/>
                </a:lnTo>
                <a:cubicBezTo>
                  <a:pt x="6079877" y="0"/>
                  <a:pt x="6113992" y="34115"/>
                  <a:pt x="6113992" y="76197"/>
                </a:cubicBezTo>
                <a:lnTo>
                  <a:pt x="6113992" y="465669"/>
                </a:lnTo>
                <a:cubicBezTo>
                  <a:pt x="6113992" y="507752"/>
                  <a:pt x="6079877" y="541867"/>
                  <a:pt x="6037794" y="541867"/>
                </a:cubicBezTo>
                <a:lnTo>
                  <a:pt x="76197" y="541867"/>
                </a:lnTo>
                <a:cubicBezTo>
                  <a:pt x="34143" y="541867"/>
                  <a:pt x="0" y="507724"/>
                  <a:pt x="0" y="465669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1867" y="2298699"/>
            <a:ext cx="18002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Docker CLI / Kubernetes</a:t>
            </a:r>
            <a:endParaRPr lang="en-US" sz="12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647267" y="2336799"/>
            <a:ext cx="752475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Orchestration</a:t>
            </a:r>
            <a:endParaRPr lang="en-US" sz="900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383227" y="2827867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9" name="Shape 7"/>
          <p:cNvSpPr/>
          <p:nvPr/>
        </p:nvSpPr>
        <p:spPr>
          <a:xfrm>
            <a:off x="385233" y="3149599"/>
            <a:ext cx="6113992" cy="541867"/>
          </a:xfrm>
          <a:custGeom>
            <a:avLst/>
            <a:gdLst/>
            <a:ahLst/>
            <a:cxnLst/>
            <a:rect l="l" t="t" r="r" b="b"/>
            <a:pathLst>
              <a:path w="6113992" h="541867">
                <a:moveTo>
                  <a:pt x="76197" y="0"/>
                </a:moveTo>
                <a:lnTo>
                  <a:pt x="6037794" y="0"/>
                </a:lnTo>
                <a:cubicBezTo>
                  <a:pt x="6079877" y="0"/>
                  <a:pt x="6113992" y="34115"/>
                  <a:pt x="6113992" y="76197"/>
                </a:cubicBezTo>
                <a:lnTo>
                  <a:pt x="6113992" y="465669"/>
                </a:lnTo>
                <a:cubicBezTo>
                  <a:pt x="6113992" y="507752"/>
                  <a:pt x="6079877" y="541867"/>
                  <a:pt x="6037794" y="541867"/>
                </a:cubicBezTo>
                <a:lnTo>
                  <a:pt x="76197" y="541867"/>
                </a:lnTo>
                <a:cubicBezTo>
                  <a:pt x="34143" y="541867"/>
                  <a:pt x="0" y="507724"/>
                  <a:pt x="0" y="465669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1867" y="3306233"/>
            <a:ext cx="828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containerd</a:t>
            </a:r>
            <a:endParaRPr lang="en-US" sz="12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187156" y="3344333"/>
            <a:ext cx="1209675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Lifecycle Management</a:t>
            </a:r>
            <a:endParaRPr lang="en-US" sz="900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383227" y="3835401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13" name="Shape 11"/>
          <p:cNvSpPr/>
          <p:nvPr/>
        </p:nvSpPr>
        <p:spPr>
          <a:xfrm>
            <a:off x="385233" y="4157133"/>
            <a:ext cx="6113992" cy="770467"/>
          </a:xfrm>
          <a:custGeom>
            <a:avLst/>
            <a:gdLst/>
            <a:ahLst/>
            <a:cxnLst/>
            <a:rect l="l" t="t" r="r" b="b"/>
            <a:pathLst>
              <a:path w="6113992" h="770467">
                <a:moveTo>
                  <a:pt x="76199" y="0"/>
                </a:moveTo>
                <a:lnTo>
                  <a:pt x="6037793" y="0"/>
                </a:lnTo>
                <a:cubicBezTo>
                  <a:pt x="6079876" y="0"/>
                  <a:pt x="6113992" y="34116"/>
                  <a:pt x="6113992" y="76199"/>
                </a:cubicBezTo>
                <a:lnTo>
                  <a:pt x="6113992" y="694268"/>
                </a:lnTo>
                <a:cubicBezTo>
                  <a:pt x="6113992" y="736351"/>
                  <a:pt x="6079876" y="770467"/>
                  <a:pt x="6037793" y="770467"/>
                </a:cubicBezTo>
                <a:lnTo>
                  <a:pt x="76199" y="770467"/>
                </a:lnTo>
                <a:cubicBezTo>
                  <a:pt x="34116" y="770467"/>
                  <a:pt x="0" y="736351"/>
                  <a:pt x="0" y="694268"/>
                </a:cubicBezTo>
                <a:lnTo>
                  <a:pt x="0" y="76199"/>
                </a:lnTo>
                <a:cubicBezTo>
                  <a:pt x="0" y="34116"/>
                  <a:pt x="34116" y="0"/>
                  <a:pt x="76199" y="0"/>
                </a:cubicBezTo>
                <a:close/>
              </a:path>
            </a:pathLst>
          </a:custGeom>
          <a:solidFill>
            <a:srgbClr val="1D1D1D"/>
          </a:solidFill>
          <a:ln w="11289">
            <a:solidFill>
              <a:srgbClr val="1D1D1D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41867" y="4313767"/>
            <a:ext cx="3905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runc</a:t>
            </a:r>
            <a:endParaRPr lang="en-US" sz="12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402527" y="4351867"/>
            <a:ext cx="99060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Low-level Runtime</a:t>
            </a:r>
            <a:endParaRPr lang="en-US" sz="900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41867" y="4618567"/>
            <a:ext cx="5857875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0071E3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◄ Our Implementation</a:t>
            </a:r>
            <a:endParaRPr lang="en-US" sz="900" dirty="0">
              <a:solidFill>
                <a:srgbClr val="0071E3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383227" y="5071402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50423" y="149602"/>
                </a:moveTo>
                <a:cubicBezTo>
                  <a:pt x="54144" y="153323"/>
                  <a:pt x="60186" y="153323"/>
                  <a:pt x="63907" y="149602"/>
                </a:cubicBezTo>
                <a:lnTo>
                  <a:pt x="111532" y="101977"/>
                </a:lnTo>
                <a:cubicBezTo>
                  <a:pt x="115253" y="98256"/>
                  <a:pt x="115253" y="92214"/>
                  <a:pt x="111532" y="88493"/>
                </a:cubicBezTo>
                <a:cubicBezTo>
                  <a:pt x="107811" y="84773"/>
                  <a:pt x="101769" y="84773"/>
                  <a:pt x="98048" y="88493"/>
                </a:cubicBezTo>
                <a:lnTo>
                  <a:pt x="66675" y="119866"/>
                </a:lnTo>
                <a:lnTo>
                  <a:pt x="66675" y="9525"/>
                </a:lnTo>
                <a:cubicBezTo>
                  <a:pt x="66675" y="4256"/>
                  <a:pt x="62419" y="0"/>
                  <a:pt x="57150" y="0"/>
                </a:cubicBezTo>
                <a:cubicBezTo>
                  <a:pt x="51881" y="0"/>
                  <a:pt x="47625" y="4256"/>
                  <a:pt x="47625" y="9525"/>
                </a:cubicBezTo>
                <a:lnTo>
                  <a:pt x="47625" y="119866"/>
                </a:lnTo>
                <a:lnTo>
                  <a:pt x="16252" y="88493"/>
                </a:lnTo>
                <a:cubicBezTo>
                  <a:pt x="12531" y="84772"/>
                  <a:pt x="6489" y="84772"/>
                  <a:pt x="2768" y="88493"/>
                </a:cubicBezTo>
                <a:cubicBezTo>
                  <a:pt x="-953" y="92214"/>
                  <a:pt x="-953" y="98256"/>
                  <a:pt x="2768" y="101977"/>
                </a:cubicBezTo>
                <a:lnTo>
                  <a:pt x="50393" y="149602"/>
                </a:lnTo>
                <a:close/>
              </a:path>
            </a:pathLst>
          </a:custGeom>
          <a:solidFill>
            <a:srgbClr val="E5E5E5"/>
          </a:solidFill>
        </p:spPr>
      </p:sp>
      <p:sp>
        <p:nvSpPr>
          <p:cNvPr id="18" name="Shape 16"/>
          <p:cNvSpPr/>
          <p:nvPr/>
        </p:nvSpPr>
        <p:spPr>
          <a:xfrm>
            <a:off x="385233" y="5393135"/>
            <a:ext cx="6113992" cy="541867"/>
          </a:xfrm>
          <a:custGeom>
            <a:avLst/>
            <a:gdLst/>
            <a:ahLst/>
            <a:cxnLst/>
            <a:rect l="l" t="t" r="r" b="b"/>
            <a:pathLst>
              <a:path w="6113992" h="541867">
                <a:moveTo>
                  <a:pt x="76197" y="0"/>
                </a:moveTo>
                <a:lnTo>
                  <a:pt x="6037794" y="0"/>
                </a:lnTo>
                <a:cubicBezTo>
                  <a:pt x="6079877" y="0"/>
                  <a:pt x="6113992" y="34115"/>
                  <a:pt x="6113992" y="76197"/>
                </a:cubicBezTo>
                <a:lnTo>
                  <a:pt x="6113992" y="465669"/>
                </a:lnTo>
                <a:cubicBezTo>
                  <a:pt x="6113992" y="507752"/>
                  <a:pt x="6079877" y="541867"/>
                  <a:pt x="6037794" y="541867"/>
                </a:cubicBezTo>
                <a:lnTo>
                  <a:pt x="76197" y="541867"/>
                </a:lnTo>
                <a:cubicBezTo>
                  <a:pt x="34143" y="541867"/>
                  <a:pt x="0" y="507724"/>
                  <a:pt x="0" y="465669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41867" y="5549768"/>
            <a:ext cx="9429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Linux Kernel</a:t>
            </a:r>
            <a:endParaRPr lang="en-US" sz="12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962260" y="5587868"/>
            <a:ext cx="1438275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clone / cgroups / pivot_root</a:t>
            </a:r>
            <a:endParaRPr lang="en-US" sz="900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804686" y="1257300"/>
            <a:ext cx="50768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THREE PILLARS</a:t>
            </a:r>
            <a:endParaRPr lang="en-US" sz="16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6804686" y="1600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3" name="Text 21"/>
          <p:cNvSpPr/>
          <p:nvPr/>
        </p:nvSpPr>
        <p:spPr>
          <a:xfrm>
            <a:off x="6995848" y="1695450"/>
            <a:ext cx="171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4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414286" y="1600200"/>
            <a:ext cx="35718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Namespaces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414286" y="1905000"/>
            <a:ext cx="35623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Controls what processes can see — view isolation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6804686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27" name="Text 25"/>
          <p:cNvSpPr/>
          <p:nvPr/>
        </p:nvSpPr>
        <p:spPr>
          <a:xfrm>
            <a:off x="6979708" y="2381250"/>
            <a:ext cx="2000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4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414286" y="2286000"/>
            <a:ext cx="40290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Cgroups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414286" y="2590800"/>
            <a:ext cx="40195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Controls how much resources can use — resource limits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6804686" y="2971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0"/>
                </a:moveTo>
                <a:lnTo>
                  <a:pt x="342900" y="0"/>
                </a:lnTo>
                <a:cubicBezTo>
                  <a:pt x="405984" y="0"/>
                  <a:pt x="457200" y="51216"/>
                  <a:pt x="457200" y="114300"/>
                </a:cubicBezTo>
                <a:lnTo>
                  <a:pt x="457200" y="342900"/>
                </a:lnTo>
                <a:cubicBezTo>
                  <a:pt x="457200" y="405984"/>
                  <a:pt x="405984" y="457200"/>
                  <a:pt x="342900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1" name="Text 29"/>
          <p:cNvSpPr/>
          <p:nvPr/>
        </p:nvSpPr>
        <p:spPr>
          <a:xfrm>
            <a:off x="6977195" y="3067050"/>
            <a:ext cx="2095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4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7414286" y="2971800"/>
            <a:ext cx="37433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pivot_root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7414286" y="3276600"/>
            <a:ext cx="37338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Controls where processes live — filesystem isolation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6804475" y="3941444"/>
            <a:ext cx="4999567" cy="1837267"/>
          </a:xfrm>
          <a:custGeom>
            <a:avLst/>
            <a:gdLst/>
            <a:ahLst/>
            <a:cxnLst/>
            <a:rect l="l" t="t" r="r" b="b"/>
            <a:pathLst>
              <a:path w="4999567" h="1837267">
                <a:moveTo>
                  <a:pt x="76191" y="0"/>
                </a:moveTo>
                <a:lnTo>
                  <a:pt x="4923375" y="0"/>
                </a:lnTo>
                <a:cubicBezTo>
                  <a:pt x="4965455" y="0"/>
                  <a:pt x="4999567" y="34112"/>
                  <a:pt x="4999567" y="76191"/>
                </a:cubicBezTo>
                <a:lnTo>
                  <a:pt x="4999567" y="1761075"/>
                </a:lnTo>
                <a:cubicBezTo>
                  <a:pt x="4999567" y="1803155"/>
                  <a:pt x="4965455" y="1837267"/>
                  <a:pt x="4923375" y="1837267"/>
                </a:cubicBezTo>
                <a:lnTo>
                  <a:pt x="76191" y="1837267"/>
                </a:lnTo>
                <a:cubicBezTo>
                  <a:pt x="34112" y="1837267"/>
                  <a:pt x="0" y="1803155"/>
                  <a:pt x="0" y="1761075"/>
                </a:cubicBezTo>
                <a:lnTo>
                  <a:pt x="0" y="76191"/>
                </a:lnTo>
                <a:cubicBezTo>
                  <a:pt x="0" y="34140"/>
                  <a:pt x="34140" y="0"/>
                  <a:pt x="76191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999208" y="4136178"/>
            <a:ext cx="46767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PARENT-CHILD TIMELINE</a:t>
            </a:r>
            <a:endParaRPr lang="en-US" sz="16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6999208" y="44409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Parent (Host)</a:t>
            </a:r>
            <a:endParaRPr lang="en-US" sz="1600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6999208" y="47076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clone() →</a:t>
            </a:r>
            <a:endParaRPr lang="en-US" sz="16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6999208" y="49362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cgroup_setup()</a:t>
            </a:r>
            <a:endParaRPr lang="en-US" sz="16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6999208" y="51648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write(pipe) ──→</a:t>
            </a:r>
            <a:endParaRPr lang="en-US" sz="16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6999208" y="53934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waitpid()</a:t>
            </a:r>
            <a:endParaRPr lang="en-US" sz="16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9379532" y="44409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Child (Container)</a:t>
            </a:r>
            <a:endParaRPr lang="en-US" sz="1600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9379532" y="47076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child_function()</a:t>
            </a:r>
            <a:endParaRPr lang="en-US" sz="16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9379532" y="49362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read(pipe) ← wait</a:t>
            </a:r>
            <a:endParaRPr lang="en-US" sz="16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9379532" y="51648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sethostname()</a:t>
            </a:r>
            <a:endParaRPr lang="en-US" sz="16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9379532" y="5393478"/>
            <a:ext cx="22955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execvp() → shell</a:t>
            </a:r>
            <a:endParaRPr lang="en-US" sz="16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7275" y="357275"/>
            <a:ext cx="11539974" cy="1786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98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CODEBASE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57275" y="737542"/>
            <a:ext cx="11638224" cy="3572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Code Organization</a:t>
            </a:r>
            <a:endParaRPr lang="en-US" sz="3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357275" y="1179007"/>
            <a:ext cx="4537389" cy="1786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PROJECT STRUCTURE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61244" y="1504524"/>
            <a:ext cx="4473874" cy="3116230"/>
          </a:xfrm>
          <a:custGeom>
            <a:avLst/>
            <a:gdLst/>
            <a:ahLst/>
            <a:cxnLst/>
            <a:rect l="l" t="t" r="r" b="b"/>
            <a:pathLst>
              <a:path w="4473874" h="3116230">
                <a:moveTo>
                  <a:pt x="71455" y="0"/>
                </a:moveTo>
                <a:lnTo>
                  <a:pt x="4402418" y="0"/>
                </a:lnTo>
                <a:cubicBezTo>
                  <a:pt x="4441882" y="0"/>
                  <a:pt x="4473874" y="31992"/>
                  <a:pt x="4473874" y="71455"/>
                </a:cubicBezTo>
                <a:lnTo>
                  <a:pt x="4473874" y="3044774"/>
                </a:lnTo>
                <a:cubicBezTo>
                  <a:pt x="4473874" y="3084238"/>
                  <a:pt x="4441882" y="3116230"/>
                  <a:pt x="4402418" y="3116230"/>
                </a:cubicBezTo>
                <a:lnTo>
                  <a:pt x="71455" y="3116230"/>
                </a:lnTo>
                <a:cubicBezTo>
                  <a:pt x="31992" y="3116230"/>
                  <a:pt x="0" y="3084238"/>
                  <a:pt x="0" y="3044774"/>
                </a:cubicBezTo>
                <a:lnTo>
                  <a:pt x="0" y="71455"/>
                </a:lnTo>
                <a:cubicBezTo>
                  <a:pt x="0" y="32018"/>
                  <a:pt x="32018" y="0"/>
                  <a:pt x="71455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79755" y="1672590"/>
            <a:ext cx="2907030" cy="1733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CSC5031-container-project/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9579" y="1981206"/>
            <a:ext cx="4099727" cy="178637"/>
          </a:xfrm>
          <a:prstGeom prst="rect">
            <a:avLst/>
          </a:prstGeom>
          <a:noFill/>
        </p:spPr>
        <p:txBody>
          <a:bodyPr wrap="square" lIns="14291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├──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src/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9579" y="2223043"/>
            <a:ext cx="4099727" cy="178637"/>
          </a:xfrm>
          <a:prstGeom prst="rect">
            <a:avLst/>
          </a:prstGeom>
          <a:noFill/>
        </p:spPr>
        <p:txBody>
          <a:bodyPr wrap="square" lIns="28582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└──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container.c </a:t>
            </a:r>
            <a:r>
              <a:rPr lang="en-US" sz="14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[460 lines]</a:t>
            </a:r>
            <a:endParaRPr lang="en-US" sz="140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9579" y="2473137"/>
            <a:ext cx="4099727" cy="178637"/>
          </a:xfrm>
          <a:prstGeom prst="rect">
            <a:avLst/>
          </a:prstGeom>
          <a:noFill/>
        </p:spPr>
        <p:txBody>
          <a:bodyPr wrap="square" lIns="14291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├──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report/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79579" y="2723230"/>
            <a:ext cx="4099727" cy="178637"/>
          </a:xfrm>
          <a:prstGeom prst="rect">
            <a:avLst/>
          </a:prstGeom>
          <a:noFill/>
        </p:spPr>
        <p:txBody>
          <a:bodyPr wrap="square" lIns="28582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├──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Phase1-6.md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79579" y="2973322"/>
            <a:ext cx="4099727" cy="178637"/>
          </a:xfrm>
          <a:prstGeom prst="rect">
            <a:avLst/>
          </a:prstGeom>
          <a:noFill/>
        </p:spPr>
        <p:txBody>
          <a:bodyPr wrap="square" lIns="28582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├──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presentation.tex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79579" y="3223414"/>
            <a:ext cx="4099727" cy="178637"/>
          </a:xfrm>
          <a:prstGeom prst="rect">
            <a:avLst/>
          </a:prstGeom>
          <a:noFill/>
        </p:spPr>
        <p:txBody>
          <a:bodyPr wrap="square" lIns="28582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└──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report.tex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79579" y="3473507"/>
            <a:ext cx="4099727" cy="178637"/>
          </a:xfrm>
          <a:prstGeom prst="rect">
            <a:avLst/>
          </a:prstGeom>
          <a:noFill/>
        </p:spPr>
        <p:txBody>
          <a:bodyPr wrap="square" lIns="14291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├──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scripts/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79579" y="3723599"/>
            <a:ext cx="4099727" cy="178637"/>
          </a:xfrm>
          <a:prstGeom prst="rect">
            <a:avLst/>
          </a:prstGeom>
          <a:noFill/>
        </p:spPr>
        <p:txBody>
          <a:bodyPr wrap="square" lIns="28582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└──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setup_rootfs.sh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79579" y="3973691"/>
            <a:ext cx="4099727" cy="178637"/>
          </a:xfrm>
          <a:prstGeom prst="rect">
            <a:avLst/>
          </a:prstGeom>
          <a:noFill/>
        </p:spPr>
        <p:txBody>
          <a:bodyPr wrap="square" lIns="14291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├──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rootfs/ 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[Alpine]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79579" y="4223784"/>
            <a:ext cx="4099727" cy="178637"/>
          </a:xfrm>
          <a:prstGeom prst="rect">
            <a:avLst/>
          </a:prstGeom>
          <a:noFill/>
        </p:spPr>
        <p:txBody>
          <a:bodyPr wrap="square" lIns="14291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└──</a:t>
            </a: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Makefile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23315" y="4709848"/>
            <a:ext cx="4474866" cy="652026"/>
          </a:xfrm>
          <a:custGeom>
            <a:avLst/>
            <a:gdLst/>
            <a:ahLst/>
            <a:cxnLst/>
            <a:rect l="l" t="t" r="r" b="b"/>
            <a:pathLst>
              <a:path w="4474866" h="652026">
                <a:moveTo>
                  <a:pt x="71456" y="0"/>
                </a:moveTo>
                <a:lnTo>
                  <a:pt x="4403410" y="0"/>
                </a:lnTo>
                <a:cubicBezTo>
                  <a:pt x="4442874" y="0"/>
                  <a:pt x="4474866" y="31992"/>
                  <a:pt x="4474866" y="71456"/>
                </a:cubicBezTo>
                <a:lnTo>
                  <a:pt x="4474866" y="580571"/>
                </a:lnTo>
                <a:cubicBezTo>
                  <a:pt x="4474866" y="620035"/>
                  <a:pt x="4442874" y="652026"/>
                  <a:pt x="4403410" y="652026"/>
                </a:cubicBezTo>
                <a:lnTo>
                  <a:pt x="71456" y="652026"/>
                </a:lnTo>
                <a:cubicBezTo>
                  <a:pt x="32018" y="652026"/>
                  <a:pt x="0" y="620008"/>
                  <a:pt x="0" y="580571"/>
                </a:cubicBezTo>
                <a:lnTo>
                  <a:pt x="0" y="71456"/>
                </a:lnTo>
                <a:cubicBezTo>
                  <a:pt x="0" y="32018"/>
                  <a:pt x="32018" y="0"/>
                  <a:pt x="71456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8" name="Text 16"/>
          <p:cNvSpPr/>
          <p:nvPr/>
        </p:nvSpPr>
        <p:spPr>
          <a:xfrm>
            <a:off x="566225" y="4852758"/>
            <a:ext cx="4242637" cy="1429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# Build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66225" y="5031273"/>
            <a:ext cx="4247103" cy="1875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make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423315" y="5431345"/>
            <a:ext cx="4474866" cy="652026"/>
          </a:xfrm>
          <a:custGeom>
            <a:avLst/>
            <a:gdLst/>
            <a:ahLst/>
            <a:cxnLst/>
            <a:rect l="l" t="t" r="r" b="b"/>
            <a:pathLst>
              <a:path w="4474866" h="652026">
                <a:moveTo>
                  <a:pt x="71456" y="0"/>
                </a:moveTo>
                <a:lnTo>
                  <a:pt x="4403410" y="0"/>
                </a:lnTo>
                <a:cubicBezTo>
                  <a:pt x="4442874" y="0"/>
                  <a:pt x="4474866" y="31992"/>
                  <a:pt x="4474866" y="71456"/>
                </a:cubicBezTo>
                <a:lnTo>
                  <a:pt x="4474866" y="580571"/>
                </a:lnTo>
                <a:cubicBezTo>
                  <a:pt x="4474866" y="620035"/>
                  <a:pt x="4442874" y="652026"/>
                  <a:pt x="4403410" y="652026"/>
                </a:cubicBezTo>
                <a:lnTo>
                  <a:pt x="71456" y="652026"/>
                </a:lnTo>
                <a:cubicBezTo>
                  <a:pt x="32018" y="652026"/>
                  <a:pt x="0" y="620008"/>
                  <a:pt x="0" y="580571"/>
                </a:cubicBezTo>
                <a:lnTo>
                  <a:pt x="0" y="71456"/>
                </a:lnTo>
                <a:cubicBezTo>
                  <a:pt x="0" y="32018"/>
                  <a:pt x="32018" y="0"/>
                  <a:pt x="71456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1" name="Text 19"/>
          <p:cNvSpPr/>
          <p:nvPr/>
        </p:nvSpPr>
        <p:spPr>
          <a:xfrm>
            <a:off x="566225" y="5574255"/>
            <a:ext cx="4242637" cy="1429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# Prepare rootfs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66225" y="5752766"/>
            <a:ext cx="4247103" cy="1875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make rootfs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23315" y="6152842"/>
            <a:ext cx="4474866" cy="652026"/>
          </a:xfrm>
          <a:custGeom>
            <a:avLst/>
            <a:gdLst/>
            <a:ahLst/>
            <a:cxnLst/>
            <a:rect l="l" t="t" r="r" b="b"/>
            <a:pathLst>
              <a:path w="4474866" h="652026">
                <a:moveTo>
                  <a:pt x="71456" y="0"/>
                </a:moveTo>
                <a:lnTo>
                  <a:pt x="4403410" y="0"/>
                </a:lnTo>
                <a:cubicBezTo>
                  <a:pt x="4442874" y="0"/>
                  <a:pt x="4474866" y="31992"/>
                  <a:pt x="4474866" y="71456"/>
                </a:cubicBezTo>
                <a:lnTo>
                  <a:pt x="4474866" y="580571"/>
                </a:lnTo>
                <a:cubicBezTo>
                  <a:pt x="4474866" y="620035"/>
                  <a:pt x="4442874" y="652026"/>
                  <a:pt x="4403410" y="652026"/>
                </a:cubicBezTo>
                <a:lnTo>
                  <a:pt x="71456" y="652026"/>
                </a:lnTo>
                <a:cubicBezTo>
                  <a:pt x="32018" y="652026"/>
                  <a:pt x="0" y="620008"/>
                  <a:pt x="0" y="580571"/>
                </a:cubicBezTo>
                <a:lnTo>
                  <a:pt x="0" y="71456"/>
                </a:lnTo>
                <a:cubicBezTo>
                  <a:pt x="0" y="32018"/>
                  <a:pt x="32018" y="0"/>
                  <a:pt x="71456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4" name="Text 22"/>
          <p:cNvSpPr/>
          <p:nvPr/>
        </p:nvSpPr>
        <p:spPr>
          <a:xfrm>
            <a:off x="566225" y="6295752"/>
            <a:ext cx="4242637" cy="1429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# Run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566225" y="6474263"/>
            <a:ext cx="4247103" cy="1875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sudo ./container</a:t>
            </a:r>
            <a:endParaRPr lang="en-US" sz="14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120938" y="1179007"/>
            <a:ext cx="6779288" cy="1786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CONTAINER.C MODULES</a:t>
            </a:r>
            <a:endParaRPr lang="en-US" sz="16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5124907" y="1504524"/>
            <a:ext cx="6706841" cy="686761"/>
          </a:xfrm>
          <a:custGeom>
            <a:avLst/>
            <a:gdLst/>
            <a:ahLst/>
            <a:cxnLst/>
            <a:rect l="l" t="t" r="r" b="b"/>
            <a:pathLst>
              <a:path w="6706841" h="686761">
                <a:moveTo>
                  <a:pt x="71458" y="0"/>
                </a:moveTo>
                <a:lnTo>
                  <a:pt x="6635383" y="0"/>
                </a:lnTo>
                <a:cubicBezTo>
                  <a:pt x="6674848" y="0"/>
                  <a:pt x="6706841" y="31993"/>
                  <a:pt x="6706841" y="71458"/>
                </a:cubicBezTo>
                <a:lnTo>
                  <a:pt x="6706841" y="615304"/>
                </a:lnTo>
                <a:cubicBezTo>
                  <a:pt x="6706841" y="654769"/>
                  <a:pt x="6674848" y="686761"/>
                  <a:pt x="6635383" y="686761"/>
                </a:cubicBezTo>
                <a:lnTo>
                  <a:pt x="71458" y="686761"/>
                </a:lnTo>
                <a:cubicBezTo>
                  <a:pt x="31993" y="686761"/>
                  <a:pt x="0" y="654769"/>
                  <a:pt x="0" y="615304"/>
                </a:cubicBezTo>
                <a:lnTo>
                  <a:pt x="0" y="71458"/>
                </a:lnTo>
                <a:cubicBezTo>
                  <a:pt x="0" y="32019"/>
                  <a:pt x="32019" y="0"/>
                  <a:pt x="71458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147310" y="1704975"/>
            <a:ext cx="695960" cy="285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24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15%</a:t>
            </a:r>
            <a:endParaRPr lang="en-US" sz="24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5986337" y="1651403"/>
            <a:ext cx="5769987" cy="2143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Error Handling</a:t>
            </a:r>
            <a:endParaRPr lang="en-US" sz="1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5986337" y="1865768"/>
            <a:ext cx="5761055" cy="1786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die(), die_errno()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5124907" y="2306407"/>
            <a:ext cx="6706841" cy="686761"/>
          </a:xfrm>
          <a:custGeom>
            <a:avLst/>
            <a:gdLst/>
            <a:ahLst/>
            <a:cxnLst/>
            <a:rect l="l" t="t" r="r" b="b"/>
            <a:pathLst>
              <a:path w="6706841" h="686761">
                <a:moveTo>
                  <a:pt x="71458" y="0"/>
                </a:moveTo>
                <a:lnTo>
                  <a:pt x="6635383" y="0"/>
                </a:lnTo>
                <a:cubicBezTo>
                  <a:pt x="6674848" y="0"/>
                  <a:pt x="6706841" y="31993"/>
                  <a:pt x="6706841" y="71458"/>
                </a:cubicBezTo>
                <a:lnTo>
                  <a:pt x="6706841" y="615304"/>
                </a:lnTo>
                <a:cubicBezTo>
                  <a:pt x="6706841" y="654769"/>
                  <a:pt x="6674848" y="686761"/>
                  <a:pt x="6635383" y="686761"/>
                </a:cubicBezTo>
                <a:lnTo>
                  <a:pt x="71458" y="686761"/>
                </a:lnTo>
                <a:cubicBezTo>
                  <a:pt x="31993" y="686761"/>
                  <a:pt x="0" y="654769"/>
                  <a:pt x="0" y="615304"/>
                </a:cubicBezTo>
                <a:lnTo>
                  <a:pt x="0" y="71458"/>
                </a:lnTo>
                <a:cubicBezTo>
                  <a:pt x="0" y="32019"/>
                  <a:pt x="32019" y="0"/>
                  <a:pt x="71458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930140" y="2506980"/>
            <a:ext cx="913130" cy="285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24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20%</a:t>
            </a:r>
            <a:endParaRPr lang="en-US" sz="24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5986337" y="2453285"/>
            <a:ext cx="5769987" cy="2143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Helper Functions</a:t>
            </a:r>
            <a:endParaRPr lang="en-US" sz="1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5986337" y="2667650"/>
            <a:ext cx="5761055" cy="1786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check_root(), parse_mem_limit(), validate_rootfs()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5124907" y="3108291"/>
            <a:ext cx="6706841" cy="686761"/>
          </a:xfrm>
          <a:custGeom>
            <a:avLst/>
            <a:gdLst/>
            <a:ahLst/>
            <a:cxnLst/>
            <a:rect l="l" t="t" r="r" b="b"/>
            <a:pathLst>
              <a:path w="6706841" h="686761">
                <a:moveTo>
                  <a:pt x="71458" y="0"/>
                </a:moveTo>
                <a:lnTo>
                  <a:pt x="6635383" y="0"/>
                </a:lnTo>
                <a:cubicBezTo>
                  <a:pt x="6674848" y="0"/>
                  <a:pt x="6706841" y="31993"/>
                  <a:pt x="6706841" y="71458"/>
                </a:cubicBezTo>
                <a:lnTo>
                  <a:pt x="6706841" y="615304"/>
                </a:lnTo>
                <a:cubicBezTo>
                  <a:pt x="6706841" y="654769"/>
                  <a:pt x="6674848" y="686761"/>
                  <a:pt x="6635383" y="686761"/>
                </a:cubicBezTo>
                <a:lnTo>
                  <a:pt x="71458" y="686761"/>
                </a:lnTo>
                <a:cubicBezTo>
                  <a:pt x="31993" y="686761"/>
                  <a:pt x="0" y="654769"/>
                  <a:pt x="0" y="615304"/>
                </a:cubicBezTo>
                <a:lnTo>
                  <a:pt x="0" y="71458"/>
                </a:lnTo>
                <a:cubicBezTo>
                  <a:pt x="0" y="32019"/>
                  <a:pt x="32019" y="0"/>
                  <a:pt x="71458" y="0"/>
                </a:cubicBezTo>
                <a:close/>
              </a:path>
            </a:pathLst>
          </a:custGeom>
          <a:solidFill>
            <a:srgbClr val="1D1D1D"/>
          </a:solidFill>
          <a:ln w="11289">
            <a:solidFill>
              <a:srgbClr val="1D1D1D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120005" y="3308985"/>
            <a:ext cx="723265" cy="285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24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25%</a:t>
            </a:r>
            <a:endParaRPr lang="en-US" sz="24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5986337" y="3255169"/>
            <a:ext cx="5769987" cy="2143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Cgroups Layer</a:t>
            </a:r>
            <a:endParaRPr lang="en-US" sz="16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5986337" y="3469534"/>
            <a:ext cx="5761055" cy="1786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cgroup_setup(), cgroup_teardown()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5124907" y="3910175"/>
            <a:ext cx="6706841" cy="686761"/>
          </a:xfrm>
          <a:custGeom>
            <a:avLst/>
            <a:gdLst/>
            <a:ahLst/>
            <a:cxnLst/>
            <a:rect l="l" t="t" r="r" b="b"/>
            <a:pathLst>
              <a:path w="6706841" h="686761">
                <a:moveTo>
                  <a:pt x="71458" y="0"/>
                </a:moveTo>
                <a:lnTo>
                  <a:pt x="6635383" y="0"/>
                </a:lnTo>
                <a:cubicBezTo>
                  <a:pt x="6674848" y="0"/>
                  <a:pt x="6706841" y="31993"/>
                  <a:pt x="6706841" y="71458"/>
                </a:cubicBezTo>
                <a:lnTo>
                  <a:pt x="6706841" y="615304"/>
                </a:lnTo>
                <a:cubicBezTo>
                  <a:pt x="6706841" y="654769"/>
                  <a:pt x="6674848" y="686761"/>
                  <a:pt x="6635383" y="686761"/>
                </a:cubicBezTo>
                <a:lnTo>
                  <a:pt x="71458" y="686761"/>
                </a:lnTo>
                <a:cubicBezTo>
                  <a:pt x="31993" y="686761"/>
                  <a:pt x="0" y="654769"/>
                  <a:pt x="0" y="615304"/>
                </a:cubicBezTo>
                <a:lnTo>
                  <a:pt x="0" y="71458"/>
                </a:lnTo>
                <a:cubicBezTo>
                  <a:pt x="0" y="32019"/>
                  <a:pt x="32019" y="0"/>
                  <a:pt x="71458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115560" y="4110355"/>
            <a:ext cx="727710" cy="285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24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15%</a:t>
            </a:r>
            <a:endParaRPr lang="en-US" sz="24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5986337" y="4057053"/>
            <a:ext cx="5769987" cy="2143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pivot_root Layer</a:t>
            </a:r>
            <a:endParaRPr lang="en-US" sz="1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5986337" y="4271417"/>
            <a:ext cx="5761055" cy="1786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do_pivot_root()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5124907" y="4712059"/>
            <a:ext cx="6706841" cy="686761"/>
          </a:xfrm>
          <a:custGeom>
            <a:avLst/>
            <a:gdLst/>
            <a:ahLst/>
            <a:cxnLst/>
            <a:rect l="l" t="t" r="r" b="b"/>
            <a:pathLst>
              <a:path w="6706841" h="686761">
                <a:moveTo>
                  <a:pt x="71458" y="0"/>
                </a:moveTo>
                <a:lnTo>
                  <a:pt x="6635383" y="0"/>
                </a:lnTo>
                <a:cubicBezTo>
                  <a:pt x="6674848" y="0"/>
                  <a:pt x="6706841" y="31993"/>
                  <a:pt x="6706841" y="71458"/>
                </a:cubicBezTo>
                <a:lnTo>
                  <a:pt x="6706841" y="615304"/>
                </a:lnTo>
                <a:cubicBezTo>
                  <a:pt x="6706841" y="654769"/>
                  <a:pt x="6674848" y="686761"/>
                  <a:pt x="6635383" y="686761"/>
                </a:cubicBezTo>
                <a:lnTo>
                  <a:pt x="71458" y="686761"/>
                </a:lnTo>
                <a:cubicBezTo>
                  <a:pt x="31993" y="686761"/>
                  <a:pt x="0" y="654769"/>
                  <a:pt x="0" y="615304"/>
                </a:cubicBezTo>
                <a:lnTo>
                  <a:pt x="0" y="71458"/>
                </a:lnTo>
                <a:cubicBezTo>
                  <a:pt x="0" y="32019"/>
                  <a:pt x="32019" y="0"/>
                  <a:pt x="71458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893945" y="4912360"/>
            <a:ext cx="949325" cy="285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24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15%</a:t>
            </a:r>
            <a:endParaRPr lang="en-US" sz="24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5986337" y="4858936"/>
            <a:ext cx="5769987" cy="2143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 Entry</a:t>
            </a:r>
            <a:endParaRPr lang="en-US" sz="1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5986337" y="5073301"/>
            <a:ext cx="5761055" cy="1786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child_function()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7" name="Shape 45"/>
          <p:cNvSpPr/>
          <p:nvPr/>
        </p:nvSpPr>
        <p:spPr>
          <a:xfrm>
            <a:off x="5124907" y="5513942"/>
            <a:ext cx="6706841" cy="686761"/>
          </a:xfrm>
          <a:custGeom>
            <a:avLst/>
            <a:gdLst/>
            <a:ahLst/>
            <a:cxnLst/>
            <a:rect l="l" t="t" r="r" b="b"/>
            <a:pathLst>
              <a:path w="6706841" h="686761">
                <a:moveTo>
                  <a:pt x="71458" y="0"/>
                </a:moveTo>
                <a:lnTo>
                  <a:pt x="6635383" y="0"/>
                </a:lnTo>
                <a:cubicBezTo>
                  <a:pt x="6674848" y="0"/>
                  <a:pt x="6706841" y="31993"/>
                  <a:pt x="6706841" y="71458"/>
                </a:cubicBezTo>
                <a:lnTo>
                  <a:pt x="6706841" y="615304"/>
                </a:lnTo>
                <a:cubicBezTo>
                  <a:pt x="6706841" y="654769"/>
                  <a:pt x="6674848" y="686761"/>
                  <a:pt x="6635383" y="686761"/>
                </a:cubicBezTo>
                <a:lnTo>
                  <a:pt x="71458" y="686761"/>
                </a:lnTo>
                <a:cubicBezTo>
                  <a:pt x="31993" y="686761"/>
                  <a:pt x="0" y="654769"/>
                  <a:pt x="0" y="615304"/>
                </a:cubicBezTo>
                <a:lnTo>
                  <a:pt x="0" y="71458"/>
                </a:lnTo>
                <a:cubicBezTo>
                  <a:pt x="0" y="32019"/>
                  <a:pt x="32019" y="0"/>
                  <a:pt x="71458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4809490" y="5714365"/>
            <a:ext cx="1033780" cy="285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2400" b="1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10%</a:t>
            </a:r>
            <a:endParaRPr lang="en-US" sz="2400" b="1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5986337" y="5660820"/>
            <a:ext cx="5769987" cy="21436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Main Flow</a:t>
            </a:r>
            <a:endParaRPr lang="en-US" sz="16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5986337" y="5875185"/>
            <a:ext cx="5761055" cy="1786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main()</a:t>
            </a:r>
            <a:endParaRPr 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105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PHASE 1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1000" y="795655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UTS Namespace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388302" y="1633220"/>
            <a:ext cx="11515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Hostname Isolation — The Simplest Form of Isolation</a:t>
            </a:r>
            <a:endParaRPr lang="en-US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81000" y="2112010"/>
            <a:ext cx="56292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GOAL</a:t>
            </a:r>
            <a:endParaRPr lang="en-US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61950" y="2664460"/>
            <a:ext cx="56578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Isolate hostname and domainname between host and container</a:t>
            </a:r>
            <a:endParaRPr lang="en-US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16890" y="3680460"/>
            <a:ext cx="56292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CORE CODE</a:t>
            </a:r>
            <a:endParaRPr lang="en-US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16890" y="4143375"/>
            <a:ext cx="53197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Create child process with UTS isolation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16890" y="4417614"/>
            <a:ext cx="53197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int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flags = CLONE_NEWUTS | SIGCHLD;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16890" y="4615658"/>
            <a:ext cx="53197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pid_t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pid = </a:t>
            </a:r>
            <a:r>
              <a:rPr lang="en-US" sz="10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clone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(child_func, stack_top, flags, NULL);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16890" y="4953395"/>
            <a:ext cx="1967574" cy="14393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// Set hostname inside child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16890" y="5126036"/>
            <a:ext cx="531971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sethostname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 </a:t>
            </a: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"mini-container"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, </a:t>
            </a: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14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);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248400" y="1600200"/>
            <a:ext cx="56292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VERIFICATION</a:t>
            </a:r>
            <a:endParaRPr lang="en-US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252633" y="1909233"/>
            <a:ext cx="5552017" cy="1284817"/>
          </a:xfrm>
          <a:custGeom>
            <a:avLst/>
            <a:gdLst/>
            <a:ahLst/>
            <a:cxnLst/>
            <a:rect l="l" t="t" r="r" b="b"/>
            <a:pathLst>
              <a:path w="5552017" h="1284817">
                <a:moveTo>
                  <a:pt x="76202" y="0"/>
                </a:moveTo>
                <a:lnTo>
                  <a:pt x="5475814" y="0"/>
                </a:lnTo>
                <a:cubicBezTo>
                  <a:pt x="5517900" y="0"/>
                  <a:pt x="5552017" y="34117"/>
                  <a:pt x="5552017" y="76202"/>
                </a:cubicBezTo>
                <a:lnTo>
                  <a:pt x="5552017" y="1208614"/>
                </a:lnTo>
                <a:cubicBezTo>
                  <a:pt x="5552017" y="1250700"/>
                  <a:pt x="5517900" y="1284817"/>
                  <a:pt x="5475814" y="1284817"/>
                </a:cubicBezTo>
                <a:lnTo>
                  <a:pt x="76202" y="1284817"/>
                </a:lnTo>
                <a:cubicBezTo>
                  <a:pt x="34117" y="1284817"/>
                  <a:pt x="0" y="1250700"/>
                  <a:pt x="0" y="1208614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428317" y="208491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66764" y="-744"/>
                </a:moveTo>
                <a:cubicBezTo>
                  <a:pt x="72658" y="-4137"/>
                  <a:pt x="79921" y="-4137"/>
                  <a:pt x="85814" y="-744"/>
                </a:cubicBezTo>
                <a:lnTo>
                  <a:pt x="138172" y="29468"/>
                </a:lnTo>
                <a:cubicBezTo>
                  <a:pt x="144066" y="32861"/>
                  <a:pt x="147697" y="39172"/>
                  <a:pt x="147697" y="45958"/>
                </a:cubicBezTo>
                <a:lnTo>
                  <a:pt x="147697" y="106382"/>
                </a:lnTo>
                <a:cubicBezTo>
                  <a:pt x="147697" y="113199"/>
                  <a:pt x="144066" y="119479"/>
                  <a:pt x="138172" y="122872"/>
                </a:cubicBezTo>
                <a:lnTo>
                  <a:pt x="85814" y="153144"/>
                </a:lnTo>
                <a:cubicBezTo>
                  <a:pt x="79921" y="156537"/>
                  <a:pt x="72658" y="156537"/>
                  <a:pt x="66764" y="153144"/>
                </a:cubicBezTo>
                <a:lnTo>
                  <a:pt x="14436" y="122932"/>
                </a:lnTo>
                <a:cubicBezTo>
                  <a:pt x="8543" y="119539"/>
                  <a:pt x="4911" y="113228"/>
                  <a:pt x="4911" y="106442"/>
                </a:cubicBezTo>
                <a:lnTo>
                  <a:pt x="4911" y="46018"/>
                </a:lnTo>
                <a:cubicBezTo>
                  <a:pt x="4911" y="39201"/>
                  <a:pt x="8543" y="32921"/>
                  <a:pt x="14436" y="29528"/>
                </a:cubicBezTo>
                <a:lnTo>
                  <a:pt x="66764" y="-744"/>
                </a:lnTo>
                <a:close/>
                <a:moveTo>
                  <a:pt x="128617" y="106412"/>
                </a:moveTo>
                <a:lnTo>
                  <a:pt x="128617" y="56971"/>
                </a:lnTo>
                <a:lnTo>
                  <a:pt x="85814" y="81677"/>
                </a:lnTo>
                <a:lnTo>
                  <a:pt x="85814" y="131118"/>
                </a:lnTo>
                <a:lnTo>
                  <a:pt x="128617" y="106412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17" name="Text 15"/>
          <p:cNvSpPr/>
          <p:nvPr/>
        </p:nvSpPr>
        <p:spPr>
          <a:xfrm>
            <a:off x="6675755" y="2065655"/>
            <a:ext cx="17748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Inside Container</a:t>
            </a:r>
            <a:endParaRPr lang="en-US" sz="14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6409267" y="2332569"/>
            <a:ext cx="5238750" cy="704850"/>
          </a:xfrm>
          <a:custGeom>
            <a:avLst/>
            <a:gdLst/>
            <a:ahLst/>
            <a:cxnLst/>
            <a:rect l="l" t="t" r="r" b="b"/>
            <a:pathLst>
              <a:path w="5238750" h="704850">
                <a:moveTo>
                  <a:pt x="76201" y="0"/>
                </a:moveTo>
                <a:lnTo>
                  <a:pt x="5162549" y="0"/>
                </a:lnTo>
                <a:cubicBezTo>
                  <a:pt x="5204634" y="0"/>
                  <a:pt x="5238750" y="34116"/>
                  <a:pt x="5238750" y="76201"/>
                </a:cubicBezTo>
                <a:lnTo>
                  <a:pt x="5238750" y="628649"/>
                </a:lnTo>
                <a:cubicBezTo>
                  <a:pt x="5238750" y="670734"/>
                  <a:pt x="5204634" y="704850"/>
                  <a:pt x="5162549" y="704850"/>
                </a:cubicBezTo>
                <a:lnTo>
                  <a:pt x="76201" y="704850"/>
                </a:lnTo>
                <a:cubicBezTo>
                  <a:pt x="34116" y="704850"/>
                  <a:pt x="0" y="670734"/>
                  <a:pt x="0" y="628649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9" name="Text 17"/>
          <p:cNvSpPr/>
          <p:nvPr/>
        </p:nvSpPr>
        <p:spPr>
          <a:xfrm>
            <a:off x="6561667" y="2484969"/>
            <a:ext cx="499586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hostname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561667" y="2683008"/>
            <a:ext cx="499586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mini-container</a:t>
            </a:r>
            <a:endParaRPr lang="en-US" sz="12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6252633" y="3350950"/>
            <a:ext cx="5552017" cy="1475317"/>
          </a:xfrm>
          <a:custGeom>
            <a:avLst/>
            <a:gdLst/>
            <a:ahLst/>
            <a:cxnLst/>
            <a:rect l="l" t="t" r="r" b="b"/>
            <a:pathLst>
              <a:path w="5552017" h="1475317">
                <a:moveTo>
                  <a:pt x="76200" y="0"/>
                </a:moveTo>
                <a:lnTo>
                  <a:pt x="5475817" y="0"/>
                </a:lnTo>
                <a:cubicBezTo>
                  <a:pt x="5517901" y="0"/>
                  <a:pt x="5552017" y="34116"/>
                  <a:pt x="5552017" y="76200"/>
                </a:cubicBezTo>
                <a:lnTo>
                  <a:pt x="5552017" y="1399117"/>
                </a:lnTo>
                <a:cubicBezTo>
                  <a:pt x="5552017" y="1441201"/>
                  <a:pt x="5517901" y="1475317"/>
                  <a:pt x="5475817" y="1475317"/>
                </a:cubicBezTo>
                <a:lnTo>
                  <a:pt x="76200" y="1475317"/>
                </a:lnTo>
                <a:cubicBezTo>
                  <a:pt x="34116" y="1475317"/>
                  <a:pt x="0" y="1441201"/>
                  <a:pt x="0" y="1399117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437842" y="3526631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9050" y="9525"/>
                </a:moveTo>
                <a:cubicBezTo>
                  <a:pt x="8543" y="9525"/>
                  <a:pt x="0" y="18068"/>
                  <a:pt x="0" y="28575"/>
                </a:cubicBezTo>
                <a:lnTo>
                  <a:pt x="0" y="47625"/>
                </a:lnTo>
                <a:cubicBezTo>
                  <a:pt x="0" y="58132"/>
                  <a:pt x="8543" y="66675"/>
                  <a:pt x="19050" y="66675"/>
                </a:cubicBezTo>
                <a:lnTo>
                  <a:pt x="114300" y="66675"/>
                </a:lnTo>
                <a:cubicBezTo>
                  <a:pt x="124807" y="66675"/>
                  <a:pt x="133350" y="58132"/>
                  <a:pt x="133350" y="47625"/>
                </a:cubicBezTo>
                <a:lnTo>
                  <a:pt x="133350" y="28575"/>
                </a:lnTo>
                <a:cubicBezTo>
                  <a:pt x="133350" y="18068"/>
                  <a:pt x="124807" y="9525"/>
                  <a:pt x="114300" y="9525"/>
                </a:cubicBezTo>
                <a:lnTo>
                  <a:pt x="19050" y="9525"/>
                </a:lnTo>
                <a:close/>
                <a:moveTo>
                  <a:pt x="83344" y="30956"/>
                </a:moveTo>
                <a:cubicBezTo>
                  <a:pt x="87286" y="30956"/>
                  <a:pt x="90488" y="34157"/>
                  <a:pt x="90488" y="38100"/>
                </a:cubicBezTo>
                <a:cubicBezTo>
                  <a:pt x="90488" y="42043"/>
                  <a:pt x="87286" y="45244"/>
                  <a:pt x="83344" y="45244"/>
                </a:cubicBezTo>
                <a:cubicBezTo>
                  <a:pt x="79401" y="45244"/>
                  <a:pt x="76200" y="42043"/>
                  <a:pt x="76200" y="38100"/>
                </a:cubicBezTo>
                <a:cubicBezTo>
                  <a:pt x="76200" y="34157"/>
                  <a:pt x="79401" y="30956"/>
                  <a:pt x="83344" y="30956"/>
                </a:cubicBezTo>
                <a:close/>
                <a:moveTo>
                  <a:pt x="100013" y="38100"/>
                </a:moveTo>
                <a:cubicBezTo>
                  <a:pt x="100013" y="34157"/>
                  <a:pt x="103214" y="30956"/>
                  <a:pt x="107156" y="30956"/>
                </a:cubicBezTo>
                <a:cubicBezTo>
                  <a:pt x="111099" y="30956"/>
                  <a:pt x="114300" y="34157"/>
                  <a:pt x="114300" y="38100"/>
                </a:cubicBezTo>
                <a:cubicBezTo>
                  <a:pt x="114300" y="42043"/>
                  <a:pt x="111099" y="45244"/>
                  <a:pt x="107156" y="45244"/>
                </a:cubicBezTo>
                <a:cubicBezTo>
                  <a:pt x="103214" y="45244"/>
                  <a:pt x="100013" y="42043"/>
                  <a:pt x="100013" y="38100"/>
                </a:cubicBezTo>
                <a:close/>
                <a:moveTo>
                  <a:pt x="19050" y="85725"/>
                </a:moveTo>
                <a:cubicBezTo>
                  <a:pt x="8543" y="85725"/>
                  <a:pt x="0" y="94268"/>
                  <a:pt x="0" y="104775"/>
                </a:cubicBezTo>
                <a:lnTo>
                  <a:pt x="0" y="123825"/>
                </a:lnTo>
                <a:cubicBezTo>
                  <a:pt x="0" y="134332"/>
                  <a:pt x="8543" y="142875"/>
                  <a:pt x="19050" y="142875"/>
                </a:cubicBezTo>
                <a:lnTo>
                  <a:pt x="114300" y="142875"/>
                </a:lnTo>
                <a:cubicBezTo>
                  <a:pt x="124807" y="142875"/>
                  <a:pt x="133350" y="134332"/>
                  <a:pt x="133350" y="123825"/>
                </a:cubicBezTo>
                <a:lnTo>
                  <a:pt x="133350" y="104775"/>
                </a:lnTo>
                <a:cubicBezTo>
                  <a:pt x="133350" y="94268"/>
                  <a:pt x="124807" y="85725"/>
                  <a:pt x="114300" y="85725"/>
                </a:cubicBezTo>
                <a:lnTo>
                  <a:pt x="19050" y="85725"/>
                </a:lnTo>
                <a:close/>
                <a:moveTo>
                  <a:pt x="83344" y="107156"/>
                </a:moveTo>
                <a:cubicBezTo>
                  <a:pt x="87286" y="107156"/>
                  <a:pt x="90488" y="110357"/>
                  <a:pt x="90488" y="114300"/>
                </a:cubicBezTo>
                <a:cubicBezTo>
                  <a:pt x="90488" y="118243"/>
                  <a:pt x="87286" y="121444"/>
                  <a:pt x="83344" y="121444"/>
                </a:cubicBezTo>
                <a:cubicBezTo>
                  <a:pt x="79401" y="121444"/>
                  <a:pt x="76200" y="118243"/>
                  <a:pt x="76200" y="114300"/>
                </a:cubicBezTo>
                <a:cubicBezTo>
                  <a:pt x="76200" y="110357"/>
                  <a:pt x="79401" y="107156"/>
                  <a:pt x="83344" y="107156"/>
                </a:cubicBezTo>
                <a:close/>
                <a:moveTo>
                  <a:pt x="100013" y="114300"/>
                </a:moveTo>
                <a:cubicBezTo>
                  <a:pt x="100013" y="110357"/>
                  <a:pt x="103214" y="107156"/>
                  <a:pt x="107156" y="107156"/>
                </a:cubicBezTo>
                <a:cubicBezTo>
                  <a:pt x="111099" y="107156"/>
                  <a:pt x="114300" y="110357"/>
                  <a:pt x="114300" y="114300"/>
                </a:cubicBezTo>
                <a:cubicBezTo>
                  <a:pt x="114300" y="118243"/>
                  <a:pt x="111099" y="121444"/>
                  <a:pt x="107156" y="121444"/>
                </a:cubicBezTo>
                <a:cubicBezTo>
                  <a:pt x="103214" y="121444"/>
                  <a:pt x="100013" y="118243"/>
                  <a:pt x="100013" y="114300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23" name="Text 21"/>
          <p:cNvSpPr/>
          <p:nvPr/>
        </p:nvSpPr>
        <p:spPr>
          <a:xfrm>
            <a:off x="6675755" y="3507740"/>
            <a:ext cx="122999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On Host</a:t>
            </a:r>
            <a:endParaRPr lang="en-US" sz="14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409267" y="3774281"/>
            <a:ext cx="5238750" cy="895350"/>
          </a:xfrm>
          <a:custGeom>
            <a:avLst/>
            <a:gdLst/>
            <a:ahLst/>
            <a:cxnLst/>
            <a:rect l="l" t="t" r="r" b="b"/>
            <a:pathLst>
              <a:path w="5238750" h="895350">
                <a:moveTo>
                  <a:pt x="76203" y="0"/>
                </a:moveTo>
                <a:lnTo>
                  <a:pt x="5162547" y="0"/>
                </a:lnTo>
                <a:cubicBezTo>
                  <a:pt x="5204633" y="0"/>
                  <a:pt x="5238750" y="34117"/>
                  <a:pt x="5238750" y="76203"/>
                </a:cubicBezTo>
                <a:lnTo>
                  <a:pt x="5238750" y="819147"/>
                </a:lnTo>
                <a:cubicBezTo>
                  <a:pt x="5238750" y="861233"/>
                  <a:pt x="5204633" y="895350"/>
                  <a:pt x="5162547" y="895350"/>
                </a:cubicBezTo>
                <a:lnTo>
                  <a:pt x="76203" y="895350"/>
                </a:lnTo>
                <a:cubicBezTo>
                  <a:pt x="34117" y="895350"/>
                  <a:pt x="0" y="861233"/>
                  <a:pt x="0" y="819147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5" name="Text 23"/>
          <p:cNvSpPr/>
          <p:nvPr/>
        </p:nvSpPr>
        <p:spPr>
          <a:xfrm>
            <a:off x="6561667" y="3926681"/>
            <a:ext cx="499586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hostname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561667" y="4124720"/>
            <a:ext cx="4995863" cy="20002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ubuntu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6575954" y="436932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114300"/>
                </a:moveTo>
                <a:cubicBezTo>
                  <a:pt x="88692" y="114300"/>
                  <a:pt x="114300" y="88692"/>
                  <a:pt x="114300" y="57150"/>
                </a:cubicBezTo>
                <a:cubicBezTo>
                  <a:pt x="114300" y="25608"/>
                  <a:pt x="88692" y="0"/>
                  <a:pt x="57150" y="0"/>
                </a:cubicBezTo>
                <a:cubicBezTo>
                  <a:pt x="25608" y="0"/>
                  <a:pt x="0" y="25608"/>
                  <a:pt x="0" y="57150"/>
                </a:cubicBezTo>
                <a:cubicBezTo>
                  <a:pt x="0" y="88692"/>
                  <a:pt x="25608" y="114300"/>
                  <a:pt x="57150" y="114300"/>
                </a:cubicBezTo>
                <a:close/>
                <a:moveTo>
                  <a:pt x="75992" y="47484"/>
                </a:moveTo>
                <a:lnTo>
                  <a:pt x="58132" y="76059"/>
                </a:lnTo>
                <a:cubicBezTo>
                  <a:pt x="57195" y="77554"/>
                  <a:pt x="55587" y="78492"/>
                  <a:pt x="53824" y="78581"/>
                </a:cubicBezTo>
                <a:cubicBezTo>
                  <a:pt x="52060" y="78671"/>
                  <a:pt x="50363" y="77867"/>
                  <a:pt x="49314" y="76438"/>
                </a:cubicBezTo>
                <a:lnTo>
                  <a:pt x="38599" y="62151"/>
                </a:lnTo>
                <a:cubicBezTo>
                  <a:pt x="36813" y="59784"/>
                  <a:pt x="37304" y="56436"/>
                  <a:pt x="39670" y="54650"/>
                </a:cubicBezTo>
                <a:cubicBezTo>
                  <a:pt x="42037" y="52864"/>
                  <a:pt x="45385" y="53355"/>
                  <a:pt x="47171" y="55721"/>
                </a:cubicBezTo>
                <a:lnTo>
                  <a:pt x="53199" y="63758"/>
                </a:lnTo>
                <a:lnTo>
                  <a:pt x="66906" y="41813"/>
                </a:lnTo>
                <a:cubicBezTo>
                  <a:pt x="68468" y="39313"/>
                  <a:pt x="71772" y="38532"/>
                  <a:pt x="74295" y="40117"/>
                </a:cubicBezTo>
                <a:cubicBezTo>
                  <a:pt x="76818" y="41702"/>
                  <a:pt x="77577" y="44983"/>
                  <a:pt x="75992" y="47506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8" name="Text 26"/>
          <p:cNvSpPr/>
          <p:nvPr/>
        </p:nvSpPr>
        <p:spPr>
          <a:xfrm>
            <a:off x="6704542" y="4360864"/>
            <a:ext cx="4848225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Unaffected!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6248400" y="5067300"/>
            <a:ext cx="5562600" cy="1409700"/>
          </a:xfrm>
          <a:custGeom>
            <a:avLst/>
            <a:gdLst/>
            <a:ahLst/>
            <a:cxnLst/>
            <a:rect l="l" t="t" r="r" b="b"/>
            <a:pathLst>
              <a:path w="5562600" h="1409700">
                <a:moveTo>
                  <a:pt x="76194" y="0"/>
                </a:moveTo>
                <a:lnTo>
                  <a:pt x="5486406" y="0"/>
                </a:lnTo>
                <a:cubicBezTo>
                  <a:pt x="5528458" y="0"/>
                  <a:pt x="5562600" y="34142"/>
                  <a:pt x="5562600" y="76194"/>
                </a:cubicBezTo>
                <a:lnTo>
                  <a:pt x="5562600" y="1333506"/>
                </a:lnTo>
                <a:cubicBezTo>
                  <a:pt x="5562600" y="1375587"/>
                  <a:pt x="5528487" y="1409700"/>
                  <a:pt x="5486406" y="1409700"/>
                </a:cubicBezTo>
                <a:lnTo>
                  <a:pt x="76194" y="1409700"/>
                </a:lnTo>
                <a:cubicBezTo>
                  <a:pt x="34142" y="1409700"/>
                  <a:pt x="0" y="1375558"/>
                  <a:pt x="0" y="1333506"/>
                </a:cubicBezTo>
                <a:lnTo>
                  <a:pt x="0" y="76194"/>
                </a:lnTo>
                <a:cubicBezTo>
                  <a:pt x="0" y="34142"/>
                  <a:pt x="34142" y="0"/>
                  <a:pt x="76194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30" name="Text 28"/>
          <p:cNvSpPr/>
          <p:nvPr/>
        </p:nvSpPr>
        <p:spPr>
          <a:xfrm>
            <a:off x="6438900" y="5257800"/>
            <a:ext cx="52482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KEY INSIGHTS</a:t>
            </a:r>
            <a:endParaRPr lang="en-US" sz="1400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6491288" y="5587998"/>
            <a:ext cx="66675" cy="133350"/>
          </a:xfrm>
          <a:custGeom>
            <a:avLst/>
            <a:gdLst/>
            <a:ahLst/>
            <a:cxnLst/>
            <a:rect l="l" t="t" r="r" b="b"/>
            <a:pathLst>
              <a:path w="66675" h="133350">
                <a:moveTo>
                  <a:pt x="64357" y="60789"/>
                </a:moveTo>
                <a:cubicBezTo>
                  <a:pt x="67613" y="64044"/>
                  <a:pt x="67613" y="69332"/>
                  <a:pt x="64357" y="72587"/>
                </a:cubicBezTo>
                <a:lnTo>
                  <a:pt x="22685" y="114259"/>
                </a:lnTo>
                <a:cubicBezTo>
                  <a:pt x="19430" y="117515"/>
                  <a:pt x="14142" y="117515"/>
                  <a:pt x="10887" y="114259"/>
                </a:cubicBezTo>
                <a:cubicBezTo>
                  <a:pt x="7631" y="111003"/>
                  <a:pt x="7631" y="105716"/>
                  <a:pt x="10887" y="102461"/>
                </a:cubicBezTo>
                <a:lnTo>
                  <a:pt x="46673" y="66675"/>
                </a:lnTo>
                <a:lnTo>
                  <a:pt x="10913" y="30889"/>
                </a:lnTo>
                <a:cubicBezTo>
                  <a:pt x="7657" y="27634"/>
                  <a:pt x="7657" y="22347"/>
                  <a:pt x="10913" y="19091"/>
                </a:cubicBezTo>
                <a:cubicBezTo>
                  <a:pt x="14168" y="15835"/>
                  <a:pt x="19456" y="15835"/>
                  <a:pt x="22711" y="19091"/>
                </a:cubicBezTo>
                <a:lnTo>
                  <a:pt x="64383" y="60763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32" name="Text 30"/>
          <p:cNvSpPr/>
          <p:nvPr/>
        </p:nvSpPr>
        <p:spPr>
          <a:xfrm>
            <a:off x="6667500" y="5562600"/>
            <a:ext cx="5019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UTS namespace isolates hostname and domainname</a:t>
            </a:r>
            <a:endParaRPr lang="en-US" sz="1400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6491288" y="5854698"/>
            <a:ext cx="66675" cy="133350"/>
          </a:xfrm>
          <a:custGeom>
            <a:avLst/>
            <a:gdLst/>
            <a:ahLst/>
            <a:cxnLst/>
            <a:rect l="l" t="t" r="r" b="b"/>
            <a:pathLst>
              <a:path w="66675" h="133350">
                <a:moveTo>
                  <a:pt x="64357" y="60789"/>
                </a:moveTo>
                <a:cubicBezTo>
                  <a:pt x="67613" y="64044"/>
                  <a:pt x="67613" y="69332"/>
                  <a:pt x="64357" y="72587"/>
                </a:cubicBezTo>
                <a:lnTo>
                  <a:pt x="22685" y="114259"/>
                </a:lnTo>
                <a:cubicBezTo>
                  <a:pt x="19430" y="117515"/>
                  <a:pt x="14142" y="117515"/>
                  <a:pt x="10887" y="114259"/>
                </a:cubicBezTo>
                <a:cubicBezTo>
                  <a:pt x="7631" y="111003"/>
                  <a:pt x="7631" y="105716"/>
                  <a:pt x="10887" y="102461"/>
                </a:cubicBezTo>
                <a:lnTo>
                  <a:pt x="46673" y="66675"/>
                </a:lnTo>
                <a:lnTo>
                  <a:pt x="10913" y="30889"/>
                </a:lnTo>
                <a:cubicBezTo>
                  <a:pt x="7657" y="27634"/>
                  <a:pt x="7657" y="22347"/>
                  <a:pt x="10913" y="19091"/>
                </a:cubicBezTo>
                <a:cubicBezTo>
                  <a:pt x="14168" y="15835"/>
                  <a:pt x="19456" y="15835"/>
                  <a:pt x="22711" y="19091"/>
                </a:cubicBezTo>
                <a:lnTo>
                  <a:pt x="64383" y="60763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34" name="Text 32"/>
          <p:cNvSpPr/>
          <p:nvPr/>
        </p:nvSpPr>
        <p:spPr>
          <a:xfrm>
            <a:off x="6667500" y="5829300"/>
            <a:ext cx="5019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Each namespace has independent kernel data structures</a:t>
            </a:r>
            <a:endParaRPr lang="en-US" sz="1400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6491288" y="6121398"/>
            <a:ext cx="66675" cy="133350"/>
          </a:xfrm>
          <a:custGeom>
            <a:avLst/>
            <a:gdLst/>
            <a:ahLst/>
            <a:cxnLst/>
            <a:rect l="l" t="t" r="r" b="b"/>
            <a:pathLst>
              <a:path w="66675" h="133350">
                <a:moveTo>
                  <a:pt x="64357" y="60789"/>
                </a:moveTo>
                <a:cubicBezTo>
                  <a:pt x="67613" y="64044"/>
                  <a:pt x="67613" y="69332"/>
                  <a:pt x="64357" y="72587"/>
                </a:cubicBezTo>
                <a:lnTo>
                  <a:pt x="22685" y="114259"/>
                </a:lnTo>
                <a:cubicBezTo>
                  <a:pt x="19430" y="117515"/>
                  <a:pt x="14142" y="117515"/>
                  <a:pt x="10887" y="114259"/>
                </a:cubicBezTo>
                <a:cubicBezTo>
                  <a:pt x="7631" y="111003"/>
                  <a:pt x="7631" y="105716"/>
                  <a:pt x="10887" y="102461"/>
                </a:cubicBezTo>
                <a:lnTo>
                  <a:pt x="46673" y="66675"/>
                </a:lnTo>
                <a:lnTo>
                  <a:pt x="10913" y="30889"/>
                </a:lnTo>
                <a:cubicBezTo>
                  <a:pt x="7657" y="27634"/>
                  <a:pt x="7657" y="22347"/>
                  <a:pt x="10913" y="19091"/>
                </a:cubicBezTo>
                <a:cubicBezTo>
                  <a:pt x="14168" y="15835"/>
                  <a:pt x="19456" y="15835"/>
                  <a:pt x="22711" y="19091"/>
                </a:cubicBezTo>
                <a:lnTo>
                  <a:pt x="64383" y="60763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36" name="Text 34"/>
          <p:cNvSpPr/>
          <p:nvPr/>
        </p:nvSpPr>
        <p:spPr>
          <a:xfrm>
            <a:off x="6667500" y="6096000"/>
            <a:ext cx="5019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Changes do not propagate to parent namespace</a:t>
            </a:r>
            <a:endParaRPr lang="en-US" sz="1400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3940" y="363940"/>
            <a:ext cx="11527809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kern="0" spc="100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PHASE 2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63940" y="691724"/>
            <a:ext cx="11627893" cy="3639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PID + Mount Namespace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363940" y="1055427"/>
            <a:ext cx="11546006" cy="2547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Process View &amp; Mount Table Isolation — The Critical Phase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3940" y="1658724"/>
            <a:ext cx="5095164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PROBLEMS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382137" y="2120256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145576"/>
                </a:moveTo>
                <a:cubicBezTo>
                  <a:pt x="112961" y="145576"/>
                  <a:pt x="145576" y="112961"/>
                  <a:pt x="145576" y="72788"/>
                </a:cubicBezTo>
                <a:cubicBezTo>
                  <a:pt x="145576" y="32615"/>
                  <a:pt x="112961" y="0"/>
                  <a:pt x="72788" y="0"/>
                </a:cubicBezTo>
                <a:cubicBezTo>
                  <a:pt x="32615" y="0"/>
                  <a:pt x="0" y="32615"/>
                  <a:pt x="0" y="72788"/>
                </a:cubicBezTo>
                <a:cubicBezTo>
                  <a:pt x="0" y="112961"/>
                  <a:pt x="32615" y="145576"/>
                  <a:pt x="72788" y="145576"/>
                </a:cubicBezTo>
                <a:close/>
                <a:moveTo>
                  <a:pt x="47483" y="47483"/>
                </a:moveTo>
                <a:cubicBezTo>
                  <a:pt x="50156" y="44810"/>
                  <a:pt x="54477" y="44810"/>
                  <a:pt x="57122" y="47483"/>
                </a:cubicBezTo>
                <a:lnTo>
                  <a:pt x="72760" y="63121"/>
                </a:lnTo>
                <a:lnTo>
                  <a:pt x="88398" y="47483"/>
                </a:lnTo>
                <a:cubicBezTo>
                  <a:pt x="91070" y="44810"/>
                  <a:pt x="95392" y="44810"/>
                  <a:pt x="98036" y="47483"/>
                </a:cubicBezTo>
                <a:cubicBezTo>
                  <a:pt x="100681" y="50156"/>
                  <a:pt x="100709" y="54477"/>
                  <a:pt x="98036" y="57122"/>
                </a:cubicBezTo>
                <a:lnTo>
                  <a:pt x="82398" y="72760"/>
                </a:lnTo>
                <a:lnTo>
                  <a:pt x="98036" y="88398"/>
                </a:lnTo>
                <a:cubicBezTo>
                  <a:pt x="100709" y="91070"/>
                  <a:pt x="100709" y="95392"/>
                  <a:pt x="98036" y="98036"/>
                </a:cubicBezTo>
                <a:cubicBezTo>
                  <a:pt x="95364" y="100681"/>
                  <a:pt x="91042" y="100709"/>
                  <a:pt x="88398" y="98036"/>
                </a:cubicBezTo>
                <a:lnTo>
                  <a:pt x="72760" y="82398"/>
                </a:lnTo>
                <a:lnTo>
                  <a:pt x="57122" y="98036"/>
                </a:lnTo>
                <a:cubicBezTo>
                  <a:pt x="54449" y="100709"/>
                  <a:pt x="50127" y="100709"/>
                  <a:pt x="47483" y="98036"/>
                </a:cubicBezTo>
                <a:cubicBezTo>
                  <a:pt x="44839" y="95364"/>
                  <a:pt x="44810" y="91042"/>
                  <a:pt x="47483" y="88398"/>
                </a:cubicBezTo>
                <a:lnTo>
                  <a:pt x="63121" y="72760"/>
                </a:lnTo>
                <a:lnTo>
                  <a:pt x="47483" y="57122"/>
                </a:lnTo>
                <a:cubicBezTo>
                  <a:pt x="44810" y="54449"/>
                  <a:pt x="44810" y="50127"/>
                  <a:pt x="47483" y="47483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7" name="Text 5"/>
          <p:cNvSpPr/>
          <p:nvPr/>
        </p:nvSpPr>
        <p:spPr>
          <a:xfrm>
            <a:off x="655093" y="2083861"/>
            <a:ext cx="2374710" cy="2183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PID Isolation Insufficient</a:t>
            </a:r>
            <a:endParaRPr lang="en-US" sz="1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55093" y="2302226"/>
            <a:ext cx="2365612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ps reads /proc which still points to host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82137" y="2629772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145576"/>
                </a:moveTo>
                <a:cubicBezTo>
                  <a:pt x="112961" y="145576"/>
                  <a:pt x="145576" y="112961"/>
                  <a:pt x="145576" y="72788"/>
                </a:cubicBezTo>
                <a:cubicBezTo>
                  <a:pt x="145576" y="32615"/>
                  <a:pt x="112961" y="0"/>
                  <a:pt x="72788" y="0"/>
                </a:cubicBezTo>
                <a:cubicBezTo>
                  <a:pt x="32615" y="0"/>
                  <a:pt x="0" y="32615"/>
                  <a:pt x="0" y="72788"/>
                </a:cubicBezTo>
                <a:cubicBezTo>
                  <a:pt x="0" y="112961"/>
                  <a:pt x="32615" y="145576"/>
                  <a:pt x="72788" y="145576"/>
                </a:cubicBezTo>
                <a:close/>
                <a:moveTo>
                  <a:pt x="47483" y="47483"/>
                </a:moveTo>
                <a:cubicBezTo>
                  <a:pt x="50156" y="44810"/>
                  <a:pt x="54477" y="44810"/>
                  <a:pt x="57122" y="47483"/>
                </a:cubicBezTo>
                <a:lnTo>
                  <a:pt x="72760" y="63121"/>
                </a:lnTo>
                <a:lnTo>
                  <a:pt x="88398" y="47483"/>
                </a:lnTo>
                <a:cubicBezTo>
                  <a:pt x="91070" y="44810"/>
                  <a:pt x="95392" y="44810"/>
                  <a:pt x="98036" y="47483"/>
                </a:cubicBezTo>
                <a:cubicBezTo>
                  <a:pt x="100681" y="50156"/>
                  <a:pt x="100709" y="54477"/>
                  <a:pt x="98036" y="57122"/>
                </a:cubicBezTo>
                <a:lnTo>
                  <a:pt x="82398" y="72760"/>
                </a:lnTo>
                <a:lnTo>
                  <a:pt x="98036" y="88398"/>
                </a:lnTo>
                <a:cubicBezTo>
                  <a:pt x="100709" y="91070"/>
                  <a:pt x="100709" y="95392"/>
                  <a:pt x="98036" y="98036"/>
                </a:cubicBezTo>
                <a:cubicBezTo>
                  <a:pt x="95364" y="100681"/>
                  <a:pt x="91042" y="100709"/>
                  <a:pt x="88398" y="98036"/>
                </a:cubicBezTo>
                <a:lnTo>
                  <a:pt x="72760" y="82398"/>
                </a:lnTo>
                <a:lnTo>
                  <a:pt x="57122" y="98036"/>
                </a:lnTo>
                <a:cubicBezTo>
                  <a:pt x="54449" y="100709"/>
                  <a:pt x="50127" y="100709"/>
                  <a:pt x="47483" y="98036"/>
                </a:cubicBezTo>
                <a:cubicBezTo>
                  <a:pt x="44839" y="95364"/>
                  <a:pt x="44810" y="91042"/>
                  <a:pt x="47483" y="88398"/>
                </a:cubicBezTo>
                <a:lnTo>
                  <a:pt x="63121" y="72760"/>
                </a:lnTo>
                <a:lnTo>
                  <a:pt x="47483" y="57122"/>
                </a:lnTo>
                <a:cubicBezTo>
                  <a:pt x="44810" y="54449"/>
                  <a:pt x="44810" y="50127"/>
                  <a:pt x="47483" y="47483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10" name="Text 8"/>
          <p:cNvSpPr/>
          <p:nvPr/>
        </p:nvSpPr>
        <p:spPr>
          <a:xfrm>
            <a:off x="655093" y="2593378"/>
            <a:ext cx="3266364" cy="2183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Mount Propagation Trap</a:t>
            </a:r>
            <a:endParaRPr lang="en-US" sz="1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55093" y="2811742"/>
            <a:ext cx="3257266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Ubuntu default MS_SHARED leaks mount /proc to host</a:t>
            </a:r>
            <a:endParaRPr lang="en-US" sz="1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63940" y="3139288"/>
            <a:ext cx="5095164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SOLUTIONS</a:t>
            </a:r>
            <a:endParaRPr lang="en-US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67984" y="3434484"/>
            <a:ext cx="5021365" cy="1036219"/>
          </a:xfrm>
          <a:custGeom>
            <a:avLst/>
            <a:gdLst/>
            <a:ahLst/>
            <a:cxnLst/>
            <a:rect l="l" t="t" r="r" b="b"/>
            <a:pathLst>
              <a:path w="5021365" h="1036219">
                <a:moveTo>
                  <a:pt x="72784" y="0"/>
                </a:moveTo>
                <a:lnTo>
                  <a:pt x="4948581" y="0"/>
                </a:lnTo>
                <a:cubicBezTo>
                  <a:pt x="4988779" y="0"/>
                  <a:pt x="5021365" y="32587"/>
                  <a:pt x="5021365" y="72784"/>
                </a:cubicBezTo>
                <a:lnTo>
                  <a:pt x="5021365" y="963435"/>
                </a:lnTo>
                <a:cubicBezTo>
                  <a:pt x="5021365" y="1003632"/>
                  <a:pt x="4988779" y="1036219"/>
                  <a:pt x="4948581" y="1036219"/>
                </a:cubicBezTo>
                <a:lnTo>
                  <a:pt x="72784" y="1036219"/>
                </a:lnTo>
                <a:cubicBezTo>
                  <a:pt x="32587" y="1036219"/>
                  <a:pt x="0" y="1003632"/>
                  <a:pt x="0" y="963435"/>
                </a:cubicBezTo>
                <a:lnTo>
                  <a:pt x="0" y="72784"/>
                </a:lnTo>
                <a:cubicBezTo>
                  <a:pt x="0" y="32587"/>
                  <a:pt x="32587" y="0"/>
                  <a:pt x="72784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3762" y="3608368"/>
            <a:ext cx="111457" cy="127379"/>
          </a:xfrm>
          <a:custGeom>
            <a:avLst/>
            <a:gdLst/>
            <a:ahLst/>
            <a:cxnLst/>
            <a:rect l="l" t="t" r="r" b="b"/>
            <a:pathLst>
              <a:path w="111457" h="127379">
                <a:moveTo>
                  <a:pt x="108173" y="17440"/>
                </a:moveTo>
                <a:cubicBezTo>
                  <a:pt x="111730" y="20027"/>
                  <a:pt x="112527" y="25003"/>
                  <a:pt x="109939" y="28561"/>
                </a:cubicBezTo>
                <a:lnTo>
                  <a:pt x="46250" y="116134"/>
                </a:lnTo>
                <a:cubicBezTo>
                  <a:pt x="44881" y="118025"/>
                  <a:pt x="42767" y="119194"/>
                  <a:pt x="40428" y="119393"/>
                </a:cubicBezTo>
                <a:cubicBezTo>
                  <a:pt x="38089" y="119592"/>
                  <a:pt x="35825" y="118721"/>
                  <a:pt x="34183" y="117079"/>
                </a:cubicBezTo>
                <a:lnTo>
                  <a:pt x="2339" y="85235"/>
                </a:lnTo>
                <a:cubicBezTo>
                  <a:pt x="-771" y="82125"/>
                  <a:pt x="-771" y="77074"/>
                  <a:pt x="2339" y="73964"/>
                </a:cubicBezTo>
                <a:cubicBezTo>
                  <a:pt x="5448" y="70855"/>
                  <a:pt x="10499" y="70855"/>
                  <a:pt x="13609" y="73964"/>
                </a:cubicBezTo>
                <a:lnTo>
                  <a:pt x="38861" y="99216"/>
                </a:lnTo>
                <a:lnTo>
                  <a:pt x="97077" y="19182"/>
                </a:lnTo>
                <a:cubicBezTo>
                  <a:pt x="99664" y="15624"/>
                  <a:pt x="104640" y="14828"/>
                  <a:pt x="108198" y="17415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15" name="Text 13"/>
          <p:cNvSpPr/>
          <p:nvPr/>
        </p:nvSpPr>
        <p:spPr>
          <a:xfrm>
            <a:off x="733524" y="3584107"/>
            <a:ext cx="4569895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Remount /proc</a:t>
            </a:r>
            <a:endParaRPr lang="en-US" sz="10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17604" y="3838865"/>
            <a:ext cx="4722125" cy="482221"/>
          </a:xfrm>
          <a:custGeom>
            <a:avLst/>
            <a:gdLst/>
            <a:ahLst/>
            <a:cxnLst/>
            <a:rect l="l" t="t" r="r" b="b"/>
            <a:pathLst>
              <a:path w="4722125" h="482221">
                <a:moveTo>
                  <a:pt x="72786" y="0"/>
                </a:moveTo>
                <a:lnTo>
                  <a:pt x="4649339" y="0"/>
                </a:lnTo>
                <a:cubicBezTo>
                  <a:pt x="4689538" y="0"/>
                  <a:pt x="4722125" y="32588"/>
                  <a:pt x="4722125" y="72786"/>
                </a:cubicBezTo>
                <a:lnTo>
                  <a:pt x="4722125" y="409434"/>
                </a:lnTo>
                <a:cubicBezTo>
                  <a:pt x="4722125" y="449633"/>
                  <a:pt x="4689538" y="482221"/>
                  <a:pt x="4649339" y="482221"/>
                </a:cubicBezTo>
                <a:lnTo>
                  <a:pt x="72786" y="482221"/>
                </a:lnTo>
                <a:cubicBezTo>
                  <a:pt x="32588" y="482221"/>
                  <a:pt x="0" y="449633"/>
                  <a:pt x="0" y="409434"/>
                </a:cubicBezTo>
                <a:lnTo>
                  <a:pt x="0" y="72786"/>
                </a:lnTo>
                <a:cubicBezTo>
                  <a:pt x="0" y="32615"/>
                  <a:pt x="32615" y="0"/>
                  <a:pt x="72786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17" name="Text 15"/>
          <p:cNvSpPr/>
          <p:nvPr/>
        </p:nvSpPr>
        <p:spPr>
          <a:xfrm>
            <a:off x="663180" y="3984441"/>
            <a:ext cx="4490113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mount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 </a:t>
            </a: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"proc"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, </a:t>
            </a: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"/proc"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, </a:t>
            </a: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"proc"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, </a:t>
            </a: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</a:t>
            </a:r>
            <a:r>
              <a:rPr lang="en-US" sz="10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, NULL);</a:t>
            </a:r>
            <a:endParaRPr lang="en-US" sz="10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367984" y="4586076"/>
            <a:ext cx="5021365" cy="1445652"/>
          </a:xfrm>
          <a:custGeom>
            <a:avLst/>
            <a:gdLst/>
            <a:ahLst/>
            <a:cxnLst/>
            <a:rect l="l" t="t" r="r" b="b"/>
            <a:pathLst>
              <a:path w="5021365" h="1445652">
                <a:moveTo>
                  <a:pt x="72789" y="0"/>
                </a:moveTo>
                <a:lnTo>
                  <a:pt x="4948577" y="0"/>
                </a:lnTo>
                <a:cubicBezTo>
                  <a:pt x="4988777" y="0"/>
                  <a:pt x="5021365" y="32589"/>
                  <a:pt x="5021365" y="72789"/>
                </a:cubicBezTo>
                <a:lnTo>
                  <a:pt x="5021365" y="1372863"/>
                </a:lnTo>
                <a:cubicBezTo>
                  <a:pt x="5021365" y="1413063"/>
                  <a:pt x="4988777" y="1445652"/>
                  <a:pt x="4948577" y="1445652"/>
                </a:cubicBezTo>
                <a:lnTo>
                  <a:pt x="72789" y="1445652"/>
                </a:lnTo>
                <a:cubicBezTo>
                  <a:pt x="32589" y="1445652"/>
                  <a:pt x="0" y="1413063"/>
                  <a:pt x="0" y="1372863"/>
                </a:cubicBezTo>
                <a:lnTo>
                  <a:pt x="0" y="72789"/>
                </a:lnTo>
                <a:cubicBezTo>
                  <a:pt x="0" y="32615"/>
                  <a:pt x="32615" y="0"/>
                  <a:pt x="72789" y="0"/>
                </a:cubicBezTo>
                <a:close/>
              </a:path>
            </a:pathLst>
          </a:custGeom>
          <a:solidFill>
            <a:srgbClr val="1D1D1D"/>
          </a:solidFill>
          <a:ln w="11289">
            <a:solidFill>
              <a:srgbClr val="1D1D1D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3762" y="4759960"/>
            <a:ext cx="111457" cy="127379"/>
          </a:xfrm>
          <a:custGeom>
            <a:avLst/>
            <a:gdLst/>
            <a:ahLst/>
            <a:cxnLst/>
            <a:rect l="l" t="t" r="r" b="b"/>
            <a:pathLst>
              <a:path w="111457" h="127379">
                <a:moveTo>
                  <a:pt x="108173" y="17440"/>
                </a:moveTo>
                <a:cubicBezTo>
                  <a:pt x="111730" y="20027"/>
                  <a:pt x="112527" y="25003"/>
                  <a:pt x="109939" y="28561"/>
                </a:cubicBezTo>
                <a:lnTo>
                  <a:pt x="46250" y="116134"/>
                </a:lnTo>
                <a:cubicBezTo>
                  <a:pt x="44881" y="118025"/>
                  <a:pt x="42767" y="119194"/>
                  <a:pt x="40428" y="119393"/>
                </a:cubicBezTo>
                <a:cubicBezTo>
                  <a:pt x="38089" y="119592"/>
                  <a:pt x="35825" y="118721"/>
                  <a:pt x="34183" y="117079"/>
                </a:cubicBezTo>
                <a:lnTo>
                  <a:pt x="2339" y="85235"/>
                </a:lnTo>
                <a:cubicBezTo>
                  <a:pt x="-771" y="82125"/>
                  <a:pt x="-771" y="77074"/>
                  <a:pt x="2339" y="73964"/>
                </a:cubicBezTo>
                <a:cubicBezTo>
                  <a:pt x="5448" y="70855"/>
                  <a:pt x="10499" y="70855"/>
                  <a:pt x="13609" y="73964"/>
                </a:cubicBezTo>
                <a:lnTo>
                  <a:pt x="38861" y="99216"/>
                </a:lnTo>
                <a:lnTo>
                  <a:pt x="97077" y="19182"/>
                </a:lnTo>
                <a:cubicBezTo>
                  <a:pt x="99664" y="15624"/>
                  <a:pt x="104640" y="14828"/>
                  <a:pt x="108198" y="17415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0" name="Text 18"/>
          <p:cNvSpPr/>
          <p:nvPr/>
        </p:nvSpPr>
        <p:spPr>
          <a:xfrm>
            <a:off x="733524" y="4735699"/>
            <a:ext cx="4569895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Cut Mount Propagation</a:t>
            </a:r>
            <a:endParaRPr lang="en-US" sz="10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517604" y="4990457"/>
            <a:ext cx="4722125" cy="673290"/>
          </a:xfrm>
          <a:custGeom>
            <a:avLst/>
            <a:gdLst/>
            <a:ahLst/>
            <a:cxnLst/>
            <a:rect l="l" t="t" r="r" b="b"/>
            <a:pathLst>
              <a:path w="4722125" h="673290">
                <a:moveTo>
                  <a:pt x="72789" y="0"/>
                </a:moveTo>
                <a:lnTo>
                  <a:pt x="4649336" y="0"/>
                </a:lnTo>
                <a:cubicBezTo>
                  <a:pt x="4689536" y="0"/>
                  <a:pt x="4722125" y="32589"/>
                  <a:pt x="4722125" y="72789"/>
                </a:cubicBezTo>
                <a:lnTo>
                  <a:pt x="4722125" y="600500"/>
                </a:lnTo>
                <a:cubicBezTo>
                  <a:pt x="4722125" y="640701"/>
                  <a:pt x="4689536" y="673290"/>
                  <a:pt x="4649336" y="673290"/>
                </a:cubicBezTo>
                <a:lnTo>
                  <a:pt x="72789" y="673290"/>
                </a:lnTo>
                <a:cubicBezTo>
                  <a:pt x="32589" y="673290"/>
                  <a:pt x="0" y="640701"/>
                  <a:pt x="0" y="600500"/>
                </a:cubicBezTo>
                <a:lnTo>
                  <a:pt x="0" y="72789"/>
                </a:lnTo>
                <a:cubicBezTo>
                  <a:pt x="0" y="32616"/>
                  <a:pt x="32616" y="0"/>
                  <a:pt x="72789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22" name="Text 20"/>
          <p:cNvSpPr/>
          <p:nvPr/>
        </p:nvSpPr>
        <p:spPr>
          <a:xfrm>
            <a:off x="663180" y="5136033"/>
            <a:ext cx="4490113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mount</a:t>
            </a:r>
            <a:r>
              <a:rPr lang="en-US" sz="10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(NULL, </a:t>
            </a:r>
            <a:r>
              <a:rPr lang="en-US" sz="1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"/"</a:t>
            </a:r>
            <a:r>
              <a:rPr lang="en-US" sz="10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, NULL,</a:t>
            </a:r>
            <a:endParaRPr lang="en-US" sz="1000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63180" y="5325205"/>
            <a:ext cx="4490113" cy="191069"/>
          </a:xfrm>
          <a:prstGeom prst="rect">
            <a:avLst/>
          </a:prstGeom>
          <a:noFill/>
        </p:spPr>
        <p:txBody>
          <a:bodyPr wrap="square" lIns="145576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MS_REC | MS_PRIVATE, NULL);</a:t>
            </a:r>
            <a:endParaRPr lang="en-US" sz="1000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531252" y="5748916"/>
            <a:ext cx="109182" cy="109182"/>
          </a:xfrm>
          <a:custGeom>
            <a:avLst/>
            <a:gdLst/>
            <a:ahLst/>
            <a:cxnLst/>
            <a:rect l="l" t="t" r="r" b="b"/>
            <a:pathLst>
              <a:path w="109182" h="109182">
                <a:moveTo>
                  <a:pt x="54591" y="0"/>
                </a:moveTo>
                <a:cubicBezTo>
                  <a:pt x="57726" y="0"/>
                  <a:pt x="60605" y="1727"/>
                  <a:pt x="62097" y="4478"/>
                </a:cubicBezTo>
                <a:lnTo>
                  <a:pt x="108159" y="89777"/>
                </a:lnTo>
                <a:cubicBezTo>
                  <a:pt x="109587" y="92421"/>
                  <a:pt x="109523" y="95620"/>
                  <a:pt x="107988" y="98200"/>
                </a:cubicBezTo>
                <a:cubicBezTo>
                  <a:pt x="106453" y="100780"/>
                  <a:pt x="103659" y="102358"/>
                  <a:pt x="100652" y="102358"/>
                </a:cubicBezTo>
                <a:lnTo>
                  <a:pt x="8530" y="102358"/>
                </a:lnTo>
                <a:cubicBezTo>
                  <a:pt x="5523" y="102358"/>
                  <a:pt x="2751" y="100780"/>
                  <a:pt x="1194" y="98200"/>
                </a:cubicBezTo>
                <a:cubicBezTo>
                  <a:pt x="-363" y="95620"/>
                  <a:pt x="-405" y="92421"/>
                  <a:pt x="1024" y="89777"/>
                </a:cubicBezTo>
                <a:lnTo>
                  <a:pt x="47085" y="4478"/>
                </a:lnTo>
                <a:cubicBezTo>
                  <a:pt x="48578" y="1727"/>
                  <a:pt x="51456" y="0"/>
                  <a:pt x="54591" y="0"/>
                </a:cubicBezTo>
                <a:close/>
                <a:moveTo>
                  <a:pt x="54591" y="35825"/>
                </a:moveTo>
                <a:cubicBezTo>
                  <a:pt x="51755" y="35825"/>
                  <a:pt x="49473" y="38107"/>
                  <a:pt x="49473" y="40943"/>
                </a:cubicBezTo>
                <a:lnTo>
                  <a:pt x="49473" y="64827"/>
                </a:lnTo>
                <a:cubicBezTo>
                  <a:pt x="49473" y="67663"/>
                  <a:pt x="51755" y="69945"/>
                  <a:pt x="54591" y="69945"/>
                </a:cubicBezTo>
                <a:cubicBezTo>
                  <a:pt x="57427" y="69945"/>
                  <a:pt x="59709" y="67663"/>
                  <a:pt x="59709" y="64827"/>
                </a:cubicBezTo>
                <a:lnTo>
                  <a:pt x="59709" y="40943"/>
                </a:lnTo>
                <a:cubicBezTo>
                  <a:pt x="59709" y="38107"/>
                  <a:pt x="57427" y="35825"/>
                  <a:pt x="54591" y="35825"/>
                </a:cubicBezTo>
                <a:close/>
                <a:moveTo>
                  <a:pt x="60285" y="81887"/>
                </a:moveTo>
                <a:cubicBezTo>
                  <a:pt x="60414" y="79773"/>
                  <a:pt x="59360" y="77762"/>
                  <a:pt x="57549" y="76667"/>
                </a:cubicBezTo>
                <a:cubicBezTo>
                  <a:pt x="55737" y="75571"/>
                  <a:pt x="53467" y="75571"/>
                  <a:pt x="51655" y="76667"/>
                </a:cubicBezTo>
                <a:cubicBezTo>
                  <a:pt x="49843" y="77762"/>
                  <a:pt x="48789" y="79773"/>
                  <a:pt x="48919" y="81887"/>
                </a:cubicBezTo>
                <a:cubicBezTo>
                  <a:pt x="48789" y="84000"/>
                  <a:pt x="49843" y="86011"/>
                  <a:pt x="51655" y="87107"/>
                </a:cubicBezTo>
                <a:cubicBezTo>
                  <a:pt x="53467" y="88202"/>
                  <a:pt x="55737" y="88202"/>
                  <a:pt x="57549" y="87107"/>
                </a:cubicBezTo>
                <a:cubicBezTo>
                  <a:pt x="59360" y="86011"/>
                  <a:pt x="60414" y="84000"/>
                  <a:pt x="60285" y="81887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25" name="Text 23"/>
          <p:cNvSpPr/>
          <p:nvPr/>
        </p:nvSpPr>
        <p:spPr>
          <a:xfrm>
            <a:off x="680155" y="5732741"/>
            <a:ext cx="4614165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6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Critical: Must run before mount /proc</a:t>
            </a:r>
            <a:endParaRPr lang="en-US" sz="86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5688842" y="1658645"/>
            <a:ext cx="6140482" cy="2128040"/>
          </a:xfrm>
          <a:custGeom>
            <a:avLst/>
            <a:gdLst/>
            <a:ahLst/>
            <a:cxnLst/>
            <a:rect l="l" t="t" r="r" b="b"/>
            <a:pathLst>
              <a:path w="6140482" h="2128040">
                <a:moveTo>
                  <a:pt x="72779" y="0"/>
                </a:moveTo>
                <a:lnTo>
                  <a:pt x="6067703" y="0"/>
                </a:lnTo>
                <a:cubicBezTo>
                  <a:pt x="6107897" y="0"/>
                  <a:pt x="6140482" y="32584"/>
                  <a:pt x="6140482" y="72779"/>
                </a:cubicBezTo>
                <a:lnTo>
                  <a:pt x="6140482" y="2055261"/>
                </a:lnTo>
                <a:cubicBezTo>
                  <a:pt x="6140482" y="2095456"/>
                  <a:pt x="6107897" y="2128040"/>
                  <a:pt x="6067703" y="2128040"/>
                </a:cubicBezTo>
                <a:lnTo>
                  <a:pt x="72779" y="2128040"/>
                </a:lnTo>
                <a:cubicBezTo>
                  <a:pt x="32584" y="2128040"/>
                  <a:pt x="0" y="2095456"/>
                  <a:pt x="0" y="2055261"/>
                </a:cubicBezTo>
                <a:lnTo>
                  <a:pt x="0" y="72779"/>
                </a:lnTo>
                <a:cubicBezTo>
                  <a:pt x="0" y="32584"/>
                  <a:pt x="32584" y="0"/>
                  <a:pt x="7277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856659" y="1826465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63775" y="-711"/>
                </a:moveTo>
                <a:cubicBezTo>
                  <a:pt x="69405" y="-3952"/>
                  <a:pt x="76342" y="-3952"/>
                  <a:pt x="81972" y="-711"/>
                </a:cubicBezTo>
                <a:lnTo>
                  <a:pt x="131985" y="28149"/>
                </a:lnTo>
                <a:cubicBezTo>
                  <a:pt x="137615" y="31390"/>
                  <a:pt x="141084" y="37418"/>
                  <a:pt x="141084" y="43900"/>
                </a:cubicBezTo>
                <a:lnTo>
                  <a:pt x="141084" y="101619"/>
                </a:lnTo>
                <a:cubicBezTo>
                  <a:pt x="141084" y="108130"/>
                  <a:pt x="137615" y="114129"/>
                  <a:pt x="131985" y="117371"/>
                </a:cubicBezTo>
                <a:lnTo>
                  <a:pt x="81972" y="146287"/>
                </a:lnTo>
                <a:cubicBezTo>
                  <a:pt x="76342" y="149528"/>
                  <a:pt x="69405" y="149528"/>
                  <a:pt x="63775" y="146287"/>
                </a:cubicBezTo>
                <a:lnTo>
                  <a:pt x="13790" y="117428"/>
                </a:lnTo>
                <a:cubicBezTo>
                  <a:pt x="8160" y="114186"/>
                  <a:pt x="4691" y="108159"/>
                  <a:pt x="4691" y="101676"/>
                </a:cubicBezTo>
                <a:lnTo>
                  <a:pt x="4691" y="43957"/>
                </a:lnTo>
                <a:cubicBezTo>
                  <a:pt x="4691" y="37446"/>
                  <a:pt x="8160" y="31447"/>
                  <a:pt x="13790" y="28205"/>
                </a:cubicBezTo>
                <a:lnTo>
                  <a:pt x="63775" y="-711"/>
                </a:lnTo>
                <a:close/>
                <a:moveTo>
                  <a:pt x="122858" y="101647"/>
                </a:moveTo>
                <a:lnTo>
                  <a:pt x="122858" y="54420"/>
                </a:lnTo>
                <a:lnTo>
                  <a:pt x="81972" y="78020"/>
                </a:lnTo>
                <a:lnTo>
                  <a:pt x="81972" y="125247"/>
                </a:lnTo>
                <a:lnTo>
                  <a:pt x="122858" y="101647"/>
                </a:lnTo>
                <a:close/>
              </a:path>
            </a:pathLst>
          </a:custGeom>
          <a:solidFill>
            <a:srgbClr val="0071E3"/>
          </a:solidFill>
        </p:spPr>
      </p:sp>
      <p:sp>
        <p:nvSpPr>
          <p:cNvPr id="29" name="Text 27"/>
          <p:cNvSpPr/>
          <p:nvPr/>
        </p:nvSpPr>
        <p:spPr>
          <a:xfrm>
            <a:off x="6093460" y="1808480"/>
            <a:ext cx="1736725" cy="1720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Inside Container</a:t>
            </a:r>
            <a:endParaRPr lang="en-US" sz="14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5838462" y="2099420"/>
            <a:ext cx="5841242" cy="1537648"/>
          </a:xfrm>
          <a:custGeom>
            <a:avLst/>
            <a:gdLst/>
            <a:ahLst/>
            <a:cxnLst/>
            <a:rect l="l" t="t" r="r" b="b"/>
            <a:pathLst>
              <a:path w="5841242" h="1537648">
                <a:moveTo>
                  <a:pt x="72792" y="0"/>
                </a:moveTo>
                <a:lnTo>
                  <a:pt x="5768450" y="0"/>
                </a:lnTo>
                <a:cubicBezTo>
                  <a:pt x="5808652" y="0"/>
                  <a:pt x="5841242" y="32590"/>
                  <a:pt x="5841242" y="72792"/>
                </a:cubicBezTo>
                <a:lnTo>
                  <a:pt x="5841242" y="1464856"/>
                </a:lnTo>
                <a:cubicBezTo>
                  <a:pt x="5841242" y="1505058"/>
                  <a:pt x="5808652" y="1537648"/>
                  <a:pt x="5768450" y="1537648"/>
                </a:cubicBezTo>
                <a:lnTo>
                  <a:pt x="72792" y="1537648"/>
                </a:lnTo>
                <a:cubicBezTo>
                  <a:pt x="32590" y="1537648"/>
                  <a:pt x="0" y="1505058"/>
                  <a:pt x="0" y="1464856"/>
                </a:cubicBezTo>
                <a:lnTo>
                  <a:pt x="0" y="72792"/>
                </a:lnTo>
                <a:cubicBezTo>
                  <a:pt x="0" y="32617"/>
                  <a:pt x="32617" y="0"/>
                  <a:pt x="72792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31" name="Text 29"/>
          <p:cNvSpPr/>
          <p:nvPr/>
        </p:nvSpPr>
        <p:spPr>
          <a:xfrm>
            <a:off x="5984038" y="2244996"/>
            <a:ext cx="5609230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ps aux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5984038" y="2470562"/>
            <a:ext cx="5609230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PID USER COMMAND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5984038" y="2659733"/>
            <a:ext cx="5609230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root /bin/bash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5984038" y="2848909"/>
            <a:ext cx="5609230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</a:t>
            </a:r>
            <a:r>
              <a:rPr lang="en-US" sz="1200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root ps aux</a:t>
            </a:r>
            <a:endParaRPr lang="en-US" sz="1200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5984038" y="3110869"/>
            <a:ext cx="5609230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cat /proc/1/comm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5984038" y="3300041"/>
            <a:ext cx="5609230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bash</a:t>
            </a:r>
            <a:endParaRPr lang="en-US" sz="1200" b="1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5688842" y="3938075"/>
            <a:ext cx="6140482" cy="1445652"/>
          </a:xfrm>
          <a:custGeom>
            <a:avLst/>
            <a:gdLst/>
            <a:ahLst/>
            <a:cxnLst/>
            <a:rect l="l" t="t" r="r" b="b"/>
            <a:pathLst>
              <a:path w="6140482" h="1445652">
                <a:moveTo>
                  <a:pt x="72789" y="0"/>
                </a:moveTo>
                <a:lnTo>
                  <a:pt x="6067693" y="0"/>
                </a:lnTo>
                <a:cubicBezTo>
                  <a:pt x="6107893" y="0"/>
                  <a:pt x="6140482" y="32589"/>
                  <a:pt x="6140482" y="72789"/>
                </a:cubicBezTo>
                <a:lnTo>
                  <a:pt x="6140482" y="1372863"/>
                </a:lnTo>
                <a:cubicBezTo>
                  <a:pt x="6140482" y="1413063"/>
                  <a:pt x="6107893" y="1445652"/>
                  <a:pt x="6067693" y="1445652"/>
                </a:cubicBezTo>
                <a:lnTo>
                  <a:pt x="72789" y="1445652"/>
                </a:lnTo>
                <a:cubicBezTo>
                  <a:pt x="32589" y="1445652"/>
                  <a:pt x="0" y="1413063"/>
                  <a:pt x="0" y="1372863"/>
                </a:cubicBezTo>
                <a:lnTo>
                  <a:pt x="0" y="72789"/>
                </a:lnTo>
                <a:cubicBezTo>
                  <a:pt x="0" y="32615"/>
                  <a:pt x="32615" y="0"/>
                  <a:pt x="72789" y="0"/>
                </a:cubicBezTo>
                <a:close/>
              </a:path>
            </a:pathLst>
          </a:custGeom>
          <a:solidFill>
            <a:srgbClr val="F8F8F8"/>
          </a:solidFill>
          <a:ln w="11289">
            <a:solidFill>
              <a:srgbClr val="E5E5E5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5865757" y="4233525"/>
            <a:ext cx="127379" cy="145576"/>
          </a:xfrm>
          <a:custGeom>
            <a:avLst/>
            <a:gdLst/>
            <a:ahLst/>
            <a:cxnLst/>
            <a:rect l="l" t="t" r="r" b="b"/>
            <a:pathLst>
              <a:path w="127379" h="145576">
                <a:moveTo>
                  <a:pt x="18197" y="9099"/>
                </a:moveTo>
                <a:cubicBezTo>
                  <a:pt x="8160" y="9099"/>
                  <a:pt x="0" y="17259"/>
                  <a:pt x="0" y="27296"/>
                </a:cubicBezTo>
                <a:lnTo>
                  <a:pt x="0" y="45493"/>
                </a:lnTo>
                <a:cubicBezTo>
                  <a:pt x="0" y="55529"/>
                  <a:pt x="8160" y="63690"/>
                  <a:pt x="18197" y="63690"/>
                </a:cubicBezTo>
                <a:lnTo>
                  <a:pt x="109182" y="63690"/>
                </a:lnTo>
                <a:cubicBezTo>
                  <a:pt x="119219" y="63690"/>
                  <a:pt x="127379" y="55529"/>
                  <a:pt x="127379" y="45493"/>
                </a:cubicBezTo>
                <a:lnTo>
                  <a:pt x="127379" y="27296"/>
                </a:lnTo>
                <a:cubicBezTo>
                  <a:pt x="127379" y="17259"/>
                  <a:pt x="119219" y="9099"/>
                  <a:pt x="109182" y="9099"/>
                </a:cubicBezTo>
                <a:lnTo>
                  <a:pt x="18197" y="9099"/>
                </a:lnTo>
                <a:close/>
                <a:moveTo>
                  <a:pt x="79612" y="29570"/>
                </a:moveTo>
                <a:cubicBezTo>
                  <a:pt x="83378" y="29570"/>
                  <a:pt x="86436" y="32628"/>
                  <a:pt x="86436" y="36394"/>
                </a:cubicBezTo>
                <a:cubicBezTo>
                  <a:pt x="86436" y="40160"/>
                  <a:pt x="83378" y="43218"/>
                  <a:pt x="79612" y="43218"/>
                </a:cubicBezTo>
                <a:cubicBezTo>
                  <a:pt x="75846" y="43218"/>
                  <a:pt x="72788" y="40160"/>
                  <a:pt x="72788" y="36394"/>
                </a:cubicBezTo>
                <a:cubicBezTo>
                  <a:pt x="72788" y="32628"/>
                  <a:pt x="75846" y="29570"/>
                  <a:pt x="79612" y="29570"/>
                </a:cubicBezTo>
                <a:close/>
                <a:moveTo>
                  <a:pt x="95534" y="36394"/>
                </a:moveTo>
                <a:cubicBezTo>
                  <a:pt x="95534" y="32628"/>
                  <a:pt x="98592" y="29570"/>
                  <a:pt x="102358" y="29570"/>
                </a:cubicBezTo>
                <a:cubicBezTo>
                  <a:pt x="106124" y="29570"/>
                  <a:pt x="109182" y="32628"/>
                  <a:pt x="109182" y="36394"/>
                </a:cubicBezTo>
                <a:cubicBezTo>
                  <a:pt x="109182" y="40160"/>
                  <a:pt x="106124" y="43218"/>
                  <a:pt x="102358" y="43218"/>
                </a:cubicBezTo>
                <a:cubicBezTo>
                  <a:pt x="98592" y="43218"/>
                  <a:pt x="95534" y="40160"/>
                  <a:pt x="95534" y="36394"/>
                </a:cubicBezTo>
                <a:close/>
                <a:moveTo>
                  <a:pt x="18197" y="81887"/>
                </a:moveTo>
                <a:cubicBezTo>
                  <a:pt x="8160" y="81887"/>
                  <a:pt x="0" y="90047"/>
                  <a:pt x="0" y="100084"/>
                </a:cubicBezTo>
                <a:lnTo>
                  <a:pt x="0" y="118281"/>
                </a:lnTo>
                <a:cubicBezTo>
                  <a:pt x="0" y="128317"/>
                  <a:pt x="8160" y="136478"/>
                  <a:pt x="18197" y="136478"/>
                </a:cubicBezTo>
                <a:lnTo>
                  <a:pt x="109182" y="136478"/>
                </a:lnTo>
                <a:cubicBezTo>
                  <a:pt x="119219" y="136478"/>
                  <a:pt x="127379" y="128317"/>
                  <a:pt x="127379" y="118281"/>
                </a:cubicBezTo>
                <a:lnTo>
                  <a:pt x="127379" y="100084"/>
                </a:lnTo>
                <a:cubicBezTo>
                  <a:pt x="127379" y="90047"/>
                  <a:pt x="119219" y="81887"/>
                  <a:pt x="109182" y="81887"/>
                </a:cubicBezTo>
                <a:lnTo>
                  <a:pt x="18197" y="81887"/>
                </a:lnTo>
                <a:close/>
                <a:moveTo>
                  <a:pt x="79612" y="102358"/>
                </a:moveTo>
                <a:cubicBezTo>
                  <a:pt x="83378" y="102358"/>
                  <a:pt x="86436" y="105416"/>
                  <a:pt x="86436" y="109182"/>
                </a:cubicBezTo>
                <a:cubicBezTo>
                  <a:pt x="86436" y="112948"/>
                  <a:pt x="83378" y="116006"/>
                  <a:pt x="79612" y="116006"/>
                </a:cubicBezTo>
                <a:cubicBezTo>
                  <a:pt x="75846" y="116006"/>
                  <a:pt x="72788" y="112948"/>
                  <a:pt x="72788" y="109182"/>
                </a:cubicBezTo>
                <a:cubicBezTo>
                  <a:pt x="72788" y="105416"/>
                  <a:pt x="75846" y="102358"/>
                  <a:pt x="79612" y="102358"/>
                </a:cubicBezTo>
                <a:close/>
                <a:moveTo>
                  <a:pt x="95534" y="109182"/>
                </a:moveTo>
                <a:cubicBezTo>
                  <a:pt x="95534" y="105416"/>
                  <a:pt x="98592" y="102358"/>
                  <a:pt x="102358" y="102358"/>
                </a:cubicBezTo>
                <a:cubicBezTo>
                  <a:pt x="106124" y="102358"/>
                  <a:pt x="109182" y="105416"/>
                  <a:pt x="109182" y="109182"/>
                </a:cubicBezTo>
                <a:cubicBezTo>
                  <a:pt x="109182" y="112948"/>
                  <a:pt x="106124" y="116006"/>
                  <a:pt x="102358" y="116006"/>
                </a:cubicBezTo>
                <a:cubicBezTo>
                  <a:pt x="98592" y="116006"/>
                  <a:pt x="95534" y="112948"/>
                  <a:pt x="95534" y="109182"/>
                </a:cubicBezTo>
                <a:close/>
              </a:path>
            </a:pathLst>
          </a:custGeom>
          <a:solidFill>
            <a:srgbClr val="86868B"/>
          </a:solidFill>
        </p:spPr>
      </p:sp>
      <p:sp>
        <p:nvSpPr>
          <p:cNvPr id="39" name="Text 37"/>
          <p:cNvSpPr/>
          <p:nvPr/>
        </p:nvSpPr>
        <p:spPr>
          <a:xfrm>
            <a:off x="6093460" y="4087495"/>
            <a:ext cx="2034540" cy="371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On Host</a:t>
            </a:r>
            <a:endParaRPr lang="en-US" sz="14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5838462" y="4378845"/>
            <a:ext cx="5841242" cy="855260"/>
          </a:xfrm>
          <a:custGeom>
            <a:avLst/>
            <a:gdLst/>
            <a:ahLst/>
            <a:cxnLst/>
            <a:rect l="l" t="t" r="r" b="b"/>
            <a:pathLst>
              <a:path w="5841242" h="855260">
                <a:moveTo>
                  <a:pt x="72791" y="0"/>
                </a:moveTo>
                <a:lnTo>
                  <a:pt x="5768451" y="0"/>
                </a:lnTo>
                <a:cubicBezTo>
                  <a:pt x="5808652" y="0"/>
                  <a:pt x="5841242" y="32590"/>
                  <a:pt x="5841242" y="72791"/>
                </a:cubicBezTo>
                <a:lnTo>
                  <a:pt x="5841242" y="782469"/>
                </a:lnTo>
                <a:cubicBezTo>
                  <a:pt x="5841242" y="822670"/>
                  <a:pt x="5808652" y="855260"/>
                  <a:pt x="5768451" y="855260"/>
                </a:cubicBezTo>
                <a:lnTo>
                  <a:pt x="72791" y="855260"/>
                </a:lnTo>
                <a:cubicBezTo>
                  <a:pt x="32590" y="855260"/>
                  <a:pt x="0" y="822670"/>
                  <a:pt x="0" y="782469"/>
                </a:cubicBezTo>
                <a:lnTo>
                  <a:pt x="0" y="72791"/>
                </a:lnTo>
                <a:cubicBezTo>
                  <a:pt x="0" y="32617"/>
                  <a:pt x="32617" y="0"/>
                  <a:pt x="72791" y="0"/>
                </a:cubicBezTo>
                <a:close/>
              </a:path>
            </a:pathLst>
          </a:custGeom>
          <a:solidFill>
            <a:srgbClr val="F8F8F8"/>
          </a:solidFill>
        </p:spPr>
      </p:sp>
      <p:sp>
        <p:nvSpPr>
          <p:cNvPr id="41" name="Text 39"/>
          <p:cNvSpPr/>
          <p:nvPr/>
        </p:nvSpPr>
        <p:spPr>
          <a:xfrm>
            <a:off x="5984038" y="4524421"/>
            <a:ext cx="5609230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$ cat /proc/1/comm</a:t>
            </a:r>
            <a:endParaRPr lang="en-US" sz="12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5984038" y="4713597"/>
            <a:ext cx="5609230" cy="1910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D1D1D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systemd</a:t>
            </a:r>
            <a:endParaRPr lang="en-US" sz="1200" b="1" dirty="0">
              <a:solidFill>
                <a:srgbClr val="1D1D1D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5997686" y="4947253"/>
            <a:ext cx="109182" cy="109182"/>
          </a:xfrm>
          <a:custGeom>
            <a:avLst/>
            <a:gdLst/>
            <a:ahLst/>
            <a:cxnLst/>
            <a:rect l="l" t="t" r="r" b="b"/>
            <a:pathLst>
              <a:path w="109182" h="109182">
                <a:moveTo>
                  <a:pt x="54591" y="109182"/>
                </a:moveTo>
                <a:cubicBezTo>
                  <a:pt x="84721" y="109182"/>
                  <a:pt x="109182" y="84721"/>
                  <a:pt x="109182" y="54591"/>
                </a:cubicBezTo>
                <a:cubicBezTo>
                  <a:pt x="109182" y="24461"/>
                  <a:pt x="84721" y="0"/>
                  <a:pt x="54591" y="0"/>
                </a:cubicBezTo>
                <a:cubicBezTo>
                  <a:pt x="24461" y="0"/>
                  <a:pt x="0" y="24461"/>
                  <a:pt x="0" y="54591"/>
                </a:cubicBezTo>
                <a:cubicBezTo>
                  <a:pt x="0" y="84721"/>
                  <a:pt x="24461" y="109182"/>
                  <a:pt x="54591" y="109182"/>
                </a:cubicBezTo>
                <a:close/>
                <a:moveTo>
                  <a:pt x="72589" y="45357"/>
                </a:moveTo>
                <a:lnTo>
                  <a:pt x="55529" y="72653"/>
                </a:lnTo>
                <a:cubicBezTo>
                  <a:pt x="54634" y="74082"/>
                  <a:pt x="53098" y="74977"/>
                  <a:pt x="51414" y="75063"/>
                </a:cubicBezTo>
                <a:cubicBezTo>
                  <a:pt x="49729" y="75148"/>
                  <a:pt x="48108" y="74380"/>
                  <a:pt x="47106" y="73016"/>
                </a:cubicBezTo>
                <a:lnTo>
                  <a:pt x="36870" y="59368"/>
                </a:lnTo>
                <a:cubicBezTo>
                  <a:pt x="35164" y="57107"/>
                  <a:pt x="35633" y="53909"/>
                  <a:pt x="37894" y="52203"/>
                </a:cubicBezTo>
                <a:cubicBezTo>
                  <a:pt x="40154" y="50497"/>
                  <a:pt x="43353" y="50966"/>
                  <a:pt x="45059" y="53226"/>
                </a:cubicBezTo>
                <a:lnTo>
                  <a:pt x="50817" y="60903"/>
                </a:lnTo>
                <a:lnTo>
                  <a:pt x="63910" y="39941"/>
                </a:lnTo>
                <a:cubicBezTo>
                  <a:pt x="65403" y="37553"/>
                  <a:pt x="68559" y="36806"/>
                  <a:pt x="70968" y="38320"/>
                </a:cubicBezTo>
                <a:cubicBezTo>
                  <a:pt x="73378" y="39834"/>
                  <a:pt x="74103" y="42969"/>
                  <a:pt x="72589" y="45379"/>
                </a:cubicBezTo>
                <a:close/>
              </a:path>
            </a:pathLst>
          </a:custGeom>
          <a:solidFill>
            <a:srgbClr val="0071E3"/>
          </a:solidFill>
        </p:spPr>
      </p:sp>
      <p:sp>
        <p:nvSpPr>
          <p:cNvPr id="44" name="Text 42"/>
          <p:cNvSpPr/>
          <p:nvPr/>
        </p:nvSpPr>
        <p:spPr>
          <a:xfrm>
            <a:off x="6120516" y="4939163"/>
            <a:ext cx="5468203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Host unaffected!</a:t>
            </a:r>
            <a:endParaRPr lang="en-US" sz="106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5684798" y="5529428"/>
            <a:ext cx="6150591" cy="1164609"/>
          </a:xfrm>
          <a:custGeom>
            <a:avLst/>
            <a:gdLst/>
            <a:ahLst/>
            <a:cxnLst/>
            <a:rect l="l" t="t" r="r" b="b"/>
            <a:pathLst>
              <a:path w="6150591" h="1164609">
                <a:moveTo>
                  <a:pt x="72788" y="0"/>
                </a:moveTo>
                <a:lnTo>
                  <a:pt x="6077803" y="0"/>
                </a:lnTo>
                <a:cubicBezTo>
                  <a:pt x="6118003" y="0"/>
                  <a:pt x="6150591" y="32588"/>
                  <a:pt x="6150591" y="72788"/>
                </a:cubicBezTo>
                <a:lnTo>
                  <a:pt x="6150591" y="1091821"/>
                </a:lnTo>
                <a:cubicBezTo>
                  <a:pt x="6150591" y="1132021"/>
                  <a:pt x="6118003" y="1164609"/>
                  <a:pt x="6077803" y="1164609"/>
                </a:cubicBezTo>
                <a:lnTo>
                  <a:pt x="72788" y="1164609"/>
                </a:lnTo>
                <a:cubicBezTo>
                  <a:pt x="32588" y="1164609"/>
                  <a:pt x="0" y="1132021"/>
                  <a:pt x="0" y="1091821"/>
                </a:cubicBezTo>
                <a:lnTo>
                  <a:pt x="0" y="72788"/>
                </a:lnTo>
                <a:cubicBezTo>
                  <a:pt x="0" y="32615"/>
                  <a:pt x="32615" y="0"/>
                  <a:pt x="72788" y="0"/>
                </a:cubicBezTo>
                <a:close/>
              </a:path>
            </a:pathLst>
          </a:custGeom>
          <a:solidFill>
            <a:srgbClr val="1D1D1D"/>
          </a:solidFill>
        </p:spPr>
      </p:sp>
      <p:sp>
        <p:nvSpPr>
          <p:cNvPr id="46" name="Text 44"/>
          <p:cNvSpPr/>
          <p:nvPr/>
        </p:nvSpPr>
        <p:spPr>
          <a:xfrm>
            <a:off x="5830374" y="5675004"/>
            <a:ext cx="5923128" cy="1819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Mount Propagation Comparison</a:t>
            </a:r>
            <a:endParaRPr lang="en-US" sz="1400" b="1" dirty="0">
              <a:solidFill>
                <a:srgbClr val="FAFAFA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5830374" y="5929763"/>
            <a:ext cx="2929719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Without MS_PRIVATE</a:t>
            </a:r>
            <a:endParaRPr lang="en-US" sz="106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5830570" y="6111875"/>
            <a:ext cx="2929890" cy="4368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Container: mount /proc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106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↓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1060" dirty="0">
                <a:solidFill>
                  <a:srgbClr val="FF646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Leaks to host</a:t>
            </a:r>
            <a:endParaRPr lang="en-US" sz="1060" dirty="0">
              <a:solidFill>
                <a:srgbClr val="FF6467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8813042" y="5929763"/>
            <a:ext cx="2929719" cy="1455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With MS_PRIVATE</a:t>
            </a:r>
            <a:endParaRPr lang="en-US" sz="106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8813042" y="6111608"/>
            <a:ext cx="2929719" cy="43672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06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Container: mount /proc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1060" dirty="0">
                <a:solidFill>
                  <a:srgbClr val="FAFA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↓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1060" dirty="0">
                <a:solidFill>
                  <a:srgbClr val="0071E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Only in container</a:t>
            </a:r>
            <a:endParaRPr lang="en-US" sz="1060" dirty="0">
              <a:solidFill>
                <a:srgbClr val="0071E3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1" name="Text 12"/>
          <p:cNvSpPr/>
          <p:nvPr/>
        </p:nvSpPr>
        <p:spPr>
          <a:xfrm>
            <a:off x="7140575" y="1337945"/>
            <a:ext cx="56292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86868B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VERIFICATION</a:t>
            </a:r>
            <a:endParaRPr lang="en-US" b="1" dirty="0">
              <a:solidFill>
                <a:srgbClr val="86868B"/>
              </a:solidFill>
              <a:latin typeface="Liter" panose="02000503030000020004" pitchFamily="34" charset="0"/>
              <a:ea typeface="Liter" panose="02000503030000020004" pitchFamily="34" charset="-122"/>
              <a:cs typeface="Liter" panose="02000503030000020004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13179</Words>
  <Application>WPS 演示</Application>
  <PresentationFormat>宽屏</PresentationFormat>
  <Paragraphs>1146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Liter</vt:lpstr>
      <vt:lpstr>Liter</vt:lpstr>
      <vt:lpstr>Liter</vt:lpstr>
      <vt:lpstr>MiSans</vt:lpstr>
      <vt:lpstr>MiSans</vt:lpstr>
      <vt:lpstr>inherit</vt:lpstr>
      <vt:lpstr>AMGDT</vt:lpstr>
      <vt:lpstr>-apple-system</vt:lpstr>
      <vt:lpstr>Arial Unicode MS</vt:lpstr>
      <vt:lpstr>Calibri</vt:lpstr>
      <vt:lpstr>微软雅黑</vt:lpstr>
      <vt:lpstr>Arial Unicode MS</vt:lpstr>
      <vt:lpstr>等线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Lightweight Container Implementation with Linux Namespaces</dc:title>
  <dc:creator>Kimi</dc:creator>
  <dc:subject>Lightweight Container Implementation with Linux Namespaces</dc:subject>
  <cp:lastModifiedBy>Kevin</cp:lastModifiedBy>
  <cp:revision>18</cp:revision>
  <dcterms:created xsi:type="dcterms:W3CDTF">2026-03-18T08:57:00Z</dcterms:created>
  <dcterms:modified xsi:type="dcterms:W3CDTF">2026-03-19T05:55:29Z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{"Label":"Lightweight Container Implementation with Linux Namespaces","ContentProducer":"001191110108MACG2KBH8F10000","ProduceID":"19d00155-9b52-85bb-8000-00002d57f690","ReservedCode1":"","ContentPropagator":"001191110108MACG2KBH8F20000","PropagateID":"19d00155-9b52-85bb-8000-00002d57f690","ReservedCode2":""}</vt:lpwstr>
  </property>
  <property fmtid="{D5CDD505-2E9C-101B-9397-08002B2CF9AE}" pid="3" name="KSOProductBuildVer">
    <vt:lpwstr>2052-12.1.0.25225</vt:lpwstr>
  </property>
  <property fmtid="{D5CDD505-2E9C-101B-9397-08002B2CF9AE}" pid="4" name="ICV">
    <vt:lpwstr>F57236F0A9AA42189E72E28E22CA7B98_13</vt:lpwstr>
  </property>
</Properties>
</file>