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4"/>
  </p:handoutMasterIdLst>
  <p:sldIdLst>
    <p:sldId id="256" r:id="rId3"/>
    <p:sldId id="303" r:id="rId5"/>
    <p:sldId id="263" r:id="rId6"/>
    <p:sldId id="258" r:id="rId7"/>
    <p:sldId id="267" r:id="rId8"/>
    <p:sldId id="276" r:id="rId9"/>
    <p:sldId id="266" r:id="rId10"/>
    <p:sldId id="268" r:id="rId11"/>
    <p:sldId id="269" r:id="rId12"/>
    <p:sldId id="271" r:id="rId13"/>
    <p:sldId id="313" r:id="rId14"/>
    <p:sldId id="272" r:id="rId15"/>
    <p:sldId id="273" r:id="rId16"/>
    <p:sldId id="274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305" r:id="rId25"/>
    <p:sldId id="315" r:id="rId26"/>
    <p:sldId id="316" r:id="rId27"/>
    <p:sldId id="317" r:id="rId28"/>
    <p:sldId id="306" r:id="rId29"/>
    <p:sldId id="318" r:id="rId30"/>
    <p:sldId id="319" r:id="rId31"/>
    <p:sldId id="304" r:id="rId32"/>
    <p:sldId id="283" r:id="rId33"/>
    <p:sldId id="286" r:id="rId34"/>
    <p:sldId id="285" r:id="rId35"/>
    <p:sldId id="309" r:id="rId36"/>
    <p:sldId id="320" r:id="rId37"/>
    <p:sldId id="287" r:id="rId38"/>
    <p:sldId id="321" r:id="rId39"/>
    <p:sldId id="288" r:id="rId40"/>
    <p:sldId id="322" r:id="rId41"/>
    <p:sldId id="289" r:id="rId42"/>
    <p:sldId id="310" r:id="rId43"/>
    <p:sldId id="291" r:id="rId44"/>
    <p:sldId id="290" r:id="rId45"/>
    <p:sldId id="292" r:id="rId46"/>
    <p:sldId id="294" r:id="rId47"/>
    <p:sldId id="295" r:id="rId48"/>
    <p:sldId id="302" r:id="rId49"/>
    <p:sldId id="296" r:id="rId50"/>
    <p:sldId id="293" r:id="rId51"/>
    <p:sldId id="299" r:id="rId52"/>
    <p:sldId id="301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9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91B5A"/>
    <a:srgbClr val="E7AF00"/>
    <a:srgbClr val="F4E5B4"/>
    <a:srgbClr val="680164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0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20" y="160"/>
      </p:cViewPr>
      <p:guideLst>
        <p:guide orient="horz" pos="2155"/>
        <p:guide pos="39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So the workload was divided quite evenly. One person focused on the core runtime and verification, and the other focused on the advanced features and the final summary.</a:t>
            </a:r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</a:t>
            </a:r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9167160" y="626868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48665"/>
            <a:ext cx="12191365" cy="85090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联合Logo-彩色_紫色"/>
          <p:cNvPicPr>
            <a:picLocks noChangeAspect="1"/>
          </p:cNvPicPr>
          <p:nvPr userDrawn="1"/>
        </p:nvPicPr>
        <p:blipFill>
          <a:blip r:embed="rId7"/>
          <a:srcRect l="12698" t="21068" r="36781" b="21405"/>
          <a:stretch>
            <a:fillRect/>
          </a:stretch>
        </p:blipFill>
        <p:spPr>
          <a:xfrm>
            <a:off x="9010015" y="141605"/>
            <a:ext cx="3279775" cy="5207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 userDrawn="1"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b="0" dirty="0">
                <a:solidFill>
                  <a:srgbClr val="591B5A"/>
                </a:solidFill>
                <a:latin typeface="Marker Felt Thin" panose="02000400000000000000" charset="0"/>
                <a:cs typeface="Marker Felt Thin" panose="02000400000000000000" charset="0"/>
              </a:rPr>
              <a:t> </a:t>
            </a:r>
            <a:endParaRPr lang="en-US" altLang="zh-CN" b="0" dirty="0">
              <a:solidFill>
                <a:srgbClr val="591B5A"/>
              </a:solidFill>
              <a:latin typeface="Marker Felt Thin" panose="02000400000000000000" charset="0"/>
              <a:cs typeface="Marker Felt Thin" panose="02000400000000000000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165850"/>
            <a:ext cx="12191365" cy="692150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DS-LOGO_RGB_反白"/>
          <p:cNvPicPr>
            <a:picLocks noChangeAspect="1"/>
          </p:cNvPicPr>
          <p:nvPr userDrawn="1"/>
        </p:nvPicPr>
        <p:blipFill>
          <a:blip r:embed="rId8"/>
          <a:srcRect l="12568" t="24941" r="7302" b="26918"/>
          <a:stretch>
            <a:fillRect/>
          </a:stretch>
        </p:blipFill>
        <p:spPr>
          <a:xfrm>
            <a:off x="0" y="6176645"/>
            <a:ext cx="1874520" cy="649605"/>
          </a:xfrm>
          <a:prstGeom prst="rect">
            <a:avLst/>
          </a:prstGeom>
        </p:spPr>
      </p:pic>
      <p:sp>
        <p:nvSpPr>
          <p:cNvPr id="18" name="灯片编号占位符 17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9294160" y="639568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 userDrawn="1"/>
        </p:nvSpPr>
        <p:spPr>
          <a:xfrm>
            <a:off x="1874520" y="6482080"/>
            <a:ext cx="11823700" cy="35179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marL="171450" lvl="0" indent="-171450" algn="l">
              <a:buClrTx/>
              <a:buSzTx/>
              <a:buFont typeface="Wingdings" panose="05000000000000000000" charset="0"/>
              <a:buChar char=""/>
            </a:pP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Minicontainer:Lightweight Container Implementation with Linux Namespaces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15" name="Title 1"/>
          <p:cNvSpPr>
            <a:spLocks noGrp="1"/>
          </p:cNvSpPr>
          <p:nvPr userDrawn="1"/>
        </p:nvSpPr>
        <p:spPr>
          <a:xfrm>
            <a:off x="1864360" y="6207125"/>
            <a:ext cx="11823700" cy="35179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anose="05000000000000000000" charset="0"/>
              <a:buChar char=""/>
            </a:pPr>
            <a:r>
              <a:rPr lang="en-US" altLang="zh-CN" sz="1000" dirty="0">
                <a:solidFill>
                  <a:schemeClr val="bg1">
                    <a:lumMod val="95000"/>
                  </a:schemeClr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CSCI3150 Introduction to Operating Systems — Topic 4 Project</a:t>
            </a:r>
            <a:endParaRPr lang="en-US" altLang="zh-CN" sz="1000" dirty="0">
              <a:solidFill>
                <a:schemeClr val="bg1">
                  <a:lumMod val="95000"/>
                </a:schemeClr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0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1365" cy="5335905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840740" y="1619250"/>
            <a:ext cx="11823700" cy="1028065"/>
          </a:xfrm>
        </p:spPr>
        <p:txBody>
          <a:bodyPr vert="horz" anchor="ctr" anchorCtr="0">
            <a:normAutofit/>
          </a:bodyPr>
          <a:lstStyle/>
          <a:p>
            <a:pPr algn="l"/>
            <a:r>
              <a:rPr lang="en-US" altLang="zh-CN" sz="48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Minicontainer:</a:t>
            </a:r>
            <a:endParaRPr lang="en-US" altLang="zh-CN" sz="48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14" name="图片 13" descr="联合Logo-彩色_反白"/>
          <p:cNvPicPr>
            <a:picLocks noChangeAspect="1"/>
          </p:cNvPicPr>
          <p:nvPr/>
        </p:nvPicPr>
        <p:blipFill>
          <a:blip r:embed="rId1"/>
          <a:srcRect l="22643" r="37511"/>
          <a:stretch>
            <a:fillRect/>
          </a:stretch>
        </p:blipFill>
        <p:spPr>
          <a:xfrm>
            <a:off x="2032635" y="429895"/>
            <a:ext cx="4305935" cy="1506855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4294967295"/>
          </p:nvPr>
        </p:nvSpPr>
        <p:spPr>
          <a:xfrm>
            <a:off x="840740" y="4104005"/>
            <a:ext cx="10641330" cy="71945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spc="300" dirty="0">
                <a:solidFill>
                  <a:schemeClr val="bg1"/>
                </a:solidFill>
                <a:effectLst/>
                <a:latin typeface="Arial Rounded MT Bold" panose="020F0704030504030204" charset="0"/>
                <a:ea typeface="+mj-ea"/>
                <a:cs typeface="Arial Rounded MT Bold" panose="020F0704030504030204" charset="0"/>
                <a:sym typeface="+mn-ea"/>
              </a:rPr>
              <a:t>CSCI3150 Introduction to Operating Systems — Topic 4 Project</a:t>
            </a:r>
            <a:endParaRPr lang="en-US" altLang="zh-CN" sz="2000" spc="300" dirty="0">
              <a:solidFill>
                <a:schemeClr val="bg1"/>
              </a:solidFill>
              <a:effectLst/>
              <a:latin typeface="Arial Rounded MT Bold" panose="020F0704030504030204" charset="0"/>
              <a:ea typeface="+mj-ea"/>
              <a:cs typeface="Arial Rounded MT Bold" panose="020F0704030504030204" charset="0"/>
              <a:sym typeface="+mn-ea"/>
            </a:endParaRPr>
          </a:p>
        </p:txBody>
      </p:sp>
      <p:sp>
        <p:nvSpPr>
          <p:cNvPr id="19" name="Subtitle 2"/>
          <p:cNvSpPr>
            <a:spLocks noGrp="1"/>
          </p:cNvSpPr>
          <p:nvPr/>
        </p:nvSpPr>
        <p:spPr>
          <a:xfrm>
            <a:off x="840740" y="5582285"/>
            <a:ext cx="9639300" cy="104902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2000" b="1" dirty="0">
                <a:latin typeface="Arial Rounded MT Bold" panose="020F0704030504030204" charset="0"/>
                <a:cs typeface="Arial Rounded MT Bold" panose="020F0704030504030204" charset="0"/>
              </a:rPr>
              <a:t>Ren Xiangyu	    </a:t>
            </a:r>
            <a:r>
              <a:rPr lang="en-US" altLang="zh-CN" sz="2000" b="1" dirty="0">
                <a:latin typeface="Arial Rounded MT Bold" panose="020F0704030504030204" charset="0"/>
                <a:cs typeface="Arial Rounded MT Bold" panose="020F0704030504030204" charset="0"/>
              </a:rPr>
              <a:t>225040153</a:t>
            </a:r>
            <a:endParaRPr lang="en-US" altLang="zh-CN" sz="2000" b="1" dirty="0">
              <a:latin typeface="Arial Rounded MT Bold" panose="020F0704030504030204" charset="0"/>
              <a:cs typeface="Arial Rounded MT Bold" panose="020F0704030504030204" charset="0"/>
            </a:endParaRPr>
          </a:p>
          <a:p>
            <a:pPr algn="l"/>
            <a:r>
              <a:rPr lang="en-US" altLang="zh-TW" sz="2000" b="1" dirty="0">
                <a:latin typeface="Arial Rounded MT Bold" panose="020F0704030504030204" charset="0"/>
                <a:cs typeface="Arial Rounded MT Bold" panose="020F0704030504030204" charset="0"/>
              </a:rPr>
              <a:t>Zhang </a:t>
            </a:r>
            <a:r>
              <a:rPr lang="en-US" altLang="zh-TW" sz="2000" b="1">
                <a:latin typeface="Arial Rounded MT Bold" panose="020F0704030504030204" charset="0"/>
                <a:cs typeface="Arial Rounded MT Bold" panose="020F0704030504030204" charset="0"/>
              </a:rPr>
              <a:t>Jing      2250401</a:t>
            </a:r>
            <a:r>
              <a:rPr lang="en-US" altLang="zh-CN" sz="2000" b="1">
                <a:latin typeface="Arial Rounded MT Bold" panose="020F0704030504030204" charset="0"/>
                <a:cs typeface="Arial Rounded MT Bold" panose="020F0704030504030204" charset="0"/>
              </a:rPr>
              <a:t>48</a:t>
            </a:r>
            <a:endParaRPr lang="en-US" altLang="zh-TW" sz="2000" b="1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840740" y="2397125"/>
            <a:ext cx="12191365" cy="17068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 dirty="0">
                <a:solidFill>
                  <a:schemeClr val="bg1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Lightweight Container Implementation</a:t>
            </a:r>
            <a:br>
              <a:rPr lang="en-US" altLang="zh-CN" sz="4000" dirty="0">
                <a:solidFill>
                  <a:schemeClr val="bg1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</a:br>
            <a:r>
              <a:rPr lang="en-US" altLang="zh-CN" sz="4000" dirty="0">
                <a:solidFill>
                  <a:schemeClr val="bg1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with Linux Namespaces</a:t>
            </a:r>
            <a:endParaRPr lang="en-US" altLang="zh-CN" sz="4000" dirty="0">
              <a:solidFill>
                <a:schemeClr val="bg1"/>
              </a:solidFill>
              <a:effectLst/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3" name="图片 22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771525" y="604520"/>
            <a:ext cx="1213485" cy="1013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104076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2.3  Three Pillars of Containers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1495356" y="2592971"/>
            <a:ext cx="3055408" cy="219075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buSzPct val="100000"/>
              <a:buFont typeface="+mj-ea"/>
              <a:buAutoNum type="circleNumDbPlain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Namespaces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514350" indent="-514350">
              <a:lnSpc>
                <a:spcPct val="100000"/>
              </a:lnSpc>
              <a:buSzPct val="100000"/>
              <a:buFont typeface="+mj-ea"/>
              <a:buAutoNum type="circleNumDbPlain"/>
            </a:pP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Cgroups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514350" indent="-514350">
              <a:lnSpc>
                <a:spcPct val="100000"/>
              </a:lnSpc>
              <a:buSzPct val="100000"/>
              <a:buFont typeface="+mj-ea"/>
              <a:buAutoNum type="circleNumDbPlain"/>
            </a:pPr>
            <a:r>
              <a:rPr lang="en-US" altLang="zh-CN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Rootfs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13" name="图片 12" descr="卡通人物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10399" r="7813" b="25293"/>
          <a:stretch>
            <a:fillRect/>
          </a:stretch>
        </p:blipFill>
        <p:spPr>
          <a:xfrm>
            <a:off x="5373370" y="1838325"/>
            <a:ext cx="5242560" cy="3987165"/>
          </a:xfrm>
          <a:prstGeom prst="roundRect">
            <a:avLst>
              <a:gd name="adj" fmla="val 9470"/>
            </a:avLst>
          </a:prstGeom>
          <a:ln>
            <a:solidFill>
              <a:srgbClr val="F4E5B4"/>
            </a:solidFill>
          </a:ln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10541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2.3  Three Pillars of Containers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828040" y="226441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b="0" dirty="0">
                <a:solidFill>
                  <a:srgbClr val="591B5A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Container, in essence, is:</a:t>
            </a:r>
            <a:endParaRPr lang="en-US" altLang="zh-CN" sz="2400" b="0" dirty="0">
              <a:solidFill>
                <a:srgbClr val="591B5A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810635" y="3377565"/>
            <a:ext cx="850900" cy="9499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00000"/>
              <a:buNone/>
            </a:pP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+ </a:t>
            </a:r>
            <a:endParaRPr kumimoji="1" lang="en-US" altLang="zh-CN" sz="3200" b="1" dirty="0" err="1">
              <a:solidFill>
                <a:srgbClr val="591B5A"/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49630" y="3106103"/>
            <a:ext cx="3036570" cy="1492885"/>
            <a:chOff x="1338" y="4369"/>
            <a:chExt cx="4782" cy="2351"/>
          </a:xfrm>
        </p:grpSpPr>
        <p:sp>
          <p:nvSpPr>
            <p:cNvPr id="4" name="圆角矩形 3"/>
            <p:cNvSpPr/>
            <p:nvPr/>
          </p:nvSpPr>
          <p:spPr>
            <a:xfrm>
              <a:off x="1338" y="4369"/>
              <a:ext cx="4782" cy="2320"/>
            </a:xfrm>
            <a:prstGeom prst="roundRect">
              <a:avLst/>
            </a:prstGeom>
            <a:solidFill>
              <a:srgbClr val="F4E5B4"/>
            </a:solidFill>
            <a:ln>
              <a:solidFill>
                <a:srgbClr val="E7A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1338" y="4484"/>
              <a:ext cx="4783" cy="1496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3200" b="1" dirty="0">
                  <a:solidFill>
                    <a:srgbClr val="591B5A"/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Namespaces </a:t>
              </a:r>
              <a:endParaRPr kumimoji="1" lang="en-US" altLang="zh-CN" sz="3200" b="1" dirty="0" err="1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  <p:sp>
          <p:nvSpPr>
            <p:cNvPr id="10" name="Content Placeholder 2"/>
            <p:cNvSpPr txBox="1"/>
            <p:nvPr/>
          </p:nvSpPr>
          <p:spPr>
            <a:xfrm>
              <a:off x="1664" y="5542"/>
              <a:ext cx="4069" cy="1178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(isolation)	 </a:t>
              </a:r>
              <a:endParaRPr kumimoji="1"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85970" y="3104833"/>
            <a:ext cx="3279140" cy="1495425"/>
            <a:chOff x="7026" y="4365"/>
            <a:chExt cx="5164" cy="2355"/>
          </a:xfrm>
        </p:grpSpPr>
        <p:sp>
          <p:nvSpPr>
            <p:cNvPr id="12" name="圆角矩形 11"/>
            <p:cNvSpPr/>
            <p:nvPr/>
          </p:nvSpPr>
          <p:spPr>
            <a:xfrm>
              <a:off x="7026" y="4365"/>
              <a:ext cx="5165" cy="2320"/>
            </a:xfrm>
            <a:prstGeom prst="roundRect">
              <a:avLst/>
            </a:prstGeom>
            <a:solidFill>
              <a:srgbClr val="F4E5B4"/>
            </a:solidFill>
            <a:ln>
              <a:solidFill>
                <a:srgbClr val="E7A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7217" y="4480"/>
              <a:ext cx="4783" cy="1496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3200" b="1" dirty="0">
                  <a:solidFill>
                    <a:srgbClr val="591B5A"/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Cgroups</a:t>
              </a:r>
              <a:endPara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  <p:sp>
          <p:nvSpPr>
            <p:cNvPr id="14" name="Content Placeholder 2"/>
            <p:cNvSpPr txBox="1"/>
            <p:nvPr/>
          </p:nvSpPr>
          <p:spPr>
            <a:xfrm>
              <a:off x="7111" y="5542"/>
              <a:ext cx="4995" cy="1178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(</a:t>
              </a:r>
              <a:r>
                <a:rPr kumimoji="1"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old" panose="020B0604020202090204" charset="0"/>
                  <a:ea typeface="標楷體" pitchFamily="65" charset="-120"/>
                  <a:cs typeface="+mj-cs"/>
                  <a:sym typeface="+mn-ea"/>
                </a:rPr>
                <a:t>resource limiting</a:t>
              </a:r>
              <a:r>
                <a:rPr kumimoji="1"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)</a:t>
              </a:r>
              <a:endParaRPr kumimoji="1"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564880" y="3101975"/>
            <a:ext cx="3036570" cy="1501140"/>
            <a:chOff x="13484" y="4356"/>
            <a:chExt cx="4782" cy="2364"/>
          </a:xfrm>
        </p:grpSpPr>
        <p:sp>
          <p:nvSpPr>
            <p:cNvPr id="22" name="圆角矩形 21"/>
            <p:cNvSpPr/>
            <p:nvPr/>
          </p:nvSpPr>
          <p:spPr>
            <a:xfrm>
              <a:off x="13484" y="4356"/>
              <a:ext cx="4782" cy="2320"/>
            </a:xfrm>
            <a:prstGeom prst="roundRect">
              <a:avLst/>
            </a:prstGeom>
            <a:solidFill>
              <a:srgbClr val="F4E5B4"/>
            </a:solidFill>
            <a:ln>
              <a:solidFill>
                <a:srgbClr val="E7A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Content Placeholder 2"/>
            <p:cNvSpPr txBox="1"/>
            <p:nvPr/>
          </p:nvSpPr>
          <p:spPr>
            <a:xfrm>
              <a:off x="13484" y="4471"/>
              <a:ext cx="4783" cy="1496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3200" b="1" dirty="0">
                  <a:solidFill>
                    <a:srgbClr val="591B5A"/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Rootfs </a:t>
              </a:r>
              <a:endParaRPr kumimoji="1" lang="en-US" altLang="zh-CN" sz="3200" b="1" dirty="0" err="1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>
            <a:xfrm>
              <a:off x="13810" y="5542"/>
              <a:ext cx="4069" cy="1178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 fontScale="90000"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9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9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9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00000"/>
                <a:buNone/>
              </a:pPr>
              <a:r>
                <a:rPr kumimoji="1"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old" panose="020B0604020202090204" charset="0"/>
                  <a:ea typeface="標楷體" pitchFamily="65" charset="-120"/>
                  <a:cs typeface="+mj-cs"/>
                </a:rPr>
                <a:t>(filesystem)	 </a:t>
              </a:r>
              <a:endParaRPr kumimoji="1"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  <a:ea typeface="標楷體" pitchFamily="65" charset="-120"/>
                <a:cs typeface="+mj-cs"/>
              </a:endParaRPr>
            </a:p>
          </p:txBody>
        </p:sp>
      </p:grpSp>
      <p:sp>
        <p:nvSpPr>
          <p:cNvPr id="28" name="Content Placeholder 2"/>
          <p:cNvSpPr txBox="1"/>
          <p:nvPr/>
        </p:nvSpPr>
        <p:spPr>
          <a:xfrm>
            <a:off x="7789545" y="3377565"/>
            <a:ext cx="850900" cy="9499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00000"/>
              <a:buNone/>
            </a:pP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+ </a:t>
            </a:r>
            <a:endParaRPr kumimoji="1" lang="en-US" altLang="zh-CN" sz="3200" b="1" dirty="0" err="1">
              <a:solidFill>
                <a:srgbClr val="591B5A"/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sp>
        <p:nvSpPr>
          <p:cNvPr id="29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99822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2.4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Namespaces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692275" y="157099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All 6 namespaces used in </a:t>
            </a:r>
            <a:r>
              <a:rPr lang="en-US" altLang="zh-CN" sz="2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minicontainer：</a:t>
            </a:r>
            <a:endParaRPr lang="en-US" altLang="zh-CN" sz="2400" b="0" dirty="0" err="1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pic>
        <p:nvPicPr>
          <p:cNvPr id="9" name="内容占位符 8" descr="表格&#10;&#10;AI 生成的内容可能不正确。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2233930"/>
            <a:ext cx="8405495" cy="3711575"/>
          </a:xfr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表格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95" y="2385695"/>
            <a:ext cx="6788151" cy="3096936"/>
          </a:xfrm>
          <a:prstGeom prst="roundRect">
            <a:avLst>
              <a:gd name="adj" fmla="val 10837"/>
            </a:avLst>
          </a:prstGeom>
        </p:spPr>
      </p:pic>
      <p:sp>
        <p:nvSpPr>
          <p:cNvPr id="2" name="圆角矩形 1"/>
          <p:cNvSpPr/>
          <p:nvPr/>
        </p:nvSpPr>
        <p:spPr>
          <a:xfrm>
            <a:off x="1424305" y="1857375"/>
            <a:ext cx="9155430" cy="495935"/>
          </a:xfrm>
          <a:prstGeom prst="roundRect">
            <a:avLst/>
          </a:prstGeom>
          <a:solidFill>
            <a:srgbClr val="F4E5B4"/>
          </a:solidFill>
          <a:ln>
            <a:solidFill>
              <a:srgbClr val="E7A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76454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2.5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Kernel Mechanics: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nsproxy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69925" y="121094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2.5.1 How the Kernel Tracks Namespaces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06538" y="1911985"/>
            <a:ext cx="899096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SzPct val="70000"/>
            </a:pP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Every process (</a:t>
            </a:r>
            <a:r>
              <a:rPr lang="en-US" altLang="zh-CN" sz="2200" dirty="0" err="1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task_struct</a:t>
            </a: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) holds a pointer to an </a:t>
            </a:r>
            <a:r>
              <a:rPr lang="en-US" altLang="zh-CN" sz="2200" dirty="0" err="1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nsproxy</a:t>
            </a: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 struct</a:t>
            </a:r>
            <a:r>
              <a:rPr lang="zh-CN" altLang="en-US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！</a:t>
            </a:r>
            <a:endParaRPr lang="zh-CN" altLang="en-US" sz="2200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96745" y="5452745"/>
            <a:ext cx="782574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591B5A"/>
                </a:solidFill>
              </a:rPr>
              <a:t>Key Insight</a:t>
            </a:r>
            <a:r>
              <a:rPr lang="zh-CN" altLang="en-US" sz="2000" b="1" dirty="0">
                <a:solidFill>
                  <a:srgbClr val="591B5A"/>
                </a:solidFill>
              </a:rPr>
              <a:t>：</a:t>
            </a:r>
            <a:r>
              <a:rPr lang="en-US" altLang="zh-CN" sz="2000" dirty="0"/>
              <a:t>A container is not a special object</a:t>
            </a:r>
            <a:endParaRPr lang="en-US" altLang="zh-CN" sz="2000" dirty="0"/>
          </a:p>
          <a:p>
            <a:r>
              <a:rPr lang="en-US" altLang="zh-CN" sz="2000" dirty="0"/>
              <a:t>It is simply a regular process that points to a different </a:t>
            </a:r>
            <a:r>
              <a:rPr lang="en-US" altLang="zh-CN" sz="2000" b="1" dirty="0" err="1">
                <a:solidFill>
                  <a:srgbClr val="591B5A"/>
                </a:solidFill>
              </a:rPr>
              <a:t>nsproxy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79375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2.5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Kernel Mechanics: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nsproxy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69925" y="142494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2.5.2 Normal Processes vs Container Process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0" name="内容占位符 9" descr="表格&#10;&#10;AI 生成的内容可能不正确。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55" y="2312035"/>
            <a:ext cx="8200390" cy="3094990"/>
          </a:xfrm>
          <a:prstGeom prst="roundRect">
            <a:avLst>
              <a:gd name="adj" fmla="val 8402"/>
            </a:avLst>
          </a:prstGeom>
          <a:ln>
            <a:solidFill>
              <a:srgbClr val="F4E5B4"/>
            </a:solidFill>
          </a:ln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289" y="5558274"/>
            <a:ext cx="7288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Container is just a simply </a:t>
            </a:r>
            <a:r>
              <a:rPr lang="en-US" altLang="zh-CN" dirty="0">
                <a:solidFill>
                  <a:srgbClr val="FF0000"/>
                </a:solidFill>
              </a:rPr>
              <a:t>regular process </a:t>
            </a:r>
            <a:r>
              <a:rPr lang="en-US" altLang="zh-CN" dirty="0"/>
              <a:t>+ </a:t>
            </a:r>
            <a:r>
              <a:rPr lang="en-US" altLang="zh-CN" dirty="0">
                <a:solidFill>
                  <a:srgbClr val="FF0000"/>
                </a:solidFill>
              </a:rPr>
              <a:t>different namespace (</a:t>
            </a:r>
            <a:r>
              <a:rPr lang="en-US" altLang="zh-CN" b="1" dirty="0" err="1">
                <a:solidFill>
                  <a:srgbClr val="FF0000"/>
                </a:solidFill>
              </a:rPr>
              <a:t>nsproxy</a:t>
            </a:r>
            <a:r>
              <a:rPr lang="en-US" altLang="zh-CN" b="1">
                <a:solidFill>
                  <a:srgbClr val="FF0000"/>
                </a:solidFill>
              </a:rPr>
              <a:t>)</a:t>
            </a:r>
            <a:r>
              <a:rPr lang="en-US" altLang="zh-CN">
                <a:solidFill>
                  <a:srgbClr val="FF0000"/>
                </a:solidFill>
              </a:rPr>
              <a:t>!</a:t>
            </a:r>
            <a:endParaRPr lang="en-US" altLang="zh-CN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899535" y="2174240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3-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Design &amp;</a:t>
            </a:r>
            <a:r>
              <a:rPr lang="zh-CN" altLang="en-US" sz="40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Implementation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111506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3.1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System Architecture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69925" y="174625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3.1.1 Complete System Architecture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5" name="图片 4" descr="图示, 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20012"/>
          <a:stretch>
            <a:fillRect/>
          </a:stretch>
        </p:blipFill>
        <p:spPr>
          <a:xfrm>
            <a:off x="6705500" y="901040"/>
            <a:ext cx="4384074" cy="505591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69925" y="164401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3.1.2 File Structure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5" name="图片 4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" y="2537460"/>
            <a:ext cx="9629775" cy="2866390"/>
          </a:xfrm>
          <a:prstGeom prst="roundRect">
            <a:avLst>
              <a:gd name="adj" fmla="val 10368"/>
            </a:avLst>
          </a:prstGeom>
          <a:ln>
            <a:solidFill>
              <a:srgbClr val="F4E5B4"/>
            </a:solidFill>
          </a:ln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3-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Design &amp;</a:t>
            </a:r>
            <a:r>
              <a:rPr lang="zh-CN" altLang="en-US" sz="40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Implementation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669925" y="111506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3.1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System Architecture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85217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3.2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clone() &amp; Pipe Sync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69925" y="1346200"/>
            <a:ext cx="623760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3.2.1 Implementation Roadmap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0" name="图片 9" descr="图示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7933"/>
          <a:stretch>
            <a:fillRect/>
          </a:stretch>
        </p:blipFill>
        <p:spPr>
          <a:xfrm>
            <a:off x="2813050" y="1945640"/>
            <a:ext cx="7772400" cy="413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3-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Design &amp;</a:t>
            </a:r>
            <a:r>
              <a:rPr lang="zh-CN" altLang="en-US" sz="40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Implementation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69925" y="132270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3.2.2 Parent-Child </a:t>
            </a:r>
            <a:r>
              <a:rPr lang="en-US" altLang="zh-CN" sz="2400" dirty="0" err="1">
                <a:solidFill>
                  <a:srgbClr val="591B5A"/>
                </a:solidFill>
                <a:latin typeface="Arial Bold" panose="020B0604020202090204" charset="0"/>
              </a:rPr>
              <a:t>Synchronisation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 via Pipe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85217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3.2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clone() &amp; Pipe Sync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3-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Design &amp;</a:t>
            </a:r>
            <a:r>
              <a:rPr lang="zh-CN" altLang="en-US" sz="40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Implementation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3" name="图片 2" descr="图片包含 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28" y="1903730"/>
            <a:ext cx="7620000" cy="4102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373042" y="1083362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endParaRPr lang="en-US" altLang="zh-CN" sz="32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64657" y="1310057"/>
            <a:ext cx="635329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Ren</a:t>
            </a:r>
            <a:r>
              <a:rPr kumimoji="1" lang="zh-CN" altLang="en-US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 </a:t>
            </a: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Xiangyu</a:t>
            </a:r>
            <a:r>
              <a:rPr kumimoji="1" lang="zh-CN" altLang="en-US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（</a:t>
            </a:r>
            <a:r>
              <a:rPr kumimoji="1" lang="en-US" altLang="zh-CN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50%Work</a:t>
            </a:r>
            <a:r>
              <a:rPr kumimoji="1" lang="zh-CN" altLang="en-US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）</a:t>
            </a:r>
            <a:r>
              <a:rPr kumimoji="1" lang="en-US" altLang="zh-CN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 </a:t>
            </a:r>
            <a:endParaRPr kumimoji="1" lang="en-US" altLang="zh-CN" sz="3200" dirty="0">
              <a:solidFill>
                <a:srgbClr val="591B5A"/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57350" y="2053035"/>
            <a:ext cx="9666605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Code: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container.c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,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nsproxy.c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,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Makefile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,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rootfs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 preparation</a:t>
            </a:r>
            <a:endParaRPr lang="en-US" altLang="zh-CN" sz="2400" dirty="0">
              <a:latin typeface="Arial Semibold" charset="0"/>
              <a:cs typeface="Arial Semibold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Presents:</a:t>
            </a:r>
            <a:r>
              <a:rPr lang="en-US" altLang="zh-CN" sz="2400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 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Theory + Core Implementation + Verification</a:t>
            </a:r>
            <a:endParaRPr lang="en-US" altLang="zh-CN" sz="2400" dirty="0">
              <a:latin typeface="Arial Semibold" charset="0"/>
              <a:cs typeface="Arial Semibold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Demo:</a:t>
            </a:r>
            <a:r>
              <a:rPr lang="en-US" altLang="zh-CN" sz="2400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 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Steps 0-4</a:t>
            </a:r>
            <a:endParaRPr lang="en-US" altLang="zh-CN" sz="2400" dirty="0">
              <a:latin typeface="Arial Semibold" charset="0"/>
              <a:cs typeface="Arial Semibold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5292" y="3910438"/>
            <a:ext cx="6353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Zhang</a:t>
            </a:r>
            <a:r>
              <a:rPr kumimoji="1" lang="zh-CN" altLang="en-US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 </a:t>
            </a:r>
            <a:r>
              <a:rPr kumimoji="1" lang="en-US" altLang="zh-CN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Jing</a:t>
            </a:r>
            <a:r>
              <a:rPr kumimoji="1" lang="zh-CN" altLang="en-US" sz="3200" b="1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</a:rPr>
              <a:t> </a:t>
            </a:r>
            <a:r>
              <a:rPr kumimoji="1" lang="zh-CN" altLang="en-US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</a:rPr>
              <a:t>（</a:t>
            </a:r>
            <a:r>
              <a:rPr kumimoji="1" lang="en-US" altLang="zh-CN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</a:rPr>
              <a:t>50%Work</a:t>
            </a:r>
            <a:r>
              <a:rPr kumimoji="1" lang="zh-CN" altLang="en-US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</a:rPr>
              <a:t>）</a:t>
            </a:r>
            <a:r>
              <a:rPr kumimoji="1" lang="en-US" altLang="zh-CN" sz="3200" dirty="0">
                <a:solidFill>
                  <a:srgbClr val="591B5A"/>
                </a:solidFill>
                <a:latin typeface="Arial Bold" panose="020B0604020202090204" charset="0"/>
                <a:ea typeface="標楷體" pitchFamily="65" charset="-120"/>
              </a:rPr>
              <a:t> </a:t>
            </a:r>
            <a:endParaRPr kumimoji="1" lang="en-US" altLang="zh-CN" sz="3200" dirty="0">
              <a:solidFill>
                <a:srgbClr val="591B5A"/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7350" y="4615024"/>
            <a:ext cx="9810115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Code:</a:t>
            </a:r>
            <a:r>
              <a:rPr lang="en-US" altLang="zh-CN" sz="2400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cgroup.c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/h,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benchmark.c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,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image.sh</a:t>
            </a:r>
            <a:endParaRPr lang="en-US" altLang="zh-CN" sz="2400" dirty="0">
              <a:latin typeface="Arial Semibold" charset="0"/>
              <a:cs typeface="Arial Semibold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Presents:</a:t>
            </a:r>
            <a:r>
              <a:rPr lang="en-US" altLang="zh-CN" sz="2400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 </a:t>
            </a:r>
            <a:r>
              <a:rPr lang="en-US" altLang="zh-CN" sz="2400" dirty="0" err="1">
                <a:latin typeface="Arial Semibold" charset="0"/>
                <a:cs typeface="Arial Semibold" charset="0"/>
              </a:rPr>
              <a:t>cgroup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 + benchmark + image + challenges + conclusion</a:t>
            </a:r>
            <a:endParaRPr lang="en-US" altLang="zh-CN" sz="2400" dirty="0">
              <a:latin typeface="Arial Semibold" charset="0"/>
              <a:cs typeface="Arial Semibold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Demo:</a:t>
            </a:r>
            <a:r>
              <a:rPr lang="en-US" altLang="zh-CN" sz="2400" dirty="0">
                <a:latin typeface="Arial Semibold" charset="0"/>
                <a:cs typeface="Arial Semibold" charset="0"/>
              </a:rPr>
              <a:t> Steps 5-6</a:t>
            </a:r>
            <a:endParaRPr lang="en-US" altLang="zh-CN" sz="2400" dirty="0">
              <a:latin typeface="Arial Semibold" charset="0"/>
              <a:cs typeface="Arial Semibold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57350" y="1345565"/>
            <a:ext cx="127635" cy="510540"/>
          </a:xfrm>
          <a:prstGeom prst="rect">
            <a:avLst/>
          </a:prstGeom>
          <a:solidFill>
            <a:srgbClr val="E7A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57350" y="3920490"/>
            <a:ext cx="127635" cy="510540"/>
          </a:xfrm>
          <a:prstGeom prst="rect">
            <a:avLst/>
          </a:prstGeom>
          <a:solidFill>
            <a:srgbClr val="E7A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Team Division of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Work 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69925" y="149796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3.2.3 chroot vs </a:t>
            </a:r>
            <a:r>
              <a:rPr lang="en-US" altLang="zh-CN" sz="2400" dirty="0" err="1">
                <a:solidFill>
                  <a:srgbClr val="591B5A"/>
                </a:solidFill>
                <a:latin typeface="Arial Bold" panose="020B0604020202090204" charset="0"/>
              </a:rPr>
              <a:t>pivot_root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98361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3.2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clone() &amp; Pipe Sync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3-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Design &amp;</a:t>
            </a:r>
            <a:r>
              <a:rPr lang="zh-CN" altLang="en-US" sz="40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Implementation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6" name="图片 5" descr="表格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00" y="2190115"/>
            <a:ext cx="9845799" cy="35511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899535" y="2908935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942983" y="1631512"/>
            <a:ext cx="109855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Host：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5" name="图片 4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3" y="2386966"/>
            <a:ext cx="10306034" cy="2180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721568" y="1574968"/>
            <a:ext cx="109855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Host：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" y="2267118"/>
            <a:ext cx="8861819" cy="37112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721568" y="1574968"/>
            <a:ext cx="109855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Host：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5" name="图片 4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" y="2607663"/>
            <a:ext cx="11007166" cy="227309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721568" y="1574968"/>
            <a:ext cx="109855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Host：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" y="2127121"/>
            <a:ext cx="8398681" cy="3855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721568" y="1582181"/>
            <a:ext cx="21202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Container：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721568" y="99230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" y="2274330"/>
            <a:ext cx="8208676" cy="377155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721568" y="1582181"/>
            <a:ext cx="21202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Container：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721568" y="99230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7" name="图片 6" descr="图形用户界面, 应用程序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3" y="2274331"/>
            <a:ext cx="9011283" cy="351839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721568" y="1582181"/>
            <a:ext cx="21202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90204" charset="0"/>
              </a:rPr>
              <a:t>Container：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721568" y="99230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7" name="图片 6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8" y="2467292"/>
            <a:ext cx="9896628" cy="24490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721568" y="1369904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4.1.1 </a:t>
            </a:r>
            <a:r>
              <a:rPr lang="zh-CN" altLang="en-US" sz="24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Host vs Container: Side-by-Side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8" name="图片 7" descr="表格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" y="2062054"/>
            <a:ext cx="10748864" cy="4002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3899535" y="678180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3200" b="1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721568" y="1369904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4.1.2 </a:t>
            </a:r>
            <a:r>
              <a:rPr lang="zh-CN" altLang="en-US" sz="24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Key Observations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4895" y="2340610"/>
            <a:ext cx="108750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PID=1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: 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Shell is the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init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process. If it exits, namespace is destroyed.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MNT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: 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Host filesystem completely invisible. Only fresh /proc mounted.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NET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: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Container has its own network stack. Only loopback, no connectivity.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IPC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: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All </a:t>
            </a:r>
            <a:r>
              <a:rPr lang="en-US" altLang="zh-CN" sz="2400" dirty="0" err="1">
                <a:latin typeface="Arial Regular" panose="020B0604020202090204" charset="0"/>
                <a:cs typeface="Arial Regular" panose="020B0604020202090204" charset="0"/>
              </a:rPr>
              <a:t>SysV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objects (queues, semaphores, shared mem) invisible from host.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4- Evaluation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21568" y="875469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4.1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Isolation Verification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899535" y="3644265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80264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1: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cgroup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 v2 Resource Limits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6" name="图片 5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392381"/>
            <a:ext cx="8024421" cy="4746106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879600" y="2833141"/>
            <a:ext cx="7020560" cy="470129"/>
          </a:xfrm>
          <a:prstGeom prst="roundRect">
            <a:avLst>
              <a:gd name="adj" fmla="val 17927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69925" y="80264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1: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cgroup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 v2 Resource Limits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3" name="图片 2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" y="2482512"/>
            <a:ext cx="11867148" cy="16737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721568" y="1369904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5.1.1 </a:t>
            </a:r>
            <a:r>
              <a:rPr lang="zh-CN" altLang="en-US" sz="24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Verify resource limit values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1608" y="4313679"/>
            <a:ext cx="632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*Execute on the host terminal (open a new terminal window).</a:t>
            </a:r>
            <a:endParaRPr kumimoji="1" lang="en-US" altLang="zh-CN" dirty="0">
              <a:solidFill>
                <a:srgbClr val="00B05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69925" y="80264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1: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cgroup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 v2 Resource Limits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669925" y="1409004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5.1.2 </a:t>
            </a:r>
            <a:r>
              <a:rPr lang="zh-CN" altLang="en-US" sz="24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Check real-time resource usage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2" name="图片 11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0" y="2101154"/>
            <a:ext cx="9922864" cy="33009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2548" y="5470014"/>
            <a:ext cx="6329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*Execute on the host terminal (open a new terminal window).</a:t>
            </a:r>
            <a:endParaRPr kumimoji="1" lang="en-US" altLang="zh-CN" dirty="0">
              <a:solidFill>
                <a:srgbClr val="00B05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8769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2: Performance Benchmark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41287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5.2.1 clone() Namespace Creation Latency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5" name="图片 4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92" y="2105025"/>
            <a:ext cx="8601215" cy="3876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8769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2: Performance Benchmark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41287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5.2.1 clone() Namespace Creation Latency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1901" y="2160758"/>
            <a:ext cx="11008426" cy="3276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Key observations:</a:t>
            </a:r>
            <a:endParaRPr lang="en-US" altLang="zh-CN" sz="2400" b="1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</a:rPr>
              <a:t>UTS/PID/IPC</a:t>
            </a:r>
            <a:r>
              <a:rPr lang="en-US" altLang="zh-CN" sz="2400" dirty="0">
                <a:latin typeface="Arial Regular" panose="020B0604020202090204" charset="0"/>
              </a:rPr>
              <a:t>: negligible overhead (kernel just allocates a new ns struct)</a:t>
            </a:r>
            <a:endParaRPr lang="en-US" altLang="zh-CN" sz="2400" dirty="0">
              <a:latin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</a:rPr>
              <a:t>MNT</a:t>
            </a:r>
            <a:r>
              <a:rPr lang="en-US" altLang="zh-CN" sz="2400" dirty="0">
                <a:latin typeface="Arial Regular" panose="020B0604020202090204" charset="0"/>
              </a:rPr>
              <a:t>: copies parent mount tree (~2-3x vs baseline)</a:t>
            </a:r>
            <a:endParaRPr lang="en-US" altLang="zh-CN" sz="1800" b="1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</a:rPr>
              <a:t>NET</a:t>
            </a:r>
            <a:r>
              <a:rPr lang="en-US" altLang="zh-CN" sz="18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: </a:t>
            </a:r>
            <a:r>
              <a:rPr lang="en-US" altLang="zh-CN" sz="2400" dirty="0">
                <a:latin typeface="Arial Regular" panose="020B0604020202090204" charset="0"/>
              </a:rPr>
              <a:t>builds full independent network stack (~3-12x vs baseline)</a:t>
            </a:r>
            <a:endParaRPr lang="en-US" altLang="zh-CN" sz="1800" b="1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latin typeface="Arial Regular" panose="020B0604020202090204" charset="0"/>
              </a:rPr>
              <a:t>Cost is paid ONCE at clone() — runtime scheduling overhead is zero</a:t>
            </a:r>
            <a:endParaRPr lang="en-US" altLang="zh-CN" sz="2400" dirty="0">
              <a:latin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endParaRPr lang="en-US" altLang="zh-CN" sz="1800" b="1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669925" y="133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5.2.2 Context Switching Overhead Analysis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69925" y="8769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2: Performance Benchmark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905" y="2074792"/>
            <a:ext cx="9544930" cy="280670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8769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2: Performance Benchmark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41287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5.2.1 clone() Namespace Creation Latency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1901" y="2462383"/>
            <a:ext cx="1100842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70000"/>
            </a:pPr>
            <a:r>
              <a:rPr lang="en-US" altLang="zh-CN" sz="2400" b="1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Conclusion:</a:t>
            </a:r>
            <a:endParaRPr lang="en-US" altLang="zh-CN" sz="2400" b="1" dirty="0">
              <a:solidFill>
                <a:srgbClr val="591B5A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latin typeface="Arial Regular" panose="020B0604020202090204" charset="0"/>
              </a:rPr>
              <a:t>Namespace isolation cost is front-loaded into clone() creation.</a:t>
            </a:r>
            <a:endParaRPr lang="en-US" altLang="zh-CN" sz="2400" dirty="0">
              <a:latin typeface="Arial Regular" panose="020B0604020202090204" charset="0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latin typeface="Arial Regular" panose="020B0604020202090204" charset="0"/>
              </a:rPr>
              <a:t>Once running, containerized processes are scheduled identically</a:t>
            </a:r>
            <a:r>
              <a:rPr lang="zh-CN" altLang="en-US" sz="2400" dirty="0">
                <a:latin typeface="Arial Regular" panose="020B0604020202090204" charset="0"/>
              </a:rPr>
              <a:t> </a:t>
            </a:r>
            <a:r>
              <a:rPr lang="en-US" altLang="zh-CN" sz="2400" dirty="0">
                <a:latin typeface="Arial Regular" panose="020B0604020202090204" charset="0"/>
              </a:rPr>
              <a:t>to host processes — the kernel scheduler is namespace-agnostic.</a:t>
            </a:r>
            <a:endParaRPr lang="en-US" altLang="zh-CN" sz="2400" dirty="0">
              <a:latin typeface="Arial Regular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9404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5.3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3: Image Packaging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3" name="图片 2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89" y="1632585"/>
            <a:ext cx="8467622" cy="43554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1- Project Overview 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9925" y="2430780"/>
            <a:ext cx="10972800" cy="2190750"/>
          </a:xfrm>
        </p:spPr>
        <p:txBody>
          <a:bodyPr>
            <a:normAutofit/>
          </a:bodyPr>
          <a:lstStyle/>
          <a:p>
            <a:pPr marL="514350" indent="-514350">
              <a:buSzPct val="100000"/>
              <a:buFont typeface="+mj-ea"/>
              <a:buAutoNum type="circleNumDbPlain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</a:rPr>
              <a:t>Build a lightweight container runtime from scratch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</a:endParaRPr>
          </a:p>
          <a:p>
            <a:pPr marL="514350" indent="-514350">
              <a:buSzPct val="100000"/>
              <a:buFont typeface="+mj-ea"/>
              <a:buAutoNum type="circleNumDbPlain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</a:rPr>
              <a:t>No Docker — only </a:t>
            </a:r>
            <a:r>
              <a:rPr lang="en-US" altLang="zh-CN" sz="2400" b="1" dirty="0">
                <a:solidFill>
                  <a:srgbClr val="591B5A"/>
                </a:solidFill>
                <a:latin typeface="Arial Semibold" charset="0"/>
                <a:cs typeface="Arial Semibold" charset="0"/>
              </a:rPr>
              <a:t>Linux system calls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</a:endParaRPr>
          </a:p>
          <a:p>
            <a:pPr marL="514350" indent="-514350">
              <a:buSzPct val="100000"/>
              <a:buFont typeface="+mj-ea"/>
              <a:buAutoNum type="circleNumDbPlain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</a:rPr>
              <a:t>Reproduce core container isolation mechanisms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155956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1.1 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Project Goals 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69925" y="9404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5.3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3: Image Packaging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9" name="图片 8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18" y="1632585"/>
            <a:ext cx="7772400" cy="448265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/>
        </p:nvSpPr>
        <p:spPr>
          <a:xfrm>
            <a:off x="669925" y="150812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Demo Flow</a:t>
            </a:r>
            <a:r>
              <a:rPr lang="zh-CN" altLang="en-US" sz="2400" dirty="0">
                <a:solidFill>
                  <a:srgbClr val="591B5A"/>
                </a:solidFill>
                <a:latin typeface="Arial Bold" panose="020B0604020202090204" charset="0"/>
              </a:rPr>
              <a:t>：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669925" y="150812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Demo Flow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1" name="图片 10" descr="文本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20" y="2438400"/>
            <a:ext cx="7095195" cy="239395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69925" y="9404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5.3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3: Image Packaging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30695" y="3006090"/>
            <a:ext cx="1472541" cy="1138398"/>
          </a:xfrm>
          <a:prstGeom prst="roundRect">
            <a:avLst>
              <a:gd name="adj" fmla="val 8006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1600835" y="15240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old" panose="020B0604020202090204" charset="0"/>
              </a:rPr>
              <a:t>Comparison with Docker: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Bold" panose="020B0604020202090204" charset="0"/>
            </a:endParaRPr>
          </a:p>
        </p:txBody>
      </p:sp>
      <p:pic>
        <p:nvPicPr>
          <p:cNvPr id="5" name="图片 4" descr="表格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35" y="2255520"/>
            <a:ext cx="8185150" cy="359219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669925" y="940435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5.3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Advanced 3: Image Packaging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5- Advanced Features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899535" y="4390390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6- Conclusion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491795" y="1573357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Challenge 1: Ubuntu 24.04 </a:t>
            </a:r>
            <a:r>
              <a:rPr lang="en-US" altLang="zh-CN" sz="2400" dirty="0" err="1">
                <a:solidFill>
                  <a:srgbClr val="591B5A"/>
                </a:solidFill>
                <a:latin typeface="Arial Bold" panose="020B0604020202090204" charset="0"/>
              </a:rPr>
              <a:t>AppArmor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 Restriction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7710" y="2305685"/>
            <a:ext cx="12216765" cy="16903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Symptom: </a:t>
            </a:r>
            <a:r>
              <a:rPr lang="en-US" altLang="zh-CN" sz="2200" dirty="0" err="1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sethostname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: Operation not permitted</a:t>
            </a:r>
            <a:endParaRPr lang="en-US" altLang="zh-CN" sz="2200" dirty="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Root Cause: 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Ubuntu 24.04 restricts unprivileged user namespaces by default</a:t>
            </a:r>
            <a:endParaRPr lang="en-US" altLang="zh-CN" sz="2200" dirty="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Solution: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sudo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sysctl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 -w </a:t>
            </a:r>
            <a:r>
              <a:rPr lang="en-US" altLang="zh-CN" sz="2200" dirty="0" err="1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kernel.apparmor_restrict_unprivileged_userns</a:t>
            </a:r>
            <a:r>
              <a:rPr lang="en-US" altLang="zh-CN" sz="2200" dirty="0">
                <a:solidFill>
                  <a:schemeClr val="tx1"/>
                </a:solidFill>
                <a:latin typeface="Arial Regular" panose="020B0604020202090204" charset="0"/>
                <a:cs typeface="Arial Regular" panose="020B0604020202090204" charset="0"/>
              </a:rPr>
              <a:t>=0</a:t>
            </a:r>
            <a:endParaRPr lang="en-US" altLang="zh-CN" sz="2200" dirty="0">
              <a:solidFill>
                <a:schemeClr val="tx1"/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491795" y="3789648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Challenge 2: </a:t>
            </a:r>
            <a:r>
              <a:rPr lang="en-US" altLang="zh-CN" sz="2400" dirty="0" err="1">
                <a:solidFill>
                  <a:srgbClr val="591B5A"/>
                </a:solidFill>
                <a:latin typeface="Arial Bold" panose="020B0604020202090204" charset="0"/>
              </a:rPr>
              <a:t>cgroup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 v2 Permission Delegation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7" name="Content Placeholder 2"/>
          <p:cNvSpPr/>
          <p:nvPr/>
        </p:nvSpPr>
        <p:spPr>
          <a:xfrm>
            <a:off x="727710" y="4450080"/>
            <a:ext cx="10908665" cy="169037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marL="228600" lvl="0" indent="-228600" algn="l"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90204" pitchFamily="34" charset="0"/>
              <a:buChar char="●"/>
            </a:pPr>
            <a:r>
              <a:rPr lang="en-US" altLang="zh-CN" sz="2200" spc="150" dirty="0">
                <a:solidFill>
                  <a:srgbClr val="591B5A"/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Symptom: </a:t>
            </a:r>
            <a:r>
              <a:rPr lang="en-US" altLang="zh-CN" sz="2200" spc="15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cgroup.procs: Permission denied</a:t>
            </a:r>
            <a:endParaRPr lang="en-US" altLang="zh-CN" sz="2200" spc="15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28600" lvl="0" indent="-228600" algn="l"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90204" pitchFamily="34" charset="0"/>
              <a:buChar char="●"/>
            </a:pPr>
            <a:r>
              <a:rPr lang="en-US" altLang="zh-CN" sz="2200" spc="150" dirty="0">
                <a:solidFill>
                  <a:srgbClr val="591B5A"/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Root Cause: </a:t>
            </a:r>
            <a:r>
              <a:rPr lang="en-US" altLang="zh-CN" sz="2200" spc="15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cgroup v2 requires explicit delegation of cgroup.procs to non-root users</a:t>
            </a:r>
            <a:endParaRPr lang="en-US" altLang="zh-CN" sz="2200" spc="15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 Regular" panose="020B0604020202090204" charset="0"/>
              <a:cs typeface="Arial Regular" panose="020B0604020202090204" charset="0"/>
              <a:sym typeface="+mn-ea"/>
            </a:endParaRPr>
          </a:p>
          <a:p>
            <a:pPr marL="228600" lvl="0" indent="-228600" algn="l"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90204" pitchFamily="34" charset="0"/>
              <a:buChar char="●"/>
            </a:pPr>
            <a:r>
              <a:rPr lang="en-US" altLang="zh-CN" sz="2200" spc="150" dirty="0">
                <a:solidFill>
                  <a:srgbClr val="591B5A"/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Solution: </a:t>
            </a:r>
            <a:r>
              <a:rPr lang="en-US" altLang="zh-CN" sz="2200" spc="15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Arial Regular" panose="020B0604020202090204" charset="0"/>
                <a:cs typeface="Arial Regular" panose="020B0604020202090204" charset="0"/>
                <a:sym typeface="+mn-ea"/>
              </a:rPr>
              <a:t>Pre-create cgroup dir with sudo and chown each interface file</a:t>
            </a:r>
            <a:endParaRPr lang="en-US" altLang="zh-CN" sz="2200" spc="15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Arial Regular" panose="020B0604020202090204" charset="0"/>
              <a:cs typeface="Arial Regular" panose="020B0604020202090204" charset="0"/>
              <a:sym typeface="+mn-ea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11175" y="89789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6.1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Challenges &amp; Solutions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373042" y="1052409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endParaRPr lang="en-US" altLang="zh-CN" sz="32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0" name="图片 9" descr="表格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42" y="2151910"/>
            <a:ext cx="7057234" cy="356128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274742" y="1560409"/>
            <a:ext cx="635329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Mandatory Requirements:</a:t>
            </a:r>
            <a:endParaRPr kumimoji="1"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6- Conclusion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11175" y="89789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6.2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Requirements Coverage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373042" y="1052409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endParaRPr lang="en-US" altLang="zh-CN" sz="32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14" name="图片 13" descr="图形用户界面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45" y="2247900"/>
            <a:ext cx="9694545" cy="2763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4742" y="1560409"/>
            <a:ext cx="635329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 panose="020B0604020202090204" charset="0"/>
                <a:ea typeface="標楷體" pitchFamily="65" charset="-120"/>
                <a:cs typeface="+mj-cs"/>
              </a:rPr>
              <a:t>Advanced Options：</a:t>
            </a:r>
            <a:endParaRPr kumimoji="1"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Arial Bold" panose="020B0604020202090204" charset="0"/>
              <a:ea typeface="標楷體" pitchFamily="65" charset="-120"/>
              <a:cs typeface="+mj-cs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6- Conclusion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511175" y="89789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6.2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Requirements Coverage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373042" y="1083362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endParaRPr lang="en-US" altLang="zh-CN" sz="32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59580" y="1861185"/>
            <a:ext cx="367284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ea typeface="標楷體" pitchFamily="65" charset="-120"/>
                <a:cs typeface="Arial Rounded MT Bold" panose="020F0704030504030204" charset="0"/>
              </a:rPr>
              <a:t>What We Built </a:t>
            </a:r>
            <a:r>
              <a:rPr kumimoji="1" lang="zh-CN" altLang="en-US" sz="3200" b="1" dirty="0">
                <a:solidFill>
                  <a:srgbClr val="591B5A"/>
                </a:solidFill>
                <a:latin typeface="Arial Rounded MT Bold" panose="020F0704030504030204" charset="0"/>
                <a:ea typeface="標楷體" pitchFamily="65" charset="-120"/>
                <a:cs typeface="Arial Rounded MT Bold" panose="020F0704030504030204" charset="0"/>
              </a:rPr>
              <a:t>？</a:t>
            </a:r>
            <a:endParaRPr kumimoji="1" lang="zh-CN" altLang="en-US" sz="3200" b="1" dirty="0">
              <a:solidFill>
                <a:srgbClr val="591B5A"/>
              </a:solidFill>
              <a:latin typeface="Arial Rounded MT Bold" panose="020F0704030504030204" charset="0"/>
              <a:ea typeface="標楷體" pitchFamily="65" charset="-120"/>
              <a:cs typeface="Arial Rounded MT Bold" panose="020F07040305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4726" y="2785674"/>
            <a:ext cx="11707899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Complete lightweight container runtime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228600" indent="-228600"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6 namespace types — all mandatory requirements satisfied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228600" indent="-228600"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spc="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cgroup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 v2 resource enforcement (memory 256MB + CPU 50% + PIDs 64)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228600" indent="-228600"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Docker-like image packaging workflow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  <a:p>
            <a:pPr marL="228600" indent="-228600"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Kernel internals documentation (</a:t>
            </a:r>
            <a:r>
              <a:rPr lang="en-US" altLang="zh-CN" sz="2400" spc="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nsproxy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, </a:t>
            </a:r>
            <a:r>
              <a:rPr lang="en-US" altLang="zh-CN" sz="2400" spc="1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task_struct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cs typeface="Arial Regular" panose="020B0604020202090204" charset="0"/>
              </a:rPr>
              <a:t>)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6- Conclusion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511175" y="897890"/>
            <a:ext cx="992286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6.2 </a:t>
            </a:r>
            <a:r>
              <a:rPr lang="zh-CN" altLang="en-US" sz="2800" dirty="0">
                <a:solidFill>
                  <a:srgbClr val="591B5A"/>
                </a:solidFill>
                <a:latin typeface="Arial Bold" panose="020B0604020202090204" charset="0"/>
              </a:rPr>
              <a:t>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Requirements Coverage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899535" y="5152390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7- Q&amp;A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450226" y="2505694"/>
            <a:ext cx="7621270" cy="1508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7200" b="1" dirty="0">
                <a:solidFill>
                  <a:srgbClr val="591B5A"/>
                </a:solidFill>
                <a:latin typeface="Arial Rounded MT Bold" panose="020F0704030504030204" charset="0"/>
              </a:rPr>
              <a:t>Any</a:t>
            </a:r>
            <a:r>
              <a:rPr lang="zh-CN" altLang="en-US" sz="7200" b="1" dirty="0">
                <a:solidFill>
                  <a:srgbClr val="591B5A"/>
                </a:solidFill>
                <a:latin typeface="Arial Rounded MT Bold" panose="020F0704030504030204" charset="0"/>
              </a:rPr>
              <a:t> </a:t>
            </a:r>
            <a:r>
              <a:rPr lang="en-US" altLang="zh-CN" sz="7200" b="1" dirty="0">
                <a:solidFill>
                  <a:srgbClr val="591B5A"/>
                </a:solidFill>
                <a:latin typeface="Arial Rounded MT Bold" panose="020F0704030504030204" charset="0"/>
              </a:rPr>
              <a:t>Questions</a:t>
            </a:r>
            <a:r>
              <a:rPr lang="zh-CN" altLang="en-US" sz="7200" b="1" dirty="0">
                <a:solidFill>
                  <a:srgbClr val="591B5A"/>
                </a:solidFill>
                <a:latin typeface="Arial Rounded MT Bold" panose="020F0704030504030204" charset="0"/>
              </a:rPr>
              <a:t>？</a:t>
            </a:r>
            <a:endParaRPr lang="en-US" altLang="zh-CN" sz="7200" b="1" dirty="0">
              <a:solidFill>
                <a:srgbClr val="591B5A"/>
              </a:solidFill>
              <a:latin typeface="Arial Rounded MT Bold" panose="020F070403050403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1- Project Overview 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87145" y="2219325"/>
            <a:ext cx="10972800" cy="16903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  <a:sym typeface="+mn-ea"/>
              </a:rPr>
              <a:t>5 namespaces: PID / MNT / UTS / IPC / NET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  <a:sym typeface="+mn-ea"/>
            </a:endParaRPr>
          </a:p>
          <a:p>
            <a:pPr>
              <a:lnSpc>
                <a:spcPct val="100000"/>
              </a:lnSpc>
              <a:buSzPct val="70000"/>
              <a:buFont typeface="Wingdings" panose="05000000000000000000" charset="0"/>
              <a:buChar char=""/>
            </a:pPr>
            <a:r>
              <a:rPr sz="2400" dirty="0">
                <a:solidFill>
                  <a:schemeClr val="tx1"/>
                </a:solidFill>
                <a:sym typeface="+mn-ea"/>
              </a:rPr>
              <a:t>Run </a:t>
            </a:r>
            <a:r>
              <a:rPr sz="2400" b="1" dirty="0">
                <a:solidFill>
                  <a:schemeClr val="tx1"/>
                </a:solidFill>
                <a:sym typeface="+mn-ea"/>
              </a:rPr>
              <a:t>/bin/</a:t>
            </a:r>
            <a:r>
              <a:rPr sz="2400" b="1" dirty="0" err="1">
                <a:solidFill>
                  <a:schemeClr val="tx1"/>
                </a:solidFill>
                <a:sym typeface="+mn-ea"/>
              </a:rPr>
              <a:t>sh</a:t>
            </a:r>
            <a:r>
              <a:rPr sz="2400" b="1" dirty="0">
                <a:solidFill>
                  <a:schemeClr val="tx1"/>
                </a:solidFill>
                <a:sym typeface="+mn-ea"/>
              </a:rPr>
              <a:t> </a:t>
            </a:r>
            <a:r>
              <a:rPr sz="2400" dirty="0">
                <a:solidFill>
                  <a:schemeClr val="tx1"/>
                </a:solidFill>
                <a:sym typeface="+mn-ea"/>
              </a:rPr>
              <a:t>inside container</a:t>
            </a:r>
            <a:endParaRPr sz="2400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00000"/>
              </a:lnSpc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</a:rPr>
              <a:t>Verify isolation of each namespace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</a:endParaRPr>
          </a:p>
          <a:p>
            <a:pPr marL="514350" indent="-514350">
              <a:buSzPct val="100000"/>
              <a:buFont typeface="+mj-ea"/>
              <a:buAutoNum type="circleNumDbPlain"/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89598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1.2  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Requirements 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52717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1.2.1 Mandatory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796925" y="367665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pPr marL="0" lvl="1"/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1.2.1 </a:t>
            </a:r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Advanced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/>
        </p:nvSpPr>
        <p:spPr>
          <a:xfrm>
            <a:off x="1287145" y="4305300"/>
            <a:ext cx="10972800" cy="169037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  <a:sym typeface="+mn-ea"/>
              </a:rPr>
              <a:t>Cgroup v2 resource limits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  <a:cs typeface="Arial Semibold" charset="0"/>
              <a:sym typeface="+mn-ea"/>
            </a:endParaRPr>
          </a:p>
          <a:p>
            <a:pPr marL="228600" lvl="2" algn="l">
              <a:lnSpc>
                <a:spcPct val="100000"/>
              </a:lnSpc>
              <a:spcAft>
                <a:spcPts val="1000"/>
              </a:spcAft>
              <a:buClrTx/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  <a:cs typeface="Arial Semibold" charset="0"/>
                <a:sym typeface="+mn-ea"/>
              </a:rPr>
              <a:t>Performance benchmark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 Semibold" charset="0"/>
              <a:cs typeface="Arial Semibold" charset="0"/>
              <a:sym typeface="+mn-ea"/>
            </a:endParaRPr>
          </a:p>
          <a:p>
            <a:pPr marL="228600" lvl="2">
              <a:lnSpc>
                <a:spcPct val="100000"/>
              </a:lnSpc>
              <a:spcAft>
                <a:spcPts val="1000"/>
              </a:spcAft>
              <a:buSzPct val="70000"/>
              <a:buFont typeface="Wingdings" panose="05000000000000000000" charset="0"/>
              <a:buChar char=""/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Semibold" charset="0"/>
              </a:rPr>
              <a:t>Image packaging and import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Arial Semibold" charset="0"/>
            </a:endParaRPr>
          </a:p>
        </p:txBody>
      </p:sp>
      <p:pic>
        <p:nvPicPr>
          <p:cNvPr id="8" name="图片 7" descr="图形用户界面, 应用程序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63" y="3676773"/>
            <a:ext cx="2286660" cy="2088776"/>
          </a:xfrm>
          <a:prstGeom prst="roundRect">
            <a:avLst/>
          </a:prstGeom>
          <a:ln>
            <a:solidFill>
              <a:srgbClr val="F4E5B4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4" y="63500"/>
            <a:ext cx="8680409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7- Q&amp;A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450226" y="2505694"/>
            <a:ext cx="7621270" cy="15081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7200" b="1" dirty="0">
                <a:solidFill>
                  <a:srgbClr val="591B5A"/>
                </a:solidFill>
                <a:latin typeface="Arial Rounded MT Bold" panose="020F0704030504030204" charset="0"/>
              </a:rPr>
              <a:t>Thank</a:t>
            </a:r>
            <a:r>
              <a:rPr lang="zh-CN" altLang="en-US" sz="7200" b="1" dirty="0">
                <a:solidFill>
                  <a:srgbClr val="591B5A"/>
                </a:solidFill>
                <a:latin typeface="Arial Rounded MT Bold" panose="020F0704030504030204" charset="0"/>
              </a:rPr>
              <a:t> </a:t>
            </a:r>
            <a:r>
              <a:rPr lang="en-US" altLang="zh-CN" sz="7200" b="1" dirty="0">
                <a:solidFill>
                  <a:srgbClr val="591B5A"/>
                </a:solidFill>
                <a:latin typeface="Arial Rounded MT Bold" panose="020F0704030504030204" charset="0"/>
              </a:rPr>
              <a:t>you</a:t>
            </a:r>
            <a:r>
              <a:rPr lang="zh-CN" altLang="en-US" sz="7200" b="1" dirty="0">
                <a:solidFill>
                  <a:srgbClr val="591B5A"/>
                </a:solidFill>
                <a:latin typeface="Arial Rounded MT Bold" panose="020F0704030504030204" charset="0"/>
              </a:rPr>
              <a:t>！</a:t>
            </a:r>
            <a:endParaRPr lang="en-US" altLang="zh-CN" sz="7200" b="1" dirty="0">
              <a:solidFill>
                <a:srgbClr val="591B5A"/>
              </a:solidFill>
              <a:latin typeface="Arial Rounded MT Bold" panose="020F07040305040302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-14605"/>
            <a:ext cx="3232150" cy="6871970"/>
          </a:xfrm>
          <a:prstGeom prst="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124460" y="3776980"/>
            <a:ext cx="2956560" cy="1028065"/>
          </a:xfrm>
        </p:spPr>
        <p:txBody>
          <a:bodyPr vert="horz" anchor="ctr" anchorCtr="0">
            <a:noAutofit/>
          </a:bodyPr>
          <a:lstStyle/>
          <a:p>
            <a:pPr algn="ctr"/>
            <a:r>
              <a:rPr lang="en-US" altLang="zh-CN" sz="4000" b="1" dirty="0">
                <a:solidFill>
                  <a:srgbClr val="E7AF00"/>
                </a:solidFill>
                <a:effectLst/>
                <a:latin typeface="Arial Rounded MT Bold" panose="020F0704030504030204" charset="0"/>
                <a:cs typeface="Arial Rounded MT Bold" panose="020F0704030504030204" charset="0"/>
                <a:sym typeface="+mn-ea"/>
              </a:rPr>
              <a:t>OUTLINE</a:t>
            </a:r>
            <a:endParaRPr lang="en-US" altLang="zh-CN" sz="4000" b="1" dirty="0">
              <a:solidFill>
                <a:srgbClr val="E7AF00"/>
              </a:solidFill>
              <a:effectLst/>
              <a:latin typeface="Arial Rounded MT Bold" panose="020F0704030504030204" charset="0"/>
              <a:cs typeface="Arial Rounded MT Bold" panose="020F0704030504030204" charset="0"/>
              <a:sym typeface="+mn-ea"/>
            </a:endParaRPr>
          </a:p>
        </p:txBody>
      </p:sp>
      <p:pic>
        <p:nvPicPr>
          <p:cNvPr id="6" name="图片 5" descr="联合Logo-彩色_反白"/>
          <p:cNvPicPr>
            <a:picLocks noChangeAspect="1"/>
          </p:cNvPicPr>
          <p:nvPr/>
        </p:nvPicPr>
        <p:blipFill>
          <a:blip r:embed="rId1"/>
          <a:srcRect l="22135" t="21853" r="48671" b="48479"/>
          <a:stretch>
            <a:fillRect/>
          </a:stretch>
        </p:blipFill>
        <p:spPr>
          <a:xfrm>
            <a:off x="594995" y="2773045"/>
            <a:ext cx="1948815" cy="276225"/>
          </a:xfrm>
          <a:prstGeom prst="rect">
            <a:avLst/>
          </a:prstGeom>
        </p:spPr>
      </p:pic>
      <p:pic>
        <p:nvPicPr>
          <p:cNvPr id="7" name="图片 6" descr="联合Logo-彩色_反白"/>
          <p:cNvPicPr>
            <a:picLocks noChangeAspect="1"/>
          </p:cNvPicPr>
          <p:nvPr/>
        </p:nvPicPr>
        <p:blipFill>
          <a:blip r:embed="rId1"/>
          <a:srcRect l="22135" t="54795" r="37818" b="31565"/>
          <a:stretch>
            <a:fillRect/>
          </a:stretch>
        </p:blipFill>
        <p:spPr>
          <a:xfrm>
            <a:off x="250190" y="3102610"/>
            <a:ext cx="2673350" cy="127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23520" y="4761230"/>
            <a:ext cx="2813050" cy="0"/>
          </a:xfrm>
          <a:prstGeom prst="line">
            <a:avLst/>
          </a:prstGeom>
          <a:ln>
            <a:solidFill>
              <a:srgbClr val="F4E5B4"/>
            </a:solidFill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USZ-02logo-RGB"/>
          <p:cNvPicPr>
            <a:picLocks noChangeAspect="1"/>
          </p:cNvPicPr>
          <p:nvPr/>
        </p:nvPicPr>
        <p:blipFill>
          <a:blip r:embed="rId2"/>
          <a:srcRect l="35498" t="22531" r="35943" b="43726"/>
          <a:stretch>
            <a:fillRect/>
          </a:stretch>
        </p:blipFill>
        <p:spPr>
          <a:xfrm>
            <a:off x="223520" y="518160"/>
            <a:ext cx="2700020" cy="225488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899535" y="1350010"/>
            <a:ext cx="7986395" cy="824230"/>
          </a:xfrm>
          <a:prstGeom prst="roundRect">
            <a:avLst/>
          </a:prstGeom>
          <a:solidFill>
            <a:srgbClr val="591B5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4065270" y="678180"/>
            <a:ext cx="7621270" cy="54864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28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Project Overview</a:t>
            </a:r>
            <a:endParaRPr lang="en-US" altLang="zh-CN" sz="28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E7AF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Background &amp; Theory</a:t>
            </a:r>
            <a:endParaRPr lang="en-US" altLang="zh-CN" sz="3200" b="1" dirty="0">
              <a:solidFill>
                <a:srgbClr val="E7AF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Design &amp; Implementation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Evaluation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Advanced Features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Conclusion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742950" indent="-742950">
              <a:lnSpc>
                <a:spcPct val="130000"/>
              </a:lnSpc>
              <a:buFont typeface="+mj-lt"/>
              <a:buAutoNum type="arabicPeriod"/>
            </a:pPr>
            <a:r>
              <a:rPr lang="en-US" altLang="zh-CN" sz="3200" b="1" dirty="0">
                <a:solidFill>
                  <a:srgbClr val="591B5A"/>
                </a:solidFill>
                <a:latin typeface="Arial Rounded MT Bold" panose="020F0704030504030204" charset="0"/>
                <a:cs typeface="Arial Rounded MT Bold" panose="020F0704030504030204" charset="0"/>
              </a:rPr>
              <a:t>Q&amp;A</a:t>
            </a:r>
            <a:endParaRPr lang="en-US" altLang="zh-CN" sz="3200" b="1" dirty="0">
              <a:solidFill>
                <a:srgbClr val="591B5A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69925" y="95440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2.1  The Evolution of Isolation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58559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2.1.1 Three Eras of Deployment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pic>
        <p:nvPicPr>
          <p:cNvPr id="21" name="图片 20" descr="图示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t="29025" r="8309" b="19428"/>
          <a:stretch>
            <a:fillRect/>
          </a:stretch>
        </p:blipFill>
        <p:spPr>
          <a:xfrm>
            <a:off x="1083734" y="2277745"/>
            <a:ext cx="9180435" cy="35382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89598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2.1  The Evolution of Isolation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669925" y="1410335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2.1.2 Comparison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9" name="内容占位符 8" descr="表格&#10;&#10;AI 生成的内容可能不正确。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0" y="2199137"/>
            <a:ext cx="9372600" cy="2667000"/>
          </a:xfrm>
        </p:spPr>
      </p:pic>
      <p:sp>
        <p:nvSpPr>
          <p:cNvPr id="11" name="文本框 10"/>
          <p:cNvSpPr txBox="1"/>
          <p:nvPr/>
        </p:nvSpPr>
        <p:spPr>
          <a:xfrm>
            <a:off x="860425" y="5093970"/>
            <a:ext cx="114998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Key Insight: 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Containers share the 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same Linux kernel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 as the host.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Isolation is achieved purely through kernel features: </a:t>
            </a:r>
            <a:r>
              <a:rPr lang="en-US" altLang="zh-CN" sz="2400" dirty="0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Namespaces + </a:t>
            </a:r>
            <a:r>
              <a:rPr lang="en-US" altLang="zh-CN" sz="2400" dirty="0" err="1">
                <a:solidFill>
                  <a:srgbClr val="591B5A"/>
                </a:solidFill>
                <a:latin typeface="Arial Regular" panose="020B0604020202090204" charset="0"/>
                <a:cs typeface="Arial Regular" panose="020B0604020202090204" charset="0"/>
              </a:rPr>
              <a:t>Cgroups</a:t>
            </a:r>
            <a:r>
              <a:rPr lang="en-US" altLang="zh-CN" sz="2400" dirty="0">
                <a:latin typeface="Arial Regular" panose="020B0604020202090204" charset="0"/>
                <a:cs typeface="Arial Regular" panose="020B0604020202090204" charset="0"/>
              </a:rPr>
              <a:t>.</a:t>
            </a: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  <a:p>
            <a:pPr>
              <a:buNone/>
            </a:pPr>
            <a:endParaRPr lang="en-US" altLang="zh-CN" sz="2400" dirty="0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/>
        </p:nvSpPr>
        <p:spPr>
          <a:xfrm>
            <a:off x="669925" y="9398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2.2 Where </a:t>
            </a:r>
            <a:r>
              <a:rPr lang="en-US" altLang="zh-CN" sz="2800" dirty="0" err="1">
                <a:solidFill>
                  <a:srgbClr val="591B5A"/>
                </a:solidFill>
                <a:latin typeface="Arial Bold" panose="020B0604020202090204" charset="0"/>
              </a:rPr>
              <a:t>minicontainer</a:t>
            </a:r>
            <a:r>
              <a:rPr lang="en-US" altLang="zh-CN" sz="2800" dirty="0">
                <a:solidFill>
                  <a:srgbClr val="591B5A"/>
                </a:solidFill>
                <a:latin typeface="Arial Bold" panose="020B0604020202090204" charset="0"/>
              </a:rPr>
              <a:t> Fits</a:t>
            </a:r>
            <a:endParaRPr lang="en-US" altLang="zh-CN" sz="28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270635" y="1570990"/>
            <a:ext cx="748792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2400" dirty="0">
                <a:solidFill>
                  <a:srgbClr val="591B5A"/>
                </a:solidFill>
                <a:latin typeface="Arial Bold" panose="020B0604020202090204" charset="0"/>
              </a:rPr>
              <a:t>The Container Software Stack</a:t>
            </a:r>
            <a:endParaRPr lang="en-US" altLang="zh-CN" sz="24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  <p:pic>
        <p:nvPicPr>
          <p:cNvPr id="8" name="内容占位符 7" descr="表格&#10;&#10;AI 生成的内容可能不正确。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08" y="2263140"/>
            <a:ext cx="8475972" cy="3499160"/>
          </a:xfrm>
          <a:prstGeom prst="roundRect">
            <a:avLst>
              <a:gd name="adj" fmla="val 5914"/>
            </a:avLst>
          </a:prstGeom>
          <a:ln>
            <a:noFill/>
          </a:ln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11125" y="63500"/>
            <a:ext cx="8088630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Calibri" pitchFamily="34" charset="0"/>
                <a:ea typeface="標楷體" pitchFamily="65" charset="-120"/>
                <a:cs typeface="MS Sans Serif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2"/>
                </a:solidFill>
                <a:latin typeface="MS Sans Serif"/>
                <a:ea typeface="MS Sans Serif"/>
                <a:cs typeface="MS Sans Serif"/>
              </a:defRPr>
            </a:lvl9pPr>
          </a:lstStyle>
          <a:p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  <a:cs typeface="Arial Bold" panose="020B0604020202090204" charset="0"/>
              </a:rPr>
              <a:t>2- </a:t>
            </a:r>
            <a:r>
              <a:rPr lang="en-US" altLang="zh-CN" sz="4000" dirty="0">
                <a:solidFill>
                  <a:srgbClr val="591B5A"/>
                </a:solidFill>
                <a:latin typeface="Arial Bold" panose="020B0604020202090204" charset="0"/>
              </a:rPr>
              <a:t>Background &amp; Theory</a:t>
            </a:r>
            <a:endParaRPr lang="en-US" altLang="zh-CN" sz="4000" dirty="0">
              <a:solidFill>
                <a:srgbClr val="591B5A"/>
              </a:solidFill>
              <a:latin typeface="Arial Bold" panose="020B060402020209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6366</Words>
  <Application>WPS 文字</Application>
  <PresentationFormat>宽屏</PresentationFormat>
  <Paragraphs>410</Paragraphs>
  <Slides>50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73" baseType="lpstr">
      <vt:lpstr>Arial</vt:lpstr>
      <vt:lpstr>宋体</vt:lpstr>
      <vt:lpstr>Wingdings</vt:lpstr>
      <vt:lpstr>Wingdings</vt:lpstr>
      <vt:lpstr>Calibri</vt:lpstr>
      <vt:lpstr>Helvetica Neue</vt:lpstr>
      <vt:lpstr>標楷體</vt:lpstr>
      <vt:lpstr>汉仪楷体简</vt:lpstr>
      <vt:lpstr>MS Sans Serif</vt:lpstr>
      <vt:lpstr>Thonburi</vt:lpstr>
      <vt:lpstr>Marker Felt Thin</vt:lpstr>
      <vt:lpstr>Arial Rounded MT Bold</vt:lpstr>
      <vt:lpstr>Arial Bold</vt:lpstr>
      <vt:lpstr>Arial Semibold</vt:lpstr>
      <vt:lpstr>Arial Regular</vt:lpstr>
      <vt:lpstr>苹方-简</vt:lpstr>
      <vt:lpstr>微软雅黑</vt:lpstr>
      <vt:lpstr>汉仪旗黑</vt:lpstr>
      <vt:lpstr>宋体</vt:lpstr>
      <vt:lpstr>Arial Unicode MS</vt:lpstr>
      <vt:lpstr>標楷體</vt:lpstr>
      <vt:lpstr>汉仪书宋二KW</vt:lpstr>
      <vt:lpstr>WPS</vt:lpstr>
      <vt:lpstr>Minicontainer:</vt:lpstr>
      <vt:lpstr>PowerPoint 演示文稿</vt:lpstr>
      <vt:lpstr>OUTLINE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CUHK-pre</dc:title>
  <dc:creator>RenXiangyu, ZhangJing</dc:creator>
  <cp:lastModifiedBy>阿狗：）</cp:lastModifiedBy>
  <cp:revision>254</cp:revision>
  <dcterms:created xsi:type="dcterms:W3CDTF">2026-03-19T09:41:08Z</dcterms:created>
  <dcterms:modified xsi:type="dcterms:W3CDTF">2026-03-19T09:41:08Z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2052-12.1.23135.23135</vt:lpwstr>
  </property>
  <property fmtid="{D5CDD505-2E9C-101B-9397-08002B2CF9AE}" pid="3" name="ICV">
    <vt:lpwstr>2FBE62943632388BE1C3BB69A8661E12_43</vt:lpwstr>
  </property>
</Properties>
</file>