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72" r:id="rId13"/>
    <p:sldId id="270" r:id="rId1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3" autoAdjust="0"/>
    <p:restoredTop sz="94300" autoAdjust="0"/>
  </p:normalViewPr>
  <p:slideViewPr>
    <p:cSldViewPr snapToGrid="0">
      <p:cViewPr varScale="1">
        <p:scale>
          <a:sx n="63" d="100"/>
          <a:sy n="63" d="100"/>
        </p:scale>
        <p:origin x="780" y="52"/>
      </p:cViewPr>
      <p:guideLst/>
    </p:cSldViewPr>
  </p:slideViewPr>
  <p:outlineViewPr>
    <p:cViewPr>
      <p:scale>
        <a:sx n="33" d="100"/>
        <a:sy n="33" d="100"/>
      </p:scale>
      <p:origin x="0" y="-608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B0F6F0-3178-4DBD-ACAB-A8D85D85A561}" type="datetimeFigureOut">
              <a:rPr lang="zh-CN" altLang="en-US" smtClean="0"/>
              <a:t>2026/3/19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903486-A845-4A40-AFBB-AB1981B1E9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9054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b="1" dirty="0"/>
              <a:t>中文讲稿</a:t>
            </a:r>
          </a:p>
          <a:p>
            <a:r>
              <a:rPr lang="zh-CN" altLang="en-US" dirty="0"/>
              <a:t>各位老师好，我今天汇报的题目是 </a:t>
            </a:r>
            <a:r>
              <a:rPr lang="zh-CN" altLang="en-US" b="1" dirty="0"/>
              <a:t>自定义 </a:t>
            </a:r>
            <a:r>
              <a:rPr lang="en-US" altLang="zh-CN" b="1" dirty="0"/>
              <a:t>IPC </a:t>
            </a:r>
            <a:r>
              <a:rPr lang="zh-CN" altLang="en-US" b="1" dirty="0"/>
              <a:t>机制设计与性能评估</a:t>
            </a:r>
            <a:r>
              <a:rPr lang="zh-CN" altLang="en-US" dirty="0"/>
              <a:t>。</a:t>
            </a:r>
          </a:p>
          <a:p>
            <a:r>
              <a:rPr lang="zh-CN" altLang="en-US" dirty="0"/>
              <a:t>在这个项目中，我在 </a:t>
            </a:r>
            <a:r>
              <a:rPr lang="en-US" altLang="zh-CN" dirty="0"/>
              <a:t>Linux </a:t>
            </a:r>
            <a:r>
              <a:rPr lang="zh-CN" altLang="en-US" dirty="0"/>
              <a:t>内核中实现了一个基于 </a:t>
            </a:r>
            <a:r>
              <a:rPr lang="zh-CN" altLang="en-US" b="1" dirty="0"/>
              <a:t>字符设备驱动的 </a:t>
            </a:r>
            <a:r>
              <a:rPr lang="en-US" altLang="zh-CN" b="1" dirty="0"/>
              <a:t>IPC </a:t>
            </a:r>
            <a:r>
              <a:rPr lang="zh-CN" altLang="en-US" b="1" dirty="0"/>
              <a:t>机制</a:t>
            </a:r>
            <a:r>
              <a:rPr lang="zh-CN" altLang="en-US" dirty="0"/>
              <a:t>，并使用 </a:t>
            </a:r>
            <a:r>
              <a:rPr lang="en-US" altLang="zh-CN" b="1" dirty="0"/>
              <a:t>Ring Buffer </a:t>
            </a:r>
            <a:r>
              <a:rPr lang="zh-CN" altLang="en-US" b="1" dirty="0"/>
              <a:t>结构</a:t>
            </a:r>
            <a:r>
              <a:rPr lang="zh-CN" altLang="en-US" dirty="0"/>
              <a:t>支持进程间通信。</a:t>
            </a:r>
          </a:p>
          <a:p>
            <a:r>
              <a:rPr lang="zh-CN" altLang="en-US" dirty="0"/>
              <a:t>随后我通过 </a:t>
            </a:r>
            <a:r>
              <a:rPr lang="en-US" altLang="zh-CN" dirty="0"/>
              <a:t>benchmark</a:t>
            </a:r>
            <a:r>
              <a:rPr lang="zh-CN" altLang="en-US" dirty="0"/>
              <a:t>，将该机制与 </a:t>
            </a:r>
            <a:r>
              <a:rPr lang="en-US" altLang="zh-CN" b="1" dirty="0"/>
              <a:t>Pipe </a:t>
            </a:r>
            <a:r>
              <a:rPr lang="zh-CN" altLang="en-US" b="1" dirty="0"/>
              <a:t>和 </a:t>
            </a:r>
            <a:r>
              <a:rPr lang="en-US" altLang="zh-CN" b="1" dirty="0"/>
              <a:t>Shared Memory</a:t>
            </a:r>
            <a:r>
              <a:rPr lang="en-US" altLang="zh-CN" dirty="0"/>
              <a:t> </a:t>
            </a:r>
            <a:r>
              <a:rPr lang="zh-CN" altLang="en-US" dirty="0"/>
              <a:t>进行了性能对比，并分析了不同 </a:t>
            </a:r>
            <a:r>
              <a:rPr lang="en-US" altLang="zh-CN" dirty="0"/>
              <a:t>IPC </a:t>
            </a:r>
            <a:r>
              <a:rPr lang="zh-CN" altLang="en-US" dirty="0"/>
              <a:t>机制在 </a:t>
            </a:r>
            <a:r>
              <a:rPr lang="zh-CN" altLang="en-US" b="1" dirty="0"/>
              <a:t>延迟和吞吐量</a:t>
            </a:r>
            <a:r>
              <a:rPr lang="zh-CN" altLang="en-US" dirty="0"/>
              <a:t>方面的差异。</a:t>
            </a:r>
          </a:p>
          <a:p>
            <a:r>
              <a:rPr lang="en-US" altLang="zh-CN" b="1" dirty="0"/>
              <a:t>English Script</a:t>
            </a:r>
          </a:p>
          <a:p>
            <a:r>
              <a:rPr lang="en-US" altLang="zh-CN" dirty="0"/>
              <a:t>Good afternoon professors.</a:t>
            </a:r>
          </a:p>
          <a:p>
            <a:r>
              <a:rPr lang="en-US" altLang="zh-CN" dirty="0"/>
              <a:t>Today I will present my course project titled </a:t>
            </a:r>
            <a:r>
              <a:rPr lang="en-US" altLang="zh-CN" b="1" dirty="0"/>
              <a:t>IPC Design and Benchmark</a:t>
            </a:r>
            <a:r>
              <a:rPr lang="en-US" altLang="zh-CN" dirty="0"/>
              <a:t>.</a:t>
            </a:r>
          </a:p>
          <a:p>
            <a:r>
              <a:rPr lang="en-US" altLang="zh-CN" dirty="0"/>
              <a:t>In this project, I implemented a custom IPC mechanism in the Linux kernel using a </a:t>
            </a:r>
            <a:r>
              <a:rPr lang="en-US" altLang="zh-CN" b="1" dirty="0"/>
              <a:t>character device driver</a:t>
            </a:r>
            <a:r>
              <a:rPr lang="en-US" altLang="zh-CN" dirty="0"/>
              <a:t> and a </a:t>
            </a:r>
            <a:r>
              <a:rPr lang="en-US" altLang="zh-CN" b="1" dirty="0"/>
              <a:t>ring buffer data structure</a:t>
            </a:r>
            <a:r>
              <a:rPr lang="en-US" altLang="zh-CN" dirty="0"/>
              <a:t>.</a:t>
            </a:r>
          </a:p>
          <a:p>
            <a:r>
              <a:rPr lang="en-US" altLang="zh-CN" dirty="0"/>
              <a:t>Then I conducted benchmark experiments to compare it with </a:t>
            </a:r>
            <a:r>
              <a:rPr lang="en-US" altLang="zh-CN" b="1" dirty="0"/>
              <a:t>Pipe and Shared Memory</a:t>
            </a:r>
            <a:r>
              <a:rPr lang="en-US" altLang="zh-CN" dirty="0"/>
              <a:t>, and analyzed their performance differences in terms of </a:t>
            </a:r>
            <a:r>
              <a:rPr lang="en-US" altLang="zh-CN" b="1" dirty="0"/>
              <a:t>latency and bandwidth</a:t>
            </a:r>
            <a:r>
              <a:rPr lang="en-US" altLang="zh-CN" dirty="0"/>
              <a:t>.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903486-A845-4A40-AFBB-AB1981B1E941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45754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b="1" dirty="0"/>
              <a:t>中文讲稿</a:t>
            </a:r>
          </a:p>
          <a:p>
            <a:r>
              <a:rPr lang="zh-CN" altLang="en-US" dirty="0"/>
              <a:t>实验结果表明：</a:t>
            </a:r>
          </a:p>
          <a:p>
            <a:r>
              <a:rPr lang="zh-CN" altLang="en-US" dirty="0"/>
              <a:t>共享内存的延迟最低，大约为 </a:t>
            </a:r>
            <a:r>
              <a:rPr lang="en-US" altLang="zh-CN" b="1" dirty="0"/>
              <a:t>7.99 </a:t>
            </a:r>
            <a:r>
              <a:rPr lang="zh-CN" altLang="en-US" b="1" dirty="0"/>
              <a:t>微秒</a:t>
            </a:r>
            <a:r>
              <a:rPr lang="zh-CN" altLang="en-US" dirty="0"/>
              <a:t>。</a:t>
            </a:r>
          </a:p>
          <a:p>
            <a:r>
              <a:rPr lang="en-US" altLang="zh-CN" dirty="0" err="1"/>
              <a:t>MyIPC</a:t>
            </a:r>
            <a:r>
              <a:rPr lang="en-US" altLang="zh-CN" dirty="0"/>
              <a:t> </a:t>
            </a:r>
            <a:r>
              <a:rPr lang="zh-CN" altLang="en-US" dirty="0"/>
              <a:t>的延迟为 </a:t>
            </a:r>
            <a:r>
              <a:rPr lang="en-US" altLang="zh-CN" b="1" dirty="0"/>
              <a:t>8.43 </a:t>
            </a:r>
            <a:r>
              <a:rPr lang="zh-CN" altLang="en-US" b="1" dirty="0"/>
              <a:t>微秒</a:t>
            </a:r>
            <a:r>
              <a:rPr lang="zh-CN" altLang="en-US" dirty="0"/>
              <a:t>，与共享内存非常接近，并且略优于 </a:t>
            </a:r>
            <a:r>
              <a:rPr lang="en-US" altLang="zh-CN" dirty="0"/>
              <a:t>pipe</a:t>
            </a:r>
            <a:r>
              <a:rPr lang="zh-CN" altLang="en-US" dirty="0"/>
              <a:t>。</a:t>
            </a:r>
          </a:p>
          <a:p>
            <a:r>
              <a:rPr lang="zh-CN" altLang="en-US" dirty="0"/>
              <a:t>这说明在 </a:t>
            </a:r>
            <a:r>
              <a:rPr lang="zh-CN" altLang="en-US" b="1" dirty="0"/>
              <a:t>小消息通信场景</a:t>
            </a:r>
            <a:r>
              <a:rPr lang="zh-CN" altLang="en-US" dirty="0"/>
              <a:t>下，我实现的 </a:t>
            </a:r>
            <a:r>
              <a:rPr lang="en-US" altLang="zh-CN" dirty="0"/>
              <a:t>IPC </a:t>
            </a:r>
            <a:r>
              <a:rPr lang="zh-CN" altLang="en-US" dirty="0"/>
              <a:t>机制具有较好的性能。</a:t>
            </a:r>
          </a:p>
          <a:p>
            <a:r>
              <a:rPr lang="en-US" altLang="zh-CN" b="1" dirty="0"/>
              <a:t>English Script</a:t>
            </a:r>
          </a:p>
          <a:p>
            <a:r>
              <a:rPr lang="en-US" altLang="zh-CN" dirty="0"/>
              <a:t>The results show that Shared Memory achieves the lowest latency at about </a:t>
            </a:r>
            <a:r>
              <a:rPr lang="en-US" altLang="zh-CN" b="1" dirty="0"/>
              <a:t>7.99 microseconds</a:t>
            </a:r>
            <a:r>
              <a:rPr lang="en-US" altLang="zh-CN" dirty="0"/>
              <a:t>.</a:t>
            </a:r>
          </a:p>
          <a:p>
            <a:r>
              <a:rPr lang="en-US" altLang="zh-CN" dirty="0" err="1"/>
              <a:t>MyIPC</a:t>
            </a:r>
            <a:r>
              <a:rPr lang="en-US" altLang="zh-CN" dirty="0"/>
              <a:t> has a latency of </a:t>
            </a:r>
            <a:r>
              <a:rPr lang="en-US" altLang="zh-CN" b="1" dirty="0"/>
              <a:t>8.43 microseconds</a:t>
            </a:r>
            <a:r>
              <a:rPr lang="en-US" altLang="zh-CN" dirty="0"/>
              <a:t>, which is very close to Shared Memory and slightly better than Pipe.</a:t>
            </a:r>
          </a:p>
          <a:p>
            <a:r>
              <a:rPr lang="en-US" altLang="zh-CN" dirty="0"/>
              <a:t>This indicates that the custom IPC mechanism performs well for </a:t>
            </a:r>
            <a:r>
              <a:rPr lang="en-US" altLang="zh-CN" b="1" dirty="0"/>
              <a:t>small message communication</a:t>
            </a:r>
            <a:r>
              <a:rPr lang="en-US" altLang="zh-CN" dirty="0"/>
              <a:t>.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903486-A845-4A40-AFBB-AB1981B1E941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1699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这一页展示的是在统一 </a:t>
            </a:r>
            <a:r>
              <a:rPr lang="en-US" altLang="zh-CN" dirty="0"/>
              <a:t>chunk size </a:t>
            </a:r>
            <a:r>
              <a:rPr lang="zh-CN" altLang="en-US" dirty="0"/>
              <a:t>为 </a:t>
            </a:r>
            <a:r>
              <a:rPr lang="en-US" altLang="zh-CN" dirty="0"/>
              <a:t>512 </a:t>
            </a:r>
            <a:r>
              <a:rPr lang="zh-CN" altLang="en-US" dirty="0"/>
              <a:t>字节条件下的带宽测试结果。</a:t>
            </a:r>
          </a:p>
          <a:p>
            <a:r>
              <a:rPr lang="zh-CN" altLang="en-US" dirty="0"/>
              <a:t>可以看到：</a:t>
            </a:r>
          </a:p>
          <a:p>
            <a:r>
              <a:rPr lang="en-US" altLang="zh-CN" dirty="0"/>
              <a:t>Pipe </a:t>
            </a:r>
            <a:r>
              <a:rPr lang="zh-CN" altLang="en-US" dirty="0"/>
              <a:t>的带宽为 </a:t>
            </a:r>
            <a:r>
              <a:rPr lang="en-US" altLang="zh-CN" dirty="0"/>
              <a:t>81.5 MB/s</a:t>
            </a:r>
            <a:r>
              <a:rPr lang="zh-CN" altLang="en-US" dirty="0"/>
              <a:t>，是三者中最高的</a:t>
            </a:r>
          </a:p>
          <a:p>
            <a:r>
              <a:rPr lang="en-US" altLang="zh-CN" dirty="0"/>
              <a:t>Shared Memory </a:t>
            </a:r>
            <a:r>
              <a:rPr lang="zh-CN" altLang="en-US" dirty="0"/>
              <a:t>为 </a:t>
            </a:r>
            <a:r>
              <a:rPr lang="en-US" altLang="zh-CN" dirty="0"/>
              <a:t>33.1 MB/s</a:t>
            </a:r>
          </a:p>
          <a:p>
            <a:r>
              <a:rPr lang="en-US" altLang="zh-CN" dirty="0" err="1"/>
              <a:t>MyIPC</a:t>
            </a:r>
            <a:r>
              <a:rPr lang="en-US" altLang="zh-CN" dirty="0"/>
              <a:t> </a:t>
            </a:r>
            <a:r>
              <a:rPr lang="zh-CN" altLang="en-US" dirty="0"/>
              <a:t>为 </a:t>
            </a:r>
            <a:r>
              <a:rPr lang="en-US" altLang="zh-CN" dirty="0"/>
              <a:t>22.5 MB/s</a:t>
            </a:r>
          </a:p>
          <a:p>
            <a:r>
              <a:rPr lang="zh-CN" altLang="en-US" dirty="0"/>
              <a:t>在这种统一粒度的条件下，三者的性能差距较小。</a:t>
            </a:r>
          </a:p>
          <a:p>
            <a:r>
              <a:rPr lang="zh-CN" altLang="en-US" dirty="0"/>
              <a:t>这说明 </a:t>
            </a:r>
            <a:r>
              <a:rPr lang="en-US" altLang="zh-CN" dirty="0"/>
              <a:t>IPC </a:t>
            </a:r>
            <a:r>
              <a:rPr lang="zh-CN" altLang="en-US" dirty="0"/>
              <a:t>的性能不仅取决于机制本身，也受到数据粒度和系统调用频率的影响。</a:t>
            </a:r>
          </a:p>
          <a:p>
            <a:endParaRPr lang="en-US" altLang="zh-CN" dirty="0"/>
          </a:p>
          <a:p>
            <a:r>
              <a:rPr lang="en-US" altLang="zh-CN" dirty="0"/>
              <a:t>This slide shows the bandwidth results under a unified chunk size of 512 bytes.</a:t>
            </a:r>
          </a:p>
          <a:p>
            <a:r>
              <a:rPr lang="en-US" altLang="zh-CN" dirty="0"/>
              <a:t>We can see that:</a:t>
            </a:r>
          </a:p>
          <a:p>
            <a:r>
              <a:rPr lang="en-US" altLang="zh-CN" dirty="0"/>
              <a:t>Pipe achieves 81.5 MB/s, which is the highest</a:t>
            </a:r>
          </a:p>
          <a:p>
            <a:r>
              <a:rPr lang="en-US" altLang="zh-CN" dirty="0"/>
              <a:t>Shared Memory achieves 33.1 MB/s</a:t>
            </a:r>
          </a:p>
          <a:p>
            <a:r>
              <a:rPr lang="en-US" altLang="zh-CN" dirty="0" err="1"/>
              <a:t>MyIPC</a:t>
            </a:r>
            <a:r>
              <a:rPr lang="en-US" altLang="zh-CN" dirty="0"/>
              <a:t> achieves 22.5 MB/s</a:t>
            </a:r>
          </a:p>
          <a:p>
            <a:r>
              <a:rPr lang="en-US" altLang="zh-CN" dirty="0"/>
              <a:t>This indicates that IPC performance depends not only on the mechanism itself, but also on data granularity and system call frequency.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903486-A845-4A40-AFBB-AB1981B1E941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52048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总体来看，</a:t>
            </a:r>
            <a:r>
              <a:rPr lang="en-US" altLang="zh-CN" dirty="0" err="1"/>
              <a:t>MyIPC</a:t>
            </a:r>
            <a:r>
              <a:rPr lang="en-US" altLang="zh-CN" dirty="0"/>
              <a:t> </a:t>
            </a:r>
            <a:r>
              <a:rPr lang="zh-CN" altLang="en-US" dirty="0"/>
              <a:t>在 </a:t>
            </a:r>
            <a:r>
              <a:rPr lang="zh-CN" altLang="en-US" b="1" dirty="0"/>
              <a:t>延迟方面表现较好</a:t>
            </a:r>
            <a:r>
              <a:rPr lang="zh-CN" altLang="en-US" dirty="0"/>
              <a:t>，但在 </a:t>
            </a:r>
            <a:r>
              <a:rPr lang="zh-CN" altLang="en-US" b="1" dirty="0"/>
              <a:t>吞吐量方面仍有优化空间</a:t>
            </a:r>
            <a:r>
              <a:rPr lang="zh-CN" altLang="en-US" dirty="0"/>
              <a:t>。</a:t>
            </a:r>
          </a:p>
          <a:p>
            <a:r>
              <a:rPr lang="zh-CN" altLang="en-US" dirty="0"/>
              <a:t>主要瓶颈包括：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dirty="0"/>
              <a:t>buffer </a:t>
            </a:r>
            <a:r>
              <a:rPr lang="zh-CN" altLang="en-US" dirty="0"/>
              <a:t>较小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dirty="0"/>
              <a:t>系统调用频繁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dirty="0"/>
              <a:t>同步开销较大</a:t>
            </a:r>
          </a:p>
          <a:p>
            <a:r>
              <a:rPr lang="zh-CN" altLang="en-US" dirty="0"/>
              <a:t>未来可以通过 </a:t>
            </a:r>
            <a:r>
              <a:rPr lang="zh-CN" altLang="en-US" b="1" dirty="0"/>
              <a:t>增大 </a:t>
            </a:r>
            <a:r>
              <a:rPr lang="en-US" altLang="zh-CN" b="1" dirty="0"/>
              <a:t>buffer</a:t>
            </a:r>
            <a:r>
              <a:rPr lang="zh-CN" altLang="en-US" b="1" dirty="0"/>
              <a:t>、批量传输以及减少锁开销</a:t>
            </a:r>
            <a:r>
              <a:rPr lang="zh-CN" altLang="en-US" dirty="0"/>
              <a:t>来进一步优化性能。</a:t>
            </a:r>
          </a:p>
          <a:p>
            <a:r>
              <a:rPr lang="en-US" altLang="zh-CN" b="1" dirty="0"/>
              <a:t>English Script</a:t>
            </a:r>
          </a:p>
          <a:p>
            <a:r>
              <a:rPr lang="en-US" altLang="zh-CN" dirty="0"/>
              <a:t>Overall, </a:t>
            </a:r>
            <a:r>
              <a:rPr lang="en-US" altLang="zh-CN" dirty="0" err="1"/>
              <a:t>MyIPC</a:t>
            </a:r>
            <a:r>
              <a:rPr lang="en-US" altLang="zh-CN" dirty="0"/>
              <a:t> performs well in terms of </a:t>
            </a:r>
            <a:r>
              <a:rPr lang="en-US" altLang="zh-CN" b="1" dirty="0"/>
              <a:t>latency</a:t>
            </a:r>
            <a:r>
              <a:rPr lang="en-US" altLang="zh-CN" dirty="0"/>
              <a:t>, but there is still room for improvement in </a:t>
            </a:r>
            <a:r>
              <a:rPr lang="en-US" altLang="zh-CN" b="1" dirty="0"/>
              <a:t>throughput</a:t>
            </a:r>
            <a:r>
              <a:rPr lang="en-US" altLang="zh-CN" dirty="0"/>
              <a:t>.</a:t>
            </a:r>
          </a:p>
          <a:p>
            <a:r>
              <a:rPr lang="en-US" altLang="zh-CN" dirty="0"/>
              <a:t>The main bottlenecks include: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dirty="0"/>
              <a:t>small buffer size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dirty="0"/>
              <a:t>frequent system calls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dirty="0"/>
              <a:t>synchronization overhead</a:t>
            </a:r>
          </a:p>
          <a:p>
            <a:r>
              <a:rPr lang="en-US" altLang="zh-CN" dirty="0"/>
              <a:t>Future optimizations may include </a:t>
            </a:r>
            <a:r>
              <a:rPr lang="en-US" altLang="zh-CN" b="1" dirty="0"/>
              <a:t>larger buffers, batch transfers, and reduced locking overhead</a:t>
            </a:r>
            <a:r>
              <a:rPr lang="en-US" altLang="zh-CN" dirty="0"/>
              <a:t>.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903486-A845-4A40-AFBB-AB1981B1E941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56815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b="1" dirty="0"/>
              <a:t>中文讲稿</a:t>
            </a:r>
          </a:p>
          <a:p>
            <a:r>
              <a:rPr lang="zh-CN" altLang="en-US" dirty="0"/>
              <a:t>本项目实现了一个基于 </a:t>
            </a:r>
            <a:r>
              <a:rPr lang="en-US" altLang="zh-CN" dirty="0"/>
              <a:t>Linux </a:t>
            </a:r>
            <a:r>
              <a:rPr lang="zh-CN" altLang="en-US" dirty="0"/>
              <a:t>字符设备驱动的 </a:t>
            </a:r>
            <a:r>
              <a:rPr lang="en-US" altLang="zh-CN" dirty="0"/>
              <a:t>IPC </a:t>
            </a:r>
            <a:r>
              <a:rPr lang="zh-CN" altLang="en-US" dirty="0"/>
              <a:t>机制，并使用 </a:t>
            </a:r>
            <a:r>
              <a:rPr lang="en-US" altLang="zh-CN" dirty="0"/>
              <a:t>ring buffer </a:t>
            </a:r>
            <a:r>
              <a:rPr lang="zh-CN" altLang="en-US" dirty="0"/>
              <a:t>实现进程间通信。</a:t>
            </a:r>
          </a:p>
          <a:p>
            <a:r>
              <a:rPr lang="zh-CN" altLang="en-US" dirty="0"/>
              <a:t>通过 </a:t>
            </a:r>
            <a:r>
              <a:rPr lang="en-US" altLang="zh-CN" dirty="0"/>
              <a:t>benchmark </a:t>
            </a:r>
            <a:r>
              <a:rPr lang="zh-CN" altLang="en-US" dirty="0"/>
              <a:t>实验，对比了该机制与 </a:t>
            </a:r>
            <a:r>
              <a:rPr lang="en-US" altLang="zh-CN" dirty="0"/>
              <a:t>pipe </a:t>
            </a:r>
            <a:r>
              <a:rPr lang="zh-CN" altLang="en-US" dirty="0"/>
              <a:t>和 </a:t>
            </a:r>
            <a:r>
              <a:rPr lang="en-US" altLang="zh-CN" dirty="0"/>
              <a:t>shared memory </a:t>
            </a:r>
            <a:r>
              <a:rPr lang="zh-CN" altLang="en-US" dirty="0"/>
              <a:t>的性能。</a:t>
            </a:r>
          </a:p>
          <a:p>
            <a:r>
              <a:rPr lang="zh-CN" altLang="en-US" dirty="0"/>
              <a:t>实验结果展示了不同 </a:t>
            </a:r>
            <a:r>
              <a:rPr lang="en-US" altLang="zh-CN" dirty="0"/>
              <a:t>IPC </a:t>
            </a:r>
            <a:r>
              <a:rPr lang="zh-CN" altLang="en-US" dirty="0"/>
              <a:t>机制在 </a:t>
            </a:r>
            <a:r>
              <a:rPr lang="zh-CN" altLang="en-US" b="1" dirty="0"/>
              <a:t>延迟与吞吐量之间的权衡关系</a:t>
            </a:r>
            <a:r>
              <a:rPr lang="zh-CN" altLang="en-US" dirty="0"/>
              <a:t>。</a:t>
            </a:r>
          </a:p>
          <a:p>
            <a:r>
              <a:rPr lang="en-US" altLang="zh-CN" b="1" dirty="0"/>
              <a:t>English Script</a:t>
            </a:r>
          </a:p>
          <a:p>
            <a:r>
              <a:rPr lang="en-US" altLang="zh-CN" dirty="0"/>
              <a:t>In conclusion, this project implemented a custom IPC mechanism using a Linux character device driver and a ring buffer.</a:t>
            </a:r>
          </a:p>
          <a:p>
            <a:r>
              <a:rPr lang="en-US" altLang="zh-CN" dirty="0"/>
              <a:t>Benchmark experiments were conducted to compare it with Pipe and Shared Memory.</a:t>
            </a:r>
          </a:p>
          <a:p>
            <a:r>
              <a:rPr lang="en-US" altLang="zh-CN" dirty="0"/>
              <a:t>The results demonstrate the </a:t>
            </a:r>
            <a:r>
              <a:rPr lang="en-US" altLang="zh-CN" b="1" dirty="0"/>
              <a:t>trade-offs between latency and throughput among different IPC mechanisms</a:t>
            </a:r>
            <a:r>
              <a:rPr lang="en-US" altLang="zh-CN" dirty="0"/>
              <a:t>.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903486-A845-4A40-AFBB-AB1981B1E941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0227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b="1" dirty="0"/>
              <a:t>中文讲稿</a:t>
            </a:r>
          </a:p>
          <a:p>
            <a:r>
              <a:rPr lang="zh-CN" altLang="en-US" dirty="0"/>
              <a:t>进程间通信，也就是 </a:t>
            </a:r>
            <a:r>
              <a:rPr lang="en-US" altLang="zh-CN" dirty="0"/>
              <a:t>IPC</a:t>
            </a:r>
            <a:r>
              <a:rPr lang="zh-CN" altLang="en-US" dirty="0"/>
              <a:t>，是操作系统中的一个基础机制，用于支持不同进程之间的数据交换。</a:t>
            </a:r>
          </a:p>
          <a:p>
            <a:r>
              <a:rPr lang="zh-CN" altLang="en-US" dirty="0"/>
              <a:t>在 </a:t>
            </a:r>
            <a:r>
              <a:rPr lang="en-US" altLang="zh-CN" dirty="0"/>
              <a:t>Linux </a:t>
            </a:r>
            <a:r>
              <a:rPr lang="zh-CN" altLang="en-US" dirty="0"/>
              <a:t>中，常见的 </a:t>
            </a:r>
            <a:r>
              <a:rPr lang="en-US" altLang="zh-CN" dirty="0"/>
              <a:t>IPC </a:t>
            </a:r>
            <a:r>
              <a:rPr lang="zh-CN" altLang="en-US" dirty="0"/>
              <a:t>机制包括：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dirty="0"/>
              <a:t>Pipe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dirty="0"/>
              <a:t>Shared Memory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dirty="0"/>
              <a:t>Message Queue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dirty="0"/>
              <a:t>Socket</a:t>
            </a:r>
          </a:p>
          <a:p>
            <a:r>
              <a:rPr lang="zh-CN" altLang="en-US" dirty="0"/>
              <a:t>不同 </a:t>
            </a:r>
            <a:r>
              <a:rPr lang="en-US" altLang="zh-CN" dirty="0"/>
              <a:t>IPC </a:t>
            </a:r>
            <a:r>
              <a:rPr lang="zh-CN" altLang="en-US" dirty="0"/>
              <a:t>机制在 </a:t>
            </a:r>
            <a:r>
              <a:rPr lang="zh-CN" altLang="en-US" b="1" dirty="0"/>
              <a:t>延迟、吞吐量以及实现复杂度</a:t>
            </a:r>
            <a:r>
              <a:rPr lang="zh-CN" altLang="en-US" dirty="0"/>
              <a:t>方面存在不同的权衡。</a:t>
            </a:r>
          </a:p>
          <a:p>
            <a:r>
              <a:rPr lang="zh-CN" altLang="en-US" dirty="0"/>
              <a:t>因此，本项目的目标是通过实现一个 </a:t>
            </a:r>
            <a:r>
              <a:rPr lang="zh-CN" altLang="en-US" b="1" dirty="0"/>
              <a:t>自定义 </a:t>
            </a:r>
            <a:r>
              <a:rPr lang="en-US" altLang="zh-CN" b="1" dirty="0"/>
              <a:t>IPC </a:t>
            </a:r>
            <a:r>
              <a:rPr lang="zh-CN" altLang="en-US" b="1" dirty="0"/>
              <a:t>机制</a:t>
            </a:r>
            <a:r>
              <a:rPr lang="zh-CN" altLang="en-US" dirty="0"/>
              <a:t>，来进一步理解这些机制的设计原理以及性能特点。</a:t>
            </a:r>
          </a:p>
          <a:p>
            <a:r>
              <a:rPr lang="en-US" altLang="zh-CN" b="1" dirty="0"/>
              <a:t>English Script</a:t>
            </a:r>
          </a:p>
          <a:p>
            <a:r>
              <a:rPr lang="en-US" altLang="zh-CN" dirty="0"/>
              <a:t>Inter-Process Communication, or IPC, is a fundamental mechanism in operating systems that allows processes to exchange data.</a:t>
            </a:r>
          </a:p>
          <a:p>
            <a:r>
              <a:rPr lang="en-US" altLang="zh-CN" dirty="0"/>
              <a:t>In Linux systems, common IPC mechanisms include: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dirty="0"/>
              <a:t>Pipes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dirty="0"/>
              <a:t>Shared Memory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dirty="0"/>
              <a:t>Message Queues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dirty="0"/>
              <a:t>Sockets</a:t>
            </a:r>
          </a:p>
          <a:p>
            <a:r>
              <a:rPr lang="en-US" altLang="zh-CN" dirty="0"/>
              <a:t>Different IPC mechanisms provide different trade-offs in terms of </a:t>
            </a:r>
            <a:r>
              <a:rPr lang="en-US" altLang="zh-CN" b="1" dirty="0"/>
              <a:t>latency, throughput, and complexity</a:t>
            </a:r>
            <a:r>
              <a:rPr lang="en-US" altLang="zh-CN" dirty="0"/>
              <a:t>.</a:t>
            </a:r>
          </a:p>
          <a:p>
            <a:r>
              <a:rPr lang="en-US" altLang="zh-CN" dirty="0"/>
              <a:t>Therefore, the goal of this project is to implement a </a:t>
            </a:r>
            <a:r>
              <a:rPr lang="en-US" altLang="zh-CN" b="1" dirty="0"/>
              <a:t>custom IPC mechanism</a:t>
            </a:r>
            <a:r>
              <a:rPr lang="en-US" altLang="zh-CN" dirty="0"/>
              <a:t> and study its design and performance characteristics.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903486-A845-4A40-AFBB-AB1981B1E941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30570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b="1" dirty="0"/>
              <a:t>中文讲稿</a:t>
            </a:r>
          </a:p>
          <a:p>
            <a:r>
              <a:rPr lang="zh-CN" altLang="en-US" dirty="0"/>
              <a:t>本项目的主要目标包括四个方面。</a:t>
            </a:r>
          </a:p>
          <a:p>
            <a:r>
              <a:rPr lang="zh-CN" altLang="en-US" dirty="0"/>
              <a:t>第一，在 </a:t>
            </a:r>
            <a:r>
              <a:rPr lang="en-US" altLang="zh-CN" dirty="0"/>
              <a:t>Linux </a:t>
            </a:r>
            <a:r>
              <a:rPr lang="zh-CN" altLang="en-US" dirty="0"/>
              <a:t>内核中实现一个 </a:t>
            </a:r>
            <a:r>
              <a:rPr lang="zh-CN" altLang="en-US" b="1" dirty="0"/>
              <a:t>字符设备驱动形式的 </a:t>
            </a:r>
            <a:r>
              <a:rPr lang="en-US" altLang="zh-CN" b="1" dirty="0"/>
              <a:t>IPC </a:t>
            </a:r>
            <a:r>
              <a:rPr lang="zh-CN" altLang="en-US" b="1" dirty="0"/>
              <a:t>机制</a:t>
            </a:r>
            <a:r>
              <a:rPr lang="zh-CN" altLang="en-US" dirty="0"/>
              <a:t>。</a:t>
            </a:r>
          </a:p>
          <a:p>
            <a:r>
              <a:rPr lang="zh-CN" altLang="en-US" dirty="0"/>
              <a:t>第二，设计一个 </a:t>
            </a:r>
            <a:r>
              <a:rPr lang="en-US" altLang="zh-CN" b="1" dirty="0"/>
              <a:t>FIFO ring buffer</a:t>
            </a:r>
            <a:r>
              <a:rPr lang="en-US" altLang="zh-CN" dirty="0"/>
              <a:t> </a:t>
            </a:r>
            <a:r>
              <a:rPr lang="zh-CN" altLang="en-US" dirty="0"/>
              <a:t>来存储进程之间传输的数据。</a:t>
            </a:r>
          </a:p>
          <a:p>
            <a:r>
              <a:rPr lang="zh-CN" altLang="en-US" dirty="0"/>
              <a:t>第三，实现 </a:t>
            </a:r>
            <a:r>
              <a:rPr lang="zh-CN" altLang="en-US" b="1" dirty="0"/>
              <a:t>阻塞式读写操作</a:t>
            </a:r>
            <a:r>
              <a:rPr lang="zh-CN" altLang="en-US" dirty="0"/>
              <a:t>，使得进程在 </a:t>
            </a:r>
            <a:r>
              <a:rPr lang="en-US" altLang="zh-CN" dirty="0"/>
              <a:t>buffer </a:t>
            </a:r>
            <a:r>
              <a:rPr lang="zh-CN" altLang="en-US" dirty="0"/>
              <a:t>满或空的时候可以进入等待状态。</a:t>
            </a:r>
          </a:p>
          <a:p>
            <a:r>
              <a:rPr lang="zh-CN" altLang="en-US" dirty="0"/>
              <a:t>第四，通过 </a:t>
            </a:r>
            <a:r>
              <a:rPr lang="en-US" altLang="zh-CN" dirty="0"/>
              <a:t>benchmark </a:t>
            </a:r>
            <a:r>
              <a:rPr lang="zh-CN" altLang="en-US" dirty="0"/>
              <a:t>实验，将该机制与 </a:t>
            </a:r>
            <a:r>
              <a:rPr lang="en-US" altLang="zh-CN" b="1" dirty="0"/>
              <a:t>Pipe </a:t>
            </a:r>
            <a:r>
              <a:rPr lang="zh-CN" altLang="en-US" b="1" dirty="0"/>
              <a:t>和 </a:t>
            </a:r>
            <a:r>
              <a:rPr lang="en-US" altLang="zh-CN" b="1" dirty="0"/>
              <a:t>Shared Memory</a:t>
            </a:r>
            <a:r>
              <a:rPr lang="en-US" altLang="zh-CN" dirty="0"/>
              <a:t> </a:t>
            </a:r>
            <a:r>
              <a:rPr lang="zh-CN" altLang="en-US" dirty="0"/>
              <a:t>进行性能对比。</a:t>
            </a:r>
          </a:p>
          <a:p>
            <a:r>
              <a:rPr lang="en-US" altLang="zh-CN" b="1" dirty="0"/>
              <a:t>English Script</a:t>
            </a:r>
          </a:p>
          <a:p>
            <a:r>
              <a:rPr lang="en-US" altLang="zh-CN" dirty="0"/>
              <a:t>The objectives of this project can be summarized in four parts.</a:t>
            </a:r>
          </a:p>
          <a:p>
            <a:r>
              <a:rPr lang="en-US" altLang="zh-CN" dirty="0"/>
              <a:t>First, to implement a custom IPC mechanism using a </a:t>
            </a:r>
            <a:r>
              <a:rPr lang="en-US" altLang="zh-CN" b="1" dirty="0"/>
              <a:t>Linux character device driver</a:t>
            </a:r>
            <a:r>
              <a:rPr lang="en-US" altLang="zh-CN" dirty="0"/>
              <a:t>.</a:t>
            </a:r>
          </a:p>
          <a:p>
            <a:r>
              <a:rPr lang="en-US" altLang="zh-CN" dirty="0"/>
              <a:t>Second, to design a </a:t>
            </a:r>
            <a:r>
              <a:rPr lang="en-US" altLang="zh-CN" b="1" dirty="0"/>
              <a:t>FIFO ring buffer</a:t>
            </a:r>
            <a:r>
              <a:rPr lang="en-US" altLang="zh-CN" dirty="0"/>
              <a:t> for message storage.</a:t>
            </a:r>
          </a:p>
          <a:p>
            <a:r>
              <a:rPr lang="en-US" altLang="zh-CN" dirty="0"/>
              <a:t>Third, to support </a:t>
            </a:r>
            <a:r>
              <a:rPr lang="en-US" altLang="zh-CN" b="1" dirty="0"/>
              <a:t>blocking read and write operations</a:t>
            </a:r>
            <a:r>
              <a:rPr lang="en-US" altLang="zh-CN" dirty="0"/>
              <a:t>, so processes will wait when the buffer is full or empty.</a:t>
            </a:r>
          </a:p>
          <a:p>
            <a:r>
              <a:rPr lang="en-US" altLang="zh-CN" dirty="0"/>
              <a:t>Finally, to conduct benchmark experiments and compare the performance with </a:t>
            </a:r>
            <a:r>
              <a:rPr lang="en-US" altLang="zh-CN" b="1" dirty="0"/>
              <a:t>Pipe and Shared Memory</a:t>
            </a:r>
            <a:r>
              <a:rPr lang="en-US" altLang="zh-CN" dirty="0"/>
              <a:t>.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903486-A845-4A40-AFBB-AB1981B1E941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00122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整个系统主要由四个部分组成。</a:t>
            </a:r>
          </a:p>
          <a:p>
            <a:r>
              <a:rPr lang="zh-CN" altLang="en-US" dirty="0"/>
              <a:t>第一部分是 </a:t>
            </a:r>
            <a:r>
              <a:rPr lang="en-US" altLang="zh-CN" b="1" dirty="0"/>
              <a:t>Linux </a:t>
            </a:r>
            <a:r>
              <a:rPr lang="zh-CN" altLang="en-US" b="1" dirty="0"/>
              <a:t>内核中的字符设备驱动</a:t>
            </a:r>
            <a:r>
              <a:rPr lang="zh-CN" altLang="en-US" dirty="0"/>
              <a:t>。</a:t>
            </a:r>
          </a:p>
          <a:p>
            <a:r>
              <a:rPr lang="zh-CN" altLang="en-US" dirty="0"/>
              <a:t>第二部分是用于存储数据的 </a:t>
            </a:r>
            <a:r>
              <a:rPr lang="en-US" altLang="zh-CN" b="1" dirty="0"/>
              <a:t>FIFO ring buffer</a:t>
            </a:r>
            <a:r>
              <a:rPr lang="zh-CN" altLang="en-US" dirty="0"/>
              <a:t>。</a:t>
            </a:r>
          </a:p>
          <a:p>
            <a:r>
              <a:rPr lang="zh-CN" altLang="en-US" dirty="0"/>
              <a:t>第三部分是同步机制，包括 </a:t>
            </a:r>
            <a:r>
              <a:rPr lang="en-US" altLang="zh-CN" b="1" dirty="0"/>
              <a:t>mutex </a:t>
            </a:r>
            <a:r>
              <a:rPr lang="zh-CN" altLang="en-US" b="1" dirty="0"/>
              <a:t>和 </a:t>
            </a:r>
            <a:r>
              <a:rPr lang="en-US" altLang="zh-CN" b="1" dirty="0"/>
              <a:t>wait queue</a:t>
            </a:r>
            <a:r>
              <a:rPr lang="zh-CN" altLang="en-US" dirty="0"/>
              <a:t>。</a:t>
            </a:r>
          </a:p>
          <a:p>
            <a:r>
              <a:rPr lang="zh-CN" altLang="en-US" dirty="0"/>
              <a:t>最后一部分是用户态的 </a:t>
            </a:r>
            <a:r>
              <a:rPr lang="en-US" altLang="zh-CN" dirty="0"/>
              <a:t>benchmark </a:t>
            </a:r>
            <a:r>
              <a:rPr lang="zh-CN" altLang="en-US" dirty="0"/>
              <a:t>程序，用于测试性能。</a:t>
            </a:r>
          </a:p>
          <a:p>
            <a:r>
              <a:rPr lang="zh-CN" altLang="en-US" dirty="0"/>
              <a:t>在驱动中我创建了两个设备节点：</a:t>
            </a:r>
          </a:p>
          <a:p>
            <a:pPr rtl="0"/>
            <a:r>
              <a:rPr lang="en-US" altLang="zh-CN" dirty="0"/>
              <a:t>/dev/myipc0</a:t>
            </a:r>
            <a:br>
              <a:rPr lang="en-US" altLang="zh-CN" dirty="0"/>
            </a:br>
            <a:r>
              <a:rPr lang="en-US" altLang="zh-CN" dirty="0"/>
              <a:t>/dev/myipc1</a:t>
            </a:r>
          </a:p>
          <a:p>
            <a:r>
              <a:rPr lang="zh-CN" altLang="en-US" dirty="0"/>
              <a:t>这两个设备节点分别用于 </a:t>
            </a:r>
            <a:r>
              <a:rPr lang="zh-CN" altLang="en-US" b="1" dirty="0"/>
              <a:t>发送和返回数据</a:t>
            </a:r>
            <a:r>
              <a:rPr lang="zh-CN" altLang="en-US" dirty="0"/>
              <a:t>，从而支持双向通信。</a:t>
            </a:r>
          </a:p>
          <a:p>
            <a:r>
              <a:rPr lang="en-US" altLang="zh-CN" b="1" dirty="0"/>
              <a:t>English Script</a:t>
            </a:r>
          </a:p>
          <a:p>
            <a:r>
              <a:rPr lang="en-US" altLang="zh-CN" dirty="0"/>
              <a:t>The system consists of four main components.</a:t>
            </a:r>
          </a:p>
          <a:p>
            <a:r>
              <a:rPr lang="en-US" altLang="zh-CN" dirty="0"/>
              <a:t>First, a </a:t>
            </a:r>
            <a:r>
              <a:rPr lang="en-US" altLang="zh-CN" b="1" dirty="0"/>
              <a:t>Linux kernel character device driver</a:t>
            </a:r>
            <a:r>
              <a:rPr lang="en-US" altLang="zh-CN" dirty="0"/>
              <a:t>.</a:t>
            </a:r>
          </a:p>
          <a:p>
            <a:r>
              <a:rPr lang="en-US" altLang="zh-CN" dirty="0"/>
              <a:t>Second, a </a:t>
            </a:r>
            <a:r>
              <a:rPr lang="en-US" altLang="zh-CN" b="1" dirty="0"/>
              <a:t>FIFO ring buffer</a:t>
            </a:r>
            <a:r>
              <a:rPr lang="en-US" altLang="zh-CN" dirty="0"/>
              <a:t> used to store messages.</a:t>
            </a:r>
          </a:p>
          <a:p>
            <a:r>
              <a:rPr lang="en-US" altLang="zh-CN" dirty="0"/>
              <a:t>Third, synchronization mechanisms including </a:t>
            </a:r>
            <a:r>
              <a:rPr lang="en-US" altLang="zh-CN" b="1" dirty="0"/>
              <a:t>mutex and wait queues</a:t>
            </a:r>
            <a:r>
              <a:rPr lang="en-US" altLang="zh-CN" dirty="0"/>
              <a:t>.</a:t>
            </a:r>
          </a:p>
          <a:p>
            <a:r>
              <a:rPr lang="en-US" altLang="zh-CN" dirty="0"/>
              <a:t>Finally, user-space benchmark programs used for performance evaluation.</a:t>
            </a:r>
          </a:p>
          <a:p>
            <a:r>
              <a:rPr lang="en-US" altLang="zh-CN" dirty="0"/>
              <a:t>The driver creates two device nodes:</a:t>
            </a:r>
          </a:p>
          <a:p>
            <a:pPr rtl="0"/>
            <a:r>
              <a:rPr lang="en-US" altLang="zh-CN" dirty="0"/>
              <a:t>/dev/myipc0</a:t>
            </a:r>
            <a:br>
              <a:rPr lang="en-US" altLang="zh-CN" dirty="0"/>
            </a:br>
            <a:r>
              <a:rPr lang="en-US" altLang="zh-CN" dirty="0"/>
              <a:t>/dev/myipc1</a:t>
            </a:r>
          </a:p>
          <a:p>
            <a:r>
              <a:rPr lang="en-US" altLang="zh-CN" dirty="0"/>
              <a:t>These two devices allow </a:t>
            </a:r>
            <a:r>
              <a:rPr lang="en-US" altLang="zh-CN" b="1" dirty="0"/>
              <a:t>bidirectional communication</a:t>
            </a:r>
            <a:r>
              <a:rPr lang="en-US" altLang="zh-CN" dirty="0"/>
              <a:t> between processes.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903486-A845-4A40-AFBB-AB1981B1E941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3631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每个 </a:t>
            </a:r>
            <a:r>
              <a:rPr lang="en-US" altLang="zh-CN" dirty="0"/>
              <a:t>IPC </a:t>
            </a:r>
            <a:r>
              <a:rPr lang="zh-CN" altLang="en-US" dirty="0"/>
              <a:t>设备都维护一个 </a:t>
            </a:r>
            <a:r>
              <a:rPr lang="en-US" altLang="zh-CN" dirty="0"/>
              <a:t>ring buffer </a:t>
            </a:r>
            <a:r>
              <a:rPr lang="zh-CN" altLang="en-US" dirty="0"/>
              <a:t>结构。</a:t>
            </a:r>
          </a:p>
          <a:p>
            <a:r>
              <a:rPr lang="zh-CN" altLang="en-US" dirty="0"/>
              <a:t>其中：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dirty="0"/>
              <a:t>buffer </a:t>
            </a:r>
            <a:r>
              <a:rPr lang="zh-CN" altLang="en-US" dirty="0"/>
              <a:t>用于存储数据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dirty="0"/>
              <a:t>head </a:t>
            </a:r>
            <a:r>
              <a:rPr lang="zh-CN" altLang="en-US" dirty="0"/>
              <a:t>表示写入位置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dirty="0"/>
              <a:t>tail </a:t>
            </a:r>
            <a:r>
              <a:rPr lang="zh-CN" altLang="en-US" dirty="0"/>
              <a:t>表示读取位置</a:t>
            </a:r>
          </a:p>
          <a:p>
            <a:r>
              <a:rPr lang="zh-CN" altLang="en-US" dirty="0"/>
              <a:t>同时，该结构还包含：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dirty="0"/>
              <a:t>一个 </a:t>
            </a:r>
            <a:r>
              <a:rPr lang="en-US" altLang="zh-CN" b="1" dirty="0"/>
              <a:t>mutex</a:t>
            </a:r>
            <a:r>
              <a:rPr lang="en-US" altLang="zh-CN" dirty="0"/>
              <a:t> </a:t>
            </a:r>
            <a:r>
              <a:rPr lang="zh-CN" altLang="en-US" dirty="0"/>
              <a:t>用于保证并发安全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dirty="0"/>
              <a:t>两个 </a:t>
            </a:r>
            <a:r>
              <a:rPr lang="en-US" altLang="zh-CN" b="1" dirty="0"/>
              <a:t>wait queue</a:t>
            </a:r>
            <a:r>
              <a:rPr lang="en-US" altLang="zh-CN" dirty="0"/>
              <a:t> </a:t>
            </a:r>
            <a:r>
              <a:rPr lang="zh-CN" altLang="en-US" dirty="0"/>
              <a:t>用于实现阻塞读写</a:t>
            </a:r>
          </a:p>
          <a:p>
            <a:r>
              <a:rPr lang="zh-CN" altLang="en-US" dirty="0"/>
              <a:t>通过这些结构，可以实现一个 </a:t>
            </a:r>
            <a:r>
              <a:rPr lang="zh-CN" altLang="en-US" b="1" dirty="0"/>
              <a:t>线程安全的 </a:t>
            </a:r>
            <a:r>
              <a:rPr lang="en-US" altLang="zh-CN" b="1" dirty="0"/>
              <a:t>FIFO </a:t>
            </a:r>
            <a:r>
              <a:rPr lang="zh-CN" altLang="en-US" b="1" dirty="0"/>
              <a:t>数据队列</a:t>
            </a:r>
            <a:r>
              <a:rPr lang="zh-CN" altLang="en-US" dirty="0"/>
              <a:t>。</a:t>
            </a:r>
          </a:p>
          <a:p>
            <a:r>
              <a:rPr lang="en-US" altLang="zh-CN" b="1" dirty="0"/>
              <a:t>English Script</a:t>
            </a:r>
          </a:p>
          <a:p>
            <a:r>
              <a:rPr lang="en-US" altLang="zh-CN" dirty="0"/>
              <a:t>Each IPC device maintains a ring buffer structure.</a:t>
            </a:r>
          </a:p>
          <a:p>
            <a:r>
              <a:rPr lang="en-US" altLang="zh-CN" dirty="0"/>
              <a:t>In this structure: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dirty="0"/>
              <a:t>buffer stores the data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dirty="0"/>
              <a:t>head indicates the write position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dirty="0"/>
              <a:t>tail indicates the read position</a:t>
            </a:r>
          </a:p>
          <a:p>
            <a:r>
              <a:rPr lang="en-US" altLang="zh-CN" dirty="0"/>
              <a:t>It also contains: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dirty="0"/>
              <a:t>a </a:t>
            </a:r>
            <a:r>
              <a:rPr lang="en-US" altLang="zh-CN" b="1" dirty="0"/>
              <a:t>mutex</a:t>
            </a:r>
            <a:r>
              <a:rPr lang="en-US" altLang="zh-CN" dirty="0"/>
              <a:t> for mutual exclusion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dirty="0"/>
              <a:t>two </a:t>
            </a:r>
            <a:r>
              <a:rPr lang="en-US" altLang="zh-CN" b="1" dirty="0"/>
              <a:t>wait queues</a:t>
            </a:r>
            <a:r>
              <a:rPr lang="en-US" altLang="zh-CN" dirty="0"/>
              <a:t> for blocking read and write</a:t>
            </a:r>
          </a:p>
          <a:p>
            <a:r>
              <a:rPr lang="en-US" altLang="zh-CN" dirty="0"/>
              <a:t>Together, these components implement a </a:t>
            </a:r>
            <a:r>
              <a:rPr lang="en-US" altLang="zh-CN" b="1" dirty="0"/>
              <a:t>thread-safe FIFO communication buffer</a:t>
            </a:r>
            <a:r>
              <a:rPr lang="en-US" altLang="zh-CN" dirty="0"/>
              <a:t>.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903486-A845-4A40-AFBB-AB1981B1E941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72864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每个 </a:t>
            </a:r>
            <a:r>
              <a:rPr lang="en-US" altLang="zh-CN" dirty="0"/>
              <a:t>IPC </a:t>
            </a:r>
            <a:r>
              <a:rPr lang="zh-CN" altLang="en-US" dirty="0"/>
              <a:t>设备都维护一个 </a:t>
            </a:r>
            <a:r>
              <a:rPr lang="en-US" altLang="zh-CN" dirty="0"/>
              <a:t>ring buffer </a:t>
            </a:r>
            <a:r>
              <a:rPr lang="zh-CN" altLang="en-US" dirty="0"/>
              <a:t>结构。</a:t>
            </a:r>
          </a:p>
          <a:p>
            <a:r>
              <a:rPr lang="zh-CN" altLang="en-US" dirty="0"/>
              <a:t>其中：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dirty="0"/>
              <a:t>buffer </a:t>
            </a:r>
            <a:r>
              <a:rPr lang="zh-CN" altLang="en-US" dirty="0"/>
              <a:t>用于存储数据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dirty="0"/>
              <a:t>head </a:t>
            </a:r>
            <a:r>
              <a:rPr lang="zh-CN" altLang="en-US" dirty="0"/>
              <a:t>表示写入位置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dirty="0"/>
              <a:t>tail </a:t>
            </a:r>
            <a:r>
              <a:rPr lang="zh-CN" altLang="en-US" dirty="0"/>
              <a:t>表示读取位置</a:t>
            </a:r>
          </a:p>
          <a:p>
            <a:r>
              <a:rPr lang="zh-CN" altLang="en-US" dirty="0"/>
              <a:t>同时，该结构还包含：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dirty="0"/>
              <a:t>一个 </a:t>
            </a:r>
            <a:r>
              <a:rPr lang="en-US" altLang="zh-CN" b="1" dirty="0"/>
              <a:t>mutex</a:t>
            </a:r>
            <a:r>
              <a:rPr lang="en-US" altLang="zh-CN" dirty="0"/>
              <a:t> </a:t>
            </a:r>
            <a:r>
              <a:rPr lang="zh-CN" altLang="en-US" dirty="0"/>
              <a:t>用于保证并发安全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dirty="0"/>
              <a:t>两个 </a:t>
            </a:r>
            <a:r>
              <a:rPr lang="en-US" altLang="zh-CN" b="1" dirty="0"/>
              <a:t>wait queue</a:t>
            </a:r>
            <a:r>
              <a:rPr lang="en-US" altLang="zh-CN" dirty="0"/>
              <a:t> </a:t>
            </a:r>
            <a:r>
              <a:rPr lang="zh-CN" altLang="en-US" dirty="0"/>
              <a:t>用于实现阻塞读写</a:t>
            </a:r>
          </a:p>
          <a:p>
            <a:r>
              <a:rPr lang="zh-CN" altLang="en-US" dirty="0"/>
              <a:t>通过这些结构，可以实现一个 </a:t>
            </a:r>
            <a:r>
              <a:rPr lang="zh-CN" altLang="en-US" b="1" dirty="0"/>
              <a:t>线程安全的 </a:t>
            </a:r>
            <a:r>
              <a:rPr lang="en-US" altLang="zh-CN" b="1" dirty="0"/>
              <a:t>FIFO </a:t>
            </a:r>
            <a:r>
              <a:rPr lang="zh-CN" altLang="en-US" b="1" dirty="0"/>
              <a:t>数据队列</a:t>
            </a:r>
            <a:r>
              <a:rPr lang="zh-CN" altLang="en-US" dirty="0"/>
              <a:t>。</a:t>
            </a:r>
          </a:p>
          <a:p>
            <a:r>
              <a:rPr lang="en-US" altLang="zh-CN" b="1" dirty="0"/>
              <a:t>English Script</a:t>
            </a:r>
          </a:p>
          <a:p>
            <a:r>
              <a:rPr lang="en-US" altLang="zh-CN" dirty="0"/>
              <a:t>Each IPC device maintains a ring buffer structure.</a:t>
            </a:r>
          </a:p>
          <a:p>
            <a:r>
              <a:rPr lang="en-US" altLang="zh-CN" dirty="0"/>
              <a:t>In this structure: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dirty="0"/>
              <a:t>buffer stores the data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dirty="0"/>
              <a:t>head indicates the write position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dirty="0"/>
              <a:t>tail indicates the read position</a:t>
            </a:r>
          </a:p>
          <a:p>
            <a:r>
              <a:rPr lang="en-US" altLang="zh-CN" dirty="0"/>
              <a:t>It also contains: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dirty="0"/>
              <a:t>a </a:t>
            </a:r>
            <a:r>
              <a:rPr lang="en-US" altLang="zh-CN" b="1" dirty="0"/>
              <a:t>mutex</a:t>
            </a:r>
            <a:r>
              <a:rPr lang="en-US" altLang="zh-CN" dirty="0"/>
              <a:t> for mutual exclusion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dirty="0"/>
              <a:t>two </a:t>
            </a:r>
            <a:r>
              <a:rPr lang="en-US" altLang="zh-CN" b="1" dirty="0"/>
              <a:t>wait queues</a:t>
            </a:r>
            <a:r>
              <a:rPr lang="en-US" altLang="zh-CN" dirty="0"/>
              <a:t> for blocking read and write</a:t>
            </a:r>
          </a:p>
          <a:p>
            <a:r>
              <a:rPr lang="en-US" altLang="zh-CN" dirty="0"/>
              <a:t>Together, these components implement a </a:t>
            </a:r>
            <a:r>
              <a:rPr lang="en-US" altLang="zh-CN" b="1" dirty="0"/>
              <a:t>thread-safe FIFO communication buffer</a:t>
            </a:r>
            <a:r>
              <a:rPr lang="en-US" altLang="zh-CN" dirty="0"/>
              <a:t>.</a:t>
            </a:r>
          </a:p>
          <a:p>
            <a:endParaRPr lang="zh-CN" altLang="en-US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903486-A845-4A40-AFBB-AB1981B1E941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74200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b="1" dirty="0"/>
              <a:t>中文讲稿</a:t>
            </a:r>
          </a:p>
          <a:p>
            <a:r>
              <a:rPr lang="en-US" altLang="zh-CN" dirty="0"/>
              <a:t>Ring buffer </a:t>
            </a:r>
            <a:r>
              <a:rPr lang="zh-CN" altLang="en-US" dirty="0"/>
              <a:t>是一种循环队列结构。</a:t>
            </a:r>
          </a:p>
          <a:p>
            <a:r>
              <a:rPr lang="zh-CN" altLang="en-US" dirty="0"/>
              <a:t>当 </a:t>
            </a:r>
            <a:r>
              <a:rPr lang="en-US" altLang="zh-CN" dirty="0"/>
              <a:t>head </a:t>
            </a:r>
            <a:r>
              <a:rPr lang="zh-CN" altLang="en-US" dirty="0"/>
              <a:t>或 </a:t>
            </a:r>
            <a:r>
              <a:rPr lang="en-US" altLang="zh-CN" dirty="0"/>
              <a:t>tail </a:t>
            </a:r>
            <a:r>
              <a:rPr lang="zh-CN" altLang="en-US" dirty="0"/>
              <a:t>到达数组末尾时，会重新回到数组起始位置。</a:t>
            </a:r>
          </a:p>
          <a:p>
            <a:r>
              <a:rPr lang="zh-CN" altLang="en-US" dirty="0"/>
              <a:t>这种设计有两个优点：</a:t>
            </a:r>
          </a:p>
          <a:p>
            <a:r>
              <a:rPr lang="zh-CN" altLang="en-US" dirty="0"/>
              <a:t>第一，可以避免频繁的内存分配。</a:t>
            </a:r>
          </a:p>
          <a:p>
            <a:r>
              <a:rPr lang="zh-CN" altLang="en-US" dirty="0"/>
              <a:t>第二，可以持续复用同一块内存空间，从而提高效率。</a:t>
            </a:r>
          </a:p>
          <a:p>
            <a:r>
              <a:rPr lang="zh-CN" altLang="en-US" dirty="0"/>
              <a:t>因此 </a:t>
            </a:r>
            <a:r>
              <a:rPr lang="en-US" altLang="zh-CN" dirty="0"/>
              <a:t>ring buffer </a:t>
            </a:r>
            <a:r>
              <a:rPr lang="zh-CN" altLang="en-US" dirty="0"/>
              <a:t>非常适合用于 </a:t>
            </a:r>
            <a:r>
              <a:rPr lang="en-US" altLang="zh-CN" b="1" dirty="0"/>
              <a:t>IPC </a:t>
            </a:r>
            <a:r>
              <a:rPr lang="zh-CN" altLang="en-US" b="1" dirty="0"/>
              <a:t>数据交换场景</a:t>
            </a:r>
            <a:r>
              <a:rPr lang="zh-CN" altLang="en-US" dirty="0"/>
              <a:t>。</a:t>
            </a:r>
          </a:p>
          <a:p>
            <a:r>
              <a:rPr lang="en-US" altLang="zh-CN" b="1" dirty="0"/>
              <a:t>English Script</a:t>
            </a:r>
          </a:p>
          <a:p>
            <a:r>
              <a:rPr lang="en-US" altLang="zh-CN" dirty="0"/>
              <a:t>A ring buffer is a circular queue structure.</a:t>
            </a:r>
          </a:p>
          <a:p>
            <a:r>
              <a:rPr lang="en-US" altLang="zh-CN" dirty="0"/>
              <a:t>When the head or tail reaches the end of the array, it wraps around to the beginning.</a:t>
            </a:r>
          </a:p>
          <a:p>
            <a:r>
              <a:rPr lang="en-US" altLang="zh-CN" dirty="0"/>
              <a:t>This design has two advantages.</a:t>
            </a:r>
          </a:p>
          <a:p>
            <a:r>
              <a:rPr lang="en-US" altLang="zh-CN" dirty="0"/>
              <a:t>First, it avoids frequent memory allocation.</a:t>
            </a:r>
          </a:p>
          <a:p>
            <a:r>
              <a:rPr lang="en-US" altLang="zh-CN" dirty="0"/>
              <a:t>Second, it allows continuous reuse of the same memory space.</a:t>
            </a:r>
          </a:p>
          <a:p>
            <a:r>
              <a:rPr lang="en-US" altLang="zh-CN" dirty="0"/>
              <a:t>Therefore, ring buffers are well suited for </a:t>
            </a:r>
            <a:r>
              <a:rPr lang="en-US" altLang="zh-CN" b="1" dirty="0"/>
              <a:t>IPC data exchange scenarios</a:t>
            </a:r>
            <a:r>
              <a:rPr lang="en-US" altLang="zh-CN" dirty="0"/>
              <a:t>.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903486-A845-4A40-AFBB-AB1981B1E941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63642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b="1" dirty="0"/>
              <a:t>中文讲稿</a:t>
            </a:r>
          </a:p>
          <a:p>
            <a:r>
              <a:rPr lang="zh-CN" altLang="en-US" dirty="0"/>
              <a:t>写操作的流程如下：</a:t>
            </a:r>
          </a:p>
          <a:p>
            <a:r>
              <a:rPr lang="zh-CN" altLang="en-US" dirty="0"/>
              <a:t>首先获取 </a:t>
            </a:r>
            <a:r>
              <a:rPr lang="en-US" altLang="zh-CN" dirty="0"/>
              <a:t>mutex</a:t>
            </a:r>
            <a:r>
              <a:rPr lang="zh-CN" altLang="en-US" dirty="0"/>
              <a:t>，然后检查 </a:t>
            </a:r>
            <a:r>
              <a:rPr lang="en-US" altLang="zh-CN" dirty="0"/>
              <a:t>buffer </a:t>
            </a:r>
            <a:r>
              <a:rPr lang="zh-CN" altLang="en-US" dirty="0"/>
              <a:t>是否已满。</a:t>
            </a:r>
          </a:p>
          <a:p>
            <a:r>
              <a:rPr lang="zh-CN" altLang="en-US" dirty="0"/>
              <a:t>如果 </a:t>
            </a:r>
            <a:r>
              <a:rPr lang="en-US" altLang="zh-CN" dirty="0"/>
              <a:t>buffer </a:t>
            </a:r>
            <a:r>
              <a:rPr lang="zh-CN" altLang="en-US" dirty="0"/>
              <a:t>已满，进程会进入 </a:t>
            </a:r>
            <a:r>
              <a:rPr lang="en-US" altLang="zh-CN" dirty="0"/>
              <a:t>wait queue </a:t>
            </a:r>
            <a:r>
              <a:rPr lang="zh-CN" altLang="en-US" dirty="0"/>
              <a:t>等待。</a:t>
            </a:r>
          </a:p>
          <a:p>
            <a:r>
              <a:rPr lang="zh-CN" altLang="en-US" dirty="0"/>
              <a:t>当 </a:t>
            </a:r>
            <a:r>
              <a:rPr lang="en-US" altLang="zh-CN" dirty="0"/>
              <a:t>buffer </a:t>
            </a:r>
            <a:r>
              <a:rPr lang="zh-CN" altLang="en-US" dirty="0"/>
              <a:t>有空间时，再执行数据写入，并唤醒读进程。</a:t>
            </a:r>
          </a:p>
          <a:p>
            <a:r>
              <a:rPr lang="zh-CN" altLang="en-US" dirty="0"/>
              <a:t>读操作流程类似，如果 </a:t>
            </a:r>
            <a:r>
              <a:rPr lang="en-US" altLang="zh-CN" dirty="0"/>
              <a:t>buffer </a:t>
            </a:r>
            <a:r>
              <a:rPr lang="zh-CN" altLang="en-US" dirty="0"/>
              <a:t>为空，则进入等待状态，直到有新的数据写入。</a:t>
            </a:r>
          </a:p>
          <a:p>
            <a:r>
              <a:rPr lang="en-US" altLang="zh-CN" b="1" dirty="0"/>
              <a:t>English Script</a:t>
            </a:r>
          </a:p>
          <a:p>
            <a:r>
              <a:rPr lang="en-US" altLang="zh-CN" dirty="0"/>
              <a:t>The write operation works as follows.</a:t>
            </a:r>
          </a:p>
          <a:p>
            <a:r>
              <a:rPr lang="en-US" altLang="zh-CN" dirty="0"/>
              <a:t>First, the process acquires the mutex and checks whether the buffer is full.</a:t>
            </a:r>
          </a:p>
          <a:p>
            <a:r>
              <a:rPr lang="en-US" altLang="zh-CN" dirty="0"/>
              <a:t>If the buffer is full, the process goes to sleep in the wait queue.</a:t>
            </a:r>
          </a:p>
          <a:p>
            <a:r>
              <a:rPr lang="en-US" altLang="zh-CN" dirty="0"/>
              <a:t>When space becomes available, it writes the data and wakes up waiting readers.</a:t>
            </a:r>
          </a:p>
          <a:p>
            <a:r>
              <a:rPr lang="en-US" altLang="zh-CN" dirty="0"/>
              <a:t>The read operation works in a similar way. If the buffer is empty, the process sleeps until new data arrives.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903486-A845-4A40-AFBB-AB1981B1E941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45969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b="1" dirty="0"/>
              <a:t>中文讲稿</a:t>
            </a:r>
          </a:p>
          <a:p>
            <a:r>
              <a:rPr lang="zh-CN" altLang="en-US" dirty="0"/>
              <a:t>为了评估 </a:t>
            </a:r>
            <a:r>
              <a:rPr lang="en-US" altLang="zh-CN" dirty="0"/>
              <a:t>IPC </a:t>
            </a:r>
            <a:r>
              <a:rPr lang="zh-CN" altLang="en-US" dirty="0"/>
              <a:t>机制的性能，我设计了两类 </a:t>
            </a:r>
            <a:r>
              <a:rPr lang="en-US" altLang="zh-CN" dirty="0"/>
              <a:t>benchmark </a:t>
            </a:r>
            <a:r>
              <a:rPr lang="zh-CN" altLang="en-US" dirty="0"/>
              <a:t>实验。</a:t>
            </a:r>
          </a:p>
          <a:p>
            <a:r>
              <a:rPr lang="zh-CN" altLang="en-US" dirty="0"/>
              <a:t>第一类是 </a:t>
            </a:r>
            <a:r>
              <a:rPr lang="en-US" altLang="zh-CN" b="1" dirty="0"/>
              <a:t>RTT </a:t>
            </a:r>
            <a:r>
              <a:rPr lang="zh-CN" altLang="en-US" b="1" dirty="0"/>
              <a:t>延迟测试</a:t>
            </a:r>
            <a:r>
              <a:rPr lang="zh-CN" altLang="en-US" dirty="0"/>
              <a:t>。</a:t>
            </a:r>
          </a:p>
          <a:p>
            <a:r>
              <a:rPr lang="zh-CN" altLang="en-US" dirty="0"/>
              <a:t>在该测试中，父进程发送 </a:t>
            </a:r>
            <a:r>
              <a:rPr lang="en-US" altLang="zh-CN" dirty="0"/>
              <a:t>1 </a:t>
            </a:r>
            <a:r>
              <a:rPr lang="zh-CN" altLang="en-US" dirty="0"/>
              <a:t>字节消息，子进程接收后立即返回，重复 </a:t>
            </a:r>
            <a:r>
              <a:rPr lang="en-US" altLang="zh-CN" dirty="0"/>
              <a:t>10000 </a:t>
            </a:r>
            <a:r>
              <a:rPr lang="zh-CN" altLang="en-US" dirty="0"/>
              <a:t>次。</a:t>
            </a:r>
          </a:p>
          <a:p>
            <a:r>
              <a:rPr lang="zh-CN" altLang="en-US" dirty="0"/>
              <a:t>第二类是 </a:t>
            </a:r>
            <a:r>
              <a:rPr lang="zh-CN" altLang="en-US" b="1" dirty="0"/>
              <a:t>带宽测试</a:t>
            </a:r>
            <a:r>
              <a:rPr lang="zh-CN" altLang="en-US" dirty="0"/>
              <a:t>。</a:t>
            </a:r>
          </a:p>
          <a:p>
            <a:r>
              <a:rPr lang="zh-CN" altLang="en-US" dirty="0"/>
              <a:t>通过传输 </a:t>
            </a:r>
            <a:r>
              <a:rPr lang="en-US" altLang="zh-CN" dirty="0"/>
              <a:t>64MB </a:t>
            </a:r>
            <a:r>
              <a:rPr lang="zh-CN" altLang="en-US" dirty="0"/>
              <a:t>数据，计算整个数据传输过程的吞吐量。</a:t>
            </a:r>
          </a:p>
          <a:p>
            <a:r>
              <a:rPr lang="en-US" altLang="zh-CN" b="1" dirty="0"/>
              <a:t>English Script</a:t>
            </a:r>
          </a:p>
          <a:p>
            <a:r>
              <a:rPr lang="en-US" altLang="zh-CN" dirty="0"/>
              <a:t>To evaluate the performance of the IPC mechanism, two benchmark experiments were designed.</a:t>
            </a:r>
          </a:p>
          <a:p>
            <a:r>
              <a:rPr lang="en-US" altLang="zh-CN" dirty="0"/>
              <a:t>The first is the </a:t>
            </a:r>
            <a:r>
              <a:rPr lang="en-US" altLang="zh-CN" b="1" dirty="0"/>
              <a:t>RTT latency test</a:t>
            </a:r>
            <a:r>
              <a:rPr lang="en-US" altLang="zh-CN" dirty="0"/>
              <a:t>.</a:t>
            </a:r>
          </a:p>
          <a:p>
            <a:r>
              <a:rPr lang="en-US" altLang="zh-CN" dirty="0"/>
              <a:t>In this test, the parent process sends a 1-byte message and the child process immediately sends it back. This is repeated 10,000 times.</a:t>
            </a:r>
          </a:p>
          <a:p>
            <a:r>
              <a:rPr lang="en-US" altLang="zh-CN" dirty="0"/>
              <a:t>The second is the </a:t>
            </a:r>
            <a:r>
              <a:rPr lang="en-US" altLang="zh-CN" b="1" dirty="0"/>
              <a:t>bandwidth test</a:t>
            </a:r>
            <a:r>
              <a:rPr lang="en-US" altLang="zh-CN" dirty="0"/>
              <a:t>, which measures the throughput by transferring a total of 64MB of data.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903486-A845-4A40-AFBB-AB1981B1E941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80339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8C1424-6A0D-0121-29F2-CC5BB8978A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27390B1-ADBC-D6EB-BBF4-4897A95C08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86BB8B4-3A3F-1CD9-D211-8794E618E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91E2-FB88-45A0-B186-B2DCFF126B35}" type="datetimeFigureOut">
              <a:rPr lang="zh-CN" altLang="en-US" smtClean="0"/>
              <a:t>2026/3/19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C90F721-3246-65FD-3933-14F03EC5D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1B8E080-F29D-7E7E-DE84-A3EF5476B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D6FBF-1B19-4B18-981B-44F807BDA65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30040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9EE0EF-E5E6-9276-6AD5-C6F5A9543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ABC8120-D926-0225-5D07-083DD40FCA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64344F-A409-2375-7623-A4B1EA7D9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91E2-FB88-45A0-B186-B2DCFF126B35}" type="datetimeFigureOut">
              <a:rPr lang="zh-CN" altLang="en-US" smtClean="0"/>
              <a:t>2026/3/19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47E3574-580E-846A-5BF7-DA04D0C6F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1B50226-60CF-6AED-FFF5-4F8CED04B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D6FBF-1B19-4B18-981B-44F807BDA65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9629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5B0D8FD-4433-F36E-3FDC-F29033B6D5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5E37CF-35EF-2126-3B73-949A2F3AC6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53CA76D-2D10-1613-7C02-4677B9309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91E2-FB88-45A0-B186-B2DCFF126B35}" type="datetimeFigureOut">
              <a:rPr lang="zh-CN" altLang="en-US" smtClean="0"/>
              <a:t>2026/3/19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820DC39-5B5B-BA7A-621C-7A9887D49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3166925-A673-453B-22FE-8CC4DF7B2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D6FBF-1B19-4B18-981B-44F807BDA65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93152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02AB242-5C37-7DA2-50B3-6499CF606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00EE4B1-E50E-BBCF-8A1A-8180E0B3A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28CFFDB-4443-2D5E-5D35-91D971D61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91E2-FB88-45A0-B186-B2DCFF126B35}" type="datetimeFigureOut">
              <a:rPr lang="zh-CN" altLang="en-US" smtClean="0"/>
              <a:t>2026/3/19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EC5C4DB-97D6-7415-221E-70D969AFF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1048106-08FE-EFF3-8ED0-183DD8A84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D6FBF-1B19-4B18-981B-44F807BDA65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5123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41625E-3C29-FF2F-317B-2DB8F6DFB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A7C1734-1A03-BBB5-1AC1-9889319FB0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28E0087-DE17-3A4C-8DBB-F67241191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91E2-FB88-45A0-B186-B2DCFF126B35}" type="datetimeFigureOut">
              <a:rPr lang="zh-CN" altLang="en-US" smtClean="0"/>
              <a:t>2026/3/19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D5B27D9-84EF-9A21-6AD7-BB5C6AC89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F6ED7FF-F137-8141-67BC-854DE3B61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D6FBF-1B19-4B18-981B-44F807BDA65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9735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AEB4FE-F3BF-8D9A-A786-A92FB7869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F35660F-E5BA-4481-1B2B-A927CAA67F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5B4A24A-1184-D078-76C3-91807A2250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6C92376-98A0-B08F-36F4-DA06F1ACF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91E2-FB88-45A0-B186-B2DCFF126B35}" type="datetimeFigureOut">
              <a:rPr lang="zh-CN" altLang="en-US" smtClean="0"/>
              <a:t>2026/3/19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98A470B-DE55-ED49-5843-52480930F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3BD8A98-CF95-BCE3-F00D-3D9684044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D6FBF-1B19-4B18-981B-44F807BDA65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4280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6D19FAD-C4AD-A40B-830E-6C8A57CCC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C7F2BDC-38D5-A51F-54B5-83A09BB515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F62457A-CB49-8BFB-AC2E-7818496957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8275D99C-659E-AA8B-C0FF-40141DAAA9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A22233D6-485D-1267-2527-2282EC2A75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3034F08E-DC01-26C5-3F8C-9566610A7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91E2-FB88-45A0-B186-B2DCFF126B35}" type="datetimeFigureOut">
              <a:rPr lang="zh-CN" altLang="en-US" smtClean="0"/>
              <a:t>2026/3/19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1DCBD555-AFE8-A82B-C620-FD70F7583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EDE62CBF-4A5F-77AA-FDC5-366C110B5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D6FBF-1B19-4B18-981B-44F807BDA65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6848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7FBAE7A-97F7-36C9-F895-E19469B1A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D7F4321B-F7B9-6F6A-BE8F-0DB733B33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91E2-FB88-45A0-B186-B2DCFF126B35}" type="datetimeFigureOut">
              <a:rPr lang="zh-CN" altLang="en-US" smtClean="0"/>
              <a:t>2026/3/19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81DDFB35-B808-60BA-017F-976DA5532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CD3DC5B2-9C45-F026-6FBF-00CFB79C3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D6FBF-1B19-4B18-981B-44F807BDA65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75427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CA885535-9527-0F5B-A2A4-A8F924A6F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91E2-FB88-45A0-B186-B2DCFF126B35}" type="datetimeFigureOut">
              <a:rPr lang="zh-CN" altLang="en-US" smtClean="0"/>
              <a:t>2026/3/19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1703CE80-ECC5-0051-D907-784AA8368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762E259A-332B-2E28-1C50-EE694E818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D6FBF-1B19-4B18-981B-44F807BDA65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8816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C4B90BC-4CB4-32E7-9FA6-D72A1FFDF4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96E26BD-03F6-F087-EFCE-F4171B48DD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65A3748-AE2F-D408-C1EE-694C7B3D9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5631AAA-A7C6-754E-8B82-B7625B6B1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91E2-FB88-45A0-B186-B2DCFF126B35}" type="datetimeFigureOut">
              <a:rPr lang="zh-CN" altLang="en-US" smtClean="0"/>
              <a:t>2026/3/19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CD356FF-1FB7-8FF6-D643-0DDFA0CAC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4153E5D-6AF9-6AF6-BAC6-C7F37C41A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D6FBF-1B19-4B18-981B-44F807BDA65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7322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A1193C5-E1BD-2467-61F2-8FB18079D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7DDA5593-43FD-D6F8-A459-80145BA2EE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9BDC869-7548-9072-7090-E2FF0555DE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8E7D817-B234-3047-BD30-C4E95CEE0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91E2-FB88-45A0-B186-B2DCFF126B35}" type="datetimeFigureOut">
              <a:rPr lang="zh-CN" altLang="en-US" smtClean="0"/>
              <a:t>2026/3/19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CF3C637-539C-279C-3679-BC461A508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8E5B689-65B8-1D98-0DDA-15153E612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D6FBF-1B19-4B18-981B-44F807BDA65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625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783D40F1-96FC-6DF4-6C6D-09C18BA47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64AC6E7-9227-AF97-3C3F-E649B348A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76CEF56-E2E0-70EA-A72C-9ABCE13D55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E291E2-FB88-45A0-B186-B2DCFF126B35}" type="datetimeFigureOut">
              <a:rPr lang="zh-CN" altLang="en-US" smtClean="0"/>
              <a:t>2026/3/19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8756894-9C8E-91CF-3718-5533A53202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E787839-662C-FF80-5785-2A696CE3C0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BD6FBF-1B19-4B18-981B-44F807BDA65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34702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EB16AA02-3229-21BA-C09E-366869414A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5063" y="1293338"/>
            <a:ext cx="10659291" cy="327459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z="7200" kern="1200" dirty="0">
                <a:latin typeface="+mj-lt"/>
                <a:ea typeface="+mj-ea"/>
                <a:cs typeface="+mj-cs"/>
              </a:rPr>
              <a:t>IPC Design and Benchmark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61C1679D-BCCF-1D70-6B7D-80D1979BA8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514052"/>
            <a:ext cx="9144000" cy="65191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z="2000"/>
              <a:t>						Lan Rui, Chen </a:t>
            </a:r>
            <a:r>
              <a:rPr lang="en-US" altLang="zh-CN" sz="2000" err="1"/>
              <a:t>yanbin</a:t>
            </a:r>
            <a:r>
              <a:rPr lang="en-US" altLang="zh-CN" sz="2000"/>
              <a:t>						3.17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9872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D55CA618-78A6-47F6-B865-E9315164FB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83D307E-DF68-43F8-97CE-0AAE950A71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271255" y="-1"/>
            <a:ext cx="7649490" cy="5728133"/>
            <a:chOff x="329184" y="1"/>
            <a:chExt cx="524256" cy="5728133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546E3D2-37BF-4528-9851-2B2F628234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28134"/>
              <a:ext cx="523824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752A0C69-DC4E-4FC0-843C-BAA27B3A56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1"/>
              <a:ext cx="524256" cy="553211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8ED94938-268E-4C0A-A08A-B3980C78B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318045"/>
            <a:ext cx="10999072" cy="532513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CAD012E6-011B-35CE-0DF5-0DB48843E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0232" y="924296"/>
            <a:ext cx="10071536" cy="92975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altLang="zh-CN" sz="5200" dirty="0"/>
              <a:t>RTT Latency Results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B32099A8-9B33-A6EA-3DDC-4781E23520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0232" y="4984740"/>
            <a:ext cx="10071536" cy="448377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 algn="ctr">
              <a:buNone/>
            </a:pPr>
            <a:endParaRPr lang="en-US" altLang="zh-CN" sz="500" b="1" dirty="0"/>
          </a:p>
          <a:p>
            <a:pPr marL="0" indent="0" algn="ctr">
              <a:buNone/>
            </a:pPr>
            <a:r>
              <a:rPr lang="en-US" altLang="zh-CN" sz="1900" b="1" dirty="0" err="1"/>
              <a:t>MyIPC</a:t>
            </a:r>
            <a:r>
              <a:rPr lang="en-US" altLang="zh-CN" sz="1900" b="1" dirty="0"/>
              <a:t> latency is close to shared memory and slightly faster than pipe</a:t>
            </a:r>
            <a:r>
              <a:rPr lang="en-US" altLang="zh-CN" sz="500" dirty="0"/>
              <a:t>.</a:t>
            </a:r>
          </a:p>
          <a:p>
            <a:pPr marL="0" indent="0" algn="ctr">
              <a:buNone/>
            </a:pPr>
            <a:endParaRPr lang="en-US" altLang="zh-CN" sz="500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AA002CE2-A164-270E-28B2-BF6A43AA57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465" y="2112278"/>
            <a:ext cx="10894496" cy="2530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9684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D55CA618-78A6-47F6-B865-E9315164FB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83D307E-DF68-43F8-97CE-0AAE950A71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271255" y="-1"/>
            <a:ext cx="7649490" cy="5728133"/>
            <a:chOff x="329184" y="1"/>
            <a:chExt cx="524256" cy="5728133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546E3D2-37BF-4528-9851-2B2F628234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28134"/>
              <a:ext cx="523824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752A0C69-DC4E-4FC0-843C-BAA27B3A56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1"/>
              <a:ext cx="524256" cy="553211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8ED94938-268E-4C0A-A08A-B3980C78B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318045"/>
            <a:ext cx="10999072" cy="532513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A6C8CE5C-0DEE-78CD-3E44-F8065B3B7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975" y="1200586"/>
            <a:ext cx="10071536" cy="92975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altLang="zh-CN" sz="5200" dirty="0"/>
              <a:t>Bandwidth Results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E3F28CF0-A151-5FB5-FBB9-E62CF72D5E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0232" y="4984740"/>
            <a:ext cx="10071536" cy="448377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0" indent="0" algn="ctr">
              <a:buNone/>
            </a:pPr>
            <a:endParaRPr lang="en-US" altLang="zh-CN" sz="500" dirty="0"/>
          </a:p>
          <a:p>
            <a:pPr marL="0" indent="0" algn="ctr">
              <a:buNone/>
            </a:pPr>
            <a:r>
              <a:rPr lang="en-US" altLang="zh-CN" sz="2300" b="1" dirty="0"/>
              <a:t>Pipe achieves the highest throughput.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F90849F9-1881-FF0E-DE85-E6607B1E9B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464" y="2123893"/>
            <a:ext cx="10999072" cy="2610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047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110004020202020204"/>
              <a:ea typeface="+mn-ea"/>
              <a:cs typeface="+mn-cs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110004020202020204"/>
                <a:ea typeface="+mn-ea"/>
                <a:cs typeface="+mn-cs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110004020202020204"/>
                <a:ea typeface="+mn-ea"/>
                <a:cs typeface="+mn-cs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110004020202020204"/>
                <a:ea typeface="+mn-ea"/>
                <a:cs typeface="+mn-cs"/>
              </a:endParaRPr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110004020202020204"/>
              <a:ea typeface="+mn-ea"/>
              <a:cs typeface="+mn-cs"/>
            </a:endParaRPr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C0399D05-CA7F-BC5B-4B3E-14DB3CD4D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altLang="zh-CN" sz="4800" b="1" dirty="0"/>
              <a:t>Discussion</a:t>
            </a:r>
            <a:br>
              <a:rPr lang="zh-CN" altLang="en-US" sz="4800" b="1" dirty="0"/>
            </a:br>
            <a:endParaRPr lang="zh-CN" altLang="en-US" sz="4800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内容占位符 2">
            <a:extLst>
              <a:ext uri="{FF2B5EF4-FFF2-40B4-BE49-F238E27FC236}">
                <a16:creationId xmlns:a16="http://schemas.microsoft.com/office/drawing/2014/main" id="{CAB6F6A0-74CF-AEF8-BE5E-220DCC1A303E}"/>
              </a:ext>
            </a:extLst>
          </p:cNvPr>
          <p:cNvSpPr txBox="1">
            <a:spLocks/>
          </p:cNvSpPr>
          <p:nvPr/>
        </p:nvSpPr>
        <p:spPr>
          <a:xfrm>
            <a:off x="731525" y="2560322"/>
            <a:ext cx="5181600" cy="21004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CN"/>
              <a:t>Bandwidth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/>
              <a:t>• limited by small ring buffer</a:t>
            </a:r>
            <a:br>
              <a:rPr lang="en-US" altLang="zh-CN"/>
            </a:br>
            <a:r>
              <a:rPr lang="en-US" altLang="zh-CN"/>
              <a:t>• frequent system calls</a:t>
            </a:r>
            <a:br>
              <a:rPr lang="en-US" altLang="zh-CN"/>
            </a:br>
            <a:r>
              <a:rPr lang="en-US" altLang="zh-CN"/>
              <a:t>• synchronization overhead</a:t>
            </a:r>
            <a:endParaRPr lang="zh-CN" altLang="en-US" dirty="0"/>
          </a:p>
        </p:txBody>
      </p:sp>
      <p:sp>
        <p:nvSpPr>
          <p:cNvPr id="7" name="内容占位符 3">
            <a:extLst>
              <a:ext uri="{FF2B5EF4-FFF2-40B4-BE49-F238E27FC236}">
                <a16:creationId xmlns:a16="http://schemas.microsoft.com/office/drawing/2014/main" id="{B4CEF3D5-012B-81BE-9FB8-045A6A8F4030}"/>
              </a:ext>
            </a:extLst>
          </p:cNvPr>
          <p:cNvSpPr txBox="1">
            <a:spLocks/>
          </p:cNvSpPr>
          <p:nvPr/>
        </p:nvSpPr>
        <p:spPr>
          <a:xfrm>
            <a:off x="6065525" y="2560322"/>
            <a:ext cx="5181600" cy="210042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CN"/>
              <a:t>RTT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/>
              <a:t>• MyIPC performs well for small messages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zh-CN" altLang="en-US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501DDD97-6395-F853-8AF9-A67B77A2531D}"/>
              </a:ext>
            </a:extLst>
          </p:cNvPr>
          <p:cNvSpPr txBox="1"/>
          <p:nvPr/>
        </p:nvSpPr>
        <p:spPr>
          <a:xfrm>
            <a:off x="849670" y="4803358"/>
            <a:ext cx="103974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b="1" dirty="0"/>
              <a:t>Possible optimizations</a:t>
            </a:r>
            <a:r>
              <a:rPr lang="zh-CN" altLang="en-US" sz="2400" b="1" dirty="0"/>
              <a:t>：</a:t>
            </a:r>
            <a:endParaRPr lang="en-US" altLang="zh-CN" sz="2400" b="1" dirty="0"/>
          </a:p>
          <a:p>
            <a:pPr algn="ctr"/>
            <a:r>
              <a:rPr lang="en-US" altLang="zh-CN" dirty="0"/>
              <a:t>• larger buffer</a:t>
            </a:r>
            <a:br>
              <a:rPr lang="en-US" altLang="zh-CN" dirty="0"/>
            </a:br>
            <a:r>
              <a:rPr lang="en-US" altLang="zh-CN" dirty="0"/>
              <a:t>• batch writes</a:t>
            </a:r>
            <a:br>
              <a:rPr lang="en-US" altLang="zh-CN" dirty="0"/>
            </a:br>
            <a:r>
              <a:rPr lang="en-US" altLang="zh-CN" dirty="0"/>
              <a:t>• lock-free structures</a:t>
            </a:r>
          </a:p>
          <a:p>
            <a:pPr algn="ctr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35051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B9AA7C6-5E5A-498E-A6DF-A943376E0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3EAB11A-76F7-48F4-9B4F-5BFDF4BF9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300" y="2385102"/>
            <a:ext cx="574091" cy="2087796"/>
            <a:chOff x="209668" y="2857422"/>
            <a:chExt cx="463662" cy="2087796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4D4C416-D5F4-4F6F-A6F1-87A21CD4FC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423947" y="2857422"/>
              <a:ext cx="249383" cy="20877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C6AC1C30-21C6-4BF6-93EE-B211D7A850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209668" y="2857423"/>
              <a:ext cx="1" cy="208779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81E140AE-0ABF-47C8-BF32-7D2F0CF2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631767"/>
            <a:ext cx="11111729" cy="575240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0EDB27AD-C5F1-EE7E-C947-81B221DAA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3618" y="1239927"/>
            <a:ext cx="4008586" cy="4680583"/>
          </a:xfrm>
        </p:spPr>
        <p:txBody>
          <a:bodyPr anchor="ctr">
            <a:normAutofit/>
          </a:bodyPr>
          <a:lstStyle/>
          <a:p>
            <a:r>
              <a:rPr lang="en-US" altLang="zh-CN" sz="5200" b="1"/>
              <a:t>Conclusion</a:t>
            </a:r>
            <a:endParaRPr lang="zh-CN" altLang="en-US" sz="520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18F15FB-B778-ADDA-9334-5DDB4E365C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1923" y="1239927"/>
            <a:ext cx="4971824" cy="468058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zh-CN" sz="2000"/>
              <a:t>This project implemented a custom IPC mechanism using a Linux kernel driver.</a:t>
            </a:r>
          </a:p>
          <a:p>
            <a:pPr marL="0" indent="0">
              <a:buNone/>
            </a:pPr>
            <a:r>
              <a:rPr lang="en-US" altLang="zh-CN" sz="2000"/>
              <a:t>Achievements:</a:t>
            </a:r>
          </a:p>
          <a:p>
            <a:pPr marL="0" indent="0">
              <a:buNone/>
            </a:pPr>
            <a:r>
              <a:rPr lang="en-US" altLang="zh-CN" sz="2000"/>
              <a:t>• FIFO ring buffer IPC design</a:t>
            </a:r>
            <a:br>
              <a:rPr lang="en-US" altLang="zh-CN" sz="2000"/>
            </a:br>
            <a:r>
              <a:rPr lang="en-US" altLang="zh-CN" sz="2000"/>
              <a:t>• Blocking read/write support</a:t>
            </a:r>
            <a:br>
              <a:rPr lang="en-US" altLang="zh-CN" sz="2000"/>
            </a:br>
            <a:r>
              <a:rPr lang="en-US" altLang="zh-CN" sz="2000"/>
              <a:t>• Benchmark comparison with Pipe and Shared Memory</a:t>
            </a:r>
          </a:p>
          <a:p>
            <a:pPr marL="0" indent="0">
              <a:buNone/>
            </a:pPr>
            <a:r>
              <a:rPr lang="en-US" altLang="zh-CN" sz="2000"/>
              <a:t>The results demonstrate the trade-offs between different IPC mechanisms.</a:t>
            </a:r>
          </a:p>
          <a:p>
            <a:pPr marL="0" indent="0">
              <a:buNone/>
            </a:pPr>
            <a:endParaRPr lang="zh-CN" altLang="en-US" sz="2000"/>
          </a:p>
        </p:txBody>
      </p:sp>
    </p:spTree>
    <p:extLst>
      <p:ext uri="{BB962C8B-B14F-4D97-AF65-F5344CB8AC3E}">
        <p14:creationId xmlns:p14="http://schemas.microsoft.com/office/powerpoint/2010/main" val="1436833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BC18F2E7-3F1E-2ABA-F4B4-654F90743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altLang="zh-CN" sz="4800"/>
              <a:t>Project Background</a:t>
            </a:r>
            <a:endParaRPr lang="zh-CN" altLang="en-US" sz="480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C13B921-92BE-C9B8-5C2C-C63C41142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zh-CN" sz="2200" dirty="0"/>
              <a:t>Inter-Process Communication (IPC) enables communication between processes.</a:t>
            </a:r>
          </a:p>
          <a:p>
            <a:pPr marL="0" indent="0">
              <a:buNone/>
            </a:pPr>
            <a:r>
              <a:rPr lang="en-US" altLang="zh-CN" sz="2200" dirty="0"/>
              <a:t>Common IPC mechanisms:</a:t>
            </a:r>
          </a:p>
          <a:p>
            <a:pPr marL="457200" lvl="1" indent="0">
              <a:buNone/>
            </a:pPr>
            <a:r>
              <a:rPr lang="en-US" altLang="zh-CN" sz="2200" dirty="0"/>
              <a:t>• Pipe</a:t>
            </a:r>
            <a:br>
              <a:rPr lang="en-US" altLang="zh-CN" sz="2200" dirty="0"/>
            </a:br>
            <a:r>
              <a:rPr lang="en-US" altLang="zh-CN" sz="2200" dirty="0"/>
              <a:t>• Shared Memory</a:t>
            </a:r>
            <a:br>
              <a:rPr lang="en-US" altLang="zh-CN" sz="2200" dirty="0"/>
            </a:br>
            <a:r>
              <a:rPr lang="en-US" altLang="zh-CN" sz="2200" dirty="0"/>
              <a:t>• Message Queue</a:t>
            </a:r>
            <a:br>
              <a:rPr lang="en-US" altLang="zh-CN" sz="2200" dirty="0"/>
            </a:br>
            <a:r>
              <a:rPr lang="en-US" altLang="zh-CN" sz="2200" dirty="0"/>
              <a:t>• Socket</a:t>
            </a:r>
          </a:p>
          <a:p>
            <a:pPr marL="0" indent="0">
              <a:buNone/>
            </a:pPr>
            <a:r>
              <a:rPr lang="en-US" altLang="zh-CN" sz="2200" dirty="0"/>
              <a:t>Different mechanisms provide different trade-offs between </a:t>
            </a:r>
            <a:r>
              <a:rPr lang="en-US" altLang="zh-CN" sz="2200" b="1" dirty="0"/>
              <a:t>latency and throughput</a:t>
            </a:r>
            <a:r>
              <a:rPr lang="en-US" altLang="zh-CN" sz="2200" dirty="0"/>
              <a:t>.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6845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9E571074-7FD1-3D7F-B6F4-622A0A41A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altLang="zh-CN" sz="4800"/>
              <a:t>Project Objectives</a:t>
            </a:r>
            <a:endParaRPr lang="zh-CN" altLang="en-US" sz="480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AE5EF2A-9F73-1446-CDEB-D30E8ABC77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zh-CN" sz="2400"/>
              <a:t>The goal of this project is to implement a custom IPC mechanism in Linux.</a:t>
            </a:r>
          </a:p>
          <a:p>
            <a:pPr marL="0" indent="0">
              <a:buNone/>
            </a:pPr>
            <a:r>
              <a:rPr lang="en-US" altLang="zh-CN" sz="2400"/>
              <a:t>Main objectives:</a:t>
            </a:r>
          </a:p>
          <a:p>
            <a:pPr marL="0" indent="0">
              <a:buNone/>
            </a:pPr>
            <a:r>
              <a:rPr lang="en-US" altLang="zh-CN" sz="2400"/>
              <a:t>• Implement IPC using a </a:t>
            </a:r>
            <a:r>
              <a:rPr lang="en-US" altLang="zh-CN" sz="2400" b="1"/>
              <a:t>Linux character device driver</a:t>
            </a:r>
            <a:br>
              <a:rPr lang="en-US" altLang="zh-CN" sz="2400"/>
            </a:br>
            <a:r>
              <a:rPr lang="en-US" altLang="zh-CN" sz="2400"/>
              <a:t>• Design a </a:t>
            </a:r>
            <a:r>
              <a:rPr lang="en-US" altLang="zh-CN" sz="2400" b="1"/>
              <a:t>FIFO ring buffer</a:t>
            </a:r>
            <a:br>
              <a:rPr lang="en-US" altLang="zh-CN" sz="2400"/>
            </a:br>
            <a:r>
              <a:rPr lang="en-US" altLang="zh-CN" sz="2400"/>
              <a:t>• Support </a:t>
            </a:r>
            <a:r>
              <a:rPr lang="en-US" altLang="zh-CN" sz="2400" b="1"/>
              <a:t>blocking read and write</a:t>
            </a:r>
            <a:br>
              <a:rPr lang="en-US" altLang="zh-CN" sz="2400"/>
            </a:br>
            <a:r>
              <a:rPr lang="en-US" altLang="zh-CN" sz="2400"/>
              <a:t>• Compare performance with </a:t>
            </a:r>
            <a:r>
              <a:rPr lang="en-US" altLang="zh-CN" sz="2400" b="1"/>
              <a:t>Pipe and Shared Memory</a:t>
            </a:r>
            <a:endParaRPr lang="en-US" altLang="zh-CN" sz="240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3738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96295DF3-650A-4331-CCC6-2F2B8655B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altLang="zh-CN" sz="4800"/>
              <a:t>System Architecture</a:t>
            </a:r>
            <a:endParaRPr lang="zh-CN" altLang="en-US" sz="480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F010BCD-FEB3-5A37-3DE9-A27DBA87B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zh-CN" sz="1500"/>
              <a:t>System components:</a:t>
            </a:r>
          </a:p>
          <a:p>
            <a:pPr marL="0" indent="0">
              <a:buNone/>
            </a:pPr>
            <a:r>
              <a:rPr lang="en-US" altLang="zh-CN" sz="1500"/>
              <a:t>• Kernel Character Device Driver</a:t>
            </a:r>
            <a:br>
              <a:rPr lang="en-US" altLang="zh-CN" sz="1500"/>
            </a:br>
            <a:r>
              <a:rPr lang="en-US" altLang="zh-CN" sz="1500"/>
              <a:t>• FIFO Ring Buffer</a:t>
            </a:r>
            <a:br>
              <a:rPr lang="en-US" altLang="zh-CN" sz="1500"/>
            </a:br>
            <a:r>
              <a:rPr lang="en-US" altLang="zh-CN" sz="1500"/>
              <a:t>• Synchronization Mechanism</a:t>
            </a:r>
            <a:br>
              <a:rPr lang="en-US" altLang="zh-CN" sz="1500"/>
            </a:br>
            <a:r>
              <a:rPr lang="en-US" altLang="zh-CN" sz="1500"/>
              <a:t>• User-space Benchmark Programs</a:t>
            </a:r>
          </a:p>
          <a:p>
            <a:pPr marL="0" indent="0">
              <a:buNone/>
            </a:pPr>
            <a:endParaRPr lang="en-US" altLang="zh-CN" sz="1500"/>
          </a:p>
          <a:p>
            <a:pPr marL="0" indent="0">
              <a:buNone/>
            </a:pPr>
            <a:r>
              <a:rPr lang="en-US" altLang="zh-CN" sz="1500"/>
              <a:t>Device nodes:</a:t>
            </a:r>
          </a:p>
          <a:p>
            <a:r>
              <a:rPr lang="en-US" altLang="zh-CN" sz="1500"/>
              <a:t>/dev/myipc0</a:t>
            </a:r>
          </a:p>
          <a:p>
            <a:r>
              <a:rPr lang="en-US" altLang="zh-CN" sz="1500"/>
              <a:t>/dev/myipc1</a:t>
            </a:r>
          </a:p>
          <a:p>
            <a:pPr marL="0" indent="0">
              <a:buNone/>
            </a:pPr>
            <a:r>
              <a:rPr lang="en-US" altLang="zh-CN" sz="1500"/>
              <a:t>Used for bidirectional communication.</a:t>
            </a:r>
          </a:p>
          <a:p>
            <a:pPr marL="0" indent="0">
              <a:buNone/>
            </a:pPr>
            <a:endParaRPr lang="zh-CN" altLang="en-US" sz="150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3983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0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C0399D05-CA7F-BC5B-4B3E-14DB3CD4D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291209" cy="2690949"/>
          </a:xfrm>
        </p:spPr>
        <p:txBody>
          <a:bodyPr anchor="t">
            <a:normAutofit/>
          </a:bodyPr>
          <a:lstStyle/>
          <a:p>
            <a:r>
              <a:rPr lang="en-US" altLang="zh-CN" sz="4800" b="1" dirty="0"/>
              <a:t>Core Data Structure</a:t>
            </a:r>
            <a:br>
              <a:rPr lang="zh-CN" altLang="en-US" sz="4800" b="1" dirty="0"/>
            </a:br>
            <a:endParaRPr lang="zh-CN" altLang="en-US" sz="4800" dirty="0"/>
          </a:p>
        </p:txBody>
      </p:sp>
      <p:grpSp>
        <p:nvGrpSpPr>
          <p:cNvPr id="19" name="Group 12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Connector 14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37DEFC89-D388-74AA-43B0-5846DDDA11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6218" y="1463039"/>
            <a:ext cx="5542387" cy="4300447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altLang="zh-CN" sz="2200"/>
              <a:t>struct myipc_dev {</a:t>
            </a:r>
          </a:p>
          <a:p>
            <a:pPr marL="0" indent="0">
              <a:buNone/>
            </a:pPr>
            <a:r>
              <a:rPr lang="en-US" altLang="zh-CN" sz="2200"/>
              <a:t>    char *buffer;</a:t>
            </a:r>
          </a:p>
          <a:p>
            <a:pPr marL="0" indent="0">
              <a:buNone/>
            </a:pPr>
            <a:r>
              <a:rPr lang="en-US" altLang="zh-CN" sz="2200"/>
              <a:t>    int head;</a:t>
            </a:r>
          </a:p>
          <a:p>
            <a:pPr marL="0" indent="0">
              <a:buNone/>
            </a:pPr>
            <a:r>
              <a:rPr lang="en-US" altLang="zh-CN" sz="2200"/>
              <a:t>    int tail;</a:t>
            </a:r>
          </a:p>
          <a:p>
            <a:pPr marL="0" indent="0">
              <a:buNone/>
            </a:pPr>
            <a:r>
              <a:rPr lang="en-US" altLang="zh-CN" sz="2200"/>
              <a:t>    int size;</a:t>
            </a:r>
          </a:p>
          <a:p>
            <a:pPr marL="0" indent="0">
              <a:buNone/>
            </a:pPr>
            <a:endParaRPr lang="en-US" altLang="zh-CN" sz="2200"/>
          </a:p>
          <a:p>
            <a:pPr marL="0" indent="0">
              <a:buNone/>
            </a:pPr>
            <a:r>
              <a:rPr lang="en-US" altLang="zh-CN" sz="2200"/>
              <a:t>    struct mutex lock;</a:t>
            </a:r>
          </a:p>
          <a:p>
            <a:pPr marL="0" indent="0">
              <a:buNone/>
            </a:pPr>
            <a:r>
              <a:rPr lang="en-US" altLang="zh-CN" sz="2200"/>
              <a:t>    wait_queue_head_t read_queue;</a:t>
            </a:r>
          </a:p>
          <a:p>
            <a:pPr marL="0" indent="0">
              <a:buNone/>
            </a:pPr>
            <a:r>
              <a:rPr lang="en-US" altLang="zh-CN" sz="2200"/>
              <a:t>    wait_queue_head_t write_queue;</a:t>
            </a:r>
          </a:p>
          <a:p>
            <a:pPr marL="0" indent="0">
              <a:buNone/>
            </a:pPr>
            <a:r>
              <a:rPr lang="en-US" altLang="zh-CN" sz="2200"/>
              <a:t>};</a:t>
            </a:r>
            <a:endParaRPr lang="zh-CN" altLang="en-US" sz="2200"/>
          </a:p>
        </p:txBody>
      </p:sp>
    </p:spTree>
    <p:extLst>
      <p:ext uri="{BB962C8B-B14F-4D97-AF65-F5344CB8AC3E}">
        <p14:creationId xmlns:p14="http://schemas.microsoft.com/office/powerpoint/2010/main" val="2310859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C0399D05-CA7F-BC5B-4B3E-14DB3CD4D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altLang="zh-CN" sz="4800" b="1"/>
              <a:t>Core Data Structure</a:t>
            </a:r>
            <a:br>
              <a:rPr lang="zh-CN" altLang="en-US" sz="4800" b="1"/>
            </a:br>
            <a:endParaRPr lang="zh-CN" altLang="en-US" sz="4800"/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37DEFC89-D388-74AA-43B0-5846DDDA11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zh-CN" sz="2400"/>
              <a:t>Features:</a:t>
            </a:r>
          </a:p>
          <a:p>
            <a:pPr marL="457200" lvl="1" indent="0">
              <a:buNone/>
            </a:pPr>
            <a:r>
              <a:rPr lang="en-US" altLang="zh-CN" dirty="0"/>
              <a:t>• FIFO ring buffer</a:t>
            </a:r>
            <a:br>
              <a:rPr lang="en-US" altLang="zh-CN" dirty="0"/>
            </a:br>
            <a:r>
              <a:rPr lang="en-US" altLang="zh-CN" dirty="0"/>
              <a:t>• Blocking read/write</a:t>
            </a:r>
            <a:br>
              <a:rPr lang="en-US" altLang="zh-CN" dirty="0"/>
            </a:br>
            <a:r>
              <a:rPr lang="en-US" altLang="zh-CN" dirty="0"/>
              <a:t>• Kernel synchronization</a:t>
            </a:r>
          </a:p>
          <a:p>
            <a:pPr marL="0" indent="0">
              <a:buNone/>
            </a:pPr>
            <a:endParaRPr lang="zh-CN" altLang="en-US" sz="240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7441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4B52DD46-685B-4AE3-E2F4-8CB4360D8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en-US" altLang="zh-CN" sz="4800" b="1"/>
              <a:t>Ring Buffer Design</a:t>
            </a:r>
            <a:endParaRPr lang="zh-CN" altLang="en-US" sz="4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EAE3FAE-13CE-4182-9286-EA28C06840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zh-CN" sz="2000" dirty="0"/>
              <a:t>FIFO circular buffer</a:t>
            </a:r>
          </a:p>
          <a:p>
            <a:pPr marL="0" indent="0">
              <a:buNone/>
            </a:pPr>
            <a:r>
              <a:rPr lang="en-US" altLang="zh-CN" sz="2000" dirty="0"/>
              <a:t>• Head → write position</a:t>
            </a:r>
            <a:br>
              <a:rPr lang="en-US" altLang="zh-CN" sz="2000" dirty="0"/>
            </a:br>
            <a:r>
              <a:rPr lang="en-US" altLang="zh-CN" sz="2000" dirty="0"/>
              <a:t>• Tail → read position</a:t>
            </a:r>
          </a:p>
          <a:p>
            <a:pPr marL="0" indent="0">
              <a:buNone/>
            </a:pPr>
            <a:r>
              <a:rPr lang="en-US" altLang="zh-CN" sz="2000" dirty="0"/>
              <a:t>Advantages:</a:t>
            </a:r>
          </a:p>
          <a:p>
            <a:pPr marL="0" indent="0">
              <a:buNone/>
            </a:pPr>
            <a:r>
              <a:rPr lang="en-US" altLang="zh-CN" sz="2000" dirty="0"/>
              <a:t>• Efficient memory usage</a:t>
            </a:r>
            <a:br>
              <a:rPr lang="en-US" altLang="zh-CN" sz="2000" dirty="0"/>
            </a:br>
            <a:r>
              <a:rPr lang="en-US" altLang="zh-CN" sz="2000" dirty="0"/>
              <a:t>• Continuous data flow</a:t>
            </a:r>
          </a:p>
          <a:p>
            <a:pPr marL="0" indent="0">
              <a:buNone/>
            </a:pPr>
            <a:endParaRPr lang="zh-CN" altLang="en-US" sz="20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循环队列的基本操作及C语言代码实现 - 数据结构教程 - C语言网">
            <a:extLst>
              <a:ext uri="{FF2B5EF4-FFF2-40B4-BE49-F238E27FC236}">
                <a16:creationId xmlns:a16="http://schemas.microsoft.com/office/drawing/2014/main" id="{2FA7DE1C-7E26-44C7-10F7-3EF7CDCA2E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0550" y="2752060"/>
            <a:ext cx="4475164" cy="3486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29183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B36F400F-DF28-43BC-8D8E-4929793B39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5000"/>
            </a:schemeClr>
          </a:solidFill>
          <a:ln w="127000" cap="sq" cmpd="thinThick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A8B774C2-476A-776C-3208-7CFB769EB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8377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CN" b="1" dirty="0">
                <a:solidFill>
                  <a:schemeClr val="accent1"/>
                </a:solidFill>
              </a:rPr>
              <a:t>Communication Workflow</a:t>
            </a:r>
            <a:endParaRPr lang="zh-CN" altLang="en-US" b="1" dirty="0">
              <a:solidFill>
                <a:schemeClr val="accent1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E7A4B32-38D4-03B7-CAC1-78CEB2C51C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177456"/>
            <a:ext cx="5097780" cy="37957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400" b="1" dirty="0"/>
              <a:t>Write Operation</a:t>
            </a:r>
          </a:p>
          <a:p>
            <a:pPr>
              <a:buFont typeface="+mj-lt"/>
              <a:buAutoNum type="arabicPeriod"/>
            </a:pPr>
            <a:r>
              <a:rPr lang="en-US" altLang="zh-CN" sz="2400" dirty="0"/>
              <a:t>acquire mutex</a:t>
            </a:r>
          </a:p>
          <a:p>
            <a:pPr>
              <a:buFont typeface="+mj-lt"/>
              <a:buAutoNum type="arabicPeriod"/>
            </a:pPr>
            <a:r>
              <a:rPr lang="en-US" altLang="zh-CN" sz="2400" dirty="0"/>
              <a:t>check if buffer is full</a:t>
            </a:r>
          </a:p>
          <a:p>
            <a:pPr>
              <a:buFont typeface="+mj-lt"/>
              <a:buAutoNum type="arabicPeriod"/>
            </a:pPr>
            <a:r>
              <a:rPr lang="en-US" altLang="zh-CN" sz="2400" dirty="0"/>
              <a:t>sleep if full</a:t>
            </a:r>
          </a:p>
          <a:p>
            <a:pPr>
              <a:buFont typeface="+mj-lt"/>
              <a:buAutoNum type="arabicPeriod"/>
            </a:pPr>
            <a:r>
              <a:rPr lang="en-US" altLang="zh-CN" sz="2400" dirty="0" err="1"/>
              <a:t>copy_from_user</a:t>
            </a:r>
            <a:endParaRPr lang="en-US" altLang="zh-CN" sz="2400" dirty="0"/>
          </a:p>
          <a:p>
            <a:pPr>
              <a:buFont typeface="+mj-lt"/>
              <a:buAutoNum type="arabicPeriod"/>
            </a:pPr>
            <a:r>
              <a:rPr lang="en-US" altLang="zh-CN" sz="2400" dirty="0"/>
              <a:t>wake readers</a:t>
            </a:r>
          </a:p>
          <a:p>
            <a:pPr marL="0" indent="0">
              <a:buNone/>
            </a:pPr>
            <a:endParaRPr lang="zh-CN" altLang="en-US" sz="2400" dirty="0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BFB731-3689-9421-D53B-C54CCE7340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6020" y="2177456"/>
            <a:ext cx="5097780" cy="37957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400" b="1"/>
              <a:t>Read Operation</a:t>
            </a:r>
          </a:p>
          <a:p>
            <a:pPr>
              <a:buFont typeface="+mj-lt"/>
              <a:buAutoNum type="arabicPeriod"/>
            </a:pPr>
            <a:r>
              <a:rPr lang="en-US" altLang="zh-CN" sz="2400"/>
              <a:t>acquire mutex</a:t>
            </a:r>
          </a:p>
          <a:p>
            <a:pPr>
              <a:buFont typeface="+mj-lt"/>
              <a:buAutoNum type="arabicPeriod"/>
            </a:pPr>
            <a:r>
              <a:rPr lang="en-US" altLang="zh-CN" sz="2400"/>
              <a:t>check if buffer empty</a:t>
            </a:r>
          </a:p>
          <a:p>
            <a:pPr>
              <a:buFont typeface="+mj-lt"/>
              <a:buAutoNum type="arabicPeriod"/>
            </a:pPr>
            <a:r>
              <a:rPr lang="en-US" altLang="zh-CN" sz="2400"/>
              <a:t>sleep if empty</a:t>
            </a:r>
          </a:p>
          <a:p>
            <a:pPr>
              <a:buFont typeface="+mj-lt"/>
              <a:buAutoNum type="arabicPeriod"/>
            </a:pPr>
            <a:r>
              <a:rPr lang="en-US" altLang="zh-CN" sz="2400"/>
              <a:t>copy_to_user</a:t>
            </a:r>
          </a:p>
          <a:p>
            <a:pPr>
              <a:buFont typeface="+mj-lt"/>
              <a:buAutoNum type="arabicPeriod"/>
            </a:pPr>
            <a:r>
              <a:rPr lang="en-US" altLang="zh-CN" sz="2400"/>
              <a:t>wake writers</a:t>
            </a:r>
          </a:p>
          <a:p>
            <a:pPr marL="0" indent="0">
              <a:buNone/>
            </a:pPr>
            <a:endParaRPr lang="zh-CN" altLang="en-US" sz="2400"/>
          </a:p>
        </p:txBody>
      </p:sp>
    </p:spTree>
    <p:extLst>
      <p:ext uri="{BB962C8B-B14F-4D97-AF65-F5344CB8AC3E}">
        <p14:creationId xmlns:p14="http://schemas.microsoft.com/office/powerpoint/2010/main" val="385879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CA06CD6-90CA-4C45-856C-6771339E1E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0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64A9D047-5402-42AB-C7B9-38E2B23AE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507"/>
            <a:ext cx="3494362" cy="4930986"/>
          </a:xfrm>
        </p:spPr>
        <p:txBody>
          <a:bodyPr>
            <a:normAutofit/>
          </a:bodyPr>
          <a:lstStyle/>
          <a:p>
            <a:pPr algn="r"/>
            <a:r>
              <a:rPr lang="en-US" altLang="zh-CN" b="1" dirty="0">
                <a:solidFill>
                  <a:schemeClr val="accent1"/>
                </a:solidFill>
              </a:rPr>
              <a:t>Benchmark Methodology</a:t>
            </a:r>
            <a:br>
              <a:rPr lang="en-US" altLang="zh-CN" dirty="0">
                <a:solidFill>
                  <a:schemeClr val="accent1"/>
                </a:solidFill>
              </a:rPr>
            </a:br>
            <a:br>
              <a:rPr lang="en-US" altLang="zh-CN" dirty="0">
                <a:solidFill>
                  <a:schemeClr val="accent1"/>
                </a:solidFill>
              </a:rPr>
            </a:br>
            <a:endParaRPr lang="zh-CN" altLang="en-US" dirty="0">
              <a:solidFill>
                <a:schemeClr val="accent1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021601D-2758-4B15-A31C-FDA184C51B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C368FCF-402D-082E-A4A8-0A1C1F3B93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6030" y="963507"/>
            <a:ext cx="6250940" cy="2304627"/>
          </a:xfrm>
        </p:spPr>
        <p:txBody>
          <a:bodyPr anchor="b">
            <a:normAutofit/>
          </a:bodyPr>
          <a:lstStyle/>
          <a:p>
            <a:pPr marL="0" indent="0">
              <a:buNone/>
            </a:pPr>
            <a:r>
              <a:rPr lang="en-US" altLang="zh-CN" sz="2000"/>
              <a:t>RTT Latency Test</a:t>
            </a:r>
          </a:p>
          <a:p>
            <a:pPr marL="0" indent="0">
              <a:buNone/>
            </a:pPr>
            <a:r>
              <a:rPr lang="en-US" altLang="zh-CN" sz="2000"/>
              <a:t>• Ping-pong communication</a:t>
            </a:r>
            <a:br>
              <a:rPr lang="en-US" altLang="zh-CN" sz="2000"/>
            </a:br>
            <a:r>
              <a:rPr lang="en-US" altLang="zh-CN" sz="2000"/>
              <a:t>• Message size: 1 byte</a:t>
            </a:r>
            <a:br>
              <a:rPr lang="en-US" altLang="zh-CN" sz="2000"/>
            </a:br>
            <a:r>
              <a:rPr lang="en-US" altLang="zh-CN" sz="2000"/>
              <a:t>• Iterations: 10000</a:t>
            </a:r>
          </a:p>
          <a:p>
            <a:pPr marL="0" indent="0">
              <a:buNone/>
            </a:pPr>
            <a:endParaRPr lang="zh-CN" altLang="en-US" sz="2000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0D8EF09-BB6C-FDFC-BCDB-E68DA91EC4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76030" y="3589866"/>
            <a:ext cx="6250940" cy="23046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000" dirty="0"/>
              <a:t>Bandwidth Test</a:t>
            </a:r>
          </a:p>
          <a:p>
            <a:pPr marL="0" indent="0">
              <a:buNone/>
            </a:pPr>
            <a:r>
              <a:rPr lang="en-US" altLang="zh-CN" sz="2000" dirty="0"/>
              <a:t>• Total data: 64 MB</a:t>
            </a:r>
            <a:br>
              <a:rPr lang="en-US" altLang="zh-CN" sz="2000" dirty="0"/>
            </a:br>
            <a:r>
              <a:rPr lang="en-US" altLang="zh-CN" sz="2000" dirty="0"/>
              <a:t>• </a:t>
            </a:r>
            <a:r>
              <a:rPr lang="en-US" altLang="zh-CN" sz="2000" b="1" dirty="0"/>
              <a:t>Unified chunk size: 512 B</a:t>
            </a:r>
            <a:br>
              <a:rPr lang="en-US" altLang="zh-CN" sz="2000" dirty="0"/>
            </a:br>
            <a:r>
              <a:rPr lang="en-US" altLang="zh-CN" sz="2000" dirty="0"/>
              <a:t>• Fair comparison across all IPC mechanisms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8152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2234</Words>
  <Application>Microsoft Office PowerPoint</Application>
  <PresentationFormat>宽屏</PresentationFormat>
  <Paragraphs>262</Paragraphs>
  <Slides>13</Slides>
  <Notes>13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7" baseType="lpstr">
      <vt:lpstr>等线</vt:lpstr>
      <vt:lpstr>等线 Light</vt:lpstr>
      <vt:lpstr>Arial</vt:lpstr>
      <vt:lpstr>Office 主题​​</vt:lpstr>
      <vt:lpstr>IPC Design and Benchmark</vt:lpstr>
      <vt:lpstr>Project Background</vt:lpstr>
      <vt:lpstr>Project Objectives</vt:lpstr>
      <vt:lpstr>System Architecture</vt:lpstr>
      <vt:lpstr>Core Data Structure </vt:lpstr>
      <vt:lpstr>Core Data Structure </vt:lpstr>
      <vt:lpstr>Ring Buffer Design</vt:lpstr>
      <vt:lpstr>Communication Workflow</vt:lpstr>
      <vt:lpstr>Benchmark Methodology  </vt:lpstr>
      <vt:lpstr>RTT Latency Results</vt:lpstr>
      <vt:lpstr>Bandwidth Results</vt:lpstr>
      <vt:lpstr>Discussion 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Chenyanbin 12138</dc:creator>
  <cp:lastModifiedBy>Prof. Chung Yehching (SDS)</cp:lastModifiedBy>
  <cp:revision>6</cp:revision>
  <dcterms:created xsi:type="dcterms:W3CDTF">2026-03-16T03:49:04Z</dcterms:created>
  <dcterms:modified xsi:type="dcterms:W3CDTF">2026-03-19T05:03:55Z</dcterms:modified>
</cp:coreProperties>
</file>