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8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2" r:id="rId3"/>
  </p:sldMasterIdLst>
  <p:notesMasterIdLst>
    <p:notesMasterId r:id="rId6"/>
  </p:notesMasterIdLst>
  <p:sldIdLst>
    <p:sldId id="256" r:id="rId4"/>
    <p:sldId id="258" r:id="rId5"/>
    <p:sldId id="563" r:id="rId7"/>
    <p:sldId id="516" r:id="rId8"/>
    <p:sldId id="517" r:id="rId9"/>
    <p:sldId id="518" r:id="rId10"/>
    <p:sldId id="509" r:id="rId11"/>
    <p:sldId id="519" r:id="rId12"/>
    <p:sldId id="520" r:id="rId13"/>
    <p:sldId id="525" r:id="rId14"/>
    <p:sldId id="526" r:id="rId15"/>
    <p:sldId id="564" r:id="rId16"/>
    <p:sldId id="529" r:id="rId17"/>
    <p:sldId id="530" r:id="rId18"/>
    <p:sldId id="531" r:id="rId19"/>
    <p:sldId id="533" r:id="rId20"/>
    <p:sldId id="535" r:id="rId21"/>
    <p:sldId id="537" r:id="rId22"/>
    <p:sldId id="536" r:id="rId23"/>
    <p:sldId id="534" r:id="rId24"/>
    <p:sldId id="540" r:id="rId25"/>
    <p:sldId id="539" r:id="rId26"/>
    <p:sldId id="532" r:id="rId27"/>
    <p:sldId id="541" r:id="rId28"/>
    <p:sldId id="544" r:id="rId29"/>
    <p:sldId id="547" r:id="rId30"/>
    <p:sldId id="545" r:id="rId31"/>
    <p:sldId id="546" r:id="rId32"/>
    <p:sldId id="528" r:id="rId33"/>
    <p:sldId id="548" r:id="rId34"/>
    <p:sldId id="565" r:id="rId35"/>
    <p:sldId id="552" r:id="rId36"/>
    <p:sldId id="553" r:id="rId37"/>
    <p:sldId id="555" r:id="rId38"/>
    <p:sldId id="556" r:id="rId39"/>
    <p:sldId id="557" r:id="rId40"/>
    <p:sldId id="558" r:id="rId41"/>
    <p:sldId id="559" r:id="rId42"/>
    <p:sldId id="560" r:id="rId43"/>
    <p:sldId id="561" r:id="rId44"/>
    <p:sldId id="566" r:id="rId45"/>
    <p:sldId id="562" r:id="rId4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5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9" Type="http://schemas.openxmlformats.org/officeDocument/2006/relationships/tableStyles" Target="tableStyles.xml"/><Relationship Id="rId48" Type="http://schemas.openxmlformats.org/officeDocument/2006/relationships/viewProps" Target="viewProps.xml"/><Relationship Id="rId47" Type="http://schemas.openxmlformats.org/officeDocument/2006/relationships/presProps" Target="presProps.xml"/><Relationship Id="rId46" Type="http://schemas.openxmlformats.org/officeDocument/2006/relationships/slide" Target="slides/slide42.xml"/><Relationship Id="rId45" Type="http://schemas.openxmlformats.org/officeDocument/2006/relationships/slide" Target="slides/slide41.xml"/><Relationship Id="rId44" Type="http://schemas.openxmlformats.org/officeDocument/2006/relationships/slide" Target="slides/slide40.xml"/><Relationship Id="rId43" Type="http://schemas.openxmlformats.org/officeDocument/2006/relationships/slide" Target="slides/slide39.xml"/><Relationship Id="rId42" Type="http://schemas.openxmlformats.org/officeDocument/2006/relationships/slide" Target="slides/slide38.xml"/><Relationship Id="rId41" Type="http://schemas.openxmlformats.org/officeDocument/2006/relationships/slide" Target="slides/slide37.xml"/><Relationship Id="rId40" Type="http://schemas.openxmlformats.org/officeDocument/2006/relationships/slide" Target="slides/slide36.xml"/><Relationship Id="rId4" Type="http://schemas.openxmlformats.org/officeDocument/2006/relationships/slide" Target="slides/slide1.xml"/><Relationship Id="rId39" Type="http://schemas.openxmlformats.org/officeDocument/2006/relationships/slide" Target="slides/slide35.xml"/><Relationship Id="rId38" Type="http://schemas.openxmlformats.org/officeDocument/2006/relationships/slide" Target="slides/slide34.xml"/><Relationship Id="rId37" Type="http://schemas.openxmlformats.org/officeDocument/2006/relationships/slide" Target="slides/slide33.xml"/><Relationship Id="rId36" Type="http://schemas.openxmlformats.org/officeDocument/2006/relationships/slide" Target="slides/slide32.xml"/><Relationship Id="rId35" Type="http://schemas.openxmlformats.org/officeDocument/2006/relationships/slide" Target="slides/slide31.xml"/><Relationship Id="rId34" Type="http://schemas.openxmlformats.org/officeDocument/2006/relationships/slide" Target="slides/slide30.xml"/><Relationship Id="rId33" Type="http://schemas.openxmlformats.org/officeDocument/2006/relationships/slide" Target="slides/slide29.xml"/><Relationship Id="rId32" Type="http://schemas.openxmlformats.org/officeDocument/2006/relationships/slide" Target="slides/slide28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5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F4A7B-8284-4E61-88F9-84C6CA6E31E8}" type="datetimeFigureOut">
              <a:rPr lang="zh-TW" altLang="en-US" smtClean="0"/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1D5518-E2B7-47D3-A483-775D39982443}" type="slidenum">
              <a:rPr lang="zh-TW" altLang="en-US" smtClean="0"/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7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8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9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0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3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4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5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0D120-4707-426F-9B85-873E256A663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0D120-4707-426F-9B85-873E256A663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0D120-4707-426F-9B85-873E256A663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0D120-4707-426F-9B85-873E256A663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0D120-4707-426F-9B85-873E256A663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0D120-4707-426F-9B85-873E256A663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 sz="2665">
                <a:latin typeface="Calibri" pitchFamily="34" charset="0"/>
                <a:ea typeface="標楷體" pitchFamily="65" charset="-120"/>
                <a:cs typeface="Calibri" pitchFamily="34" charset="0"/>
              </a:defRPr>
            </a:lvl3pPr>
            <a:lvl4pPr>
              <a:defRPr sz="2400">
                <a:latin typeface="Calibri" pitchFamily="34" charset="0"/>
                <a:ea typeface="標楷體" pitchFamily="65" charset="-120"/>
                <a:cs typeface="Calibri" pitchFamily="34" charset="0"/>
              </a:defRPr>
            </a:lvl4pPr>
            <a:lvl5pPr>
              <a:defRPr sz="2135">
                <a:latin typeface="Calibri" pitchFamily="34" charset="0"/>
                <a:ea typeface="標楷體" pitchFamily="65" charset="-120"/>
                <a:cs typeface="Calibri" pitchFamily="34" charset="0"/>
              </a:defRPr>
            </a:lvl5pPr>
          </a:lstStyle>
          <a:p>
            <a:pPr lvl="0"/>
            <a:r>
              <a:rPr lang="en-US" altLang="zh-TW" dirty="0"/>
              <a:t>Click to edit Master text styles</a:t>
            </a:r>
            <a:endParaRPr lang="en-US" altLang="zh-TW" dirty="0"/>
          </a:p>
          <a:p>
            <a:pPr lvl="1"/>
            <a:r>
              <a:rPr lang="en-US" altLang="zh-TW" dirty="0"/>
              <a:t>Second level</a:t>
            </a:r>
            <a:endParaRPr lang="en-US" altLang="zh-TW" dirty="0"/>
          </a:p>
          <a:p>
            <a:pPr lvl="2"/>
            <a:r>
              <a:rPr lang="en-US" altLang="zh-TW" dirty="0"/>
              <a:t>Third level</a:t>
            </a:r>
            <a:endParaRPr lang="en-US" altLang="zh-TW" dirty="0"/>
          </a:p>
          <a:p>
            <a:pPr lvl="3"/>
            <a:r>
              <a:rPr lang="en-US" altLang="zh-TW" dirty="0"/>
              <a:t>Fourth level</a:t>
            </a:r>
            <a:endParaRPr lang="en-US" altLang="zh-TW" dirty="0"/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609600" y="73028"/>
            <a:ext cx="10972800" cy="1700213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  <a:endParaRPr lang="en-US" altLang="zh-TW"/>
          </a:p>
          <a:p>
            <a:pPr lvl="1"/>
            <a:r>
              <a:rPr lang="en-US" altLang="zh-TW"/>
              <a:t>Second level</a:t>
            </a:r>
            <a:endParaRPr lang="en-US" altLang="zh-TW"/>
          </a:p>
          <a:p>
            <a:pPr lvl="2"/>
            <a:r>
              <a:rPr lang="en-US" altLang="zh-TW"/>
              <a:t>Third level</a:t>
            </a:r>
            <a:endParaRPr lang="en-US" altLang="zh-TW"/>
          </a:p>
          <a:p>
            <a:pPr lvl="3"/>
            <a:r>
              <a:rPr lang="en-US" altLang="zh-TW"/>
              <a:t>Fourth level</a:t>
            </a:r>
            <a:endParaRPr lang="en-US" altLang="zh-TW"/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表格版面配置區 2"/>
          <p:cNvSpPr>
            <a:spLocks noGrp="1"/>
          </p:cNvSpPr>
          <p:nvPr>
            <p:ph type="tbl" idx="1" hasCustomPrompt="1"/>
          </p:nvPr>
        </p:nvSpPr>
        <p:spPr>
          <a:xfrm>
            <a:off x="609600" y="1125542"/>
            <a:ext cx="10972800" cy="647700"/>
          </a:xfrm>
        </p:spPr>
        <p:txBody>
          <a:bodyPr/>
          <a:lstStyle/>
          <a:p>
            <a:pPr lvl="0"/>
            <a:r>
              <a:rPr lang="en-US" altLang="zh-TW" noProof="0"/>
              <a:t>Click icon to add table</a:t>
            </a:r>
            <a:endParaRPr lang="zh-TW" altLang="en-US" noProof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>
            <a:lvl1pPr algn="ctr">
              <a:defRPr sz="5335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  <a:endParaRPr lang="zh-TW" alt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265" b="1" cap="all"/>
            </a:lvl1pPr>
          </a:lstStyle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3735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TW" dirty="0"/>
              <a:t>Click to edit Master text styles</a:t>
            </a:r>
            <a:endParaRPr lang="en-US" altLang="zh-TW" dirty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125536"/>
            <a:ext cx="5384800" cy="4227699"/>
          </a:xfrm>
        </p:spPr>
        <p:txBody>
          <a:bodyPr/>
          <a:lstStyle>
            <a:lvl1pPr>
              <a:defRPr sz="3735"/>
            </a:lvl1pPr>
            <a:lvl2pPr>
              <a:defRPr sz="3200"/>
            </a:lvl2pPr>
            <a:lvl3pPr>
              <a:defRPr sz="2400"/>
            </a:lvl3pPr>
            <a:lvl4pPr>
              <a:defRPr sz="2135"/>
            </a:lvl4pPr>
            <a:lvl5pPr>
              <a:defRPr sz="2135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dirty="0"/>
              <a:t>Click to edit Master text styles</a:t>
            </a:r>
            <a:endParaRPr lang="en-US" altLang="zh-TW" dirty="0"/>
          </a:p>
          <a:p>
            <a:pPr lvl="1"/>
            <a:r>
              <a:rPr lang="en-US" altLang="zh-TW" dirty="0"/>
              <a:t>Second level</a:t>
            </a:r>
            <a:endParaRPr lang="en-US" altLang="zh-TW" dirty="0"/>
          </a:p>
          <a:p>
            <a:pPr lvl="2"/>
            <a:r>
              <a:rPr lang="en-US" altLang="zh-TW" dirty="0"/>
              <a:t>Third level</a:t>
            </a:r>
            <a:endParaRPr lang="en-US" altLang="zh-TW" dirty="0"/>
          </a:p>
          <a:p>
            <a:pPr lvl="3"/>
            <a:r>
              <a:rPr lang="en-US" altLang="zh-TW" dirty="0"/>
              <a:t>Fourth level</a:t>
            </a:r>
            <a:endParaRPr lang="en-US" altLang="zh-TW" dirty="0"/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125536"/>
            <a:ext cx="5384800" cy="4227699"/>
          </a:xfrm>
        </p:spPr>
        <p:txBody>
          <a:bodyPr/>
          <a:lstStyle>
            <a:lvl1pPr>
              <a:defRPr sz="3735"/>
            </a:lvl1pPr>
            <a:lvl2pPr>
              <a:defRPr sz="3200"/>
            </a:lvl2pPr>
            <a:lvl3pPr>
              <a:defRPr sz="2400"/>
            </a:lvl3pPr>
            <a:lvl4pPr>
              <a:defRPr sz="2135"/>
            </a:lvl4pPr>
            <a:lvl5pPr>
              <a:defRPr sz="2135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dirty="0"/>
              <a:t>Click to edit Master text styles</a:t>
            </a:r>
            <a:endParaRPr lang="en-US" altLang="zh-TW" dirty="0"/>
          </a:p>
          <a:p>
            <a:pPr lvl="1"/>
            <a:r>
              <a:rPr lang="en-US" altLang="zh-TW" dirty="0"/>
              <a:t>Second level</a:t>
            </a:r>
            <a:endParaRPr lang="en-US" altLang="zh-TW" dirty="0"/>
          </a:p>
          <a:p>
            <a:pPr lvl="2"/>
            <a:r>
              <a:rPr lang="en-US" altLang="zh-TW" dirty="0"/>
              <a:t>Third level</a:t>
            </a:r>
            <a:endParaRPr lang="en-US" altLang="zh-TW" dirty="0"/>
          </a:p>
          <a:p>
            <a:pPr lvl="3"/>
            <a:r>
              <a:rPr lang="en-US" altLang="zh-TW" dirty="0"/>
              <a:t>Fourth level</a:t>
            </a:r>
            <a:endParaRPr lang="en-US" altLang="zh-TW" dirty="0"/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2" y="1268773"/>
            <a:ext cx="5386917" cy="639763"/>
          </a:xfrm>
        </p:spPr>
        <p:txBody>
          <a:bodyPr anchor="b"/>
          <a:lstStyle>
            <a:lvl1pPr marL="0" indent="0">
              <a:buNone/>
              <a:defRPr sz="2665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Click to edit Master text styles</a:t>
            </a:r>
            <a:endParaRPr lang="en-US" alt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2" y="1908535"/>
            <a:ext cx="5386917" cy="3951288"/>
          </a:xfrm>
        </p:spPr>
        <p:txBody>
          <a:bodyPr/>
          <a:lstStyle>
            <a:lvl1pPr>
              <a:defRPr sz="2665"/>
            </a:lvl1pPr>
            <a:lvl2pPr>
              <a:defRPr sz="2135"/>
            </a:lvl2pPr>
            <a:lvl3pPr>
              <a:defRPr sz="1865"/>
            </a:lvl3pPr>
            <a:lvl4pPr>
              <a:defRPr sz="1865"/>
            </a:lvl4pPr>
            <a:lvl5pPr>
              <a:defRPr sz="1865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dirty="0"/>
              <a:t>Click to edit Master text styles</a:t>
            </a:r>
            <a:endParaRPr lang="en-US" altLang="zh-TW" dirty="0"/>
          </a:p>
          <a:p>
            <a:pPr lvl="1"/>
            <a:r>
              <a:rPr lang="en-US" altLang="zh-TW" dirty="0"/>
              <a:t>Second level</a:t>
            </a:r>
            <a:endParaRPr lang="en-US" altLang="zh-TW" dirty="0"/>
          </a:p>
          <a:p>
            <a:pPr lvl="2"/>
            <a:r>
              <a:rPr lang="en-US" altLang="zh-TW" dirty="0"/>
              <a:t>Third level</a:t>
            </a:r>
            <a:endParaRPr lang="en-US" altLang="zh-TW" dirty="0"/>
          </a:p>
          <a:p>
            <a:pPr lvl="3"/>
            <a:r>
              <a:rPr lang="en-US" altLang="zh-TW" dirty="0"/>
              <a:t>Fourth level</a:t>
            </a:r>
            <a:endParaRPr lang="en-US" altLang="zh-TW" dirty="0"/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73" y="1268773"/>
            <a:ext cx="5389033" cy="639763"/>
          </a:xfrm>
        </p:spPr>
        <p:txBody>
          <a:bodyPr anchor="b"/>
          <a:lstStyle>
            <a:lvl1pPr marL="0" indent="0">
              <a:buNone/>
              <a:defRPr sz="2665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Click to edit Master text styles</a:t>
            </a:r>
            <a:endParaRPr lang="en-US" altLang="zh-TW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73" y="1908535"/>
            <a:ext cx="5389033" cy="3951288"/>
          </a:xfrm>
        </p:spPr>
        <p:txBody>
          <a:bodyPr/>
          <a:lstStyle>
            <a:lvl1pPr>
              <a:defRPr sz="2665"/>
            </a:lvl1pPr>
            <a:lvl2pPr>
              <a:defRPr sz="2135"/>
            </a:lvl2pPr>
            <a:lvl3pPr>
              <a:defRPr sz="1865"/>
            </a:lvl3pPr>
            <a:lvl4pPr>
              <a:defRPr sz="1865"/>
            </a:lvl4pPr>
            <a:lvl5pPr>
              <a:defRPr sz="1865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/>
              <a:t>Click to edit Master text styles</a:t>
            </a:r>
            <a:endParaRPr lang="en-US" altLang="zh-TW"/>
          </a:p>
          <a:p>
            <a:pPr lvl="1"/>
            <a:r>
              <a:rPr lang="en-US" altLang="zh-TW"/>
              <a:t>Second level</a:t>
            </a:r>
            <a:endParaRPr lang="en-US" altLang="zh-TW"/>
          </a:p>
          <a:p>
            <a:pPr lvl="2"/>
            <a:r>
              <a:rPr lang="en-US" altLang="zh-TW"/>
              <a:t>Third level</a:t>
            </a:r>
            <a:endParaRPr lang="en-US" altLang="zh-TW"/>
          </a:p>
          <a:p>
            <a:pPr lvl="3"/>
            <a:r>
              <a:rPr lang="en-US" altLang="zh-TW"/>
              <a:t>Fourth level</a:t>
            </a:r>
            <a:endParaRPr lang="en-US" altLang="zh-TW"/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  <p:sp>
        <p:nvSpPr>
          <p:cNvPr id="8" name="標題 1"/>
          <p:cNvSpPr>
            <a:spLocks noGrp="1"/>
          </p:cNvSpPr>
          <p:nvPr>
            <p:ph type="title"/>
          </p:nvPr>
        </p:nvSpPr>
        <p:spPr>
          <a:xfrm>
            <a:off x="624421" y="144466"/>
            <a:ext cx="10943167" cy="692151"/>
          </a:xfrm>
        </p:spPr>
        <p:txBody>
          <a:bodyPr/>
          <a:lstStyle/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6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4" y="273056"/>
            <a:ext cx="681566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/>
              <a:t>Click to edit Master text styles</a:t>
            </a:r>
            <a:endParaRPr lang="en-US" altLang="zh-TW"/>
          </a:p>
          <a:p>
            <a:pPr lvl="1"/>
            <a:r>
              <a:rPr lang="en-US" altLang="zh-TW"/>
              <a:t>Second level</a:t>
            </a:r>
            <a:endParaRPr lang="en-US" altLang="zh-TW"/>
          </a:p>
          <a:p>
            <a:pPr lvl="2"/>
            <a:r>
              <a:rPr lang="en-US" altLang="zh-TW"/>
              <a:t>Third level</a:t>
            </a:r>
            <a:endParaRPr lang="en-US" altLang="zh-TW"/>
          </a:p>
          <a:p>
            <a:pPr lvl="3"/>
            <a:r>
              <a:rPr lang="en-US" altLang="zh-TW"/>
              <a:t>Fourth level</a:t>
            </a:r>
            <a:endParaRPr lang="en-US" altLang="zh-TW"/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6" y="1435104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/>
              <a:t>Click to edit Master text styles</a:t>
            </a:r>
            <a:endParaRPr lang="en-US" altLang="zh-TW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TW" noProof="0"/>
              <a:t>Click icon to add picture</a:t>
            </a:r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41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/>
              <a:t>Click to edit Master text styles</a:t>
            </a:r>
            <a:endParaRPr lang="en-US" altLang="zh-TW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  <a:endParaRPr lang="en-US" altLang="zh-TW"/>
          </a:p>
          <a:p>
            <a:pPr lvl="1"/>
            <a:r>
              <a:rPr lang="en-US" altLang="zh-TW"/>
              <a:t>Second level</a:t>
            </a:r>
            <a:endParaRPr lang="en-US" altLang="zh-TW"/>
          </a:p>
          <a:p>
            <a:pPr lvl="2"/>
            <a:r>
              <a:rPr lang="en-US" altLang="zh-TW"/>
              <a:t>Third level</a:t>
            </a:r>
            <a:endParaRPr lang="en-US" altLang="zh-TW"/>
          </a:p>
          <a:p>
            <a:pPr lvl="3"/>
            <a:r>
              <a:rPr lang="en-US" altLang="zh-TW"/>
              <a:t>Fourth level</a:t>
            </a:r>
            <a:endParaRPr lang="en-US" altLang="zh-TW"/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image" Target="../media/image3.png"/><Relationship Id="rId15" Type="http://schemas.openxmlformats.org/officeDocument/2006/relationships/image" Target="../media/image2.jpeg"/><Relationship Id="rId14" Type="http://schemas.openxmlformats.org/officeDocument/2006/relationships/image" Target="../media/image1.png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2.xml"/><Relationship Id="rId8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0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1049867" y="144466"/>
            <a:ext cx="10517721" cy="69215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TW" altLang="en-US" dirty="0"/>
              <a:t>按一下以編輯母片標題樣式</a:t>
            </a:r>
            <a:endParaRPr lang="zh-TW" altLang="en-US" dirty="0"/>
          </a:p>
        </p:txBody>
      </p:sp>
      <p:sp>
        <p:nvSpPr>
          <p:cNvPr id="1028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125537"/>
            <a:ext cx="10972800" cy="489585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TW" altLang="en-US" dirty="0"/>
              <a:t>按一下以編輯母片</a:t>
            </a:r>
            <a:endParaRPr lang="zh-TW" altLang="en-US" dirty="0"/>
          </a:p>
          <a:p>
            <a:pPr lvl="1"/>
            <a:r>
              <a:rPr lang="zh-TW" altLang="en-US" dirty="0"/>
              <a:t>按一下以編輯母片</a:t>
            </a:r>
            <a:endParaRPr lang="zh-TW" altLang="en-US" dirty="0"/>
          </a:p>
          <a:p>
            <a:pPr lvl="1"/>
            <a:endParaRPr lang="zh-TW" altLang="en-US" dirty="0"/>
          </a:p>
          <a:p>
            <a:pPr lvl="0"/>
            <a:endParaRPr lang="en-US" altLang="zh-TW" dirty="0"/>
          </a:p>
        </p:txBody>
      </p:sp>
      <p:pic>
        <p:nvPicPr>
          <p:cNvPr id="1029" name="Picture 25" descr="name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" y="6357940"/>
            <a:ext cx="5111751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7"/>
          <p:cNvSpPr/>
          <p:nvPr/>
        </p:nvSpPr>
        <p:spPr>
          <a:xfrm>
            <a:off x="792808" y="6581777"/>
            <a:ext cx="357482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  <a:latin typeface="Arial" panose="020B0604020202090204" pitchFamily="34" charset="0"/>
                <a:ea typeface="PMingLiU" pitchFamily="18" charset="-120"/>
                <a:cs typeface="Arial" panose="020B0604020202090204" pitchFamily="34" charset="0"/>
              </a:rPr>
              <a:t>National Tsing Hua University ® copyright OIA</a:t>
            </a:r>
            <a:endParaRPr lang="zh-TW" altLang="en-US" sz="1200" b="1" dirty="0">
              <a:solidFill>
                <a:schemeClr val="bg1"/>
              </a:solidFill>
              <a:latin typeface="Arial" panose="020B0604020202090204" pitchFamily="34" charset="0"/>
              <a:ea typeface="PMingLiU" pitchFamily="18" charset="-120"/>
              <a:cs typeface="Arial" panose="020B0604020202090204" pitchFamily="34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908055"/>
            <a:ext cx="12192000" cy="144463"/>
          </a:xfrm>
          <a:prstGeom prst="rect">
            <a:avLst/>
          </a:prstGeom>
          <a:solidFill>
            <a:srgbClr val="990099"/>
          </a:solidFill>
          <a:ln w="15875">
            <a:noFill/>
            <a:miter lim="800000"/>
          </a:ln>
          <a:effectLst>
            <a:prstShdw prst="shdw18" dist="17961" dir="13500000">
              <a:srgbClr val="990099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endParaRPr lang="zh-TW" altLang="en-US" sz="1800">
              <a:ea typeface="PMingLiU" pitchFamily="18" charset="-120"/>
            </a:endParaRPr>
          </a:p>
        </p:txBody>
      </p:sp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65849"/>
            <a:ext cx="12192000" cy="719139"/>
          </a:xfrm>
          <a:prstGeom prst="rect">
            <a:avLst/>
          </a:prstGeom>
          <a:solidFill>
            <a:srgbClr val="990099"/>
          </a:solidFill>
          <a:ln w="15875">
            <a:noFill/>
            <a:miter lim="800000"/>
          </a:ln>
          <a:effectLst>
            <a:prstShdw prst="shdw18" dist="17961" dir="13500000">
              <a:srgbClr val="990099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endParaRPr lang="zh-TW" altLang="en-US" sz="1800">
              <a:ea typeface="PMingLiU" pitchFamily="18" charset="-120"/>
            </a:endParaRPr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08017" y="6524628"/>
            <a:ext cx="2844800" cy="339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solidFill>
                  <a:schemeClr val="bg1"/>
                </a:solidFill>
                <a:latin typeface="Arial" panose="020B0604020202090204" pitchFamily="34" charset="0"/>
                <a:ea typeface="PMingLiU" pitchFamily="18" charset="-120"/>
              </a:defRPr>
            </a:lvl1pPr>
          </a:lstStyle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  <p:pic>
        <p:nvPicPr>
          <p:cNvPr id="14" name="圖片 13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80" y="124614"/>
            <a:ext cx="916587" cy="672311"/>
          </a:xfrm>
          <a:prstGeom prst="rect">
            <a:avLst/>
          </a:prstGeom>
        </p:spPr>
      </p:pic>
      <p:grpSp>
        <p:nvGrpSpPr>
          <p:cNvPr id="2" name="群組 1"/>
          <p:cNvGrpSpPr/>
          <p:nvPr userDrawn="1"/>
        </p:nvGrpSpPr>
        <p:grpSpPr>
          <a:xfrm>
            <a:off x="86980" y="6239920"/>
            <a:ext cx="3223375" cy="569415"/>
            <a:chOff x="86980" y="6239920"/>
            <a:chExt cx="3223375" cy="569415"/>
          </a:xfrm>
        </p:grpSpPr>
        <p:pic>
          <p:nvPicPr>
            <p:cNvPr id="12" name="圖片 11"/>
            <p:cNvPicPr>
              <a:picLocks noChangeAspect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980" y="6239920"/>
              <a:ext cx="817930" cy="569415"/>
            </a:xfrm>
            <a:prstGeom prst="rect">
              <a:avLst/>
            </a:prstGeom>
          </p:spPr>
        </p:pic>
        <p:sp>
          <p:nvSpPr>
            <p:cNvPr id="15" name="矩形 14"/>
            <p:cNvSpPr/>
            <p:nvPr userDrawn="1"/>
          </p:nvSpPr>
          <p:spPr>
            <a:xfrm>
              <a:off x="829837" y="6347770"/>
              <a:ext cx="2480518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zh-CN" altLang="zh-TW" sz="1200" kern="100" dirty="0">
                  <a:solidFill>
                    <a:schemeClr val="bg1"/>
                  </a:solidFill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503050405090304" pitchFamily="18" charset="0"/>
                </a:rPr>
                <a:t>香港中文大学（深圳）数据科学院</a:t>
              </a:r>
              <a:endParaRPr lang="zh-TW" altLang="zh-TW" sz="1200" kern="100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50305040509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en-US" altLang="zh-TW" sz="1000" kern="100" dirty="0">
                  <a:solidFill>
                    <a:schemeClr val="bg1"/>
                  </a:solidFill>
                  <a:latin typeface="Times New Roman" panose="02020503050405090304" pitchFamily="18" charset="0"/>
                  <a:ea typeface="標楷體" pitchFamily="65" charset="-120"/>
                  <a:cs typeface="Times New Roman" panose="02020503050405090304" pitchFamily="18" charset="0"/>
                </a:rPr>
                <a:t>CUHK</a:t>
              </a:r>
              <a:r>
                <a:rPr lang="en-US" altLang="zh-TW" sz="1000" kern="100" dirty="0">
                  <a:solidFill>
                    <a:schemeClr val="bg1"/>
                  </a:solidFill>
                  <a:latin typeface="Times New Roman" panose="02020503050405090304" pitchFamily="18" charset="0"/>
                  <a:ea typeface="DengXian"/>
                  <a:cs typeface="Times New Roman" panose="02020503050405090304" pitchFamily="18" charset="0"/>
                </a:rPr>
                <a:t>-SZ Sc</a:t>
              </a:r>
              <a:r>
                <a:rPr lang="en-US" altLang="zh-TW" sz="1000" kern="100" dirty="0">
                  <a:solidFill>
                    <a:schemeClr val="bg1"/>
                  </a:solidFill>
                  <a:latin typeface="Times New Roman" panose="02020503050405090304" pitchFamily="18" charset="0"/>
                  <a:ea typeface="標楷體" pitchFamily="65" charset="-120"/>
                  <a:cs typeface="Times New Roman" panose="02020503050405090304" pitchFamily="18" charset="0"/>
                </a:rPr>
                <a:t>hool of Data Science</a:t>
              </a:r>
              <a:endParaRPr lang="zh-TW" altLang="zh-TW" sz="1000" kern="100" dirty="0">
                <a:solidFill>
                  <a:schemeClr val="bg1"/>
                </a:solidFill>
                <a:latin typeface="Calibri" pitchFamily="34" charset="0"/>
                <a:ea typeface="PMingLiU" pitchFamily="18" charset="-120"/>
                <a:cs typeface="Times New Roman" panose="02020503050405090304" pitchFamily="18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Calibri" pitchFamily="34" charset="0"/>
          <a:ea typeface="標楷體" pitchFamily="65" charset="-12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000" b="1">
          <a:solidFill>
            <a:schemeClr val="tx2"/>
          </a:solidFill>
          <a:latin typeface="MS Sans Serif"/>
          <a:ea typeface="MS Sans Serif"/>
          <a:cs typeface="MS Sans Serif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000" b="1">
          <a:solidFill>
            <a:schemeClr val="tx2"/>
          </a:solidFill>
          <a:latin typeface="MS Sans Serif"/>
          <a:ea typeface="MS Sans Serif"/>
          <a:cs typeface="MS Sans Serif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000" b="1">
          <a:solidFill>
            <a:schemeClr val="tx2"/>
          </a:solidFill>
          <a:latin typeface="MS Sans Serif"/>
          <a:ea typeface="MS Sans Serif"/>
          <a:cs typeface="MS Sans Serif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000" b="1">
          <a:solidFill>
            <a:schemeClr val="tx2"/>
          </a:solidFill>
          <a:latin typeface="MS Sans Serif"/>
          <a:ea typeface="MS Sans Serif"/>
          <a:cs typeface="MS Sans Serif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FF"/>
        </a:buClr>
        <a:buSzPct val="80000"/>
        <a:buFont typeface="Wingdings" panose="05000000000000000000" pitchFamily="2" charset="2"/>
        <a:buChar char="l"/>
        <a:defRPr kumimoji="1" sz="3735">
          <a:solidFill>
            <a:schemeClr val="tx1"/>
          </a:solidFill>
          <a:latin typeface="Calibri" pitchFamily="34" charset="0"/>
          <a:ea typeface="標楷體" pitchFamily="65" charset="-120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00FF"/>
        </a:buClr>
        <a:buSzPct val="90000"/>
        <a:buFont typeface="Arial" panose="020B0604020202090204" pitchFamily="34" charset="0"/>
        <a:buChar char="–"/>
        <a:defRPr kumimoji="1" sz="3200">
          <a:solidFill>
            <a:schemeClr val="tx1"/>
          </a:solidFill>
          <a:latin typeface="Calibri" pitchFamily="34" charset="0"/>
          <a:ea typeface="標楷體" pitchFamily="65" charset="-12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1D65F-25B7-47C5-85DC-B1A2A3BE76D7}" type="slidenum">
              <a:rPr lang="zh-TW" altLang="en-US" smtClean="0"/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8.svg"/><Relationship Id="rId1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image" Target="../media/image9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0.png"/></Relationships>
</file>

<file path=ppt/slides/_rels/slide3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2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0.png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471" y="1406845"/>
            <a:ext cx="11396871" cy="1882455"/>
          </a:xfrm>
        </p:spPr>
        <p:txBody>
          <a:bodyPr/>
          <a:lstStyle/>
          <a:p>
            <a:r>
              <a:rPr lang="en-US" altLang="zh-CN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Enhanced IPC Mechanism: </a:t>
            </a:r>
            <a:br>
              <a:rPr lang="en-US" altLang="zh-CN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CN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Design &amp; Implementation</a:t>
            </a:r>
            <a:endParaRPr lang="zh-TW" alt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68701"/>
            <a:ext cx="8534400" cy="1882455"/>
          </a:xfrm>
        </p:spPr>
        <p:txBody>
          <a:bodyPr/>
          <a:lstStyle/>
          <a:p>
            <a:r>
              <a:rPr lang="en-US" altLang="zh-TW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en-US" altLang="zh-CN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eiqin</a:t>
            </a:r>
            <a:r>
              <a:rPr lang="en-US" altLang="zh-CN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Pan 225040150</a:t>
            </a:r>
            <a:endParaRPr lang="en-US" altLang="zh-CN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Jiayi Chen 225040157</a:t>
            </a:r>
            <a:endParaRPr lang="en-US" altLang="zh-TW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zh-TW" sz="3200" dirty="0"/>
              <a:t>School of </a:t>
            </a:r>
            <a:r>
              <a:rPr lang="en-US" altLang="zh-CN" sz="3200" dirty="0"/>
              <a:t>Data </a:t>
            </a:r>
            <a:r>
              <a:rPr lang="en-US" altLang="zh-TW" sz="3200" dirty="0"/>
              <a:t>Science</a:t>
            </a:r>
            <a:endParaRPr lang="en-US" altLang="zh-TW" sz="3200" dirty="0"/>
          </a:p>
          <a:p>
            <a:r>
              <a:rPr lang="en-US" altLang="zh-TW" sz="3200" dirty="0"/>
              <a:t>Chinese University of Hong Kong, Shenzhen</a:t>
            </a:r>
            <a:endParaRPr lang="en-US" altLang="zh-TW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System design – Data Structure</a:t>
            </a:r>
            <a:endParaRPr lang="en-US" dirty="0"/>
          </a:p>
        </p:txBody>
      </p:sp>
      <p:sp>
        <p:nvSpPr>
          <p:cNvPr id="4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 bwMode="auto">
          <a:xfrm>
            <a:off x="6236366" y="1438182"/>
            <a:ext cx="4951128" cy="491706"/>
          </a:xfrm>
          <a:prstGeom prst="rect">
            <a:avLst/>
          </a:prstGeom>
          <a:solidFill>
            <a:srgbClr val="FFFFCC"/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9" name="椭圆 8"/>
          <p:cNvSpPr/>
          <p:nvPr/>
        </p:nvSpPr>
        <p:spPr bwMode="auto">
          <a:xfrm>
            <a:off x="6305377" y="1438182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0" name="椭圆 9"/>
          <p:cNvSpPr/>
          <p:nvPr/>
        </p:nvSpPr>
        <p:spPr bwMode="auto">
          <a:xfrm>
            <a:off x="6866094" y="1438182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1" name="椭圆 10"/>
          <p:cNvSpPr/>
          <p:nvPr/>
        </p:nvSpPr>
        <p:spPr bwMode="auto">
          <a:xfrm>
            <a:off x="7426811" y="1438182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3" name="椭圆 12"/>
          <p:cNvSpPr/>
          <p:nvPr/>
        </p:nvSpPr>
        <p:spPr bwMode="auto">
          <a:xfrm>
            <a:off x="8815446" y="1438182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4" name="椭圆 13"/>
          <p:cNvSpPr/>
          <p:nvPr/>
        </p:nvSpPr>
        <p:spPr bwMode="auto">
          <a:xfrm>
            <a:off x="10533538" y="1450117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5" name="椭圆 14"/>
          <p:cNvSpPr/>
          <p:nvPr/>
        </p:nvSpPr>
        <p:spPr bwMode="auto">
          <a:xfrm>
            <a:off x="9390756" y="1426247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6" name="椭圆 15"/>
          <p:cNvSpPr/>
          <p:nvPr/>
        </p:nvSpPr>
        <p:spPr bwMode="auto">
          <a:xfrm>
            <a:off x="9942847" y="1426247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cxnSp>
        <p:nvCxnSpPr>
          <p:cNvPr id="20" name="直接箭头连接符 19"/>
          <p:cNvCxnSpPr/>
          <p:nvPr/>
        </p:nvCxnSpPr>
        <p:spPr bwMode="auto">
          <a:xfrm flipV="1">
            <a:off x="7701043" y="1995590"/>
            <a:ext cx="0" cy="391498"/>
          </a:xfrm>
          <a:prstGeom prst="straightConnector1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直接箭头连接符 20"/>
          <p:cNvCxnSpPr/>
          <p:nvPr/>
        </p:nvCxnSpPr>
        <p:spPr bwMode="auto">
          <a:xfrm flipV="1">
            <a:off x="6549513" y="1995590"/>
            <a:ext cx="0" cy="391498"/>
          </a:xfrm>
          <a:prstGeom prst="straightConnector1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2" name="文本框 21"/>
          <p:cNvSpPr txBox="1"/>
          <p:nvPr/>
        </p:nvSpPr>
        <p:spPr>
          <a:xfrm>
            <a:off x="8116925" y="1547317"/>
            <a:ext cx="59953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·····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6105531" y="2355561"/>
            <a:ext cx="94890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head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7226590" y="2387088"/>
            <a:ext cx="94890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tail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cxnSp>
        <p:nvCxnSpPr>
          <p:cNvPr id="26" name="直接连接符 25"/>
          <p:cNvCxnSpPr>
            <a:stCxn id="16" idx="3"/>
          </p:cNvCxnSpPr>
          <p:nvPr/>
        </p:nvCxnSpPr>
        <p:spPr bwMode="auto">
          <a:xfrm flipH="1">
            <a:off x="9077273" y="1845944"/>
            <a:ext cx="937583" cy="2009859"/>
          </a:xfrm>
          <a:prstGeom prst="line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直接连接符 26"/>
          <p:cNvCxnSpPr>
            <a:stCxn id="16" idx="5"/>
          </p:cNvCxnSpPr>
          <p:nvPr/>
        </p:nvCxnSpPr>
        <p:spPr bwMode="auto">
          <a:xfrm>
            <a:off x="10362544" y="1845944"/>
            <a:ext cx="1074366" cy="2059636"/>
          </a:xfrm>
          <a:prstGeom prst="line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" name="矩形: 圆角 28"/>
          <p:cNvSpPr/>
          <p:nvPr/>
        </p:nvSpPr>
        <p:spPr bwMode="auto">
          <a:xfrm>
            <a:off x="8984348" y="3786992"/>
            <a:ext cx="2488350" cy="1789288"/>
          </a:xfrm>
          <a:prstGeom prst="roundRect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8767737" y="3773753"/>
            <a:ext cx="2173856" cy="1754326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…</a:t>
            </a:r>
            <a:endParaRPr lang="en-US" altLang="zh-CN" dirty="0">
              <a:ea typeface="標楷體" pitchFamily="65" charset="-120"/>
              <a:cs typeface="Calibri" pitchFamily="34" charset="0"/>
            </a:endParaRPr>
          </a:p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……</a:t>
            </a:r>
            <a:endParaRPr lang="en-US" altLang="zh-CN" dirty="0">
              <a:ea typeface="標楷體" pitchFamily="65" charset="-120"/>
              <a:cs typeface="Calibri" pitchFamily="34" charset="0"/>
            </a:endParaRPr>
          </a:p>
          <a:p>
            <a:r>
              <a:rPr lang="en-US" altLang="zh-CN" dirty="0" err="1">
                <a:ea typeface="標楷體" pitchFamily="65" charset="-120"/>
                <a:cs typeface="Calibri" pitchFamily="34" charset="0"/>
              </a:rPr>
              <a:t>xxxxxx</a:t>
            </a:r>
            <a:endParaRPr lang="en-US" altLang="zh-CN" dirty="0">
              <a:ea typeface="標楷體" pitchFamily="65" charset="-120"/>
              <a:cs typeface="Calibri" pitchFamily="34" charset="0"/>
            </a:endParaRPr>
          </a:p>
          <a:p>
            <a:r>
              <a:rPr lang="en-US" altLang="zh-CN" dirty="0" err="1">
                <a:ea typeface="標楷體" pitchFamily="65" charset="-120"/>
                <a:cs typeface="Calibri" pitchFamily="34" charset="0"/>
              </a:rPr>
              <a:t>xxxxxxxx</a:t>
            </a:r>
            <a:endParaRPr lang="en-US" altLang="zh-CN" dirty="0">
              <a:ea typeface="標楷體" pitchFamily="65" charset="-120"/>
              <a:cs typeface="Calibri" pitchFamily="34" charset="0"/>
            </a:endParaRPr>
          </a:p>
          <a:p>
            <a:r>
              <a:rPr lang="en-US" altLang="zh-CN" dirty="0" err="1">
                <a:ea typeface="標楷體" pitchFamily="65" charset="-120"/>
                <a:cs typeface="Calibri" pitchFamily="34" charset="0"/>
              </a:rPr>
              <a:t>xxxxxxxxxxx</a:t>
            </a:r>
            <a:endParaRPr lang="en-US" altLang="zh-CN" dirty="0">
              <a:ea typeface="標楷體" pitchFamily="65" charset="-120"/>
              <a:cs typeface="Calibri" pitchFamily="34" charset="0"/>
            </a:endParaRPr>
          </a:p>
          <a:p>
            <a:r>
              <a:rPr lang="en-US" altLang="zh-CN" dirty="0" err="1">
                <a:ea typeface="標楷體" pitchFamily="65" charset="-120"/>
                <a:cs typeface="Calibri" pitchFamily="34" charset="0"/>
              </a:rPr>
              <a:t>xxxxxxx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cxnSp>
        <p:nvCxnSpPr>
          <p:cNvPr id="37" name="直接箭头连接符 36"/>
          <p:cNvCxnSpPr/>
          <p:nvPr/>
        </p:nvCxnSpPr>
        <p:spPr bwMode="auto">
          <a:xfrm>
            <a:off x="8302768" y="4569395"/>
            <a:ext cx="651232" cy="0"/>
          </a:xfrm>
          <a:prstGeom prst="straightConnector1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8" name="文本框 37"/>
          <p:cNvSpPr txBox="1"/>
          <p:nvPr/>
        </p:nvSpPr>
        <p:spPr>
          <a:xfrm>
            <a:off x="7519261" y="4384729"/>
            <a:ext cx="94890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offset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44" name="右大括号 43"/>
          <p:cNvSpPr/>
          <p:nvPr/>
        </p:nvSpPr>
        <p:spPr bwMode="auto">
          <a:xfrm>
            <a:off x="10779391" y="4384729"/>
            <a:ext cx="306770" cy="923027"/>
          </a:xfrm>
          <a:prstGeom prst="rightBrace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90204" pitchFamily="34" charset="0"/>
                <a:ea typeface="PMingLiU" pitchFamily="18" charset="-120"/>
              </a:rPr>
              <a:t>len</a:t>
            </a:r>
            <a:endParaRPr kumimoji="1" lang="zh-CN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58" name="文本框 57"/>
          <p:cNvSpPr txBox="1"/>
          <p:nvPr/>
        </p:nvSpPr>
        <p:spPr>
          <a:xfrm>
            <a:off x="9697467" y="3281874"/>
            <a:ext cx="94890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page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59" name="文本框 58"/>
          <p:cNvSpPr txBox="1"/>
          <p:nvPr/>
        </p:nvSpPr>
        <p:spPr>
          <a:xfrm>
            <a:off x="5243763" y="1478161"/>
            <a:ext cx="94890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buffer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3" name="矩形: 圆角 2"/>
          <p:cNvSpPr/>
          <p:nvPr/>
        </p:nvSpPr>
        <p:spPr bwMode="auto">
          <a:xfrm>
            <a:off x="818980" y="1636792"/>
            <a:ext cx="3033621" cy="1869923"/>
          </a:xfrm>
          <a:prstGeom prst="roundRect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/>
              <a:t>struct </a:t>
            </a:r>
            <a:r>
              <a:rPr lang="en-US" altLang="zh-CN" b="1" dirty="0" err="1"/>
              <a:t>buffer_node</a:t>
            </a:r>
            <a:r>
              <a:rPr lang="en-US" altLang="zh-CN" b="1" dirty="0"/>
              <a:t> {</a:t>
            </a:r>
            <a:br>
              <a:rPr lang="en-US" altLang="zh-CN" b="1" dirty="0"/>
            </a:br>
            <a:r>
              <a:rPr lang="en-US" altLang="zh-CN" b="1" dirty="0"/>
              <a:t>struct page *page; </a:t>
            </a:r>
            <a:br>
              <a:rPr lang="en-US" altLang="zh-CN" b="1" dirty="0"/>
            </a:br>
            <a:r>
              <a:rPr lang="en-US" altLang="zh-CN" b="1" dirty="0"/>
              <a:t>unsigned int offset; </a:t>
            </a:r>
            <a:br>
              <a:rPr lang="en-US" altLang="zh-CN" b="1" dirty="0"/>
            </a:br>
            <a:r>
              <a:rPr lang="en-US" altLang="zh-CN" b="1" dirty="0"/>
              <a:t>unsigned int </a:t>
            </a:r>
            <a:r>
              <a:rPr lang="en-US" altLang="zh-CN" b="1" dirty="0" err="1"/>
              <a:t>len</a:t>
            </a:r>
            <a:r>
              <a:rPr lang="en-US" altLang="zh-CN" b="1" dirty="0"/>
              <a:t>; </a:t>
            </a:r>
            <a:br>
              <a:rPr lang="en-US" altLang="zh-CN" b="1" dirty="0"/>
            </a:br>
            <a:r>
              <a:rPr lang="en-US" altLang="zh-CN" b="1" dirty="0"/>
              <a:t>};</a:t>
            </a:r>
            <a:endParaRPr kumimoji="1" lang="en-US" altLang="zh-CN" b="1" dirty="0">
              <a:latin typeface="Arial" panose="020B0604020202090204" pitchFamily="34" charset="0"/>
              <a:ea typeface="PMingLiU" pitchFamily="18" charset="-12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System design – Data Structure</a:t>
            </a:r>
            <a:endParaRPr lang="en-US" dirty="0"/>
          </a:p>
        </p:txBody>
      </p:sp>
      <p:sp>
        <p:nvSpPr>
          <p:cNvPr id="4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  <p:sp>
        <p:nvSpPr>
          <p:cNvPr id="3" name="矩形: 圆角 2"/>
          <p:cNvSpPr/>
          <p:nvPr/>
        </p:nvSpPr>
        <p:spPr bwMode="auto">
          <a:xfrm>
            <a:off x="590367" y="1452126"/>
            <a:ext cx="3273253" cy="1869923"/>
          </a:xfrm>
          <a:prstGeom prst="roundRect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r>
              <a:rPr lang="en-US" altLang="zh-CN" b="1" dirty="0"/>
              <a:t>struct </a:t>
            </a:r>
            <a:r>
              <a:rPr lang="en-US" altLang="zh-CN" b="1" dirty="0" err="1"/>
              <a:t>cgroup_pipe_entry</a:t>
            </a:r>
            <a:r>
              <a:rPr lang="en-US" altLang="zh-CN" b="1" dirty="0"/>
              <a:t> </a:t>
            </a:r>
            <a:endParaRPr lang="en-US" altLang="zh-CN" b="1" dirty="0"/>
          </a:p>
          <a:p>
            <a:r>
              <a:rPr lang="en-US" altLang="zh-CN" b="1" dirty="0"/>
              <a:t>{</a:t>
            </a:r>
            <a:endParaRPr lang="en-US" altLang="zh-CN" b="1" dirty="0"/>
          </a:p>
          <a:p>
            <a:r>
              <a:rPr lang="en-US" altLang="zh-CN" b="1" dirty="0"/>
              <a:t>    struct </a:t>
            </a:r>
            <a:r>
              <a:rPr lang="en-US" altLang="zh-CN" b="1" dirty="0" err="1"/>
              <a:t>rb_node</a:t>
            </a:r>
            <a:r>
              <a:rPr lang="en-US" altLang="zh-CN" b="1" dirty="0"/>
              <a:t> node;</a:t>
            </a:r>
            <a:endParaRPr lang="en-US" altLang="zh-CN" b="1" dirty="0"/>
          </a:p>
          <a:p>
            <a:r>
              <a:rPr lang="en-US" altLang="zh-CN" b="1" dirty="0"/>
              <a:t>    u64 </a:t>
            </a:r>
            <a:r>
              <a:rPr lang="en-US" altLang="zh-CN" b="1" dirty="0" err="1"/>
              <a:t>cgroup_id</a:t>
            </a:r>
            <a:r>
              <a:rPr lang="en-US" altLang="zh-CN" b="1" dirty="0"/>
              <a:t>;</a:t>
            </a:r>
            <a:endParaRPr lang="en-US" altLang="zh-CN" b="1" dirty="0"/>
          </a:p>
          <a:p>
            <a:r>
              <a:rPr lang="en-US" altLang="zh-CN" b="1" dirty="0"/>
              <a:t>    struct </a:t>
            </a:r>
            <a:r>
              <a:rPr lang="en-US" altLang="zh-CN" b="1" dirty="0" err="1"/>
              <a:t>data_node</a:t>
            </a:r>
            <a:r>
              <a:rPr lang="en-US" altLang="zh-CN" b="1" dirty="0"/>
              <a:t> *pipe;</a:t>
            </a:r>
            <a:endParaRPr lang="en-US" altLang="zh-CN" b="1" dirty="0"/>
          </a:p>
          <a:p>
            <a:r>
              <a:rPr lang="en-US" altLang="zh-CN" b="1" dirty="0"/>
              <a:t>};</a:t>
            </a:r>
            <a:endParaRPr lang="en-US" altLang="zh-CN" b="1" dirty="0"/>
          </a:p>
        </p:txBody>
      </p:sp>
      <p:sp>
        <p:nvSpPr>
          <p:cNvPr id="5" name="椭圆 4"/>
          <p:cNvSpPr/>
          <p:nvPr/>
        </p:nvSpPr>
        <p:spPr bwMode="auto">
          <a:xfrm>
            <a:off x="8219859" y="1220387"/>
            <a:ext cx="648046" cy="692151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6" name="椭圆 5"/>
          <p:cNvSpPr/>
          <p:nvPr/>
        </p:nvSpPr>
        <p:spPr bwMode="auto">
          <a:xfrm>
            <a:off x="8004359" y="3401057"/>
            <a:ext cx="648046" cy="692151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7" name="椭圆 6"/>
          <p:cNvSpPr/>
          <p:nvPr/>
        </p:nvSpPr>
        <p:spPr bwMode="auto">
          <a:xfrm>
            <a:off x="7477083" y="2285430"/>
            <a:ext cx="648046" cy="692151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2" name="椭圆 11"/>
          <p:cNvSpPr/>
          <p:nvPr/>
        </p:nvSpPr>
        <p:spPr bwMode="auto">
          <a:xfrm>
            <a:off x="8951414" y="2296529"/>
            <a:ext cx="648046" cy="692151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8" name="椭圆 17"/>
          <p:cNvSpPr/>
          <p:nvPr/>
        </p:nvSpPr>
        <p:spPr bwMode="auto">
          <a:xfrm>
            <a:off x="6889422" y="3401057"/>
            <a:ext cx="648046" cy="692151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cxnSp>
        <p:nvCxnSpPr>
          <p:cNvPr id="30" name="直接连接符 29"/>
          <p:cNvCxnSpPr>
            <a:stCxn id="5" idx="4"/>
            <a:endCxn id="7" idx="0"/>
          </p:cNvCxnSpPr>
          <p:nvPr/>
        </p:nvCxnSpPr>
        <p:spPr bwMode="auto">
          <a:xfrm flipH="1">
            <a:off x="7801106" y="1912538"/>
            <a:ext cx="742776" cy="372892"/>
          </a:xfrm>
          <a:prstGeom prst="line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直接连接符 34"/>
          <p:cNvCxnSpPr>
            <a:stCxn id="12" idx="0"/>
            <a:endCxn id="5" idx="4"/>
          </p:cNvCxnSpPr>
          <p:nvPr/>
        </p:nvCxnSpPr>
        <p:spPr bwMode="auto">
          <a:xfrm flipH="1" flipV="1">
            <a:off x="8543882" y="1912538"/>
            <a:ext cx="731555" cy="383991"/>
          </a:xfrm>
          <a:prstGeom prst="line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直接连接符 39"/>
          <p:cNvCxnSpPr>
            <a:stCxn id="7" idx="4"/>
            <a:endCxn id="18" idx="0"/>
          </p:cNvCxnSpPr>
          <p:nvPr/>
        </p:nvCxnSpPr>
        <p:spPr bwMode="auto">
          <a:xfrm flipH="1">
            <a:off x="7213445" y="2977581"/>
            <a:ext cx="587661" cy="423476"/>
          </a:xfrm>
          <a:prstGeom prst="line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直接连接符 44"/>
          <p:cNvCxnSpPr>
            <a:stCxn id="7" idx="4"/>
            <a:endCxn id="6" idx="0"/>
          </p:cNvCxnSpPr>
          <p:nvPr/>
        </p:nvCxnSpPr>
        <p:spPr bwMode="auto">
          <a:xfrm>
            <a:off x="7801106" y="2977581"/>
            <a:ext cx="527276" cy="423476"/>
          </a:xfrm>
          <a:prstGeom prst="line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8" name="矩形 47"/>
          <p:cNvSpPr/>
          <p:nvPr/>
        </p:nvSpPr>
        <p:spPr bwMode="auto">
          <a:xfrm>
            <a:off x="5927114" y="4870383"/>
            <a:ext cx="1683076" cy="505845"/>
          </a:xfrm>
          <a:prstGeom prst="rect">
            <a:avLst/>
          </a:prstGeom>
          <a:solidFill>
            <a:schemeClr val="accent4">
              <a:lumMod val="75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90204" pitchFamily="34" charset="0"/>
                <a:ea typeface="PMingLiU" pitchFamily="18" charset="-120"/>
              </a:rPr>
              <a:t>pipe</a:t>
            </a:r>
            <a:endParaRPr kumimoji="1" lang="zh-CN" altLang="en-US" sz="1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50" name="矩形 49"/>
          <p:cNvSpPr/>
          <p:nvPr/>
        </p:nvSpPr>
        <p:spPr bwMode="auto">
          <a:xfrm>
            <a:off x="2525137" y="4794301"/>
            <a:ext cx="1354020" cy="5058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5875" cap="flat" cmpd="sng" algn="ctr">
            <a:solidFill>
              <a:srgbClr val="FFFF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90204" pitchFamily="34" charset="0"/>
                <a:ea typeface="PMingLiU" pitchFamily="18" charset="-120"/>
              </a:rPr>
              <a:t>Process 2</a:t>
            </a:r>
            <a:endParaRPr kumimoji="1" lang="zh-CN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51" name="矩形 50"/>
          <p:cNvSpPr/>
          <p:nvPr/>
        </p:nvSpPr>
        <p:spPr bwMode="auto">
          <a:xfrm>
            <a:off x="3826585" y="4200636"/>
            <a:ext cx="1354020" cy="5058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5875" cap="flat" cmpd="sng" algn="ctr">
            <a:solidFill>
              <a:srgbClr val="FFFF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90204" pitchFamily="34" charset="0"/>
                <a:ea typeface="PMingLiU" pitchFamily="18" charset="-120"/>
              </a:rPr>
              <a:t>Process 1</a:t>
            </a:r>
            <a:endParaRPr kumimoji="1" lang="zh-CN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52" name="矩形 51"/>
          <p:cNvSpPr/>
          <p:nvPr/>
        </p:nvSpPr>
        <p:spPr bwMode="auto">
          <a:xfrm>
            <a:off x="3543055" y="5459652"/>
            <a:ext cx="1354020" cy="5058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5875" cap="flat" cmpd="sng" algn="ctr">
            <a:solidFill>
              <a:srgbClr val="FFFF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90204" pitchFamily="34" charset="0"/>
                <a:ea typeface="PMingLiU" pitchFamily="18" charset="-120"/>
              </a:rPr>
              <a:t>Process 3</a:t>
            </a:r>
            <a:endParaRPr kumimoji="1" lang="zh-CN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cxnSp>
        <p:nvCxnSpPr>
          <p:cNvPr id="55" name="直接箭头连接符 54"/>
          <p:cNvCxnSpPr>
            <a:stCxn id="51" idx="3"/>
          </p:cNvCxnSpPr>
          <p:nvPr/>
        </p:nvCxnSpPr>
        <p:spPr bwMode="auto">
          <a:xfrm>
            <a:off x="5180605" y="4453559"/>
            <a:ext cx="746509" cy="505845"/>
          </a:xfrm>
          <a:prstGeom prst="straightConnector1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7" name="直接箭头连接符 56"/>
          <p:cNvCxnSpPr>
            <a:stCxn id="50" idx="3"/>
            <a:endCxn id="48" idx="1"/>
          </p:cNvCxnSpPr>
          <p:nvPr/>
        </p:nvCxnSpPr>
        <p:spPr bwMode="auto">
          <a:xfrm>
            <a:off x="3879157" y="5047224"/>
            <a:ext cx="2047957" cy="76082"/>
          </a:xfrm>
          <a:prstGeom prst="straightConnector1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1" name="直接箭头连接符 60"/>
          <p:cNvCxnSpPr>
            <a:stCxn id="52" idx="3"/>
          </p:cNvCxnSpPr>
          <p:nvPr/>
        </p:nvCxnSpPr>
        <p:spPr bwMode="auto">
          <a:xfrm flipV="1">
            <a:off x="4897075" y="5267198"/>
            <a:ext cx="1030039" cy="445377"/>
          </a:xfrm>
          <a:prstGeom prst="straightConnector1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5" name="直接箭头连接符 64"/>
          <p:cNvCxnSpPr>
            <a:stCxn id="48" idx="0"/>
            <a:endCxn id="18" idx="4"/>
          </p:cNvCxnSpPr>
          <p:nvPr/>
        </p:nvCxnSpPr>
        <p:spPr bwMode="auto">
          <a:xfrm flipV="1">
            <a:off x="6768652" y="4093208"/>
            <a:ext cx="444793" cy="777175"/>
          </a:xfrm>
          <a:prstGeom prst="straightConnector1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Enhance </a:t>
            </a:r>
            <a:r>
              <a:rPr lang="en-US" altLang="zh-TW" dirty="0" err="1"/>
              <a:t>ipc</a:t>
            </a:r>
            <a:r>
              <a:rPr lang="en-US" altLang="zh-TW" dirty="0"/>
              <a:t> mechanism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idx="1"/>
          </p:nvPr>
        </p:nvSpPr>
        <p:spPr>
          <a:xfrm>
            <a:off x="1073362" y="2225447"/>
            <a:ext cx="7772400" cy="2181286"/>
          </a:xfrm>
        </p:spPr>
        <p:txBody>
          <a:bodyPr>
            <a:noAutofit/>
          </a:bodyPr>
          <a:lstStyle/>
          <a:p>
            <a:r>
              <a:rPr lang="en-US" altLang="zh-CN" sz="3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Introduction</a:t>
            </a:r>
            <a:endParaRPr lang="en-US" altLang="zh-TW" sz="3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32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System Design</a:t>
            </a:r>
            <a:endParaRPr lang="en-US" altLang="zh-CN" sz="3200" dirty="0">
              <a:solidFill>
                <a:srgbClr val="FF0000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3200" dirty="0" err="1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Inplementation</a:t>
            </a:r>
            <a:endParaRPr lang="en-US" altLang="zh-CN" sz="3200" dirty="0" err="1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3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Testing</a:t>
            </a:r>
            <a:endParaRPr lang="en-US" altLang="zh-CN" sz="3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3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QA</a:t>
            </a:r>
            <a:endParaRPr lang="en-US" altLang="zh-CN" sz="3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503050405090304" pitchFamily="18" charset="0"/>
                <a:cs typeface="Times New Roman" panose="02020503050405090304" pitchFamily="18" charset="0"/>
              </a:rPr>
              <a:t>Implementation - Open/Release</a:t>
            </a:r>
            <a:endParaRPr kumimoji="1" lang="zh-TW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5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  <p:sp>
        <p:nvSpPr>
          <p:cNvPr id="4" name="內容版面配置區 2"/>
          <p:cNvSpPr txBox="1"/>
          <p:nvPr/>
        </p:nvSpPr>
        <p:spPr bwMode="auto">
          <a:xfrm>
            <a:off x="150866" y="836617"/>
            <a:ext cx="4328614" cy="227819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80000"/>
              <a:buFont typeface="Wingdings" panose="05000000000000000000" pitchFamily="2" charset="2"/>
              <a:buChar char="l"/>
              <a:defRPr kumimoji="1" sz="3735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90000"/>
              <a:buFont typeface="Arial" panose="020B0604020202090204" pitchFamily="34" charset="0"/>
              <a:buChar char="–"/>
              <a:defRPr kumimoji="1" sz="3200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665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135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endParaRPr lang="en-US" altLang="zh-TW" sz="2400" kern="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TW" sz="2400" kern="0" dirty="0">
                <a:latin typeface="Times New Roman" panose="02020503050405090304" pitchFamily="18" charset="0"/>
                <a:cs typeface="Times New Roman" panose="02020503050405090304" pitchFamily="18" charset="0"/>
              </a:rPr>
              <a:t>Obtain the </a:t>
            </a:r>
            <a:r>
              <a:rPr lang="en-US" altLang="zh-TW" sz="2400" kern="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cgroup</a:t>
            </a:r>
            <a:r>
              <a:rPr lang="en-US" altLang="zh-TW" sz="2400" kern="0" dirty="0">
                <a:latin typeface="Times New Roman" panose="02020503050405090304" pitchFamily="18" charset="0"/>
                <a:cs typeface="Times New Roman" panose="02020503050405090304" pitchFamily="18" charset="0"/>
              </a:rPr>
              <a:t> ID of the current process</a:t>
            </a:r>
            <a:endParaRPr lang="en-US" altLang="zh-TW" sz="2400" kern="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>
              <a:buNone/>
            </a:pPr>
            <a:endParaRPr lang="en-US" altLang="zh-TW" sz="2400" kern="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2400" kern="0" dirty="0">
                <a:latin typeface="Times New Roman" panose="02020503050405090304" pitchFamily="18" charset="0"/>
                <a:cs typeface="Times New Roman" panose="02020503050405090304" pitchFamily="18" charset="0"/>
              </a:rPr>
              <a:t>Search for or create pipe instances in the red-black tree</a:t>
            </a:r>
            <a:endParaRPr lang="en-US" altLang="zh-CN" sz="2400" kern="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>
              <a:buNone/>
            </a:pPr>
            <a:endParaRPr lang="en-US" altLang="zh-CN" sz="2400" kern="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2400" kern="0" dirty="0">
                <a:latin typeface="Times New Roman" panose="02020503050405090304" pitchFamily="18" charset="0"/>
                <a:cs typeface="Times New Roman" panose="02020503050405090304" pitchFamily="18" charset="0"/>
              </a:rPr>
              <a:t>Store the instance pointer in the private data of the file</a:t>
            </a:r>
            <a:endParaRPr lang="en-US" altLang="zh-CN" sz="2400" kern="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endParaRPr lang="en-US" altLang="zh-CN" sz="2400" kern="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2400" kern="0" dirty="0">
                <a:latin typeface="Times New Roman" panose="02020503050405090304" pitchFamily="18" charset="0"/>
                <a:cs typeface="Times New Roman" panose="02020503050405090304" pitchFamily="18" charset="0"/>
              </a:rPr>
              <a:t>Update the reader/writer count based on the open mode</a:t>
            </a:r>
            <a:endParaRPr lang="zh-CN" altLang="en-US" sz="2400" kern="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endParaRPr lang="en-US" altLang="zh-TW" sz="2400" kern="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6" name="矩形: 圆角 5"/>
          <p:cNvSpPr/>
          <p:nvPr/>
        </p:nvSpPr>
        <p:spPr bwMode="auto">
          <a:xfrm>
            <a:off x="5890097" y="2530597"/>
            <a:ext cx="2575724" cy="564699"/>
          </a:xfrm>
          <a:prstGeom prst="roundRect">
            <a:avLst/>
          </a:prstGeom>
          <a:solidFill>
            <a:srgbClr val="FFFFCC"/>
          </a:solidFill>
          <a:ln w="15875" cap="flat" cmpd="sng" algn="ctr">
            <a:solidFill>
              <a:srgbClr val="FFFF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90204" pitchFamily="34" charset="0"/>
                <a:ea typeface="PMingLiU" pitchFamily="18" charset="-120"/>
              </a:rPr>
              <a:t>FMODE_READ/WRITE </a:t>
            </a:r>
            <a:endParaRPr kumimoji="1" lang="en-US" altLang="zh-CN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9" name="箭头: 上下 8"/>
          <p:cNvSpPr/>
          <p:nvPr/>
        </p:nvSpPr>
        <p:spPr bwMode="auto">
          <a:xfrm>
            <a:off x="5400743" y="1683607"/>
            <a:ext cx="396815" cy="3994030"/>
          </a:xfrm>
          <a:prstGeom prst="upDownArrow">
            <a:avLst/>
          </a:prstGeom>
          <a:noFill/>
          <a:ln w="15875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0" name="箭头: 上下 9"/>
          <p:cNvSpPr/>
          <p:nvPr/>
        </p:nvSpPr>
        <p:spPr bwMode="auto">
          <a:xfrm>
            <a:off x="8650899" y="1683607"/>
            <a:ext cx="396815" cy="3994030"/>
          </a:xfrm>
          <a:prstGeom prst="upDownArrow">
            <a:avLst/>
          </a:prstGeom>
          <a:noFill/>
          <a:ln w="15875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1" name="矩形: 圆角 10"/>
          <p:cNvSpPr/>
          <p:nvPr/>
        </p:nvSpPr>
        <p:spPr bwMode="auto">
          <a:xfrm>
            <a:off x="5890097" y="1940943"/>
            <a:ext cx="2575724" cy="497144"/>
          </a:xfrm>
          <a:prstGeom prst="roundRect">
            <a:avLst/>
          </a:prstGeom>
          <a:solidFill>
            <a:srgbClr val="FFFFCC"/>
          </a:solidFill>
          <a:ln w="15875" cap="flat" cmpd="sng" algn="ctr">
            <a:solidFill>
              <a:srgbClr val="FFFF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90204" pitchFamily="34" charset="0"/>
                <a:ea typeface="PMingLiU" pitchFamily="18" charset="-120"/>
              </a:rPr>
              <a:t>Cgroup</a:t>
            </a:r>
            <a:r>
              <a:rPr kumimoji="1" lang="en-US" altLang="zh-CN" dirty="0" err="1">
                <a:latin typeface="Arial" panose="020B0604020202090204" pitchFamily="34" charset="0"/>
                <a:ea typeface="PMingLiU" pitchFamily="18" charset="-120"/>
              </a:rPr>
              <a:t>_id</a:t>
            </a:r>
            <a:endParaRPr kumimoji="1" lang="en-US" altLang="zh-CN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2" name="箭头: 上下 11"/>
          <p:cNvSpPr/>
          <p:nvPr/>
        </p:nvSpPr>
        <p:spPr bwMode="auto">
          <a:xfrm>
            <a:off x="11596779" y="1683607"/>
            <a:ext cx="396815" cy="3994030"/>
          </a:xfrm>
          <a:prstGeom prst="upDownArrow">
            <a:avLst/>
          </a:prstGeom>
          <a:noFill/>
          <a:ln w="15875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3" name="矩形: 圆角 12"/>
          <p:cNvSpPr/>
          <p:nvPr/>
        </p:nvSpPr>
        <p:spPr bwMode="auto">
          <a:xfrm>
            <a:off x="5797558" y="4677249"/>
            <a:ext cx="2760802" cy="497144"/>
          </a:xfrm>
          <a:prstGeom prst="roundRect">
            <a:avLst/>
          </a:prstGeom>
          <a:solidFill>
            <a:srgbClr val="FFFFCC"/>
          </a:solidFill>
          <a:ln w="15875" cap="flat" cmpd="sng" algn="ctr">
            <a:solidFill>
              <a:srgbClr val="FFFF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r>
              <a:rPr lang="en-US" altLang="zh-CN" b="1" dirty="0" err="1"/>
              <a:t>filp</a:t>
            </a:r>
            <a:r>
              <a:rPr lang="en-US" altLang="zh-CN" b="1" dirty="0"/>
              <a:t>-&gt;</a:t>
            </a:r>
            <a:r>
              <a:rPr lang="en-US" altLang="zh-CN" b="1" dirty="0" err="1"/>
              <a:t>private_data</a:t>
            </a:r>
            <a:r>
              <a:rPr lang="en-US" altLang="zh-CN" b="1" dirty="0"/>
              <a:t> = pipe</a:t>
            </a:r>
            <a:endParaRPr lang="en-US" altLang="zh-CN" b="1" dirty="0"/>
          </a:p>
        </p:txBody>
      </p:sp>
      <p:sp>
        <p:nvSpPr>
          <p:cNvPr id="14" name="矩形: 圆角 13"/>
          <p:cNvSpPr/>
          <p:nvPr/>
        </p:nvSpPr>
        <p:spPr bwMode="auto">
          <a:xfrm>
            <a:off x="9047714" y="3095296"/>
            <a:ext cx="2575724" cy="497144"/>
          </a:xfrm>
          <a:prstGeom prst="roundRect">
            <a:avLst/>
          </a:prstGeom>
          <a:solidFill>
            <a:srgbClr val="FFFFCC"/>
          </a:solidFill>
          <a:ln w="15875" cap="flat" cmpd="sng" algn="ctr">
            <a:solidFill>
              <a:srgbClr val="FFFF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90204" pitchFamily="34" charset="0"/>
                <a:ea typeface="PMingLiU" pitchFamily="18" charset="-120"/>
              </a:rPr>
              <a:t>Allocate/Find instance</a:t>
            </a:r>
            <a:endParaRPr kumimoji="1" lang="en-US" altLang="zh-CN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5" name="矩形: 圆角 14"/>
          <p:cNvSpPr/>
          <p:nvPr/>
        </p:nvSpPr>
        <p:spPr bwMode="auto">
          <a:xfrm>
            <a:off x="9047714" y="3767363"/>
            <a:ext cx="2575724" cy="497144"/>
          </a:xfrm>
          <a:prstGeom prst="roundRect">
            <a:avLst/>
          </a:prstGeom>
          <a:solidFill>
            <a:srgbClr val="FFFFCC"/>
          </a:solidFill>
          <a:ln w="15875" cap="flat" cmpd="sng" algn="ctr">
            <a:solidFill>
              <a:srgbClr val="FFFF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90204" pitchFamily="34" charset="0"/>
                <a:ea typeface="PMingLiU" pitchFamily="18" charset="-120"/>
              </a:rPr>
              <a:t>Reader/Writer ++</a:t>
            </a:r>
            <a:endParaRPr kumimoji="1" lang="en-US" altLang="zh-CN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5168514" y="1226350"/>
            <a:ext cx="921977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b="1" dirty="0">
                <a:ea typeface="標楷體" pitchFamily="65" charset="-120"/>
                <a:cs typeface="Calibri" pitchFamily="34" charset="0"/>
              </a:rPr>
              <a:t>user</a:t>
            </a:r>
            <a:endParaRPr lang="zh-CN" altLang="en-US" b="1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8388317" y="1226350"/>
            <a:ext cx="921977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b="1" dirty="0">
                <a:ea typeface="標楷體" pitchFamily="65" charset="-120"/>
                <a:cs typeface="Calibri" pitchFamily="34" charset="0"/>
              </a:rPr>
              <a:t>device</a:t>
            </a:r>
            <a:endParaRPr lang="zh-CN" altLang="en-US" b="1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11270023" y="1226350"/>
            <a:ext cx="921977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b="1" dirty="0">
                <a:ea typeface="標楷體" pitchFamily="65" charset="-120"/>
                <a:cs typeface="Calibri" pitchFamily="34" charset="0"/>
              </a:rPr>
              <a:t>pipe</a:t>
            </a:r>
            <a:endParaRPr lang="zh-CN" altLang="en-US" b="1" dirty="0">
              <a:ea typeface="標楷體" pitchFamily="65" charset="-12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503050405090304" pitchFamily="18" charset="0"/>
                <a:cs typeface="Times New Roman" panose="02020503050405090304" pitchFamily="18" charset="0"/>
              </a:rPr>
              <a:t>Implementation - Open/Release</a:t>
            </a:r>
            <a:endParaRPr kumimoji="1" lang="zh-TW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5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  <p:sp>
        <p:nvSpPr>
          <p:cNvPr id="4" name="內容版面配置區 2"/>
          <p:cNvSpPr txBox="1"/>
          <p:nvPr/>
        </p:nvSpPr>
        <p:spPr bwMode="auto">
          <a:xfrm>
            <a:off x="150866" y="836617"/>
            <a:ext cx="4328614" cy="227819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80000"/>
              <a:buFont typeface="Wingdings" panose="05000000000000000000" pitchFamily="2" charset="2"/>
              <a:buChar char="l"/>
              <a:defRPr kumimoji="1" sz="3735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90000"/>
              <a:buFont typeface="Arial" panose="020B0604020202090204" pitchFamily="34" charset="0"/>
              <a:buChar char="–"/>
              <a:defRPr kumimoji="1" sz="3200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665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135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endParaRPr lang="en-US" altLang="zh-TW" sz="2400" kern="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TW" sz="2400" kern="0" dirty="0">
                <a:latin typeface="Times New Roman" panose="02020503050405090304" pitchFamily="18" charset="0"/>
                <a:cs typeface="Times New Roman" panose="02020503050405090304" pitchFamily="18" charset="0"/>
              </a:rPr>
              <a:t>Obtain the </a:t>
            </a:r>
            <a:r>
              <a:rPr lang="en-US" altLang="zh-TW" sz="2400" kern="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cgroup</a:t>
            </a:r>
            <a:r>
              <a:rPr lang="en-US" altLang="zh-TW" sz="2400" kern="0" dirty="0">
                <a:latin typeface="Times New Roman" panose="02020503050405090304" pitchFamily="18" charset="0"/>
                <a:cs typeface="Times New Roman" panose="02020503050405090304" pitchFamily="18" charset="0"/>
              </a:rPr>
              <a:t> ID of the current process</a:t>
            </a:r>
            <a:endParaRPr lang="en-US" altLang="zh-TW" sz="2400" kern="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>
              <a:buNone/>
            </a:pPr>
            <a:endParaRPr lang="en-US" altLang="zh-TW" sz="2400" kern="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2400" kern="0" dirty="0">
                <a:latin typeface="Times New Roman" panose="02020503050405090304" pitchFamily="18" charset="0"/>
                <a:cs typeface="Times New Roman" panose="02020503050405090304" pitchFamily="18" charset="0"/>
              </a:rPr>
              <a:t>Search for or create pipe instances in the red-black tree</a:t>
            </a:r>
            <a:endParaRPr lang="en-US" altLang="zh-CN" sz="2400" kern="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>
              <a:buNone/>
            </a:pPr>
            <a:endParaRPr lang="en-US" altLang="zh-CN" sz="2400" kern="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2400" kern="0" dirty="0">
                <a:latin typeface="Times New Roman" panose="02020503050405090304" pitchFamily="18" charset="0"/>
                <a:cs typeface="Times New Roman" panose="02020503050405090304" pitchFamily="18" charset="0"/>
              </a:rPr>
              <a:t>Store the instance pointer in the private data of the file</a:t>
            </a:r>
            <a:endParaRPr lang="en-US" altLang="zh-CN" sz="2400" kern="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endParaRPr lang="en-US" altLang="zh-CN" sz="2400" kern="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2400" kern="0" dirty="0">
                <a:latin typeface="Times New Roman" panose="02020503050405090304" pitchFamily="18" charset="0"/>
                <a:cs typeface="Times New Roman" panose="02020503050405090304" pitchFamily="18" charset="0"/>
              </a:rPr>
              <a:t>Update the reader/writer count based on the open mode</a:t>
            </a:r>
            <a:endParaRPr lang="zh-CN" altLang="en-US" sz="2400" kern="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endParaRPr lang="en-US" altLang="zh-TW" sz="2400" kern="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3" name="箭头: 右 2"/>
          <p:cNvSpPr/>
          <p:nvPr/>
        </p:nvSpPr>
        <p:spPr bwMode="auto">
          <a:xfrm>
            <a:off x="4641011" y="2769080"/>
            <a:ext cx="1690778" cy="241539"/>
          </a:xfrm>
          <a:prstGeom prst="rightArrow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648012" y="2745478"/>
            <a:ext cx="2518913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b="1" dirty="0"/>
              <a:t>Lock </a:t>
            </a:r>
            <a:r>
              <a:rPr lang="en-US" altLang="zh-CN" b="1" dirty="0" err="1"/>
              <a:t>cgroup</a:t>
            </a:r>
            <a:r>
              <a:rPr lang="en-US" altLang="zh-CN" b="1" dirty="0"/>
              <a:t> tree</a:t>
            </a:r>
            <a:endParaRPr lang="en-US" altLang="zh-CN" b="1" dirty="0"/>
          </a:p>
        </p:txBody>
      </p:sp>
      <p:sp>
        <p:nvSpPr>
          <p:cNvPr id="8" name="箭头: 右 7"/>
          <p:cNvSpPr/>
          <p:nvPr/>
        </p:nvSpPr>
        <p:spPr bwMode="auto">
          <a:xfrm>
            <a:off x="4641011" y="5147095"/>
            <a:ext cx="1690778" cy="241539"/>
          </a:xfrm>
          <a:prstGeom prst="rightArrow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6648012" y="5123493"/>
            <a:ext cx="2518913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b="1" dirty="0"/>
              <a:t>Lock pipe instance</a:t>
            </a:r>
            <a:endParaRPr lang="en-US" altLang="zh-CN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503050405090304" pitchFamily="18" charset="0"/>
                <a:cs typeface="Times New Roman" panose="02020503050405090304" pitchFamily="18" charset="0"/>
              </a:rPr>
              <a:t>Implementation - Open/Release</a:t>
            </a:r>
            <a:endParaRPr kumimoji="1" lang="zh-TW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5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  <p:sp>
        <p:nvSpPr>
          <p:cNvPr id="4" name="內容版面配置區 2"/>
          <p:cNvSpPr txBox="1"/>
          <p:nvPr/>
        </p:nvSpPr>
        <p:spPr bwMode="auto">
          <a:xfrm>
            <a:off x="254383" y="1179353"/>
            <a:ext cx="4328614" cy="4451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80000"/>
              <a:buFont typeface="Wingdings" panose="05000000000000000000" pitchFamily="2" charset="2"/>
              <a:buChar char="l"/>
              <a:defRPr kumimoji="1" sz="3735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90000"/>
              <a:buFont typeface="Arial" panose="020B0604020202090204" pitchFamily="34" charset="0"/>
              <a:buChar char="–"/>
              <a:defRPr kumimoji="1" sz="3200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665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135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endParaRPr lang="en-US" altLang="zh-TW" sz="2400" kern="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TW" sz="2400" kern="0" dirty="0">
                <a:latin typeface="Times New Roman" panose="02020503050405090304" pitchFamily="18" charset="0"/>
                <a:cs typeface="Times New Roman" panose="02020503050405090304" pitchFamily="18" charset="0"/>
              </a:rPr>
              <a:t>Obtain the pointer of the pipe instance</a:t>
            </a:r>
            <a:endParaRPr lang="en-US" altLang="zh-TW" sz="2400" kern="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>
              <a:buNone/>
            </a:pPr>
            <a:endParaRPr lang="en-US" altLang="zh-TW" sz="2400" kern="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2400" kern="0" dirty="0">
                <a:latin typeface="Times New Roman" panose="02020503050405090304" pitchFamily="18" charset="0"/>
                <a:cs typeface="Times New Roman" panose="02020503050405090304" pitchFamily="18" charset="0"/>
              </a:rPr>
              <a:t>Reduce the reader/writer count based on the open mode</a:t>
            </a:r>
            <a:endParaRPr lang="en-US" altLang="zh-CN" sz="2400" kern="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endParaRPr lang="en-US" altLang="zh-CN" sz="2400" kern="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2400" kern="0" dirty="0">
                <a:latin typeface="Times New Roman" panose="02020503050405090304" pitchFamily="18" charset="0"/>
                <a:cs typeface="Times New Roman" panose="02020503050405090304" pitchFamily="18" charset="0"/>
              </a:rPr>
              <a:t>Check whether the instance can be completely destroyed</a:t>
            </a:r>
            <a:endParaRPr lang="en-US" altLang="zh-TW" sz="2400" kern="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3" name="箭头: 右 2"/>
          <p:cNvSpPr/>
          <p:nvPr/>
        </p:nvSpPr>
        <p:spPr bwMode="auto">
          <a:xfrm>
            <a:off x="4685620" y="4336767"/>
            <a:ext cx="1690778" cy="241539"/>
          </a:xfrm>
          <a:prstGeom prst="rightArrow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692621" y="4313165"/>
            <a:ext cx="2518913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b="1" dirty="0"/>
              <a:t>Lock </a:t>
            </a:r>
            <a:r>
              <a:rPr lang="en-US" altLang="zh-CN" b="1" dirty="0" err="1"/>
              <a:t>cgroup</a:t>
            </a:r>
            <a:r>
              <a:rPr lang="en-US" altLang="zh-CN" b="1" dirty="0"/>
              <a:t> tree</a:t>
            </a:r>
            <a:endParaRPr lang="en-US" altLang="zh-CN" b="1" dirty="0"/>
          </a:p>
        </p:txBody>
      </p:sp>
      <p:sp>
        <p:nvSpPr>
          <p:cNvPr id="8" name="箭头: 右 7"/>
          <p:cNvSpPr/>
          <p:nvPr/>
        </p:nvSpPr>
        <p:spPr bwMode="auto">
          <a:xfrm>
            <a:off x="4685620" y="3083270"/>
            <a:ext cx="1690778" cy="241539"/>
          </a:xfrm>
          <a:prstGeom prst="rightArrow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6692621" y="3059668"/>
            <a:ext cx="2518913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b="1" dirty="0"/>
              <a:t>Lock pipe instance</a:t>
            </a:r>
            <a:endParaRPr lang="en-US" altLang="zh-CN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503050405090304" pitchFamily="18" charset="0"/>
                <a:cs typeface="Times New Roman" panose="02020503050405090304" pitchFamily="18" charset="0"/>
              </a:rPr>
              <a:t>Implementation – Read/Write</a:t>
            </a:r>
            <a:endParaRPr kumimoji="1" lang="zh-TW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9174" y="1301388"/>
            <a:ext cx="10112829" cy="1458684"/>
          </a:xfrm>
        </p:spPr>
        <p:txBody>
          <a:bodyPr/>
          <a:lstStyle/>
          <a:p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Overview</a:t>
            </a:r>
            <a:endParaRPr lang="en-US" altLang="zh-CN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endParaRPr lang="en-US" altLang="zh-TW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5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  <p:sp>
        <p:nvSpPr>
          <p:cNvPr id="4" name="矩形: 圆角 3"/>
          <p:cNvSpPr/>
          <p:nvPr/>
        </p:nvSpPr>
        <p:spPr bwMode="auto">
          <a:xfrm>
            <a:off x="479174" y="1867617"/>
            <a:ext cx="3454472" cy="3429002"/>
          </a:xfrm>
          <a:prstGeom prst="roundRect">
            <a:avLst/>
          </a:prstGeom>
          <a:solidFill>
            <a:srgbClr val="FFFFCC"/>
          </a:solidFill>
          <a:ln w="15875" cap="flat" cmpd="sng" algn="ctr">
            <a:solidFill>
              <a:srgbClr val="FFFF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r>
              <a:rPr lang="en-US" altLang="zh-CN" sz="2400" b="1" dirty="0"/>
              <a:t>Part 1: Initialization </a:t>
            </a:r>
            <a:endParaRPr lang="en-US" altLang="zh-CN" sz="2400" b="1" dirty="0"/>
          </a:p>
          <a:p>
            <a:r>
              <a:rPr lang="en-US" altLang="zh-CN" sz="2400" b="1" dirty="0"/>
              <a:t>and Lock Acquisition</a:t>
            </a:r>
            <a:endParaRPr lang="en-US" altLang="zh-CN" sz="2400" b="1" dirty="0"/>
          </a:p>
          <a:p>
            <a:endParaRPr lang="en-US" altLang="zh-CN" sz="2400" b="1" dirty="0"/>
          </a:p>
          <a:p>
            <a:r>
              <a:rPr lang="en-US" altLang="zh-CN" sz="2400" b="1" dirty="0"/>
              <a:t>1. Acquire file’s buffer</a:t>
            </a:r>
            <a:endParaRPr lang="en-US" altLang="zh-CN" sz="2400" b="1" dirty="0"/>
          </a:p>
          <a:p>
            <a:endParaRPr lang="en-US" altLang="zh-CN" sz="2400" b="1" dirty="0"/>
          </a:p>
          <a:p>
            <a:r>
              <a:rPr lang="en-US" altLang="zh-CN" sz="2400" b="1" dirty="0"/>
              <a:t>2. Acquire mutex lock</a:t>
            </a:r>
            <a:endParaRPr lang="en-US" altLang="zh-CN" sz="2400" b="1" dirty="0"/>
          </a:p>
        </p:txBody>
      </p:sp>
      <p:sp>
        <p:nvSpPr>
          <p:cNvPr id="9" name="箭头: 上下 8"/>
          <p:cNvSpPr/>
          <p:nvPr/>
        </p:nvSpPr>
        <p:spPr bwMode="auto">
          <a:xfrm>
            <a:off x="5081565" y="1802702"/>
            <a:ext cx="396815" cy="3994030"/>
          </a:xfrm>
          <a:prstGeom prst="upDownArrow">
            <a:avLst/>
          </a:prstGeom>
          <a:noFill/>
          <a:ln w="15875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0" name="箭头: 上下 9"/>
          <p:cNvSpPr/>
          <p:nvPr/>
        </p:nvSpPr>
        <p:spPr bwMode="auto">
          <a:xfrm>
            <a:off x="8331721" y="1802702"/>
            <a:ext cx="396815" cy="3994030"/>
          </a:xfrm>
          <a:prstGeom prst="upDownArrow">
            <a:avLst/>
          </a:prstGeom>
          <a:noFill/>
          <a:ln w="15875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1" name="矩形: 圆角 10"/>
          <p:cNvSpPr/>
          <p:nvPr/>
        </p:nvSpPr>
        <p:spPr bwMode="auto">
          <a:xfrm>
            <a:off x="5570919" y="2060038"/>
            <a:ext cx="2575724" cy="497144"/>
          </a:xfrm>
          <a:prstGeom prst="roundRect">
            <a:avLst/>
          </a:prstGeom>
          <a:solidFill>
            <a:srgbClr val="FFFFCC"/>
          </a:solidFill>
          <a:ln w="15875" cap="flat" cmpd="sng" algn="ctr">
            <a:solidFill>
              <a:srgbClr val="FFFF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dirty="0">
                <a:latin typeface="Arial" panose="020B0604020202090204" pitchFamily="34" charset="0"/>
                <a:ea typeface="PMingLiU" pitchFamily="18" charset="-120"/>
              </a:rPr>
              <a:t>Read() / Write()</a:t>
            </a:r>
            <a:endParaRPr kumimoji="1" lang="en-US" altLang="zh-CN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2" name="箭头: 上下 11"/>
          <p:cNvSpPr/>
          <p:nvPr/>
        </p:nvSpPr>
        <p:spPr bwMode="auto">
          <a:xfrm>
            <a:off x="11277601" y="1802702"/>
            <a:ext cx="396815" cy="3994030"/>
          </a:xfrm>
          <a:prstGeom prst="upDownArrow">
            <a:avLst/>
          </a:prstGeom>
          <a:noFill/>
          <a:ln w="15875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3" name="矩形: 圆角 12"/>
          <p:cNvSpPr/>
          <p:nvPr/>
        </p:nvSpPr>
        <p:spPr bwMode="auto">
          <a:xfrm>
            <a:off x="5535588" y="4477674"/>
            <a:ext cx="5641069" cy="497144"/>
          </a:xfrm>
          <a:prstGeom prst="roundRect">
            <a:avLst/>
          </a:prstGeom>
          <a:solidFill>
            <a:srgbClr val="FFFFCC"/>
          </a:solidFill>
          <a:ln w="15875" cap="flat" cmpd="sng" algn="ctr">
            <a:solidFill>
              <a:srgbClr val="FFFF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algn="ctr"/>
            <a:r>
              <a:rPr lang="en-US" altLang="zh-CN" b="1" dirty="0"/>
              <a:t>Copy data</a:t>
            </a:r>
            <a:endParaRPr lang="en-US" altLang="zh-CN" b="1" dirty="0"/>
          </a:p>
        </p:txBody>
      </p:sp>
      <p:sp>
        <p:nvSpPr>
          <p:cNvPr id="14" name="矩形: 圆角 13"/>
          <p:cNvSpPr/>
          <p:nvPr/>
        </p:nvSpPr>
        <p:spPr bwMode="auto">
          <a:xfrm>
            <a:off x="8701877" y="3264587"/>
            <a:ext cx="2575724" cy="497144"/>
          </a:xfrm>
          <a:prstGeom prst="roundRect">
            <a:avLst/>
          </a:prstGeom>
          <a:solidFill>
            <a:srgbClr val="FFFFCC"/>
          </a:solidFill>
          <a:ln w="15875" cap="flat" cmpd="sng" algn="ctr">
            <a:solidFill>
              <a:srgbClr val="FFFF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dirty="0">
                <a:latin typeface="Arial" panose="020B0604020202090204" pitchFamily="34" charset="0"/>
                <a:ea typeface="PMingLiU" pitchFamily="18" charset="-120"/>
              </a:rPr>
              <a:t>User buffer/pipe</a:t>
            </a:r>
            <a:endParaRPr kumimoji="1" lang="en-US" altLang="zh-CN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4849336" y="1345445"/>
            <a:ext cx="921977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b="1" dirty="0">
                <a:ea typeface="標楷體" pitchFamily="65" charset="-120"/>
                <a:cs typeface="Calibri" pitchFamily="34" charset="0"/>
              </a:rPr>
              <a:t>user</a:t>
            </a:r>
            <a:endParaRPr lang="zh-CN" altLang="en-US" b="1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8069139" y="1345445"/>
            <a:ext cx="921977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b="1" dirty="0">
                <a:ea typeface="標楷體" pitchFamily="65" charset="-120"/>
                <a:cs typeface="Calibri" pitchFamily="34" charset="0"/>
              </a:rPr>
              <a:t>device</a:t>
            </a:r>
            <a:endParaRPr lang="zh-CN" altLang="en-US" b="1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10950845" y="1345445"/>
            <a:ext cx="921977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b="1" dirty="0">
                <a:ea typeface="標楷體" pitchFamily="65" charset="-120"/>
                <a:cs typeface="Calibri" pitchFamily="34" charset="0"/>
              </a:rPr>
              <a:t>pipe</a:t>
            </a:r>
            <a:endParaRPr lang="zh-CN" altLang="en-US" b="1" dirty="0">
              <a:ea typeface="標楷體" pitchFamily="65" charset="-12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503050405090304" pitchFamily="18" charset="0"/>
                <a:cs typeface="Times New Roman" panose="02020503050405090304" pitchFamily="18" charset="0"/>
              </a:rPr>
              <a:t>Implementation – Read/Write</a:t>
            </a:r>
            <a:endParaRPr kumimoji="1" lang="zh-TW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9174" y="1301388"/>
            <a:ext cx="10112829" cy="1458684"/>
          </a:xfrm>
        </p:spPr>
        <p:txBody>
          <a:bodyPr/>
          <a:lstStyle/>
          <a:p>
            <a:pPr marL="0" indent="0">
              <a:buNone/>
            </a:pPr>
            <a:endParaRPr lang="en-US" altLang="zh-CN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endParaRPr lang="en-US" altLang="zh-TW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5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  <p:sp>
        <p:nvSpPr>
          <p:cNvPr id="4" name="矩形: 圆角 3"/>
          <p:cNvSpPr/>
          <p:nvPr/>
        </p:nvSpPr>
        <p:spPr bwMode="auto">
          <a:xfrm>
            <a:off x="479174" y="1750461"/>
            <a:ext cx="4843324" cy="4124128"/>
          </a:xfrm>
          <a:prstGeom prst="roundRect">
            <a:avLst/>
          </a:prstGeom>
          <a:solidFill>
            <a:srgbClr val="FFFFCC"/>
          </a:solidFill>
          <a:ln w="15875" cap="flat" cmpd="sng" algn="ctr">
            <a:solidFill>
              <a:srgbClr val="FFFF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>
              <a:lnSpc>
                <a:spcPct val="150000"/>
              </a:lnSpc>
            </a:pPr>
            <a:r>
              <a:rPr lang="en-US" altLang="zh-CN" sz="2400" b="1" dirty="0"/>
              <a:t>Part 2: Data Transfer Loop</a:t>
            </a:r>
            <a:endParaRPr lang="en-US" altLang="zh-CN" sz="2400" b="1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zh-CN" sz="2400" dirty="0"/>
              <a:t>Check pipe availability </a:t>
            </a:r>
            <a:endParaRPr lang="en-US" altLang="zh-CN" sz="24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zh-CN" sz="2400" dirty="0"/>
              <a:t>Calculate chunk size </a:t>
            </a:r>
            <a:endParaRPr lang="en-US" altLang="zh-CN" sz="24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zh-CN" sz="2400" b="1" dirty="0"/>
              <a:t>Copy to/from user ( )</a:t>
            </a:r>
            <a:endParaRPr lang="en-US" altLang="zh-CN" sz="2400" b="1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zh-CN" sz="2400" dirty="0"/>
              <a:t>Update buffer state</a:t>
            </a:r>
            <a:endParaRPr lang="en-US" altLang="zh-CN" sz="24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zh-CN" sz="2400" dirty="0"/>
              <a:t>Advance head/tail </a:t>
            </a:r>
            <a:endParaRPr lang="en-US" altLang="zh-CN" sz="24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zh-CN" sz="2400" dirty="0"/>
              <a:t>Check completion </a:t>
            </a:r>
            <a:endParaRPr lang="en-US" altLang="zh-CN" sz="2400" dirty="0"/>
          </a:p>
        </p:txBody>
      </p:sp>
      <p:sp>
        <p:nvSpPr>
          <p:cNvPr id="6" name="矩形 5"/>
          <p:cNvSpPr/>
          <p:nvPr/>
        </p:nvSpPr>
        <p:spPr bwMode="auto">
          <a:xfrm>
            <a:off x="6460653" y="1905904"/>
            <a:ext cx="4951128" cy="491706"/>
          </a:xfrm>
          <a:prstGeom prst="rect">
            <a:avLst/>
          </a:prstGeom>
          <a:solidFill>
            <a:srgbClr val="FFFFCC"/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7" name="椭圆 6"/>
          <p:cNvSpPr/>
          <p:nvPr/>
        </p:nvSpPr>
        <p:spPr bwMode="auto">
          <a:xfrm>
            <a:off x="6529664" y="1905904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8" name="椭圆 7"/>
          <p:cNvSpPr/>
          <p:nvPr/>
        </p:nvSpPr>
        <p:spPr bwMode="auto">
          <a:xfrm>
            <a:off x="7090381" y="1905904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9" name="椭圆 8"/>
          <p:cNvSpPr/>
          <p:nvPr/>
        </p:nvSpPr>
        <p:spPr bwMode="auto">
          <a:xfrm>
            <a:off x="7651098" y="1905904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0" name="椭圆 9"/>
          <p:cNvSpPr/>
          <p:nvPr/>
        </p:nvSpPr>
        <p:spPr bwMode="auto">
          <a:xfrm>
            <a:off x="9039733" y="1905904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1" name="椭圆 10"/>
          <p:cNvSpPr/>
          <p:nvPr/>
        </p:nvSpPr>
        <p:spPr bwMode="auto">
          <a:xfrm>
            <a:off x="10757825" y="1917839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2" name="椭圆 11"/>
          <p:cNvSpPr/>
          <p:nvPr/>
        </p:nvSpPr>
        <p:spPr bwMode="auto">
          <a:xfrm>
            <a:off x="9615043" y="1893969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3" name="椭圆 12"/>
          <p:cNvSpPr/>
          <p:nvPr/>
        </p:nvSpPr>
        <p:spPr bwMode="auto">
          <a:xfrm>
            <a:off x="10167134" y="1893969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cxnSp>
        <p:nvCxnSpPr>
          <p:cNvPr id="14" name="直接箭头连接符 13"/>
          <p:cNvCxnSpPr/>
          <p:nvPr/>
        </p:nvCxnSpPr>
        <p:spPr bwMode="auto">
          <a:xfrm flipV="1">
            <a:off x="7925330" y="2463312"/>
            <a:ext cx="0" cy="391498"/>
          </a:xfrm>
          <a:prstGeom prst="straightConnector1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直接箭头连接符 14"/>
          <p:cNvCxnSpPr/>
          <p:nvPr/>
        </p:nvCxnSpPr>
        <p:spPr bwMode="auto">
          <a:xfrm flipV="1">
            <a:off x="6773800" y="2463312"/>
            <a:ext cx="0" cy="391498"/>
          </a:xfrm>
          <a:prstGeom prst="straightConnector1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6" name="文本框 15"/>
          <p:cNvSpPr txBox="1"/>
          <p:nvPr/>
        </p:nvSpPr>
        <p:spPr>
          <a:xfrm>
            <a:off x="8341212" y="2015039"/>
            <a:ext cx="59953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·····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7482797" y="2870081"/>
            <a:ext cx="94890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head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6315429" y="2828265"/>
            <a:ext cx="94890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tail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5468050" y="1945883"/>
            <a:ext cx="94890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buffer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20" name="矩形: 圆角 19"/>
          <p:cNvSpPr/>
          <p:nvPr/>
        </p:nvSpPr>
        <p:spPr bwMode="auto">
          <a:xfrm>
            <a:off x="7673940" y="3760944"/>
            <a:ext cx="2488350" cy="1789288"/>
          </a:xfrm>
          <a:prstGeom prst="roundRect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7457329" y="3747705"/>
            <a:ext cx="2173856" cy="1754326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…</a:t>
            </a:r>
            <a:endParaRPr lang="en-US" altLang="zh-CN" dirty="0">
              <a:ea typeface="標楷體" pitchFamily="65" charset="-120"/>
              <a:cs typeface="Calibri" pitchFamily="34" charset="0"/>
            </a:endParaRPr>
          </a:p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……</a:t>
            </a:r>
            <a:endParaRPr lang="en-US" altLang="zh-CN" dirty="0">
              <a:ea typeface="標楷體" pitchFamily="65" charset="-120"/>
              <a:cs typeface="Calibri" pitchFamily="34" charset="0"/>
            </a:endParaRPr>
          </a:p>
          <a:p>
            <a:r>
              <a:rPr lang="en-US" altLang="zh-CN" dirty="0" err="1">
                <a:ea typeface="標楷體" pitchFamily="65" charset="-120"/>
                <a:cs typeface="Calibri" pitchFamily="34" charset="0"/>
              </a:rPr>
              <a:t>xxxxxx</a:t>
            </a:r>
            <a:endParaRPr lang="en-US" altLang="zh-CN" dirty="0">
              <a:ea typeface="標楷體" pitchFamily="65" charset="-120"/>
              <a:cs typeface="Calibri" pitchFamily="34" charset="0"/>
            </a:endParaRPr>
          </a:p>
          <a:p>
            <a:r>
              <a:rPr lang="en-US" altLang="zh-CN" dirty="0" err="1">
                <a:ea typeface="標楷體" pitchFamily="65" charset="-120"/>
                <a:cs typeface="Calibri" pitchFamily="34" charset="0"/>
              </a:rPr>
              <a:t>xxxxxxxx</a:t>
            </a:r>
            <a:endParaRPr lang="en-US" altLang="zh-CN" dirty="0">
              <a:ea typeface="標楷體" pitchFamily="65" charset="-120"/>
              <a:cs typeface="Calibri" pitchFamily="34" charset="0"/>
            </a:endParaRPr>
          </a:p>
          <a:p>
            <a:r>
              <a:rPr lang="en-US" altLang="zh-CN" dirty="0" err="1">
                <a:ea typeface="標楷體" pitchFamily="65" charset="-120"/>
                <a:cs typeface="Calibri" pitchFamily="34" charset="0"/>
              </a:rPr>
              <a:t>xxxxxxxxxxx</a:t>
            </a:r>
            <a:endParaRPr lang="en-US" altLang="zh-CN" dirty="0">
              <a:ea typeface="標楷體" pitchFamily="65" charset="-120"/>
              <a:cs typeface="Calibri" pitchFamily="34" charset="0"/>
            </a:endParaRPr>
          </a:p>
          <a:p>
            <a:r>
              <a:rPr lang="en-US" altLang="zh-CN" dirty="0" err="1">
                <a:ea typeface="標楷體" pitchFamily="65" charset="-120"/>
                <a:cs typeface="Calibri" pitchFamily="34" charset="0"/>
              </a:rPr>
              <a:t>xxxxxxx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cxnSp>
        <p:nvCxnSpPr>
          <p:cNvPr id="22" name="直接箭头连接符 21"/>
          <p:cNvCxnSpPr/>
          <p:nvPr/>
        </p:nvCxnSpPr>
        <p:spPr bwMode="auto">
          <a:xfrm>
            <a:off x="6992360" y="4543347"/>
            <a:ext cx="651232" cy="0"/>
          </a:xfrm>
          <a:prstGeom prst="straightConnector1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3" name="文本框 22"/>
          <p:cNvSpPr txBox="1"/>
          <p:nvPr/>
        </p:nvSpPr>
        <p:spPr>
          <a:xfrm>
            <a:off x="6208853" y="4358681"/>
            <a:ext cx="94890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offset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24" name="右大括号 23"/>
          <p:cNvSpPr/>
          <p:nvPr/>
        </p:nvSpPr>
        <p:spPr bwMode="auto">
          <a:xfrm>
            <a:off x="9468983" y="4358681"/>
            <a:ext cx="306770" cy="923027"/>
          </a:xfrm>
          <a:prstGeom prst="rightBrace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90204" pitchFamily="34" charset="0"/>
                <a:ea typeface="PMingLiU" pitchFamily="18" charset="-120"/>
              </a:rPr>
              <a:t>               len</a:t>
            </a:r>
            <a:endParaRPr kumimoji="1" lang="zh-CN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8387059" y="3255826"/>
            <a:ext cx="94890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page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503050405090304" pitchFamily="18" charset="0"/>
                <a:cs typeface="Times New Roman" panose="02020503050405090304" pitchFamily="18" charset="0"/>
              </a:rPr>
              <a:t>Implementation – Read/Write</a:t>
            </a:r>
            <a:endParaRPr kumimoji="1" lang="zh-TW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5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  <p:sp>
        <p:nvSpPr>
          <p:cNvPr id="4" name="矩形: 圆角 3"/>
          <p:cNvSpPr/>
          <p:nvPr/>
        </p:nvSpPr>
        <p:spPr bwMode="auto">
          <a:xfrm>
            <a:off x="479174" y="1750461"/>
            <a:ext cx="4843324" cy="4124128"/>
          </a:xfrm>
          <a:prstGeom prst="roundRect">
            <a:avLst/>
          </a:prstGeom>
          <a:solidFill>
            <a:srgbClr val="FFFFCC"/>
          </a:solidFill>
          <a:ln w="15875" cap="flat" cmpd="sng" algn="ctr">
            <a:solidFill>
              <a:srgbClr val="FFFF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>
              <a:lnSpc>
                <a:spcPct val="150000"/>
              </a:lnSpc>
            </a:pPr>
            <a:r>
              <a:rPr lang="en-US" altLang="zh-CN" sz="2400" b="1" dirty="0"/>
              <a:t>Part 2: Data Transfer Loop</a:t>
            </a:r>
            <a:endParaRPr lang="en-US" altLang="zh-CN" sz="2400" b="1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zh-CN" sz="2400" dirty="0"/>
              <a:t>Check pipe availability </a:t>
            </a:r>
            <a:endParaRPr lang="en-US" altLang="zh-CN" sz="24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zh-CN" sz="2400" dirty="0"/>
              <a:t>Calculate chunk size </a:t>
            </a:r>
            <a:endParaRPr lang="en-US" altLang="zh-CN" sz="24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zh-CN" sz="2400" b="1" dirty="0"/>
              <a:t>Copy to user ( )</a:t>
            </a:r>
            <a:endParaRPr lang="en-US" altLang="zh-CN" sz="2400" b="1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zh-CN" sz="2400" dirty="0"/>
              <a:t>Update buffer state</a:t>
            </a:r>
            <a:endParaRPr lang="en-US" altLang="zh-CN" sz="24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zh-CN" sz="2400" dirty="0"/>
              <a:t>Advance read pointer </a:t>
            </a:r>
            <a:endParaRPr lang="en-US" altLang="zh-CN" sz="24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zh-CN" sz="2400" dirty="0"/>
              <a:t>Check completion </a:t>
            </a:r>
            <a:endParaRPr lang="en-US" altLang="zh-CN" sz="2400" dirty="0"/>
          </a:p>
        </p:txBody>
      </p:sp>
      <p:sp>
        <p:nvSpPr>
          <p:cNvPr id="6" name="矩形 5"/>
          <p:cNvSpPr/>
          <p:nvPr/>
        </p:nvSpPr>
        <p:spPr bwMode="auto">
          <a:xfrm>
            <a:off x="6460653" y="1905904"/>
            <a:ext cx="4951128" cy="491706"/>
          </a:xfrm>
          <a:prstGeom prst="rect">
            <a:avLst/>
          </a:prstGeom>
          <a:solidFill>
            <a:srgbClr val="FFFFCC"/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7" name="椭圆 6"/>
          <p:cNvSpPr/>
          <p:nvPr/>
        </p:nvSpPr>
        <p:spPr bwMode="auto">
          <a:xfrm>
            <a:off x="6529664" y="1905904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8" name="椭圆 7"/>
          <p:cNvSpPr/>
          <p:nvPr/>
        </p:nvSpPr>
        <p:spPr bwMode="auto">
          <a:xfrm>
            <a:off x="7090381" y="1905904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9" name="椭圆 8"/>
          <p:cNvSpPr/>
          <p:nvPr/>
        </p:nvSpPr>
        <p:spPr bwMode="auto">
          <a:xfrm>
            <a:off x="7651098" y="1905904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0" name="椭圆 9"/>
          <p:cNvSpPr/>
          <p:nvPr/>
        </p:nvSpPr>
        <p:spPr bwMode="auto">
          <a:xfrm>
            <a:off x="9039733" y="1905904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1" name="椭圆 10"/>
          <p:cNvSpPr/>
          <p:nvPr/>
        </p:nvSpPr>
        <p:spPr bwMode="auto">
          <a:xfrm>
            <a:off x="10757825" y="1917839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2" name="椭圆 11"/>
          <p:cNvSpPr/>
          <p:nvPr/>
        </p:nvSpPr>
        <p:spPr bwMode="auto">
          <a:xfrm>
            <a:off x="9615043" y="1893969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3" name="椭圆 12"/>
          <p:cNvSpPr/>
          <p:nvPr/>
        </p:nvSpPr>
        <p:spPr bwMode="auto">
          <a:xfrm>
            <a:off x="10167134" y="1893969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cxnSp>
        <p:nvCxnSpPr>
          <p:cNvPr id="14" name="直接箭头连接符 13"/>
          <p:cNvCxnSpPr/>
          <p:nvPr/>
        </p:nvCxnSpPr>
        <p:spPr bwMode="auto">
          <a:xfrm flipV="1">
            <a:off x="7925330" y="2463312"/>
            <a:ext cx="0" cy="391498"/>
          </a:xfrm>
          <a:prstGeom prst="straightConnector1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直接箭头连接符 14"/>
          <p:cNvCxnSpPr/>
          <p:nvPr/>
        </p:nvCxnSpPr>
        <p:spPr bwMode="auto">
          <a:xfrm flipV="1">
            <a:off x="6773800" y="2463312"/>
            <a:ext cx="0" cy="391498"/>
          </a:xfrm>
          <a:prstGeom prst="straightConnector1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6" name="文本框 15"/>
          <p:cNvSpPr txBox="1"/>
          <p:nvPr/>
        </p:nvSpPr>
        <p:spPr>
          <a:xfrm>
            <a:off x="8341212" y="2015039"/>
            <a:ext cx="59953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·····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7438153" y="2948613"/>
            <a:ext cx="94890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head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6299347" y="2894183"/>
            <a:ext cx="94890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tail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5468050" y="1945883"/>
            <a:ext cx="94890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buffer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20" name="矩形: 圆角 19"/>
          <p:cNvSpPr/>
          <p:nvPr/>
        </p:nvSpPr>
        <p:spPr bwMode="auto">
          <a:xfrm>
            <a:off x="7673940" y="3760944"/>
            <a:ext cx="2488350" cy="1789288"/>
          </a:xfrm>
          <a:prstGeom prst="roundRect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7457329" y="3747705"/>
            <a:ext cx="2157714" cy="1754326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…</a:t>
            </a:r>
            <a:endParaRPr lang="en-US" altLang="zh-CN" dirty="0">
              <a:ea typeface="標楷體" pitchFamily="65" charset="-120"/>
              <a:cs typeface="Calibri" pitchFamily="34" charset="0"/>
            </a:endParaRPr>
          </a:p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……</a:t>
            </a:r>
            <a:endParaRPr lang="en-US" altLang="zh-CN" dirty="0">
              <a:ea typeface="標楷體" pitchFamily="65" charset="-120"/>
              <a:cs typeface="Calibri" pitchFamily="34" charset="0"/>
            </a:endParaRPr>
          </a:p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………..</a:t>
            </a:r>
            <a:endParaRPr lang="en-US" altLang="zh-CN" dirty="0">
              <a:ea typeface="標楷體" pitchFamily="65" charset="-120"/>
              <a:cs typeface="Calibri" pitchFamily="34" charset="0"/>
            </a:endParaRPr>
          </a:p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……………..</a:t>
            </a:r>
            <a:endParaRPr lang="en-US" altLang="zh-CN" dirty="0">
              <a:ea typeface="標楷體" pitchFamily="65" charset="-120"/>
              <a:cs typeface="Calibri" pitchFamily="34" charset="0"/>
            </a:endParaRPr>
          </a:p>
          <a:p>
            <a:r>
              <a:rPr lang="en-US" altLang="zh-CN" dirty="0" err="1">
                <a:ea typeface="標楷體" pitchFamily="65" charset="-120"/>
                <a:cs typeface="Calibri" pitchFamily="34" charset="0"/>
              </a:rPr>
              <a:t>xxxxxxxxxxx</a:t>
            </a:r>
            <a:endParaRPr lang="en-US" altLang="zh-CN" dirty="0">
              <a:ea typeface="標楷體" pitchFamily="65" charset="-120"/>
              <a:cs typeface="Calibri" pitchFamily="34" charset="0"/>
            </a:endParaRPr>
          </a:p>
          <a:p>
            <a:r>
              <a:rPr lang="en-US" altLang="zh-CN" dirty="0" err="1">
                <a:ea typeface="標楷體" pitchFamily="65" charset="-120"/>
                <a:cs typeface="Calibri" pitchFamily="34" charset="0"/>
              </a:rPr>
              <a:t>xxxxxxx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cxnSp>
        <p:nvCxnSpPr>
          <p:cNvPr id="22" name="直接箭头连接符 21"/>
          <p:cNvCxnSpPr/>
          <p:nvPr/>
        </p:nvCxnSpPr>
        <p:spPr bwMode="auto">
          <a:xfrm>
            <a:off x="7015716" y="5097042"/>
            <a:ext cx="651232" cy="0"/>
          </a:xfrm>
          <a:prstGeom prst="straightConnector1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3" name="文本框 22"/>
          <p:cNvSpPr txBox="1"/>
          <p:nvPr/>
        </p:nvSpPr>
        <p:spPr>
          <a:xfrm>
            <a:off x="6232209" y="4912376"/>
            <a:ext cx="94890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offset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24" name="右大括号 23"/>
          <p:cNvSpPr/>
          <p:nvPr/>
        </p:nvSpPr>
        <p:spPr bwMode="auto">
          <a:xfrm>
            <a:off x="9531438" y="4963635"/>
            <a:ext cx="243981" cy="461513"/>
          </a:xfrm>
          <a:prstGeom prst="rightBrace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90204" pitchFamily="34" charset="0"/>
                <a:ea typeface="PMingLiU" pitchFamily="18" charset="-120"/>
              </a:rPr>
              <a:t>             len</a:t>
            </a:r>
            <a:endParaRPr kumimoji="1" lang="zh-CN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8387059" y="3255826"/>
            <a:ext cx="94890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page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503050405090304" pitchFamily="18" charset="0"/>
                <a:cs typeface="Times New Roman" panose="02020503050405090304" pitchFamily="18" charset="0"/>
              </a:rPr>
              <a:t>Implementation – Read/Write</a:t>
            </a:r>
            <a:endParaRPr kumimoji="1" lang="zh-TW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11023" y="848873"/>
            <a:ext cx="5084550" cy="4459951"/>
          </a:xfrm>
        </p:spPr>
        <p:txBody>
          <a:bodyPr/>
          <a:lstStyle/>
          <a:p>
            <a:pPr marL="0" indent="0">
              <a:buNone/>
            </a:pPr>
            <a:endParaRPr lang="en-US" altLang="zh-CN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TW" sz="24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Small Write Optimization</a:t>
            </a:r>
            <a:endParaRPr lang="en-US" altLang="zh-TW" sz="2400" b="1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TW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Check if last page has space for small remaining data</a:t>
            </a:r>
            <a:endParaRPr lang="en-US" altLang="zh-TW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endParaRPr lang="en-US" altLang="zh-TW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TW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If yes, append directly to that page without allocating new one</a:t>
            </a:r>
            <a:endParaRPr lang="en-US" altLang="zh-TW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TW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Update statistics; if all data written, jump to cleanup</a:t>
            </a:r>
            <a:endParaRPr lang="en-US" altLang="zh-TW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endParaRPr lang="en-US" altLang="zh-TW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TW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The Head always points to the next empty node to be written to</a:t>
            </a:r>
            <a:endParaRPr lang="en-US" altLang="zh-TW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5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  <p:sp>
        <p:nvSpPr>
          <p:cNvPr id="21" name="矩形 20"/>
          <p:cNvSpPr/>
          <p:nvPr/>
        </p:nvSpPr>
        <p:spPr bwMode="auto">
          <a:xfrm>
            <a:off x="6460653" y="1905904"/>
            <a:ext cx="4951128" cy="491706"/>
          </a:xfrm>
          <a:prstGeom prst="rect">
            <a:avLst/>
          </a:prstGeom>
          <a:solidFill>
            <a:srgbClr val="FFFFCC"/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22" name="椭圆 21"/>
          <p:cNvSpPr/>
          <p:nvPr/>
        </p:nvSpPr>
        <p:spPr bwMode="auto">
          <a:xfrm>
            <a:off x="6529664" y="1905904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23" name="椭圆 22"/>
          <p:cNvSpPr/>
          <p:nvPr/>
        </p:nvSpPr>
        <p:spPr bwMode="auto">
          <a:xfrm>
            <a:off x="7090381" y="1905904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24" name="椭圆 23"/>
          <p:cNvSpPr/>
          <p:nvPr/>
        </p:nvSpPr>
        <p:spPr bwMode="auto">
          <a:xfrm>
            <a:off x="7651098" y="1905904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25" name="椭圆 24"/>
          <p:cNvSpPr/>
          <p:nvPr/>
        </p:nvSpPr>
        <p:spPr bwMode="auto">
          <a:xfrm>
            <a:off x="9039733" y="1905904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26" name="椭圆 25"/>
          <p:cNvSpPr/>
          <p:nvPr/>
        </p:nvSpPr>
        <p:spPr bwMode="auto">
          <a:xfrm>
            <a:off x="10757825" y="1917839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27" name="椭圆 26"/>
          <p:cNvSpPr/>
          <p:nvPr/>
        </p:nvSpPr>
        <p:spPr bwMode="auto">
          <a:xfrm>
            <a:off x="9615043" y="1893969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28" name="椭圆 27"/>
          <p:cNvSpPr/>
          <p:nvPr/>
        </p:nvSpPr>
        <p:spPr bwMode="auto">
          <a:xfrm>
            <a:off x="10167134" y="1893969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cxnSp>
        <p:nvCxnSpPr>
          <p:cNvPr id="29" name="直接箭头连接符 28"/>
          <p:cNvCxnSpPr/>
          <p:nvPr/>
        </p:nvCxnSpPr>
        <p:spPr bwMode="auto">
          <a:xfrm flipV="1">
            <a:off x="7925330" y="2463312"/>
            <a:ext cx="0" cy="391498"/>
          </a:xfrm>
          <a:prstGeom prst="straightConnector1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0" name="直接箭头连接符 29"/>
          <p:cNvCxnSpPr/>
          <p:nvPr/>
        </p:nvCxnSpPr>
        <p:spPr bwMode="auto">
          <a:xfrm flipV="1">
            <a:off x="6773800" y="2463312"/>
            <a:ext cx="0" cy="391498"/>
          </a:xfrm>
          <a:prstGeom prst="straightConnector1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1" name="文本框 30"/>
          <p:cNvSpPr txBox="1"/>
          <p:nvPr/>
        </p:nvSpPr>
        <p:spPr>
          <a:xfrm>
            <a:off x="8341212" y="2015039"/>
            <a:ext cx="59953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·····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7438153" y="2948613"/>
            <a:ext cx="94890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head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6299347" y="2894183"/>
            <a:ext cx="94890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tail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5468050" y="1945883"/>
            <a:ext cx="94890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buffer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35" name="矩形: 圆角 34"/>
          <p:cNvSpPr/>
          <p:nvPr/>
        </p:nvSpPr>
        <p:spPr bwMode="auto">
          <a:xfrm>
            <a:off x="7673940" y="3760944"/>
            <a:ext cx="2488350" cy="2260294"/>
          </a:xfrm>
          <a:prstGeom prst="roundRect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7457329" y="3747705"/>
            <a:ext cx="2157714" cy="1754326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…</a:t>
            </a:r>
            <a:endParaRPr lang="en-US" altLang="zh-CN" dirty="0">
              <a:ea typeface="標楷體" pitchFamily="65" charset="-120"/>
              <a:cs typeface="Calibri" pitchFamily="34" charset="0"/>
            </a:endParaRPr>
          </a:p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……</a:t>
            </a:r>
            <a:endParaRPr lang="en-US" altLang="zh-CN" dirty="0">
              <a:ea typeface="標楷體" pitchFamily="65" charset="-120"/>
              <a:cs typeface="Calibri" pitchFamily="34" charset="0"/>
            </a:endParaRPr>
          </a:p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………..</a:t>
            </a:r>
            <a:endParaRPr lang="en-US" altLang="zh-CN" dirty="0">
              <a:ea typeface="標楷體" pitchFamily="65" charset="-120"/>
              <a:cs typeface="Calibri" pitchFamily="34" charset="0"/>
            </a:endParaRPr>
          </a:p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……………..</a:t>
            </a:r>
            <a:endParaRPr lang="en-US" altLang="zh-CN" dirty="0">
              <a:ea typeface="標楷體" pitchFamily="65" charset="-120"/>
              <a:cs typeface="Calibri" pitchFamily="34" charset="0"/>
            </a:endParaRPr>
          </a:p>
          <a:p>
            <a:r>
              <a:rPr lang="en-US" altLang="zh-CN" dirty="0" err="1">
                <a:ea typeface="標楷體" pitchFamily="65" charset="-120"/>
                <a:cs typeface="Calibri" pitchFamily="34" charset="0"/>
              </a:rPr>
              <a:t>xxxxxxxxxxx</a:t>
            </a:r>
            <a:endParaRPr lang="en-US" altLang="zh-CN" dirty="0">
              <a:ea typeface="標楷體" pitchFamily="65" charset="-120"/>
              <a:cs typeface="Calibri" pitchFamily="34" charset="0"/>
            </a:endParaRPr>
          </a:p>
          <a:p>
            <a:r>
              <a:rPr lang="en-US" altLang="zh-CN" dirty="0" err="1">
                <a:ea typeface="標楷體" pitchFamily="65" charset="-120"/>
                <a:cs typeface="Calibri" pitchFamily="34" charset="0"/>
              </a:rPr>
              <a:t>xxxxxxx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cxnSp>
        <p:nvCxnSpPr>
          <p:cNvPr id="37" name="直接箭头连接符 36"/>
          <p:cNvCxnSpPr/>
          <p:nvPr/>
        </p:nvCxnSpPr>
        <p:spPr bwMode="auto">
          <a:xfrm>
            <a:off x="7015716" y="5097042"/>
            <a:ext cx="651232" cy="0"/>
          </a:xfrm>
          <a:prstGeom prst="straightConnector1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8" name="文本框 37"/>
          <p:cNvSpPr txBox="1"/>
          <p:nvPr/>
        </p:nvSpPr>
        <p:spPr>
          <a:xfrm>
            <a:off x="6232209" y="4912376"/>
            <a:ext cx="94890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offset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39" name="右大括号 38"/>
          <p:cNvSpPr/>
          <p:nvPr/>
        </p:nvSpPr>
        <p:spPr bwMode="auto">
          <a:xfrm>
            <a:off x="9531438" y="4963635"/>
            <a:ext cx="243981" cy="461513"/>
          </a:xfrm>
          <a:prstGeom prst="rightBrace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90204" pitchFamily="34" charset="0"/>
                <a:ea typeface="PMingLiU" pitchFamily="18" charset="-120"/>
              </a:rPr>
              <a:t>             len</a:t>
            </a:r>
            <a:endParaRPr kumimoji="1" lang="zh-CN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40" name="文本框 39"/>
          <p:cNvSpPr txBox="1"/>
          <p:nvPr/>
        </p:nvSpPr>
        <p:spPr>
          <a:xfrm>
            <a:off x="8387059" y="3255826"/>
            <a:ext cx="94890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page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41" name="右大括号 40"/>
          <p:cNvSpPr/>
          <p:nvPr/>
        </p:nvSpPr>
        <p:spPr bwMode="auto">
          <a:xfrm>
            <a:off x="10530417" y="3914896"/>
            <a:ext cx="308192" cy="1952390"/>
          </a:xfrm>
          <a:prstGeom prst="rightBrace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b="1" dirty="0">
                <a:latin typeface="Arial" panose="020B0604020202090204" pitchFamily="34" charset="0"/>
                <a:ea typeface="PMingLiU" pitchFamily="18" charset="-120"/>
              </a:rPr>
              <a:t>                 Page</a:t>
            </a:r>
            <a:endParaRPr kumimoji="1" lang="en-US" altLang="zh-CN" b="1" dirty="0">
              <a:latin typeface="Arial" panose="020B0604020202090204" pitchFamily="34" charset="0"/>
              <a:ea typeface="PMingLiU" pitchFamily="18" charset="-12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b="1" dirty="0">
                <a:latin typeface="Arial" panose="020B0604020202090204" pitchFamily="34" charset="0"/>
                <a:ea typeface="PMingLiU" pitchFamily="18" charset="-120"/>
              </a:rPr>
              <a:t>               size</a:t>
            </a:r>
            <a:endParaRPr kumimoji="1" lang="zh-CN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96610" y="144466"/>
            <a:ext cx="10270977" cy="692151"/>
          </a:xfrm>
        </p:spPr>
        <p:txBody>
          <a:bodyPr/>
          <a:lstStyle/>
          <a:p>
            <a:r>
              <a:rPr lang="en-US" altLang="zh-TW" dirty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21641" y="1582737"/>
            <a:ext cx="10270977" cy="3560763"/>
          </a:xfrm>
        </p:spPr>
        <p:txBody>
          <a:bodyPr>
            <a:noAutofit/>
          </a:bodyPr>
          <a:lstStyle/>
          <a:p>
            <a:r>
              <a:rPr lang="en-US" altLang="zh-CN" sz="2935" dirty="0">
                <a:latin typeface="Times New Roman" panose="02020503050405090304" pitchFamily="18" charset="0"/>
                <a:cs typeface="Times New Roman" panose="02020503050405090304" pitchFamily="18" charset="0"/>
              </a:rPr>
              <a:t>Introduction</a:t>
            </a:r>
            <a:endParaRPr lang="en-US" altLang="zh-TW" sz="2935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2935" dirty="0">
                <a:latin typeface="Times New Roman" panose="02020503050405090304" pitchFamily="18" charset="0"/>
                <a:cs typeface="Times New Roman" panose="02020503050405090304" pitchFamily="18" charset="0"/>
              </a:rPr>
              <a:t>System design</a:t>
            </a:r>
            <a:endParaRPr lang="en-US" altLang="zh-CN" sz="2935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2935" dirty="0">
                <a:latin typeface="Times New Roman" panose="02020503050405090304" pitchFamily="18" charset="0"/>
                <a:cs typeface="Times New Roman" panose="02020503050405090304" pitchFamily="18" charset="0"/>
              </a:rPr>
              <a:t>Implementation</a:t>
            </a:r>
            <a:endParaRPr lang="en-US" altLang="zh-CN" sz="2935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2935" dirty="0">
                <a:latin typeface="Times New Roman" panose="02020503050405090304" pitchFamily="18" charset="0"/>
                <a:cs typeface="Times New Roman" panose="02020503050405090304" pitchFamily="18" charset="0"/>
              </a:rPr>
              <a:t>Testing</a:t>
            </a:r>
            <a:endParaRPr lang="en-US" altLang="zh-CN" sz="2935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2935" dirty="0">
                <a:latin typeface="Times New Roman" panose="02020503050405090304" pitchFamily="18" charset="0"/>
                <a:cs typeface="Times New Roman" panose="02020503050405090304" pitchFamily="18" charset="0"/>
              </a:rPr>
              <a:t>QA</a:t>
            </a:r>
            <a:endParaRPr lang="en-US" altLang="zh-CN" sz="2935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5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503050405090304" pitchFamily="18" charset="0"/>
                <a:cs typeface="Times New Roman" panose="02020503050405090304" pitchFamily="18" charset="0"/>
              </a:rPr>
              <a:t>Implementation – Read/Write</a:t>
            </a:r>
            <a:endParaRPr kumimoji="1" lang="zh-TW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5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  <p:sp>
        <p:nvSpPr>
          <p:cNvPr id="9" name="內容版面配置區 2"/>
          <p:cNvSpPr>
            <a:spLocks noGrp="1"/>
          </p:cNvSpPr>
          <p:nvPr>
            <p:ph idx="1"/>
          </p:nvPr>
        </p:nvSpPr>
        <p:spPr>
          <a:xfrm>
            <a:off x="479174" y="1301388"/>
            <a:ext cx="10112829" cy="1458684"/>
          </a:xfrm>
        </p:spPr>
        <p:txBody>
          <a:bodyPr/>
          <a:lstStyle/>
          <a:p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How to map the head/tail pointer to the index of the circular buffer</a:t>
            </a:r>
            <a:endParaRPr lang="en-US" altLang="zh-CN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endParaRPr lang="en-US" altLang="zh-TW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20268" y="2673317"/>
            <a:ext cx="8249801" cy="1667108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503050405090304" pitchFamily="18" charset="0"/>
                <a:cs typeface="Times New Roman" panose="02020503050405090304" pitchFamily="18" charset="0"/>
              </a:rPr>
              <a:t>Implementation – Read/Write</a:t>
            </a:r>
            <a:endParaRPr kumimoji="1" lang="zh-TW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5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  <p:sp>
        <p:nvSpPr>
          <p:cNvPr id="4" name="矩形: 圆角 3"/>
          <p:cNvSpPr/>
          <p:nvPr/>
        </p:nvSpPr>
        <p:spPr bwMode="auto">
          <a:xfrm>
            <a:off x="479174" y="1571113"/>
            <a:ext cx="8742464" cy="4191332"/>
          </a:xfrm>
          <a:prstGeom prst="roundRect">
            <a:avLst/>
          </a:prstGeom>
          <a:solidFill>
            <a:srgbClr val="FFFFCC"/>
          </a:solidFill>
          <a:ln w="15875" cap="flat" cmpd="sng" algn="ctr">
            <a:solidFill>
              <a:srgbClr val="FFFF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r>
              <a:rPr lang="en-US" altLang="zh-CN" sz="2400" b="1" dirty="0"/>
              <a:t>Part 3: Blocking IO </a:t>
            </a:r>
            <a:endParaRPr lang="en-US" altLang="zh-CN" sz="2400" b="1" dirty="0"/>
          </a:p>
          <a:p>
            <a:endParaRPr lang="en-US" altLang="zh-CN" sz="2400" b="1" dirty="0"/>
          </a:p>
          <a:p>
            <a:pPr marL="457200" indent="-457200">
              <a:buFont typeface="+mj-lt"/>
              <a:buAutoNum type="arabicPeriod"/>
            </a:pPr>
            <a:r>
              <a:rPr lang="en-US" altLang="zh-CN" sz="2400" dirty="0"/>
              <a:t>If no data read yet and pipe is empty:</a:t>
            </a:r>
            <a:endParaRPr lang="en-US" altLang="zh-CN" sz="2400" dirty="0"/>
          </a:p>
          <a:p>
            <a:pPr marL="457200" indent="-457200">
              <a:buFont typeface="+mj-lt"/>
              <a:buAutoNum type="arabicPeriod"/>
            </a:pPr>
            <a:endParaRPr lang="en-US" altLang="zh-CN" sz="2400" dirty="0"/>
          </a:p>
          <a:p>
            <a:pPr marL="914400" lvl="1" indent="-457200">
              <a:buFont typeface="Arial" panose="020B0604020202090204" pitchFamily="34" charset="0"/>
              <a:buChar char="•"/>
            </a:pPr>
            <a:r>
              <a:rPr lang="en-US" altLang="zh-CN" sz="2400" dirty="0"/>
              <a:t>Release lock</a:t>
            </a:r>
            <a:endParaRPr lang="en-US" altLang="zh-CN" sz="2400" dirty="0"/>
          </a:p>
          <a:p>
            <a:pPr marL="914400" lvl="1" indent="-457200">
              <a:buFont typeface="Arial" panose="020B0604020202090204" pitchFamily="34" charset="0"/>
              <a:buChar char="•"/>
            </a:pPr>
            <a:endParaRPr lang="en-US" altLang="zh-CN" sz="2400" dirty="0"/>
          </a:p>
          <a:p>
            <a:pPr marL="914400" lvl="1" indent="-457200">
              <a:buFont typeface="Arial" panose="020B0604020202090204" pitchFamily="34" charset="0"/>
              <a:buChar char="•"/>
            </a:pPr>
            <a:r>
              <a:rPr lang="en-US" altLang="zh-CN" sz="2400" dirty="0"/>
              <a:t>Wait on read wait queue until data becomes available</a:t>
            </a:r>
            <a:endParaRPr lang="en-US" altLang="zh-CN" sz="2400" dirty="0"/>
          </a:p>
          <a:p>
            <a:pPr marL="914400" lvl="1" indent="-457200">
              <a:buFont typeface="Arial" panose="020B0604020202090204" pitchFamily="34" charset="0"/>
              <a:buChar char="•"/>
            </a:pPr>
            <a:endParaRPr lang="en-US" altLang="zh-CN" sz="2400" dirty="0"/>
          </a:p>
          <a:p>
            <a:pPr marL="914400" lvl="1" indent="-457200">
              <a:buFont typeface="Arial" panose="020B0604020202090204" pitchFamily="34" charset="0"/>
              <a:buChar char="•"/>
            </a:pPr>
            <a:r>
              <a:rPr lang="en-US" altLang="zh-CN" sz="2400" dirty="0"/>
              <a:t>After wake, reacquire lock and restart the loop</a:t>
            </a:r>
            <a:endParaRPr lang="en-US" altLang="zh-CN" sz="2400" dirty="0"/>
          </a:p>
          <a:p>
            <a:pPr marL="457200" indent="-457200">
              <a:buFont typeface="+mj-lt"/>
              <a:buAutoNum type="arabicPeriod"/>
            </a:pPr>
            <a:endParaRPr lang="en-US" altLang="zh-CN" sz="2400" dirty="0"/>
          </a:p>
          <a:p>
            <a:pPr marL="457200" indent="-457200">
              <a:buFont typeface="+mj-lt"/>
              <a:buAutoNum type="arabicPeriod"/>
            </a:pPr>
            <a:r>
              <a:rPr lang="en-US" altLang="zh-CN" sz="2400" dirty="0"/>
              <a:t>If interrupted by signal, return error</a:t>
            </a:r>
            <a:endParaRPr lang="en-US" altLang="zh-CN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503050405090304" pitchFamily="18" charset="0"/>
                <a:cs typeface="Times New Roman" panose="02020503050405090304" pitchFamily="18" charset="0"/>
              </a:rPr>
              <a:t>Implementation – Read/Write</a:t>
            </a:r>
            <a:endParaRPr kumimoji="1" lang="zh-TW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9174" y="1163366"/>
            <a:ext cx="10112829" cy="1458684"/>
          </a:xfrm>
        </p:spPr>
        <p:txBody>
          <a:bodyPr/>
          <a:lstStyle/>
          <a:p>
            <a:endParaRPr lang="en-US" altLang="zh-CN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endParaRPr lang="en-US" altLang="zh-TW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5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  <p:sp>
        <p:nvSpPr>
          <p:cNvPr id="4" name="矩形: 圆角 3"/>
          <p:cNvSpPr/>
          <p:nvPr/>
        </p:nvSpPr>
        <p:spPr bwMode="auto">
          <a:xfrm>
            <a:off x="560717" y="1431985"/>
            <a:ext cx="10179170" cy="4192437"/>
          </a:xfrm>
          <a:prstGeom prst="roundRect">
            <a:avLst/>
          </a:prstGeom>
          <a:solidFill>
            <a:srgbClr val="FFFFCC"/>
          </a:solidFill>
          <a:ln w="15875" cap="flat" cmpd="sng" algn="ctr">
            <a:solidFill>
              <a:srgbClr val="FFFF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US" altLang="zh-CN" sz="2400" b="1" dirty="0">
                <a:solidFill>
                  <a:srgbClr val="0F1115"/>
                </a:solidFill>
                <a:latin typeface="quote-cjk-patch"/>
              </a:rPr>
              <a:t>Part 4: Wake-up and Cleanup</a:t>
            </a:r>
            <a:endParaRPr lang="en-US" altLang="zh-CN" sz="2400" b="1" dirty="0">
              <a:solidFill>
                <a:srgbClr val="0F1115"/>
              </a:solidFill>
              <a:latin typeface="quote-cjk-patch"/>
            </a:endParaRP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altLang="zh-CN" sz="2400" dirty="0">
                <a:solidFill>
                  <a:srgbClr val="0F1115"/>
                </a:solidFill>
                <a:latin typeface="quote-cjk-patch"/>
              </a:rPr>
              <a:t>After loop ends, check if writers/reader need to be woken</a:t>
            </a:r>
            <a:endParaRPr lang="en-US" altLang="zh-CN" sz="2400" dirty="0">
              <a:solidFill>
                <a:srgbClr val="0F1115"/>
              </a:solidFill>
              <a:latin typeface="quote-cjk-patch"/>
            </a:endParaRPr>
          </a:p>
          <a:p>
            <a:pPr marL="457200" indent="-457200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altLang="zh-CN" sz="2400" dirty="0">
                <a:solidFill>
                  <a:srgbClr val="0F1115"/>
                </a:solidFill>
                <a:latin typeface="quote-cjk-patch"/>
              </a:rPr>
              <a:t>Wake one waiting writer if needed</a:t>
            </a:r>
            <a:endParaRPr lang="en-US" altLang="zh-CN" sz="2400" dirty="0">
              <a:solidFill>
                <a:srgbClr val="0F1115"/>
              </a:solidFill>
              <a:latin typeface="quote-cjk-patch"/>
            </a:endParaRPr>
          </a:p>
          <a:p>
            <a:pPr marL="457200" indent="-457200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altLang="zh-CN" sz="2400" dirty="0">
                <a:solidFill>
                  <a:srgbClr val="0F1115"/>
                </a:solidFill>
                <a:latin typeface="quote-cjk-patch"/>
              </a:rPr>
              <a:t>Wake next reader if needed (fairness)</a:t>
            </a:r>
            <a:endParaRPr lang="en-US" altLang="zh-CN" sz="2400" dirty="0">
              <a:solidFill>
                <a:srgbClr val="0F1115"/>
              </a:solidFill>
              <a:latin typeface="quote-cjk-patch"/>
            </a:endParaRPr>
          </a:p>
          <a:p>
            <a:pPr marL="457200" indent="-457200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altLang="zh-CN" sz="2400" dirty="0">
                <a:solidFill>
                  <a:srgbClr val="0F1115"/>
                </a:solidFill>
                <a:latin typeface="quote-cjk-patch"/>
              </a:rPr>
              <a:t>Release lock and return bytes read or error</a:t>
            </a:r>
            <a:endParaRPr lang="en-US" altLang="zh-CN" sz="2400" dirty="0">
              <a:solidFill>
                <a:srgbClr val="0F1115"/>
              </a:solidFill>
              <a:latin typeface="quote-cjk-patch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503050405090304" pitchFamily="18" charset="0"/>
                <a:cs typeface="Times New Roman" panose="02020503050405090304" pitchFamily="18" charset="0"/>
              </a:rPr>
              <a:t>Implementation – Read/Write</a:t>
            </a:r>
            <a:endParaRPr kumimoji="1" lang="zh-TW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9174" y="1301388"/>
            <a:ext cx="10112829" cy="1458684"/>
          </a:xfrm>
        </p:spPr>
        <p:txBody>
          <a:bodyPr/>
          <a:lstStyle/>
          <a:p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How to determine whether the pipeline is empty or full. (No need to operate complex ring buffer)</a:t>
            </a:r>
            <a:endParaRPr lang="zh-CN" altLang="en-US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endParaRPr lang="en-US" altLang="zh-TW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5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3437" y="2164369"/>
            <a:ext cx="9157220" cy="2549553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 bwMode="auto">
          <a:xfrm>
            <a:off x="1172705" y="4852516"/>
            <a:ext cx="4951128" cy="491706"/>
          </a:xfrm>
          <a:prstGeom prst="rect">
            <a:avLst/>
          </a:prstGeom>
          <a:solidFill>
            <a:srgbClr val="FFFFCC"/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8" name="椭圆 7"/>
          <p:cNvSpPr/>
          <p:nvPr/>
        </p:nvSpPr>
        <p:spPr bwMode="auto">
          <a:xfrm>
            <a:off x="1241716" y="4852516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9" name="椭圆 8"/>
          <p:cNvSpPr/>
          <p:nvPr/>
        </p:nvSpPr>
        <p:spPr bwMode="auto">
          <a:xfrm>
            <a:off x="1802433" y="4852516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0" name="椭圆 9"/>
          <p:cNvSpPr/>
          <p:nvPr/>
        </p:nvSpPr>
        <p:spPr bwMode="auto">
          <a:xfrm>
            <a:off x="2363150" y="4852516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1" name="椭圆 10"/>
          <p:cNvSpPr/>
          <p:nvPr/>
        </p:nvSpPr>
        <p:spPr bwMode="auto">
          <a:xfrm>
            <a:off x="3751785" y="4852516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2" name="椭圆 11"/>
          <p:cNvSpPr/>
          <p:nvPr/>
        </p:nvSpPr>
        <p:spPr bwMode="auto">
          <a:xfrm>
            <a:off x="5469877" y="4864451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3" name="椭圆 12"/>
          <p:cNvSpPr/>
          <p:nvPr/>
        </p:nvSpPr>
        <p:spPr bwMode="auto">
          <a:xfrm>
            <a:off x="4327095" y="4840581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4" name="椭圆 13"/>
          <p:cNvSpPr/>
          <p:nvPr/>
        </p:nvSpPr>
        <p:spPr bwMode="auto">
          <a:xfrm>
            <a:off x="4879186" y="4840581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cxnSp>
        <p:nvCxnSpPr>
          <p:cNvPr id="15" name="直接箭头连接符 14"/>
          <p:cNvCxnSpPr/>
          <p:nvPr/>
        </p:nvCxnSpPr>
        <p:spPr bwMode="auto">
          <a:xfrm flipV="1">
            <a:off x="2637382" y="5409924"/>
            <a:ext cx="0" cy="391498"/>
          </a:xfrm>
          <a:prstGeom prst="straightConnector1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直接箭头连接符 15"/>
          <p:cNvCxnSpPr/>
          <p:nvPr/>
        </p:nvCxnSpPr>
        <p:spPr bwMode="auto">
          <a:xfrm flipV="1">
            <a:off x="2541300" y="5409924"/>
            <a:ext cx="0" cy="391498"/>
          </a:xfrm>
          <a:prstGeom prst="straightConnector1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7" name="文本框 16"/>
          <p:cNvSpPr txBox="1"/>
          <p:nvPr/>
        </p:nvSpPr>
        <p:spPr>
          <a:xfrm>
            <a:off x="3053264" y="4961651"/>
            <a:ext cx="59953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·····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180102" y="4892495"/>
            <a:ext cx="94890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buffer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21" name="矩形 20"/>
          <p:cNvSpPr/>
          <p:nvPr/>
        </p:nvSpPr>
        <p:spPr bwMode="auto">
          <a:xfrm>
            <a:off x="6805724" y="4852516"/>
            <a:ext cx="4951128" cy="491706"/>
          </a:xfrm>
          <a:prstGeom prst="rect">
            <a:avLst/>
          </a:prstGeom>
          <a:solidFill>
            <a:srgbClr val="FFFFCC"/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22" name="椭圆 21"/>
          <p:cNvSpPr/>
          <p:nvPr/>
        </p:nvSpPr>
        <p:spPr bwMode="auto">
          <a:xfrm>
            <a:off x="6874735" y="4852516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23" name="椭圆 22"/>
          <p:cNvSpPr/>
          <p:nvPr/>
        </p:nvSpPr>
        <p:spPr bwMode="auto">
          <a:xfrm>
            <a:off x="7435452" y="4852516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24" name="椭圆 23"/>
          <p:cNvSpPr/>
          <p:nvPr/>
        </p:nvSpPr>
        <p:spPr bwMode="auto">
          <a:xfrm>
            <a:off x="7996169" y="4852516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25" name="椭圆 24"/>
          <p:cNvSpPr/>
          <p:nvPr/>
        </p:nvSpPr>
        <p:spPr bwMode="auto">
          <a:xfrm>
            <a:off x="9384804" y="4852516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26" name="椭圆 25"/>
          <p:cNvSpPr/>
          <p:nvPr/>
        </p:nvSpPr>
        <p:spPr bwMode="auto">
          <a:xfrm>
            <a:off x="11102896" y="4864451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27" name="椭圆 26"/>
          <p:cNvSpPr/>
          <p:nvPr/>
        </p:nvSpPr>
        <p:spPr bwMode="auto">
          <a:xfrm>
            <a:off x="9960114" y="4840581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28" name="椭圆 27"/>
          <p:cNvSpPr/>
          <p:nvPr/>
        </p:nvSpPr>
        <p:spPr bwMode="auto">
          <a:xfrm>
            <a:off x="10512205" y="4840581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cxnSp>
        <p:nvCxnSpPr>
          <p:cNvPr id="29" name="直接箭头连接符 28"/>
          <p:cNvCxnSpPr/>
          <p:nvPr/>
        </p:nvCxnSpPr>
        <p:spPr bwMode="auto">
          <a:xfrm flipV="1">
            <a:off x="11464106" y="5475626"/>
            <a:ext cx="0" cy="391498"/>
          </a:xfrm>
          <a:prstGeom prst="straightConnector1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0" name="直接箭头连接符 29"/>
          <p:cNvCxnSpPr/>
          <p:nvPr/>
        </p:nvCxnSpPr>
        <p:spPr bwMode="auto">
          <a:xfrm flipV="1">
            <a:off x="7120588" y="5409924"/>
            <a:ext cx="0" cy="391498"/>
          </a:xfrm>
          <a:prstGeom prst="straightConnector1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1" name="文本框 30"/>
          <p:cNvSpPr txBox="1"/>
          <p:nvPr/>
        </p:nvSpPr>
        <p:spPr>
          <a:xfrm>
            <a:off x="8686283" y="4961651"/>
            <a:ext cx="59953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·····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11003911" y="5839679"/>
            <a:ext cx="94890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head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6732399" y="5839679"/>
            <a:ext cx="94890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tail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503050405090304" pitchFamily="18" charset="0"/>
                <a:cs typeface="Times New Roman" panose="02020503050405090304" pitchFamily="18" charset="0"/>
              </a:rPr>
              <a:t>Implementation – Read/Write</a:t>
            </a:r>
            <a:endParaRPr kumimoji="1" lang="zh-TW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5636" y="1301388"/>
            <a:ext cx="7586524" cy="692151"/>
          </a:xfrm>
        </p:spPr>
        <p:txBody>
          <a:bodyPr/>
          <a:lstStyle/>
          <a:p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How to keep head and tail consistency? </a:t>
            </a:r>
            <a:endParaRPr lang="en-US" altLang="zh-CN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endParaRPr lang="zh-CN" altLang="en-US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endParaRPr lang="en-US" altLang="zh-TW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5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2097" y="1738140"/>
            <a:ext cx="7440063" cy="2467319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 bwMode="auto">
          <a:xfrm>
            <a:off x="873658" y="4553946"/>
            <a:ext cx="4951128" cy="4917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90204" pitchFamily="34" charset="0"/>
                <a:ea typeface="PMingLiU" pitchFamily="18" charset="-120"/>
              </a:rPr>
              <a:t>Head_tail</a:t>
            </a:r>
            <a:endParaRPr kumimoji="1" lang="zh-CN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9" name="矩形 8"/>
          <p:cNvSpPr/>
          <p:nvPr/>
        </p:nvSpPr>
        <p:spPr bwMode="auto">
          <a:xfrm>
            <a:off x="873658" y="5260201"/>
            <a:ext cx="2473391" cy="491706"/>
          </a:xfrm>
          <a:prstGeom prst="rect">
            <a:avLst/>
          </a:prstGeom>
          <a:solidFill>
            <a:srgbClr val="FFC000"/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90204" pitchFamily="34" charset="0"/>
                <a:ea typeface="PMingLiU" pitchFamily="18" charset="-120"/>
              </a:rPr>
              <a:t>head</a:t>
            </a:r>
            <a:endParaRPr kumimoji="1" lang="zh-CN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0" name="矩形 9"/>
          <p:cNvSpPr/>
          <p:nvPr/>
        </p:nvSpPr>
        <p:spPr bwMode="auto">
          <a:xfrm>
            <a:off x="3347049" y="5260201"/>
            <a:ext cx="2473391" cy="491706"/>
          </a:xfrm>
          <a:prstGeom prst="rect">
            <a:avLst/>
          </a:prstGeom>
          <a:solidFill>
            <a:srgbClr val="FFC000"/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90204" pitchFamily="34" charset="0"/>
                <a:ea typeface="PMingLiU" pitchFamily="18" charset="-120"/>
              </a:rPr>
              <a:t>tail</a:t>
            </a:r>
            <a:endParaRPr kumimoji="1" lang="zh-CN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503050405090304" pitchFamily="18" charset="0"/>
                <a:cs typeface="Times New Roman" panose="02020503050405090304" pitchFamily="18" charset="0"/>
              </a:rPr>
              <a:t>Implementation – Read/Write</a:t>
            </a:r>
            <a:endParaRPr kumimoji="1" lang="zh-TW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3662" y="1401482"/>
            <a:ext cx="11183926" cy="4054414"/>
          </a:xfrm>
        </p:spPr>
        <p:txBody>
          <a:bodyPr/>
          <a:lstStyle/>
          <a:p>
            <a:pPr algn="l"/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How to keep wait queue work correctly and fairly? </a:t>
            </a:r>
            <a:endParaRPr lang="en-US" altLang="zh-CN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When the reader queue (rq) is full, readers are blocked;</a:t>
            </a:r>
            <a:endParaRPr lang="en-US" altLang="zh-CN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altLang="zh-CN" sz="2200" dirty="0"/>
              <a:t>When the writer queue (</a:t>
            </a:r>
            <a:r>
              <a:rPr lang="en-US" altLang="zh-CN" sz="2200" dirty="0" err="1"/>
              <a:t>wq</a:t>
            </a:r>
            <a:r>
              <a:rPr lang="en-US" altLang="zh-CN" sz="2200" dirty="0"/>
              <a:t>) is full, writers are blocked.</a:t>
            </a:r>
            <a:endParaRPr lang="en-US" altLang="zh-CN" sz="2200" dirty="0"/>
          </a:p>
          <a:p>
            <a:pPr algn="l"/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After a writer finishes writing, it wakes up the readers;</a:t>
            </a:r>
            <a:endParaRPr lang="en-US" altLang="zh-CN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 algn="l"/>
            <a:r>
              <a:rPr lang="en-US" altLang="zh-CN" sz="2200" dirty="0">
                <a:cs typeface="+mn-ea"/>
              </a:rPr>
              <a:t>After a reader finishes reading, it wakes up the writer. </a:t>
            </a:r>
            <a:endParaRPr lang="en-US" altLang="zh-CN" sz="2200" dirty="0">
              <a:cs typeface="+mn-ea"/>
            </a:endParaRPr>
          </a:p>
          <a:p>
            <a:pPr algn="l"/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The awakened reader or writer will wake up the next waiting one before exiting, ensuring correct scheduling. </a:t>
            </a:r>
            <a:endParaRPr lang="en-US" altLang="zh-CN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 algn="l"/>
            <a:r>
              <a:rPr lang="en-US" altLang="zh-CN" sz="2200" dirty="0">
                <a:cs typeface="+mn-ea"/>
              </a:rPr>
              <a:t>The release operation wakes up the other queue to convey the signal that the other party has disappeared. ensuring fair scheduling</a:t>
            </a:r>
            <a:endParaRPr lang="en-US" altLang="zh-CN" sz="2200" dirty="0">
              <a:cs typeface="+mn-ea"/>
            </a:endParaRPr>
          </a:p>
        </p:txBody>
      </p:sp>
      <p:sp>
        <p:nvSpPr>
          <p:cNvPr id="5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503050405090304" pitchFamily="18" charset="0"/>
                <a:cs typeface="Times New Roman" panose="02020503050405090304" pitchFamily="18" charset="0"/>
              </a:rPr>
              <a:t>Implementation – Read/Write</a:t>
            </a:r>
            <a:endParaRPr kumimoji="1" lang="zh-TW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5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  <p:sp>
        <p:nvSpPr>
          <p:cNvPr id="4" name="內容版面配置區 2"/>
          <p:cNvSpPr txBox="1"/>
          <p:nvPr/>
        </p:nvSpPr>
        <p:spPr bwMode="auto">
          <a:xfrm>
            <a:off x="383662" y="1258256"/>
            <a:ext cx="7586524" cy="69215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80000"/>
              <a:buFont typeface="Wingdings" panose="05000000000000000000" pitchFamily="2" charset="2"/>
              <a:buChar char="l"/>
              <a:defRPr kumimoji="1" sz="3735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90000"/>
              <a:buFont typeface="Arial" panose="020B0604020202090204" pitchFamily="34" charset="0"/>
              <a:buChar char="–"/>
              <a:defRPr kumimoji="1" sz="3200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665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135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zh-CN" sz="2400" kern="0" dirty="0">
                <a:latin typeface="Times New Roman" panose="02020503050405090304" pitchFamily="18" charset="0"/>
                <a:cs typeface="Times New Roman" panose="02020503050405090304" pitchFamily="18" charset="0"/>
              </a:rPr>
              <a:t>Why so complex?</a:t>
            </a:r>
            <a:endParaRPr lang="en-US" altLang="zh-CN" sz="2400" kern="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2400" kern="0" dirty="0">
                <a:latin typeface="Times New Roman" panose="02020503050405090304" pitchFamily="18" charset="0"/>
                <a:cs typeface="Times New Roman" panose="02020503050405090304" pitchFamily="18" charset="0"/>
              </a:rPr>
              <a:t>Empty/Full state is hard to switch frequently. </a:t>
            </a:r>
            <a:endParaRPr lang="en-US" altLang="zh-CN" sz="2400" kern="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endParaRPr lang="zh-CN" altLang="en-US" sz="2400" kern="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endParaRPr lang="en-US" altLang="zh-TW" sz="2400" kern="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503050405090304" pitchFamily="18" charset="0"/>
                <a:cs typeface="Times New Roman" panose="02020503050405090304" pitchFamily="18" charset="0"/>
              </a:rPr>
              <a:t>Implementation – Read/Write</a:t>
            </a:r>
            <a:endParaRPr kumimoji="1" lang="zh-TW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02895" y="1320800"/>
            <a:ext cx="8268335" cy="4968875"/>
          </a:xfrm>
        </p:spPr>
        <p:txBody>
          <a:bodyPr/>
          <a:lstStyle/>
          <a:p>
            <a:r>
              <a:rPr lang="en-US" altLang="zh-CN" sz="2400" dirty="0">
                <a:latin typeface="Times New Roman Regular" panose="02020503050405090304" charset="0"/>
                <a:cs typeface="Times New Roman Regular" panose="02020503050405090304" charset="0"/>
                <a:sym typeface="+mn-ea"/>
              </a:rPr>
              <a:t>Solve Thundering herd -</a:t>
            </a:r>
            <a:r>
              <a:rPr lang="en-US" altLang="zh-CN" sz="2400" b="1" dirty="0">
                <a:latin typeface="Times New Roman Regular" panose="02020503050405090304" charset="0"/>
                <a:cs typeface="Times New Roman Regular" panose="02020503050405090304" charset="0"/>
                <a:sym typeface="+mn-ea"/>
              </a:rPr>
              <a:t> Exclusive Wait</a:t>
            </a:r>
            <a:endParaRPr lang="en-US" altLang="zh-CN" sz="2400" dirty="0">
              <a:latin typeface="Times New Roman Regular" panose="02020503050405090304" charset="0"/>
              <a:cs typeface="Times New Roman Regular" panose="02020503050405090304" charset="0"/>
            </a:endParaRPr>
          </a:p>
          <a:p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Traditional wake-up operation: waking up all processes on the wait queue</a:t>
            </a:r>
            <a:endParaRPr lang="en-US" altLang="zh-CN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altLang="zh-CN" sz="2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meaningless context switches,</a:t>
            </a:r>
            <a:endParaRPr lang="en-US" altLang="zh-CN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altLang="zh-CN" sz="2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waste of CPU resources, and intensified lock contention,</a:t>
            </a:r>
            <a:endParaRPr lang="en-US" altLang="zh-CN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altLang="zh-CN" sz="2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leading to performance degradation.</a:t>
            </a:r>
            <a:endParaRPr lang="en-US" altLang="zh-CN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endParaRPr lang="en-US" altLang="zh-CN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endParaRPr lang="en-US" altLang="zh-TW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endParaRPr lang="en-US" altLang="zh-TW" sz="7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5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  <p:pic>
        <p:nvPicPr>
          <p:cNvPr id="9" name="图形 8" descr="闪电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401839" y="1320486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503050405090304" pitchFamily="18" charset="0"/>
                <a:cs typeface="Times New Roman" panose="02020503050405090304" pitchFamily="18" charset="0"/>
              </a:rPr>
              <a:t>Implementation – Read/Write</a:t>
            </a:r>
            <a:endParaRPr kumimoji="1" lang="zh-TW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5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  <p:sp>
        <p:nvSpPr>
          <p:cNvPr id="4" name="內容版面配置區 2"/>
          <p:cNvSpPr txBox="1"/>
          <p:nvPr/>
        </p:nvSpPr>
        <p:spPr bwMode="auto">
          <a:xfrm>
            <a:off x="383540" y="1258570"/>
            <a:ext cx="9807575" cy="6921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80000"/>
              <a:buFont typeface="Wingdings" panose="05000000000000000000" pitchFamily="2" charset="2"/>
              <a:buChar char="l"/>
              <a:defRPr kumimoji="1" sz="3735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90000"/>
              <a:buFont typeface="Arial" panose="020B0604020202090204" pitchFamily="34" charset="0"/>
              <a:buChar char="–"/>
              <a:defRPr kumimoji="1" sz="3200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665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135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zh-CN" sz="2400" dirty="0">
                <a:latin typeface="Times New Roman Regular" panose="02020503050405090304" charset="0"/>
                <a:cs typeface="Times New Roman Regular" panose="02020503050405090304" charset="0"/>
              </a:rPr>
              <a:t>Solve Thundering herd - Exclusive Wait</a:t>
            </a:r>
            <a:endParaRPr lang="en-US" altLang="zh-CN" sz="2400" dirty="0">
              <a:latin typeface="Times New Roman Regular" panose="02020503050405090304" charset="0"/>
              <a:cs typeface="Times New Roman Regular" panose="02020503050405090304" charset="0"/>
            </a:endParaRPr>
          </a:p>
          <a:p>
            <a:endParaRPr lang="zh-CN" altLang="en-US" sz="2400" kern="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endParaRPr lang="en-US" altLang="zh-TW" sz="1865" kern="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03785" y="2264742"/>
            <a:ext cx="8259393" cy="836952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718148" y="3429000"/>
            <a:ext cx="7425187" cy="12741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90000"/>
              <a:buFont typeface="Arial" panose="020B0604020202090204" pitchFamily="34" charset="0"/>
              <a:buChar char="–"/>
            </a:pPr>
            <a:r>
              <a:rPr kumimoji="1" lang="en-US" altLang="zh-CN" sz="2400" dirty="0">
                <a:latin typeface="Times New Roman" panose="02020503050405090304" pitchFamily="18" charset="0"/>
                <a:ea typeface="標楷體" pitchFamily="65" charset="-120"/>
                <a:cs typeface="Times New Roman" panose="02020503050405090304" pitchFamily="18" charset="0"/>
              </a:rPr>
              <a:t>1. When joining the wait queue, mark as "exclusive“</a:t>
            </a:r>
            <a:endParaRPr kumimoji="1" lang="en-US" altLang="zh-CN" sz="2400" dirty="0">
              <a:latin typeface="Times New Roman" panose="02020503050405090304" pitchFamily="18" charset="0"/>
              <a:ea typeface="標楷體" pitchFamily="65" charset="-120"/>
              <a:cs typeface="Times New Roman" panose="02020503050405090304" pitchFamily="18" charset="0"/>
            </a:endParaRP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90000"/>
              <a:buFont typeface="Arial" panose="020B0604020202090204" pitchFamily="34" charset="0"/>
              <a:buChar char="–"/>
            </a:pPr>
            <a:r>
              <a:rPr kumimoji="1" lang="en-US" altLang="zh-CN" sz="2400" dirty="0">
                <a:latin typeface="Times New Roman" panose="02020503050405090304" pitchFamily="18" charset="0"/>
                <a:ea typeface="標楷體" pitchFamily="65" charset="-120"/>
                <a:cs typeface="Times New Roman" panose="02020503050405090304" pitchFamily="18" charset="0"/>
              </a:rPr>
              <a:t>2. When waking up, only the first exclusive waiter is awakened: </a:t>
            </a:r>
            <a:endParaRPr kumimoji="1" lang="en-US" altLang="zh-CN" sz="2400" dirty="0">
              <a:latin typeface="Times New Roman" panose="02020503050405090304" pitchFamily="18" charset="0"/>
              <a:ea typeface="標楷體" pitchFamily="65" charset="-120"/>
              <a:cs typeface="Times New Roman" panose="02020503050405090304" pitchFamily="18" charset="0"/>
            </a:endParaRPr>
          </a:p>
        </p:txBody>
      </p:sp>
      <p:pic>
        <p:nvPicPr>
          <p:cNvPr id="12" name="图形 11" descr="闪电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53168" y="1258256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503050405090304" pitchFamily="18" charset="0"/>
                <a:cs typeface="Times New Roman" panose="02020503050405090304" pitchFamily="18" charset="0"/>
              </a:rPr>
              <a:t>Implementation – Poll (Advanced)</a:t>
            </a:r>
            <a:endParaRPr kumimoji="1" lang="zh-TW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10495" y="2327931"/>
            <a:ext cx="10112829" cy="1458684"/>
          </a:xfrm>
        </p:spPr>
        <p:txBody>
          <a:bodyPr/>
          <a:lstStyle/>
          <a:p>
            <a:r>
              <a:rPr lang="en-US" altLang="zh-TW" sz="24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Problem: </a:t>
            </a:r>
            <a:r>
              <a:rPr lang="en-US" altLang="zh-TW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Blocking on a single </a:t>
            </a:r>
            <a:r>
              <a:rPr lang="en-US" altLang="zh-TW" sz="24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fd</a:t>
            </a:r>
            <a:r>
              <a:rPr lang="en-US" altLang="zh-TW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 prevents handling multiple </a:t>
            </a:r>
            <a:r>
              <a:rPr lang="en-US" altLang="zh-TW" sz="24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fds</a:t>
            </a:r>
            <a:r>
              <a:rPr lang="en-US" altLang="zh-TW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 concurrently.</a:t>
            </a:r>
            <a:endParaRPr lang="en-US" altLang="zh-TW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endParaRPr lang="en-US" altLang="zh-TW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TW" sz="24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Value: </a:t>
            </a:r>
            <a:r>
              <a:rPr lang="en-US" altLang="zh-TW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Multiplexing (select/poll/</a:t>
            </a:r>
            <a:r>
              <a:rPr lang="en-US" altLang="zh-TW" sz="24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epoll</a:t>
            </a:r>
            <a:r>
              <a:rPr lang="en-US" altLang="zh-TW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) monitors many </a:t>
            </a:r>
            <a:r>
              <a:rPr lang="en-US" altLang="zh-TW" sz="24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fds</a:t>
            </a:r>
            <a:r>
              <a:rPr lang="en-US" altLang="zh-TW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 and operates only when ready, boosting concurrency.</a:t>
            </a:r>
            <a:endParaRPr lang="en-US" altLang="zh-TW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5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Enhance </a:t>
            </a:r>
            <a:r>
              <a:rPr lang="en-US" altLang="zh-TW" dirty="0" err="1"/>
              <a:t>ipc</a:t>
            </a:r>
            <a:r>
              <a:rPr lang="en-US" altLang="zh-TW" dirty="0"/>
              <a:t> mechanism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idx="1"/>
          </p:nvPr>
        </p:nvSpPr>
        <p:spPr>
          <a:xfrm>
            <a:off x="1073362" y="2225447"/>
            <a:ext cx="7772400" cy="2181286"/>
          </a:xfrm>
        </p:spPr>
        <p:txBody>
          <a:bodyPr>
            <a:no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Introduction</a:t>
            </a:r>
            <a:endParaRPr lang="en-US" altLang="zh-TW" sz="3200" dirty="0">
              <a:solidFill>
                <a:srgbClr val="FF0000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32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System Design</a:t>
            </a:r>
            <a:endParaRPr lang="en-US" altLang="zh-CN" sz="3200" dirty="0">
              <a:solidFill>
                <a:schemeClr val="tx1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32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Inplementation</a:t>
            </a:r>
            <a:endParaRPr lang="en-US" altLang="zh-CN" sz="3200" dirty="0" err="1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3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Testing</a:t>
            </a:r>
            <a:endParaRPr lang="en-US" altLang="zh-CN" sz="3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3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QA</a:t>
            </a:r>
            <a:endParaRPr lang="en-US" altLang="zh-CN" sz="3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503050405090304" pitchFamily="18" charset="0"/>
                <a:cs typeface="Times New Roman" panose="02020503050405090304" pitchFamily="18" charset="0"/>
              </a:rPr>
              <a:t>Implementation – Poll (Advanced)</a:t>
            </a:r>
            <a:endParaRPr kumimoji="1" lang="zh-TW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5053" y="1301388"/>
            <a:ext cx="10112829" cy="1458684"/>
          </a:xfrm>
        </p:spPr>
        <p:txBody>
          <a:bodyPr/>
          <a:lstStyle/>
          <a:p>
            <a:r>
              <a:rPr lang="en-US" altLang="zh-TW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User process calls poll </a:t>
            </a:r>
            <a:endParaRPr lang="en-US" altLang="zh-TW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TW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The driver </a:t>
            </a:r>
            <a:endParaRPr lang="en-US" altLang="zh-TW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altLang="zh-TW" sz="2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registers the waiting queue </a:t>
            </a:r>
            <a:endParaRPr lang="en-US" altLang="zh-TW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altLang="zh-TW" sz="2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checks the current state and returns the mask</a:t>
            </a:r>
            <a:endParaRPr lang="en-US" altLang="zh-TW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TW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If there are no events, the process enters sleep and waits to be awakened.</a:t>
            </a:r>
            <a:endParaRPr lang="en-US" altLang="zh-TW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TW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When the read/write operation changes the state of the pipe (data arrives / space becomes available) or the other party closes it, the driver awakens the corresponding waiting queue.</a:t>
            </a:r>
            <a:endParaRPr lang="en-US" altLang="zh-TW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TW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The awakened process re-calls poll to obtain the latest status, and the kernel returns the result to the user mode.</a:t>
            </a:r>
            <a:endParaRPr lang="en-US" altLang="zh-TW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5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Enhance </a:t>
            </a:r>
            <a:r>
              <a:rPr lang="en-US" altLang="zh-TW" dirty="0" err="1"/>
              <a:t>ipc</a:t>
            </a:r>
            <a:r>
              <a:rPr lang="en-US" altLang="zh-TW" dirty="0"/>
              <a:t> mechanism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idx="1"/>
          </p:nvPr>
        </p:nvSpPr>
        <p:spPr>
          <a:xfrm>
            <a:off x="1073362" y="2225447"/>
            <a:ext cx="7772400" cy="2181286"/>
          </a:xfrm>
        </p:spPr>
        <p:txBody>
          <a:bodyPr>
            <a:noAutofit/>
          </a:bodyPr>
          <a:lstStyle/>
          <a:p>
            <a:r>
              <a:rPr lang="en-US" altLang="zh-CN" sz="3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Introduction</a:t>
            </a:r>
            <a:endParaRPr lang="en-US" altLang="zh-TW" sz="3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32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System Design</a:t>
            </a:r>
            <a:endParaRPr lang="en-US" altLang="zh-CN" sz="3200" dirty="0">
              <a:solidFill>
                <a:srgbClr val="FF0000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3200" dirty="0" err="1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Inplementation</a:t>
            </a:r>
            <a:endParaRPr lang="en-US" altLang="zh-CN" sz="3200" dirty="0" err="1">
              <a:solidFill>
                <a:schemeClr val="tx1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3200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Testing</a:t>
            </a:r>
            <a:endParaRPr lang="en-US" altLang="zh-CN" sz="3200" dirty="0">
              <a:solidFill>
                <a:srgbClr val="FF0000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3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QA</a:t>
            </a:r>
            <a:endParaRPr lang="en-US" altLang="zh-CN" sz="3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8571" y="144466"/>
            <a:ext cx="10722429" cy="692151"/>
          </a:xfrm>
        </p:spPr>
        <p:txBody>
          <a:bodyPr/>
          <a:lstStyle/>
          <a:p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Testing - Overview &amp; Objectives</a:t>
            </a:r>
            <a:endParaRPr lang="en-US" altLang="zh-CN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25855"/>
            <a:ext cx="10972800" cy="3575050"/>
          </a:xfrm>
        </p:spPr>
        <p:txBody>
          <a:bodyPr/>
          <a:lstStyle/>
          <a:p>
            <a:r>
              <a:rPr 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Goal</a:t>
            </a:r>
            <a:endParaRPr lang="en-US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To verify the functional correctness of our custom IPC driver (/dev/hello).</a:t>
            </a:r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To evaluate its performance (latency &amp; throughput) against standard Linux IPC mechanisms.</a:t>
            </a:r>
            <a:b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</a:rPr>
            </a:br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Scope</a:t>
            </a:r>
            <a:endParaRPr lang="en-US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Focus on character device operations: open, read, write, release.</a:t>
            </a:r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Testing environment setup and benchmark execution.</a:t>
            </a:r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4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43840" y="5480050"/>
            <a:ext cx="4064000" cy="368300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p>
            <a:endParaRPr lang="zh-CN" altLang="en-US" dirty="0" smtClean="0">
              <a:ea typeface="標楷體" pitchFamily="65" charset="-12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Testing - Test Environment</a:t>
            </a:r>
            <a:endParaRPr lang="en-US" altLang="zh-CN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4678" y="1125538"/>
            <a:ext cx="10517722" cy="4796292"/>
          </a:xfrm>
        </p:spPr>
        <p:txBody>
          <a:bodyPr/>
          <a:lstStyle/>
          <a:p>
            <a:r>
              <a:rPr 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Hardware</a:t>
            </a:r>
            <a:endParaRPr lang="en-US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Architecture: AArch64 / x86_64 (Virtual Machine).</a:t>
            </a:r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CPU/RAM: Allocated resources (e.g., 2 vCPUs, 4GB RAM).</a:t>
            </a:r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457200" lvl="1" indent="0">
              <a:buNone/>
            </a:pPr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Software</a:t>
            </a:r>
            <a:endParaRPr lang="en-US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OS: Ubuntu 24.04 LTS.</a:t>
            </a:r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Kernel Version: Linux 6.8.0-101-generic.</a:t>
            </a:r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Compiler: GCC 13.3.0.</a:t>
            </a:r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  <a:sym typeface="+mn-ea"/>
            </a:endParaRPr>
          </a:p>
          <a:p>
            <a:pPr lvl="1"/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Significance</a:t>
            </a:r>
            <a:endParaRPr lang="en-US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Running on the latest LTS kernel ensures our driver is compatible with modern Linux standards.</a:t>
            </a:r>
            <a:endParaRPr lang="en-US" sz="2055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457200" lvl="1" indent="0">
              <a:buNone/>
            </a:pPr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4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Testing - </a:t>
            </a:r>
            <a:r>
              <a:rPr lang="en-US" altLang="zh-TW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IPC-Bench</a:t>
            </a:r>
            <a:endParaRPr lang="en-US" altLang="zh-CN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4678" y="1125538"/>
            <a:ext cx="10517722" cy="4796292"/>
          </a:xfrm>
        </p:spPr>
        <p:txBody>
          <a:bodyPr/>
          <a:lstStyle/>
          <a:p>
            <a:r>
              <a:rPr 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Tool Selection</a:t>
            </a:r>
            <a:endParaRPr lang="en-US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We utilized </a:t>
            </a:r>
            <a:r>
              <a:rPr lang="en-US" sz="2200" i="1" dirty="0">
                <a:latin typeface="Times New Roman Italic" panose="02020503050405090304" charset="0"/>
                <a:cs typeface="Times New Roman Italic" panose="02020503050405090304" charset="0"/>
              </a:rPr>
              <a:t>goldsborough/ipc-bench</a:t>
            </a:r>
            <a: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, an industry-standard open-source framework.</a:t>
            </a:r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Why IPC-Bench?</a:t>
            </a:r>
            <a:endParaRPr lang="en-US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Standardization: Provides consistent metrics for Latency and Throughput.</a:t>
            </a:r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  <a:sym typeface="+mn-ea"/>
            </a:endParaRPr>
          </a:p>
          <a:p>
            <a:pPr lvl="1"/>
            <a: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Automation: Automates the message passing loop (Ping-Pong) and timing measurements.</a:t>
            </a:r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Precision: Captures microsecond-level latency (μs).</a:t>
            </a:r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4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Testing - </a:t>
            </a:r>
            <a:r>
              <a:rPr lang="en-US" altLang="zh-TW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Test Scenarios</a:t>
            </a:r>
            <a:endParaRPr lang="en-US" altLang="zh-TW" dirty="0">
              <a:latin typeface="Times New Roman" panose="02020503050405090304" pitchFamily="18" charset="0"/>
              <a:cs typeface="Times New Roman" panose="02020503050405090304" pitchFamily="18" charset="0"/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4678" y="1125538"/>
            <a:ext cx="10517722" cy="4796292"/>
          </a:xfrm>
        </p:spPr>
        <p:txBody>
          <a:bodyPr/>
          <a:lstStyle/>
          <a:p>
            <a:r>
              <a:rPr 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Architecture</a:t>
            </a:r>
            <a:endParaRPr lang="en-US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Writer Process -&gt; User Buffer -&gt; Kernel Page Buffer -&gt; User Buffer -&gt; Reader Process.</a:t>
            </a:r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Metrics</a:t>
            </a:r>
            <a:endParaRPr lang="en-US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Test Case: </a:t>
            </a:r>
            <a: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1-Byte</a:t>
            </a:r>
            <a: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 Message Size (Matching standard memory page size).</a:t>
            </a:r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  <a:sym typeface="+mn-ea"/>
            </a:endParaRPr>
          </a:p>
          <a:p>
            <a:pPr lvl="1"/>
            <a: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Iterations: 1,000 message exchanges.</a:t>
            </a:r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Key Indicators: </a:t>
            </a:r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2">
              <a:buFont typeface="Arial" panose="020B0604020202090204" pitchFamily="34" charset="0"/>
              <a:buChar char="•"/>
            </a:pPr>
            <a:r>
              <a:rPr lang="zh-CN" altLang="en-US" sz="1830" dirty="0">
                <a:latin typeface="Times New Roman" panose="02020503050405090304" pitchFamily="18" charset="0"/>
                <a:cs typeface="Times New Roman" panose="02020503050405090304" pitchFamily="18" charset="0"/>
              </a:rPr>
              <a:t>Average Duration (Latency): Time taken to send and receive one message.</a:t>
            </a:r>
            <a:endParaRPr lang="zh-CN" altLang="en-US" sz="183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2">
              <a:buFont typeface="Arial" panose="020B0604020202090204" pitchFamily="34" charset="0"/>
              <a:buChar char="•"/>
            </a:pPr>
            <a:r>
              <a:rPr lang="zh-CN" altLang="en-US" sz="1830" dirty="0">
                <a:latin typeface="Times New Roman" panose="02020503050405090304" pitchFamily="18" charset="0"/>
                <a:cs typeface="Times New Roman" panose="02020503050405090304" pitchFamily="18" charset="0"/>
              </a:rPr>
              <a:t>Message Rate (Throughput): Number of messages processed per second.</a:t>
            </a:r>
            <a:endParaRPr lang="zh-CN" altLang="en-US" sz="183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4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Testing - </a:t>
            </a:r>
            <a:r>
              <a:rPr lang="en-US" altLang="zh-TW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Implementation Challenges </a:t>
            </a:r>
            <a:endParaRPr lang="en-US" altLang="zh-TW" dirty="0">
              <a:latin typeface="Times New Roman" panose="02020503050405090304" pitchFamily="18" charset="0"/>
              <a:cs typeface="Times New Roman" panose="02020503050405090304" pitchFamily="18" charset="0"/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4678" y="1125538"/>
            <a:ext cx="10517722" cy="4796292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The driver was originally designed for older kernels (Linux 5.x), but our  testing environment runs Linux 6.8.</a:t>
            </a:r>
            <a:endParaRPr lang="en-US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Key Issues &amp; Fixes:</a:t>
            </a:r>
            <a:endParaRPr lang="en-US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API Changes</a:t>
            </a:r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2">
              <a:buFont typeface="Arial" panose="020B0604020202090204" pitchFamily="34" charset="0"/>
              <a:buChar char="•"/>
            </a:pPr>
            <a:r>
              <a:rPr lang="en-US" sz="1830" dirty="0">
                <a:latin typeface="Times New Roman" panose="02020503050405090304" pitchFamily="18" charset="0"/>
                <a:cs typeface="Times New Roman" panose="02020503050405090304" pitchFamily="18" charset="0"/>
              </a:rPr>
              <a:t>Issue: class_create() prototype changed in Linux 6.4+.</a:t>
            </a:r>
            <a:endParaRPr lang="en-US" sz="183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2">
              <a:buFont typeface="Arial" panose="020B0604020202090204" pitchFamily="34" charset="0"/>
              <a:buChar char="•"/>
            </a:pPr>
            <a:r>
              <a:rPr lang="en-US" sz="1830" dirty="0">
                <a:latin typeface="Times New Roman" panose="02020503050405090304" pitchFamily="18" charset="0"/>
                <a:cs typeface="Times New Roman" panose="02020503050405090304" pitchFamily="18" charset="0"/>
              </a:rPr>
              <a:t>Fix: Removed the THIS_MODULE argument.</a:t>
            </a:r>
            <a:endParaRPr lang="en-US" sz="183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Type Safety</a:t>
            </a:r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2">
              <a:buFont typeface="Arial" panose="020B0604020202090204" pitchFamily="34" charset="0"/>
              <a:buChar char="•"/>
            </a:pPr>
            <a:r>
              <a:rPr lang="en-US" sz="1830" dirty="0">
                <a:latin typeface="Times New Roman" panose="02020503050405090304" pitchFamily="18" charset="0"/>
                <a:cs typeface="Times New Roman" panose="02020503050405090304" pitchFamily="18" charset="0"/>
              </a:rPr>
              <a:t>Issue: pipe_write implementation mismatched the file_operations struct.</a:t>
            </a:r>
            <a:endParaRPr lang="en-US" sz="183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2">
              <a:buFont typeface="Arial" panose="020B0604020202090204" pitchFamily="34" charset="0"/>
              <a:buChar char="•"/>
            </a:pPr>
            <a:r>
              <a:rPr lang="en-US" sz="1830" dirty="0">
                <a:latin typeface="Times New Roman" panose="02020503050405090304" pitchFamily="18" charset="0"/>
                <a:cs typeface="Times New Roman" panose="02020503050405090304" pitchFamily="18" charset="0"/>
              </a:rPr>
              <a:t>Fix: Added const qualifier to the user buffer pointer to match the kernel signature.</a:t>
            </a:r>
            <a:endParaRPr lang="en-US" sz="183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Data Types</a:t>
            </a:r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2">
              <a:buFont typeface="Arial" panose="020B0604020202090204" pitchFamily="34" charset="0"/>
              <a:buChar char="•"/>
            </a:pPr>
            <a:r>
              <a:rPr lang="en-US" sz="1830" dirty="0">
                <a:latin typeface="Times New Roman" panose="02020503050405090304" pitchFamily="18" charset="0"/>
                <a:cs typeface="Times New Roman" panose="02020503050405090304" pitchFamily="18" charset="0"/>
              </a:rPr>
              <a:t>Issue: printk format specifier mismatch for u64 on 64-bit architecture.</a:t>
            </a:r>
            <a:endParaRPr lang="en-US" sz="183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2">
              <a:buFont typeface="Arial" panose="020B0604020202090204" pitchFamily="34" charset="0"/>
              <a:buChar char="•"/>
            </a:pPr>
            <a:r>
              <a:rPr lang="en-US" sz="1830" dirty="0">
                <a:latin typeface="Times New Roman" panose="02020503050405090304" pitchFamily="18" charset="0"/>
                <a:cs typeface="Times New Roman" panose="02020503050405090304" pitchFamily="18" charset="0"/>
              </a:rPr>
              <a:t>Fix: Cast to unsigned long long and used %llu.</a:t>
            </a:r>
            <a:endParaRPr lang="en-US" sz="183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4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Testing - </a:t>
            </a:r>
            <a:r>
              <a:rPr lang="en-US" altLang="zh-TW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Functional Verification</a:t>
            </a:r>
            <a:endParaRPr lang="en-US" altLang="zh-TW" dirty="0">
              <a:latin typeface="Times New Roman" panose="02020503050405090304" pitchFamily="18" charset="0"/>
              <a:cs typeface="Times New Roman" panose="02020503050405090304" pitchFamily="18" charset="0"/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4678" y="1125538"/>
            <a:ext cx="10517722" cy="4796292"/>
          </a:xfrm>
        </p:spPr>
        <p:txBody>
          <a:bodyPr/>
          <a:lstStyle/>
          <a:p>
            <a:r>
              <a:rPr 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Evidence</a:t>
            </a:r>
            <a:endParaRPr lang="en-US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Kernel Log: Screenshot of dmesg | tail showing</a:t>
            </a:r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2">
              <a:buFont typeface="Arial" panose="020B0604020202090204" pitchFamily="34" charset="0"/>
              <a:buChar char="•"/>
            </a:pPr>
            <a:r>
              <a:rPr lang="en-US" sz="1830" dirty="0">
                <a:latin typeface="Times New Roman" panose="02020503050405090304" pitchFamily="18" charset="0"/>
                <a:cs typeface="Times New Roman" panose="02020503050405090304" pitchFamily="18" charset="0"/>
              </a:rPr>
              <a:t>hello_driver_init</a:t>
            </a:r>
            <a:endParaRPr lang="en-US" sz="183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2">
              <a:buFont typeface="Arial" panose="020B0604020202090204" pitchFamily="34" charset="0"/>
              <a:buChar char="•"/>
            </a:pPr>
            <a:r>
              <a:rPr lang="en-US" sz="1830" dirty="0">
                <a:latin typeface="Times New Roman" panose="02020503050405090304" pitchFamily="18" charset="0"/>
                <a:cs typeface="Times New Roman" panose="02020503050405090304" pitchFamily="18" charset="0"/>
              </a:rPr>
              <a:t>hello driver major=XXX, minor=0</a:t>
            </a:r>
            <a:endParaRPr lang="en-US" sz="183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Device Node: Screenshot of ls -l /dev/hello showing correct permissions.</a:t>
            </a:r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Status</a:t>
            </a:r>
            <a:endParaRPr lang="en-US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Success. The driver loads, unloads, and handles basic I/O without crashing the kernel.</a:t>
            </a:r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4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Testing - </a:t>
            </a:r>
            <a:r>
              <a:rPr lang="en-US" altLang="zh-TW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Results - Latency</a:t>
            </a:r>
            <a:endParaRPr lang="en-US" altLang="zh-TW" dirty="0">
              <a:latin typeface="Times New Roman" panose="02020503050405090304" pitchFamily="18" charset="0"/>
              <a:cs typeface="Times New Roman" panose="02020503050405090304" pitchFamily="18" charset="0"/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4678" y="1125538"/>
            <a:ext cx="10517722" cy="4796292"/>
          </a:xfrm>
        </p:spPr>
        <p:txBody>
          <a:bodyPr/>
          <a:lstStyle/>
          <a:p>
            <a:r>
              <a:rPr 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Test Case: 1-Byte Message Size, 1000 Iterations.</a:t>
            </a:r>
            <a:endParaRPr lang="en-US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K</a:t>
            </a:r>
            <a:r>
              <a:rPr 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ey Data</a:t>
            </a:r>
            <a:endParaRPr lang="en-US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Average </a:t>
            </a:r>
            <a: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RTT: 431.9 μs (microseconds).</a:t>
            </a:r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Minimum RTT: 153.6 μs.</a:t>
            </a:r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Maximum Duration: 4847.104 μs (Significant outlier).</a:t>
            </a:r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0">
              <a:buFont typeface="Wingdings" panose="05000000000000000000" charset="0"/>
              <a:buChar char=""/>
            </a:pPr>
            <a:r>
              <a:rPr lang="en-US" sz="2565" dirty="0">
                <a:latin typeface="Times New Roman" panose="02020503050405090304" pitchFamily="18" charset="0"/>
                <a:cs typeface="Times New Roman" panose="02020503050405090304" pitchFamily="18" charset="0"/>
              </a:rPr>
              <a:t>Analysis</a:t>
            </a:r>
            <a:endParaRPr lang="en-US" sz="2565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sz="2195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High Variance: The standard deviation (418.9 μs) is nearly equal to the mean, indicating significant jitter. This is likely due to scheduling delays or context switches in the virtualized environment.</a:t>
            </a:r>
            <a:endParaRPr lang="en-US" sz="2195" dirty="0">
              <a:latin typeface="Times New Roman" panose="02020503050405090304" pitchFamily="18" charset="0"/>
              <a:cs typeface="Times New Roman" panose="02020503050405090304" pitchFamily="18" charset="0"/>
              <a:sym typeface="+mn-ea"/>
            </a:endParaRPr>
          </a:p>
          <a:p>
            <a:pPr lvl="1"/>
            <a:r>
              <a:rPr lang="en-US" sz="2195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Base Overhead: The minimum latency (~153 μs) represents the inherent cost of the read/write system calls and driver logic.</a:t>
            </a:r>
            <a:endParaRPr lang="en-US" sz="2195" dirty="0">
              <a:latin typeface="Times New Roman" panose="02020503050405090304" pitchFamily="18" charset="0"/>
              <a:cs typeface="Times New Roman" panose="02020503050405090304" pitchFamily="18" charset="0"/>
              <a:sym typeface="+mn-ea"/>
            </a:endParaRPr>
          </a:p>
        </p:txBody>
      </p:sp>
      <p:sp>
        <p:nvSpPr>
          <p:cNvPr id="4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  <p:pic>
        <p:nvPicPr>
          <p:cNvPr id="6" name="图片 5" descr="截屏2026-03-16 21.48.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06665" y="1209675"/>
            <a:ext cx="3251200" cy="1612900"/>
          </a:xfrm>
          <a:prstGeom prst="rect">
            <a:avLst/>
          </a:prstGeo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Testing - </a:t>
            </a:r>
            <a:r>
              <a:rPr lang="en-US" altLang="zh-TW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Results - Throughput</a:t>
            </a:r>
            <a:endParaRPr lang="en-US" altLang="zh-TW" dirty="0">
              <a:latin typeface="Times New Roman" panose="02020503050405090304" pitchFamily="18" charset="0"/>
              <a:cs typeface="Times New Roman" panose="02020503050405090304" pitchFamily="18" charset="0"/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4678" y="1125538"/>
            <a:ext cx="10517722" cy="4796292"/>
          </a:xfrm>
        </p:spPr>
        <p:txBody>
          <a:bodyPr/>
          <a:lstStyle/>
          <a:p>
            <a:r>
              <a:rPr 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Test Case: 1-B</a:t>
            </a:r>
            <a:r>
              <a:rPr 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yte Message Size.</a:t>
            </a:r>
            <a:endParaRPr lang="en-US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Data</a:t>
            </a:r>
            <a:endParaRPr lang="en-US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sz="2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Message Rate: 2209msg/s.</a:t>
            </a:r>
            <a:endParaRPr lang="en-US" sz="2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0">
              <a:buFont typeface="Wingdings" panose="05000000000000000000" charset="0"/>
              <a:buChar char=""/>
            </a:pPr>
            <a:r>
              <a:rPr lang="en-US" sz="2565" dirty="0">
                <a:latin typeface="Times New Roman" panose="02020503050405090304" pitchFamily="18" charset="0"/>
                <a:cs typeface="Times New Roman" panose="02020503050405090304" pitchFamily="18" charset="0"/>
              </a:rPr>
              <a:t>Analysis</a:t>
            </a:r>
            <a:endParaRPr lang="en-US" sz="2565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en-US" sz="2195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System Call Bound: With such small messages (1 byte), the performance is dominated by the overhead of entering and exiting the kernel, rather than memory copying.</a:t>
            </a:r>
            <a:endParaRPr lang="en-US" sz="2195" dirty="0">
              <a:latin typeface="Times New Roman" panose="02020503050405090304" pitchFamily="18" charset="0"/>
              <a:cs typeface="Times New Roman" panose="02020503050405090304" pitchFamily="18" charset="0"/>
              <a:sym typeface="+mn-ea"/>
            </a:endParaRPr>
          </a:p>
          <a:p>
            <a:pPr lvl="1"/>
            <a:r>
              <a:rPr lang="en-US" sz="2195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Efficiency: Despite the overhead, processing &gt;2,000 system call pairs per second demonstrates the driver's functional stability under rapid-fire conditions.</a:t>
            </a:r>
            <a:endParaRPr lang="en-US" sz="2195" dirty="0">
              <a:latin typeface="Times New Roman" panose="02020503050405090304" pitchFamily="18" charset="0"/>
              <a:cs typeface="Times New Roman" panose="02020503050405090304" pitchFamily="18" charset="0"/>
              <a:sym typeface="+mn-ea"/>
            </a:endParaRPr>
          </a:p>
        </p:txBody>
      </p:sp>
      <p:sp>
        <p:nvSpPr>
          <p:cNvPr id="4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  <p:pic>
        <p:nvPicPr>
          <p:cNvPr id="6" name="图片 5" descr="截屏2026-03-16 21.48.1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7606665" y="1209675"/>
            <a:ext cx="3251200" cy="16129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8571" y="144466"/>
            <a:ext cx="10722429" cy="692151"/>
          </a:xfrm>
        </p:spPr>
        <p:txBody>
          <a:bodyPr/>
          <a:lstStyle/>
          <a:p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Introduction – </a:t>
            </a:r>
            <a:r>
              <a:rPr 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P</a:t>
            </a: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rocess in computer</a:t>
            </a:r>
            <a:endParaRPr 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9985" y="1703508"/>
            <a:ext cx="10972800" cy="2836864"/>
          </a:xfrm>
        </p:spPr>
        <p:txBody>
          <a:bodyPr/>
          <a:lstStyle/>
          <a:p>
            <a:r>
              <a:rPr lang="en-US" sz="24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Process concept: </a:t>
            </a:r>
            <a:r>
              <a:rPr 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A process is the basic unit of resource allocation, exclusively occupying resources such as CPU and memory, and being isolated from each other.</a:t>
            </a:r>
            <a:endParaRPr lang="en-US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endParaRPr lang="en-US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sz="24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Communication requirements</a:t>
            </a:r>
            <a:r>
              <a:rPr 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: Processes that are isolated need to exchange data or collaborate → Introduce inter-process communication (IPC).</a:t>
            </a:r>
            <a:endParaRPr lang="en-US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endParaRPr lang="en-US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sz="24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Common IPC mechanisms: </a:t>
            </a:r>
            <a:r>
              <a:rPr 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Pipes, shared memory, message queues, signals, sockets, </a:t>
            </a:r>
            <a:r>
              <a:rPr lang="en-US" sz="24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etc.</a:t>
            </a:r>
            <a:endParaRPr lang="zh-CN" altLang="en-US" sz="2400" dirty="0" err="1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4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Testing - </a:t>
            </a:r>
            <a:r>
              <a:rPr lang="en-US" altLang="zh-CN" sz="4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Comparison</a:t>
            </a:r>
            <a:endParaRPr lang="en-US" altLang="zh-CN" sz="40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8428" y="4006533"/>
            <a:ext cx="10517722" cy="4796292"/>
          </a:xfrm>
        </p:spPr>
        <p:txBody>
          <a:bodyPr/>
          <a:lstStyle/>
          <a:p>
            <a:r>
              <a:rPr lang="en-US" sz="2195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Analysis:</a:t>
            </a:r>
            <a:endParaRPr lang="en-US" sz="2195" dirty="0">
              <a:latin typeface="Times New Roman" panose="02020503050405090304" pitchFamily="18" charset="0"/>
              <a:cs typeface="Times New Roman" panose="02020503050405090304" pitchFamily="18" charset="0"/>
              <a:sym typeface="+mn-ea"/>
            </a:endParaRPr>
          </a:p>
          <a:p>
            <a:pPr lvl="1" algn="l">
              <a:buFont typeface="Arial" panose="020B0604020202090204" pitchFamily="34" charset="0"/>
              <a:buChar char="–"/>
            </a:pPr>
            <a:r>
              <a:rPr lang="en-US" sz="2195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Test Case: 1KB Message Size, 1000 Iterations.</a:t>
            </a:r>
            <a:endParaRPr lang="en-US" sz="2195" dirty="0">
              <a:latin typeface="Times New Roman" panose="02020503050405090304" pitchFamily="18" charset="0"/>
              <a:cs typeface="Times New Roman" panose="02020503050405090304" pitchFamily="18" charset="0"/>
              <a:sym typeface="+mn-ea"/>
            </a:endParaRPr>
          </a:p>
          <a:p>
            <a:pPr lvl="1" algn="l">
              <a:buFont typeface="Arial" panose="020B0604020202090204" pitchFamily="34" charset="0"/>
              <a:buChar char="–"/>
            </a:pPr>
            <a:r>
              <a:rPr lang="en-US" sz="2195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Vs. Pipe: Our driver reduces latency by ~146 μs and improves throughput by ~28%.</a:t>
            </a:r>
            <a:endParaRPr lang="en-US" sz="2195" dirty="0">
              <a:latin typeface="Times New Roman" panose="02020503050405090304" pitchFamily="18" charset="0"/>
              <a:cs typeface="Times New Roman" panose="02020503050405090304" pitchFamily="18" charset="0"/>
              <a:sym typeface="+mn-ea"/>
            </a:endParaRPr>
          </a:p>
          <a:p>
            <a:pPr lvl="1" algn="l">
              <a:buFont typeface="Arial" panose="020B0604020202090204" pitchFamily="34" charset="0"/>
              <a:buChar char="–"/>
            </a:pPr>
            <a:r>
              <a:rPr lang="en-US" sz="2195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Vs. Shared Memory: Still slower due to the overhead of memory copying (copy_to_user), whereas shared memory avoids copies entirely.</a:t>
            </a:r>
            <a:endParaRPr lang="en-US" sz="2195" dirty="0">
              <a:latin typeface="Times New Roman" panose="02020503050405090304" pitchFamily="18" charset="0"/>
              <a:cs typeface="Times New Roman" panose="02020503050405090304" pitchFamily="18" charset="0"/>
              <a:sym typeface="+mn-ea"/>
            </a:endParaRPr>
          </a:p>
        </p:txBody>
      </p:sp>
      <p:sp>
        <p:nvSpPr>
          <p:cNvPr id="4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  <p:graphicFrame>
        <p:nvGraphicFramePr>
          <p:cNvPr id="10" name="表格 9"/>
          <p:cNvGraphicFramePr/>
          <p:nvPr>
            <p:custDataLst>
              <p:tags r:id="rId1"/>
            </p:custDataLst>
          </p:nvPr>
        </p:nvGraphicFramePr>
        <p:xfrm>
          <a:off x="1332865" y="1691005"/>
          <a:ext cx="9526905" cy="1746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5635"/>
                <a:gridCol w="3175635"/>
                <a:gridCol w="3175635"/>
              </a:tblGrid>
              <a:tr h="45085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IPC Mechanism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Latency (RTT, 1B)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Throughput (msg/s, 1KB)</a:t>
                      </a:r>
                      <a:endParaRPr lang="zh-CN" altLang="en-US"/>
                    </a:p>
                  </a:txBody>
                  <a:tcPr/>
                </a:tc>
              </a:tr>
              <a:tr h="4318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My Driver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431.897</a:t>
                      </a:r>
                      <a:r>
                        <a:rPr lang="zh-CN" altLang="en-US"/>
                        <a:t> μs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2</a:t>
                      </a:r>
                      <a:r>
                        <a:rPr lang="en-US" altLang="zh-CN"/>
                        <a:t>209</a:t>
                      </a:r>
                      <a:r>
                        <a:rPr lang="zh-CN" altLang="en-US"/>
                        <a:t> msg/s</a:t>
                      </a:r>
                      <a:endParaRPr lang="zh-CN" altLang="en-US"/>
                    </a:p>
                  </a:txBody>
                  <a:tcPr/>
                </a:tc>
              </a:tr>
              <a:tr h="4318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Linux Pipe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5</a:t>
                      </a:r>
                      <a:r>
                        <a:rPr lang="en-US" altLang="zh-CN"/>
                        <a:t>77</a:t>
                      </a:r>
                      <a:r>
                        <a:rPr lang="zh-CN" altLang="en-US"/>
                        <a:t>.</a:t>
                      </a:r>
                      <a:r>
                        <a:rPr lang="en-US" altLang="zh-CN"/>
                        <a:t>768</a:t>
                      </a:r>
                      <a:r>
                        <a:rPr lang="zh-CN" altLang="en-US"/>
                        <a:t> μs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1</a:t>
                      </a:r>
                      <a:r>
                        <a:rPr lang="en-US" altLang="zh-CN"/>
                        <a:t>730</a:t>
                      </a:r>
                      <a:r>
                        <a:rPr lang="zh-CN" altLang="en-US"/>
                        <a:t> msg/s</a:t>
                      </a:r>
                      <a:endParaRPr lang="zh-CN" altLang="en-US"/>
                    </a:p>
                  </a:txBody>
                  <a:tcPr/>
                </a:tc>
              </a:tr>
              <a:tr h="4318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Shared Memory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30.266</a:t>
                      </a:r>
                      <a:r>
                        <a:rPr lang="zh-CN" altLang="en-US"/>
                        <a:t> μs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33039</a:t>
                      </a:r>
                      <a:r>
                        <a:rPr lang="zh-CN" altLang="en-US"/>
                        <a:t> msg/s</a:t>
                      </a: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Enhance </a:t>
            </a:r>
            <a:r>
              <a:rPr lang="en-US" altLang="zh-TW" dirty="0" err="1"/>
              <a:t>ipc</a:t>
            </a:r>
            <a:r>
              <a:rPr lang="en-US" altLang="zh-TW" dirty="0"/>
              <a:t> mechanism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idx="1"/>
          </p:nvPr>
        </p:nvSpPr>
        <p:spPr>
          <a:xfrm>
            <a:off x="1073362" y="2225447"/>
            <a:ext cx="7772400" cy="2181286"/>
          </a:xfrm>
        </p:spPr>
        <p:txBody>
          <a:bodyPr>
            <a:noAutofit/>
          </a:bodyPr>
          <a:lstStyle/>
          <a:p>
            <a:r>
              <a:rPr lang="en-US" altLang="zh-CN" sz="3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Introduction</a:t>
            </a:r>
            <a:endParaRPr lang="en-US" altLang="zh-TW" sz="3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32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System Design</a:t>
            </a:r>
            <a:endParaRPr lang="en-US" altLang="zh-CN" sz="3200" dirty="0">
              <a:solidFill>
                <a:srgbClr val="FF0000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3200" dirty="0" err="1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Inplementation</a:t>
            </a:r>
            <a:endParaRPr lang="en-US" altLang="zh-CN" sz="3200" dirty="0" err="1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3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Testing</a:t>
            </a:r>
            <a:endParaRPr lang="en-US" altLang="zh-CN" sz="3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3200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QA</a:t>
            </a:r>
            <a:endParaRPr lang="en-US" altLang="zh-CN" sz="3200" dirty="0">
              <a:solidFill>
                <a:srgbClr val="FF0000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Q&amp;A</a:t>
            </a:r>
            <a:endParaRPr lang="en-US" altLang="zh-CN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4678" y="1125538"/>
            <a:ext cx="10517722" cy="4796292"/>
          </a:xfrm>
        </p:spPr>
        <p:txBody>
          <a:bodyPr/>
          <a:lstStyle/>
          <a:p>
            <a:endParaRPr lang="en-US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endParaRPr lang="en-US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sz="4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Thank you!</a:t>
            </a:r>
            <a:endParaRPr lang="en-US" sz="4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endParaRPr lang="en-US" sz="4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0">
              <a:buFont typeface="Wingdings" panose="05000000000000000000" charset="0"/>
              <a:buChar char=""/>
            </a:pPr>
            <a:r>
              <a:rPr lang="en-US" sz="4400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Any questions?</a:t>
            </a:r>
            <a:endParaRPr lang="en-US" sz="4400" dirty="0">
              <a:latin typeface="Times New Roman" panose="02020503050405090304" pitchFamily="18" charset="0"/>
              <a:cs typeface="Times New Roman" panose="02020503050405090304" pitchFamily="18" charset="0"/>
              <a:sym typeface="+mn-ea"/>
            </a:endParaRPr>
          </a:p>
        </p:txBody>
      </p:sp>
      <p:sp>
        <p:nvSpPr>
          <p:cNvPr id="4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Introduction - VFS &amp; device driver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222" y="1559120"/>
            <a:ext cx="11375366" cy="3739760"/>
          </a:xfrm>
        </p:spPr>
        <p:txBody>
          <a:bodyPr/>
          <a:lstStyle/>
          <a:p>
            <a:pPr lvl="1">
              <a:buFont typeface="Wingdings" panose="05000000000000000000" pitchFamily="2" charset="2"/>
              <a:buChar char="l"/>
            </a:pP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The design philosophy of Linux</a:t>
            </a:r>
            <a:r>
              <a:rPr lang="en-US" altLang="zh-CN" sz="24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: "Everything is a file". </a:t>
            </a:r>
            <a:endParaRPr lang="en-US" altLang="zh-CN" sz="2400" b="1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914400" lvl="2" indent="0">
              <a:buNone/>
            </a:pPr>
            <a:r>
              <a:rPr lang="en-US" altLang="zh-CN" sz="1865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- </a:t>
            </a:r>
            <a:r>
              <a:rPr lang="en-US" altLang="zh-CN" sz="22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File acts as a unique view of  an instance</a:t>
            </a:r>
            <a:endParaRPr lang="en-US" altLang="zh-CN" sz="2200" b="1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>
              <a:buFont typeface="Wingdings" panose="05000000000000000000" pitchFamily="2" charset="2"/>
              <a:buChar char="l"/>
            </a:pPr>
            <a:endParaRPr lang="en-US" altLang="zh-CN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>
              <a:buFont typeface="Wingdings" panose="05000000000000000000" pitchFamily="2" charset="2"/>
              <a:buChar char="l"/>
            </a:pP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The VFS (Virtual File System) provides a unified abstraction layer: Users perform operations on files using open/read/write, and VFS forwards these calls to the corresponding drivers.</a:t>
            </a:r>
            <a:endParaRPr lang="en-US" altLang="zh-CN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>
              <a:buFont typeface="Wingdings" panose="05000000000000000000" pitchFamily="2" charset="2"/>
              <a:buChar char="l"/>
            </a:pPr>
            <a:endParaRPr lang="en-US" altLang="zh-CN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>
              <a:buFont typeface="Wingdings" panose="05000000000000000000" pitchFamily="2" charset="2"/>
              <a:buChar char="l"/>
            </a:pP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Character device drivers take advantage of this mechanism:</a:t>
            </a:r>
            <a:endParaRPr lang="en-US" altLang="zh-CN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914400" lvl="2" indent="0">
              <a:buNone/>
            </a:pPr>
            <a:r>
              <a:rPr lang="en-US" altLang="zh-CN" sz="1865" dirty="0">
                <a:latin typeface="Times New Roman" panose="02020503050405090304" pitchFamily="18" charset="0"/>
                <a:cs typeface="Times New Roman" panose="02020503050405090304" pitchFamily="18" charset="0"/>
              </a:rPr>
              <a:t>-We create device files under /dev, and implement the read/write logic in the </a:t>
            </a:r>
            <a:r>
              <a:rPr lang="en-US" altLang="zh-CN" sz="1865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file_operations</a:t>
            </a:r>
            <a:r>
              <a:rPr lang="en-US" altLang="zh-CN" sz="1865" dirty="0">
                <a:latin typeface="Times New Roman" panose="02020503050405090304" pitchFamily="18" charset="0"/>
                <a:cs typeface="Times New Roman" panose="02020503050405090304" pitchFamily="18" charset="0"/>
              </a:rPr>
              <a:t> ourselves.</a:t>
            </a:r>
            <a:endParaRPr lang="zh-CN" altLang="en-US" sz="1865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4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Enhance </a:t>
            </a:r>
            <a:r>
              <a:rPr lang="en-US" altLang="zh-TW" dirty="0" err="1"/>
              <a:t>ipc</a:t>
            </a:r>
            <a:r>
              <a:rPr lang="en-US" altLang="zh-TW" dirty="0"/>
              <a:t> mechanism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idx="1"/>
          </p:nvPr>
        </p:nvSpPr>
        <p:spPr>
          <a:xfrm>
            <a:off x="1073362" y="2225447"/>
            <a:ext cx="7772400" cy="2181286"/>
          </a:xfrm>
        </p:spPr>
        <p:txBody>
          <a:bodyPr>
            <a:noAutofit/>
          </a:bodyPr>
          <a:lstStyle/>
          <a:p>
            <a:r>
              <a:rPr lang="en-US" altLang="zh-CN" sz="3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Introduction</a:t>
            </a:r>
            <a:endParaRPr lang="en-US" altLang="zh-TW" sz="3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3200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System Design</a:t>
            </a:r>
            <a:endParaRPr lang="en-US" altLang="zh-CN" sz="3200" dirty="0">
              <a:solidFill>
                <a:srgbClr val="FF0000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32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Inplementation</a:t>
            </a:r>
            <a:endParaRPr lang="en-US" altLang="zh-CN" sz="3200" dirty="0" err="1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3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Testing</a:t>
            </a:r>
            <a:endParaRPr lang="en-US" altLang="zh-CN" sz="3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32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QA</a:t>
            </a:r>
            <a:endParaRPr lang="en-US" altLang="zh-CN" sz="32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System design</a:t>
            </a:r>
            <a:endParaRPr kumimoji="1" lang="zh-TW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9174" y="1301388"/>
            <a:ext cx="10830056" cy="1778242"/>
          </a:xfrm>
        </p:spPr>
        <p:txBody>
          <a:bodyPr/>
          <a:lstStyle/>
          <a:p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Character device driver layer: Responsible for device registration, file operation interfaces (open/release/read/write/poll). </a:t>
            </a:r>
            <a:endParaRPr lang="en-US" altLang="zh-CN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Pipe data layer: Implements all the logic of the pipe, including circular buffer, synchronization waiting, reader/writer management.</a:t>
            </a:r>
            <a:endParaRPr lang="en-US" altLang="zh-CN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endParaRPr lang="en-US" altLang="zh-CN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Builder </a:t>
            </a:r>
            <a:r>
              <a:rPr lang="zh-CN" alt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：</a:t>
            </a: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Character device driver</a:t>
            </a:r>
            <a:endParaRPr lang="en-US" altLang="zh-CN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Tester : Benchmark test framework</a:t>
            </a:r>
            <a:endParaRPr lang="en-US" altLang="zh-TW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5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System design – Builder System</a:t>
            </a:r>
            <a:endParaRPr lang="en-US" dirty="0"/>
          </a:p>
        </p:txBody>
      </p:sp>
      <p:sp>
        <p:nvSpPr>
          <p:cNvPr id="4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  <p:sp>
        <p:nvSpPr>
          <p:cNvPr id="9" name="矩形: 圆角 8"/>
          <p:cNvSpPr/>
          <p:nvPr/>
        </p:nvSpPr>
        <p:spPr bwMode="auto">
          <a:xfrm>
            <a:off x="4264286" y="3644203"/>
            <a:ext cx="3229154" cy="484912"/>
          </a:xfrm>
          <a:prstGeom prst="roundRect">
            <a:avLst/>
          </a:prstGeom>
          <a:solidFill>
            <a:srgbClr val="FFFFCC"/>
          </a:solidFill>
          <a:ln w="15875" cap="flat" cmpd="sng" algn="ctr">
            <a:solidFill>
              <a:srgbClr val="FFFF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b="1" dirty="0">
                <a:latin typeface="Arial" panose="020B0604020202090204" pitchFamily="34" charset="0"/>
                <a:ea typeface="PMingLiU" pitchFamily="18" charset="-120"/>
              </a:rPr>
              <a:t>Pipe operator </a:t>
            </a:r>
            <a:endParaRPr kumimoji="1" lang="zh-CN" altLang="en-US" b="1" dirty="0"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1" name="矩形: 圆角 10"/>
          <p:cNvSpPr/>
          <p:nvPr/>
        </p:nvSpPr>
        <p:spPr bwMode="auto">
          <a:xfrm>
            <a:off x="878734" y="2944088"/>
            <a:ext cx="3229154" cy="484912"/>
          </a:xfrm>
          <a:prstGeom prst="roundRect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90204" pitchFamily="34" charset="0"/>
                <a:ea typeface="PMingLiU" pitchFamily="18" charset="-120"/>
              </a:rPr>
              <a:t>Open/</a:t>
            </a:r>
            <a:r>
              <a:rPr kumimoji="1" lang="en-US" altLang="zh-CN" b="1" dirty="0" err="1">
                <a:latin typeface="Arial" panose="020B0604020202090204" pitchFamily="34" charset="0"/>
                <a:ea typeface="PMingLiU" pitchFamily="18" charset="-120"/>
              </a:rPr>
              <a:t>R</a:t>
            </a:r>
            <a:r>
              <a:rPr kumimoji="1" lang="en-US" altLang="zh-CN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90204" pitchFamily="34" charset="0"/>
                <a:ea typeface="PMingLiU" pitchFamily="18" charset="-120"/>
              </a:rPr>
              <a:t>ealease</a:t>
            </a:r>
            <a:endParaRPr kumimoji="1" lang="en-US" altLang="zh-CN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2" name="矩形: 圆角 11"/>
          <p:cNvSpPr/>
          <p:nvPr/>
        </p:nvSpPr>
        <p:spPr bwMode="auto">
          <a:xfrm>
            <a:off x="4186087" y="2960865"/>
            <a:ext cx="3229154" cy="484912"/>
          </a:xfrm>
          <a:prstGeom prst="roundRect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90204" pitchFamily="34" charset="0"/>
                <a:ea typeface="PMingLiU" pitchFamily="18" charset="-120"/>
              </a:rPr>
              <a:t>Read/write</a:t>
            </a:r>
            <a:endParaRPr kumimoji="1" lang="en-US" altLang="zh-CN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3" name="矩形: 圆角 12"/>
          <p:cNvSpPr/>
          <p:nvPr/>
        </p:nvSpPr>
        <p:spPr bwMode="auto">
          <a:xfrm>
            <a:off x="7493440" y="2944088"/>
            <a:ext cx="3229154" cy="484912"/>
          </a:xfrm>
          <a:prstGeom prst="roundRect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b="1" dirty="0">
                <a:latin typeface="Arial" panose="020B0604020202090204" pitchFamily="34" charset="0"/>
                <a:ea typeface="PMingLiU" pitchFamily="18" charset="-120"/>
              </a:rPr>
              <a:t>poll</a:t>
            </a:r>
            <a:endParaRPr kumimoji="1" lang="en-US" altLang="zh-CN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4" name="矩形: 圆角 13"/>
          <p:cNvSpPr/>
          <p:nvPr/>
        </p:nvSpPr>
        <p:spPr bwMode="auto">
          <a:xfrm>
            <a:off x="4186087" y="1946155"/>
            <a:ext cx="3229154" cy="572740"/>
          </a:xfrm>
          <a:prstGeom prst="roundRect">
            <a:avLst/>
          </a:prstGeom>
          <a:solidFill>
            <a:srgbClr val="FFFFCC"/>
          </a:solidFill>
          <a:ln w="15875" cap="flat" cmpd="sng" algn="ctr">
            <a:solidFill>
              <a:srgbClr val="FFFF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90204" pitchFamily="34" charset="0"/>
                <a:ea typeface="PMingLiU" pitchFamily="18" charset="-120"/>
              </a:rPr>
              <a:t>File data manager</a:t>
            </a:r>
            <a:endParaRPr kumimoji="1" lang="zh-CN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7" name="矩形: 圆角 16"/>
          <p:cNvSpPr/>
          <p:nvPr/>
        </p:nvSpPr>
        <p:spPr bwMode="auto">
          <a:xfrm>
            <a:off x="4186087" y="1259424"/>
            <a:ext cx="3229154" cy="484912"/>
          </a:xfrm>
          <a:prstGeom prst="roundRect">
            <a:avLst/>
          </a:prstGeom>
          <a:solidFill>
            <a:srgbClr val="FFFFCC"/>
          </a:solidFill>
          <a:ln w="15875" cap="flat" cmpd="sng" algn="ctr">
            <a:solidFill>
              <a:srgbClr val="FFFF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b="1" dirty="0">
                <a:latin typeface="Arial" panose="020B0604020202090204" pitchFamily="34" charset="0"/>
                <a:ea typeface="PMingLiU" pitchFamily="18" charset="-120"/>
              </a:rPr>
              <a:t>User</a:t>
            </a:r>
            <a:endParaRPr kumimoji="1" lang="zh-CN" altLang="en-US" b="1" dirty="0"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8" name="矩形: 圆角 17"/>
          <p:cNvSpPr/>
          <p:nvPr/>
        </p:nvSpPr>
        <p:spPr bwMode="auto">
          <a:xfrm>
            <a:off x="1882834" y="4499556"/>
            <a:ext cx="3229154" cy="484912"/>
          </a:xfrm>
          <a:prstGeom prst="roundRect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b="1" dirty="0">
                <a:latin typeface="Arial" panose="020B0604020202090204" pitchFamily="34" charset="0"/>
                <a:ea typeface="PMingLiU" pitchFamily="18" charset="-120"/>
              </a:rPr>
              <a:t>Pipe allocate/cleanup</a:t>
            </a:r>
            <a:endParaRPr kumimoji="1" lang="en-US" altLang="zh-CN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19" name="矩形: 圆角 18"/>
          <p:cNvSpPr/>
          <p:nvPr/>
        </p:nvSpPr>
        <p:spPr bwMode="auto">
          <a:xfrm>
            <a:off x="6361904" y="4557903"/>
            <a:ext cx="3229154" cy="484912"/>
          </a:xfrm>
          <a:prstGeom prst="roundRect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b="1" dirty="0">
                <a:latin typeface="Arial" panose="020B0604020202090204" pitchFamily="34" charset="0"/>
                <a:ea typeface="PMingLiU" pitchFamily="18" charset="-120"/>
              </a:rPr>
              <a:t>Blocking read/write</a:t>
            </a:r>
            <a:endParaRPr kumimoji="1" lang="en-US" altLang="zh-CN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22" name="矩形: 圆角 21"/>
          <p:cNvSpPr/>
          <p:nvPr/>
        </p:nvSpPr>
        <p:spPr bwMode="auto">
          <a:xfrm>
            <a:off x="4582026" y="5407275"/>
            <a:ext cx="3229154" cy="484912"/>
          </a:xfrm>
          <a:prstGeom prst="roundRect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b="1" dirty="0">
                <a:latin typeface="Arial" panose="020B0604020202090204" pitchFamily="34" charset="0"/>
                <a:ea typeface="PMingLiU" pitchFamily="18" charset="-120"/>
              </a:rPr>
              <a:t>Pipe full/empty</a:t>
            </a:r>
            <a:endParaRPr kumimoji="1" lang="en-US" altLang="zh-CN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23" name="矩形: 圆角 22"/>
          <p:cNvSpPr/>
          <p:nvPr/>
        </p:nvSpPr>
        <p:spPr bwMode="auto">
          <a:xfrm>
            <a:off x="7976481" y="5407275"/>
            <a:ext cx="3229154" cy="484912"/>
          </a:xfrm>
          <a:prstGeom prst="roundRect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en-US" altLang="zh-CN" b="1" dirty="0">
                <a:latin typeface="Arial" panose="020B0604020202090204" pitchFamily="34" charset="0"/>
                <a:ea typeface="PMingLiU" pitchFamily="18" charset="-120"/>
              </a:rPr>
              <a:t>Pipe full/empty</a:t>
            </a:r>
            <a:endParaRPr kumimoji="1" lang="en-US" altLang="zh-CN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cxnSp>
        <p:nvCxnSpPr>
          <p:cNvPr id="26" name="连接符: 肘形 25"/>
          <p:cNvCxnSpPr>
            <a:stCxn id="11" idx="0"/>
            <a:endCxn id="13" idx="0"/>
          </p:cNvCxnSpPr>
          <p:nvPr/>
        </p:nvCxnSpPr>
        <p:spPr bwMode="auto">
          <a:xfrm rot="5400000" flipH="1" flipV="1">
            <a:off x="5800664" y="-363265"/>
            <a:ext cx="12700" cy="6614706"/>
          </a:xfrm>
          <a:prstGeom prst="bentConnector3">
            <a:avLst>
              <a:gd name="adj1" fmla="val 1800000"/>
            </a:avLst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连接符: 肘形 27"/>
          <p:cNvCxnSpPr>
            <a:stCxn id="18" idx="0"/>
            <a:endCxn id="19" idx="0"/>
          </p:cNvCxnSpPr>
          <p:nvPr/>
        </p:nvCxnSpPr>
        <p:spPr bwMode="auto">
          <a:xfrm rot="16200000" flipH="1">
            <a:off x="5707772" y="2289194"/>
            <a:ext cx="58347" cy="4479070"/>
          </a:xfrm>
          <a:prstGeom prst="bentConnector3">
            <a:avLst>
              <a:gd name="adj1" fmla="val -391794"/>
            </a:avLst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连接符: 肘形 30"/>
          <p:cNvCxnSpPr>
            <a:stCxn id="22" idx="0"/>
            <a:endCxn id="23" idx="0"/>
          </p:cNvCxnSpPr>
          <p:nvPr/>
        </p:nvCxnSpPr>
        <p:spPr bwMode="auto">
          <a:xfrm rot="5400000" flipH="1" flipV="1">
            <a:off x="7893830" y="3710048"/>
            <a:ext cx="12700" cy="3394455"/>
          </a:xfrm>
          <a:prstGeom prst="bentConnector3">
            <a:avLst>
              <a:gd name="adj1" fmla="val 1800000"/>
            </a:avLst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System design – Data Structure</a:t>
            </a:r>
            <a:endParaRPr lang="en-US" dirty="0"/>
          </a:p>
        </p:txBody>
      </p:sp>
      <p:sp>
        <p:nvSpPr>
          <p:cNvPr id="4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</a:fld>
            <a:endParaRPr lang="zh-TW" altLang="en-US"/>
          </a:p>
        </p:txBody>
      </p:sp>
      <p:sp>
        <p:nvSpPr>
          <p:cNvPr id="6" name="矩形: 圆角 5"/>
          <p:cNvSpPr/>
          <p:nvPr/>
        </p:nvSpPr>
        <p:spPr bwMode="auto">
          <a:xfrm>
            <a:off x="293297" y="1175654"/>
            <a:ext cx="4088921" cy="4742067"/>
          </a:xfrm>
          <a:prstGeom prst="roundRect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b="1" dirty="0">
                <a:latin typeface="Arial" panose="020B0604020202090204" pitchFamily="34" charset="0"/>
                <a:ea typeface="PMingLiU" pitchFamily="18" charset="-120"/>
              </a:rPr>
              <a:t>struct </a:t>
            </a:r>
            <a:r>
              <a:rPr kumimoji="1" lang="en-US" altLang="zh-CN" b="1" dirty="0" err="1">
                <a:latin typeface="Arial" panose="020B0604020202090204" pitchFamily="34" charset="0"/>
                <a:ea typeface="PMingLiU" pitchFamily="18" charset="-120"/>
              </a:rPr>
              <a:t>data_node</a:t>
            </a:r>
            <a:r>
              <a:rPr kumimoji="1" lang="en-US" altLang="zh-CN" b="1" dirty="0">
                <a:latin typeface="Arial" panose="020B0604020202090204" pitchFamily="34" charset="0"/>
                <a:ea typeface="PMingLiU" pitchFamily="18" charset="-120"/>
              </a:rPr>
              <a:t> {</a:t>
            </a:r>
            <a:endParaRPr kumimoji="1" lang="en-US" altLang="zh-CN" b="1" dirty="0">
              <a:latin typeface="Arial" panose="020B0604020202090204" pitchFamily="34" charset="0"/>
              <a:ea typeface="PMingLiU" pitchFamily="18" charset="-120"/>
            </a:endParaRPr>
          </a:p>
          <a:p>
            <a:r>
              <a:rPr kumimoji="1" lang="en-US" altLang="zh-CN" b="1" dirty="0">
                <a:latin typeface="Arial" panose="020B0604020202090204" pitchFamily="34" charset="0"/>
                <a:ea typeface="PMingLiU" pitchFamily="18" charset="-120"/>
              </a:rPr>
              <a:t>    </a:t>
            </a:r>
            <a:r>
              <a:rPr lang="en-US" altLang="zh-CN" dirty="0"/>
              <a:t>    union</a:t>
            </a:r>
            <a:endParaRPr lang="en-US" altLang="zh-CN" dirty="0"/>
          </a:p>
          <a:p>
            <a:r>
              <a:rPr lang="en-US" altLang="zh-CN" dirty="0"/>
              <a:t>    {</a:t>
            </a:r>
            <a:endParaRPr lang="en-US" altLang="zh-CN" dirty="0"/>
          </a:p>
          <a:p>
            <a:r>
              <a:rPr lang="en-US" altLang="zh-CN" dirty="0"/>
              <a:t>        unsigned long </a:t>
            </a:r>
            <a:r>
              <a:rPr lang="en-US" altLang="zh-CN" dirty="0" err="1"/>
              <a:t>head_tail</a:t>
            </a:r>
            <a:r>
              <a:rPr lang="en-US" altLang="zh-CN" dirty="0"/>
              <a:t>;</a:t>
            </a:r>
            <a:endParaRPr lang="en-US" altLang="zh-CN" dirty="0"/>
          </a:p>
          <a:p>
            <a:r>
              <a:rPr lang="en-US" altLang="zh-CN" dirty="0"/>
              <a:t>        struct</a:t>
            </a:r>
            <a:endParaRPr lang="en-US" altLang="zh-CN" dirty="0"/>
          </a:p>
          <a:p>
            <a:r>
              <a:rPr lang="en-US" altLang="zh-CN" dirty="0"/>
              <a:t>        {</a:t>
            </a:r>
            <a:endParaRPr lang="en-US" altLang="zh-CN" dirty="0"/>
          </a:p>
          <a:p>
            <a:r>
              <a:rPr lang="en-US" altLang="zh-CN" dirty="0"/>
              <a:t>            unsigned int head; </a:t>
            </a:r>
            <a:endParaRPr lang="en-US" altLang="zh-CN" dirty="0"/>
          </a:p>
          <a:p>
            <a:r>
              <a:rPr lang="zh-CN" altLang="en-US" dirty="0"/>
              <a:t>            </a:t>
            </a:r>
            <a:r>
              <a:rPr lang="en-US" altLang="zh-CN" dirty="0"/>
              <a:t>unsigned int tail; </a:t>
            </a:r>
            <a:endParaRPr lang="zh-CN" altLang="en-US" dirty="0"/>
          </a:p>
          <a:p>
            <a:r>
              <a:rPr lang="zh-CN" altLang="en-US" dirty="0"/>
              <a:t>        </a:t>
            </a:r>
            <a:r>
              <a:rPr lang="en-US" altLang="zh-CN" dirty="0"/>
              <a:t>};</a:t>
            </a:r>
            <a:endParaRPr lang="en-US" altLang="zh-CN" dirty="0"/>
          </a:p>
          <a:p>
            <a:r>
              <a:rPr lang="en-US" altLang="zh-CN" dirty="0"/>
              <a:t>    };</a:t>
            </a:r>
            <a:endParaRPr lang="en-US" altLang="zh-CN" dirty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b="1" dirty="0">
                <a:latin typeface="Arial" panose="020B0604020202090204" pitchFamily="34" charset="0"/>
                <a:ea typeface="PMingLiU" pitchFamily="18" charset="-120"/>
              </a:rPr>
              <a:t>    struct </a:t>
            </a:r>
            <a:r>
              <a:rPr kumimoji="1" lang="en-US" altLang="zh-CN" b="1" dirty="0" err="1">
                <a:latin typeface="Arial" panose="020B0604020202090204" pitchFamily="34" charset="0"/>
                <a:ea typeface="PMingLiU" pitchFamily="18" charset="-120"/>
              </a:rPr>
              <a:t>buffer_node</a:t>
            </a:r>
            <a:r>
              <a:rPr kumimoji="1" lang="en-US" altLang="zh-CN" b="1" dirty="0">
                <a:latin typeface="Arial" panose="020B0604020202090204" pitchFamily="34" charset="0"/>
                <a:ea typeface="PMingLiU" pitchFamily="18" charset="-120"/>
              </a:rPr>
              <a:t> *buffers;</a:t>
            </a:r>
            <a:endParaRPr kumimoji="1" lang="en-US" altLang="zh-CN" b="1" dirty="0">
              <a:latin typeface="Arial" panose="020B0604020202090204" pitchFamily="34" charset="0"/>
              <a:ea typeface="PMingLiU" pitchFamily="18" charset="-12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b="1" dirty="0">
                <a:latin typeface="Arial" panose="020B0604020202090204" pitchFamily="34" charset="0"/>
                <a:ea typeface="PMingLiU" pitchFamily="18" charset="-120"/>
              </a:rPr>
              <a:t>    unsigned int size;</a:t>
            </a:r>
            <a:endParaRPr kumimoji="1" lang="en-US" altLang="zh-CN" b="1" dirty="0">
              <a:latin typeface="Arial" panose="020B0604020202090204" pitchFamily="34" charset="0"/>
              <a:ea typeface="PMingLiU" pitchFamily="18" charset="-12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b="1" dirty="0">
                <a:latin typeface="Arial" panose="020B0604020202090204" pitchFamily="34" charset="0"/>
                <a:ea typeface="PMingLiU" pitchFamily="18" charset="-120"/>
              </a:rPr>
              <a:t>    struct mutex lock;</a:t>
            </a:r>
            <a:endParaRPr kumimoji="1" lang="en-US" altLang="zh-CN" b="1" dirty="0">
              <a:latin typeface="Arial" panose="020B0604020202090204" pitchFamily="34" charset="0"/>
              <a:ea typeface="PMingLiU" pitchFamily="18" charset="-12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b="1" dirty="0">
                <a:latin typeface="Arial" panose="020B0604020202090204" pitchFamily="34" charset="0"/>
                <a:ea typeface="PMingLiU" pitchFamily="18" charset="-120"/>
              </a:rPr>
              <a:t>    </a:t>
            </a:r>
            <a:r>
              <a:rPr kumimoji="1" lang="en-US" altLang="zh-CN" b="1" dirty="0" err="1">
                <a:latin typeface="Arial" panose="020B0604020202090204" pitchFamily="34" charset="0"/>
                <a:ea typeface="PMingLiU" pitchFamily="18" charset="-120"/>
              </a:rPr>
              <a:t>wait_queue_head_t</a:t>
            </a:r>
            <a:r>
              <a:rPr kumimoji="1" lang="en-US" altLang="zh-CN" b="1" dirty="0">
                <a:latin typeface="Arial" panose="020B0604020202090204" pitchFamily="34" charset="0"/>
                <a:ea typeface="PMingLiU" pitchFamily="18" charset="-120"/>
              </a:rPr>
              <a:t> </a:t>
            </a:r>
            <a:r>
              <a:rPr kumimoji="1" lang="en-US" altLang="zh-CN" b="1" dirty="0" err="1">
                <a:latin typeface="Arial" panose="020B0604020202090204" pitchFamily="34" charset="0"/>
                <a:ea typeface="PMingLiU" pitchFamily="18" charset="-120"/>
              </a:rPr>
              <a:t>rq</a:t>
            </a:r>
            <a:r>
              <a:rPr kumimoji="1" lang="en-US" altLang="zh-CN" b="1" dirty="0">
                <a:latin typeface="Arial" panose="020B0604020202090204" pitchFamily="34" charset="0"/>
                <a:ea typeface="PMingLiU" pitchFamily="18" charset="-120"/>
              </a:rPr>
              <a:t>, </a:t>
            </a:r>
            <a:r>
              <a:rPr kumimoji="1" lang="en-US" altLang="zh-CN" b="1" dirty="0" err="1">
                <a:latin typeface="Arial" panose="020B0604020202090204" pitchFamily="34" charset="0"/>
                <a:ea typeface="PMingLiU" pitchFamily="18" charset="-120"/>
              </a:rPr>
              <a:t>wq</a:t>
            </a:r>
            <a:r>
              <a:rPr kumimoji="1" lang="en-US" altLang="zh-CN" b="1" dirty="0">
                <a:latin typeface="Arial" panose="020B0604020202090204" pitchFamily="34" charset="0"/>
                <a:ea typeface="PMingLiU" pitchFamily="18" charset="-120"/>
              </a:rPr>
              <a:t>;</a:t>
            </a:r>
            <a:endParaRPr kumimoji="1" lang="en-US" altLang="zh-CN" b="1" dirty="0">
              <a:latin typeface="Arial" panose="020B0604020202090204" pitchFamily="34" charset="0"/>
              <a:ea typeface="PMingLiU" pitchFamily="18" charset="-12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b="1" dirty="0">
                <a:latin typeface="Arial" panose="020B0604020202090204" pitchFamily="34" charset="0"/>
                <a:ea typeface="PMingLiU" pitchFamily="18" charset="-120"/>
              </a:rPr>
              <a:t>    unsigned int readers, writers;</a:t>
            </a:r>
            <a:endParaRPr kumimoji="1" lang="en-US" altLang="zh-CN" b="1" dirty="0">
              <a:latin typeface="Arial" panose="020B0604020202090204" pitchFamily="34" charset="0"/>
              <a:ea typeface="PMingLiU" pitchFamily="18" charset="-12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b="1" dirty="0">
                <a:latin typeface="Arial" panose="020B0604020202090204" pitchFamily="34" charset="0"/>
                <a:ea typeface="PMingLiU" pitchFamily="18" charset="-120"/>
              </a:rPr>
              <a:t>};</a:t>
            </a:r>
            <a:endParaRPr kumimoji="1" lang="en-US" altLang="zh-CN" b="1" dirty="0">
              <a:latin typeface="Arial" panose="020B0604020202090204" pitchFamily="34" charset="0"/>
              <a:ea typeface="PMingLiU" pitchFamily="18" charset="-12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altLang="zh-CN" b="1" dirty="0"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65" name="矩形 64"/>
          <p:cNvSpPr/>
          <p:nvPr/>
        </p:nvSpPr>
        <p:spPr bwMode="auto">
          <a:xfrm>
            <a:off x="6236366" y="1438182"/>
            <a:ext cx="4951128" cy="491706"/>
          </a:xfrm>
          <a:prstGeom prst="rect">
            <a:avLst/>
          </a:prstGeom>
          <a:solidFill>
            <a:srgbClr val="FFFFCC"/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66" name="椭圆 65"/>
          <p:cNvSpPr/>
          <p:nvPr/>
        </p:nvSpPr>
        <p:spPr bwMode="auto">
          <a:xfrm>
            <a:off x="6305377" y="1438182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67" name="椭圆 66"/>
          <p:cNvSpPr/>
          <p:nvPr/>
        </p:nvSpPr>
        <p:spPr bwMode="auto">
          <a:xfrm>
            <a:off x="6866094" y="1438182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68" name="椭圆 67"/>
          <p:cNvSpPr/>
          <p:nvPr/>
        </p:nvSpPr>
        <p:spPr bwMode="auto">
          <a:xfrm>
            <a:off x="7426811" y="1438182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69" name="椭圆 68"/>
          <p:cNvSpPr/>
          <p:nvPr/>
        </p:nvSpPr>
        <p:spPr bwMode="auto">
          <a:xfrm>
            <a:off x="8815446" y="1438182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70" name="椭圆 69"/>
          <p:cNvSpPr/>
          <p:nvPr/>
        </p:nvSpPr>
        <p:spPr bwMode="auto">
          <a:xfrm>
            <a:off x="10533538" y="1450117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71" name="椭圆 70"/>
          <p:cNvSpPr/>
          <p:nvPr/>
        </p:nvSpPr>
        <p:spPr bwMode="auto">
          <a:xfrm>
            <a:off x="9390756" y="1426247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72" name="椭圆 71"/>
          <p:cNvSpPr/>
          <p:nvPr/>
        </p:nvSpPr>
        <p:spPr bwMode="auto">
          <a:xfrm>
            <a:off x="9942847" y="1426247"/>
            <a:ext cx="491706" cy="49170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cxnSp>
        <p:nvCxnSpPr>
          <p:cNvPr id="73" name="直接箭头连接符 72"/>
          <p:cNvCxnSpPr/>
          <p:nvPr/>
        </p:nvCxnSpPr>
        <p:spPr bwMode="auto">
          <a:xfrm flipV="1">
            <a:off x="7701043" y="1995590"/>
            <a:ext cx="0" cy="391498"/>
          </a:xfrm>
          <a:prstGeom prst="straightConnector1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4" name="直接箭头连接符 73"/>
          <p:cNvCxnSpPr/>
          <p:nvPr/>
        </p:nvCxnSpPr>
        <p:spPr bwMode="auto">
          <a:xfrm flipV="1">
            <a:off x="6549513" y="1995590"/>
            <a:ext cx="0" cy="391498"/>
          </a:xfrm>
          <a:prstGeom prst="straightConnector1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5" name="文本框 74"/>
          <p:cNvSpPr txBox="1"/>
          <p:nvPr/>
        </p:nvSpPr>
        <p:spPr>
          <a:xfrm>
            <a:off x="8116925" y="1547317"/>
            <a:ext cx="59953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·····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76" name="文本框 75"/>
          <p:cNvSpPr txBox="1"/>
          <p:nvPr/>
        </p:nvSpPr>
        <p:spPr>
          <a:xfrm>
            <a:off x="6105531" y="2355561"/>
            <a:ext cx="94890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head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77" name="文本框 76"/>
          <p:cNvSpPr txBox="1"/>
          <p:nvPr/>
        </p:nvSpPr>
        <p:spPr>
          <a:xfrm>
            <a:off x="7226590" y="2387088"/>
            <a:ext cx="94890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tail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85" name="矩形: 圆角 84"/>
          <p:cNvSpPr/>
          <p:nvPr/>
        </p:nvSpPr>
        <p:spPr bwMode="auto">
          <a:xfrm>
            <a:off x="9217448" y="2724893"/>
            <a:ext cx="685098" cy="2922642"/>
          </a:xfrm>
          <a:prstGeom prst="roundRect">
            <a:avLst/>
          </a:prstGeom>
          <a:solidFill>
            <a:srgbClr val="FFFFCC"/>
          </a:solidFill>
          <a:ln w="15875" cap="flat" cmpd="sng" algn="ctr">
            <a:solidFill>
              <a:srgbClr val="FFFF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86" name="矩形: 圆角 85"/>
          <p:cNvSpPr/>
          <p:nvPr/>
        </p:nvSpPr>
        <p:spPr bwMode="auto">
          <a:xfrm>
            <a:off x="10202824" y="2724893"/>
            <a:ext cx="685098" cy="2922642"/>
          </a:xfrm>
          <a:prstGeom prst="roundRect">
            <a:avLst/>
          </a:prstGeom>
          <a:solidFill>
            <a:srgbClr val="FFFFCC"/>
          </a:solidFill>
          <a:ln w="15875" cap="flat" cmpd="sng" algn="ctr">
            <a:solidFill>
              <a:srgbClr val="FFFF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87" name="矩形 86"/>
          <p:cNvSpPr/>
          <p:nvPr/>
        </p:nvSpPr>
        <p:spPr bwMode="auto">
          <a:xfrm>
            <a:off x="9342735" y="2888046"/>
            <a:ext cx="462144" cy="46582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5875" cap="flat" cmpd="sng" algn="ctr">
            <a:solidFill>
              <a:srgbClr val="FFFF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88" name="矩形 87"/>
          <p:cNvSpPr/>
          <p:nvPr/>
        </p:nvSpPr>
        <p:spPr bwMode="auto">
          <a:xfrm>
            <a:off x="9357529" y="3447138"/>
            <a:ext cx="462144" cy="46582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5875" cap="flat" cmpd="sng" algn="ctr">
            <a:solidFill>
              <a:srgbClr val="FFFF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89" name="矩形 88"/>
          <p:cNvSpPr/>
          <p:nvPr/>
        </p:nvSpPr>
        <p:spPr bwMode="auto">
          <a:xfrm>
            <a:off x="9347427" y="4025948"/>
            <a:ext cx="462144" cy="46582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5875" cap="flat" cmpd="sng" algn="ctr">
            <a:solidFill>
              <a:srgbClr val="FFFF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90" name="矩形 89"/>
          <p:cNvSpPr/>
          <p:nvPr/>
        </p:nvSpPr>
        <p:spPr bwMode="auto">
          <a:xfrm>
            <a:off x="10324305" y="3461425"/>
            <a:ext cx="462144" cy="46582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5875" cap="flat" cmpd="sng" algn="ctr">
            <a:solidFill>
              <a:srgbClr val="FFFF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91" name="矩形 90"/>
          <p:cNvSpPr/>
          <p:nvPr/>
        </p:nvSpPr>
        <p:spPr bwMode="auto">
          <a:xfrm>
            <a:off x="10324305" y="2887743"/>
            <a:ext cx="462144" cy="46582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5875" cap="flat" cmpd="sng" algn="ctr">
            <a:solidFill>
              <a:srgbClr val="FFFF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92" name="矩形 91"/>
          <p:cNvSpPr/>
          <p:nvPr/>
        </p:nvSpPr>
        <p:spPr bwMode="auto">
          <a:xfrm>
            <a:off x="9357529" y="4602899"/>
            <a:ext cx="462144" cy="46582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5875" cap="flat" cmpd="sng" algn="ctr">
            <a:solidFill>
              <a:srgbClr val="FFFF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93" name="文本框 92"/>
          <p:cNvSpPr txBox="1"/>
          <p:nvPr/>
        </p:nvSpPr>
        <p:spPr>
          <a:xfrm>
            <a:off x="9099354" y="5116159"/>
            <a:ext cx="94890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 err="1">
                <a:ea typeface="標楷體" pitchFamily="65" charset="-120"/>
                <a:cs typeface="Calibri" pitchFamily="34" charset="0"/>
              </a:rPr>
              <a:t>rq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94" name="文本框 93"/>
          <p:cNvSpPr txBox="1"/>
          <p:nvPr/>
        </p:nvSpPr>
        <p:spPr>
          <a:xfrm>
            <a:off x="10094495" y="5148271"/>
            <a:ext cx="94890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 err="1">
                <a:ea typeface="標楷體" pitchFamily="65" charset="-120"/>
                <a:cs typeface="Calibri" pitchFamily="34" charset="0"/>
              </a:rPr>
              <a:t>wq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96" name="文本框 95"/>
          <p:cNvSpPr txBox="1"/>
          <p:nvPr/>
        </p:nvSpPr>
        <p:spPr>
          <a:xfrm>
            <a:off x="5243763" y="1478161"/>
            <a:ext cx="948906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CN" dirty="0">
                <a:ea typeface="標楷體" pitchFamily="65" charset="-120"/>
                <a:cs typeface="Calibri" pitchFamily="34" charset="0"/>
              </a:rPr>
              <a:t>buffer</a:t>
            </a:r>
            <a:endParaRPr lang="zh-CN" altLang="en-US" dirty="0">
              <a:ea typeface="標楷體" pitchFamily="65" charset="-120"/>
              <a:cs typeface="Calibri" pitchFamily="34" charset="0"/>
            </a:endParaRPr>
          </a:p>
        </p:txBody>
      </p:sp>
      <p:sp>
        <p:nvSpPr>
          <p:cNvPr id="97" name="椭圆 96"/>
          <p:cNvSpPr/>
          <p:nvPr/>
        </p:nvSpPr>
        <p:spPr bwMode="auto">
          <a:xfrm>
            <a:off x="5549127" y="3175227"/>
            <a:ext cx="2633935" cy="2585158"/>
          </a:xfrm>
          <a:prstGeom prst="ellipse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sp>
        <p:nvSpPr>
          <p:cNvPr id="98" name="椭圆 97"/>
          <p:cNvSpPr/>
          <p:nvPr/>
        </p:nvSpPr>
        <p:spPr bwMode="auto">
          <a:xfrm>
            <a:off x="6048081" y="3666933"/>
            <a:ext cx="1636026" cy="1633892"/>
          </a:xfrm>
          <a:prstGeom prst="ellipse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  <a:ea typeface="PMingLiU" pitchFamily="18" charset="-120"/>
            </a:endParaRPr>
          </a:p>
        </p:txBody>
      </p:sp>
      <p:cxnSp>
        <p:nvCxnSpPr>
          <p:cNvPr id="103" name="直接连接符 102"/>
          <p:cNvCxnSpPr>
            <a:stCxn id="97" idx="1"/>
            <a:endCxn id="98" idx="1"/>
          </p:cNvCxnSpPr>
          <p:nvPr/>
        </p:nvCxnSpPr>
        <p:spPr bwMode="auto">
          <a:xfrm>
            <a:off x="5934858" y="3553815"/>
            <a:ext cx="352813" cy="352396"/>
          </a:xfrm>
          <a:prstGeom prst="line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4" name="直接连接符 103"/>
          <p:cNvCxnSpPr>
            <a:stCxn id="97" idx="0"/>
            <a:endCxn id="98" idx="0"/>
          </p:cNvCxnSpPr>
          <p:nvPr/>
        </p:nvCxnSpPr>
        <p:spPr bwMode="auto">
          <a:xfrm flipH="1">
            <a:off x="6866094" y="3175227"/>
            <a:ext cx="1" cy="491706"/>
          </a:xfrm>
          <a:prstGeom prst="line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7" name="直接连接符 106"/>
          <p:cNvCxnSpPr>
            <a:stCxn id="97" idx="7"/>
            <a:endCxn id="98" idx="7"/>
          </p:cNvCxnSpPr>
          <p:nvPr/>
        </p:nvCxnSpPr>
        <p:spPr bwMode="auto">
          <a:xfrm flipH="1">
            <a:off x="7444517" y="3553815"/>
            <a:ext cx="352814" cy="352396"/>
          </a:xfrm>
          <a:prstGeom prst="line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0" name="直接连接符 109"/>
          <p:cNvCxnSpPr>
            <a:stCxn id="97" idx="6"/>
            <a:endCxn id="98" idx="6"/>
          </p:cNvCxnSpPr>
          <p:nvPr/>
        </p:nvCxnSpPr>
        <p:spPr bwMode="auto">
          <a:xfrm flipH="1">
            <a:off x="7684107" y="4467806"/>
            <a:ext cx="498955" cy="16073"/>
          </a:xfrm>
          <a:prstGeom prst="line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TABLE_ENDDRAG_ORIGIN_RECT" val="750*159"/>
  <p:tag name="TABLE_ENDDRAG_RECT" val="124*135*750*159"/>
</p:tagLst>
</file>

<file path=ppt/theme/theme1.xml><?xml version="1.0" encoding="utf-8"?>
<a:theme xmlns:a="http://schemas.openxmlformats.org/drawingml/2006/main" name="NTHU UniClou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預設簡報設計">
      <a:majorFont>
        <a:latin typeface="MS Sans Serif"/>
        <a:ea typeface="MS Sans Serif"/>
        <a:cs typeface="MS Sans Serif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1" lang="en-US" alt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90204" pitchFamily="34" charset="0"/>
            <a:ea typeface="PMingLiU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1" lang="en-US" alt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90204" pitchFamily="34" charset="0"/>
            <a:ea typeface="PMingLiU" pitchFamily="18" charset="-120"/>
          </a:defRPr>
        </a:defPPr>
      </a:lstStyle>
    </a:lnDef>
    <a:txDef>
      <a:spPr>
        <a:noFill/>
      </a:spPr>
      <a:bodyPr wrap="none" rtlCol="0" anchor="ctr" anchorCtr="1">
        <a:spAutoFit/>
      </a:bodyPr>
      <a:lstStyle>
        <a:defPPr>
          <a:defRPr dirty="0" smtClean="0">
            <a:ea typeface="標楷體" pitchFamily="65" charset="-120"/>
            <a:cs typeface="Calibri" pitchFamily="34" charset="0"/>
          </a:defRPr>
        </a:defPPr>
      </a:lstStyle>
    </a:tx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10811</Words>
  <Application>WPS 演示</Application>
  <PresentationFormat>宽屏</PresentationFormat>
  <Paragraphs>674</Paragraphs>
  <Slides>42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32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42</vt:i4>
      </vt:variant>
    </vt:vector>
  </HeadingPairs>
  <TitlesOfParts>
    <vt:vector size="76" baseType="lpstr">
      <vt:lpstr>Arial</vt:lpstr>
      <vt:lpstr>宋体</vt:lpstr>
      <vt:lpstr>Wingdings</vt:lpstr>
      <vt:lpstr>PMingLiU</vt:lpstr>
      <vt:lpstr>宋体-繁</vt:lpstr>
      <vt:lpstr>標楷體</vt:lpstr>
      <vt:lpstr>汉仪楷体简</vt:lpstr>
      <vt:lpstr>Calibri</vt:lpstr>
      <vt:lpstr>Helvetica Neue</vt:lpstr>
      <vt:lpstr>楷体</vt:lpstr>
      <vt:lpstr>Times New Roman</vt:lpstr>
      <vt:lpstr>DengXian</vt:lpstr>
      <vt:lpstr>MS Sans Serif</vt:lpstr>
      <vt:lpstr>微软雅黑</vt:lpstr>
      <vt:lpstr>汉仪旗黑</vt:lpstr>
      <vt:lpstr>宋体</vt:lpstr>
      <vt:lpstr>Arial Unicode MS</vt:lpstr>
      <vt:lpstr>Thonburi</vt:lpstr>
      <vt:lpstr>汉仪楷体KW</vt:lpstr>
      <vt:lpstr>汉仪中等线KW</vt:lpstr>
      <vt:lpstr>PMingLiU</vt:lpstr>
      <vt:lpstr>Calibri Light</vt:lpstr>
      <vt:lpstr>汉仪书宋二KW</vt:lpstr>
      <vt:lpstr>等线</vt:lpstr>
      <vt:lpstr>quote-cjk-patch</vt:lpstr>
      <vt:lpstr>Times New Roman Italic</vt:lpstr>
      <vt:lpstr>Wingdings</vt:lpstr>
      <vt:lpstr>MS Sans Serif</vt:lpstr>
      <vt:lpstr>quote-cjk-patch</vt:lpstr>
      <vt:lpstr>標楷體</vt:lpstr>
      <vt:lpstr>苹方-简</vt:lpstr>
      <vt:lpstr>Times New Roman Regular</vt:lpstr>
      <vt:lpstr>NTHU UniCloud</vt:lpstr>
      <vt:lpstr>自訂設計</vt:lpstr>
      <vt:lpstr>Enhanced IPC Mechanism:  Design &amp; Implementation</vt:lpstr>
      <vt:lpstr>Outline</vt:lpstr>
      <vt:lpstr>Enhance ipc mechanism</vt:lpstr>
      <vt:lpstr>Introduction – Process in computer</vt:lpstr>
      <vt:lpstr>Introduction - VFS &amp; device driver</vt:lpstr>
      <vt:lpstr>Enhance ipc mechanism</vt:lpstr>
      <vt:lpstr>System design</vt:lpstr>
      <vt:lpstr>System design – Builder System</vt:lpstr>
      <vt:lpstr>System design – Data Structure</vt:lpstr>
      <vt:lpstr>System design – Data Structure</vt:lpstr>
      <vt:lpstr>System design – Data Structure</vt:lpstr>
      <vt:lpstr>Enhance ipc mechanism</vt:lpstr>
      <vt:lpstr>Implementation - Open/Release</vt:lpstr>
      <vt:lpstr>Implementation - Open/Release</vt:lpstr>
      <vt:lpstr>Implementation - Open/Release</vt:lpstr>
      <vt:lpstr>Implementation – Read/Write</vt:lpstr>
      <vt:lpstr>Implementation – Read/Write</vt:lpstr>
      <vt:lpstr>Implementation – Read/Write</vt:lpstr>
      <vt:lpstr>Implementation – Read/Write</vt:lpstr>
      <vt:lpstr>Implementation – Read/Write</vt:lpstr>
      <vt:lpstr>Implementation – Read/Write</vt:lpstr>
      <vt:lpstr>Implementation – Read/Write</vt:lpstr>
      <vt:lpstr>Implementation – Read/Write</vt:lpstr>
      <vt:lpstr>Implementation – Read/Write</vt:lpstr>
      <vt:lpstr>Implementation – Read/Write</vt:lpstr>
      <vt:lpstr>Implementation – Read/Write</vt:lpstr>
      <vt:lpstr>Implementation – Read/Write</vt:lpstr>
      <vt:lpstr>Implementation – Read/Write</vt:lpstr>
      <vt:lpstr>Implementation – Poll (Advanced)</vt:lpstr>
      <vt:lpstr>Implementation – Poll (Advanced)</vt:lpstr>
      <vt:lpstr>Enhance ipc mechanism</vt:lpstr>
      <vt:lpstr>Testing - Overview &amp; Objectives</vt:lpstr>
      <vt:lpstr>Testing - Test Environment</vt:lpstr>
      <vt:lpstr>Testing - IPC-Bench</vt:lpstr>
      <vt:lpstr>Testing - Test Scenarios</vt:lpstr>
      <vt:lpstr>Testing - Implementation Challenges </vt:lpstr>
      <vt:lpstr>Testing - Functional Verification</vt:lpstr>
      <vt:lpstr>Testing - Results - Latency</vt:lpstr>
      <vt:lpstr>Testing - Results - Throughput</vt:lpstr>
      <vt:lpstr>Testing - Comparison</vt:lpstr>
      <vt:lpstr>Enhance ipc mechanism</vt:lpstr>
      <vt:lpstr>Q&amp;A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香港中文大学(深圳)数据科学院 School of Data Science</dc:title>
  <dc:creator>Windows 使用者</dc:creator>
  <cp:lastModifiedBy>除杂</cp:lastModifiedBy>
  <cp:revision>30</cp:revision>
  <dcterms:created xsi:type="dcterms:W3CDTF">2026-03-16T17:02:26Z</dcterms:created>
  <dcterms:modified xsi:type="dcterms:W3CDTF">2026-03-16T17:02:26Z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DD2395D4F4E4D3A29616B8696052BE12_43</vt:lpwstr>
  </property>
  <property fmtid="{D5CDD505-2E9C-101B-9397-08002B2CF9AE}" pid="3" name="KSOProductBuildVer">
    <vt:lpwstr>2052-6.7.1.8828</vt:lpwstr>
  </property>
</Properties>
</file>