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28"/>
  </p:notesMasterIdLst>
  <p:sldIdLst>
    <p:sldId id="270" r:id="rId2"/>
    <p:sldId id="258" r:id="rId3"/>
    <p:sldId id="268" r:id="rId4"/>
    <p:sldId id="273" r:id="rId5"/>
    <p:sldId id="274" r:id="rId6"/>
    <p:sldId id="275" r:id="rId7"/>
    <p:sldId id="292" r:id="rId8"/>
    <p:sldId id="278" r:id="rId9"/>
    <p:sldId id="277" r:id="rId10"/>
    <p:sldId id="281" r:id="rId11"/>
    <p:sldId id="282" r:id="rId12"/>
    <p:sldId id="283" r:id="rId13"/>
    <p:sldId id="284" r:id="rId14"/>
    <p:sldId id="271" r:id="rId15"/>
    <p:sldId id="285" r:id="rId16"/>
    <p:sldId id="286" r:id="rId17"/>
    <p:sldId id="287" r:id="rId18"/>
    <p:sldId id="289" r:id="rId19"/>
    <p:sldId id="290" r:id="rId20"/>
    <p:sldId id="288" r:id="rId21"/>
    <p:sldId id="272" r:id="rId22"/>
    <p:sldId id="267" r:id="rId23"/>
    <p:sldId id="293" r:id="rId24"/>
    <p:sldId id="294" r:id="rId25"/>
    <p:sldId id="295" r:id="rId26"/>
    <p:sldId id="26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874"/>
    <a:srgbClr val="5C307D"/>
    <a:srgbClr val="FFFFFF"/>
    <a:srgbClr val="F6F4F7"/>
    <a:srgbClr val="93549F"/>
    <a:srgbClr val="FEFDFF"/>
    <a:srgbClr val="E1D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27"/>
    <p:restoredTop sz="86309"/>
  </p:normalViewPr>
  <p:slideViewPr>
    <p:cSldViewPr snapToGrid="0" snapToObjects="1">
      <p:cViewPr varScale="1">
        <p:scale>
          <a:sx n="110" d="100"/>
          <a:sy n="110" d="100"/>
        </p:scale>
        <p:origin x="200" y="200"/>
      </p:cViewPr>
      <p:guideLst/>
    </p:cSldViewPr>
  </p:slideViewPr>
  <p:outlineViewPr>
    <p:cViewPr>
      <p:scale>
        <a:sx n="33" d="100"/>
        <a:sy n="33" d="100"/>
      </p:scale>
      <p:origin x="0" y="-1140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64E7BD-4A8D-4D8B-B972-8395D2663813}" type="doc">
      <dgm:prSet loTypeId="urn:microsoft.com/office/officeart/2005/8/layout/process4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EDECC7-9155-43FC-B717-4C417DF0403D}">
      <dgm:prSet/>
      <dgm:spPr/>
      <dgm:t>
        <a:bodyPr/>
        <a:lstStyle/>
        <a:p>
          <a:r>
            <a:rPr lang="en-US"/>
            <a:t>Operating systems provide </a:t>
          </a:r>
          <a:r>
            <a:rPr lang="en-US" b="1"/>
            <a:t>two main thread interfaces</a:t>
          </a:r>
          <a:endParaRPr lang="en-US"/>
        </a:p>
      </dgm:t>
    </dgm:pt>
    <dgm:pt modelId="{6054F988-2505-432E-9F48-2457D4235CB1}" type="parTrans" cxnId="{6EE4279D-0B29-4E22-B381-7C73EBF16B84}">
      <dgm:prSet/>
      <dgm:spPr/>
      <dgm:t>
        <a:bodyPr/>
        <a:lstStyle/>
        <a:p>
          <a:endParaRPr lang="en-US"/>
        </a:p>
      </dgm:t>
    </dgm:pt>
    <dgm:pt modelId="{22731B60-BBC2-4910-B2EB-EC726FA83672}" type="sibTrans" cxnId="{6EE4279D-0B29-4E22-B381-7C73EBF16B84}">
      <dgm:prSet/>
      <dgm:spPr/>
      <dgm:t>
        <a:bodyPr/>
        <a:lstStyle/>
        <a:p>
          <a:endParaRPr lang="en-US"/>
        </a:p>
      </dgm:t>
    </dgm:pt>
    <dgm:pt modelId="{8782E0EA-24E2-48A6-86E0-69DE906EA2D0}">
      <dgm:prSet/>
      <dgm:spPr/>
      <dgm:t>
        <a:bodyPr/>
        <a:lstStyle/>
        <a:p>
          <a:r>
            <a:rPr lang="en-US"/>
            <a:t>User-Level Threads (ULT)</a:t>
          </a:r>
        </a:p>
      </dgm:t>
    </dgm:pt>
    <dgm:pt modelId="{2459B1C1-13A6-403F-AB9E-1670853C8142}" type="parTrans" cxnId="{F44DC43A-17D8-4C11-89AE-52E79162C024}">
      <dgm:prSet/>
      <dgm:spPr/>
      <dgm:t>
        <a:bodyPr/>
        <a:lstStyle/>
        <a:p>
          <a:endParaRPr lang="en-US"/>
        </a:p>
      </dgm:t>
    </dgm:pt>
    <dgm:pt modelId="{3EBA7988-93C7-42F1-A13B-20508EC3CC33}" type="sibTrans" cxnId="{F44DC43A-17D8-4C11-89AE-52E79162C024}">
      <dgm:prSet/>
      <dgm:spPr/>
      <dgm:t>
        <a:bodyPr/>
        <a:lstStyle/>
        <a:p>
          <a:endParaRPr lang="en-US"/>
        </a:p>
      </dgm:t>
    </dgm:pt>
    <dgm:pt modelId="{B28F2874-D656-48A8-9A48-9E69D595D408}">
      <dgm:prSet/>
      <dgm:spPr/>
      <dgm:t>
        <a:bodyPr/>
        <a:lstStyle/>
        <a:p>
          <a:r>
            <a:rPr lang="en-US"/>
            <a:t>Kernel-Level Threads (KLT)</a:t>
          </a:r>
        </a:p>
      </dgm:t>
    </dgm:pt>
    <dgm:pt modelId="{53371AAC-98BA-4344-8BA9-30BA99D37EF2}" type="parTrans" cxnId="{5B9A13C1-9A03-4047-A460-7294DC060B32}">
      <dgm:prSet/>
      <dgm:spPr/>
      <dgm:t>
        <a:bodyPr/>
        <a:lstStyle/>
        <a:p>
          <a:endParaRPr lang="en-US"/>
        </a:p>
      </dgm:t>
    </dgm:pt>
    <dgm:pt modelId="{CB75494E-5A02-414A-9160-1CE952C3EA37}" type="sibTrans" cxnId="{5B9A13C1-9A03-4047-A460-7294DC060B32}">
      <dgm:prSet/>
      <dgm:spPr/>
      <dgm:t>
        <a:bodyPr/>
        <a:lstStyle/>
        <a:p>
          <a:endParaRPr lang="en-US"/>
        </a:p>
      </dgm:t>
    </dgm:pt>
    <dgm:pt modelId="{8C3E64A4-155B-4C9C-A131-4FFD1ECD6715}">
      <dgm:prSet/>
      <dgm:spPr/>
      <dgm:t>
        <a:bodyPr/>
        <a:lstStyle/>
        <a:p>
          <a:r>
            <a:rPr lang="en-US" b="1"/>
            <a:t>Different conceptually ??  </a:t>
          </a:r>
          <a:r>
            <a:rPr lang="en-US" b="1">
              <a:sym typeface="Wingdings" panose="05000000000000000000" pitchFamily="2" charset="2"/>
            </a:rPr>
            <a:t></a:t>
          </a:r>
          <a:endParaRPr lang="en-US"/>
        </a:p>
      </dgm:t>
    </dgm:pt>
    <dgm:pt modelId="{45FB3D74-390C-4E70-BA77-A716D0D52FCA}" type="parTrans" cxnId="{8D887A18-CEA7-42FF-BC0F-8D94127C4483}">
      <dgm:prSet/>
      <dgm:spPr/>
      <dgm:t>
        <a:bodyPr/>
        <a:lstStyle/>
        <a:p>
          <a:endParaRPr lang="en-US"/>
        </a:p>
      </dgm:t>
    </dgm:pt>
    <dgm:pt modelId="{7D0D6E45-81EF-4FCA-A6C1-FD9A9729FE92}" type="sibTrans" cxnId="{8D887A18-CEA7-42FF-BC0F-8D94127C4483}">
      <dgm:prSet/>
      <dgm:spPr/>
      <dgm:t>
        <a:bodyPr/>
        <a:lstStyle/>
        <a:p>
          <a:endParaRPr lang="en-US"/>
        </a:p>
      </dgm:t>
    </dgm:pt>
    <dgm:pt modelId="{1A8F0042-BCFD-406B-B9A6-9136B1E3D91A}">
      <dgm:prSet/>
      <dgm:spPr/>
      <dgm:t>
        <a:bodyPr/>
        <a:lstStyle/>
        <a:p>
          <a:r>
            <a:rPr lang="en-US"/>
            <a:t>How large are the real performance differences, and where do they come from?</a:t>
          </a:r>
        </a:p>
      </dgm:t>
    </dgm:pt>
    <dgm:pt modelId="{12E3A4D5-769F-409E-8CC4-350D66A17712}" type="parTrans" cxnId="{8D47C9F5-FEBC-4ADE-A67E-02F0BC28319F}">
      <dgm:prSet/>
      <dgm:spPr/>
      <dgm:t>
        <a:bodyPr/>
        <a:lstStyle/>
        <a:p>
          <a:endParaRPr lang="en-US"/>
        </a:p>
      </dgm:t>
    </dgm:pt>
    <dgm:pt modelId="{317F5D2E-0D25-45A8-BA75-6D093C7F9462}" type="sibTrans" cxnId="{8D47C9F5-FEBC-4ADE-A67E-02F0BC28319F}">
      <dgm:prSet/>
      <dgm:spPr/>
      <dgm:t>
        <a:bodyPr/>
        <a:lstStyle/>
        <a:p>
          <a:endParaRPr lang="en-US"/>
        </a:p>
      </dgm:t>
    </dgm:pt>
    <dgm:pt modelId="{45BFFACA-773B-4C95-8BFA-37C0063ACAC1}">
      <dgm:prSet/>
      <dgm:spPr/>
      <dgm:t>
        <a:bodyPr/>
        <a:lstStyle/>
        <a:p>
          <a:r>
            <a:rPr lang="en-US"/>
            <a:t>To answer this, we design experiments, hoping to address </a:t>
          </a:r>
          <a:r>
            <a:rPr lang="en-US" b="1"/>
            <a:t>three concrete questions</a:t>
          </a:r>
          <a:r>
            <a:rPr lang="en-US"/>
            <a:t>. </a:t>
          </a:r>
          <a:r>
            <a:rPr lang="zh-CN">
              <a:sym typeface="Wingdings" panose="05000000000000000000" pitchFamily="2" charset="2"/>
            </a:rPr>
            <a:t></a:t>
          </a:r>
          <a:endParaRPr lang="en-US"/>
        </a:p>
      </dgm:t>
    </dgm:pt>
    <dgm:pt modelId="{8336EB48-9908-4A8B-8535-AA59136F392E}" type="parTrans" cxnId="{100F9E92-053B-4DA6-8FA1-A0930F2DF309}">
      <dgm:prSet/>
      <dgm:spPr/>
      <dgm:t>
        <a:bodyPr/>
        <a:lstStyle/>
        <a:p>
          <a:endParaRPr lang="en-US"/>
        </a:p>
      </dgm:t>
    </dgm:pt>
    <dgm:pt modelId="{E2572D83-2B97-49B1-A256-DC0AFC6DC224}" type="sibTrans" cxnId="{100F9E92-053B-4DA6-8FA1-A0930F2DF309}">
      <dgm:prSet/>
      <dgm:spPr/>
      <dgm:t>
        <a:bodyPr/>
        <a:lstStyle/>
        <a:p>
          <a:endParaRPr lang="en-US"/>
        </a:p>
      </dgm:t>
    </dgm:pt>
    <dgm:pt modelId="{73F62B1D-2DF7-0540-8120-A8B0E4771A31}" type="pres">
      <dgm:prSet presAssocID="{EE64E7BD-4A8D-4D8B-B972-8395D2663813}" presName="Name0" presStyleCnt="0">
        <dgm:presLayoutVars>
          <dgm:dir/>
          <dgm:animLvl val="lvl"/>
          <dgm:resizeHandles val="exact"/>
        </dgm:presLayoutVars>
      </dgm:prSet>
      <dgm:spPr/>
    </dgm:pt>
    <dgm:pt modelId="{FB722493-9D35-DC44-BCF6-F3DADECC393D}" type="pres">
      <dgm:prSet presAssocID="{45BFFACA-773B-4C95-8BFA-37C0063ACAC1}" presName="boxAndChildren" presStyleCnt="0"/>
      <dgm:spPr/>
    </dgm:pt>
    <dgm:pt modelId="{00AF2C10-16D6-794E-B619-F291410CE4F4}" type="pres">
      <dgm:prSet presAssocID="{45BFFACA-773B-4C95-8BFA-37C0063ACAC1}" presName="parentTextBox" presStyleLbl="node1" presStyleIdx="0" presStyleCnt="3"/>
      <dgm:spPr/>
    </dgm:pt>
    <dgm:pt modelId="{3090805A-32C1-1041-BC98-AC9B46FD845C}" type="pres">
      <dgm:prSet presAssocID="{7D0D6E45-81EF-4FCA-A6C1-FD9A9729FE92}" presName="sp" presStyleCnt="0"/>
      <dgm:spPr/>
    </dgm:pt>
    <dgm:pt modelId="{D472224C-EE81-0F45-9B21-9029D23164F3}" type="pres">
      <dgm:prSet presAssocID="{8C3E64A4-155B-4C9C-A131-4FFD1ECD6715}" presName="arrowAndChildren" presStyleCnt="0"/>
      <dgm:spPr/>
    </dgm:pt>
    <dgm:pt modelId="{B5A51715-A25E-0E4F-BFC4-A66EDE2CD504}" type="pres">
      <dgm:prSet presAssocID="{8C3E64A4-155B-4C9C-A131-4FFD1ECD6715}" presName="parentTextArrow" presStyleLbl="node1" presStyleIdx="0" presStyleCnt="3"/>
      <dgm:spPr/>
    </dgm:pt>
    <dgm:pt modelId="{F79EA810-21C6-1A4F-BD89-3DC70B78797A}" type="pres">
      <dgm:prSet presAssocID="{8C3E64A4-155B-4C9C-A131-4FFD1ECD6715}" presName="arrow" presStyleLbl="node1" presStyleIdx="1" presStyleCnt="3"/>
      <dgm:spPr/>
    </dgm:pt>
    <dgm:pt modelId="{CFF53333-0E7C-6A4B-9D89-9057538A4F32}" type="pres">
      <dgm:prSet presAssocID="{8C3E64A4-155B-4C9C-A131-4FFD1ECD6715}" presName="descendantArrow" presStyleCnt="0"/>
      <dgm:spPr/>
    </dgm:pt>
    <dgm:pt modelId="{FEEE389C-4047-F34F-B296-75DCC22B722F}" type="pres">
      <dgm:prSet presAssocID="{1A8F0042-BCFD-406B-B9A6-9136B1E3D91A}" presName="childTextArrow" presStyleLbl="fgAccFollowNode1" presStyleIdx="0" presStyleCnt="3">
        <dgm:presLayoutVars>
          <dgm:bulletEnabled val="1"/>
        </dgm:presLayoutVars>
      </dgm:prSet>
      <dgm:spPr/>
    </dgm:pt>
    <dgm:pt modelId="{945527AA-CF1D-4948-9ED3-26C9230BF1A9}" type="pres">
      <dgm:prSet presAssocID="{22731B60-BBC2-4910-B2EB-EC726FA83672}" presName="sp" presStyleCnt="0"/>
      <dgm:spPr/>
    </dgm:pt>
    <dgm:pt modelId="{4748D070-080E-8A4C-971E-211A2BEF7700}" type="pres">
      <dgm:prSet presAssocID="{A0EDECC7-9155-43FC-B717-4C417DF0403D}" presName="arrowAndChildren" presStyleCnt="0"/>
      <dgm:spPr/>
    </dgm:pt>
    <dgm:pt modelId="{18B746C1-5DAB-6A44-8A51-B35FA33832F8}" type="pres">
      <dgm:prSet presAssocID="{A0EDECC7-9155-43FC-B717-4C417DF0403D}" presName="parentTextArrow" presStyleLbl="node1" presStyleIdx="1" presStyleCnt="3"/>
      <dgm:spPr/>
    </dgm:pt>
    <dgm:pt modelId="{2AC20274-6299-9A42-B5C5-12DCB2F8DB61}" type="pres">
      <dgm:prSet presAssocID="{A0EDECC7-9155-43FC-B717-4C417DF0403D}" presName="arrow" presStyleLbl="node1" presStyleIdx="2" presStyleCnt="3"/>
      <dgm:spPr/>
    </dgm:pt>
    <dgm:pt modelId="{1B24E2A5-59E9-7F49-AED5-A1B53028AE2B}" type="pres">
      <dgm:prSet presAssocID="{A0EDECC7-9155-43FC-B717-4C417DF0403D}" presName="descendantArrow" presStyleCnt="0"/>
      <dgm:spPr/>
    </dgm:pt>
    <dgm:pt modelId="{68B88DC1-E13B-9A43-8BA8-8330EF88866E}" type="pres">
      <dgm:prSet presAssocID="{8782E0EA-24E2-48A6-86E0-69DE906EA2D0}" presName="childTextArrow" presStyleLbl="fgAccFollowNode1" presStyleIdx="1" presStyleCnt="3">
        <dgm:presLayoutVars>
          <dgm:bulletEnabled val="1"/>
        </dgm:presLayoutVars>
      </dgm:prSet>
      <dgm:spPr/>
    </dgm:pt>
    <dgm:pt modelId="{C80832F7-5CAC-5647-BF4C-68DB29196C3E}" type="pres">
      <dgm:prSet presAssocID="{B28F2874-D656-48A8-9A48-9E69D595D408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36789410-16F0-5445-B0C6-FBB9B0481875}" type="presOf" srcId="{45BFFACA-773B-4C95-8BFA-37C0063ACAC1}" destId="{00AF2C10-16D6-794E-B619-F291410CE4F4}" srcOrd="0" destOrd="0" presId="urn:microsoft.com/office/officeart/2005/8/layout/process4"/>
    <dgm:cxn modelId="{8D887A18-CEA7-42FF-BC0F-8D94127C4483}" srcId="{EE64E7BD-4A8D-4D8B-B972-8395D2663813}" destId="{8C3E64A4-155B-4C9C-A131-4FFD1ECD6715}" srcOrd="1" destOrd="0" parTransId="{45FB3D74-390C-4E70-BA77-A716D0D52FCA}" sibTransId="{7D0D6E45-81EF-4FCA-A6C1-FD9A9729FE92}"/>
    <dgm:cxn modelId="{3D2C311C-9890-4B4C-BF86-66F8A7819142}" type="presOf" srcId="{EE64E7BD-4A8D-4D8B-B972-8395D2663813}" destId="{73F62B1D-2DF7-0540-8120-A8B0E4771A31}" srcOrd="0" destOrd="0" presId="urn:microsoft.com/office/officeart/2005/8/layout/process4"/>
    <dgm:cxn modelId="{F44DC43A-17D8-4C11-89AE-52E79162C024}" srcId="{A0EDECC7-9155-43FC-B717-4C417DF0403D}" destId="{8782E0EA-24E2-48A6-86E0-69DE906EA2D0}" srcOrd="0" destOrd="0" parTransId="{2459B1C1-13A6-403F-AB9E-1670853C8142}" sibTransId="{3EBA7988-93C7-42F1-A13B-20508EC3CC33}"/>
    <dgm:cxn modelId="{DCEA2A6F-BA60-6C40-BB0C-5EAA2985AE0A}" type="presOf" srcId="{1A8F0042-BCFD-406B-B9A6-9136B1E3D91A}" destId="{FEEE389C-4047-F34F-B296-75DCC22B722F}" srcOrd="0" destOrd="0" presId="urn:microsoft.com/office/officeart/2005/8/layout/process4"/>
    <dgm:cxn modelId="{4E71728A-A305-A448-9BE5-A7E9D385EC23}" type="presOf" srcId="{8C3E64A4-155B-4C9C-A131-4FFD1ECD6715}" destId="{B5A51715-A25E-0E4F-BFC4-A66EDE2CD504}" srcOrd="0" destOrd="0" presId="urn:microsoft.com/office/officeart/2005/8/layout/process4"/>
    <dgm:cxn modelId="{100F9E92-053B-4DA6-8FA1-A0930F2DF309}" srcId="{EE64E7BD-4A8D-4D8B-B972-8395D2663813}" destId="{45BFFACA-773B-4C95-8BFA-37C0063ACAC1}" srcOrd="2" destOrd="0" parTransId="{8336EB48-9908-4A8B-8535-AA59136F392E}" sibTransId="{E2572D83-2B97-49B1-A256-DC0AFC6DC224}"/>
    <dgm:cxn modelId="{6EE4279D-0B29-4E22-B381-7C73EBF16B84}" srcId="{EE64E7BD-4A8D-4D8B-B972-8395D2663813}" destId="{A0EDECC7-9155-43FC-B717-4C417DF0403D}" srcOrd="0" destOrd="0" parTransId="{6054F988-2505-432E-9F48-2457D4235CB1}" sibTransId="{22731B60-BBC2-4910-B2EB-EC726FA83672}"/>
    <dgm:cxn modelId="{AB0E24A7-26AA-2741-8A3B-75106B564E21}" type="presOf" srcId="{A0EDECC7-9155-43FC-B717-4C417DF0403D}" destId="{18B746C1-5DAB-6A44-8A51-B35FA33832F8}" srcOrd="0" destOrd="0" presId="urn:microsoft.com/office/officeart/2005/8/layout/process4"/>
    <dgm:cxn modelId="{76DD54A9-A46E-0243-9C56-9E91FD483577}" type="presOf" srcId="{8C3E64A4-155B-4C9C-A131-4FFD1ECD6715}" destId="{F79EA810-21C6-1A4F-BD89-3DC70B78797A}" srcOrd="1" destOrd="0" presId="urn:microsoft.com/office/officeart/2005/8/layout/process4"/>
    <dgm:cxn modelId="{5B9A13C1-9A03-4047-A460-7294DC060B32}" srcId="{A0EDECC7-9155-43FC-B717-4C417DF0403D}" destId="{B28F2874-D656-48A8-9A48-9E69D595D408}" srcOrd="1" destOrd="0" parTransId="{53371AAC-98BA-4344-8BA9-30BA99D37EF2}" sibTransId="{CB75494E-5A02-414A-9160-1CE952C3EA37}"/>
    <dgm:cxn modelId="{D7A1B3D0-1AC3-EE41-A5AF-0BFCC85219BF}" type="presOf" srcId="{8782E0EA-24E2-48A6-86E0-69DE906EA2D0}" destId="{68B88DC1-E13B-9A43-8BA8-8330EF88866E}" srcOrd="0" destOrd="0" presId="urn:microsoft.com/office/officeart/2005/8/layout/process4"/>
    <dgm:cxn modelId="{FB266CEA-42A7-5B47-A214-F0D1B5F96CC1}" type="presOf" srcId="{B28F2874-D656-48A8-9A48-9E69D595D408}" destId="{C80832F7-5CAC-5647-BF4C-68DB29196C3E}" srcOrd="0" destOrd="0" presId="urn:microsoft.com/office/officeart/2005/8/layout/process4"/>
    <dgm:cxn modelId="{8D47C9F5-FEBC-4ADE-A67E-02F0BC28319F}" srcId="{8C3E64A4-155B-4C9C-A131-4FFD1ECD6715}" destId="{1A8F0042-BCFD-406B-B9A6-9136B1E3D91A}" srcOrd="0" destOrd="0" parTransId="{12E3A4D5-769F-409E-8CC4-350D66A17712}" sibTransId="{317F5D2E-0D25-45A8-BA75-6D093C7F9462}"/>
    <dgm:cxn modelId="{5A5568FA-A688-254D-9954-61C8C585DEB6}" type="presOf" srcId="{A0EDECC7-9155-43FC-B717-4C417DF0403D}" destId="{2AC20274-6299-9A42-B5C5-12DCB2F8DB61}" srcOrd="1" destOrd="0" presId="urn:microsoft.com/office/officeart/2005/8/layout/process4"/>
    <dgm:cxn modelId="{37002464-7E9F-5243-881B-F54903510704}" type="presParOf" srcId="{73F62B1D-2DF7-0540-8120-A8B0E4771A31}" destId="{FB722493-9D35-DC44-BCF6-F3DADECC393D}" srcOrd="0" destOrd="0" presId="urn:microsoft.com/office/officeart/2005/8/layout/process4"/>
    <dgm:cxn modelId="{33EA66C7-DBA6-2E44-B28A-9A34DB58AD05}" type="presParOf" srcId="{FB722493-9D35-DC44-BCF6-F3DADECC393D}" destId="{00AF2C10-16D6-794E-B619-F291410CE4F4}" srcOrd="0" destOrd="0" presId="urn:microsoft.com/office/officeart/2005/8/layout/process4"/>
    <dgm:cxn modelId="{15682E81-3E7D-6A44-94CB-DA668E56565D}" type="presParOf" srcId="{73F62B1D-2DF7-0540-8120-A8B0E4771A31}" destId="{3090805A-32C1-1041-BC98-AC9B46FD845C}" srcOrd="1" destOrd="0" presId="urn:microsoft.com/office/officeart/2005/8/layout/process4"/>
    <dgm:cxn modelId="{8FAE87DE-2E57-9A45-B1DC-204A2E9C34EB}" type="presParOf" srcId="{73F62B1D-2DF7-0540-8120-A8B0E4771A31}" destId="{D472224C-EE81-0F45-9B21-9029D23164F3}" srcOrd="2" destOrd="0" presId="urn:microsoft.com/office/officeart/2005/8/layout/process4"/>
    <dgm:cxn modelId="{366C3745-7400-A341-8F35-46CB8B2C1C7C}" type="presParOf" srcId="{D472224C-EE81-0F45-9B21-9029D23164F3}" destId="{B5A51715-A25E-0E4F-BFC4-A66EDE2CD504}" srcOrd="0" destOrd="0" presId="urn:microsoft.com/office/officeart/2005/8/layout/process4"/>
    <dgm:cxn modelId="{9E6AFCAA-C59C-8448-88EE-670595324197}" type="presParOf" srcId="{D472224C-EE81-0F45-9B21-9029D23164F3}" destId="{F79EA810-21C6-1A4F-BD89-3DC70B78797A}" srcOrd="1" destOrd="0" presId="urn:microsoft.com/office/officeart/2005/8/layout/process4"/>
    <dgm:cxn modelId="{6C7BCDC4-A6FF-DF4E-A074-76D375531E09}" type="presParOf" srcId="{D472224C-EE81-0F45-9B21-9029D23164F3}" destId="{CFF53333-0E7C-6A4B-9D89-9057538A4F32}" srcOrd="2" destOrd="0" presId="urn:microsoft.com/office/officeart/2005/8/layout/process4"/>
    <dgm:cxn modelId="{9BF75AA6-70A2-5D4B-A4B7-3FFE1CB5D97D}" type="presParOf" srcId="{CFF53333-0E7C-6A4B-9D89-9057538A4F32}" destId="{FEEE389C-4047-F34F-B296-75DCC22B722F}" srcOrd="0" destOrd="0" presId="urn:microsoft.com/office/officeart/2005/8/layout/process4"/>
    <dgm:cxn modelId="{346D0A18-FF91-F743-ACE8-91F313C83F18}" type="presParOf" srcId="{73F62B1D-2DF7-0540-8120-A8B0E4771A31}" destId="{945527AA-CF1D-4948-9ED3-26C9230BF1A9}" srcOrd="3" destOrd="0" presId="urn:microsoft.com/office/officeart/2005/8/layout/process4"/>
    <dgm:cxn modelId="{23E9B8E3-5C88-794C-947D-6D805067C94A}" type="presParOf" srcId="{73F62B1D-2DF7-0540-8120-A8B0E4771A31}" destId="{4748D070-080E-8A4C-971E-211A2BEF7700}" srcOrd="4" destOrd="0" presId="urn:microsoft.com/office/officeart/2005/8/layout/process4"/>
    <dgm:cxn modelId="{22DCD18A-1ECD-5643-B86E-BCF442246FB8}" type="presParOf" srcId="{4748D070-080E-8A4C-971E-211A2BEF7700}" destId="{18B746C1-5DAB-6A44-8A51-B35FA33832F8}" srcOrd="0" destOrd="0" presId="urn:microsoft.com/office/officeart/2005/8/layout/process4"/>
    <dgm:cxn modelId="{921EF93B-1263-7B46-A086-0C11A9472557}" type="presParOf" srcId="{4748D070-080E-8A4C-971E-211A2BEF7700}" destId="{2AC20274-6299-9A42-B5C5-12DCB2F8DB61}" srcOrd="1" destOrd="0" presId="urn:microsoft.com/office/officeart/2005/8/layout/process4"/>
    <dgm:cxn modelId="{1C864CA6-2DFE-5348-A4AA-596C740F8B43}" type="presParOf" srcId="{4748D070-080E-8A4C-971E-211A2BEF7700}" destId="{1B24E2A5-59E9-7F49-AED5-A1B53028AE2B}" srcOrd="2" destOrd="0" presId="urn:microsoft.com/office/officeart/2005/8/layout/process4"/>
    <dgm:cxn modelId="{BAA06432-916C-054E-838B-8EA039E3DCB5}" type="presParOf" srcId="{1B24E2A5-59E9-7F49-AED5-A1B53028AE2B}" destId="{68B88DC1-E13B-9A43-8BA8-8330EF88866E}" srcOrd="0" destOrd="0" presId="urn:microsoft.com/office/officeart/2005/8/layout/process4"/>
    <dgm:cxn modelId="{56024EC9-BF7B-9B46-8268-C51C85A96C16}" type="presParOf" srcId="{1B24E2A5-59E9-7F49-AED5-A1B53028AE2B}" destId="{C80832F7-5CAC-5647-BF4C-68DB29196C3E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2C05B3-1AA2-43BC-A340-11083331A17C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C68BE81-D3BD-4467-9BA6-28B4972AB7A0}">
      <dgm:prSet/>
      <dgm:spPr/>
      <dgm:t>
        <a:bodyPr/>
        <a:lstStyle/>
        <a:p>
          <a:r>
            <a:rPr lang="en-US"/>
            <a:t>We want </a:t>
          </a:r>
          <a:r>
            <a:rPr lang="en-US" b="1"/>
            <a:t>quantitative evidence</a:t>
          </a:r>
          <a:r>
            <a:rPr lang="en-US"/>
            <a:t>, not intuition.</a:t>
          </a:r>
        </a:p>
      </dgm:t>
    </dgm:pt>
    <dgm:pt modelId="{E864B912-1037-4A6A-A147-EB828E415289}" type="parTrans" cxnId="{F169652F-A408-4E33-827B-88DFCAE77771}">
      <dgm:prSet/>
      <dgm:spPr/>
      <dgm:t>
        <a:bodyPr/>
        <a:lstStyle/>
        <a:p>
          <a:endParaRPr lang="en-US"/>
        </a:p>
      </dgm:t>
    </dgm:pt>
    <dgm:pt modelId="{CF0B2F4D-3DC7-4C02-A75D-B9F6119F64F3}" type="sibTrans" cxnId="{F169652F-A408-4E33-827B-88DFCAE77771}">
      <dgm:prSet/>
      <dgm:spPr/>
      <dgm:t>
        <a:bodyPr/>
        <a:lstStyle/>
        <a:p>
          <a:endParaRPr lang="en-US"/>
        </a:p>
      </dgm:t>
    </dgm:pt>
    <dgm:pt modelId="{CBCC8F80-D0E6-4918-8D12-48AB465BCFE8}">
      <dgm:prSet/>
      <dgm:spPr/>
      <dgm:t>
        <a:bodyPr/>
        <a:lstStyle/>
        <a:p>
          <a:r>
            <a:rPr lang="en-US"/>
            <a:t>So we hope to design two experiments hoping for KLT and ULT, in order to determine:</a:t>
          </a:r>
        </a:p>
      </dgm:t>
    </dgm:pt>
    <dgm:pt modelId="{94798878-42FD-4E20-8B7A-248566CA2001}" type="parTrans" cxnId="{5C459055-35D2-4BA3-BA90-4B64E52558DD}">
      <dgm:prSet/>
      <dgm:spPr/>
      <dgm:t>
        <a:bodyPr/>
        <a:lstStyle/>
        <a:p>
          <a:endParaRPr lang="en-US"/>
        </a:p>
      </dgm:t>
    </dgm:pt>
    <dgm:pt modelId="{00519228-A305-4868-A152-CC22557DC6A9}" type="sibTrans" cxnId="{5C459055-35D2-4BA3-BA90-4B64E52558DD}">
      <dgm:prSet/>
      <dgm:spPr/>
      <dgm:t>
        <a:bodyPr/>
        <a:lstStyle/>
        <a:p>
          <a:endParaRPr lang="en-US"/>
        </a:p>
      </dgm:t>
    </dgm:pt>
    <dgm:pt modelId="{4C6F35E6-76A9-4F20-8168-B6E08BBB7D6C}">
      <dgm:prSet/>
      <dgm:spPr/>
      <dgm:t>
        <a:bodyPr/>
        <a:lstStyle/>
        <a:p>
          <a:r>
            <a:rPr lang="en-US"/>
            <a:t>Which implementation is faster</a:t>
          </a:r>
        </a:p>
      </dgm:t>
    </dgm:pt>
    <dgm:pt modelId="{CEBC2F5B-72E0-4565-AE58-CC129D392382}" type="parTrans" cxnId="{A7901BB8-4862-4536-BE96-918CCC8E8A72}">
      <dgm:prSet/>
      <dgm:spPr/>
      <dgm:t>
        <a:bodyPr/>
        <a:lstStyle/>
        <a:p>
          <a:endParaRPr lang="en-US"/>
        </a:p>
      </dgm:t>
    </dgm:pt>
    <dgm:pt modelId="{1670277F-F39C-4F32-9793-07FA9B98D7ED}" type="sibTrans" cxnId="{A7901BB8-4862-4536-BE96-918CCC8E8A72}">
      <dgm:prSet/>
      <dgm:spPr/>
      <dgm:t>
        <a:bodyPr/>
        <a:lstStyle/>
        <a:p>
          <a:endParaRPr lang="en-US"/>
        </a:p>
      </dgm:t>
    </dgm:pt>
    <dgm:pt modelId="{BA8A34DF-6E1B-497B-8C8A-1437436AB7E3}">
      <dgm:prSet/>
      <dgm:spPr/>
      <dgm:t>
        <a:bodyPr/>
        <a:lstStyle/>
        <a:p>
          <a:r>
            <a:rPr lang="en-US"/>
            <a:t>Why the difference occurs</a:t>
          </a:r>
        </a:p>
      </dgm:t>
    </dgm:pt>
    <dgm:pt modelId="{FD277596-2F48-4539-8A9B-0E2695D6534C}" type="parTrans" cxnId="{14330EA6-B691-42F5-916C-45BA79A1E846}">
      <dgm:prSet/>
      <dgm:spPr/>
      <dgm:t>
        <a:bodyPr/>
        <a:lstStyle/>
        <a:p>
          <a:endParaRPr lang="en-US"/>
        </a:p>
      </dgm:t>
    </dgm:pt>
    <dgm:pt modelId="{704EDD8A-852E-4600-BC88-3AD57DED1926}" type="sibTrans" cxnId="{14330EA6-B691-42F5-916C-45BA79A1E846}">
      <dgm:prSet/>
      <dgm:spPr/>
      <dgm:t>
        <a:bodyPr/>
        <a:lstStyle/>
        <a:p>
          <a:endParaRPr lang="en-US"/>
        </a:p>
      </dgm:t>
    </dgm:pt>
    <dgm:pt modelId="{40863159-13B7-2146-AE22-5ECCEBB1B059}" type="pres">
      <dgm:prSet presAssocID="{9E2C05B3-1AA2-43BC-A340-11083331A17C}" presName="outerComposite" presStyleCnt="0">
        <dgm:presLayoutVars>
          <dgm:chMax val="5"/>
          <dgm:dir/>
          <dgm:resizeHandles val="exact"/>
        </dgm:presLayoutVars>
      </dgm:prSet>
      <dgm:spPr/>
    </dgm:pt>
    <dgm:pt modelId="{D332F1DD-40FC-F149-B4C7-B64D110BCCDA}" type="pres">
      <dgm:prSet presAssocID="{9E2C05B3-1AA2-43BC-A340-11083331A17C}" presName="dummyMaxCanvas" presStyleCnt="0">
        <dgm:presLayoutVars/>
      </dgm:prSet>
      <dgm:spPr/>
    </dgm:pt>
    <dgm:pt modelId="{09CB6F38-7040-E14E-9250-B2542D6E0886}" type="pres">
      <dgm:prSet presAssocID="{9E2C05B3-1AA2-43BC-A340-11083331A17C}" presName="TwoNodes_1" presStyleLbl="node1" presStyleIdx="0" presStyleCnt="2">
        <dgm:presLayoutVars>
          <dgm:bulletEnabled val="1"/>
        </dgm:presLayoutVars>
      </dgm:prSet>
      <dgm:spPr/>
    </dgm:pt>
    <dgm:pt modelId="{7A82BFA4-15A2-D144-BEC7-B100A919C442}" type="pres">
      <dgm:prSet presAssocID="{9E2C05B3-1AA2-43BC-A340-11083331A17C}" presName="TwoNodes_2" presStyleLbl="node1" presStyleIdx="1" presStyleCnt="2">
        <dgm:presLayoutVars>
          <dgm:bulletEnabled val="1"/>
        </dgm:presLayoutVars>
      </dgm:prSet>
      <dgm:spPr/>
    </dgm:pt>
    <dgm:pt modelId="{03CC7993-67C8-7A43-BCC0-C97DCDFCE9E9}" type="pres">
      <dgm:prSet presAssocID="{9E2C05B3-1AA2-43BC-A340-11083331A17C}" presName="TwoConn_1-2" presStyleLbl="fgAccFollowNode1" presStyleIdx="0" presStyleCnt="1">
        <dgm:presLayoutVars>
          <dgm:bulletEnabled val="1"/>
        </dgm:presLayoutVars>
      </dgm:prSet>
      <dgm:spPr/>
    </dgm:pt>
    <dgm:pt modelId="{EF7F8503-0561-384B-9C76-53BD9EBE24F3}" type="pres">
      <dgm:prSet presAssocID="{9E2C05B3-1AA2-43BC-A340-11083331A17C}" presName="TwoNodes_1_text" presStyleLbl="node1" presStyleIdx="1" presStyleCnt="2">
        <dgm:presLayoutVars>
          <dgm:bulletEnabled val="1"/>
        </dgm:presLayoutVars>
      </dgm:prSet>
      <dgm:spPr/>
    </dgm:pt>
    <dgm:pt modelId="{54377F7B-227C-2A44-94EE-6310F77B217B}" type="pres">
      <dgm:prSet presAssocID="{9E2C05B3-1AA2-43BC-A340-11083331A17C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C4A5E423-F12B-8B4B-83E6-832614001EAE}" type="presOf" srcId="{CF0B2F4D-3DC7-4C02-A75D-B9F6119F64F3}" destId="{03CC7993-67C8-7A43-BCC0-C97DCDFCE9E9}" srcOrd="0" destOrd="0" presId="urn:microsoft.com/office/officeart/2005/8/layout/vProcess5"/>
    <dgm:cxn modelId="{F169652F-A408-4E33-827B-88DFCAE77771}" srcId="{9E2C05B3-1AA2-43BC-A340-11083331A17C}" destId="{AC68BE81-D3BD-4467-9BA6-28B4972AB7A0}" srcOrd="0" destOrd="0" parTransId="{E864B912-1037-4A6A-A147-EB828E415289}" sibTransId="{CF0B2F4D-3DC7-4C02-A75D-B9F6119F64F3}"/>
    <dgm:cxn modelId="{547C2B37-9A56-9249-AB34-5BD5400DFF0F}" type="presOf" srcId="{CBCC8F80-D0E6-4918-8D12-48AB465BCFE8}" destId="{7A82BFA4-15A2-D144-BEC7-B100A919C442}" srcOrd="0" destOrd="0" presId="urn:microsoft.com/office/officeart/2005/8/layout/vProcess5"/>
    <dgm:cxn modelId="{5C459055-35D2-4BA3-BA90-4B64E52558DD}" srcId="{9E2C05B3-1AA2-43BC-A340-11083331A17C}" destId="{CBCC8F80-D0E6-4918-8D12-48AB465BCFE8}" srcOrd="1" destOrd="0" parTransId="{94798878-42FD-4E20-8B7A-248566CA2001}" sibTransId="{00519228-A305-4868-A152-CC22557DC6A9}"/>
    <dgm:cxn modelId="{8F6C5085-5B1B-0E44-9D5D-5DBF5C151F69}" type="presOf" srcId="{9E2C05B3-1AA2-43BC-A340-11083331A17C}" destId="{40863159-13B7-2146-AE22-5ECCEBB1B059}" srcOrd="0" destOrd="0" presId="urn:microsoft.com/office/officeart/2005/8/layout/vProcess5"/>
    <dgm:cxn modelId="{14330EA6-B691-42F5-916C-45BA79A1E846}" srcId="{CBCC8F80-D0E6-4918-8D12-48AB465BCFE8}" destId="{BA8A34DF-6E1B-497B-8C8A-1437436AB7E3}" srcOrd="1" destOrd="0" parTransId="{FD277596-2F48-4539-8A9B-0E2695D6534C}" sibTransId="{704EDD8A-852E-4600-BC88-3AD57DED1926}"/>
    <dgm:cxn modelId="{3B345DAB-BD4D-DB45-A604-94687D1B32D4}" type="presOf" srcId="{4C6F35E6-76A9-4F20-8168-B6E08BBB7D6C}" destId="{54377F7B-227C-2A44-94EE-6310F77B217B}" srcOrd="1" destOrd="1" presId="urn:microsoft.com/office/officeart/2005/8/layout/vProcess5"/>
    <dgm:cxn modelId="{A7901BB8-4862-4536-BE96-918CCC8E8A72}" srcId="{CBCC8F80-D0E6-4918-8D12-48AB465BCFE8}" destId="{4C6F35E6-76A9-4F20-8168-B6E08BBB7D6C}" srcOrd="0" destOrd="0" parTransId="{CEBC2F5B-72E0-4565-AE58-CC129D392382}" sibTransId="{1670277F-F39C-4F32-9793-07FA9B98D7ED}"/>
    <dgm:cxn modelId="{60831BC8-71B4-4048-98FA-0E7F16EA42E8}" type="presOf" srcId="{AC68BE81-D3BD-4467-9BA6-28B4972AB7A0}" destId="{EF7F8503-0561-384B-9C76-53BD9EBE24F3}" srcOrd="1" destOrd="0" presId="urn:microsoft.com/office/officeart/2005/8/layout/vProcess5"/>
    <dgm:cxn modelId="{A3874BCF-FD23-A545-B3F0-8782FE464D72}" type="presOf" srcId="{AC68BE81-D3BD-4467-9BA6-28B4972AB7A0}" destId="{09CB6F38-7040-E14E-9250-B2542D6E0886}" srcOrd="0" destOrd="0" presId="urn:microsoft.com/office/officeart/2005/8/layout/vProcess5"/>
    <dgm:cxn modelId="{2A5652DE-3C31-BB4C-ACAC-2C5A8A612CE5}" type="presOf" srcId="{4C6F35E6-76A9-4F20-8168-B6E08BBB7D6C}" destId="{7A82BFA4-15A2-D144-BEC7-B100A919C442}" srcOrd="0" destOrd="1" presId="urn:microsoft.com/office/officeart/2005/8/layout/vProcess5"/>
    <dgm:cxn modelId="{0DBAE0E6-9527-804F-81B7-AD62DF55662F}" type="presOf" srcId="{BA8A34DF-6E1B-497B-8C8A-1437436AB7E3}" destId="{7A82BFA4-15A2-D144-BEC7-B100A919C442}" srcOrd="0" destOrd="2" presId="urn:microsoft.com/office/officeart/2005/8/layout/vProcess5"/>
    <dgm:cxn modelId="{E4888DF1-5106-CA4A-9B75-0F5D53950450}" type="presOf" srcId="{BA8A34DF-6E1B-497B-8C8A-1437436AB7E3}" destId="{54377F7B-227C-2A44-94EE-6310F77B217B}" srcOrd="1" destOrd="2" presId="urn:microsoft.com/office/officeart/2005/8/layout/vProcess5"/>
    <dgm:cxn modelId="{5F20EEF1-7030-9C49-955B-097E778752F6}" type="presOf" srcId="{CBCC8F80-D0E6-4918-8D12-48AB465BCFE8}" destId="{54377F7B-227C-2A44-94EE-6310F77B217B}" srcOrd="1" destOrd="0" presId="urn:microsoft.com/office/officeart/2005/8/layout/vProcess5"/>
    <dgm:cxn modelId="{6D370A38-DCA1-7B43-B81E-4362B1D34305}" type="presParOf" srcId="{40863159-13B7-2146-AE22-5ECCEBB1B059}" destId="{D332F1DD-40FC-F149-B4C7-B64D110BCCDA}" srcOrd="0" destOrd="0" presId="urn:microsoft.com/office/officeart/2005/8/layout/vProcess5"/>
    <dgm:cxn modelId="{2EAE5A60-1788-2341-9E98-25D65A6C0086}" type="presParOf" srcId="{40863159-13B7-2146-AE22-5ECCEBB1B059}" destId="{09CB6F38-7040-E14E-9250-B2542D6E0886}" srcOrd="1" destOrd="0" presId="urn:microsoft.com/office/officeart/2005/8/layout/vProcess5"/>
    <dgm:cxn modelId="{7E8A4D21-2024-C44D-885B-AE1D58CD2D3A}" type="presParOf" srcId="{40863159-13B7-2146-AE22-5ECCEBB1B059}" destId="{7A82BFA4-15A2-D144-BEC7-B100A919C442}" srcOrd="2" destOrd="0" presId="urn:microsoft.com/office/officeart/2005/8/layout/vProcess5"/>
    <dgm:cxn modelId="{ED17D943-660F-6C46-BC7D-8068B53DF085}" type="presParOf" srcId="{40863159-13B7-2146-AE22-5ECCEBB1B059}" destId="{03CC7993-67C8-7A43-BCC0-C97DCDFCE9E9}" srcOrd="3" destOrd="0" presId="urn:microsoft.com/office/officeart/2005/8/layout/vProcess5"/>
    <dgm:cxn modelId="{369ED322-1319-1E49-82DE-835CCA7994A5}" type="presParOf" srcId="{40863159-13B7-2146-AE22-5ECCEBB1B059}" destId="{EF7F8503-0561-384B-9C76-53BD9EBE24F3}" srcOrd="4" destOrd="0" presId="urn:microsoft.com/office/officeart/2005/8/layout/vProcess5"/>
    <dgm:cxn modelId="{35974F4A-4935-FA42-8D92-AF502530108B}" type="presParOf" srcId="{40863159-13B7-2146-AE22-5ECCEBB1B059}" destId="{54377F7B-227C-2A44-94EE-6310F77B217B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F2C10-16D6-794E-B619-F291410CE4F4}">
      <dsp:nvSpPr>
        <dsp:cNvPr id="0" name=""/>
        <dsp:cNvSpPr/>
      </dsp:nvSpPr>
      <dsp:spPr>
        <a:xfrm>
          <a:off x="0" y="3544812"/>
          <a:ext cx="7012370" cy="1163486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0000"/>
              </a:schemeClr>
            </a:gs>
            <a:gs pos="84000">
              <a:schemeClr val="accent2">
                <a:hueOff val="0"/>
                <a:satOff val="0"/>
                <a:lumOff val="0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To answer this, we design experiments, hoping to address </a:t>
          </a:r>
          <a:r>
            <a:rPr lang="en-US" sz="2200" b="1" kern="1200"/>
            <a:t>three concrete questions</a:t>
          </a:r>
          <a:r>
            <a:rPr lang="en-US" sz="2200" kern="1200"/>
            <a:t>. </a:t>
          </a:r>
          <a:r>
            <a:rPr lang="zh-CN" sz="2200" kern="1200">
              <a:sym typeface="Wingdings" panose="05000000000000000000" pitchFamily="2" charset="2"/>
            </a:rPr>
            <a:t></a:t>
          </a:r>
          <a:endParaRPr lang="en-US" sz="2200" kern="1200"/>
        </a:p>
      </dsp:txBody>
      <dsp:txXfrm>
        <a:off x="0" y="3544812"/>
        <a:ext cx="7012370" cy="1163486"/>
      </dsp:txXfrm>
    </dsp:sp>
    <dsp:sp modelId="{F79EA810-21C6-1A4F-BD89-3DC70B78797A}">
      <dsp:nvSpPr>
        <dsp:cNvPr id="0" name=""/>
        <dsp:cNvSpPr/>
      </dsp:nvSpPr>
      <dsp:spPr>
        <a:xfrm rot="10800000">
          <a:off x="0" y="1772822"/>
          <a:ext cx="7012370" cy="1789442"/>
        </a:xfrm>
        <a:prstGeom prst="upArrowCallout">
          <a:avLst/>
        </a:prstGeom>
        <a:gradFill rotWithShape="0">
          <a:gsLst>
            <a:gs pos="0">
              <a:schemeClr val="accent2">
                <a:hueOff val="-7472449"/>
                <a:satOff val="-8164"/>
                <a:lumOff val="21078"/>
                <a:alphaOff val="0"/>
                <a:tint val="98000"/>
                <a:lumMod val="110000"/>
              </a:schemeClr>
            </a:gs>
            <a:gs pos="84000">
              <a:schemeClr val="accent2">
                <a:hueOff val="-7472449"/>
                <a:satOff val="-8164"/>
                <a:lumOff val="21078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1" kern="1200"/>
            <a:t>Different conceptually ??  </a:t>
          </a:r>
          <a:r>
            <a:rPr lang="en-US" sz="2200" b="1" kern="1200">
              <a:sym typeface="Wingdings" panose="05000000000000000000" pitchFamily="2" charset="2"/>
            </a:rPr>
            <a:t></a:t>
          </a:r>
          <a:endParaRPr lang="en-US" sz="2200" kern="1200"/>
        </a:p>
      </dsp:txBody>
      <dsp:txXfrm rot="-10800000">
        <a:off x="0" y="1772822"/>
        <a:ext cx="7012370" cy="628094"/>
      </dsp:txXfrm>
    </dsp:sp>
    <dsp:sp modelId="{FEEE389C-4047-F34F-B296-75DCC22B722F}">
      <dsp:nvSpPr>
        <dsp:cNvPr id="0" name=""/>
        <dsp:cNvSpPr/>
      </dsp:nvSpPr>
      <dsp:spPr>
        <a:xfrm>
          <a:off x="0" y="2400916"/>
          <a:ext cx="7012370" cy="535043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How large are the real performance differences, and where do they come from?</a:t>
          </a:r>
        </a:p>
      </dsp:txBody>
      <dsp:txXfrm>
        <a:off x="0" y="2400916"/>
        <a:ext cx="7012370" cy="535043"/>
      </dsp:txXfrm>
    </dsp:sp>
    <dsp:sp modelId="{2AC20274-6299-9A42-B5C5-12DCB2F8DB61}">
      <dsp:nvSpPr>
        <dsp:cNvPr id="0" name=""/>
        <dsp:cNvSpPr/>
      </dsp:nvSpPr>
      <dsp:spPr>
        <a:xfrm rot="10800000">
          <a:off x="0" y="832"/>
          <a:ext cx="7012370" cy="1789442"/>
        </a:xfrm>
        <a:prstGeom prst="upArrowCallout">
          <a:avLst/>
        </a:prstGeom>
        <a:gradFill rotWithShape="0">
          <a:gsLst>
            <a:gs pos="0">
              <a:schemeClr val="accent2">
                <a:hueOff val="-14944899"/>
                <a:satOff val="-16328"/>
                <a:lumOff val="42156"/>
                <a:alphaOff val="0"/>
                <a:tint val="98000"/>
                <a:lumMod val="110000"/>
              </a:schemeClr>
            </a:gs>
            <a:gs pos="84000">
              <a:schemeClr val="accent2">
                <a:hueOff val="-14944899"/>
                <a:satOff val="-16328"/>
                <a:lumOff val="42156"/>
                <a:alphaOff val="0"/>
                <a:shade val="90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5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Operating systems provide </a:t>
          </a:r>
          <a:r>
            <a:rPr lang="en-US" sz="2200" b="1" kern="1200"/>
            <a:t>two main thread interfaces</a:t>
          </a:r>
          <a:endParaRPr lang="en-US" sz="2200" kern="1200"/>
        </a:p>
      </dsp:txBody>
      <dsp:txXfrm rot="-10800000">
        <a:off x="0" y="832"/>
        <a:ext cx="7012370" cy="628094"/>
      </dsp:txXfrm>
    </dsp:sp>
    <dsp:sp modelId="{68B88DC1-E13B-9A43-8BA8-8330EF88866E}">
      <dsp:nvSpPr>
        <dsp:cNvPr id="0" name=""/>
        <dsp:cNvSpPr/>
      </dsp:nvSpPr>
      <dsp:spPr>
        <a:xfrm>
          <a:off x="0" y="628926"/>
          <a:ext cx="3506184" cy="535043"/>
        </a:xfrm>
        <a:prstGeom prst="rect">
          <a:avLst/>
        </a:prstGeom>
        <a:solidFill>
          <a:schemeClr val="accent2">
            <a:tint val="40000"/>
            <a:alpha val="90000"/>
            <a:hueOff val="-7409263"/>
            <a:satOff val="26192"/>
            <a:lumOff val="398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7409263"/>
              <a:satOff val="26192"/>
              <a:lumOff val="398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User-Level Threads (ULT)</a:t>
          </a:r>
        </a:p>
      </dsp:txBody>
      <dsp:txXfrm>
        <a:off x="0" y="628926"/>
        <a:ext cx="3506184" cy="535043"/>
      </dsp:txXfrm>
    </dsp:sp>
    <dsp:sp modelId="{C80832F7-5CAC-5647-BF4C-68DB29196C3E}">
      <dsp:nvSpPr>
        <dsp:cNvPr id="0" name=""/>
        <dsp:cNvSpPr/>
      </dsp:nvSpPr>
      <dsp:spPr>
        <a:xfrm>
          <a:off x="3506185" y="628926"/>
          <a:ext cx="3506184" cy="535043"/>
        </a:xfrm>
        <a:prstGeom prst="rect">
          <a:avLst/>
        </a:prstGeom>
        <a:solidFill>
          <a:schemeClr val="accent2">
            <a:tint val="40000"/>
            <a:alpha val="90000"/>
            <a:hueOff val="-14818526"/>
            <a:satOff val="52385"/>
            <a:lumOff val="7960"/>
            <a:alphaOff val="0"/>
          </a:schemeClr>
        </a:solidFill>
        <a:ln w="12700" cap="rnd" cmpd="sng" algn="ctr">
          <a:solidFill>
            <a:schemeClr val="accent2">
              <a:tint val="40000"/>
              <a:alpha val="90000"/>
              <a:hueOff val="-14818526"/>
              <a:satOff val="52385"/>
              <a:lumOff val="796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Kernel-Level Threads (KLT)</a:t>
          </a:r>
        </a:p>
      </dsp:txBody>
      <dsp:txXfrm>
        <a:off x="3506185" y="628926"/>
        <a:ext cx="3506184" cy="53504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CB6F38-7040-E14E-9250-B2542D6E0886}">
      <dsp:nvSpPr>
        <dsp:cNvPr id="0" name=""/>
        <dsp:cNvSpPr/>
      </dsp:nvSpPr>
      <dsp:spPr>
        <a:xfrm>
          <a:off x="0" y="0"/>
          <a:ext cx="9375457" cy="165520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We want </a:t>
          </a:r>
          <a:r>
            <a:rPr lang="en-US" sz="2500" b="1" kern="1200"/>
            <a:t>quantitative evidence</a:t>
          </a:r>
          <a:r>
            <a:rPr lang="en-US" sz="2500" kern="1200"/>
            <a:t>, not intuition.</a:t>
          </a:r>
        </a:p>
      </dsp:txBody>
      <dsp:txXfrm>
        <a:off x="48479" y="48479"/>
        <a:ext cx="7664672" cy="1558249"/>
      </dsp:txXfrm>
    </dsp:sp>
    <dsp:sp modelId="{7A82BFA4-15A2-D144-BEC7-B100A919C442}">
      <dsp:nvSpPr>
        <dsp:cNvPr id="0" name=""/>
        <dsp:cNvSpPr/>
      </dsp:nvSpPr>
      <dsp:spPr>
        <a:xfrm>
          <a:off x="1654492" y="2023030"/>
          <a:ext cx="9375457" cy="1655207"/>
        </a:xfrm>
        <a:prstGeom prst="roundRect">
          <a:avLst>
            <a:gd name="adj" fmla="val 10000"/>
          </a:avLst>
        </a:prstGeom>
        <a:solidFill>
          <a:schemeClr val="accent2">
            <a:hueOff val="-14944899"/>
            <a:satOff val="-16328"/>
            <a:lumOff val="42156"/>
            <a:alphaOff val="0"/>
          </a:schemeClr>
        </a:solidFill>
        <a:ln w="2222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So we hope to design two experiments hoping for KLT and ULT, in order to determine: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Which implementation is faster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Why the difference occurs</a:t>
          </a:r>
        </a:p>
      </dsp:txBody>
      <dsp:txXfrm>
        <a:off x="1702971" y="2071509"/>
        <a:ext cx="6548122" cy="1558249"/>
      </dsp:txXfrm>
    </dsp:sp>
    <dsp:sp modelId="{03CC7993-67C8-7A43-BCC0-C97DCDFCE9E9}">
      <dsp:nvSpPr>
        <dsp:cNvPr id="0" name=""/>
        <dsp:cNvSpPr/>
      </dsp:nvSpPr>
      <dsp:spPr>
        <a:xfrm>
          <a:off x="8299572" y="1301176"/>
          <a:ext cx="1075884" cy="1075884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41646" y="1301176"/>
        <a:ext cx="591736" cy="8096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51940-DB52-3B48-AABB-9C7938529E4E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18717E-F74C-4246-A795-6577BEDC838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15298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﻿Morning everyone.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Today we will present our Operating Systems project, Topic 2: Kernel-Level Thread Implementation and Analysis.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My name is Jin Zemin, and my partner is Zou Haonan.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this project, we designed several experiments to analyze how different thread models behave inside the Linux kernel, and what factors influence their performance.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80682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﻿We designed five different scenarios: A, B1, B2, C1, and C2. These scenarios gradually introduce different levels of scheduling intervention and CPU contention.  Scenario A is the baseline.</a:t>
            </a:r>
          </a:p>
          <a:p>
            <a:r>
              <a:rPr kumimoji="1" lang="en" altLang="zh-CN" dirty="0"/>
              <a:t>• 4 threads run on 4 separate CPUs</a:t>
            </a:r>
          </a:p>
          <a:p>
            <a:r>
              <a:rPr kumimoji="1" lang="en" altLang="zh-CN" dirty="0"/>
              <a:t>• No intervention</a:t>
            </a:r>
          </a:p>
          <a:p>
            <a:r>
              <a:rPr kumimoji="1" lang="en" altLang="zh-CN" dirty="0"/>
              <a:t>This measures the maximum throughput under full parallel </a:t>
            </a:r>
            <a:r>
              <a:rPr kumimoji="1" lang="en" altLang="zh-CN" dirty="0" err="1"/>
              <a:t>execution.Scenarios</a:t>
            </a:r>
            <a:r>
              <a:rPr kumimoji="1" lang="en" altLang="zh-CN" dirty="0"/>
              <a:t> B1 and B2 explore the effect of CPU sharing.</a:t>
            </a:r>
          </a:p>
          <a:p>
            <a:r>
              <a:rPr kumimoji="1" lang="en" altLang="zh-CN" dirty="0"/>
              <a:t>Multiple threads are forced to run on the same CPU core, removing cross-core cache communication and serializing execution.</a:t>
            </a:r>
          </a:p>
          <a:p>
            <a:r>
              <a:rPr kumimoji="1" lang="en" altLang="zh-CN" dirty="0"/>
              <a:t>Scenarios C1 and C2 introduce scheduling intervention using </a:t>
            </a:r>
            <a:r>
              <a:rPr kumimoji="1" lang="en" altLang="zh-CN" dirty="0" err="1"/>
              <a:t>sched_yield</a:t>
            </a:r>
            <a:r>
              <a:rPr kumimoji="1" lang="en" altLang="zh-CN" dirty="0"/>
              <a:t>() or </a:t>
            </a:r>
            <a:r>
              <a:rPr kumimoji="1" lang="en" altLang="zh-CN" dirty="0" err="1"/>
              <a:t>usleep</a:t>
            </a:r>
            <a:r>
              <a:rPr kumimoji="1" lang="en" altLang="zh-CN" dirty="0"/>
              <a:t>(), forcing the scheduler to make more context-switching decisions.</a:t>
            </a:r>
          </a:p>
          <a:p>
            <a:r>
              <a:rPr kumimoji="1" lang="en" altLang="zh-CN" dirty="0"/>
              <a:t>By comparing these scenarios, we can observe how different scheduling behaviors influence system performance.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9944849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﻿Next, let us briefly explain how threads are created in our experiments.</a:t>
            </a:r>
          </a:p>
          <a:p>
            <a:r>
              <a:rPr kumimoji="1" lang="en" altLang="zh-CN" dirty="0"/>
              <a:t>For user-level threads, we use the standard POSIX </a:t>
            </a:r>
            <a:r>
              <a:rPr kumimoji="1" lang="en" altLang="zh-CN" dirty="0" err="1"/>
              <a:t>pthread</a:t>
            </a:r>
            <a:r>
              <a:rPr kumimoji="1" lang="en" altLang="zh-CN" dirty="0"/>
              <a:t> library.</a:t>
            </a:r>
          </a:p>
          <a:p>
            <a:r>
              <a:rPr kumimoji="1" lang="en" altLang="zh-CN" dirty="0"/>
              <a:t>Threads are created using </a:t>
            </a:r>
            <a:r>
              <a:rPr kumimoji="1" lang="en" altLang="zh-CN" dirty="0" err="1"/>
              <a:t>pthread_create</a:t>
            </a:r>
            <a:r>
              <a:rPr kumimoji="1" lang="en" altLang="zh-CN" dirty="0"/>
              <a:t>().</a:t>
            </a:r>
          </a:p>
          <a:p>
            <a:endParaRPr kumimoji="1" lang="en" altLang="zh-CN" dirty="0"/>
          </a:p>
          <a:p>
            <a:r>
              <a:rPr kumimoji="1" lang="en" altLang="zh-CN" dirty="0"/>
              <a:t>Although these are user-space APIs, each </a:t>
            </a:r>
            <a:r>
              <a:rPr kumimoji="1" lang="en" altLang="zh-CN" dirty="0" err="1"/>
              <a:t>pthread</a:t>
            </a:r>
            <a:r>
              <a:rPr kumimoji="1" lang="en" altLang="zh-CN" dirty="0"/>
              <a:t> is actually mapped to a kernel thread managed by the Linux scheduler.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For the kernel-level implementation, threads are created using kernel mechanisms </a:t>
            </a:r>
            <a:r>
              <a:rPr kumimoji="1" lang="en" altLang="zh-CN" dirty="0" err="1"/>
              <a:t>kthread_create</a:t>
            </a:r>
            <a:r>
              <a:rPr kumimoji="1" lang="en" altLang="zh-CN" dirty="0"/>
              <a:t>()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These threads are managed directly by the kernel scheduler and have their own task structures inside the kernel.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14039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﻿To control where each thread runs, we explicitly set CPU </a:t>
            </a:r>
            <a:r>
              <a:rPr kumimoji="1" lang="en" altLang="zh-CN" dirty="0" err="1"/>
              <a:t>affinity.For</a:t>
            </a:r>
            <a:r>
              <a:rPr kumimoji="1" lang="en" altLang="zh-CN" dirty="0"/>
              <a:t> the ULT implementation, we use:</a:t>
            </a:r>
          </a:p>
          <a:p>
            <a:endParaRPr kumimoji="1" lang="en" altLang="zh-CN" dirty="0"/>
          </a:p>
          <a:p>
            <a:r>
              <a:rPr kumimoji="1" lang="en" altLang="zh-CN" dirty="0" err="1"/>
              <a:t>pthread_setaffinity_np</a:t>
            </a:r>
            <a:r>
              <a:rPr kumimoji="1" lang="en" altLang="zh-CN" dirty="0"/>
              <a:t>()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This binds each </a:t>
            </a:r>
            <a:r>
              <a:rPr kumimoji="1" lang="en" altLang="zh-CN" dirty="0" err="1"/>
              <a:t>pthread</a:t>
            </a:r>
            <a:r>
              <a:rPr kumimoji="1" lang="en" altLang="zh-CN" dirty="0"/>
              <a:t> to a specific CPU core.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For the kernel-level implementation, CPU affinity is controlled using the kernel scheduler interface, binding the thread to a designated CPU.</a:t>
            </a:r>
          </a:p>
          <a:p>
            <a:endParaRPr kumimoji="1" lang="en" altLang="zh-CN" dirty="0"/>
          </a:p>
          <a:p>
            <a:r>
              <a:rPr kumimoji="1" lang="en" altLang="zh-CN" dirty="0"/>
              <a:t>We also implement a safe thread stop mechanism.</a:t>
            </a:r>
          </a:p>
          <a:p>
            <a:r>
              <a:rPr kumimoji="1" lang="en" altLang="zh-CN" dirty="0"/>
              <a:t>Instead of forcibly terminating threads, we use a shared stop flag.</a:t>
            </a:r>
          </a:p>
          <a:p>
            <a:endParaRPr kumimoji="1" lang="en" altLang="zh-CN" dirty="0"/>
          </a:p>
          <a:p>
            <a:r>
              <a:rPr kumimoji="1" lang="en" altLang="zh-CN" dirty="0"/>
              <a:t>Each thread periodically checks this flag and exits the loop safely, avoiding inconsistent states and ensuring clean termination.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314309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﻿Another important issue is ensuring that all threads start executing at the same time.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Without synchronization, some threads might begin earlier than others, distorting the measurements.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To solve this, we use barrier synchronization.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For the </a:t>
            </a:r>
            <a:r>
              <a:rPr kumimoji="1" lang="en" altLang="zh-CN" dirty="0" err="1"/>
              <a:t>pthread</a:t>
            </a:r>
            <a:r>
              <a:rPr kumimoji="1" lang="en" altLang="zh-CN" dirty="0"/>
              <a:t> implementation, we use </a:t>
            </a:r>
            <a:r>
              <a:rPr kumimoji="1" lang="en" altLang="zh-CN" dirty="0" err="1"/>
              <a:t>pthread_barrier_wait</a:t>
            </a:r>
            <a:r>
              <a:rPr kumimoji="1" lang="en" altLang="zh-CN" dirty="0"/>
              <a:t>(). Similarly for KLT implementation.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This guarantees that all threads reach the same starting point before the workload begins.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4907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﻿After running all scenarios multiple times, we collected throughput measurements for both implementations.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the following slides, we will first show the raw results and then analyze the underlying system behavior.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977884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﻿Across five runs, the ULT results are very consistent. In Scenario A (4 threads on 4 CPUs), voluntary switches remain zero and involuntary switches stay very low, indicating almost no scheduling contention in the baseline case.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the B scenarios, we insert </a:t>
            </a:r>
            <a:r>
              <a:rPr kumimoji="1" lang="en" altLang="zh-CN" dirty="0" err="1"/>
              <a:t>sched_yield</a:t>
            </a:r>
            <a:r>
              <a:rPr kumimoji="1" lang="en" altLang="zh-CN" dirty="0"/>
              <a:t>(). Here we observe hundreds of involuntary context switches while voluntary switches remain zero. 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Interestingly, B2 achieves nearly three times the baseline throughput.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Finally, in the C scenarios, using </a:t>
            </a:r>
            <a:r>
              <a:rPr kumimoji="1" lang="en" altLang="zh-CN" dirty="0" err="1"/>
              <a:t>usleep</a:t>
            </a:r>
            <a:r>
              <a:rPr kumimoji="1" lang="en" altLang="zh-CN" dirty="0"/>
              <a:t>(1) produces about 400 voluntary context switches, exactly matching the expected number of sleep calls.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3125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﻿Kernel threads show the same overall patterns as ULT but with two notable differences.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First, the baseline throughput is about 27% higher.</a:t>
            </a:r>
          </a:p>
          <a:p>
            <a:endParaRPr kumimoji="1" lang="en" altLang="zh-CN" dirty="0"/>
          </a:p>
          <a:p>
            <a:r>
              <a:rPr kumimoji="1" lang="en" altLang="zh-CN" dirty="0"/>
              <a:t>Second, the B scenarios again confirm that schedule() leads to non-voluntary switches, while the single-CPU case achieves the highest throughput due to the same L1 cache advantage.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the C scenarios, we observe slightly higher variance, especially when two </a:t>
            </a:r>
            <a:r>
              <a:rPr kumimoji="1" lang="en" altLang="zh-CN" dirty="0" err="1"/>
              <a:t>kthreads</a:t>
            </a:r>
            <a:r>
              <a:rPr kumimoji="1" lang="en" altLang="zh-CN" dirty="0"/>
              <a:t> share one CPU.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071563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﻿This chart directly compares the throughput between ULT and KLT.</a:t>
            </a:r>
          </a:p>
          <a:p>
            <a:endParaRPr kumimoji="1" lang="en" altLang="zh-CN" dirty="0"/>
          </a:p>
          <a:p>
            <a:r>
              <a:rPr kumimoji="1" lang="en" altLang="zh-CN" dirty="0"/>
              <a:t>Although the difference is not extremely large, KLT consistently performs slightly better in most scenarios.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To understand why this happens, we now return to the three questions raised at the beginning of the presentation.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484923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﻿The first question concerns voluntary and involuntary context switches. We compared two operations: </a:t>
            </a:r>
            <a:r>
              <a:rPr kumimoji="1" lang="en" altLang="zh-CN" dirty="0" err="1"/>
              <a:t>sched_yield</a:t>
            </a:r>
            <a:r>
              <a:rPr kumimoji="1" lang="en" altLang="zh-CN" dirty="0"/>
              <a:t>() and </a:t>
            </a:r>
            <a:r>
              <a:rPr kumimoji="1" lang="en" altLang="zh-CN" dirty="0" err="1"/>
              <a:t>usleep</a:t>
            </a:r>
            <a:r>
              <a:rPr kumimoji="1" lang="en" altLang="zh-CN" dirty="0"/>
              <a:t>().</a:t>
            </a:r>
          </a:p>
          <a:p>
            <a:endParaRPr kumimoji="1" lang="en" altLang="zh-CN" dirty="0"/>
          </a:p>
          <a:p>
            <a:r>
              <a:rPr kumimoji="1" lang="en" altLang="zh-CN" dirty="0"/>
              <a:t>When a thread calls </a:t>
            </a:r>
            <a:r>
              <a:rPr kumimoji="1" lang="en" altLang="zh-CN" dirty="0" err="1"/>
              <a:t>sched_yield</a:t>
            </a:r>
            <a:r>
              <a:rPr kumimoji="1" lang="en" altLang="zh-CN" dirty="0"/>
              <a:t>(), it does not sleep.</a:t>
            </a:r>
          </a:p>
          <a:p>
            <a:r>
              <a:rPr kumimoji="1" lang="en" altLang="zh-CN" dirty="0"/>
              <a:t>Instead, it remains in the TASK_RUNNING state and is moved to the back of the run queue.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From the kernel's perspective, the thread is still runnable. Linux records this as a non-voluntary context switch, increasing the counter </a:t>
            </a:r>
            <a:r>
              <a:rPr kumimoji="1" lang="en" altLang="zh-CN" dirty="0" err="1"/>
              <a:t>nivcsw</a:t>
            </a:r>
            <a:r>
              <a:rPr kumimoji="1" lang="en" altLang="zh-CN" dirty="0"/>
              <a:t>.</a:t>
            </a:r>
          </a:p>
          <a:p>
            <a:endParaRPr kumimoji="1" lang="en" altLang="zh-CN" dirty="0"/>
          </a:p>
          <a:p>
            <a:r>
              <a:rPr kumimoji="1" lang="en" altLang="zh-CN" dirty="0"/>
              <a:t>When a thread calls </a:t>
            </a:r>
            <a:r>
              <a:rPr kumimoji="1" lang="en" altLang="zh-CN" dirty="0" err="1"/>
              <a:t>usleep</a:t>
            </a:r>
            <a:r>
              <a:rPr kumimoji="1" lang="en" altLang="zh-CN" dirty="0"/>
              <a:t>(), it enters a sleeping state. The scheduler removes it from the run queue, leading to a voluntary context switch.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This explains why these two seemingly similar operations produce different scheduling statistics.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38422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﻿The second question concerns parallel performance:</a:t>
            </a:r>
          </a:p>
          <a:p>
            <a:r>
              <a:rPr kumimoji="1" lang="en" altLang="zh-CN" dirty="0"/>
              <a:t>Why does running on multiple CPUs sometimes perform worse than using only one CPU? </a:t>
            </a:r>
          </a:p>
          <a:p>
            <a:r>
              <a:rPr kumimoji="1" lang="en" altLang="zh-CN" dirty="0"/>
              <a:t>The answer lies in cache coherence, particularly the MESI protocol.</a:t>
            </a:r>
          </a:p>
          <a:p>
            <a:endParaRPr kumimoji="1" lang="en" altLang="zh-CN" dirty="0"/>
          </a:p>
          <a:p>
            <a:r>
              <a:rPr kumimoji="1" lang="en" altLang="zh-CN" dirty="0"/>
              <a:t>When several CPUs repeatedly write to the same shared variable, each write invalidates the corresponding cache lines on other cores. This forces other CPUs to reload data from higher-level caches or memory. As a result, each atomic operation becomes much more expensive due to cross-core communication latency.</a:t>
            </a:r>
          </a:p>
          <a:p>
            <a:endParaRPr kumimoji="1" lang="en" altLang="zh-CN" dirty="0"/>
          </a:p>
          <a:p>
            <a:r>
              <a:rPr kumimoji="1" lang="en" altLang="zh-CN" dirty="0"/>
              <a:t>However, when the workload runs on a single CPU, the shared counter remains in the local L1 </a:t>
            </a:r>
            <a:r>
              <a:rPr kumimoji="1" lang="en" altLang="zh-CN" dirty="0" err="1"/>
              <a:t>cache.This</a:t>
            </a:r>
            <a:r>
              <a:rPr kumimoji="1" lang="en" altLang="zh-CN" dirty="0"/>
              <a:t> avoids cache invalidation and greatly reduces memory latency. That is why, in some scenarios, a single CPU can actually achieve higher throughput.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13075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﻿This presentation has two main parts.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First, I will introduce the kernel-level experiment, including the motivation, the experiment design, and the observations we obtained.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Then Zou will briefly introduce an advanced implementation of user-space coroutines.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today's presentation I will mainly focus on the experimental analysis of kernel-</a:t>
            </a:r>
            <a:r>
              <a:rPr kumimoji="1" lang="en" altLang="zh-CN" dirty="0" err="1"/>
              <a:t>levelthreads</a:t>
            </a:r>
            <a:r>
              <a:rPr kumimoji="1" lang="en" altLang="zh-CN" dirty="0"/>
              <a:t>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30288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﻿Finally, we return to the third question:</a:t>
            </a:r>
          </a:p>
          <a:p>
            <a:endParaRPr kumimoji="1" lang="en" altLang="zh-CN" dirty="0"/>
          </a:p>
          <a:p>
            <a:r>
              <a:rPr kumimoji="1" lang="en" altLang="zh-CN" dirty="0"/>
              <a:t>Where does the performance gap between KLT and ULT come from?</a:t>
            </a:r>
          </a:p>
          <a:p>
            <a:endParaRPr kumimoji="1" lang="en" altLang="zh-CN" dirty="0"/>
          </a:p>
          <a:p>
            <a:r>
              <a:rPr kumimoji="1" lang="en" altLang="zh-CN" dirty="0"/>
              <a:t>Our experiments show that the difference mainly comes from how threads interact with the</a:t>
            </a:r>
          </a:p>
          <a:p>
            <a:r>
              <a:rPr kumimoji="1" lang="en" altLang="zh-CN" dirty="0"/>
              <a:t>kernel scheduler.</a:t>
            </a:r>
          </a:p>
          <a:p>
            <a:r>
              <a:rPr kumimoji="1" lang="en" altLang="zh-CN" dirty="0"/>
              <a:t>Kernel-level threads are managed directly by the kernel and can be scheduled independently</a:t>
            </a:r>
          </a:p>
          <a:p>
            <a:r>
              <a:rPr kumimoji="1" lang="en" altLang="zh-CN" dirty="0"/>
              <a:t>on different CPUs.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User-level threads rely on user-space libraries and additional abstraction layers.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Although the difference is not dramatic, kernel-managed threads usually achieve slightly</a:t>
            </a:r>
          </a:p>
          <a:p>
            <a:r>
              <a:rPr kumimoji="1" lang="en" altLang="zh-CN" dirty="0"/>
              <a:t>higher efficiency in scheduling and execution.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89446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According to the guidance, we implement a </a:t>
            </a:r>
            <a:r>
              <a:rPr lang="en-US" altLang="zh-CN" b="1" dirty="0"/>
              <a:t>user-level coroutine scheduler</a:t>
            </a:r>
            <a:r>
              <a:rPr lang="en-US" altLang="zh-CN" dirty="0"/>
              <a:t>. It leverages the Linux ucontext series of functions to manually save and restore context.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This mechanism enables </a:t>
            </a:r>
            <a:r>
              <a:rPr lang="en-US" altLang="zh-CN" b="1" dirty="0"/>
              <a:t>non-preemptive multitasking concurrency</a:t>
            </a:r>
            <a:r>
              <a:rPr lang="en-US" altLang="zh-CN" dirty="0"/>
              <a:t>.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Before diving into the experimental program, let's first introduce a few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key functions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that provide methods for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user-space context management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dirty="0"/>
              <a:t>Firstly, getcontext: Retrieves the current execution context of the program (including CPU register states, Program Counter, Stack Pointer, signal mask, etc.) and saves it into the structure pointed to by the argument.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Next, makecontext: Modifies a </a:t>
            </a:r>
            <a:r>
              <a:rPr lang="en-US" altLang="zh-CN" dirty="0" err="1"/>
              <a:t>ucontext_t</a:t>
            </a:r>
            <a:r>
              <a:rPr lang="en-US" altLang="zh-CN" dirty="0"/>
              <a:t> structure that has already been initialized by getcontext. It specifies which function should be executed when this context is subsequently restored.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At last, swapcontext: Atomically performs two operations: it saves the current execution context into the first argument (</a:t>
            </a:r>
            <a:r>
              <a:rPr lang="en-US" altLang="zh-CN" dirty="0" err="1"/>
              <a:t>oucp</a:t>
            </a:r>
            <a:r>
              <a:rPr lang="en-US" altLang="zh-CN" dirty="0"/>
              <a:t>, old context) and immediately restores the context saved in the second argument (</a:t>
            </a:r>
            <a:r>
              <a:rPr lang="en-US" altLang="zh-CN" dirty="0" err="1"/>
              <a:t>ucp</a:t>
            </a:r>
            <a:r>
              <a:rPr lang="en-US" altLang="zh-CN" dirty="0"/>
              <a:t>, new context).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929475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then, let’s take a look at the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experimental program flow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en-US" altLang="zh-CN" b="1" dirty="0"/>
              <a:t>The first stage is</a:t>
            </a:r>
          </a:p>
          <a:p>
            <a:r>
              <a:rPr lang="en-US" altLang="zh-CN" b="1" dirty="0"/>
              <a:t>Coroutine Pool Initialization</a:t>
            </a:r>
          </a:p>
          <a:p>
            <a:pPr marL="0" indent="0">
              <a:buNone/>
            </a:pPr>
            <a:r>
              <a:rPr lang="en-US" altLang="zh-CN" dirty="0"/>
              <a:t>Each coroutine is assigned an independent memory stack (via a stack array) to ensure isolation and prevent interference. Each coroutine's task(iteration=5) simulates a workload using iterative loop.</a:t>
            </a:r>
          </a:p>
          <a:p>
            <a:r>
              <a:rPr lang="en-US" altLang="zh-CN" dirty="0"/>
              <a:t>Secondly</a:t>
            </a:r>
          </a:p>
          <a:p>
            <a:r>
              <a:rPr lang="en-US" altLang="zh-CN" b="1" dirty="0"/>
              <a:t>Save the Main Thread Context </a:t>
            </a:r>
          </a:p>
          <a:p>
            <a:pPr marL="0" indent="0">
              <a:buNone/>
            </a:pPr>
            <a:r>
              <a:rPr lang="en-US" altLang="zh-CN" dirty="0"/>
              <a:t>In this stage , it Invoke function </a:t>
            </a:r>
            <a:r>
              <a:rPr lang="en-US" altLang="zh-CN" b="1" i="1" dirty="0"/>
              <a:t>getcontext to</a:t>
            </a:r>
            <a:r>
              <a:rPr lang="en-US" altLang="zh-CN" dirty="0"/>
              <a:t> save the context of the Main function so as to returning to the main thread later.</a:t>
            </a:r>
          </a:p>
          <a:p>
            <a:r>
              <a:rPr lang="en-US" altLang="zh-CN" dirty="0"/>
              <a:t>next</a:t>
            </a:r>
          </a:p>
          <a:p>
            <a:r>
              <a:rPr lang="en-US" altLang="zh-CN" b="1" dirty="0"/>
              <a:t>Switching to Sub-Coroutine </a:t>
            </a:r>
          </a:p>
          <a:p>
            <a:pPr marL="0" indent="0">
              <a:buNone/>
            </a:pPr>
            <a:r>
              <a:rPr lang="en-US" altLang="zh-CN" dirty="0"/>
              <a:t>Invoke function </a:t>
            </a:r>
            <a:r>
              <a:rPr lang="en-US" altLang="zh-CN" b="1" i="1" dirty="0"/>
              <a:t>swapcontext</a:t>
            </a:r>
            <a:r>
              <a:rPr lang="en-US" altLang="zh-CN" dirty="0"/>
              <a:t> to perform a context switch, transferring control to coroutine.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8004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b="1" dirty="0"/>
              <a:t>And then , get into </a:t>
            </a:r>
          </a:p>
          <a:p>
            <a:r>
              <a:rPr lang="en-US" altLang="zh-CN" b="1" dirty="0"/>
              <a:t>Coroutine task</a:t>
            </a:r>
          </a:p>
          <a:p>
            <a:pPr marL="0" indent="0">
              <a:buNone/>
            </a:pPr>
            <a:r>
              <a:rPr lang="en-US" altLang="zh-CN" dirty="0"/>
              <a:t>In this step, a coroutine completes an iteration, and requests the scheduler to switch to another coroutine.</a:t>
            </a:r>
          </a:p>
          <a:p>
            <a:pPr marL="0" indent="0">
              <a:buNone/>
            </a:pPr>
            <a:r>
              <a:rPr lang="en-US" altLang="zh-CN" dirty="0"/>
              <a:t>And The scheduler traverses the coroutine list starting from the next position of the current one, searching for the first coroutine whose iteration has not finished. </a:t>
            </a:r>
          </a:p>
          <a:p>
            <a:pPr marL="0" indent="0">
              <a:buNone/>
            </a:pPr>
            <a:r>
              <a:rPr lang="en-US" altLang="zh-CN" dirty="0"/>
              <a:t>If an active coroutine is found: It saves the context of the current coroutine and switches to the next one.</a:t>
            </a:r>
          </a:p>
          <a:p>
            <a:pPr marL="0" indent="0">
              <a:buNone/>
            </a:pPr>
            <a:r>
              <a:rPr lang="en-US" altLang="zh-CN" dirty="0"/>
              <a:t>If all coroutines have finished: It switches back to the main function.</a:t>
            </a:r>
          </a:p>
          <a:p>
            <a:pPr marL="0" indent="0">
              <a:buNone/>
            </a:pPr>
            <a:r>
              <a:rPr lang="en-US" altLang="zh-CN" dirty="0"/>
              <a:t>After that,</a:t>
            </a:r>
          </a:p>
          <a:p>
            <a:r>
              <a:rPr lang="en-US" altLang="zh-CN" b="1" dirty="0"/>
              <a:t>Return to Main </a:t>
            </a:r>
          </a:p>
          <a:p>
            <a:pPr marL="0" indent="0">
              <a:buNone/>
            </a:pPr>
            <a:r>
              <a:rPr lang="en-US" altLang="zh-CN" dirty="0"/>
              <a:t>Return to the main thread, print logs, and terminate.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2172951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At last, lets take a look at the log output. 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set the iteration count to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coroutines 0, 1, and 2;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coroutine 3; and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coroutine 4. </a:t>
            </a:r>
          </a:p>
          <a:p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 the logs, we can see that the program simulates a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lightweight, user-space cooperative multi-coroutine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scenario. The five coroutines, numbered 0 to 4, take turns executing in order. Specifically, after each coroutine finishes one iteration, it </a:t>
            </a:r>
            <a:r>
              <a:rPr lang="en-US" altLang="zh-CN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yields the CPU</a:t>
            </a:r>
            <a:r>
              <a:rPr lang="en-US" altLang="zh-C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allowing the scheduler to switch to the next available coroutine.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25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661944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﻿Before designing the experiment, we started from a few simple but interesting questions.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Modern operating systems support multiple types of threads and scheduling mechanisms, but their internal behaviors are often hidden from users.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Therefore, we wanted to design experiments that could directly observe how the Linux scheduler behaves in practice.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79005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﻿Our first question concerns voluntary and involuntary context switches.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Linux, these two types of context switches are recorded separately.</a:t>
            </a:r>
          </a:p>
          <a:p>
            <a:endParaRPr kumimoji="1" lang="en" altLang="zh-CN" dirty="0"/>
          </a:p>
          <a:p>
            <a:r>
              <a:rPr kumimoji="1" lang="en" altLang="zh-CN" dirty="0"/>
              <a:t>We wanted to understand how the kernel distinguishes between them.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 particular, we compared two common operations:</a:t>
            </a:r>
          </a:p>
          <a:p>
            <a:r>
              <a:rPr kumimoji="1" lang="en" altLang="zh-CN" dirty="0" err="1"/>
              <a:t>sched_yield</a:t>
            </a:r>
            <a:r>
              <a:rPr kumimoji="1" lang="en" altLang="zh-CN" dirty="0"/>
              <a:t>() and </a:t>
            </a:r>
            <a:r>
              <a:rPr kumimoji="1" lang="en" altLang="zh-CN" dirty="0" err="1"/>
              <a:t>usleep</a:t>
            </a:r>
            <a:r>
              <a:rPr kumimoji="1" lang="en" altLang="zh-CN" dirty="0"/>
              <a:t>().</a:t>
            </a:r>
          </a:p>
          <a:p>
            <a:endParaRPr kumimoji="1" lang="en" altLang="zh-CN" dirty="0"/>
          </a:p>
          <a:p>
            <a:r>
              <a:rPr kumimoji="1" lang="en" altLang="zh-CN" dirty="0"/>
              <a:t>Do they lead to different scheduling behaviors inside the kernel?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157304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﻿Our second question is related to parallel performance.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Intuitively, if we use more CPUs, we might expect higher throughput.</a:t>
            </a:r>
          </a:p>
          <a:p>
            <a:endParaRPr kumimoji="1" lang="en" altLang="zh-CN" dirty="0"/>
          </a:p>
          <a:p>
            <a:r>
              <a:rPr kumimoji="1" lang="en" altLang="zh-CN" dirty="0"/>
              <a:t>However, when multiple CPUs operate on shared data, the situation becomes more complicated.</a:t>
            </a:r>
          </a:p>
          <a:p>
            <a:endParaRPr kumimoji="1" lang="en" altLang="zh-CN" dirty="0"/>
          </a:p>
          <a:p>
            <a:r>
              <a:rPr kumimoji="1" lang="en" altLang="zh-CN" dirty="0"/>
              <a:t>So we asked:</a:t>
            </a:r>
          </a:p>
          <a:p>
            <a:endParaRPr kumimoji="1" lang="en" altLang="zh-CN" dirty="0"/>
          </a:p>
          <a:p>
            <a:r>
              <a:rPr kumimoji="1" lang="en" altLang="zh-CN" dirty="0"/>
              <a:t>Does adding more CPUs always improve performance?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2688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﻿Our third question focuses on the difference between kernel-level threads (KLT) and </a:t>
            </a:r>
            <a:r>
              <a:rPr kumimoji="1" lang="en" altLang="zh-CN" dirty="0" err="1"/>
              <a:t>userlevel</a:t>
            </a:r>
            <a:r>
              <a:rPr kumimoji="1" lang="en" altLang="zh-CN" dirty="0"/>
              <a:t> threads (ULT).</a:t>
            </a:r>
          </a:p>
          <a:p>
            <a:endParaRPr kumimoji="1" lang="en" altLang="zh-CN" dirty="0"/>
          </a:p>
          <a:p>
            <a:r>
              <a:rPr kumimoji="1" lang="en" altLang="zh-CN" dirty="0"/>
              <a:t>Both models can execute concurrent tasks, but they interact with the operating system differently.</a:t>
            </a:r>
          </a:p>
          <a:p>
            <a:endParaRPr kumimoji="1" lang="en" altLang="zh-CN" dirty="0"/>
          </a:p>
          <a:p>
            <a:r>
              <a:rPr kumimoji="1" lang="en" altLang="zh-CN" dirty="0"/>
              <a:t>So we wanted to investigate:</a:t>
            </a:r>
          </a:p>
          <a:p>
            <a:endParaRPr kumimoji="1" lang="en" altLang="zh-CN" dirty="0"/>
          </a:p>
          <a:p>
            <a:r>
              <a:rPr kumimoji="1" lang="en" altLang="zh-CN" dirty="0"/>
              <a:t>Where does the performance gap between KLT and ULT actually come from?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6000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﻿To answer the three questions raised in the motivation part, we designed a set of controlled</a:t>
            </a:r>
          </a:p>
          <a:p>
            <a:r>
              <a:rPr kumimoji="1" lang="en" altLang="zh-CN" dirty="0"/>
              <a:t>experiments.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key idea is to isolate different system factors and observe how they influence thread scheduling and throughput.</a:t>
            </a:r>
          </a:p>
          <a:p>
            <a:r>
              <a:rPr kumimoji="1" lang="en" altLang="zh-CN" dirty="0"/>
              <a:t>In particular, we focus on three aspects:</a:t>
            </a:r>
          </a:p>
          <a:p>
            <a:endParaRPr kumimoji="1" lang="en" altLang="zh-CN" dirty="0"/>
          </a:p>
          <a:p>
            <a:r>
              <a:rPr kumimoji="1" lang="en" altLang="zh-CN" dirty="0"/>
              <a:t>CPU allocation</a:t>
            </a:r>
          </a:p>
          <a:p>
            <a:endParaRPr kumimoji="1" lang="en" altLang="zh-CN" dirty="0"/>
          </a:p>
          <a:p>
            <a:r>
              <a:rPr kumimoji="1" lang="en" altLang="zh-CN" dirty="0"/>
              <a:t>Shared memory contention</a:t>
            </a:r>
          </a:p>
          <a:p>
            <a:endParaRPr kumimoji="1" lang="en" altLang="zh-CN" dirty="0"/>
          </a:p>
          <a:p>
            <a:r>
              <a:rPr kumimoji="1" lang="en" altLang="zh-CN" dirty="0"/>
              <a:t>Scheduling intervention</a:t>
            </a:r>
          </a:p>
          <a:p>
            <a:endParaRPr kumimoji="1" lang="en" altLang="zh-CN" dirty="0"/>
          </a:p>
          <a:p>
            <a:r>
              <a:rPr kumimoji="1" lang="en" altLang="zh-CN" dirty="0"/>
              <a:t>By carefully controlling these variables, we can compare different execution scenarios and identify the main sources of performance differences.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46746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﻿All experiments were conducted in a controlled environment.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system runs Ubuntu 24.04 with Linux kernel 6.8 on an ARM64 architecture.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To ensure fair comparisons, all tests were executed under the same system configuration, and</a:t>
            </a:r>
          </a:p>
          <a:p>
            <a:endParaRPr kumimoji="1" lang="en" altLang="zh-CN" dirty="0"/>
          </a:p>
          <a:p>
            <a:r>
              <a:rPr kumimoji="1" lang="en" altLang="zh-CN" dirty="0"/>
              <a:t>each experiment was repeated multiple times.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 final results shown later are averaged measurements of throughput.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82872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" altLang="zh-CN" dirty="0"/>
              <a:t>﻿Our workload is intentionally simple.</a:t>
            </a:r>
          </a:p>
          <a:p>
            <a:endParaRPr kumimoji="1" lang="en" altLang="zh-CN" dirty="0"/>
          </a:p>
          <a:p>
            <a:r>
              <a:rPr kumimoji="1" lang="en" altLang="zh-CN" dirty="0"/>
              <a:t>Multiple threads repeatedly perform atomic increments on a shared counter.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This workload has two advantages:</a:t>
            </a:r>
          </a:p>
          <a:p>
            <a:endParaRPr kumimoji="1" lang="en" altLang="zh-CN" dirty="0"/>
          </a:p>
          <a:p>
            <a:r>
              <a:rPr kumimoji="1" lang="en" altLang="zh-CN" dirty="0"/>
              <a:t>1. It creates a measurable amount of CPU scheduling activity.</a:t>
            </a:r>
          </a:p>
          <a:p>
            <a:endParaRPr kumimoji="1" lang="en" altLang="zh-CN" dirty="0"/>
          </a:p>
          <a:p>
            <a:r>
              <a:rPr kumimoji="1" lang="en" altLang="zh-CN" dirty="0"/>
              <a:t>2. When multiple CPUs access the same variable simultaneously, it exposes cache coherence effects between cores.</a:t>
            </a:r>
          </a:p>
          <a:p>
            <a:endParaRPr kumimoji="1" lang="en" altLang="zh-CN" dirty="0"/>
          </a:p>
          <a:p>
            <a:r>
              <a:rPr kumimoji="1" lang="en" altLang="zh-CN" dirty="0"/>
              <a:t>Therefore, this setup allows us to observe both scheduler behavior and hardware-level contention</a:t>
            </a:r>
            <a:endParaRPr kumimoji="1"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18717E-F74C-4246-A795-6577BEDC8382}" type="slidenum">
              <a:rPr kumimoji="1" lang="zh-CN" altLang="en-US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1201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6D8CDC32-572D-47A1-BA45-FD1522B5CEA1}"/>
              </a:ext>
            </a:extLst>
          </p:cNvPr>
          <p:cNvGrpSpPr/>
          <p:nvPr userDrawn="1"/>
        </p:nvGrpSpPr>
        <p:grpSpPr>
          <a:xfrm>
            <a:off x="599226" y="1732459"/>
            <a:ext cx="10993549" cy="1907212"/>
            <a:chOff x="599225" y="1732459"/>
            <a:chExt cx="10993549" cy="1907212"/>
          </a:xfrm>
        </p:grpSpPr>
        <p:sp>
          <p:nvSpPr>
            <p:cNvPr id="22" name="矩形 21">
              <a:extLst>
                <a:ext uri="{FF2B5EF4-FFF2-40B4-BE49-F238E27FC236}">
                  <a16:creationId xmlns:a16="http://schemas.microsoft.com/office/drawing/2014/main" id="{47A9D506-C91D-DF44-8641-48F37CD3C15A}"/>
                </a:ext>
              </a:extLst>
            </p:cNvPr>
            <p:cNvSpPr/>
            <p:nvPr userDrawn="1"/>
          </p:nvSpPr>
          <p:spPr>
            <a:xfrm>
              <a:off x="599225" y="1736370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0C216EDB-A291-4C86-911A-A3F95FDC0CF3}"/>
                </a:ext>
              </a:extLst>
            </p:cNvPr>
            <p:cNvSpPr/>
            <p:nvPr userDrawn="1"/>
          </p:nvSpPr>
          <p:spPr>
            <a:xfrm>
              <a:off x="599225" y="1732459"/>
              <a:ext cx="489346" cy="792000"/>
            </a:xfrm>
            <a:prstGeom prst="rect">
              <a:avLst/>
            </a:prstGeom>
            <a:solidFill>
              <a:srgbClr val="6608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 dirty="0"/>
            </a:p>
          </p:txBody>
        </p:sp>
      </p:grpSp>
      <p:sp>
        <p:nvSpPr>
          <p:cNvPr id="13" name="Subtitle 2">
            <a:extLst>
              <a:ext uri="{FF2B5EF4-FFF2-40B4-BE49-F238E27FC236}">
                <a16:creationId xmlns:a16="http://schemas.microsoft.com/office/drawing/2014/main" id="{103A73B5-4CCB-264A-803E-B46FEDFF9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134099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FB8BDD-FC0A-384D-B32A-D2CC0933A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4A11234-2E12-B147-A4FF-3B4989798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FFF194-7BE9-7440-90F5-0BA3D1B44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030AE285-88AF-E941-9028-A7F40F9D50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499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395677"/>
            <a:ext cx="11029616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3" y="496241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79797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D92ADC6-CE60-BE46-B46D-E72C08A66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27691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5BC0A53C-150C-A541-93A8-A5B4C7EFDD96}"/>
              </a:ext>
            </a:extLst>
          </p:cNvPr>
          <p:cNvSpPr>
            <a:spLocks noChangeAspect="1"/>
          </p:cNvSpPr>
          <p:nvPr userDrawn="1"/>
        </p:nvSpPr>
        <p:spPr>
          <a:xfrm>
            <a:off x="8884030" y="675726"/>
            <a:ext cx="88976" cy="79183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Vertical Title 1">
            <a:extLst>
              <a:ext uri="{FF2B5EF4-FFF2-40B4-BE49-F238E27FC236}">
                <a16:creationId xmlns:a16="http://schemas.microsoft.com/office/drawing/2014/main" id="{9D3F700B-2D07-A448-9622-360F28D96C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69649" y="675726"/>
            <a:ext cx="1899496" cy="5183073"/>
          </a:xfrm>
          <a:prstGeom prst="rect">
            <a:avLst/>
          </a:prstGeom>
        </p:spPr>
        <p:txBody>
          <a:bodyPr vert="eaVert" anchor="b"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12" name="Vertical Text Placeholder 2">
            <a:extLst>
              <a:ext uri="{FF2B5EF4-FFF2-40B4-BE49-F238E27FC236}">
                <a16:creationId xmlns:a16="http://schemas.microsoft.com/office/drawing/2014/main" id="{5F0B6C42-B8E7-1C45-A053-18F7FE5B2B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791611" cy="5183073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EC89D33-28DC-B746-AE7D-E6085CC30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EE1EF53-0E9B-E243-B4F1-B1C7F0BD2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03DA247-823F-034B-AEC0-494674B60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944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377" y="2180498"/>
            <a:ext cx="10521387" cy="3678303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B3414000-0475-7845-9508-337FFFC1B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1" name="日期占位符 10">
            <a:extLst>
              <a:ext uri="{FF2B5EF4-FFF2-40B4-BE49-F238E27FC236}">
                <a16:creationId xmlns:a16="http://schemas.microsoft.com/office/drawing/2014/main" id="{2265DA69-D9B6-384B-91FC-5C225D983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12" name="页脚占位符 11">
            <a:extLst>
              <a:ext uri="{FF2B5EF4-FFF2-40B4-BE49-F238E27FC236}">
                <a16:creationId xmlns:a16="http://schemas.microsoft.com/office/drawing/2014/main" id="{198CD9FF-6143-0B4F-B35B-FC5B48F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13" name="灯片编号占位符 12">
            <a:extLst>
              <a:ext uri="{FF2B5EF4-FFF2-40B4-BE49-F238E27FC236}">
                <a16:creationId xmlns:a16="http://schemas.microsoft.com/office/drawing/2014/main" id="{B99E00C6-785E-8740-9B07-6D282AB53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9904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6727754-C851-C341-8EC8-C90F9BC757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>
            <a:normAutofit/>
          </a:bodyPr>
          <a:lstStyle>
            <a:lvl1pPr algn="l">
              <a:defRPr sz="2800"/>
            </a:lvl1pPr>
            <a:lvl2pPr algn="l">
              <a:defRPr sz="2400"/>
            </a:lvl2pPr>
            <a:lvl3pPr algn="l">
              <a:defRPr sz="2000"/>
            </a:lvl3pPr>
            <a:lvl4pPr algn="l">
              <a:defRPr sz="1800"/>
            </a:lvl4pPr>
            <a:lvl5pPr algn="l"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3F81271-2815-9B4A-9DE1-54434A60C9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5597317"/>
            <a:ext cx="2844799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A57A6457-265E-454A-8DEA-AC0A1AAC3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7285" y="5592991"/>
            <a:ext cx="5811116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7055F7E-60B7-6A43-A3E4-C6F9DC89F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5597317"/>
            <a:ext cx="1052508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4D989D6D-F1B5-F54E-813A-CCB6A463D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21" name="Rectangle 8">
            <a:extLst>
              <a:ext uri="{FF2B5EF4-FFF2-40B4-BE49-F238E27FC236}">
                <a16:creationId xmlns:a16="http://schemas.microsoft.com/office/drawing/2014/main" id="{23D49990-DD79-AF4A-809C-C7A68D94B066}"/>
              </a:ext>
            </a:extLst>
          </p:cNvPr>
          <p:cNvSpPr/>
          <p:nvPr userDrawn="1"/>
        </p:nvSpPr>
        <p:spPr>
          <a:xfrm>
            <a:off x="695915" y="678673"/>
            <a:ext cx="360000" cy="583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43727A51-3FBC-4883-9957-A794F7F65BF9}"/>
              </a:ext>
            </a:extLst>
          </p:cNvPr>
          <p:cNvSpPr/>
          <p:nvPr userDrawn="1"/>
        </p:nvSpPr>
        <p:spPr>
          <a:xfrm>
            <a:off x="695915" y="1261873"/>
            <a:ext cx="360000" cy="49174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96159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A6CC6FD-0536-1042-94FB-7B29BCD323E4}"/>
              </a:ext>
            </a:extLst>
          </p:cNvPr>
          <p:cNvGrpSpPr/>
          <p:nvPr userDrawn="1"/>
        </p:nvGrpSpPr>
        <p:grpSpPr>
          <a:xfrm>
            <a:off x="599225" y="1736370"/>
            <a:ext cx="10993549" cy="1903301"/>
            <a:chOff x="599225" y="1921565"/>
            <a:chExt cx="10993549" cy="1903301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4BB59113-F03A-6147-A467-92DB82160BCD}"/>
                </a:ext>
              </a:extLst>
            </p:cNvPr>
            <p:cNvSpPr/>
            <p:nvPr userDrawn="1"/>
          </p:nvSpPr>
          <p:spPr>
            <a:xfrm>
              <a:off x="599225" y="1921565"/>
              <a:ext cx="10993549" cy="190330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7C3E5866-268A-1A4A-BD63-7247C0C32E7C}"/>
                </a:ext>
              </a:extLst>
            </p:cNvPr>
            <p:cNvSpPr/>
            <p:nvPr userDrawn="1"/>
          </p:nvSpPr>
          <p:spPr>
            <a:xfrm>
              <a:off x="599227" y="1921566"/>
              <a:ext cx="192900" cy="19033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7" name="日期占位符 10">
            <a:extLst>
              <a:ext uri="{FF2B5EF4-FFF2-40B4-BE49-F238E27FC236}">
                <a16:creationId xmlns:a16="http://schemas.microsoft.com/office/drawing/2014/main" id="{2D4038F2-9086-4849-856C-3F44B96DA1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559732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28" name="页脚占位符 11">
            <a:extLst>
              <a:ext uri="{FF2B5EF4-FFF2-40B4-BE49-F238E27FC236}">
                <a16:creationId xmlns:a16="http://schemas.microsoft.com/office/drawing/2014/main" id="{0ED79189-463D-A34A-93FE-02DAF3CA4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559299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29" name="灯片编号占位符 12">
            <a:extLst>
              <a:ext uri="{FF2B5EF4-FFF2-40B4-BE49-F238E27FC236}">
                <a16:creationId xmlns:a16="http://schemas.microsoft.com/office/drawing/2014/main" id="{81D88334-B4F7-F340-8AA4-0865A0C0C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559732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02FBCA2-8AC8-4B46-8CCD-69EDADC02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2534"/>
            <a:ext cx="10267200" cy="138240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C752BD4-8A44-D64D-B845-986E21B7D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7" y="3819054"/>
            <a:ext cx="10265664" cy="1340999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66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4" y="2228004"/>
            <a:ext cx="5422391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4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90C7D26-A2BB-CE43-BB2A-2808F22C4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014618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20" y="2250894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5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7" y="2250894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rgbClr val="660874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10" y="2926054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5155F9-0BCA-F049-9D40-4CF28F90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06004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31502A-7294-9848-AFF1-6116ACE14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57521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948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DD0108F8-765A-DF43-9CAF-934132882EE3}"/>
              </a:ext>
            </a:extLst>
          </p:cNvPr>
          <p:cNvSpPr>
            <a:spLocks noChangeAspect="1"/>
          </p:cNvSpPr>
          <p:nvPr userDrawn="1"/>
        </p:nvSpPr>
        <p:spPr>
          <a:xfrm>
            <a:off x="447816" y="4914808"/>
            <a:ext cx="385561" cy="1032227"/>
          </a:xfrm>
          <a:prstGeom prst="rect">
            <a:avLst/>
          </a:prstGeom>
          <a:solidFill>
            <a:srgbClr val="66087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463" y="4928762"/>
            <a:ext cx="10333301" cy="653148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400" b="0">
                <a:solidFill>
                  <a:srgbClr val="660874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1463" y="5581910"/>
            <a:ext cx="10333301" cy="365126"/>
          </a:xfrm>
        </p:spPr>
        <p:txBody>
          <a:bodyPr anchor="ctr">
            <a:normAutofit/>
          </a:bodyPr>
          <a:lstStyle>
            <a:lvl1pPr marL="0" indent="0" algn="l">
              <a:buNone/>
              <a:defRPr sz="1600">
                <a:solidFill>
                  <a:srgbClr val="660874"/>
                </a:solidFill>
              </a:defRPr>
            </a:lvl1pPr>
            <a:lvl2pPr marL="457189" indent="0">
              <a:buNone/>
              <a:defRPr sz="11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8" name="日期占位符 7">
            <a:extLst>
              <a:ext uri="{FF2B5EF4-FFF2-40B4-BE49-F238E27FC236}">
                <a16:creationId xmlns:a16="http://schemas.microsoft.com/office/drawing/2014/main" id="{451282BD-10C7-4442-892B-E8FEFE30AD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523545" y="6088813"/>
            <a:ext cx="2523280" cy="365125"/>
          </a:xfrm>
        </p:spPr>
        <p:txBody>
          <a:bodyPr/>
          <a:lstStyle/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9" name="页脚占位符 8">
            <a:extLst>
              <a:ext uri="{FF2B5EF4-FFF2-40B4-BE49-F238E27FC236}">
                <a16:creationId xmlns:a16="http://schemas.microsoft.com/office/drawing/2014/main" id="{AB4D4DE8-6CE5-7146-97D4-07B9C9043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3377" y="6084487"/>
            <a:ext cx="6585500" cy="365125"/>
          </a:xfrm>
        </p:spPr>
        <p:txBody>
          <a:bodyPr/>
          <a:lstStyle/>
          <a:p>
            <a:endParaRPr kumimoji="1" lang="zh-CN" altLang="en-US" dirty="0"/>
          </a:p>
        </p:txBody>
      </p:sp>
      <p:sp>
        <p:nvSpPr>
          <p:cNvPr id="11" name="灯片编号占位符 10">
            <a:extLst>
              <a:ext uri="{FF2B5EF4-FFF2-40B4-BE49-F238E27FC236}">
                <a16:creationId xmlns:a16="http://schemas.microsoft.com/office/drawing/2014/main" id="{EB1C0495-D0F2-7747-B5EB-46C127796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151493" y="6088813"/>
            <a:ext cx="1203271" cy="365125"/>
          </a:xfrm>
        </p:spPr>
        <p:txBody>
          <a:bodyPr/>
          <a:lstStyle/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02074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>
            <a:extLst>
              <a:ext uri="{FF2B5EF4-FFF2-40B4-BE49-F238E27FC236}">
                <a16:creationId xmlns:a16="http://schemas.microsoft.com/office/drawing/2014/main" id="{8A3BF425-86B0-F846-8CE5-D4D4E55EFE0D}"/>
              </a:ext>
            </a:extLst>
          </p:cNvPr>
          <p:cNvSpPr/>
          <p:nvPr userDrawn="1"/>
        </p:nvSpPr>
        <p:spPr>
          <a:xfrm>
            <a:off x="586670" y="654624"/>
            <a:ext cx="82800" cy="896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标题占位符 6">
            <a:extLst>
              <a:ext uri="{FF2B5EF4-FFF2-40B4-BE49-F238E27FC236}">
                <a16:creationId xmlns:a16="http://schemas.microsoft.com/office/drawing/2014/main" id="{386CB2C2-B0CA-6B4C-9D67-BC3A516A2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dirty="0"/>
              <a:t>单击此处编辑母版标题样式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376" y="2336003"/>
            <a:ext cx="10521388" cy="315489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23545" y="5597323"/>
            <a:ext cx="25232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E4551058-E5DB-324A-A8E9-6D3BEF243C3B}" type="datetimeFigureOut">
              <a:rPr kumimoji="1" lang="zh-CN" altLang="en-US" smtClean="0"/>
              <a:t>2026/3/12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377" y="5592997"/>
            <a:ext cx="6585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kumimoji="1"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51493" y="5597323"/>
            <a:ext cx="1203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977BA8E6-E826-B147-AA17-E3D76A29629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410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4" r:id="rId3"/>
    <p:sldLayoutId id="2147483865" r:id="rId4"/>
    <p:sldLayoutId id="2147483866" r:id="rId5"/>
    <p:sldLayoutId id="2147483868" r:id="rId6"/>
    <p:sldLayoutId id="2147483870" r:id="rId7"/>
    <p:sldLayoutId id="2147483871" r:id="rId8"/>
    <p:sldLayoutId id="2147483872" r:id="rId9"/>
    <p:sldLayoutId id="2147483873" r:id="rId10"/>
    <p:sldLayoutId id="2147483874" r:id="rId11"/>
    <p:sldLayoutId id="2147483875" r:id="rId12"/>
  </p:sldLayoutIdLst>
  <p:txStyles>
    <p:titleStyle>
      <a:lvl1pPr algn="l" defTabSz="457189" rtl="0" eaLnBrk="1" latinLnBrk="0" hangingPunct="1">
        <a:spcBef>
          <a:spcPct val="0"/>
        </a:spcBef>
        <a:buNone/>
        <a:defRPr sz="2800" b="0" kern="1200" cap="none" baseline="0">
          <a:solidFill>
            <a:srgbClr val="660874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5992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29984" indent="-305992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9978" indent="-269993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969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960" indent="-2339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89995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199945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499938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799930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s://www.jeffjade.com/2019/04/26/154-colorize-your-javascript-code-log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标题 2">
            <a:extLst>
              <a:ext uri="{FF2B5EF4-FFF2-40B4-BE49-F238E27FC236}">
                <a16:creationId xmlns:a16="http://schemas.microsoft.com/office/drawing/2014/main" id="{9456EDC8-6865-C043-9F52-A5101097FB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1831" y="3819054"/>
            <a:ext cx="9748337" cy="1340999"/>
          </a:xfrm>
        </p:spPr>
        <p:txBody>
          <a:bodyPr>
            <a:normAutofit/>
          </a:bodyPr>
          <a:lstStyle/>
          <a:p>
            <a:r>
              <a:rPr lang="en-US" altLang="zh-CN" dirty="0"/>
              <a:t>        	Jin Zemin     225040149@link.cuhk.edu.cn</a:t>
            </a:r>
          </a:p>
          <a:p>
            <a:r>
              <a:rPr lang="en-US" altLang="zh-CN" dirty="0"/>
              <a:t>      	   Zou</a:t>
            </a:r>
            <a:r>
              <a:rPr lang="zh-CN" altLang="en-US" dirty="0"/>
              <a:t> </a:t>
            </a:r>
            <a:r>
              <a:rPr lang="en-US" altLang="zh-CN" dirty="0"/>
              <a:t>Haonan    225040132@link.cuhk.edu.cn</a:t>
            </a:r>
          </a:p>
          <a:p>
            <a:r>
              <a:rPr lang="en-US" altLang="zh-CN" dirty="0"/>
              <a:t>March 12</a:t>
            </a:r>
            <a:r>
              <a:rPr lang="en-US" altLang="zh-CN" baseline="30000" dirty="0"/>
              <a:t>th</a:t>
            </a:r>
            <a:r>
              <a:rPr lang="en-US" altLang="zh-CN" dirty="0"/>
              <a:t>, 2026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9F005E0-9377-9044-8967-57A41606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Operating Systems Project</a:t>
            </a:r>
            <a:r>
              <a:rPr lang="zh-CN" altLang="en-US" dirty="0"/>
              <a:t> </a:t>
            </a:r>
            <a:r>
              <a:rPr lang="en-US" altLang="zh-CN" dirty="0"/>
              <a:t>-</a:t>
            </a:r>
            <a:r>
              <a:rPr lang="zh-CN" altLang="en-US" dirty="0"/>
              <a:t> </a:t>
            </a:r>
            <a:r>
              <a:rPr lang="en-US" altLang="zh-CN" dirty="0"/>
              <a:t>Topic 2</a:t>
            </a:r>
            <a:br>
              <a:rPr lang="en-US" altLang="zh-CN" dirty="0"/>
            </a:br>
            <a:r>
              <a:rPr lang="en-US" altLang="zh-CN" dirty="0"/>
              <a:t>Kernel-Level Thread Implementation and Analysis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7923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00F89-118F-7C5A-AC2E-1E0E4B362E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8BA4B56-8E57-5D42-DEA6-E6A14C7B5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 Design</a:t>
            </a:r>
            <a:br>
              <a:rPr kumimoji="1" lang="en-US" altLang="zh-CN" dirty="0"/>
            </a:br>
            <a:r>
              <a:rPr kumimoji="1" lang="en-US" altLang="zh-CN" dirty="0"/>
              <a:t>	</a:t>
            </a:r>
            <a:r>
              <a:rPr kumimoji="1" lang="en-US" altLang="zh-CN" sz="2400" dirty="0"/>
              <a:t>- Scenario A/B/C and intervention</a:t>
            </a:r>
            <a:endParaRPr kumimoji="1" lang="zh-CN" altLang="en-US" sz="2400" dirty="0"/>
          </a:p>
        </p:txBody>
      </p:sp>
      <p:sp>
        <p:nvSpPr>
          <p:cNvPr id="8" name="Shape 7">
            <a:extLst>
              <a:ext uri="{FF2B5EF4-FFF2-40B4-BE49-F238E27FC236}">
                <a16:creationId xmlns:a16="http://schemas.microsoft.com/office/drawing/2014/main" id="{913FB2B9-D075-D0A4-BED9-C5A9EF134684}"/>
              </a:ext>
            </a:extLst>
          </p:cNvPr>
          <p:cNvSpPr/>
          <p:nvPr/>
        </p:nvSpPr>
        <p:spPr>
          <a:xfrm>
            <a:off x="1514161" y="2516860"/>
            <a:ext cx="160020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39D35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Shape 8">
            <a:extLst>
              <a:ext uri="{FF2B5EF4-FFF2-40B4-BE49-F238E27FC236}">
                <a16:creationId xmlns:a16="http://schemas.microsoft.com/office/drawing/2014/main" id="{C04DAE4E-28CF-A12B-C35A-899562034667}"/>
              </a:ext>
            </a:extLst>
          </p:cNvPr>
          <p:cNvSpPr/>
          <p:nvPr/>
        </p:nvSpPr>
        <p:spPr>
          <a:xfrm>
            <a:off x="1514161" y="2516860"/>
            <a:ext cx="1600200" cy="457200"/>
          </a:xfrm>
          <a:prstGeom prst="rect">
            <a:avLst/>
          </a:prstGeom>
          <a:solidFill>
            <a:srgbClr val="39D353"/>
          </a:solidFill>
          <a:ln w="12700">
            <a:solidFill>
              <a:srgbClr val="39D35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BE2A0984-8D78-BD12-7B08-D015E5A44C62}"/>
              </a:ext>
            </a:extLst>
          </p:cNvPr>
          <p:cNvSpPr/>
          <p:nvPr/>
        </p:nvSpPr>
        <p:spPr>
          <a:xfrm>
            <a:off x="1514161" y="2544292"/>
            <a:ext cx="160020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A</a:t>
            </a:r>
            <a:endParaRPr lang="en-US" sz="2000" dirty="0"/>
          </a:p>
        </p:txBody>
      </p:sp>
      <p:sp>
        <p:nvSpPr>
          <p:cNvPr id="11" name="Text 10">
            <a:extLst>
              <a:ext uri="{FF2B5EF4-FFF2-40B4-BE49-F238E27FC236}">
                <a16:creationId xmlns:a16="http://schemas.microsoft.com/office/drawing/2014/main" id="{7F31BA48-BB6B-0D5E-F50B-0412E3E99C87}"/>
              </a:ext>
            </a:extLst>
          </p:cNvPr>
          <p:cNvSpPr/>
          <p:nvPr/>
        </p:nvSpPr>
        <p:spPr>
          <a:xfrm>
            <a:off x="1587313" y="3038068"/>
            <a:ext cx="1463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4T / 4 CPU</a:t>
            </a:r>
            <a:endParaRPr lang="en-US" sz="1100" dirty="0"/>
          </a:p>
        </p:txBody>
      </p:sp>
      <p:sp>
        <p:nvSpPr>
          <p:cNvPr id="12" name="Shape 11">
            <a:extLst>
              <a:ext uri="{FF2B5EF4-FFF2-40B4-BE49-F238E27FC236}">
                <a16:creationId xmlns:a16="http://schemas.microsoft.com/office/drawing/2014/main" id="{54EFEA0A-B3BC-BD12-D064-2A54AF9AE945}"/>
              </a:ext>
            </a:extLst>
          </p:cNvPr>
          <p:cNvSpPr/>
          <p:nvPr/>
        </p:nvSpPr>
        <p:spPr>
          <a:xfrm>
            <a:off x="1587313" y="3431260"/>
            <a:ext cx="1463040" cy="256032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2">
            <a:extLst>
              <a:ext uri="{FF2B5EF4-FFF2-40B4-BE49-F238E27FC236}">
                <a16:creationId xmlns:a16="http://schemas.microsoft.com/office/drawing/2014/main" id="{549A2505-7BEB-3EF8-6350-F1659D796A6F}"/>
              </a:ext>
            </a:extLst>
          </p:cNvPr>
          <p:cNvSpPr/>
          <p:nvPr/>
        </p:nvSpPr>
        <p:spPr>
          <a:xfrm>
            <a:off x="1587313" y="3440404"/>
            <a:ext cx="1463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None</a:t>
            </a:r>
            <a:endParaRPr lang="en-US" sz="950" dirty="0"/>
          </a:p>
        </p:txBody>
      </p:sp>
      <p:sp>
        <p:nvSpPr>
          <p:cNvPr id="14" name="Text 13">
            <a:extLst>
              <a:ext uri="{FF2B5EF4-FFF2-40B4-BE49-F238E27FC236}">
                <a16:creationId xmlns:a16="http://schemas.microsoft.com/office/drawing/2014/main" id="{88C891DA-7C35-E808-CDC3-7B926FC9C0D5}"/>
              </a:ext>
            </a:extLst>
          </p:cNvPr>
          <p:cNvSpPr/>
          <p:nvPr/>
        </p:nvSpPr>
        <p:spPr>
          <a:xfrm>
            <a:off x="1587313" y="3769588"/>
            <a:ext cx="146304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Baseline: zero contention.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thread owns a CPU.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Measures peak throughput.</a:t>
            </a:r>
            <a:endParaRPr lang="en-US" sz="950" dirty="0"/>
          </a:p>
        </p:txBody>
      </p:sp>
      <p:sp>
        <p:nvSpPr>
          <p:cNvPr id="15" name="Shape 14">
            <a:extLst>
              <a:ext uri="{FF2B5EF4-FFF2-40B4-BE49-F238E27FC236}">
                <a16:creationId xmlns:a16="http://schemas.microsoft.com/office/drawing/2014/main" id="{38C15055-E022-F433-4841-0FC8B4BE7688}"/>
              </a:ext>
            </a:extLst>
          </p:cNvPr>
          <p:cNvSpPr/>
          <p:nvPr/>
        </p:nvSpPr>
        <p:spPr>
          <a:xfrm>
            <a:off x="3251521" y="2516860"/>
            <a:ext cx="160020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Shape 15">
            <a:extLst>
              <a:ext uri="{FF2B5EF4-FFF2-40B4-BE49-F238E27FC236}">
                <a16:creationId xmlns:a16="http://schemas.microsoft.com/office/drawing/2014/main" id="{FF421273-17DF-929C-1AA5-F8685DE422AD}"/>
              </a:ext>
            </a:extLst>
          </p:cNvPr>
          <p:cNvSpPr/>
          <p:nvPr/>
        </p:nvSpPr>
        <p:spPr>
          <a:xfrm>
            <a:off x="3251521" y="2516860"/>
            <a:ext cx="1600200" cy="457200"/>
          </a:xfrm>
          <a:prstGeom prst="rect">
            <a:avLst/>
          </a:prstGeom>
          <a:solidFill>
            <a:srgbClr val="00B4D8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6">
            <a:extLst>
              <a:ext uri="{FF2B5EF4-FFF2-40B4-BE49-F238E27FC236}">
                <a16:creationId xmlns:a16="http://schemas.microsoft.com/office/drawing/2014/main" id="{078C38A7-966D-50B9-2055-FC01EEB2C9A7}"/>
              </a:ext>
            </a:extLst>
          </p:cNvPr>
          <p:cNvSpPr/>
          <p:nvPr/>
        </p:nvSpPr>
        <p:spPr>
          <a:xfrm>
            <a:off x="3251521" y="2544292"/>
            <a:ext cx="160020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B1</a:t>
            </a:r>
            <a:endParaRPr lang="en-US" sz="2000" dirty="0"/>
          </a:p>
        </p:txBody>
      </p:sp>
      <p:sp>
        <p:nvSpPr>
          <p:cNvPr id="18" name="Text 17">
            <a:extLst>
              <a:ext uri="{FF2B5EF4-FFF2-40B4-BE49-F238E27FC236}">
                <a16:creationId xmlns:a16="http://schemas.microsoft.com/office/drawing/2014/main" id="{B851C1CD-648F-50B4-C985-6CCB09810B0F}"/>
              </a:ext>
            </a:extLst>
          </p:cNvPr>
          <p:cNvSpPr/>
          <p:nvPr/>
        </p:nvSpPr>
        <p:spPr>
          <a:xfrm>
            <a:off x="3324673" y="3038068"/>
            <a:ext cx="1463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4T / 2 CPU</a:t>
            </a:r>
            <a:endParaRPr lang="en-US" sz="1100" dirty="0"/>
          </a:p>
        </p:txBody>
      </p:sp>
      <p:sp>
        <p:nvSpPr>
          <p:cNvPr id="19" name="Shape 18">
            <a:extLst>
              <a:ext uri="{FF2B5EF4-FFF2-40B4-BE49-F238E27FC236}">
                <a16:creationId xmlns:a16="http://schemas.microsoft.com/office/drawing/2014/main" id="{2F8728BC-978B-C1D2-C855-45993B894FE2}"/>
              </a:ext>
            </a:extLst>
          </p:cNvPr>
          <p:cNvSpPr/>
          <p:nvPr/>
        </p:nvSpPr>
        <p:spPr>
          <a:xfrm>
            <a:off x="3324673" y="3431260"/>
            <a:ext cx="1463040" cy="256032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" name="Text 19">
            <a:extLst>
              <a:ext uri="{FF2B5EF4-FFF2-40B4-BE49-F238E27FC236}">
                <a16:creationId xmlns:a16="http://schemas.microsoft.com/office/drawing/2014/main" id="{37AA638F-7651-0AFF-6727-A6C55C3416E5}"/>
              </a:ext>
            </a:extLst>
          </p:cNvPr>
          <p:cNvSpPr/>
          <p:nvPr/>
        </p:nvSpPr>
        <p:spPr>
          <a:xfrm>
            <a:off x="3324673" y="3440404"/>
            <a:ext cx="1463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sched_yield()</a:t>
            </a:r>
            <a:endParaRPr lang="en-US" sz="950" dirty="0"/>
          </a:p>
        </p:txBody>
      </p:sp>
      <p:sp>
        <p:nvSpPr>
          <p:cNvPr id="21" name="Text 20">
            <a:extLst>
              <a:ext uri="{FF2B5EF4-FFF2-40B4-BE49-F238E27FC236}">
                <a16:creationId xmlns:a16="http://schemas.microsoft.com/office/drawing/2014/main" id="{27DDCEA3-4DE0-048F-89C3-6DE09AFF6BCC}"/>
              </a:ext>
            </a:extLst>
          </p:cNvPr>
          <p:cNvSpPr/>
          <p:nvPr/>
        </p:nvSpPr>
        <p:spPr>
          <a:xfrm>
            <a:off x="3324673" y="3769588"/>
            <a:ext cx="146304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Moderate contention.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 threads compete per CPU.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Expects inv_csw to rise.</a:t>
            </a:r>
            <a:endParaRPr lang="en-US" sz="950" dirty="0"/>
          </a:p>
        </p:txBody>
      </p:sp>
      <p:sp>
        <p:nvSpPr>
          <p:cNvPr id="22" name="Shape 21">
            <a:extLst>
              <a:ext uri="{FF2B5EF4-FFF2-40B4-BE49-F238E27FC236}">
                <a16:creationId xmlns:a16="http://schemas.microsoft.com/office/drawing/2014/main" id="{314914B3-5F01-EE62-156E-113383E5DFD6}"/>
              </a:ext>
            </a:extLst>
          </p:cNvPr>
          <p:cNvSpPr/>
          <p:nvPr/>
        </p:nvSpPr>
        <p:spPr>
          <a:xfrm>
            <a:off x="4988881" y="2516860"/>
            <a:ext cx="160020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Shape 22">
            <a:extLst>
              <a:ext uri="{FF2B5EF4-FFF2-40B4-BE49-F238E27FC236}">
                <a16:creationId xmlns:a16="http://schemas.microsoft.com/office/drawing/2014/main" id="{8BBE5442-80CB-4F9A-7962-D6BC2D1DB2F6}"/>
              </a:ext>
            </a:extLst>
          </p:cNvPr>
          <p:cNvSpPr/>
          <p:nvPr/>
        </p:nvSpPr>
        <p:spPr>
          <a:xfrm>
            <a:off x="4988881" y="2516860"/>
            <a:ext cx="1600200" cy="457200"/>
          </a:xfrm>
          <a:prstGeom prst="rect">
            <a:avLst/>
          </a:prstGeom>
          <a:solidFill>
            <a:srgbClr val="00B4D8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4" name="Text 23">
            <a:extLst>
              <a:ext uri="{FF2B5EF4-FFF2-40B4-BE49-F238E27FC236}">
                <a16:creationId xmlns:a16="http://schemas.microsoft.com/office/drawing/2014/main" id="{2298CF1C-2073-FD5F-D09A-CC033542B660}"/>
              </a:ext>
            </a:extLst>
          </p:cNvPr>
          <p:cNvSpPr/>
          <p:nvPr/>
        </p:nvSpPr>
        <p:spPr>
          <a:xfrm>
            <a:off x="4988881" y="2544292"/>
            <a:ext cx="160020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B2</a:t>
            </a:r>
            <a:endParaRPr lang="en-US" sz="2000" dirty="0"/>
          </a:p>
        </p:txBody>
      </p:sp>
      <p:sp>
        <p:nvSpPr>
          <p:cNvPr id="25" name="Text 24">
            <a:extLst>
              <a:ext uri="{FF2B5EF4-FFF2-40B4-BE49-F238E27FC236}">
                <a16:creationId xmlns:a16="http://schemas.microsoft.com/office/drawing/2014/main" id="{A3816BF0-1554-04D7-1507-D250A4A738A5}"/>
              </a:ext>
            </a:extLst>
          </p:cNvPr>
          <p:cNvSpPr/>
          <p:nvPr/>
        </p:nvSpPr>
        <p:spPr>
          <a:xfrm>
            <a:off x="5062033" y="3038068"/>
            <a:ext cx="1463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4T / 1 CPU</a:t>
            </a:r>
            <a:endParaRPr lang="en-US" sz="1100" dirty="0"/>
          </a:p>
        </p:txBody>
      </p:sp>
      <p:sp>
        <p:nvSpPr>
          <p:cNvPr id="26" name="Shape 25">
            <a:extLst>
              <a:ext uri="{FF2B5EF4-FFF2-40B4-BE49-F238E27FC236}">
                <a16:creationId xmlns:a16="http://schemas.microsoft.com/office/drawing/2014/main" id="{BF000C0E-93DE-DEAF-1491-D215749F7B15}"/>
              </a:ext>
            </a:extLst>
          </p:cNvPr>
          <p:cNvSpPr/>
          <p:nvPr/>
        </p:nvSpPr>
        <p:spPr>
          <a:xfrm>
            <a:off x="5062033" y="3431260"/>
            <a:ext cx="1463040" cy="256032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7" name="Text 26">
            <a:extLst>
              <a:ext uri="{FF2B5EF4-FFF2-40B4-BE49-F238E27FC236}">
                <a16:creationId xmlns:a16="http://schemas.microsoft.com/office/drawing/2014/main" id="{6203D6E7-A584-127F-7163-3D1772EC8C94}"/>
              </a:ext>
            </a:extLst>
          </p:cNvPr>
          <p:cNvSpPr/>
          <p:nvPr/>
        </p:nvSpPr>
        <p:spPr>
          <a:xfrm>
            <a:off x="5062033" y="3440404"/>
            <a:ext cx="1463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sched_yield()</a:t>
            </a:r>
            <a:endParaRPr lang="en-US" sz="950" dirty="0"/>
          </a:p>
        </p:txBody>
      </p:sp>
      <p:sp>
        <p:nvSpPr>
          <p:cNvPr id="28" name="Text 27">
            <a:extLst>
              <a:ext uri="{FF2B5EF4-FFF2-40B4-BE49-F238E27FC236}">
                <a16:creationId xmlns:a16="http://schemas.microsoft.com/office/drawing/2014/main" id="{051EA97B-2C8D-96A3-1A43-B23005AF8401}"/>
              </a:ext>
            </a:extLst>
          </p:cNvPr>
          <p:cNvSpPr/>
          <p:nvPr/>
        </p:nvSpPr>
        <p:spPr>
          <a:xfrm>
            <a:off x="5062033" y="3769588"/>
            <a:ext cx="146304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contention.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threads on 1 CPU.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Tests cache + scheduler.</a:t>
            </a:r>
            <a:endParaRPr lang="en-US" sz="950" dirty="0"/>
          </a:p>
        </p:txBody>
      </p:sp>
      <p:sp>
        <p:nvSpPr>
          <p:cNvPr id="29" name="Shape 28">
            <a:extLst>
              <a:ext uri="{FF2B5EF4-FFF2-40B4-BE49-F238E27FC236}">
                <a16:creationId xmlns:a16="http://schemas.microsoft.com/office/drawing/2014/main" id="{1012964F-6748-76B5-9360-1510F89977CF}"/>
              </a:ext>
            </a:extLst>
          </p:cNvPr>
          <p:cNvSpPr/>
          <p:nvPr/>
        </p:nvSpPr>
        <p:spPr>
          <a:xfrm>
            <a:off x="6726241" y="2516860"/>
            <a:ext cx="160020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0" name="Shape 29">
            <a:extLst>
              <a:ext uri="{FF2B5EF4-FFF2-40B4-BE49-F238E27FC236}">
                <a16:creationId xmlns:a16="http://schemas.microsoft.com/office/drawing/2014/main" id="{4E15C328-547E-082E-90E6-27E3331CB8CB}"/>
              </a:ext>
            </a:extLst>
          </p:cNvPr>
          <p:cNvSpPr/>
          <p:nvPr/>
        </p:nvSpPr>
        <p:spPr>
          <a:xfrm>
            <a:off x="6726241" y="2516860"/>
            <a:ext cx="1600200" cy="45720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1" name="Text 30">
            <a:extLst>
              <a:ext uri="{FF2B5EF4-FFF2-40B4-BE49-F238E27FC236}">
                <a16:creationId xmlns:a16="http://schemas.microsoft.com/office/drawing/2014/main" id="{69AF8D78-7FF1-42F1-339D-51178C27B450}"/>
              </a:ext>
            </a:extLst>
          </p:cNvPr>
          <p:cNvSpPr/>
          <p:nvPr/>
        </p:nvSpPr>
        <p:spPr>
          <a:xfrm>
            <a:off x="6726241" y="2544292"/>
            <a:ext cx="160020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C1</a:t>
            </a:r>
            <a:endParaRPr lang="en-US" sz="2000" dirty="0"/>
          </a:p>
        </p:txBody>
      </p:sp>
      <p:sp>
        <p:nvSpPr>
          <p:cNvPr id="32" name="Text 31">
            <a:extLst>
              <a:ext uri="{FF2B5EF4-FFF2-40B4-BE49-F238E27FC236}">
                <a16:creationId xmlns:a16="http://schemas.microsoft.com/office/drawing/2014/main" id="{130071C2-94E2-B801-63C5-F5F81EE2C358}"/>
              </a:ext>
            </a:extLst>
          </p:cNvPr>
          <p:cNvSpPr/>
          <p:nvPr/>
        </p:nvSpPr>
        <p:spPr>
          <a:xfrm>
            <a:off x="6799393" y="3038068"/>
            <a:ext cx="1463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4T / 2 CPU</a:t>
            </a:r>
            <a:endParaRPr lang="en-US" sz="1100" dirty="0"/>
          </a:p>
        </p:txBody>
      </p:sp>
      <p:sp>
        <p:nvSpPr>
          <p:cNvPr id="33" name="Shape 32">
            <a:extLst>
              <a:ext uri="{FF2B5EF4-FFF2-40B4-BE49-F238E27FC236}">
                <a16:creationId xmlns:a16="http://schemas.microsoft.com/office/drawing/2014/main" id="{27AD0C29-0D3E-9BA5-EC25-C314DC57C60D}"/>
              </a:ext>
            </a:extLst>
          </p:cNvPr>
          <p:cNvSpPr/>
          <p:nvPr/>
        </p:nvSpPr>
        <p:spPr>
          <a:xfrm>
            <a:off x="6799393" y="3431260"/>
            <a:ext cx="1463040" cy="256032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Text 33">
            <a:extLst>
              <a:ext uri="{FF2B5EF4-FFF2-40B4-BE49-F238E27FC236}">
                <a16:creationId xmlns:a16="http://schemas.microsoft.com/office/drawing/2014/main" id="{5785D363-A08D-35C5-F743-20CD6377CAE9}"/>
              </a:ext>
            </a:extLst>
          </p:cNvPr>
          <p:cNvSpPr/>
          <p:nvPr/>
        </p:nvSpPr>
        <p:spPr>
          <a:xfrm>
            <a:off x="6799393" y="3440404"/>
            <a:ext cx="1463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usleep(1)</a:t>
            </a:r>
            <a:endParaRPr lang="en-US" sz="950" dirty="0"/>
          </a:p>
        </p:txBody>
      </p:sp>
      <p:sp>
        <p:nvSpPr>
          <p:cNvPr id="35" name="Text 34">
            <a:extLst>
              <a:ext uri="{FF2B5EF4-FFF2-40B4-BE49-F238E27FC236}">
                <a16:creationId xmlns:a16="http://schemas.microsoft.com/office/drawing/2014/main" id="{E25B821A-4122-1AF5-A14A-857A25185193}"/>
              </a:ext>
            </a:extLst>
          </p:cNvPr>
          <p:cNvSpPr/>
          <p:nvPr/>
        </p:nvSpPr>
        <p:spPr>
          <a:xfrm>
            <a:off x="6799393" y="3769588"/>
            <a:ext cx="146304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Voluntary CSW at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moderate contention.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Expects vol_csw ≈ 100.</a:t>
            </a:r>
            <a:endParaRPr lang="en-US" sz="950" dirty="0"/>
          </a:p>
        </p:txBody>
      </p:sp>
      <p:sp>
        <p:nvSpPr>
          <p:cNvPr id="36" name="Shape 35">
            <a:extLst>
              <a:ext uri="{FF2B5EF4-FFF2-40B4-BE49-F238E27FC236}">
                <a16:creationId xmlns:a16="http://schemas.microsoft.com/office/drawing/2014/main" id="{FBB7F749-FF61-8797-661E-D8D362C6B32F}"/>
              </a:ext>
            </a:extLst>
          </p:cNvPr>
          <p:cNvSpPr/>
          <p:nvPr/>
        </p:nvSpPr>
        <p:spPr>
          <a:xfrm>
            <a:off x="8463601" y="2516860"/>
            <a:ext cx="1600200" cy="3246120"/>
          </a:xfrm>
          <a:prstGeom prst="rect">
            <a:avLst/>
          </a:prstGeom>
          <a:solidFill>
            <a:srgbClr val="FFFFFF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Shape 36">
            <a:extLst>
              <a:ext uri="{FF2B5EF4-FFF2-40B4-BE49-F238E27FC236}">
                <a16:creationId xmlns:a16="http://schemas.microsoft.com/office/drawing/2014/main" id="{8CB8A395-B07C-B609-1B6C-F8823F2B8427}"/>
              </a:ext>
            </a:extLst>
          </p:cNvPr>
          <p:cNvSpPr/>
          <p:nvPr/>
        </p:nvSpPr>
        <p:spPr>
          <a:xfrm>
            <a:off x="8463601" y="2516860"/>
            <a:ext cx="1600200" cy="45720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Text 37">
            <a:extLst>
              <a:ext uri="{FF2B5EF4-FFF2-40B4-BE49-F238E27FC236}">
                <a16:creationId xmlns:a16="http://schemas.microsoft.com/office/drawing/2014/main" id="{84683A9C-36C5-D7F4-F80C-1A95CA5E5366}"/>
              </a:ext>
            </a:extLst>
          </p:cNvPr>
          <p:cNvSpPr/>
          <p:nvPr/>
        </p:nvSpPr>
        <p:spPr>
          <a:xfrm>
            <a:off x="8463601" y="2544292"/>
            <a:ext cx="1600200" cy="39319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C2</a:t>
            </a:r>
            <a:endParaRPr lang="en-US" sz="2000" dirty="0"/>
          </a:p>
        </p:txBody>
      </p:sp>
      <p:sp>
        <p:nvSpPr>
          <p:cNvPr id="39" name="Text 38">
            <a:extLst>
              <a:ext uri="{FF2B5EF4-FFF2-40B4-BE49-F238E27FC236}">
                <a16:creationId xmlns:a16="http://schemas.microsoft.com/office/drawing/2014/main" id="{BB75C102-BDDF-A9F6-D2E2-9B478E17EFA2}"/>
              </a:ext>
            </a:extLst>
          </p:cNvPr>
          <p:cNvSpPr/>
          <p:nvPr/>
        </p:nvSpPr>
        <p:spPr>
          <a:xfrm>
            <a:off x="8536753" y="3038068"/>
            <a:ext cx="146304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4T / 1 CPU</a:t>
            </a:r>
            <a:endParaRPr lang="en-US" sz="1100" dirty="0"/>
          </a:p>
        </p:txBody>
      </p:sp>
      <p:sp>
        <p:nvSpPr>
          <p:cNvPr id="40" name="Shape 39">
            <a:extLst>
              <a:ext uri="{FF2B5EF4-FFF2-40B4-BE49-F238E27FC236}">
                <a16:creationId xmlns:a16="http://schemas.microsoft.com/office/drawing/2014/main" id="{A4E1BCFB-CF42-279A-4262-B508ABC5074F}"/>
              </a:ext>
            </a:extLst>
          </p:cNvPr>
          <p:cNvSpPr/>
          <p:nvPr/>
        </p:nvSpPr>
        <p:spPr>
          <a:xfrm>
            <a:off x="8536753" y="3431260"/>
            <a:ext cx="1463040" cy="256032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Text 40">
            <a:extLst>
              <a:ext uri="{FF2B5EF4-FFF2-40B4-BE49-F238E27FC236}">
                <a16:creationId xmlns:a16="http://schemas.microsoft.com/office/drawing/2014/main" id="{428601AC-8B0D-AD77-3698-409C6F10DCBC}"/>
              </a:ext>
            </a:extLst>
          </p:cNvPr>
          <p:cNvSpPr/>
          <p:nvPr/>
        </p:nvSpPr>
        <p:spPr>
          <a:xfrm>
            <a:off x="8536753" y="3440404"/>
            <a:ext cx="1463040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usleep(1)</a:t>
            </a:r>
            <a:endParaRPr lang="en-US" sz="950" dirty="0"/>
          </a:p>
        </p:txBody>
      </p:sp>
      <p:sp>
        <p:nvSpPr>
          <p:cNvPr id="42" name="Text 41">
            <a:extLst>
              <a:ext uri="{FF2B5EF4-FFF2-40B4-BE49-F238E27FC236}">
                <a16:creationId xmlns:a16="http://schemas.microsoft.com/office/drawing/2014/main" id="{F0CAA17A-6E12-7C59-C671-DAF864380182}"/>
              </a:ext>
            </a:extLst>
          </p:cNvPr>
          <p:cNvSpPr/>
          <p:nvPr/>
        </p:nvSpPr>
        <p:spPr>
          <a:xfrm>
            <a:off x="8536753" y="3769588"/>
            <a:ext cx="1463040" cy="18288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Voluntary CSW at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max contention.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Longest wakeup wait.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3979617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2118CBA-2E3D-78B9-B9CB-37122FFC2C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9B9B1B1-F2FE-C9EF-EB42-5B44B5AA48E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557F918-2041-CDD3-19DF-3CBCA5298E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7B1BE30-DADC-C7A6-975E-6CA01D424795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575A4D86-E162-4311-A811-A029EA6EED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Create 4 Threads</a:t>
            </a:r>
            <a:endParaRPr kumimoji="1" lang="zh-CN" altLang="en-US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A1B39EE3-9368-E13C-99F4-9153F259D8AF}"/>
              </a:ext>
            </a:extLst>
          </p:cNvPr>
          <p:cNvSpPr/>
          <p:nvPr/>
        </p:nvSpPr>
        <p:spPr>
          <a:xfrm>
            <a:off x="1593794" y="1974853"/>
            <a:ext cx="420624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83CF3E94-439E-E36F-7C0D-4436FC267EBC}"/>
              </a:ext>
            </a:extLst>
          </p:cNvPr>
          <p:cNvSpPr/>
          <p:nvPr/>
        </p:nvSpPr>
        <p:spPr>
          <a:xfrm>
            <a:off x="1685234" y="2048005"/>
            <a:ext cx="1357884" cy="256032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9FB4344D-6D61-D42E-6DDA-29C49F6509BA}"/>
              </a:ext>
            </a:extLst>
          </p:cNvPr>
          <p:cNvSpPr/>
          <p:nvPr/>
        </p:nvSpPr>
        <p:spPr>
          <a:xfrm>
            <a:off x="1685234" y="2048005"/>
            <a:ext cx="135788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 — pthread</a:t>
            </a:r>
            <a:endParaRPr lang="en-US" sz="9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292395D9-5A42-EBAE-A1F5-AEDF021BEA66}"/>
              </a:ext>
            </a:extLst>
          </p:cNvPr>
          <p:cNvSpPr/>
          <p:nvPr/>
        </p:nvSpPr>
        <p:spPr>
          <a:xfrm>
            <a:off x="1685234" y="2377189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pthread_create()</a:t>
            </a:r>
            <a:endParaRPr lang="en-US" sz="14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3F10258D-A671-DBEA-FEBD-EED933ABCFB1}"/>
              </a:ext>
            </a:extLst>
          </p:cNvPr>
          <p:cNvSpPr/>
          <p:nvPr/>
        </p:nvSpPr>
        <p:spPr>
          <a:xfrm>
            <a:off x="1593794" y="2770381"/>
            <a:ext cx="4206240" cy="2560320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63C649F6-4ACA-1B6A-ADE4-F955CECF9597}"/>
              </a:ext>
            </a:extLst>
          </p:cNvPr>
          <p:cNvSpPr/>
          <p:nvPr/>
        </p:nvSpPr>
        <p:spPr>
          <a:xfrm>
            <a:off x="1703522" y="2861821"/>
            <a:ext cx="3986784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pthread_t handles[4];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thread_arg_t args[4];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(int i = 0; i &lt; NUM_THREADS; i++) {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args[i].thread_id    = i;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args[i].cpu_id       = i % cpus_used;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args[i].intervention = cfg-&gt;intervention;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pthread_create(&amp;handles[i], NULL,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worker_thread, &amp;args[i]);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05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EF482CE2-3983-50E0-C944-A3182F6A788A}"/>
              </a:ext>
            </a:extLst>
          </p:cNvPr>
          <p:cNvSpPr/>
          <p:nvPr/>
        </p:nvSpPr>
        <p:spPr>
          <a:xfrm>
            <a:off x="1685234" y="5394709"/>
            <a:ext cx="393192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 4 pthreads share one PID.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 memory: volatile int shared_counter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Atomic op: __sync_fetch_and_add()</a:t>
            </a:r>
            <a:endParaRPr lang="en-US" sz="950" dirty="0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5B931803-F3F6-24CE-3EF9-8CA59CEA42D9}"/>
              </a:ext>
            </a:extLst>
          </p:cNvPr>
          <p:cNvSpPr/>
          <p:nvPr/>
        </p:nvSpPr>
        <p:spPr>
          <a:xfrm>
            <a:off x="5982914" y="1974853"/>
            <a:ext cx="425196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DC6533D8-2C8C-CB08-FBD1-0F0D065941E9}"/>
              </a:ext>
            </a:extLst>
          </p:cNvPr>
          <p:cNvSpPr/>
          <p:nvPr/>
        </p:nvSpPr>
        <p:spPr>
          <a:xfrm>
            <a:off x="6074354" y="2048005"/>
            <a:ext cx="1357884" cy="256032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6" name="Text 14">
            <a:extLst>
              <a:ext uri="{FF2B5EF4-FFF2-40B4-BE49-F238E27FC236}">
                <a16:creationId xmlns:a16="http://schemas.microsoft.com/office/drawing/2014/main" id="{C4D45FEA-FCE8-6C23-B8C7-1B2050C7E253}"/>
              </a:ext>
            </a:extLst>
          </p:cNvPr>
          <p:cNvSpPr/>
          <p:nvPr/>
        </p:nvSpPr>
        <p:spPr>
          <a:xfrm>
            <a:off x="6074354" y="2048005"/>
            <a:ext cx="135788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 — kthread</a:t>
            </a:r>
            <a:endParaRPr lang="en-US" sz="900" dirty="0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1411FE39-02A3-CD83-5FEC-EC5C800F0DE3}"/>
              </a:ext>
            </a:extLst>
          </p:cNvPr>
          <p:cNvSpPr/>
          <p:nvPr/>
        </p:nvSpPr>
        <p:spPr>
          <a:xfrm>
            <a:off x="6074354" y="2377189"/>
            <a:ext cx="402336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5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kthread_create() + wake_up_process()</a:t>
            </a:r>
            <a:endParaRPr lang="en-US" sz="1250" dirty="0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ABF0D641-0088-FD16-E705-6FCCCA5B6A40}"/>
              </a:ext>
            </a:extLst>
          </p:cNvPr>
          <p:cNvSpPr/>
          <p:nvPr/>
        </p:nvSpPr>
        <p:spPr>
          <a:xfrm>
            <a:off x="5982914" y="2770381"/>
            <a:ext cx="4251960" cy="2560320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6E6860EF-96A3-BFC5-1881-A9F47E279595}"/>
              </a:ext>
            </a:extLst>
          </p:cNvPr>
          <p:cNvSpPr/>
          <p:nvPr/>
        </p:nvSpPr>
        <p:spPr>
          <a:xfrm>
            <a:off x="6092642" y="2861821"/>
            <a:ext cx="4032504" cy="2377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(i = 0; i &lt; num_threads; i++) {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threads[i] = kthread_create(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worker_function,   // entry point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(void*)(long)i,    // arg: thread id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"klt_worker_%d", i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// bind BEFORE wake (critical order)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kthread_bind(threads[i], target_cpu);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wake_up_process(threads[i]);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050" dirty="0"/>
          </a:p>
        </p:txBody>
      </p:sp>
      <p:sp>
        <p:nvSpPr>
          <p:cNvPr id="20" name="Text 18">
            <a:extLst>
              <a:ext uri="{FF2B5EF4-FFF2-40B4-BE49-F238E27FC236}">
                <a16:creationId xmlns:a16="http://schemas.microsoft.com/office/drawing/2014/main" id="{A7662C49-643C-3229-A043-CF527C139E7A}"/>
              </a:ext>
            </a:extLst>
          </p:cNvPr>
          <p:cNvSpPr/>
          <p:nvPr/>
        </p:nvSpPr>
        <p:spPr>
          <a:xfrm>
            <a:off x="6074354" y="5394709"/>
            <a:ext cx="40233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kthread gets its own unique PID.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Shared: atomic_t shared_counter = ATOMIC_INIT(0)</a:t>
            </a:r>
            <a:endParaRPr lang="en-US" sz="950" dirty="0"/>
          </a:p>
          <a:p>
            <a:pPr marL="0" indent="0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Atomic op: atomic_inc(&amp;shared_counter)</a:t>
            </a:r>
            <a:endParaRPr lang="en-US" sz="950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F09855FB-6D6D-6B62-ED92-C9447585DFF7}"/>
              </a:ext>
            </a:extLst>
          </p:cNvPr>
          <p:cNvSpPr/>
          <p:nvPr/>
        </p:nvSpPr>
        <p:spPr>
          <a:xfrm>
            <a:off x="5827466" y="3593341"/>
            <a:ext cx="137160" cy="36576"/>
          </a:xfrm>
          <a:prstGeom prst="rect">
            <a:avLst/>
          </a:prstGeom>
          <a:solidFill>
            <a:srgbClr val="00B4D8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2" name="Text 20">
            <a:extLst>
              <a:ext uri="{FF2B5EF4-FFF2-40B4-BE49-F238E27FC236}">
                <a16:creationId xmlns:a16="http://schemas.microsoft.com/office/drawing/2014/main" id="{8DB65ACB-3703-62D8-4690-50FCA96A23CD}"/>
              </a:ext>
            </a:extLst>
          </p:cNvPr>
          <p:cNvSpPr/>
          <p:nvPr/>
        </p:nvSpPr>
        <p:spPr>
          <a:xfrm>
            <a:off x="5736026" y="3437893"/>
            <a:ext cx="32004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300" b="1" dirty="0">
                <a:solidFill>
                  <a:srgbClr val="00B4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vs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3628308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8F348CAA-9790-03B8-7AA4-778FC6EB2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Bind to CPUs</a:t>
            </a:r>
            <a:endParaRPr kumimoji="1" lang="zh-CN" altLang="en-US" dirty="0"/>
          </a:p>
        </p:txBody>
      </p:sp>
      <p:sp>
        <p:nvSpPr>
          <p:cNvPr id="31" name="Text 5">
            <a:extLst>
              <a:ext uri="{FF2B5EF4-FFF2-40B4-BE49-F238E27FC236}">
                <a16:creationId xmlns:a16="http://schemas.microsoft.com/office/drawing/2014/main" id="{54A922C7-BD1F-EF55-019B-47DD5B16AE4A}"/>
              </a:ext>
            </a:extLst>
          </p:cNvPr>
          <p:cNvSpPr/>
          <p:nvPr/>
        </p:nvSpPr>
        <p:spPr>
          <a:xfrm>
            <a:off x="1740322" y="1730411"/>
            <a:ext cx="8711355" cy="3887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CPU Affinity Binding</a:t>
            </a:r>
            <a:endParaRPr lang="en-US" sz="1400" dirty="0"/>
          </a:p>
        </p:txBody>
      </p:sp>
      <p:sp>
        <p:nvSpPr>
          <p:cNvPr id="32" name="Shape 6">
            <a:extLst>
              <a:ext uri="{FF2B5EF4-FFF2-40B4-BE49-F238E27FC236}">
                <a16:creationId xmlns:a16="http://schemas.microsoft.com/office/drawing/2014/main" id="{81CE4BFC-220D-7367-4905-21A76E71E615}"/>
              </a:ext>
            </a:extLst>
          </p:cNvPr>
          <p:cNvSpPr/>
          <p:nvPr/>
        </p:nvSpPr>
        <p:spPr>
          <a:xfrm>
            <a:off x="1740323" y="2096172"/>
            <a:ext cx="4218130" cy="158568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3" name="Shape 7">
            <a:extLst>
              <a:ext uri="{FF2B5EF4-FFF2-40B4-BE49-F238E27FC236}">
                <a16:creationId xmlns:a16="http://schemas.microsoft.com/office/drawing/2014/main" id="{7EDA91C9-47C7-E73F-4C5F-661A2CD15D95}"/>
              </a:ext>
            </a:extLst>
          </p:cNvPr>
          <p:cNvSpPr/>
          <p:nvPr/>
        </p:nvSpPr>
        <p:spPr>
          <a:xfrm>
            <a:off x="1831762" y="2160179"/>
            <a:ext cx="490587" cy="286445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4" name="Text 8">
            <a:extLst>
              <a:ext uri="{FF2B5EF4-FFF2-40B4-BE49-F238E27FC236}">
                <a16:creationId xmlns:a16="http://schemas.microsoft.com/office/drawing/2014/main" id="{41B04B4E-8B44-AA92-EC70-E4422B53575E}"/>
              </a:ext>
            </a:extLst>
          </p:cNvPr>
          <p:cNvSpPr/>
          <p:nvPr/>
        </p:nvSpPr>
        <p:spPr>
          <a:xfrm>
            <a:off x="1831762" y="2160179"/>
            <a:ext cx="490587" cy="286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</a:t>
            </a:r>
            <a:endParaRPr lang="en-US" sz="900" dirty="0"/>
          </a:p>
        </p:txBody>
      </p:sp>
      <p:sp>
        <p:nvSpPr>
          <p:cNvPr id="35" name="Shape 9">
            <a:extLst>
              <a:ext uri="{FF2B5EF4-FFF2-40B4-BE49-F238E27FC236}">
                <a16:creationId xmlns:a16="http://schemas.microsoft.com/office/drawing/2014/main" id="{716087F8-A324-918E-356A-DC0BE5771B64}"/>
              </a:ext>
            </a:extLst>
          </p:cNvPr>
          <p:cNvSpPr/>
          <p:nvPr/>
        </p:nvSpPr>
        <p:spPr>
          <a:xfrm>
            <a:off x="1740323" y="2443643"/>
            <a:ext cx="4218130" cy="1145781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6" name="Text 10">
            <a:extLst>
              <a:ext uri="{FF2B5EF4-FFF2-40B4-BE49-F238E27FC236}">
                <a16:creationId xmlns:a16="http://schemas.microsoft.com/office/drawing/2014/main" id="{3685CC86-8B98-20A5-60DD-532F8318B73C}"/>
              </a:ext>
            </a:extLst>
          </p:cNvPr>
          <p:cNvSpPr/>
          <p:nvPr/>
        </p:nvSpPr>
        <p:spPr>
          <a:xfrm>
            <a:off x="1850051" y="2535084"/>
            <a:ext cx="3998054" cy="941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cpu_set_t cpuset;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CPU_ZERO(&amp;cpuset);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CPU_SET(t-&gt;cpu_id, &amp;cpuset);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pthread_setaffinity_np(pthread_self(),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sizeof(cpu_set_t), &amp;cpuset);</a:t>
            </a:r>
            <a:endParaRPr lang="en-US" sz="1050" dirty="0"/>
          </a:p>
        </p:txBody>
      </p:sp>
      <p:sp>
        <p:nvSpPr>
          <p:cNvPr id="37" name="Shape 11">
            <a:extLst>
              <a:ext uri="{FF2B5EF4-FFF2-40B4-BE49-F238E27FC236}">
                <a16:creationId xmlns:a16="http://schemas.microsoft.com/office/drawing/2014/main" id="{59F681A9-73CB-4991-6275-E2D903B23F1C}"/>
              </a:ext>
            </a:extLst>
          </p:cNvPr>
          <p:cNvSpPr/>
          <p:nvPr/>
        </p:nvSpPr>
        <p:spPr>
          <a:xfrm>
            <a:off x="6129442" y="2096172"/>
            <a:ext cx="4263979" cy="158568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8" name="Shape 12">
            <a:extLst>
              <a:ext uri="{FF2B5EF4-FFF2-40B4-BE49-F238E27FC236}">
                <a16:creationId xmlns:a16="http://schemas.microsoft.com/office/drawing/2014/main" id="{724CC753-F847-77DA-EB95-F55A79690C5C}"/>
              </a:ext>
            </a:extLst>
          </p:cNvPr>
          <p:cNvSpPr/>
          <p:nvPr/>
        </p:nvSpPr>
        <p:spPr>
          <a:xfrm>
            <a:off x="6220882" y="2160179"/>
            <a:ext cx="490587" cy="286445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9" name="Text 13">
            <a:extLst>
              <a:ext uri="{FF2B5EF4-FFF2-40B4-BE49-F238E27FC236}">
                <a16:creationId xmlns:a16="http://schemas.microsoft.com/office/drawing/2014/main" id="{57577956-7104-5699-80CB-56A0F0F6E0E2}"/>
              </a:ext>
            </a:extLst>
          </p:cNvPr>
          <p:cNvSpPr/>
          <p:nvPr/>
        </p:nvSpPr>
        <p:spPr>
          <a:xfrm>
            <a:off x="6220882" y="2160179"/>
            <a:ext cx="490587" cy="286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</a:t>
            </a:r>
            <a:endParaRPr lang="en-US" sz="900" dirty="0"/>
          </a:p>
        </p:txBody>
      </p:sp>
      <p:sp>
        <p:nvSpPr>
          <p:cNvPr id="40" name="Shape 14">
            <a:extLst>
              <a:ext uri="{FF2B5EF4-FFF2-40B4-BE49-F238E27FC236}">
                <a16:creationId xmlns:a16="http://schemas.microsoft.com/office/drawing/2014/main" id="{48B5B92F-8AB1-F8A7-EC98-3A0E1DD4B4B7}"/>
              </a:ext>
            </a:extLst>
          </p:cNvPr>
          <p:cNvSpPr/>
          <p:nvPr/>
        </p:nvSpPr>
        <p:spPr>
          <a:xfrm>
            <a:off x="6129442" y="2443643"/>
            <a:ext cx="4263979" cy="1145781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1" name="Text 15">
            <a:extLst>
              <a:ext uri="{FF2B5EF4-FFF2-40B4-BE49-F238E27FC236}">
                <a16:creationId xmlns:a16="http://schemas.microsoft.com/office/drawing/2014/main" id="{722C2ABA-B3CF-D563-4688-8D02B51F319E}"/>
              </a:ext>
            </a:extLst>
          </p:cNvPr>
          <p:cNvSpPr/>
          <p:nvPr/>
        </p:nvSpPr>
        <p:spPr>
          <a:xfrm>
            <a:off x="6239170" y="2535084"/>
            <a:ext cx="4043903" cy="94117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int target_cpu = i % cpus_used;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MUST bind before wake_up_process()!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kthread_bind(threads[i], target_cpu);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wake_up_process(threads[i]);</a:t>
            </a:r>
            <a:endParaRPr lang="en-US" sz="1050" dirty="0"/>
          </a:p>
        </p:txBody>
      </p:sp>
      <p:sp>
        <p:nvSpPr>
          <p:cNvPr id="42" name="Shape 16">
            <a:extLst>
              <a:ext uri="{FF2B5EF4-FFF2-40B4-BE49-F238E27FC236}">
                <a16:creationId xmlns:a16="http://schemas.microsoft.com/office/drawing/2014/main" id="{22CF88A5-3CCC-956C-D3D9-0380C5910402}"/>
              </a:ext>
            </a:extLst>
          </p:cNvPr>
          <p:cNvSpPr/>
          <p:nvPr/>
        </p:nvSpPr>
        <p:spPr>
          <a:xfrm>
            <a:off x="1740322" y="3595788"/>
            <a:ext cx="8711355" cy="562660"/>
          </a:xfrm>
          <a:prstGeom prst="rect">
            <a:avLst/>
          </a:prstGeom>
          <a:solidFill>
            <a:srgbClr val="EBF3FA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3" name="Text 17">
            <a:extLst>
              <a:ext uri="{FF2B5EF4-FFF2-40B4-BE49-F238E27FC236}">
                <a16:creationId xmlns:a16="http://schemas.microsoft.com/office/drawing/2014/main" id="{52593A08-E494-92B1-0A31-BC9B2C854216}"/>
              </a:ext>
            </a:extLst>
          </p:cNvPr>
          <p:cNvSpPr/>
          <p:nvPr/>
        </p:nvSpPr>
        <p:spPr>
          <a:xfrm>
            <a:off x="1831763" y="3641508"/>
            <a:ext cx="8436260" cy="4296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50" b="1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CPU Formula:  target_cpu = thread_id % cpus_used    </a:t>
            </a:r>
            <a:r>
              <a:rPr lang="en-US" sz="105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 (4 CPUs): 0→0  1→1  2→2  3→3   |   B1/C1 (2 CPUs): 0→0  1→1  2→0  3→1   |   B2/C2 (1 CPU): all→0</a:t>
            </a:r>
            <a:endParaRPr lang="en-US" sz="1050" dirty="0"/>
          </a:p>
        </p:txBody>
      </p:sp>
      <p:sp>
        <p:nvSpPr>
          <p:cNvPr id="44" name="Text 18">
            <a:extLst>
              <a:ext uri="{FF2B5EF4-FFF2-40B4-BE49-F238E27FC236}">
                <a16:creationId xmlns:a16="http://schemas.microsoft.com/office/drawing/2014/main" id="{C640BE1A-1FFB-3C77-0E6C-8413E9B0D5EA}"/>
              </a:ext>
            </a:extLst>
          </p:cNvPr>
          <p:cNvSpPr/>
          <p:nvPr/>
        </p:nvSpPr>
        <p:spPr>
          <a:xfrm>
            <a:off x="1740322" y="4199291"/>
            <a:ext cx="8711355" cy="3887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Safe Thread Stop</a:t>
            </a:r>
            <a:endParaRPr lang="en-US" sz="1400" dirty="0"/>
          </a:p>
        </p:txBody>
      </p:sp>
      <p:sp>
        <p:nvSpPr>
          <p:cNvPr id="45" name="Shape 19">
            <a:extLst>
              <a:ext uri="{FF2B5EF4-FFF2-40B4-BE49-F238E27FC236}">
                <a16:creationId xmlns:a16="http://schemas.microsoft.com/office/drawing/2014/main" id="{A9D0598A-51A3-D903-06FA-0040913BDD41}"/>
              </a:ext>
            </a:extLst>
          </p:cNvPr>
          <p:cNvSpPr/>
          <p:nvPr/>
        </p:nvSpPr>
        <p:spPr>
          <a:xfrm>
            <a:off x="1740323" y="4583339"/>
            <a:ext cx="4218130" cy="1227623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6" name="Shape 20">
            <a:extLst>
              <a:ext uri="{FF2B5EF4-FFF2-40B4-BE49-F238E27FC236}">
                <a16:creationId xmlns:a16="http://schemas.microsoft.com/office/drawing/2014/main" id="{29EF0A89-E52B-640B-D936-5D37B4970BE7}"/>
              </a:ext>
            </a:extLst>
          </p:cNvPr>
          <p:cNvSpPr/>
          <p:nvPr/>
        </p:nvSpPr>
        <p:spPr>
          <a:xfrm>
            <a:off x="1831762" y="4647347"/>
            <a:ext cx="490587" cy="286445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7" name="Text 21">
            <a:extLst>
              <a:ext uri="{FF2B5EF4-FFF2-40B4-BE49-F238E27FC236}">
                <a16:creationId xmlns:a16="http://schemas.microsoft.com/office/drawing/2014/main" id="{CFD1088C-1E5D-E1AD-2F84-94760AC3C293}"/>
              </a:ext>
            </a:extLst>
          </p:cNvPr>
          <p:cNvSpPr/>
          <p:nvPr/>
        </p:nvSpPr>
        <p:spPr>
          <a:xfrm>
            <a:off x="1831762" y="4647347"/>
            <a:ext cx="490587" cy="286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</a:t>
            </a:r>
            <a:endParaRPr lang="en-US" sz="900" dirty="0"/>
          </a:p>
        </p:txBody>
      </p:sp>
      <p:sp>
        <p:nvSpPr>
          <p:cNvPr id="48" name="Shape 22">
            <a:extLst>
              <a:ext uri="{FF2B5EF4-FFF2-40B4-BE49-F238E27FC236}">
                <a16:creationId xmlns:a16="http://schemas.microsoft.com/office/drawing/2014/main" id="{07E360D8-9641-F789-9233-25FDD4B8F995}"/>
              </a:ext>
            </a:extLst>
          </p:cNvPr>
          <p:cNvSpPr/>
          <p:nvPr/>
        </p:nvSpPr>
        <p:spPr>
          <a:xfrm>
            <a:off x="1740323" y="4930812"/>
            <a:ext cx="4218130" cy="838876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49" name="Text 23">
            <a:extLst>
              <a:ext uri="{FF2B5EF4-FFF2-40B4-BE49-F238E27FC236}">
                <a16:creationId xmlns:a16="http://schemas.microsoft.com/office/drawing/2014/main" id="{5249DAC5-F0D9-E64C-8F41-855A16E43834}"/>
              </a:ext>
            </a:extLst>
          </p:cNvPr>
          <p:cNvSpPr/>
          <p:nvPr/>
        </p:nvSpPr>
        <p:spPr>
          <a:xfrm>
            <a:off x="1850051" y="5022252"/>
            <a:ext cx="3998054" cy="562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(int i=0; i&lt;NUM_THREADS; i++)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pthread_join(handles[i], NULL);</a:t>
            </a:r>
            <a:endParaRPr lang="en-US" sz="1050" dirty="0"/>
          </a:p>
        </p:txBody>
      </p:sp>
      <p:sp>
        <p:nvSpPr>
          <p:cNvPr id="50" name="Shape 24">
            <a:extLst>
              <a:ext uri="{FF2B5EF4-FFF2-40B4-BE49-F238E27FC236}">
                <a16:creationId xmlns:a16="http://schemas.microsoft.com/office/drawing/2014/main" id="{42DE219E-1342-9D04-6AA5-B864531A6ABE}"/>
              </a:ext>
            </a:extLst>
          </p:cNvPr>
          <p:cNvSpPr/>
          <p:nvPr/>
        </p:nvSpPr>
        <p:spPr>
          <a:xfrm>
            <a:off x="6129442" y="4583339"/>
            <a:ext cx="4263979" cy="1227623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1" name="Shape 25">
            <a:extLst>
              <a:ext uri="{FF2B5EF4-FFF2-40B4-BE49-F238E27FC236}">
                <a16:creationId xmlns:a16="http://schemas.microsoft.com/office/drawing/2014/main" id="{C8CAB02B-3710-2C0F-BE8E-4D01B86D3B51}"/>
              </a:ext>
            </a:extLst>
          </p:cNvPr>
          <p:cNvSpPr/>
          <p:nvPr/>
        </p:nvSpPr>
        <p:spPr>
          <a:xfrm>
            <a:off x="6220882" y="4647347"/>
            <a:ext cx="490587" cy="286445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2" name="Text 26">
            <a:extLst>
              <a:ext uri="{FF2B5EF4-FFF2-40B4-BE49-F238E27FC236}">
                <a16:creationId xmlns:a16="http://schemas.microsoft.com/office/drawing/2014/main" id="{0A7A1E7E-FF16-41F4-552A-2CAC0116738F}"/>
              </a:ext>
            </a:extLst>
          </p:cNvPr>
          <p:cNvSpPr/>
          <p:nvPr/>
        </p:nvSpPr>
        <p:spPr>
          <a:xfrm>
            <a:off x="6220882" y="4647347"/>
            <a:ext cx="490587" cy="286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</a:t>
            </a:r>
            <a:endParaRPr lang="en-US" sz="900" dirty="0"/>
          </a:p>
        </p:txBody>
      </p:sp>
      <p:sp>
        <p:nvSpPr>
          <p:cNvPr id="53" name="Shape 27">
            <a:extLst>
              <a:ext uri="{FF2B5EF4-FFF2-40B4-BE49-F238E27FC236}">
                <a16:creationId xmlns:a16="http://schemas.microsoft.com/office/drawing/2014/main" id="{4122A484-2466-82D8-F99D-C4FEC572EEF0}"/>
              </a:ext>
            </a:extLst>
          </p:cNvPr>
          <p:cNvSpPr/>
          <p:nvPr/>
        </p:nvSpPr>
        <p:spPr>
          <a:xfrm>
            <a:off x="6129443" y="4930812"/>
            <a:ext cx="4218130" cy="859336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Text 28">
            <a:extLst>
              <a:ext uri="{FF2B5EF4-FFF2-40B4-BE49-F238E27FC236}">
                <a16:creationId xmlns:a16="http://schemas.microsoft.com/office/drawing/2014/main" id="{02147B2B-4C9E-069B-6E6C-3DB04BBC4016}"/>
              </a:ext>
            </a:extLst>
          </p:cNvPr>
          <p:cNvSpPr/>
          <p:nvPr/>
        </p:nvSpPr>
        <p:spPr>
          <a:xfrm>
            <a:off x="6239170" y="5022252"/>
            <a:ext cx="4043903" cy="56266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thread polls kthread_should_stop()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while (!kthread_should_stop())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schedule_timeout_interruptible(100ms);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rmmod calls: kthread_stop(threads[i]);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040813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976F28C5-FB80-EDD5-020B-033606E51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7610" y="1956096"/>
            <a:ext cx="5087075" cy="536005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kumimoji="1" lang="en-US" altLang="zh-CN" dirty="0"/>
              <a:t>Why?</a:t>
            </a: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8171BDB8-B199-7238-2A0C-0D6384AF0B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Barrier </a:t>
            </a:r>
            <a:r>
              <a:rPr kumimoji="1" lang="en-US" altLang="zh-CN" dirty="0" err="1"/>
              <a:t>Synchronisation</a:t>
            </a:r>
            <a:endParaRPr kumimoji="1" lang="zh-CN" altLang="en-US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0977A4A-6B9C-DBE7-E1A9-CC9145C70797}"/>
              </a:ext>
            </a:extLst>
          </p:cNvPr>
          <p:cNvSpPr/>
          <p:nvPr/>
        </p:nvSpPr>
        <p:spPr>
          <a:xfrm>
            <a:off x="1706880" y="2908686"/>
            <a:ext cx="420624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8B9B764A-0341-A3DD-5A60-B387E78C562D}"/>
              </a:ext>
            </a:extLst>
          </p:cNvPr>
          <p:cNvSpPr/>
          <p:nvPr/>
        </p:nvSpPr>
        <p:spPr>
          <a:xfrm>
            <a:off x="1798320" y="2972694"/>
            <a:ext cx="2052828" cy="256032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5DDB59FB-0043-BA03-6DC0-5D1B1928E39F}"/>
              </a:ext>
            </a:extLst>
          </p:cNvPr>
          <p:cNvSpPr/>
          <p:nvPr/>
        </p:nvSpPr>
        <p:spPr>
          <a:xfrm>
            <a:off x="1798320" y="2972694"/>
            <a:ext cx="20528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 — pthread_barrier</a:t>
            </a:r>
            <a:endParaRPr lang="en-US" sz="9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49438A0-7611-709C-3DBD-6E11FABC4681}"/>
              </a:ext>
            </a:extLst>
          </p:cNvPr>
          <p:cNvSpPr/>
          <p:nvPr/>
        </p:nvSpPr>
        <p:spPr>
          <a:xfrm>
            <a:off x="1706880" y="3256158"/>
            <a:ext cx="4206240" cy="1344168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1EF55534-0D71-DF5E-783A-0BD845A08B1B}"/>
              </a:ext>
            </a:extLst>
          </p:cNvPr>
          <p:cNvSpPr/>
          <p:nvPr/>
        </p:nvSpPr>
        <p:spPr>
          <a:xfrm>
            <a:off x="1816608" y="3347598"/>
            <a:ext cx="3986784" cy="11612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pthread_barrier_t start_barrier;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pthread_barrier_init(&amp;start_barrier,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NULL, NUM_THREADS);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In each thread: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pthread_barrier_wait(&amp;start_barrier);</a:t>
            </a:r>
            <a:endParaRPr lang="en-US" sz="1050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44919F0-795D-68E7-EE59-7FF101A46502}"/>
              </a:ext>
            </a:extLst>
          </p:cNvPr>
          <p:cNvSpPr/>
          <p:nvPr/>
        </p:nvSpPr>
        <p:spPr>
          <a:xfrm>
            <a:off x="6096000" y="2908686"/>
            <a:ext cx="4251960" cy="173736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92C67AD4-24B0-DF61-B8F0-4D23581BB3F3}"/>
              </a:ext>
            </a:extLst>
          </p:cNvPr>
          <p:cNvSpPr/>
          <p:nvPr/>
        </p:nvSpPr>
        <p:spPr>
          <a:xfrm>
            <a:off x="6187440" y="2972694"/>
            <a:ext cx="1965960" cy="256032"/>
          </a:xfrm>
          <a:prstGeom prst="rect">
            <a:avLst/>
          </a:prstGeom>
          <a:solidFill>
            <a:srgbClr val="0D1B2A"/>
          </a:solidFill>
          <a:ln w="12700">
            <a:solidFill>
              <a:srgbClr val="0D1B2A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B94F7F48-2546-F308-5B1E-BD4452DAC88B}"/>
              </a:ext>
            </a:extLst>
          </p:cNvPr>
          <p:cNvSpPr/>
          <p:nvPr/>
        </p:nvSpPr>
        <p:spPr>
          <a:xfrm>
            <a:off x="6187440" y="2972694"/>
            <a:ext cx="196596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 — atomic barrier</a:t>
            </a:r>
            <a:endParaRPr lang="en-US" sz="9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BA9664E-D213-6AD1-A911-07825BB5D4B1}"/>
              </a:ext>
            </a:extLst>
          </p:cNvPr>
          <p:cNvSpPr/>
          <p:nvPr/>
        </p:nvSpPr>
        <p:spPr>
          <a:xfrm>
            <a:off x="6096000" y="3256158"/>
            <a:ext cx="4251960" cy="1344168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63781205-F192-B0B7-D032-F80C29E1E925}"/>
              </a:ext>
            </a:extLst>
          </p:cNvPr>
          <p:cNvSpPr/>
          <p:nvPr/>
        </p:nvSpPr>
        <p:spPr>
          <a:xfrm>
            <a:off x="6205728" y="3347598"/>
            <a:ext cx="4032504" cy="11612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static atomic_t barrier_count = ATOMIC_INIT(0);</a:t>
            </a:r>
            <a:endParaRPr lang="en-US" sz="1050" dirty="0"/>
          </a:p>
          <a:p>
            <a:pPr marL="0" indent="0">
              <a:buNone/>
            </a:pPr>
            <a:endParaRPr lang="en-US" sz="1050" dirty="0"/>
          </a:p>
          <a:p>
            <a:pPr marL="0" indent="0">
              <a:buNone/>
            </a:pPr>
            <a:r>
              <a:rPr lang="en-US" sz="1050" dirty="0" err="1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atomic_inc</a:t>
            </a: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(&amp;barrier_count);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while (atomic_read(&amp;barrier_count) &lt; N)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schedule(); </a:t>
            </a:r>
            <a:endParaRPr lang="en-US" sz="105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7044378F-6D65-8E2D-5534-091CE74D7B9F}"/>
              </a:ext>
            </a:extLst>
          </p:cNvPr>
          <p:cNvSpPr txBox="1"/>
          <p:nvPr/>
        </p:nvSpPr>
        <p:spPr>
          <a:xfrm>
            <a:off x="1798320" y="5062631"/>
            <a:ext cx="84222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All threads must start the hot-loop simultaneously to produce meaningful contention.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936311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B1C3EC9-98F6-1540-AB0B-5EF8D14C6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167" y="2022534"/>
            <a:ext cx="10267200" cy="1382400"/>
          </a:xfrm>
        </p:spPr>
        <p:txBody>
          <a:bodyPr/>
          <a:lstStyle/>
          <a:p>
            <a:r>
              <a:rPr lang="en-US" altLang="zh-CN" dirty="0"/>
              <a:t>Observations and Some Analysis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C9CF303-7D57-D44C-9067-E10B97FFE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63167" y="3819054"/>
            <a:ext cx="10265664" cy="1340999"/>
          </a:xfrm>
        </p:spPr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193979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92615DA-47AA-BD8A-7A74-B8E241F72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ULT Results</a:t>
            </a:r>
            <a:endParaRPr kumimoji="1" lang="zh-CN" altLang="en-US" dirty="0"/>
          </a:p>
        </p:txBody>
      </p:sp>
      <p:pic>
        <p:nvPicPr>
          <p:cNvPr id="12" name="图片 11" descr="表格&#10;&#10;AI 生成的内容可能不正确。">
            <a:extLst>
              <a:ext uri="{FF2B5EF4-FFF2-40B4-BE49-F238E27FC236}">
                <a16:creationId xmlns:a16="http://schemas.microsoft.com/office/drawing/2014/main" id="{02F46149-411F-3864-C116-89151E57F2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658" y="1722775"/>
            <a:ext cx="10674684" cy="396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362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4A608-7D3A-ED96-427E-6AAA0BC467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03FED202-CD02-002F-9D34-0C7FD71EB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KLT Results</a:t>
            </a:r>
            <a:endParaRPr kumimoji="1" lang="zh-CN" altLang="en-US" dirty="0"/>
          </a:p>
        </p:txBody>
      </p:sp>
      <p:pic>
        <p:nvPicPr>
          <p:cNvPr id="3" name="图片 2" descr="电脑屏幕的截图&#10;&#10;AI 生成的内容可能不正确。">
            <a:extLst>
              <a:ext uri="{FF2B5EF4-FFF2-40B4-BE49-F238E27FC236}">
                <a16:creationId xmlns:a16="http://schemas.microsoft.com/office/drawing/2014/main" id="{EF843BA5-6B12-DDDF-824B-9C21CFC0B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305" y="1683458"/>
            <a:ext cx="10722991" cy="398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257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D021FF21-671D-E93F-B76D-A80BAF115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Throughput Comparison</a:t>
            </a:r>
            <a:endParaRPr kumimoji="1" lang="zh-CN" altLang="en-US" dirty="0"/>
          </a:p>
        </p:txBody>
      </p:sp>
      <p:pic>
        <p:nvPicPr>
          <p:cNvPr id="10" name="图片 9" descr="图表, 条形图&#10;&#10;AI 生成的内容可能不正确。">
            <a:extLst>
              <a:ext uri="{FF2B5EF4-FFF2-40B4-BE49-F238E27FC236}">
                <a16:creationId xmlns:a16="http://schemas.microsoft.com/office/drawing/2014/main" id="{BE2F000E-F246-DFCB-F61D-6492D1D23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558" y="1608624"/>
            <a:ext cx="777240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957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7D636493-5271-57E1-7ECE-7B446E641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1 – </a:t>
            </a:r>
            <a:r>
              <a:rPr kumimoji="1" lang="en-US" altLang="zh-CN" i="1" dirty="0" err="1"/>
              <a:t>schedule_yield</a:t>
            </a:r>
            <a:r>
              <a:rPr kumimoji="1" lang="en-US" altLang="zh-CN" i="1" dirty="0"/>
              <a:t>() </a:t>
            </a:r>
            <a:r>
              <a:rPr kumimoji="1" lang="en-US" altLang="zh-CN" dirty="0"/>
              <a:t>vs </a:t>
            </a:r>
            <a:r>
              <a:rPr kumimoji="1" lang="en-US" altLang="zh-CN" i="1" dirty="0" err="1"/>
              <a:t>usleep</a:t>
            </a:r>
            <a:r>
              <a:rPr kumimoji="1" lang="en-US" altLang="zh-CN" i="1" dirty="0"/>
              <a:t>(): </a:t>
            </a:r>
            <a:r>
              <a:rPr kumimoji="1" lang="en-US" altLang="zh-CN" dirty="0"/>
              <a:t>Two different Mechanisms</a:t>
            </a:r>
            <a:endParaRPr kumimoji="1" lang="zh-CN" altLang="en-US" dirty="0"/>
          </a:p>
        </p:txBody>
      </p:sp>
      <p:sp>
        <p:nvSpPr>
          <p:cNvPr id="7" name="Shape 6">
            <a:extLst>
              <a:ext uri="{FF2B5EF4-FFF2-40B4-BE49-F238E27FC236}">
                <a16:creationId xmlns:a16="http://schemas.microsoft.com/office/drawing/2014/main" id="{90C76DD5-5D25-73CD-D050-7DE78B05D29F}"/>
              </a:ext>
            </a:extLst>
          </p:cNvPr>
          <p:cNvSpPr/>
          <p:nvPr/>
        </p:nvSpPr>
        <p:spPr>
          <a:xfrm>
            <a:off x="1685611" y="1929082"/>
            <a:ext cx="4206240" cy="438912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7">
            <a:extLst>
              <a:ext uri="{FF2B5EF4-FFF2-40B4-BE49-F238E27FC236}">
                <a16:creationId xmlns:a16="http://schemas.microsoft.com/office/drawing/2014/main" id="{B794099F-BD02-EC7E-A78C-ABAD93447232}"/>
              </a:ext>
            </a:extLst>
          </p:cNvPr>
          <p:cNvSpPr/>
          <p:nvPr/>
        </p:nvSpPr>
        <p:spPr>
          <a:xfrm>
            <a:off x="1777051" y="1965658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FFFFFF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sched_yield() / schedule()</a:t>
            </a:r>
            <a:endParaRPr lang="en-US" sz="1300" dirty="0"/>
          </a:p>
        </p:txBody>
      </p:sp>
      <p:sp>
        <p:nvSpPr>
          <p:cNvPr id="9" name="Text 8">
            <a:extLst>
              <a:ext uri="{FF2B5EF4-FFF2-40B4-BE49-F238E27FC236}">
                <a16:creationId xmlns:a16="http://schemas.microsoft.com/office/drawing/2014/main" id="{12BB74C8-E884-A52B-9B83-103DBC251681}"/>
              </a:ext>
            </a:extLst>
          </p:cNvPr>
          <p:cNvSpPr/>
          <p:nvPr/>
        </p:nvSpPr>
        <p:spPr>
          <a:xfrm>
            <a:off x="1777051" y="2422858"/>
            <a:ext cx="393192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Thread state: </a:t>
            </a:r>
            <a:r>
              <a:rPr lang="en-US" sz="11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TASK_RUNNING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(never sleeps)</a:t>
            </a:r>
            <a:endParaRPr lang="en-US" sz="1100" dirty="0"/>
          </a:p>
        </p:txBody>
      </p:sp>
      <p:sp>
        <p:nvSpPr>
          <p:cNvPr id="10" name="Text 9">
            <a:extLst>
              <a:ext uri="{FF2B5EF4-FFF2-40B4-BE49-F238E27FC236}">
                <a16:creationId xmlns:a16="http://schemas.microsoft.com/office/drawing/2014/main" id="{A641BEC0-060D-9482-389C-1D8C0FEECDAC}"/>
              </a:ext>
            </a:extLst>
          </p:cNvPr>
          <p:cNvSpPr/>
          <p:nvPr/>
        </p:nvSpPr>
        <p:spPr>
          <a:xfrm>
            <a:off x="1777051" y="2752042"/>
            <a:ext cx="393192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Moves to back of run queue.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Kernel still sees it as competing for CPU.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Linux records this as NON-VOLUNTARY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increments current-&gt;nivcsw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vol_csw stays = 0</a:t>
            </a:r>
            <a:endParaRPr lang="en-US" sz="1100" dirty="0"/>
          </a:p>
        </p:txBody>
      </p:sp>
      <p:sp>
        <p:nvSpPr>
          <p:cNvPr id="11" name="Shape 10">
            <a:extLst>
              <a:ext uri="{FF2B5EF4-FFF2-40B4-BE49-F238E27FC236}">
                <a16:creationId xmlns:a16="http://schemas.microsoft.com/office/drawing/2014/main" id="{CB7ABD2B-3A9C-C319-2B73-F97979D08825}"/>
              </a:ext>
            </a:extLst>
          </p:cNvPr>
          <p:cNvSpPr/>
          <p:nvPr/>
        </p:nvSpPr>
        <p:spPr>
          <a:xfrm>
            <a:off x="1685611" y="4434538"/>
            <a:ext cx="4206240" cy="1417320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1">
            <a:extLst>
              <a:ext uri="{FF2B5EF4-FFF2-40B4-BE49-F238E27FC236}">
                <a16:creationId xmlns:a16="http://schemas.microsoft.com/office/drawing/2014/main" id="{57E66848-958E-298A-F698-303A2DA3B3FE}"/>
              </a:ext>
            </a:extLst>
          </p:cNvPr>
          <p:cNvSpPr/>
          <p:nvPr/>
        </p:nvSpPr>
        <p:spPr>
          <a:xfrm>
            <a:off x="1795339" y="4525978"/>
            <a:ext cx="3986784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B group — B1, B2: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(i=0; i&lt;ITERS; i++) {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atomic_inc(&amp;shared_counter);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if (i % 10000 == 0)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schedule(); // stays RUNNABLE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Result: vol_csw = 0 always</a:t>
            </a:r>
            <a:endParaRPr lang="en-US" sz="1050" dirty="0"/>
          </a:p>
        </p:txBody>
      </p:sp>
      <p:sp>
        <p:nvSpPr>
          <p:cNvPr id="13" name="Shape 13">
            <a:extLst>
              <a:ext uri="{FF2B5EF4-FFF2-40B4-BE49-F238E27FC236}">
                <a16:creationId xmlns:a16="http://schemas.microsoft.com/office/drawing/2014/main" id="{87B86A7F-98B3-09FF-4A4D-F47705309A79}"/>
              </a:ext>
            </a:extLst>
          </p:cNvPr>
          <p:cNvSpPr/>
          <p:nvPr/>
        </p:nvSpPr>
        <p:spPr>
          <a:xfrm>
            <a:off x="6074731" y="1929082"/>
            <a:ext cx="4251960" cy="438912"/>
          </a:xfrm>
          <a:prstGeom prst="rect">
            <a:avLst/>
          </a:prstGeom>
          <a:solidFill>
            <a:srgbClr val="39D353"/>
          </a:solidFill>
          <a:ln w="12700">
            <a:solidFill>
              <a:srgbClr val="39D35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4" name="Text 14">
            <a:extLst>
              <a:ext uri="{FF2B5EF4-FFF2-40B4-BE49-F238E27FC236}">
                <a16:creationId xmlns:a16="http://schemas.microsoft.com/office/drawing/2014/main" id="{7820A439-E5C1-BAD1-6EC3-E0FBFCB057EE}"/>
              </a:ext>
            </a:extLst>
          </p:cNvPr>
          <p:cNvSpPr/>
          <p:nvPr/>
        </p:nvSpPr>
        <p:spPr>
          <a:xfrm>
            <a:off x="6166171" y="1965658"/>
            <a:ext cx="402336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usleep(1) / usleep_range(1,2)</a:t>
            </a:r>
            <a:endParaRPr lang="en-US" sz="1300" dirty="0"/>
          </a:p>
        </p:txBody>
      </p:sp>
      <p:sp>
        <p:nvSpPr>
          <p:cNvPr id="15" name="Text 15">
            <a:extLst>
              <a:ext uri="{FF2B5EF4-FFF2-40B4-BE49-F238E27FC236}">
                <a16:creationId xmlns:a16="http://schemas.microsoft.com/office/drawing/2014/main" id="{19F80249-3ABF-30F9-4A7C-C70BB20DC4BB}"/>
              </a:ext>
            </a:extLst>
          </p:cNvPr>
          <p:cNvSpPr/>
          <p:nvPr/>
        </p:nvSpPr>
        <p:spPr>
          <a:xfrm>
            <a:off x="6166171" y="2422858"/>
            <a:ext cx="402336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Thread state: </a:t>
            </a:r>
            <a:r>
              <a:rPr lang="en-US" sz="1100" b="1" dirty="0">
                <a:solidFill>
                  <a:srgbClr val="39D3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TASK_INTERRUPTIBLE</a:t>
            </a:r>
            <a:r>
              <a:rPr lang="en-US" sz="1100" dirty="0">
                <a:solidFill>
                  <a:srgbClr val="0000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(truly sleeps)</a:t>
            </a:r>
            <a:endParaRPr lang="en-US" sz="1100" dirty="0"/>
          </a:p>
        </p:txBody>
      </p:sp>
      <p:sp>
        <p:nvSpPr>
          <p:cNvPr id="16" name="Text 16">
            <a:extLst>
              <a:ext uri="{FF2B5EF4-FFF2-40B4-BE49-F238E27FC236}">
                <a16:creationId xmlns:a16="http://schemas.microsoft.com/office/drawing/2014/main" id="{1E7A4E4B-0C25-1BF3-F779-C7936E2A3EDA}"/>
              </a:ext>
            </a:extLst>
          </p:cNvPr>
          <p:cNvSpPr/>
          <p:nvPr/>
        </p:nvSpPr>
        <p:spPr>
          <a:xfrm>
            <a:off x="6166171" y="2752042"/>
            <a:ext cx="4023360" cy="1645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Calls nanosleep() → hrtimer set → removed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from run queue. Wakes after ≥ 1µs.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Linux records this as VOLUNTARY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increments current-&gt;nvcsw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vol_csw ≈ 100 per thread  ✓</a:t>
            </a:r>
            <a:endParaRPr lang="en-US" sz="1100" dirty="0"/>
          </a:p>
        </p:txBody>
      </p:sp>
      <p:sp>
        <p:nvSpPr>
          <p:cNvPr id="17" name="Shape 17">
            <a:extLst>
              <a:ext uri="{FF2B5EF4-FFF2-40B4-BE49-F238E27FC236}">
                <a16:creationId xmlns:a16="http://schemas.microsoft.com/office/drawing/2014/main" id="{2CFB0C1C-349A-0DFE-8EC2-FB6ECBEA23EE}"/>
              </a:ext>
            </a:extLst>
          </p:cNvPr>
          <p:cNvSpPr/>
          <p:nvPr/>
        </p:nvSpPr>
        <p:spPr>
          <a:xfrm>
            <a:off x="6074731" y="4434538"/>
            <a:ext cx="4251960" cy="1417320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8" name="Text 18">
            <a:extLst>
              <a:ext uri="{FF2B5EF4-FFF2-40B4-BE49-F238E27FC236}">
                <a16:creationId xmlns:a16="http://schemas.microsoft.com/office/drawing/2014/main" id="{7939BA70-AEB2-E27E-93EC-0F74F7F24698}"/>
              </a:ext>
            </a:extLst>
          </p:cNvPr>
          <p:cNvSpPr/>
          <p:nvPr/>
        </p:nvSpPr>
        <p:spPr>
          <a:xfrm>
            <a:off x="6184459" y="4525978"/>
            <a:ext cx="4032504" cy="12344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C group — C1, C2: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for (i=0; i&lt;ITERS; i++) {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atomic_inc(&amp;shared_counter);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if (i % 10000 == 0)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    usleep_range(1,2); // SLEEPS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}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// Result: vol_csw = ~100 per thread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057541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2AA4892C-9BFF-8927-0475-8F1981BD4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II – MESI Cache Coherency: Why Single-CPU is 3xFaster</a:t>
            </a:r>
            <a:endParaRPr kumimoji="1" lang="zh-CN" altLang="en-US" dirty="0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F6BE3797-8DDC-C7E1-B754-17B96111514F}"/>
              </a:ext>
            </a:extLst>
          </p:cNvPr>
          <p:cNvSpPr/>
          <p:nvPr/>
        </p:nvSpPr>
        <p:spPr>
          <a:xfrm>
            <a:off x="1333919" y="1858744"/>
            <a:ext cx="4160520" cy="397764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" name="Text 6">
            <a:extLst>
              <a:ext uri="{FF2B5EF4-FFF2-40B4-BE49-F238E27FC236}">
                <a16:creationId xmlns:a16="http://schemas.microsoft.com/office/drawing/2014/main" id="{16566E87-9599-D6C3-5FEC-4C2525F0B467}"/>
              </a:ext>
            </a:extLst>
          </p:cNvPr>
          <p:cNvSpPr/>
          <p:nvPr/>
        </p:nvSpPr>
        <p:spPr>
          <a:xfrm>
            <a:off x="1425359" y="1922752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E63946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Scenario A  —  4 CPUs</a:t>
            </a:r>
            <a:endParaRPr lang="en-US" sz="1300" dirty="0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5E84E78C-A9F0-6FF6-E653-C370126AC9B3}"/>
              </a:ext>
            </a:extLst>
          </p:cNvPr>
          <p:cNvSpPr/>
          <p:nvPr/>
        </p:nvSpPr>
        <p:spPr>
          <a:xfrm>
            <a:off x="1425359" y="2315944"/>
            <a:ext cx="3931920" cy="21031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Each CPU writes to shared_counter simultaneously.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MESI protocol: each write invalidates cache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lines on all other CPUs.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Other CPUs must re-fetch from L3/memory.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Each atomic op costs ~100–300 clock cycles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  (cross-core bus latency).</a:t>
            </a: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ULT: 87.4 M    KLT: 111.2 M</a:t>
            </a:r>
            <a:endParaRPr lang="en-US" sz="11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42528764-AA65-4482-147E-8954C1369880}"/>
              </a:ext>
            </a:extLst>
          </p:cNvPr>
          <p:cNvSpPr/>
          <p:nvPr/>
        </p:nvSpPr>
        <p:spPr>
          <a:xfrm>
            <a:off x="1425359" y="4455640"/>
            <a:ext cx="3931920" cy="34747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39D353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Scenario B2 / C2  —  1 CPU</a:t>
            </a:r>
            <a:endParaRPr lang="en-US" sz="1300" dirty="0"/>
          </a:p>
        </p:txBody>
      </p:sp>
      <p:sp>
        <p:nvSpPr>
          <p:cNvPr id="11" name="Text 9">
            <a:extLst>
              <a:ext uri="{FF2B5EF4-FFF2-40B4-BE49-F238E27FC236}">
                <a16:creationId xmlns:a16="http://schemas.microsoft.com/office/drawing/2014/main" id="{94788F1F-5A80-B654-9120-9AA7BCB07B65}"/>
              </a:ext>
            </a:extLst>
          </p:cNvPr>
          <p:cNvSpPr/>
          <p:nvPr/>
        </p:nvSpPr>
        <p:spPr>
          <a:xfrm>
            <a:off x="1425359" y="4830544"/>
            <a:ext cx="3931920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Only CPU0 works. shared_counter stays in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 cache permanently (Modified state).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invalidation signals. No bus traffic.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Each atomic op costs ~5–10 cycles (L1 hit).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→ ULT: 250.7 M    KLT: 344.9 M  (3× faster!)</a:t>
            </a:r>
            <a:endParaRPr lang="en-US" sz="1100" dirty="0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717B4369-283A-C477-1E2C-929D08BDCD88}"/>
              </a:ext>
            </a:extLst>
          </p:cNvPr>
          <p:cNvSpPr/>
          <p:nvPr/>
        </p:nvSpPr>
        <p:spPr>
          <a:xfrm>
            <a:off x="5677319" y="1858744"/>
            <a:ext cx="4297680" cy="397764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2BF9D9CD-797F-AC75-CFF6-3DCD56155D06}"/>
              </a:ext>
            </a:extLst>
          </p:cNvPr>
          <p:cNvSpPr/>
          <p:nvPr/>
        </p:nvSpPr>
        <p:spPr>
          <a:xfrm>
            <a:off x="5768759" y="1922752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E6394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4 CPUs — Cache Invalidation</a:t>
            </a:r>
            <a:endParaRPr lang="en-US" sz="1100" dirty="0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7B7A1805-8032-EB0D-4510-355BED492B2B}"/>
              </a:ext>
            </a:extLst>
          </p:cNvPr>
          <p:cNvSpPr/>
          <p:nvPr/>
        </p:nvSpPr>
        <p:spPr>
          <a:xfrm>
            <a:off x="5768759" y="2315944"/>
            <a:ext cx="1463040" cy="502920"/>
          </a:xfrm>
          <a:prstGeom prst="rect">
            <a:avLst/>
          </a:prstGeom>
          <a:solidFill>
            <a:srgbClr val="E63946"/>
          </a:solidFill>
          <a:ln w="12700">
            <a:solidFill>
              <a:srgbClr val="E63946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5" name="Text 13">
            <a:extLst>
              <a:ext uri="{FF2B5EF4-FFF2-40B4-BE49-F238E27FC236}">
                <a16:creationId xmlns:a16="http://schemas.microsoft.com/office/drawing/2014/main" id="{C31D29F4-CDFD-48A6-16BD-FB253E5E06CD}"/>
              </a:ext>
            </a:extLst>
          </p:cNvPr>
          <p:cNvSpPr/>
          <p:nvPr/>
        </p:nvSpPr>
        <p:spPr>
          <a:xfrm>
            <a:off x="5768759" y="2315944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CPU0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 Cache ✗</a:t>
            </a:r>
            <a:endParaRPr lang="en-US" sz="900" dirty="0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5173F287-A4A8-DB19-5D04-6EB90BDD2816}"/>
              </a:ext>
            </a:extLst>
          </p:cNvPr>
          <p:cNvSpPr/>
          <p:nvPr/>
        </p:nvSpPr>
        <p:spPr>
          <a:xfrm>
            <a:off x="7597559" y="2315944"/>
            <a:ext cx="1463040" cy="502920"/>
          </a:xfrm>
          <a:prstGeom prst="rect">
            <a:avLst/>
          </a:prstGeom>
          <a:solidFill>
            <a:srgbClr val="F4A261"/>
          </a:solidFill>
          <a:ln w="12700">
            <a:solidFill>
              <a:srgbClr val="F4A26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19DE03F0-363C-A04C-C691-4A3BC3632962}"/>
              </a:ext>
            </a:extLst>
          </p:cNvPr>
          <p:cNvSpPr/>
          <p:nvPr/>
        </p:nvSpPr>
        <p:spPr>
          <a:xfrm>
            <a:off x="7597559" y="2315944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CPU1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 Cache ✗</a:t>
            </a:r>
            <a:endParaRPr lang="en-US" sz="900" dirty="0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2AFD940C-6C8B-475A-F505-6614075EBC64}"/>
              </a:ext>
            </a:extLst>
          </p:cNvPr>
          <p:cNvSpPr/>
          <p:nvPr/>
        </p:nvSpPr>
        <p:spPr>
          <a:xfrm>
            <a:off x="5768759" y="3093184"/>
            <a:ext cx="1463040" cy="502920"/>
          </a:xfrm>
          <a:prstGeom prst="rect">
            <a:avLst/>
          </a:prstGeom>
          <a:solidFill>
            <a:srgbClr val="00B4D8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9" name="Text 17">
            <a:extLst>
              <a:ext uri="{FF2B5EF4-FFF2-40B4-BE49-F238E27FC236}">
                <a16:creationId xmlns:a16="http://schemas.microsoft.com/office/drawing/2014/main" id="{B4F9216E-52B0-BF30-E761-C51BD2D4E15E}"/>
              </a:ext>
            </a:extLst>
          </p:cNvPr>
          <p:cNvSpPr/>
          <p:nvPr/>
        </p:nvSpPr>
        <p:spPr>
          <a:xfrm>
            <a:off x="5768759" y="3093184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CPU2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 Cache ✗</a:t>
            </a:r>
            <a:endParaRPr lang="en-US" sz="900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A791A727-0CCF-68CE-74DB-60A5FCC16C42}"/>
              </a:ext>
            </a:extLst>
          </p:cNvPr>
          <p:cNvSpPr/>
          <p:nvPr/>
        </p:nvSpPr>
        <p:spPr>
          <a:xfrm>
            <a:off x="7597559" y="3093184"/>
            <a:ext cx="1463040" cy="50292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1" name="Text 19">
            <a:extLst>
              <a:ext uri="{FF2B5EF4-FFF2-40B4-BE49-F238E27FC236}">
                <a16:creationId xmlns:a16="http://schemas.microsoft.com/office/drawing/2014/main" id="{FEE7326E-B6BA-B1D6-B36C-5AA4F218E17D}"/>
              </a:ext>
            </a:extLst>
          </p:cNvPr>
          <p:cNvSpPr/>
          <p:nvPr/>
        </p:nvSpPr>
        <p:spPr>
          <a:xfrm>
            <a:off x="7597559" y="3093184"/>
            <a:ext cx="146304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CPU3</a:t>
            </a:r>
            <a:endParaRPr lang="en-US" sz="900" dirty="0"/>
          </a:p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 Cache ✗</a:t>
            </a:r>
            <a:endParaRPr lang="en-US" sz="900" dirty="0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6B0172F3-0347-9416-1659-CF87ADE8C001}"/>
              </a:ext>
            </a:extLst>
          </p:cNvPr>
          <p:cNvSpPr/>
          <p:nvPr/>
        </p:nvSpPr>
        <p:spPr>
          <a:xfrm>
            <a:off x="6591719" y="3980152"/>
            <a:ext cx="1645920" cy="365760"/>
          </a:xfrm>
          <a:prstGeom prst="rect">
            <a:avLst/>
          </a:prstGeom>
          <a:solidFill>
            <a:srgbClr val="E53935"/>
          </a:solidFill>
          <a:ln w="12700">
            <a:solidFill>
              <a:srgbClr val="E53935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3" name="Text 21">
            <a:extLst>
              <a:ext uri="{FF2B5EF4-FFF2-40B4-BE49-F238E27FC236}">
                <a16:creationId xmlns:a16="http://schemas.microsoft.com/office/drawing/2014/main" id="{ED4D7F8E-8980-581A-7808-EBD131F4E238}"/>
              </a:ext>
            </a:extLst>
          </p:cNvPr>
          <p:cNvSpPr/>
          <p:nvPr/>
        </p:nvSpPr>
        <p:spPr>
          <a:xfrm>
            <a:off x="6591719" y="3980152"/>
            <a:ext cx="164592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00" b="1" dirty="0">
                <a:solidFill>
                  <a:srgbClr val="F5F5F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INVALIDATE ⇆</a:t>
            </a:r>
            <a:endParaRPr lang="en-US" sz="900" dirty="0"/>
          </a:p>
        </p:txBody>
      </p:sp>
      <p:sp>
        <p:nvSpPr>
          <p:cNvPr id="24" name="Text 22">
            <a:extLst>
              <a:ext uri="{FF2B5EF4-FFF2-40B4-BE49-F238E27FC236}">
                <a16:creationId xmlns:a16="http://schemas.microsoft.com/office/drawing/2014/main" id="{8ECA6D14-9D98-203B-6D4E-35ECD8B62BF2}"/>
              </a:ext>
            </a:extLst>
          </p:cNvPr>
          <p:cNvSpPr/>
          <p:nvPr/>
        </p:nvSpPr>
        <p:spPr>
          <a:xfrm>
            <a:off x="5768759" y="4483072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39D35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 CPU — L1 Cache Always Hot</a:t>
            </a:r>
            <a:endParaRPr lang="en-US" sz="1100" dirty="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88AA6980-8626-AFD9-C917-CB95B50D4B0E}"/>
              </a:ext>
            </a:extLst>
          </p:cNvPr>
          <p:cNvSpPr/>
          <p:nvPr/>
        </p:nvSpPr>
        <p:spPr>
          <a:xfrm>
            <a:off x="6683159" y="4848832"/>
            <a:ext cx="1828800" cy="640080"/>
          </a:xfrm>
          <a:prstGeom prst="rect">
            <a:avLst/>
          </a:prstGeom>
          <a:solidFill>
            <a:srgbClr val="39D353"/>
          </a:solidFill>
          <a:ln w="12700">
            <a:solidFill>
              <a:srgbClr val="39D353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3A1AEB79-5D63-209D-C385-B3FC7F666450}"/>
              </a:ext>
            </a:extLst>
          </p:cNvPr>
          <p:cNvSpPr/>
          <p:nvPr/>
        </p:nvSpPr>
        <p:spPr>
          <a:xfrm>
            <a:off x="6683159" y="4848832"/>
            <a:ext cx="1828800" cy="6400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CPU0</a:t>
            </a:r>
            <a:endParaRPr lang="en-US" sz="1000" dirty="0"/>
          </a:p>
          <a:p>
            <a:pPr marL="0" indent="0" algn="ctr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L1 Cache ✓  HOT</a:t>
            </a:r>
            <a:endParaRPr lang="en-US" sz="1000" dirty="0"/>
          </a:p>
        </p:txBody>
      </p:sp>
      <p:sp>
        <p:nvSpPr>
          <p:cNvPr id="27" name="Text 25">
            <a:extLst>
              <a:ext uri="{FF2B5EF4-FFF2-40B4-BE49-F238E27FC236}">
                <a16:creationId xmlns:a16="http://schemas.microsoft.com/office/drawing/2014/main" id="{A2859EB7-3147-A5B2-D6EA-FFEC6D4F3F59}"/>
              </a:ext>
            </a:extLst>
          </p:cNvPr>
          <p:cNvSpPr/>
          <p:nvPr/>
        </p:nvSpPr>
        <p:spPr>
          <a:xfrm>
            <a:off x="5768759" y="5552920"/>
            <a:ext cx="41148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95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5–10 cycles  vs  100–300 cycles</a:t>
            </a:r>
            <a:endParaRPr lang="en-US" sz="950" dirty="0"/>
          </a:p>
        </p:txBody>
      </p:sp>
    </p:spTree>
    <p:extLst>
      <p:ext uri="{BB962C8B-B14F-4D97-AF65-F5344CB8AC3E}">
        <p14:creationId xmlns:p14="http://schemas.microsoft.com/office/powerpoint/2010/main" val="643127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4B3B5DF-DAF7-B946-AB06-11AE7FF11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7285" y="2329543"/>
            <a:ext cx="9923523" cy="3391101"/>
          </a:xfrm>
        </p:spPr>
        <p:txBody>
          <a:bodyPr anchor="t"/>
          <a:lstStyle/>
          <a:p>
            <a:r>
              <a:rPr lang="en-US" altLang="zh-CN" dirty="0"/>
              <a:t>Kernel Level Implementation – By Jin</a:t>
            </a:r>
          </a:p>
          <a:p>
            <a:pPr lvl="1"/>
            <a:r>
              <a:rPr lang="en-US" altLang="zh-CN" dirty="0"/>
              <a:t>Motivation</a:t>
            </a:r>
          </a:p>
          <a:p>
            <a:pPr lvl="1"/>
            <a:r>
              <a:rPr lang="en-US" altLang="zh-CN" dirty="0"/>
              <a:t>Experiment Design </a:t>
            </a:r>
          </a:p>
          <a:p>
            <a:pPr lvl="1"/>
            <a:r>
              <a:rPr lang="en-US" altLang="zh-CN" dirty="0"/>
              <a:t>Observations and Analysis</a:t>
            </a:r>
          </a:p>
          <a:p>
            <a:r>
              <a:rPr lang="en-US" altLang="zh-CN" dirty="0"/>
              <a:t>User-space Coroutines Implementation – By Zou</a:t>
            </a:r>
            <a:endParaRPr lang="zh-CN" altLang="en-US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BB6AA08-C32B-6F4E-8AB3-67AE085DA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7285" y="865998"/>
            <a:ext cx="9923522" cy="1351451"/>
          </a:xfrm>
        </p:spPr>
        <p:txBody>
          <a:bodyPr/>
          <a:lstStyle/>
          <a:p>
            <a:r>
              <a:rPr lang="en-US" altLang="zh-CN" dirty="0"/>
              <a:t>Contents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9231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BD00A499-1A4E-D251-EC74-B78339EBB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III – KLT vs ULT Performance &amp; Identity</a:t>
            </a:r>
            <a:endParaRPr kumimoji="1" lang="zh-CN" altLang="en-US" dirty="0"/>
          </a:p>
        </p:txBody>
      </p:sp>
      <p:sp>
        <p:nvSpPr>
          <p:cNvPr id="7" name="Text 5">
            <a:extLst>
              <a:ext uri="{FF2B5EF4-FFF2-40B4-BE49-F238E27FC236}">
                <a16:creationId xmlns:a16="http://schemas.microsoft.com/office/drawing/2014/main" id="{C6906CE4-6F7B-072D-25E4-9E1563B95C18}"/>
              </a:ext>
            </a:extLst>
          </p:cNvPr>
          <p:cNvSpPr/>
          <p:nvPr/>
        </p:nvSpPr>
        <p:spPr>
          <a:xfrm>
            <a:off x="1173145" y="1856935"/>
            <a:ext cx="8686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Baseline Performance (Scenario A, zero contention):</a:t>
            </a:r>
            <a:endParaRPr lang="en-US" sz="1300" dirty="0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FAAF42C-E7BF-B402-5C93-2C4F8FB0EC95}"/>
              </a:ext>
            </a:extLst>
          </p:cNvPr>
          <p:cNvSpPr/>
          <p:nvPr/>
        </p:nvSpPr>
        <p:spPr>
          <a:xfrm>
            <a:off x="2956225" y="2240983"/>
            <a:ext cx="3234114" cy="411480"/>
          </a:xfrm>
          <a:prstGeom prst="rect">
            <a:avLst/>
          </a:prstGeom>
          <a:solidFill>
            <a:srgbClr val="1B4F72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ABF59EB6-953B-B1C4-94A3-08657D3CE89A}"/>
              </a:ext>
            </a:extLst>
          </p:cNvPr>
          <p:cNvSpPr/>
          <p:nvPr/>
        </p:nvSpPr>
        <p:spPr>
          <a:xfrm>
            <a:off x="1173145" y="2240983"/>
            <a:ext cx="1737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  (pthread)</a:t>
            </a:r>
            <a:endParaRPr lang="en-US" sz="1200" dirty="0"/>
          </a:p>
        </p:txBody>
      </p:sp>
      <p:sp>
        <p:nvSpPr>
          <p:cNvPr id="10" name="Text 8">
            <a:extLst>
              <a:ext uri="{FF2B5EF4-FFF2-40B4-BE49-F238E27FC236}">
                <a16:creationId xmlns:a16="http://schemas.microsoft.com/office/drawing/2014/main" id="{02064644-4B1D-5E65-57E9-428EAA2C4A3A}"/>
              </a:ext>
            </a:extLst>
          </p:cNvPr>
          <p:cNvSpPr/>
          <p:nvPr/>
        </p:nvSpPr>
        <p:spPr>
          <a:xfrm>
            <a:off x="6236059" y="224098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87.3 Mops/s</a:t>
            </a:r>
            <a:endParaRPr lang="en-US" sz="1200" dirty="0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F6D9D375-712E-9D55-6D7B-3A7878F7E436}"/>
              </a:ext>
            </a:extLst>
          </p:cNvPr>
          <p:cNvSpPr/>
          <p:nvPr/>
        </p:nvSpPr>
        <p:spPr>
          <a:xfrm>
            <a:off x="2956225" y="2835343"/>
            <a:ext cx="4114800" cy="411480"/>
          </a:xfrm>
          <a:prstGeom prst="rect">
            <a:avLst/>
          </a:prstGeom>
          <a:solidFill>
            <a:srgbClr val="00B4D8"/>
          </a:solidFill>
          <a:ln w="12700">
            <a:solidFill>
              <a:srgbClr val="00B4D8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C7650320-2737-50E8-3A87-5A7300F3BD7B}"/>
              </a:ext>
            </a:extLst>
          </p:cNvPr>
          <p:cNvSpPr/>
          <p:nvPr/>
        </p:nvSpPr>
        <p:spPr>
          <a:xfrm>
            <a:off x="1173145" y="2835343"/>
            <a:ext cx="173736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 (kthread)</a:t>
            </a:r>
            <a:endParaRPr lang="en-US" sz="1200" dirty="0"/>
          </a:p>
        </p:txBody>
      </p:sp>
      <p:sp>
        <p:nvSpPr>
          <p:cNvPr id="13" name="Text 11">
            <a:extLst>
              <a:ext uri="{FF2B5EF4-FFF2-40B4-BE49-F238E27FC236}">
                <a16:creationId xmlns:a16="http://schemas.microsoft.com/office/drawing/2014/main" id="{1C87BE55-8DBA-10EE-CA9E-0BA5A7EDBFFD}"/>
              </a:ext>
            </a:extLst>
          </p:cNvPr>
          <p:cNvSpPr/>
          <p:nvPr/>
        </p:nvSpPr>
        <p:spPr>
          <a:xfrm>
            <a:off x="7116745" y="2835343"/>
            <a:ext cx="1371600" cy="41148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109.5 Mops/s</a:t>
            </a:r>
            <a:endParaRPr lang="en-US" sz="1200" dirty="0"/>
          </a:p>
        </p:txBody>
      </p:sp>
      <p:sp>
        <p:nvSpPr>
          <p:cNvPr id="14" name="Text 12">
            <a:extLst>
              <a:ext uri="{FF2B5EF4-FFF2-40B4-BE49-F238E27FC236}">
                <a16:creationId xmlns:a16="http://schemas.microsoft.com/office/drawing/2014/main" id="{14F532AD-0ABC-CD9B-E6DF-D877BB82C8A3}"/>
              </a:ext>
            </a:extLst>
          </p:cNvPr>
          <p:cNvSpPr/>
          <p:nvPr/>
        </p:nvSpPr>
        <p:spPr>
          <a:xfrm>
            <a:off x="6979585" y="2451295"/>
            <a:ext cx="1280160" cy="2743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F4A261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+27% faster</a:t>
            </a:r>
            <a:endParaRPr lang="en-US" sz="1100" dirty="0"/>
          </a:p>
        </p:txBody>
      </p:sp>
      <p:sp>
        <p:nvSpPr>
          <p:cNvPr id="19" name="Text 16">
            <a:extLst>
              <a:ext uri="{FF2B5EF4-FFF2-40B4-BE49-F238E27FC236}">
                <a16:creationId xmlns:a16="http://schemas.microsoft.com/office/drawing/2014/main" id="{218272BF-0647-868A-D676-06097A3B243F}"/>
              </a:ext>
            </a:extLst>
          </p:cNvPr>
          <p:cNvSpPr/>
          <p:nvPr/>
        </p:nvSpPr>
        <p:spPr>
          <a:xfrm>
            <a:off x="3092439" y="3747297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2" name="Text 18">
            <a:extLst>
              <a:ext uri="{FF2B5EF4-FFF2-40B4-BE49-F238E27FC236}">
                <a16:creationId xmlns:a16="http://schemas.microsoft.com/office/drawing/2014/main" id="{4C7C27DF-66AF-3E47-949D-63D4CE0976F2}"/>
              </a:ext>
            </a:extLst>
          </p:cNvPr>
          <p:cNvSpPr/>
          <p:nvPr/>
        </p:nvSpPr>
        <p:spPr>
          <a:xfrm>
            <a:off x="4327825" y="3713167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  <p:sp>
        <p:nvSpPr>
          <p:cNvPr id="26" name="Text 21">
            <a:extLst>
              <a:ext uri="{FF2B5EF4-FFF2-40B4-BE49-F238E27FC236}">
                <a16:creationId xmlns:a16="http://schemas.microsoft.com/office/drawing/2014/main" id="{632CAB1B-421D-F857-B94F-9C2D518059E4}"/>
              </a:ext>
            </a:extLst>
          </p:cNvPr>
          <p:cNvSpPr/>
          <p:nvPr/>
        </p:nvSpPr>
        <p:spPr>
          <a:xfrm>
            <a:off x="1173145" y="4417255"/>
            <a:ext cx="8686800" cy="29260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3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Thread Identity:</a:t>
            </a:r>
            <a:endParaRPr lang="en-US" sz="1300" dirty="0"/>
          </a:p>
        </p:txBody>
      </p:sp>
      <p:graphicFrame>
        <p:nvGraphicFramePr>
          <p:cNvPr id="27" name="Table 0">
            <a:extLst>
              <a:ext uri="{FF2B5EF4-FFF2-40B4-BE49-F238E27FC236}">
                <a16:creationId xmlns:a16="http://schemas.microsoft.com/office/drawing/2014/main" id="{8AEF1EA1-B690-F7EC-E8D0-C840345F5B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5806041"/>
              </p:ext>
            </p:extLst>
          </p:nvPr>
        </p:nvGraphicFramePr>
        <p:xfrm>
          <a:off x="1173145" y="5018633"/>
          <a:ext cx="8686800" cy="1173480"/>
        </p:xfrm>
        <a:graphic>
          <a:graphicData uri="http://schemas.openxmlformats.org/drawingml/2006/table">
            <a:tbl>
              <a:tblPr/>
              <a:tblGrid>
                <a:gridCol w="1737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373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PID (getpid)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TID (gettid)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task_struct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b="1" dirty="0">
                          <a:solidFill>
                            <a:srgbClr val="F5F5F5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Scheduling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D1B2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ULT pthread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1401 (shared all threads)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1402, 1403, 1404, 1405 (unique)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per process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Linux CFS (1:1)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52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050" b="1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KLT kthread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1767, 1768, 1769, 1770 (each unique)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5E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PID = TID (no separate TID)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4 independent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US" sz="1050" dirty="0">
                          <a:solidFill>
                            <a:srgbClr val="000000"/>
                          </a:solidFill>
                          <a:latin typeface="Calibri" pitchFamily="34" charset="0"/>
                          <a:ea typeface="Calibri" pitchFamily="34" charset="-122"/>
                          <a:cs typeface="Calibri" pitchFamily="34" charset="-120"/>
                        </a:rPr>
                        <a:t>Linux CFS (1:1)</a:t>
                      </a:r>
                      <a:endParaRPr lang="en-US" sz="105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CBD5E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BF3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6" name="Shape 13">
            <a:extLst>
              <a:ext uri="{FF2B5EF4-FFF2-40B4-BE49-F238E27FC236}">
                <a16:creationId xmlns:a16="http://schemas.microsoft.com/office/drawing/2014/main" id="{05B570EB-431A-B887-D4B0-83FC443AF6A6}"/>
              </a:ext>
            </a:extLst>
          </p:cNvPr>
          <p:cNvSpPr/>
          <p:nvPr/>
        </p:nvSpPr>
        <p:spPr>
          <a:xfrm>
            <a:off x="2589519" y="3614709"/>
            <a:ext cx="5245794" cy="899981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7" name="Text 14">
            <a:extLst>
              <a:ext uri="{FF2B5EF4-FFF2-40B4-BE49-F238E27FC236}">
                <a16:creationId xmlns:a16="http://schemas.microsoft.com/office/drawing/2014/main" id="{3A2365EB-2C11-718B-BBF8-F3011826B563}"/>
              </a:ext>
            </a:extLst>
          </p:cNvPr>
          <p:cNvSpPr/>
          <p:nvPr/>
        </p:nvSpPr>
        <p:spPr>
          <a:xfrm>
            <a:off x="1127425" y="3397699"/>
            <a:ext cx="8412480" cy="1554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Why KLT is 27% faster at baseline:</a:t>
            </a:r>
            <a:endParaRPr lang="en-US" sz="1200" dirty="0"/>
          </a:p>
        </p:txBody>
      </p:sp>
      <p:pic>
        <p:nvPicPr>
          <p:cNvPr id="38" name="Image 0" descr="preencoded.png">
            <a:extLst>
              <a:ext uri="{FF2B5EF4-FFF2-40B4-BE49-F238E27FC236}">
                <a16:creationId xmlns:a16="http://schemas.microsoft.com/office/drawing/2014/main" id="{58053C8A-E1BC-5BAB-ED3D-4B7F64A9A4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959" y="3691730"/>
            <a:ext cx="182880" cy="182880"/>
          </a:xfrm>
          <a:prstGeom prst="rect">
            <a:avLst/>
          </a:prstGeom>
        </p:spPr>
      </p:pic>
      <p:sp>
        <p:nvSpPr>
          <p:cNvPr id="39" name="Text 15">
            <a:extLst>
              <a:ext uri="{FF2B5EF4-FFF2-40B4-BE49-F238E27FC236}">
                <a16:creationId xmlns:a16="http://schemas.microsoft.com/office/drawing/2014/main" id="{BD60531D-36F0-6E6B-5BF2-799F893E23E9}"/>
              </a:ext>
            </a:extLst>
          </p:cNvPr>
          <p:cNvSpPr/>
          <p:nvPr/>
        </p:nvSpPr>
        <p:spPr>
          <a:xfrm>
            <a:off x="2909559" y="3664298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No syscall overhead</a:t>
            </a:r>
            <a:endParaRPr lang="en-US" sz="1000" dirty="0"/>
          </a:p>
        </p:txBody>
      </p:sp>
      <p:sp>
        <p:nvSpPr>
          <p:cNvPr id="40" name="Text 16">
            <a:extLst>
              <a:ext uri="{FF2B5EF4-FFF2-40B4-BE49-F238E27FC236}">
                <a16:creationId xmlns:a16="http://schemas.microsoft.com/office/drawing/2014/main" id="{3124EC67-9642-2AC9-CAB8-93195D95255F}"/>
              </a:ext>
            </a:extLst>
          </p:cNvPr>
          <p:cNvSpPr/>
          <p:nvPr/>
        </p:nvSpPr>
        <p:spPr>
          <a:xfrm>
            <a:off x="2909559" y="3902042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 runs in ring 0 — zero user↔kernel transitions during the hot loop</a:t>
            </a:r>
            <a:endParaRPr lang="en-US" sz="900" dirty="0"/>
          </a:p>
        </p:txBody>
      </p:sp>
      <p:pic>
        <p:nvPicPr>
          <p:cNvPr id="41" name="Image 1" descr="preencoded.png">
            <a:extLst>
              <a:ext uri="{FF2B5EF4-FFF2-40B4-BE49-F238E27FC236}">
                <a16:creationId xmlns:a16="http://schemas.microsoft.com/office/drawing/2014/main" id="{B10671E3-B673-3302-4A67-845EBAC0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5599" y="3691730"/>
            <a:ext cx="182880" cy="182880"/>
          </a:xfrm>
          <a:prstGeom prst="rect">
            <a:avLst/>
          </a:prstGeom>
        </p:spPr>
      </p:pic>
      <p:sp>
        <p:nvSpPr>
          <p:cNvPr id="42" name="Text 17">
            <a:extLst>
              <a:ext uri="{FF2B5EF4-FFF2-40B4-BE49-F238E27FC236}">
                <a16:creationId xmlns:a16="http://schemas.microsoft.com/office/drawing/2014/main" id="{47800360-1E2F-AA24-5611-CA88D2CD5C26}"/>
              </a:ext>
            </a:extLst>
          </p:cNvPr>
          <p:cNvSpPr/>
          <p:nvPr/>
        </p:nvSpPr>
        <p:spPr>
          <a:xfrm>
            <a:off x="5676565" y="3671649"/>
            <a:ext cx="2514600" cy="2286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D1B2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Direct struct access</a:t>
            </a:r>
            <a:endParaRPr lang="en-US" sz="1000" dirty="0"/>
          </a:p>
        </p:txBody>
      </p:sp>
      <p:sp>
        <p:nvSpPr>
          <p:cNvPr id="43" name="Text 18">
            <a:extLst>
              <a:ext uri="{FF2B5EF4-FFF2-40B4-BE49-F238E27FC236}">
                <a16:creationId xmlns:a16="http://schemas.microsoft.com/office/drawing/2014/main" id="{94BB814A-810F-69D5-2E43-56C035193D09}"/>
              </a:ext>
            </a:extLst>
          </p:cNvPr>
          <p:cNvSpPr/>
          <p:nvPr/>
        </p:nvSpPr>
        <p:spPr>
          <a:xfrm>
            <a:off x="5698221" y="3874610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900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CSW read: current-&gt;nvcsw directly vs. open()/read() on /proc (ULT)</a:t>
            </a:r>
            <a:endParaRPr lang="en-US" sz="900" dirty="0"/>
          </a:p>
        </p:txBody>
      </p:sp>
      <p:sp>
        <p:nvSpPr>
          <p:cNvPr id="46" name="Text 20">
            <a:extLst>
              <a:ext uri="{FF2B5EF4-FFF2-40B4-BE49-F238E27FC236}">
                <a16:creationId xmlns:a16="http://schemas.microsoft.com/office/drawing/2014/main" id="{CC03B244-1F0A-9505-2DFF-9FEA2E907C9D}"/>
              </a:ext>
            </a:extLst>
          </p:cNvPr>
          <p:cNvSpPr/>
          <p:nvPr/>
        </p:nvSpPr>
        <p:spPr>
          <a:xfrm>
            <a:off x="6979585" y="3867912"/>
            <a:ext cx="2514600" cy="5029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070503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3" name="Rectangle 3082">
            <a:extLst>
              <a:ext uri="{FF2B5EF4-FFF2-40B4-BE49-F238E27FC236}">
                <a16:creationId xmlns:a16="http://schemas.microsoft.com/office/drawing/2014/main" id="{E8BED655-2EC5-4704-ADD4-A91564533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85" name="Rectangle 3084">
            <a:extLst>
              <a:ext uri="{FF2B5EF4-FFF2-40B4-BE49-F238E27FC236}">
                <a16:creationId xmlns:a16="http://schemas.microsoft.com/office/drawing/2014/main" id="{CBA419E7-4B43-4FA7-846D-76D394A32F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87" name="Rectangle 3086">
            <a:extLst>
              <a:ext uri="{FF2B5EF4-FFF2-40B4-BE49-F238E27FC236}">
                <a16:creationId xmlns:a16="http://schemas.microsoft.com/office/drawing/2014/main" id="{F7D34090-8F5C-4A49-8452-7328D66324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1B55B7B2-03F9-46F2-AE7C-2AC5156F40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91" name="Rectangle 3090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93" name="Rectangle 3092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F207C298-BBDA-2946-B9D9-D457CECF1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0" y="863695"/>
            <a:ext cx="3511233" cy="377999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457200"/>
            <a:r>
              <a:rPr lang="en-US" altLang="zh-CN" sz="3100" cap="all">
                <a:solidFill>
                  <a:srgbClr val="FFFFFF"/>
                </a:solidFill>
              </a:rPr>
              <a:t>User-space Coroutines Implementation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8849B47-9C38-BF44-922D-DEF9C6B97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8621" y="4739780"/>
            <a:ext cx="3511233" cy="11470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altLang="zh-CN" sz="2000" cap="all">
                <a:solidFill>
                  <a:srgbClr val="FEB400"/>
                </a:solidFill>
              </a:rPr>
              <a:t>By Zou</a:t>
            </a:r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8620" y="457200"/>
            <a:ext cx="3511233" cy="91439"/>
          </a:xfrm>
          <a:prstGeom prst="rect">
            <a:avLst/>
          </a:prstGeom>
          <a:solidFill>
            <a:srgbClr val="FEB4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pic>
        <p:nvPicPr>
          <p:cNvPr id="3078" name="Picture 6" descr="卡通人物&#10;&#10;AI 生成的内容可能不正确。">
            <a:extLst>
              <a:ext uri="{FF2B5EF4-FFF2-40B4-BE49-F238E27FC236}">
                <a16:creationId xmlns:a16="http://schemas.microsoft.com/office/drawing/2014/main" id="{C2FB518C-E7F6-AA1E-5E23-DC5F9D78D3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5" r="13585" b="-1"/>
          <a:stretch>
            <a:fillRect/>
          </a:stretch>
        </p:blipFill>
        <p:spPr bwMode="auto">
          <a:xfrm>
            <a:off x="4654295" y="457200"/>
            <a:ext cx="7086151" cy="589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931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54EBCB47-E079-8145-ACD0-A7E22DA14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88814" y="2048887"/>
            <a:ext cx="5087075" cy="536005"/>
          </a:xfrm>
        </p:spPr>
        <p:txBody>
          <a:bodyPr/>
          <a:lstStyle/>
          <a:p>
            <a:r>
              <a:rPr lang="en-US" altLang="zh-CN" dirty="0"/>
              <a:t>Introduction to ucontext function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AA4184C-CC2D-694B-9F25-182F7D3C3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88814" y="2721804"/>
            <a:ext cx="5393100" cy="4052391"/>
          </a:xfrm>
        </p:spPr>
        <p:txBody>
          <a:bodyPr>
            <a:normAutofit/>
          </a:bodyPr>
          <a:lstStyle/>
          <a:p>
            <a:r>
              <a:rPr lang="en-US" altLang="zh-CN" dirty="0"/>
              <a:t>getcontext</a:t>
            </a:r>
          </a:p>
          <a:p>
            <a:pPr marL="0" indent="0">
              <a:buNone/>
            </a:pPr>
            <a:r>
              <a:rPr lang="en-US" altLang="zh-CN" dirty="0"/>
              <a:t>Retrieves and saves context.</a:t>
            </a:r>
          </a:p>
          <a:p>
            <a:endParaRPr lang="en-US" altLang="zh-CN" dirty="0"/>
          </a:p>
          <a:p>
            <a:r>
              <a:rPr lang="en-US" altLang="zh-CN" dirty="0"/>
              <a:t>makecontext</a:t>
            </a:r>
          </a:p>
          <a:p>
            <a:pPr marL="0" indent="0">
              <a:buNone/>
            </a:pPr>
            <a:r>
              <a:rPr lang="en-US" altLang="zh-CN" dirty="0"/>
              <a:t>Specifies function to be executed when this context is restored.</a:t>
            </a:r>
          </a:p>
          <a:p>
            <a:endParaRPr lang="en-US" altLang="zh-CN" dirty="0"/>
          </a:p>
          <a:p>
            <a:r>
              <a:rPr lang="en-US" altLang="zh-CN" dirty="0"/>
              <a:t>swapcontext</a:t>
            </a:r>
          </a:p>
          <a:p>
            <a:pPr marL="0" indent="0">
              <a:buNone/>
            </a:pPr>
            <a:r>
              <a:rPr lang="en-US" altLang="zh-CN" dirty="0"/>
              <a:t>Saves the current execution context.</a:t>
            </a:r>
          </a:p>
          <a:p>
            <a:pPr marL="0" indent="0">
              <a:buNone/>
            </a:pPr>
            <a:r>
              <a:rPr lang="en-US" altLang="zh-CN" dirty="0"/>
              <a:t>Restores another context.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1F4BA5D-7260-7C42-9521-BC1650AE8C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1195" y="2029276"/>
            <a:ext cx="5087073" cy="553373"/>
          </a:xfrm>
        </p:spPr>
        <p:txBody>
          <a:bodyPr/>
          <a:lstStyle/>
          <a:p>
            <a:r>
              <a:rPr lang="en-US" altLang="zh-CN" dirty="0"/>
              <a:t>Overview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49DA121-AAE1-8447-8DF5-6C89DB3D3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Advanced Option: User-Space Coroutines</a:t>
            </a:r>
            <a:endParaRPr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7408AD3B-D89F-ABF7-FDF5-E4E6327DA896}"/>
              </a:ext>
            </a:extLst>
          </p:cNvPr>
          <p:cNvSpPr txBox="1">
            <a:spLocks/>
          </p:cNvSpPr>
          <p:nvPr/>
        </p:nvSpPr>
        <p:spPr>
          <a:xfrm>
            <a:off x="427570" y="2721804"/>
            <a:ext cx="4545874" cy="293499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05992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29984" indent="-305992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99978" indent="-269993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1969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1960" indent="-2339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899953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99945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99938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99930" indent="-228594" algn="l" defTabSz="457189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According to the guidance, we implement a  </a:t>
            </a:r>
            <a:r>
              <a:rPr lang="en-US" altLang="zh-CN" b="1" dirty="0"/>
              <a:t>cooperative multitasking program</a:t>
            </a:r>
            <a:r>
              <a:rPr lang="en-US" altLang="zh-CN" dirty="0"/>
              <a:t> based on </a:t>
            </a:r>
            <a:r>
              <a:rPr lang="en-US" altLang="zh-CN" b="1" dirty="0"/>
              <a:t>user-space context switching</a:t>
            </a:r>
            <a:r>
              <a:rPr lang="en-US" altLang="zh-CN" dirty="0"/>
              <a:t>. It leverages the  &lt;</a:t>
            </a:r>
            <a:r>
              <a:rPr lang="en-US" altLang="zh-CN" b="1" i="1" dirty="0"/>
              <a:t>ucontext.h</a:t>
            </a:r>
            <a:r>
              <a:rPr lang="en-US" altLang="zh-CN" dirty="0"/>
              <a:t>&gt; series of functions to manually save and restore context. </a:t>
            </a:r>
          </a:p>
          <a:p>
            <a:r>
              <a:rPr lang="en-US" altLang="zh-CN" dirty="0"/>
              <a:t>This mechanism enables non-preemptive multitasking concurrency.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2222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66A778-EF1C-3C50-2ED9-A953FD292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8CA4FDCB-7549-0417-F561-D53A16CF4D56}"/>
              </a:ext>
            </a:extLst>
          </p:cNvPr>
          <p:cNvSpPr/>
          <p:nvPr/>
        </p:nvSpPr>
        <p:spPr>
          <a:xfrm>
            <a:off x="1718640" y="3855478"/>
            <a:ext cx="2825887" cy="1231456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61A4348C-62E8-1C21-A935-4C61E2CA0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98" y="1689845"/>
            <a:ext cx="5165837" cy="4990606"/>
          </a:xfrm>
        </p:spPr>
        <p:txBody>
          <a:bodyPr/>
          <a:lstStyle/>
          <a:p>
            <a:r>
              <a:rPr lang="en-US" altLang="zh-CN" b="1" dirty="0"/>
              <a:t>Coroutine Pool Initialization</a:t>
            </a:r>
          </a:p>
          <a:p>
            <a:pPr marL="0" indent="0">
              <a:buNone/>
            </a:pPr>
            <a:r>
              <a:rPr lang="en-US" altLang="zh-CN" dirty="0"/>
              <a:t>Independent memory stack. </a:t>
            </a:r>
          </a:p>
          <a:p>
            <a:pPr marL="0" indent="0">
              <a:buNone/>
            </a:pPr>
            <a:r>
              <a:rPr lang="en-US" altLang="zh-CN" dirty="0"/>
              <a:t>Simulates workloads using iterative loop.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Save the Main Thread Context </a:t>
            </a:r>
          </a:p>
          <a:p>
            <a:pPr marL="0" indent="0">
              <a:buNone/>
            </a:pPr>
            <a:r>
              <a:rPr lang="en-US" altLang="zh-CN" dirty="0"/>
              <a:t>Invoke function </a:t>
            </a:r>
            <a:r>
              <a:rPr lang="en-US" altLang="zh-CN" b="1" i="1" dirty="0"/>
              <a:t>getcontext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en-US" altLang="zh-CN" dirty="0"/>
              <a:t>Save the context of the Main function.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Switching to Sub-Coroutine </a:t>
            </a:r>
          </a:p>
          <a:p>
            <a:pPr marL="0" indent="0">
              <a:buNone/>
            </a:pPr>
            <a:r>
              <a:rPr lang="en-US" altLang="zh-CN" dirty="0"/>
              <a:t>Invoke function </a:t>
            </a:r>
            <a:r>
              <a:rPr lang="en-US" altLang="zh-CN" b="1" i="1" dirty="0"/>
              <a:t>swapcontext</a:t>
            </a:r>
            <a:r>
              <a:rPr lang="en-US" altLang="zh-CN" dirty="0"/>
              <a:t>.</a:t>
            </a:r>
          </a:p>
          <a:p>
            <a:pPr marL="0" indent="0">
              <a:buNone/>
            </a:pPr>
            <a:r>
              <a:rPr lang="en-US" altLang="zh-CN" dirty="0"/>
              <a:t>Transfer control to coroutine.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ACED8627-2BC5-3AD1-DA4A-3221ACDF1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Advanced Option: User-Space Coroutines</a:t>
            </a:r>
            <a:endParaRPr lang="zh-CN" altLang="en-US" dirty="0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810B0DBE-91C9-2FE2-76B5-93B7D49CAABB}"/>
              </a:ext>
            </a:extLst>
          </p:cNvPr>
          <p:cNvSpPr/>
          <p:nvPr/>
        </p:nvSpPr>
        <p:spPr>
          <a:xfrm>
            <a:off x="2670842" y="1608624"/>
            <a:ext cx="947854" cy="490654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BB47CFF9-6780-7E6C-9B35-3C0F4C46B7B5}"/>
              </a:ext>
            </a:extLst>
          </p:cNvPr>
          <p:cNvSpPr/>
          <p:nvPr/>
        </p:nvSpPr>
        <p:spPr>
          <a:xfrm>
            <a:off x="2657657" y="2349428"/>
            <a:ext cx="947854" cy="490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FEEF3795-1A50-CC1F-E7EA-821550252D44}"/>
              </a:ext>
            </a:extLst>
          </p:cNvPr>
          <p:cNvSpPr/>
          <p:nvPr/>
        </p:nvSpPr>
        <p:spPr>
          <a:xfrm>
            <a:off x="2657657" y="3132585"/>
            <a:ext cx="947854" cy="490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2E61378-A2C6-ED0F-B0A8-CC5686E0550F}"/>
              </a:ext>
            </a:extLst>
          </p:cNvPr>
          <p:cNvSpPr txBox="1"/>
          <p:nvPr/>
        </p:nvSpPr>
        <p:spPr>
          <a:xfrm>
            <a:off x="2645368" y="3944988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/>
              <a:t>scheduler</a:t>
            </a:r>
            <a:endParaRPr lang="zh-CN" altLang="en-US" sz="1600" b="1" i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4F115CC8-0780-4117-12C6-49D9E3175F76}"/>
              </a:ext>
            </a:extLst>
          </p:cNvPr>
          <p:cNvSpPr/>
          <p:nvPr/>
        </p:nvSpPr>
        <p:spPr>
          <a:xfrm>
            <a:off x="2657657" y="5457335"/>
            <a:ext cx="947854" cy="490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2CDFC96C-BE0F-B59C-2D4C-5D66D9A5DAA7}"/>
              </a:ext>
            </a:extLst>
          </p:cNvPr>
          <p:cNvSpPr/>
          <p:nvPr/>
        </p:nvSpPr>
        <p:spPr>
          <a:xfrm>
            <a:off x="2593425" y="6189797"/>
            <a:ext cx="947854" cy="490654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76EA8669-BAD5-96B7-8D97-44F5352731CD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3144769" y="2099278"/>
            <a:ext cx="0" cy="241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FE2A3695-345B-E119-D186-8542E2E07DC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131584" y="2840082"/>
            <a:ext cx="0" cy="292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5FFD3BC7-64BE-6114-2562-250D331CB617}"/>
              </a:ext>
            </a:extLst>
          </p:cNvPr>
          <p:cNvCxnSpPr>
            <a:cxnSpLocks/>
            <a:stCxn id="8" idx="2"/>
            <a:endCxn id="54" idx="0"/>
          </p:cNvCxnSpPr>
          <p:nvPr/>
        </p:nvCxnSpPr>
        <p:spPr>
          <a:xfrm>
            <a:off x="3131584" y="3623239"/>
            <a:ext cx="0" cy="23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F3618B0C-5519-26BE-4B81-0BADC88EE337}"/>
              </a:ext>
            </a:extLst>
          </p:cNvPr>
          <p:cNvCxnSpPr>
            <a:cxnSpLocks/>
            <a:stCxn id="54" idx="2"/>
            <a:endCxn id="11" idx="0"/>
          </p:cNvCxnSpPr>
          <p:nvPr/>
        </p:nvCxnSpPr>
        <p:spPr>
          <a:xfrm>
            <a:off x="3131584" y="5086934"/>
            <a:ext cx="0" cy="370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241C3A0C-BD65-9321-A17E-8619A868F292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flipH="1">
            <a:off x="3128684" y="5947989"/>
            <a:ext cx="2900" cy="24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08B6F8CF-77B0-DF52-3F4F-76FDB814915B}"/>
              </a:ext>
            </a:extLst>
          </p:cNvPr>
          <p:cNvCxnSpPr>
            <a:cxnSpLocks/>
            <a:stCxn id="54" idx="3"/>
            <a:endCxn id="7" idx="3"/>
          </p:cNvCxnSpPr>
          <p:nvPr/>
        </p:nvCxnSpPr>
        <p:spPr>
          <a:xfrm flipH="1" flipV="1">
            <a:off x="3605511" y="2594755"/>
            <a:ext cx="939016" cy="1876451"/>
          </a:xfrm>
          <a:prstGeom prst="bentConnector3">
            <a:avLst>
              <a:gd name="adj1" fmla="val -243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CC0E23F0-4903-7E13-7B5A-C730C94BF81A}"/>
              </a:ext>
            </a:extLst>
          </p:cNvPr>
          <p:cNvSpPr txBox="1"/>
          <p:nvPr/>
        </p:nvSpPr>
        <p:spPr>
          <a:xfrm>
            <a:off x="366831" y="5086934"/>
            <a:ext cx="171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all thread tasks completed?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5F22178E-F9F4-A6A0-B230-44810836F319}"/>
              </a:ext>
            </a:extLst>
          </p:cNvPr>
          <p:cNvSpPr txBox="1"/>
          <p:nvPr/>
        </p:nvSpPr>
        <p:spPr>
          <a:xfrm>
            <a:off x="4704984" y="449846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324DE8E9-2C39-0DDF-CF96-E115D72195E1}"/>
              </a:ext>
            </a:extLst>
          </p:cNvPr>
          <p:cNvSpPr txBox="1"/>
          <p:nvPr/>
        </p:nvSpPr>
        <p:spPr>
          <a:xfrm>
            <a:off x="3238950" y="5093962"/>
            <a:ext cx="45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9AEB40F0-C453-757D-76CE-7EBC7691CD50}"/>
              </a:ext>
            </a:extLst>
          </p:cNvPr>
          <p:cNvSpPr/>
          <p:nvPr/>
        </p:nvSpPr>
        <p:spPr>
          <a:xfrm>
            <a:off x="1771463" y="4471205"/>
            <a:ext cx="641066" cy="3693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1</a:t>
            </a:r>
            <a:endParaRPr lang="zh-CN" altLang="en-US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F21EF4E6-8967-CB3C-C635-74E59B8192A5}"/>
              </a:ext>
            </a:extLst>
          </p:cNvPr>
          <p:cNvSpPr/>
          <p:nvPr/>
        </p:nvSpPr>
        <p:spPr>
          <a:xfrm>
            <a:off x="2505301" y="4471206"/>
            <a:ext cx="619477" cy="369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2</a:t>
            </a:r>
            <a:endParaRPr lang="zh-CN" altLang="en-US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F3F7A0B6-0487-5A45-BE6D-209940A0EC6F}"/>
              </a:ext>
            </a:extLst>
          </p:cNvPr>
          <p:cNvSpPr/>
          <p:nvPr/>
        </p:nvSpPr>
        <p:spPr>
          <a:xfrm>
            <a:off x="3799894" y="4479107"/>
            <a:ext cx="619476" cy="369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</a:t>
            </a:r>
            <a:endParaRPr lang="zh-CN" altLang="en-US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5270988A-C829-B16E-E62F-D7DAA2CADC7F}"/>
              </a:ext>
            </a:extLst>
          </p:cNvPr>
          <p:cNvSpPr txBox="1"/>
          <p:nvPr/>
        </p:nvSpPr>
        <p:spPr>
          <a:xfrm>
            <a:off x="3239524" y="43810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928427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98755-D34B-BC23-91EA-253D9D599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矩形: 圆角 53">
            <a:extLst>
              <a:ext uri="{FF2B5EF4-FFF2-40B4-BE49-F238E27FC236}">
                <a16:creationId xmlns:a16="http://schemas.microsoft.com/office/drawing/2014/main" id="{BD287775-B3E1-91BD-DE33-0736CABF37B4}"/>
              </a:ext>
            </a:extLst>
          </p:cNvPr>
          <p:cNvSpPr/>
          <p:nvPr/>
        </p:nvSpPr>
        <p:spPr>
          <a:xfrm>
            <a:off x="1718640" y="3855478"/>
            <a:ext cx="2825887" cy="1231456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内容占位符 1">
            <a:extLst>
              <a:ext uri="{FF2B5EF4-FFF2-40B4-BE49-F238E27FC236}">
                <a16:creationId xmlns:a16="http://schemas.microsoft.com/office/drawing/2014/main" id="{D67D8C13-9B9A-A431-9039-8E9F7B0B92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7098" y="1689845"/>
            <a:ext cx="5165837" cy="4990606"/>
          </a:xfrm>
        </p:spPr>
        <p:txBody>
          <a:bodyPr>
            <a:normAutofit/>
          </a:bodyPr>
          <a:lstStyle/>
          <a:p>
            <a:r>
              <a:rPr lang="en-US" altLang="zh-CN" b="1" dirty="0"/>
              <a:t>Coroutine task</a:t>
            </a:r>
          </a:p>
          <a:p>
            <a:pPr marL="0" indent="0">
              <a:buNone/>
            </a:pPr>
            <a:r>
              <a:rPr lang="en-US" altLang="zh-CN" dirty="0"/>
              <a:t>A coroutine completes an iteration.</a:t>
            </a:r>
          </a:p>
          <a:p>
            <a:pPr marL="0" indent="0">
              <a:buNone/>
            </a:pPr>
            <a:r>
              <a:rPr lang="en-US" altLang="zh-CN" dirty="0"/>
              <a:t>Requests the scheduler to switch to another coroutine.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Scheduler</a:t>
            </a:r>
          </a:p>
          <a:p>
            <a:pPr marL="0" indent="0">
              <a:buNone/>
            </a:pPr>
            <a:r>
              <a:rPr lang="en-US" altLang="zh-CN" dirty="0"/>
              <a:t>Traverses the coroutine list.</a:t>
            </a:r>
          </a:p>
          <a:p>
            <a:pPr marL="0" indent="0">
              <a:buNone/>
            </a:pPr>
            <a:r>
              <a:rPr lang="en-US" altLang="zh-CN" dirty="0"/>
              <a:t>Search for the first coroutine which has not finished. </a:t>
            </a:r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b="1" dirty="0"/>
              <a:t>Return to Main </a:t>
            </a:r>
          </a:p>
          <a:p>
            <a:pPr marL="0" indent="0">
              <a:buNone/>
            </a:pPr>
            <a:r>
              <a:rPr lang="en-US" altLang="zh-CN" dirty="0"/>
              <a:t>Return to the main thread.</a:t>
            </a:r>
          </a:p>
          <a:p>
            <a:pPr marL="0" indent="0">
              <a:buNone/>
            </a:pPr>
            <a:r>
              <a:rPr lang="en-US" altLang="zh-CN" dirty="0"/>
              <a:t>Print logs, and terminate.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25C144CE-0F1E-BEA4-D217-068AAEE9C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306" y="593424"/>
            <a:ext cx="10521388" cy="1015200"/>
          </a:xfrm>
        </p:spPr>
        <p:txBody>
          <a:bodyPr/>
          <a:lstStyle/>
          <a:p>
            <a:r>
              <a:rPr lang="en-US" altLang="zh-CN" dirty="0"/>
              <a:t>Advanced Option: User-Space Coroutines</a:t>
            </a:r>
            <a:endParaRPr lang="zh-CN" altLang="en-US" dirty="0"/>
          </a:p>
        </p:txBody>
      </p:sp>
      <p:sp>
        <p:nvSpPr>
          <p:cNvPr id="4" name="平行四边形 3">
            <a:extLst>
              <a:ext uri="{FF2B5EF4-FFF2-40B4-BE49-F238E27FC236}">
                <a16:creationId xmlns:a16="http://schemas.microsoft.com/office/drawing/2014/main" id="{06C674A1-75CD-CEC1-233A-FEF8A0CC7599}"/>
              </a:ext>
            </a:extLst>
          </p:cNvPr>
          <p:cNvSpPr/>
          <p:nvPr/>
        </p:nvSpPr>
        <p:spPr>
          <a:xfrm>
            <a:off x="2670842" y="1608624"/>
            <a:ext cx="947854" cy="490654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矩形: 圆角 6">
            <a:extLst>
              <a:ext uri="{FF2B5EF4-FFF2-40B4-BE49-F238E27FC236}">
                <a16:creationId xmlns:a16="http://schemas.microsoft.com/office/drawing/2014/main" id="{F12311BF-0457-6B93-0257-3C2A33A7CEA1}"/>
              </a:ext>
            </a:extLst>
          </p:cNvPr>
          <p:cNvSpPr/>
          <p:nvPr/>
        </p:nvSpPr>
        <p:spPr>
          <a:xfrm>
            <a:off x="2657657" y="2349428"/>
            <a:ext cx="947854" cy="490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矩形: 圆角 7">
            <a:extLst>
              <a:ext uri="{FF2B5EF4-FFF2-40B4-BE49-F238E27FC236}">
                <a16:creationId xmlns:a16="http://schemas.microsoft.com/office/drawing/2014/main" id="{403A508E-CBFC-F3B7-755B-FACA9B9CFFC6}"/>
              </a:ext>
            </a:extLst>
          </p:cNvPr>
          <p:cNvSpPr/>
          <p:nvPr/>
        </p:nvSpPr>
        <p:spPr>
          <a:xfrm>
            <a:off x="2657657" y="3132585"/>
            <a:ext cx="947854" cy="490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yield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53FE5B14-EEDD-D983-4899-F6672CA2E94B}"/>
              </a:ext>
            </a:extLst>
          </p:cNvPr>
          <p:cNvSpPr txBox="1"/>
          <p:nvPr/>
        </p:nvSpPr>
        <p:spPr>
          <a:xfrm>
            <a:off x="2645368" y="3944988"/>
            <a:ext cx="10005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/>
              <a:t>scheduler</a:t>
            </a:r>
            <a:endParaRPr lang="zh-CN" altLang="en-US" sz="1600" b="1" i="1" dirty="0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D6E0EFDE-D050-310C-AF6D-3ACBA0BA4FDA}"/>
              </a:ext>
            </a:extLst>
          </p:cNvPr>
          <p:cNvSpPr/>
          <p:nvPr/>
        </p:nvSpPr>
        <p:spPr>
          <a:xfrm>
            <a:off x="2657657" y="5457335"/>
            <a:ext cx="947854" cy="49065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return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平行四边形 11">
            <a:extLst>
              <a:ext uri="{FF2B5EF4-FFF2-40B4-BE49-F238E27FC236}">
                <a16:creationId xmlns:a16="http://schemas.microsoft.com/office/drawing/2014/main" id="{0216895B-C8E4-35EC-F8F1-C1AA49394B13}"/>
              </a:ext>
            </a:extLst>
          </p:cNvPr>
          <p:cNvSpPr/>
          <p:nvPr/>
        </p:nvSpPr>
        <p:spPr>
          <a:xfrm>
            <a:off x="2593425" y="6189797"/>
            <a:ext cx="947854" cy="490654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exit</a:t>
            </a:r>
            <a:endParaRPr lang="zh-CN" altLang="en-US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C0B20370-C71C-5249-3944-5426361818FC}"/>
              </a:ext>
            </a:extLst>
          </p:cNvPr>
          <p:cNvCxnSpPr>
            <a:cxnSpLocks/>
            <a:stCxn id="4" idx="4"/>
          </p:cNvCxnSpPr>
          <p:nvPr/>
        </p:nvCxnSpPr>
        <p:spPr>
          <a:xfrm>
            <a:off x="3144769" y="2099278"/>
            <a:ext cx="0" cy="241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>
            <a:extLst>
              <a:ext uri="{FF2B5EF4-FFF2-40B4-BE49-F238E27FC236}">
                <a16:creationId xmlns:a16="http://schemas.microsoft.com/office/drawing/2014/main" id="{12CC2B71-9026-4C1E-5B51-4794203718F1}"/>
              </a:ext>
            </a:extLst>
          </p:cNvPr>
          <p:cNvCxnSpPr>
            <a:cxnSpLocks/>
            <a:stCxn id="7" idx="2"/>
            <a:endCxn id="8" idx="0"/>
          </p:cNvCxnSpPr>
          <p:nvPr/>
        </p:nvCxnSpPr>
        <p:spPr>
          <a:xfrm>
            <a:off x="3131584" y="2840082"/>
            <a:ext cx="0" cy="2925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>
            <a:extLst>
              <a:ext uri="{FF2B5EF4-FFF2-40B4-BE49-F238E27FC236}">
                <a16:creationId xmlns:a16="http://schemas.microsoft.com/office/drawing/2014/main" id="{95A718D6-1FCC-F97C-DCDC-1F52B95CD82A}"/>
              </a:ext>
            </a:extLst>
          </p:cNvPr>
          <p:cNvCxnSpPr>
            <a:cxnSpLocks/>
            <a:stCxn id="8" idx="2"/>
            <a:endCxn id="54" idx="0"/>
          </p:cNvCxnSpPr>
          <p:nvPr/>
        </p:nvCxnSpPr>
        <p:spPr>
          <a:xfrm>
            <a:off x="3131584" y="3623239"/>
            <a:ext cx="0" cy="2322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>
            <a:extLst>
              <a:ext uri="{FF2B5EF4-FFF2-40B4-BE49-F238E27FC236}">
                <a16:creationId xmlns:a16="http://schemas.microsoft.com/office/drawing/2014/main" id="{65CB0CB0-E250-36AE-3A7E-D8B5829A9CA1}"/>
              </a:ext>
            </a:extLst>
          </p:cNvPr>
          <p:cNvCxnSpPr>
            <a:cxnSpLocks/>
            <a:stCxn id="54" idx="2"/>
            <a:endCxn id="11" idx="0"/>
          </p:cNvCxnSpPr>
          <p:nvPr/>
        </p:nvCxnSpPr>
        <p:spPr>
          <a:xfrm>
            <a:off x="3131584" y="5086934"/>
            <a:ext cx="0" cy="370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>
            <a:extLst>
              <a:ext uri="{FF2B5EF4-FFF2-40B4-BE49-F238E27FC236}">
                <a16:creationId xmlns:a16="http://schemas.microsoft.com/office/drawing/2014/main" id="{0F3B6901-336A-90F5-A59B-0C7F838C8600}"/>
              </a:ext>
            </a:extLst>
          </p:cNvPr>
          <p:cNvCxnSpPr>
            <a:cxnSpLocks/>
            <a:stCxn id="11" idx="2"/>
            <a:endCxn id="12" idx="1"/>
          </p:cNvCxnSpPr>
          <p:nvPr/>
        </p:nvCxnSpPr>
        <p:spPr>
          <a:xfrm flipH="1">
            <a:off x="3128684" y="5947989"/>
            <a:ext cx="2900" cy="2418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连接符: 肘形 38">
            <a:extLst>
              <a:ext uri="{FF2B5EF4-FFF2-40B4-BE49-F238E27FC236}">
                <a16:creationId xmlns:a16="http://schemas.microsoft.com/office/drawing/2014/main" id="{FC75EA80-565B-2367-6F79-B9471A87D0F5}"/>
              </a:ext>
            </a:extLst>
          </p:cNvPr>
          <p:cNvCxnSpPr>
            <a:cxnSpLocks/>
            <a:stCxn id="54" idx="3"/>
            <a:endCxn id="7" idx="3"/>
          </p:cNvCxnSpPr>
          <p:nvPr/>
        </p:nvCxnSpPr>
        <p:spPr>
          <a:xfrm flipH="1" flipV="1">
            <a:off x="3605511" y="2594755"/>
            <a:ext cx="939016" cy="1876451"/>
          </a:xfrm>
          <a:prstGeom prst="bentConnector3">
            <a:avLst>
              <a:gd name="adj1" fmla="val -24345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97DA170C-C38F-F67B-08C9-57F7076FEDD1}"/>
              </a:ext>
            </a:extLst>
          </p:cNvPr>
          <p:cNvSpPr txBox="1"/>
          <p:nvPr/>
        </p:nvSpPr>
        <p:spPr>
          <a:xfrm>
            <a:off x="360238" y="5069489"/>
            <a:ext cx="17193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all thread tasks completed?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0268C395-9B89-3800-F56E-1845C98AF39A}"/>
              </a:ext>
            </a:extLst>
          </p:cNvPr>
          <p:cNvSpPr txBox="1"/>
          <p:nvPr/>
        </p:nvSpPr>
        <p:spPr>
          <a:xfrm>
            <a:off x="4704984" y="4498462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BDA7E4A7-5BC0-637C-069B-3FFA84E5E551}"/>
              </a:ext>
            </a:extLst>
          </p:cNvPr>
          <p:cNvSpPr txBox="1"/>
          <p:nvPr/>
        </p:nvSpPr>
        <p:spPr>
          <a:xfrm>
            <a:off x="3225497" y="5085947"/>
            <a:ext cx="458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endParaRPr lang="zh-CN" altLang="en-US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椭圆 79">
            <a:extLst>
              <a:ext uri="{FF2B5EF4-FFF2-40B4-BE49-F238E27FC236}">
                <a16:creationId xmlns:a16="http://schemas.microsoft.com/office/drawing/2014/main" id="{6A09DB93-127E-7AC4-B0FD-F57C2B12412E}"/>
              </a:ext>
            </a:extLst>
          </p:cNvPr>
          <p:cNvSpPr/>
          <p:nvPr/>
        </p:nvSpPr>
        <p:spPr>
          <a:xfrm>
            <a:off x="1771463" y="4471205"/>
            <a:ext cx="641066" cy="3693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1</a:t>
            </a:r>
            <a:endParaRPr lang="zh-CN" altLang="en-US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椭圆 90">
            <a:extLst>
              <a:ext uri="{FF2B5EF4-FFF2-40B4-BE49-F238E27FC236}">
                <a16:creationId xmlns:a16="http://schemas.microsoft.com/office/drawing/2014/main" id="{F422FF09-3006-CA90-9B6D-23D5B3D4353F}"/>
              </a:ext>
            </a:extLst>
          </p:cNvPr>
          <p:cNvSpPr/>
          <p:nvPr/>
        </p:nvSpPr>
        <p:spPr>
          <a:xfrm>
            <a:off x="2505301" y="4471206"/>
            <a:ext cx="619477" cy="369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2</a:t>
            </a:r>
            <a:endParaRPr lang="zh-CN" altLang="en-US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2" name="椭圆 91">
            <a:extLst>
              <a:ext uri="{FF2B5EF4-FFF2-40B4-BE49-F238E27FC236}">
                <a16:creationId xmlns:a16="http://schemas.microsoft.com/office/drawing/2014/main" id="{A9BFCAB1-E820-3FB4-59B3-06BB9193212D}"/>
              </a:ext>
            </a:extLst>
          </p:cNvPr>
          <p:cNvSpPr/>
          <p:nvPr/>
        </p:nvSpPr>
        <p:spPr>
          <a:xfrm>
            <a:off x="3799894" y="4479107"/>
            <a:ext cx="619476" cy="36933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n</a:t>
            </a:r>
            <a:endParaRPr lang="zh-CN" altLang="en-US" sz="1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文本框 98">
            <a:extLst>
              <a:ext uri="{FF2B5EF4-FFF2-40B4-BE49-F238E27FC236}">
                <a16:creationId xmlns:a16="http://schemas.microsoft.com/office/drawing/2014/main" id="{D6860033-EF06-48B0-36A2-680585A6EF11}"/>
              </a:ext>
            </a:extLst>
          </p:cNvPr>
          <p:cNvSpPr txBox="1"/>
          <p:nvPr/>
        </p:nvSpPr>
        <p:spPr>
          <a:xfrm>
            <a:off x="3239524" y="438102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65581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3A72E418-A698-EEB0-475F-D0312A9076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87220" y="1395705"/>
            <a:ext cx="5087075" cy="536005"/>
          </a:xfrm>
        </p:spPr>
        <p:txBody>
          <a:bodyPr/>
          <a:lstStyle/>
          <a:p>
            <a:r>
              <a:rPr lang="en-US" altLang="zh-CN" dirty="0"/>
              <a:t>Log Output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60CDB6F-64AA-B760-AD3C-EE9748484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Advanced Option: User-Space Coroutines</a:t>
            </a:r>
            <a:endParaRPr lang="zh-CN" altLang="en-US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FDBC5763-893B-FA11-45F5-0ED5C571B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53" y="1440156"/>
            <a:ext cx="3613231" cy="489050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3FF8D1A3-FC49-5BE9-35D2-E8AAD7BC16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9836" y="2988634"/>
            <a:ext cx="4844459" cy="30861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EF180E80-D5C9-2C0E-0BC1-E92262435FA7}"/>
              </a:ext>
            </a:extLst>
          </p:cNvPr>
          <p:cNvSpPr txBox="1"/>
          <p:nvPr/>
        </p:nvSpPr>
        <p:spPr>
          <a:xfrm>
            <a:off x="1250067" y="1995327"/>
            <a:ext cx="2685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 3: coroutine 0 1 2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 2: coroutine 4</a:t>
            </a: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 5: coroutine 3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8351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D8A6FF1-38C6-BF40-AA54-FC2C1268C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1831" y="2028083"/>
            <a:ext cx="9748800" cy="1317600"/>
          </a:xfrm>
        </p:spPr>
        <p:txBody>
          <a:bodyPr/>
          <a:lstStyle/>
          <a:p>
            <a:r>
              <a:rPr lang="en-US" altLang="zh-CN" dirty="0"/>
              <a:t>Thank You</a:t>
            </a:r>
            <a:r>
              <a:rPr lang="zh-CN" altLang="en-US" dirty="0"/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433308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lumMod val="110000"/>
              </a:schemeClr>
            </a:gs>
            <a:gs pos="100000">
              <a:schemeClr val="bg2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2989FB-1024-49B7-BDF1-B3CE27D48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1"/>
          </a:xfrm>
          <a:prstGeom prst="rect">
            <a:avLst/>
          </a:prstGeom>
          <a:solidFill>
            <a:srgbClr val="FFFE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E4CCBE66-029B-1A42-8B93-5DED4C28F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6228" y="1037967"/>
            <a:ext cx="3054091" cy="470913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altLang="zh-CN" cap="all">
                <a:solidFill>
                  <a:schemeClr val="accent1"/>
                </a:solidFill>
              </a:rPr>
              <a:t>Motivation——Why Do This Experiment?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FEE959E-BF10-4204-9556-D1707088D4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DD17B6A-CB37-4005-9681-A20AFCDC78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B7BBDE9-DAED-40B0-A640-503C918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BC7EA7B-802E-41F4-8926-C4475287AA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8"/>
            <a:ext cx="7498616" cy="567690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graphicFrame>
        <p:nvGraphicFramePr>
          <p:cNvPr id="5" name="内容占位符 1">
            <a:extLst>
              <a:ext uri="{FF2B5EF4-FFF2-40B4-BE49-F238E27FC236}">
                <a16:creationId xmlns:a16="http://schemas.microsoft.com/office/drawing/2014/main" id="{87EDF119-F513-0E0C-9B7C-2D14C79873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725665"/>
              </p:ext>
            </p:extLst>
          </p:nvPr>
        </p:nvGraphicFramePr>
        <p:xfrm>
          <a:off x="4598438" y="1037967"/>
          <a:ext cx="7012370" cy="47091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69899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13">
            <a:extLst>
              <a:ext uri="{FF2B5EF4-FFF2-40B4-BE49-F238E27FC236}">
                <a16:creationId xmlns:a16="http://schemas.microsoft.com/office/drawing/2014/main" id="{6BFF1E8A-3E3F-4A67-97F8-32C8D41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0" name="Rectangle 15">
            <a:extLst>
              <a:ext uri="{FF2B5EF4-FFF2-40B4-BE49-F238E27FC236}">
                <a16:creationId xmlns:a16="http://schemas.microsoft.com/office/drawing/2014/main" id="{D0BBA9C7-5B8B-474E-9392-E742C78E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1" name="Rectangle 17">
            <a:extLst>
              <a:ext uri="{FF2B5EF4-FFF2-40B4-BE49-F238E27FC236}">
                <a16:creationId xmlns:a16="http://schemas.microsoft.com/office/drawing/2014/main" id="{1D52F3B2-AFE1-41E8-9E34-D2B02A65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2" name="Rectangle 19">
            <a:extLst>
              <a:ext uri="{FF2B5EF4-FFF2-40B4-BE49-F238E27FC236}">
                <a16:creationId xmlns:a16="http://schemas.microsoft.com/office/drawing/2014/main" id="{C16E6DBF-82B5-4B52-B1C5-E1C756AC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 useBgFill="1">
        <p:nvSpPr>
          <p:cNvPr id="33" name="Rectangle 21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内容占位符 7" descr="图片包含 游戏机, 雨&#10;&#10;AI 生成的内容可能不正确。">
            <a:extLst>
              <a:ext uri="{FF2B5EF4-FFF2-40B4-BE49-F238E27FC236}">
                <a16:creationId xmlns:a16="http://schemas.microsoft.com/office/drawing/2014/main" id="{144B2041-A69E-F122-4B16-F0BDC63340F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4766" r="29772" b="-1"/>
          <a:stretch>
            <a:fillRect/>
          </a:stretch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593DD7BC-DFA0-DC31-155F-6E8987788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altLang="zh-CN" cap="all">
                <a:solidFill>
                  <a:schemeClr val="accent1"/>
                </a:solidFill>
              </a:rPr>
              <a:t>Question 1 — Voluntary vs Involuntary Context Switches</a:t>
            </a:r>
            <a:endParaRPr kumimoji="1" lang="en-US" altLang="zh-CN" cap="all">
              <a:solidFill>
                <a:schemeClr val="accent1"/>
              </a:solidFill>
            </a:endParaRPr>
          </a:p>
        </p:txBody>
      </p:sp>
      <p:sp>
        <p:nvSpPr>
          <p:cNvPr id="34" name="Rectangle 23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AF4AEE-111B-EDEB-B4F3-04C400D4A2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buClr>
                <a:srgbClr val="A58655"/>
              </a:buClr>
            </a:pPr>
            <a:r>
              <a:rPr lang="en-US" altLang="zh-CN" dirty="0"/>
              <a:t>How does Linux distinguish between:</a:t>
            </a:r>
          </a:p>
          <a:p>
            <a:pPr lvl="1" defTabSz="457200">
              <a:buClr>
                <a:srgbClr val="A58655"/>
              </a:buClr>
            </a:pPr>
            <a:r>
              <a:rPr lang="en-US" altLang="zh-CN" b="1" dirty="0"/>
              <a:t>Voluntary context switches</a:t>
            </a:r>
            <a:endParaRPr lang="en-US" altLang="zh-CN" dirty="0"/>
          </a:p>
          <a:p>
            <a:pPr lvl="1" defTabSz="457200">
              <a:buClr>
                <a:srgbClr val="A58655"/>
              </a:buClr>
            </a:pPr>
            <a:r>
              <a:rPr lang="en-US" altLang="zh-CN" b="1" dirty="0"/>
              <a:t>Involuntary context switches</a:t>
            </a:r>
            <a:endParaRPr lang="en-US" altLang="zh-CN" dirty="0"/>
          </a:p>
          <a:p>
            <a:pPr defTabSz="457200">
              <a:buClr>
                <a:srgbClr val="A58655"/>
              </a:buClr>
            </a:pPr>
            <a:r>
              <a:rPr lang="en-US" altLang="zh-CN" dirty="0"/>
              <a:t>Specifically:</a:t>
            </a:r>
          </a:p>
          <a:p>
            <a:pPr lvl="1" defTabSz="457200">
              <a:buClr>
                <a:srgbClr val="A58655"/>
              </a:buClr>
            </a:pPr>
            <a:r>
              <a:rPr lang="en-US" altLang="zh-CN" i="1" dirty="0" err="1"/>
              <a:t>sched_yield</a:t>
            </a:r>
            <a:r>
              <a:rPr lang="en-US" altLang="zh-CN" i="1" dirty="0"/>
              <a:t>()   vs   </a:t>
            </a:r>
            <a:r>
              <a:rPr lang="en-US" altLang="zh-CN" i="1" dirty="0" err="1"/>
              <a:t>usleep</a:t>
            </a:r>
            <a:r>
              <a:rPr lang="en-US" altLang="zh-CN" i="1" dirty="0"/>
              <a:t>()</a:t>
            </a:r>
          </a:p>
          <a:p>
            <a:pPr defTabSz="457200">
              <a:buClr>
                <a:srgbClr val="A58655"/>
              </a:buClr>
            </a:pPr>
            <a:r>
              <a:rPr lang="en-US" altLang="zh-CN" dirty="0"/>
              <a:t>And:</a:t>
            </a:r>
          </a:p>
          <a:p>
            <a:pPr lvl="1" defTabSz="457200">
              <a:buClr>
                <a:srgbClr val="A58655"/>
              </a:buClr>
            </a:pPr>
            <a:r>
              <a:rPr lang="en-US" altLang="zh-CN" dirty="0"/>
              <a:t>Do they lead to different scheduling behaviors inside the kernel?</a:t>
            </a:r>
          </a:p>
          <a:p>
            <a:pPr defTabSz="457200">
              <a:buClr>
                <a:srgbClr val="A58655"/>
              </a:buClr>
            </a:pPr>
            <a:endParaRPr kumimoji="1" lang="en-US" altLang="zh-CN" dirty="0"/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C49CBAF8-CA89-0469-A558-AAD2F9F5D803}"/>
              </a:ext>
            </a:extLst>
          </p:cNvPr>
          <p:cNvSpPr txBox="1"/>
          <p:nvPr/>
        </p:nvSpPr>
        <p:spPr>
          <a:xfrm>
            <a:off x="10070907" y="6870700"/>
            <a:ext cx="21210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zh-CN" altLang="en-US" sz="700">
                <a:solidFill>
                  <a:srgbClr val="FFFFFF"/>
                </a:solidFill>
                <a:hlinkClick r:id="rId4" tooltip="https://www.jeffjade.com/2019/04/26/154-colorize-your-javascript-code-log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此照片</a:t>
            </a:r>
            <a:r>
              <a:rPr lang="zh-CN" altLang="en-US" sz="700">
                <a:solidFill>
                  <a:srgbClr val="FFFFFF"/>
                </a:solidFill>
              </a:rPr>
              <a:t>，作者: 未知作者，许可证: </a:t>
            </a:r>
            <a:r>
              <a:rPr lang="zh-CN" alt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zh-CN" alt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2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BFF1E8A-3E3F-4A67-97F8-32C8D4123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BBA9C7-5B8B-474E-9392-E742C78ED5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52F3B2-AFE1-41E8-9E34-D2B02A6582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16E6DBF-82B5-4B52-B1C5-E1C756AC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504BED40-EAF7-4E55-AFF7-2CD840EBD3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电路板">
            <a:extLst>
              <a:ext uri="{FF2B5EF4-FFF2-40B4-BE49-F238E27FC236}">
                <a16:creationId xmlns:a16="http://schemas.microsoft.com/office/drawing/2014/main" id="{5361878D-00DD-73C6-DC7A-A45D44A19D2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9187" r="15351" b="-1"/>
          <a:stretch>
            <a:fillRect/>
          </a:stretch>
        </p:blipFill>
        <p:spPr>
          <a:xfrm>
            <a:off x="7521283" y="10"/>
            <a:ext cx="4670717" cy="6857990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C4518704-3795-211A-F00A-192B97320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7225075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altLang="zh-CN" cap="all">
                <a:solidFill>
                  <a:schemeClr val="accent1"/>
                </a:solidFill>
              </a:rPr>
              <a:t>Question 2 — Does More CPU Always Improve Throughput?</a:t>
            </a:r>
            <a:endParaRPr kumimoji="1" lang="en-US" altLang="zh-CN" cap="all">
              <a:solidFill>
                <a:schemeClr val="accent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367CCF1-BB1E-41CF-8499-94A870C33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66751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F4C740F-896D-2C3D-D892-E517E0F490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1194" y="1896533"/>
            <a:ext cx="6309003" cy="39622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buClr>
                <a:srgbClr val="0C67D0"/>
              </a:buClr>
              <a:buFont typeface="Wingdings 2" panose="05020102010507070707" pitchFamily="18" charset="2"/>
              <a:buChar char=""/>
            </a:pPr>
            <a:r>
              <a:rPr lang="en-US" altLang="zh-CN">
                <a:solidFill>
                  <a:schemeClr val="tx2"/>
                </a:solidFill>
              </a:rPr>
              <a:t>When multiple CPUs operate on </a:t>
            </a:r>
            <a:r>
              <a:rPr lang="en-US" altLang="zh-CN" b="1">
                <a:solidFill>
                  <a:schemeClr val="tx2"/>
                </a:solidFill>
              </a:rPr>
              <a:t>shared data</a:t>
            </a:r>
            <a:r>
              <a:rPr lang="en-US" altLang="zh-CN">
                <a:solidFill>
                  <a:schemeClr val="tx2"/>
                </a:solidFill>
              </a:rPr>
              <a:t>, does performance always improve?</a:t>
            </a:r>
          </a:p>
          <a:p>
            <a:pPr defTabSz="457200">
              <a:buClr>
                <a:srgbClr val="0C67D0"/>
              </a:buClr>
              <a:buFont typeface="Wingdings 2" panose="05020102010507070707" pitchFamily="18" charset="2"/>
              <a:buChar char=""/>
            </a:pPr>
            <a:endParaRPr kumimoji="1" lang="en-US" altLang="zh-CN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669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94E9B77-A24A-4879-AC16-8DC930AD21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CA37055-08E9-4FC6-909B-D66887E60F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49C8B35-87B0-40F5-9664-9C29A0D36E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88BA7A-8734-4875-A572-8D0AA2A27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E13F192-68D0-3EC3-0EF3-5373D6DF7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457200"/>
            <a:r>
              <a:rPr lang="en-US" altLang="zh-CN" cap="all">
                <a:solidFill>
                  <a:srgbClr val="FFFEFF"/>
                </a:solidFill>
              </a:rPr>
              <a:t>Question 3 — Where Does the Performance Gap Between KLT and ULT Come From?</a:t>
            </a:r>
            <a:endParaRPr kumimoji="1" lang="en-US" altLang="zh-CN" cap="all">
              <a:solidFill>
                <a:srgbClr val="FFFEFF"/>
              </a:solidFill>
            </a:endParaRPr>
          </a:p>
        </p:txBody>
      </p:sp>
      <p:graphicFrame>
        <p:nvGraphicFramePr>
          <p:cNvPr id="23" name="内容占位符 2">
            <a:extLst>
              <a:ext uri="{FF2B5EF4-FFF2-40B4-BE49-F238E27FC236}">
                <a16:creationId xmlns:a16="http://schemas.microsoft.com/office/drawing/2014/main" id="{DE5E4129-CBDD-07A0-8F2F-9B31CB106F5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77149947"/>
              </p:ext>
            </p:extLst>
          </p:nvPr>
        </p:nvGraphicFramePr>
        <p:xfrm>
          <a:off x="581025" y="2181225"/>
          <a:ext cx="11029950" cy="3678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8500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B16CDA-3839-BF19-780D-52822B62D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018A306-443B-4844-9884-D3E2C3B37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F430D2A-93AA-410C-B1BB-98FEA29907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A0EF52A-1A39-47D8-AA03-47A1C47BE3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3FEE19F-5EEB-4C78-9CCD-EACED2DB6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zh-CN" altLang="en-US"/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373F125-DEF3-41D6-9918-AB21A2ACC3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1E9F226-EB6E-48C9-ADDA-636DE4BF4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581" y="485678"/>
            <a:ext cx="4174743" cy="588877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B5DDF09-DE72-2BA8-3232-A7782467B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9157" y="1113764"/>
            <a:ext cx="326974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/>
            <a:r>
              <a:rPr lang="en-US" altLang="zh-CN" sz="3200" cap="all">
                <a:solidFill>
                  <a:srgbClr val="FFFFFF"/>
                </a:solidFill>
              </a:rPr>
              <a:t>Experiment Design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F1BCB060-1DBE-2932-A950-6787902EC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5905" y="1113764"/>
            <a:ext cx="6108179" cy="46243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buFont typeface="Wingdings 2" panose="05020102010507070707" pitchFamily="18" charset="2"/>
              <a:buChar char=""/>
            </a:pPr>
            <a:r>
              <a:rPr kumimoji="1" lang="en-US" altLang="zh-CN" dirty="0">
                <a:solidFill>
                  <a:schemeClr val="tx2"/>
                </a:solidFill>
              </a:rPr>
              <a:t> CPU allocation</a:t>
            </a:r>
          </a:p>
          <a:p>
            <a:pPr defTabSz="457200">
              <a:buFont typeface="Wingdings 2" panose="05020102010507070707" pitchFamily="18" charset="2"/>
              <a:buChar char=""/>
            </a:pPr>
            <a:endParaRPr kumimoji="1" lang="en-US" altLang="zh-CN" dirty="0">
              <a:solidFill>
                <a:schemeClr val="tx2"/>
              </a:solidFill>
            </a:endParaRPr>
          </a:p>
          <a:p>
            <a:pPr defTabSz="457200">
              <a:buFont typeface="Wingdings 2" panose="05020102010507070707" pitchFamily="18" charset="2"/>
              <a:buChar char=""/>
            </a:pPr>
            <a:r>
              <a:rPr kumimoji="1" lang="en-US" altLang="zh-CN" dirty="0">
                <a:solidFill>
                  <a:schemeClr val="tx2"/>
                </a:solidFill>
              </a:rPr>
              <a:t> Shared memory contention</a:t>
            </a:r>
          </a:p>
          <a:p>
            <a:pPr defTabSz="457200">
              <a:buFont typeface="Wingdings 2" panose="05020102010507070707" pitchFamily="18" charset="2"/>
              <a:buChar char=""/>
            </a:pPr>
            <a:endParaRPr kumimoji="1" lang="en-US" altLang="zh-CN" dirty="0">
              <a:solidFill>
                <a:schemeClr val="tx2"/>
              </a:solidFill>
            </a:endParaRPr>
          </a:p>
          <a:p>
            <a:pPr defTabSz="457200">
              <a:buFont typeface="Wingdings 2" panose="05020102010507070707" pitchFamily="18" charset="2"/>
              <a:buChar char=""/>
            </a:pPr>
            <a:r>
              <a:rPr kumimoji="1" lang="en-US" altLang="zh-CN">
                <a:solidFill>
                  <a:schemeClr val="tx2"/>
                </a:solidFill>
              </a:rPr>
              <a:t> </a:t>
            </a:r>
            <a:r>
              <a:rPr kumimoji="1" lang="en-US" altLang="zh-CN" dirty="0">
                <a:solidFill>
                  <a:schemeClr val="tx2"/>
                </a:solidFill>
              </a:rPr>
              <a:t>Scheduling intervention</a:t>
            </a:r>
          </a:p>
          <a:p>
            <a:pPr defTabSz="457200">
              <a:buFont typeface="Wingdings 2" panose="05020102010507070707" pitchFamily="18" charset="2"/>
              <a:buChar char=""/>
            </a:pPr>
            <a:endParaRPr lang="en-US" altLang="zh-CN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895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A3FB7A-E1D5-9883-6853-92FD6E4495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190" y="3036033"/>
            <a:ext cx="5393100" cy="2934999"/>
          </a:xfrm>
        </p:spPr>
        <p:txBody>
          <a:bodyPr/>
          <a:lstStyle/>
          <a:p>
            <a:endParaRPr kumimoji="1" lang="en-US" altLang="zh-CN" dirty="0"/>
          </a:p>
          <a:p>
            <a:endParaRPr kumimoji="1" lang="en-US" altLang="zh-CN" dirty="0"/>
          </a:p>
          <a:p>
            <a:endParaRPr kumimoji="1"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995D46D-4599-8922-A561-0F42A6A64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 Environment</a:t>
            </a:r>
            <a:endParaRPr kumimoji="1" lang="zh-CN" altLang="en-US" dirty="0"/>
          </a:p>
        </p:txBody>
      </p:sp>
      <p:sp>
        <p:nvSpPr>
          <p:cNvPr id="51" name="Shape 5">
            <a:extLst>
              <a:ext uri="{FF2B5EF4-FFF2-40B4-BE49-F238E27FC236}">
                <a16:creationId xmlns:a16="http://schemas.microsoft.com/office/drawing/2014/main" id="{8FE1C319-35D2-08BD-5783-14A206D347E9}"/>
              </a:ext>
            </a:extLst>
          </p:cNvPr>
          <p:cNvSpPr/>
          <p:nvPr/>
        </p:nvSpPr>
        <p:spPr>
          <a:xfrm>
            <a:off x="835306" y="1917138"/>
            <a:ext cx="4114800" cy="3886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  <a:effectLst>
            <a:outerShdw blurRad="63500" dist="25400" dir="8100000" algn="bl" rotWithShape="0">
              <a:srgbClr val="000000">
                <a:alpha val="8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2" name="Shape 6">
            <a:extLst>
              <a:ext uri="{FF2B5EF4-FFF2-40B4-BE49-F238E27FC236}">
                <a16:creationId xmlns:a16="http://schemas.microsoft.com/office/drawing/2014/main" id="{36EE3A2F-BEF7-E50B-575F-3837AAAAFFE6}"/>
              </a:ext>
            </a:extLst>
          </p:cNvPr>
          <p:cNvSpPr/>
          <p:nvPr/>
        </p:nvSpPr>
        <p:spPr>
          <a:xfrm>
            <a:off x="835306" y="2026866"/>
            <a:ext cx="4114800" cy="457200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3" name="Text 7">
            <a:extLst>
              <a:ext uri="{FF2B5EF4-FFF2-40B4-BE49-F238E27FC236}">
                <a16:creationId xmlns:a16="http://schemas.microsoft.com/office/drawing/2014/main" id="{EF83E2F1-5ECA-77F4-D6E1-9F330E50E599}"/>
              </a:ext>
            </a:extLst>
          </p:cNvPr>
          <p:cNvSpPr/>
          <p:nvPr/>
        </p:nvSpPr>
        <p:spPr>
          <a:xfrm>
            <a:off x="926746" y="209087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OS</a:t>
            </a:r>
            <a:endParaRPr lang="en-US" sz="1100" dirty="0"/>
          </a:p>
        </p:txBody>
      </p:sp>
      <p:sp>
        <p:nvSpPr>
          <p:cNvPr id="54" name="Text 8">
            <a:extLst>
              <a:ext uri="{FF2B5EF4-FFF2-40B4-BE49-F238E27FC236}">
                <a16:creationId xmlns:a16="http://schemas.microsoft.com/office/drawing/2014/main" id="{58D492A8-34EA-0EEF-3E87-06FADE812C87}"/>
              </a:ext>
            </a:extLst>
          </p:cNvPr>
          <p:cNvSpPr/>
          <p:nvPr/>
        </p:nvSpPr>
        <p:spPr>
          <a:xfrm>
            <a:off x="2069746" y="209087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Ubuntu 24.04  (aarch64)</a:t>
            </a:r>
            <a:endParaRPr lang="en-US" sz="1100" dirty="0"/>
          </a:p>
        </p:txBody>
      </p:sp>
      <p:sp>
        <p:nvSpPr>
          <p:cNvPr id="55" name="Shape 9">
            <a:extLst>
              <a:ext uri="{FF2B5EF4-FFF2-40B4-BE49-F238E27FC236}">
                <a16:creationId xmlns:a16="http://schemas.microsoft.com/office/drawing/2014/main" id="{C44080B7-5423-C199-8989-BA26858E3496}"/>
              </a:ext>
            </a:extLst>
          </p:cNvPr>
          <p:cNvSpPr/>
          <p:nvPr/>
        </p:nvSpPr>
        <p:spPr>
          <a:xfrm>
            <a:off x="835306" y="2529786"/>
            <a:ext cx="411480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Text 10">
            <a:extLst>
              <a:ext uri="{FF2B5EF4-FFF2-40B4-BE49-F238E27FC236}">
                <a16:creationId xmlns:a16="http://schemas.microsoft.com/office/drawing/2014/main" id="{C9C55EE8-EE1E-A772-54B5-172376B5AB48}"/>
              </a:ext>
            </a:extLst>
          </p:cNvPr>
          <p:cNvSpPr/>
          <p:nvPr/>
        </p:nvSpPr>
        <p:spPr>
          <a:xfrm>
            <a:off x="926746" y="259379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Kernel</a:t>
            </a:r>
            <a:endParaRPr lang="en-US" sz="1100" dirty="0"/>
          </a:p>
        </p:txBody>
      </p:sp>
      <p:sp>
        <p:nvSpPr>
          <p:cNvPr id="57" name="Text 11">
            <a:extLst>
              <a:ext uri="{FF2B5EF4-FFF2-40B4-BE49-F238E27FC236}">
                <a16:creationId xmlns:a16="http://schemas.microsoft.com/office/drawing/2014/main" id="{73D95D53-67C0-BE6D-FCD8-68AE03A20E79}"/>
              </a:ext>
            </a:extLst>
          </p:cNvPr>
          <p:cNvSpPr/>
          <p:nvPr/>
        </p:nvSpPr>
        <p:spPr>
          <a:xfrm>
            <a:off x="2069746" y="259379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6.8.0-101-generic</a:t>
            </a:r>
            <a:endParaRPr lang="en-US" sz="1100" dirty="0"/>
          </a:p>
        </p:txBody>
      </p:sp>
      <p:sp>
        <p:nvSpPr>
          <p:cNvPr id="58" name="Shape 12">
            <a:extLst>
              <a:ext uri="{FF2B5EF4-FFF2-40B4-BE49-F238E27FC236}">
                <a16:creationId xmlns:a16="http://schemas.microsoft.com/office/drawing/2014/main" id="{467E50C5-3636-D8BB-C4AC-4B6B0BB34026}"/>
              </a:ext>
            </a:extLst>
          </p:cNvPr>
          <p:cNvSpPr/>
          <p:nvPr/>
        </p:nvSpPr>
        <p:spPr>
          <a:xfrm>
            <a:off x="835306" y="3032706"/>
            <a:ext cx="4114800" cy="457200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9" name="Text 13">
            <a:extLst>
              <a:ext uri="{FF2B5EF4-FFF2-40B4-BE49-F238E27FC236}">
                <a16:creationId xmlns:a16="http://schemas.microsoft.com/office/drawing/2014/main" id="{77A9ED86-97E8-3EEB-8090-C5C8819AFC22}"/>
              </a:ext>
            </a:extLst>
          </p:cNvPr>
          <p:cNvSpPr/>
          <p:nvPr/>
        </p:nvSpPr>
        <p:spPr>
          <a:xfrm>
            <a:off x="926746" y="309671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Architecture</a:t>
            </a:r>
            <a:endParaRPr lang="en-US" sz="1100" dirty="0"/>
          </a:p>
        </p:txBody>
      </p:sp>
      <p:sp>
        <p:nvSpPr>
          <p:cNvPr id="60" name="Text 14">
            <a:extLst>
              <a:ext uri="{FF2B5EF4-FFF2-40B4-BE49-F238E27FC236}">
                <a16:creationId xmlns:a16="http://schemas.microsoft.com/office/drawing/2014/main" id="{912EB192-4BB5-C573-B7B8-EEEC8908CADB}"/>
              </a:ext>
            </a:extLst>
          </p:cNvPr>
          <p:cNvSpPr/>
          <p:nvPr/>
        </p:nvSpPr>
        <p:spPr>
          <a:xfrm>
            <a:off x="2069746" y="309671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ARM64  (Apple Silicon via UTM VM)</a:t>
            </a:r>
            <a:endParaRPr lang="en-US" sz="1100" dirty="0"/>
          </a:p>
        </p:txBody>
      </p:sp>
      <p:sp>
        <p:nvSpPr>
          <p:cNvPr id="61" name="Shape 15">
            <a:extLst>
              <a:ext uri="{FF2B5EF4-FFF2-40B4-BE49-F238E27FC236}">
                <a16:creationId xmlns:a16="http://schemas.microsoft.com/office/drawing/2014/main" id="{4436FD80-4C7E-90EB-B2E6-3AE5A7431892}"/>
              </a:ext>
            </a:extLst>
          </p:cNvPr>
          <p:cNvSpPr/>
          <p:nvPr/>
        </p:nvSpPr>
        <p:spPr>
          <a:xfrm>
            <a:off x="835306" y="3535626"/>
            <a:ext cx="411480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Text 16">
            <a:extLst>
              <a:ext uri="{FF2B5EF4-FFF2-40B4-BE49-F238E27FC236}">
                <a16:creationId xmlns:a16="http://schemas.microsoft.com/office/drawing/2014/main" id="{6FFB11F4-AB07-965A-C519-75C3E1599019}"/>
              </a:ext>
            </a:extLst>
          </p:cNvPr>
          <p:cNvSpPr/>
          <p:nvPr/>
        </p:nvSpPr>
        <p:spPr>
          <a:xfrm>
            <a:off x="926746" y="359963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CPUs</a:t>
            </a:r>
            <a:endParaRPr lang="en-US" sz="1100" dirty="0"/>
          </a:p>
        </p:txBody>
      </p:sp>
      <p:sp>
        <p:nvSpPr>
          <p:cNvPr id="63" name="Text 17">
            <a:extLst>
              <a:ext uri="{FF2B5EF4-FFF2-40B4-BE49-F238E27FC236}">
                <a16:creationId xmlns:a16="http://schemas.microsoft.com/office/drawing/2014/main" id="{5032C1B3-4782-91CB-D8DD-535510778FC7}"/>
              </a:ext>
            </a:extLst>
          </p:cNvPr>
          <p:cNvSpPr/>
          <p:nvPr/>
        </p:nvSpPr>
        <p:spPr>
          <a:xfrm>
            <a:off x="2069746" y="359963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4 cores  (nproc = 4)</a:t>
            </a:r>
            <a:endParaRPr lang="en-US" sz="1100" dirty="0"/>
          </a:p>
        </p:txBody>
      </p:sp>
      <p:sp>
        <p:nvSpPr>
          <p:cNvPr id="64" name="Shape 18">
            <a:extLst>
              <a:ext uri="{FF2B5EF4-FFF2-40B4-BE49-F238E27FC236}">
                <a16:creationId xmlns:a16="http://schemas.microsoft.com/office/drawing/2014/main" id="{7781B533-E6BD-D065-128F-BA3E3C4FE96C}"/>
              </a:ext>
            </a:extLst>
          </p:cNvPr>
          <p:cNvSpPr/>
          <p:nvPr/>
        </p:nvSpPr>
        <p:spPr>
          <a:xfrm>
            <a:off x="835306" y="4038546"/>
            <a:ext cx="4114800" cy="457200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Text 19">
            <a:extLst>
              <a:ext uri="{FF2B5EF4-FFF2-40B4-BE49-F238E27FC236}">
                <a16:creationId xmlns:a16="http://schemas.microsoft.com/office/drawing/2014/main" id="{BBE52BDF-8662-DF94-C143-A7157AF52792}"/>
              </a:ext>
            </a:extLst>
          </p:cNvPr>
          <p:cNvSpPr/>
          <p:nvPr/>
        </p:nvSpPr>
        <p:spPr>
          <a:xfrm>
            <a:off x="926746" y="410255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Compiler</a:t>
            </a:r>
            <a:endParaRPr lang="en-US" sz="1100" dirty="0"/>
          </a:p>
        </p:txBody>
      </p:sp>
      <p:sp>
        <p:nvSpPr>
          <p:cNvPr id="66" name="Text 20">
            <a:extLst>
              <a:ext uri="{FF2B5EF4-FFF2-40B4-BE49-F238E27FC236}">
                <a16:creationId xmlns:a16="http://schemas.microsoft.com/office/drawing/2014/main" id="{5D045BA3-AA61-A1AC-E33B-39B489F6A40F}"/>
              </a:ext>
            </a:extLst>
          </p:cNvPr>
          <p:cNvSpPr/>
          <p:nvPr/>
        </p:nvSpPr>
        <p:spPr>
          <a:xfrm>
            <a:off x="2069746" y="410255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gcc-13 / aarch64-linux-gnu-gcc-13</a:t>
            </a:r>
            <a:endParaRPr lang="en-US" sz="1100" dirty="0"/>
          </a:p>
        </p:txBody>
      </p:sp>
      <p:sp>
        <p:nvSpPr>
          <p:cNvPr id="67" name="Shape 21">
            <a:extLst>
              <a:ext uri="{FF2B5EF4-FFF2-40B4-BE49-F238E27FC236}">
                <a16:creationId xmlns:a16="http://schemas.microsoft.com/office/drawing/2014/main" id="{D31662E9-B896-6AB7-FE8F-8FD24C213A15}"/>
              </a:ext>
            </a:extLst>
          </p:cNvPr>
          <p:cNvSpPr/>
          <p:nvPr/>
        </p:nvSpPr>
        <p:spPr>
          <a:xfrm>
            <a:off x="835306" y="4541466"/>
            <a:ext cx="4114800" cy="457200"/>
          </a:xfrm>
          <a:prstGeom prst="rect">
            <a:avLst/>
          </a:prstGeom>
          <a:solidFill>
            <a:srgbClr val="FFFFFF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8" name="Text 22">
            <a:extLst>
              <a:ext uri="{FF2B5EF4-FFF2-40B4-BE49-F238E27FC236}">
                <a16:creationId xmlns:a16="http://schemas.microsoft.com/office/drawing/2014/main" id="{4BBDFF42-C8A9-0AD9-BF66-847DC6BA38F1}"/>
              </a:ext>
            </a:extLst>
          </p:cNvPr>
          <p:cNvSpPr/>
          <p:nvPr/>
        </p:nvSpPr>
        <p:spPr>
          <a:xfrm>
            <a:off x="926746" y="460547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ULT tool</a:t>
            </a:r>
            <a:endParaRPr lang="en-US" sz="1100" dirty="0"/>
          </a:p>
        </p:txBody>
      </p:sp>
      <p:sp>
        <p:nvSpPr>
          <p:cNvPr id="69" name="Text 23">
            <a:extLst>
              <a:ext uri="{FF2B5EF4-FFF2-40B4-BE49-F238E27FC236}">
                <a16:creationId xmlns:a16="http://schemas.microsoft.com/office/drawing/2014/main" id="{56E4C058-5389-357B-9565-BEE1560E8D24}"/>
              </a:ext>
            </a:extLst>
          </p:cNvPr>
          <p:cNvSpPr/>
          <p:nvPr/>
        </p:nvSpPr>
        <p:spPr>
          <a:xfrm>
            <a:off x="2069746" y="460547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pthreads (NPTL)  ·  gcc -O0 -lpthread</a:t>
            </a:r>
            <a:endParaRPr lang="en-US" sz="1100" dirty="0"/>
          </a:p>
        </p:txBody>
      </p:sp>
      <p:sp>
        <p:nvSpPr>
          <p:cNvPr id="70" name="Shape 24">
            <a:extLst>
              <a:ext uri="{FF2B5EF4-FFF2-40B4-BE49-F238E27FC236}">
                <a16:creationId xmlns:a16="http://schemas.microsoft.com/office/drawing/2014/main" id="{6C326E48-F6F6-5B31-E963-066850080B6F}"/>
              </a:ext>
            </a:extLst>
          </p:cNvPr>
          <p:cNvSpPr/>
          <p:nvPr/>
        </p:nvSpPr>
        <p:spPr>
          <a:xfrm>
            <a:off x="835306" y="5044386"/>
            <a:ext cx="4114800" cy="457200"/>
          </a:xfrm>
          <a:prstGeom prst="rect">
            <a:avLst/>
          </a:prstGeom>
          <a:solidFill>
            <a:srgbClr val="EBF3FA"/>
          </a:solidFill>
          <a:ln w="12700">
            <a:solidFill>
              <a:srgbClr val="CBD5E1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1" name="Text 25">
            <a:extLst>
              <a:ext uri="{FF2B5EF4-FFF2-40B4-BE49-F238E27FC236}">
                <a16:creationId xmlns:a16="http://schemas.microsoft.com/office/drawing/2014/main" id="{D667E0C9-D85F-13E7-E327-D1A91D10F5BD}"/>
              </a:ext>
            </a:extLst>
          </p:cNvPr>
          <p:cNvSpPr/>
          <p:nvPr/>
        </p:nvSpPr>
        <p:spPr>
          <a:xfrm>
            <a:off x="926746" y="5108394"/>
            <a:ext cx="109728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2C5F8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KLT tool</a:t>
            </a:r>
            <a:endParaRPr lang="en-US" sz="1100" dirty="0"/>
          </a:p>
        </p:txBody>
      </p:sp>
      <p:sp>
        <p:nvSpPr>
          <p:cNvPr id="72" name="Text 26">
            <a:extLst>
              <a:ext uri="{FF2B5EF4-FFF2-40B4-BE49-F238E27FC236}">
                <a16:creationId xmlns:a16="http://schemas.microsoft.com/office/drawing/2014/main" id="{BD0F2F98-141A-8EC9-203C-EBE3B052D4B7}"/>
              </a:ext>
            </a:extLst>
          </p:cNvPr>
          <p:cNvSpPr/>
          <p:nvPr/>
        </p:nvSpPr>
        <p:spPr>
          <a:xfrm>
            <a:off x="2069746" y="5108394"/>
            <a:ext cx="27432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0D1B2A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Linux kthread API  ·  kernel module (.ko)</a:t>
            </a:r>
            <a:endParaRPr lang="en-US" sz="1100" dirty="0"/>
          </a:p>
        </p:txBody>
      </p:sp>
      <p:sp>
        <p:nvSpPr>
          <p:cNvPr id="76" name="Text 31">
            <a:extLst>
              <a:ext uri="{FF2B5EF4-FFF2-40B4-BE49-F238E27FC236}">
                <a16:creationId xmlns:a16="http://schemas.microsoft.com/office/drawing/2014/main" id="{3E678E5A-A1A4-224C-7787-5864E65351F4}"/>
              </a:ext>
            </a:extLst>
          </p:cNvPr>
          <p:cNvSpPr/>
          <p:nvPr/>
        </p:nvSpPr>
        <p:spPr>
          <a:xfrm>
            <a:off x="6096000" y="1770834"/>
            <a:ext cx="4114800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1B2A"/>
                </a:solidFill>
                <a:latin typeface="Trebuchet MS" pitchFamily="34" charset="0"/>
                <a:ea typeface="Trebuchet MS" pitchFamily="34" charset="-122"/>
                <a:cs typeface="Trebuchet MS" pitchFamily="34" charset="-120"/>
              </a:rPr>
              <a:t>Project Files</a:t>
            </a:r>
            <a:endParaRPr lang="en-US" sz="1200" dirty="0"/>
          </a:p>
        </p:txBody>
      </p:sp>
      <p:sp>
        <p:nvSpPr>
          <p:cNvPr id="77" name="Shape 32">
            <a:extLst>
              <a:ext uri="{FF2B5EF4-FFF2-40B4-BE49-F238E27FC236}">
                <a16:creationId xmlns:a16="http://schemas.microsoft.com/office/drawing/2014/main" id="{11147123-48EF-00A9-5280-AEF6BDEB3D7F}"/>
              </a:ext>
            </a:extLst>
          </p:cNvPr>
          <p:cNvSpPr/>
          <p:nvPr/>
        </p:nvSpPr>
        <p:spPr>
          <a:xfrm>
            <a:off x="6096000" y="2371387"/>
            <a:ext cx="4206240" cy="1572768"/>
          </a:xfrm>
          <a:prstGeom prst="rect">
            <a:avLst/>
          </a:prstGeom>
          <a:solidFill>
            <a:srgbClr val="0A0E17"/>
          </a:solidFill>
          <a:ln w="12700">
            <a:solidFill>
              <a:srgbClr val="1B4F72"/>
            </a:solidFill>
            <a:prstDash val="soli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8" name="Text 33">
            <a:extLst>
              <a:ext uri="{FF2B5EF4-FFF2-40B4-BE49-F238E27FC236}">
                <a16:creationId xmlns:a16="http://schemas.microsoft.com/office/drawing/2014/main" id="{0FBCC9CC-88A7-DF36-19A9-7D8790D4DF0A}"/>
              </a:ext>
            </a:extLst>
          </p:cNvPr>
          <p:cNvSpPr/>
          <p:nvPr/>
        </p:nvSpPr>
        <p:spPr>
          <a:xfrm>
            <a:off x="6205728" y="2462827"/>
            <a:ext cx="3986784" cy="13898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uthread_demo.c   ← ULT: all 5 scenarios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kthread_demo.c   ← KLT: kernel module</a:t>
            </a:r>
            <a:endParaRPr lang="en-US" sz="1050" dirty="0"/>
          </a:p>
          <a:p>
            <a:pPr marL="0" indent="0">
              <a:buNone/>
            </a:pPr>
            <a:r>
              <a:rPr lang="en-US" sz="1050" dirty="0">
                <a:solidFill>
                  <a:srgbClr val="39D353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Makefile         ← builds kthread_demo.ko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2471865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>
            <a:extLst>
              <a:ext uri="{FF2B5EF4-FFF2-40B4-BE49-F238E27FC236}">
                <a16:creationId xmlns:a16="http://schemas.microsoft.com/office/drawing/2014/main" id="{6365B2D9-D6FF-BD5A-E294-B73A7E63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Experiment Design</a:t>
            </a:r>
            <a:endParaRPr kumimoji="1" lang="zh-CN" altLang="en-US" dirty="0"/>
          </a:p>
        </p:txBody>
      </p:sp>
      <p:pic>
        <p:nvPicPr>
          <p:cNvPr id="46" name="图片 45">
            <a:extLst>
              <a:ext uri="{FF2B5EF4-FFF2-40B4-BE49-F238E27FC236}">
                <a16:creationId xmlns:a16="http://schemas.microsoft.com/office/drawing/2014/main" id="{550582E8-C400-032B-451B-93B93DC57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50" y="1739370"/>
            <a:ext cx="11243380" cy="3379259"/>
          </a:xfrm>
          <a:prstGeom prst="rect">
            <a:avLst/>
          </a:prstGeom>
        </p:spPr>
      </p:pic>
      <p:sp>
        <p:nvSpPr>
          <p:cNvPr id="47" name="五角星 46">
            <a:extLst>
              <a:ext uri="{FF2B5EF4-FFF2-40B4-BE49-F238E27FC236}">
                <a16:creationId xmlns:a16="http://schemas.microsoft.com/office/drawing/2014/main" id="{7D096CD7-6BB9-0AE4-452F-A4192BFC04BE}"/>
              </a:ext>
            </a:extLst>
          </p:cNvPr>
          <p:cNvSpPr/>
          <p:nvPr/>
        </p:nvSpPr>
        <p:spPr>
          <a:xfrm>
            <a:off x="9063990" y="3028949"/>
            <a:ext cx="217170" cy="1943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8" name="五角星 47">
            <a:extLst>
              <a:ext uri="{FF2B5EF4-FFF2-40B4-BE49-F238E27FC236}">
                <a16:creationId xmlns:a16="http://schemas.microsoft.com/office/drawing/2014/main" id="{20FAF9B7-09F6-CD71-CD1F-D8278F6D7D24}"/>
              </a:ext>
            </a:extLst>
          </p:cNvPr>
          <p:cNvSpPr/>
          <p:nvPr/>
        </p:nvSpPr>
        <p:spPr>
          <a:xfrm>
            <a:off x="5690270" y="2834638"/>
            <a:ext cx="217170" cy="1943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五角星 48">
            <a:extLst>
              <a:ext uri="{FF2B5EF4-FFF2-40B4-BE49-F238E27FC236}">
                <a16:creationId xmlns:a16="http://schemas.microsoft.com/office/drawing/2014/main" id="{EAF4A02E-C825-8C02-0178-1CD5D3360AB4}"/>
              </a:ext>
            </a:extLst>
          </p:cNvPr>
          <p:cNvSpPr/>
          <p:nvPr/>
        </p:nvSpPr>
        <p:spPr>
          <a:xfrm>
            <a:off x="822006" y="3844288"/>
            <a:ext cx="217170" cy="1943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五角星 51">
            <a:extLst>
              <a:ext uri="{FF2B5EF4-FFF2-40B4-BE49-F238E27FC236}">
                <a16:creationId xmlns:a16="http://schemas.microsoft.com/office/drawing/2014/main" id="{24B6122B-A40E-E603-61F8-106C714FE44D}"/>
              </a:ext>
            </a:extLst>
          </p:cNvPr>
          <p:cNvSpPr/>
          <p:nvPr/>
        </p:nvSpPr>
        <p:spPr>
          <a:xfrm>
            <a:off x="2381175" y="3844288"/>
            <a:ext cx="217170" cy="194311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713593720"/>
      </p:ext>
    </p:extLst>
  </p:cSld>
  <p:clrMapOvr>
    <a:masterClrMapping/>
  </p:clrMapOvr>
</p:sld>
</file>

<file path=ppt/theme/theme1.xml><?xml version="1.0" encoding="utf-8"?>
<a:theme xmlns:a="http://schemas.openxmlformats.org/drawingml/2006/main" name="清华简约主题-扁平-16:9">
  <a:themeElements>
    <a:clrScheme name="清华紫主题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660874"/>
      </a:accent1>
      <a:accent2>
        <a:srgbClr val="660874"/>
      </a:accent2>
      <a:accent3>
        <a:srgbClr val="E6C46D"/>
      </a:accent3>
      <a:accent4>
        <a:srgbClr val="969FA7"/>
      </a:accent4>
      <a:accent5>
        <a:srgbClr val="A9C37C"/>
      </a:accent5>
      <a:accent6>
        <a:srgbClr val="5A8071"/>
      </a:accent6>
      <a:hlink>
        <a:srgbClr val="007698"/>
      </a:hlink>
      <a:folHlink>
        <a:srgbClr val="43064C"/>
      </a:folHlink>
    </a:clrScheme>
    <a:fontScheme name="红利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红利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5D8C9649-FBE1-4B5B-8258-8A170F9843AD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6427</TotalTime>
  <Words>3963</Words>
  <Application>Microsoft Macintosh PowerPoint</Application>
  <PresentationFormat>宽屏</PresentationFormat>
  <Paragraphs>563</Paragraphs>
  <Slides>26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5" baseType="lpstr">
      <vt:lpstr>等线</vt:lpstr>
      <vt:lpstr>Calibri</vt:lpstr>
      <vt:lpstr>Courier New</vt:lpstr>
      <vt:lpstr>Gill Sans MT</vt:lpstr>
      <vt:lpstr>Times New Roman</vt:lpstr>
      <vt:lpstr>Trebuchet MS</vt:lpstr>
      <vt:lpstr>Wingdings</vt:lpstr>
      <vt:lpstr>Wingdings 2</vt:lpstr>
      <vt:lpstr>清华简约主题-扁平-16:9</vt:lpstr>
      <vt:lpstr>Operating Systems Project - Topic 2 Kernel-Level Thread Implementation and Analysis</vt:lpstr>
      <vt:lpstr>Contents</vt:lpstr>
      <vt:lpstr>Motivation——Why Do This Experiment?</vt:lpstr>
      <vt:lpstr>Question 1 — Voluntary vs Involuntary Context Switches</vt:lpstr>
      <vt:lpstr>Question 2 — Does More CPU Always Improve Throughput?</vt:lpstr>
      <vt:lpstr>Question 3 — Where Does the Performance Gap Between KLT and ULT Come From?</vt:lpstr>
      <vt:lpstr>Experiment Design</vt:lpstr>
      <vt:lpstr>Experiment Environment</vt:lpstr>
      <vt:lpstr>Experiment Design</vt:lpstr>
      <vt:lpstr>Experiment Design  - Scenario A/B/C and intervention</vt:lpstr>
      <vt:lpstr>Create 4 Threads</vt:lpstr>
      <vt:lpstr>Bind to CPUs</vt:lpstr>
      <vt:lpstr>Barrier Synchronisation</vt:lpstr>
      <vt:lpstr>Observations and Some Analysis</vt:lpstr>
      <vt:lpstr>ULT Results</vt:lpstr>
      <vt:lpstr>KLT Results</vt:lpstr>
      <vt:lpstr>Throughput Comparison</vt:lpstr>
      <vt:lpstr>1 – schedule_yield() vs usleep(): Two different Mechanisms</vt:lpstr>
      <vt:lpstr>II – MESI Cache Coherency: Why Single-CPU is 3xFaster</vt:lpstr>
      <vt:lpstr>III – KLT vs ULT Performance &amp; Identity</vt:lpstr>
      <vt:lpstr>User-space Coroutines Implementation</vt:lpstr>
      <vt:lpstr>Advanced Option: User-Space Coroutines</vt:lpstr>
      <vt:lpstr>Advanced Option: User-Space Coroutines</vt:lpstr>
      <vt:lpstr>Advanced Option: User-Space Coroutines</vt:lpstr>
      <vt:lpstr>Advanced Option: User-Space Coroutines</vt:lpstr>
      <vt:lpstr>Thank You！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 伟浩</dc:creator>
  <cp:lastModifiedBy>Zemin Jin (SDS,225040149)</cp:lastModifiedBy>
  <cp:revision>1340</cp:revision>
  <cp:lastPrinted>2020-04-04T02:50:47Z</cp:lastPrinted>
  <dcterms:created xsi:type="dcterms:W3CDTF">2020-01-04T07:43:38Z</dcterms:created>
  <dcterms:modified xsi:type="dcterms:W3CDTF">2026-03-12T02:29:38Z</dcterms:modified>
</cp:coreProperties>
</file>