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6"/>
  </p:notesMasterIdLst>
  <p:sldIdLst>
    <p:sldId id="256" r:id="rId3"/>
    <p:sldId id="258" r:id="rId4"/>
    <p:sldId id="542" r:id="rId5"/>
    <p:sldId id="536" r:id="rId6"/>
    <p:sldId id="539" r:id="rId7"/>
    <p:sldId id="525" r:id="rId8"/>
    <p:sldId id="516" r:id="rId9"/>
    <p:sldId id="537" r:id="rId10"/>
    <p:sldId id="538" r:id="rId11"/>
    <p:sldId id="529" r:id="rId12"/>
    <p:sldId id="530" r:id="rId13"/>
    <p:sldId id="531" r:id="rId14"/>
    <p:sldId id="533" r:id="rId15"/>
    <p:sldId id="534" r:id="rId16"/>
    <p:sldId id="527" r:id="rId17"/>
    <p:sldId id="509" r:id="rId18"/>
    <p:sldId id="517" r:id="rId19"/>
    <p:sldId id="522" r:id="rId20"/>
    <p:sldId id="532" r:id="rId21"/>
    <p:sldId id="524" r:id="rId22"/>
    <p:sldId id="519" r:id="rId23"/>
    <p:sldId id="541" r:id="rId24"/>
    <p:sldId id="518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364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4A7B-8284-4E61-88F9-84C6CA6E31E8}" type="datetimeFigureOut">
              <a:rPr lang="zh-TW" altLang="en-US" smtClean="0"/>
              <a:t>2026/3/12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D5518-E2B7-47D3-A483-775D399824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20D120-4707-426F-9B85-873E256A663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MingLiU" panose="02020500000000000000" pitchFamily="18" charset="-120"/>
                <a:cs typeface="+mn-cs"/>
              </a:r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MingLiU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665"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>
              <a:defRPr sz="2135"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73028"/>
            <a:ext cx="10972800" cy="170021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 hasCustomPrompt="1"/>
          </p:nvPr>
        </p:nvSpPr>
        <p:spPr>
          <a:xfrm>
            <a:off x="609600" y="1125542"/>
            <a:ext cx="10972800" cy="647700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 algn="ctr">
              <a:defRPr sz="5335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265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735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125536"/>
            <a:ext cx="5384800" cy="4227699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125536"/>
            <a:ext cx="5384800" cy="4227699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2" y="1268773"/>
            <a:ext cx="5386917" cy="639763"/>
          </a:xfrm>
        </p:spPr>
        <p:txBody>
          <a:bodyPr anchor="b"/>
          <a:lstStyle>
            <a:lvl1pPr marL="0" indent="0">
              <a:buNone/>
              <a:defRPr sz="2665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2" y="1908535"/>
            <a:ext cx="5386917" cy="3951288"/>
          </a:xfrm>
        </p:spPr>
        <p:txBody>
          <a:bodyPr/>
          <a:lstStyle>
            <a:lvl1pPr>
              <a:defRPr sz="2665"/>
            </a:lvl1pPr>
            <a:lvl2pPr>
              <a:defRPr sz="2135"/>
            </a:lvl2pPr>
            <a:lvl3pPr>
              <a:defRPr sz="1865"/>
            </a:lvl3pPr>
            <a:lvl4pPr>
              <a:defRPr sz="1865"/>
            </a:lvl4pPr>
            <a:lvl5pPr>
              <a:defRPr sz="1865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3" y="1268773"/>
            <a:ext cx="5389033" cy="639763"/>
          </a:xfrm>
        </p:spPr>
        <p:txBody>
          <a:bodyPr anchor="b"/>
          <a:lstStyle>
            <a:lvl1pPr marL="0" indent="0">
              <a:buNone/>
              <a:defRPr sz="2665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3" y="1908535"/>
            <a:ext cx="5389033" cy="3951288"/>
          </a:xfrm>
        </p:spPr>
        <p:txBody>
          <a:bodyPr/>
          <a:lstStyle>
            <a:lvl1pPr>
              <a:defRPr sz="2665"/>
            </a:lvl1pPr>
            <a:lvl2pPr>
              <a:defRPr sz="2135"/>
            </a:lvl2pPr>
            <a:lvl3pPr>
              <a:defRPr sz="1865"/>
            </a:lvl3pPr>
            <a:lvl4pPr>
              <a:defRPr sz="1865"/>
            </a:lvl4pPr>
            <a:lvl5pPr>
              <a:defRPr sz="1865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4421" y="144466"/>
            <a:ext cx="10943167" cy="692151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5537"/>
            <a:ext cx="10972800" cy="48958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" y="6357940"/>
            <a:ext cx="5111751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2808" y="6581777"/>
            <a:ext cx="3574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National Tsing Hua University ® copyright OIA</a:t>
            </a:r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PMingLiU" pitchFamily="18" charset="-120"/>
              <a:cs typeface="Arial" panose="020B0604020202020204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08055"/>
            <a:ext cx="12192000" cy="144463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0">
              <a:ea typeface="PMingLiU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65849"/>
            <a:ext cx="12192000" cy="719139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0">
              <a:ea typeface="PMingLiU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524628"/>
            <a:ext cx="2844800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ea typeface="PMingLiU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0" y="124614"/>
            <a:ext cx="916587" cy="672311"/>
          </a:xfrm>
          <a:prstGeom prst="rect">
            <a:avLst/>
          </a:prstGeom>
        </p:spPr>
      </p:pic>
      <p:grpSp>
        <p:nvGrpSpPr>
          <p:cNvPr id="2" name="群組 1"/>
          <p:cNvGrpSpPr/>
          <p:nvPr userDrawn="1"/>
        </p:nvGrpSpPr>
        <p:grpSpPr>
          <a:xfrm>
            <a:off x="86980" y="6239920"/>
            <a:ext cx="3223375" cy="569415"/>
            <a:chOff x="86980" y="6239920"/>
            <a:chExt cx="3223375" cy="569415"/>
          </a:xfrm>
        </p:grpSpPr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0" y="6239920"/>
              <a:ext cx="817930" cy="56941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 userDrawn="1"/>
          </p:nvSpPr>
          <p:spPr>
            <a:xfrm>
              <a:off x="829837" y="6347770"/>
              <a:ext cx="24805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TW" sz="1200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香港中文大学（深圳）数据科学院</a:t>
              </a:r>
              <a:endParaRPr lang="zh-TW" altLang="zh-TW" sz="1200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CUHK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-SZ Sc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hool of Data Science</a:t>
              </a:r>
              <a:endParaRPr lang="zh-TW" altLang="zh-TW" sz="1000" kern="100" dirty="0">
                <a:solidFill>
                  <a:schemeClr val="bg1"/>
                </a:solidFill>
                <a:latin typeface="Calibri" panose="020F0502020204030204" pitchFamily="34" charset="0"/>
                <a:ea typeface="PMingLiU" pitchFamily="18" charset="-120"/>
                <a:cs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MS Sans Serif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anose="05000000000000000000" pitchFamily="2" charset="2"/>
        <a:buChar char="l"/>
        <a:defRPr kumimoji="1" sz="3735">
          <a:solidFill>
            <a:schemeClr val="tx1"/>
          </a:solidFill>
          <a:latin typeface="Calibri" panose="020F0502020204030204" pitchFamily="34" charset="0"/>
          <a:ea typeface="標楷體" pitchFamily="65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panose="020B0604020202020204" pitchFamily="34" charset="0"/>
        <a:buChar char="–"/>
        <a:defRPr kumimoji="1" sz="3200">
          <a:solidFill>
            <a:schemeClr val="tx1"/>
          </a:solidFill>
          <a:latin typeface="Calibri" panose="020F0502020204030204" pitchFamily="34" charset="0"/>
          <a:ea typeface="標楷體" pitchFamily="65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71" y="1406845"/>
            <a:ext cx="11396871" cy="1882455"/>
          </a:xfrm>
        </p:spPr>
        <p:txBody>
          <a:bodyPr/>
          <a:lstStyle/>
          <a:p>
            <a:pPr algn="ctr"/>
            <a:r>
              <a:rPr lang="en-US" altLang="zh-CN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Kernel-Level Thread Implementation and Analysis</a:t>
            </a:r>
            <a:br>
              <a:rPr lang="en-US" altLang="zh-CN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25" y="3752762"/>
            <a:ext cx="8534400" cy="1882455"/>
          </a:xfrm>
        </p:spPr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Zhao Yiheng          Su Zhekai 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225040146           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121090492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042015" cy="692150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Kernel Module (Zhao)</a:t>
            </a: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700765" y="1210401"/>
            <a:ext cx="10112829" cy="1458684"/>
          </a:xfrm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kernel threads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statistics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CPU affinity binding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" y="2858135"/>
            <a:ext cx="534162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042015" cy="692150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User-Level Thread Program (Zhao)</a:t>
            </a: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700765" y="1210401"/>
            <a:ext cx="10112829" cy="1458684"/>
          </a:xfrm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User-Level Thread Program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user-level threads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two synchronization methods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2733040"/>
            <a:ext cx="5382895" cy="23348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042015" cy="692150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Coroutine Library (Su)</a:t>
            </a: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700765" y="1210401"/>
            <a:ext cx="10112829" cy="1458684"/>
          </a:xfrm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based on ucontext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by user-space scheduler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180" y="2668905"/>
            <a:ext cx="6206490" cy="1825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2617470"/>
            <a:ext cx="5364480" cy="30327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042015" cy="692150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 (Zhao)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" y="1238250"/>
            <a:ext cx="11079480" cy="4381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042015" cy="692150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 (Zhao)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114425"/>
            <a:ext cx="10275570" cy="47758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042015" cy="692150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Live Demo (Zhao)</a:t>
            </a: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10" y="1093470"/>
            <a:ext cx="8340725" cy="49682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Performance Evaluation - KLT vs ULT Comparison</a:t>
            </a:r>
            <a:endParaRPr kumimoji="1"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120" y="1067597"/>
            <a:ext cx="6207760" cy="50736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042015" cy="692150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Performance Evaluation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Context Switch Analysis</a:t>
            </a: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64525" y="740093"/>
            <a:ext cx="3698240" cy="369252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l"/>
            <a:endParaRPr lang="en-US" altLang="zh-CN" dirty="0">
              <a:ea typeface="標楷體" pitchFamily="65" charset="-120"/>
              <a:cs typeface="Calibri" panose="020F0502020204030204" pitchFamily="34" charset="0"/>
            </a:endParaRPr>
          </a:p>
          <a:p>
            <a:pPr algn="l"/>
            <a:endParaRPr lang="en-US" altLang="zh-CN" dirty="0">
              <a:ea typeface="標楷體" pitchFamily="65" charset="-120"/>
              <a:cs typeface="Calibri" panose="020F0502020204030204" pitchFamily="34" charset="0"/>
            </a:endParaRPr>
          </a:p>
          <a:p>
            <a:pPr algn="l"/>
            <a:r>
              <a:rPr lang="en-US" altLang="zh-CN" b="1" dirty="0">
                <a:ea typeface="標楷體" pitchFamily="65" charset="-120"/>
                <a:cs typeface="Calibri" panose="020F0502020204030204" pitchFamily="34" charset="0"/>
              </a:rPr>
              <a:t>CSW during test = </a:t>
            </a:r>
          </a:p>
          <a:p>
            <a:pPr algn="l"/>
            <a:r>
              <a:rPr lang="en-US" altLang="zh-CN" b="1" dirty="0">
                <a:ea typeface="標楷體" pitchFamily="65" charset="-120"/>
                <a:cs typeface="Calibri" panose="020F0502020204030204" pitchFamily="34" charset="0"/>
              </a:rPr>
              <a:t>Current cumulative value - </a:t>
            </a:r>
          </a:p>
          <a:p>
            <a:pPr algn="l"/>
            <a:r>
              <a:rPr lang="en-US" altLang="zh-CN" b="1" dirty="0">
                <a:ea typeface="標楷體" pitchFamily="65" charset="-120"/>
                <a:cs typeface="Calibri" panose="020F0502020204030204" pitchFamily="34" charset="0"/>
              </a:rPr>
              <a:t>Initial value at startup</a:t>
            </a:r>
          </a:p>
          <a:p>
            <a:pPr algn="l"/>
            <a:endParaRPr lang="en-US" altLang="zh-CN" b="1" dirty="0">
              <a:ea typeface="標楷體" pitchFamily="65" charset="-120"/>
              <a:cs typeface="Calibri" panose="020F0502020204030204" pitchFamily="34" charset="0"/>
            </a:endParaRPr>
          </a:p>
          <a:p>
            <a:pPr algn="l"/>
            <a:r>
              <a:rPr lang="en-US" altLang="zh-CN" b="1" dirty="0">
                <a:ea typeface="標楷體" pitchFamily="65" charset="-120"/>
                <a:cs typeface="Calibri" panose="020F0502020204030204" pitchFamily="34" charset="0"/>
              </a:rPr>
              <a:t>Total CSW = Voluntary switches </a:t>
            </a:r>
          </a:p>
          <a:p>
            <a:pPr algn="l"/>
            <a:r>
              <a:rPr lang="en-US" altLang="zh-CN" b="1" dirty="0">
                <a:ea typeface="標楷體" pitchFamily="65" charset="-120"/>
                <a:cs typeface="Calibri" panose="020F0502020204030204" pitchFamily="34" charset="0"/>
              </a:rPr>
              <a:t>+ Involuntary switches</a:t>
            </a:r>
          </a:p>
          <a:p>
            <a:pPr algn="l"/>
            <a:endParaRPr lang="en-US" altLang="zh-CN" dirty="0">
              <a:ea typeface="標楷體" pitchFamily="65" charset="-120"/>
              <a:cs typeface="Calibri" panose="020F0502020204030204" pitchFamily="34" charset="0"/>
            </a:endParaRPr>
          </a:p>
          <a:p>
            <a:pPr algn="l"/>
            <a:endParaRPr lang="en-US" altLang="zh-CN" dirty="0">
              <a:ea typeface="標楷體" pitchFamily="65" charset="-120"/>
              <a:cs typeface="Calibri" panose="020F0502020204030204" pitchFamily="34" charset="0"/>
            </a:endParaRPr>
          </a:p>
          <a:p>
            <a:pPr algn="l"/>
            <a:endParaRPr lang="en-US" altLang="zh-CN" dirty="0">
              <a:ea typeface="標楷體" pitchFamily="65" charset="-120"/>
              <a:cs typeface="Calibri" panose="020F0502020204030204" pitchFamily="34" charset="0"/>
            </a:endParaRPr>
          </a:p>
          <a:p>
            <a:pPr algn="l"/>
            <a:endParaRPr lang="en-US" altLang="zh-CN" dirty="0">
              <a:ea typeface="標楷體" pitchFamily="65" charset="-120"/>
              <a:cs typeface="Calibri" panose="020F0502020204030204" pitchFamily="34" charset="0"/>
            </a:endParaRPr>
          </a:p>
          <a:p>
            <a:pPr algn="l"/>
            <a:endParaRPr lang="en-US" altLang="zh-CN" dirty="0">
              <a:ea typeface="標楷體" pitchFamily="65" charset="-120"/>
              <a:cs typeface="Calibri" panose="020F0502020204030204" pitchFamily="34" charset="0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655" y="1125220"/>
            <a:ext cx="5873750" cy="48964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042015" cy="692150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Performance Evaluation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CPU Affinity Impact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7371" y="1065529"/>
            <a:ext cx="5997258" cy="4988419"/>
          </a:xfrm>
          <a:prstGeom prst="rect">
            <a:avLst/>
          </a:prstGeom>
        </p:spPr>
      </p:pic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042015" cy="692150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Performance Evaluation-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 Count Scalability Analysis</a:t>
            </a: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1104265"/>
            <a:ext cx="5295900" cy="48120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6818" y="1243012"/>
            <a:ext cx="10270977" cy="3560763"/>
          </a:xfrm>
        </p:spPr>
        <p:txBody>
          <a:bodyPr>
            <a:noAutofit/>
          </a:bodyPr>
          <a:lstStyle/>
          <a:p>
            <a:r>
              <a:rPr lang="en-US" altLang="zh-CN" sz="29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  <a:p>
            <a:r>
              <a:rPr lang="en-US" altLang="zh-CN" sz="29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29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r>
              <a:rPr lang="en-US" altLang="zh-CN" sz="29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</a:p>
          <a:p>
            <a:r>
              <a:rPr lang="en-US" altLang="zh-CN" sz="29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</a:p>
          <a:p>
            <a:r>
              <a:rPr lang="en-US" altLang="zh-CN" sz="29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</a:t>
            </a:r>
          </a:p>
          <a:p>
            <a:r>
              <a:rPr lang="en-US" altLang="zh-CN" sz="29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</a:t>
            </a:r>
          </a:p>
          <a:p>
            <a:r>
              <a:rPr lang="en-US" altLang="zh-CN" sz="29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55" y="144780"/>
            <a:ext cx="11042015" cy="692150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Performance Evaluation-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Coroutine throughput  </a:t>
            </a: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1327150"/>
            <a:ext cx="6432550" cy="26365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710" y="1562735"/>
            <a:ext cx="4883785" cy="24015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5895" y="1923506"/>
            <a:ext cx="10112829" cy="1458684"/>
          </a:xfrm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provides a systematic performance comparison of three concurrency models: Kernel-Level Threads (KLT), User-Level Threads (ULT), and Coroutine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21</a:t>
            </a:fld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1" y="144466"/>
            <a:ext cx="10722429" cy="692151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8115" y="1849846"/>
            <a:ext cx="10112829" cy="1458684"/>
          </a:xfrm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Ingo Moln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"Completely Fair Scheduler Design and Implementation." 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Linux Kernel Documentation, 2007.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Bradford Nichols, Dick Buttlar. "Pthreads Programming."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Melvin E. Conway. "Design of a Separable Transition-Diagram Compiler."  Communications of the ACM, 1963.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49849" y="2208533"/>
            <a:ext cx="10363200" cy="1362075"/>
          </a:xfrm>
        </p:spPr>
        <p:txBody>
          <a:bodyPr/>
          <a:lstStyle/>
          <a:p>
            <a:r>
              <a:rPr lang="en-US" altLang="zh-TW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Q &amp;A</a:t>
            </a:r>
            <a:endParaRPr lang="zh-TW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23</a:t>
            </a:fld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- Contribution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B6BDF2-6896-4B98-8776-C18582F63BA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09600" y="1125220"/>
          <a:ext cx="10647680" cy="287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7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Group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5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Zhao Yiheng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 Implementation, Making PPT file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5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 Zhekai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 Implementation, 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Making PPT file, P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1" y="144466"/>
            <a:ext cx="10722429" cy="692151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5895" y="1923506"/>
            <a:ext cx="10112829" cy="1458684"/>
          </a:xfrm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compare the performance of three concurrency models under different scenarios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deeply analyze context switch overhead and its influencing factors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explore the impact of CPU affinity and thread count on scalability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1" y="144466"/>
            <a:ext cx="10722429" cy="692151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5895" y="1923506"/>
            <a:ext cx="10112829" cy="1458684"/>
          </a:xfrm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Ingo Moln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"Completely Fair Scheduler Design and Implementation."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Bradford Nichols, Dick Buttlar. "Pthreads Programming."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Melvin E. Conway. "Design of a Separable Transition-Diagram Compiler."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1" y="144466"/>
            <a:ext cx="10722429" cy="692151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 - Kernel-Level Threads </a:t>
            </a: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892" y="1065704"/>
            <a:ext cx="6800215" cy="50747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1" y="144466"/>
            <a:ext cx="10722429" cy="692151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Preliminaries- User-Level Threads </a:t>
            </a: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92" y="1065704"/>
            <a:ext cx="8124508" cy="50785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1" y="144466"/>
            <a:ext cx="10722429" cy="692151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737" y="1067435"/>
            <a:ext cx="8126095" cy="50730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1" y="144466"/>
            <a:ext cx="10722429" cy="692151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542" y="1073784"/>
            <a:ext cx="7574915" cy="506666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12*226"/>
  <p:tag name="TABLE_ENDDRAG_RECT" val="48*88*912*226"/>
</p:tagLst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anose="020F0502020204030204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366</Words>
  <Application>Microsoft Office PowerPoint</Application>
  <PresentationFormat>宽屏</PresentationFormat>
  <Paragraphs>96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標楷體</vt:lpstr>
      <vt:lpstr>MS Sans Serif</vt:lpstr>
      <vt:lpstr>楷体</vt:lpstr>
      <vt:lpstr>Arial</vt:lpstr>
      <vt:lpstr>Calibri</vt:lpstr>
      <vt:lpstr>Calibri Light</vt:lpstr>
      <vt:lpstr>Times New Roman</vt:lpstr>
      <vt:lpstr>Wingdings</vt:lpstr>
      <vt:lpstr>NTHU UniCloud</vt:lpstr>
      <vt:lpstr>自訂設計</vt:lpstr>
      <vt:lpstr>Kernel-Level Thread Implementation and Analysis </vt:lpstr>
      <vt:lpstr>Outline</vt:lpstr>
      <vt:lpstr>Introduction - Contribution</vt:lpstr>
      <vt:lpstr>Introduction</vt:lpstr>
      <vt:lpstr>Related Work</vt:lpstr>
      <vt:lpstr>Preliminaries - Kernel-Level Threads </vt:lpstr>
      <vt:lpstr> Preliminaries- User-Level Threads </vt:lpstr>
      <vt:lpstr>Preliminaries</vt:lpstr>
      <vt:lpstr>Preliminaries</vt:lpstr>
      <vt:lpstr>Proposed Methods - Kernel Module (Zhao)</vt:lpstr>
      <vt:lpstr>Proposed Methods - User-Level Thread Program (Zhao)</vt:lpstr>
      <vt:lpstr>Proposed Methods - Coroutine Library (Su)</vt:lpstr>
      <vt:lpstr>Proposed Method (Zhao)</vt:lpstr>
      <vt:lpstr>Proposed Method (Zhao)</vt:lpstr>
      <vt:lpstr>Proposed Methods - Live Demo (Zhao)</vt:lpstr>
      <vt:lpstr>Performance Evaluation - KLT vs ULT Comparison</vt:lpstr>
      <vt:lpstr>Performance Evaluation - Context Switch Analysis</vt:lpstr>
      <vt:lpstr>Performance Evaluation - CPU Affinity Impact</vt:lpstr>
      <vt:lpstr>Performance Evaluation-Thread Count Scalability Analysis</vt:lpstr>
      <vt:lpstr>Performance Evaluation-Coroutine throughput  </vt:lpstr>
      <vt:lpstr>Conclusion</vt:lpstr>
      <vt:lpstr>References</vt:lpstr>
      <vt:lpstr>   Q 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香港中文大学(深圳)数据科学院 School of Data Science</dc:title>
  <dc:creator>Windows 使用者</dc:creator>
  <cp:lastModifiedBy>裔珩 赵</cp:lastModifiedBy>
  <cp:revision>25</cp:revision>
  <dcterms:created xsi:type="dcterms:W3CDTF">2020-07-15T11:13:00Z</dcterms:created>
  <dcterms:modified xsi:type="dcterms:W3CDTF">2026-03-12T08:38:26Z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853B6729DB674E9B9D572C2A0193D94D_13</vt:lpwstr>
  </property>
  <property fmtid="{D5CDD505-2E9C-101B-9397-08002B2CF9AE}" pid="3" name="KSOProductBuildVer">
    <vt:lpwstr>2052-12.1.0.25225</vt:lpwstr>
  </property>
</Properties>
</file>