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</p:sldMasterIdLst>
  <p:notesMasterIdLst>
    <p:notesMasterId r:id="rId32"/>
  </p:notesMasterIdLst>
  <p:sldIdLst>
    <p:sldId id="256" r:id="rId3"/>
    <p:sldId id="519" r:id="rId4"/>
    <p:sldId id="258" r:id="rId5"/>
    <p:sldId id="520" r:id="rId6"/>
    <p:sldId id="521" r:id="rId7"/>
    <p:sldId id="522" r:id="rId8"/>
    <p:sldId id="523" r:id="rId9"/>
    <p:sldId id="524" r:id="rId10"/>
    <p:sldId id="532" r:id="rId11"/>
    <p:sldId id="525" r:id="rId12"/>
    <p:sldId id="526" r:id="rId13"/>
    <p:sldId id="527" r:id="rId14"/>
    <p:sldId id="528" r:id="rId15"/>
    <p:sldId id="530" r:id="rId16"/>
    <p:sldId id="529" r:id="rId17"/>
    <p:sldId id="531" r:id="rId18"/>
    <p:sldId id="551" r:id="rId19"/>
    <p:sldId id="533" r:id="rId20"/>
    <p:sldId id="534" r:id="rId21"/>
    <p:sldId id="538" r:id="rId22"/>
    <p:sldId id="541" r:id="rId23"/>
    <p:sldId id="549" r:id="rId24"/>
    <p:sldId id="550" r:id="rId25"/>
    <p:sldId id="542" r:id="rId26"/>
    <p:sldId id="543" r:id="rId27"/>
    <p:sldId id="544" r:id="rId28"/>
    <p:sldId id="545" r:id="rId29"/>
    <p:sldId id="548" r:id="rId30"/>
    <p:sldId id="547" r:id="rId31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0" autoAdjust="0"/>
    <p:restoredTop sz="94660"/>
  </p:normalViewPr>
  <p:slideViewPr>
    <p:cSldViewPr snapToGrid="0">
      <p:cViewPr>
        <p:scale>
          <a:sx n="50" d="100"/>
          <a:sy n="50" d="100"/>
        </p:scale>
        <p:origin x="1244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1F4A7B-8284-4E61-88F9-84C6CA6E31E8}" type="datetimeFigureOut">
              <a:rPr lang="zh-TW" altLang="en-US" smtClean="0"/>
              <a:t>2026/3/13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1D5518-E2B7-47D3-A483-775D3998244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D120-4707-426F-9B85-873E256A6635}" type="slidenum">
              <a:rPr lang="zh-TW" altLang="en-US" smtClean="0"/>
              <a:t>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D120-4707-426F-9B85-873E256A6635}" type="slidenum">
              <a:rPr lang="zh-TW" altLang="en-US" smtClean="0"/>
              <a:t>11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320D120-4707-426F-9B85-873E256A6635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PMingLiU" pitchFamily="18" charset="-120"/>
                <a:cs typeface="+mn-cs"/>
              </a:rPr>
              <a:t>12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PMingLiU" pitchFamily="18" charset="-120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320D120-4707-426F-9B85-873E256A6635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PMingLiU" pitchFamily="18" charset="-120"/>
                <a:cs typeface="+mn-cs"/>
              </a:rPr>
              <a:t>13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PMingLiU" pitchFamily="18" charset="-120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320D120-4707-426F-9B85-873E256A6635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PMingLiU" pitchFamily="18" charset="-120"/>
                <a:cs typeface="+mn-cs"/>
              </a:rPr>
              <a:t>14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PMingLiU" pitchFamily="18" charset="-120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320D120-4707-426F-9B85-873E256A6635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PMingLiU" pitchFamily="18" charset="-120"/>
                <a:cs typeface="+mn-cs"/>
              </a:rPr>
              <a:t>15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PMingLiU" pitchFamily="18" charset="-120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320D120-4707-426F-9B85-873E256A6635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PMingLiU" pitchFamily="18" charset="-120"/>
                <a:cs typeface="+mn-cs"/>
              </a:rPr>
              <a:t>16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PMingLiU" pitchFamily="18" charset="-120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D120-4707-426F-9B85-873E256A6635}" type="slidenum">
              <a:rPr lang="zh-TW" altLang="en-US" smtClean="0"/>
              <a:t>17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D120-4707-426F-9B85-873E256A6635}" type="slidenum">
              <a:rPr lang="zh-TW" altLang="en-US" smtClean="0"/>
              <a:t>18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D120-4707-426F-9B85-873E256A6635}" type="slidenum">
              <a:rPr lang="zh-TW" altLang="en-US" smtClean="0"/>
              <a:t>19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D120-4707-426F-9B85-873E256A6635}" type="slidenum">
              <a:rPr lang="zh-TW" altLang="en-US" smtClean="0"/>
              <a:t>20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D120-4707-426F-9B85-873E256A6635}" type="slidenum">
              <a:rPr lang="zh-TW" altLang="en-US" smtClean="0"/>
              <a:t>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D120-4707-426F-9B85-873E256A6635}" type="slidenum">
              <a:rPr lang="zh-TW" altLang="en-US" smtClean="0"/>
              <a:t>21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D120-4707-426F-9B85-873E256A6635}" type="slidenum">
              <a:rPr lang="zh-TW" altLang="en-US" smtClean="0"/>
              <a:t>22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D120-4707-426F-9B85-873E256A6635}" type="slidenum">
              <a:rPr lang="zh-TW" altLang="en-US" smtClean="0"/>
              <a:t>23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D120-4707-426F-9B85-873E256A6635}" type="slidenum">
              <a:rPr lang="zh-TW" altLang="en-US" smtClean="0"/>
              <a:t>24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D120-4707-426F-9B85-873E256A6635}" type="slidenum">
              <a:rPr lang="zh-TW" altLang="en-US" smtClean="0"/>
              <a:t>25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D120-4707-426F-9B85-873E256A6635}" type="slidenum">
              <a:rPr lang="zh-TW" altLang="en-US" smtClean="0"/>
              <a:t>26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320D120-4707-426F-9B85-873E256A6635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PMingLiU" pitchFamily="18" charset="-120"/>
                <a:cs typeface="+mn-cs"/>
              </a:rPr>
              <a:t>27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PMingLiU" pitchFamily="18" charset="-120"/>
              <a:cs typeface="+mn-cs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320D120-4707-426F-9B85-873E256A6635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PMingLiU" pitchFamily="18" charset="-120"/>
                <a:cs typeface="+mn-cs"/>
              </a:rPr>
              <a:t>28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PMingLiU" pitchFamily="18" charset="-120"/>
              <a:cs typeface="+mn-cs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D120-4707-426F-9B85-873E256A6635}" type="slidenum">
              <a:rPr lang="zh-TW" altLang="en-US" smtClean="0"/>
              <a:t>29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D120-4707-426F-9B85-873E256A6635}" type="slidenum">
              <a:rPr lang="zh-TW" altLang="en-US" smtClean="0"/>
              <a:t>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D120-4707-426F-9B85-873E256A6635}" type="slidenum">
              <a:rPr lang="zh-TW" altLang="en-US" smtClean="0"/>
              <a:t>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D120-4707-426F-9B85-873E256A6635}" type="slidenum">
              <a:rPr lang="zh-TW" altLang="en-US" smtClean="0"/>
              <a:t>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D120-4707-426F-9B85-873E256A6635}" type="slidenum">
              <a:rPr lang="zh-TW" altLang="en-US" smtClean="0"/>
              <a:t>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D120-4707-426F-9B85-873E256A6635}" type="slidenum">
              <a:rPr lang="zh-TW" altLang="en-US" smtClean="0"/>
              <a:t>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320D120-4707-426F-9B85-873E256A6635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PMingLiU" pitchFamily="18" charset="-120"/>
                <a:cs typeface="+mn-cs"/>
              </a:rPr>
              <a:t>9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PMingLiU" pitchFamily="18" charset="-120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D120-4707-426F-9B85-873E256A6635}" type="slidenum">
              <a:rPr lang="zh-TW" altLang="en-US" smtClean="0"/>
              <a:t>10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sz="2665"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defRPr>
            </a:lvl3pPr>
            <a:lvl4pPr>
              <a:defRPr sz="2400"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defRPr>
            </a:lvl4pPr>
            <a:lvl5pPr>
              <a:defRPr sz="2135"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defRPr>
            </a:lvl5pPr>
          </a:lstStyle>
          <a:p>
            <a:pPr lvl="0"/>
            <a:r>
              <a:rPr lang="en-US" altLang="zh-TW" dirty="0"/>
              <a:t>Click to edit Master text styles</a:t>
            </a:r>
          </a:p>
          <a:p>
            <a:pPr lvl="1"/>
            <a:r>
              <a:rPr lang="en-US" altLang="zh-TW" dirty="0"/>
              <a:t>Second level</a:t>
            </a:r>
          </a:p>
          <a:p>
            <a:pPr lvl="2"/>
            <a:r>
              <a:rPr lang="en-US" altLang="zh-TW" dirty="0"/>
              <a:t>Third level</a:t>
            </a:r>
          </a:p>
          <a:p>
            <a:pPr lvl="3"/>
            <a:r>
              <a:rPr lang="en-US" altLang="zh-TW" dirty="0"/>
              <a:t>Fourth level</a:t>
            </a:r>
          </a:p>
          <a:p>
            <a:pPr lvl="4"/>
            <a:r>
              <a:rPr lang="en-US" altLang="zh-TW" dirty="0"/>
              <a:t>Fifth level</a:t>
            </a:r>
            <a:endParaRPr lang="zh-TW" altLang="en-US" dirty="0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609600" y="73028"/>
            <a:ext cx="10972800" cy="1700213"/>
          </a:xfrm>
        </p:spPr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表格版面配置區 2"/>
          <p:cNvSpPr>
            <a:spLocks noGrp="1"/>
          </p:cNvSpPr>
          <p:nvPr>
            <p:ph type="tbl" idx="1" hasCustomPrompt="1"/>
          </p:nvPr>
        </p:nvSpPr>
        <p:spPr>
          <a:xfrm>
            <a:off x="609600" y="1125542"/>
            <a:ext cx="10972800" cy="647700"/>
          </a:xfrm>
        </p:spPr>
        <p:txBody>
          <a:bodyPr/>
          <a:lstStyle/>
          <a:p>
            <a:pPr lvl="0"/>
            <a:r>
              <a:rPr lang="en-US" altLang="zh-TW" noProof="0"/>
              <a:t>Click icon to add table</a:t>
            </a:r>
            <a:endParaRPr lang="zh-TW" altLang="en-US" noProof="0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>
            <a:lvl1pPr algn="ctr">
              <a:defRPr sz="5335"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zh-TW"/>
              <a:t>Click to edit Master subtitle style</a:t>
            </a:r>
            <a:endParaRPr lang="zh-TW" alt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D65F-25B7-47C5-85DC-B1A2A3BE76D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D65F-25B7-47C5-85DC-B1A2A3BE76D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D65F-25B7-47C5-85DC-B1A2A3BE76D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D65F-25B7-47C5-85DC-B1A2A3BE76D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D65F-25B7-47C5-85DC-B1A2A3BE76D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D65F-25B7-47C5-85DC-B1A2A3BE76D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265" b="1" cap="all"/>
            </a:lvl1pPr>
          </a:lstStyle>
          <a:p>
            <a:r>
              <a:rPr lang="en-US" altLang="zh-TW" dirty="0"/>
              <a:t>Click to edit Master title style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3735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TW" dirty="0"/>
              <a:t>Click to edit Master text styles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D65F-25B7-47C5-85DC-B1A2A3BE76D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D65F-25B7-47C5-85DC-B1A2A3BE76D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D65F-25B7-47C5-85DC-B1A2A3BE76D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D65F-25B7-47C5-85DC-B1A2A3BE76D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D65F-25B7-47C5-85DC-B1A2A3BE76D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Click to edit Master title style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125536"/>
            <a:ext cx="5384800" cy="4227699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dirty="0"/>
              <a:t>Click to edit Master text styles</a:t>
            </a:r>
          </a:p>
          <a:p>
            <a:pPr lvl="1"/>
            <a:r>
              <a:rPr lang="en-US" altLang="zh-TW" dirty="0"/>
              <a:t>Second level</a:t>
            </a:r>
          </a:p>
          <a:p>
            <a:pPr lvl="2"/>
            <a:r>
              <a:rPr lang="en-US" altLang="zh-TW" dirty="0"/>
              <a:t>Third level</a:t>
            </a:r>
          </a:p>
          <a:p>
            <a:pPr lvl="3"/>
            <a:r>
              <a:rPr lang="en-US" altLang="zh-TW" dirty="0"/>
              <a:t>Fourth level</a:t>
            </a:r>
          </a:p>
          <a:p>
            <a:pPr lvl="4"/>
            <a:r>
              <a:rPr lang="en-US" altLang="zh-TW" dirty="0"/>
              <a:t>Fifth level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125536"/>
            <a:ext cx="5384800" cy="4227699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dirty="0"/>
              <a:t>Click to edit Master text styles</a:t>
            </a:r>
          </a:p>
          <a:p>
            <a:pPr lvl="1"/>
            <a:r>
              <a:rPr lang="en-US" altLang="zh-TW" dirty="0"/>
              <a:t>Second level</a:t>
            </a:r>
          </a:p>
          <a:p>
            <a:pPr lvl="2"/>
            <a:r>
              <a:rPr lang="en-US" altLang="zh-TW" dirty="0"/>
              <a:t>Third level</a:t>
            </a:r>
          </a:p>
          <a:p>
            <a:pPr lvl="3"/>
            <a:r>
              <a:rPr lang="en-US" altLang="zh-TW" dirty="0"/>
              <a:t>Fourth level</a:t>
            </a:r>
          </a:p>
          <a:p>
            <a:pPr lvl="4"/>
            <a:r>
              <a:rPr lang="en-US" altLang="zh-TW" dirty="0"/>
              <a:t>Fifth level</a:t>
            </a:r>
            <a:endParaRPr lang="zh-TW" altLang="en-US" dirty="0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2" y="1268773"/>
            <a:ext cx="5386917" cy="639763"/>
          </a:xfrm>
        </p:spPr>
        <p:txBody>
          <a:bodyPr anchor="b"/>
          <a:lstStyle>
            <a:lvl1pPr marL="0" indent="0">
              <a:buNone/>
              <a:defRPr sz="2665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2" y="1908535"/>
            <a:ext cx="5386917" cy="3951288"/>
          </a:xfrm>
        </p:spPr>
        <p:txBody>
          <a:bodyPr/>
          <a:lstStyle>
            <a:lvl1pPr>
              <a:defRPr sz="2665"/>
            </a:lvl1pPr>
            <a:lvl2pPr>
              <a:defRPr sz="2135"/>
            </a:lvl2pPr>
            <a:lvl3pPr>
              <a:defRPr sz="1865"/>
            </a:lvl3pPr>
            <a:lvl4pPr>
              <a:defRPr sz="1865"/>
            </a:lvl4pPr>
            <a:lvl5pPr>
              <a:defRPr sz="1865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 dirty="0"/>
              <a:t>Click to edit Master text styles</a:t>
            </a:r>
          </a:p>
          <a:p>
            <a:pPr lvl="1"/>
            <a:r>
              <a:rPr lang="en-US" altLang="zh-TW" dirty="0"/>
              <a:t>Second level</a:t>
            </a:r>
          </a:p>
          <a:p>
            <a:pPr lvl="2"/>
            <a:r>
              <a:rPr lang="en-US" altLang="zh-TW" dirty="0"/>
              <a:t>Third level</a:t>
            </a:r>
          </a:p>
          <a:p>
            <a:pPr lvl="3"/>
            <a:r>
              <a:rPr lang="en-US" altLang="zh-TW" dirty="0"/>
              <a:t>Fourth level</a:t>
            </a:r>
          </a:p>
          <a:p>
            <a:pPr lvl="4"/>
            <a:r>
              <a:rPr lang="en-US" altLang="zh-TW" dirty="0"/>
              <a:t>Fifth level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73" y="1268773"/>
            <a:ext cx="5389033" cy="639763"/>
          </a:xfrm>
        </p:spPr>
        <p:txBody>
          <a:bodyPr anchor="b"/>
          <a:lstStyle>
            <a:lvl1pPr marL="0" indent="0">
              <a:buNone/>
              <a:defRPr sz="2665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73" y="1908535"/>
            <a:ext cx="5389033" cy="3951288"/>
          </a:xfrm>
        </p:spPr>
        <p:txBody>
          <a:bodyPr/>
          <a:lstStyle>
            <a:lvl1pPr>
              <a:defRPr sz="2665"/>
            </a:lvl1pPr>
            <a:lvl2pPr>
              <a:defRPr sz="2135"/>
            </a:lvl2pPr>
            <a:lvl3pPr>
              <a:defRPr sz="1865"/>
            </a:lvl3pPr>
            <a:lvl4pPr>
              <a:defRPr sz="1865"/>
            </a:lvl4pPr>
            <a:lvl5pPr>
              <a:defRPr sz="1865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624421" y="144466"/>
            <a:ext cx="10943167" cy="692151"/>
          </a:xfrm>
        </p:spPr>
        <p:txBody>
          <a:bodyPr/>
          <a:lstStyle/>
          <a:p>
            <a:r>
              <a:rPr lang="en-US" altLang="zh-TW" dirty="0"/>
              <a:t>Click to edit Master title style</a:t>
            </a:r>
            <a:endParaRPr lang="zh-TW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6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4" y="273056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6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TW" noProof="0"/>
              <a:t>Click icon to add picture</a:t>
            </a:r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1049867" y="144466"/>
            <a:ext cx="10517721" cy="69215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1028" name="Rectangle 1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125537"/>
            <a:ext cx="10972800" cy="489585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TW" altLang="en-US" dirty="0"/>
              <a:t>按一下以編輯母片</a:t>
            </a:r>
          </a:p>
          <a:p>
            <a:pPr lvl="1"/>
            <a:r>
              <a:rPr lang="zh-TW" altLang="en-US" dirty="0"/>
              <a:t>按一下以編輯母片</a:t>
            </a:r>
          </a:p>
          <a:p>
            <a:pPr lvl="1"/>
            <a:endParaRPr lang="zh-TW" altLang="en-US" dirty="0"/>
          </a:p>
          <a:p>
            <a:pPr lvl="0"/>
            <a:endParaRPr lang="en-US" altLang="zh-TW" dirty="0"/>
          </a:p>
        </p:txBody>
      </p:sp>
      <p:pic>
        <p:nvPicPr>
          <p:cNvPr id="1029" name="Picture 25" descr="name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" y="6357940"/>
            <a:ext cx="5111751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792808" y="6581777"/>
            <a:ext cx="357482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ea typeface="PMingLiU" pitchFamily="18" charset="-120"/>
                <a:cs typeface="Arial" panose="020B0604020202020204" pitchFamily="34" charset="0"/>
              </a:rPr>
              <a:t>National Tsing Hua University ® copyright OIA</a:t>
            </a:r>
            <a:endParaRPr lang="zh-TW" altLang="en-US" sz="1200" b="1" dirty="0">
              <a:solidFill>
                <a:schemeClr val="bg1"/>
              </a:solidFill>
              <a:latin typeface="Arial" panose="020B0604020202020204" pitchFamily="34" charset="0"/>
              <a:ea typeface="PMingLiU" pitchFamily="18" charset="-120"/>
              <a:cs typeface="Arial" panose="020B0604020202020204" pitchFamily="34" charset="0"/>
            </a:endParaRPr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0" y="908055"/>
            <a:ext cx="12192000" cy="144463"/>
          </a:xfrm>
          <a:prstGeom prst="rect">
            <a:avLst/>
          </a:prstGeom>
          <a:solidFill>
            <a:srgbClr val="990099"/>
          </a:solidFill>
          <a:ln w="15875">
            <a:noFill/>
            <a:miter lim="800000"/>
          </a:ln>
          <a:effectLst>
            <a:prstShdw prst="shdw18" dist="17961" dir="13500000">
              <a:srgbClr val="990099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>
              <a:defRPr/>
            </a:pPr>
            <a:endParaRPr lang="zh-TW" altLang="en-US" sz="1800">
              <a:ea typeface="PMingLiU" pitchFamily="18" charset="-120"/>
            </a:endParaRPr>
          </a:p>
        </p:txBody>
      </p:sp>
      <p:sp>
        <p:nvSpPr>
          <p:cNvPr id="4106" name="Rectangle 10"/>
          <p:cNvSpPr>
            <a:spLocks noChangeArrowheads="1"/>
          </p:cNvSpPr>
          <p:nvPr userDrawn="1"/>
        </p:nvSpPr>
        <p:spPr bwMode="auto">
          <a:xfrm>
            <a:off x="0" y="6165849"/>
            <a:ext cx="12192000" cy="719139"/>
          </a:xfrm>
          <a:prstGeom prst="rect">
            <a:avLst/>
          </a:prstGeom>
          <a:solidFill>
            <a:srgbClr val="990099"/>
          </a:solidFill>
          <a:ln w="15875">
            <a:noFill/>
            <a:miter lim="800000"/>
          </a:ln>
          <a:effectLst>
            <a:prstShdw prst="shdw18" dist="17961" dir="13500000">
              <a:srgbClr val="990099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>
              <a:defRPr/>
            </a:pPr>
            <a:endParaRPr lang="zh-TW" altLang="en-US" sz="1800">
              <a:ea typeface="PMingLiU" pitchFamily="18" charset="-120"/>
            </a:endParaRPr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08017" y="6524628"/>
            <a:ext cx="2844800" cy="3397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ea typeface="PMingLiU" pitchFamily="18" charset="-120"/>
              </a:defRPr>
            </a:lvl1pPr>
          </a:lstStyle>
          <a:p>
            <a:fld id="{D9B6BDF2-6896-4B98-8776-C18582F63BA5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14" name="圖片 13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80" y="124614"/>
            <a:ext cx="916587" cy="672311"/>
          </a:xfrm>
          <a:prstGeom prst="rect">
            <a:avLst/>
          </a:prstGeom>
        </p:spPr>
      </p:pic>
      <p:grpSp>
        <p:nvGrpSpPr>
          <p:cNvPr id="2" name="群組 1"/>
          <p:cNvGrpSpPr/>
          <p:nvPr userDrawn="1"/>
        </p:nvGrpSpPr>
        <p:grpSpPr>
          <a:xfrm>
            <a:off x="86980" y="6239920"/>
            <a:ext cx="3223375" cy="569415"/>
            <a:chOff x="86980" y="6239920"/>
            <a:chExt cx="3223375" cy="569415"/>
          </a:xfrm>
        </p:grpSpPr>
        <p:pic>
          <p:nvPicPr>
            <p:cNvPr id="12" name="圖片 11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980" y="6239920"/>
              <a:ext cx="817930" cy="569415"/>
            </a:xfrm>
            <a:prstGeom prst="rect">
              <a:avLst/>
            </a:prstGeom>
          </p:spPr>
        </p:pic>
        <p:sp>
          <p:nvSpPr>
            <p:cNvPr id="15" name="矩形 14"/>
            <p:cNvSpPr/>
            <p:nvPr userDrawn="1"/>
          </p:nvSpPr>
          <p:spPr>
            <a:xfrm>
              <a:off x="829837" y="6347770"/>
              <a:ext cx="2480518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zh-CN" altLang="zh-TW" sz="1200" kern="100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香港中文大学（深圳）数据科学院</a:t>
              </a:r>
              <a:endParaRPr lang="zh-TW" altLang="zh-TW" sz="1200" kern="1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en-US" altLang="zh-TW" sz="1000" kern="100" dirty="0">
                  <a:solidFill>
                    <a:schemeClr val="bg1"/>
                  </a:solidFill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CUHK</a:t>
              </a:r>
              <a:r>
                <a:rPr lang="en-US" altLang="zh-TW" sz="1000" kern="100" dirty="0">
                  <a:solidFill>
                    <a:schemeClr val="bg1"/>
                  </a:solidFill>
                  <a:latin typeface="Times New Roman" panose="02020603050405020304" pitchFamily="18" charset="0"/>
                  <a:ea typeface="等线" panose="02010600030101010101" charset="-122"/>
                  <a:cs typeface="Times New Roman" panose="02020603050405020304" pitchFamily="18" charset="0"/>
                </a:rPr>
                <a:t>-SZ Sc</a:t>
              </a:r>
              <a:r>
                <a:rPr lang="en-US" altLang="zh-TW" sz="1000" kern="100" dirty="0">
                  <a:solidFill>
                    <a:schemeClr val="bg1"/>
                  </a:solidFill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hool of Data Science</a:t>
              </a:r>
              <a:endParaRPr lang="zh-TW" altLang="zh-TW" sz="1000" kern="100" dirty="0">
                <a:solidFill>
                  <a:schemeClr val="bg1"/>
                </a:solidFill>
                <a:latin typeface="Calibri" panose="020F0502020204030204" pitchFamily="34" charset="0"/>
                <a:ea typeface="PMingLiU" pitchFamily="18" charset="-120"/>
                <a:cs typeface="Times New Roman" panose="02020603050405020304" pitchFamily="18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Calibri" panose="020F0502020204030204" pitchFamily="34" charset="0"/>
          <a:ea typeface="標楷體" pitchFamily="65" charset="-120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Calibri" panose="020F0502020204030204" pitchFamily="34" charset="0"/>
          <a:ea typeface="標楷體" pitchFamily="65" charset="-120"/>
          <a:cs typeface="MS Sans Serif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Calibri" panose="020F0502020204030204" pitchFamily="34" charset="0"/>
          <a:ea typeface="標楷體" pitchFamily="65" charset="-120"/>
          <a:cs typeface="MS Sans Serif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Calibri" panose="020F0502020204030204" pitchFamily="34" charset="0"/>
          <a:ea typeface="標楷體" pitchFamily="65" charset="-120"/>
          <a:cs typeface="MS Sans Serif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Calibri" panose="020F0502020204030204" pitchFamily="34" charset="0"/>
          <a:ea typeface="標楷體" pitchFamily="65" charset="-120"/>
          <a:cs typeface="MS Sans Serif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000" b="1">
          <a:solidFill>
            <a:schemeClr val="tx2"/>
          </a:solidFill>
          <a:latin typeface="MS Sans Serif"/>
          <a:ea typeface="MS Sans Serif"/>
          <a:cs typeface="MS Sans Serif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000" b="1">
          <a:solidFill>
            <a:schemeClr val="tx2"/>
          </a:solidFill>
          <a:latin typeface="MS Sans Serif"/>
          <a:ea typeface="MS Sans Serif"/>
          <a:cs typeface="MS Sans Serif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000" b="1">
          <a:solidFill>
            <a:schemeClr val="tx2"/>
          </a:solidFill>
          <a:latin typeface="MS Sans Serif"/>
          <a:ea typeface="MS Sans Serif"/>
          <a:cs typeface="MS Sans Serif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000" b="1">
          <a:solidFill>
            <a:schemeClr val="tx2"/>
          </a:solidFill>
          <a:latin typeface="MS Sans Serif"/>
          <a:ea typeface="MS Sans Serif"/>
          <a:cs typeface="MS Sans Serif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00FF"/>
        </a:buClr>
        <a:buSzPct val="80000"/>
        <a:buFont typeface="Wingdings" panose="05000000000000000000" pitchFamily="2" charset="2"/>
        <a:buChar char="l"/>
        <a:defRPr kumimoji="1" sz="3735">
          <a:solidFill>
            <a:schemeClr val="tx1"/>
          </a:solidFill>
          <a:latin typeface="Calibri" panose="020F0502020204030204" pitchFamily="34" charset="0"/>
          <a:ea typeface="標楷體" pitchFamily="65" charset="-120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00FF"/>
        </a:buClr>
        <a:buSzPct val="90000"/>
        <a:buFont typeface="Arial" panose="020B0604020202020204" pitchFamily="34" charset="0"/>
        <a:buChar char="–"/>
        <a:defRPr kumimoji="1" sz="3200">
          <a:solidFill>
            <a:schemeClr val="tx1"/>
          </a:solidFill>
          <a:latin typeface="Calibri" panose="020F0502020204030204" pitchFamily="34" charset="0"/>
          <a:ea typeface="標楷體" pitchFamily="65" charset="-12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1D65F-25B7-47C5-85DC-B1A2A3BE76D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471" y="1119913"/>
            <a:ext cx="11396871" cy="1432787"/>
          </a:xfrm>
        </p:spPr>
        <p:txBody>
          <a:bodyPr/>
          <a:lstStyle/>
          <a:p>
            <a:pPr algn="ctr"/>
            <a:r>
              <a:rPr lang="en-US" altLang="zh-CN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Modify Linux Kernel Scheduler</a:t>
            </a:r>
            <a:endParaRPr lang="zh-TW" altLang="en-US" sz="32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340100"/>
            <a:ext cx="8534400" cy="2397987"/>
          </a:xfrm>
        </p:spPr>
        <p:txBody>
          <a:bodyPr/>
          <a:lstStyle/>
          <a:p>
            <a:r>
              <a:rPr lang="en-US" altLang="zh-CN" sz="3200" dirty="0"/>
              <a:t>ZHANG </a:t>
            </a:r>
            <a:r>
              <a:rPr lang="en-US" altLang="zh-CN" sz="3200" dirty="0" err="1"/>
              <a:t>Yuning</a:t>
            </a:r>
            <a:r>
              <a:rPr lang="en-US" altLang="zh-CN" sz="3200" dirty="0"/>
              <a:t> 225040144</a:t>
            </a:r>
          </a:p>
          <a:p>
            <a:r>
              <a:rPr lang="en-US" altLang="zh-CN" sz="3200" dirty="0"/>
              <a:t>Cui </a:t>
            </a:r>
            <a:r>
              <a:rPr lang="en-US" altLang="zh-CN" sz="3200" dirty="0" err="1"/>
              <a:t>Ningyu</a:t>
            </a:r>
            <a:r>
              <a:rPr lang="en-US" altLang="zh-CN" sz="3200" dirty="0"/>
              <a:t> 225040147</a:t>
            </a:r>
            <a:endParaRPr lang="en-US" altLang="zh-TW" sz="3200" dirty="0"/>
          </a:p>
          <a:p>
            <a:r>
              <a:rPr lang="en-US" altLang="zh-TW" sz="3200" dirty="0"/>
              <a:t>School of </a:t>
            </a:r>
            <a:r>
              <a:rPr lang="en-US" altLang="zh-CN" sz="3200" dirty="0"/>
              <a:t>Data </a:t>
            </a:r>
            <a:r>
              <a:rPr lang="en-US" altLang="zh-TW" sz="3200" dirty="0"/>
              <a:t>Science</a:t>
            </a:r>
          </a:p>
          <a:p>
            <a:r>
              <a:rPr lang="en-US" altLang="zh-TW" sz="3200" dirty="0"/>
              <a:t>Chinese University of Hong Kong, Shenzhen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6610" y="144466"/>
            <a:ext cx="10270977" cy="692151"/>
          </a:xfrm>
        </p:spPr>
        <p:txBody>
          <a:bodyPr/>
          <a:lstStyle/>
          <a:p>
            <a:r>
              <a:rPr lang="en-US" altLang="zh-TW"/>
              <a:t>Build Real-time GUI Visualization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96610" y="1125537"/>
            <a:ext cx="9431093" cy="4964178"/>
          </a:xfrm>
        </p:spPr>
        <p:txBody>
          <a:bodyPr>
            <a:noAutofit/>
          </a:bodyPr>
          <a:lstStyle/>
          <a:p>
            <a:pPr>
              <a:buClrTx/>
            </a:pP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Python GUI Technologies:</a:t>
            </a:r>
          </a:p>
          <a:p>
            <a:pPr lvl="1">
              <a:buClrTx/>
              <a:buFont typeface="Wingdings" panose="05000000000000000000" pitchFamily="2" charset="2"/>
              <a:buChar char="l"/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Tkinter for the interface </a:t>
            </a:r>
          </a:p>
          <a:p>
            <a:pPr lvl="1">
              <a:buClrTx/>
              <a:buFont typeface="Wingdings" panose="05000000000000000000" pitchFamily="2" charset="2"/>
              <a:buChar char="l"/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Matplotlib for visualization </a:t>
            </a:r>
          </a:p>
          <a:p>
            <a:pPr>
              <a:buClrTx/>
            </a:pP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Functions:</a:t>
            </a:r>
          </a:p>
          <a:p>
            <a:pPr marL="914400" lvl="1" indent="-457200">
              <a:buClrTx/>
              <a:buFont typeface="+mj-lt"/>
              <a:buAutoNum type="arabicPeriod"/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Launch xv6 through QEMU</a:t>
            </a:r>
          </a:p>
          <a:p>
            <a:pPr marL="914400" lvl="1" indent="-457200">
              <a:buClrTx/>
              <a:buFont typeface="+mj-lt"/>
              <a:buAutoNum type="arabicPeriod"/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Read scheduler logs</a:t>
            </a:r>
          </a:p>
          <a:p>
            <a:pPr marL="914400" lvl="1" indent="-457200">
              <a:buClrTx/>
              <a:buFont typeface="+mj-lt"/>
              <a:buAutoNum type="arabicPeriod"/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Parse SCHEDLOG lines</a:t>
            </a:r>
          </a:p>
          <a:p>
            <a:pPr marL="914400" lvl="1" indent="-457200">
              <a:buClrTx/>
              <a:buFont typeface="+mj-lt"/>
              <a:buAutoNum type="arabicPeriod"/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Update charts in real time</a:t>
            </a:r>
          </a:p>
        </p:txBody>
      </p:sp>
      <p:sp>
        <p:nvSpPr>
          <p:cNvPr id="5" name="灯片编号占位符 1"/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t>10</a:t>
            </a:fld>
            <a:endParaRPr lang="zh-TW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6610" y="144466"/>
            <a:ext cx="10270977" cy="692151"/>
          </a:xfrm>
        </p:spPr>
        <p:txBody>
          <a:bodyPr/>
          <a:lstStyle/>
          <a:p>
            <a:r>
              <a:rPr lang="en-US" altLang="zh-TW"/>
              <a:t>Visualization Results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5989" y="1125537"/>
            <a:ext cx="5194168" cy="4964178"/>
          </a:xfrm>
        </p:spPr>
        <p:txBody>
          <a:bodyPr>
            <a:noAutofit/>
          </a:bodyPr>
          <a:lstStyle/>
          <a:p>
            <a:pPr>
              <a:buClrTx/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Charts:</a:t>
            </a:r>
          </a:p>
          <a:p>
            <a:pPr lvl="1">
              <a:buClrTx/>
              <a:buFont typeface="+mj-lt"/>
              <a:buAutoNum type="arabicPeriod"/>
            </a:pP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Scheduling count per process</a:t>
            </a:r>
          </a:p>
          <a:p>
            <a:pPr lvl="1">
              <a:buClrTx/>
              <a:buFont typeface="+mj-lt"/>
              <a:buAutoNum type="arabicPeriod"/>
            </a:pP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Ticket distribution</a:t>
            </a:r>
          </a:p>
          <a:p>
            <a:pPr lvl="1">
              <a:buClrTx/>
              <a:buFont typeface="+mj-lt"/>
              <a:buAutoNum type="arabicPeriod"/>
            </a:pP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Scheduling timeline</a:t>
            </a:r>
          </a:p>
          <a:p>
            <a:pPr>
              <a:buClrTx/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Observation:</a:t>
            </a:r>
          </a:p>
          <a:p>
            <a:pPr marL="457200" lvl="1" indent="0">
              <a:buClrTx/>
              <a:buNone/>
            </a:pP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CPU share follows ticket ratio≈1 : 2 : 3</a:t>
            </a:r>
          </a:p>
        </p:txBody>
      </p:sp>
      <p:sp>
        <p:nvSpPr>
          <p:cNvPr id="5" name="灯片编号占位符 1"/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t>11</a:t>
            </a:fld>
            <a:endParaRPr lang="zh-TW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/>
          <a:srcRect l="4565" r="8232" b="8749"/>
          <a:stretch>
            <a:fillRect/>
          </a:stretch>
        </p:blipFill>
        <p:spPr>
          <a:xfrm>
            <a:off x="4929849" y="1259480"/>
            <a:ext cx="7022968" cy="433903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6610" y="144466"/>
            <a:ext cx="10270977" cy="692151"/>
          </a:xfrm>
        </p:spPr>
        <p:txBody>
          <a:bodyPr/>
          <a:lstStyle/>
          <a:p>
            <a:r>
              <a:rPr lang="en-US" altLang="zh-TW"/>
              <a:t>WRR Scheduler 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11423" y="1125537"/>
            <a:ext cx="10270977" cy="3560763"/>
          </a:xfrm>
        </p:spPr>
        <p:txBody>
          <a:bodyPr>
            <a:noAutofit/>
          </a:bodyPr>
          <a:lstStyle/>
          <a:p>
            <a:pPr>
              <a:buClrTx/>
            </a:pPr>
            <a:r>
              <a:rPr lang="en-US" altLang="zh-CN" sz="2935">
                <a:latin typeface="Times New Roman" panose="02020603050405020304" pitchFamily="18" charset="0"/>
                <a:cs typeface="Times New Roman" panose="02020603050405020304" pitchFamily="18" charset="0"/>
              </a:rPr>
              <a:t>WRR Scheduling Algorithm</a:t>
            </a:r>
          </a:p>
          <a:p>
            <a:pPr>
              <a:buClrTx/>
            </a:pPr>
            <a:r>
              <a:rPr lang="en-US" altLang="zh-CN" sz="2935">
                <a:latin typeface="Times New Roman" panose="02020603050405020304" pitchFamily="18" charset="0"/>
                <a:cs typeface="Times New Roman" panose="02020603050405020304" pitchFamily="18" charset="0"/>
              </a:rPr>
              <a:t>Implement WRR Scheduling in xv6</a:t>
            </a:r>
          </a:p>
          <a:p>
            <a:pPr>
              <a:buClrTx/>
            </a:pPr>
            <a:r>
              <a:rPr lang="en-US" altLang="zh-CN" sz="2935">
                <a:latin typeface="Times New Roman" panose="02020603050405020304" pitchFamily="18" charset="0"/>
                <a:cs typeface="Times New Roman" panose="02020603050405020304" pitchFamily="18" charset="0"/>
              </a:rPr>
              <a:t>Design Testing Program</a:t>
            </a:r>
          </a:p>
          <a:p>
            <a:pPr>
              <a:buClrTx/>
            </a:pPr>
            <a:r>
              <a:rPr lang="en-US" altLang="zh-CN" sz="2935">
                <a:latin typeface="Times New Roman" panose="02020603050405020304" pitchFamily="18" charset="0"/>
                <a:cs typeface="Times New Roman" panose="02020603050405020304" pitchFamily="18" charset="0"/>
              </a:rPr>
              <a:t>Build Real-time GUI Visualization</a:t>
            </a:r>
          </a:p>
          <a:p>
            <a:pPr>
              <a:buClrTx/>
            </a:pPr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Visualization Results</a:t>
            </a:r>
            <a:endParaRPr lang="en-US" altLang="zh-CN" sz="2935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935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灯片编号占位符 1"/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9B6BDF2-6896-4B98-8776-C18582F63BA5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PMingLiU" pitchFamily="18" charset="-120"/>
                <a:cs typeface="+mn-cs"/>
              </a:rPr>
              <a:t>12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PMingLiU" pitchFamily="18" charset="-120"/>
              <a:cs typeface="+mn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6610" y="144466"/>
            <a:ext cx="10270977" cy="692151"/>
          </a:xfrm>
        </p:spPr>
        <p:txBody>
          <a:bodyPr/>
          <a:lstStyle/>
          <a:p>
            <a:r>
              <a:rPr lang="en-US" altLang="zh-TW"/>
              <a:t>WRR Scheduling Algorithm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11423" y="1125537"/>
            <a:ext cx="10270977" cy="4511692"/>
          </a:xfrm>
        </p:spPr>
        <p:txBody>
          <a:bodyPr>
            <a:noAutofit/>
          </a:bodyPr>
          <a:lstStyle/>
          <a:p>
            <a:pPr>
              <a:buClrTx/>
            </a:pP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WRR is an extension of the Round Robin scheduling algorithm.</a:t>
            </a:r>
          </a:p>
          <a:p>
            <a:pPr>
              <a:buClrTx/>
            </a:pP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Each process is assigned a weight that represents its share of CPU time.</a:t>
            </a:r>
          </a:p>
          <a:p>
            <a:pPr>
              <a:buClrTx/>
            </a:pP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Processes with larger weights receive more CPU scheduling opportunities.</a:t>
            </a:r>
          </a:p>
        </p:txBody>
      </p:sp>
      <p:sp>
        <p:nvSpPr>
          <p:cNvPr id="5" name="灯片编号占位符 1"/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9B6BDF2-6896-4B98-8776-C18582F63BA5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PMingLiU" pitchFamily="18" charset="-120"/>
                <a:cs typeface="+mn-cs"/>
              </a:rPr>
              <a:t>13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PMingLiU" pitchFamily="18" charset="-120"/>
              <a:cs typeface="+mn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6610" y="144466"/>
            <a:ext cx="10270977" cy="692151"/>
          </a:xfrm>
        </p:spPr>
        <p:txBody>
          <a:bodyPr/>
          <a:lstStyle/>
          <a:p>
            <a:r>
              <a:rPr lang="en-US" altLang="zh-TW"/>
              <a:t>Implement WRR Scheduling In xv6 (1)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11423" y="1125537"/>
            <a:ext cx="10270977" cy="3333341"/>
          </a:xfrm>
        </p:spPr>
        <p:txBody>
          <a:bodyPr>
            <a:no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AutoNum type="arabicPeriod"/>
              <a:defRPr/>
            </a:pPr>
            <a:r>
              <a:rPr kumimoji="1" lang="en-US" altLang="zh-CN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Extend </a:t>
            </a:r>
            <a:r>
              <a:rPr kumimoji="1" lang="en-US" altLang="zh-CN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標楷體" pitchFamily="65" charset="-120"/>
                <a:cs typeface="Courier New" panose="02070309020205020404" pitchFamily="49" charset="0"/>
              </a:rPr>
              <a:t>struct proc </a:t>
            </a:r>
            <a:r>
              <a:rPr kumimoji="1" lang="en-US" altLang="zh-CN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in</a:t>
            </a:r>
            <a:r>
              <a:rPr kumimoji="1" lang="en-US" altLang="zh-CN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標楷體" pitchFamily="65" charset="-120"/>
                <a:cs typeface="Calibri Light" panose="020F0302020204030204" pitchFamily="34" charset="0"/>
              </a:rPr>
              <a:t> </a:t>
            </a:r>
            <a:r>
              <a:rPr kumimoji="1" lang="en-US" altLang="zh-CN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標楷體" pitchFamily="65" charset="-120"/>
                <a:cs typeface="Courier New" panose="02070309020205020404" pitchFamily="49" charset="0"/>
              </a:rPr>
              <a:t>kernel/proc.h</a:t>
            </a:r>
            <a:r>
              <a:rPr kumimoji="1" lang="en-US" altLang="zh-CN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: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AutoNum type="arabicPeriod"/>
              <a:defRPr/>
            </a:pPr>
            <a:r>
              <a:rPr kumimoji="1" lang="en-US" altLang="zh-CN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Initialize scheduling params in </a:t>
            </a:r>
            <a:r>
              <a:rPr kumimoji="1" lang="en-US" altLang="zh-CN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標楷體" pitchFamily="65" charset="-120"/>
                <a:cs typeface="Courier New" panose="02070309020205020404" pitchFamily="49" charset="0"/>
              </a:rPr>
              <a:t>allocproc() </a:t>
            </a:r>
            <a:r>
              <a:rPr kumimoji="1" lang="en-US" altLang="zh-CN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in </a:t>
            </a:r>
            <a:r>
              <a:rPr kumimoji="1" lang="en-US" altLang="zh-CN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標楷體" pitchFamily="65" charset="-120"/>
                <a:cs typeface="Courier New" panose="02070309020205020404" pitchFamily="49" charset="0"/>
              </a:rPr>
              <a:t>kernel/proc.c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AutoNum type="arabicPeriod"/>
              <a:defRPr/>
            </a:pPr>
            <a:r>
              <a:rPr kumimoji="1" lang="en-US" altLang="zh-CN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Initialize the </a:t>
            </a:r>
            <a:r>
              <a:rPr kumimoji="1" lang="en-US" altLang="zh-CN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weight</a:t>
            </a:r>
            <a:r>
              <a:rPr kumimoji="1" lang="en-US" altLang="zh-CN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kumimoji="1" lang="en-US" altLang="zh-CN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budget</a:t>
            </a:r>
            <a:r>
              <a:rPr kumimoji="1" lang="en-US" altLang="zh-CN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of the child process in </a:t>
            </a:r>
            <a:r>
              <a:rPr kumimoji="1" lang="en-US" altLang="zh-CN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fork().</a:t>
            </a:r>
            <a:endParaRPr kumimoji="1" lang="en-US" altLang="zh-CN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灯片编号占位符 1"/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9B6BDF2-6896-4B98-8776-C18582F63BA5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PMingLiU" pitchFamily="18" charset="-120"/>
                <a:cs typeface="+mn-cs"/>
              </a:rPr>
              <a:t>14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PMingLiU" pitchFamily="18" charset="-120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046" y="2668266"/>
            <a:ext cx="2499543" cy="223036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4519" y="2668266"/>
            <a:ext cx="3836667" cy="341772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75116" y="2668266"/>
            <a:ext cx="3622394" cy="317635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6610" y="144466"/>
            <a:ext cx="10270977" cy="692151"/>
          </a:xfrm>
        </p:spPr>
        <p:txBody>
          <a:bodyPr/>
          <a:lstStyle/>
          <a:p>
            <a:r>
              <a:rPr lang="en-US" altLang="zh-TW"/>
              <a:t>Implement WRR </a:t>
            </a:r>
            <a:r>
              <a:rPr lang="en-US" altLang="zh-TW">
                <a:solidFill>
                  <a:srgbClr val="1F497D"/>
                </a:solidFill>
              </a:rPr>
              <a:t>Scheduling</a:t>
            </a:r>
            <a:r>
              <a:rPr lang="en-US" altLang="zh-TW"/>
              <a:t> In xv6 (2)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11423" y="1125537"/>
            <a:ext cx="10641394" cy="509615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2800" b="1">
                <a:solidFill>
                  <a:srgbClr val="1F497D"/>
                </a:solidFill>
                <a:cs typeface="Calibri" panose="020F0502020204030204" pitchFamily="34" charset="0"/>
              </a:rPr>
              <a:t>Main Variables</a:t>
            </a:r>
          </a:p>
          <a:p>
            <a:pPr>
              <a:buClrTx/>
            </a:pPr>
            <a:r>
              <a:rPr lang="en-US" altLang="zh-CN" sz="2000">
                <a:latin typeface="Courier New" panose="02070309020205020404" pitchFamily="49" charset="0"/>
                <a:cs typeface="Courier New" panose="02070309020205020404" pitchFamily="49" charset="0"/>
              </a:rPr>
              <a:t>weight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: assigned scheduling share of each process  </a:t>
            </a:r>
          </a:p>
          <a:p>
            <a:pPr>
              <a:buClrTx/>
            </a:pPr>
            <a:r>
              <a:rPr lang="en-US" altLang="zh-CN" sz="2000">
                <a:latin typeface="Courier New" panose="02070309020205020404" pitchFamily="49" charset="0"/>
                <a:cs typeface="Courier New" panose="02070309020205020404" pitchFamily="49" charset="0"/>
              </a:rPr>
              <a:t>budget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: remaining quota in the current WRR round of each process</a:t>
            </a:r>
          </a:p>
          <a:p>
            <a:pPr>
              <a:buClrTx/>
            </a:pPr>
            <a:r>
              <a:rPr lang="en-US" altLang="zh-CN" sz="2000">
                <a:latin typeface="Courier New" panose="02070309020205020404" pitchFamily="49" charset="0"/>
                <a:cs typeface="Courier New" panose="02070309020205020404" pitchFamily="49" charset="0"/>
              </a:rPr>
              <a:t>last_wrr_idx: 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last scheduled position</a:t>
            </a:r>
          </a:p>
          <a:p>
            <a:pPr marL="0" indent="0">
              <a:buNone/>
            </a:pPr>
            <a:r>
              <a:rPr lang="en-US" altLang="zh-CN" sz="2800" b="1">
                <a:solidFill>
                  <a:srgbClr val="1F497D"/>
                </a:solidFill>
                <a:cs typeface="Calibri" panose="020F0502020204030204" pitchFamily="34" charset="0"/>
              </a:rPr>
              <a:t>Procedure</a:t>
            </a:r>
          </a:p>
          <a:p>
            <a:pPr marL="457200" indent="-457200">
              <a:buClrTx/>
              <a:buFont typeface="+mj-lt"/>
              <a:buAutoNum type="arabicPeriod"/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Check whether RUNNABLE processes still exist, and whether any RUNNABLE process still has remaining </a:t>
            </a:r>
            <a:r>
              <a:rPr lang="en-US" altLang="zh-CN" sz="2000">
                <a:latin typeface="Courier New" panose="02070309020205020404" pitchFamily="49" charset="0"/>
                <a:cs typeface="Courier New" panose="02070309020205020404" pitchFamily="49" charset="0"/>
              </a:rPr>
              <a:t>budget</a:t>
            </a:r>
          </a:p>
          <a:p>
            <a:pPr marL="457200" indent="-457200">
              <a:buClrTx/>
              <a:buFont typeface="+mj-lt"/>
              <a:buAutoNum type="arabicPeriod"/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If all budgets are exhausted, reset </a:t>
            </a:r>
            <a:r>
              <a:rPr lang="en-US" altLang="zh-CN" sz="2000">
                <a:latin typeface="Courier New" panose="02070309020205020404" pitchFamily="49" charset="0"/>
                <a:cs typeface="Courier New" panose="02070309020205020404" pitchFamily="49" charset="0"/>
              </a:rPr>
              <a:t>budget = weight  </a:t>
            </a:r>
            <a:endParaRPr lang="en-US" altLang="zh-CN" sz="24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>
              <a:buClrTx/>
              <a:buFont typeface="+mj-lt"/>
              <a:buAutoNum type="arabicPeriod"/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Start scanning from the position after </a:t>
            </a:r>
            <a:r>
              <a:rPr lang="en-US" altLang="zh-CN" sz="2000">
                <a:latin typeface="Courier New" panose="02070309020205020404" pitchFamily="49" charset="0"/>
                <a:cs typeface="Courier New" panose="02070309020205020404" pitchFamily="49" charset="0"/>
              </a:rPr>
              <a:t>last_wrr_idx  </a:t>
            </a:r>
            <a:endParaRPr lang="en-US" altLang="zh-CN" sz="24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>
              <a:buClrTx/>
              <a:buFont typeface="+mj-lt"/>
              <a:buAutoNum type="arabicPeriod"/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Select the first </a:t>
            </a:r>
            <a:r>
              <a:rPr lang="en-US" altLang="zh-CN" sz="2000">
                <a:latin typeface="Courier New" panose="02070309020205020404" pitchFamily="49" charset="0"/>
                <a:cs typeface="Courier New" panose="02070309020205020404" pitchFamily="49" charset="0"/>
              </a:rPr>
              <a:t>RUNNABLE &amp;&amp; budget &gt; 0 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process</a:t>
            </a:r>
            <a:endParaRPr lang="en-US" altLang="zh-CN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ClrTx/>
              <a:buFont typeface="+mj-lt"/>
              <a:buAutoNum type="arabicPeriod"/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Decrease its </a:t>
            </a:r>
            <a:r>
              <a:rPr lang="en-US" altLang="zh-CN" sz="2000">
                <a:latin typeface="Courier New" panose="02070309020205020404" pitchFamily="49" charset="0"/>
                <a:cs typeface="Courier New" panose="02070309020205020404" pitchFamily="49" charset="0"/>
              </a:rPr>
              <a:t>budget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 and run it</a:t>
            </a:r>
          </a:p>
        </p:txBody>
      </p:sp>
      <p:sp>
        <p:nvSpPr>
          <p:cNvPr id="5" name="灯片编号占位符 1"/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9B6BDF2-6896-4B98-8776-C18582F63BA5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PMingLiU" pitchFamily="18" charset="-120"/>
                <a:cs typeface="+mn-cs"/>
              </a:rPr>
              <a:t>15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PMingLiU" pitchFamily="18" charset="-120"/>
              <a:cs typeface="+mn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6610" y="144466"/>
            <a:ext cx="10270977" cy="692151"/>
          </a:xfrm>
        </p:spPr>
        <p:txBody>
          <a:bodyPr/>
          <a:lstStyle/>
          <a:p>
            <a:r>
              <a:rPr lang="en-US" altLang="zh-TW"/>
              <a:t>Design Testing Program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11423" y="1125537"/>
            <a:ext cx="10641394" cy="5096154"/>
          </a:xfrm>
        </p:spPr>
        <p:txBody>
          <a:bodyPr>
            <a:noAutofit/>
          </a:bodyPr>
          <a:lstStyle/>
          <a:p>
            <a:pPr>
              <a:buClrTx/>
            </a:pP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Process Design:</a:t>
            </a:r>
          </a:p>
          <a:p>
            <a:pPr marL="914400" lvl="1" indent="-457200">
              <a:buClrTx/>
              <a:buFont typeface="+mj-lt"/>
              <a:buAutoNum type="arabicPeriod"/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Parent creates 3 child processes using </a:t>
            </a:r>
            <a:r>
              <a:rPr lang="en-US" altLang="zh-CN" sz="2000">
                <a:latin typeface="Courier New" panose="02070309020205020404" pitchFamily="49" charset="0"/>
                <a:cs typeface="Courier New" panose="02070309020205020404" pitchFamily="49" charset="0"/>
              </a:rPr>
              <a:t>fork().</a:t>
            </a:r>
            <a:endParaRPr lang="en-US" altLang="zh-CN" sz="24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14400" lvl="1" indent="-457200">
              <a:buClrTx/>
              <a:buFont typeface="+mj-lt"/>
              <a:buAutoNum type="arabicPeriod"/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Different weights are assigned to the processes:  </a:t>
            </a:r>
          </a:p>
          <a:p>
            <a:pPr lvl="2"/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PID 4 → weight = 2</a:t>
            </a:r>
          </a:p>
          <a:p>
            <a:pPr lvl="2"/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PID 5 → weight = 1</a:t>
            </a:r>
          </a:p>
          <a:p>
            <a:pPr lvl="2"/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PID 6 → weight = 3</a:t>
            </a:r>
          </a:p>
          <a:p>
            <a:pPr marL="914400" lvl="1" indent="-457200">
              <a:buClrTx/>
              <a:buFont typeface="+mj-lt"/>
              <a:buAutoNum type="arabicPeriod"/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Children run CPU-intensive loops.</a:t>
            </a:r>
          </a:p>
          <a:p>
            <a:pPr>
              <a:buClrTx/>
            </a:pP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Expected ratio:1 : 2 : 3</a:t>
            </a:r>
          </a:p>
        </p:txBody>
      </p:sp>
      <p:sp>
        <p:nvSpPr>
          <p:cNvPr id="5" name="灯片编号占位符 1"/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9B6BDF2-6896-4B98-8776-C18582F63BA5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PMingLiU" pitchFamily="18" charset="-120"/>
                <a:cs typeface="+mn-cs"/>
              </a:rPr>
              <a:t>16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PMingLiU" pitchFamily="18" charset="-120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0423" y="1448374"/>
            <a:ext cx="3622394" cy="317635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6610" y="144466"/>
            <a:ext cx="10270977" cy="692151"/>
          </a:xfrm>
        </p:spPr>
        <p:txBody>
          <a:bodyPr/>
          <a:lstStyle/>
          <a:p>
            <a:r>
              <a:rPr lang="en-US" altLang="zh-TW"/>
              <a:t>Build Real-time GUI Visualization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96610" y="1125537"/>
            <a:ext cx="9431093" cy="4964178"/>
          </a:xfrm>
        </p:spPr>
        <p:txBody>
          <a:bodyPr>
            <a:noAutofit/>
          </a:bodyPr>
          <a:lstStyle/>
          <a:p>
            <a:pPr>
              <a:buClrTx/>
            </a:pP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Python GUI Technologies:</a:t>
            </a:r>
          </a:p>
          <a:p>
            <a:pPr lvl="1">
              <a:buClrTx/>
              <a:buFont typeface="Wingdings" panose="05000000000000000000" pitchFamily="2" charset="2"/>
              <a:buChar char="l"/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Tkinter for the interface </a:t>
            </a:r>
          </a:p>
          <a:p>
            <a:pPr lvl="1">
              <a:buClrTx/>
              <a:buFont typeface="Wingdings" panose="05000000000000000000" pitchFamily="2" charset="2"/>
              <a:buChar char="l"/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Matplotlib for visualization </a:t>
            </a:r>
          </a:p>
          <a:p>
            <a:pPr>
              <a:buClrTx/>
            </a:pP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Functions:</a:t>
            </a:r>
          </a:p>
          <a:p>
            <a:pPr marL="914400" lvl="1" indent="-457200">
              <a:buClrTx/>
              <a:buFont typeface="+mj-lt"/>
              <a:buAutoNum type="arabicPeriod"/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Launch xv6 through QEMU</a:t>
            </a:r>
          </a:p>
          <a:p>
            <a:pPr marL="914400" lvl="1" indent="-457200">
              <a:buClrTx/>
              <a:buFont typeface="+mj-lt"/>
              <a:buAutoNum type="arabicPeriod"/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Read scheduler logs</a:t>
            </a:r>
          </a:p>
          <a:p>
            <a:pPr marL="914400" lvl="1" indent="-457200">
              <a:buClrTx/>
              <a:buFont typeface="+mj-lt"/>
              <a:buAutoNum type="arabicPeriod"/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Parse SCHEDLOG lines</a:t>
            </a:r>
          </a:p>
          <a:p>
            <a:pPr marL="914400" lvl="1" indent="-457200">
              <a:buClrTx/>
              <a:buFont typeface="+mj-lt"/>
              <a:buAutoNum type="arabicPeriod"/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Update charts in real time</a:t>
            </a:r>
          </a:p>
        </p:txBody>
      </p:sp>
      <p:sp>
        <p:nvSpPr>
          <p:cNvPr id="5" name="灯片编号占位符 1"/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t>17</a:t>
            </a:fld>
            <a:endParaRPr lang="zh-TW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2" t="102" r="2573" b="5397"/>
          <a:stretch>
            <a:fillRect/>
          </a:stretch>
        </p:blipFill>
        <p:spPr>
          <a:xfrm>
            <a:off x="5055011" y="1427678"/>
            <a:ext cx="6722210" cy="413462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6610" y="144466"/>
            <a:ext cx="10270977" cy="692151"/>
          </a:xfrm>
        </p:spPr>
        <p:txBody>
          <a:bodyPr/>
          <a:lstStyle/>
          <a:p>
            <a:r>
              <a:rPr lang="en-US" altLang="zh-TW"/>
              <a:t>Visualization Results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012899"/>
            <a:ext cx="5656081" cy="4964178"/>
          </a:xfrm>
        </p:spPr>
        <p:txBody>
          <a:bodyPr>
            <a:noAutofit/>
          </a:bodyPr>
          <a:lstStyle/>
          <a:p>
            <a:pPr>
              <a:buClrTx/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Charts:</a:t>
            </a:r>
          </a:p>
          <a:p>
            <a:pPr lvl="1" indent="-342900">
              <a:buClrTx/>
              <a:buAutoNum type="arabicPeriod"/>
            </a:pP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Scheduling count per process</a:t>
            </a:r>
          </a:p>
          <a:p>
            <a:pPr lvl="1" indent="-342900">
              <a:buClrTx/>
              <a:buAutoNum type="arabicPeriod"/>
            </a:pP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Scheduling timeline</a:t>
            </a:r>
          </a:p>
          <a:p>
            <a:pPr>
              <a:buClrTx/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Observation:</a:t>
            </a:r>
          </a:p>
          <a:p>
            <a:pPr marL="457200" lvl="1" indent="0">
              <a:buClrTx/>
              <a:buNone/>
            </a:pP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CPU share follows the weight ratio ≈ 2 : 1 : 3</a:t>
            </a:r>
          </a:p>
        </p:txBody>
      </p:sp>
      <p:sp>
        <p:nvSpPr>
          <p:cNvPr id="5" name="灯片编号占位符 1"/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t>18</a:t>
            </a:fld>
            <a:endParaRPr lang="zh-TW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6610" y="144466"/>
            <a:ext cx="10270977" cy="692151"/>
          </a:xfrm>
        </p:spPr>
        <p:txBody>
          <a:bodyPr/>
          <a:lstStyle/>
          <a:p>
            <a:r>
              <a:rPr lang="en-US" altLang="zh-CN"/>
              <a:t>SRTF Scheduler 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11423" y="1125537"/>
            <a:ext cx="10270977" cy="3560763"/>
          </a:xfrm>
        </p:spPr>
        <p:txBody>
          <a:bodyPr>
            <a:noAutofit/>
          </a:bodyPr>
          <a:lstStyle/>
          <a:p>
            <a:pPr marL="0" indent="0">
              <a:buClr>
                <a:srgbClr val="000000"/>
              </a:buClr>
            </a:pP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SRTF Scheduling Algorithm</a:t>
            </a:r>
          </a:p>
          <a:p>
            <a:pPr marL="0" indent="0">
              <a:buClr>
                <a:srgbClr val="000000"/>
              </a:buClr>
            </a:pP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Implement SRTF Scheduling in xv6</a:t>
            </a:r>
          </a:p>
          <a:p>
            <a:pPr marL="0" indent="0">
              <a:buClr>
                <a:srgbClr val="000000"/>
              </a:buClr>
            </a:pP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Add system call: </a:t>
            </a:r>
            <a:r>
              <a:rPr lang="en-US" altLang="zh-CN" sz="2400">
                <a:latin typeface="Courier New" panose="02070309020205020404" pitchFamily="49" charset="0"/>
                <a:cs typeface="Courier New" panose="02070309020205020404" pitchFamily="49" charset="0"/>
              </a:rPr>
              <a:t>setburst()</a:t>
            </a:r>
          </a:p>
          <a:p>
            <a:pPr marL="0" indent="0">
              <a:buClr>
                <a:srgbClr val="000000"/>
              </a:buClr>
            </a:pP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Design testing program</a:t>
            </a:r>
          </a:p>
          <a:p>
            <a:pPr marL="0" indent="0">
              <a:buClr>
                <a:srgbClr val="000000"/>
              </a:buClr>
            </a:pP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Build real-time GUI visualization</a:t>
            </a:r>
          </a:p>
          <a:p>
            <a:pPr marL="0" indent="0">
              <a:buClr>
                <a:srgbClr val="000000"/>
              </a:buClr>
            </a:pP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Visualization Results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灯片编号占位符 1"/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t>19</a:t>
            </a:fld>
            <a:endParaRPr lang="zh-TW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6610" y="144466"/>
            <a:ext cx="10270977" cy="692151"/>
          </a:xfrm>
        </p:spPr>
        <p:txBody>
          <a:bodyPr/>
          <a:lstStyle/>
          <a:p>
            <a:r>
              <a:rPr lang="en-US" altLang="zh-TW"/>
              <a:t>Development Environment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11423" y="1125537"/>
            <a:ext cx="10270977" cy="3560763"/>
          </a:xfrm>
        </p:spPr>
        <p:txBody>
          <a:bodyPr>
            <a:noAutofit/>
          </a:bodyPr>
          <a:lstStyle/>
          <a:p>
            <a:pPr>
              <a:buClrTx/>
            </a:pPr>
            <a:r>
              <a:rPr lang="en-US" altLang="zh-CN" sz="2935">
                <a:latin typeface="Times New Roman" panose="02020603050405020304" pitchFamily="18" charset="0"/>
                <a:cs typeface="Times New Roman" panose="02020603050405020304" pitchFamily="18" charset="0"/>
              </a:rPr>
              <a:t>Windows host system</a:t>
            </a:r>
          </a:p>
          <a:p>
            <a:pPr>
              <a:buClrTx/>
            </a:pPr>
            <a:r>
              <a:rPr lang="en-US" altLang="zh-CN" sz="2935">
                <a:latin typeface="Times New Roman" panose="02020603050405020304" pitchFamily="18" charset="0"/>
                <a:cs typeface="Times New Roman" panose="02020603050405020304" pitchFamily="18" charset="0"/>
              </a:rPr>
              <a:t>Ubuntu virtual machine</a:t>
            </a:r>
          </a:p>
          <a:p>
            <a:pPr>
              <a:buClrTx/>
            </a:pPr>
            <a:r>
              <a:rPr lang="en-US" altLang="zh-CN" sz="2935">
                <a:latin typeface="Times New Roman" panose="02020603050405020304" pitchFamily="18" charset="0"/>
                <a:cs typeface="Times New Roman" panose="02020603050405020304" pitchFamily="18" charset="0"/>
              </a:rPr>
              <a:t>xv6-riscv operating system</a:t>
            </a:r>
          </a:p>
          <a:p>
            <a:pPr>
              <a:buClrTx/>
            </a:pPr>
            <a:r>
              <a:rPr lang="en-US" altLang="zh-CN" sz="2935">
                <a:latin typeface="Times New Roman" panose="02020603050405020304" pitchFamily="18" charset="0"/>
                <a:cs typeface="Times New Roman" panose="02020603050405020304" pitchFamily="18" charset="0"/>
              </a:rPr>
              <a:t>QEMU hardware emulator</a:t>
            </a:r>
          </a:p>
          <a:p>
            <a:pPr>
              <a:buClrTx/>
            </a:pPr>
            <a:r>
              <a:rPr lang="en-US" altLang="zh-CN" sz="2935">
                <a:latin typeface="Times New Roman" panose="02020603050405020304" pitchFamily="18" charset="0"/>
                <a:cs typeface="Times New Roman" panose="02020603050405020304" pitchFamily="18" charset="0"/>
              </a:rPr>
              <a:t>Single CPU mode</a:t>
            </a:r>
            <a:endParaRPr lang="en-US" altLang="zh-CN" sz="293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灯片编号占位符 1"/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t>2</a:t>
            </a:fld>
            <a:endParaRPr lang="zh-TW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6610" y="144466"/>
            <a:ext cx="10270977" cy="692151"/>
          </a:xfrm>
        </p:spPr>
        <p:txBody>
          <a:bodyPr/>
          <a:lstStyle/>
          <a:p>
            <a:r>
              <a:rPr lang="en-US" altLang="zh-TW"/>
              <a:t>SRTF Scheduler Algorithm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11423" y="1125537"/>
            <a:ext cx="10270977" cy="4964178"/>
          </a:xfrm>
        </p:spPr>
        <p:txBody>
          <a:bodyPr>
            <a:noAutofit/>
          </a:bodyPr>
          <a:lstStyle/>
          <a:p>
            <a:pPr marL="514350" indent="-514350">
              <a:buClrTx/>
              <a:buFont typeface="+mj-lt"/>
              <a:buAutoNum type="arabicPeriod"/>
            </a:pP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Shortest Remaining Time First, a preemptive scheduling algorithm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Each process is assigned a burst time (total CPU time required)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Maintain a remaining time field for each process (dynamic update)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Scheduler always selects the process with the minimum remaining time to run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Preemptive mechanism: timer interrupt updates remaining time, re-schedule if a new shorter process appears</a:t>
            </a:r>
          </a:p>
          <a:p>
            <a:pPr marL="0" indent="0">
              <a:buNone/>
            </a:pP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Goal:Minimize process turnaround time, optimize short process response efficiency</a:t>
            </a:r>
          </a:p>
        </p:txBody>
      </p:sp>
      <p:sp>
        <p:nvSpPr>
          <p:cNvPr id="5" name="灯片编号占位符 1"/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t>20</a:t>
            </a:fld>
            <a:endParaRPr lang="zh-TW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6610" y="144466"/>
            <a:ext cx="10270977" cy="692151"/>
          </a:xfrm>
        </p:spPr>
        <p:txBody>
          <a:bodyPr/>
          <a:lstStyle/>
          <a:p>
            <a:r>
              <a:rPr lang="en-US" altLang="zh-TW"/>
              <a:t>Implement SRTF Scheduling in xv6 (1)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11423" y="1125537"/>
            <a:ext cx="9303158" cy="4964178"/>
          </a:xfrm>
        </p:spPr>
        <p:txBody>
          <a:bodyPr>
            <a:noAutofit/>
          </a:bodyPr>
          <a:lstStyle/>
          <a:p>
            <a:pPr marL="457200" indent="-457200">
              <a:buClrTx/>
              <a:buAutoNum type="arabicPeriod"/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Extend </a:t>
            </a:r>
            <a:r>
              <a:rPr lang="en-US" altLang="zh-CN" sz="2000">
                <a:latin typeface="Courier New" panose="02070309020205020404" pitchFamily="49" charset="0"/>
                <a:cs typeface="Courier New" panose="02070309020205020404" pitchFamily="49" charset="0"/>
              </a:rPr>
              <a:t>struct proc 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altLang="zh-CN" sz="240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zh-CN" sz="2000">
                <a:latin typeface="Courier New" panose="02070309020205020404" pitchFamily="49" charset="0"/>
                <a:cs typeface="Courier New" panose="02070309020205020404" pitchFamily="49" charset="0"/>
              </a:rPr>
              <a:t>kernel/proc.h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>
              <a:buClrTx/>
              <a:buAutoNum type="arabicPeriod"/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Initialize scheduling params in </a:t>
            </a:r>
            <a:r>
              <a:rPr lang="en-US" altLang="zh-CN" sz="2000">
                <a:latin typeface="Courier New" panose="02070309020205020404" pitchFamily="49" charset="0"/>
                <a:cs typeface="Courier New" panose="02070309020205020404" pitchFamily="49" charset="0"/>
              </a:rPr>
              <a:t>allocproc() 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altLang="zh-CN" sz="2000">
                <a:latin typeface="Courier New" panose="02070309020205020404" pitchFamily="49" charset="0"/>
                <a:cs typeface="Courier New" panose="02070309020205020404" pitchFamily="49" charset="0"/>
              </a:rPr>
              <a:t>kernel/proc.c</a:t>
            </a:r>
          </a:p>
          <a:p>
            <a:pPr marL="457200" indent="-457200">
              <a:buClrTx/>
              <a:buAutoNum type="arabicPeriod"/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Update remaining time in timer interrupt (</a:t>
            </a:r>
            <a:r>
              <a:rPr lang="en-US" altLang="zh-CN" sz="2400">
                <a:latin typeface="Courier New" panose="02070309020205020404" pitchFamily="49" charset="0"/>
                <a:cs typeface="Courier New" panose="02070309020205020404" pitchFamily="49" charset="0"/>
              </a:rPr>
              <a:t>usertrap()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57200" indent="-457200">
              <a:buClrTx/>
              <a:buAutoNum type="arabicPeriod"/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Inherit scheduling params in</a:t>
            </a:r>
            <a:r>
              <a:rPr lang="en-US" altLang="zh-CN" sz="2400">
                <a:latin typeface="Courier New" panose="02070309020205020404" pitchFamily="49" charset="0"/>
                <a:cs typeface="Courier New" panose="02070309020205020404" pitchFamily="49" charset="0"/>
              </a:rPr>
              <a:t> fork() 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for child processes</a:t>
            </a:r>
          </a:p>
        </p:txBody>
      </p:sp>
      <p:sp>
        <p:nvSpPr>
          <p:cNvPr id="5" name="灯片编号占位符 1"/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t>21</a:t>
            </a:fld>
            <a:endParaRPr lang="zh-TW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8820" y="3063240"/>
            <a:ext cx="5190490" cy="230949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6610" y="144466"/>
            <a:ext cx="10270977" cy="692151"/>
          </a:xfrm>
        </p:spPr>
        <p:txBody>
          <a:bodyPr/>
          <a:lstStyle/>
          <a:p>
            <a:r>
              <a:rPr lang="en-US" altLang="zh-TW"/>
              <a:t>Implement SRTF Scheduling in xv6 (2)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11275" y="1125220"/>
            <a:ext cx="10090150" cy="4964430"/>
          </a:xfrm>
        </p:spPr>
        <p:txBody>
          <a:bodyPr>
            <a:noAutofit/>
          </a:bodyPr>
          <a:lstStyle/>
          <a:p>
            <a:pPr marL="457200" indent="-457200">
              <a:buClrTx/>
              <a:buAutoNum type="arabicPeriod"/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Extend </a:t>
            </a:r>
            <a:r>
              <a:rPr lang="en-US" altLang="zh-CN" sz="2400">
                <a:latin typeface="Courier New" panose="02070309020205020404" pitchFamily="49" charset="0"/>
                <a:cs typeface="Courier New" panose="02070309020205020404" pitchFamily="49" charset="0"/>
                <a:sym typeface="+mn-ea"/>
              </a:rPr>
              <a:t>struct proc 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in</a:t>
            </a:r>
            <a:r>
              <a:rPr lang="en-US" altLang="zh-CN" sz="2400">
                <a:latin typeface="Calibri Light" panose="020F0302020204030204" pitchFamily="34" charset="0"/>
                <a:cs typeface="Calibri Light" panose="020F0302020204030204" pitchFamily="34" charset="0"/>
                <a:sym typeface="+mn-ea"/>
              </a:rPr>
              <a:t> </a:t>
            </a:r>
            <a:r>
              <a:rPr lang="en-US" altLang="zh-CN" sz="2400">
                <a:latin typeface="Courier New" panose="02070309020205020404" pitchFamily="49" charset="0"/>
                <a:cs typeface="Courier New" panose="02070309020205020404" pitchFamily="49" charset="0"/>
                <a:sym typeface="+mn-ea"/>
              </a:rPr>
              <a:t>kernel/proc.h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ClrTx/>
              <a:buAutoNum type="arabicPeriod"/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Initialize scheduling params in </a:t>
            </a:r>
            <a:r>
              <a:rPr lang="en-US" altLang="zh-CN" sz="2400">
                <a:latin typeface="Courier New" panose="02070309020205020404" pitchFamily="49" charset="0"/>
                <a:cs typeface="Courier New" panose="02070309020205020404" pitchFamily="49" charset="0"/>
                <a:sym typeface="+mn-ea"/>
              </a:rPr>
              <a:t>allocproc() 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in </a:t>
            </a:r>
            <a:r>
              <a:rPr lang="en-US" altLang="zh-CN" sz="2400">
                <a:latin typeface="Courier New" panose="02070309020205020404" pitchFamily="49" charset="0"/>
                <a:cs typeface="Courier New" panose="02070309020205020404" pitchFamily="49" charset="0"/>
                <a:sym typeface="+mn-ea"/>
              </a:rPr>
              <a:t>kernel/proc.c</a:t>
            </a:r>
            <a:endParaRPr lang="en-US" altLang="zh-CN" sz="24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>
              <a:buClrTx/>
              <a:buAutoNum type="arabicPeriod"/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Update remaining time in timer interrupt (</a:t>
            </a:r>
            <a:r>
              <a:rPr lang="en-US" altLang="zh-CN" sz="2400">
                <a:latin typeface="Courier New" panose="02070309020205020404" pitchFamily="49" charset="0"/>
                <a:cs typeface="Courier New" panose="02070309020205020404" pitchFamily="49" charset="0"/>
                <a:sym typeface="+mn-ea"/>
              </a:rPr>
              <a:t>usertrap()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)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ClrTx/>
              <a:buAutoNum type="arabicPeriod"/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Inherit scheduling params in</a:t>
            </a:r>
            <a:r>
              <a:rPr lang="en-US" altLang="zh-CN" sz="2400">
                <a:latin typeface="Courier New" panose="02070309020205020404" pitchFamily="49" charset="0"/>
                <a:cs typeface="Courier New" panose="02070309020205020404" pitchFamily="49" charset="0"/>
                <a:sym typeface="+mn-ea"/>
              </a:rPr>
              <a:t> fork() 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for child processes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灯片编号占位符 1"/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t>22</a:t>
            </a:fld>
            <a:endParaRPr lang="zh-TW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6575" y="2863850"/>
            <a:ext cx="7171055" cy="330263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6610" y="144466"/>
            <a:ext cx="10270977" cy="692151"/>
          </a:xfrm>
        </p:spPr>
        <p:txBody>
          <a:bodyPr/>
          <a:lstStyle/>
          <a:p>
            <a:r>
              <a:rPr lang="en-US" altLang="zh-TW"/>
              <a:t>Implement SRTF Scheduling in xv6 (3)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11275" y="1125220"/>
            <a:ext cx="9968865" cy="4964430"/>
          </a:xfrm>
        </p:spPr>
        <p:txBody>
          <a:bodyPr>
            <a:noAutofit/>
          </a:bodyPr>
          <a:lstStyle/>
          <a:p>
            <a:pPr marL="457200" indent="-457200">
              <a:buClrTx/>
              <a:buAutoNum type="arabicPeriod"/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Extend </a:t>
            </a:r>
            <a:r>
              <a:rPr lang="en-US" altLang="zh-CN" sz="2400">
                <a:latin typeface="Courier New" panose="02070309020205020404" pitchFamily="49" charset="0"/>
                <a:cs typeface="Courier New" panose="02070309020205020404" pitchFamily="49" charset="0"/>
                <a:sym typeface="+mn-ea"/>
              </a:rPr>
              <a:t>struct proc 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in</a:t>
            </a:r>
            <a:r>
              <a:rPr lang="en-US" altLang="zh-CN" sz="2400">
                <a:latin typeface="Calibri Light" panose="020F0302020204030204" pitchFamily="34" charset="0"/>
                <a:cs typeface="Calibri Light" panose="020F0302020204030204" pitchFamily="34" charset="0"/>
                <a:sym typeface="+mn-ea"/>
              </a:rPr>
              <a:t> </a:t>
            </a:r>
            <a:r>
              <a:rPr lang="en-US" altLang="zh-CN" sz="2400">
                <a:latin typeface="Courier New" panose="02070309020205020404" pitchFamily="49" charset="0"/>
                <a:cs typeface="Courier New" panose="02070309020205020404" pitchFamily="49" charset="0"/>
                <a:sym typeface="+mn-ea"/>
              </a:rPr>
              <a:t>kernel/proc.h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ClrTx/>
              <a:buAutoNum type="arabicPeriod"/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Initialize scheduling params in </a:t>
            </a:r>
            <a:r>
              <a:rPr lang="en-US" altLang="zh-CN" sz="2400">
                <a:latin typeface="Courier New" panose="02070309020205020404" pitchFamily="49" charset="0"/>
                <a:cs typeface="Courier New" panose="02070309020205020404" pitchFamily="49" charset="0"/>
                <a:sym typeface="+mn-ea"/>
              </a:rPr>
              <a:t>allocproc() 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in </a:t>
            </a:r>
            <a:r>
              <a:rPr lang="en-US" altLang="zh-CN" sz="2400">
                <a:latin typeface="Courier New" panose="02070309020205020404" pitchFamily="49" charset="0"/>
                <a:cs typeface="Courier New" panose="02070309020205020404" pitchFamily="49" charset="0"/>
                <a:sym typeface="+mn-ea"/>
              </a:rPr>
              <a:t>kernel/proc.c</a:t>
            </a:r>
            <a:endParaRPr lang="en-US" altLang="zh-CN" sz="24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>
              <a:buClrTx/>
              <a:buAutoNum type="arabicPeriod"/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Update remaining time in timer interrupt (</a:t>
            </a:r>
            <a:r>
              <a:rPr lang="en-US" altLang="zh-CN" sz="2400">
                <a:latin typeface="Courier New" panose="02070309020205020404" pitchFamily="49" charset="0"/>
                <a:cs typeface="Courier New" panose="02070309020205020404" pitchFamily="49" charset="0"/>
                <a:sym typeface="+mn-ea"/>
              </a:rPr>
              <a:t>usertrap()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)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ClrTx/>
              <a:buAutoNum type="arabicPeriod"/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Inherit scheduling params in</a:t>
            </a:r>
            <a:r>
              <a:rPr lang="en-US" altLang="zh-CN" sz="2400">
                <a:latin typeface="Courier New" panose="02070309020205020404" pitchFamily="49" charset="0"/>
                <a:cs typeface="Courier New" panose="02070309020205020404" pitchFamily="49" charset="0"/>
                <a:sym typeface="+mn-ea"/>
              </a:rPr>
              <a:t> fork() 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for child processes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灯片编号占位符 1"/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t>23</a:t>
            </a:fld>
            <a:endParaRPr lang="zh-TW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1675" y="3177540"/>
            <a:ext cx="5981065" cy="228028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6610" y="144466"/>
            <a:ext cx="10270977" cy="692151"/>
          </a:xfrm>
        </p:spPr>
        <p:txBody>
          <a:bodyPr/>
          <a:lstStyle/>
          <a:p>
            <a:r>
              <a:rPr lang="en-US" altLang="zh-TW"/>
              <a:t>Modify </a:t>
            </a:r>
            <a:r>
              <a:rPr lang="en-US" altLang="zh-TW">
                <a:latin typeface="Courier New" panose="02070309020205020404" pitchFamily="49" charset="0"/>
                <a:cs typeface="Courier New" panose="02070309020205020404" pitchFamily="49" charset="0"/>
              </a:rPr>
              <a:t>scheduler()</a:t>
            </a:r>
            <a:endParaRPr lang="zh-TW" alt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96610" y="1125537"/>
            <a:ext cx="9431093" cy="4964178"/>
          </a:xfrm>
        </p:spPr>
        <p:txBody>
          <a:bodyPr>
            <a:noAutofit/>
          </a:bodyPr>
          <a:lstStyle/>
          <a:p>
            <a:pPr marL="457200" indent="-457200">
              <a:buClrTx/>
              <a:buFont typeface="+mj-lt"/>
              <a:buAutoNum type="arabicPeriod"/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Traverse all processes and count RUNNABLE processes.</a:t>
            </a:r>
          </a:p>
          <a:p>
            <a:pPr marL="457200" indent="-457200">
              <a:buClrTx/>
              <a:buFont typeface="+mj-lt"/>
              <a:buAutoNum type="arabicPeriod"/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Find the RUNNABLE process with the minimum remaining_time as the target.</a:t>
            </a:r>
          </a:p>
          <a:p>
            <a:pPr marL="457200" indent="-457200">
              <a:buClrTx/>
              <a:buFont typeface="+mj-lt"/>
              <a:buAutoNum type="arabicPeriod"/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Output structured SCHEDLOG for scheduling tracking.</a:t>
            </a:r>
          </a:p>
          <a:p>
            <a:pPr marL="457200" indent="-457200">
              <a:buClrTx/>
              <a:buFont typeface="+mj-lt"/>
              <a:buAutoNum type="arabicPeriod"/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Switch context to run the selected process, reset state to RUNNING.</a:t>
            </a:r>
            <a:b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Tx/>
              <a:buNone/>
            </a:pPr>
            <a:endParaRPr lang="en-US" altLang="zh-CN" sz="240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灯片编号占位符 1"/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t>24</a:t>
            </a:fld>
            <a:endParaRPr lang="zh-TW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b="5658"/>
          <a:stretch>
            <a:fillRect/>
          </a:stretch>
        </p:blipFill>
        <p:spPr>
          <a:xfrm>
            <a:off x="1959610" y="3277235"/>
            <a:ext cx="6940550" cy="259397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6610" y="144466"/>
            <a:ext cx="10270977" cy="692151"/>
          </a:xfrm>
        </p:spPr>
        <p:txBody>
          <a:bodyPr/>
          <a:lstStyle/>
          <a:p>
            <a:r>
              <a:rPr lang="en-US" altLang="zh-TW"/>
              <a:t>Add System Call: </a:t>
            </a:r>
            <a:r>
              <a:rPr lang="en-US" altLang="zh-CN">
                <a:latin typeface="Courier New" panose="02070309020205020404" pitchFamily="49" charset="0"/>
                <a:cs typeface="Courier New" panose="02070309020205020404" pitchFamily="49" charset="0"/>
              </a:rPr>
              <a:t>setburst()</a:t>
            </a:r>
            <a:r>
              <a:rPr lang="en-US" altLang="zh-CN"/>
              <a:t> (1)</a:t>
            </a:r>
            <a:endParaRPr lang="en-US" alt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96670" y="1125220"/>
            <a:ext cx="10195560" cy="4964430"/>
          </a:xfrm>
        </p:spPr>
        <p:txBody>
          <a:bodyPr>
            <a:noAutofit/>
          </a:bodyPr>
          <a:lstStyle/>
          <a:p>
            <a:pPr marL="457200" indent="-457200">
              <a:buClrTx/>
              <a:buFont typeface="+mj-lt"/>
              <a:buAutoNum type="arabicPeriod"/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Add a new system call definition in the kernel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857250" lvl="1" indent="-457200">
              <a:buClrTx/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Declare prototype in kernel/defs.h: </a:t>
            </a:r>
            <a:b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2000">
                <a:latin typeface="Courier New" panose="02070309020205020404" pitchFamily="49" charset="0"/>
                <a:cs typeface="Courier New" panose="02070309020205020404" pitchFamily="49" charset="0"/>
              </a:rPr>
              <a:t>kernel/defs.h</a:t>
            </a:r>
          </a:p>
          <a:p>
            <a:pPr marL="857250" lvl="1" indent="-457200">
              <a:buClrTx/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Assign a unique system call number in the system call table: </a:t>
            </a:r>
            <a:r>
              <a:rPr lang="en-US" altLang="zh-CN" sz="2000">
                <a:latin typeface="Courier New" panose="02070309020205020404" pitchFamily="49" charset="0"/>
                <a:cs typeface="Courier New" panose="02070309020205020404" pitchFamily="49" charset="0"/>
              </a:rPr>
              <a:t>kernel/syscall.h</a:t>
            </a:r>
          </a:p>
          <a:p>
            <a:pPr marL="857250" lvl="1" indent="-457200">
              <a:buClrTx/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Register syscall in </a:t>
            </a:r>
            <a:r>
              <a:rPr lang="en-US" altLang="zh-CN" sz="2000">
                <a:latin typeface="Courier New" panose="02070309020205020404" pitchFamily="49" charset="0"/>
                <a:cs typeface="Courier New" panose="02070309020205020404" pitchFamily="49" charset="0"/>
              </a:rPr>
              <a:t>kernel/syscall.c</a:t>
            </a:r>
          </a:p>
          <a:p>
            <a:pPr marL="457200" indent="-457200">
              <a:buClrTx/>
              <a:buFont typeface="+mj-lt"/>
              <a:buAutoNum type="arabicPeriod"/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Implement kernel-side function </a:t>
            </a:r>
            <a:r>
              <a:rPr lang="en-US" altLang="zh-CN" sz="2400">
                <a:latin typeface="Courier New" panose="02070309020205020404" pitchFamily="49" charset="0"/>
                <a:cs typeface="Courier New" panose="02070309020205020404" pitchFamily="49" charset="0"/>
              </a:rPr>
              <a:t>sys_setburst()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 in kernel/sysproc.c.</a:t>
            </a:r>
          </a:p>
          <a:p>
            <a:pPr marL="457200" indent="-457200">
              <a:buClrTx/>
              <a:buFont typeface="+mj-lt"/>
              <a:buAutoNum type="arabicPeriod"/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Add user-space wrapper function in user/user.h.</a:t>
            </a:r>
          </a:p>
        </p:txBody>
      </p:sp>
      <p:sp>
        <p:nvSpPr>
          <p:cNvPr id="5" name="灯片编号占位符 1"/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t>25</a:t>
            </a:fld>
            <a:endParaRPr lang="zh-TW" alt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6610" y="144466"/>
            <a:ext cx="10270977" cy="692151"/>
          </a:xfrm>
        </p:spPr>
        <p:txBody>
          <a:bodyPr/>
          <a:lstStyle/>
          <a:p>
            <a:r>
              <a:rPr lang="en-US" altLang="zh-TW"/>
              <a:t>Add System Call: </a:t>
            </a:r>
            <a:r>
              <a:rPr lang="en-US" altLang="zh-CN">
                <a:latin typeface="Courier New" panose="02070309020205020404" pitchFamily="49" charset="0"/>
                <a:cs typeface="Courier New" panose="02070309020205020404" pitchFamily="49" charset="0"/>
                <a:sym typeface="+mn-ea"/>
              </a:rPr>
              <a:t>setburst()</a:t>
            </a:r>
            <a:r>
              <a:rPr lang="en-US" altLang="zh-CN">
                <a:cs typeface="Calibri" panose="020F0502020204030204" pitchFamily="34" charset="0"/>
                <a:sym typeface="+mn-ea"/>
              </a:rPr>
              <a:t> </a:t>
            </a:r>
            <a:r>
              <a:rPr lang="en-US" altLang="zh-CN">
                <a:sym typeface="+mn-ea"/>
              </a:rPr>
              <a:t>(2)</a:t>
            </a:r>
            <a:endParaRPr lang="zh-CN" altLang="en-US">
              <a:latin typeface="Courier New" panose="02070309020205020404" pitchFamily="49" charset="0"/>
              <a:cs typeface="Courier New" panose="02070309020205020404" pitchFamily="49" charset="0"/>
              <a:sym typeface="+mn-ea"/>
            </a:endParaRPr>
          </a:p>
        </p:txBody>
      </p:sp>
      <p:sp>
        <p:nvSpPr>
          <p:cNvPr id="5" name="灯片编号占位符 1"/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t>26</a:t>
            </a:fld>
            <a:endParaRPr lang="zh-TW" altLang="en-US"/>
          </a:p>
        </p:txBody>
      </p:sp>
      <p:sp>
        <p:nvSpPr>
          <p:cNvPr id="10" name="內容版面配置區 2"/>
          <p:cNvSpPr>
            <a:spLocks noGrp="1"/>
          </p:cNvSpPr>
          <p:nvPr>
            <p:ph idx="1"/>
          </p:nvPr>
        </p:nvSpPr>
        <p:spPr>
          <a:xfrm>
            <a:off x="345440" y="1125220"/>
            <a:ext cx="7348855" cy="4964430"/>
          </a:xfrm>
        </p:spPr>
        <p:txBody>
          <a:bodyPr>
            <a:noAutofit/>
          </a:bodyPr>
          <a:lstStyle/>
          <a:p>
            <a:pPr>
              <a:buClrTx/>
            </a:pPr>
            <a:r>
              <a:rPr lang="en-US" altLang="zh-CN" sz="2000">
                <a:latin typeface="Courier New" panose="02070309020205020404" pitchFamily="49" charset="0"/>
                <a:cs typeface="Courier New" panose="02070309020205020404" pitchFamily="49" charset="0"/>
              </a:rPr>
              <a:t>myproc()</a:t>
            </a: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: Get the current running process</a:t>
            </a:r>
          </a:p>
          <a:p>
            <a:pPr>
              <a:buClrTx/>
            </a:pPr>
            <a:r>
              <a:rPr lang="en-US" altLang="zh-CN" sz="2000">
                <a:latin typeface="Courier New" panose="02070309020205020404" pitchFamily="49" charset="0"/>
                <a:cs typeface="Courier New" panose="02070309020205020404" pitchFamily="49" charset="0"/>
              </a:rPr>
              <a:t>argint(0, &amp;burst)</a:t>
            </a: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: Read user-side burst time parameter</a:t>
            </a:r>
          </a:p>
          <a:p>
            <a:pPr>
              <a:buClrTx/>
            </a:pP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Burst time check:</a:t>
            </a:r>
            <a:r>
              <a:rPr lang="en-US" altLang="zh-CN" sz="2000">
                <a:latin typeface="Courier New" panose="02070309020205020404" pitchFamily="49" charset="0"/>
                <a:cs typeface="Courier New" panose="02070309020205020404" pitchFamily="49" charset="0"/>
              </a:rPr>
              <a:t> Reject ≤0</a:t>
            </a: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 values to avoid invalid scheduling</a:t>
            </a:r>
          </a:p>
          <a:p>
            <a:pPr>
              <a:buClrTx/>
            </a:pP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Update both burst_time and remaining_time (initialize remaining time)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4295" y="1125220"/>
            <a:ext cx="3282315" cy="45339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6610" y="144466"/>
            <a:ext cx="10270977" cy="692151"/>
          </a:xfrm>
        </p:spPr>
        <p:txBody>
          <a:bodyPr/>
          <a:lstStyle/>
          <a:p>
            <a:r>
              <a:rPr lang="en-US" altLang="zh-TW"/>
              <a:t>Design Testing Program (1)</a:t>
            </a:r>
            <a:endParaRPr lang="zh-CN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11423" y="1125537"/>
            <a:ext cx="10641394" cy="509615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Process design:</a:t>
            </a:r>
          </a:p>
          <a:p>
            <a:pPr marL="457200" indent="-457200">
              <a:buClrTx/>
              <a:buFont typeface="+mj-lt"/>
              <a:buAutoNum type="arabicPeriod"/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Parent creates 3 child processes via fork()</a:t>
            </a:r>
          </a:p>
          <a:p>
            <a:pPr marL="457200" indent="-457200">
              <a:buClrTx/>
              <a:buFont typeface="+mj-lt"/>
              <a:buAutoNum type="arabicPeriod"/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Children call </a:t>
            </a:r>
            <a:r>
              <a:rPr lang="en-US" altLang="zh-CN" sz="2400">
                <a:latin typeface="Courier New" panose="02070309020205020404" pitchFamily="49" charset="0"/>
                <a:cs typeface="Courier New" panose="02070309020205020404" pitchFamily="49" charset="0"/>
              </a:rPr>
              <a:t>setburst()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 to set different burst times</a:t>
            </a:r>
          </a:p>
          <a:p>
            <a:pPr marL="457200" indent="-457200">
              <a:buClrTx/>
              <a:buFont typeface="+mj-lt"/>
              <a:buAutoNum type="arabicPeriod"/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Children run CPU-intensive busy loops (consume CPU time)</a:t>
            </a:r>
          </a:p>
          <a:p>
            <a:pPr marL="457200" indent="-457200">
              <a:buClrTx/>
              <a:buFont typeface="+mj-lt"/>
              <a:buAutoNum type="arabicPeriod"/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Parent waits for all child processes to finish</a:t>
            </a:r>
          </a:p>
          <a:p>
            <a:pPr marL="0" indent="0">
              <a:buNone/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Burst time assignment:</a:t>
            </a:r>
          </a:p>
          <a:p>
            <a:pPr marL="0" indent="0"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●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 Process 1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 burst = 30</a:t>
            </a:r>
          </a:p>
          <a:p>
            <a:pPr marL="0" indent="0"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●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 Process 2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 burst = 20</a:t>
            </a:r>
          </a:p>
          <a:p>
            <a:pPr marL="0" indent="0"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●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 Process 3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 burst = 10</a:t>
            </a:r>
          </a:p>
          <a:p>
            <a:pPr marL="0" indent="0">
              <a:buNone/>
            </a:pP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灯片编号占位符 1"/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9B6BDF2-6896-4B98-8776-C18582F63BA5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PMingLiU" pitchFamily="18" charset="-120"/>
                <a:cs typeface="+mn-cs"/>
              </a:rPr>
              <a:t>27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PMingLiU" pitchFamily="18" charset="-120"/>
              <a:cs typeface="+mn-c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6610" y="144466"/>
            <a:ext cx="10270977" cy="692151"/>
          </a:xfrm>
        </p:spPr>
        <p:txBody>
          <a:bodyPr/>
          <a:lstStyle/>
          <a:p>
            <a:r>
              <a:rPr lang="en-US" altLang="zh-TW"/>
              <a:t>Design Testing Program (2)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11423" y="1125537"/>
            <a:ext cx="10641394" cy="509615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Expected scheduling result:</a:t>
            </a:r>
          </a:p>
          <a:p>
            <a:pPr>
              <a:buClrTx/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Scheduler prioritizes the process with the smallest burst time (3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</a:p>
          <a:p>
            <a:pPr>
              <a:buClrTx/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Preemption is triggered by timer interrupt, remaining time is dynamically reduced</a:t>
            </a:r>
          </a:p>
          <a:p>
            <a:pPr>
              <a:buClrTx/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Shorter processes finish first, achieving the goal of SRTF algorithm</a:t>
            </a:r>
          </a:p>
          <a:p>
            <a:pPr marL="0" indent="0">
              <a:buNone/>
            </a:pP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Final completion order: </a:t>
            </a:r>
          </a:p>
          <a:p>
            <a:pPr marL="0" indent="0">
              <a:buNone/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pid with burst=10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 burst=20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 burst=30</a:t>
            </a:r>
          </a:p>
        </p:txBody>
      </p:sp>
      <p:sp>
        <p:nvSpPr>
          <p:cNvPr id="5" name="灯片编号占位符 1"/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9B6BDF2-6896-4B98-8776-C18582F63BA5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PMingLiU" pitchFamily="18" charset="-120"/>
                <a:cs typeface="+mn-cs"/>
              </a:rPr>
              <a:t>28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PMingLiU" pitchFamily="18" charset="-120"/>
              <a:cs typeface="+mn-c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6610" y="144466"/>
            <a:ext cx="10270977" cy="692151"/>
          </a:xfrm>
        </p:spPr>
        <p:txBody>
          <a:bodyPr/>
          <a:lstStyle/>
          <a:p>
            <a:r>
              <a:rPr lang="en-US" altLang="zh-TW"/>
              <a:t>Visualization Results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51130" y="1125220"/>
            <a:ext cx="5020945" cy="4964430"/>
          </a:xfrm>
        </p:spPr>
        <p:txBody>
          <a:bodyPr>
            <a:noAutofit/>
          </a:bodyPr>
          <a:lstStyle/>
          <a:p>
            <a:pPr marL="0" indent="0">
              <a:buClrTx/>
            </a:pPr>
            <a:r>
              <a:rPr lang="en-US" altLang="zh-CN" sz="1800">
                <a:latin typeface="Times New Roman" panose="02020603050405020304" pitchFamily="18" charset="0"/>
                <a:cs typeface="Times New Roman" panose="02020603050405020304" pitchFamily="18" charset="0"/>
              </a:rPr>
              <a:t>The SRTF algorithm prioritizes scheduling processes with shorter remaining time (PID 5 and 6) and reduces the execution of long-duration processes (PID 4) to improve system response speed.</a:t>
            </a:r>
          </a:p>
          <a:p>
            <a:pPr marL="0" indent="0">
              <a:buClrTx/>
            </a:pPr>
            <a:r>
              <a:rPr lang="en-US" altLang="zh-CN" sz="1800">
                <a:latin typeface="Times New Roman" panose="02020603050405020304" pitchFamily="18" charset="0"/>
                <a:cs typeface="Times New Roman" panose="02020603050405020304" pitchFamily="18" charset="0"/>
              </a:rPr>
              <a:t>PID 4 has 100 time slices remaining, PID 5 has 20 time slices remaining, and PID 6 has 10 time slices remaining (the least).</a:t>
            </a:r>
          </a:p>
          <a:p>
            <a:pPr marL="0" indent="0">
              <a:buClrTx/>
            </a:pPr>
            <a:r>
              <a:rPr lang="en-US" altLang="zh-CN" sz="1800">
                <a:latin typeface="Times New Roman" panose="02020603050405020304" pitchFamily="18" charset="0"/>
                <a:cs typeface="Times New Roman" panose="02020603050405020304" pitchFamily="18" charset="0"/>
              </a:rPr>
              <a:t>All three processes are scheduled in the initial stage; PID 6 and 5 dominate the scheduling in the middle and later stages, with almost no scheduling for PID 4; PID 6 is scheduled continuously at the end, entering the final execution phase.</a:t>
            </a:r>
          </a:p>
        </p:txBody>
      </p:sp>
      <p:sp>
        <p:nvSpPr>
          <p:cNvPr id="5" name="灯片编号占位符 1"/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t>29</a:t>
            </a:fld>
            <a:endParaRPr lang="zh-TW" altLang="en-US"/>
          </a:p>
        </p:txBody>
      </p:sp>
      <p:pic>
        <p:nvPicPr>
          <p:cNvPr id="4" name="图片 3" descr="29f51a2dec1e852ceef7b245cb6b05b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2075" y="1196975"/>
            <a:ext cx="6780530" cy="446468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6610" y="144466"/>
            <a:ext cx="10270977" cy="692151"/>
          </a:xfrm>
        </p:spPr>
        <p:txBody>
          <a:bodyPr/>
          <a:lstStyle/>
          <a:p>
            <a:r>
              <a:rPr lang="en-US" altLang="zh-TW"/>
              <a:t>Lottery Scheduler 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11423" y="1125537"/>
            <a:ext cx="10270977" cy="3560763"/>
          </a:xfrm>
        </p:spPr>
        <p:txBody>
          <a:bodyPr>
            <a:noAutofit/>
          </a:bodyPr>
          <a:lstStyle/>
          <a:p>
            <a:pPr>
              <a:buClrTx/>
            </a:pP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Lottery Scheduling Algorithm</a:t>
            </a:r>
          </a:p>
          <a:p>
            <a:pPr>
              <a:buClrTx/>
            </a:pP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Implement Lottery Scheduling In xv6</a:t>
            </a:r>
            <a:endParaRPr lang="en-US" altLang="zh-TW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Tx/>
            </a:pP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Add System Call: </a:t>
            </a:r>
            <a:r>
              <a:rPr lang="en-US" altLang="zh-CN" sz="2400">
                <a:latin typeface="Courier New" panose="02070309020205020404" pitchFamily="49" charset="0"/>
                <a:cs typeface="Courier New" panose="02070309020205020404" pitchFamily="49" charset="0"/>
              </a:rPr>
              <a:t>settickets()</a:t>
            </a:r>
            <a:endParaRPr lang="en-US" altLang="zh-CN" sz="28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ClrTx/>
            </a:pP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Design Testing Program</a:t>
            </a:r>
          </a:p>
          <a:p>
            <a:pPr>
              <a:buClrTx/>
            </a:pP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Build Real-time GUI Visualization</a:t>
            </a:r>
          </a:p>
          <a:p>
            <a:pPr>
              <a:buClrTx/>
            </a:pP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Visualization Results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灯片编号占位符 1"/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t>3</a:t>
            </a:fld>
            <a:endParaRPr lang="zh-TW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6610" y="144466"/>
            <a:ext cx="10270977" cy="692151"/>
          </a:xfrm>
        </p:spPr>
        <p:txBody>
          <a:bodyPr/>
          <a:lstStyle/>
          <a:p>
            <a:r>
              <a:rPr lang="en-US" altLang="zh-TW"/>
              <a:t>Lottery Scheduler Algorithm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11423" y="1125537"/>
            <a:ext cx="10270977" cy="4964178"/>
          </a:xfrm>
        </p:spPr>
        <p:txBody>
          <a:bodyPr>
            <a:noAutofit/>
          </a:bodyPr>
          <a:lstStyle/>
          <a:p>
            <a:pPr>
              <a:buClrTx/>
            </a:pP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Probabilistic scheduling algorithm</a:t>
            </a:r>
          </a:p>
          <a:p>
            <a:pPr marL="914400" lvl="1" indent="-514350">
              <a:buClrTx/>
              <a:buFont typeface="+mj-lt"/>
              <a:buAutoNum type="arabicPeriod"/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Each process owns a number of tickets</a:t>
            </a:r>
          </a:p>
          <a:p>
            <a:pPr marL="914400" lvl="1" indent="-514350">
              <a:buClrTx/>
              <a:buFont typeface="+mj-lt"/>
              <a:buAutoNum type="arabicPeriod"/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Scheduler draws a random winning ticket</a:t>
            </a:r>
          </a:p>
          <a:p>
            <a:pPr marL="914400" lvl="1" indent="-514350">
              <a:buClrTx/>
              <a:buFont typeface="+mj-lt"/>
              <a:buAutoNum type="arabicPeriod"/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Process holding the winning ticket runs</a:t>
            </a:r>
          </a:p>
          <a:p>
            <a:pPr>
              <a:buClrTx/>
            </a:pP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Goal:</a:t>
            </a:r>
          </a:p>
          <a:p>
            <a:pPr marL="0" indent="0">
              <a:buNone/>
            </a:pP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	CPU share ∝ number of tickets</a:t>
            </a:r>
          </a:p>
          <a:p>
            <a:pPr>
              <a:buClrTx/>
            </a:pP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Example: </a:t>
            </a:r>
          </a:p>
          <a:p>
            <a:pPr marL="0" indent="0">
              <a:buNone/>
            </a:pP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	10 : 20 : 30 → CPU share ≈ 1 : 2 : 3</a:t>
            </a:r>
          </a:p>
        </p:txBody>
      </p:sp>
      <p:sp>
        <p:nvSpPr>
          <p:cNvPr id="5" name="灯片编号占位符 1"/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t>4</a:t>
            </a:fld>
            <a:endParaRPr lang="zh-TW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6610" y="144466"/>
            <a:ext cx="10270977" cy="692151"/>
          </a:xfrm>
        </p:spPr>
        <p:txBody>
          <a:bodyPr/>
          <a:lstStyle/>
          <a:p>
            <a:r>
              <a:rPr lang="en-US" altLang="zh-TW"/>
              <a:t>Implement Lottery Scheduling In xv6 (1)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11423" y="1125537"/>
            <a:ext cx="9303158" cy="4964178"/>
          </a:xfrm>
        </p:spPr>
        <p:txBody>
          <a:bodyPr>
            <a:noAutofit/>
          </a:bodyPr>
          <a:lstStyle/>
          <a:p>
            <a:pPr marL="457200" indent="-457200">
              <a:buClrTx/>
              <a:buAutoNum type="arabicPeriod"/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Extend </a:t>
            </a:r>
            <a:r>
              <a:rPr lang="en-US" altLang="zh-CN" sz="2000">
                <a:latin typeface="Courier New" panose="02070309020205020404" pitchFamily="49" charset="0"/>
                <a:cs typeface="Courier New" panose="02070309020205020404" pitchFamily="49" charset="0"/>
              </a:rPr>
              <a:t>struct proc 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altLang="zh-CN" sz="240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zh-CN" sz="2000">
                <a:latin typeface="Courier New" panose="02070309020205020404" pitchFamily="49" charset="0"/>
                <a:cs typeface="Courier New" panose="02070309020205020404" pitchFamily="49" charset="0"/>
              </a:rPr>
              <a:t>kernel/proc.h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>
              <a:buClrTx/>
              <a:buAutoNum type="arabicPeriod"/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Initialize scheduling params in </a:t>
            </a:r>
            <a:r>
              <a:rPr lang="en-US" altLang="zh-CN" sz="2000">
                <a:latin typeface="Courier New" panose="02070309020205020404" pitchFamily="49" charset="0"/>
                <a:cs typeface="Courier New" panose="02070309020205020404" pitchFamily="49" charset="0"/>
              </a:rPr>
              <a:t>allocproc() 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altLang="zh-CN" sz="2000">
                <a:latin typeface="Courier New" panose="02070309020205020404" pitchFamily="49" charset="0"/>
                <a:cs typeface="Courier New" panose="02070309020205020404" pitchFamily="49" charset="0"/>
              </a:rPr>
              <a:t>kernel/proc.c</a:t>
            </a:r>
          </a:p>
          <a:p>
            <a:pPr marL="457200" indent="-457200">
              <a:buClrTx/>
              <a:buAutoNum type="arabicPeriod"/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Add </a:t>
            </a:r>
            <a:r>
              <a:rPr lang="en-US" altLang="zh-CN" sz="2000">
                <a:latin typeface="Courier New" panose="02070309020205020404" pitchFamily="49" charset="0"/>
                <a:cs typeface="Courier New" panose="02070309020205020404" pitchFamily="49" charset="0"/>
              </a:rPr>
              <a:t>rand_seed 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zh-CN" sz="2000">
                <a:latin typeface="Courier New" panose="02070309020205020404" pitchFamily="49" charset="0"/>
                <a:cs typeface="Courier New" panose="02070309020205020404" pitchFamily="49" charset="0"/>
              </a:rPr>
              <a:t>rand()</a:t>
            </a: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function</a:t>
            </a:r>
          </a:p>
        </p:txBody>
      </p:sp>
      <p:sp>
        <p:nvSpPr>
          <p:cNvPr id="5" name="灯片编号占位符 1"/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t>5</a:t>
            </a:fld>
            <a:endParaRPr lang="zh-TW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489" y="2609755"/>
            <a:ext cx="2210161" cy="208599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4510" y="2609755"/>
            <a:ext cx="3800766" cy="344925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7108" y="2485584"/>
            <a:ext cx="4775709" cy="188683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6610" y="144466"/>
            <a:ext cx="10270977" cy="692151"/>
          </a:xfrm>
        </p:spPr>
        <p:txBody>
          <a:bodyPr/>
          <a:lstStyle/>
          <a:p>
            <a:r>
              <a:rPr lang="en-US" altLang="zh-TW"/>
              <a:t>Implement Lottery Scheduling In xv6 (2)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80453" y="1198533"/>
            <a:ext cx="9431093" cy="4964178"/>
          </a:xfrm>
        </p:spPr>
        <p:txBody>
          <a:bodyPr>
            <a:noAutofit/>
          </a:bodyPr>
          <a:lstStyle/>
          <a:p>
            <a:pPr marL="0" indent="0">
              <a:buClrTx/>
              <a:buNone/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Modify </a:t>
            </a:r>
            <a:r>
              <a:rPr lang="en-US" altLang="zh-CN" sz="2000">
                <a:latin typeface="Courier New" panose="02070309020205020404" pitchFamily="49" charset="0"/>
                <a:cs typeface="Courier New" panose="02070309020205020404" pitchFamily="49" charset="0"/>
              </a:rPr>
              <a:t>scheduler()</a:t>
            </a:r>
            <a:endParaRPr lang="en-US" altLang="zh-CN" sz="24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>
              <a:buClrTx/>
              <a:buFont typeface="+mj-lt"/>
              <a:buAutoNum type="arabicPeriod"/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Scheduler scans all processes and calculates the total number of tickets among RUNNABLE processes.</a:t>
            </a:r>
          </a:p>
          <a:p>
            <a:pPr marL="457200" indent="-457200">
              <a:buClrTx/>
              <a:buFont typeface="+mj-lt"/>
              <a:buAutoNum type="arabicPeriod"/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Generate a random number in [0, total ticket count] as </a:t>
            </a:r>
            <a:r>
              <a:rPr lang="en-US" altLang="zh-CN" sz="2000">
                <a:latin typeface="Courier New" panose="02070309020205020404" pitchFamily="49" charset="0"/>
                <a:cs typeface="Courier New" panose="02070309020205020404" pitchFamily="49" charset="0"/>
              </a:rPr>
              <a:t>winning_ticket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ClrTx/>
              <a:buFont typeface="+mj-lt"/>
              <a:buAutoNum type="arabicPeriod"/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Scan again and accumulates their ticket counts. </a:t>
            </a:r>
            <a:b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When </a:t>
            </a:r>
            <a:r>
              <a:rPr lang="en-US" altLang="zh-CN" sz="2000">
                <a:latin typeface="Courier New" panose="02070309020205020404" pitchFamily="49" charset="0"/>
                <a:cs typeface="Courier New" panose="02070309020205020404" pitchFamily="49" charset="0"/>
              </a:rPr>
              <a:t>ticket_sum &gt; winning_ticket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, that process is selected as the winner and scheduled to run.</a:t>
            </a:r>
          </a:p>
          <a:p>
            <a:pPr marL="457200" indent="-457200">
              <a:buClrTx/>
              <a:buFont typeface="+mj-lt"/>
              <a:buAutoNum type="arabicPeriod"/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Add a structured log line inside the scheduler.</a:t>
            </a:r>
            <a:b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the log format looks like this:</a:t>
            </a:r>
          </a:p>
          <a:p>
            <a:pPr marL="0" indent="0">
              <a:buClrTx/>
              <a:buNone/>
            </a:pPr>
            <a:endParaRPr lang="en-US" altLang="zh-CN" sz="240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灯片编号占位符 1"/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t>6</a:t>
            </a:fld>
            <a:endParaRPr lang="zh-TW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4775" y="5293310"/>
            <a:ext cx="9062448" cy="50517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6610" y="144466"/>
            <a:ext cx="10270977" cy="692151"/>
          </a:xfrm>
        </p:spPr>
        <p:txBody>
          <a:bodyPr/>
          <a:lstStyle/>
          <a:p>
            <a:r>
              <a:rPr lang="en-US" altLang="zh-TW"/>
              <a:t>Add System </a:t>
            </a:r>
            <a:r>
              <a:rPr lang="en-US" altLang="zh-CN"/>
              <a:t>Ca</a:t>
            </a:r>
            <a:r>
              <a:rPr lang="en-US" altLang="zh-TW"/>
              <a:t>ll: </a:t>
            </a:r>
            <a:r>
              <a:rPr lang="en-US" altLang="zh-TW" sz="4400">
                <a:latin typeface="Courier New" panose="02070309020205020404" pitchFamily="49" charset="0"/>
                <a:cs typeface="Courier New" panose="02070309020205020404" pitchFamily="49" charset="0"/>
              </a:rPr>
              <a:t>settickets()</a:t>
            </a:r>
            <a:endParaRPr lang="en-US" altLang="zh-TW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96610" y="1125537"/>
            <a:ext cx="9431093" cy="4964178"/>
          </a:xfrm>
        </p:spPr>
        <p:txBody>
          <a:bodyPr>
            <a:noAutofit/>
          </a:bodyPr>
          <a:lstStyle/>
          <a:p>
            <a:pPr marL="457200" indent="-457200">
              <a:buClrTx/>
              <a:buFont typeface="+mj-lt"/>
              <a:buAutoNum type="arabicPeriod"/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Add a new system call definition in the kernel. </a:t>
            </a:r>
          </a:p>
          <a:p>
            <a:pPr lvl="1" indent="-342900">
              <a:buClrTx/>
              <a:buFont typeface="Wingdings" panose="05000000000000000000" pitchFamily="2" charset="2"/>
              <a:buChar char="l"/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Declare the function prototype in kernel headers: </a:t>
            </a:r>
            <a:b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2000">
                <a:latin typeface="Courier New" panose="02070309020205020404" pitchFamily="49" charset="0"/>
                <a:cs typeface="Courier New" panose="02070309020205020404" pitchFamily="49" charset="0"/>
              </a:rPr>
              <a:t>kernel/defs.h</a:t>
            </a:r>
          </a:p>
          <a:p>
            <a:pPr lvl="1" indent="-342900">
              <a:buClrTx/>
              <a:buFont typeface="Wingdings" panose="05000000000000000000" pitchFamily="2" charset="2"/>
              <a:buChar char="l"/>
            </a:pPr>
            <a:endParaRPr lang="en-US" altLang="zh-CN" sz="20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 indent="-342900">
              <a:buClrTx/>
              <a:buFont typeface="Wingdings" panose="05000000000000000000" pitchFamily="2" charset="2"/>
              <a:buChar char="l"/>
            </a:pPr>
            <a:endParaRPr lang="en-US" altLang="zh-CN" sz="20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 indent="-342900">
              <a:buClrTx/>
              <a:buFont typeface="Wingdings" panose="05000000000000000000" pitchFamily="2" charset="2"/>
              <a:buChar char="l"/>
            </a:pPr>
            <a:endParaRPr lang="en-US" altLang="zh-CN" sz="20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 indent="-342900">
              <a:buClrTx/>
              <a:buFont typeface="Wingdings" panose="05000000000000000000" pitchFamily="2" charset="2"/>
              <a:buChar char="l"/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Assign a unique system call number in the system call table: </a:t>
            </a:r>
            <a:r>
              <a:rPr lang="en-US" altLang="zh-CN" sz="2000">
                <a:latin typeface="Courier New" panose="02070309020205020404" pitchFamily="49" charset="0"/>
                <a:cs typeface="Courier New" panose="02070309020205020404" pitchFamily="49" charset="0"/>
              </a:rPr>
              <a:t>kernel/syscall.h</a:t>
            </a:r>
          </a:p>
          <a:p>
            <a:pPr lvl="1" indent="-342900">
              <a:buClrTx/>
              <a:buFont typeface="Wingdings" panose="05000000000000000000" pitchFamily="2" charset="2"/>
              <a:buChar char="l"/>
            </a:pPr>
            <a:endParaRPr lang="en-US" altLang="zh-CN" sz="20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 indent="-342900">
              <a:buClrTx/>
              <a:buFont typeface="Wingdings" panose="05000000000000000000" pitchFamily="2" charset="2"/>
              <a:buChar char="l"/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Register syscall in </a:t>
            </a:r>
            <a:r>
              <a:rPr lang="en-US" altLang="zh-CN" sz="2000">
                <a:latin typeface="Courier New" panose="02070309020205020404" pitchFamily="49" charset="0"/>
                <a:cs typeface="Courier New" panose="02070309020205020404" pitchFamily="49" charset="0"/>
              </a:rPr>
              <a:t>kernel/syscall.c</a:t>
            </a:r>
          </a:p>
          <a:p>
            <a:pPr marL="457200" indent="-457200">
              <a:buClrTx/>
              <a:buFont typeface="+mj-lt"/>
              <a:buAutoNum type="arabicPeriod"/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Implement the kernel-side function </a:t>
            </a:r>
            <a:r>
              <a:rPr lang="en-US" altLang="zh-CN" sz="2000">
                <a:latin typeface="Courier New" panose="02070309020205020404" pitchFamily="49" charset="0"/>
                <a:cs typeface="Courier New" panose="02070309020205020404" pitchFamily="49" charset="0"/>
              </a:rPr>
              <a:t>sys_settickets().</a:t>
            </a:r>
            <a:endParaRPr lang="en-US" altLang="zh-CN" sz="24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>
              <a:buClrTx/>
              <a:buFont typeface="+mj-lt"/>
              <a:buAutoNum type="arabicPeriod"/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Add a user-space wrapper function.</a:t>
            </a:r>
          </a:p>
        </p:txBody>
      </p:sp>
      <p:sp>
        <p:nvSpPr>
          <p:cNvPr id="5" name="灯片编号占位符 1"/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t>7</a:t>
            </a:fld>
            <a:endParaRPr lang="zh-TW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1467" y="2323707"/>
            <a:ext cx="3718987" cy="110529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/>
          <a:srcRect t="20963" b="15807"/>
          <a:stretch>
            <a:fillRect/>
          </a:stretch>
        </p:blipFill>
        <p:spPr>
          <a:xfrm>
            <a:off x="2041467" y="4258557"/>
            <a:ext cx="3188958" cy="30165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6610" y="144466"/>
            <a:ext cx="10270977" cy="692151"/>
          </a:xfrm>
        </p:spPr>
        <p:txBody>
          <a:bodyPr/>
          <a:lstStyle/>
          <a:p>
            <a:r>
              <a:rPr lang="en-US" altLang="zh-TW"/>
              <a:t>Add System Call: </a:t>
            </a:r>
            <a:r>
              <a:rPr lang="en-US" altLang="zh-TW">
                <a:latin typeface="Courier New" panose="02070309020205020404" pitchFamily="49" charset="0"/>
                <a:cs typeface="Courier New" panose="02070309020205020404" pitchFamily="49" charset="0"/>
              </a:rPr>
              <a:t>settickets()</a:t>
            </a:r>
          </a:p>
        </p:txBody>
      </p:sp>
      <p:sp>
        <p:nvSpPr>
          <p:cNvPr id="5" name="灯片编号占位符 1"/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t>8</a:t>
            </a:fld>
            <a:endParaRPr lang="zh-TW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8260" y="1199077"/>
            <a:ext cx="3741320" cy="4817098"/>
          </a:xfrm>
          <a:prstGeom prst="rect">
            <a:avLst/>
          </a:prstGeom>
        </p:spPr>
      </p:pic>
      <p:sp>
        <p:nvSpPr>
          <p:cNvPr id="10" name="內容版面配置區 2"/>
          <p:cNvSpPr>
            <a:spLocks noGrp="1"/>
          </p:cNvSpPr>
          <p:nvPr>
            <p:ph idx="1"/>
          </p:nvPr>
        </p:nvSpPr>
        <p:spPr>
          <a:xfrm>
            <a:off x="593888" y="1199077"/>
            <a:ext cx="7164372" cy="4964178"/>
          </a:xfrm>
        </p:spPr>
        <p:txBody>
          <a:bodyPr>
            <a:noAutofit/>
          </a:bodyPr>
          <a:lstStyle/>
          <a:p>
            <a:pPr>
              <a:buClrTx/>
            </a:pPr>
            <a:r>
              <a:rPr lang="en-US" altLang="zh-CN" sz="1800">
                <a:latin typeface="Courier New" panose="02070309020205020404" pitchFamily="49" charset="0"/>
                <a:cs typeface="Courier New" panose="02070309020205020404" pitchFamily="49" charset="0"/>
              </a:rPr>
              <a:t>myproc()</a:t>
            </a: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: Get the current process</a:t>
            </a:r>
          </a:p>
          <a:p>
            <a:pPr>
              <a:buClrTx/>
            </a:pPr>
            <a:r>
              <a:rPr lang="en-US" altLang="zh-CN" sz="1800">
                <a:latin typeface="Courier New" panose="02070309020205020404" pitchFamily="49" charset="0"/>
                <a:cs typeface="Courier New" panose="02070309020205020404" pitchFamily="49" charset="0"/>
              </a:rPr>
              <a:t>argint(0, &amp;n): </a:t>
            </a: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Take the first parameter passed by the user</a:t>
            </a:r>
          </a:p>
          <a:p>
            <a:pPr>
              <a:buClrTx/>
            </a:pPr>
            <a:r>
              <a:rPr lang="en-US" altLang="zh-CN" sz="1800">
                <a:latin typeface="Courier New" panose="02070309020205020404" pitchFamily="49" charset="0"/>
                <a:cs typeface="Courier New" panose="02070309020205020404" pitchFamily="49" charset="0"/>
              </a:rPr>
              <a:t>n &lt; 1 </a:t>
            </a: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direct rejection: prevent 0 or negative votes </a:t>
            </a:r>
          </a:p>
          <a:p>
            <a:pPr>
              <a:buClrTx/>
            </a:pP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Lock before changing </a:t>
            </a:r>
            <a:r>
              <a:rPr lang="en-US" altLang="zh-CN" sz="1800">
                <a:latin typeface="Courier New" panose="02070309020205020404" pitchFamily="49" charset="0"/>
                <a:cs typeface="Courier New" panose="02070309020205020404" pitchFamily="49" charset="0"/>
              </a:rPr>
              <a:t>p-&gt; tickets</a:t>
            </a:r>
            <a:endParaRPr lang="en-US" altLang="zh-CN" sz="20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ClrTx/>
            </a:pP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Return:</a:t>
            </a:r>
          </a:p>
          <a:p>
            <a:pPr marL="457200" lvl="1" indent="0">
              <a:buClrTx/>
              <a:buNone/>
            </a:pP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0: success</a:t>
            </a:r>
          </a:p>
          <a:p>
            <a:pPr marL="457200" lvl="1" indent="0">
              <a:buClrTx/>
              <a:buNone/>
            </a:pP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 -1: failure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6610" y="144466"/>
            <a:ext cx="10270977" cy="692151"/>
          </a:xfrm>
        </p:spPr>
        <p:txBody>
          <a:bodyPr/>
          <a:lstStyle/>
          <a:p>
            <a:r>
              <a:rPr lang="en-US" altLang="zh-TW"/>
              <a:t>Design Testing Program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11423" y="1125537"/>
            <a:ext cx="10641394" cy="5096154"/>
          </a:xfrm>
        </p:spPr>
        <p:txBody>
          <a:bodyPr>
            <a:noAutofit/>
          </a:bodyPr>
          <a:lstStyle/>
          <a:p>
            <a:pPr>
              <a:buClrTx/>
            </a:pP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Process design:</a:t>
            </a:r>
          </a:p>
          <a:p>
            <a:pPr marL="914400" lvl="1" indent="-457200">
              <a:buClrTx/>
              <a:buFont typeface="+mj-lt"/>
              <a:buAutoNum type="arabicPeriod"/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Parent creates 3 child processes</a:t>
            </a:r>
          </a:p>
          <a:p>
            <a:pPr marL="914400" lvl="1" indent="-457200">
              <a:buClrTx/>
              <a:buFont typeface="+mj-lt"/>
              <a:buAutoNum type="arabicPeriod"/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Children call </a:t>
            </a:r>
            <a:r>
              <a:rPr lang="en-US" altLang="zh-CN" sz="1800">
                <a:latin typeface="Courier New" panose="02070309020205020404" pitchFamily="49" charset="0"/>
                <a:cs typeface="Courier New" panose="02070309020205020404" pitchFamily="49" charset="0"/>
              </a:rPr>
              <a:t>settickets()</a:t>
            </a:r>
            <a:endParaRPr lang="en-US" altLang="zh-CN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14450" lvl="2" indent="-457200"/>
            <a:r>
              <a:rPr lang="en-US" altLang="zh-CN" sz="1600">
                <a:latin typeface="Times New Roman" panose="02020603050405020304" pitchFamily="18" charset="0"/>
                <a:cs typeface="Times New Roman" panose="02020603050405020304" pitchFamily="18" charset="0"/>
              </a:rPr>
              <a:t>Process A → 10</a:t>
            </a:r>
          </a:p>
          <a:p>
            <a:pPr marL="1314450" lvl="2" indent="-457200"/>
            <a:r>
              <a:rPr lang="en-US" altLang="zh-CN" sz="1600">
                <a:latin typeface="Times New Roman" panose="02020603050405020304" pitchFamily="18" charset="0"/>
                <a:cs typeface="Times New Roman" panose="02020603050405020304" pitchFamily="18" charset="0"/>
              </a:rPr>
              <a:t>Process B → 20</a:t>
            </a:r>
          </a:p>
          <a:p>
            <a:pPr marL="1314450" lvl="2" indent="-457200"/>
            <a:r>
              <a:rPr lang="en-US" altLang="zh-CN" sz="1600">
                <a:latin typeface="Times New Roman" panose="02020603050405020304" pitchFamily="18" charset="0"/>
                <a:cs typeface="Times New Roman" panose="02020603050405020304" pitchFamily="18" charset="0"/>
              </a:rPr>
              <a:t>Process C → 30</a:t>
            </a:r>
          </a:p>
          <a:p>
            <a:pPr marL="914400" lvl="1" indent="-457200">
              <a:buClrTx/>
              <a:buFont typeface="+mj-lt"/>
              <a:buAutoNum type="arabicPeriod"/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Children run CPU-intensive loops</a:t>
            </a:r>
          </a:p>
          <a:p>
            <a:pPr>
              <a:buClrTx/>
            </a:pP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Expected ratio:1 : 2 : 3</a:t>
            </a:r>
          </a:p>
        </p:txBody>
      </p:sp>
      <p:sp>
        <p:nvSpPr>
          <p:cNvPr id="5" name="灯片编号占位符 1"/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9B6BDF2-6896-4B98-8776-C18582F63BA5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PMingLiU" pitchFamily="18" charset="-120"/>
                <a:cs typeface="+mn-cs"/>
              </a:rPr>
              <a:t>9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PMingLiU" pitchFamily="18" charset="-120"/>
              <a:cs typeface="+mn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NTHU UniClou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預設簡報設計">
      <a:majorFont>
        <a:latin typeface="MS Sans Serif"/>
        <a:ea typeface="MS Sans Serif"/>
        <a:cs typeface="MS Sans Serif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en-US" altLang="zh-TW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PMingLiU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en-US" altLang="zh-TW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PMingLiU" pitchFamily="18" charset="-120"/>
          </a:defRPr>
        </a:defPPr>
      </a:lstStyle>
    </a:lnDef>
    <a:txDef>
      <a:spPr>
        <a:noFill/>
      </a:spPr>
      <a:bodyPr wrap="none" rtlCol="0" anchor="ctr" anchorCtr="1">
        <a:spAutoFit/>
      </a:bodyPr>
      <a:lstStyle>
        <a:defPPr>
          <a:defRPr dirty="0" smtClean="0">
            <a:ea typeface="標楷體" pitchFamily="65" charset="-120"/>
            <a:cs typeface="Calibri" panose="020F0502020204030204" pitchFamily="34" charset="0"/>
          </a:defRPr>
        </a:defPPr>
      </a:lstStyle>
    </a:tx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1497</Words>
  <Application>Microsoft Office PowerPoint</Application>
  <PresentationFormat>宽屏</PresentationFormat>
  <Paragraphs>253</Paragraphs>
  <Slides>29</Slides>
  <Notes>28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29</vt:i4>
      </vt:variant>
    </vt:vector>
  </HeadingPairs>
  <TitlesOfParts>
    <vt:vector size="39" baseType="lpstr">
      <vt:lpstr>MS Sans Serif</vt:lpstr>
      <vt:lpstr>楷体</vt:lpstr>
      <vt:lpstr>Arial</vt:lpstr>
      <vt:lpstr>Calibri</vt:lpstr>
      <vt:lpstr>Calibri Light</vt:lpstr>
      <vt:lpstr>Courier New</vt:lpstr>
      <vt:lpstr>Times New Roman</vt:lpstr>
      <vt:lpstr>Wingdings</vt:lpstr>
      <vt:lpstr>NTHU UniCloud</vt:lpstr>
      <vt:lpstr>自訂設計</vt:lpstr>
      <vt:lpstr> Modify Linux Kernel Scheduler</vt:lpstr>
      <vt:lpstr>Development Environment</vt:lpstr>
      <vt:lpstr>Lottery Scheduler Outline</vt:lpstr>
      <vt:lpstr>Lottery Scheduler Algorithm</vt:lpstr>
      <vt:lpstr>Implement Lottery Scheduling In xv6 (1)</vt:lpstr>
      <vt:lpstr>Implement Lottery Scheduling In xv6 (2)</vt:lpstr>
      <vt:lpstr>Add System Call: settickets()</vt:lpstr>
      <vt:lpstr>Add System Call: settickets()</vt:lpstr>
      <vt:lpstr>Design Testing Program</vt:lpstr>
      <vt:lpstr>Build Real-time GUI Visualization</vt:lpstr>
      <vt:lpstr>Visualization Results</vt:lpstr>
      <vt:lpstr>WRR Scheduler Outline</vt:lpstr>
      <vt:lpstr>WRR Scheduling Algorithm</vt:lpstr>
      <vt:lpstr>Implement WRR Scheduling In xv6 (1)</vt:lpstr>
      <vt:lpstr>Implement WRR Scheduling In xv6 (2)</vt:lpstr>
      <vt:lpstr>Design Testing Program</vt:lpstr>
      <vt:lpstr>Build Real-time GUI Visualization</vt:lpstr>
      <vt:lpstr>Visualization Results</vt:lpstr>
      <vt:lpstr>SRTF Scheduler Outline</vt:lpstr>
      <vt:lpstr>SRTF Scheduler Algorithm</vt:lpstr>
      <vt:lpstr>Implement SRTF Scheduling in xv6 (1)</vt:lpstr>
      <vt:lpstr>Implement SRTF Scheduling in xv6 (2)</vt:lpstr>
      <vt:lpstr>Implement SRTF Scheduling in xv6 (3)</vt:lpstr>
      <vt:lpstr>Modify scheduler()</vt:lpstr>
      <vt:lpstr>Add System Call: setburst() (1)</vt:lpstr>
      <vt:lpstr>Add System Call: setburst() (2)</vt:lpstr>
      <vt:lpstr>Design Testing Program (1)</vt:lpstr>
      <vt:lpstr>Design Testing Program (2)</vt:lpstr>
      <vt:lpstr>Visualization Results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香港中文大学(深圳)数据科学院 School of Data Science</dc:title>
  <dc:creator>Windows 使用者</dc:creator>
  <cp:lastModifiedBy>Prof. Chung Yehching (SDS)</cp:lastModifiedBy>
  <cp:revision>45</cp:revision>
  <dcterms:created xsi:type="dcterms:W3CDTF">2020-07-15T11:13:00Z</dcterms:created>
  <dcterms:modified xsi:type="dcterms:W3CDTF">2026-03-12T19:59:15Z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5636295E0EBB4264B16092D68D392E17_12</vt:lpwstr>
  </property>
  <property fmtid="{D5CDD505-2E9C-101B-9397-08002B2CF9AE}" pid="3" name="KSOProductBuildVer">
    <vt:lpwstr>2052-12.1.0.22529</vt:lpwstr>
  </property>
</Properties>
</file>