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352" r:id="rId3"/>
    <p:sldId id="353" r:id="rId4"/>
    <p:sldId id="354" r:id="rId5"/>
    <p:sldId id="355" r:id="rId6"/>
    <p:sldId id="356" r:id="rId7"/>
    <p:sldId id="357" r:id="rId8"/>
    <p:sldId id="358" r:id="rId9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4F81BD"/>
    <a:srgbClr val="8064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72" y="60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3082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BDCE37-E9BE-4280-8D68-34E43D66CEDB}" type="datetimeFigureOut">
              <a:rPr lang="zh-TW" altLang="en-US" smtClean="0"/>
              <a:pPr/>
              <a:t>2025/9/2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ED679-6CF9-4493-8C9A-6F31F985AA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6827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FBA883-381C-409E-9635-BB54B21745E4}" type="datetimeFigureOut">
              <a:rPr lang="zh-TW" altLang="en-US" smtClean="0"/>
              <a:pPr/>
              <a:t>2025/9/2</a:t>
            </a:fld>
            <a:endParaRPr lang="zh-TW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6C40E4-B9C8-417B-AB00-3BF7F8038A2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8155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 sz="2000">
                <a:latin typeface="Calibri" pitchFamily="34" charset="0"/>
                <a:ea typeface="標楷體" pitchFamily="65" charset="-12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ea typeface="標楷體" pitchFamily="65" charset="-12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ea typeface="標楷體" pitchFamily="65" charset="-120"/>
                <a:cs typeface="Calibri" pitchFamily="34" charset="0"/>
              </a:defRPr>
            </a:lvl5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0028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4551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457200" y="54771"/>
            <a:ext cx="8229600" cy="1275160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2241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844156"/>
            <a:ext cx="8229600" cy="485775"/>
          </a:xfrm>
        </p:spPr>
        <p:txBody>
          <a:bodyPr/>
          <a:lstStyle/>
          <a:p>
            <a:pPr lvl="0"/>
            <a:r>
              <a:rPr lang="en-US" altLang="zh-TW" noProof="0"/>
              <a:t>Click icon to add table</a:t>
            </a:r>
            <a:endParaRPr lang="zh-TW" altLang="en-US" noProof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95952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342891" indent="0" algn="ctr">
              <a:buNone/>
              <a:defRPr/>
            </a:lvl2pPr>
            <a:lvl3pPr marL="685783" indent="0" algn="ctr">
              <a:buNone/>
              <a:defRPr/>
            </a:lvl3pPr>
            <a:lvl4pPr marL="1028674" indent="0" algn="ctr">
              <a:buNone/>
              <a:defRPr/>
            </a:lvl4pPr>
            <a:lvl5pPr marL="1371566" indent="0" algn="ctr">
              <a:buNone/>
              <a:defRPr/>
            </a:lvl5pPr>
            <a:lvl6pPr marL="1714457" indent="0" algn="ctr">
              <a:buNone/>
              <a:defRPr/>
            </a:lvl6pPr>
            <a:lvl7pPr marL="2057349" indent="0" algn="ctr">
              <a:buNone/>
              <a:defRPr/>
            </a:lvl7pPr>
            <a:lvl8pPr marL="2400240" indent="0" algn="ctr">
              <a:buNone/>
              <a:defRPr/>
            </a:lvl8pPr>
            <a:lvl9pPr marL="2743131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7078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6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800"/>
            </a:lvl1pPr>
            <a:lvl2pPr marL="342891" indent="0">
              <a:buNone/>
              <a:defRPr sz="1351"/>
            </a:lvl2pPr>
            <a:lvl3pPr marL="685783" indent="0">
              <a:buNone/>
              <a:defRPr sz="1200"/>
            </a:lvl3pPr>
            <a:lvl4pPr marL="1028674" indent="0">
              <a:buNone/>
              <a:defRPr sz="1051"/>
            </a:lvl4pPr>
            <a:lvl5pPr marL="1371566" indent="0">
              <a:buNone/>
              <a:defRPr sz="1051"/>
            </a:lvl5pPr>
            <a:lvl6pPr marL="1714457" indent="0">
              <a:buNone/>
              <a:defRPr sz="1051"/>
            </a:lvl6pPr>
            <a:lvl7pPr marL="2057349" indent="0">
              <a:buNone/>
              <a:defRPr sz="1051"/>
            </a:lvl7pPr>
            <a:lvl8pPr marL="2400240" indent="0">
              <a:buNone/>
              <a:defRPr sz="1051"/>
            </a:lvl8pPr>
            <a:lvl9pPr marL="2743131" indent="0">
              <a:buNone/>
              <a:defRPr sz="105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025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844152"/>
            <a:ext cx="4038600" cy="31707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351"/>
            </a:lvl6pPr>
            <a:lvl7pPr>
              <a:defRPr sz="1351"/>
            </a:lvl7pPr>
            <a:lvl8pPr>
              <a:defRPr sz="1351"/>
            </a:lvl8pPr>
            <a:lvl9pPr>
              <a:defRPr sz="135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844152"/>
            <a:ext cx="4038600" cy="31707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351"/>
            </a:lvl6pPr>
            <a:lvl7pPr>
              <a:defRPr sz="1351"/>
            </a:lvl7pPr>
            <a:lvl8pPr>
              <a:defRPr sz="1351"/>
            </a:lvl8pPr>
            <a:lvl9pPr>
              <a:defRPr sz="135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985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1" y="951580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1" y="1431401"/>
            <a:ext cx="4040188" cy="2963466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9" y="951580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9" y="1431401"/>
            <a:ext cx="4041775" cy="2963466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1"/>
          <p:cNvSpPr>
            <a:spLocks noGrp="1"/>
          </p:cNvSpPr>
          <p:nvPr>
            <p:ph type="title"/>
          </p:nvPr>
        </p:nvSpPr>
        <p:spPr>
          <a:xfrm>
            <a:off x="468315" y="108349"/>
            <a:ext cx="8207375" cy="519113"/>
          </a:xfrm>
        </p:spPr>
        <p:txBody>
          <a:bodyPr/>
          <a:lstStyle/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05561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6808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2028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4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1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4" y="1076328"/>
            <a:ext cx="3008313" cy="3518297"/>
          </a:xfrm>
        </p:spPr>
        <p:txBody>
          <a:bodyPr/>
          <a:lstStyle>
            <a:lvl1pPr marL="0" indent="0">
              <a:buNone/>
              <a:defRPr sz="1051"/>
            </a:lvl1pPr>
            <a:lvl2pPr marL="342891" indent="0">
              <a:buNone/>
              <a:defRPr sz="900"/>
            </a:lvl2pPr>
            <a:lvl3pPr marL="685783" indent="0">
              <a:buNone/>
              <a:defRPr sz="751"/>
            </a:lvl3pPr>
            <a:lvl4pPr marL="1028674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9" indent="0">
              <a:buNone/>
              <a:defRPr sz="675"/>
            </a:lvl7pPr>
            <a:lvl8pPr marL="2400240" indent="0">
              <a:buNone/>
              <a:defRPr sz="675"/>
            </a:lvl8pPr>
            <a:lvl9pPr marL="2743131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9976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891" indent="0">
              <a:buNone/>
              <a:defRPr sz="2100"/>
            </a:lvl2pPr>
            <a:lvl3pPr marL="685783" indent="0">
              <a:buNone/>
              <a:defRPr sz="1800"/>
            </a:lvl3pPr>
            <a:lvl4pPr marL="1028674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9" indent="0">
              <a:buNone/>
              <a:defRPr sz="1500"/>
            </a:lvl7pPr>
            <a:lvl8pPr marL="2400240" indent="0">
              <a:buNone/>
              <a:defRPr sz="1500"/>
            </a:lvl8pPr>
            <a:lvl9pPr marL="2743131" indent="0">
              <a:buNone/>
              <a:defRPr sz="1500"/>
            </a:lvl9pPr>
          </a:lstStyle>
          <a:p>
            <a:pPr lvl="0"/>
            <a:r>
              <a:rPr lang="en-US" altLang="zh-TW" noProof="0"/>
              <a:t>Click icon to add picture</a:t>
            </a:r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051"/>
            </a:lvl1pPr>
            <a:lvl2pPr marL="342891" indent="0">
              <a:buNone/>
              <a:defRPr sz="900"/>
            </a:lvl2pPr>
            <a:lvl3pPr marL="685783" indent="0">
              <a:buNone/>
              <a:defRPr sz="751"/>
            </a:lvl3pPr>
            <a:lvl4pPr marL="1028674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9" indent="0">
              <a:buNone/>
              <a:defRPr sz="675"/>
            </a:lvl7pPr>
            <a:lvl8pPr marL="2400240" indent="0">
              <a:buNone/>
              <a:defRPr sz="675"/>
            </a:lvl8pPr>
            <a:lvl9pPr marL="2743131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1662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3772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787401" y="108349"/>
            <a:ext cx="7888289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8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844153"/>
            <a:ext cx="8229600" cy="367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按一下以編輯母片</a:t>
            </a:r>
          </a:p>
          <a:p>
            <a:pPr lvl="1"/>
            <a:endParaRPr lang="zh-TW" altLang="en-US" dirty="0"/>
          </a:p>
          <a:p>
            <a:pPr lvl="0"/>
            <a:endParaRPr lang="en-US" altLang="zh-TW" dirty="0"/>
          </a:p>
        </p:txBody>
      </p:sp>
      <p:pic>
        <p:nvPicPr>
          <p:cNvPr id="1029" name="Picture 25" descr="name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" y="4768455"/>
            <a:ext cx="3833813" cy="14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7"/>
          <p:cNvSpPr/>
          <p:nvPr/>
        </p:nvSpPr>
        <p:spPr>
          <a:xfrm>
            <a:off x="569246" y="4936332"/>
            <a:ext cx="273183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900" b="1" dirty="0">
                <a:solidFill>
                  <a:schemeClr val="bg1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National Tsing Hua University ® copyright OIA</a:t>
            </a:r>
            <a:endParaRPr lang="zh-TW" altLang="en-US" sz="900" b="1" dirty="0">
              <a:solidFill>
                <a:schemeClr val="bg1"/>
              </a:solidFill>
              <a:latin typeface="Arial" pitchFamily="34" charset="0"/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681041"/>
            <a:ext cx="9144000" cy="108347"/>
          </a:xfrm>
          <a:prstGeom prst="rect">
            <a:avLst/>
          </a:prstGeom>
          <a:solidFill>
            <a:srgbClr val="990099"/>
          </a:solidFill>
          <a:ln w="15875">
            <a:noFill/>
            <a:miter lim="800000"/>
            <a:headEnd/>
            <a:tailEnd/>
          </a:ln>
          <a:effectLst>
            <a:prstShdw prst="shdw18" dist="17961" dir="13500000">
              <a:srgbClr val="990099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endParaRPr lang="zh-TW" altLang="en-US" sz="1351">
              <a:ea typeface="新細明體" pitchFamily="18" charset="-120"/>
            </a:endParaRPr>
          </a:p>
        </p:txBody>
      </p:sp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4624387"/>
            <a:ext cx="9144000" cy="539354"/>
          </a:xfrm>
          <a:prstGeom prst="rect">
            <a:avLst/>
          </a:prstGeom>
          <a:solidFill>
            <a:srgbClr val="990099"/>
          </a:solidFill>
          <a:ln w="15875">
            <a:noFill/>
            <a:miter lim="800000"/>
            <a:headEnd/>
            <a:tailEnd/>
          </a:ln>
          <a:effectLst>
            <a:prstShdw prst="shdw18" dist="17961" dir="13500000">
              <a:srgbClr val="990099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endParaRPr lang="zh-TW" altLang="en-US" sz="1351">
              <a:ea typeface="新細明體" pitchFamily="18" charset="-120"/>
            </a:endParaRPr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1013" y="4893471"/>
            <a:ext cx="2133600" cy="254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60" y="96457"/>
            <a:ext cx="888965" cy="518914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09" y="4683590"/>
            <a:ext cx="741091" cy="427061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" y="4681942"/>
            <a:ext cx="2030503" cy="400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988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Calibri" pitchFamily="34" charset="0"/>
          <a:ea typeface="標楷體" pitchFamily="65" charset="-12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5pPr>
      <a:lvl6pPr marL="342891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6pPr>
      <a:lvl7pPr marL="685783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7pPr>
      <a:lvl8pPr marL="1028674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8pPr>
      <a:lvl9pPr marL="1371566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9pPr>
    </p:titleStyle>
    <p:bodyStyle>
      <a:lvl1pPr marL="257168" indent="-257168" algn="l" rtl="0" eaLnBrk="1" fontAlgn="base" hangingPunct="1">
        <a:spcBef>
          <a:spcPct val="20000"/>
        </a:spcBef>
        <a:spcAft>
          <a:spcPct val="0"/>
        </a:spcAft>
        <a:buClr>
          <a:srgbClr val="0000FF"/>
        </a:buClr>
        <a:buSzPct val="80000"/>
        <a:buFont typeface="Wingdings" pitchFamily="2" charset="2"/>
        <a:buChar char="l"/>
        <a:defRPr kumimoji="1" sz="2800">
          <a:solidFill>
            <a:schemeClr val="tx1"/>
          </a:solidFill>
          <a:latin typeface="Calibri" pitchFamily="34" charset="0"/>
          <a:ea typeface="標楷體" pitchFamily="65" charset="-120"/>
          <a:cs typeface="+mn-cs"/>
        </a:defRPr>
      </a:lvl1pPr>
      <a:lvl2pPr marL="557199" indent="-214308" algn="l" rtl="0" eaLnBrk="1" fontAlgn="base" hangingPunct="1">
        <a:spcBef>
          <a:spcPct val="20000"/>
        </a:spcBef>
        <a:spcAft>
          <a:spcPct val="0"/>
        </a:spcAft>
        <a:buClr>
          <a:srgbClr val="0000FF"/>
        </a:buClr>
        <a:buSzPct val="90000"/>
        <a:buFont typeface="Arial" charset="0"/>
        <a:buChar char="–"/>
        <a:defRPr kumimoji="1" sz="2400">
          <a:solidFill>
            <a:schemeClr val="tx1"/>
          </a:solidFill>
          <a:latin typeface="Calibri" pitchFamily="34" charset="0"/>
          <a:ea typeface="標楷體" pitchFamily="65" charset="-120"/>
        </a:defRPr>
      </a:lvl2pPr>
      <a:lvl3pPr marL="857229" indent="-171446" algn="l" rtl="0" eaLnBrk="1" fontAlgn="base" hangingPunct="1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1" indent="-171446" algn="l" rtl="0" eaLnBrk="1" fontAlgn="base" hangingPunct="1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4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8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registry.cuhk.edu.cn/en/page/30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26534"/>
            <a:ext cx="7772400" cy="1102519"/>
          </a:xfrm>
        </p:spPr>
        <p:txBody>
          <a:bodyPr/>
          <a:lstStyle/>
          <a:p>
            <a:pPr algn="ctr"/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CSC3</a:t>
            </a:r>
            <a:r>
              <a:rPr lang="en-US" altLang="zh-CN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 – Operating Systems</a:t>
            </a:r>
            <a:endParaRPr lang="zh-TW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48824"/>
            <a:ext cx="6400800" cy="1801796"/>
          </a:xfrm>
        </p:spPr>
        <p:txBody>
          <a:bodyPr/>
          <a:lstStyle/>
          <a:p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 </a:t>
            </a:r>
            <a:r>
              <a:rPr lang="en-US" altLang="zh-TW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Yeh-Ching</a:t>
            </a:r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Chung</a:t>
            </a:r>
          </a:p>
          <a:p>
            <a:endParaRPr lang="en-US" altLang="zh-TW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zh-TW" sz="2400" dirty="0"/>
              <a:t>School of Data Science</a:t>
            </a:r>
          </a:p>
          <a:p>
            <a:r>
              <a:rPr lang="en-US" altLang="zh-TW" sz="2400" dirty="0"/>
              <a:t>Chinese University of Hong Kong, Shenzhen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ECA86CFC-5101-70C9-B3E7-FE5067F824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468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4145" y="938676"/>
            <a:ext cx="7080191" cy="339865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1600" b="1" dirty="0">
                <a:solidFill>
                  <a:srgbClr val="0000FF"/>
                </a:solidFill>
                <a:latin typeface="+mn-lt"/>
              </a:rPr>
              <a:t>Instructor</a:t>
            </a:r>
          </a:p>
          <a:p>
            <a:pPr lvl="1">
              <a:spcBef>
                <a:spcPts val="0"/>
              </a:spcBef>
            </a:pPr>
            <a:r>
              <a:rPr lang="en-US" sz="1600" dirty="0">
                <a:latin typeface="+mn-lt"/>
              </a:rPr>
              <a:t>Dr. Yeh-Ching Chung (ychung@cuhk.edu.hk)</a:t>
            </a:r>
          </a:p>
          <a:p>
            <a:pPr>
              <a:spcBef>
                <a:spcPts val="0"/>
              </a:spcBef>
            </a:pPr>
            <a:r>
              <a:rPr lang="en-US" sz="1600" b="1" dirty="0">
                <a:solidFill>
                  <a:srgbClr val="0000FF"/>
                </a:solidFill>
                <a:latin typeface="+mn-lt"/>
              </a:rPr>
              <a:t>Course TAs</a:t>
            </a:r>
            <a:endParaRPr lang="en-US" altLang="zh-TW" sz="1600" dirty="0">
              <a:solidFill>
                <a:srgbClr val="0000FF"/>
              </a:solidFill>
              <a:latin typeface="+mn-lt"/>
            </a:endParaRPr>
          </a:p>
          <a:p>
            <a:pPr lvl="1">
              <a:spcBef>
                <a:spcPts val="0"/>
              </a:spcBef>
            </a:pPr>
            <a:r>
              <a:rPr lang="zh-CN" altLang="en-US" sz="1600" dirty="0">
                <a:latin typeface="+mn-lt"/>
                <a:ea typeface="华文楷体" panose="02010600040101010101" pitchFamily="2" charset="-122"/>
              </a:rPr>
              <a:t>汪梁森、</a:t>
            </a:r>
            <a:r>
              <a:rPr lang="zh-CN" altLang="zh-CN" sz="1600" dirty="0">
                <a:effectLst/>
                <a:latin typeface="+mn-lt"/>
                <a:ea typeface="楷体" panose="02010609060101010101" pitchFamily="49" charset="-122"/>
              </a:rPr>
              <a:t>马毓琦、贾钊</a:t>
            </a:r>
            <a:endParaRPr lang="en-US" altLang="zh-CN" sz="1600" dirty="0">
              <a:latin typeface="+mn-lt"/>
              <a:ea typeface="楷体" panose="02010609060101010101" pitchFamily="49" charset="-122"/>
            </a:endParaRPr>
          </a:p>
          <a:p>
            <a:pPr>
              <a:spcBef>
                <a:spcPts val="0"/>
              </a:spcBef>
            </a:pPr>
            <a:r>
              <a:rPr lang="en-US" altLang="zh-CN" sz="1600" b="1" dirty="0">
                <a:solidFill>
                  <a:srgbClr val="0000FF"/>
                </a:solidFill>
                <a:latin typeface="+mn-lt"/>
              </a:rPr>
              <a:t>USTFs </a:t>
            </a:r>
            <a:endParaRPr lang="en-US" altLang="zh-TW" sz="1600" dirty="0">
              <a:solidFill>
                <a:srgbClr val="0000FF"/>
              </a:solidFill>
              <a:latin typeface="+mn-lt"/>
            </a:endParaRPr>
          </a:p>
          <a:p>
            <a:pPr lvl="1">
              <a:spcBef>
                <a:spcPts val="0"/>
              </a:spcBef>
            </a:pPr>
            <a:r>
              <a:rPr lang="en-US" altLang="zh-CN" sz="1600" dirty="0">
                <a:solidFill>
                  <a:srgbClr val="000000"/>
                </a:solidFill>
                <a:latin typeface="+mn-lt"/>
                <a:ea typeface="华文楷体" panose="02010600040101010101" pitchFamily="2" charset="-122"/>
              </a:rPr>
              <a:t>TBA</a:t>
            </a:r>
            <a:endParaRPr lang="en-US" altLang="zh-CN" sz="1600" dirty="0">
              <a:latin typeface="+mn-lt"/>
            </a:endParaRPr>
          </a:p>
          <a:p>
            <a:pPr>
              <a:spcBef>
                <a:spcPts val="0"/>
              </a:spcBef>
            </a:pPr>
            <a:r>
              <a:rPr lang="en-US" sz="1600" b="1" dirty="0">
                <a:solidFill>
                  <a:srgbClr val="0000FF"/>
                </a:solidFill>
                <a:latin typeface="+mn-lt"/>
              </a:rPr>
              <a:t>Lectures</a:t>
            </a:r>
          </a:p>
          <a:p>
            <a:pPr lvl="1">
              <a:spcBef>
                <a:spcPts val="0"/>
              </a:spcBef>
            </a:pPr>
            <a:r>
              <a:rPr lang="en-US" sz="1600" dirty="0">
                <a:latin typeface="+mn-lt"/>
              </a:rPr>
              <a:t>Tuesday	 10:30 – 11:50	AB E205</a:t>
            </a:r>
          </a:p>
          <a:p>
            <a:pPr lvl="1">
              <a:spcBef>
                <a:spcPts val="0"/>
              </a:spcBef>
            </a:pPr>
            <a:r>
              <a:rPr lang="en-US" sz="1600" dirty="0">
                <a:latin typeface="+mn-lt"/>
              </a:rPr>
              <a:t>Thursday	</a:t>
            </a:r>
            <a:r>
              <a:rPr lang="en-US" altLang="zh-CN" sz="1600" dirty="0">
                <a:latin typeface="+mn-lt"/>
              </a:rPr>
              <a:t> 10:30 – 11:50 </a:t>
            </a:r>
            <a:r>
              <a:rPr lang="en-US" sz="1600" dirty="0">
                <a:latin typeface="+mn-lt"/>
              </a:rPr>
              <a:t>	AB E205</a:t>
            </a:r>
          </a:p>
          <a:p>
            <a:pPr>
              <a:spcBef>
                <a:spcPts val="0"/>
              </a:spcBef>
            </a:pPr>
            <a:r>
              <a:rPr lang="en-US" sz="1600" b="1" dirty="0">
                <a:solidFill>
                  <a:srgbClr val="0000FF"/>
                </a:solidFill>
                <a:latin typeface="+mn-lt"/>
              </a:rPr>
              <a:t>Tutorials</a:t>
            </a:r>
          </a:p>
          <a:p>
            <a:pPr lvl="1">
              <a:spcBef>
                <a:spcPts val="0"/>
              </a:spcBef>
            </a:pPr>
            <a:r>
              <a:rPr lang="en-US" sz="1600" dirty="0">
                <a:latin typeface="+mn-lt"/>
              </a:rPr>
              <a:t>Will be announced by TAs</a:t>
            </a:r>
          </a:p>
          <a:p>
            <a:pPr>
              <a:spcBef>
                <a:spcPts val="0"/>
              </a:spcBef>
            </a:pPr>
            <a:r>
              <a:rPr lang="en-US" sz="1600" b="1" dirty="0">
                <a:solidFill>
                  <a:srgbClr val="0000FF"/>
                </a:solidFill>
                <a:latin typeface="+mn-lt"/>
              </a:rPr>
              <a:t>Homepage</a:t>
            </a:r>
            <a:endParaRPr lang="en-US" sz="1600" b="1" dirty="0">
              <a:latin typeface="+mn-lt"/>
            </a:endParaRPr>
          </a:p>
          <a:p>
            <a:pPr lvl="1">
              <a:spcBef>
                <a:spcPts val="0"/>
              </a:spcBef>
            </a:pPr>
            <a:r>
              <a:rPr lang="en-US" sz="1600" dirty="0">
                <a:latin typeface="+mn-lt"/>
              </a:rPr>
              <a:t>http://www.cs.nthu.edu.tw/~ychung/syllabus/CSC3150-2025-Fall.htm 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992038" y="108349"/>
            <a:ext cx="768365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Information</a:t>
            </a:r>
          </a:p>
        </p:txBody>
      </p:sp>
      <p:sp>
        <p:nvSpPr>
          <p:cNvPr id="2" name="灯片编号占位符 3">
            <a:extLst>
              <a:ext uri="{FF2B5EF4-FFF2-40B4-BE49-F238E27FC236}">
                <a16:creationId xmlns:a16="http://schemas.microsoft.com/office/drawing/2014/main" id="{A46075EF-82C3-3775-63C8-EF9CEFC4BB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4089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038" y="108349"/>
            <a:ext cx="7683652" cy="519113"/>
          </a:xfrm>
        </p:spPr>
        <p:txBody>
          <a:bodyPr/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Textbook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3979334" y="1511710"/>
            <a:ext cx="4800326" cy="1895167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b="1" dirty="0"/>
              <a:t>(Textbook)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altLang="zh-CN" dirty="0"/>
              <a:t>Operating System Concepts, 10th Edition (International Student Version), John Wiley &amp; Sons, Inc., 2018.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altLang="zh-CN" dirty="0"/>
              <a:t>A. </a:t>
            </a:r>
            <a:r>
              <a:rPr lang="en-US" altLang="zh-CN" dirty="0" err="1"/>
              <a:t>Silberschatz</a:t>
            </a:r>
            <a:r>
              <a:rPr lang="en-US" altLang="zh-CN" dirty="0"/>
              <a:t>, P. Galvin, and G. </a:t>
            </a:r>
            <a:r>
              <a:rPr lang="en-US" altLang="zh-CN" dirty="0" err="1"/>
              <a:t>Gangne</a:t>
            </a:r>
            <a:endParaRPr 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BA00D045-9785-42E2-CFE5-CC7D73CE8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bright="40000"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09613" y="909018"/>
            <a:ext cx="2406774" cy="3511730"/>
          </a:xfrm>
          <a:prstGeom prst="rect">
            <a:avLst/>
          </a:prstGeom>
        </p:spPr>
      </p:pic>
      <p:sp>
        <p:nvSpPr>
          <p:cNvPr id="7" name="灯片编号占位符 3">
            <a:extLst>
              <a:ext uri="{FF2B5EF4-FFF2-40B4-BE49-F238E27FC236}">
                <a16:creationId xmlns:a16="http://schemas.microsoft.com/office/drawing/2014/main" id="{48D9C009-5205-A8C4-169E-B8EE62F6D2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1940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423" y="108349"/>
            <a:ext cx="7623267" cy="519113"/>
          </a:xfrm>
        </p:spPr>
        <p:txBody>
          <a:bodyPr/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 Syllabus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4006" y="831954"/>
            <a:ext cx="7160342" cy="2427713"/>
          </a:xfrm>
        </p:spPr>
        <p:txBody>
          <a:bodyPr/>
          <a:lstStyle/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multi-threaded programming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kernel programming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the major components of an operating system</a:t>
            </a:r>
          </a:p>
          <a:p>
            <a:pPr lvl="1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Management</a:t>
            </a:r>
          </a:p>
          <a:p>
            <a:pPr lvl="1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Memory management</a:t>
            </a:r>
          </a:p>
          <a:p>
            <a:pPr lvl="1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management</a:t>
            </a:r>
          </a:p>
          <a:p>
            <a:pPr lvl="1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I/O management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8806FC6-DCC2-7181-82E8-67F325542E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6120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291" y="108349"/>
            <a:ext cx="7666399" cy="519113"/>
          </a:xfrm>
        </p:spPr>
        <p:txBody>
          <a:bodyPr/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2393" y="798209"/>
            <a:ext cx="7573297" cy="3697591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Operating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Processes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en-US" altLang="zh-CN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CN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hreaded and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en-US" altLang="zh-CN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Main </a:t>
            </a:r>
            <a:r>
              <a:rPr lang="en-US" altLang="zh-CN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Memory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Virtual Memory 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File System Interface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File-System Implementation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en-US" altLang="zh-CN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Mass</a:t>
            </a:r>
            <a:r>
              <a:rPr lang="en-US" altLang="zh-CN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-Storage Structure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I/O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CPU Scheduling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Synchronization</a:t>
            </a:r>
            <a:r>
              <a:rPr lang="en-US" altLang="zh-CN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Tools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Dead Locks</a:t>
            </a:r>
            <a:endParaRPr lang="en-US" altLang="zh-C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E29AC114-BDCE-D1E9-64C8-44DA6D2157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8915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3026" y="108349"/>
            <a:ext cx="7752664" cy="519113"/>
          </a:xfrm>
        </p:spPr>
        <p:txBody>
          <a:bodyPr/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9148" y="868680"/>
            <a:ext cx="7254732" cy="3339178"/>
          </a:xfrm>
        </p:spPr>
        <p:txBody>
          <a:bodyPr>
            <a:no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participation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(5%)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Programming Projects (70%)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Final Exam (25%)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need to apply for a leave for roll call or final exam, send an email to me with supporting document beforehand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are sick, obtain a medical note and email it to me as soon as possible and no later than a week after your absence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are responsible to keep track on their marks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F5D68E0-8CC4-B530-66BE-CE09D9C210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1811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8302" y="108349"/>
            <a:ext cx="7597388" cy="519113"/>
          </a:xfrm>
        </p:spPr>
        <p:txBody>
          <a:bodyPr/>
          <a:lstStyle/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Outcomes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5012" y="870157"/>
            <a:ext cx="7661787" cy="2342381"/>
          </a:xfrm>
        </p:spPr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Upon completing this course, students will be able to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Modify Kernel of OS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Write multi-thread programs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memory management on GPU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file management 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on GPU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EBD7A2D3-850E-6C31-53F9-4C6BEC3827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0986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038" y="108349"/>
            <a:ext cx="7683652" cy="519113"/>
          </a:xfrm>
        </p:spPr>
        <p:txBody>
          <a:bodyPr/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Academic Honesty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1352" y="784192"/>
            <a:ext cx="7742903" cy="3671888"/>
          </a:xfrm>
        </p:spPr>
        <p:txBody>
          <a:bodyPr>
            <a:normAutofit fontScale="92500"/>
          </a:bodyPr>
          <a:lstStyle/>
          <a:p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Zero Tolerance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Plagiarism, cheating, misconduct in test/exam will be reported to the School for handing.</a:t>
            </a:r>
          </a:p>
          <a:p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Consequences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Zero marks for the concerned assignments/test/exam/whole course, reviewable demerits, non-reviewable demerits, suspension of study, dismissal from University.</a:t>
            </a:r>
          </a:p>
          <a:p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University Policy to Academic Honesty</a:t>
            </a:r>
          </a:p>
          <a:p>
            <a:pPr marL="457189" lvl="1" indent="0">
              <a:buNone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://registry.cuhk.edu.cn/en/page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/30</a:t>
            </a:r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EC9A576A-5D81-A070-1A5F-671027EF66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5786242"/>
      </p:ext>
    </p:extLst>
  </p:cSld>
  <p:clrMapOvr>
    <a:masterClrMapping/>
  </p:clrMapOvr>
</p:sld>
</file>

<file path=ppt/theme/theme1.xml><?xml version="1.0" encoding="utf-8"?>
<a:theme xmlns:a="http://schemas.openxmlformats.org/drawingml/2006/main" name="NTHU UniClou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預設簡報設計">
      <a:majorFont>
        <a:latin typeface="MS Sans Serif"/>
        <a:ea typeface="MS Sans Serif"/>
        <a:cs typeface="MS Sans Serif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  <a:txDef>
      <a:spPr>
        <a:noFill/>
      </a:spPr>
      <a:bodyPr wrap="none" rtlCol="0" anchor="ctr" anchorCtr="1">
        <a:spAutoFit/>
      </a:bodyPr>
      <a:lstStyle>
        <a:defPPr>
          <a:defRPr dirty="0" smtClean="0">
            <a:ea typeface="標楷體" pitchFamily="65" charset="-120"/>
            <a:cs typeface="Calibri" pitchFamily="34" charset="0"/>
          </a:defRPr>
        </a:defPPr>
      </a:lstStyle>
    </a:tx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THU UniCloud" id="{771810AA-CEBD-463A-B947-7C0DFAF8BB54}" vid="{30CF6CD1-9989-4B2E-8702-709C1DF65D8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NTHU UniCloud</Template>
  <TotalTime>2554</TotalTime>
  <Words>368</Words>
  <Application>Microsoft Office PowerPoint</Application>
  <PresentationFormat>全屏显示(16:9)</PresentationFormat>
  <Paragraphs>73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MS Sans Serif</vt:lpstr>
      <vt:lpstr>Arial</vt:lpstr>
      <vt:lpstr>Calibri</vt:lpstr>
      <vt:lpstr>Times New Roman</vt:lpstr>
      <vt:lpstr>Wingdings</vt:lpstr>
      <vt:lpstr>NTHU UniCloud</vt:lpstr>
      <vt:lpstr>CSC3150 – Operating Systems</vt:lpstr>
      <vt:lpstr>PowerPoint 演示文稿</vt:lpstr>
      <vt:lpstr>Textbook</vt:lpstr>
      <vt:lpstr>Course Syllabus</vt:lpstr>
      <vt:lpstr>Course Topics</vt:lpstr>
      <vt:lpstr>Course Assessment</vt:lpstr>
      <vt:lpstr>Learning Outcomes</vt:lpstr>
      <vt:lpstr>Academic Honesty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Open 5G / IoT Cloud Platform</dc:title>
  <dc:creator>Wu-Chun Chung</dc:creator>
  <cp:lastModifiedBy>Yeh-Ching Chung</cp:lastModifiedBy>
  <cp:revision>273</cp:revision>
  <dcterms:created xsi:type="dcterms:W3CDTF">2015-06-05T07:23:35Z</dcterms:created>
  <dcterms:modified xsi:type="dcterms:W3CDTF">2025-09-01T23:39:37Z</dcterms:modified>
</cp:coreProperties>
</file>