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1"/>
  </p:notesMasterIdLst>
  <p:handoutMasterIdLst>
    <p:handoutMasterId r:id="rId62"/>
  </p:handoutMasterIdLst>
  <p:sldIdLst>
    <p:sldId id="331" r:id="rId2"/>
    <p:sldId id="332" r:id="rId3"/>
    <p:sldId id="333" r:id="rId4"/>
    <p:sldId id="420" r:id="rId5"/>
    <p:sldId id="424" r:id="rId6"/>
    <p:sldId id="338" r:id="rId7"/>
    <p:sldId id="339" r:id="rId8"/>
    <p:sldId id="480" r:id="rId9"/>
    <p:sldId id="446" r:id="rId10"/>
    <p:sldId id="453" r:id="rId11"/>
    <p:sldId id="459" r:id="rId12"/>
    <p:sldId id="460" r:id="rId13"/>
    <p:sldId id="458" r:id="rId14"/>
    <p:sldId id="457" r:id="rId15"/>
    <p:sldId id="407" r:id="rId16"/>
    <p:sldId id="427" r:id="rId17"/>
    <p:sldId id="447" r:id="rId18"/>
    <p:sldId id="429" r:id="rId19"/>
    <p:sldId id="456" r:id="rId20"/>
    <p:sldId id="462" r:id="rId21"/>
    <p:sldId id="463" r:id="rId22"/>
    <p:sldId id="464" r:id="rId23"/>
    <p:sldId id="343" r:id="rId24"/>
    <p:sldId id="433" r:id="rId25"/>
    <p:sldId id="448" r:id="rId26"/>
    <p:sldId id="346" r:id="rId27"/>
    <p:sldId id="449" r:id="rId28"/>
    <p:sldId id="348" r:id="rId29"/>
    <p:sldId id="349" r:id="rId30"/>
    <p:sldId id="434" r:id="rId31"/>
    <p:sldId id="435" r:id="rId32"/>
    <p:sldId id="450" r:id="rId33"/>
    <p:sldId id="432" r:id="rId34"/>
    <p:sldId id="352" r:id="rId35"/>
    <p:sldId id="451" r:id="rId36"/>
    <p:sldId id="472" r:id="rId37"/>
    <p:sldId id="354" r:id="rId38"/>
    <p:sldId id="355" r:id="rId39"/>
    <p:sldId id="452" r:id="rId40"/>
    <p:sldId id="356" r:id="rId41"/>
    <p:sldId id="418" r:id="rId42"/>
    <p:sldId id="369" r:id="rId43"/>
    <p:sldId id="370" r:id="rId44"/>
    <p:sldId id="476" r:id="rId45"/>
    <p:sldId id="371" r:id="rId46"/>
    <p:sldId id="372" r:id="rId47"/>
    <p:sldId id="481" r:id="rId48"/>
    <p:sldId id="377" r:id="rId49"/>
    <p:sldId id="378" r:id="rId50"/>
    <p:sldId id="379" r:id="rId51"/>
    <p:sldId id="380" r:id="rId52"/>
    <p:sldId id="419" r:id="rId53"/>
    <p:sldId id="479" r:id="rId54"/>
    <p:sldId id="381" r:id="rId55"/>
    <p:sldId id="475" r:id="rId56"/>
    <p:sldId id="438" r:id="rId57"/>
    <p:sldId id="437" r:id="rId58"/>
    <p:sldId id="439" r:id="rId59"/>
    <p:sldId id="404" r:id="rId60"/>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336699"/>
    <a:srgbClr val="0066CC"/>
    <a:srgbClr val="CC6600"/>
    <a:srgbClr val="993300"/>
    <a:srgbClr val="FF0000"/>
    <a:srgbClr val="CCECFF"/>
    <a:srgbClr val="66CCFF"/>
    <a:srgbClr val="CC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5"/>
    <p:restoredTop sz="94646"/>
  </p:normalViewPr>
  <p:slideViewPr>
    <p:cSldViewPr snapToGrid="0">
      <p:cViewPr varScale="1">
        <p:scale>
          <a:sx n="59" d="100"/>
          <a:sy n="59" d="100"/>
        </p:scale>
        <p:origin x="1432" y="52"/>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06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113766"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4003185" y="0"/>
            <a:ext cx="3112157"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algn="r" defTabSz="892536">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954002"/>
            <a:ext cx="3113766"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4003185" y="8954002"/>
            <a:ext cx="3112157"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algn="r" defTabSz="892536">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76775"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4025702" y="0"/>
            <a:ext cx="3076774"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algn="r" defTabSz="940694">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2049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47320" y="4460167"/>
            <a:ext cx="5207838" cy="4222890"/>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920334"/>
            <a:ext cx="3076775"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4025702" y="8920334"/>
            <a:ext cx="3076774"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algn="r" defTabSz="940694">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0B010E09-45F7-4439-9097-56E2E86F08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C040EDE6-C40A-4ECD-9AD5-39D88926802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585F01FE-DCF0-4E11-AA32-AAECD1961C79}"/>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798F458D-E4DA-455D-AF0E-E0D8E77E10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en-US" altLang="en-US"/>
              <a:t>Chapter 6</a:t>
            </a:r>
            <a:br>
              <a:rPr lang="en-US" altLang="en-US"/>
            </a:br>
            <a:r>
              <a:rPr lang="en-US" altLang="en-US"/>
              <a:t>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one variable:</a:t>
            </a:r>
          </a:p>
          <a:p>
            <a:pPr lvl="1">
              <a:lnSpc>
                <a:spcPct val="90000"/>
              </a:lnSpc>
              <a:tabLst>
                <a:tab pos="739775" algn="l"/>
                <a:tab pos="1020763" algn="l"/>
                <a:tab pos="1257300" algn="l"/>
              </a:tabLst>
            </a:pPr>
            <a:r>
              <a:rPr lang="en-US" altLang="en-US" sz="2000" b="1" dirty="0">
                <a:latin typeface="Courier New" panose="02070309020205020404" pitchFamily="49" charset="0"/>
              </a:rPr>
              <a:t>int turn</a:t>
            </a:r>
            <a:r>
              <a:rPr lang="en-US" altLang="en-US" sz="1600" b="1" dirty="0">
                <a:latin typeface="Courier New" panose="02070309020205020404" pitchFamily="49" charset="0"/>
              </a:rPr>
              <a:t>; </a:t>
            </a: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p>
          <a:p>
            <a:pPr>
              <a:lnSpc>
                <a:spcPct val="90000"/>
              </a:lnSpc>
              <a:tabLst>
                <a:tab pos="739775" algn="l"/>
                <a:tab pos="1020763" algn="l"/>
                <a:tab pos="1257300" algn="l"/>
              </a:tabLst>
            </a:pPr>
            <a:r>
              <a:rPr lang="en-US" altLang="en-US" dirty="0">
                <a:solidFill>
                  <a:srgbClr val="000000"/>
                </a:solidFill>
              </a:rPr>
              <a:t>initially, the value of </a:t>
            </a:r>
            <a:r>
              <a:rPr lang="en-US" altLang="en-US" sz="2000" b="1" dirty="0">
                <a:latin typeface="Courier New" panose="02070309020205020404" pitchFamily="49" charset="0"/>
              </a:rPr>
              <a:t>turn </a:t>
            </a:r>
            <a:r>
              <a:rPr lang="en-US" altLang="en-US" dirty="0">
                <a:solidFill>
                  <a:srgbClr val="000000"/>
                </a:solidFill>
              </a:rPr>
              <a:t>is set to </a:t>
            </a:r>
            <a:r>
              <a:rPr lang="en-US" altLang="en-US" i="1" dirty="0">
                <a:solidFill>
                  <a:srgbClr val="000000"/>
                </a:solidFill>
              </a:rPr>
              <a:t>i </a:t>
            </a: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while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turn = j;</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67682"/>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critical section only if:</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turn</a:t>
            </a:r>
            <a:r>
              <a:rPr lang="en-US" altLang="en-US" b="1" dirty="0">
                <a:solidFill>
                  <a:srgbClr val="000000"/>
                </a:solidFill>
                <a:latin typeface="Courier New" panose="02070309020205020404" pitchFamily="49" charset="0"/>
              </a:rPr>
              <a:t> = </a:t>
            </a:r>
            <a:r>
              <a:rPr lang="en-US" altLang="en-US" b="1" dirty="0" err="1">
                <a:solidFill>
                  <a:srgbClr val="000000"/>
                </a:solidFill>
                <a:latin typeface="Courier New" panose="02070309020205020404" pitchFamily="49" charset="0"/>
              </a:rPr>
              <a:t>i</a:t>
            </a: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turn </a:t>
            </a:r>
            <a:r>
              <a:rPr lang="en-US" altLang="en-US" dirty="0">
                <a:solidFill>
                  <a:srgbClr val="000000"/>
                </a:solidFill>
              </a:rPr>
              <a:t>cannot be both 0 and 1 at the same time</a:t>
            </a:r>
          </a:p>
          <a:p>
            <a:r>
              <a:rPr lang="en-US" altLang="en-US" dirty="0">
                <a:solidFill>
                  <a:srgbClr val="000000"/>
                </a:solidFill>
              </a:rPr>
              <a:t>What about the Progress requirement?</a:t>
            </a:r>
          </a:p>
          <a:p>
            <a:r>
              <a:rPr lang="en-US" altLang="en-US" dirty="0">
                <a:solidFill>
                  <a:srgbClr val="000000"/>
                </a:solidFill>
              </a:rPr>
              <a:t>What about the Bounded-waiting requirement?</a:t>
            </a:r>
            <a:endParaRPr lang="en-US" altLang="en-US" sz="16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6757437" cy="4131221"/>
          </a:xfrm>
        </p:spPr>
        <p:txBody>
          <a:bodyPr/>
          <a:lstStyle/>
          <a:p>
            <a:pPr>
              <a:lnSpc>
                <a:spcPct val="90000"/>
              </a:lnSpc>
              <a:tabLst>
                <a:tab pos="739775" algn="l"/>
                <a:tab pos="1020763" algn="l"/>
                <a:tab pos="1257300" algn="l"/>
              </a:tabLst>
            </a:pPr>
            <a:r>
              <a:rPr lang="en-US" altLang="en-US" dirty="0"/>
              <a:t>Two process solution</a:t>
            </a:r>
            <a:endParaRPr lang="en-US" altLang="en-US" sz="800" dirty="0"/>
          </a:p>
          <a:p>
            <a:pPr>
              <a:lnSpc>
                <a:spcPct val="90000"/>
              </a:lnSpc>
              <a:tabLst>
                <a:tab pos="739775" algn="l"/>
                <a:tab pos="1020763" algn="l"/>
                <a:tab pos="1257300" algn="l"/>
              </a:tabLst>
            </a:pPr>
            <a:r>
              <a:rPr lang="en-US" altLang="en-US" dirty="0"/>
              <a:t>Assume that the </a:t>
            </a:r>
            <a:r>
              <a:rPr lang="en-US" altLang="en-US" sz="2000" b="1" dirty="0">
                <a:latin typeface="Courier New" panose="02070309020205020404" pitchFamily="49" charset="0"/>
              </a:rPr>
              <a:t>load</a:t>
            </a:r>
            <a:r>
              <a:rPr lang="en-US" altLang="en-US" dirty="0">
                <a:latin typeface="Courier New" panose="02070309020205020404" pitchFamily="49" charset="0"/>
              </a:rPr>
              <a:t> </a:t>
            </a:r>
            <a:r>
              <a:rPr lang="en-US" altLang="en-US" dirty="0"/>
              <a:t>and </a:t>
            </a:r>
            <a:r>
              <a:rPr lang="en-US" altLang="en-US" sz="2000" b="1" dirty="0">
                <a:latin typeface="Courier New" panose="02070309020205020404" pitchFamily="49" charset="0"/>
              </a:rPr>
              <a:t>store</a:t>
            </a:r>
            <a:r>
              <a:rPr lang="en-US" altLang="en-US" dirty="0"/>
              <a:t> machine-language instructions are atomic; that is, cannot be interrupted</a:t>
            </a:r>
            <a:endParaRPr lang="en-US" altLang="en-US" sz="800" dirty="0"/>
          </a:p>
          <a:p>
            <a:pPr>
              <a:lnSpc>
                <a:spcPct val="90000"/>
              </a:lnSpc>
              <a:tabLst>
                <a:tab pos="739775" algn="l"/>
                <a:tab pos="1020763" algn="l"/>
                <a:tab pos="1257300" algn="l"/>
              </a:tabLst>
            </a:pPr>
            <a:r>
              <a:rPr lang="en-US" altLang="en-US" dirty="0">
                <a:solidFill>
                  <a:srgbClr val="000000"/>
                </a:solidFill>
              </a:rPr>
              <a:t>The two processes share two variables:</a:t>
            </a:r>
          </a:p>
          <a:p>
            <a:pPr lvl="1">
              <a:lnSpc>
                <a:spcPct val="90000"/>
              </a:lnSpc>
              <a:tabLst>
                <a:tab pos="739775" algn="l"/>
                <a:tab pos="1020763" algn="l"/>
                <a:tab pos="1257300" algn="l"/>
              </a:tabLst>
            </a:pPr>
            <a:r>
              <a:rPr lang="en-US" altLang="en-US" b="1" dirty="0" err="1">
                <a:latin typeface="Courier New" panose="02070309020205020404" pitchFamily="49" charset="0"/>
              </a:rPr>
              <a:t>int</a:t>
            </a:r>
            <a:r>
              <a:rPr lang="en-US" altLang="en-US" b="1" dirty="0">
                <a:latin typeface="Courier New" panose="02070309020205020404" pitchFamily="49" charset="0"/>
              </a:rPr>
              <a:t> turn; </a:t>
            </a:r>
          </a:p>
          <a:p>
            <a:pPr lvl="1">
              <a:lnSpc>
                <a:spcPct val="90000"/>
              </a:lnSpc>
              <a:tabLst>
                <a:tab pos="739775" algn="l"/>
                <a:tab pos="1020763" algn="l"/>
                <a:tab pos="1257300" algn="l"/>
              </a:tabLst>
            </a:pPr>
            <a:r>
              <a:rPr lang="en-US" altLang="en-US" b="1" dirty="0" err="1">
                <a:latin typeface="Courier New" panose="02070309020205020404" pitchFamily="49" charset="0"/>
              </a:rPr>
              <a:t>boolean</a:t>
            </a:r>
            <a:r>
              <a:rPr lang="en-US" altLang="en-US" b="1" dirty="0">
                <a:latin typeface="Courier New" panose="02070309020205020404" pitchFamily="49" charset="0"/>
              </a:rPr>
              <a:t> flag[2]</a:t>
            </a:r>
          </a:p>
          <a:p>
            <a:pPr lvl="1">
              <a:lnSpc>
                <a:spcPct val="90000"/>
              </a:lnSpc>
              <a:tabLst>
                <a:tab pos="739775" algn="l"/>
                <a:tab pos="1020763" algn="l"/>
                <a:tab pos="1257300" algn="l"/>
              </a:tabLst>
            </a:pPr>
            <a:endParaRPr lang="en-US" altLang="en-US" sz="800" b="1" dirty="0">
              <a:solidFill>
                <a:srgbClr val="000000"/>
              </a:solidFill>
            </a:endParaRPr>
          </a:p>
          <a:p>
            <a:pPr>
              <a:lnSpc>
                <a:spcPct val="90000"/>
              </a:lnSpc>
              <a:tabLst>
                <a:tab pos="739775" algn="l"/>
                <a:tab pos="1020763" algn="l"/>
                <a:tab pos="1257300" algn="l"/>
              </a:tabLst>
            </a:pPr>
            <a:r>
              <a:rPr lang="en-US" altLang="en-US" dirty="0">
                <a:solidFill>
                  <a:srgbClr val="000000"/>
                </a:solidFill>
              </a:rPr>
              <a:t>The variable </a:t>
            </a:r>
            <a:r>
              <a:rPr lang="en-US" altLang="en-US" sz="2000" b="1" dirty="0">
                <a:latin typeface="Courier New" panose="02070309020205020404" pitchFamily="49" charset="0"/>
              </a:rPr>
              <a:t>turn</a:t>
            </a:r>
            <a:r>
              <a:rPr lang="en-US" altLang="en-US" dirty="0">
                <a:solidFill>
                  <a:srgbClr val="000000"/>
                </a:solidFill>
              </a:rPr>
              <a:t> indicates whose turn it is to enter the critical section</a:t>
            </a:r>
            <a:endParaRPr lang="en-US" altLang="en-US" sz="800" dirty="0">
              <a:solidFill>
                <a:srgbClr val="000000"/>
              </a:solidFill>
            </a:endParaRPr>
          </a:p>
          <a:p>
            <a:pPr>
              <a:lnSpc>
                <a:spcPct val="90000"/>
              </a:lnSpc>
              <a:tabLst>
                <a:tab pos="739775" algn="l"/>
                <a:tab pos="1020763" algn="l"/>
                <a:tab pos="1257300" algn="l"/>
              </a:tabLst>
            </a:pPr>
            <a:r>
              <a:rPr lang="en-US" altLang="en-US" dirty="0">
                <a:solidFill>
                  <a:srgbClr val="000000"/>
                </a:solidFill>
              </a:rPr>
              <a:t>The </a:t>
            </a:r>
            <a:r>
              <a:rPr lang="en-US" altLang="en-US" b="1" dirty="0">
                <a:latin typeface="Courier New" panose="02070309020205020404" pitchFamily="49" charset="0"/>
              </a:rPr>
              <a:t>flag </a:t>
            </a:r>
            <a:r>
              <a:rPr lang="en-US" altLang="en-US" dirty="0">
                <a:solidFill>
                  <a:srgbClr val="000000"/>
                </a:solidFill>
              </a:rPr>
              <a:t>array is used to indicate if a process is ready to enter the critical section. </a:t>
            </a:r>
          </a:p>
          <a:p>
            <a:pPr lvl="1">
              <a:lnSpc>
                <a:spcPct val="90000"/>
              </a:lnSpc>
              <a:tabLst>
                <a:tab pos="739775" algn="l"/>
                <a:tab pos="1020763" algn="l"/>
                <a:tab pos="1257300" algn="l"/>
              </a:tabLst>
            </a:pPr>
            <a:r>
              <a:rPr lang="en-US" altLang="en-US" b="1" dirty="0">
                <a:latin typeface="Courier New" panose="02070309020205020404" pitchFamily="49" charset="0"/>
              </a:rPr>
              <a:t>flag[</a:t>
            </a:r>
            <a:r>
              <a:rPr lang="en-US" altLang="en-US" b="1" dirty="0" err="1">
                <a:latin typeface="Courier New" panose="02070309020205020404" pitchFamily="49" charset="0"/>
              </a:rPr>
              <a:t>i</a:t>
            </a:r>
            <a:r>
              <a:rPr lang="en-US" altLang="en-US" b="1" dirty="0">
                <a:latin typeface="Courier New" panose="02070309020205020404" pitchFamily="49" charset="0"/>
              </a:rPr>
              <a:t>] = </a:t>
            </a:r>
            <a:r>
              <a:rPr lang="en-US" altLang="en-US" b="1" i="1" dirty="0">
                <a:latin typeface="Courier New" panose="02070309020205020404" pitchFamily="49" charset="0"/>
              </a:rPr>
              <a:t>true</a:t>
            </a:r>
            <a:r>
              <a:rPr lang="en-US" altLang="en-US" dirty="0">
                <a:solidFill>
                  <a:srgbClr val="000000"/>
                </a:solidFill>
              </a:rPr>
              <a:t>  implies that process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dirty="0">
                <a:solidFill>
                  <a:srgbClr val="000000"/>
                </a:solidFill>
              </a:rPr>
              <a:t>Provable that the three  CS requirement are met:</a:t>
            </a:r>
          </a:p>
          <a:p>
            <a:pPr>
              <a:buFont typeface="Monotype Sorts" pitchFamily="-84" charset="2"/>
              <a:buNone/>
            </a:pPr>
            <a:r>
              <a:rPr lang="en-US" altLang="en-US" dirty="0">
                <a:solidFill>
                  <a:srgbClr val="000000"/>
                </a:solidFill>
              </a:rPr>
              <a:t>        1.   Mutual exclusion is preserved</a:t>
            </a:r>
          </a:p>
          <a:p>
            <a:pPr>
              <a:buFont typeface="Monotype Sorts" pitchFamily="-84" charset="2"/>
              <a:buNone/>
            </a:pPr>
            <a:r>
              <a:rPr lang="en-US" altLang="en-US" dirty="0">
                <a:solidFill>
                  <a:srgbClr val="000000"/>
                </a:solidFill>
              </a:rPr>
              <a:t>                </a:t>
            </a:r>
            <a:r>
              <a:rPr lang="en-US" altLang="en-US" sz="2000" b="1" dirty="0">
                <a:solidFill>
                  <a:srgbClr val="000000"/>
                </a:solidFill>
                <a:latin typeface="Courier New" panose="02070309020205020404" pitchFamily="49" charset="0"/>
              </a:rPr>
              <a:t>P</a:t>
            </a:r>
            <a:r>
              <a:rPr lang="en-US" altLang="en-US" sz="2000" b="1" baseline="-25000" dirty="0">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a:t>
            </a:r>
            <a:r>
              <a:rPr lang="en-US" altLang="en-US" dirty="0">
                <a:solidFill>
                  <a:srgbClr val="000000"/>
                </a:solidFill>
              </a:rPr>
              <a:t>enters CS only if:</a:t>
            </a:r>
          </a:p>
          <a:p>
            <a:pPr>
              <a:buFont typeface="Monotype Sorts" pitchFamily="-84" charset="2"/>
              <a:buNone/>
            </a:pPr>
            <a:r>
              <a:rPr lang="en-US" altLang="en-US" dirty="0">
                <a:solidFill>
                  <a:srgbClr val="000000"/>
                </a:solidFill>
              </a:rPr>
              <a:t>                      either </a:t>
            </a:r>
            <a:r>
              <a:rPr lang="en-US" altLang="en-US" sz="2000" b="1" dirty="0">
                <a:solidFill>
                  <a:srgbClr val="000000"/>
                </a:solidFill>
                <a:latin typeface="Courier New" panose="02070309020205020404" pitchFamily="49" charset="0"/>
              </a:rPr>
              <a:t>flag[j] = false</a:t>
            </a:r>
            <a:r>
              <a:rPr lang="en-US" altLang="en-US" b="1" dirty="0">
                <a:solidFill>
                  <a:srgbClr val="000000"/>
                </a:solidFill>
                <a:latin typeface="Courier New" panose="02070309020205020404" pitchFamily="49" charset="0"/>
              </a:rPr>
              <a:t> </a:t>
            </a:r>
            <a:r>
              <a:rPr lang="en-US" altLang="en-US" dirty="0">
                <a:solidFill>
                  <a:srgbClr val="000000"/>
                </a:solidFill>
              </a:rPr>
              <a:t>or</a:t>
            </a:r>
            <a:r>
              <a:rPr lang="en-US" altLang="en-US" b="1" dirty="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turn = i</a:t>
            </a:r>
            <a:endParaRPr lang="en-US" altLang="en-US" sz="2000" dirty="0">
              <a:solidFill>
                <a:srgbClr val="000000"/>
              </a:solidFill>
            </a:endParaRPr>
          </a:p>
          <a:p>
            <a:pPr>
              <a:buFont typeface="Monotype Sorts" pitchFamily="-84" charset="2"/>
              <a:buNone/>
            </a:pPr>
            <a:r>
              <a:rPr lang="en-US" altLang="en-US" dirty="0">
                <a:solidFill>
                  <a:srgbClr val="000000"/>
                </a:solidFill>
              </a:rPr>
              <a:t>        2.   Progress requirement is satisfied</a:t>
            </a:r>
          </a:p>
          <a:p>
            <a:pPr>
              <a:buFont typeface="Monotype Sorts" pitchFamily="-84" charset="2"/>
              <a:buNone/>
            </a:pPr>
            <a:r>
              <a:rPr lang="en-US" altLang="en-US" dirty="0">
                <a:solidFill>
                  <a:srgbClr val="000000"/>
                </a:solidFill>
              </a:rPr>
              <a:t>        3.   Bounded-waiting requirement is met</a:t>
            </a:r>
            <a:endParaRPr lang="en-US" altLang="en-US" sz="1600" dirty="0">
              <a:solidFill>
                <a:srgbClr val="000000"/>
              </a:solidFill>
            </a:endParaRPr>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50" y="1233488"/>
            <a:ext cx="7275666" cy="4385647"/>
          </a:xfrm>
        </p:spPr>
        <p:txBody>
          <a:bodyPr/>
          <a:lstStyle/>
          <a:p>
            <a:r>
              <a:rPr lang="en-US" altLang="en-US" dirty="0"/>
              <a:t>Although useful for demonstrating an algorithm, Peterson’s Solution is not guaranteed to work on modern architectures.</a:t>
            </a:r>
          </a:p>
          <a:p>
            <a:pPr lvl="1"/>
            <a:r>
              <a:rPr lang="en-US" altLang="en-US" dirty="0"/>
              <a:t>To improve performance, processors and/or compilers may reorder operations that have no dependencies</a:t>
            </a:r>
          </a:p>
          <a:p>
            <a:r>
              <a:rPr lang="en-US" altLang="en-US" dirty="0"/>
              <a:t>Understanding why it will not work is useful for better understanding race conditions.</a:t>
            </a:r>
          </a:p>
          <a:p>
            <a:r>
              <a:rPr lang="en-US" altLang="en-US" dirty="0"/>
              <a:t>For single-threaded this is ok as the result will always be the same.</a:t>
            </a:r>
          </a:p>
          <a:p>
            <a:r>
              <a:rPr lang="en-US" altLang="en-US" dirty="0"/>
              <a:t>For multithreaded the reordering may produce inconsistent or unexpected results!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3394496"/>
          </a:xfrm>
        </p:spPr>
        <p:txBody>
          <a:bodyPr/>
          <a:lstStyle/>
          <a:p>
            <a:r>
              <a:rPr lang="en-US" altLang="en-US" dirty="0"/>
              <a:t>Two threads share the data:</a:t>
            </a:r>
            <a:br>
              <a:rPr lang="en-US" altLang="en-US" dirty="0"/>
            </a:br>
            <a:r>
              <a:rPr lang="en-US" altLang="en-US" dirty="0"/>
              <a:t>      </a:t>
            </a:r>
            <a:r>
              <a:rPr lang="en-US" altLang="en-US" dirty="0" err="1">
                <a:latin typeface="Courier New" panose="02070309020205020404" pitchFamily="49" charset="0"/>
                <a:cs typeface="Courier New" panose="02070309020205020404" pitchFamily="49" charset="0"/>
              </a:rPr>
              <a:t>boolean</a:t>
            </a:r>
            <a:r>
              <a:rPr lang="en-US" altLang="en-US" dirty="0">
                <a:latin typeface="Courier New" panose="02070309020205020404" pitchFamily="49" charset="0"/>
                <a:cs typeface="Courier New" panose="02070309020205020404" pitchFamily="49" charset="0"/>
              </a:rPr>
              <a:t> flag = false;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int x = 0;</a:t>
            </a:r>
          </a:p>
          <a:p>
            <a:r>
              <a:rPr lang="en-US" altLang="en-US" dirty="0"/>
              <a:t>Thread 1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50" y="1233489"/>
            <a:ext cx="6623050" cy="4294476"/>
          </a:xfrm>
        </p:spPr>
        <p:txBody>
          <a:bodyPr/>
          <a:lstStyle/>
          <a:p>
            <a:r>
              <a:rPr lang="en-US" altLang="en-US" dirty="0"/>
              <a:t>However, since the variables </a:t>
            </a:r>
            <a:r>
              <a:rPr lang="en-US" altLang="en-US" dirty="0">
                <a:latin typeface="Courier New" panose="02070309020205020404" pitchFamily="49" charset="0"/>
                <a:cs typeface="Courier New" panose="02070309020205020404" pitchFamily="49" charset="0"/>
              </a:rPr>
              <a:t>flag</a:t>
            </a:r>
            <a:r>
              <a:rPr lang="en-US" altLang="en-US" dirty="0"/>
              <a:t> and </a:t>
            </a:r>
            <a:r>
              <a:rPr lang="en-US" altLang="en-US" dirty="0">
                <a:latin typeface="Courier New" panose="02070309020205020404" pitchFamily="49" charset="0"/>
                <a:cs typeface="Courier New" panose="02070309020205020404" pitchFamily="49" charset="0"/>
              </a:rPr>
              <a:t>x</a:t>
            </a:r>
            <a:r>
              <a:rPr lang="en-US" altLang="en-US" dirty="0"/>
              <a:t> are independent of each other, the instructions:</a:t>
            </a: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0" indent="0">
              <a:buNone/>
            </a:pPr>
            <a:r>
              <a:rPr lang="en-US" altLang="en-US" dirty="0">
                <a:latin typeface="Courier New" panose="02070309020205020404" pitchFamily="49" charset="0"/>
                <a:cs typeface="Courier New" panose="02070309020205020404" pitchFamily="49" charset="0"/>
              </a:rPr>
              <a:t>   </a:t>
            </a:r>
            <a:r>
              <a:rPr lang="en-US" altLang="en-US" dirty="0"/>
              <a:t>for Thread 2 may be reordered</a:t>
            </a:r>
            <a:endParaRPr lang="en-US" altLang="en-US" dirty="0">
              <a:latin typeface="Courier New" panose="02070309020205020404" pitchFamily="49" charset="0"/>
              <a:cs typeface="Courier New" panose="02070309020205020404" pitchFamily="49" charset="0"/>
            </a:endParaRPr>
          </a:p>
          <a:p>
            <a:r>
              <a:rPr lang="en-US" altLang="en-US" dirty="0"/>
              <a:t>If this occurs, the output may be 0!</a:t>
            </a:r>
          </a:p>
          <a:p>
            <a:pPr marL="0" indent="0">
              <a:buNone/>
            </a:pPr>
            <a:br>
              <a:rPr lang="en-US" altLang="en-US" dirty="0"/>
            </a:br>
            <a:br>
              <a:rPr lang="en-US" altLang="en-US" dirty="0"/>
            </a:br>
            <a:br>
              <a:rPr lang="en-US" altLang="en-US" dirty="0"/>
            </a:b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dirty="0"/>
              <a:t>The effects of instruction reordering in Peterson’s Solution</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This allows both processes to be in their critical section at the same time!</a:t>
            </a:r>
          </a:p>
          <a:p>
            <a:r>
              <a:rPr lang="en-US" altLang="en-US" dirty="0"/>
              <a:t>To ensure that Peterson’s solution will work correctly on modern computer architecture we must use </a:t>
            </a:r>
            <a:r>
              <a:rPr lang="en-US" altLang="en-US" b="1" dirty="0">
                <a:solidFill>
                  <a:srgbClr val="006699"/>
                </a:solidFill>
                <a:latin typeface="+mj-lt"/>
              </a:rPr>
              <a:t>Memory Barrier</a:t>
            </a:r>
            <a:r>
              <a:rPr lang="en-US" altLang="en-US" dirty="0"/>
              <a:t>.</a:t>
            </a:r>
            <a:br>
              <a:rPr lang="en-US" altLang="en-US" dirty="0"/>
            </a:br>
            <a:br>
              <a:rPr lang="en-US" altLang="en-US" dirty="0"/>
            </a:br>
            <a:br>
              <a:rPr lang="en-US" altLang="en-US" dirty="0"/>
            </a:b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821442"/>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en-US" altLang="en-US" dirty="0"/>
              <a:t>Outline</a:t>
            </a: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a:lnSpc>
                <a:spcPct val="80000"/>
              </a:lnSpc>
              <a:defRPr/>
            </a:pPr>
            <a:r>
              <a:rPr lang="en-US" altLang="en-US" dirty="0"/>
              <a:t>Background</a:t>
            </a:r>
          </a:p>
          <a:p>
            <a:pPr>
              <a:lnSpc>
                <a:spcPct val="80000"/>
              </a:lnSpc>
              <a:defRPr/>
            </a:pPr>
            <a:r>
              <a:rPr lang="en-US" altLang="en-US" dirty="0"/>
              <a:t>The Critical-Section Problem</a:t>
            </a:r>
          </a:p>
          <a:p>
            <a:pPr>
              <a:lnSpc>
                <a:spcPct val="80000"/>
              </a:lnSpc>
              <a:defRPr/>
            </a:pPr>
            <a:r>
              <a:rPr lang="en-US" altLang="en-US" dirty="0"/>
              <a:t>Peterson</a:t>
            </a:r>
            <a:r>
              <a:rPr lang="ja-JP" altLang="en-US" dirty="0"/>
              <a:t>’</a:t>
            </a:r>
            <a:r>
              <a:rPr lang="en-US" altLang="ja-JP" dirty="0"/>
              <a:t>s Solution</a:t>
            </a:r>
          </a:p>
          <a:p>
            <a:pPr>
              <a:lnSpc>
                <a:spcPct val="80000"/>
              </a:lnSpc>
              <a:defRPr/>
            </a:pPr>
            <a:r>
              <a:rPr lang="en-US" altLang="en-US" dirty="0"/>
              <a:t>Hardware Support for Synchronization</a:t>
            </a:r>
          </a:p>
          <a:p>
            <a:pPr>
              <a:lnSpc>
                <a:spcPct val="80000"/>
              </a:lnSpc>
              <a:defRPr/>
            </a:pPr>
            <a:r>
              <a:rPr lang="en-US" altLang="en-US" dirty="0"/>
              <a:t>Mutex Locks</a:t>
            </a:r>
          </a:p>
          <a:p>
            <a:pPr>
              <a:lnSpc>
                <a:spcPct val="80000"/>
              </a:lnSpc>
              <a:defRPr/>
            </a:pPr>
            <a:r>
              <a:rPr lang="en-US" altLang="en-US" dirty="0"/>
              <a:t>Semaphores</a:t>
            </a:r>
          </a:p>
          <a:p>
            <a:pPr>
              <a:lnSpc>
                <a:spcPct val="80000"/>
              </a:lnSpc>
              <a:defRPr/>
            </a:pPr>
            <a:r>
              <a:rPr lang="en-US" altLang="en-US" dirty="0"/>
              <a:t>Monitors</a:t>
            </a:r>
          </a:p>
          <a:p>
            <a:pPr>
              <a:lnSpc>
                <a:spcPct val="80000"/>
              </a:lnSpc>
              <a:defRPr/>
            </a:pPr>
            <a:r>
              <a:rPr lang="en-US" altLang="en-US" dirty="0"/>
              <a:t>Liveness</a:t>
            </a:r>
          </a:p>
          <a:p>
            <a:pPr>
              <a:lnSpc>
                <a:spcPct val="80000"/>
              </a:lnSpc>
              <a:defRPr/>
            </a:pPr>
            <a:r>
              <a:rPr lang="en-US" altLang="en-US" dirty="0"/>
              <a:t>Evaluation</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b="1" dirty="0"/>
              <a:t>Memory model </a:t>
            </a:r>
            <a:r>
              <a:rPr lang="en-US" altLang="en-US" dirty="0"/>
              <a:t>are the memory guarantees a computer architecture makes to application programs.</a:t>
            </a:r>
          </a:p>
          <a:p>
            <a:r>
              <a:rPr lang="en-US" altLang="en-US" dirty="0"/>
              <a:t>Memory models may be either:</a:t>
            </a:r>
          </a:p>
          <a:p>
            <a:pPr lvl="1"/>
            <a:r>
              <a:rPr lang="en-US" altLang="en-US" b="1" dirty="0"/>
              <a:t>Strongly ordered </a:t>
            </a:r>
            <a:r>
              <a:rPr lang="en-US" altLang="en-US" dirty="0"/>
              <a:t>– where a memory modification of one processor is immediately visible to all other processors.</a:t>
            </a:r>
          </a:p>
          <a:p>
            <a:pPr lvl="1"/>
            <a:r>
              <a:rPr lang="en-US" altLang="en-US" b="1" dirty="0"/>
              <a:t>Weakly ordered  </a:t>
            </a:r>
            <a:r>
              <a:rPr lang="en-US" altLang="en-US" dirty="0"/>
              <a:t>– where a memory modification of one processor may not be immediately visible to all other processors.</a:t>
            </a:r>
          </a:p>
          <a:p>
            <a:r>
              <a:rPr lang="en-US" altLang="en-US" dirty="0"/>
              <a:t>A </a:t>
            </a:r>
            <a:r>
              <a:rPr lang="en-US" altLang="en-US" b="1" dirty="0"/>
              <a:t>memory barrier </a:t>
            </a:r>
            <a:r>
              <a:rPr lang="en-US" altLang="en-US" dirty="0"/>
              <a:t>is an instruction that forces any change in memory to be propagated (made visible) to all other processors.</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dirty="0"/>
              <a:t>When a memory barrier instruction is performed, the system ensures that all loads and stores are completed before any subsequent load or store operations are performed.</a:t>
            </a:r>
          </a:p>
          <a:p>
            <a:r>
              <a:rPr lang="en-US" altLang="en-US" dirty="0"/>
              <a:t>Therefore, even if instructions were reordered, the memory barrier ensures that the store operations are completed in memory and visible to other processors before future load or store operations are performed.</a:t>
            </a:r>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dirty="0"/>
              <a:t>Returning to the example of slides 6.17 - 6.18</a:t>
            </a:r>
          </a:p>
          <a:p>
            <a:r>
              <a:rPr lang="en-US" altLang="en-US" dirty="0"/>
              <a:t>We could add a memory barrier to the following instructions to ensure Thread 1 outputs 100:</a:t>
            </a:r>
          </a:p>
          <a:p>
            <a:r>
              <a:rPr lang="en-US" altLang="en-US" dirty="0"/>
              <a:t>Thread 1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while (!flag)</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print x</a:t>
            </a:r>
          </a:p>
          <a:p>
            <a:r>
              <a:rPr lang="en-US" altLang="en-US" dirty="0"/>
              <a:t>Thread 2 now performs</a:t>
            </a: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x = 100;</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memory_barrier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flag = true</a:t>
            </a:r>
          </a:p>
          <a:p>
            <a:r>
              <a:rPr lang="en-US" altLang="en-US" dirty="0"/>
              <a:t>For</a:t>
            </a:r>
            <a:r>
              <a:rPr lang="en-US" altLang="en-US" dirty="0">
                <a:latin typeface="Courier New" panose="02070309020205020404" pitchFamily="49" charset="0"/>
                <a:cs typeface="Courier New" panose="02070309020205020404" pitchFamily="49" charset="0"/>
              </a:rPr>
              <a:t> </a:t>
            </a:r>
            <a:r>
              <a:rPr lang="en-US" altLang="en-US" dirty="0"/>
              <a:t>Thread 1 we are guaranteed that  that the value of </a:t>
            </a:r>
            <a:r>
              <a:rPr lang="en-US" altLang="en-US" dirty="0">
                <a:latin typeface="Courier New" panose="02070309020205020404" pitchFamily="49" charset="0"/>
                <a:cs typeface="Courier New" panose="02070309020205020404" pitchFamily="49" charset="0"/>
              </a:rPr>
              <a:t>flag</a:t>
            </a:r>
            <a:r>
              <a:rPr lang="en-US" altLang="en-US" dirty="0"/>
              <a:t> is loaded before the value of </a:t>
            </a:r>
            <a:r>
              <a:rPr lang="en-US" altLang="en-US" dirty="0">
                <a:latin typeface="Courier New" panose="02070309020205020404" pitchFamily="49" charset="0"/>
                <a:cs typeface="Courier New" panose="02070309020205020404" pitchFamily="49" charset="0"/>
              </a:rPr>
              <a:t>x</a:t>
            </a:r>
            <a:r>
              <a:rPr lang="en-US" altLang="en-US" dirty="0"/>
              <a:t>.</a:t>
            </a:r>
          </a:p>
          <a:p>
            <a:r>
              <a:rPr lang="en-US" altLang="en-US" dirty="0"/>
              <a:t>For Thread 2 we ensure that the assignment to </a:t>
            </a:r>
            <a:r>
              <a:rPr lang="en-US" altLang="en-US" dirty="0">
                <a:latin typeface="Courier New" panose="02070309020205020404" pitchFamily="49" charset="0"/>
                <a:cs typeface="Courier New" panose="02070309020205020404" pitchFamily="49" charset="0"/>
              </a:rPr>
              <a:t>x</a:t>
            </a:r>
            <a:r>
              <a:rPr lang="en-US" altLang="en-US" dirty="0"/>
              <a:t> occurs before the assignment </a:t>
            </a:r>
            <a:r>
              <a:rPr lang="en-US" altLang="en-US" dirty="0">
                <a:latin typeface="Courier New" panose="02070309020205020404" pitchFamily="49" charset="0"/>
                <a:cs typeface="Courier New" panose="02070309020205020404" pitchFamily="49" charset="0"/>
              </a:rPr>
              <a:t>flag.</a:t>
            </a: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443675" cy="4372487"/>
          </a:xfrm>
        </p:spPr>
        <p:txBody>
          <a:bodyPr/>
          <a:lstStyle/>
          <a:p>
            <a:pPr>
              <a:lnSpc>
                <a:spcPct val="90000"/>
              </a:lnSpc>
              <a:tabLst>
                <a:tab pos="739775" algn="l"/>
                <a:tab pos="1020763" algn="l"/>
                <a:tab pos="1257300" algn="l"/>
              </a:tabLst>
            </a:pPr>
            <a:r>
              <a:rPr lang="en-US" altLang="en-US" dirty="0"/>
              <a:t>Many systems provide hardware support for implementing the critical section code.</a:t>
            </a:r>
          </a:p>
          <a:p>
            <a:pPr>
              <a:lnSpc>
                <a:spcPct val="90000"/>
              </a:lnSpc>
              <a:tabLst>
                <a:tab pos="739775" algn="l"/>
                <a:tab pos="1020763" algn="l"/>
                <a:tab pos="1257300" algn="l"/>
              </a:tabLst>
            </a:pPr>
            <a:r>
              <a:rPr lang="en-US" altLang="en-US" dirty="0"/>
              <a:t>Uniprocessors – could disable interrupts</a:t>
            </a:r>
          </a:p>
          <a:p>
            <a:pPr lvl="1">
              <a:lnSpc>
                <a:spcPct val="90000"/>
              </a:lnSpc>
              <a:tabLst>
                <a:tab pos="739775" algn="l"/>
                <a:tab pos="1020763" algn="l"/>
                <a:tab pos="1257300" algn="l"/>
              </a:tabLst>
            </a:pPr>
            <a:r>
              <a:rPr lang="en-US" altLang="en-US" dirty="0"/>
              <a:t>Currently running code would execute without preemption</a:t>
            </a:r>
          </a:p>
          <a:p>
            <a:pPr lvl="1">
              <a:lnSpc>
                <a:spcPct val="90000"/>
              </a:lnSpc>
              <a:tabLst>
                <a:tab pos="739775" algn="l"/>
                <a:tab pos="1020763" algn="l"/>
                <a:tab pos="1257300" algn="l"/>
              </a:tabLst>
            </a:pPr>
            <a:r>
              <a:rPr lang="en-US" altLang="en-US" dirty="0"/>
              <a:t>Generally too inefficient on multiprocessor systems</a:t>
            </a:r>
          </a:p>
          <a:p>
            <a:pPr lvl="2">
              <a:lnSpc>
                <a:spcPct val="90000"/>
              </a:lnSpc>
              <a:tabLst>
                <a:tab pos="739775" algn="l"/>
                <a:tab pos="1020763" algn="l"/>
                <a:tab pos="1257300" algn="l"/>
              </a:tabLst>
            </a:pPr>
            <a:r>
              <a:rPr lang="en-US" altLang="en-US" dirty="0"/>
              <a:t>Operating systems using this not broadly scalable</a:t>
            </a:r>
          </a:p>
          <a:p>
            <a:pPr>
              <a:lnSpc>
                <a:spcPct val="90000"/>
              </a:lnSpc>
              <a:tabLst>
                <a:tab pos="739775" algn="l"/>
                <a:tab pos="1020763" algn="l"/>
                <a:tab pos="1257300" algn="l"/>
              </a:tabLst>
            </a:pPr>
            <a:r>
              <a:rPr lang="en-US" altLang="en-US" dirty="0"/>
              <a:t>We will look at three forms of hardware support:</a:t>
            </a:r>
            <a:br>
              <a:rPr lang="en-US" altLang="en-US" dirty="0"/>
            </a:br>
            <a:br>
              <a:rPr lang="en-US" altLang="en-US" dirty="0"/>
            </a:br>
            <a:r>
              <a:rPr lang="en-US" altLang="en-US" dirty="0">
                <a:solidFill>
                  <a:srgbClr val="CC6600"/>
                </a:solidFill>
              </a:rPr>
              <a:t>1.  </a:t>
            </a:r>
            <a:r>
              <a:rPr lang="en-US" altLang="en-US" dirty="0"/>
              <a:t>Hardware instructions</a:t>
            </a:r>
            <a:br>
              <a:rPr lang="en-US" altLang="en-US" dirty="0"/>
            </a:br>
            <a:br>
              <a:rPr lang="en-US" altLang="en-US" dirty="0"/>
            </a:br>
            <a:r>
              <a:rPr lang="en-US" altLang="en-US" dirty="0">
                <a:solidFill>
                  <a:srgbClr val="CC6600"/>
                </a:solidFill>
              </a:rPr>
              <a:t>2.  </a:t>
            </a:r>
            <a:r>
              <a:rPr lang="en-US" altLang="en-US" dirty="0"/>
              <a:t>Atomic variables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Special hardware instructions that allow us to either </a:t>
            </a:r>
            <a:r>
              <a:rPr lang="en-US" altLang="en-US" i="1" dirty="0"/>
              <a:t>test-and-modify</a:t>
            </a:r>
            <a:r>
              <a:rPr lang="en-US" altLang="en-US" dirty="0"/>
              <a:t> the content of a word, or to </a:t>
            </a:r>
            <a:r>
              <a:rPr lang="en-US" altLang="en-US" i="1" dirty="0"/>
              <a:t>swap</a:t>
            </a:r>
            <a:r>
              <a:rPr lang="en-US" altLang="en-US" dirty="0"/>
              <a:t> the contents of two words atomically (uninterruptedly.)</a:t>
            </a:r>
          </a:p>
          <a:p>
            <a:pPr lvl="1"/>
            <a:r>
              <a:rPr lang="en-US" altLang="en-US" b="1" dirty="0"/>
              <a:t>Test-and-Set</a:t>
            </a:r>
            <a:r>
              <a:rPr lang="en-US" altLang="en-US" dirty="0"/>
              <a:t> instruction</a:t>
            </a:r>
          </a:p>
          <a:p>
            <a:pPr lvl="1"/>
            <a:r>
              <a:rPr lang="en-US" altLang="en-US" b="1" dirty="0"/>
              <a:t>Compare-and-Swap</a:t>
            </a:r>
            <a:r>
              <a:rPr lang="en-US" altLang="en-US" dirty="0"/>
              <a:t> instruction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199261" cy="4147404"/>
          </a:xfrm>
        </p:spPr>
        <p:txBody>
          <a:bodyPr/>
          <a:lstStyle/>
          <a:p>
            <a:r>
              <a:rPr lang="en-US" altLang="en-US" dirty="0"/>
              <a:t>Definition</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test_and_set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return </a:t>
            </a:r>
            <a:r>
              <a:rPr lang="en-US" altLang="en-US" b="1" dirty="0" err="1">
                <a:solidFill>
                  <a:srgbClr val="000000"/>
                </a:solidFill>
                <a:latin typeface="Courier New" panose="02070309020205020404" pitchFamily="49" charset="0"/>
              </a:rPr>
              <a:t>rv</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b="1" dirty="0">
                <a:solidFill>
                  <a:srgbClr val="000000"/>
                </a:solidFill>
                <a:latin typeface="Courier New" panose="02070309020205020404" pitchFamily="49" charset="0"/>
              </a:rPr>
              <a:t>        }</a:t>
            </a:r>
            <a:endParaRPr lang="en-US" altLang="en-US" dirty="0">
              <a:solidFill>
                <a:srgbClr val="0000FF"/>
              </a:solidFill>
            </a:endParaRPr>
          </a:p>
          <a:p>
            <a:r>
              <a:rPr lang="en-US" altLang="en-US" dirty="0"/>
              <a:t>Properties</a:t>
            </a:r>
          </a:p>
          <a:p>
            <a:pPr lvl="1"/>
            <a:r>
              <a:rPr lang="en-US" altLang="en-US" dirty="0"/>
              <a:t>Executed atomically</a:t>
            </a:r>
          </a:p>
          <a:p>
            <a:pPr lvl="1"/>
            <a:r>
              <a:rPr lang="en-US" altLang="en-US" dirty="0"/>
              <a:t>Returns the original value of passed parameter</a:t>
            </a:r>
          </a:p>
          <a:p>
            <a:pPr lvl="1"/>
            <a:r>
              <a:rPr lang="en-US" altLang="en-US" dirty="0"/>
              <a:t>Set the new value of passed parameter to </a:t>
            </a:r>
            <a:r>
              <a:rPr lang="en-US" altLang="en-US" b="1" dirty="0">
                <a:solidFill>
                  <a:srgbClr val="000000"/>
                </a:solidFill>
                <a:latin typeface="Courier New" panose="02070309020205020404" pitchFamily="49" charset="0"/>
              </a:rPr>
              <a:t>true</a:t>
            </a:r>
            <a:endParaRPr lang="en-US" altLang="en-US"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dirty="0"/>
              <a:t>Shared </a:t>
            </a:r>
            <a:r>
              <a:rPr lang="en-US" altLang="en-US" dirty="0" err="1"/>
              <a:t>boolean</a:t>
            </a:r>
            <a:r>
              <a:rPr lang="en-US" altLang="en-US" dirty="0"/>
              <a:t> variable </a:t>
            </a:r>
            <a:r>
              <a:rPr lang="en-US" altLang="en-US" b="1" dirty="0">
                <a:latin typeface="Courier New" panose="02070309020205020404" pitchFamily="49" charset="0"/>
                <a:cs typeface="Courier New" panose="02070309020205020404" pitchFamily="49" charset="0"/>
              </a:rPr>
              <a:t>lock</a:t>
            </a:r>
            <a:r>
              <a:rPr lang="en-US" altLang="en-US" dirty="0"/>
              <a:t>, initialized to </a:t>
            </a:r>
            <a:r>
              <a:rPr lang="en-US" altLang="en-US"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dirty="0"/>
              <a:t>Solution:</a:t>
            </a:r>
            <a:endParaRPr lang="en-US" altLang="en-US" sz="14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cs typeface="Courier New" panose="02070309020205020404" pitchFamily="49" charset="0"/>
              </a:rPr>
              <a:t>       </a:t>
            </a:r>
            <a:r>
              <a:rPr lang="en-US" altLang="en-US" sz="1600" b="1" dirty="0">
                <a:solidFill>
                  <a:srgbClr val="000000"/>
                </a:solidFill>
                <a:latin typeface="Courier New" panose="02070309020205020404" pitchFamily="49" charset="0"/>
                <a:cs typeface="Courier New" panose="02070309020205020404" pitchFamily="49" charset="0"/>
              </a:rPr>
              <a:t>do {</a:t>
            </a:r>
            <a:br>
              <a:rPr lang="en-US" altLang="en-US" sz="1600" b="1" dirty="0">
                <a:solidFill>
                  <a:srgbClr val="000000"/>
                </a:solidFill>
                <a:latin typeface="Courier New" panose="02070309020205020404" pitchFamily="49" charset="0"/>
                <a:cs typeface="Courier New" panose="02070309020205020404" pitchFamily="49" charset="0"/>
              </a:rPr>
            </a:br>
            <a:r>
              <a:rPr lang="en-US" altLang="en-US" sz="1600"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 do nothing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critical section */ </a:t>
            </a:r>
            <a:br>
              <a:rPr lang="en-US" altLang="en-US" sz="1600" b="1" dirty="0">
                <a:solidFill>
                  <a:srgbClr val="000000"/>
                </a:solidFill>
                <a:latin typeface="Courier New" panose="02070309020205020404" pitchFamily="49" charset="0"/>
                <a:cs typeface="Courier New" panose="02070309020205020404" pitchFamily="49" charset="0"/>
              </a:rPr>
            </a:br>
            <a:endParaRPr lang="en-US" altLang="en-US" sz="1600"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lock = false;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sz="1600"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t>The </a:t>
            </a:r>
            <a:r>
              <a:rPr lang="en-US" altLang="en-US" dirty="0" err="1"/>
              <a:t>compare_and_swap</a:t>
            </a:r>
            <a:r>
              <a:rPr lang="en-US" altLang="en-US" dirty="0"/>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dirty="0"/>
              <a:t>Definition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400" b="1" dirty="0">
                <a:latin typeface="Courier New" panose="02070309020205020404" pitchFamily="49" charset="0"/>
              </a:rPr>
              <a:t>int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(int *value, int expected, int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a:t>
            </a:r>
            <a:r>
              <a:rPr lang="en-US" altLang="en-US" b="1" dirty="0">
                <a:latin typeface="Courier New" panose="02070309020205020404" pitchFamily="49" charset="0"/>
              </a:rPr>
              <a:t>    </a:t>
            </a:r>
            <a:r>
              <a:rPr lang="en-US" altLang="en-US" sz="14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if (*value == expected)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*value = </a:t>
            </a:r>
            <a:r>
              <a:rPr lang="en-US" altLang="en-US" sz="1400" b="1" dirty="0" err="1">
                <a:latin typeface="Courier New" panose="02070309020205020404" pitchFamily="49" charset="0"/>
              </a:rPr>
              <a:t>new_value</a:t>
            </a:r>
            <a:r>
              <a:rPr lang="en-US" altLang="en-US" sz="14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400" b="1" dirty="0">
                <a:latin typeface="Courier New" panose="02070309020205020404" pitchFamily="49" charset="0"/>
              </a:rPr>
              <a:t>         return temp;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a:t>
            </a:r>
            <a:endParaRPr lang="en-US" altLang="en-US" dirty="0"/>
          </a:p>
          <a:p>
            <a:r>
              <a:rPr lang="en-US" altLang="en-US" dirty="0"/>
              <a:t>Properties</a:t>
            </a:r>
          </a:p>
          <a:p>
            <a:pPr lvl="1"/>
            <a:r>
              <a:rPr lang="en-US" altLang="en-US" dirty="0"/>
              <a:t>Executed atomically</a:t>
            </a:r>
          </a:p>
          <a:p>
            <a:pPr lvl="1"/>
            <a:r>
              <a:rPr lang="en-US" altLang="en-US" dirty="0"/>
              <a:t>Returns the original value of passed parameter </a:t>
            </a:r>
            <a:r>
              <a:rPr lang="en-US" altLang="en-US" b="1" dirty="0">
                <a:latin typeface="Courier New" panose="02070309020205020404" pitchFamily="49" charset="0"/>
                <a:cs typeface="Courier New" panose="02070309020205020404" pitchFamily="49" charset="0"/>
              </a:rPr>
              <a:t>value</a:t>
            </a:r>
            <a:endParaRPr lang="en-US" altLang="en-US" dirty="0"/>
          </a:p>
          <a:p>
            <a:pPr lvl="1"/>
            <a:r>
              <a:rPr lang="en-US" altLang="en-US" dirty="0"/>
              <a:t>Set  the variable </a:t>
            </a:r>
            <a:r>
              <a:rPr lang="en-US" altLang="en-US" b="1" dirty="0">
                <a:latin typeface="Courier New" panose="02070309020205020404" pitchFamily="49" charset="0"/>
                <a:cs typeface="Courier New" panose="02070309020205020404" pitchFamily="49" charset="0"/>
              </a:rPr>
              <a:t>value</a:t>
            </a:r>
            <a:r>
              <a:rPr lang="en-US" altLang="en-US" dirty="0"/>
              <a:t> the value of the passed parameter </a:t>
            </a:r>
            <a:r>
              <a:rPr lang="en-US" altLang="en-US" b="1" dirty="0" err="1">
                <a:latin typeface="Courier New" panose="02070309020205020404" pitchFamily="49" charset="0"/>
                <a:cs typeface="Courier New" panose="02070309020205020404" pitchFamily="49" charset="0"/>
              </a:rPr>
              <a:t>new_value</a:t>
            </a:r>
            <a:r>
              <a:rPr lang="en-US" altLang="en-US" dirty="0"/>
              <a:t> but only if </a:t>
            </a:r>
            <a:r>
              <a:rPr lang="en-US" altLang="en-US" b="1" dirty="0">
                <a:latin typeface="Courier New" panose="02070309020205020404" pitchFamily="49" charset="0"/>
                <a:cs typeface="Courier New" panose="02070309020205020404" pitchFamily="49" charset="0"/>
              </a:rPr>
              <a:t>*value == expected </a:t>
            </a:r>
            <a:r>
              <a:rPr lang="en-US" altLang="en-US" dirty="0"/>
              <a:t>is true. That is, the swap takes place only under this condition.</a:t>
            </a:r>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t>Solution using </a:t>
            </a:r>
            <a:r>
              <a:rPr lang="en-US" altLang="en-US" dirty="0" err="1"/>
              <a:t>compare_and_swap</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dirty="0"/>
              <a:t>Shared integer  </a:t>
            </a:r>
            <a:r>
              <a:rPr lang="en-US" altLang="ja-JP" b="1" dirty="0">
                <a:latin typeface="Courier New" panose="02070309020205020404" pitchFamily="49" charset="0"/>
                <a:cs typeface="Courier New" panose="02070309020205020404" pitchFamily="49" charset="0"/>
              </a:rPr>
              <a:t>lock</a:t>
            </a:r>
            <a:r>
              <a:rPr lang="en-US" altLang="ja-JP" dirty="0"/>
              <a:t>  initialized to 0; </a:t>
            </a:r>
          </a:p>
          <a:p>
            <a:pPr>
              <a:lnSpc>
                <a:spcPct val="90000"/>
              </a:lnSpc>
              <a:tabLst>
                <a:tab pos="741363" algn="l"/>
                <a:tab pos="1022350" algn="l"/>
                <a:tab pos="1258888" algn="l"/>
              </a:tabLst>
            </a:pPr>
            <a:r>
              <a:rPr lang="en-US" altLang="en-US" dirty="0"/>
              <a:t>Solution:</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a:t>
            </a:r>
            <a:r>
              <a:rPr lang="en-US" altLang="en-US" sz="1600" b="1" dirty="0">
                <a:latin typeface="Courier New" panose="02070309020205020404" pitchFamily="49" charset="0"/>
              </a:rPr>
              <a:t>while (true){</a:t>
            </a:r>
            <a:br>
              <a:rPr lang="en-US" altLang="en-US" sz="1600" b="1" dirty="0">
                <a:latin typeface="Courier New" panose="02070309020205020404" pitchFamily="49" charset="0"/>
              </a:rPr>
            </a:br>
            <a:r>
              <a:rPr lang="en-US" altLang="en-US" sz="1600" b="1" dirty="0">
                <a:latin typeface="Courier New" panose="02070309020205020404" pitchFamily="49" charset="0"/>
              </a:rPr>
              <a:t>    		while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 do nothing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critical section */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lock = 0; </a:t>
            </a:r>
            <a:br>
              <a:rPr lang="en-US" altLang="en-US" sz="1600" b="1" dirty="0">
                <a:latin typeface="Courier New" panose="02070309020205020404" pitchFamily="49" charset="0"/>
              </a:rPr>
            </a:b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 </a:t>
            </a:r>
          </a:p>
          <a:p>
            <a:pPr>
              <a:buFont typeface="Monotype Sorts" pitchFamily="-84" charset="2"/>
              <a:buNone/>
              <a:tabLst>
                <a:tab pos="741363" algn="l"/>
                <a:tab pos="1022350" algn="l"/>
                <a:tab pos="1258888" algn="l"/>
              </a:tabLst>
            </a:pPr>
            <a:endParaRPr lang="en-US" altLang="en-US" sz="1600" b="1" dirty="0">
              <a:latin typeface="Courier New" panose="02070309020205020404" pitchFamily="49"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400" b="1" dirty="0">
                <a:latin typeface="Courier New" panose="02070309020205020404" pitchFamily="49" charset="0"/>
              </a:rPr>
              <a:t>while (true) {</a:t>
            </a:r>
            <a:br>
              <a:rPr lang="en-US" altLang="en-US" sz="1400" b="1" dirty="0">
                <a:latin typeface="Courier New" panose="02070309020205020404" pitchFamily="49" charset="0"/>
              </a:rPr>
            </a:b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true;</a:t>
            </a:r>
            <a:br>
              <a:rPr lang="en-US" altLang="en-US" sz="1400" b="1" dirty="0">
                <a:latin typeface="Courier New" panose="02070309020205020404" pitchFamily="49" charset="0"/>
              </a:rPr>
            </a:br>
            <a:r>
              <a:rPr lang="en-US" altLang="en-US" sz="1400" b="1" dirty="0">
                <a:latin typeface="Courier New" panose="02070309020205020404" pitchFamily="49" charset="0"/>
              </a:rPr>
              <a:t>   key = 1;</a:t>
            </a:r>
            <a:br>
              <a:rPr lang="en-US" altLang="en-US" sz="1400" b="1" dirty="0">
                <a:latin typeface="Courier New" panose="02070309020205020404" pitchFamily="49" charset="0"/>
              </a:rPr>
            </a:br>
            <a:r>
              <a:rPr lang="en-US" altLang="en-US" sz="1400" b="1" dirty="0">
                <a:latin typeface="Courier New" panose="02070309020205020404" pitchFamily="49" charset="0"/>
              </a:rPr>
              <a:t>   while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key == 1) </a:t>
            </a:r>
          </a:p>
          <a:p>
            <a:pPr marL="0" indent="0">
              <a:buFont typeface="Monotype Sorts" pitchFamily="-84" charset="2"/>
              <a:buNone/>
            </a:pPr>
            <a:r>
              <a:rPr lang="en-US" altLang="en-US" sz="1400" b="1" dirty="0">
                <a:latin typeface="Courier New" panose="02070309020205020404" pitchFamily="49" charset="0"/>
              </a:rPr>
              <a:t>      key = </a:t>
            </a:r>
            <a:r>
              <a:rPr lang="en-US" altLang="en-US" sz="1400" b="1" dirty="0" err="1">
                <a:latin typeface="Courier New" panose="02070309020205020404" pitchFamily="49" charset="0"/>
              </a:rPr>
              <a:t>compare_and_swap</a:t>
            </a:r>
            <a:r>
              <a:rPr lang="en-US" altLang="en-US" sz="1400" b="1" dirty="0">
                <a:latin typeface="Courier New" panose="02070309020205020404" pitchFamily="49" charset="0"/>
              </a:rPr>
              <a:t>(&amp;lock,0,1); </a:t>
            </a:r>
          </a:p>
          <a:p>
            <a:pPr marL="0" indent="0">
              <a:buFont typeface="Monotype Sorts" pitchFamily="-84" charset="2"/>
              <a:buNone/>
            </a:pPr>
            <a:r>
              <a:rPr lang="en-US" altLang="en-US" sz="1400" b="1" dirty="0">
                <a:latin typeface="Courier New" panose="02070309020205020404" pitchFamily="49" charset="0"/>
              </a:rPr>
              <a:t>   waiting[</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false; </a:t>
            </a:r>
          </a:p>
          <a:p>
            <a:pPr marL="0" indent="0">
              <a:buFont typeface="Monotype Sorts" pitchFamily="-84" charset="2"/>
              <a:buNone/>
            </a:pPr>
            <a:r>
              <a:rPr lang="en-US" altLang="en-US" sz="1400" b="1" dirty="0">
                <a:latin typeface="Courier New" panose="02070309020205020404" pitchFamily="49" charset="0"/>
              </a:rPr>
              <a:t>   /* critical section */ </a:t>
            </a:r>
          </a:p>
          <a:p>
            <a:pPr marL="0" indent="0">
              <a:buFont typeface="Monotype Sorts" pitchFamily="-84" charset="2"/>
              <a:buNone/>
            </a:pPr>
            <a:r>
              <a:rPr lang="en-US" altLang="en-US" sz="1400" b="1" dirty="0">
                <a:latin typeface="Courier New" panose="02070309020205020404" pitchFamily="49" charset="0"/>
              </a:rPr>
              <a:t>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+ 1) % n; </a:t>
            </a:r>
          </a:p>
          <a:p>
            <a:pPr marL="0" indent="0">
              <a:buFont typeface="Monotype Sorts" pitchFamily="-84" charset="2"/>
              <a:buNone/>
            </a:pPr>
            <a:r>
              <a:rPr lang="en-US" altLang="en-US" sz="1400" b="1" dirty="0">
                <a:latin typeface="Courier New" panose="02070309020205020404" pitchFamily="49" charset="0"/>
              </a:rPr>
              <a:t>   while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&amp;&amp; !waiting[j]) </a:t>
            </a:r>
          </a:p>
          <a:p>
            <a:pPr marL="0" indent="0">
              <a:buFont typeface="Monotype Sorts" pitchFamily="-84" charset="2"/>
              <a:buNone/>
            </a:pPr>
            <a:r>
              <a:rPr lang="en-US" altLang="en-US" sz="1400" b="1" dirty="0">
                <a:latin typeface="Courier New" panose="02070309020205020404" pitchFamily="49" charset="0"/>
              </a:rPr>
              <a:t>      j = (j + 1) % n; </a:t>
            </a:r>
          </a:p>
          <a:p>
            <a:pPr marL="0" indent="0">
              <a:buFont typeface="Monotype Sorts" pitchFamily="-84" charset="2"/>
              <a:buNone/>
            </a:pPr>
            <a:r>
              <a:rPr lang="en-US" altLang="en-US" sz="1400" b="1" dirty="0">
                <a:latin typeface="Courier New" panose="02070309020205020404" pitchFamily="49" charset="0"/>
              </a:rPr>
              <a:t>   if (j == </a:t>
            </a:r>
            <a:r>
              <a:rPr lang="en-US" altLang="en-US" sz="1400" b="1" dirty="0" err="1">
                <a:latin typeface="Courier New" panose="02070309020205020404" pitchFamily="49" charset="0"/>
              </a:rPr>
              <a:t>i</a:t>
            </a:r>
            <a:r>
              <a:rPr lang="en-US" altLang="en-US" sz="1400" b="1" dirty="0">
                <a:latin typeface="Courier New" panose="02070309020205020404" pitchFamily="49" charset="0"/>
              </a:rPr>
              <a:t>) </a:t>
            </a:r>
          </a:p>
          <a:p>
            <a:pPr marL="0" indent="0">
              <a:buFont typeface="Monotype Sorts" pitchFamily="-84" charset="2"/>
              <a:buNone/>
            </a:pPr>
            <a:r>
              <a:rPr lang="en-US" altLang="en-US" sz="1400" b="1" dirty="0">
                <a:latin typeface="Courier New" panose="02070309020205020404" pitchFamily="49" charset="0"/>
              </a:rPr>
              <a:t>      lock = 0; </a:t>
            </a:r>
          </a:p>
          <a:p>
            <a:pPr marL="0" indent="0">
              <a:buFont typeface="Monotype Sorts" pitchFamily="-84" charset="2"/>
              <a:buNone/>
            </a:pPr>
            <a:r>
              <a:rPr lang="en-US" altLang="en-US" sz="1400" b="1" dirty="0">
                <a:latin typeface="Courier New" panose="02070309020205020404" pitchFamily="49" charset="0"/>
              </a:rPr>
              <a:t>   else </a:t>
            </a:r>
          </a:p>
          <a:p>
            <a:pPr marL="0" indent="0">
              <a:buFont typeface="Monotype Sorts" pitchFamily="-84" charset="2"/>
              <a:buNone/>
            </a:pPr>
            <a:r>
              <a:rPr lang="en-US" altLang="en-US" sz="1400" b="1" dirty="0">
                <a:latin typeface="Courier New" panose="02070309020205020404" pitchFamily="49" charset="0"/>
              </a:rPr>
              <a:t>      waiting[j] = false; </a:t>
            </a:r>
          </a:p>
          <a:p>
            <a:pPr marL="0" indent="0">
              <a:buFont typeface="Monotype Sorts" pitchFamily="-84" charset="2"/>
              <a:buNone/>
            </a:pPr>
            <a:r>
              <a:rPr lang="en-US" altLang="en-US" sz="1400" b="1" dirty="0">
                <a:latin typeface="Courier New" panose="02070309020205020404" pitchFamily="49" charset="0"/>
              </a:rPr>
              <a:t>   /* remainder section */ </a:t>
            </a:r>
          </a:p>
          <a:p>
            <a:pPr marL="0" indent="0">
              <a:buFont typeface="Monotype Sorts" pitchFamily="-84" charset="2"/>
              <a:buNone/>
            </a:pPr>
            <a:r>
              <a:rPr lang="en-US" altLang="en-US" sz="1400" b="1" dirty="0">
                <a:latin typeface="Courier New" panose="02070309020205020404" pitchFamily="49"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839756" y="1144588"/>
            <a:ext cx="5905702" cy="4222237"/>
          </a:xfrm>
        </p:spPr>
        <p:txBody>
          <a:bodyPr/>
          <a:lstStyle/>
          <a:p>
            <a:r>
              <a:rPr lang="en-US" altLang="en-US" dirty="0"/>
              <a:t>Describe the critical-section problem and illustrate a race condition</a:t>
            </a:r>
          </a:p>
          <a:p>
            <a:r>
              <a:rPr lang="en-US" altLang="en-US" dirty="0"/>
              <a:t>Illustrate hardware solutions to the critical-section problem using memory barriers, compare-and-swap operations, and atomic variables</a:t>
            </a:r>
          </a:p>
          <a:p>
            <a:r>
              <a:rPr lang="en-US" altLang="en-US" dirty="0"/>
              <a:t>Demonstrate how mutex locks, semaphores, monitors, and condition variables can be used to solve the critical section problem</a:t>
            </a:r>
          </a:p>
          <a:p>
            <a:r>
              <a:rPr lang="en-US" altLang="en-US" dirty="0"/>
              <a:t>Evaluate tools that solve the critical-section problem in low-,  Moderate-, and high-contention scenarios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6724649" cy="4583111"/>
          </a:xfrm>
        </p:spPr>
        <p:txBody>
          <a:bodyPr/>
          <a:lstStyle/>
          <a:p>
            <a:r>
              <a:rPr lang="en-US" altLang="en-US" dirty="0"/>
              <a:t>Typically, instructions such as compare-and-swap are used as building blocks for other synchronization tools.</a:t>
            </a:r>
          </a:p>
          <a:p>
            <a:r>
              <a:rPr lang="en-US" altLang="en-US" dirty="0"/>
              <a:t>One tool is an </a:t>
            </a:r>
            <a:r>
              <a:rPr lang="en-US" altLang="en-US" b="1" dirty="0"/>
              <a:t>atomic variable </a:t>
            </a:r>
            <a:r>
              <a:rPr lang="en-US" altLang="en-US" dirty="0"/>
              <a:t>that provides </a:t>
            </a:r>
            <a:r>
              <a:rPr lang="en-US" altLang="en-US" i="1" dirty="0"/>
              <a:t>atomic</a:t>
            </a:r>
            <a:r>
              <a:rPr lang="en-US" altLang="en-US" dirty="0"/>
              <a:t> (uninterruptible) updates on basic data types such as integers and </a:t>
            </a:r>
            <a:r>
              <a:rPr lang="en-US" altLang="en-US" dirty="0" err="1"/>
              <a:t>booleans</a:t>
            </a:r>
            <a:r>
              <a:rPr lang="en-US" altLang="en-US" dirty="0"/>
              <a:t>.</a:t>
            </a:r>
          </a:p>
          <a:p>
            <a:r>
              <a:rPr lang="en-US" altLang="en-US" dirty="0"/>
              <a:t>For example:</a:t>
            </a:r>
          </a:p>
          <a:p>
            <a:pPr lvl="1"/>
            <a:r>
              <a:rPr lang="en-US" altLang="en-US" dirty="0"/>
              <a:t>Let </a:t>
            </a:r>
            <a:r>
              <a:rPr lang="en-US" altLang="en-US" sz="2000" b="1" dirty="0">
                <a:latin typeface="Courier New" panose="02070309020205020404" pitchFamily="49" charset="0"/>
                <a:cs typeface="Courier New" panose="02070309020205020404" pitchFamily="49" charset="0"/>
              </a:rPr>
              <a:t>sequence </a:t>
            </a:r>
            <a:r>
              <a:rPr lang="en-US" altLang="en-US" dirty="0"/>
              <a:t>be an atomic variable </a:t>
            </a:r>
          </a:p>
          <a:p>
            <a:pPr lvl="1"/>
            <a:r>
              <a:rPr lang="en-US" altLang="en-US" dirty="0"/>
              <a:t>Let  </a:t>
            </a:r>
            <a:r>
              <a:rPr lang="en-US" altLang="en-US" sz="2000" b="1" dirty="0">
                <a:latin typeface="Courier New" panose="02070309020205020404" pitchFamily="49" charset="0"/>
                <a:cs typeface="Courier New" panose="02070309020205020404" pitchFamily="49" charset="0"/>
              </a:rPr>
              <a:t>increment()</a:t>
            </a:r>
            <a:r>
              <a:rPr lang="en-US" altLang="en-US" dirty="0"/>
              <a:t> be operation on the atomic variable </a:t>
            </a:r>
            <a:r>
              <a:rPr lang="en-US" altLang="en-US" sz="2000" b="1" dirty="0">
                <a:latin typeface="Courier New" panose="02070309020205020404" pitchFamily="49" charset="0"/>
                <a:cs typeface="Courier New" panose="02070309020205020404" pitchFamily="49" charset="0"/>
              </a:rPr>
              <a:t>sequence</a:t>
            </a:r>
            <a:r>
              <a:rPr lang="en-US" altLang="en-US" dirty="0"/>
              <a:t> </a:t>
            </a:r>
          </a:p>
          <a:p>
            <a:pPr lvl="1"/>
            <a:r>
              <a:rPr lang="en-US" altLang="en-US" dirty="0"/>
              <a:t>The Command:</a:t>
            </a:r>
          </a:p>
          <a:p>
            <a:pPr marL="457200" lvl="1" indent="0">
              <a:buNone/>
            </a:pPr>
            <a:r>
              <a:rPr lang="en-US" altLang="en-US" b="1" dirty="0">
                <a:latin typeface="Courier New" panose="02070309020205020404" pitchFamily="49" charset="0"/>
                <a:cs typeface="Courier New" panose="02070309020205020404" pitchFamily="49" charset="0"/>
              </a:rPr>
              <a:t>     </a:t>
            </a:r>
            <a:r>
              <a:rPr lang="en-US" altLang="en-US" sz="2000" b="1" dirty="0">
                <a:latin typeface="Courier New" panose="02070309020205020404" pitchFamily="49" charset="0"/>
                <a:cs typeface="Courier New" panose="02070309020205020404" pitchFamily="49" charset="0"/>
              </a:rPr>
              <a:t>increment(&amp;sequence);</a:t>
            </a:r>
            <a:r>
              <a:rPr lang="en-US" altLang="en-US" sz="2000" dirty="0"/>
              <a:t> </a:t>
            </a:r>
          </a:p>
          <a:p>
            <a:pPr marL="457200" lvl="1" indent="0">
              <a:buNone/>
            </a:pPr>
            <a:r>
              <a:rPr lang="en-US" altLang="en-US" dirty="0"/>
              <a:t>      ensures </a:t>
            </a:r>
            <a:r>
              <a:rPr lang="en-US" altLang="en-US" sz="2000" b="1" dirty="0">
                <a:latin typeface="Courier New" panose="02070309020205020404" pitchFamily="49" charset="0"/>
                <a:cs typeface="Courier New" panose="02070309020205020404" pitchFamily="49" charset="0"/>
              </a:rPr>
              <a:t>sequence</a:t>
            </a:r>
            <a:r>
              <a:rPr lang="en-US" altLang="en-US" dirty="0"/>
              <a:t> is incremented without interruption:</a:t>
            </a:r>
            <a:br>
              <a:rPr lang="en-US" altLang="en-US" dirty="0"/>
            </a:br>
            <a:br>
              <a:rPr lang="en-US" altLang="en-US" dirty="0"/>
            </a:b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r>
              <a:rPr lang="en-US" altLang="en-US" dirty="0"/>
              <a:t>The </a:t>
            </a:r>
            <a:r>
              <a:rPr lang="en-US" altLang="en-US" b="1" dirty="0">
                <a:latin typeface="Courier New" panose="02070309020205020404" pitchFamily="49" charset="0"/>
                <a:cs typeface="Courier New" panose="02070309020205020404" pitchFamily="49" charset="0"/>
              </a:rPr>
              <a:t>increment()</a:t>
            </a:r>
            <a:r>
              <a:rPr lang="en-US" altLang="en-US" dirty="0"/>
              <a:t> function can be implemented as follows:</a:t>
            </a:r>
            <a:br>
              <a:rPr lang="en-US" altLang="en-US" dirty="0"/>
            </a:br>
            <a:br>
              <a:rPr lang="en-US" altLang="en-US" dirty="0"/>
            </a:br>
            <a:r>
              <a:rPr lang="en-US" altLang="en-US" b="1" dirty="0">
                <a:latin typeface="Courier New" panose="02070309020205020404" pitchFamily="49" charset="0"/>
                <a:cs typeface="Courier New" panose="02070309020205020404" pitchFamily="49" charset="0"/>
              </a:rPr>
              <a:t>void increment(</a:t>
            </a:r>
            <a:r>
              <a:rPr lang="en-US" altLang="en-US" b="1" dirty="0" err="1">
                <a:latin typeface="Courier New" panose="02070309020205020404" pitchFamily="49" charset="0"/>
                <a:cs typeface="Courier New" panose="02070309020205020404" pitchFamily="49" charset="0"/>
              </a:rPr>
              <a:t>atomic_int</a:t>
            </a:r>
            <a:r>
              <a:rPr lang="en-US" altLang="en-US" b="1" dirty="0">
                <a:latin typeface="Courier New" panose="02070309020205020404" pitchFamily="49" charset="0"/>
                <a:cs typeface="Courier New" panose="02070309020205020404" pitchFamily="49" charset="0"/>
              </a:rPr>
              <a:t>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int temp;</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do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temp = *v;</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while (temp != (</a:t>
            </a:r>
            <a:r>
              <a:rPr lang="en-US" altLang="en-US" b="1" dirty="0" err="1">
                <a:latin typeface="Courier New" panose="02070309020205020404" pitchFamily="49" charset="0"/>
                <a:cs typeface="Courier New" panose="02070309020205020404" pitchFamily="49" charset="0"/>
              </a:rPr>
              <a:t>compare_and_swap</a:t>
            </a:r>
            <a:r>
              <a:rPr lang="en-US" altLang="en-US" b="1" dirty="0">
                <a:latin typeface="Courier New" panose="02070309020205020404" pitchFamily="49" charset="0"/>
                <a:cs typeface="Courier New" panose="02070309020205020404" pitchFamily="49" charset="0"/>
              </a:rPr>
              <a:t>(v,temp,temp+1));</a:t>
            </a:r>
            <a:br>
              <a:rPr lang="en-US" altLang="en-US" b="1" dirty="0">
                <a:latin typeface="Courier New" panose="02070309020205020404" pitchFamily="49" charset="0"/>
                <a:cs typeface="Courier New" panose="02070309020205020404" pitchFamily="49" charset="0"/>
              </a:rPr>
            </a:br>
            <a:r>
              <a:rPr lang="en-US" altLang="en-US" b="1" dirty="0">
                <a:latin typeface="Courier New" panose="02070309020205020404" pitchFamily="49" charset="0"/>
                <a:cs typeface="Courier New" panose="02070309020205020404" pitchFamily="49" charset="0"/>
              </a:rPr>
              <a:t>} </a:t>
            </a:r>
            <a:br>
              <a:rPr lang="en-US" altLang="en-US" b="1" dirty="0">
                <a:latin typeface="Courier New" panose="02070309020205020404" pitchFamily="49" charset="0"/>
                <a:cs typeface="Courier New" panose="02070309020205020404" pitchFamily="49" charset="0"/>
              </a:rPr>
            </a:br>
            <a:br>
              <a:rPr lang="en-US" altLang="en-US" dirty="0"/>
            </a:b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dirty="0"/>
              <a:t>Previous solutions are complicated and generally inaccessible to application programmers</a:t>
            </a:r>
          </a:p>
          <a:p>
            <a:pPr>
              <a:lnSpc>
                <a:spcPct val="90000"/>
              </a:lnSpc>
            </a:pPr>
            <a:r>
              <a:rPr lang="en-US" altLang="en-US" dirty="0"/>
              <a:t>OS designers build software tools to solve critical section problem</a:t>
            </a:r>
          </a:p>
          <a:p>
            <a:pPr>
              <a:lnSpc>
                <a:spcPct val="90000"/>
              </a:lnSpc>
            </a:pPr>
            <a:r>
              <a:rPr lang="en-US" altLang="en-US" dirty="0"/>
              <a:t>Simplest is </a:t>
            </a:r>
            <a:r>
              <a:rPr lang="en-US" altLang="en-US" sz="2000" dirty="0"/>
              <a:t>mutex</a:t>
            </a:r>
            <a:r>
              <a:rPr lang="en-US" altLang="en-US" dirty="0"/>
              <a:t> lock</a:t>
            </a:r>
          </a:p>
          <a:p>
            <a:pPr lvl="1">
              <a:lnSpc>
                <a:spcPct val="90000"/>
              </a:lnSpc>
            </a:pPr>
            <a:r>
              <a:rPr lang="en-US" altLang="en-US" dirty="0"/>
              <a:t>Boolean variable indicating if lock is available or not</a:t>
            </a:r>
          </a:p>
          <a:p>
            <a:pPr>
              <a:lnSpc>
                <a:spcPct val="90000"/>
              </a:lnSpc>
            </a:pPr>
            <a:r>
              <a:rPr lang="en-US" altLang="en-US" dirty="0"/>
              <a:t>Protect a critical section  by </a:t>
            </a:r>
          </a:p>
          <a:p>
            <a:pPr lvl="1">
              <a:lnSpc>
                <a:spcPct val="90000"/>
              </a:lnSpc>
            </a:pPr>
            <a:r>
              <a:rPr lang="en-US" altLang="en-US" dirty="0"/>
              <a:t>First </a:t>
            </a:r>
            <a:r>
              <a:rPr lang="en-US" altLang="en-US" sz="2000" b="1" dirty="0">
                <a:latin typeface="Courier New" panose="02070309020205020404" pitchFamily="49" charset="0"/>
                <a:cs typeface="Courier New" panose="02070309020205020404" pitchFamily="49" charset="0"/>
              </a:rPr>
              <a:t>acquire()</a:t>
            </a:r>
            <a:r>
              <a:rPr lang="en-US" altLang="en-US" sz="2000" dirty="0"/>
              <a:t> </a:t>
            </a:r>
            <a:r>
              <a:rPr lang="en-US" altLang="en-US" dirty="0"/>
              <a:t>a lock </a:t>
            </a:r>
          </a:p>
          <a:p>
            <a:pPr lvl="1">
              <a:lnSpc>
                <a:spcPct val="90000"/>
              </a:lnSpc>
            </a:pPr>
            <a:r>
              <a:rPr lang="en-US" altLang="en-US" dirty="0"/>
              <a:t>Then </a:t>
            </a:r>
            <a:r>
              <a:rPr lang="en-US" altLang="en-US" sz="2000" b="1" dirty="0">
                <a:latin typeface="Courier New" panose="02070309020205020404" pitchFamily="49" charset="0"/>
              </a:rPr>
              <a:t>release()</a:t>
            </a:r>
            <a:r>
              <a:rPr lang="en-US" altLang="en-US" sz="2000" dirty="0"/>
              <a:t> </a:t>
            </a:r>
            <a:r>
              <a:rPr lang="en-US" altLang="en-US" dirty="0"/>
              <a:t>the lock</a:t>
            </a:r>
          </a:p>
          <a:p>
            <a:pPr>
              <a:lnSpc>
                <a:spcPct val="90000"/>
              </a:lnSpc>
            </a:pPr>
            <a:r>
              <a:rPr lang="en-US" altLang="en-US" dirty="0"/>
              <a:t>Calls to </a:t>
            </a:r>
            <a:r>
              <a:rPr lang="en-US" altLang="en-US" sz="2000" b="1" dirty="0">
                <a:latin typeface="Courier New" panose="02070309020205020404" pitchFamily="49" charset="0"/>
              </a:rPr>
              <a:t>acquire()</a:t>
            </a:r>
            <a:r>
              <a:rPr lang="en-US" altLang="en-US" sz="2000" dirty="0"/>
              <a:t> </a:t>
            </a:r>
            <a:r>
              <a:rPr lang="en-US" altLang="en-US" dirty="0"/>
              <a:t>and </a:t>
            </a:r>
            <a:r>
              <a:rPr lang="en-US" altLang="en-US" sz="2000" b="1" dirty="0">
                <a:latin typeface="Courier New" panose="02070309020205020404" pitchFamily="49" charset="0"/>
              </a:rPr>
              <a:t>release()</a:t>
            </a:r>
            <a:r>
              <a:rPr lang="en-US" altLang="en-US" sz="2000" dirty="0"/>
              <a:t> </a:t>
            </a:r>
            <a:r>
              <a:rPr lang="en-US" altLang="en-US" dirty="0"/>
              <a:t>must be </a:t>
            </a:r>
            <a:r>
              <a:rPr lang="en-US" altLang="en-US" b="1" dirty="0">
                <a:solidFill>
                  <a:srgbClr val="006699"/>
                </a:solidFill>
                <a:latin typeface="+mj-lt"/>
              </a:rPr>
              <a:t>atomic</a:t>
            </a:r>
          </a:p>
          <a:p>
            <a:pPr lvl="1">
              <a:lnSpc>
                <a:spcPct val="90000"/>
              </a:lnSpc>
            </a:pPr>
            <a:r>
              <a:rPr lang="en-US" altLang="en-US" dirty="0"/>
              <a:t>Usually implemented via hardware atomic instructions such as compare-and-swap.</a:t>
            </a:r>
          </a:p>
          <a:p>
            <a:pPr>
              <a:lnSpc>
                <a:spcPct val="90000"/>
              </a:lnSpc>
            </a:pPr>
            <a:r>
              <a:rPr lang="en-US" altLang="en-US" dirty="0"/>
              <a:t>But this solution requires </a:t>
            </a:r>
            <a:r>
              <a:rPr lang="en-US" altLang="en-US" b="1" dirty="0">
                <a:solidFill>
                  <a:srgbClr val="006699"/>
                </a:solidFill>
                <a:latin typeface="+mj-lt"/>
              </a:rPr>
              <a:t>busy waiting</a:t>
            </a:r>
          </a:p>
          <a:p>
            <a:pPr lvl="1">
              <a:lnSpc>
                <a:spcPct val="90000"/>
              </a:lnSpc>
            </a:pPr>
            <a:r>
              <a:rPr lang="en-US" altLang="en-US" dirty="0"/>
              <a:t>This lock therefore called a </a:t>
            </a:r>
            <a:r>
              <a:rPr lang="en-US" altLang="en-US"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9" y="1163639"/>
            <a:ext cx="6272212" cy="4970462"/>
          </a:xfrm>
        </p:spPr>
        <p:txBody>
          <a:bodyPr/>
          <a:lstStyle/>
          <a:p>
            <a:pPr>
              <a:lnSpc>
                <a:spcPct val="90000"/>
              </a:lnSpc>
            </a:pPr>
            <a:r>
              <a:rPr lang="en-US" altLang="en-US" sz="1600" dirty="0"/>
              <a:t>Synchronization tool that provides more sophisticated ways (than Mutex locks)  for processes to synchronize their activities.</a:t>
            </a:r>
            <a:endParaRPr lang="en-US" altLang="en-US" sz="1600" i="1" dirty="0">
              <a:solidFill>
                <a:schemeClr val="tx2"/>
              </a:solidFill>
            </a:endParaRPr>
          </a:p>
          <a:p>
            <a:pPr>
              <a:lnSpc>
                <a:spcPct val="90000"/>
              </a:lnSpc>
            </a:pPr>
            <a:r>
              <a:rPr lang="en-US" altLang="en-US" sz="1600" dirty="0"/>
              <a:t>Semaphore </a:t>
            </a:r>
            <a:r>
              <a:rPr lang="en-US" altLang="en-US" sz="1600" b="1" i="1" dirty="0"/>
              <a:t>S</a:t>
            </a:r>
            <a:r>
              <a:rPr lang="en-US" altLang="en-US" sz="1600" dirty="0"/>
              <a:t> – integer variable</a:t>
            </a:r>
          </a:p>
          <a:p>
            <a:pPr>
              <a:lnSpc>
                <a:spcPct val="90000"/>
              </a:lnSpc>
            </a:pPr>
            <a:r>
              <a:rPr lang="en-US" altLang="en-US" sz="1600" dirty="0"/>
              <a:t>Can only be accessed via two indivisible (atomic) operations</a:t>
            </a:r>
          </a:p>
          <a:p>
            <a:pPr lvl="1">
              <a:lnSpc>
                <a:spcPct val="90000"/>
              </a:lnSpc>
            </a:pPr>
            <a:r>
              <a:rPr lang="en-US" altLang="en-US" b="1" dirty="0">
                <a:solidFill>
                  <a:srgbClr val="000000"/>
                </a:solidFill>
                <a:latin typeface="Courier New" panose="02070309020205020404" pitchFamily="49" charset="0"/>
              </a:rPr>
              <a:t>wait()</a:t>
            </a:r>
            <a:r>
              <a:rPr lang="en-US" altLang="en-US" dirty="0">
                <a:solidFill>
                  <a:srgbClr val="000000"/>
                </a:solidFill>
              </a:rPr>
              <a:t> </a:t>
            </a:r>
            <a:r>
              <a:rPr lang="en-US" altLang="en-US" sz="1600" dirty="0">
                <a:solidFill>
                  <a:srgbClr val="000000"/>
                </a:solidFill>
              </a:rPr>
              <a:t>and </a:t>
            </a:r>
            <a:r>
              <a:rPr lang="en-US" altLang="en-US" b="1" dirty="0">
                <a:solidFill>
                  <a:srgbClr val="000000"/>
                </a:solidFill>
                <a:latin typeface="Courier New" panose="02070309020205020404" pitchFamily="49" charset="0"/>
              </a:rPr>
              <a:t>signal()</a:t>
            </a:r>
          </a:p>
          <a:p>
            <a:pPr lvl="2">
              <a:lnSpc>
                <a:spcPct val="90000"/>
              </a:lnSpc>
            </a:pPr>
            <a:r>
              <a:rPr lang="en-US" altLang="en-US" sz="1600" dirty="0"/>
              <a:t>Originally called </a:t>
            </a:r>
            <a:r>
              <a:rPr lang="en-US" altLang="en-US" b="1" dirty="0">
                <a:solidFill>
                  <a:srgbClr val="000000"/>
                </a:solidFill>
                <a:latin typeface="Courier New" panose="02070309020205020404" pitchFamily="49" charset="0"/>
              </a:rPr>
              <a:t>P()</a:t>
            </a:r>
            <a:r>
              <a:rPr lang="en-US" altLang="en-US" dirty="0"/>
              <a:t> </a:t>
            </a:r>
            <a:r>
              <a:rPr lang="en-US" altLang="en-US" sz="1600" dirty="0"/>
              <a:t>and </a:t>
            </a:r>
            <a:r>
              <a:rPr lang="en-US" altLang="en-US" b="1" dirty="0">
                <a:solidFill>
                  <a:srgbClr val="000000"/>
                </a:solidFill>
                <a:latin typeface="Courier New" panose="02070309020205020404" pitchFamily="49" charset="0"/>
              </a:rPr>
              <a:t>V()</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wait() operation</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wait(S)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a:p>
            <a:pPr>
              <a:lnSpc>
                <a:spcPct val="90000"/>
              </a:lnSpc>
            </a:pPr>
            <a:r>
              <a:rPr lang="en-US" altLang="en-US" sz="1600" dirty="0"/>
              <a:t>Definition of  the </a:t>
            </a:r>
            <a:r>
              <a:rPr lang="en-US" altLang="en-US" b="1" dirty="0">
                <a:solidFill>
                  <a:srgbClr val="000000"/>
                </a:solidFill>
                <a:latin typeface="Courier New" panose="02070309020205020404" pitchFamily="49" charset="0"/>
              </a:rPr>
              <a:t>signal() operation</a:t>
            </a:r>
            <a:endParaRPr lang="en-US" altLang="en-US" sz="1600" b="1" dirty="0">
              <a:latin typeface="Courier New" panose="02070309020205020404" pitchFamily="49" charset="0"/>
              <a:sym typeface="Symbol" panose="05050102010706020507" pitchFamily="18" charset="2"/>
            </a:endParaRP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signal(S)</a:t>
            </a:r>
            <a:r>
              <a:rPr lang="en-US" altLang="en-US" sz="1600"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sz="1600" b="1" dirty="0">
                <a:latin typeface="Courier New" panose="02070309020205020404" pitchFamily="49" charset="0"/>
                <a:sym typeface="Symbol" panose="05050102010706020507" pitchFamily="18" charset="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6165851" cy="4252911"/>
          </a:xfrm>
        </p:spPr>
        <p:txBody>
          <a:bodyPr/>
          <a:lstStyle/>
          <a:p>
            <a:pPr>
              <a:tabLst>
                <a:tab pos="2001838" algn="ctr"/>
                <a:tab pos="4513263" algn="ctr"/>
              </a:tabLst>
            </a:pPr>
            <a:r>
              <a:rPr lang="en-US" altLang="en-US" b="1" dirty="0">
                <a:solidFill>
                  <a:srgbClr val="006699"/>
                </a:solidFill>
                <a:latin typeface="+mj-lt"/>
              </a:rPr>
              <a:t>Counting semaphore</a:t>
            </a:r>
            <a:r>
              <a:rPr lang="en-US" altLang="en-US" b="1" dirty="0">
                <a:solidFill>
                  <a:srgbClr val="3366FF"/>
                </a:solidFill>
              </a:rPr>
              <a:t> </a:t>
            </a:r>
            <a:r>
              <a:rPr lang="en-US" altLang="en-US" dirty="0"/>
              <a:t>– integer value can range over an unrestricted domain</a:t>
            </a:r>
          </a:p>
          <a:p>
            <a:pPr>
              <a:tabLst>
                <a:tab pos="2001838" algn="ctr"/>
                <a:tab pos="4513263" algn="ctr"/>
              </a:tabLst>
            </a:pPr>
            <a:r>
              <a:rPr lang="en-US" altLang="en-US" b="1" dirty="0">
                <a:solidFill>
                  <a:srgbClr val="006699"/>
                </a:solidFill>
                <a:latin typeface="+mj-lt"/>
              </a:rPr>
              <a:t>Binary semaphore </a:t>
            </a:r>
            <a:r>
              <a:rPr lang="en-US" altLang="en-US" dirty="0"/>
              <a:t>– integer value can range only between 0 and 1</a:t>
            </a:r>
          </a:p>
          <a:p>
            <a:pPr lvl="1">
              <a:tabLst>
                <a:tab pos="2001838" algn="ctr"/>
                <a:tab pos="4513263" algn="ctr"/>
              </a:tabLst>
            </a:pPr>
            <a:r>
              <a:rPr lang="en-US" altLang="en-US" dirty="0">
                <a:sym typeface="MT Extra" panose="05050102010205020202" pitchFamily="18" charset="2"/>
              </a:rPr>
              <a:t>Same as a </a:t>
            </a:r>
            <a:r>
              <a:rPr lang="en-US" altLang="en-US" b="1" dirty="0">
                <a:solidFill>
                  <a:srgbClr val="006699"/>
                </a:solidFill>
                <a:latin typeface="+mj-lt"/>
                <a:sym typeface="MT Extra" panose="05050102010205020202" pitchFamily="18" charset="2"/>
              </a:rPr>
              <a:t>mutex lock</a:t>
            </a:r>
          </a:p>
          <a:p>
            <a:pPr>
              <a:tabLst>
                <a:tab pos="2001838" algn="ctr"/>
                <a:tab pos="4513263" algn="ctr"/>
              </a:tabLst>
            </a:pPr>
            <a:r>
              <a:rPr lang="en-US" altLang="en-US" dirty="0"/>
              <a:t>Can implement a counting semaphore </a:t>
            </a:r>
            <a:r>
              <a:rPr lang="en-US" altLang="en-US" b="1" i="1" dirty="0">
                <a:solidFill>
                  <a:srgbClr val="000000"/>
                </a:solidFill>
              </a:rPr>
              <a:t>S</a:t>
            </a:r>
            <a:r>
              <a:rPr lang="en-US" altLang="en-US" dirty="0"/>
              <a:t> as a binary semaphore</a:t>
            </a:r>
            <a:endParaRPr lang="en-US" altLang="en-US" b="1" dirty="0">
              <a:solidFill>
                <a:srgbClr val="3366FF"/>
              </a:solidFill>
            </a:endParaRPr>
          </a:p>
          <a:p>
            <a:pPr>
              <a:tabLst>
                <a:tab pos="2001838" algn="ctr"/>
                <a:tab pos="4513263" algn="ctr"/>
              </a:tabLst>
            </a:pPr>
            <a:r>
              <a:rPr lang="en-US" altLang="en-US"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6686551" cy="4468811"/>
          </a:xfrm>
        </p:spPr>
        <p:txBody>
          <a:bodyPr/>
          <a:lstStyle/>
          <a:p>
            <a:pPr>
              <a:tabLst>
                <a:tab pos="2001838" algn="ctr"/>
                <a:tab pos="4513263" algn="ctr"/>
              </a:tabLst>
            </a:pPr>
            <a:r>
              <a:rPr lang="en-US" altLang="en-US" dirty="0">
                <a:sym typeface="MT Extra" panose="05050102010205020202" pitchFamily="18" charset="2"/>
              </a:rPr>
              <a:t>Solution to the CS Problem</a:t>
            </a:r>
          </a:p>
          <a:p>
            <a:pPr lvl="1">
              <a:tabLst>
                <a:tab pos="2001838" algn="ctr"/>
                <a:tab pos="4513263" algn="ctr"/>
              </a:tabLst>
            </a:pPr>
            <a:r>
              <a:rPr lang="en-US" altLang="en-US" dirty="0">
                <a:sym typeface="MT Extra" panose="05050102010205020202" pitchFamily="18" charset="2"/>
              </a:rPr>
              <a:t>Create a semaphore “</a:t>
            </a:r>
            <a:r>
              <a:rPr lang="en-US" altLang="en-US" b="1" dirty="0">
                <a:solidFill>
                  <a:srgbClr val="000000"/>
                </a:solidFill>
                <a:latin typeface="Courier New" panose="02070309020205020404" pitchFamily="49" charset="0"/>
                <a:sym typeface="MT Extra" panose="05050102010205020202" pitchFamily="18" charset="2"/>
              </a:rPr>
              <a:t>mutex</a:t>
            </a:r>
            <a:r>
              <a:rPr lang="en-US" altLang="en-US" dirty="0">
                <a:sym typeface="MT Extra" panose="05050102010205020202" pitchFamily="18" charset="2"/>
              </a:rPr>
              <a:t>”</a:t>
            </a:r>
            <a:r>
              <a:rPr lang="en-US" altLang="ja-JP" dirty="0">
                <a:sym typeface="MT Extra" panose="05050102010205020202" pitchFamily="18" charset="2"/>
              </a:rPr>
              <a:t> initialized to 1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r>
              <a:rPr lang="en-US" altLang="en-US" dirty="0">
                <a:sym typeface="MT Extra" panose="05050102010205020202" pitchFamily="18" charset="2"/>
              </a:rPr>
              <a:t>Consider </a:t>
            </a:r>
            <a:r>
              <a:rPr lang="en-US" altLang="en-US" b="1" i="1" dirty="0">
                <a:sym typeface="MT Extra" panose="05050102010205020202" pitchFamily="18" charset="2"/>
              </a:rPr>
              <a:t>P</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b="1" i="1" dirty="0">
                <a:sym typeface="MT Extra" panose="05050102010205020202" pitchFamily="18" charset="2"/>
              </a:rPr>
              <a:t>P</a:t>
            </a:r>
            <a:r>
              <a:rPr lang="en-US" altLang="en-US" b="1" i="1" baseline="-25000" dirty="0">
                <a:sym typeface="MT Extra" panose="05050102010205020202" pitchFamily="18" charset="2"/>
              </a:rPr>
              <a:t>2</a:t>
            </a:r>
            <a:r>
              <a:rPr lang="en-US" altLang="en-US" dirty="0">
                <a:sym typeface="MT Extra" panose="05050102010205020202" pitchFamily="18" charset="2"/>
              </a:rPr>
              <a:t> that with two statements </a:t>
            </a:r>
            <a:r>
              <a:rPr lang="en-US" altLang="en-US" b="1" i="1" dirty="0">
                <a:sym typeface="MT Extra" panose="05050102010205020202" pitchFamily="18" charset="2"/>
              </a:rPr>
              <a:t>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S</a:t>
            </a:r>
            <a:r>
              <a:rPr lang="en-US" altLang="en-US" b="1" i="1" baseline="-25000" dirty="0">
                <a:sym typeface="MT Extra" panose="05050102010205020202" pitchFamily="18" charset="2"/>
              </a:rPr>
              <a:t>2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S</a:t>
            </a:r>
            <a:r>
              <a:rPr lang="en-US" altLang="en-US" b="1"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b="1" i="1" dirty="0">
                <a:sym typeface="MT Extra" panose="05050102010205020202" pitchFamily="18" charset="2"/>
              </a:rPr>
              <a:t>S</a:t>
            </a:r>
            <a:r>
              <a:rPr lang="en-US" altLang="en-US" b="1"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semaphore “</a:t>
            </a:r>
            <a:r>
              <a:rPr lang="en-US" altLang="ja-JP" b="1" dirty="0">
                <a:solidFill>
                  <a:srgbClr val="000000"/>
                </a:solidFill>
                <a:latin typeface="Courier New" panose="02070309020205020404" pitchFamily="49" charset="0"/>
                <a:sym typeface="MT Extra" panose="05050102010205020202" pitchFamily="18" charset="2"/>
              </a:rPr>
              <a:t>synch</a:t>
            </a:r>
            <a:r>
              <a:rPr lang="en-US" altLang="en-US" dirty="0">
                <a:sym typeface="MT Extra" panose="05050102010205020202" pitchFamily="18" charset="2"/>
              </a:rPr>
              <a:t>”</a:t>
            </a:r>
            <a:r>
              <a:rPr lang="en-US" altLang="ja-JP" dirty="0">
                <a:sym typeface="MT Extra" panose="05050102010205020202" pitchFamily="18" charset="2"/>
              </a:rPr>
              <a:t> initialized to 0 </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7338869" cy="4422630"/>
          </a:xfrm>
        </p:spPr>
        <p:txBody>
          <a:bodyPr/>
          <a:lstStyle/>
          <a:p>
            <a:r>
              <a:rPr lang="en-US" altLang="en-US" dirty="0"/>
              <a:t>Must guarantee that no two processes can execute  the </a:t>
            </a:r>
            <a:r>
              <a:rPr lang="en-US" altLang="en-US" sz="2000" b="1" dirty="0">
                <a:latin typeface="Courier New" panose="02070309020205020404" pitchFamily="49" charset="0"/>
              </a:rPr>
              <a:t>wait() </a:t>
            </a:r>
            <a:r>
              <a:rPr lang="en-US" altLang="en-US" dirty="0"/>
              <a:t>and </a:t>
            </a:r>
            <a:r>
              <a:rPr lang="en-US" altLang="en-US" sz="2000" b="1" dirty="0">
                <a:latin typeface="Courier New" panose="02070309020205020404" pitchFamily="49" charset="0"/>
              </a:rPr>
              <a:t>signal() </a:t>
            </a:r>
            <a:r>
              <a:rPr lang="en-US" altLang="en-US" dirty="0"/>
              <a:t>on the same semaphore at the same time</a:t>
            </a:r>
          </a:p>
          <a:p>
            <a:r>
              <a:rPr lang="en-US" altLang="en-US" dirty="0"/>
              <a:t>Thus, the implementation becomes the critical section problem where the </a:t>
            </a:r>
            <a:r>
              <a:rPr lang="en-US" altLang="en-US" sz="2000" b="1" dirty="0">
                <a:latin typeface="Courier New" panose="02070309020205020404" pitchFamily="49" charset="0"/>
              </a:rPr>
              <a:t>wait</a:t>
            </a:r>
            <a:r>
              <a:rPr lang="en-US" altLang="en-US" dirty="0"/>
              <a:t> and </a:t>
            </a:r>
            <a:r>
              <a:rPr lang="en-US" altLang="en-US" sz="2000" b="1" dirty="0">
                <a:latin typeface="Courier New" panose="02070309020205020404" pitchFamily="49" charset="0"/>
              </a:rPr>
              <a:t>signal</a:t>
            </a:r>
            <a:r>
              <a:rPr lang="en-US" altLang="en-US" dirty="0"/>
              <a:t> code are placed in the critical section</a:t>
            </a:r>
          </a:p>
          <a:p>
            <a:r>
              <a:rPr lang="en-US" altLang="en-US" dirty="0"/>
              <a:t>Could now have </a:t>
            </a:r>
            <a:r>
              <a:rPr lang="en-US" altLang="en-US" b="1" dirty="0">
                <a:solidFill>
                  <a:srgbClr val="006699"/>
                </a:solidFill>
                <a:latin typeface="+mj-lt"/>
              </a:rPr>
              <a:t>busy waiting </a:t>
            </a:r>
            <a:r>
              <a:rPr lang="en-US" altLang="en-US" dirty="0"/>
              <a:t>in critical section implementation</a:t>
            </a:r>
          </a:p>
          <a:p>
            <a:pPr lvl="1"/>
            <a:r>
              <a:rPr lang="en-US" altLang="en-US" dirty="0"/>
              <a:t>But implementation code is short</a:t>
            </a:r>
          </a:p>
          <a:p>
            <a:pPr lvl="1"/>
            <a:r>
              <a:rPr lang="en-US" altLang="en-US" dirty="0"/>
              <a:t>Little busy waiting if critical section rarely occupied</a:t>
            </a:r>
          </a:p>
          <a:p>
            <a:r>
              <a:rPr lang="en-US" altLang="en-US" dirty="0"/>
              <a:t>Note that applications may spend lots of time in critical sections and therefore this is not a good solution</a:t>
            </a:r>
          </a:p>
          <a:p>
            <a:pPr>
              <a:buFont typeface="Monotype Sorts" pitchFamily="-84" charset="2"/>
              <a:buNone/>
            </a:pPr>
            <a:r>
              <a:rPr lang="en-US" altLang="en-US" dirty="0"/>
              <a:t> </a:t>
            </a:r>
          </a:p>
          <a:p>
            <a:pPr lvl="1">
              <a:buFont typeface="Monotype Sorts" pitchFamily="-84" charset="2"/>
              <a:buNone/>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035111" cy="4740203"/>
          </a:xfrm>
        </p:spPr>
        <p:txBody>
          <a:bodyPr/>
          <a:lstStyle/>
          <a:p>
            <a:r>
              <a:rPr lang="en-US" altLang="en-US" dirty="0"/>
              <a:t>With each semaphore there is an associated waiting queue</a:t>
            </a:r>
          </a:p>
          <a:p>
            <a:r>
              <a:rPr lang="en-US" altLang="en-US" dirty="0"/>
              <a:t>Each entry in a waiting queue has two data items:</a:t>
            </a:r>
          </a:p>
          <a:p>
            <a:pPr lvl="1"/>
            <a:r>
              <a:rPr lang="en-US" altLang="en-US" dirty="0"/>
              <a:t> Value (of type integer)</a:t>
            </a:r>
          </a:p>
          <a:p>
            <a:pPr lvl="1"/>
            <a:r>
              <a:rPr lang="en-US" altLang="en-US" dirty="0"/>
              <a:t> Pointer to next record in the list</a:t>
            </a:r>
          </a:p>
          <a:p>
            <a:r>
              <a:rPr lang="en-US" altLang="en-US" dirty="0"/>
              <a:t>Two operations:</a:t>
            </a:r>
          </a:p>
          <a:p>
            <a:pPr lvl="1"/>
            <a:r>
              <a:rPr lang="en-US" altLang="en-US" b="1" dirty="0">
                <a:solidFill>
                  <a:srgbClr val="006699"/>
                </a:solidFill>
                <a:latin typeface="+mj-lt"/>
              </a:rPr>
              <a:t>block </a:t>
            </a:r>
            <a:r>
              <a:rPr lang="en-US" altLang="en-US" dirty="0"/>
              <a:t>– place the process invoking the operation on the appropriate waiting queue</a:t>
            </a:r>
          </a:p>
          <a:p>
            <a:pPr lvl="1"/>
            <a:r>
              <a:rPr lang="en-US" altLang="en-US" b="1" dirty="0">
                <a:solidFill>
                  <a:srgbClr val="006699"/>
                </a:solidFill>
                <a:latin typeface="+mj-lt"/>
              </a:rPr>
              <a:t>wakeup</a:t>
            </a:r>
            <a:r>
              <a:rPr lang="en-US" altLang="en-US" dirty="0">
                <a:solidFill>
                  <a:srgbClr val="3366FF"/>
                </a:solidFill>
              </a:rPr>
              <a:t> </a:t>
            </a:r>
            <a:r>
              <a:rPr lang="en-US" altLang="en-US"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dirty="0"/>
          </a:p>
          <a:p>
            <a:r>
              <a:rPr lang="en-US" altLang="en-US" dirty="0"/>
              <a:t>Waiting queue</a:t>
            </a:r>
          </a:p>
          <a:p>
            <a:pPr marL="0" indent="0">
              <a:buNone/>
            </a:pPr>
            <a:r>
              <a:rPr lang="en-US" altLang="en-US" b="1" dirty="0">
                <a:latin typeface="Courier New" panose="02070309020205020404" pitchFamily="49" charset="0"/>
              </a:rPr>
              <a:t>    typedef struct { </a:t>
            </a:r>
          </a:p>
          <a:p>
            <a:pPr>
              <a:buFont typeface="Monotype Sorts" pitchFamily="-84" charset="2"/>
              <a:buNone/>
            </a:pPr>
            <a:r>
              <a:rPr lang="en-US" altLang="en-US" b="1" dirty="0">
                <a:latin typeface="Courier New" panose="02070309020205020404" pitchFamily="49" charset="0"/>
              </a:rPr>
              <a:t>   	</a:t>
            </a:r>
            <a:r>
              <a:rPr lang="en-US" altLang="en-US" b="1" dirty="0" err="1">
                <a:latin typeface="Courier New" panose="02070309020205020404" pitchFamily="49" charset="0"/>
              </a:rPr>
              <a:t>int</a:t>
            </a:r>
            <a:r>
              <a:rPr lang="en-US" altLang="en-US" b="1" dirty="0">
                <a:latin typeface="Courier New" panose="02070309020205020404" pitchFamily="49" charset="0"/>
              </a:rPr>
              <a:t> value; </a:t>
            </a:r>
          </a:p>
          <a:p>
            <a:pPr>
              <a:buFont typeface="Monotype Sorts" pitchFamily="-84" charset="2"/>
              <a:buNone/>
            </a:pPr>
            <a:r>
              <a:rPr lang="en-US" altLang="en-US" b="1" dirty="0">
                <a:latin typeface="Courier New" panose="02070309020205020404" pitchFamily="49" charset="0"/>
              </a:rPr>
              <a:t>   	struct process *list; </a:t>
            </a:r>
          </a:p>
          <a:p>
            <a:pPr>
              <a:buFont typeface="Monotype Sorts" pitchFamily="-84" charset="2"/>
              <a:buNone/>
            </a:pPr>
            <a:r>
              <a:rPr lang="en-US" altLang="en-US"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191909" cy="4851019"/>
          </a:xfrm>
        </p:spPr>
        <p:txBody>
          <a:bodyPr/>
          <a:lstStyle/>
          <a:p>
            <a:r>
              <a:rPr lang="en-US" altLang="en-US" dirty="0"/>
              <a:t>Processes can execute concurrently</a:t>
            </a:r>
          </a:p>
          <a:p>
            <a:pPr lvl="1"/>
            <a:r>
              <a:rPr lang="en-US" altLang="en-US" dirty="0"/>
              <a:t>May be interrupted at any time, partially completing execution</a:t>
            </a:r>
          </a:p>
          <a:p>
            <a:r>
              <a:rPr lang="en-US" altLang="en-US" dirty="0"/>
              <a:t>Concurrent access to shared data may result in data inconsistency</a:t>
            </a:r>
          </a:p>
          <a:p>
            <a:r>
              <a:rPr lang="en-US" altLang="en-US" dirty="0"/>
              <a:t>Maintaining data consistency requires mechanisms to ensure the orderly execution of cooperating processes</a:t>
            </a:r>
          </a:p>
          <a:p>
            <a:r>
              <a:rPr lang="en-US" altLang="en-US" dirty="0"/>
              <a:t>We illustrated in chapter 4 the problem when we considered the Bounded Buffer problem with use of a counter that is updated concurrently by the producer and consumer,. Which lead to race condition.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700"/>
            <a:ext cx="6122987" cy="5029200"/>
          </a:xfrm>
        </p:spPr>
        <p:txBody>
          <a:bodyPr/>
          <a:lstStyle/>
          <a:p>
            <a:pPr marL="0" indent="0">
              <a:buFont typeface="Monotype Sorts" pitchFamily="-84" charset="2"/>
              <a:buNone/>
            </a:pPr>
            <a:endParaRPr lang="en-US" altLang="en-US" sz="14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wait(semaphore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add this process to S-&gt;list; </a:t>
            </a:r>
          </a:p>
          <a:p>
            <a:pPr marL="0" indent="0">
              <a:buFont typeface="Monotype Sorts" pitchFamily="-84" charset="2"/>
              <a:buNone/>
            </a:pPr>
            <a:r>
              <a:rPr lang="en-US" altLang="en-US" sz="1600" b="1" dirty="0">
                <a:latin typeface="Courier New" panose="02070309020205020404" pitchFamily="49" charset="0"/>
              </a:rPr>
              <a:t>      block();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a:t>
            </a:r>
          </a:p>
          <a:p>
            <a:pPr marL="0" indent="0">
              <a:buFont typeface="Monotype Sorts" pitchFamily="-84" charset="2"/>
              <a:buNone/>
            </a:pPr>
            <a:endParaRPr lang="en-US" altLang="en-US" sz="1600" b="1" dirty="0">
              <a:latin typeface="Courier New" panose="02070309020205020404" pitchFamily="49" charset="0"/>
            </a:endParaRPr>
          </a:p>
          <a:p>
            <a:pPr marL="0" indent="0">
              <a:buFont typeface="Monotype Sorts" pitchFamily="-84" charset="2"/>
              <a:buNone/>
            </a:pPr>
            <a:r>
              <a:rPr lang="en-US" altLang="en-US" sz="1600" b="1" dirty="0">
                <a:latin typeface="Courier New" panose="02070309020205020404" pitchFamily="49" charset="0"/>
              </a:rPr>
              <a:t>signal(semaphore *S) { </a:t>
            </a:r>
          </a:p>
          <a:p>
            <a:pPr marL="0" indent="0">
              <a:buFont typeface="Monotype Sorts" pitchFamily="-84" charset="2"/>
              <a:buNone/>
            </a:pPr>
            <a:r>
              <a:rPr lang="en-US" altLang="en-US" sz="1600" b="1" dirty="0">
                <a:latin typeface="Courier New" panose="02070309020205020404" pitchFamily="49" charset="0"/>
              </a:rPr>
              <a:t>   S-&gt;value++; </a:t>
            </a:r>
          </a:p>
          <a:p>
            <a:pPr marL="0" indent="0">
              <a:buFont typeface="Monotype Sorts" pitchFamily="-84" charset="2"/>
              <a:buNone/>
            </a:pPr>
            <a:r>
              <a:rPr lang="en-US" altLang="en-US" sz="1600" b="1" dirty="0">
                <a:latin typeface="Courier New" panose="02070309020205020404" pitchFamily="49" charset="0"/>
              </a:rPr>
              <a:t>   if (S-&gt;value &lt;= 0) {</a:t>
            </a:r>
            <a:br>
              <a:rPr lang="en-US" altLang="en-US" sz="1600" b="1" dirty="0">
                <a:latin typeface="Courier New" panose="02070309020205020404" pitchFamily="49" charset="0"/>
              </a:rPr>
            </a:br>
            <a:r>
              <a:rPr lang="en-US" altLang="en-US" sz="1600" b="1" dirty="0">
                <a:latin typeface="Courier New" panose="02070309020205020404" pitchFamily="49" charset="0"/>
              </a:rPr>
              <a:t>      remove a process P from S-&gt;list; </a:t>
            </a:r>
          </a:p>
          <a:p>
            <a:pPr marL="0" indent="0">
              <a:buFont typeface="Monotype Sorts" pitchFamily="-84" charset="2"/>
              <a:buNone/>
            </a:pPr>
            <a:r>
              <a:rPr lang="en-US" altLang="en-US" sz="1600" b="1" dirty="0">
                <a:latin typeface="Courier New" panose="02070309020205020404" pitchFamily="49" charset="0"/>
              </a:rPr>
              <a:t>      wakeup(P); </a:t>
            </a:r>
          </a:p>
          <a:p>
            <a:pPr marL="0" indent="0">
              <a:buFont typeface="Monotype Sorts" pitchFamily="-84" charset="2"/>
              <a:buNone/>
            </a:pPr>
            <a:r>
              <a:rPr lang="en-US" altLang="en-US" sz="1600" b="1" dirty="0">
                <a:latin typeface="Courier New" panose="02070309020205020404" pitchFamily="49" charset="0"/>
              </a:rPr>
              <a:t>   } </a:t>
            </a:r>
          </a:p>
          <a:p>
            <a:pPr marL="0" indent="0">
              <a:buFont typeface="Monotype Sorts" pitchFamily="-84" charset="2"/>
              <a:buNone/>
            </a:pPr>
            <a:r>
              <a:rPr lang="en-US" altLang="en-US" sz="1600" b="1" dirty="0">
                <a:latin typeface="Courier New" panose="02070309020205020404" pitchFamily="49"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Incorrect use of semaphore operations:</a:t>
            </a:r>
            <a:br>
              <a:rPr lang="en-US" altLang="en-US" dirty="0"/>
            </a:br>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signal(mutex)  ….  wait(mutex)</a:t>
            </a:r>
            <a:br>
              <a:rPr lang="en-US" altLang="en-US" b="1" dirty="0">
                <a:latin typeface="Courier New" panose="02070309020205020404" pitchFamily="49" charset="0"/>
                <a:cs typeface="Courier New" panose="02070309020205020404" pitchFamily="49" charset="0"/>
              </a:rPr>
            </a:br>
            <a:endParaRPr lang="en-US" altLang="en-US" b="1" dirty="0">
              <a:latin typeface="Courier New" panose="02070309020205020404" pitchFamily="49" charset="0"/>
              <a:cs typeface="Courier New" panose="02070309020205020404" pitchFamily="49" charset="0"/>
            </a:endParaRPr>
          </a:p>
          <a:p>
            <a:pPr lvl="1"/>
            <a:r>
              <a:rPr lang="en-US" altLang="en-US" dirty="0"/>
              <a:t> </a:t>
            </a:r>
            <a:r>
              <a:rPr lang="en-US" altLang="en-US" b="1" dirty="0">
                <a:latin typeface="Courier New" panose="02070309020205020404" pitchFamily="49" charset="0"/>
                <a:cs typeface="Courier New" panose="02070309020205020404" pitchFamily="49" charset="0"/>
              </a:rPr>
              <a:t>wait(mutex)  …  wait(mutex)</a:t>
            </a:r>
          </a:p>
          <a:p>
            <a:pPr lvl="1"/>
            <a:endParaRPr lang="en-US" altLang="en-US" b="1" dirty="0">
              <a:latin typeface="Courier New" panose="02070309020205020404" pitchFamily="49" charset="0"/>
              <a:cs typeface="Courier New" panose="02070309020205020404" pitchFamily="49" charset="0"/>
            </a:endParaRPr>
          </a:p>
          <a:p>
            <a:pPr lvl="1"/>
            <a:r>
              <a:rPr lang="en-US" altLang="en-US" dirty="0"/>
              <a:t> Omitting  of </a:t>
            </a:r>
            <a:r>
              <a:rPr lang="en-US" altLang="en-US" b="1" dirty="0">
                <a:latin typeface="Courier New" panose="02070309020205020404" pitchFamily="49" charset="0"/>
                <a:cs typeface="Courier New" panose="02070309020205020404" pitchFamily="49" charset="0"/>
              </a:rPr>
              <a:t>wait (mutex) </a:t>
            </a:r>
            <a:r>
              <a:rPr lang="en-US" altLang="en-US" dirty="0"/>
              <a:t>and/or </a:t>
            </a:r>
            <a:r>
              <a:rPr lang="en-US" altLang="en-US" b="1" dirty="0">
                <a:latin typeface="Courier New" panose="02070309020205020404" pitchFamily="49" charset="0"/>
                <a:cs typeface="Courier New" panose="02070309020205020404" pitchFamily="49" charset="0"/>
              </a:rPr>
              <a:t>signal (mutex)</a:t>
            </a:r>
            <a:endParaRPr lang="en-US" altLang="en-US" dirty="0"/>
          </a:p>
          <a:p>
            <a:pPr lvl="1"/>
            <a:endParaRPr lang="en-US" altLang="en-US" dirty="0"/>
          </a:p>
          <a:p>
            <a:r>
              <a:rPr lang="en-US" altLang="en-US" dirty="0"/>
              <a:t>These – and others – are examples of what can occur when semaphores and other synchronization tools are used incorrectly.</a:t>
            </a:r>
          </a:p>
          <a:p>
            <a:endParaRPr lang="en-US" altLang="en-US" dirty="0"/>
          </a:p>
          <a:p>
            <a:endParaRPr lang="en-US" altLang="en-US" dirty="0"/>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dirty="0"/>
              <a:t>A high-level abstraction that provides a convenient and effective mechanism for process synchronization</a:t>
            </a:r>
          </a:p>
          <a:p>
            <a:pPr>
              <a:lnSpc>
                <a:spcPct val="80000"/>
              </a:lnSpc>
            </a:pPr>
            <a:r>
              <a:rPr lang="en-US" altLang="en-US" i="1" dirty="0"/>
              <a:t>Abstract data type</a:t>
            </a:r>
            <a:r>
              <a:rPr lang="en-US" altLang="en-US" dirty="0"/>
              <a:t>, internal variables only accessible by code within the procedure</a:t>
            </a:r>
          </a:p>
          <a:p>
            <a:pPr>
              <a:lnSpc>
                <a:spcPct val="80000"/>
              </a:lnSpc>
            </a:pPr>
            <a:r>
              <a:rPr lang="en-US" altLang="en-US" dirty="0"/>
              <a:t>Only one process may be active within the monitor at a time</a:t>
            </a:r>
          </a:p>
          <a:p>
            <a:pPr>
              <a:lnSpc>
                <a:spcPct val="80000"/>
              </a:lnSpc>
            </a:pPr>
            <a:r>
              <a:rPr lang="en-US" altLang="en-US" dirty="0"/>
              <a:t>Pseudocode syntax of a monitor:</a:t>
            </a:r>
          </a:p>
          <a:p>
            <a:pPr lvl="2">
              <a:lnSpc>
                <a:spcPct val="80000"/>
              </a:lnSpc>
              <a:buFont typeface="Webdings" panose="05030102010509060703" pitchFamily="18" charset="2"/>
              <a:buNone/>
            </a:pPr>
            <a:endParaRPr lang="en-US" altLang="en-US" sz="1400" dirty="0">
              <a:solidFill>
                <a:srgbClr val="0000FF"/>
              </a:solidFill>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 shared variable declarations</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P1 (…) {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P2 (…) { …. }</a:t>
            </a:r>
            <a:br>
              <a:rPr lang="en-US" altLang="en-US" sz="1600" b="1" dirty="0">
                <a:solidFill>
                  <a:srgbClr val="000000"/>
                </a:solidFill>
                <a:latin typeface="Courier New" panose="02070309020205020404" pitchFamily="49" charset="0"/>
              </a:rPr>
            </a:b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procedure </a:t>
            </a:r>
            <a:r>
              <a:rPr lang="en-US" altLang="en-US" sz="1600" b="1" dirty="0" err="1">
                <a:solidFill>
                  <a:srgbClr val="000000"/>
                </a:solidFill>
                <a:latin typeface="Courier New" panose="02070309020205020404" pitchFamily="49" charset="0"/>
              </a:rPr>
              <a:t>Pn</a:t>
            </a:r>
            <a:r>
              <a:rPr lang="en-US" altLang="en-US" sz="1600" b="1" dirty="0">
                <a:solidFill>
                  <a:srgbClr val="000000"/>
                </a:solidFill>
                <a:latin typeface="Courier New" panose="02070309020205020404" pitchFamily="49" charset="0"/>
              </a:rPr>
              <a:t> (…) {……}</a:t>
            </a:r>
          </a:p>
          <a:p>
            <a:pPr lvl="2">
              <a:lnSpc>
                <a:spcPct val="80000"/>
              </a:lnSpc>
              <a:buFont typeface="Webdings" panose="05030102010509060703" pitchFamily="18" charset="2"/>
              <a:buNone/>
            </a:pPr>
            <a:endParaRPr lang="en-US" altLang="en-US" sz="1600"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  initialization code (…) { … }</a:t>
            </a:r>
          </a:p>
          <a:p>
            <a:pPr lvl="2">
              <a:lnSpc>
                <a:spcPct val="80000"/>
              </a:lnSpc>
              <a:buFont typeface="Webdings" panose="05030102010509060703" pitchFamily="18" charset="2"/>
              <a:buNone/>
            </a:pPr>
            <a:r>
              <a:rPr lang="en-US" altLang="en-US" sz="1600" b="1" dirty="0">
                <a:solidFill>
                  <a:srgbClr val="000000"/>
                </a:solidFill>
                <a:latin typeface="Courier New" panose="02070309020205020404" pitchFamily="49"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30325"/>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mutex = 1</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procedure </a:t>
            </a:r>
            <a:r>
              <a:rPr lang="en-US" altLang="en-US" b="1" i="1" dirty="0"/>
              <a:t>P</a:t>
            </a:r>
            <a:r>
              <a:rPr lang="en-US" altLang="en-US" dirty="0"/>
              <a:t>  is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b="1" dirty="0">
                <a:solidFill>
                  <a:srgbClr val="000000"/>
                </a:solidFill>
                <a:latin typeface="Courier New" panose="02070309020205020404" pitchFamily="49" charset="0"/>
              </a:rPr>
              <a:t>condition x, y;</a:t>
            </a:r>
            <a:endParaRPr lang="en-US" altLang="en-US" dirty="0">
              <a:solidFill>
                <a:srgbClr val="0000FF"/>
              </a:solidFill>
            </a:endParaRPr>
          </a:p>
          <a:p>
            <a:r>
              <a:rPr lang="en-US" altLang="en-US" dirty="0"/>
              <a:t>Two operations are allowed on a condition variable:</a:t>
            </a:r>
          </a:p>
          <a:p>
            <a:pPr lvl="1"/>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 </a:t>
            </a:r>
            <a:r>
              <a:rPr lang="en-US" altLang="en-US" dirty="0"/>
              <a:t>–  a process that invokes the operation is suspended until </a:t>
            </a:r>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p>
          <a:p>
            <a:pPr lvl="1"/>
            <a:r>
              <a:rPr lang="en-US" altLang="en-US" sz="2000" b="1" dirty="0" err="1">
                <a:solidFill>
                  <a:srgbClr val="000000"/>
                </a:solidFill>
                <a:latin typeface="Courier New" panose="02070309020205020404" pitchFamily="49" charset="0"/>
              </a:rPr>
              <a:t>x.signal</a:t>
            </a:r>
            <a:r>
              <a:rPr lang="en-US" altLang="en-US" sz="2000" b="1" dirty="0">
                <a:solidFill>
                  <a:srgbClr val="000000"/>
                </a:solidFill>
                <a:latin typeface="Courier New" panose="02070309020205020404" pitchFamily="49" charset="0"/>
              </a:rPr>
              <a:t>() </a:t>
            </a:r>
            <a:r>
              <a:rPr lang="en-US" altLang="en-US" dirty="0"/>
              <a:t>–</a:t>
            </a:r>
            <a:r>
              <a:rPr lang="en-US" altLang="en-US" dirty="0">
                <a:solidFill>
                  <a:srgbClr val="0000FF"/>
                </a:solidFill>
              </a:rPr>
              <a:t> </a:t>
            </a:r>
            <a:r>
              <a:rPr lang="en-US" altLang="en-US" dirty="0"/>
              <a:t>resumes one of processes</a:t>
            </a:r>
            <a:r>
              <a:rPr lang="en-US" altLang="en-US" dirty="0">
                <a:solidFill>
                  <a:srgbClr val="0000FF"/>
                </a:solidFill>
              </a:rPr>
              <a:t> </a:t>
            </a:r>
            <a:r>
              <a:rPr lang="en-US" altLang="en-US" dirty="0"/>
              <a:t>(if any)</a:t>
            </a:r>
            <a:r>
              <a:rPr lang="en-US" altLang="en-US" dirty="0">
                <a:solidFill>
                  <a:srgbClr val="0000FF"/>
                </a:solidFill>
              </a:rPr>
              <a:t> </a:t>
            </a:r>
            <a:r>
              <a:rPr lang="en-US" altLang="en-US" dirty="0"/>
              <a:t>that</a:t>
            </a:r>
            <a:r>
              <a:rPr lang="en-US" altLang="en-US" dirty="0">
                <a:solidFill>
                  <a:srgbClr val="0000FF"/>
                </a:solidFill>
              </a:rPr>
              <a:t> </a:t>
            </a:r>
            <a:r>
              <a:rPr lang="en-US" altLang="en-US" dirty="0"/>
              <a:t> invoked</a:t>
            </a:r>
            <a:r>
              <a:rPr lang="en-US" altLang="en-US" dirty="0">
                <a:solidFill>
                  <a:srgbClr val="0000FF"/>
                </a:solidFill>
              </a:rPr>
              <a:t>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p>
          <a:p>
            <a:pPr lvl="2"/>
            <a:r>
              <a:rPr lang="en-US" altLang="en-US" dirty="0"/>
              <a:t>If no </a:t>
            </a:r>
            <a:r>
              <a:rPr lang="en-US" altLang="en-US" sz="2000" b="1" dirty="0" err="1">
                <a:solidFill>
                  <a:srgbClr val="000000"/>
                </a:solidFill>
                <a:latin typeface="Courier New" panose="02070309020205020404" pitchFamily="49" charset="0"/>
              </a:rPr>
              <a:t>x.wait</a:t>
            </a:r>
            <a:r>
              <a:rPr lang="en-US" altLang="en-US" sz="2000" b="1" dirty="0">
                <a:solidFill>
                  <a:srgbClr val="000000"/>
                </a:solidFill>
                <a:latin typeface="Courier New" panose="02070309020205020404" pitchFamily="49" charset="0"/>
              </a:rPr>
              <a:t>()</a:t>
            </a:r>
            <a:r>
              <a:rPr lang="en-US" altLang="en-US" sz="2000" dirty="0">
                <a:solidFill>
                  <a:srgbClr val="0000FF"/>
                </a:solidFill>
              </a:rPr>
              <a:t> </a:t>
            </a:r>
            <a:r>
              <a:rPr lang="en-US" altLang="en-US" dirty="0"/>
              <a:t>on the variable, then it has no effect on the variable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75" y="1446213"/>
            <a:ext cx="60102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a:solidFill>
                  <a:srgbClr val="000000"/>
                </a:solidFill>
                <a:latin typeface="Courier New" panose="02070309020205020404" pitchFamily="49" charset="0"/>
                <a:sym typeface="MT Extra" panose="05050102010205020202" pitchFamily="18" charset="2"/>
              </a:rPr>
              <a:t>      x</a:t>
            </a:r>
            <a:r>
              <a:rPr lang="en-US" altLang="en-US" b="1" dirty="0" err="1">
                <a:solidFill>
                  <a:srgbClr val="000000"/>
                </a:solidFill>
                <a:latin typeface="Courier New" panose="02070309020205020404" pitchFamily="49" charset="0"/>
                <a:sym typeface="MT Extra" panose="05050102010205020202" pitchFamily="18" charset="2"/>
              </a:rPr>
              <a:t>.wait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dirty="0"/>
              <a:t>Variables </a:t>
            </a:r>
          </a:p>
          <a:p>
            <a:pPr>
              <a:lnSpc>
                <a:spcPct val="80000"/>
              </a:lnSpc>
              <a:buFont typeface="Monotype Sorts" pitchFamily="-84" charset="2"/>
              <a:buNone/>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mutex;  // (initially  = 1)</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semaphore next;   // (initially  =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 0; // number of processes waiting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inside the monitor</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Each function </a:t>
            </a:r>
            <a:r>
              <a:rPr lang="en-US" altLang="en-US" b="1" i="1" dirty="0"/>
              <a:t>P</a:t>
            </a:r>
            <a:r>
              <a:rPr lang="en-US" altLang="en-US" dirty="0"/>
              <a:t>  will be replaced by</a:t>
            </a:r>
          </a:p>
          <a:p>
            <a:pPr>
              <a:lnSpc>
                <a:spcPct val="80000"/>
              </a:lnSpc>
              <a:tabLst>
                <a:tab pos="1887538" algn="l"/>
                <a:tab pos="2335213" algn="l"/>
                <a:tab pos="2506663" algn="l"/>
              </a:tabLst>
            </a:pPr>
            <a:endParaRPr lang="en-US" altLang="en-US" sz="1600" dirty="0"/>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signal(next)</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b="1" dirty="0">
                <a:solidFill>
                  <a:srgbClr val="000000"/>
                </a:solidFill>
                <a:latin typeface="Courier New" panose="02070309020205020404" pitchFamily="49" charset="0"/>
              </a:rPr>
              <a:t>				signal(mutex);</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dirty="0"/>
              <a:t>Mutual exclusion within a monitor is ensured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dirty="0"/>
              <a:t>For each condition variable </a:t>
            </a:r>
            <a:r>
              <a:rPr lang="en-US" altLang="en-US" b="1" i="1" dirty="0"/>
              <a:t>x</a:t>
            </a:r>
            <a:r>
              <a:rPr lang="en-US" altLang="en-US" dirty="0"/>
              <a:t>, we  have</a:t>
            </a:r>
            <a:r>
              <a:rPr lang="en-US" altLang="en-US" sz="1600" dirty="0"/>
              <a:t>:</a:t>
            </a:r>
          </a:p>
          <a:p>
            <a:pPr>
              <a:lnSpc>
                <a:spcPct val="90000"/>
              </a:lnSpc>
              <a:spcBef>
                <a:spcPct val="15000"/>
              </a:spcBef>
              <a:buFont typeface="Monotype Sorts" pitchFamily="-84" charset="2"/>
              <a:buNone/>
              <a:tabLst>
                <a:tab pos="1828800" algn="l"/>
                <a:tab pos="2217738" algn="l"/>
              </a:tabLst>
            </a:pPr>
            <a:endParaRPr lang="en-US" altLang="en-US" sz="1600" dirty="0"/>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semaphore </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int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 = 0;</a:t>
            </a:r>
            <a:br>
              <a:rPr lang="en-US" altLang="en-US" b="1" dirty="0">
                <a:solidFill>
                  <a:srgbClr val="000000"/>
                </a:solidFill>
                <a:latin typeface="Courier New" panose="02070309020205020404" pitchFamily="49" charset="0"/>
              </a:rPr>
            </a:br>
            <a:endParaRPr lang="en-US" altLang="en-US"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dirty="0"/>
              <a:t>The operation </a:t>
            </a:r>
            <a:r>
              <a:rPr lang="en-US" altLang="en-US" b="1" dirty="0" err="1">
                <a:latin typeface="Courier New" panose="02070309020205020404" pitchFamily="49" charset="0"/>
                <a:cs typeface="Courier New" panose="02070309020205020404" pitchFamily="49" charset="0"/>
              </a:rPr>
              <a:t>x.wait</a:t>
            </a:r>
            <a:r>
              <a:rPr lang="en-US" altLang="en-US" b="1" dirty="0">
                <a:latin typeface="Courier New" panose="02070309020205020404" pitchFamily="49" charset="0"/>
                <a:cs typeface="Courier New" panose="02070309020205020404" pitchFamily="49" charset="0"/>
              </a:rPr>
              <a:t>() </a:t>
            </a:r>
            <a:r>
              <a:rPr lang="en-US" altLang="en-US" dirty="0"/>
              <a:t>can be implemented as</a:t>
            </a:r>
            <a:r>
              <a:rPr lang="en-US" altLang="en-US" sz="1600" dirty="0"/>
              <a:t>:</a:t>
            </a:r>
          </a:p>
          <a:p>
            <a:pPr>
              <a:lnSpc>
                <a:spcPct val="90000"/>
              </a:lnSpc>
              <a:spcBef>
                <a:spcPct val="15000"/>
              </a:spcBef>
              <a:buFont typeface="Monotype Sorts" pitchFamily="-84" charset="2"/>
              <a:buNone/>
              <a:tabLst>
                <a:tab pos="1828800" algn="l"/>
                <a:tab pos="2217738" algn="l"/>
              </a:tabLst>
            </a:pPr>
            <a:r>
              <a:rPr lang="en-US" altLang="en-US" sz="1600" dirty="0"/>
              <a:t>		</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if (</a:t>
            </a:r>
            <a:r>
              <a:rPr lang="en-US" altLang="en-US" b="1" dirty="0" err="1">
                <a:solidFill>
                  <a:srgbClr val="000000"/>
                </a:solidFill>
                <a:latin typeface="Courier New" panose="02070309020205020404" pitchFamily="49" charset="0"/>
              </a:rPr>
              <a:t>next_count</a:t>
            </a:r>
            <a:r>
              <a:rPr lang="en-US" altLang="en-US"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wait(</a:t>
            </a:r>
            <a:r>
              <a:rPr lang="en-US" altLang="en-US" b="1" dirty="0" err="1">
                <a:solidFill>
                  <a:srgbClr val="000000"/>
                </a:solidFill>
                <a:latin typeface="Courier New" panose="02070309020205020404" pitchFamily="49" charset="0"/>
              </a:rPr>
              <a:t>x_sem</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x_count</a:t>
            </a:r>
            <a:r>
              <a:rPr lang="en-US" altLang="en-US"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r>
              <a:rPr lang="en-US" altLang="en-US" dirty="0"/>
              <a:t>Processes P</a:t>
            </a:r>
            <a:r>
              <a:rPr lang="en-US" altLang="en-US" baseline="-25000" dirty="0"/>
              <a:t>0</a:t>
            </a:r>
            <a:r>
              <a:rPr lang="en-US" altLang="en-US" dirty="0"/>
              <a:t> and P</a:t>
            </a:r>
            <a:r>
              <a:rPr lang="en-US" altLang="en-US" baseline="-25000" dirty="0"/>
              <a:t>1</a:t>
            </a:r>
            <a:r>
              <a:rPr lang="en-US" altLang="en-US" dirty="0"/>
              <a:t> are creating child processes using the </a:t>
            </a:r>
            <a:r>
              <a:rPr lang="en-US" altLang="en-US" dirty="0">
                <a:latin typeface="Courier New" panose="02070309020205020404" pitchFamily="49" charset="0"/>
                <a:cs typeface="Courier New" panose="02070309020205020404" pitchFamily="49" charset="0"/>
              </a:rPr>
              <a:t>fork() </a:t>
            </a:r>
            <a:r>
              <a:rPr lang="en-US" altLang="en-US" dirty="0"/>
              <a:t>system call</a:t>
            </a:r>
          </a:p>
          <a:p>
            <a:r>
              <a:rPr lang="en-US" altLang="en-US" dirty="0"/>
              <a:t>Race condition on kernel variable </a:t>
            </a:r>
            <a:r>
              <a:rPr lang="en-US" altLang="en-US" dirty="0" err="1">
                <a:latin typeface="Courier New" panose="02070309020205020404" pitchFamily="49" charset="0"/>
                <a:cs typeface="Courier New" panose="02070309020205020404" pitchFamily="49" charset="0"/>
              </a:rPr>
              <a:t>next_available_pid</a:t>
            </a:r>
            <a:r>
              <a:rPr lang="en-US" altLang="en-US" dirty="0"/>
              <a:t> which represents the next available process identifier (</a:t>
            </a:r>
            <a:r>
              <a:rPr lang="en-US" altLang="en-US" dirty="0" err="1"/>
              <a:t>pid</a:t>
            </a:r>
            <a:r>
              <a:rPr lang="en-US" altLang="en-US" dirty="0"/>
              <a:t>)</a:t>
            </a: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Unless there is a mechanism to prevent P</a:t>
            </a:r>
            <a:r>
              <a:rPr lang="en-US" altLang="en-US" baseline="-25000" dirty="0"/>
              <a:t>0</a:t>
            </a:r>
            <a:r>
              <a:rPr lang="en-US" altLang="en-US" dirty="0"/>
              <a:t> and P</a:t>
            </a:r>
            <a:r>
              <a:rPr lang="en-US" altLang="en-US" baseline="-25000" dirty="0"/>
              <a:t>1</a:t>
            </a:r>
            <a:r>
              <a:rPr lang="en-US" altLang="en-US" dirty="0"/>
              <a:t> from accessing  the variable </a:t>
            </a:r>
            <a:r>
              <a:rPr lang="en-US" altLang="en-US" dirty="0" err="1">
                <a:latin typeface="Courier New" panose="02070309020205020404" pitchFamily="49" charset="0"/>
                <a:cs typeface="Courier New" panose="02070309020205020404" pitchFamily="49" charset="0"/>
              </a:rPr>
              <a:t>next_available_pid</a:t>
            </a:r>
            <a:r>
              <a:rPr lang="en-US" altLang="en-US" dirty="0"/>
              <a:t>  the same </a:t>
            </a:r>
            <a:r>
              <a:rPr lang="en-US" altLang="en-US" dirty="0" err="1"/>
              <a:t>pid</a:t>
            </a:r>
            <a:r>
              <a:rPr lang="en-US" altLang="en-US" dirty="0"/>
              <a:t> could be assigned to two different processes!</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a:t>The operation </a:t>
            </a:r>
            <a:r>
              <a:rPr lang="en-US" altLang="en-US" b="1">
                <a:solidFill>
                  <a:srgbClr val="000000"/>
                </a:solidFill>
                <a:latin typeface="Courier New" panose="02070309020205020404" pitchFamily="49" charset="0"/>
              </a:rPr>
              <a:t>x.signal() </a:t>
            </a:r>
            <a:r>
              <a:rPr lang="en-US" altLang="en-US"/>
              <a:t>can be implemented as:</a:t>
            </a:r>
            <a:br>
              <a:rPr lang="en-US" altLang="en-US"/>
            </a:br>
            <a:endParaRPr lang="en-US" altLang="en-US"/>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if (x_count &gt; 0) {</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signal(x_sem);</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next_count--;</a:t>
            </a:r>
          </a:p>
          <a:p>
            <a:pPr>
              <a:spcBef>
                <a:spcPct val="15000"/>
              </a:spcBef>
              <a:buFont typeface="Monotype Sorts" pitchFamily="-84" charset="2"/>
              <a:buNone/>
              <a:tabLst>
                <a:tab pos="1368425" algn="l"/>
                <a:tab pos="1712913" algn="l"/>
                <a:tab pos="2335213" algn="l"/>
              </a:tabLst>
            </a:pPr>
            <a:r>
              <a:rPr lang="en-US" altLang="en-US" b="1">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a:t>		</a:t>
            </a:r>
            <a:r>
              <a:rPr lang="en-US"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6181631" cy="4545012"/>
          </a:xfrm>
        </p:spPr>
        <p:txBody>
          <a:bodyPr/>
          <a:lstStyle/>
          <a:p>
            <a:r>
              <a:rPr lang="en-US" altLang="en-US" dirty="0"/>
              <a:t>If several processes queued on condition variable </a:t>
            </a:r>
            <a:r>
              <a:rPr lang="en-US" altLang="en-US" sz="2000" b="1" dirty="0">
                <a:latin typeface="Courier New" panose="02070309020205020404" pitchFamily="49" charset="0"/>
                <a:cs typeface="Courier New" panose="02070309020205020404" pitchFamily="49" charset="0"/>
              </a:rPr>
              <a:t>x</a:t>
            </a:r>
            <a:r>
              <a:rPr lang="en-US" altLang="en-US" dirty="0"/>
              <a:t>, and </a:t>
            </a:r>
            <a:r>
              <a:rPr lang="en-US" altLang="en-US" sz="2000" b="1" dirty="0" err="1">
                <a:latin typeface="Courier New" panose="02070309020205020404" pitchFamily="49" charset="0"/>
                <a:cs typeface="Courier New" panose="02070309020205020404" pitchFamily="49" charset="0"/>
              </a:rPr>
              <a:t>x.signal</a:t>
            </a:r>
            <a:r>
              <a:rPr lang="en-US" altLang="en-US" sz="2000" b="1" dirty="0">
                <a:latin typeface="Courier New" panose="02070309020205020404" pitchFamily="49" charset="0"/>
                <a:cs typeface="Courier New" panose="02070309020205020404" pitchFamily="49" charset="0"/>
              </a:rPr>
              <a:t>() </a:t>
            </a:r>
            <a:r>
              <a:rPr lang="en-US" altLang="en-US" dirty="0"/>
              <a:t>is executed, which process should be resumed?</a:t>
            </a:r>
          </a:p>
          <a:p>
            <a:r>
              <a:rPr lang="en-US" altLang="en-US" dirty="0"/>
              <a:t>FCFS frequently not adequate </a:t>
            </a:r>
          </a:p>
          <a:p>
            <a:r>
              <a:rPr lang="en-US" altLang="en-US" dirty="0"/>
              <a:t>Use</a:t>
            </a:r>
            <a:r>
              <a:rPr lang="en-US" altLang="en-US" b="1" dirty="0">
                <a:solidFill>
                  <a:srgbClr val="0000FF"/>
                </a:solidFill>
              </a:rPr>
              <a:t>  </a:t>
            </a:r>
            <a:r>
              <a:rPr lang="en-US" altLang="en-US" dirty="0"/>
              <a:t>the </a:t>
            </a:r>
            <a:r>
              <a:rPr lang="en-US" altLang="en-US" b="1" dirty="0">
                <a:solidFill>
                  <a:srgbClr val="006699"/>
                </a:solidFill>
                <a:latin typeface="+mj-lt"/>
              </a:rPr>
              <a:t>conditional-wait </a:t>
            </a:r>
            <a:r>
              <a:rPr lang="en-US" altLang="en-US" dirty="0"/>
              <a:t>construct of the form   </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(c)</a:t>
            </a:r>
          </a:p>
          <a:p>
            <a:pPr marL="0" indent="0">
              <a:buNone/>
            </a:pPr>
            <a:r>
              <a:rPr lang="en-US" altLang="en-US" sz="2000" b="1" dirty="0">
                <a:latin typeface="Courier New" panose="02070309020205020404" pitchFamily="49" charset="0"/>
                <a:cs typeface="Courier New" panose="02070309020205020404" pitchFamily="49" charset="0"/>
              </a:rPr>
              <a:t>  </a:t>
            </a:r>
            <a:r>
              <a:rPr lang="en-US" altLang="en-US" dirty="0"/>
              <a:t>where:</a:t>
            </a:r>
          </a:p>
          <a:p>
            <a:pPr lvl="1"/>
            <a:r>
              <a:rPr lang="en-US" altLang="en-US" sz="2000" b="1" dirty="0">
                <a:latin typeface="Courier New" panose="02070309020205020404" pitchFamily="49" charset="0"/>
                <a:cs typeface="Courier New" panose="02070309020205020404" pitchFamily="49" charset="0"/>
              </a:rPr>
              <a:t>c</a:t>
            </a:r>
            <a:r>
              <a:rPr lang="en-US" altLang="en-US" dirty="0"/>
              <a:t> is an integer (called the priority number)</a:t>
            </a:r>
            <a:endParaRPr lang="en-US" altLang="en-US" b="1" dirty="0">
              <a:solidFill>
                <a:srgbClr val="0000FF"/>
              </a:solidFill>
            </a:endParaRPr>
          </a:p>
          <a:p>
            <a:pPr lvl="1"/>
            <a:r>
              <a:rPr lang="en-US" altLang="en-US" dirty="0"/>
              <a:t>The process with lowest number (highest priority) is scheduled next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endParaRPr lang="en-US" altLang="en-US" b="1" dirty="0">
              <a:solidFill>
                <a:srgbClr val="000000"/>
              </a:solidFill>
              <a:latin typeface="Courier New" panose="02070309020205020404" pitchFamily="49" charset="0"/>
            </a:endParaRP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R is an instance of  type </a:t>
            </a:r>
            <a:r>
              <a:rPr lang="en-US" altLang="en-US" sz="2000" b="1" dirty="0" err="1">
                <a:solidFill>
                  <a:srgbClr val="000000"/>
                </a:solidFill>
                <a:latin typeface="Courier New" panose="02070309020205020404" pitchFamily="49" charset="0"/>
              </a:rPr>
              <a:t>ResourceAllocator</a:t>
            </a: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buFont typeface="Monotype Sorts" pitchFamily="-84" charset="2"/>
              <a:buNone/>
            </a:pPr>
            <a:endParaRPr lang="en-US" altLang="en-US" sz="1600" dirty="0">
              <a:solidFill>
                <a:srgbClr val="0000FF"/>
              </a:solidFill>
            </a:endParaRPr>
          </a:p>
          <a:p>
            <a:pPr>
              <a:lnSpc>
                <a:spcPct val="80000"/>
              </a:lnSpc>
            </a:pPr>
            <a:r>
              <a:rPr lang="en-US" altLang="en-US" dirty="0"/>
              <a:t>Allocate a single resource among competing processes using priority numbers that specifies  the maximum time a process  plans to use the resource</a:t>
            </a:r>
          </a:p>
          <a:p>
            <a:pPr>
              <a:lnSpc>
                <a:spcPct val="80000"/>
              </a:lnSpc>
            </a:pPr>
            <a:r>
              <a:rPr lang="en-US" altLang="en-US" dirty="0"/>
              <a:t>The process with the shortest time is allocated the resource first</a:t>
            </a:r>
          </a:p>
          <a:p>
            <a:pPr>
              <a:lnSpc>
                <a:spcPct val="80000"/>
              </a:lnSpc>
            </a:pPr>
            <a:r>
              <a:rPr lang="en-US" altLang="en-US" dirty="0"/>
              <a:t>Let R is an instance of  type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(next slide)</a:t>
            </a:r>
          </a:p>
          <a:p>
            <a:pPr>
              <a:lnSpc>
                <a:spcPct val="80000"/>
              </a:lnSpc>
            </a:pPr>
            <a:r>
              <a:rPr lang="en-US" altLang="en-US" dirty="0"/>
              <a:t>Access to </a:t>
            </a:r>
            <a:r>
              <a:rPr lang="en-US" altLang="en-US" sz="2000" b="1" dirty="0" err="1">
                <a:solidFill>
                  <a:srgbClr val="000000"/>
                </a:solidFill>
                <a:latin typeface="Courier New" panose="02070309020205020404" pitchFamily="49" charset="0"/>
              </a:rPr>
              <a:t>ResourceAllocator</a:t>
            </a:r>
            <a:r>
              <a:rPr lang="en-US" altLang="en-US" sz="2000" b="1" dirty="0">
                <a:solidFill>
                  <a:srgbClr val="000000"/>
                </a:solidFill>
                <a:latin typeface="Courier New" panose="02070309020205020404" pitchFamily="49" charset="0"/>
              </a:rPr>
              <a:t> </a:t>
            </a:r>
            <a:r>
              <a:rPr lang="en-US" altLang="en-US" dirty="0"/>
              <a:t>is done via:</a:t>
            </a:r>
          </a:p>
          <a:p>
            <a:pPr>
              <a:lnSpc>
                <a:spcPct val="80000"/>
              </a:lnSpc>
              <a:buFont typeface="Monotype Sorts" pitchFamily="-84" charset="2"/>
              <a:buNone/>
            </a:pPr>
            <a:endParaRPr lang="en-US" altLang="en-US" dirty="0"/>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R.acquire</a:t>
            </a:r>
            <a:r>
              <a:rPr lang="en-US" altLang="en-US" sz="2000" b="1" dirty="0">
                <a:solidFill>
                  <a:srgbClr val="000000"/>
                </a:solidFill>
                <a:latin typeface="Courier New" panose="02070309020205020404" pitchFamily="49" charset="0"/>
              </a:rPr>
              <a:t>(t)</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access the </a:t>
            </a:r>
            <a:r>
              <a:rPr lang="en-US" altLang="en-US" b="1" dirty="0" err="1">
                <a:solidFill>
                  <a:srgbClr val="000000"/>
                </a:solidFill>
                <a:latin typeface="Courier New" panose="02070309020205020404" pitchFamily="49" charset="0"/>
              </a:rPr>
              <a:t>resurce</a:t>
            </a:r>
            <a:r>
              <a:rPr lang="en-US" altLang="en-US"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R.release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dirty="0">
              <a:solidFill>
                <a:srgbClr val="0000FF"/>
              </a:solidFill>
            </a:endParaRPr>
          </a:p>
          <a:p>
            <a:pPr>
              <a:lnSpc>
                <a:spcPct val="80000"/>
              </a:lnSpc>
            </a:pPr>
            <a:r>
              <a:rPr lang="en-US" altLang="en-US" dirty="0"/>
              <a:t>Where </a:t>
            </a:r>
            <a:r>
              <a:rPr lang="en-US" altLang="en-US" sz="2000" b="1" dirty="0">
                <a:solidFill>
                  <a:srgbClr val="000000"/>
                </a:solidFill>
                <a:latin typeface="Courier New" panose="02070309020205020404" pitchFamily="49" charset="0"/>
              </a:rPr>
              <a:t>t</a:t>
            </a:r>
            <a:r>
              <a:rPr lang="en-US" altLang="en-US"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400" dirty="0"/>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monitor </a:t>
            </a:r>
            <a:r>
              <a:rPr lang="en-US" altLang="en-US" sz="1600" b="1" dirty="0" err="1">
                <a:solidFill>
                  <a:srgbClr val="000000"/>
                </a:solidFill>
                <a:latin typeface="Courier New" panose="02070309020205020404" pitchFamily="49" charset="0"/>
              </a:rPr>
              <a:t>ResourceAllocator</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boolean</a:t>
            </a:r>
            <a:r>
              <a:rPr lang="en-US" altLang="en-US" sz="1600"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x.wait</a:t>
            </a:r>
            <a:r>
              <a:rPr lang="en-US" altLang="en-US" sz="1600"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r>
              <a:rPr lang="en-US" altLang="en-US" sz="1600" b="1" dirty="0" err="1">
                <a:solidFill>
                  <a:srgbClr val="000000"/>
                </a:solidFill>
                <a:latin typeface="Courier New" panose="02070309020205020404" pitchFamily="49" charset="0"/>
              </a:rPr>
              <a:t>x.signal</a:t>
            </a: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sz="1600" b="1" dirty="0">
                <a:solidFill>
                  <a:srgbClr val="000000"/>
                </a:solidFill>
                <a:latin typeface="Courier New" panose="02070309020205020404" pitchFamily="49" charset="0"/>
              </a:rPr>
              <a:t>}</a:t>
            </a:r>
            <a:r>
              <a:rPr lang="en-US" altLang="en-US" sz="1600" b="1" dirty="0"/>
              <a:t>	</a:t>
            </a:r>
            <a:r>
              <a:rPr lang="en-US" altLang="en-US" sz="1400" b="1" dirty="0"/>
              <a:t>	</a:t>
            </a:r>
            <a:r>
              <a:rPr lang="en-US" altLang="en-US" sz="1400"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r>
              <a:rPr lang="en-US" altLang="en-US" dirty="0"/>
              <a:t> Usage:</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p>
          <a:p>
            <a:r>
              <a:rPr lang="en-US" altLang="en-US" b="1" dirty="0">
                <a:latin typeface="Courier New" panose="02070309020205020404" pitchFamily="49" charset="0"/>
                <a:cs typeface="Courier New" panose="02070309020205020404" pitchFamily="49" charset="0"/>
              </a:rPr>
              <a:t> </a:t>
            </a:r>
            <a:r>
              <a:rPr lang="en-US" altLang="en-US" dirty="0"/>
              <a:t>Incorrect use of monitor operations</a:t>
            </a:r>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dirty="0"/>
              <a:t>Processes may have to wait indefinitely while trying to acquire a synchronization tool such as a mutex lock or semaphore.</a:t>
            </a:r>
          </a:p>
          <a:p>
            <a:r>
              <a:rPr lang="en-US" altLang="en-US" dirty="0"/>
              <a:t>Waiting indefinitely violates the progress and bounded-waiting criteria discussed at the beginning of this chapter.</a:t>
            </a:r>
          </a:p>
          <a:p>
            <a:r>
              <a:rPr lang="en-US" altLang="en-US" b="1" dirty="0"/>
              <a:t>Liveness</a:t>
            </a:r>
            <a:r>
              <a:rPr lang="en-US" altLang="en-US" dirty="0"/>
              <a:t> refers to a set of properties that a system must satisfy to ensure processes make progress.</a:t>
            </a:r>
          </a:p>
          <a:p>
            <a:r>
              <a:rPr lang="en-US" altLang="en-US" dirty="0"/>
              <a:t>Indefinite waiting is an example of a liveness failure.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b="1" dirty="0">
                <a:solidFill>
                  <a:srgbClr val="006699"/>
                </a:solidFill>
                <a:latin typeface="+mj-lt"/>
              </a:rPr>
              <a:t>Deadlock</a:t>
            </a:r>
            <a:r>
              <a:rPr lang="en-US" altLang="en-US" b="1" dirty="0">
                <a:solidFill>
                  <a:srgbClr val="3366FF"/>
                </a:solidFill>
              </a:rPr>
              <a:t> </a:t>
            </a:r>
            <a:r>
              <a:rPr lang="en-US" altLang="en-US" dirty="0"/>
              <a:t>– two or more processes are waiting indefinitely for an event that can be caused by only one of the waiting processes</a:t>
            </a:r>
          </a:p>
          <a:p>
            <a:pPr>
              <a:lnSpc>
                <a:spcPct val="90000"/>
              </a:lnSpc>
              <a:tabLst>
                <a:tab pos="1882775" algn="ctr"/>
                <a:tab pos="4568825" algn="ctr"/>
              </a:tabLst>
            </a:pPr>
            <a:r>
              <a:rPr lang="en-US" altLang="en-US" dirty="0">
                <a:solidFill>
                  <a:srgbClr val="000000"/>
                </a:solidFill>
              </a:rPr>
              <a:t>Let </a:t>
            </a:r>
            <a:r>
              <a:rPr lang="en-US" altLang="en-US" sz="2000" b="1" i="1" dirty="0">
                <a:solidFill>
                  <a:srgbClr val="000000"/>
                </a:solidFill>
                <a:latin typeface="Courier New" panose="02070309020205020404" pitchFamily="49" charset="0"/>
              </a:rPr>
              <a:t>S</a:t>
            </a:r>
            <a:r>
              <a:rPr lang="en-US" altLang="en-US" dirty="0">
                <a:solidFill>
                  <a:srgbClr val="000000"/>
                </a:solidFill>
              </a:rPr>
              <a:t> and</a:t>
            </a:r>
            <a:r>
              <a:rPr lang="en-US" altLang="en-US" sz="1600" b="1" dirty="0">
                <a:solidFill>
                  <a:srgbClr val="000000"/>
                </a:solidFill>
                <a:latin typeface="Courier New" panose="02070309020205020404" pitchFamily="49" charset="0"/>
              </a:rPr>
              <a:t> </a:t>
            </a:r>
            <a:r>
              <a:rPr lang="en-US" altLang="en-US" sz="2000" b="1" i="1" dirty="0">
                <a:solidFill>
                  <a:srgbClr val="000000"/>
                </a:solidFill>
                <a:latin typeface="Courier New" panose="02070309020205020404" pitchFamily="49" charset="0"/>
              </a:rPr>
              <a:t>Q</a:t>
            </a:r>
            <a:r>
              <a:rPr lang="en-US" altLang="en-US" sz="1600" b="1" dirty="0">
                <a:solidFill>
                  <a:srgbClr val="000000"/>
                </a:solidFill>
                <a:latin typeface="Courier New" panose="02070309020205020404" pitchFamily="49" charset="0"/>
              </a:rPr>
              <a:t> </a:t>
            </a:r>
            <a:r>
              <a:rPr lang="en-US" altLang="en-US" dirty="0">
                <a:solidFill>
                  <a:srgbClr val="000000"/>
                </a:solidFill>
              </a:rPr>
              <a:t>be </a:t>
            </a:r>
            <a:r>
              <a:rPr lang="en-US" altLang="en-US" dirty="0"/>
              <a:t>two semaphores initialized to 1</a:t>
            </a:r>
          </a:p>
          <a:p>
            <a:pPr>
              <a:lnSpc>
                <a:spcPct val="90000"/>
              </a:lnSpc>
              <a:buFont typeface="Monotype Sorts" pitchFamily="-84" charset="2"/>
              <a:buNone/>
              <a:tabLst>
                <a:tab pos="1882775" algn="ctr"/>
                <a:tab pos="4568825" algn="ctr"/>
              </a:tabLst>
            </a:pPr>
            <a:r>
              <a:rPr lang="en-US" altLang="en-US" i="1" dirty="0">
                <a:solidFill>
                  <a:srgbClr val="000000"/>
                </a:solidFill>
              </a:rPr>
              <a:t>		        P</a:t>
            </a:r>
            <a:r>
              <a:rPr lang="en-US" altLang="en-US" baseline="-25000" dirty="0">
                <a:solidFill>
                  <a:srgbClr val="000000"/>
                </a:solidFill>
              </a:rPr>
              <a:t>0</a:t>
            </a:r>
            <a:r>
              <a:rPr lang="en-US" altLang="en-US" dirty="0">
                <a:solidFill>
                  <a:srgbClr val="000000"/>
                </a:solidFill>
              </a:rPr>
              <a:t>	                            </a:t>
            </a:r>
            <a:r>
              <a:rPr lang="en-US" altLang="en-US" i="1" dirty="0">
                <a:solidFill>
                  <a:srgbClr val="000000"/>
                </a:solidFill>
              </a:rPr>
              <a:t>P</a:t>
            </a:r>
            <a:r>
              <a:rPr lang="en-US" altLang="en-US" baseline="-25000" dirty="0">
                <a:solidFill>
                  <a:srgbClr val="000000"/>
                </a:solidFill>
              </a:rPr>
              <a:t>1</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sz="1600"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sz="1600"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sz="1600" b="1" dirty="0">
              <a:solidFill>
                <a:srgbClr val="000000"/>
              </a:solidFill>
              <a:latin typeface="Courier New" panose="02070309020205020404" pitchFamily="49" charset="0"/>
            </a:endParaRPr>
          </a:p>
          <a:p>
            <a:pPr>
              <a:lnSpc>
                <a:spcPct val="90000"/>
              </a:lnSpc>
              <a:tabLst>
                <a:tab pos="1882775" algn="ctr"/>
                <a:tab pos="4568825" algn="ctr"/>
              </a:tabLst>
            </a:pPr>
            <a:r>
              <a:rPr lang="en-US" altLang="en-US" dirty="0">
                <a:sym typeface="MT Extra" panose="05050102010205020202" pitchFamily="18" charset="2"/>
              </a:rPr>
              <a:t>Consider if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wait(S) 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wait(Q). When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executes wait(Q), it must wait until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executes signal(Q)</a:t>
            </a:r>
          </a:p>
          <a:p>
            <a:pPr>
              <a:lnSpc>
                <a:spcPct val="90000"/>
              </a:lnSpc>
              <a:tabLst>
                <a:tab pos="1882775" algn="ctr"/>
                <a:tab pos="4568825" algn="ctr"/>
              </a:tabLst>
            </a:pPr>
            <a:r>
              <a:rPr lang="en-US" altLang="en-US" dirty="0">
                <a:sym typeface="MT Extra" panose="05050102010205020202" pitchFamily="18" charset="2"/>
              </a:rPr>
              <a:t>However,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is waiting until </a:t>
            </a:r>
            <a:r>
              <a:rPr lang="en-US" altLang="en-US" i="1" dirty="0">
                <a:solidFill>
                  <a:srgbClr val="000000"/>
                </a:solidFill>
              </a:rPr>
              <a:t>P</a:t>
            </a:r>
            <a:r>
              <a:rPr lang="en-US" altLang="en-US" baseline="-25000" dirty="0">
                <a:solidFill>
                  <a:srgbClr val="000000"/>
                </a:solidFill>
              </a:rPr>
              <a:t>0</a:t>
            </a:r>
            <a:r>
              <a:rPr lang="en-US" altLang="en-US" dirty="0">
                <a:sym typeface="MT Extra" panose="05050102010205020202" pitchFamily="18" charset="2"/>
              </a:rPr>
              <a:t> execute signal(S).</a:t>
            </a:r>
          </a:p>
          <a:p>
            <a:pPr>
              <a:lnSpc>
                <a:spcPct val="90000"/>
              </a:lnSpc>
              <a:tabLst>
                <a:tab pos="1882775" algn="ctr"/>
                <a:tab pos="4568825" algn="ctr"/>
              </a:tabLst>
            </a:pPr>
            <a:r>
              <a:rPr lang="en-US" altLang="en-US" dirty="0">
                <a:sym typeface="MT Extra" panose="05050102010205020202" pitchFamily="18" charset="2"/>
              </a:rPr>
              <a:t>Since these signal() operations will never be executed, </a:t>
            </a:r>
            <a:r>
              <a:rPr lang="en-US" altLang="en-US" i="1" dirty="0">
                <a:solidFill>
                  <a:srgbClr val="000000"/>
                </a:solidFill>
              </a:rPr>
              <a:t>P</a:t>
            </a:r>
            <a:r>
              <a:rPr lang="en-US" altLang="en-US" baseline="-25000" dirty="0">
                <a:solidFill>
                  <a:srgbClr val="000000"/>
                </a:solidFill>
              </a:rPr>
              <a:t>0 </a:t>
            </a:r>
            <a:r>
              <a:rPr lang="en-US" altLang="en-US" dirty="0">
                <a:sym typeface="MT Extra" panose="05050102010205020202" pitchFamily="18" charset="2"/>
              </a:rPr>
              <a:t>and </a:t>
            </a:r>
            <a:r>
              <a:rPr lang="en-US" altLang="en-US" i="1" dirty="0">
                <a:solidFill>
                  <a:srgbClr val="000000"/>
                </a:solidFill>
              </a:rPr>
              <a:t>P</a:t>
            </a:r>
            <a:r>
              <a:rPr lang="en-US" altLang="en-US" baseline="-25000" dirty="0">
                <a:solidFill>
                  <a:srgbClr val="000000"/>
                </a:solidFill>
              </a:rPr>
              <a:t>1 </a:t>
            </a:r>
            <a:r>
              <a:rPr lang="en-US" altLang="en-US" dirty="0">
                <a:sym typeface="MT Extra" panose="05050102010205020202" pitchFamily="18" charset="2"/>
              </a:rPr>
              <a:t>are </a:t>
            </a:r>
            <a:r>
              <a:rPr lang="en-US" altLang="en-US" b="1" dirty="0">
                <a:sym typeface="MT Extra" panose="05050102010205020202" pitchFamily="18" charset="2"/>
              </a:rPr>
              <a:t>deadlocked</a:t>
            </a:r>
            <a:r>
              <a:rPr lang="en-US" altLang="en-US" dirty="0">
                <a:sym typeface="MT Extra" panose="05050102010205020202" pitchFamily="18" charset="2"/>
              </a:rPr>
              <a:t>.</a:t>
            </a: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Other forms of deadlock:</a:t>
            </a:r>
            <a:endParaRPr lang="en-US" altLang="en-US" sz="1600" dirty="0">
              <a:latin typeface="Courier New" panose="02070309020205020404" pitchFamily="49" charset="0"/>
            </a:endParaRPr>
          </a:p>
          <a:p>
            <a:pPr>
              <a:lnSpc>
                <a:spcPct val="90000"/>
              </a:lnSpc>
              <a:tabLst>
                <a:tab pos="1882775" algn="ctr"/>
                <a:tab pos="4568825" algn="ctr"/>
              </a:tabLst>
            </a:pPr>
            <a:r>
              <a:rPr lang="en-US" altLang="en-US" b="1" dirty="0">
                <a:sym typeface="MT Extra" panose="05050102010205020202" pitchFamily="18" charset="2"/>
              </a:rPr>
              <a:t>Starvation</a:t>
            </a:r>
            <a:r>
              <a:rPr lang="en-US" altLang="en-US" dirty="0">
                <a:sym typeface="MT Extra" panose="05050102010205020202" pitchFamily="18" charset="2"/>
              </a:rPr>
              <a:t> </a:t>
            </a:r>
            <a:r>
              <a:rPr lang="en-US" altLang="en-US" dirty="0"/>
              <a:t>– indefinite blocking  </a:t>
            </a:r>
          </a:p>
          <a:p>
            <a:pPr lvl="1">
              <a:lnSpc>
                <a:spcPct val="90000"/>
              </a:lnSpc>
              <a:tabLst>
                <a:tab pos="1882775" algn="ctr"/>
                <a:tab pos="4568825" algn="ctr"/>
              </a:tabLst>
            </a:pPr>
            <a:r>
              <a:rPr lang="en-US" altLang="en-US" dirty="0"/>
              <a:t>A process may never be removed from the semaphore queue in which it is suspended</a:t>
            </a:r>
          </a:p>
          <a:p>
            <a:pPr>
              <a:lnSpc>
                <a:spcPct val="90000"/>
              </a:lnSpc>
              <a:tabLst>
                <a:tab pos="1882775" algn="ctr"/>
                <a:tab pos="4568825" algn="ctr"/>
              </a:tabLst>
            </a:pPr>
            <a:r>
              <a:rPr lang="en-US" altLang="en-US" b="1" dirty="0"/>
              <a:t>Priority Inversion</a:t>
            </a:r>
            <a:r>
              <a:rPr lang="en-US" altLang="en-US" dirty="0"/>
              <a:t> – Scheduling problem when lower-priority process holds a lock needed by higher-priority process</a:t>
            </a:r>
          </a:p>
          <a:p>
            <a:pPr lvl="1">
              <a:tabLst>
                <a:tab pos="1882775" algn="ctr"/>
                <a:tab pos="4568825" algn="ctr"/>
              </a:tabLst>
            </a:pPr>
            <a:r>
              <a:rPr lang="en-US" altLang="en-US" dirty="0"/>
              <a:t>Solved via </a:t>
            </a:r>
            <a:r>
              <a:rPr lang="en-US" altLang="en-US" b="1" dirty="0"/>
              <a:t>priority-inheritance protocol</a:t>
            </a:r>
            <a:br>
              <a:rPr lang="en-US" altLang="en-US" b="1" dirty="0"/>
            </a:b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t>Liveness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349743" cy="4433523"/>
          </a:xfrm>
        </p:spPr>
        <p:txBody>
          <a:bodyPr/>
          <a:lstStyle/>
          <a:p>
            <a:r>
              <a:rPr lang="en-US" altLang="en-US" dirty="0"/>
              <a:t>Consider system of </a:t>
            </a:r>
            <a:r>
              <a:rPr lang="en-US" altLang="en-US" b="1" i="1" dirty="0"/>
              <a:t>n</a:t>
            </a:r>
            <a:r>
              <a:rPr lang="en-US" altLang="en-US" b="1" dirty="0"/>
              <a:t> </a:t>
            </a:r>
            <a:r>
              <a:rPr lang="en-US" altLang="en-US" dirty="0"/>
              <a:t>processes {</a:t>
            </a:r>
            <a:r>
              <a:rPr lang="en-US" altLang="en-US" b="1" i="1" dirty="0"/>
              <a:t>p</a:t>
            </a:r>
            <a:r>
              <a:rPr lang="en-US" altLang="en-US" b="1" i="1" baseline="-25000" dirty="0"/>
              <a:t>0</a:t>
            </a:r>
            <a:r>
              <a:rPr lang="en-US" altLang="en-US" b="1" i="1" dirty="0"/>
              <a:t>, p</a:t>
            </a:r>
            <a:r>
              <a:rPr lang="en-US" altLang="en-US" b="1" i="1" baseline="-25000" dirty="0"/>
              <a:t>1</a:t>
            </a:r>
            <a:r>
              <a:rPr lang="en-US" altLang="en-US" b="1" i="1" dirty="0"/>
              <a:t>, … p</a:t>
            </a:r>
            <a:r>
              <a:rPr lang="en-US" altLang="en-US" b="1" i="1" baseline="-25000" dirty="0"/>
              <a:t>n-1</a:t>
            </a:r>
            <a:r>
              <a:rPr lang="en-US" altLang="en-US" dirty="0"/>
              <a:t>}</a:t>
            </a:r>
          </a:p>
          <a:p>
            <a:r>
              <a:rPr lang="en-US" altLang="en-US" dirty="0"/>
              <a:t>Each process has </a:t>
            </a:r>
            <a:r>
              <a:rPr lang="en-US" altLang="en-US" b="1" dirty="0">
                <a:solidFill>
                  <a:srgbClr val="006699"/>
                </a:solidFill>
                <a:latin typeface="+mj-lt"/>
              </a:rPr>
              <a:t>critical section </a:t>
            </a:r>
            <a:r>
              <a:rPr lang="en-US" altLang="en-US" dirty="0"/>
              <a:t>segment of code</a:t>
            </a:r>
          </a:p>
          <a:p>
            <a:pPr lvl="1"/>
            <a:r>
              <a:rPr lang="en-US" altLang="en-US" dirty="0"/>
              <a:t>Process may be changing common variables, updating table, writing file, etc.</a:t>
            </a:r>
          </a:p>
          <a:p>
            <a:pPr lvl="1"/>
            <a:r>
              <a:rPr lang="en-US" altLang="en-US" dirty="0"/>
              <a:t>When one process in critical section, no other may be in its critical section</a:t>
            </a:r>
          </a:p>
          <a:p>
            <a:r>
              <a:rPr lang="en-US" altLang="en-US" b="1" i="1" dirty="0"/>
              <a:t>Critical section problem </a:t>
            </a:r>
            <a:r>
              <a:rPr lang="en-US" altLang="en-US" dirty="0"/>
              <a:t>is to design protocol to solve this</a:t>
            </a:r>
          </a:p>
          <a:p>
            <a:r>
              <a:rPr lang="en-US" altLang="en-US" dirty="0"/>
              <a:t>Each process must ask permission to enter critical section in </a:t>
            </a:r>
            <a:r>
              <a:rPr lang="en-US" altLang="en-US" b="1" dirty="0">
                <a:solidFill>
                  <a:srgbClr val="006699"/>
                </a:solidFill>
                <a:latin typeface="+mj-lt"/>
              </a:rPr>
              <a:t>entry</a:t>
            </a:r>
            <a:r>
              <a:rPr lang="en-US" altLang="en-US" b="1" dirty="0">
                <a:solidFill>
                  <a:srgbClr val="3366FF"/>
                </a:solidFill>
              </a:rPr>
              <a:t> </a:t>
            </a:r>
            <a:r>
              <a:rPr lang="en-US" altLang="en-US" b="1" dirty="0">
                <a:solidFill>
                  <a:srgbClr val="006699"/>
                </a:solidFill>
                <a:latin typeface="+mj-lt"/>
              </a:rPr>
              <a:t>section</a:t>
            </a:r>
            <a:r>
              <a:rPr lang="en-US" altLang="en-US" dirty="0"/>
              <a:t>, may follow critical section with </a:t>
            </a:r>
            <a:r>
              <a:rPr lang="en-US" altLang="en-US" b="1" dirty="0">
                <a:solidFill>
                  <a:srgbClr val="006699"/>
                </a:solidFill>
                <a:latin typeface="+mj-lt"/>
              </a:rPr>
              <a:t>exit section</a:t>
            </a:r>
            <a:r>
              <a:rPr lang="en-US" altLang="en-US" dirty="0"/>
              <a:t>, then </a:t>
            </a:r>
            <a:r>
              <a:rPr lang="en-US" altLang="en-US"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a:t>General structure of process </a:t>
            </a:r>
            <a:r>
              <a:rPr lang="en-US" altLang="en-US" b="1" i="1"/>
              <a:t>P</a:t>
            </a:r>
            <a:r>
              <a:rPr lang="en-US" altLang="en-US" b="1" i="1" baseline="-25000"/>
              <a:t>i  </a:t>
            </a:r>
            <a:endParaRPr lang="en-US" altLang="en-US"/>
          </a:p>
          <a:p>
            <a:endParaRPr lang="en-US" altLang="en-US" b="1">
              <a:solidFill>
                <a:srgbClr val="0000FF"/>
              </a:solidFill>
            </a:endParaRPr>
          </a:p>
        </p:txBody>
      </p:sp>
      <p:pic>
        <p:nvPicPr>
          <p:cNvPr id="3" name="Picture 2" descr="Text&#10;&#10;Description automatically generated">
            <a:extLst>
              <a:ext uri="{FF2B5EF4-FFF2-40B4-BE49-F238E27FC236}">
                <a16:creationId xmlns:a16="http://schemas.microsoft.com/office/drawing/2014/main" id="{28575814-05D6-4140-9987-D9F185C76491}"/>
              </a:ext>
            </a:extLst>
          </p:cNvPr>
          <p:cNvPicPr>
            <a:picLocks noChangeAspect="1"/>
          </p:cNvPicPr>
          <p:nvPr/>
        </p:nvPicPr>
        <p:blipFill>
          <a:blip r:embed="rId2"/>
          <a:stretch>
            <a:fillRect/>
          </a:stretch>
        </p:blipFill>
        <p:spPr>
          <a:xfrm>
            <a:off x="1979960" y="1943901"/>
            <a:ext cx="2592040" cy="2515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Problem (Cont.)</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b="1" dirty="0">
                <a:solidFill>
                  <a:srgbClr val="006699"/>
                </a:solidFill>
                <a:latin typeface="+mj-lt"/>
              </a:rPr>
              <a:t>Mutual Exclusion </a:t>
            </a:r>
            <a:r>
              <a:rPr lang="en-US" altLang="en-US" dirty="0"/>
              <a:t>- If process </a:t>
            </a:r>
            <a:r>
              <a:rPr lang="en-US" altLang="en-US" b="1" i="1" dirty="0"/>
              <a:t>P</a:t>
            </a:r>
            <a:r>
              <a:rPr lang="en-US" altLang="en-US" b="1" i="1" baseline="-25000" dirty="0"/>
              <a:t>i</a:t>
            </a:r>
            <a:r>
              <a:rPr lang="en-US" altLang="en-US" b="1" dirty="0"/>
              <a:t> </a:t>
            </a:r>
            <a:r>
              <a:rPr lang="en-US" altLang="en-US" dirty="0"/>
              <a:t>is executing in its critical section, then no other processes can be executing in their critical sections</a:t>
            </a:r>
          </a:p>
          <a:p>
            <a:pPr marL="342900" indent="-342900">
              <a:buFont typeface="Monotype Sorts" pitchFamily="-84" charset="2"/>
              <a:buAutoNum type="arabicPeriod"/>
            </a:pPr>
            <a:r>
              <a:rPr lang="en-US" altLang="en-US" b="1" dirty="0">
                <a:solidFill>
                  <a:srgbClr val="006699"/>
                </a:solidFill>
                <a:latin typeface="+mj-lt"/>
              </a:rPr>
              <a:t>Progress</a:t>
            </a:r>
            <a:r>
              <a:rPr lang="en-US" altLang="en-US" b="1" dirty="0"/>
              <a:t> </a:t>
            </a:r>
            <a:r>
              <a:rPr lang="en-US" altLang="en-US"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b="1" dirty="0">
                <a:solidFill>
                  <a:srgbClr val="006699"/>
                </a:solidFill>
              </a:rPr>
              <a:t>Bounded Waiting </a:t>
            </a:r>
            <a:r>
              <a:rPr lang="en-US" altLang="en-US" dirty="0"/>
              <a:t>- A bound must exist on the number of times that other processes are allowed to enter their critical sections after a process has made a request to enter its critical section and before that request is granted</a:t>
            </a:r>
            <a:r>
              <a:rPr lang="en-US" altLang="en-US" dirty="0">
                <a:solidFill>
                  <a:srgbClr val="993300"/>
                </a:solidFill>
              </a:rPr>
              <a:t> </a:t>
            </a:r>
            <a:endParaRPr lang="en-US" altLang="en-US" dirty="0"/>
          </a:p>
          <a:p>
            <a:pPr lvl="1">
              <a:buSzPct val="125000"/>
            </a:pPr>
            <a:r>
              <a:rPr lang="en-US" altLang="en-US" dirty="0"/>
              <a:t>Assume that each process executes at a nonzero speed </a:t>
            </a:r>
          </a:p>
          <a:p>
            <a:pPr lvl="1">
              <a:buSzPct val="125000"/>
            </a:pPr>
            <a:r>
              <a:rPr lang="en-US" altLang="en-US" dirty="0"/>
              <a:t>No assumption concerning </a:t>
            </a:r>
            <a:r>
              <a:rPr lang="en-US" altLang="en-US" b="1" dirty="0">
                <a:solidFill>
                  <a:srgbClr val="006699"/>
                </a:solidFill>
                <a:latin typeface="+mj-lt"/>
              </a:rPr>
              <a:t>relative speed </a:t>
            </a:r>
            <a:r>
              <a:rPr lang="en-US" altLang="en-US" dirty="0"/>
              <a:t>of the</a:t>
            </a:r>
            <a:r>
              <a:rPr lang="en-US" altLang="en-US" b="1" dirty="0"/>
              <a:t> </a:t>
            </a:r>
            <a:r>
              <a:rPr lang="en-US" altLang="en-US" b="1" i="1" dirty="0">
                <a:solidFill>
                  <a:srgbClr val="000000"/>
                </a:solidFill>
              </a:rPr>
              <a:t>n</a:t>
            </a:r>
            <a:r>
              <a:rPr lang="en-US" altLang="en-US" b="1" dirty="0">
                <a:solidFill>
                  <a:srgbClr val="000000"/>
                </a:solidFill>
              </a:rPr>
              <a:t> </a:t>
            </a:r>
            <a:r>
              <a:rPr lang="en-US" altLang="en-US" dirty="0"/>
              <a:t>processes</a:t>
            </a:r>
          </a:p>
        </p:txBody>
      </p:sp>
      <p:sp>
        <p:nvSpPr>
          <p:cNvPr id="2" name="TextBox 1"/>
          <p:cNvSpPr txBox="1"/>
          <p:nvPr/>
        </p:nvSpPr>
        <p:spPr>
          <a:xfrm>
            <a:off x="943902" y="1143003"/>
            <a:ext cx="7197208" cy="369332"/>
          </a:xfrm>
          <a:prstGeom prst="rect">
            <a:avLst/>
          </a:prstGeom>
          <a:noFill/>
        </p:spPr>
        <p:txBody>
          <a:bodyPr wrap="square" rtlCol="0">
            <a:spAutoFit/>
          </a:bodyPr>
          <a:lstStyle/>
          <a:p>
            <a:r>
              <a:rPr lang="en-US" altLang="en-US" dirty="0"/>
              <a:t>Requirements for solution to critical-section problem</a:t>
            </a:r>
            <a:endParaRPr lang="en-US" dirty="0"/>
          </a:p>
        </p:txBody>
      </p:sp>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1079749"/>
          </a:xfrm>
        </p:spPr>
        <p:txBody>
          <a:bodyPr/>
          <a:lstStyle/>
          <a:p>
            <a:r>
              <a:rPr lang="en-US" altLang="en-US" dirty="0"/>
              <a:t>Entry section:  disable interrupts</a:t>
            </a:r>
          </a:p>
          <a:p>
            <a:r>
              <a:rPr lang="en-US" altLang="en-US" dirty="0"/>
              <a:t>Exit section:  enable  interrupts</a:t>
            </a:r>
          </a:p>
          <a:p>
            <a:r>
              <a:rPr lang="en-US" altLang="en-US" dirty="0"/>
              <a:t>Will this solve the problem?</a:t>
            </a:r>
          </a:p>
          <a:p>
            <a:pPr marL="0" indent="0">
              <a:buNone/>
            </a:pPr>
            <a:endParaRPr lang="en-US" altLang="en-US" dirty="0"/>
          </a:p>
          <a:p>
            <a:endParaRPr lang="en-US" altLang="en-US" dirty="0"/>
          </a:p>
        </p:txBody>
      </p:sp>
      <p:sp>
        <p:nvSpPr>
          <p:cNvPr id="2" name="TextBox 1">
            <a:extLst>
              <a:ext uri="{FF2B5EF4-FFF2-40B4-BE49-F238E27FC236}">
                <a16:creationId xmlns:a16="http://schemas.microsoft.com/office/drawing/2014/main" id="{00204EAF-EBED-4BD8-A709-62EA006EC0AF}"/>
              </a:ext>
            </a:extLst>
          </p:cNvPr>
          <p:cNvSpPr txBox="1"/>
          <p:nvPr/>
        </p:nvSpPr>
        <p:spPr>
          <a:xfrm>
            <a:off x="746445" y="2258007"/>
            <a:ext cx="6614631"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 critical section is code that runs for an hour?</a:t>
            </a:r>
          </a:p>
        </p:txBody>
      </p:sp>
      <p:sp>
        <p:nvSpPr>
          <p:cNvPr id="3" name="TextBox 2">
            <a:extLst>
              <a:ext uri="{FF2B5EF4-FFF2-40B4-BE49-F238E27FC236}">
                <a16:creationId xmlns:a16="http://schemas.microsoft.com/office/drawing/2014/main" id="{A3747BF1-0BE2-4FC9-8809-5015AE398B0C}"/>
              </a:ext>
            </a:extLst>
          </p:cNvPr>
          <p:cNvSpPr txBox="1"/>
          <p:nvPr/>
        </p:nvSpPr>
        <p:spPr>
          <a:xfrm>
            <a:off x="755776" y="2640562"/>
            <a:ext cx="7307129" cy="369332"/>
          </a:xfrm>
          <a:prstGeom prst="rect">
            <a:avLst/>
          </a:prstGeom>
          <a:noFill/>
        </p:spPr>
        <p:txBody>
          <a:bodyPr wrap="non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Can some processes starve – never enter their critical section.</a:t>
            </a:r>
          </a:p>
        </p:txBody>
      </p:sp>
      <p:sp>
        <p:nvSpPr>
          <p:cNvPr id="4" name="TextBox 3">
            <a:extLst>
              <a:ext uri="{FF2B5EF4-FFF2-40B4-BE49-F238E27FC236}">
                <a16:creationId xmlns:a16="http://schemas.microsoft.com/office/drawing/2014/main" id="{E8AD53CC-1B62-467C-9616-E429877C3F20}"/>
              </a:ext>
            </a:extLst>
          </p:cNvPr>
          <p:cNvSpPr txBox="1"/>
          <p:nvPr/>
        </p:nvSpPr>
        <p:spPr>
          <a:xfrm>
            <a:off x="755776" y="3051108"/>
            <a:ext cx="4139375" cy="369332"/>
          </a:xfrm>
          <a:prstGeom prst="rect">
            <a:avLst/>
          </a:prstGeom>
          <a:noFill/>
        </p:spPr>
        <p:txBody>
          <a:bodyPr wrap="square" rtlCol="0">
            <a:spAutoFit/>
          </a:bodyPr>
          <a:lstStyle/>
          <a:p>
            <a:pPr marL="741363" lvl="1" indent="-285750">
              <a:buClr>
                <a:srgbClr val="CC6600"/>
              </a:buClr>
              <a:buSzPct val="110000"/>
              <a:buFont typeface="Arial" panose="020B0604020202020204" pitchFamily="34" charset="0"/>
              <a:buChar char="•"/>
            </a:pPr>
            <a:r>
              <a:rPr lang="en-US" altLang="en-US" dirty="0">
                <a:latin typeface="+mn-lt"/>
              </a:rPr>
              <a:t>What if there are two CPUs?</a:t>
            </a: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16778</TotalTime>
  <Words>3946</Words>
  <Application>Microsoft Office PowerPoint</Application>
  <PresentationFormat>全屏显示(4:3)</PresentationFormat>
  <Paragraphs>578</Paragraphs>
  <Slides>59</Slides>
  <Notes>40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59</vt:i4>
      </vt:variant>
    </vt:vector>
  </HeadingPairs>
  <TitlesOfParts>
    <vt:vector size="69" baseType="lpstr">
      <vt:lpstr>Helvetica</vt:lpstr>
      <vt:lpstr>Monotype Sorts</vt:lpstr>
      <vt:lpstr>Arial</vt:lpstr>
      <vt:lpstr>Courier New</vt:lpstr>
      <vt:lpstr>MT Extra</vt:lpstr>
      <vt:lpstr>Times New Roman</vt:lpstr>
      <vt:lpstr>Verdana</vt:lpstr>
      <vt:lpstr>Webdings</vt:lpstr>
      <vt:lpstr>Wingdings</vt:lpstr>
      <vt:lpstr>os-8</vt:lpstr>
      <vt:lpstr>Chapter 6 Synchronization Tools</vt:lpstr>
      <vt:lpstr>Outline</vt:lpstr>
      <vt:lpstr>Objectives</vt:lpstr>
      <vt:lpstr>Background</vt:lpstr>
      <vt:lpstr>Race Condition</vt:lpstr>
      <vt:lpstr>Critical Section Problem</vt:lpstr>
      <vt:lpstr>Critical Section</vt:lpstr>
      <vt:lpstr>Critical-Section Problem (Cont.)</vt:lpstr>
      <vt:lpstr>Interrupt-based Solution</vt:lpstr>
      <vt:lpstr>Software Solution 1</vt:lpstr>
      <vt:lpstr>Algorithm for Process Pi</vt:lpstr>
      <vt:lpstr>Correctness of the Software Solution </vt:lpstr>
      <vt:lpstr>Peterson’s Solution</vt:lpstr>
      <vt:lpstr>Algorithm for Process Pi</vt:lpstr>
      <vt:lpstr>Correctness of Peterson’s Solution </vt:lpstr>
      <vt:lpstr>Peterson’s Solution and Modern Architecture</vt:lpstr>
      <vt:lpstr>Modern Architecture Example</vt:lpstr>
      <vt:lpstr>Modern Architecture Example (Cont.)</vt:lpstr>
      <vt:lpstr>Peterson’s Solution Revisited</vt:lpstr>
      <vt:lpstr>Memory Barrier</vt:lpstr>
      <vt:lpstr>Memory Barrier Instructions</vt:lpstr>
      <vt:lpstr>Memory Barrier Example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Mutex Locks</vt:lpstr>
      <vt:lpstr>Solution to CS Problem Using Mutex Locks</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演示文稿</vt:lpstr>
      <vt:lpstr>PowerPoint 演示文稿</vt:lpstr>
      <vt:lpstr>A Monitor to Allocate Single Resource</vt:lpstr>
      <vt:lpstr>Single Resource Monitor (Cont.)</vt:lpstr>
      <vt:lpstr>Liveness</vt:lpstr>
      <vt:lpstr>Liveness</vt:lpstr>
      <vt:lpstr>Liveness</vt:lpstr>
      <vt:lpstr>End of Chapter 6</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Prof. Chung Yehching (SDS)</cp:lastModifiedBy>
  <cp:revision>365</cp:revision>
  <cp:lastPrinted>2020-11-04T14:30:39Z</cp:lastPrinted>
  <dcterms:created xsi:type="dcterms:W3CDTF">2011-01-13T23:43:38Z</dcterms:created>
  <dcterms:modified xsi:type="dcterms:W3CDTF">2025-09-10T04:27:48Z</dcterms:modified>
</cp:coreProperties>
</file>