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2"/>
  </p:notesMasterIdLst>
  <p:handoutMasterIdLst>
    <p:handoutMasterId r:id="rId83"/>
  </p:handoutMasterIdLst>
  <p:sldIdLst>
    <p:sldId id="331" r:id="rId2"/>
    <p:sldId id="332" r:id="rId3"/>
    <p:sldId id="333" r:id="rId4"/>
    <p:sldId id="334" r:id="rId5"/>
    <p:sldId id="335" r:id="rId6"/>
    <p:sldId id="336" r:id="rId7"/>
    <p:sldId id="401" r:id="rId8"/>
    <p:sldId id="402" r:id="rId9"/>
    <p:sldId id="337" r:id="rId10"/>
    <p:sldId id="338" r:id="rId11"/>
    <p:sldId id="339" r:id="rId12"/>
    <p:sldId id="340" r:id="rId13"/>
    <p:sldId id="341" r:id="rId14"/>
    <p:sldId id="403" r:id="rId15"/>
    <p:sldId id="419" r:id="rId16"/>
    <p:sldId id="421" r:id="rId17"/>
    <p:sldId id="345" r:id="rId18"/>
    <p:sldId id="422" r:id="rId19"/>
    <p:sldId id="424" r:id="rId20"/>
    <p:sldId id="423" r:id="rId21"/>
    <p:sldId id="350" r:id="rId22"/>
    <p:sldId id="351" r:id="rId23"/>
    <p:sldId id="352" r:id="rId24"/>
    <p:sldId id="353" r:id="rId25"/>
    <p:sldId id="348" r:id="rId26"/>
    <p:sldId id="425" r:id="rId27"/>
    <p:sldId id="427" r:id="rId28"/>
    <p:sldId id="426" r:id="rId29"/>
    <p:sldId id="354" r:id="rId30"/>
    <p:sldId id="400" r:id="rId31"/>
    <p:sldId id="356" r:id="rId32"/>
    <p:sldId id="404" r:id="rId33"/>
    <p:sldId id="358" r:id="rId34"/>
    <p:sldId id="359" r:id="rId35"/>
    <p:sldId id="360" r:id="rId36"/>
    <p:sldId id="361" r:id="rId37"/>
    <p:sldId id="362" r:id="rId38"/>
    <p:sldId id="405" r:id="rId39"/>
    <p:sldId id="365" r:id="rId40"/>
    <p:sldId id="411" r:id="rId41"/>
    <p:sldId id="412" r:id="rId42"/>
    <p:sldId id="413" r:id="rId43"/>
    <p:sldId id="364" r:id="rId44"/>
    <p:sldId id="414" r:id="rId45"/>
    <p:sldId id="363" r:id="rId46"/>
    <p:sldId id="367" r:id="rId47"/>
    <p:sldId id="407" r:id="rId48"/>
    <p:sldId id="408" r:id="rId49"/>
    <p:sldId id="368" r:id="rId50"/>
    <p:sldId id="369" r:id="rId51"/>
    <p:sldId id="371" r:id="rId52"/>
    <p:sldId id="415" r:id="rId53"/>
    <p:sldId id="416" r:id="rId54"/>
    <p:sldId id="374" r:id="rId55"/>
    <p:sldId id="375" r:id="rId56"/>
    <p:sldId id="376" r:id="rId57"/>
    <p:sldId id="377" r:id="rId58"/>
    <p:sldId id="378" r:id="rId59"/>
    <p:sldId id="379" r:id="rId60"/>
    <p:sldId id="410" r:id="rId61"/>
    <p:sldId id="380" r:id="rId62"/>
    <p:sldId id="381" r:id="rId63"/>
    <p:sldId id="382" r:id="rId64"/>
    <p:sldId id="409" r:id="rId65"/>
    <p:sldId id="383" r:id="rId66"/>
    <p:sldId id="384" r:id="rId67"/>
    <p:sldId id="398" r:id="rId68"/>
    <p:sldId id="385" r:id="rId69"/>
    <p:sldId id="386" r:id="rId70"/>
    <p:sldId id="387" r:id="rId71"/>
    <p:sldId id="388" r:id="rId72"/>
    <p:sldId id="389" r:id="rId73"/>
    <p:sldId id="390" r:id="rId74"/>
    <p:sldId id="391" r:id="rId75"/>
    <p:sldId id="392" r:id="rId76"/>
    <p:sldId id="393" r:id="rId77"/>
    <p:sldId id="394" r:id="rId78"/>
    <p:sldId id="395" r:id="rId79"/>
    <p:sldId id="396" r:id="rId80"/>
    <p:sldId id="417" r:id="rId81"/>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35"/>
  </p:normalViewPr>
  <p:slideViewPr>
    <p:cSldViewPr snapToGrid="0">
      <p:cViewPr varScale="1">
        <p:scale>
          <a:sx n="59" d="100"/>
          <a:sy n="59" d="100"/>
        </p:scale>
        <p:origin x="1428" y="5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089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8322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005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04063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5070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80</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dirty="0"/>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sz="2000" dirty="0"/>
              <a:t>Max CPU utilization</a:t>
            </a:r>
          </a:p>
          <a:p>
            <a:r>
              <a:rPr lang="en-US" altLang="en-US" sz="2000" dirty="0"/>
              <a:t>Max throughput</a:t>
            </a:r>
          </a:p>
          <a:p>
            <a:r>
              <a:rPr lang="en-US" altLang="en-US" sz="2000" dirty="0"/>
              <a:t>Min turnaround time </a:t>
            </a:r>
          </a:p>
          <a:p>
            <a:r>
              <a:rPr lang="en-US" altLang="en-US" sz="2000" dirty="0"/>
              <a:t>Min waiting time </a:t>
            </a:r>
          </a:p>
          <a:p>
            <a:r>
              <a:rPr lang="en-US" altLang="en-US" sz="2000" dirty="0"/>
              <a:t>Min response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6760325" cy="4345509"/>
          </a:xfrm>
        </p:spPr>
        <p:txBody>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41367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dirty="0"/>
              <a:t>Example of SJF</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49"/>
            <a:ext cx="7788048" cy="4594679"/>
          </a:xfrm>
        </p:spPr>
        <p:txBody>
          <a:bodyPr/>
          <a:lstStyle/>
          <a:p>
            <a:pPr>
              <a:lnSpc>
                <a:spcPct val="90000"/>
              </a:lnSpc>
              <a:buFont typeface="Monotype Sorts" pitchFamily="-84" charset="2"/>
              <a:buNone/>
              <a:tabLst>
                <a:tab pos="3028950" algn="ctr"/>
                <a:tab pos="4633913" algn="ctr"/>
              </a:tabLst>
            </a:pPr>
            <a:r>
              <a:rPr lang="en-US" altLang="en-US" sz="1600" dirty="0"/>
              <a:t>		</a:t>
            </a:r>
            <a:r>
              <a:rPr lang="en-US" altLang="en-US" u="sng" dirty="0"/>
              <a:t>Process</a:t>
            </a:r>
            <a:r>
              <a:rPr lang="en-US" altLang="en-US" dirty="0"/>
              <a:t>	</a:t>
            </a:r>
            <a:r>
              <a:rPr lang="en-US" altLang="en-US" u="sng" dirty="0"/>
              <a:t>Burst Time	</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1</a:t>
            </a:r>
            <a:r>
              <a:rPr lang="en-US" altLang="en-US" dirty="0"/>
              <a:t>	6</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2</a:t>
            </a:r>
            <a:r>
              <a:rPr lang="en-US" altLang="en-US" dirty="0"/>
              <a:t> 	8</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3	 </a:t>
            </a:r>
            <a:r>
              <a:rPr lang="en-US" altLang="en-US" dirty="0"/>
              <a:t>7</a:t>
            </a:r>
          </a:p>
          <a:p>
            <a:pPr>
              <a:lnSpc>
                <a:spcPct val="90000"/>
              </a:lnSpc>
              <a:buFont typeface="Monotype Sorts" pitchFamily="-84" charset="2"/>
              <a:buNone/>
              <a:tabLst>
                <a:tab pos="3028950" algn="ctr"/>
                <a:tab pos="4633913" algn="ctr"/>
              </a:tabLst>
            </a:pPr>
            <a:r>
              <a:rPr lang="en-US" altLang="en-US" i="1" baseline="-25000" dirty="0"/>
              <a:t>                                                                    </a:t>
            </a:r>
            <a:r>
              <a:rPr lang="en-US" altLang="en-US" i="1" dirty="0"/>
              <a:t>P</a:t>
            </a:r>
            <a:r>
              <a:rPr lang="en-US" altLang="en-US" i="1" baseline="-25000" dirty="0"/>
              <a:t>4	 </a:t>
            </a:r>
            <a:r>
              <a:rPr lang="en-US" altLang="en-US" dirty="0"/>
              <a:t>3</a:t>
            </a:r>
          </a:p>
          <a:p>
            <a:pPr>
              <a:lnSpc>
                <a:spcPct val="90000"/>
              </a:lnSpc>
              <a:buFont typeface="Monotype Sorts" pitchFamily="-84" charset="2"/>
              <a:buNone/>
              <a:tabLst>
                <a:tab pos="3028950" algn="ctr"/>
                <a:tab pos="4633913" algn="ctr"/>
              </a:tabLst>
            </a:pPr>
            <a:endParaRPr lang="en-US" altLang="en-US" i="1" baseline="-25000" dirty="0"/>
          </a:p>
          <a:p>
            <a:pPr>
              <a:lnSpc>
                <a:spcPct val="90000"/>
              </a:lnSpc>
              <a:tabLst>
                <a:tab pos="3028950" algn="ctr"/>
                <a:tab pos="4633913" algn="ctr"/>
              </a:tabLst>
            </a:pPr>
            <a:r>
              <a:rPr lang="en-US" altLang="en-US" dirty="0"/>
              <a:t>SJF scheduling chart</a:t>
            </a:r>
            <a:br>
              <a:rPr lang="en-US" altLang="en-US" dirty="0"/>
            </a:br>
            <a:br>
              <a:rPr lang="en-US" altLang="en-US" sz="1600" dirty="0"/>
            </a:br>
            <a:br>
              <a:rPr lang="en-US" altLang="en-US" sz="1600" dirty="0"/>
            </a:br>
            <a:br>
              <a:rPr lang="en-US" altLang="en-US" sz="1600" dirty="0"/>
            </a:br>
            <a:br>
              <a:rPr lang="en-US" altLang="en-US" sz="1600" dirty="0"/>
            </a:br>
            <a:endParaRPr lang="en-US" altLang="en-US" sz="1600" dirty="0"/>
          </a:p>
          <a:p>
            <a:pPr marL="0" indent="0">
              <a:lnSpc>
                <a:spcPct val="90000"/>
              </a:lnSpc>
              <a:buNone/>
              <a:tabLst>
                <a:tab pos="3028950" algn="ctr"/>
                <a:tab pos="4633913" algn="ctr"/>
              </a:tabLst>
            </a:pPr>
            <a:endParaRPr lang="en-US" altLang="en-US" dirty="0"/>
          </a:p>
          <a:p>
            <a:pPr>
              <a:lnSpc>
                <a:spcPct val="90000"/>
              </a:lnSpc>
              <a:tabLst>
                <a:tab pos="3028950" algn="ctr"/>
                <a:tab pos="4633913" algn="ctr"/>
              </a:tabLst>
            </a:pPr>
            <a:r>
              <a:rPr lang="en-US" altLang="en-US" dirty="0"/>
              <a:t>Average waiting time = (3 + 16 + 9 + 0) / 4 = 7</a:t>
            </a:r>
          </a:p>
        </p:txBody>
      </p:sp>
      <p:pic>
        <p:nvPicPr>
          <p:cNvPr id="5" name="Picture 1">
            <a:extLst>
              <a:ext uri="{FF2B5EF4-FFF2-40B4-BE49-F238E27FC236}">
                <a16:creationId xmlns:a16="http://schemas.microsoft.com/office/drawing/2014/main" id="{DADC6AF8-4597-4452-983E-FCBE4FEE15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6952" y="3755574"/>
            <a:ext cx="6093760"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p:txBody>
      </p:sp>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3022" y="3782501"/>
            <a:ext cx="2451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427B0884-5EC4-48E6-847A-70815D91C373}"/>
              </a:ext>
            </a:extLst>
          </p:cNvPr>
          <p:cNvPicPr>
            <a:picLocks noChangeAspect="1"/>
          </p:cNvPicPr>
          <p:nvPr/>
        </p:nvPicPr>
        <p:blipFill>
          <a:blip r:embed="rId4"/>
          <a:stretch>
            <a:fillRect/>
          </a:stretch>
        </p:blipFill>
        <p:spPr>
          <a:xfrm>
            <a:off x="1504165" y="2611222"/>
            <a:ext cx="4457700" cy="137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successor predecessor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200349" y="129252"/>
            <a:ext cx="7709971" cy="576262"/>
          </a:xfrm>
        </p:spPr>
        <p:txBody>
          <a:bodyPr/>
          <a:lstStyle/>
          <a:p>
            <a:pPr eaLnBrk="1" hangingPunct="1"/>
            <a:r>
              <a:rPr lang="en-US" altLang="en-US" sz="2800" dirty="0"/>
              <a:t>Shortest Remaining Time First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139970"/>
            <a:ext cx="6760325" cy="3149002"/>
          </a:xfrm>
        </p:spPr>
        <p:txBody>
          <a:bodyPr/>
          <a:lstStyle/>
          <a:p>
            <a:r>
              <a:rPr lang="en-US" altLang="en-US" dirty="0">
                <a:cs typeface="ＭＳ Ｐゴシック" charset="-128"/>
              </a:rPr>
              <a:t>Preemptive version of SJ</a:t>
            </a:r>
            <a:r>
              <a:rPr lang="en-US" altLang="zh-CN" dirty="0">
                <a:cs typeface="ＭＳ Ｐゴシック" charset="-128"/>
              </a:rPr>
              <a:t>F</a:t>
            </a:r>
            <a:endParaRPr lang="en-US" altLang="en-US" b="1" dirty="0">
              <a:solidFill>
                <a:srgbClr val="006699"/>
              </a:solidFill>
              <a:latin typeface="+mj-lt"/>
            </a:endParaRPr>
          </a:p>
          <a:p>
            <a:r>
              <a:rPr lang="en-US" altLang="en-US" dirty="0"/>
              <a:t>Whenever a new process arrives in the ready queue, the decision on which process to schedule next is redone using the SJF algorithm.</a:t>
            </a:r>
          </a:p>
          <a:p>
            <a:r>
              <a:rPr lang="en-US" altLang="en-US" dirty="0"/>
              <a:t>Is SRT more “optimal” than SJN in terms of the minimum average waiting time for a given set of processes?</a:t>
            </a:r>
          </a:p>
        </p:txBody>
      </p:sp>
    </p:spTree>
    <p:extLst>
      <p:ext uri="{BB962C8B-B14F-4D97-AF65-F5344CB8AC3E}">
        <p14:creationId xmlns:p14="http://schemas.microsoft.com/office/powerpoint/2010/main" val="245264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a:cs typeface="ＭＳ Ｐゴシック" charset="-128"/>
              </a:rPr>
              <a:t>Process</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a:t>
            </a: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8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 (FCFS)</a:t>
            </a:r>
          </a:p>
          <a:p>
            <a:pPr lvl="1"/>
            <a:r>
              <a:rPr lang="en-US" altLang="en-US" i="1" dirty="0">
                <a:sym typeface="Symbol" panose="05050102010706020507" pitchFamily="18" charset="2"/>
              </a:rPr>
              <a:t>q </a:t>
            </a:r>
            <a:r>
              <a:rPr lang="en-US" altLang="en-US" dirty="0">
                <a:sym typeface="Symbol" panose="05050102010706020507" pitchFamily="18" charset="2"/>
              </a:rPr>
              <a:t>small  RR</a:t>
            </a:r>
          </a:p>
          <a:p>
            <a:r>
              <a:rPr lang="en-US" altLang="en-US" dirty="0">
                <a:sym typeface="Symbol" panose="05050102010706020507" pitchFamily="18" charset="2"/>
              </a:rPr>
              <a:t>Note that q must be large with respect to context switch, otherwise overhead is too high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109861"/>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136087"/>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7"/>
            <a:ext cx="7973868" cy="4907539"/>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a:t>Process</a:t>
            </a:r>
            <a:r>
              <a:rPr lang="en-US" altLang="en-US" u="sng" dirty="0">
                <a:solidFill>
                  <a:schemeClr val="bg1"/>
                </a:solidFill>
              </a:rPr>
              <a:t>	</a:t>
            </a:r>
            <a:r>
              <a:rPr lang="en-US" altLang="en-US" u="sng" dirty="0"/>
              <a:t>Burst Time</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1142048"/>
            <a:ext cx="7675077" cy="4887912"/>
          </a:xfrm>
          <a:noFill/>
        </p:spPr>
        <p:txBody>
          <a:bodyPr/>
          <a:lstStyle/>
          <a:p>
            <a:pPr>
              <a:tabLst>
                <a:tab pos="1600200" algn="ctr"/>
                <a:tab pos="3251200" algn="ctr"/>
                <a:tab pos="5140325" algn="ctr"/>
              </a:tabLst>
            </a:pPr>
            <a:r>
              <a:rPr lang="en-US" altLang="en-US" dirty="0"/>
              <a:t>Run the process with the highest priority. Processes with the same priority run round-robin</a:t>
            </a:r>
          </a:p>
          <a:p>
            <a:pPr>
              <a:tabLst>
                <a:tab pos="1600200" algn="ctr"/>
                <a:tab pos="3251200" algn="ctr"/>
                <a:tab pos="5140325" algn="ctr"/>
              </a:tabLst>
            </a:pPr>
            <a:r>
              <a:rPr lang="en-US" altLang="en-US" dirty="0"/>
              <a:t>Example:</a:t>
            </a:r>
          </a:p>
          <a:p>
            <a:pPr>
              <a:buFont typeface="Monotype Sorts" pitchFamily="-84" charset="2"/>
              <a:buNone/>
              <a:tabLst>
                <a:tab pos="1600200" algn="ctr"/>
                <a:tab pos="3251200" algn="ctr"/>
                <a:tab pos="5140325" algn="ctr"/>
              </a:tabLst>
            </a:pPr>
            <a:r>
              <a:rPr lang="en-US" altLang="en-US" dirty="0"/>
              <a:t>                     </a:t>
            </a:r>
            <a:r>
              <a:rPr lang="en-US" altLang="en-US" u="sng" dirty="0"/>
              <a:t>Process</a:t>
            </a:r>
            <a:r>
              <a:rPr lang="en-US" altLang="en-US" u="sng" dirty="0">
                <a:solidFill>
                  <a:schemeClr val="bg1"/>
                </a:solidFill>
              </a:rPr>
              <a:t>	a   </a:t>
            </a:r>
            <a:r>
              <a:rPr lang="en-US" altLang="en-US" u="sng" dirty="0"/>
              <a:t>Burst Time</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marL="0" indent="0">
              <a:buNone/>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480" y="4968240"/>
            <a:ext cx="6200925" cy="72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69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6973149" cy="4456354"/>
          </a:xfrm>
        </p:spPr>
        <p:txBody>
          <a:bodyPr/>
          <a:lstStyle/>
          <a:p>
            <a:r>
              <a:rPr lang="en-US" altLang="en-US" dirty="0"/>
              <a:t>The ready queue consists of multiple queues</a:t>
            </a:r>
          </a:p>
          <a:p>
            <a:r>
              <a:rPr lang="en-US" altLang="en-US" dirty="0"/>
              <a:t>Multilevel 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which queue a process will enter when that process needs service</a:t>
            </a:r>
          </a:p>
          <a:p>
            <a:pPr lvl="1"/>
            <a:r>
              <a:rPr lang="en-US" altLang="en-US" dirty="0"/>
              <a:t>Scheduling among the queues</a:t>
            </a:r>
          </a:p>
          <a:p>
            <a:endParaRPr lang="en-US" altLang="en-US" dirty="0"/>
          </a:p>
        </p:txBody>
      </p:sp>
    </p:spTree>
    <p:extLst>
      <p:ext uri="{BB962C8B-B14F-4D97-AF65-F5344CB8AC3E}">
        <p14:creationId xmlns:p14="http://schemas.microsoft.com/office/powerpoint/2010/main" val="32068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9"/>
            <a:ext cx="7575863" cy="440039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755" y="1879778"/>
            <a:ext cx="6799988" cy="361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137920"/>
            <a:ext cx="7623109" cy="3521710"/>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0" y="941389"/>
            <a:ext cx="7227276" cy="4991326"/>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pic>
        <p:nvPicPr>
          <p:cNvPr id="2" name="Picture 1">
            <a:extLst>
              <a:ext uri="{FF2B5EF4-FFF2-40B4-BE49-F238E27FC236}">
                <a16:creationId xmlns:a16="http://schemas.microsoft.com/office/drawing/2014/main" id="{36AFA4A8-E13C-A58A-B876-9EB5AD004C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3074735"/>
            <a:ext cx="3701144" cy="144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spcBef>
                <a:spcPts val="1800"/>
              </a:spcBef>
            </a:pPr>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spcBef>
                <a:spcPts val="1200"/>
              </a:spcBef>
            </a:pPr>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738159"/>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922521"/>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rotWithShape="1">
          <a:blip r:embed="rId3">
            <a:extLst>
              <a:ext uri="{28A0092B-C50C-407E-A947-70E740481C1C}">
                <a14:useLocalDpi xmlns:a14="http://schemas.microsoft.com/office/drawing/2010/main" val="0"/>
              </a:ext>
            </a:extLst>
          </a:blip>
          <a:srcRect r="38893"/>
          <a:stretch/>
        </p:blipFill>
        <p:spPr bwMode="auto">
          <a:xfrm>
            <a:off x="5556824" y="1109784"/>
            <a:ext cx="3315033"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13385</TotalTime>
  <Words>4637</Words>
  <Application>Microsoft Office PowerPoint</Application>
  <PresentationFormat>全屏显示(4:3)</PresentationFormat>
  <Paragraphs>613</Paragraphs>
  <Slides>80</Slides>
  <Notes>64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80</vt:i4>
      </vt:variant>
    </vt:vector>
  </HeadingPairs>
  <TitlesOfParts>
    <vt:vector size="92" baseType="lpstr">
      <vt:lpstr>Lucida Grande</vt:lpstr>
      <vt:lpstr>Monotype Sorts</vt:lpstr>
      <vt:lpstr>ＭＳ Ｐゴシック</vt:lpstr>
      <vt:lpstr>Arial</vt:lpstr>
      <vt:lpstr>Courier New</vt:lpstr>
      <vt:lpstr>Helvetica</vt:lpstr>
      <vt:lpstr>Symbol</vt:lpstr>
      <vt:lpstr>Times New Roman</vt:lpstr>
      <vt:lpstr>Verdana</vt:lpstr>
      <vt:lpstr>Webdings</vt:lpstr>
      <vt:lpstr>Wingdings</vt:lpstr>
      <vt:lpstr>os-8</vt:lpstr>
      <vt:lpstr>Chapter 5:  CPU Scheduling</vt:lpstr>
      <vt:lpstr>Outline</vt:lpstr>
      <vt:lpstr>Objectives</vt:lpstr>
      <vt:lpstr>Basic Concepts</vt:lpstr>
      <vt:lpstr>Histogram of CPU-burst Times</vt:lpstr>
      <vt:lpstr>CPU Scheduler</vt:lpstr>
      <vt:lpstr>Preemptive and Nonpreemptive Scheduling</vt:lpstr>
      <vt:lpstr>Preemptive Scheduling and Race Conditions</vt:lpstr>
      <vt:lpstr>Dispatcher</vt:lpstr>
      <vt:lpstr>Scheduling Criteria</vt:lpstr>
      <vt:lpstr>Scheduling Algorithm Optimization Criteria</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Shortest Remaining Time First Scheduling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Yeh-Ching Chung 鍾葉青）</cp:lastModifiedBy>
  <cp:revision>266</cp:revision>
  <cp:lastPrinted>2013-09-10T17:57:57Z</cp:lastPrinted>
  <dcterms:created xsi:type="dcterms:W3CDTF">2011-01-13T23:43:38Z</dcterms:created>
  <dcterms:modified xsi:type="dcterms:W3CDTF">2024-10-28T07:37:32Z</dcterms:modified>
</cp:coreProperties>
</file>