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4"/>
  </p:notesMasterIdLst>
  <p:handoutMasterIdLst>
    <p:handoutMasterId r:id="rId75"/>
  </p:handoutMasterIdLst>
  <p:sldIdLst>
    <p:sldId id="330" r:id="rId2"/>
    <p:sldId id="411" r:id="rId3"/>
    <p:sldId id="412" r:id="rId4"/>
    <p:sldId id="413" r:id="rId5"/>
    <p:sldId id="468" r:id="rId6"/>
    <p:sldId id="414" r:id="rId7"/>
    <p:sldId id="499" r:id="rId8"/>
    <p:sldId id="415" r:id="rId9"/>
    <p:sldId id="416" r:id="rId10"/>
    <p:sldId id="417" r:id="rId11"/>
    <p:sldId id="419" r:id="rId12"/>
    <p:sldId id="469" r:id="rId13"/>
    <p:sldId id="421" r:id="rId14"/>
    <p:sldId id="422" r:id="rId15"/>
    <p:sldId id="423" r:id="rId16"/>
    <p:sldId id="500" r:id="rId17"/>
    <p:sldId id="501" r:id="rId18"/>
    <p:sldId id="426" r:id="rId19"/>
    <p:sldId id="428" r:id="rId20"/>
    <p:sldId id="429" r:id="rId21"/>
    <p:sldId id="431" r:id="rId22"/>
    <p:sldId id="430" r:id="rId23"/>
    <p:sldId id="432" r:id="rId24"/>
    <p:sldId id="478" r:id="rId25"/>
    <p:sldId id="434" r:id="rId26"/>
    <p:sldId id="471" r:id="rId27"/>
    <p:sldId id="502" r:id="rId28"/>
    <p:sldId id="435" r:id="rId29"/>
    <p:sldId id="436" r:id="rId30"/>
    <p:sldId id="437" r:id="rId31"/>
    <p:sldId id="516" r:id="rId32"/>
    <p:sldId id="503" r:id="rId33"/>
    <p:sldId id="490" r:id="rId34"/>
    <p:sldId id="491" r:id="rId35"/>
    <p:sldId id="492" r:id="rId36"/>
    <p:sldId id="526" r:id="rId37"/>
    <p:sldId id="521" r:id="rId38"/>
    <p:sldId id="522" r:id="rId39"/>
    <p:sldId id="523" r:id="rId40"/>
    <p:sldId id="524" r:id="rId41"/>
    <p:sldId id="525" r:id="rId42"/>
    <p:sldId id="479" r:id="rId43"/>
    <p:sldId id="473" r:id="rId44"/>
    <p:sldId id="476" r:id="rId45"/>
    <p:sldId id="445" r:id="rId46"/>
    <p:sldId id="446" r:id="rId47"/>
    <p:sldId id="447" r:id="rId48"/>
    <p:sldId id="448" r:id="rId49"/>
    <p:sldId id="518" r:id="rId50"/>
    <p:sldId id="520" r:id="rId51"/>
    <p:sldId id="451" r:id="rId52"/>
    <p:sldId id="496" r:id="rId53"/>
    <p:sldId id="497" r:id="rId54"/>
    <p:sldId id="498" r:id="rId55"/>
    <p:sldId id="455" r:id="rId56"/>
    <p:sldId id="507" r:id="rId57"/>
    <p:sldId id="508" r:id="rId58"/>
    <p:sldId id="509" r:id="rId59"/>
    <p:sldId id="510" r:id="rId60"/>
    <p:sldId id="457" r:id="rId61"/>
    <p:sldId id="511" r:id="rId62"/>
    <p:sldId id="512" r:id="rId63"/>
    <p:sldId id="513" r:id="rId64"/>
    <p:sldId id="458" r:id="rId65"/>
    <p:sldId id="459" r:id="rId66"/>
    <p:sldId id="460" r:id="rId67"/>
    <p:sldId id="461" r:id="rId68"/>
    <p:sldId id="514" r:id="rId69"/>
    <p:sldId id="462" r:id="rId70"/>
    <p:sldId id="477" r:id="rId71"/>
    <p:sldId id="463" r:id="rId72"/>
    <p:sldId id="467" r:id="rId7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35"/>
  </p:normalViewPr>
  <p:slideViewPr>
    <p:cSldViewPr snapToGrid="0">
      <p:cViewPr varScale="1">
        <p:scale>
          <a:sx n="56" d="100"/>
          <a:sy n="56" d="100"/>
        </p:scale>
        <p:origin x="1528" y="3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630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B2CB0-7084-4003-8F6F-84F247F5E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40D38BF-69C0-4827-8412-7858C3DF1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DF96DF-3F74-4EB3-AA2E-7D949497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A77185-263F-40EF-B517-050039163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F678B6-0AFA-4070-84E8-E0DDD2D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CFB357-A457-418B-BC82-12A77928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6E874EA-6D46-4D5A-A67E-32C6E4712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DC88E0-05A8-4892-B21E-9326A8D3E05F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6CF1BC6-EF44-430B-853A-1916C3A57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BC5144-BC73-40F2-9D46-6DC1B56A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93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9573" y="1126638"/>
            <a:ext cx="6685597" cy="4434920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Information associated with each process (also called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task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control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block</a:t>
            </a:r>
            <a:r>
              <a:rPr lang="en-US" altLang="en-US" sz="2000" dirty="0">
                <a:latin typeface="+mn-ea"/>
                <a:ea typeface="+mn-ea"/>
              </a:rPr>
              <a:t>), including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Process state – running, waiting, etc.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Program counter – location of instruction to next execute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CPU registers – contents of all process-centric registers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CPU scheduling information- priorities, scheduling queue pointers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Memory-management information – memory allocated to the process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Accounting information – CPU used, clock time elapsed since start, time limits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I/O status information – I/O devices allocated to process, list of open files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70" y="1605052"/>
            <a:ext cx="1839882" cy="29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539" y="1059091"/>
            <a:ext cx="7533323" cy="3124289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So far, process has a single thread of execution</a:t>
            </a:r>
          </a:p>
          <a:p>
            <a:r>
              <a:rPr lang="en-US" altLang="en-US" sz="2000" dirty="0">
                <a:latin typeface="+mn-ea"/>
                <a:ea typeface="+mn-ea"/>
              </a:rPr>
              <a:t>Consider having multiple program counters per process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Multiple locations can execute at once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Multiple threads of control -&gt;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threads</a:t>
            </a:r>
          </a:p>
          <a:p>
            <a:r>
              <a:rPr lang="en-US" altLang="en-US" sz="2000" dirty="0">
                <a:latin typeface="+mn-ea"/>
                <a:ea typeface="+mn-ea"/>
              </a:rPr>
              <a:t>Must then have storage for thread details, multiple program counters in PCB</a:t>
            </a:r>
          </a:p>
          <a:p>
            <a:r>
              <a:rPr lang="en-US" altLang="en-US" sz="2000" dirty="0">
                <a:latin typeface="+mn-ea"/>
                <a:ea typeface="+mn-ea"/>
              </a:rPr>
              <a:t>Explore in detail in Chapter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0575" y="1233489"/>
            <a:ext cx="7743825" cy="274415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Represented by the C structure </a:t>
            </a:r>
            <a:r>
              <a:rPr lang="en-US" altLang="en-US" dirty="0" err="1">
                <a:latin typeface="Courier New" panose="02070309020205020404" pitchFamily="49" charset="0"/>
              </a:rPr>
              <a:t>task_struct</a:t>
            </a:r>
            <a:endParaRPr lang="en-US" altLang="en-US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</a:rPr>
              <a:t>pid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latin typeface="Courier New" panose="02070309020205020404" pitchFamily="49" charset="0"/>
              </a:rPr>
              <a:t>t_pid</a:t>
            </a:r>
            <a:r>
              <a:rPr lang="en-US" altLang="en-US" sz="1600" dirty="0">
                <a:latin typeface="Courier New" panose="02070309020205020404" pitchFamily="49" charset="0"/>
              </a:rPr>
              <a:t>; 			/* process identifier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unsigned int </a:t>
            </a:r>
            <a:r>
              <a:rPr lang="en-US" altLang="en-US" sz="1600" dirty="0" err="1">
                <a:latin typeface="Courier New" panose="02070309020205020404" pitchFamily="49" charset="0"/>
              </a:rPr>
              <a:t>time_slice</a:t>
            </a:r>
            <a:r>
              <a:rPr lang="en-US" altLang="en-US" sz="1600" dirty="0">
                <a:latin typeface="Courier New" panose="02070309020205020404" pitchFamily="49" charset="0"/>
              </a:rPr>
              <a:t> 	/* scheduling information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struct </a:t>
            </a:r>
            <a:r>
              <a:rPr lang="en-US" altLang="en-US" sz="1600" dirty="0" err="1">
                <a:latin typeface="Courier New" panose="02070309020205020404" pitchFamily="49" charset="0"/>
              </a:rPr>
              <a:t>task_struct</a:t>
            </a:r>
            <a:r>
              <a:rPr lang="en-US" altLang="en-US" sz="1600" dirty="0">
                <a:latin typeface="Courier New" panose="02070309020205020404" pitchFamily="49" charset="0"/>
              </a:rPr>
              <a:t> *parent;/* this process</a:t>
            </a:r>
            <a:r>
              <a:rPr lang="ja-JP" altLang="en-US" sz="1600" dirty="0">
                <a:latin typeface="Courier New" panose="02070309020205020404" pitchFamily="49" charset="0"/>
              </a:rPr>
              <a:t>’</a:t>
            </a:r>
            <a:r>
              <a:rPr lang="en-US" altLang="ja-JP" sz="1600" dirty="0">
                <a:latin typeface="Courier New" panose="02070309020205020404" pitchFamily="49" charset="0"/>
              </a:rPr>
              <a:t>s parent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</a:rPr>
              <a:t>struct </a:t>
            </a:r>
            <a:r>
              <a:rPr lang="en-US" altLang="ja-JP" sz="1600" dirty="0" err="1">
                <a:latin typeface="Courier New" panose="02070309020205020404" pitchFamily="49" charset="0"/>
              </a:rPr>
              <a:t>list_head</a:t>
            </a:r>
            <a:r>
              <a:rPr lang="en-US" altLang="ja-JP" sz="1600" dirty="0">
                <a:latin typeface="Courier New" panose="02070309020205020404" pitchFamily="49" charset="0"/>
              </a:rPr>
              <a:t> children; /* this process</a:t>
            </a:r>
            <a:r>
              <a:rPr lang="ja-JP" altLang="en-US" sz="1600" dirty="0">
                <a:latin typeface="Courier New" panose="02070309020205020404" pitchFamily="49" charset="0"/>
              </a:rPr>
              <a:t>’</a:t>
            </a:r>
            <a:r>
              <a:rPr lang="en-US" altLang="ja-JP" sz="1600" dirty="0">
                <a:latin typeface="Courier New" panose="02070309020205020404" pitchFamily="49" charset="0"/>
              </a:rPr>
              <a:t>s children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</a:rPr>
              <a:t>struct </a:t>
            </a:r>
            <a:r>
              <a:rPr lang="en-US" altLang="ja-JP" sz="1600" dirty="0" err="1">
                <a:latin typeface="Courier New" panose="02070309020205020404" pitchFamily="49" charset="0"/>
              </a:rPr>
              <a:t>files_struct</a:t>
            </a:r>
            <a:r>
              <a:rPr lang="en-US" altLang="ja-JP" sz="1600" dirty="0">
                <a:latin typeface="Courier New" panose="02070309020205020404" pitchFamily="49" charset="0"/>
              </a:rPr>
              <a:t> *files;/* list of open files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</a:rPr>
              <a:t>struct </a:t>
            </a:r>
            <a:r>
              <a:rPr lang="en-US" altLang="ja-JP" sz="1600" dirty="0" err="1">
                <a:latin typeface="Courier New" panose="02070309020205020404" pitchFamily="49" charset="0"/>
              </a:rPr>
              <a:t>mm_struct</a:t>
            </a:r>
            <a:r>
              <a:rPr lang="en-US" altLang="ja-JP" sz="1600" dirty="0">
                <a:latin typeface="Courier New" panose="02070309020205020404" pitchFamily="49" charset="0"/>
              </a:rPr>
              <a:t> *mm; 	/* address space of this process */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4243385"/>
            <a:ext cx="5767900" cy="19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070" y="1119417"/>
            <a:ext cx="8435340" cy="3839445"/>
          </a:xfrm>
        </p:spPr>
        <p:txBody>
          <a:bodyPr/>
          <a:lstStyle/>
          <a:p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Process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scheduler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selects among available processes for next execution on CPU core</a:t>
            </a:r>
          </a:p>
          <a:p>
            <a:r>
              <a:rPr lang="en-US" altLang="en-US" sz="2000" dirty="0">
                <a:latin typeface="+mn-ea"/>
                <a:ea typeface="+mn-ea"/>
              </a:rPr>
              <a:t>Goal -- Maximize CPU use, quickly switch processes onto CPU core</a:t>
            </a:r>
          </a:p>
          <a:p>
            <a:r>
              <a:rPr lang="en-US" altLang="en-US" sz="2000" dirty="0">
                <a:latin typeface="+mn-ea"/>
                <a:ea typeface="+mn-ea"/>
              </a:rPr>
              <a:t>Maintains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scheduling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queues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of processes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queue</a:t>
            </a:r>
            <a:r>
              <a:rPr lang="en-US" altLang="en-US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dirty="0">
                <a:latin typeface="+mn-ea"/>
                <a:ea typeface="+mn-ea"/>
              </a:rPr>
              <a:t>– set of all processes residing in main memory, ready and waiting to execute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Wait</a:t>
            </a:r>
            <a:r>
              <a:rPr lang="en-US" altLang="en-US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dirty="0">
                <a:latin typeface="+mn-ea"/>
                <a:ea typeface="+mn-ea"/>
              </a:rPr>
              <a:t>– set of processes waiting for an event (i.e., I/O)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Processes migrate among the various queues</a:t>
            </a:r>
          </a:p>
          <a:p>
            <a:pPr marL="0" indent="0">
              <a:buNone/>
            </a:pPr>
            <a:endParaRPr lang="en-US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33" y="1406207"/>
            <a:ext cx="6801432" cy="404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194276"/>
            <a:ext cx="7744535" cy="44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922338"/>
            <a:ext cx="75923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C00000"/>
              </a:buClr>
              <a:buSzTx/>
            </a:pPr>
            <a:r>
              <a:rPr kumimoji="0" lang="en-US" altLang="en-US" sz="2000" dirty="0">
                <a:latin typeface="Verdana" panose="020B0604030504040204" pitchFamily="34" charset="0"/>
              </a:rPr>
              <a:t>A </a:t>
            </a:r>
            <a:r>
              <a:rPr kumimoji="0" lang="en-US" altLang="en-US" sz="2000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sz="2000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91" y="1780486"/>
            <a:ext cx="5764848" cy="47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7739062" cy="4413494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When CPU switches to another process, the system must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save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the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state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of the old process and load the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saved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state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for the new process via a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context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switch</a:t>
            </a:r>
          </a:p>
          <a:p>
            <a:r>
              <a:rPr lang="en-US" altLang="en-US" sz="2000" b="1" kern="1200" dirty="0">
                <a:solidFill>
                  <a:srgbClr val="006699"/>
                </a:solidFill>
                <a:latin typeface="+mn-ea"/>
                <a:ea typeface="+mn-ea"/>
                <a:cs typeface="+mn-cs"/>
              </a:rPr>
              <a:t>Context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of a process represented in the PCB</a:t>
            </a:r>
          </a:p>
          <a:p>
            <a:r>
              <a:rPr lang="en-US" altLang="en-US" sz="2000" dirty="0">
                <a:latin typeface="+mn-ea"/>
                <a:ea typeface="+mn-ea"/>
              </a:rPr>
              <a:t>Context-switch time is pure overhead; the system does no useful work while switching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The more complex the OS and the PCB </a:t>
            </a:r>
            <a:r>
              <a:rPr lang="en-US" altLang="en-US" sz="2000" dirty="0">
                <a:latin typeface="+mn-ea"/>
                <a:ea typeface="+mn-ea"/>
                <a:sym typeface="Wingdings" panose="05000000000000000000" pitchFamily="2" charset="2"/>
              </a:rPr>
              <a:t> the </a:t>
            </a:r>
            <a:r>
              <a:rPr lang="en-US" altLang="en-US" sz="2000" dirty="0">
                <a:latin typeface="+mn-ea"/>
                <a:ea typeface="+mn-ea"/>
              </a:rPr>
              <a:t>longer the context switch</a:t>
            </a:r>
          </a:p>
          <a:p>
            <a:r>
              <a:rPr lang="en-US" altLang="en-US" sz="2000" dirty="0">
                <a:latin typeface="+mn-ea"/>
                <a:ea typeface="+mn-ea"/>
              </a:rPr>
              <a:t>Time dependent on hardware support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Some hardware provides multiple sets of registers per CPU </a:t>
            </a:r>
            <a:r>
              <a:rPr lang="en-US" altLang="en-US" sz="2000" dirty="0">
                <a:latin typeface="+mn-ea"/>
                <a:ea typeface="+mn-ea"/>
                <a:sym typeface="Wingdings" panose="05000000000000000000" pitchFamily="2" charset="2"/>
              </a:rPr>
              <a:t></a:t>
            </a:r>
            <a:r>
              <a:rPr lang="en-US" altLang="en-US" sz="2000" dirty="0">
                <a:latin typeface="+mn-ea"/>
                <a:ea typeface="+mn-ea"/>
              </a:rPr>
              <a:t> multiple contexts loaded at once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610" y="225670"/>
            <a:ext cx="648081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370" y="1042511"/>
            <a:ext cx="8035290" cy="4772978"/>
          </a:xfrm>
        </p:spPr>
        <p:txBody>
          <a:bodyPr/>
          <a:lstStyle/>
          <a:p>
            <a:r>
              <a:rPr lang="en-US" altLang="en-US" sz="2000" dirty="0"/>
              <a:t>Some mobile systems (e.g., early version of iOS)  allow only one process to run, others suspended</a:t>
            </a:r>
          </a:p>
          <a:p>
            <a:r>
              <a:rPr lang="en-US" altLang="en-US" sz="2000" dirty="0"/>
              <a:t>Due to screen real estate, user interface limits iOS provides for a </a:t>
            </a:r>
          </a:p>
          <a:p>
            <a:pPr lvl="1"/>
            <a:r>
              <a:rPr lang="en-US" altLang="en-US" dirty="0"/>
              <a:t>Single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foreground</a:t>
            </a:r>
            <a:r>
              <a:rPr lang="en-US" altLang="en-US" dirty="0"/>
              <a:t> process- controlled via user interface</a:t>
            </a:r>
          </a:p>
          <a:p>
            <a:pPr lvl="1"/>
            <a:r>
              <a:rPr lang="en-US" altLang="en-US" dirty="0"/>
              <a:t>Multiple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background</a:t>
            </a:r>
            <a:r>
              <a:rPr lang="en-US" altLang="en-US" dirty="0"/>
              <a:t> processes– in memory, running, but not on the display, and with limits</a:t>
            </a:r>
          </a:p>
          <a:p>
            <a:pPr lvl="1"/>
            <a:r>
              <a:rPr lang="en-US" altLang="en-US" dirty="0"/>
              <a:t>Limits include single, short task, receiving notification of events, specific long-running tasks like audio playback</a:t>
            </a:r>
          </a:p>
          <a:p>
            <a:r>
              <a:rPr lang="en-US" altLang="en-US" sz="2000" dirty="0"/>
              <a:t>Android runs foreground and background, with fewer limits</a:t>
            </a:r>
          </a:p>
          <a:p>
            <a:pPr lvl="1"/>
            <a:r>
              <a:rPr lang="en-US" altLang="en-US" dirty="0"/>
              <a:t>Background process uses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service</a:t>
            </a:r>
            <a:r>
              <a:rPr lang="en-US" altLang="en-US" dirty="0"/>
              <a:t> to perform tasks</a:t>
            </a:r>
          </a:p>
          <a:p>
            <a:pPr lvl="1"/>
            <a:r>
              <a:rPr lang="en-US" altLang="en-US" dirty="0"/>
              <a:t>Service can keep running even if background process is suspended</a:t>
            </a:r>
          </a:p>
          <a:p>
            <a:pPr lvl="1"/>
            <a:r>
              <a:rPr lang="en-US" altLang="en-US" dirty="0"/>
              <a:t>Service has no user interface, small memory use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9"/>
            <a:ext cx="7381875" cy="1372552"/>
          </a:xfrm>
        </p:spPr>
        <p:txBody>
          <a:bodyPr/>
          <a:lstStyle/>
          <a:p>
            <a:r>
              <a:rPr lang="en-US" altLang="en-US" sz="2000" dirty="0"/>
              <a:t>System must provide mechanisms for:</a:t>
            </a:r>
          </a:p>
          <a:p>
            <a:pPr lvl="1"/>
            <a:r>
              <a:rPr lang="en-US" altLang="en-US" sz="2000" dirty="0"/>
              <a:t> Process creation</a:t>
            </a:r>
          </a:p>
          <a:p>
            <a:pPr lvl="1"/>
            <a:r>
              <a:rPr lang="en-US" altLang="en-US" sz="2000" dirty="0"/>
              <a:t> Process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/>
          <a:lstStyle/>
          <a:p>
            <a:r>
              <a:rPr lang="en-US" altLang="en-US" sz="2000" dirty="0"/>
              <a:t>Process Concept</a:t>
            </a:r>
          </a:p>
          <a:p>
            <a:r>
              <a:rPr lang="en-US" altLang="en-US" sz="2000" dirty="0"/>
              <a:t>Process Scheduling</a:t>
            </a:r>
          </a:p>
          <a:p>
            <a:r>
              <a:rPr lang="en-US" altLang="en-US" sz="2000" dirty="0"/>
              <a:t>Operations on Processes</a:t>
            </a:r>
          </a:p>
          <a:p>
            <a:r>
              <a:rPr lang="en-US" altLang="en-US" sz="2000" dirty="0"/>
              <a:t>Interprocess Communication</a:t>
            </a:r>
          </a:p>
          <a:p>
            <a:r>
              <a:rPr lang="en-US" altLang="en-US" sz="2000" dirty="0"/>
              <a:t>IPC in Shared-Memory Systems</a:t>
            </a:r>
          </a:p>
          <a:p>
            <a:r>
              <a:rPr lang="en-US" altLang="en-US" sz="2000" dirty="0"/>
              <a:t>IPC in Message-Passing Systems</a:t>
            </a:r>
          </a:p>
          <a:p>
            <a:r>
              <a:rPr lang="en-US" altLang="en-US" sz="2000" dirty="0"/>
              <a:t>Examples of IPC Systems</a:t>
            </a:r>
          </a:p>
          <a:p>
            <a:r>
              <a:rPr lang="en-US" altLang="en-US" sz="2000" dirty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4" y="1169989"/>
            <a:ext cx="7832726" cy="4202112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sz="2000" b="1" dirty="0"/>
              <a:t> </a:t>
            </a:r>
            <a:r>
              <a:rPr lang="en-US" altLang="en-US" sz="2000" dirty="0"/>
              <a:t>process create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sz="2000" b="1" dirty="0"/>
              <a:t> </a:t>
            </a:r>
            <a:r>
              <a:rPr lang="en-US" altLang="en-US" sz="2000" dirty="0"/>
              <a:t>processes, which, in turn create other processes, forming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sz="2000" dirty="0"/>
              <a:t> of processes</a:t>
            </a:r>
          </a:p>
          <a:p>
            <a:r>
              <a:rPr lang="en-US" altLang="en-US" sz="2000" dirty="0"/>
              <a:t>Generally, process identified and managed via a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</a:p>
          <a:p>
            <a:r>
              <a:rPr lang="en-US" altLang="en-US" sz="2000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904874"/>
            <a:ext cx="7800975" cy="3008630"/>
          </a:xfrm>
        </p:spPr>
        <p:txBody>
          <a:bodyPr/>
          <a:lstStyle/>
          <a:p>
            <a:r>
              <a:rPr lang="en-US" altLang="en-US" sz="2000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sz="2000" dirty="0"/>
              <a:t>UNIX examples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0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0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446270"/>
            <a:ext cx="7615405" cy="15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431722" cy="4463927"/>
          </a:xfrm>
        </p:spPr>
        <p:txBody>
          <a:bodyPr/>
          <a:lstStyle/>
          <a:p>
            <a:r>
              <a:rPr lang="en-US" altLang="en-US" sz="2000" dirty="0"/>
              <a:t>Process executes last statement and then asks the operating system to delete it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000" dirty="0"/>
              <a:t> system call.</a:t>
            </a:r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000" dirty="0"/>
              <a:t> </a:t>
            </a:r>
            <a:r>
              <a:rPr lang="en-US" altLang="en-US" dirty="0"/>
              <a:t>system call.  Some reasons for doing so:</a:t>
            </a:r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exiting, and the operating systems does not allow  a child to continue if its parent terminates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8" y="781417"/>
            <a:ext cx="7033724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800" dirty="0"/>
          </a:p>
          <a:p>
            <a:r>
              <a:rPr lang="en-US" altLang="en-US" dirty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etc.,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pid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 process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, process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0952" y="196118"/>
            <a:ext cx="7449392" cy="576263"/>
          </a:xfrm>
        </p:spPr>
        <p:txBody>
          <a:bodyPr/>
          <a:lstStyle/>
          <a:p>
            <a:r>
              <a:rPr lang="en-US" altLang="en-US" sz="3000" dirty="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100969"/>
            <a:ext cx="7743825" cy="3962522"/>
          </a:xfrm>
        </p:spPr>
        <p:txBody>
          <a:bodyPr/>
          <a:lstStyle/>
          <a:p>
            <a:r>
              <a:rPr lang="en-US" altLang="en-US" sz="2000" dirty="0"/>
              <a:t>Mobile operating systems often have to terminate processes to reclaim system resources such as memory. From </a:t>
            </a:r>
            <a:r>
              <a:rPr lang="en-US" altLang="en-US" sz="2000" b="1" dirty="0"/>
              <a:t>most</a:t>
            </a:r>
            <a:r>
              <a:rPr lang="en-US" altLang="en-US" sz="2000" dirty="0"/>
              <a:t> to </a:t>
            </a:r>
            <a:r>
              <a:rPr lang="en-US" altLang="en-US" sz="2000" b="1" dirty="0"/>
              <a:t>least</a:t>
            </a:r>
            <a:r>
              <a:rPr lang="en-US" altLang="en-US" sz="2000" dirty="0"/>
              <a:t> important:</a:t>
            </a:r>
          </a:p>
          <a:p>
            <a:pPr lvl="1"/>
            <a:r>
              <a:rPr lang="en-US" altLang="en-US" sz="2000" dirty="0"/>
              <a:t>Foreground process</a:t>
            </a:r>
          </a:p>
          <a:p>
            <a:pPr lvl="1"/>
            <a:r>
              <a:rPr lang="en-US" altLang="en-US" sz="2000" dirty="0"/>
              <a:t>Visible process</a:t>
            </a:r>
          </a:p>
          <a:p>
            <a:pPr lvl="1"/>
            <a:r>
              <a:rPr lang="en-US" altLang="en-US" sz="2000" dirty="0"/>
              <a:t>Service process</a:t>
            </a:r>
          </a:p>
          <a:p>
            <a:pPr lvl="1"/>
            <a:r>
              <a:rPr lang="en-US" altLang="en-US" sz="2000" dirty="0"/>
              <a:t>Background process</a:t>
            </a:r>
          </a:p>
          <a:p>
            <a:pPr lvl="1"/>
            <a:r>
              <a:rPr lang="en-US" altLang="en-US" sz="2000" dirty="0"/>
              <a:t>Empty process</a:t>
            </a:r>
          </a:p>
          <a:p>
            <a:r>
              <a:rPr lang="en-US" altLang="en-US" sz="2000" dirty="0"/>
              <a:t>Android will begin terminating processes that are least important.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2347" y="143364"/>
            <a:ext cx="7997825" cy="576263"/>
          </a:xfrm>
        </p:spPr>
        <p:txBody>
          <a:bodyPr/>
          <a:lstStyle/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073426"/>
            <a:ext cx="7805738" cy="3433260"/>
          </a:xfrm>
        </p:spPr>
        <p:txBody>
          <a:bodyPr/>
          <a:lstStyle/>
          <a:p>
            <a:r>
              <a:rPr lang="en-US" altLang="en-US" dirty="0"/>
              <a:t>Many web browsers ran as single process (some still do)</a:t>
            </a:r>
          </a:p>
          <a:p>
            <a:pPr lvl="1"/>
            <a:r>
              <a:rPr lang="en-US" altLang="en-US" dirty="0"/>
              <a:t>If one web site causes trouble, entire browser can hang or crash</a:t>
            </a:r>
          </a:p>
          <a:p>
            <a:r>
              <a:rPr lang="en-US" altLang="en-US" dirty="0"/>
              <a:t>Google Chrome Browser is </a:t>
            </a:r>
            <a:r>
              <a:rPr lang="en-US" altLang="en-US" dirty="0" err="1"/>
              <a:t>multiprocess</a:t>
            </a:r>
            <a:r>
              <a:rPr lang="en-US" altLang="en-US" dirty="0"/>
              <a:t> with 3 different types of processes: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dirty="0"/>
              <a:t> process manages user interface, disk and network I/O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dirty="0"/>
              <a:t> process renders web pages, deals with HTML, </a:t>
            </a:r>
            <a:r>
              <a:rPr lang="en-US" altLang="en-US" dirty="0" err="1"/>
              <a:t>Javascript</a:t>
            </a:r>
            <a:r>
              <a:rPr lang="en-US" altLang="en-US" dirty="0"/>
              <a:t>. A new renderer created for each website opened</a:t>
            </a:r>
          </a:p>
          <a:p>
            <a:pPr lvl="2"/>
            <a:r>
              <a:rPr lang="en-US" altLang="en-US" dirty="0"/>
              <a:t>Runs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dirty="0"/>
              <a:t> restricting disk and network I/O, minimizing effect of security exploits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9" y="4682563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2" y="1154113"/>
            <a:ext cx="7841297" cy="4530725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Processes within a system may be </a:t>
            </a:r>
            <a:r>
              <a:rPr lang="en-US" altLang="en-US" sz="2000" b="1" i="1" dirty="0">
                <a:latin typeface="+mn-ea"/>
                <a:ea typeface="+mn-ea"/>
              </a:rPr>
              <a:t>independent</a:t>
            </a:r>
            <a:r>
              <a:rPr lang="en-US" altLang="en-US" sz="2000" b="1" dirty="0"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or </a:t>
            </a:r>
            <a:r>
              <a:rPr lang="en-US" altLang="en-US" sz="2000" b="1" i="1" dirty="0">
                <a:latin typeface="+mn-ea"/>
                <a:ea typeface="+mn-ea"/>
              </a:rPr>
              <a:t>cooperating</a:t>
            </a:r>
          </a:p>
          <a:p>
            <a:r>
              <a:rPr lang="en-US" altLang="en-US" sz="2000" dirty="0">
                <a:latin typeface="+mn-ea"/>
                <a:ea typeface="+mn-ea"/>
              </a:rPr>
              <a:t>Cooperating process can affect or be affected by other processes, including sharing data</a:t>
            </a:r>
          </a:p>
          <a:p>
            <a:r>
              <a:rPr lang="en-US" altLang="en-US" sz="2000" dirty="0">
                <a:latin typeface="+mn-ea"/>
                <a:ea typeface="+mn-ea"/>
              </a:rPr>
              <a:t>Reasons for cooperating processes: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Information sharing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Computation speedup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Modularity</a:t>
            </a:r>
          </a:p>
          <a:p>
            <a:pPr lvl="1"/>
            <a:r>
              <a:rPr lang="en-US" altLang="en-US" dirty="0">
                <a:latin typeface="+mn-ea"/>
                <a:ea typeface="+mn-ea"/>
              </a:rPr>
              <a:t>Convenience	</a:t>
            </a:r>
          </a:p>
          <a:p>
            <a:r>
              <a:rPr lang="en-US" altLang="en-US" sz="2000" dirty="0">
                <a:latin typeface="+mn-ea"/>
                <a:ea typeface="+mn-ea"/>
              </a:rPr>
              <a:t>Cooperating processes need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interprocess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communication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IPC</a:t>
            </a:r>
            <a:r>
              <a:rPr lang="en-US" altLang="en-US" sz="2000" dirty="0">
                <a:latin typeface="+mn-ea"/>
                <a:ea typeface="+mn-ea"/>
              </a:rPr>
              <a:t>)</a:t>
            </a:r>
          </a:p>
          <a:p>
            <a:r>
              <a:rPr lang="en-US" altLang="en-US" sz="2000" dirty="0">
                <a:latin typeface="+mn-ea"/>
                <a:ea typeface="+mn-ea"/>
              </a:rPr>
              <a:t>Two models of IPC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n-ea"/>
                <a:ea typeface="+mn-ea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n-ea"/>
                <a:ea typeface="+mn-ea"/>
              </a:rPr>
              <a:t>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n-ea"/>
                <a:ea typeface="+mn-ea"/>
              </a:rPr>
              <a:t>Message passing</a:t>
            </a:r>
          </a:p>
          <a:p>
            <a:pPr lvl="1"/>
            <a:endParaRPr lang="en-US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228" y="1138238"/>
            <a:ext cx="8229600" cy="4530725"/>
          </a:xfrm>
        </p:spPr>
        <p:txBody>
          <a:bodyPr/>
          <a:lstStyle/>
          <a:p>
            <a:r>
              <a:rPr lang="en-US" altLang="en-US" sz="2000" dirty="0"/>
              <a:t>Identify the separate components of a process and illustrate how they are represented and scheduled in an operating system.</a:t>
            </a:r>
          </a:p>
          <a:p>
            <a:r>
              <a:rPr lang="en-US" altLang="en-US" sz="2000" dirty="0"/>
              <a:t>Describe how processes are created and terminated in an operating system, including developing programs using the appropriate system calls that perform these operations.</a:t>
            </a:r>
          </a:p>
          <a:p>
            <a:r>
              <a:rPr lang="en-US" altLang="en-US" sz="2000" dirty="0"/>
              <a:t>Describe and contrast </a:t>
            </a:r>
            <a:r>
              <a:rPr lang="en-US" altLang="en-US" sz="2000" dirty="0" err="1"/>
              <a:t>interprocess</a:t>
            </a:r>
            <a:r>
              <a:rPr lang="en-US" altLang="en-US" sz="2000" dirty="0"/>
              <a:t> communication using shared memory and message passing.</a:t>
            </a:r>
          </a:p>
          <a:p>
            <a:r>
              <a:rPr lang="en-US" altLang="en-US" sz="2000" dirty="0"/>
              <a:t>Design programs that uses pipes and POSIX shared memory to perform </a:t>
            </a:r>
            <a:r>
              <a:rPr lang="en-US" altLang="en-US" sz="2000" dirty="0" err="1"/>
              <a:t>interprocess</a:t>
            </a:r>
            <a:r>
              <a:rPr lang="en-US" altLang="en-US" sz="2000" dirty="0"/>
              <a:t> communication.</a:t>
            </a:r>
          </a:p>
          <a:p>
            <a:r>
              <a:rPr lang="en-US" altLang="en-US" sz="2000" dirty="0"/>
              <a:t>Describe client-server communication using sockets and remote procedure calls.</a:t>
            </a:r>
          </a:p>
          <a:p>
            <a:r>
              <a:rPr lang="en-US" altLang="en-US" sz="2000" dirty="0"/>
              <a:t>Design kernel modules that interact with the Linux operating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00F33A6-EE27-346B-C88D-BC4BB0E803A1}"/>
              </a:ext>
            </a:extLst>
          </p:cNvPr>
          <p:cNvGrpSpPr/>
          <p:nvPr/>
        </p:nvGrpSpPr>
        <p:grpSpPr>
          <a:xfrm>
            <a:off x="1441450" y="1268730"/>
            <a:ext cx="6833870" cy="4894898"/>
            <a:chOff x="1612900" y="1556384"/>
            <a:chExt cx="6246813" cy="4458654"/>
          </a:xfrm>
        </p:grpSpPr>
        <p:sp>
          <p:nvSpPr>
            <p:cNvPr id="61443" name="Rectangle 3">
              <a:extLst>
                <a:ext uri="{FF2B5EF4-FFF2-40B4-BE49-F238E27FC236}">
                  <a16:creationId xmlns:a16="http://schemas.microsoft.com/office/drawing/2014/main" id="{00B4232E-A93C-4613-91D0-E8A0948B6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381" y="1556384"/>
              <a:ext cx="2411730" cy="36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11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110000"/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Shared memory</a:t>
              </a:r>
              <a:endParaRPr kumimoji="0" lang="en-US" altLang="en-US" sz="2000" dirty="0">
                <a:latin typeface="Arial" panose="020B0604020202020204" pitchFamily="34" charset="0"/>
              </a:endParaRPr>
            </a:p>
          </p:txBody>
        </p:sp>
        <p:pic>
          <p:nvPicPr>
            <p:cNvPr id="61444" name="Picture 1">
              <a:extLst>
                <a:ext uri="{FF2B5EF4-FFF2-40B4-BE49-F238E27FC236}">
                  <a16:creationId xmlns:a16="http://schemas.microsoft.com/office/drawing/2014/main" id="{3ED38AED-C0F5-4084-BE69-BF6EFD7FF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900" y="2016125"/>
              <a:ext cx="6246813" cy="399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DF294714-8825-F73E-52E8-1E6A3CF32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603" y="1566862"/>
              <a:ext cx="2785110" cy="36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11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110000"/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Message passing </a:t>
              </a:r>
              <a:r>
                <a:rPr kumimoji="0" lang="en-US" altLang="en-US" sz="20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7403782" cy="4344151"/>
          </a:xfrm>
        </p:spPr>
        <p:txBody>
          <a:bodyPr/>
          <a:lstStyle/>
          <a:p>
            <a:r>
              <a:rPr lang="en-US" altLang="en-US" sz="2000" dirty="0"/>
              <a:t>Paradigm for cooperating processes:</a:t>
            </a:r>
          </a:p>
          <a:p>
            <a:pPr lvl="1"/>
            <a:r>
              <a:rPr lang="en-US" altLang="en-US" sz="2000" i="1" dirty="0"/>
              <a:t>producer</a:t>
            </a:r>
            <a:r>
              <a:rPr lang="en-US" altLang="en-US" sz="2000" dirty="0"/>
              <a:t> process produces information that is consumed by a </a:t>
            </a:r>
            <a:r>
              <a:rPr lang="en-US" altLang="en-US" sz="2000" i="1" dirty="0"/>
              <a:t>consumer</a:t>
            </a:r>
            <a:r>
              <a:rPr lang="en-US" altLang="en-US" sz="2000" dirty="0"/>
              <a:t> process</a:t>
            </a:r>
          </a:p>
          <a:p>
            <a:r>
              <a:rPr lang="en-US" altLang="en-US" sz="2000" dirty="0"/>
              <a:t>Two variations: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places no practical limit on the size of the buffer:</a:t>
            </a:r>
          </a:p>
          <a:p>
            <a:pPr lvl="2"/>
            <a:r>
              <a:rPr lang="en-US" altLang="en-US" sz="2000" dirty="0"/>
              <a:t>Producer never waits</a:t>
            </a:r>
          </a:p>
          <a:p>
            <a:pPr lvl="2"/>
            <a:r>
              <a:rPr lang="en-US" altLang="en-US" sz="2000" dirty="0"/>
              <a:t>Consumer waits if there is no buffer to consume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assumes that there is a fixed buffer size</a:t>
            </a:r>
          </a:p>
          <a:p>
            <a:pPr lvl="2"/>
            <a:r>
              <a:rPr lang="en-US" altLang="en-US" sz="2000" dirty="0"/>
              <a:t>Producer must wait if all buffers are full</a:t>
            </a:r>
          </a:p>
          <a:p>
            <a:pPr lvl="2"/>
            <a:r>
              <a:rPr lang="en-US" altLang="en-US" sz="2000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559" y="141300"/>
            <a:ext cx="6298882" cy="624510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9"/>
            <a:ext cx="7670482" cy="28013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Synchronization is discussed in great details in Chapters 6 &amp; 7.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1883" y="32309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789862" cy="4700588"/>
          </a:xfrm>
        </p:spPr>
        <p:txBody>
          <a:bodyPr/>
          <a:lstStyle/>
          <a:p>
            <a:r>
              <a:rPr lang="en-US" altLang="en-US" sz="2000" dirty="0"/>
              <a:t>Shared data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 sz="2000" dirty="0"/>
          </a:p>
          <a:p>
            <a:r>
              <a:rPr lang="en-US" altLang="en-US" sz="2000" dirty="0"/>
              <a:t>Solution is correct, but can only use </a:t>
            </a:r>
            <a:r>
              <a:rPr lang="en-US" altLang="en-US" sz="2000" b="1" dirty="0">
                <a:latin typeface="Courier New" panose="02070309020205020404" pitchFamily="49" charset="0"/>
              </a:rPr>
              <a:t>BUFFER_SIZE-1</a:t>
            </a:r>
            <a:r>
              <a:rPr lang="en-US" altLang="en-US" sz="2000" dirty="0"/>
              <a:t> elements</a:t>
            </a:r>
          </a:p>
          <a:p>
            <a:pPr marL="1598613" lvl="3">
              <a:buFontTx/>
              <a:buNone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2000" dirty="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buffer[in] =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</a:t>
            </a:r>
            <a:r>
              <a:rPr lang="en-US" altLang="en-US" sz="2000" dirty="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</a:t>
            </a:r>
          </a:p>
          <a:p>
            <a:pPr marL="7167563" lvl="4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EF40B-8258-1C50-595A-6227E7D87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Take a Break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586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Suppose that we wanted to provide a solution to the consumer-producer problem that fills </a:t>
            </a:r>
            <a:r>
              <a:rPr lang="en-US" altLang="en-US" sz="2000" b="1" dirty="0">
                <a:solidFill>
                  <a:srgbClr val="000000"/>
                </a:solidFill>
                <a:latin typeface="+mn-ea"/>
                <a:ea typeface="+mn-ea"/>
              </a:rPr>
              <a:t>all</a:t>
            </a:r>
            <a:r>
              <a:rPr lang="en-US" altLang="en-US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the buffers. </a:t>
            </a:r>
          </a:p>
          <a:p>
            <a:r>
              <a:rPr lang="en-US" altLang="en-US" sz="2000" dirty="0">
                <a:latin typeface="+mn-ea"/>
                <a:ea typeface="+mn-ea"/>
              </a:rPr>
              <a:t>We can do so by having an integer </a:t>
            </a:r>
            <a:r>
              <a:rPr lang="en-US" altLang="en-US" sz="2000" b="1" dirty="0">
                <a:latin typeface="+mn-ea"/>
                <a:ea typeface="+mn-ea"/>
              </a:rPr>
              <a:t>counter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that keeps track of the number of full buffers.  </a:t>
            </a:r>
          </a:p>
          <a:p>
            <a:r>
              <a:rPr lang="en-US" altLang="en-US" sz="2000" dirty="0">
                <a:latin typeface="+mn-ea"/>
                <a:ea typeface="+mn-ea"/>
              </a:rPr>
              <a:t>Initially, </a:t>
            </a:r>
            <a:r>
              <a:rPr lang="en-US" altLang="en-US" sz="2000" b="1" dirty="0">
                <a:latin typeface="+mn-ea"/>
                <a:ea typeface="+mn-ea"/>
              </a:rPr>
              <a:t>counter</a:t>
            </a:r>
            <a:r>
              <a:rPr lang="en-US" altLang="en-US" sz="2000" dirty="0">
                <a:latin typeface="+mn-ea"/>
                <a:ea typeface="+mn-ea"/>
              </a:rPr>
              <a:t> is set to 0. </a:t>
            </a:r>
          </a:p>
          <a:p>
            <a:r>
              <a:rPr lang="en-US" altLang="en-US" sz="2000" dirty="0">
                <a:latin typeface="+mn-ea"/>
                <a:ea typeface="+mn-ea"/>
              </a:rPr>
              <a:t>The integer </a:t>
            </a:r>
            <a:r>
              <a:rPr lang="en-US" altLang="en-US" sz="2000" b="1" dirty="0">
                <a:latin typeface="+mn-ea"/>
                <a:ea typeface="+mn-ea"/>
              </a:rPr>
              <a:t>counter</a:t>
            </a:r>
            <a:r>
              <a:rPr lang="en-US" altLang="en-US" sz="2000" dirty="0">
                <a:latin typeface="+mn-ea"/>
                <a:ea typeface="+mn-ea"/>
              </a:rPr>
              <a:t> is incremented by the producer after it produces a new buffer.</a:t>
            </a:r>
          </a:p>
          <a:p>
            <a:r>
              <a:rPr lang="en-US" altLang="en-US" sz="2000" dirty="0">
                <a:latin typeface="+mn-ea"/>
                <a:ea typeface="+mn-ea"/>
              </a:rPr>
              <a:t>The integer </a:t>
            </a:r>
            <a:r>
              <a:rPr lang="en-US" altLang="en-US" sz="2000" b="1" dirty="0">
                <a:latin typeface="+mn-ea"/>
                <a:ea typeface="+mn-ea"/>
              </a:rPr>
              <a:t>counter</a:t>
            </a:r>
            <a:r>
              <a:rPr lang="en-US" altLang="en-US" sz="2000" dirty="0">
                <a:latin typeface="+mn-ea"/>
                <a:ea typeface="+mn-ea"/>
              </a:rPr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356" y="1258888"/>
            <a:ext cx="6999288" cy="370173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buffer[in] =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6390" y="1262063"/>
            <a:ext cx="6931219" cy="3847147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180" y="1049564"/>
            <a:ext cx="8135620" cy="47588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+mn-ea"/>
                <a:ea typeface="+mn-ea"/>
              </a:rPr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Process</a:t>
            </a:r>
            <a:r>
              <a:rPr lang="en-US" altLang="en-US" sz="2000" dirty="0">
                <a:latin typeface="+mn-ea"/>
                <a:ea typeface="+mn-ea"/>
              </a:rPr>
              <a:t> – a program in execution; process execution must progress in sequential fashion. No parallel execution of instructions of a  single process</a:t>
            </a:r>
          </a:p>
          <a:p>
            <a:r>
              <a:rPr lang="en-US" altLang="en-US" sz="2000" dirty="0">
                <a:latin typeface="+mn-ea"/>
                <a:ea typeface="+mn-ea"/>
              </a:rPr>
              <a:t>Multiple parts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The program code, also called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text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section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Current activity including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program</a:t>
            </a:r>
            <a:r>
              <a:rPr lang="en-US" altLang="en-US" sz="2000" b="1" dirty="0"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counter</a:t>
            </a:r>
            <a:r>
              <a:rPr lang="en-US" altLang="en-US" sz="2000" dirty="0">
                <a:latin typeface="+mn-ea"/>
                <a:ea typeface="+mn-ea"/>
              </a:rPr>
              <a:t>, processor registers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Stack</a:t>
            </a:r>
            <a:r>
              <a:rPr lang="en-US" altLang="en-US" sz="2000" b="1" dirty="0"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containing temporary data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Function parameters, return addresses, local variables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Data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section</a:t>
            </a:r>
            <a:r>
              <a:rPr lang="en-US" altLang="en-US" sz="2000" b="1" dirty="0"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containing global variables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Heap</a:t>
            </a:r>
            <a:r>
              <a:rPr lang="en-US" altLang="en-US" sz="2000" b="1" dirty="0"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containing memory dynamically allocated during run time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1380" y="1132205"/>
            <a:ext cx="7755430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+mn-ea"/>
                <a:ea typeface="+mn-ea"/>
              </a:rPr>
              <a:t>counter++ </a:t>
            </a:r>
            <a:r>
              <a:rPr lang="en-US" altLang="en-US" dirty="0">
                <a:latin typeface="+mn-ea"/>
                <a:ea typeface="+mn-ea"/>
              </a:rPr>
              <a:t>could be implemented as</a:t>
            </a:r>
            <a:br>
              <a:rPr lang="en-US" altLang="en-US" dirty="0">
                <a:latin typeface="+mn-ea"/>
                <a:ea typeface="+mn-ea"/>
              </a:rPr>
            </a:b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b="1" dirty="0">
                <a:latin typeface="+mn-ea"/>
                <a:ea typeface="+mn-ea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register1 = counter</a:t>
            </a:r>
            <a:b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     register1 = register1 + 1</a:t>
            </a:r>
            <a:b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     counter = register1</a:t>
            </a:r>
            <a:endParaRPr lang="en-US" altLang="en-US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+mn-ea"/>
                <a:ea typeface="+mn-ea"/>
              </a:rPr>
              <a:t>counter--</a:t>
            </a: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en-US" dirty="0">
                <a:latin typeface="+mn-ea"/>
                <a:ea typeface="+mn-ea"/>
              </a:rPr>
              <a:t>could be implemented as</a:t>
            </a:r>
            <a:br>
              <a:rPr lang="en-US" altLang="en-US" dirty="0">
                <a:latin typeface="+mn-ea"/>
                <a:ea typeface="+mn-ea"/>
              </a:rPr>
            </a:b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b="1" dirty="0">
                <a:latin typeface="+mn-ea"/>
                <a:ea typeface="+mn-ea"/>
              </a:rPr>
              <a:t>     </a:t>
            </a: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register2 = counter</a:t>
            </a:r>
            <a:b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     register2 = register2 - 1</a:t>
            </a:r>
            <a:b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olidFill>
                <a:schemeClr val="tx2"/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ea"/>
                <a:ea typeface="+mn-ea"/>
              </a:rPr>
              <a:t>Consider this execution interleaving with </a:t>
            </a:r>
            <a:r>
              <a:rPr lang="ja-JP" altLang="en-US" dirty="0">
                <a:latin typeface="+mn-ea"/>
                <a:ea typeface="+mn-ea"/>
              </a:rPr>
              <a:t>“</a:t>
            </a:r>
            <a:r>
              <a:rPr lang="en-US" altLang="ja-JP" dirty="0">
                <a:latin typeface="+mn-ea"/>
                <a:ea typeface="+mn-ea"/>
              </a:rPr>
              <a:t>count = 5</a:t>
            </a:r>
            <a:r>
              <a:rPr lang="ja-JP" altLang="en-US" dirty="0">
                <a:latin typeface="+mn-ea"/>
                <a:ea typeface="+mn-ea"/>
              </a:rPr>
              <a:t>”</a:t>
            </a:r>
            <a:r>
              <a:rPr lang="en-US" altLang="ja-JP" dirty="0">
                <a:latin typeface="+mn-ea"/>
                <a:ea typeface="+mn-ea"/>
              </a:rPr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latin typeface="+mn-ea"/>
                <a:ea typeface="+mn-ea"/>
              </a:rPr>
              <a:t>	S0: producer execute 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register1 = counter            </a:t>
            </a:r>
            <a:r>
              <a:rPr lang="en-US" altLang="en-US" dirty="0">
                <a:latin typeface="+mn-ea"/>
                <a:ea typeface="+mn-ea"/>
              </a:rPr>
              <a:t>{register1 = 5}</a:t>
            </a: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dirty="0">
                <a:latin typeface="+mn-ea"/>
                <a:ea typeface="+mn-ea"/>
              </a:rPr>
              <a:t>S1: producer execute 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register1 = register1 + 1    </a:t>
            </a:r>
            <a:r>
              <a:rPr lang="en-US" altLang="en-US" dirty="0">
                <a:latin typeface="+mn-ea"/>
                <a:ea typeface="+mn-ea"/>
              </a:rPr>
              <a:t>{register1 = 6} </a:t>
            </a: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dirty="0">
                <a:latin typeface="+mn-ea"/>
                <a:ea typeface="+mn-ea"/>
              </a:rPr>
              <a:t>S2: consumer execute </a:t>
            </a: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register2 = counter</a:t>
            </a:r>
            <a:r>
              <a:rPr lang="en-US" altLang="en-US" b="1" dirty="0">
                <a:latin typeface="+mn-ea"/>
                <a:ea typeface="+mn-ea"/>
              </a:rPr>
              <a:t>           </a:t>
            </a:r>
            <a:r>
              <a:rPr lang="en-US" altLang="en-US" dirty="0">
                <a:latin typeface="+mn-ea"/>
                <a:ea typeface="+mn-ea"/>
              </a:rPr>
              <a:t>{register2 = 5} </a:t>
            </a: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dirty="0">
                <a:latin typeface="+mn-ea"/>
                <a:ea typeface="+mn-ea"/>
              </a:rPr>
              <a:t>S3: consumer execute </a:t>
            </a: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register2 = register2 – 1   </a:t>
            </a:r>
            <a:r>
              <a:rPr lang="en-US" altLang="en-US" dirty="0">
                <a:latin typeface="+mn-ea"/>
                <a:ea typeface="+mn-ea"/>
              </a:rPr>
              <a:t>{register2 = 4} </a:t>
            </a: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dirty="0">
                <a:latin typeface="+mn-ea"/>
                <a:ea typeface="+mn-ea"/>
              </a:rPr>
              <a:t>S4: producer execute 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ea typeface="+mn-ea"/>
              </a:rPr>
              <a:t>counter = register1             </a:t>
            </a:r>
            <a:r>
              <a:rPr lang="en-US" altLang="en-US" dirty="0">
                <a:latin typeface="+mn-ea"/>
                <a:ea typeface="+mn-ea"/>
              </a:rPr>
              <a:t>{counter = 6 } </a:t>
            </a:r>
            <a:br>
              <a:rPr lang="en-US" altLang="en-US" dirty="0">
                <a:latin typeface="+mn-ea"/>
                <a:ea typeface="+mn-ea"/>
              </a:rPr>
            </a:br>
            <a:r>
              <a:rPr lang="en-US" altLang="en-US" dirty="0">
                <a:latin typeface="+mn-ea"/>
                <a:ea typeface="+mn-ea"/>
              </a:rPr>
              <a:t>S5: consumer execute </a:t>
            </a:r>
            <a:r>
              <a:rPr lang="en-US" altLang="en-US" b="1" dirty="0">
                <a:solidFill>
                  <a:schemeClr val="tx2"/>
                </a:solidFill>
                <a:latin typeface="+mn-ea"/>
                <a:ea typeface="+mn-ea"/>
              </a:rPr>
              <a:t>counter = register2           </a:t>
            </a:r>
            <a:r>
              <a:rPr lang="en-US" altLang="en-US" dirty="0">
                <a:latin typeface="+mn-ea"/>
                <a:ea typeface="+mn-ea"/>
              </a:rPr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881160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33932"/>
            <a:ext cx="733806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3565" y="101885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+mn-ea"/>
                <a:ea typeface="+mn-ea"/>
              </a:rPr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+mn-ea"/>
                <a:ea typeface="+mn-ea"/>
              </a:rPr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+mn-ea"/>
                <a:ea typeface="+mn-ea"/>
              </a:rPr>
              <a:t>send</a:t>
            </a:r>
            <a:r>
              <a:rPr lang="en-US" altLang="en-US" sz="2000" dirty="0">
                <a:latin typeface="+mn-ea"/>
                <a:ea typeface="+mn-ea"/>
              </a:rPr>
              <a:t>(</a:t>
            </a:r>
            <a:r>
              <a:rPr lang="en-US" altLang="en-US" sz="2000" i="1" dirty="0">
                <a:latin typeface="+mn-ea"/>
                <a:ea typeface="+mn-ea"/>
              </a:rPr>
              <a:t>message</a:t>
            </a:r>
            <a:r>
              <a:rPr lang="en-US" altLang="en-US" sz="2000" dirty="0">
                <a:latin typeface="+mn-ea"/>
                <a:ea typeface="+mn-ea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+mn-ea"/>
                <a:ea typeface="+mn-ea"/>
              </a:rPr>
              <a:t>receive</a:t>
            </a:r>
            <a:r>
              <a:rPr lang="en-US" altLang="en-US" sz="2000" dirty="0">
                <a:latin typeface="+mn-ea"/>
                <a:ea typeface="+mn-ea"/>
              </a:rPr>
              <a:t>(</a:t>
            </a:r>
            <a:r>
              <a:rPr lang="en-US" altLang="en-US" sz="2000" i="1" dirty="0">
                <a:latin typeface="+mn-ea"/>
                <a:ea typeface="+mn-ea"/>
              </a:rPr>
              <a:t>message</a:t>
            </a:r>
            <a:r>
              <a:rPr lang="en-US" altLang="en-US" sz="2000" dirty="0">
                <a:latin typeface="+mn-ea"/>
                <a:ea typeface="+mn-ea"/>
              </a:rPr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+mn-ea"/>
                <a:ea typeface="+mn-ea"/>
              </a:rPr>
              <a:t>The</a:t>
            </a:r>
            <a:r>
              <a:rPr lang="en-US" altLang="en-US" sz="2000" i="1" dirty="0">
                <a:latin typeface="+mn-ea"/>
                <a:ea typeface="+mn-ea"/>
              </a:rPr>
              <a:t> message</a:t>
            </a:r>
            <a:r>
              <a:rPr lang="en-US" altLang="en-US" sz="2000" dirty="0">
                <a:latin typeface="+mn-ea"/>
                <a:ea typeface="+mn-ea"/>
              </a:rPr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613650" cy="46749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If processes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Establish a </a:t>
            </a:r>
            <a:r>
              <a:rPr lang="en-US" altLang="en-US" sz="2000" b="1" i="1" dirty="0"/>
              <a:t>communication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link</a:t>
            </a:r>
            <a:r>
              <a:rPr lang="en-US" altLang="en-US" sz="2000" b="1" dirty="0"/>
              <a:t> </a:t>
            </a:r>
            <a:r>
              <a:rPr lang="en-US" altLang="en-US" sz="2000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Implementation issues:</a:t>
            </a:r>
          </a:p>
          <a:p>
            <a:pPr lvl="1"/>
            <a:r>
              <a:rPr lang="en-US" altLang="en-US" sz="2000" dirty="0"/>
              <a:t>How are links established?</a:t>
            </a:r>
          </a:p>
          <a:p>
            <a:pPr lvl="1"/>
            <a:r>
              <a:rPr lang="en-US" altLang="en-US" sz="2000" dirty="0"/>
              <a:t>Can a link be associated with more than two processes?</a:t>
            </a:r>
          </a:p>
          <a:p>
            <a:pPr lvl="1"/>
            <a:r>
              <a:rPr lang="en-US" altLang="en-US" sz="2000" dirty="0"/>
              <a:t>How many links can there be between every pair of communicating processes?</a:t>
            </a:r>
          </a:p>
          <a:p>
            <a:pPr lvl="1"/>
            <a:r>
              <a:rPr lang="en-US" altLang="en-US" sz="2000" dirty="0"/>
              <a:t>What is the capacity of a link?</a:t>
            </a:r>
          </a:p>
          <a:p>
            <a:pPr lvl="1"/>
            <a:r>
              <a:rPr lang="en-US" altLang="en-US" sz="2000" dirty="0"/>
              <a:t>Is the size of a message that the link can accommodate fixed or variable?</a:t>
            </a:r>
          </a:p>
          <a:p>
            <a:pPr lvl="1"/>
            <a:r>
              <a:rPr lang="en-US" altLang="en-US" sz="2000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171" y="925830"/>
            <a:ext cx="6938010" cy="31775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Automatic or explicit buffering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781925" cy="4530725"/>
          </a:xfrm>
        </p:spPr>
        <p:txBody>
          <a:bodyPr/>
          <a:lstStyle/>
          <a:p>
            <a:r>
              <a:rPr lang="en-US" altLang="en-US" sz="2000" dirty="0"/>
              <a:t>Processes must name each other explicitly: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</a:rPr>
              <a:t>send</a:t>
            </a:r>
            <a:r>
              <a:rPr lang="en-US" altLang="en-US" sz="2000" dirty="0"/>
              <a:t> (</a:t>
            </a:r>
            <a:r>
              <a:rPr lang="en-US" altLang="en-US" sz="2000" i="1" dirty="0"/>
              <a:t>P, message</a:t>
            </a:r>
            <a:r>
              <a:rPr lang="en-US" altLang="en-US" sz="2000" dirty="0"/>
              <a:t>) – send a message to process P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</a:rPr>
              <a:t>receive</a:t>
            </a:r>
            <a:r>
              <a:rPr lang="en-US" altLang="en-US" sz="2000" dirty="0"/>
              <a:t>(</a:t>
            </a:r>
            <a:r>
              <a:rPr lang="en-US" altLang="en-US" sz="2000" i="1" dirty="0"/>
              <a:t>Q, message</a:t>
            </a:r>
            <a:r>
              <a:rPr lang="en-US" altLang="en-US" sz="2000" dirty="0"/>
              <a:t>) – receive a message from process Q</a:t>
            </a:r>
          </a:p>
          <a:p>
            <a:r>
              <a:rPr lang="en-US" altLang="en-US" sz="2000" dirty="0"/>
              <a:t>Properties of communication link</a:t>
            </a:r>
          </a:p>
          <a:p>
            <a:pPr lvl="1"/>
            <a:r>
              <a:rPr lang="en-US" altLang="en-US" sz="2000" dirty="0"/>
              <a:t>Links are established automatically</a:t>
            </a:r>
          </a:p>
          <a:p>
            <a:pPr lvl="1"/>
            <a:r>
              <a:rPr lang="en-US" altLang="en-US" sz="2000" dirty="0"/>
              <a:t>A link is associated with exactly one pair of communicating processes</a:t>
            </a:r>
          </a:p>
          <a:p>
            <a:pPr lvl="1"/>
            <a:r>
              <a:rPr lang="en-US" altLang="en-US" sz="2000" dirty="0"/>
              <a:t>Between each pair there exists exactly one link</a:t>
            </a:r>
          </a:p>
          <a:p>
            <a:pPr lvl="1"/>
            <a:r>
              <a:rPr lang="en-US" altLang="en-US" sz="2000" dirty="0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2"/>
            <a:ext cx="7397583" cy="4452937"/>
          </a:xfrm>
        </p:spPr>
        <p:txBody>
          <a:bodyPr/>
          <a:lstStyle/>
          <a:p>
            <a:r>
              <a:rPr lang="en-US" altLang="en-US" sz="2000" dirty="0"/>
              <a:t>Messages are directed and received from mailboxes (also referred to as ports)</a:t>
            </a:r>
          </a:p>
          <a:p>
            <a:pPr lvl="1"/>
            <a:r>
              <a:rPr lang="en-US" altLang="en-US" sz="2000" dirty="0"/>
              <a:t>Each mailbox has a unique id</a:t>
            </a:r>
          </a:p>
          <a:p>
            <a:pPr lvl="1"/>
            <a:r>
              <a:rPr lang="en-US" altLang="en-US" sz="2000" dirty="0"/>
              <a:t>Processes can communicate only if they share a mailbox</a:t>
            </a:r>
          </a:p>
          <a:p>
            <a:r>
              <a:rPr lang="en-US" altLang="en-US" sz="2000" dirty="0"/>
              <a:t>Properties of communication link</a:t>
            </a:r>
          </a:p>
          <a:p>
            <a:pPr lvl="1"/>
            <a:r>
              <a:rPr lang="en-US" altLang="en-US" sz="2000" dirty="0"/>
              <a:t>Link established only if processes share a common mailbox</a:t>
            </a:r>
          </a:p>
          <a:p>
            <a:pPr lvl="1"/>
            <a:r>
              <a:rPr lang="en-US" altLang="en-US" sz="2000" dirty="0"/>
              <a:t>A link may be associated with many processes</a:t>
            </a:r>
          </a:p>
          <a:p>
            <a:pPr lvl="1"/>
            <a:r>
              <a:rPr lang="en-US" altLang="en-US" sz="2000" dirty="0"/>
              <a:t>Each pair of processes may share several communication links</a:t>
            </a:r>
          </a:p>
          <a:p>
            <a:pPr lvl="1"/>
            <a:r>
              <a:rPr lang="en-US" altLang="en-US" sz="2000" dirty="0"/>
              <a:t>Link may be unidirectional or bi-directional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1" y="1135063"/>
            <a:ext cx="7358380" cy="3821112"/>
          </a:xfrm>
        </p:spPr>
        <p:txBody>
          <a:bodyPr/>
          <a:lstStyle/>
          <a:p>
            <a:r>
              <a:rPr lang="en-US" altLang="en-US" sz="2000" dirty="0"/>
              <a:t>Operations</a:t>
            </a:r>
          </a:p>
          <a:p>
            <a:pPr lvl="1"/>
            <a:r>
              <a:rPr lang="en-US" altLang="en-US" sz="2000" dirty="0"/>
              <a:t>Create a new mailbox (port)</a:t>
            </a:r>
          </a:p>
          <a:p>
            <a:pPr lvl="1"/>
            <a:r>
              <a:rPr lang="en-US" altLang="en-US" sz="2000" dirty="0"/>
              <a:t>Send and receive messages through mailbox</a:t>
            </a:r>
          </a:p>
          <a:p>
            <a:pPr lvl="1"/>
            <a:r>
              <a:rPr lang="en-US" altLang="en-US" sz="2000" dirty="0"/>
              <a:t>Delete a mailbox</a:t>
            </a:r>
          </a:p>
          <a:p>
            <a:r>
              <a:rPr lang="en-US" altLang="en-US" sz="2000" dirty="0"/>
              <a:t>Primitives are defined as: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</a:rPr>
              <a:t>send</a:t>
            </a:r>
            <a:r>
              <a:rPr lang="en-US" altLang="en-US" sz="2000" dirty="0"/>
              <a:t>(</a:t>
            </a:r>
            <a:r>
              <a:rPr lang="en-US" altLang="en-US" sz="2000" i="1" dirty="0"/>
              <a:t>A, message</a:t>
            </a:r>
            <a:r>
              <a:rPr lang="en-US" altLang="en-US" sz="2000" dirty="0"/>
              <a:t>) – send a message to mailbox A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</a:rPr>
              <a:t>receive</a:t>
            </a:r>
            <a:r>
              <a:rPr lang="en-US" altLang="en-US" sz="2000" dirty="0"/>
              <a:t>(</a:t>
            </a:r>
            <a:r>
              <a:rPr lang="en-US" altLang="en-US" sz="2000" i="1" dirty="0"/>
              <a:t>A, message</a:t>
            </a:r>
            <a:r>
              <a:rPr lang="en-US" altLang="en-US" sz="2000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7346950" cy="4530725"/>
          </a:xfrm>
        </p:spPr>
        <p:txBody>
          <a:bodyPr/>
          <a:lstStyle/>
          <a:p>
            <a:r>
              <a:rPr lang="en-US" altLang="en-US" sz="2000" dirty="0"/>
              <a:t>Mailbox sharing</a:t>
            </a:r>
          </a:p>
          <a:p>
            <a:pPr lvl="1"/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 P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</a:t>
            </a:r>
            <a:r>
              <a:rPr lang="en-US" altLang="en-US" sz="2000" dirty="0"/>
              <a:t> and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 share mailbox A</a:t>
            </a:r>
          </a:p>
          <a:p>
            <a:pPr lvl="1"/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, sends;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 </a:t>
            </a:r>
            <a:r>
              <a:rPr lang="en-US" altLang="en-US" sz="2000" dirty="0"/>
              <a:t>and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 receive</a:t>
            </a:r>
          </a:p>
          <a:p>
            <a:pPr lvl="1"/>
            <a:r>
              <a:rPr lang="en-US" altLang="en-US" sz="2000" dirty="0"/>
              <a:t>Who gets the message?</a:t>
            </a:r>
          </a:p>
          <a:p>
            <a:r>
              <a:rPr lang="en-US" altLang="en-US" sz="2000" dirty="0"/>
              <a:t>Solutions</a:t>
            </a:r>
          </a:p>
          <a:p>
            <a:pPr lvl="1"/>
            <a:r>
              <a:rPr lang="en-US" altLang="en-US" sz="2000" dirty="0"/>
              <a:t>Allow a link to be associated with at most two processes</a:t>
            </a:r>
          </a:p>
          <a:p>
            <a:pPr lvl="1"/>
            <a:r>
              <a:rPr lang="en-US" altLang="en-US" sz="2000" dirty="0"/>
              <a:t>Allow only one process at a time to execute a receive operation</a:t>
            </a:r>
          </a:p>
          <a:p>
            <a:pPr lvl="1"/>
            <a:r>
              <a:rPr lang="en-US" altLang="en-US" sz="2000" dirty="0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561175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sz="2000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7721600" cy="4595132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Program is </a:t>
            </a:r>
            <a:r>
              <a:rPr lang="en-US" altLang="en-US" sz="2000" b="1" dirty="0">
                <a:latin typeface="+mn-ea"/>
                <a:ea typeface="+mn-ea"/>
              </a:rPr>
              <a:t>passive</a:t>
            </a:r>
            <a:r>
              <a:rPr lang="en-US" altLang="en-US" sz="2000" dirty="0">
                <a:latin typeface="+mn-ea"/>
                <a:ea typeface="+mn-ea"/>
              </a:rPr>
              <a:t> entity stored on disk (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executable</a:t>
            </a:r>
            <a:r>
              <a:rPr lang="en-US" altLang="en-US" sz="2000" b="1" dirty="0">
                <a:solidFill>
                  <a:srgbClr val="3366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file</a:t>
            </a:r>
            <a:r>
              <a:rPr lang="en-US" altLang="en-US" sz="2000" dirty="0">
                <a:latin typeface="+mn-ea"/>
                <a:ea typeface="+mn-ea"/>
              </a:rPr>
              <a:t>); process is </a:t>
            </a:r>
            <a:r>
              <a:rPr lang="en-US" altLang="en-US" sz="2000" b="1" dirty="0">
                <a:latin typeface="+mn-ea"/>
                <a:ea typeface="+mn-ea"/>
              </a:rPr>
              <a:t>active</a:t>
            </a:r>
            <a:r>
              <a:rPr lang="en-US" altLang="en-US" sz="2000" b="1" i="1" dirty="0">
                <a:latin typeface="+mn-ea"/>
                <a:ea typeface="+mn-ea"/>
              </a:rPr>
              <a:t> 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Program becomes process when an executable file is loaded into memory</a:t>
            </a:r>
          </a:p>
          <a:p>
            <a:r>
              <a:rPr lang="en-US" altLang="en-US" sz="2000" dirty="0">
                <a:latin typeface="+mn-ea"/>
                <a:ea typeface="+mn-ea"/>
              </a:rPr>
              <a:t>Execution of program started via GUI mouse clicks, command line entry of its name, etc.</a:t>
            </a:r>
          </a:p>
          <a:p>
            <a:r>
              <a:rPr lang="en-US" altLang="en-US" sz="2000" dirty="0">
                <a:latin typeface="+mn-ea"/>
                <a:ea typeface="+mn-ea"/>
              </a:rPr>
              <a:t>One program can be several processes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+mn-ea"/>
              <a:ea typeface="+mn-ea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3081" y="1092835"/>
            <a:ext cx="7312660" cy="4885055"/>
          </a:xfrm>
        </p:spPr>
        <p:txBody>
          <a:bodyPr/>
          <a:lstStyle/>
          <a:p>
            <a:r>
              <a:rPr lang="en-US" altLang="en-US" sz="2000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sz="2000" dirty="0">
                <a:cs typeface="Courier New" panose="02070309020205020404" pitchFamily="49" charset="0"/>
              </a:rPr>
              <a:t>           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sz="2000" dirty="0"/>
              <a:t>            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sz="2000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521" y="163459"/>
            <a:ext cx="781087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710" y="1233488"/>
            <a:ext cx="7280910" cy="4530725"/>
          </a:xfrm>
        </p:spPr>
        <p:txBody>
          <a:bodyPr/>
          <a:lstStyle/>
          <a:p>
            <a:r>
              <a:rPr lang="en-US" altLang="en-US" sz="2000" dirty="0"/>
              <a:t>Queue of messages attached to the link.</a:t>
            </a:r>
          </a:p>
          <a:p>
            <a:r>
              <a:rPr lang="en-US" altLang="en-US" sz="2000" dirty="0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>
                <a:solidFill>
                  <a:srgbClr val="CC6600"/>
                </a:solidFill>
              </a:rPr>
              <a:t>1.</a:t>
            </a:r>
            <a:r>
              <a:rPr lang="en-US" altLang="en-US" sz="2000" dirty="0"/>
              <a:t>	Zero capacity – no messages are queued on a link.</a:t>
            </a:r>
            <a:br>
              <a:rPr lang="en-US" altLang="en-US" sz="2000" dirty="0"/>
            </a:br>
            <a:r>
              <a:rPr lang="en-US" altLang="en-US" sz="2000" dirty="0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>
                <a:solidFill>
                  <a:srgbClr val="CC6600"/>
                </a:solidFill>
              </a:rPr>
              <a:t>2.</a:t>
            </a:r>
            <a:r>
              <a:rPr lang="en-US" altLang="en-US" sz="2000" dirty="0"/>
              <a:t>	Bounded capacity – finite length of </a:t>
            </a:r>
            <a:r>
              <a:rPr lang="en-US" altLang="en-US" sz="2000" i="1" dirty="0"/>
              <a:t>n</a:t>
            </a:r>
            <a:r>
              <a:rPr lang="en-US" altLang="en-US" sz="2000" dirty="0"/>
              <a:t> messages</a:t>
            </a:r>
            <a:br>
              <a:rPr lang="en-US" altLang="en-US" sz="2000" dirty="0"/>
            </a:br>
            <a:r>
              <a:rPr lang="en-US" altLang="en-US" sz="2000" dirty="0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>
                <a:solidFill>
                  <a:srgbClr val="CC6600"/>
                </a:solidFill>
              </a:rPr>
              <a:t>3.</a:t>
            </a:r>
            <a:r>
              <a:rPr lang="en-US" altLang="en-US" sz="2000" dirty="0"/>
              <a:t>	Unbounded capacity – infinite length </a:t>
            </a:r>
            <a:br>
              <a:rPr lang="en-US" altLang="en-US" sz="2000" dirty="0"/>
            </a:br>
            <a:r>
              <a:rPr lang="en-US" altLang="en-US" sz="2000" dirty="0"/>
              <a:t>Sender never waits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 dirty="0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787" y="1233488"/>
            <a:ext cx="7521575" cy="4530725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POSIX Shared Memory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Process first creates shared memory segment</a:t>
            </a:r>
            <a:br>
              <a:rPr lang="en-US" altLang="en-US" sz="2000" dirty="0">
                <a:latin typeface="+mn-ea"/>
                <a:ea typeface="+mn-ea"/>
              </a:rPr>
            </a:br>
            <a:r>
              <a:rPr lang="en-US" altLang="en-US" sz="2000" b="1" dirty="0" err="1">
                <a:latin typeface="+mn-ea"/>
                <a:ea typeface="+mn-ea"/>
                <a:cs typeface="Courier New" panose="02070309020205020404" pitchFamily="49" charset="0"/>
              </a:rPr>
              <a:t>shm_fd</a:t>
            </a:r>
            <a:r>
              <a:rPr lang="en-US" altLang="en-US" sz="2000" b="1" dirty="0">
                <a:latin typeface="+mn-ea"/>
                <a:ea typeface="+mn-ea"/>
                <a:cs typeface="Courier New" panose="02070309020205020404" pitchFamily="49" charset="0"/>
              </a:rPr>
              <a:t> = </a:t>
            </a:r>
            <a:r>
              <a:rPr lang="en-US" altLang="en-US" sz="2000" b="1" dirty="0" err="1">
                <a:latin typeface="+mn-ea"/>
                <a:ea typeface="+mn-ea"/>
                <a:cs typeface="Courier New" panose="02070309020205020404" pitchFamily="49" charset="0"/>
              </a:rPr>
              <a:t>shm_open</a:t>
            </a:r>
            <a:r>
              <a:rPr lang="en-US" altLang="en-US" sz="2000" b="1" dirty="0">
                <a:latin typeface="+mn-ea"/>
                <a:ea typeface="+mn-ea"/>
                <a:cs typeface="Courier New" panose="02070309020205020404" pitchFamily="49" charset="0"/>
              </a:rPr>
              <a:t>(name, O CREAT | O RDWR, 0666);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Also used to open an existing segment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+mn-ea"/>
                <a:ea typeface="+mn-ea"/>
              </a:rPr>
              <a:t>	            </a:t>
            </a:r>
            <a:r>
              <a:rPr lang="en-US" altLang="en-US" sz="2000" b="1" dirty="0" err="1">
                <a:latin typeface="+mn-ea"/>
                <a:ea typeface="+mn-ea"/>
              </a:rPr>
              <a:t>ftruncate</a:t>
            </a:r>
            <a:r>
              <a:rPr lang="en-US" altLang="en-US" sz="2000" b="1" dirty="0">
                <a:latin typeface="+mn-ea"/>
                <a:ea typeface="+mn-ea"/>
              </a:rPr>
              <a:t>(</a:t>
            </a:r>
            <a:r>
              <a:rPr lang="en-US" altLang="en-US" sz="2000" b="1" dirty="0" err="1">
                <a:latin typeface="+mn-ea"/>
                <a:ea typeface="+mn-ea"/>
              </a:rPr>
              <a:t>shm_fd</a:t>
            </a:r>
            <a:r>
              <a:rPr lang="en-US" altLang="en-US" sz="2000" b="1" dirty="0">
                <a:latin typeface="+mn-ea"/>
                <a:ea typeface="+mn-ea"/>
              </a:rPr>
              <a:t>, 4096); 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Use </a:t>
            </a:r>
            <a:r>
              <a:rPr lang="en-US" altLang="en-US" sz="2000" b="1" dirty="0" err="1">
                <a:latin typeface="+mn-ea"/>
                <a:ea typeface="+mn-ea"/>
                <a:cs typeface="Courier New" panose="02070309020205020404" pitchFamily="49" charset="0"/>
              </a:rPr>
              <a:t>mmap</a:t>
            </a:r>
            <a:r>
              <a:rPr lang="en-US" altLang="en-US" sz="2000" b="1" dirty="0">
                <a:latin typeface="+mn-ea"/>
                <a:ea typeface="+mn-ea"/>
                <a:cs typeface="Courier New" panose="02070309020205020404" pitchFamily="49" charset="0"/>
              </a:rPr>
              <a:t>() </a:t>
            </a:r>
            <a:r>
              <a:rPr lang="en-US" altLang="en-US" sz="2000" dirty="0">
                <a:latin typeface="+mn-ea"/>
                <a:ea typeface="+mn-ea"/>
              </a:rPr>
              <a:t>to memory-map a file pointer to the shared memory object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Reading and writing to shared memory is done by using the pointer returned by </a:t>
            </a:r>
            <a:r>
              <a:rPr lang="en-US" altLang="en-US" sz="2000" b="1" dirty="0" err="1">
                <a:latin typeface="+mn-ea"/>
                <a:ea typeface="+mn-ea"/>
                <a:cs typeface="Courier New" panose="02070309020205020404" pitchFamily="49" charset="0"/>
              </a:rPr>
              <a:t>mmap</a:t>
            </a:r>
            <a:r>
              <a:rPr lang="en-US" altLang="en-US" sz="2000" b="1" dirty="0">
                <a:latin typeface="+mn-ea"/>
                <a:ea typeface="+mn-ea"/>
                <a:cs typeface="Courier New" panose="02070309020205020404" pitchFamily="49" charset="0"/>
              </a:rPr>
              <a:t>()</a:t>
            </a:r>
            <a:r>
              <a:rPr lang="en-US" altLang="en-US" sz="2000" dirty="0">
                <a:latin typeface="+mn-ea"/>
                <a:ea typeface="+mn-ea"/>
              </a:rPr>
              <a:t>.</a:t>
            </a:r>
            <a:br>
              <a:rPr lang="en-US" altLang="en-US" sz="2000" dirty="0">
                <a:latin typeface="+mn-ea"/>
                <a:ea typeface="+mn-ea"/>
              </a:rPr>
            </a:br>
            <a:br>
              <a:rPr lang="en-US" altLang="en-US" sz="2000" dirty="0">
                <a:latin typeface="+mn-ea"/>
                <a:ea typeface="+mn-ea"/>
              </a:rPr>
            </a:br>
            <a:endParaRPr lang="en-US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 dirty="0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91" y="880428"/>
            <a:ext cx="50292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 dirty="0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4" y="892175"/>
            <a:ext cx="5131435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950595"/>
            <a:ext cx="7645400" cy="5221605"/>
          </a:xfrm>
        </p:spPr>
        <p:txBody>
          <a:bodyPr/>
          <a:lstStyle/>
          <a:p>
            <a:r>
              <a:rPr lang="en-US" altLang="en-US" sz="2000" dirty="0"/>
              <a:t>Mach communication is message based</a:t>
            </a:r>
          </a:p>
          <a:p>
            <a:pPr lvl="1"/>
            <a:r>
              <a:rPr lang="en-US" altLang="en-US" sz="2000" dirty="0"/>
              <a:t>Even system calls are messages</a:t>
            </a:r>
          </a:p>
          <a:p>
            <a:pPr lvl="1"/>
            <a:r>
              <a:rPr lang="en-US" altLang="en-US" sz="2000" dirty="0"/>
              <a:t>Each task gets two ports at creation  - Kernel and Notify</a:t>
            </a:r>
          </a:p>
          <a:p>
            <a:pPr lvl="1"/>
            <a:r>
              <a:rPr lang="en-US" altLang="en-US" sz="2000" dirty="0"/>
              <a:t>Messages are sent and received using the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sz="2000" b="1" dirty="0">
                <a:latin typeface="Courier New" panose="02070309020205020404" pitchFamily="49" charset="0"/>
              </a:rPr>
              <a:t>() </a:t>
            </a:r>
            <a:r>
              <a:rPr lang="en-US" altLang="en-US" sz="2000" dirty="0"/>
              <a:t>function</a:t>
            </a:r>
          </a:p>
          <a:p>
            <a:pPr lvl="1"/>
            <a:r>
              <a:rPr lang="en-US" altLang="en-US" sz="2000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sz="2000" dirty="0"/>
              <a:t>Send and receive are flexible; for example four options if mailbox full:</a:t>
            </a:r>
          </a:p>
          <a:p>
            <a:pPr lvl="2"/>
            <a:r>
              <a:rPr lang="en-US" altLang="en-US" sz="2000" dirty="0"/>
              <a:t>Wait indefinitely</a:t>
            </a:r>
          </a:p>
          <a:p>
            <a:pPr lvl="2"/>
            <a:r>
              <a:rPr lang="en-US" altLang="en-US" sz="2000" dirty="0"/>
              <a:t>Wait at most n milliseconds</a:t>
            </a:r>
          </a:p>
          <a:p>
            <a:pPr lvl="2"/>
            <a:r>
              <a:rPr lang="en-US" altLang="en-US" sz="2000" dirty="0"/>
              <a:t>Return immediately</a:t>
            </a:r>
          </a:p>
          <a:p>
            <a:pPr lvl="2"/>
            <a:r>
              <a:rPr lang="en-US" altLang="en-US" sz="2000" dirty="0"/>
              <a:t>Temporarily cache a message</a:t>
            </a:r>
          </a:p>
          <a:p>
            <a:pPr lvl="1"/>
            <a:endParaRPr lang="en-US" altLang="en-US" sz="20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85900"/>
            <a:ext cx="53949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struct message {</a:t>
            </a:r>
            <a:br>
              <a:rPr kumimoji="0" lang="en-US" altLang="en-US" sz="2000" b="1" dirty="0">
                <a:latin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</a:rPr>
              <a:t>	</a:t>
            </a:r>
            <a:r>
              <a:rPr kumimoji="0" lang="en-US" altLang="en-US" sz="2000" b="1" dirty="0" err="1">
                <a:latin typeface="Courier New" panose="02070309020205020404" pitchFamily="49" charset="0"/>
              </a:rPr>
              <a:t>mach_msg_header_t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};</a:t>
            </a:r>
            <a:br>
              <a:rPr kumimoji="0" lang="en-US" altLang="en-US" sz="2000" b="1" dirty="0">
                <a:latin typeface="Courier New" panose="02070309020205020404" pitchFamily="49" charset="0"/>
              </a:rPr>
            </a:br>
            <a:br>
              <a:rPr kumimoji="0" lang="en-US" altLang="en-US" sz="2000" b="1" dirty="0">
                <a:latin typeface="Courier New" panose="02070309020205020404" pitchFamily="49" charset="0"/>
              </a:rPr>
            </a:br>
            <a:r>
              <a:rPr kumimoji="0" lang="en-US" altLang="en-US" sz="2000" b="1" dirty="0" err="1">
                <a:latin typeface="Courier New" panose="02070309020205020404" pitchFamily="49" charset="0"/>
              </a:rPr>
              <a:t>mach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 err="1">
                <a:latin typeface="Courier New" panose="02070309020205020404" pitchFamily="49" charset="0"/>
              </a:rPr>
              <a:t>mach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port t server;</a:t>
            </a:r>
            <a:br>
              <a:rPr kumimoji="0" lang="en-US" altLang="en-US" sz="2000" b="1" dirty="0">
                <a:latin typeface="Courier New" panose="02070309020205020404" pitchFamily="49" charset="0"/>
              </a:rPr>
            </a:br>
            <a:endParaRPr kumimoji="0" lang="en-US" altLang="en-US" sz="20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 dirty="0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7565390" cy="4869497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Message-passing centric via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advanced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local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procedure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call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LPC</a:t>
            </a:r>
            <a:r>
              <a:rPr lang="en-US" altLang="en-US" sz="200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en-US" altLang="en-US" sz="2000" dirty="0">
                <a:latin typeface="+mn-ea"/>
                <a:ea typeface="+mn-ea"/>
              </a:rPr>
              <a:t> facility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Only works between processes on the same system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Uses ports (like mailboxes) to establish and maintain communication channels</a:t>
            </a:r>
          </a:p>
          <a:p>
            <a:pPr lvl="1"/>
            <a:r>
              <a:rPr lang="en-US" altLang="en-US" sz="2000" dirty="0">
                <a:latin typeface="+mn-ea"/>
                <a:ea typeface="+mn-ea"/>
              </a:rPr>
              <a:t>Communication works as follows: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The client opens a handle to the subsystem’</a:t>
            </a:r>
            <a:r>
              <a:rPr lang="en-US" altLang="ja-JP" sz="2000" dirty="0">
                <a:latin typeface="+mn-ea"/>
                <a:ea typeface="+mn-ea"/>
              </a:rPr>
              <a:t>s </a:t>
            </a:r>
            <a:r>
              <a:rPr lang="en-US" altLang="ja-JP" sz="2000" b="1" dirty="0">
                <a:solidFill>
                  <a:srgbClr val="006699"/>
                </a:solidFill>
                <a:latin typeface="+mn-ea"/>
                <a:ea typeface="+mn-ea"/>
              </a:rPr>
              <a:t>connection</a:t>
            </a:r>
            <a:r>
              <a:rPr lang="en-US" altLang="ja-JP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n-ea"/>
                <a:ea typeface="+mn-ea"/>
              </a:rPr>
              <a:t>port</a:t>
            </a:r>
            <a:r>
              <a:rPr lang="en-US" altLang="ja-JP" sz="2000" dirty="0">
                <a:latin typeface="+mn-ea"/>
                <a:ea typeface="+mn-ea"/>
              </a:rPr>
              <a:t> object.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The client sends a connection request.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The server creates two private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communication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ports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and returns the handle to one of them to the client.</a:t>
            </a:r>
          </a:p>
          <a:p>
            <a:pPr lvl="2"/>
            <a:r>
              <a:rPr lang="en-US" altLang="en-US" sz="2000" dirty="0">
                <a:latin typeface="+mn-ea"/>
                <a:ea typeface="+mn-ea"/>
              </a:rPr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 dirty="0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1154113"/>
            <a:ext cx="8229600" cy="4503737"/>
          </a:xfrm>
        </p:spPr>
        <p:txBody>
          <a:bodyPr/>
          <a:lstStyle/>
          <a:p>
            <a:r>
              <a:rPr lang="en-US" altLang="en-US" sz="2000" dirty="0"/>
              <a:t>Acts as a conduit allowing two processes to communicate</a:t>
            </a:r>
          </a:p>
          <a:p>
            <a:r>
              <a:rPr lang="en-US" altLang="en-US" sz="2000" dirty="0"/>
              <a:t>Issues:</a:t>
            </a:r>
          </a:p>
          <a:p>
            <a:pPr lvl="1"/>
            <a:r>
              <a:rPr lang="en-US" altLang="en-US" sz="2000" dirty="0"/>
              <a:t>Is communication unidirectional or bidirectional?</a:t>
            </a:r>
          </a:p>
          <a:p>
            <a:pPr lvl="1"/>
            <a:r>
              <a:rPr lang="en-US" altLang="en-US" sz="2000" dirty="0"/>
              <a:t>In the case of two-way communication, is it half or full-duplex?</a:t>
            </a:r>
          </a:p>
          <a:p>
            <a:pPr lvl="1"/>
            <a:r>
              <a:rPr lang="en-US" altLang="en-US" sz="2000" dirty="0"/>
              <a:t>Must there exist a relationship (i.e., </a:t>
            </a:r>
            <a:r>
              <a:rPr lang="en-US" altLang="en-US" sz="2000" b="1" i="1" dirty="0"/>
              <a:t>parent-child</a:t>
            </a:r>
            <a:r>
              <a:rPr lang="en-US" altLang="en-US" sz="2000" dirty="0"/>
              <a:t>) between the communicating processes?</a:t>
            </a:r>
          </a:p>
          <a:p>
            <a:pPr lvl="1"/>
            <a:r>
              <a:rPr lang="en-US" altLang="en-US" sz="2000" dirty="0"/>
              <a:t>Can the pipes be used over a network?</a:t>
            </a:r>
          </a:p>
          <a:p>
            <a:r>
              <a:rPr lang="en-US" altLang="en-US" sz="2000" b="1" dirty="0"/>
              <a:t>Ordinary pipes </a:t>
            </a:r>
            <a:r>
              <a:rPr lang="en-US" altLang="en-US" sz="2000" dirty="0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sz="2000" b="1" dirty="0"/>
              <a:t>Named pipes </a:t>
            </a:r>
            <a:r>
              <a:rPr lang="en-US" altLang="en-US" sz="2000" dirty="0"/>
              <a:t>– can be accessed without a parent-child relationship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626" y="1066482"/>
            <a:ext cx="8012748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93" y="3188969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 sz="2000" dirty="0"/>
              <a:t>Named Pipes are more powerful than ordinary pipes</a:t>
            </a:r>
          </a:p>
          <a:p>
            <a:r>
              <a:rPr lang="en-US" altLang="en-US" sz="2000" dirty="0"/>
              <a:t>Communication is bidirectional</a:t>
            </a:r>
          </a:p>
          <a:p>
            <a:r>
              <a:rPr lang="en-US" altLang="en-US" sz="2000" dirty="0"/>
              <a:t>No parent-child relationship is necessary between the communicating processes</a:t>
            </a:r>
          </a:p>
          <a:p>
            <a:r>
              <a:rPr lang="en-US" altLang="en-US" sz="2000" dirty="0"/>
              <a:t>Several processes can use the named pipe for communication</a:t>
            </a:r>
          </a:p>
          <a:p>
            <a:r>
              <a:rPr lang="en-US" altLang="en-US" sz="2000" dirty="0"/>
              <a:t>Provided on both UNIX and Windows systems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4409" y="236538"/>
            <a:ext cx="8001953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710" y="1233488"/>
            <a:ext cx="6574790" cy="4530725"/>
          </a:xfrm>
        </p:spPr>
        <p:txBody>
          <a:bodyPr/>
          <a:lstStyle/>
          <a:p>
            <a:r>
              <a:rPr lang="en-US" altLang="en-US" sz="2000" dirty="0"/>
              <a:t>Sockets</a:t>
            </a:r>
          </a:p>
          <a:p>
            <a:r>
              <a:rPr lang="en-US" altLang="en-US" sz="2000" dirty="0"/>
              <a:t>Remote Procedure Calls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913370" cy="4530725"/>
          </a:xfrm>
        </p:spPr>
        <p:txBody>
          <a:bodyPr/>
          <a:lstStyle/>
          <a:p>
            <a:r>
              <a:rPr lang="en-US" altLang="en-US" sz="2000" dirty="0">
                <a:latin typeface="+mn-ea"/>
                <a:ea typeface="+mn-ea"/>
              </a:rPr>
              <a:t>A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socket</a:t>
            </a:r>
            <a:r>
              <a:rPr lang="en-US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en-US" sz="2000" dirty="0">
                <a:latin typeface="+mn-ea"/>
                <a:ea typeface="+mn-ea"/>
              </a:rPr>
              <a:t>is defined as an endpoint for communication</a:t>
            </a:r>
          </a:p>
          <a:p>
            <a:r>
              <a:rPr lang="en-US" altLang="en-US" sz="2000" dirty="0">
                <a:latin typeface="+mn-ea"/>
                <a:ea typeface="+mn-ea"/>
              </a:rPr>
              <a:t>Concatenation of IP address and 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port</a:t>
            </a:r>
            <a:r>
              <a:rPr lang="en-US" altLang="en-US" sz="2000" dirty="0">
                <a:latin typeface="+mn-ea"/>
                <a:ea typeface="+mn-ea"/>
              </a:rPr>
              <a:t> – a number included at start of message packet to differentiate network services on a host</a:t>
            </a:r>
          </a:p>
          <a:p>
            <a:r>
              <a:rPr lang="en-US" altLang="en-US" sz="2000" dirty="0">
                <a:latin typeface="+mn-ea"/>
                <a:ea typeface="+mn-ea"/>
              </a:rPr>
              <a:t>The socket </a:t>
            </a:r>
            <a:r>
              <a:rPr lang="en-US" altLang="en-US" sz="2000" b="1" dirty="0">
                <a:latin typeface="+mn-ea"/>
                <a:ea typeface="+mn-ea"/>
              </a:rPr>
              <a:t>161.25.19.8:1625</a:t>
            </a:r>
            <a:r>
              <a:rPr lang="en-US" altLang="en-US" sz="2000" dirty="0">
                <a:latin typeface="+mn-ea"/>
                <a:ea typeface="+mn-ea"/>
              </a:rPr>
              <a:t> refers to port </a:t>
            </a:r>
            <a:r>
              <a:rPr lang="en-US" altLang="en-US" sz="2000" b="1" dirty="0">
                <a:latin typeface="+mn-ea"/>
                <a:ea typeface="+mn-ea"/>
              </a:rPr>
              <a:t>1625</a:t>
            </a:r>
            <a:r>
              <a:rPr lang="en-US" altLang="en-US" sz="2000" dirty="0">
                <a:latin typeface="+mn-ea"/>
                <a:ea typeface="+mn-ea"/>
              </a:rPr>
              <a:t> on host </a:t>
            </a:r>
            <a:r>
              <a:rPr lang="en-US" altLang="en-US" sz="2000" b="1" dirty="0">
                <a:latin typeface="+mn-ea"/>
                <a:ea typeface="+mn-ea"/>
              </a:rPr>
              <a:t>161.25.19.8</a:t>
            </a:r>
          </a:p>
          <a:p>
            <a:r>
              <a:rPr lang="en-US" altLang="en-US" sz="2000" dirty="0">
                <a:latin typeface="+mn-ea"/>
                <a:ea typeface="+mn-ea"/>
              </a:rPr>
              <a:t>Communication consists between a pair of sockets</a:t>
            </a:r>
          </a:p>
          <a:p>
            <a:r>
              <a:rPr lang="en-US" altLang="en-US" sz="2000" dirty="0">
                <a:latin typeface="+mn-ea"/>
                <a:ea typeface="+mn-ea"/>
              </a:rPr>
              <a:t>All ports below 1024 are </a:t>
            </a:r>
            <a:r>
              <a:rPr lang="en-US" altLang="en-US" sz="2000" b="1" i="1" dirty="0">
                <a:latin typeface="+mn-ea"/>
                <a:ea typeface="+mn-ea"/>
              </a:rPr>
              <a:t>well known</a:t>
            </a:r>
            <a:r>
              <a:rPr lang="en-US" altLang="en-US" sz="2000" dirty="0">
                <a:latin typeface="+mn-ea"/>
                <a:ea typeface="+mn-ea"/>
              </a:rPr>
              <a:t>, used for standard services</a:t>
            </a:r>
          </a:p>
          <a:p>
            <a:r>
              <a:rPr lang="en-US" altLang="en-US" sz="2000" dirty="0">
                <a:latin typeface="+mn-ea"/>
                <a:ea typeface="+mn-ea"/>
              </a:rPr>
              <a:t>Special IP address 127.0.0.1 (</a:t>
            </a:r>
            <a:r>
              <a:rPr lang="en-US" altLang="en-US" sz="2000" b="1" dirty="0">
                <a:solidFill>
                  <a:srgbClr val="006699"/>
                </a:solidFill>
                <a:latin typeface="+mn-ea"/>
                <a:ea typeface="+mn-ea"/>
              </a:rPr>
              <a:t>loopback</a:t>
            </a:r>
            <a:r>
              <a:rPr lang="en-US" altLang="en-US" sz="2000" dirty="0">
                <a:latin typeface="+mn-ea"/>
                <a:ea typeface="+mn-ea"/>
              </a:rPr>
              <a:t>) to refer to system on which process is running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723" y="917575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6" y="1308894"/>
            <a:ext cx="5476987" cy="50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 sz="2000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sz="2000" dirty="0"/>
              <a:t>Again uses ports for service differentiation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sz="2000" dirty="0"/>
              <a:t> – client-side proxy for the actual procedure on the server</a:t>
            </a:r>
          </a:p>
          <a:p>
            <a:r>
              <a:rPr lang="en-US" altLang="en-US" sz="2000" dirty="0"/>
              <a:t>The client-side stub locates the server 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sz="2000" dirty="0"/>
              <a:t> the parameters</a:t>
            </a:r>
          </a:p>
          <a:p>
            <a:r>
              <a:rPr lang="en-US" altLang="en-US" sz="2000" dirty="0"/>
              <a:t>The server-side stub receives this message, unpacks the marshalled parameters, and performs the procedure on the server</a:t>
            </a:r>
          </a:p>
          <a:p>
            <a:r>
              <a:rPr lang="en-US" altLang="en-US" sz="2000" dirty="0"/>
              <a:t>On Windows, stub code compile from specification written in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/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684" y="981393"/>
            <a:ext cx="7779385" cy="3567747"/>
          </a:xfrm>
        </p:spPr>
        <p:txBody>
          <a:bodyPr/>
          <a:lstStyle/>
          <a:p>
            <a:r>
              <a:rPr lang="en-US" altLang="en-US" sz="2000" dirty="0"/>
              <a:t>Data representation handled via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sz="2000" dirty="0"/>
              <a:t>) format to account for different architectures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sz="2000" dirty="0"/>
              <a:t>Remote communication has more failure scenarios than local</a:t>
            </a:r>
          </a:p>
          <a:p>
            <a:pPr lvl="1"/>
            <a:r>
              <a:rPr lang="en-US" altLang="en-US" sz="2000" dirty="0"/>
              <a:t>Messages can be delivered </a:t>
            </a:r>
            <a:r>
              <a:rPr lang="en-US" altLang="en-US" sz="2000" b="1" i="1" dirty="0"/>
              <a:t>exactly once </a:t>
            </a:r>
            <a:r>
              <a:rPr lang="en-US" altLang="en-US" sz="2000" dirty="0"/>
              <a:t>rather than </a:t>
            </a:r>
            <a:r>
              <a:rPr lang="en-US" altLang="en-US" sz="2000" b="1" i="1" dirty="0"/>
              <a:t>at most once</a:t>
            </a:r>
          </a:p>
          <a:p>
            <a:r>
              <a:rPr lang="en-US" altLang="en-US" sz="2000" dirty="0"/>
              <a:t>OS typically provides a rendezvous (or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sz="2000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598670" cy="55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720330" cy="3254375"/>
          </a:xfrm>
        </p:spPr>
        <p:txBody>
          <a:bodyPr/>
          <a:lstStyle/>
          <a:p>
            <a:r>
              <a:rPr lang="en-US" altLang="en-US" sz="2200" dirty="0">
                <a:latin typeface="+mn-ea"/>
                <a:ea typeface="+mn-ea"/>
              </a:rPr>
              <a:t>As a process executes, it changes </a:t>
            </a:r>
            <a:r>
              <a:rPr lang="en-US" altLang="en-US" sz="2200" b="1" dirty="0">
                <a:solidFill>
                  <a:srgbClr val="006699"/>
                </a:solidFill>
                <a:latin typeface="+mn-ea"/>
                <a:ea typeface="+mn-ea"/>
              </a:rPr>
              <a:t>state</a:t>
            </a:r>
          </a:p>
          <a:p>
            <a:pPr lvl="1"/>
            <a:r>
              <a:rPr lang="en-US" altLang="en-US" sz="2000" b="1" dirty="0">
                <a:latin typeface="+mn-ea"/>
                <a:ea typeface="+mn-ea"/>
              </a:rPr>
              <a:t>New</a:t>
            </a:r>
            <a:r>
              <a:rPr lang="en-US" altLang="en-US" sz="2000" dirty="0">
                <a:latin typeface="+mn-ea"/>
                <a:ea typeface="+mn-ea"/>
              </a:rPr>
              <a:t>:  The process is being created</a:t>
            </a:r>
          </a:p>
          <a:p>
            <a:pPr lvl="1"/>
            <a:r>
              <a:rPr lang="en-US" altLang="en-US" sz="2000" b="1" dirty="0">
                <a:latin typeface="+mn-ea"/>
                <a:ea typeface="+mn-ea"/>
              </a:rPr>
              <a:t>Running</a:t>
            </a:r>
            <a:r>
              <a:rPr lang="en-US" altLang="en-US" sz="2000" dirty="0">
                <a:latin typeface="+mn-ea"/>
                <a:ea typeface="+mn-ea"/>
              </a:rPr>
              <a:t>:  Instructions are being executed</a:t>
            </a:r>
          </a:p>
          <a:p>
            <a:pPr lvl="1"/>
            <a:r>
              <a:rPr lang="en-US" altLang="en-US" sz="2000" b="1" dirty="0">
                <a:latin typeface="+mn-ea"/>
                <a:ea typeface="+mn-ea"/>
              </a:rPr>
              <a:t>Waiting</a:t>
            </a:r>
            <a:r>
              <a:rPr lang="en-US" altLang="en-US" sz="2000" dirty="0">
                <a:latin typeface="+mn-ea"/>
                <a:ea typeface="+mn-ea"/>
              </a:rPr>
              <a:t>:  The process is waiting for some event to occur</a:t>
            </a:r>
          </a:p>
          <a:p>
            <a:pPr lvl="1"/>
            <a:r>
              <a:rPr lang="en-US" altLang="en-US" sz="2000" b="1" dirty="0">
                <a:latin typeface="+mn-ea"/>
                <a:ea typeface="+mn-ea"/>
              </a:rPr>
              <a:t>Ready</a:t>
            </a:r>
            <a:r>
              <a:rPr lang="en-US" altLang="en-US" sz="2000" dirty="0">
                <a:latin typeface="+mn-ea"/>
                <a:ea typeface="+mn-ea"/>
              </a:rPr>
              <a:t>:  The process is waiting to be assigned to a processor</a:t>
            </a:r>
          </a:p>
          <a:p>
            <a:pPr lvl="1"/>
            <a:r>
              <a:rPr lang="en-US" altLang="en-US" sz="2000" b="1" dirty="0">
                <a:latin typeface="+mn-ea"/>
                <a:ea typeface="+mn-ea"/>
              </a:rPr>
              <a:t>Terminated</a:t>
            </a:r>
            <a:r>
              <a:rPr lang="en-US" altLang="en-US" sz="2000" dirty="0">
                <a:latin typeface="+mn-ea"/>
                <a:ea typeface="+mn-ea"/>
              </a:rPr>
              <a:t>:  The process has finished execution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4" y="1964054"/>
            <a:ext cx="7158985" cy="27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16555</TotalTime>
  <Words>3613</Words>
  <Application>Microsoft Office PowerPoint</Application>
  <PresentationFormat>全屏显示(4:3)</PresentationFormat>
  <Paragraphs>443</Paragraphs>
  <Slides>72</Slides>
  <Notes>65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3" baseType="lpstr">
      <vt:lpstr>Monaco</vt:lpstr>
      <vt:lpstr>Monotype Sorts</vt:lpstr>
      <vt:lpstr>ＭＳ Ｐゴシック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3:  Processes</vt:lpstr>
      <vt:lpstr>Outline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Process Creation (Cont.)</vt:lpstr>
      <vt:lpstr>A Tree of Processes in Linux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Take a Break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Producer-Consumer: Message Passing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  <vt:lpstr>End of Chapter 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Yeh-Ching Chung</cp:lastModifiedBy>
  <cp:revision>356</cp:revision>
  <cp:lastPrinted>2013-10-02T18:16:40Z</cp:lastPrinted>
  <dcterms:created xsi:type="dcterms:W3CDTF">2011-01-13T23:43:38Z</dcterms:created>
  <dcterms:modified xsi:type="dcterms:W3CDTF">2025-07-27T00:29:28Z</dcterms:modified>
</cp:coreProperties>
</file>