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299" r:id="rId2"/>
    <p:sldId id="257" r:id="rId3"/>
    <p:sldId id="258" r:id="rId4"/>
    <p:sldId id="259" r:id="rId5"/>
    <p:sldId id="261" r:id="rId6"/>
    <p:sldId id="316" r:id="rId7"/>
    <p:sldId id="319" r:id="rId8"/>
    <p:sldId id="262" r:id="rId9"/>
    <p:sldId id="263" r:id="rId10"/>
    <p:sldId id="264" r:id="rId11"/>
    <p:sldId id="265" r:id="rId12"/>
    <p:sldId id="266" r:id="rId13"/>
    <p:sldId id="485" r:id="rId14"/>
    <p:sldId id="260" r:id="rId15"/>
    <p:sldId id="268" r:id="rId16"/>
    <p:sldId id="321" r:id="rId17"/>
    <p:sldId id="320" r:id="rId18"/>
    <p:sldId id="484" r:id="rId19"/>
    <p:sldId id="317" r:id="rId20"/>
    <p:sldId id="486" r:id="rId21"/>
    <p:sldId id="315" r:id="rId22"/>
    <p:sldId id="487" r:id="rId23"/>
    <p:sldId id="318" r:id="rId24"/>
    <p:sldId id="328" r:id="rId25"/>
    <p:sldId id="275" r:id="rId26"/>
    <p:sldId id="276" r:id="rId27"/>
    <p:sldId id="277" r:id="rId28"/>
    <p:sldId id="278" r:id="rId29"/>
    <p:sldId id="279" r:id="rId30"/>
    <p:sldId id="282" r:id="rId31"/>
    <p:sldId id="283" r:id="rId32"/>
    <p:sldId id="284" r:id="rId33"/>
    <p:sldId id="285" r:id="rId34"/>
    <p:sldId id="488" r:id="rId35"/>
    <p:sldId id="294" r:id="rId36"/>
    <p:sldId id="295" r:id="rId37"/>
    <p:sldId id="298" r:id="rId38"/>
    <p:sldId id="297" r:id="rId39"/>
    <p:sldId id="314" r:id="rId4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6449" autoAdjust="0"/>
  </p:normalViewPr>
  <p:slideViewPr>
    <p:cSldViewPr snapToGrid="0">
      <p:cViewPr varScale="1">
        <p:scale>
          <a:sx n="60" d="100"/>
          <a:sy n="60" d="100"/>
        </p:scale>
        <p:origin x="1344" y="4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48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E7CF920-488B-42E0-9440-9A11B7D93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9A8748-23BD-4604-ABD1-36CC9D1DFE60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FDAFEDA-D70D-4C20-A7EA-D2F3B7BEB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9C75285-E37E-4014-8E71-F896080F1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3FF0752-631B-4837-8997-5DCFD4664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63F8E3-1A48-4BB3-A5CF-D0A947C89F04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92DA693-929A-4C16-927D-FBB8F82E2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C9BAE9D-E811-4111-992F-4347461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214E9AC-4F79-470C-BF0D-5B48C759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BAD754-A430-4DF9-B4D1-B279BDF873B9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5CF1B11-48DD-4A95-8E3A-69FE388AF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68F0F72-CA37-4A44-9AEC-2B237F3F7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6AF66BF-B548-4A5E-A814-A3E3851CB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B5695F-AA39-45C2-B506-17528805D557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58E9CD0-30F6-445D-BFE2-8266B6959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08D7456-CC1B-43CE-A48D-68C3F7F5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186DCFD-D70B-4812-BD91-F434C524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05CEC3-A068-4B76-B054-2088C316CEBC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FF909BF-E68B-4257-B1C7-493C40FF3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362F85C-BCFE-4811-B73A-397FF5353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541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B0E816B-8497-42ED-AAFC-698C4827A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6A1499-5760-4D5F-9D28-0D4A9225FA87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BF9D266-E370-4558-9DA3-DB2CB8BCE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AC30B81-DF9B-4FFE-82D2-095784BF9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29D8A9A-C80E-4EFF-9BBF-F99485B09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74C7E9-F040-43A5-A02B-7B3564DE1EB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B05469-F229-496A-9100-5080C50BF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D6AA1F7-2174-4613-889A-2E4CE309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38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BE9D2E7-A188-4C48-B7D8-38E97A527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D633A0-AF10-46AA-AA57-D16228C66F20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D7DBCA2-1119-49FA-A8B4-3F1D579AF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8D001FF-7B49-4C26-944F-85DCA2A46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95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74D2720-3E47-4333-ADBA-198A535A1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DA0DA-B95D-4575-B714-06F259E39FF6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06D1D41-43C1-4759-958F-F561B413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29881FC-29EC-42CE-BA72-B7588D68C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54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97F732C-F89E-47E2-B59C-A12FFB782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33D637-BCE5-4E5D-9874-9EFBFE9D9D08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E4F0DE8-E8B5-4C7D-B055-95C406BC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6954C32-A2A8-47D3-9E0F-1137C1B6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C461AAA-CFEF-42EE-8AF1-5A6128228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89A6CA-A27A-48DC-A193-6688F0032372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267D01B-0B18-468C-84E3-0EC1B30BF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E469E36-4F41-4F57-B693-9C7C11FBA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2E8DE37-7674-4FDC-BDA6-36D02C25C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4F0040-1B98-4F0E-BD49-DF658C3D7C95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E40D393-2DEC-49FB-B799-1F946CFFA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48EB59F-476B-4E98-B58A-D56625568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4970420-6BEE-4A26-A5B6-1CBF978BE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2A2EC-CEA9-4304-B5CE-E4AECC768278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29884F7-6903-412F-8748-6D35529EB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6143852-93F3-4D3F-AFF6-82478CE0C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8D94CA6-A8CB-4B96-A231-B80C7BBA1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EE775A-D9F7-4A95-B333-F891C5D4DA5D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F1B1340-F7F3-4773-999D-DAC5CDB94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A0AD820-C113-4453-9FD3-41D1AB4B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3F5888B-8C91-4155-8F4E-30D35383F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6D2EA7-7198-42DD-A325-6CC321E9025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633DFBF-B12A-4FA5-B967-BD082F34E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CA0B3E5-B53B-4F18-9A81-C279B9A3F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11D5468-5ACE-4DA5-A8B3-8976C1D5A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ED4EAF-AB70-4F97-88AE-0E564E534DC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C303E0B-E9C9-4AFB-88A2-B0CBA1A00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A8AF9E-F66F-45D5-B27C-7473154DB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81E090F-6E9F-41B7-B8FC-51E19263B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88994-3A7F-4528-A778-185C8514683A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84D11C4-FDED-490D-B439-4268CDBFB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F7021B9-2DCA-441F-AAA2-93E8102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58D98A-1AE4-4B3D-8A07-80E14B6E0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9595F-FC7F-49B8-8036-A16B10273444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74E424E-18A6-43CE-9BD1-8E7E19755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392E193-B823-4104-BDD1-C6DCA2DFB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51E72B0-690D-4FD8-82C7-9EC11450E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524D4E-20DC-4D93-8DCD-E293153F4EFF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FA9456E-7149-400D-B992-98BC42EE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FC56900-FBAB-4660-B386-7F5313198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CE873E5-E47B-4999-A1BB-AFE04322D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BC784-645F-4333-A257-6F0A6CD37719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188AC23-0335-4DE4-95C6-A4ECDAF6A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BEB557A-1930-49B0-AB43-C3944239C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2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C1148F4-4F7F-4260-8B6E-87505DA2D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A784DC-949B-4BF3-B1F2-10FEF9DEDAD0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F05173A-578A-4DA8-9CB6-428F8B5CA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5EDC5B3-11F6-45E3-8BF5-793B62555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33D151D-6DE0-42D5-BDBB-75D3552AC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3C6E41-7C41-477A-A042-BB5743EEB66C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856F83E-1078-46D8-971F-88F38709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6AB2421-AE25-4CC7-866A-D96F9CA46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30FC767-B009-47BF-8836-F0D0ADBED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89EB48-38D6-412A-A9D2-02EC89F1D3FB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5B628E2-0FB0-4C7E-B358-077179947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624952B-D60E-4C01-B858-312B4121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467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CC0B1F1-4027-4F0F-84D3-CDBE772BF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347DC2-786D-435A-BEA1-8D182729303C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7A0605C-56F8-4CC7-8D92-C691C245A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FACDC2C-C783-4142-8BEB-94AF9BF86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3E72F64-5CD8-4B71-A59F-8663532E7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82236F-6024-461D-95C0-A8C6844DD1F5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FCDA589-3737-4601-8B1E-7EE93F3B4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3E0CDBE-0D2F-4E79-86F1-62A72CE4B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5D8EF20-2B33-42A0-BE9B-7019395EC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908165-D958-4DDB-9065-BCEC095E6272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35883FA-9470-47C6-B1C9-F4922A905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42B7158-1EFC-46BC-9606-F2841363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B9BEDC9-DDB7-4C3C-B40A-C8652229F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1C65E7B-61F4-475C-84B4-05AD95DE5E9F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C36A8BF-4187-41C0-9B41-F46AF5CB1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AEB5067-E056-414F-A796-10B6C2F10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6267618-D325-4D6F-B4DC-A5CC57520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692990-6E56-4D35-BD90-190416A81C7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E6CCDBC-0080-4C1B-ACAA-2F709F28A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27791CD-C623-4BAA-AB0B-E183BE12E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4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7090E75-20C9-492E-A8E1-CA46BD6FC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5418E6-809C-4662-89DF-BEF89E899F00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65CDCB2-F76A-4019-900A-C03B6A3AA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6B99814-4B6A-4EEF-9FAD-83D73A5AE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224D5E7-E3EB-41B1-9826-418BB7E56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4DE445-2236-4A35-B82B-A5220EEE4671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C336EF1-6542-40D6-A1D9-C69DACB2A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23A2B31-DB3C-4DB5-894A-BEAD12DD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403932" y="843367"/>
            <a:ext cx="8313938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80" y="6613525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13.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30A934-7B5E-4C49-8AA9-85E72C0A9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13  </a:t>
            </a:r>
            <a:br>
              <a:rPr lang="en-US" altLang="en-US"/>
            </a:br>
            <a:r>
              <a:rPr lang="en-US" altLang="en-US"/>
              <a:t>File-System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901319-4902-4FF1-A8EF-AA9B1300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316" y="249462"/>
            <a:ext cx="735773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File Locking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F341099-F84A-486B-8354-E95792451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8" y="944547"/>
            <a:ext cx="7624949" cy="4584993"/>
          </a:xfrm>
        </p:spPr>
        <p:txBody>
          <a:bodyPr/>
          <a:lstStyle/>
          <a:p>
            <a:r>
              <a:rPr lang="en-US" altLang="en-US" sz="2000" dirty="0"/>
              <a:t>Provided by some operating systems and file systems</a:t>
            </a:r>
          </a:p>
          <a:p>
            <a:pPr lvl="1"/>
            <a:r>
              <a:rPr lang="en-US" altLang="en-US" sz="2000" dirty="0"/>
              <a:t>Similar to reader-writer locks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sz="2000" dirty="0"/>
              <a:t> similar to reader lock – several processes can acquire concurrently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Exclusive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similar to writer lock</a:t>
            </a:r>
          </a:p>
          <a:p>
            <a:r>
              <a:rPr lang="en-US" altLang="en-US" sz="2000" dirty="0"/>
              <a:t>Mediates access to a file</a:t>
            </a:r>
          </a:p>
          <a:p>
            <a:r>
              <a:rPr lang="en-US" altLang="en-US" sz="2000" dirty="0"/>
              <a:t>Mandatory or advisory: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Mandatory</a:t>
            </a:r>
            <a:r>
              <a:rPr lang="en-US" altLang="en-US" sz="2000" dirty="0"/>
              <a:t> – access is denied depending on locks held and requested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Advisory</a:t>
            </a:r>
            <a:r>
              <a:rPr lang="en-US" altLang="en-US" sz="2000" dirty="0"/>
              <a:t> – processes can find status of locks and decide what to 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A52379-7701-4C4A-8B31-19841848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5863" y="239627"/>
            <a:ext cx="726702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Locking Example – Java API (1)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9254F1E-2F1B-4E2A-9773-37236C49B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1119188"/>
            <a:ext cx="7648575" cy="45307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import java.io.*;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import </a:t>
            </a:r>
            <a:r>
              <a:rPr lang="en-US" altLang="en-US" sz="1400" dirty="0" err="1">
                <a:solidFill>
                  <a:srgbClr val="0033CC"/>
                </a:solidFill>
              </a:rPr>
              <a:t>java.nio.channels</a:t>
            </a:r>
            <a:r>
              <a:rPr lang="en-US" altLang="en-US" sz="1400" dirty="0">
                <a:solidFill>
                  <a:srgbClr val="0033CC"/>
                </a:solidFill>
              </a:rPr>
              <a:t>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public class </a:t>
            </a:r>
            <a:r>
              <a:rPr lang="en-US" altLang="en-US" sz="1400" dirty="0" err="1">
                <a:solidFill>
                  <a:srgbClr val="0033CC"/>
                </a:solidFill>
              </a:rPr>
              <a:t>LockingExample</a:t>
            </a:r>
            <a:r>
              <a:rPr lang="en-US" altLang="en-US" sz="1400" dirty="0">
                <a:solidFill>
                  <a:srgbClr val="0033CC"/>
                </a:solidFill>
              </a:rPr>
              <a:t>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i="1" dirty="0">
                <a:solidFill>
                  <a:srgbClr val="0033CC"/>
                </a:solidFill>
              </a:rPr>
              <a:t>	</a:t>
            </a:r>
            <a:r>
              <a:rPr lang="en-US" altLang="en-US" sz="1400" dirty="0">
                <a:solidFill>
                  <a:srgbClr val="0033CC"/>
                </a:solidFill>
              </a:rPr>
              <a:t>public static final </a:t>
            </a:r>
            <a:r>
              <a:rPr lang="en-US" altLang="en-US" sz="1400" dirty="0" err="1">
                <a:solidFill>
                  <a:srgbClr val="0033CC"/>
                </a:solidFill>
              </a:rPr>
              <a:t>boolean</a:t>
            </a:r>
            <a:r>
              <a:rPr lang="en-US" altLang="en-US" sz="1400" dirty="0">
                <a:solidFill>
                  <a:srgbClr val="0033CC"/>
                </a:solidFill>
              </a:rPr>
              <a:t> EXCLUSIVE = false;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public static final </a:t>
            </a:r>
            <a:r>
              <a:rPr lang="en-US" altLang="en-US" sz="1400" dirty="0" err="1">
                <a:solidFill>
                  <a:srgbClr val="0033CC"/>
                </a:solidFill>
              </a:rPr>
              <a:t>boolean</a:t>
            </a:r>
            <a:r>
              <a:rPr lang="en-US" altLang="en-US" sz="1400" dirty="0">
                <a:solidFill>
                  <a:srgbClr val="0033CC"/>
                </a:solidFill>
              </a:rPr>
              <a:t> SHARED = true;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public static void main(String </a:t>
            </a:r>
            <a:r>
              <a:rPr lang="en-US" altLang="en-US" sz="1400" dirty="0" err="1">
                <a:solidFill>
                  <a:srgbClr val="0033CC"/>
                </a:solidFill>
              </a:rPr>
              <a:t>arsg</a:t>
            </a:r>
            <a:r>
              <a:rPr lang="en-US" altLang="en-US" sz="1400" dirty="0">
                <a:solidFill>
                  <a:srgbClr val="0033CC"/>
                </a:solidFill>
              </a:rPr>
              <a:t>[]) throws </a:t>
            </a:r>
            <a:r>
              <a:rPr lang="en-US" altLang="en-US" sz="1400" dirty="0" err="1">
                <a:solidFill>
                  <a:srgbClr val="0033CC"/>
                </a:solidFill>
              </a:rPr>
              <a:t>IOException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i="1" dirty="0">
                <a:solidFill>
                  <a:srgbClr val="0033CC"/>
                </a:solidFill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</a:t>
            </a:r>
            <a:r>
              <a:rPr lang="en-US" altLang="en-US" sz="1400" dirty="0" err="1">
                <a:solidFill>
                  <a:srgbClr val="0033CC"/>
                </a:solidFill>
              </a:rPr>
              <a:t>FileLock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sharedLock</a:t>
            </a:r>
            <a:r>
              <a:rPr lang="en-US" altLang="en-US" sz="1400" dirty="0">
                <a:solidFill>
                  <a:srgbClr val="0033CC"/>
                </a:solidFill>
              </a:rPr>
              <a:t>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</a:t>
            </a:r>
            <a:r>
              <a:rPr lang="en-US" altLang="en-US" sz="1400" dirty="0" err="1">
                <a:solidFill>
                  <a:srgbClr val="0033CC"/>
                </a:solidFill>
              </a:rPr>
              <a:t>FileLock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400" dirty="0">
                <a:solidFill>
                  <a:srgbClr val="0033CC"/>
                </a:solidFill>
              </a:rPr>
              <a:t>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try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RandomAccessFile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raf</a:t>
            </a:r>
            <a:r>
              <a:rPr lang="en-US" altLang="en-US" sz="1400" dirty="0">
                <a:solidFill>
                  <a:srgbClr val="0033CC"/>
                </a:solidFill>
              </a:rPr>
              <a:t> = new </a:t>
            </a:r>
            <a:r>
              <a:rPr lang="en-US" altLang="en-US" sz="1400" dirty="0" err="1">
                <a:solidFill>
                  <a:srgbClr val="0033CC"/>
                </a:solidFill>
              </a:rPr>
              <a:t>RandomAccessFile</a:t>
            </a:r>
            <a:r>
              <a:rPr lang="en-US" altLang="en-US" sz="1400" dirty="0">
                <a:solidFill>
                  <a:srgbClr val="0033CC"/>
                </a:solidFill>
              </a:rPr>
              <a:t>("file.txt", "</a:t>
            </a:r>
            <a:r>
              <a:rPr lang="en-US" altLang="en-US" sz="1400" dirty="0" err="1">
                <a:solidFill>
                  <a:srgbClr val="0033CC"/>
                </a:solidFill>
              </a:rPr>
              <a:t>rw</a:t>
            </a:r>
            <a:r>
              <a:rPr lang="en-US" altLang="en-US" sz="1400" dirty="0">
                <a:solidFill>
                  <a:srgbClr val="0033CC"/>
                </a:solidFill>
              </a:rPr>
              <a:t>");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// get the channel for the file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FileChannel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ch</a:t>
            </a:r>
            <a:r>
              <a:rPr lang="en-US" altLang="en-US" sz="1400" dirty="0">
                <a:solidFill>
                  <a:srgbClr val="0033CC"/>
                </a:solidFill>
              </a:rPr>
              <a:t> = </a:t>
            </a:r>
            <a:r>
              <a:rPr lang="en-US" altLang="en-US" sz="1400" dirty="0" err="1">
                <a:solidFill>
                  <a:srgbClr val="0033CC"/>
                </a:solidFill>
              </a:rPr>
              <a:t>raf.getChannel</a:t>
            </a:r>
            <a:r>
              <a:rPr lang="en-US" altLang="en-US" sz="14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// this locks the first half of the file - exclusive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400" dirty="0">
                <a:solidFill>
                  <a:srgbClr val="0033CC"/>
                </a:solidFill>
              </a:rPr>
              <a:t> = </a:t>
            </a:r>
            <a:r>
              <a:rPr lang="en-US" altLang="en-US" sz="1400" dirty="0" err="1">
                <a:solidFill>
                  <a:srgbClr val="0033CC"/>
                </a:solidFill>
              </a:rPr>
              <a:t>ch.lock</a:t>
            </a:r>
            <a:r>
              <a:rPr lang="en-US" altLang="en-US" sz="1400" dirty="0">
                <a:solidFill>
                  <a:srgbClr val="0033CC"/>
                </a:solidFill>
              </a:rPr>
              <a:t>(0, </a:t>
            </a:r>
            <a:r>
              <a:rPr lang="en-US" altLang="en-US" sz="1400" dirty="0" err="1">
                <a:solidFill>
                  <a:srgbClr val="0033CC"/>
                </a:solidFill>
              </a:rPr>
              <a:t>raf.length</a:t>
            </a:r>
            <a:r>
              <a:rPr lang="en-US" altLang="en-US" sz="1400" dirty="0">
                <a:solidFill>
                  <a:srgbClr val="0033CC"/>
                </a:solidFill>
              </a:rPr>
              <a:t>()/2, EXCLUSIVE);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/** Now modify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exclusiveLock.release</a:t>
            </a:r>
            <a:r>
              <a:rPr lang="en-US" altLang="en-US" sz="14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F283D67-9DC7-448C-9127-0834C3751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5785" y="196171"/>
            <a:ext cx="7400261" cy="622899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File Locking Example – Java API (2)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D8394A8-4CC0-4F3D-9DF1-D348EF3A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2510" y="1123360"/>
            <a:ext cx="7158979" cy="453316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// this locks the second half of the file - shared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= </a:t>
            </a:r>
            <a:r>
              <a:rPr lang="en-US" altLang="en-US" sz="1600" dirty="0" err="1">
                <a:solidFill>
                  <a:srgbClr val="0033CC"/>
                </a:solidFill>
              </a:rPr>
              <a:t>ch.lock</a:t>
            </a:r>
            <a:r>
              <a:rPr lang="en-US" altLang="en-US" sz="1600" dirty="0">
                <a:solidFill>
                  <a:srgbClr val="0033CC"/>
                </a:solidFill>
              </a:rPr>
              <a:t>(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()/2+1, 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(), 				SHARED);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/** Now read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  <a:r>
              <a:rPr lang="en-US" altLang="en-US" sz="1600" dirty="0">
                <a:solidFill>
                  <a:srgbClr val="0033CC"/>
                </a:solidFill>
              </a:rPr>
              <a:t>catch (</a:t>
            </a:r>
            <a:r>
              <a:rPr lang="en-US" altLang="en-US" sz="1600" dirty="0" err="1">
                <a:solidFill>
                  <a:srgbClr val="0033CC"/>
                </a:solidFill>
              </a:rPr>
              <a:t>java.io.IOException</a:t>
            </a:r>
            <a:r>
              <a:rPr lang="en-US" altLang="en-US" sz="1600" dirty="0">
                <a:solidFill>
                  <a:srgbClr val="0033CC"/>
                </a:solidFill>
              </a:rPr>
              <a:t> </a:t>
            </a:r>
            <a:r>
              <a:rPr lang="en-US" altLang="en-US" sz="1600" dirty="0" err="1">
                <a:solidFill>
                  <a:srgbClr val="0033CC"/>
                </a:solidFill>
              </a:rPr>
              <a:t>ioe</a:t>
            </a:r>
            <a:r>
              <a:rPr lang="en-US" altLang="en-US" sz="1600" dirty="0">
                <a:solidFill>
                  <a:srgbClr val="0033CC"/>
                </a:solidFill>
              </a:rPr>
              <a:t>) {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System.err.println</a:t>
            </a:r>
            <a:r>
              <a:rPr lang="en-US" altLang="en-US" sz="1600" dirty="0">
                <a:solidFill>
                  <a:srgbClr val="0033CC"/>
                </a:solidFill>
              </a:rPr>
              <a:t>(</a:t>
            </a:r>
            <a:r>
              <a:rPr lang="en-US" altLang="en-US" sz="1600" dirty="0" err="1">
                <a:solidFill>
                  <a:srgbClr val="0033CC"/>
                </a:solidFill>
              </a:rPr>
              <a:t>ioe</a:t>
            </a:r>
            <a:r>
              <a:rPr lang="en-US" altLang="en-US" sz="1600" dirty="0">
                <a:solidFill>
                  <a:srgbClr val="0033CC"/>
                </a:solidFill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}finally {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if (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600" dirty="0">
                <a:solidFill>
                  <a:srgbClr val="0033CC"/>
                </a:solidFill>
              </a:rPr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if (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684" y="242962"/>
            <a:ext cx="73683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Types – Name, Extension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3B84F54-84E0-464E-9BF2-D46CB580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498725" y="1209675"/>
            <a:ext cx="4795210" cy="512167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5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9962686-EB10-476C-A6AC-E3D30417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419" y="261107"/>
            <a:ext cx="730456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E21934-9FD8-4F70-8E28-C941EF28E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9434" y="934410"/>
            <a:ext cx="7518510" cy="49891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Program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6533" y="255936"/>
            <a:ext cx="740026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Methods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10703" y="990206"/>
            <a:ext cx="7176091" cy="180615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A file is fixed length </a:t>
            </a:r>
            <a:r>
              <a:rPr lang="en-US" altLang="en-US" sz="2000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dirty="0">
                <a:solidFill>
                  <a:srgbClr val="006699"/>
                </a:solidFill>
                <a:latin typeface="+mj-lt"/>
              </a:rPr>
              <a:t>records</a:t>
            </a:r>
            <a:endParaRPr lang="en-US" altLang="en-US" sz="2000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/>
              <a:t>Sequential Access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Direct Access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Other Access Methods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0214" y="260447"/>
            <a:ext cx="735773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Sequential Access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0214" y="980157"/>
            <a:ext cx="7357730" cy="263491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next 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no read after last write  (rewrite)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203575" algn="l"/>
                <a:tab pos="4056063" algn="l"/>
              </a:tabLst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Figure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8FD60E2-26B2-468E-9ADA-D8D4695E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61" y="3758519"/>
            <a:ext cx="4311015" cy="13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316" y="266571"/>
            <a:ext cx="737899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Access (1)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256" y="964643"/>
            <a:ext cx="7178104" cy="44967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altLang="en-US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</a:t>
            </a:r>
            <a:r>
              <a:rPr lang="en-US" altLang="en-US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 to </a:t>
            </a:r>
            <a:r>
              <a:rPr lang="en-US" altLang="en-US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next 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rewrite </a:t>
            </a:r>
            <a:r>
              <a:rPr lang="en-US" altLang="en-US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sz="2000" dirty="0"/>
              <a:t>	     </a:t>
            </a:r>
            <a:r>
              <a:rPr lang="en-US" altLang="en-US" sz="2000" i="1" dirty="0"/>
              <a:t>n</a:t>
            </a:r>
            <a:r>
              <a:rPr lang="en-US" altLang="en-US" sz="2000" dirty="0"/>
              <a:t> =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relative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number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33CC"/>
                </a:solidFill>
              </a:rPr>
              <a:t> </a:t>
            </a:r>
            <a:endParaRPr lang="en-US" altLang="en-US" sz="2000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/>
              <a:t>Relative block numbers allow OS to decide where file should be placed</a:t>
            </a:r>
          </a:p>
        </p:txBody>
      </p:sp>
    </p:spTree>
    <p:extLst>
      <p:ext uri="{BB962C8B-B14F-4D97-AF65-F5344CB8AC3E}">
        <p14:creationId xmlns:p14="http://schemas.microsoft.com/office/powerpoint/2010/main" val="223155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C918AC22-6351-4060-911C-F46F6A5E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11" y="2013924"/>
            <a:ext cx="7019713" cy="25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B7F7721-CBF6-729B-15EB-F6EC4B753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316" y="266571"/>
            <a:ext cx="737899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Direct Access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992C99-7C85-91EB-2492-43DD069B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316" y="1061852"/>
            <a:ext cx="7178104" cy="4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  <a:defRPr kumimoji="1" sz="17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  <a:defRPr kumimoji="1"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 sz="17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/>
              <a:t>Simulation of Sequential Access on Direct-access File</a:t>
            </a:r>
            <a:endParaRPr lang="en-US" altLang="en-US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00664A-68A2-4820-AA5D-34D6B0576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419" y="252454"/>
            <a:ext cx="734709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Other Access Methods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C0EAA8-FD35-4A48-B21B-F54F29B7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2" y="996013"/>
            <a:ext cx="7563403" cy="503264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Can be other access methods built on top of base methods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General involve creation of an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sz="2000" dirty="0">
                <a:solidFill>
                  <a:srgbClr val="000000"/>
                </a:solidFill>
              </a:rPr>
              <a:t> for the file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Keep index in memory for fast determination of location of data to be operated on (consider Universal Produce Code (UPC code) plus record of data about that item)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If the index is too large, create an in-memory index, which an index of a disk index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IBM indexed sequential-access method (ISAM)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Small master index, points to disk blocks of secondary index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File kept sorted on a defined key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All done by the OS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VMS operating system provides index and relative files as another example (see next slide)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3F8973-D50F-4DF1-AD92-3DC692F2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315" y="246176"/>
            <a:ext cx="7347099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C2A110-A4D8-43F4-9C09-95BEEA7D7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386" y="942090"/>
            <a:ext cx="7347099" cy="3494087"/>
          </a:xfrm>
        </p:spPr>
        <p:txBody>
          <a:bodyPr/>
          <a:lstStyle/>
          <a:p>
            <a:r>
              <a:rPr lang="en-US" altLang="en-US" sz="2000" dirty="0"/>
              <a:t>File Concept</a:t>
            </a:r>
          </a:p>
          <a:p>
            <a:r>
              <a:rPr lang="en-US" altLang="en-US" sz="2000" dirty="0"/>
              <a:t>Access Methods</a:t>
            </a:r>
          </a:p>
          <a:p>
            <a:r>
              <a:rPr lang="en-US" altLang="en-US" sz="2000" dirty="0"/>
              <a:t>Disk and Directory Structure</a:t>
            </a:r>
          </a:p>
          <a:p>
            <a:r>
              <a:rPr lang="en-US" altLang="en-US" sz="2000" dirty="0"/>
              <a:t>Protection</a:t>
            </a:r>
          </a:p>
          <a:p>
            <a:r>
              <a:rPr lang="en-US" altLang="en-US" sz="2000" dirty="0"/>
              <a:t>Memory-Mapped Files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73" y="232330"/>
            <a:ext cx="730456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 and Relative Files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3802F99-6447-4625-BEC8-79DB52B8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81" y="1109839"/>
            <a:ext cx="6645445" cy="447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8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25BE7AEC-07DA-4065-A39B-D62187306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8949" y="201695"/>
            <a:ext cx="729393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Disk Structure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DD9C32BF-30B5-4B23-8669-58D6AE49D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747" y="992456"/>
            <a:ext cx="7680830" cy="4358796"/>
          </a:xfrm>
        </p:spPr>
        <p:txBody>
          <a:bodyPr/>
          <a:lstStyle/>
          <a:p>
            <a:r>
              <a:rPr lang="en-US" altLang="en-US" sz="2000" dirty="0"/>
              <a:t>Disk can be subdivided into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partitions</a:t>
            </a:r>
          </a:p>
          <a:p>
            <a:r>
              <a:rPr lang="en-US" altLang="en-US" sz="2000" dirty="0"/>
              <a:t>Disks or partitions can be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RAID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protected against failure</a:t>
            </a:r>
          </a:p>
          <a:p>
            <a:r>
              <a:rPr lang="en-US" altLang="en-US" sz="2000" dirty="0"/>
              <a:t>Disk or partition can be used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without a file system, 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formatted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with a file system</a:t>
            </a:r>
          </a:p>
          <a:p>
            <a:r>
              <a:rPr lang="en-US" altLang="en-US" sz="2000" dirty="0"/>
              <a:t>Partitions also known as minidisks, slices</a:t>
            </a:r>
          </a:p>
          <a:p>
            <a:r>
              <a:rPr lang="en-US" altLang="en-US" sz="2000" dirty="0"/>
              <a:t>Entity containing file system is known as a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volume</a:t>
            </a:r>
          </a:p>
          <a:p>
            <a:r>
              <a:rPr lang="en-US" altLang="en-US" sz="2000" dirty="0"/>
              <a:t>Each volume containing a file system also tracks that file system’</a:t>
            </a:r>
            <a:r>
              <a:rPr lang="en-US" altLang="ja-JP" sz="2000" dirty="0"/>
              <a:t>s info in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ja-JP" sz="2000" dirty="0">
                <a:solidFill>
                  <a:srgbClr val="3366FF"/>
                </a:solidFill>
              </a:rPr>
              <a:t> </a:t>
            </a:r>
            <a:r>
              <a:rPr lang="en-US" altLang="ja-JP" sz="2000" dirty="0"/>
              <a:t>or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of</a:t>
            </a:r>
            <a:r>
              <a:rPr lang="en-US" altLang="ja-JP" sz="2000" b="1" dirty="0">
                <a:solidFill>
                  <a:srgbClr val="3366FF"/>
                </a:solidFill>
              </a:rPr>
              <a:t> </a:t>
            </a:r>
            <a:r>
              <a:rPr lang="en-US" altLang="ja-JP" sz="2000" b="1" dirty="0">
                <a:solidFill>
                  <a:srgbClr val="006699"/>
                </a:solidFill>
                <a:latin typeface="+mj-lt"/>
              </a:rPr>
              <a:t>contents</a:t>
            </a:r>
          </a:p>
          <a:p>
            <a:r>
              <a:rPr lang="en-US" altLang="en-US" sz="2000" dirty="0"/>
              <a:t>In addition to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general-purpose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sz="2000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there are many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special-purpose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sz="2000" dirty="0"/>
              <a:t>, frequently all within the same operating system or computer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4521" y="253595"/>
            <a:ext cx="7442791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A Typical File-System Organization</a:t>
            </a:r>
          </a:p>
        </p:txBody>
      </p:sp>
      <p:pic>
        <p:nvPicPr>
          <p:cNvPr id="3" name="Picture 6" descr="10">
            <a:extLst>
              <a:ext uri="{FF2B5EF4-FFF2-40B4-BE49-F238E27FC236}">
                <a16:creationId xmlns:a16="http://schemas.microsoft.com/office/drawing/2014/main" id="{BB1EB00D-9011-425D-95CF-45D0F3CF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0" y="1406212"/>
            <a:ext cx="8075511" cy="429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0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C8058584-11C1-41DB-99D5-09F204749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8948" y="156564"/>
            <a:ext cx="7415885" cy="663046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File Systems</a:t>
            </a:r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AD147D40-244B-495A-95A4-1E30381E81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6410" y="1024935"/>
            <a:ext cx="7688423" cy="4865502"/>
          </a:xfrm>
        </p:spPr>
        <p:txBody>
          <a:bodyPr/>
          <a:lstStyle/>
          <a:p>
            <a:r>
              <a:rPr lang="en-US" altLang="en-US" sz="2000" dirty="0"/>
              <a:t>We mostly talk of general-purpose file systems</a:t>
            </a:r>
          </a:p>
          <a:p>
            <a:r>
              <a:rPr lang="en-US" altLang="en-US" sz="2000" dirty="0"/>
              <a:t>But systems frequently have may file systems, some general- and some special- purpose</a:t>
            </a:r>
          </a:p>
          <a:p>
            <a:r>
              <a:rPr lang="en-US" altLang="en-US" sz="2000" dirty="0"/>
              <a:t>Consider Solaris has</a:t>
            </a:r>
          </a:p>
          <a:p>
            <a:pPr lvl="1"/>
            <a:r>
              <a:rPr lang="en-US" altLang="en-US" sz="2000" dirty="0" err="1"/>
              <a:t>tmpfs</a:t>
            </a:r>
            <a:r>
              <a:rPr lang="en-US" altLang="en-US" sz="2000" dirty="0"/>
              <a:t> – memory-based volatile FS for fast, temporary I/O</a:t>
            </a:r>
          </a:p>
          <a:p>
            <a:pPr lvl="1"/>
            <a:r>
              <a:rPr lang="en-US" altLang="en-US" sz="2000" dirty="0" err="1"/>
              <a:t>objfs</a:t>
            </a:r>
            <a:r>
              <a:rPr lang="en-US" altLang="en-US" sz="2000" dirty="0"/>
              <a:t> – interface into kernel memory to get kernel symbols for debugging</a:t>
            </a:r>
          </a:p>
          <a:p>
            <a:pPr lvl="1"/>
            <a:r>
              <a:rPr lang="en-US" altLang="en-US" sz="2000" dirty="0" err="1"/>
              <a:t>ctfs</a:t>
            </a:r>
            <a:r>
              <a:rPr lang="en-US" altLang="en-US" sz="2000" dirty="0"/>
              <a:t> – contract file system for managing daemons </a:t>
            </a:r>
          </a:p>
          <a:p>
            <a:pPr lvl="1"/>
            <a:r>
              <a:rPr lang="en-US" altLang="en-US" sz="2000" dirty="0" err="1"/>
              <a:t>lofs</a:t>
            </a:r>
            <a:r>
              <a:rPr lang="en-US" altLang="en-US" sz="2000" dirty="0"/>
              <a:t> – loopback file system allows one FS to be accessed in place of another</a:t>
            </a:r>
          </a:p>
          <a:p>
            <a:pPr lvl="1"/>
            <a:r>
              <a:rPr lang="en-US" altLang="en-US" sz="2000" dirty="0" err="1"/>
              <a:t>procfs</a:t>
            </a:r>
            <a:r>
              <a:rPr lang="en-US" altLang="en-US" sz="2000" dirty="0"/>
              <a:t> – kernel interface to process structures</a:t>
            </a:r>
          </a:p>
          <a:p>
            <a:pPr lvl="1"/>
            <a:r>
              <a:rPr lang="en-US" altLang="en-US" sz="2000" dirty="0" err="1"/>
              <a:t>ufs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zfs</a:t>
            </a:r>
            <a:r>
              <a:rPr lang="en-US" altLang="en-US" sz="2000" dirty="0"/>
              <a:t> – general purpose file systems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846" y="276971"/>
            <a:ext cx="7315201" cy="555806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7355" y="1093403"/>
            <a:ext cx="7862181" cy="5123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collection of nodes containing information about all files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Helvetica" panose="020B0604020202020204" pitchFamily="34" charset="0"/>
              </a:rPr>
              <a:t>Both the directory structure and the files reside on disk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A0E160-EA21-4EED-AEA0-5382DEE31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963653"/>
              </p:ext>
            </p:extLst>
          </p:nvPr>
        </p:nvGraphicFramePr>
        <p:xfrm>
          <a:off x="2973435" y="1847497"/>
          <a:ext cx="3041077" cy="264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71594" imgH="1874473" progId="AcroExch.Document.DC">
                  <p:embed/>
                </p:oleObj>
              </mc:Choice>
              <mc:Fallback>
                <p:oleObj name="Acrobat Document" r:id="rId3" imgW="2171594" imgH="1874473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A0E160-EA21-4EED-AEA0-5382DEE31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3435" y="1847497"/>
                        <a:ext cx="3041077" cy="264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97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CF19F4-426B-4C1D-B08A-FA62E4E6A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316" y="257413"/>
            <a:ext cx="7417186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Operations Performed on Directory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69FBC2-80F7-43A8-A6AB-561417C6C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316" y="1017551"/>
            <a:ext cx="7417186" cy="2597519"/>
          </a:xfrm>
        </p:spPr>
        <p:txBody>
          <a:bodyPr/>
          <a:lstStyle/>
          <a:p>
            <a:r>
              <a:rPr lang="en-US" altLang="en-US" sz="2000" dirty="0"/>
              <a:t>Search for a file</a:t>
            </a:r>
          </a:p>
          <a:p>
            <a:r>
              <a:rPr lang="en-US" altLang="en-US" sz="2000" dirty="0"/>
              <a:t>Create a file</a:t>
            </a:r>
          </a:p>
          <a:p>
            <a:r>
              <a:rPr lang="en-US" altLang="en-US" sz="2000" dirty="0"/>
              <a:t>Delete a file</a:t>
            </a:r>
          </a:p>
          <a:p>
            <a:r>
              <a:rPr lang="en-US" altLang="en-US" sz="2000" dirty="0"/>
              <a:t>List a directory</a:t>
            </a:r>
          </a:p>
          <a:p>
            <a:r>
              <a:rPr lang="en-US" altLang="en-US" sz="2000" dirty="0"/>
              <a:t>Rename a file</a:t>
            </a:r>
          </a:p>
          <a:p>
            <a:r>
              <a:rPr lang="en-US" altLang="en-US" sz="2000" dirty="0"/>
              <a:t>Traverse the file system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414293-0AF3-4A9F-BE3B-DCA02E9A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180753"/>
            <a:ext cx="7321970" cy="64941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Organization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9B2879-15AF-4085-9167-1D59489A4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151" y="1009163"/>
            <a:ext cx="7321969" cy="2946149"/>
          </a:xfrm>
        </p:spPr>
        <p:txBody>
          <a:bodyPr/>
          <a:lstStyle/>
          <a:p>
            <a:r>
              <a:rPr lang="en-US" altLang="en-US" sz="2000" dirty="0">
                <a:latin typeface="Helvetica" panose="020B0604020202020204" pitchFamily="34" charset="0"/>
              </a:rPr>
              <a:t>The directory is organized logically to obtain </a:t>
            </a:r>
          </a:p>
          <a:p>
            <a:pPr lvl="1"/>
            <a:r>
              <a:rPr lang="en-US" altLang="en-US" sz="2000" dirty="0"/>
              <a:t>Efficiency – locating a file quickly</a:t>
            </a:r>
          </a:p>
          <a:p>
            <a:pPr lvl="1"/>
            <a:r>
              <a:rPr lang="en-US" altLang="en-US" sz="2000" dirty="0"/>
              <a:t>Naming – convenient to users</a:t>
            </a:r>
          </a:p>
          <a:p>
            <a:pPr lvl="2"/>
            <a:r>
              <a:rPr lang="en-US" altLang="en-US" sz="2000" dirty="0"/>
              <a:t>Two users can have same name for different files</a:t>
            </a:r>
          </a:p>
          <a:p>
            <a:pPr lvl="2"/>
            <a:r>
              <a:rPr lang="en-US" altLang="en-US" sz="2000" dirty="0"/>
              <a:t>The same file can have several different names</a:t>
            </a:r>
          </a:p>
          <a:p>
            <a:pPr lvl="1"/>
            <a:r>
              <a:rPr lang="en-US" altLang="en-US" sz="2000" dirty="0"/>
              <a:t>Grouping – logical grouping of files by properties, (e.g., all Java programs, all games, …)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5A99D68-2D0E-4041-A56C-2E8506F0E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684" y="250913"/>
            <a:ext cx="7389628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Single-Level Directory</a:t>
            </a:r>
            <a:endParaRPr lang="en-US" altLang="en-US" sz="24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92309-99B3-429C-97D5-9162A215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7684" y="960008"/>
            <a:ext cx="7275512" cy="3324913"/>
          </a:xfrm>
        </p:spPr>
        <p:txBody>
          <a:bodyPr/>
          <a:lstStyle/>
          <a:p>
            <a:r>
              <a:rPr lang="en-US" altLang="en-US" sz="2000" dirty="0"/>
              <a:t>A single directory for all users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Naming problem</a:t>
            </a:r>
          </a:p>
          <a:p>
            <a:r>
              <a:rPr lang="en-US" altLang="en-US" sz="2000" dirty="0"/>
              <a:t>Grouping problem</a:t>
            </a:r>
          </a:p>
          <a:p>
            <a:endParaRPr lang="en-US" altLang="en-US" sz="2000" dirty="0"/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A485EA9C-1F05-4BCE-9C7C-9A04E7B2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746500"/>
            <a:ext cx="440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76218F22-7939-4544-9D7D-2F1E4045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96" y="1662977"/>
            <a:ext cx="5527087" cy="1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8D356E-9517-4510-B89B-830CEC942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0213" y="245919"/>
            <a:ext cx="7368364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Directory</a:t>
            </a:r>
            <a:endParaRPr lang="en-US" altLang="en-US" sz="2400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B33359-9268-4EDE-93A3-90B81EE4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939909"/>
            <a:ext cx="7869237" cy="5173811"/>
          </a:xfrm>
        </p:spPr>
        <p:txBody>
          <a:bodyPr/>
          <a:lstStyle/>
          <a:p>
            <a:r>
              <a:rPr lang="en-US" altLang="en-US" sz="2000" dirty="0"/>
              <a:t>Separate directory for each user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>
                <a:latin typeface="Helvetica" panose="020B0604020202020204" pitchFamily="34" charset="0"/>
              </a:rPr>
              <a:t>Path name</a:t>
            </a:r>
          </a:p>
          <a:p>
            <a:r>
              <a:rPr lang="en-US" altLang="en-US" sz="2000" dirty="0">
                <a:latin typeface="Helvetica" panose="020B0604020202020204" pitchFamily="34" charset="0"/>
              </a:rPr>
              <a:t>Can have the same file name for different user</a:t>
            </a:r>
          </a:p>
          <a:p>
            <a:r>
              <a:rPr lang="en-US" altLang="en-US" sz="2000" dirty="0">
                <a:latin typeface="Helvetica" panose="020B0604020202020204" pitchFamily="34" charset="0"/>
              </a:rPr>
              <a:t>Efficient searching</a:t>
            </a:r>
          </a:p>
          <a:p>
            <a:r>
              <a:rPr lang="en-US" altLang="en-US" sz="2000" dirty="0">
                <a:latin typeface="Helvetica" panose="020B0604020202020204" pitchFamily="34" charset="0"/>
              </a:rPr>
              <a:t>No grouping capability</a:t>
            </a:r>
            <a:endParaRPr lang="en-US" altLang="en-US" sz="2000" dirty="0"/>
          </a:p>
        </p:txBody>
      </p:sp>
      <p:pic>
        <p:nvPicPr>
          <p:cNvPr id="28677" name="Picture 8">
            <a:extLst>
              <a:ext uri="{FF2B5EF4-FFF2-40B4-BE49-F238E27FC236}">
                <a16:creationId xmlns:a16="http://schemas.microsoft.com/office/drawing/2014/main" id="{67867623-FB52-4C18-9523-A6343747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79" y="1690342"/>
            <a:ext cx="5903704" cy="20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349A3E-B928-493E-B782-F5B3F0006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4227" y="261183"/>
            <a:ext cx="7325834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</a:t>
            </a: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B50CD35F-5849-418A-BDA3-1E2065B4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80" y="1135470"/>
            <a:ext cx="7325834" cy="468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94F17E-A241-488A-BC65-2AAC5ED0B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316" y="256811"/>
            <a:ext cx="7336466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71A58D-A8E3-4A35-A32D-F80D44774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70" y="942090"/>
            <a:ext cx="7579711" cy="4504118"/>
          </a:xfrm>
        </p:spPr>
        <p:txBody>
          <a:bodyPr/>
          <a:lstStyle/>
          <a:p>
            <a:r>
              <a:rPr lang="en-US" altLang="en-US" sz="2000" dirty="0"/>
              <a:t>To explain the function of file systems</a:t>
            </a:r>
          </a:p>
          <a:p>
            <a:r>
              <a:rPr lang="en-US" altLang="en-US" sz="2000" dirty="0"/>
              <a:t>To describe the interfaces to file systems</a:t>
            </a:r>
          </a:p>
          <a:p>
            <a:r>
              <a:rPr lang="en-US" altLang="en-US" sz="2000" dirty="0"/>
              <a:t>To discuss file-system design tradeoffs, including access methods, file sharing, file locking, and directory structures</a:t>
            </a:r>
          </a:p>
          <a:p>
            <a:r>
              <a:rPr lang="en-US" altLang="en-US" sz="2000" dirty="0"/>
              <a:t>To explore file-system protection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8C4438-D35F-4569-A192-4F79B307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582" y="236946"/>
            <a:ext cx="7336466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 (1)</a:t>
            </a:r>
            <a:endParaRPr lang="en-US" altLang="en-US" sz="24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F1500EF-5192-4078-8D70-C47011CA4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867" y="1093788"/>
            <a:ext cx="7029450" cy="898560"/>
          </a:xfrm>
        </p:spPr>
        <p:txBody>
          <a:bodyPr/>
          <a:lstStyle/>
          <a:p>
            <a:r>
              <a:rPr lang="en-US" altLang="en-US" sz="2000" dirty="0"/>
              <a:t>Have shared subdirectories and files</a:t>
            </a:r>
          </a:p>
          <a:p>
            <a:r>
              <a:rPr lang="en-US" altLang="en-US" sz="2000" dirty="0"/>
              <a:t>Example</a:t>
            </a:r>
          </a:p>
        </p:txBody>
      </p:sp>
      <p:pic>
        <p:nvPicPr>
          <p:cNvPr id="32772" name="Picture 7" descr="10">
            <a:extLst>
              <a:ext uri="{FF2B5EF4-FFF2-40B4-BE49-F238E27FC236}">
                <a16:creationId xmlns:a16="http://schemas.microsoft.com/office/drawing/2014/main" id="{19C737FE-E339-4EEE-A6C3-70AEB5A3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98" y="2162468"/>
            <a:ext cx="5084744" cy="410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6B4625-FB4C-47D0-8A30-A6CC09CC3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238" y="189247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 (2)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BDBADA-C34E-4024-A3E9-3C106235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5666" y="1025414"/>
            <a:ext cx="7388483" cy="4530725"/>
          </a:xfrm>
        </p:spPr>
        <p:txBody>
          <a:bodyPr/>
          <a:lstStyle/>
          <a:p>
            <a:r>
              <a:rPr lang="en-US" altLang="en-US" sz="2000" dirty="0"/>
              <a:t>Two different names (aliasing)</a:t>
            </a:r>
          </a:p>
          <a:p>
            <a:r>
              <a:rPr lang="en-US" altLang="en-US" sz="2000" dirty="0"/>
              <a:t>If </a:t>
            </a:r>
            <a:r>
              <a:rPr lang="en-US" altLang="en-US" sz="2000" b="1" i="1" dirty="0" err="1"/>
              <a:t>dict</a:t>
            </a:r>
            <a:r>
              <a:rPr lang="en-US" altLang="en-US" sz="2000" dirty="0"/>
              <a:t> deletes </a:t>
            </a:r>
            <a:r>
              <a:rPr lang="en-US" altLang="en-US" sz="2000" b="1" dirty="0"/>
              <a:t>w</a:t>
            </a:r>
            <a:r>
              <a:rPr lang="en-US" altLang="en-US" sz="2000" dirty="0"/>
              <a:t>/</a:t>
            </a:r>
            <a:r>
              <a:rPr lang="en-US" altLang="en-US" sz="2000" b="1" i="1" dirty="0"/>
              <a:t>list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 dangling pointer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	Solutions:</a:t>
            </a:r>
          </a:p>
          <a:p>
            <a:pPr lvl="1"/>
            <a:r>
              <a:rPr lang="en-US" altLang="en-US" sz="2000" dirty="0" err="1"/>
              <a:t>Backpointers</a:t>
            </a:r>
            <a:r>
              <a:rPr lang="en-US" altLang="en-US" sz="2000" dirty="0"/>
              <a:t>, so we can delete all pointers.</a:t>
            </a:r>
          </a:p>
          <a:p>
            <a:pPr lvl="2"/>
            <a:r>
              <a:rPr lang="en-US" altLang="en-US" sz="2000" dirty="0"/>
              <a:t>Variable size records a problem</a:t>
            </a:r>
          </a:p>
          <a:p>
            <a:pPr lvl="1"/>
            <a:r>
              <a:rPr lang="en-US" altLang="en-US" sz="2000" dirty="0" err="1"/>
              <a:t>Backpointers</a:t>
            </a:r>
            <a:r>
              <a:rPr lang="en-US" altLang="en-US" sz="2000" dirty="0"/>
              <a:t> using a daisy chain organization</a:t>
            </a:r>
          </a:p>
          <a:p>
            <a:pPr lvl="1"/>
            <a:r>
              <a:rPr lang="en-US" altLang="en-US" sz="2000" dirty="0"/>
              <a:t>Entry-hold-count solution</a:t>
            </a:r>
          </a:p>
          <a:p>
            <a:r>
              <a:rPr lang="en-US" altLang="en-US" sz="2000" dirty="0"/>
              <a:t>New directory entry type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sz="2000" dirty="0"/>
              <a:t> – another name (pointer) to an existing file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Resolve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the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– follow pointer to locate the file</a:t>
            </a:r>
            <a:endParaRPr lang="en-US" alt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7856A-A35F-4694-BA79-E5E5FE17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5786" y="222161"/>
            <a:ext cx="737899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 (1)</a:t>
            </a:r>
            <a:endParaRPr lang="en-US" altLang="en-US" sz="2400" dirty="0"/>
          </a:p>
        </p:txBody>
      </p:sp>
      <p:pic>
        <p:nvPicPr>
          <p:cNvPr id="34819" name="Picture 6" descr="10">
            <a:extLst>
              <a:ext uri="{FF2B5EF4-FFF2-40B4-BE49-F238E27FC236}">
                <a16:creationId xmlns:a16="http://schemas.microsoft.com/office/drawing/2014/main" id="{76295A14-2EB3-45D4-833C-55974337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53" y="1225903"/>
            <a:ext cx="7102539" cy="420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EA828D-CDA3-431E-9172-1C1FFB143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949" y="239918"/>
            <a:ext cx="732583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 (2)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136FF0A-B503-40C8-B55A-E2550A34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1357" y="1022087"/>
            <a:ext cx="7556629" cy="2178314"/>
          </a:xfrm>
        </p:spPr>
        <p:txBody>
          <a:bodyPr/>
          <a:lstStyle/>
          <a:p>
            <a:r>
              <a:rPr lang="en-US" altLang="en-US" sz="2000" dirty="0"/>
              <a:t>How do we guarantee no cycles?</a:t>
            </a:r>
          </a:p>
          <a:p>
            <a:pPr lvl="1"/>
            <a:r>
              <a:rPr lang="en-US" altLang="en-US" sz="2000" dirty="0"/>
              <a:t>Allow only links to files not subdirectories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Garbage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collection</a:t>
            </a:r>
          </a:p>
          <a:p>
            <a:pPr lvl="1"/>
            <a:r>
              <a:rPr lang="en-US" altLang="en-US" sz="2000" dirty="0"/>
              <a:t>Every time a new link is added use a cycle detection algorithm to determine whether it is 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7BDE1F1-2505-4238-9EC4-F1264D6FD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581" y="239233"/>
            <a:ext cx="7366466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Current Directory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225E8E-BF7D-4B18-8AFA-C46913204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1821" y="944594"/>
            <a:ext cx="8040672" cy="495138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r>
              <a:rPr lang="en-US" altLang="en-US" sz="2000" dirty="0"/>
              <a:t>Can designate one of the directories as the current (working) directory</a:t>
            </a:r>
          </a:p>
          <a:p>
            <a:pPr lvl="1">
              <a:spcBef>
                <a:spcPts val="3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/spell/mail/prog</a:t>
            </a:r>
          </a:p>
          <a:p>
            <a:pPr lvl="1">
              <a:spcBef>
                <a:spcPts val="3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list</a:t>
            </a:r>
            <a:endParaRPr lang="en-US" altLang="en-US" sz="2000" dirty="0"/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r>
              <a:rPr lang="en-US" altLang="en-US" sz="2000" dirty="0"/>
              <a:t>Creating and deleting a file is done in current directory</a:t>
            </a: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r>
              <a:rPr lang="en-US" altLang="en-US" sz="2000" dirty="0"/>
              <a:t>Example of creating a new file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r>
              <a:rPr lang="en-US" altLang="en-US" sz="2000" dirty="0"/>
              <a:t>If in current directory  is 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/mail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r>
              <a:rPr lang="en-US" altLang="en-US" sz="2000" dirty="0"/>
              <a:t>The command </a:t>
            </a: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  <a:tabLst>
                <a:tab pos="2857500" algn="ctr"/>
              </a:tabLst>
            </a:pPr>
            <a:r>
              <a:rPr lang="en-US" altLang="en-US" sz="2000" dirty="0"/>
              <a:t>                  </a:t>
            </a:r>
            <a:r>
              <a:rPr lang="en-US" altLang="en-US" sz="2000" b="1" dirty="0" err="1"/>
              <a:t>mkdir</a:t>
            </a:r>
            <a:r>
              <a:rPr lang="en-US" altLang="en-US" sz="2000" b="1" dirty="0"/>
              <a:t> &lt;</a:t>
            </a:r>
            <a:r>
              <a:rPr lang="en-US" altLang="en-US" sz="2000" b="1" dirty="0" err="1"/>
              <a:t>dir</a:t>
            </a:r>
            <a:r>
              <a:rPr lang="en-US" altLang="en-US" sz="2000" b="1" dirty="0"/>
              <a:t>-name&gt;</a:t>
            </a:r>
            <a:endParaRPr lang="en-US" altLang="en-US" sz="2000" dirty="0"/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r>
              <a:rPr lang="en-US" altLang="en-US" sz="2000" dirty="0"/>
              <a:t>Results in: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endParaRPr lang="en-US" altLang="en-US" sz="2000" dirty="0"/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endParaRPr lang="en-US" altLang="en-US" sz="2000" dirty="0"/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endParaRPr lang="en-US" altLang="en-US" sz="2000" dirty="0"/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endParaRPr lang="en-US" altLang="en-US" sz="2000" dirty="0"/>
          </a:p>
          <a:p>
            <a:pPr lvl="1">
              <a:lnSpc>
                <a:spcPct val="90000"/>
              </a:lnSpc>
              <a:spcBef>
                <a:spcPts val="300"/>
              </a:spcBef>
              <a:tabLst>
                <a:tab pos="2857500" algn="ctr"/>
              </a:tabLst>
            </a:pPr>
            <a:r>
              <a:rPr lang="en-US" altLang="en-US" sz="2000" dirty="0">
                <a:latin typeface="Helvetica" panose="020B0604020202020204" pitchFamily="34" charset="0"/>
              </a:rPr>
              <a:t>Deleting </a:t>
            </a:r>
            <a:r>
              <a:rPr lang="ja-JP" altLang="en-US" sz="2000" dirty="0">
                <a:latin typeface="Helvetica" panose="020B0604020202020204" pitchFamily="34" charset="0"/>
              </a:rPr>
              <a:t>“</a:t>
            </a:r>
            <a:r>
              <a:rPr lang="en-US" altLang="ja-JP" sz="2000" dirty="0">
                <a:latin typeface="Helvetica" panose="020B0604020202020204" pitchFamily="34" charset="0"/>
              </a:rPr>
              <a:t>mail</a:t>
            </a:r>
            <a:r>
              <a:rPr lang="ja-JP" altLang="en-US" sz="2000" dirty="0">
                <a:latin typeface="Helvetica" panose="020B0604020202020204" pitchFamily="34" charset="0"/>
              </a:rPr>
              <a:t>”</a:t>
            </a:r>
            <a:r>
              <a:rPr lang="en-US" altLang="ja-JP" sz="2000" dirty="0">
                <a:latin typeface="Helvetica" panose="020B0604020202020204" pitchFamily="34" charset="0"/>
              </a:rPr>
              <a:t> </a:t>
            </a:r>
            <a:r>
              <a:rPr lang="en-US" altLang="ja-JP" sz="2000" dirty="0">
                <a:latin typeface="Helvetica" panose="020B0604020202020204" pitchFamily="34" charset="0"/>
                <a:sym typeface="Symbol" panose="05050102010706020507" pitchFamily="18" charset="2"/>
              </a:rPr>
              <a:t> deleting the entire subtree rooted by </a:t>
            </a:r>
            <a:r>
              <a:rPr lang="ja-JP" altLang="en-US" sz="2000" dirty="0">
                <a:latin typeface="Helvetica" panose="020B0604020202020204" pitchFamily="34" charset="0"/>
                <a:sym typeface="Symbol" panose="05050102010706020507" pitchFamily="18" charset="2"/>
              </a:rPr>
              <a:t>“</a:t>
            </a:r>
            <a:r>
              <a:rPr lang="en-US" altLang="ja-JP" sz="2000" dirty="0">
                <a:latin typeface="Helvetica" panose="020B0604020202020204" pitchFamily="34" charset="0"/>
                <a:sym typeface="Symbol" panose="05050102010706020507" pitchFamily="18" charset="2"/>
              </a:rPr>
              <a:t>mail</a:t>
            </a:r>
            <a:r>
              <a:rPr lang="ja-JP" altLang="en-US" sz="2000" dirty="0">
                <a:latin typeface="Helvetica" panose="020B0604020202020204" pitchFamily="34" charset="0"/>
                <a:sym typeface="Symbol" panose="05050102010706020507" pitchFamily="18" charset="2"/>
              </a:rPr>
              <a:t>”</a:t>
            </a:r>
            <a:endParaRPr lang="en-US" altLang="en-US" sz="2000" dirty="0"/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C4796BEF-77B3-4BDD-A44D-A76EC074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09210"/>
            <a:ext cx="7423150" cy="7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 dirty="0">
              <a:latin typeface="Helvetica" panose="020B0604020202020204" pitchFamily="34" charset="0"/>
            </a:endParaRP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FC81682E-CF05-4DC4-841B-08EC50EA1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96" y="4168077"/>
            <a:ext cx="2384809" cy="8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62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1061B50-56DF-4E7B-AC66-6978CD37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1095" y="230472"/>
            <a:ext cx="7333686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007C22D-387E-4D4B-BBFE-5663BA7F2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4642" y="951529"/>
            <a:ext cx="7073383" cy="4152100"/>
          </a:xfrm>
        </p:spPr>
        <p:txBody>
          <a:bodyPr/>
          <a:lstStyle/>
          <a:p>
            <a:r>
              <a:rPr lang="en-US" altLang="en-US" sz="2000" dirty="0"/>
              <a:t>File owner/creator should be able to control:</a:t>
            </a:r>
          </a:p>
          <a:p>
            <a:pPr lvl="1"/>
            <a:r>
              <a:rPr lang="en-US" altLang="en-US" sz="2000" dirty="0"/>
              <a:t>What can be done</a:t>
            </a:r>
          </a:p>
          <a:p>
            <a:pPr lvl="1"/>
            <a:r>
              <a:rPr lang="en-US" altLang="en-US" sz="2000" dirty="0"/>
              <a:t>By whom</a:t>
            </a:r>
          </a:p>
          <a:p>
            <a:r>
              <a:rPr lang="en-US" altLang="en-US" sz="2000" dirty="0"/>
              <a:t>Types of access</a:t>
            </a:r>
          </a:p>
          <a:p>
            <a:pPr lvl="1"/>
            <a:r>
              <a:rPr lang="en-US" altLang="en-US" sz="2000" b="1" dirty="0"/>
              <a:t>Read</a:t>
            </a:r>
          </a:p>
          <a:p>
            <a:pPr lvl="1"/>
            <a:r>
              <a:rPr lang="en-US" altLang="en-US" sz="2000" b="1" dirty="0"/>
              <a:t>Write</a:t>
            </a:r>
          </a:p>
          <a:p>
            <a:pPr lvl="1"/>
            <a:r>
              <a:rPr lang="en-US" altLang="en-US" sz="2000" b="1" dirty="0"/>
              <a:t>Execute</a:t>
            </a:r>
          </a:p>
          <a:p>
            <a:pPr lvl="1"/>
            <a:r>
              <a:rPr lang="en-US" altLang="en-US" sz="2000" b="1" dirty="0"/>
              <a:t>Append</a:t>
            </a:r>
          </a:p>
          <a:p>
            <a:pPr lvl="1"/>
            <a:r>
              <a:rPr lang="en-US" altLang="en-US" sz="2000" b="1" dirty="0"/>
              <a:t>Delete</a:t>
            </a:r>
          </a:p>
          <a:p>
            <a:pPr lvl="1"/>
            <a:r>
              <a:rPr lang="en-US" altLang="en-US" sz="2000" b="1" dirty="0"/>
              <a:t>List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F170C8-1BD2-476F-98D0-D50064B81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264" y="146872"/>
            <a:ext cx="7642549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Lists and Groups in Unix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77AB603-62F8-44D7-BFEE-9C6DE95A6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941480"/>
            <a:ext cx="7342188" cy="5310464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Three classes of users on Unix / Linux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</a:t>
            </a:r>
            <a:r>
              <a:rPr lang="en-US" altLang="en-US" sz="800" dirty="0"/>
              <a:t>	</a:t>
            </a:r>
            <a:r>
              <a:rPr lang="en-US" altLang="en-US" sz="1600" dirty="0"/>
              <a:t>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	a) </a:t>
            </a:r>
            <a:r>
              <a:rPr lang="en-US" altLang="en-US" sz="1600" b="1" dirty="0"/>
              <a:t>owner access</a:t>
            </a:r>
            <a:r>
              <a:rPr lang="en-US" altLang="en-US" sz="1600" dirty="0"/>
              <a:t> 	7	</a:t>
            </a:r>
            <a:r>
              <a:rPr lang="en-US" altLang="en-US" sz="1600" dirty="0">
                <a:sym typeface="Symbol" panose="05050102010706020507" pitchFamily="18" charset="2"/>
              </a:rPr>
              <a:t>	1 1 1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b) </a:t>
            </a:r>
            <a:r>
              <a:rPr lang="en-US" altLang="en-US" sz="1600" b="1" dirty="0">
                <a:sym typeface="Symbol" panose="05050102010706020507" pitchFamily="18" charset="2"/>
              </a:rPr>
              <a:t>group access</a:t>
            </a:r>
            <a:r>
              <a:rPr lang="en-US" altLang="en-US" sz="1600" dirty="0">
                <a:sym typeface="Symbol" panose="05050102010706020507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c) </a:t>
            </a:r>
            <a:r>
              <a:rPr lang="en-US" altLang="en-US" sz="1600" b="1" dirty="0">
                <a:sym typeface="Symbol" panose="05050102010706020507" pitchFamily="18" charset="2"/>
              </a:rPr>
              <a:t>public access</a:t>
            </a:r>
            <a:r>
              <a:rPr lang="en-US" altLang="en-US" sz="1600" dirty="0">
                <a:sym typeface="Symbol" panose="05050102010706020507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For a file (say </a:t>
            </a:r>
            <a:r>
              <a:rPr lang="en-US" altLang="en-US" i="1" dirty="0">
                <a:sym typeface="Symbol" panose="05050102010706020507" pitchFamily="18" charset="2"/>
              </a:rPr>
              <a:t>game</a:t>
            </a:r>
            <a:r>
              <a:rPr lang="en-US" altLang="en-US" dirty="0">
                <a:sym typeface="Symbol" panose="05050102010706020507" pitchFamily="18" charset="2"/>
              </a:rPr>
              <a:t>) or subdirectory, define an appropriate access.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Attach a group to a file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44036" name="Rectangle 13">
            <a:extLst>
              <a:ext uri="{FF2B5EF4-FFF2-40B4-BE49-F238E27FC236}">
                <a16:creationId xmlns:a16="http://schemas.microsoft.com/office/drawing/2014/main" id="{A138F952-386A-4F11-9935-B6FA2511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444" y="5606635"/>
            <a:ext cx="2934585" cy="4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Monotype Sorts" pitchFamily="-84" charset="2"/>
              <a:buNone/>
            </a:pPr>
            <a:r>
              <a:rPr kumimoji="1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chgrp</a:t>
            </a:r>
            <a:r>
              <a:rPr kumimoji="1" lang="en-US" altLang="en-US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G    game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A6631249-4FFF-4880-A6E7-280DBA8C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52" y="4125821"/>
            <a:ext cx="2034886" cy="7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4FA8E4E-DE74-48ED-A591-88BF26AA1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9104" y="256614"/>
            <a:ext cx="7262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 Sample UNIX Directory Listing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742550A-BE1C-4724-A9AC-83F6503BD1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>
          <a:xfrm>
            <a:off x="995413" y="1155562"/>
            <a:ext cx="7729421" cy="3533396"/>
          </a:xfrm>
          <a:noFill/>
        </p:spPr>
      </p:pic>
    </p:spTree>
    <p:extLst>
      <p:ext uri="{BB962C8B-B14F-4D97-AF65-F5344CB8AC3E}">
        <p14:creationId xmlns:p14="http://schemas.microsoft.com/office/powerpoint/2010/main" val="4209183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28242E-4A04-4121-BF10-45AB39388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7348" y="220993"/>
            <a:ext cx="7658820" cy="6096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Windows 7 Access-Control List Management</a:t>
            </a:r>
          </a:p>
        </p:txBody>
      </p:sp>
      <p:pic>
        <p:nvPicPr>
          <p:cNvPr id="45059" name="Picture 2" descr="11_16.pdf">
            <a:extLst>
              <a:ext uri="{FF2B5EF4-FFF2-40B4-BE49-F238E27FC236}">
                <a16:creationId xmlns:a16="http://schemas.microsoft.com/office/drawing/2014/main" id="{83B81BDC-7461-44F5-9BBC-1F8E5989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90" y="1014449"/>
            <a:ext cx="3963212" cy="54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E7638FD-2A25-43CF-B34A-9C878CDE4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7311EE-EAAE-42C5-87B1-E2BA4056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051" y="245591"/>
            <a:ext cx="7336466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B7C5E7-8176-4731-B84D-C09548172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9070" y="930580"/>
            <a:ext cx="7227096" cy="5002387"/>
          </a:xfrm>
        </p:spPr>
        <p:txBody>
          <a:bodyPr/>
          <a:lstStyle/>
          <a:p>
            <a:r>
              <a:rPr lang="en-US" altLang="en-US" sz="2000" dirty="0"/>
              <a:t>Contiguous logical address space</a:t>
            </a:r>
          </a:p>
          <a:p>
            <a:r>
              <a:rPr lang="en-US" altLang="en-US" sz="2000" dirty="0"/>
              <a:t>Types: </a:t>
            </a:r>
          </a:p>
          <a:p>
            <a:pPr lvl="1"/>
            <a:r>
              <a:rPr lang="en-US" altLang="en-US" sz="2000" dirty="0"/>
              <a:t>Data</a:t>
            </a:r>
          </a:p>
          <a:p>
            <a:pPr lvl="2"/>
            <a:r>
              <a:rPr lang="en-US" altLang="en-US" sz="2000" dirty="0"/>
              <a:t>Numeric</a:t>
            </a:r>
          </a:p>
          <a:p>
            <a:pPr lvl="2"/>
            <a:r>
              <a:rPr lang="en-US" altLang="en-US" sz="2000" dirty="0"/>
              <a:t>Character</a:t>
            </a:r>
          </a:p>
          <a:p>
            <a:pPr lvl="2"/>
            <a:r>
              <a:rPr lang="en-US" altLang="en-US" sz="2000" dirty="0"/>
              <a:t>Binary</a:t>
            </a:r>
          </a:p>
          <a:p>
            <a:pPr lvl="1"/>
            <a:r>
              <a:rPr lang="en-US" altLang="en-US" sz="2000" dirty="0"/>
              <a:t>Program</a:t>
            </a:r>
          </a:p>
          <a:p>
            <a:r>
              <a:rPr lang="en-US" altLang="en-US" sz="2000" dirty="0"/>
              <a:t>Contents defined by file’s creator</a:t>
            </a:r>
          </a:p>
          <a:p>
            <a:pPr lvl="1"/>
            <a:r>
              <a:rPr lang="en-US" altLang="en-US" sz="2000" dirty="0"/>
              <a:t>Many types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, 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source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2000" b="1" dirty="0">
                <a:solidFill>
                  <a:srgbClr val="3366FF"/>
                </a:solidFill>
              </a:rPr>
              <a:t>, </a:t>
            </a:r>
          </a:p>
          <a:p>
            <a:pPr lvl="2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22FA0E-4125-4F49-9BE5-C72BAB45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471" y="230374"/>
            <a:ext cx="7405944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Attributes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80046D-9741-40EC-933F-FFEA08E52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67" y="944549"/>
            <a:ext cx="7494654" cy="5381823"/>
          </a:xfrm>
        </p:spPr>
        <p:txBody>
          <a:bodyPr/>
          <a:lstStyle/>
          <a:p>
            <a:r>
              <a:rPr lang="en-US" altLang="en-US" sz="2000" b="1" dirty="0"/>
              <a:t>Name</a:t>
            </a:r>
            <a:r>
              <a:rPr lang="en-US" altLang="en-US" sz="2000" dirty="0"/>
              <a:t> – only information kept in human-readable form</a:t>
            </a:r>
          </a:p>
          <a:p>
            <a:r>
              <a:rPr lang="en-US" altLang="en-US" sz="2000" b="1" dirty="0"/>
              <a:t>Identifier</a:t>
            </a:r>
            <a:r>
              <a:rPr lang="en-US" altLang="en-US" sz="2000" dirty="0"/>
              <a:t> – unique tag (number) identifies file within file system</a:t>
            </a:r>
          </a:p>
          <a:p>
            <a:r>
              <a:rPr lang="en-US" altLang="en-US" sz="2000" b="1" dirty="0"/>
              <a:t>Type</a:t>
            </a:r>
            <a:r>
              <a:rPr lang="en-US" altLang="en-US" sz="2000" dirty="0"/>
              <a:t> – needed for systems that support different types</a:t>
            </a:r>
          </a:p>
          <a:p>
            <a:r>
              <a:rPr lang="en-US" altLang="en-US" sz="2000" b="1" dirty="0"/>
              <a:t>Location</a:t>
            </a:r>
            <a:r>
              <a:rPr lang="en-US" altLang="en-US" sz="2000" dirty="0"/>
              <a:t> – pointer to file location on device</a:t>
            </a:r>
          </a:p>
          <a:p>
            <a:r>
              <a:rPr lang="en-US" altLang="en-US" sz="2000" b="1" dirty="0"/>
              <a:t>Size</a:t>
            </a:r>
            <a:r>
              <a:rPr lang="en-US" altLang="en-US" sz="2000" dirty="0"/>
              <a:t> – current file size</a:t>
            </a:r>
          </a:p>
          <a:p>
            <a:r>
              <a:rPr lang="en-US" altLang="en-US" sz="2000" b="1" dirty="0"/>
              <a:t>Protection</a:t>
            </a:r>
            <a:r>
              <a:rPr lang="en-US" altLang="en-US" sz="2000" dirty="0"/>
              <a:t> – controls who can do reading, writing, executing</a:t>
            </a:r>
          </a:p>
          <a:p>
            <a:r>
              <a:rPr lang="en-US" altLang="en-US" sz="2000" b="1" dirty="0"/>
              <a:t>Time, date, and user identification</a:t>
            </a:r>
            <a:r>
              <a:rPr lang="en-US" altLang="en-US" sz="2000" dirty="0"/>
              <a:t> – data for protection, security, and usage monitoring</a:t>
            </a:r>
          </a:p>
          <a:p>
            <a:r>
              <a:rPr lang="en-US" altLang="en-US" sz="2000" dirty="0"/>
              <a:t>Information about files are kept in the directory structure, which is maintained on the disk</a:t>
            </a:r>
          </a:p>
          <a:p>
            <a:r>
              <a:rPr lang="en-US" altLang="en-US" sz="2000" dirty="0"/>
              <a:t>Many variations, including extended file attributes such as file checksum</a:t>
            </a:r>
          </a:p>
          <a:p>
            <a:r>
              <a:rPr lang="en-US" altLang="en-US" sz="2000" dirty="0"/>
              <a:t>Information kept in the directory structure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9DE311-EA1E-4C99-816C-B9B6C229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7684" y="248580"/>
            <a:ext cx="7378996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info Window on Mac OS X</a:t>
            </a:r>
          </a:p>
        </p:txBody>
      </p:sp>
      <p:pic>
        <p:nvPicPr>
          <p:cNvPr id="8195" name="Picture 4" descr="11_01.pdf">
            <a:extLst>
              <a:ext uri="{FF2B5EF4-FFF2-40B4-BE49-F238E27FC236}">
                <a16:creationId xmlns:a16="http://schemas.microsoft.com/office/drawing/2014/main" id="{97B5BCB4-024F-4BC3-9E3E-A2CA2D69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656" y="956340"/>
            <a:ext cx="1955763" cy="525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316" y="267017"/>
            <a:ext cx="734709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316" y="953084"/>
            <a:ext cx="7347098" cy="4265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A collection of nodes containing information about all files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Helvetica" panose="020B0604020202020204" pitchFamily="34" charset="0"/>
              </a:rPr>
              <a:t>Both the directory structure and the files reside on disk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A0E160-EA21-4EED-AEA0-5382DEE31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981384"/>
              </p:ext>
            </p:extLst>
          </p:nvPr>
        </p:nvGraphicFramePr>
        <p:xfrm>
          <a:off x="3066060" y="1639349"/>
          <a:ext cx="3309590" cy="286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71594" imgH="1874473" progId="AcroExch.Document.DC">
                  <p:embed/>
                </p:oleObj>
              </mc:Choice>
              <mc:Fallback>
                <p:oleObj name="Acrobat Document" r:id="rId3" imgW="2171594" imgH="1874473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A0E160-EA21-4EED-AEA0-5382DEE31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6060" y="1639349"/>
                        <a:ext cx="3309590" cy="2865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53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D82530B-0E54-46E1-8931-71745921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8316" y="253039"/>
            <a:ext cx="732583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Operations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DAB2CA-5895-49F7-9AFA-D5AA30392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315" y="934499"/>
            <a:ext cx="7325832" cy="3999008"/>
          </a:xfrm>
        </p:spPr>
        <p:txBody>
          <a:bodyPr/>
          <a:lstStyle/>
          <a:p>
            <a:r>
              <a:rPr lang="en-US" altLang="en-US" sz="2000" b="1" dirty="0"/>
              <a:t>Create</a:t>
            </a:r>
          </a:p>
          <a:p>
            <a:r>
              <a:rPr lang="en-US" altLang="en-US" sz="2000" b="1" dirty="0"/>
              <a:t>Write – </a:t>
            </a:r>
            <a:r>
              <a:rPr lang="en-US" altLang="en-US" sz="2000" dirty="0"/>
              <a:t>at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location</a:t>
            </a:r>
          </a:p>
          <a:p>
            <a:r>
              <a:rPr lang="en-US" altLang="en-US" sz="2000" b="1" dirty="0"/>
              <a:t>Read – </a:t>
            </a:r>
            <a:r>
              <a:rPr lang="en-US" altLang="en-US" sz="2000" dirty="0"/>
              <a:t>at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read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location</a:t>
            </a:r>
          </a:p>
          <a:p>
            <a:r>
              <a:rPr lang="en-US" altLang="en-US" sz="2000" b="1" dirty="0"/>
              <a:t>Reposition within file -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seek</a:t>
            </a:r>
          </a:p>
          <a:p>
            <a:r>
              <a:rPr lang="en-US" altLang="en-US" sz="2000" b="1" dirty="0"/>
              <a:t>Delete</a:t>
            </a:r>
          </a:p>
          <a:p>
            <a:r>
              <a:rPr lang="en-US" altLang="en-US" sz="2000" b="1" dirty="0"/>
              <a:t>Truncate</a:t>
            </a:r>
          </a:p>
          <a:p>
            <a:r>
              <a:rPr lang="en-US" altLang="en-US" sz="2000" b="1" i="1" dirty="0"/>
              <a:t>Open </a:t>
            </a:r>
            <a:r>
              <a:rPr lang="en-US" altLang="en-US" sz="2000" b="1" dirty="0"/>
              <a:t>(</a:t>
            </a:r>
            <a:r>
              <a:rPr lang="en-US" altLang="en-US" sz="2000" b="1" i="1" dirty="0"/>
              <a:t>F</a:t>
            </a:r>
            <a:r>
              <a:rPr lang="en-US" altLang="en-US" sz="2000" b="1" i="1" baseline="-25000" dirty="0"/>
              <a:t>i</a:t>
            </a:r>
            <a:r>
              <a:rPr lang="en-US" altLang="en-US" sz="2000" b="1" dirty="0"/>
              <a:t>) </a:t>
            </a:r>
            <a:r>
              <a:rPr lang="en-US" altLang="en-US" sz="2000" dirty="0"/>
              <a:t>– search the directory structure on disk for entry </a:t>
            </a:r>
            <a:r>
              <a:rPr lang="en-US" altLang="en-US" sz="2000" b="1" i="1" dirty="0"/>
              <a:t>F</a:t>
            </a:r>
            <a:r>
              <a:rPr lang="en-US" altLang="en-US" sz="2000" b="1" i="1" baseline="-25000" dirty="0"/>
              <a:t>i</a:t>
            </a:r>
            <a:r>
              <a:rPr lang="en-US" altLang="en-US" sz="2000" dirty="0"/>
              <a:t>, and move the content of entry to memory</a:t>
            </a:r>
          </a:p>
          <a:p>
            <a:r>
              <a:rPr lang="en-US" altLang="en-US" sz="2000" b="1" i="1" dirty="0"/>
              <a:t>Close </a:t>
            </a:r>
            <a:r>
              <a:rPr lang="en-US" altLang="en-US" sz="2000" b="1" dirty="0"/>
              <a:t>(</a:t>
            </a:r>
            <a:r>
              <a:rPr lang="en-US" altLang="en-US" sz="2000" b="1" i="1" dirty="0"/>
              <a:t>F</a:t>
            </a:r>
            <a:r>
              <a:rPr lang="en-US" altLang="en-US" sz="2000" b="1" i="1" baseline="-25000" dirty="0"/>
              <a:t>i</a:t>
            </a:r>
            <a:r>
              <a:rPr lang="en-US" altLang="en-US" sz="2000" b="1" dirty="0"/>
              <a:t>) </a:t>
            </a:r>
            <a:r>
              <a:rPr lang="en-US" altLang="en-US" sz="2000" dirty="0"/>
              <a:t>– move the content of entry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F</a:t>
            </a:r>
            <a:r>
              <a:rPr lang="en-US" altLang="en-US" sz="2000" b="1" i="1" baseline="-25000" dirty="0"/>
              <a:t>i</a:t>
            </a:r>
            <a:r>
              <a:rPr lang="en-US" altLang="en-US" sz="2000" b="1" dirty="0"/>
              <a:t> </a:t>
            </a:r>
            <a:r>
              <a:rPr lang="en-US" altLang="en-US" sz="2000" dirty="0"/>
              <a:t>in memory to directory structure on disk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90BB23-426F-4779-AAC3-AA1C8446D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5153" y="238830"/>
            <a:ext cx="738962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Open Files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4ECB5E-8070-4DEB-980D-3BC98F606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011" y="951829"/>
            <a:ext cx="7593771" cy="3535111"/>
          </a:xfrm>
        </p:spPr>
        <p:txBody>
          <a:bodyPr/>
          <a:lstStyle/>
          <a:p>
            <a:r>
              <a:rPr lang="en-US" altLang="en-US" sz="2000" dirty="0"/>
              <a:t>Several pieces of data are needed to manage open files: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sz="2000" dirty="0"/>
              <a:t>: tracks open files</a:t>
            </a:r>
          </a:p>
          <a:p>
            <a:pPr lvl="1"/>
            <a:r>
              <a:rPr lang="en-US" altLang="en-US" sz="2000" dirty="0"/>
              <a:t>File pointer:  pointer to last read/write location, per process that has the file open</a:t>
            </a:r>
          </a:p>
          <a:p>
            <a:pPr lvl="1"/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File-open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count</a:t>
            </a:r>
            <a:r>
              <a:rPr lang="en-US" altLang="en-US" sz="2000" dirty="0"/>
              <a:t>: counter of number of times a file is open – to allow removal of data from open-file table when last processes closes it</a:t>
            </a:r>
          </a:p>
          <a:p>
            <a:pPr lvl="1"/>
            <a:r>
              <a:rPr lang="en-US" altLang="en-US" sz="2000" dirty="0"/>
              <a:t>Disk location of the file: cache of data access information</a:t>
            </a:r>
          </a:p>
          <a:p>
            <a:pPr lvl="1"/>
            <a:r>
              <a:rPr lang="en-US" altLang="en-US" sz="2000" dirty="0"/>
              <a:t>Access rights: per-process access mode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14387</TotalTime>
  <Words>1732</Words>
  <Application>Microsoft Office PowerPoint</Application>
  <PresentationFormat>全屏显示(4:3)</PresentationFormat>
  <Paragraphs>333</Paragraphs>
  <Slides>39</Slides>
  <Notes>39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Monotype Sorts</vt:lpstr>
      <vt:lpstr>Arial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os-8</vt:lpstr>
      <vt:lpstr>Acrobat Document</vt:lpstr>
      <vt:lpstr>Chapter 13   File-System Interface</vt:lpstr>
      <vt:lpstr>Outline</vt:lpstr>
      <vt:lpstr>Objectives</vt:lpstr>
      <vt:lpstr>File Concept</vt:lpstr>
      <vt:lpstr>File Attributes</vt:lpstr>
      <vt:lpstr>File info Window on Mac OS X</vt:lpstr>
      <vt:lpstr>Directory Structure</vt:lpstr>
      <vt:lpstr>File Operations</vt:lpstr>
      <vt:lpstr>Open Files</vt:lpstr>
      <vt:lpstr> File Locking</vt:lpstr>
      <vt:lpstr>File Locking Example – Java API (1)</vt:lpstr>
      <vt:lpstr>File Locking Example – Java API (2)</vt:lpstr>
      <vt:lpstr>File Types – Name, Extension</vt:lpstr>
      <vt:lpstr>File Structure</vt:lpstr>
      <vt:lpstr>Access Methods</vt:lpstr>
      <vt:lpstr>Sequential Access</vt:lpstr>
      <vt:lpstr>Direct Access (1)</vt:lpstr>
      <vt:lpstr>PowerPoint 演示文稿</vt:lpstr>
      <vt:lpstr>Other Access Methods</vt:lpstr>
      <vt:lpstr>Example of Index and Relative Files</vt:lpstr>
      <vt:lpstr>Disk Structure</vt:lpstr>
      <vt:lpstr>A Typical File-System Organization</vt:lpstr>
      <vt:lpstr>Types of File Systems</vt:lpstr>
      <vt:lpstr>Directory Structure</vt:lpstr>
      <vt:lpstr>Operations Performed on Directory</vt:lpstr>
      <vt:lpstr>Directory Organization</vt:lpstr>
      <vt:lpstr>Single-Level Directory</vt:lpstr>
      <vt:lpstr>Two-Level Directory</vt:lpstr>
      <vt:lpstr>Tree-Structured Directories</vt:lpstr>
      <vt:lpstr>Acyclic-Graph Directories (1)</vt:lpstr>
      <vt:lpstr>Acyclic-Graph Directories (2)</vt:lpstr>
      <vt:lpstr>General Graph Directory (1)</vt:lpstr>
      <vt:lpstr>General Graph Directory (2)</vt:lpstr>
      <vt:lpstr>Current Directory</vt:lpstr>
      <vt:lpstr>Protection</vt:lpstr>
      <vt:lpstr>Access Lists and Groups in Unix</vt:lpstr>
      <vt:lpstr>A Sample UNIX Directory Listing</vt:lpstr>
      <vt:lpstr>Windows 7 Access-Control List Management</vt:lpstr>
      <vt:lpstr>End of Chapter 13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Prof. Chung Yehching (SDS)</cp:lastModifiedBy>
  <cp:revision>307</cp:revision>
  <cp:lastPrinted>2001-06-14T13:58:17Z</cp:lastPrinted>
  <dcterms:created xsi:type="dcterms:W3CDTF">2011-01-13T23:43:38Z</dcterms:created>
  <dcterms:modified xsi:type="dcterms:W3CDTF">2025-11-19T06:30:47Z</dcterms:modified>
</cp:coreProperties>
</file>