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3"/>
  </p:notesMasterIdLst>
  <p:handoutMasterIdLst>
    <p:handoutMasterId r:id="rId84"/>
  </p:handoutMasterIdLst>
  <p:sldIdLst>
    <p:sldId id="331" r:id="rId2"/>
    <p:sldId id="332" r:id="rId3"/>
    <p:sldId id="333" r:id="rId4"/>
    <p:sldId id="334" r:id="rId5"/>
    <p:sldId id="335" r:id="rId6"/>
    <p:sldId id="407" r:id="rId7"/>
    <p:sldId id="336" r:id="rId8"/>
    <p:sldId id="337" r:id="rId9"/>
    <p:sldId id="338" r:id="rId10"/>
    <p:sldId id="339" r:id="rId11"/>
    <p:sldId id="409" r:id="rId12"/>
    <p:sldId id="340" r:id="rId13"/>
    <p:sldId id="341" r:id="rId14"/>
    <p:sldId id="410" r:id="rId15"/>
    <p:sldId id="343" r:id="rId16"/>
    <p:sldId id="344" r:id="rId17"/>
    <p:sldId id="345" r:id="rId18"/>
    <p:sldId id="346" r:id="rId19"/>
    <p:sldId id="411" r:id="rId20"/>
    <p:sldId id="347" r:id="rId21"/>
    <p:sldId id="412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428" r:id="rId41"/>
    <p:sldId id="429" r:id="rId42"/>
    <p:sldId id="367" r:id="rId43"/>
    <p:sldId id="368" r:id="rId44"/>
    <p:sldId id="415" r:id="rId45"/>
    <p:sldId id="370" r:id="rId46"/>
    <p:sldId id="371" r:id="rId47"/>
    <p:sldId id="372" r:id="rId48"/>
    <p:sldId id="373" r:id="rId49"/>
    <p:sldId id="416" r:id="rId50"/>
    <p:sldId id="376" r:id="rId51"/>
    <p:sldId id="418" r:id="rId52"/>
    <p:sldId id="419" r:id="rId53"/>
    <p:sldId id="420" r:id="rId54"/>
    <p:sldId id="421" r:id="rId55"/>
    <p:sldId id="378" r:id="rId56"/>
    <p:sldId id="422" r:id="rId57"/>
    <p:sldId id="380" r:id="rId58"/>
    <p:sldId id="381" r:id="rId59"/>
    <p:sldId id="382" r:id="rId60"/>
    <p:sldId id="423" r:id="rId61"/>
    <p:sldId id="383" r:id="rId62"/>
    <p:sldId id="384" r:id="rId63"/>
    <p:sldId id="385" r:id="rId64"/>
    <p:sldId id="424" r:id="rId65"/>
    <p:sldId id="392" r:id="rId66"/>
    <p:sldId id="393" r:id="rId67"/>
    <p:sldId id="394" r:id="rId68"/>
    <p:sldId id="395" r:id="rId69"/>
    <p:sldId id="396" r:id="rId70"/>
    <p:sldId id="408" r:id="rId71"/>
    <p:sldId id="397" r:id="rId72"/>
    <p:sldId id="42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5" r:id="rId81"/>
    <p:sldId id="406" r:id="rId82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9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56" y="5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6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C594209-1678-4B2A-B4BD-A47AA0BEBB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B38C903-E9C1-4EEE-9C85-26502C5E84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E850B4EB-9FB5-4ED4-996A-5001077F375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28AB70D-4AAF-4011-9DC4-6EE495450C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fld id="{82C72706-C095-41BF-ABD3-54ADB8CE3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3BE6C0C-13A5-439B-BE94-9E35C63CD4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22FACF-CE45-4AC3-B2A2-36D2B0BD3E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EF3471BA-404F-42D2-A7C9-714D69CA27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65F13DF-CA13-4724-A04B-D47B564421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A6E394C-E4A1-4942-8688-4E6C278D77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27B09FD-7807-493C-9E6C-6D565DCA0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fld id="{FFC2CB2C-F279-41F0-AC48-D92315680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A920543-D350-443A-A721-991FEA812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5653E0-F2FD-4551-8B22-FE330671DA1C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09E82CE-770C-49D3-84E8-6A6FC8AFB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892899B-C57A-458A-8DEF-195B98857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9EE992A3-26D2-44B8-92BB-28FFF646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55654F-329B-48DD-8FA1-1D00BD4AA2CD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C5E8084-CD27-45F0-948B-527CF3E8C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1C2F6CE-343E-4E7D-B50B-7FBBE87E4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FBD6615-ED48-4079-BAA7-A84844D67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8E5558-88DF-40FE-90FF-9EB1FEE63A86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825ED8D-9E3E-4698-BB5C-C026B0475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D5306E4-3AAE-4121-B023-8B43D082C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BFD4EBE-353D-4C31-99D7-B7C3FEC6C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B80A18-0C17-4A8A-A28E-1B3AD0E8B888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A02C982-0312-4EC7-A741-67B0BEDA4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11F7861C-35C5-4B12-8A55-F7A16557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2EC3CC7-E29A-4D50-9A98-532553638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6C72E5-BDBA-4628-BBAF-85FBB5CCE3BE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B01CE6FA-B36D-49C3-8371-51A4E9764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8274DE9-BC41-40F6-83AC-5A3D3773C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A015233-DFC5-4181-9DBD-191581D3D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AA9686-8C45-4B6B-B192-53184893EC9B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606F670-2456-4E74-98E3-6F8992538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1CE9A51-74EA-466B-956F-199FC346E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551FA5F-3DAF-4F79-96DF-B76D1641D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4D4E91-7487-49F0-9D91-43B839F06F41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67C6B9E-26B1-4F34-923D-B2966B894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351E2D8-3E9B-4911-A879-EA20F380F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A8A00347-BFEB-47CE-B8F7-F4A3E8EC8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B8A3B8-FFC6-4EAE-BC20-3413272D7E23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9DEC50F-F8EB-47B2-9592-C432BA44F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B4D387E-81FF-4C55-AE2B-EDD0B9D5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B9D8362-CFFE-4239-A0CE-16166762B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4A397-8FAE-4C30-A05F-CF91331CD813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0D4DD15-6D6E-4697-8517-23E5CECA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F296D03-4616-4EA3-8B0A-A93A46673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BE82472-66AF-4BF7-A2A7-57FD11ECB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009F0B-5F82-4126-923B-E013C3AAF972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3C9793E-0DAB-48C2-A22A-A9ACDD882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AC332B0-F66D-4C3F-8DDB-E1E0D7FC2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66F09507-C2E2-47B2-82A8-B5E3C87D7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B546AF-CFB6-4A26-A155-B7AC52B1171E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84A5CD44-BF84-48EC-B0BC-E076CADF8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26D7BA3-2768-4887-B710-E8BBC3F5A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571C26FC-F52D-411F-A4CB-DE8513A2B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C0BC62-2152-49E6-8AF5-50FF44F1E1D3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82389DE3-D492-4B0A-B0C5-CFC9B6B6F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3180D19-5B10-4758-A8C9-92667670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ABA041F-CBD6-47AF-B833-FA2229A9B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18407F-AAA5-4963-A6A5-D6FE6F7F8BA8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6824097-C234-4268-8A44-3B4C9960D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27E9339F-4D5C-4423-AB79-A4E63110E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26C1E9B0-A878-46DB-8C55-CED0E9E89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802788-C8C7-415D-889B-42AFD28A494F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0E474D5-321A-4ED0-BC07-F4E9910BD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002F093-C941-47F5-A1B8-8DC559F3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CBD93AF-1180-4ACB-9B95-D6F986AB4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B255F6-0496-42D9-A50C-21BEA778293C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6DBED89-49D3-4018-980D-509023030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1938EE8-081A-42B2-B3E3-2DCAF241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DC1615E-A180-4CE3-9A53-8271AC492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8C993A-8BC4-4561-A588-A2EFC571D9A6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A66C066-A5EF-433F-84A3-1071B0062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86C147CD-5F3C-4F88-8F21-4753C14C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9767D9D-50C3-4A1C-92C8-AA3F55604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6695E-9013-4825-AE74-B375198EC2BE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A1EB2ED-6056-4EC3-8117-D8088A5E3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61C9E284-09E4-4F27-8106-417FB840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8A49125B-F571-4E5D-9BAD-1D212CCFB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0FA2C5A-08D3-4CEE-94AC-EFFD301638E0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D870FB1-A095-437C-B6D2-2B1B4AAB9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F501E773-1178-4204-823A-15B92DFAF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30CCC09F-8FEA-4870-9E40-37BBE710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CE3FF5-CEA2-48B8-900D-389C7BA3E78B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A081F303-3AE6-4FDF-9914-380C5084D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4F7AB753-E023-44B0-B607-E3C978A6E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EDA1708-FBD0-46B6-B6E0-9DACFC6E8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FD1554-F607-4188-A668-41EC0D745C1C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360FA1B4-6A09-4A5E-8B97-24767F39B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52D03A7-D598-4B7B-B4F2-C1353D7B2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047A01C-D4F1-483C-95F6-D9DE64F05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C2251A-E27D-4976-912A-372946474BDD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377D733F-0F22-4399-A6D3-B09E70F2D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FF7E3D3-1282-4112-B6EE-171A10838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694149F-4152-4367-835B-291215C66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8CBD02-7938-4655-89C2-245E2DD80BF2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F98E2D8-A745-4482-8D31-1C4410289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4AD3CFA0-D397-4059-BF40-57150D5F1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2E873C4-C9CD-4CD4-BAA9-E38AC88BF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70FF08-90E6-43CF-AED6-E70CDB6B1112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3F1D349B-2E24-48E3-8375-7C2C1F69B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E228C2F-8790-4E86-8B66-4D3492B2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0C51AA2-08CA-4188-A0D0-CDB58CB18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E4C9D0-7D0A-45DF-B0CE-6AB3AEE439B1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99033DF3-330A-4632-AE16-C1DAED31B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C5A0E66-0ED9-4D39-8C8C-9D502F65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C520A68-97AF-4954-BF27-3B60903A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D5DB69-22AD-4E1E-A59B-E2B46FD50CA7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6D96FEF4-316D-4EC7-948A-A33AE5D7C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2B50E5CE-2EAD-485C-9DC4-25D3E454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A64CD54C-44CE-436F-93BE-552425E6C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EFB345-C37B-41EB-99D5-09E432045D94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29DAD370-8DFA-4D0F-8574-87D667E47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A98057B-1F4A-419C-B813-443BAD14D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9E6F61F9-6FB5-4918-9153-29413636A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2A2CBD-2239-4BE7-9133-34E34F8619C7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4C82101A-24CB-4B36-B9D2-613DABCA4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204C5FBE-F01E-4B1E-BA23-180B64B1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69926037-2DFC-49C1-BFE5-BEEB90670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720897-7524-49C1-AB7E-87D63B342608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31EBDBDF-5FCA-4213-A6C0-A7B61F0ED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4B5706BF-EA71-4A33-91AF-EA4A2A0C5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6CBA23C-2721-468E-BF26-9B4A85235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65F5A3-B020-4290-AD98-D5279638C08E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20008BC1-ECF1-41C8-9E3A-3EF0899AF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AE97A9E2-2C5D-40BF-956A-508D26D46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83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21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71000D4E-8A67-4003-8E87-772D9024C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365149-E38C-4DAC-84B8-8F4AFF2A5D63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4E0BBA3-E5B3-4DF0-BCF9-576ABB3C3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22619B1-76CC-405A-8360-27F1944D1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35D95203-074A-4EA2-A43A-43C79DFAF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4756FE-28C0-4689-86B3-AA8D861AF58F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D125F85-1222-4EE5-8421-F621F6A6C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53A3A95C-A148-408D-A44E-6944866E3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65DA9622-ECD4-4E4D-A9C5-B037F3BF2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872443-CB56-4F1E-A9D0-0CA6A3CCD69F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A18C2702-4265-41C0-BAB1-23B3407FB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639B9B21-AD3F-4EC3-88E5-425A7776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173C5A7B-AD1F-42C6-ACEC-C22E37FDE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E28EDC-8892-4BD4-9B03-820979DFF076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D57D674F-0290-48DC-AE81-36542FB42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3DD1A532-1569-4A5E-88FC-8C5BA0E7A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D517E168-3094-4E5B-84D7-5C0153B13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0E586-48D7-4940-A2DF-E461BD85B025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319D073-D867-48CB-B66A-DADB82FB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7FA871D-7C7C-49FB-B8AC-D03BA6E06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05B1C17-66FA-4D85-BCF6-7A91DE02F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5281E3-0C39-498B-AF39-48565B4544FA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1F9038FE-BD6E-44F1-ACE4-DD73792DB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096AB29-C31A-45C0-B5E1-9D36AC04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4F2D9B1C-DEA5-4665-B47D-209786DA8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877D31-AB4E-4210-B2DB-080238C5EE9B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4FEDE9AA-CD44-4982-B7AE-FB416BFCB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49FDFE4F-372F-44B2-A051-88D045B25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4C151E44-C6F0-41B5-B34F-C628B106D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B98D01-049E-4171-943F-B5ABC66237D0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E82A76F2-128F-483D-9772-9EC72CDD5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2C6AA12-EFFD-48F7-8712-4AAE83A1B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52A60322-55A6-48F1-BDAD-4359650DA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D7419C-205B-4822-9762-6573B1EDC7C6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12F1FD45-5D18-421B-B1DB-64EA20059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D6A9EE16-EFCB-4E01-84DE-734D0AA18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BE2D0BFB-ECA4-4C07-8994-8A88F29A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C82682-D545-467D-8124-18513B1E9CEB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5A43AED6-E6E9-43A7-AC93-64E1E999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772FBEB7-042D-4152-8A9C-1370E47C7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28D453DF-2D5F-4B73-B4AC-B5CF546FD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D4C080-24BF-412B-8F06-E36EDFECF8DD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5B0E173E-03EA-4E90-8188-93FE2E0C3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52774992-1B31-4E69-A7C1-2E636C6D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9280E73A-3A4D-4752-BAA4-1A310FEAB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676500-2F49-4FEE-A5A8-EF61C8B87081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A701F2A2-FCDE-49FF-B7E2-98FCCB5C7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D974233A-95CA-4EDD-A652-9932AF03D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9445CA8-5C0C-4299-8325-D07E0D5C0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81BFE0-00FB-494F-8EAE-0AA4F1450B8A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8DC24D7-B195-4DB9-B58D-A05EAF17D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50F5443B-D336-4868-B2F6-610239DE8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EA78C8BE-AB62-4F13-B00E-23C8DED2C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6397F0-D1D0-4685-84E3-808C672B4567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69050607-AE8D-4105-AE83-64E736433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66ED02AB-6AB5-46AA-944A-EA7BCF37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915C5E4C-7431-45EA-8BB3-5BD8E06B6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EF08-9DD4-482D-90BC-07DC57F8A327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558B275E-9CF5-48D4-A5BD-19F5360CA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A74547C7-FBD4-4B6C-85C6-85B97262E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6F0924F5-C8A0-4A82-B2C8-3A8764D33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3A684B-4A3B-43F3-9569-2AE451F94590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6272F2C8-C727-4B13-8012-44109A319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CBA7C6D9-345E-49A5-81CA-E9E72D3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E5CE511C-DD44-4CC6-9CBE-9703CA8C2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DACEB9-9E2C-4066-B0B4-6F4B7E0755DC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597FC37B-8921-4AC3-B9D3-A6A503235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CF833D2F-50D5-4C3B-8971-F677EE358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278167FF-68E7-4609-AA07-581132200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62007A9-F825-4249-B71C-96CE76C93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EC77DD2-9B86-424C-BB4C-63BF79E10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8AE1AD-3F56-4889-BDA2-43C04193A71C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ACCB673-3231-4E3A-8A17-1FEB8B70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CA63D3B0-42BE-44B8-A3E2-964AF3140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8BEEDF24-5968-420B-81A6-9FE8EB234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7D0B8B-BAFD-4A3D-B391-FA971194D587}" type="slidenum">
              <a:rPr lang="en-US" altLang="en-US"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7AFA0411-D5C7-44F5-92FB-4A81DF3D6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E683C887-9813-4BAE-8C1E-9184E7ADE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A2EE2621-441A-47D4-B399-3CB877370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0A1341-C92E-4F22-99B6-43D85D252F2A}" type="slidenum">
              <a:rPr lang="en-US" altLang="en-US"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943D789C-96B6-4CD8-BF4B-586C6695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AE772594-B020-4887-B006-EBA746493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E8E951B-6D4F-4F3C-BA0F-CE3137BC4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EBF62B-A5D8-4ED3-B7C7-E5B4C8E4833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09817C1-9D09-405F-A4BE-35AA840FB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C7757C3-4E01-44F0-9943-4A8D5D2ED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DCE7D996-9F9E-4347-BCF2-24A8BF9B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96D20E2-6F0E-4310-B85C-56C40751DFA6}" type="slidenum">
              <a:rPr lang="en-US" altLang="en-US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006B23E7-D1B0-4608-9D99-3972F8CE9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D0CECFB1-4291-4316-886C-C03A78143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492DF3B2-6C49-4F9C-A110-A17406352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B346C7A-1455-4A31-B80D-17977E7A4EF8}" type="slidenum">
              <a:rPr lang="en-US" altLang="en-US">
                <a:latin typeface="Times New Roman" panose="02020603050405020304" pitchFamily="18" charset="0"/>
              </a:rPr>
              <a:pPr/>
              <a:t>68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6CCEDD2E-339A-4418-835D-64B58B723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C57B1906-6C47-46E2-BDAD-997A0BD23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BD92895B-4956-49C8-82F0-80BD7C3FB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514684-2866-4F4C-BBA1-FDD60510CA6C}" type="slidenum">
              <a:rPr lang="en-US" altLang="en-US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908E9BE6-BEEA-4EFA-87DA-D8D4D67D2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F1113B83-162C-4998-89A0-8B8A49BA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7204802-73F0-4EFE-80F8-B5F8745CB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7FEAF7-4BEB-42B5-B76A-25A683C8B678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3EF8D3C4-8F2E-438D-BB36-43E69FF1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C4C68196-D54E-4148-B032-CB54D71FD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EC2E17CB-4D30-407C-BFB4-332CEFB71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E10020-71C2-454F-B242-56666943DF34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F12DF0AA-3AA1-48FF-AE11-5633BA136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5CCB7352-60B6-4ACB-9204-DD7FB14CB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2796DFB2-176E-4C36-8157-233A38262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19EF8C-4231-4782-B39A-7B2E0F77F2B4}" type="slidenum">
              <a:rPr lang="en-US" altLang="en-US"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6BA96F8A-0303-451B-8FF0-F0231FFBE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C2E866F9-9F63-4267-AE12-FD26BF4B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F465EF95-595A-4F41-97F1-F2BBA1F41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CCE5AD-C314-4DFB-97F8-C64B9C4C8E4F}" type="slidenum">
              <a:rPr lang="en-US" altLang="en-US"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DBE3F616-377A-4393-9F02-287285E02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C682FE68-026E-4D64-ACA9-90978CF26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56B4D174-7712-4CB1-A41E-3E47996C6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090860-9AF5-424D-A333-7DC8522BDD90}" type="slidenum">
              <a:rPr lang="en-US" altLang="en-US"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D34CB649-2117-4081-91C0-CE968BFCF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1E59B376-3E44-42AB-A505-B2EEEB362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C5866CDD-4811-42A2-B280-A13D1C6C0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75CAD1E-1E22-4637-B2E6-50F21264D3FA}" type="slidenum">
              <a:rPr lang="en-US" altLang="en-US"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C26A336E-B0A4-4355-9177-376B28113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A2DC4382-E997-4207-A545-B2CB280F0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93E4F0CE-D923-4137-8356-335CED0DA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658769-8F6C-489F-90D1-9CC8B1660090}" type="slidenum">
              <a:rPr lang="en-US" altLang="en-US">
                <a:latin typeface="Times New Roman" panose="02020603050405020304" pitchFamily="18" charset="0"/>
              </a:rPr>
              <a:pPr/>
              <a:t>76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60738C59-F0E4-448F-A9D3-AD8236E66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76268BD-A21D-4A9C-83D9-F6E58693A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412E0F5-3DB3-4276-9E28-E97E37598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7D0DB0-2893-40A2-A92B-B204CAA7AA0A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6849717-E504-4367-AE73-45E192484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07A02F3-4A7A-4C49-8E28-03B39609B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590FCDA9-D6D2-4A25-9451-9A1C9532C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BE8513-7EE7-473B-AF73-11B00E2FA16E}" type="slidenum">
              <a:rPr lang="en-US" altLang="en-US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8907C65B-75F9-4EFC-95B6-AD05FDE78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54E0E54F-40AD-446E-881F-0326A4A4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1837ECB5-7162-4CEC-A47D-E4BE9B6BE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9FEF30-9510-4C58-8BDC-945E5163F881}" type="slidenum">
              <a:rPr lang="en-US" altLang="en-US">
                <a:latin typeface="Times New Roman" panose="02020603050405020304" pitchFamily="18" charset="0"/>
              </a:rPr>
              <a:pPr/>
              <a:t>78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07995171-3EE2-4E73-8490-2043FAF0F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8C7CE5D7-69FE-4842-BF55-75D2A5D5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9D6C97B1-3832-4F66-B910-70D74BAE3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3FEAB0-D0B8-4413-8091-47B30D592B6D}" type="slidenum">
              <a:rPr lang="en-US" altLang="en-US"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0CEA0066-5027-4471-91EA-9985ABD18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47BEC658-299A-49A8-97E6-0EB7A45A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B5D1975B-F866-4C46-9280-F72E2CB24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A1AAD5-B1CB-4150-8FBD-59C5EEEBE590}" type="slidenum">
              <a:rPr lang="en-US" altLang="en-US">
                <a:latin typeface="Times New Roman" panose="02020603050405020304" pitchFamily="18" charset="0"/>
              </a:rPr>
              <a:pPr/>
              <a:t>80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CD0501A9-BE48-4120-9C77-F88180A38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7DD218C6-639C-4E06-B2EF-B8F6E1A0A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E45A9722-F4BC-45A6-9014-F76DB9CBC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FA84A1-1FEE-4467-9D36-F04EF63A92D2}" type="slidenum">
              <a:rPr lang="en-US" altLang="en-US">
                <a:latin typeface="Times New Roman" panose="02020603050405020304" pitchFamily="18" charset="0"/>
              </a:rPr>
              <a:pPr/>
              <a:t>81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1B7CE1BA-7068-4A1D-A07E-04E7B13B5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34D636C2-C7FC-470A-9494-50E3661E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ABBBA32-327C-4520-BB88-E93BCE413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553D4C-F3A2-40EC-A353-CAF60F6FAB16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D77ED832-6662-429B-8811-E6909535F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1340DBE-8380-4A63-8CC7-AB75088D5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32FEA61-84E0-4F6E-A5DE-438DD3F1B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8E264-0F87-448A-8621-D998F18CE072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0867D87-173B-443F-8109-C247DF510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72E0E792-E4EE-44D7-9914-9DC91BCBD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44BEB4D-82F3-449B-9712-6972E5687F8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0E599D3-2632-4086-9DB8-1FF08C876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A3F07A-60C1-42E9-9126-114FEC618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19BEE85B-DDF0-428C-949C-A06BBCB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2BAA5E16-6E79-4015-B59F-188FC3166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499CD96-98CE-4281-8965-5FF9F04F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3F6C5EC6-B569-4B47-BBFE-7A432627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153856F-DB42-4573-9C9E-EEACB7D6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19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50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9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6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0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21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25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52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0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81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>
            <a:extLst>
              <a:ext uri="{FF2B5EF4-FFF2-40B4-BE49-F238E27FC236}">
                <a16:creationId xmlns:a16="http://schemas.microsoft.com/office/drawing/2014/main" id="{232881E8-BA9B-47D1-8183-4E80DA2D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B2B01F9-D51F-41E8-9F71-322BE1213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5B6698D-C7F4-42D4-A599-0CA367443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7C8C63-9073-4440-8E29-7538D370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DC0DDF2-EDD9-4546-941A-8819EECEA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CF44F51-AC2C-44E8-8762-844722B49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11A7E9F-2DA0-447A-A945-F78748D7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C185E49-346F-4CDE-8D31-F91EE49B8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10.</a:t>
            </a:r>
            <a:fld id="{ECA12CDF-10CC-4639-A492-60524225D2DA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CA43D40-3BCA-4CC4-BCE0-2B11E7743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BEB558B-1A8D-402E-B9D6-E8D44771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2060" name="Picture 12" descr="dino_6">
            <a:extLst>
              <a:ext uri="{FF2B5EF4-FFF2-40B4-BE49-F238E27FC236}">
                <a16:creationId xmlns:a16="http://schemas.microsoft.com/office/drawing/2014/main" id="{35644D38-C2D4-4B99-9159-387D141C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BCD139-3A6D-4B81-8226-0503E6A635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6450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10:  Virtual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69F4A5-E6CB-4B0B-8299-F4A8C1CE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2BC1A3-DFC6-4D60-B5FB-EA52511A2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261355"/>
            <a:ext cx="7604158" cy="509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Page is needed </a:t>
            </a:r>
            <a:r>
              <a:rPr lang="en-US" altLang="en-US" dirty="0">
                <a:sym typeface="Symbol" panose="05050102010706020507" pitchFamily="18" charset="2"/>
              </a:rPr>
              <a:t> reference to 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anose="05050102010706020507" pitchFamily="18" charset="2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not-in-memory  bring to memory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Lazy swapper </a:t>
            </a:r>
            <a:r>
              <a:rPr lang="en-US" altLang="en-US" dirty="0">
                <a:sym typeface="Symbol" panose="05050102010706020507" pitchFamily="18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Swapper that deals with pages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pager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6699"/>
              </a:solidFill>
              <a:latin typeface="+mj-lt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06DF40-C8BE-4D63-864C-842E26CBB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A26912-DDBD-4FE1-BFA7-E72BE4D7C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03338"/>
            <a:ext cx="4049745" cy="5351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14340" name="Picture 4" descr="9">
            <a:extLst>
              <a:ext uri="{FF2B5EF4-FFF2-40B4-BE49-F238E27FC236}">
                <a16:creationId xmlns:a16="http://schemas.microsoft.com/office/drawing/2014/main" id="{A3D70552-8B37-46D6-A4A0-489B357F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701800"/>
            <a:ext cx="38782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64511C-9394-4FB0-8A88-DD12566F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Basic Concepts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F816111-C06D-4FA2-86A2-9368F11D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191243"/>
            <a:ext cx="7697755" cy="4530725"/>
          </a:xfrm>
        </p:spPr>
        <p:txBody>
          <a:bodyPr/>
          <a:lstStyle/>
          <a:p>
            <a:r>
              <a:rPr lang="en-US" altLang="en-US" dirty="0"/>
              <a:t>With swapping, pager guesses which pages will be used before swapping out again</a:t>
            </a:r>
          </a:p>
          <a:p>
            <a:r>
              <a:rPr lang="en-US" altLang="en-US" dirty="0"/>
              <a:t>Instead, pager brings in only those pages into memory</a:t>
            </a:r>
          </a:p>
          <a:p>
            <a:r>
              <a:rPr lang="en-US" altLang="en-US" dirty="0"/>
              <a:t>How to determine that set of pages?</a:t>
            </a:r>
          </a:p>
          <a:p>
            <a:pPr lvl="1"/>
            <a:r>
              <a:rPr lang="en-US" altLang="en-US" dirty="0"/>
              <a:t>Need new MMU functionality to implement demand paging</a:t>
            </a:r>
          </a:p>
          <a:p>
            <a:r>
              <a:rPr lang="en-US" altLang="en-US" dirty="0"/>
              <a:t>If pages needed are already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resident</a:t>
            </a:r>
          </a:p>
          <a:p>
            <a:pPr lvl="1"/>
            <a:r>
              <a:rPr lang="en-US" altLang="en-US" dirty="0"/>
              <a:t>No difference from non demand-paging</a:t>
            </a:r>
          </a:p>
          <a:p>
            <a:r>
              <a:rPr lang="en-US" altLang="en-US" dirty="0"/>
              <a:t>If page needed and not memory resident</a:t>
            </a:r>
          </a:p>
          <a:p>
            <a:pPr lvl="1"/>
            <a:r>
              <a:rPr lang="en-US" altLang="en-US" dirty="0"/>
              <a:t>Need to detect and load the page into memory from storage</a:t>
            </a:r>
          </a:p>
          <a:p>
            <a:pPr lvl="2"/>
            <a:r>
              <a:rPr lang="en-US" altLang="en-US" dirty="0"/>
              <a:t>Without changing program behavior</a:t>
            </a:r>
          </a:p>
          <a:p>
            <a:pPr lvl="2"/>
            <a:r>
              <a:rPr lang="en-US" altLang="en-US" dirty="0"/>
              <a:t>Without programmer needing to change code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D871474-8C29-4C4D-A06C-A16B6A83D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Valid-Invalid Bit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2DE0254-5503-4CC6-82D6-9AD27FDC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046163"/>
            <a:ext cx="7688424" cy="5472112"/>
          </a:xfrm>
        </p:spPr>
        <p:txBody>
          <a:bodyPr/>
          <a:lstStyle/>
          <a:p>
            <a:r>
              <a:rPr lang="en-US" altLang="en-US" dirty="0"/>
              <a:t>With each page table entry a valid–invalid bit is associated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b="1" dirty="0">
                <a:solidFill>
                  <a:srgbClr val="FF0000"/>
                </a:solidFill>
              </a:rPr>
              <a:t>v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in-memory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resident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 not-in-memory)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Initially valid–invalid bit is set to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i </a:t>
            </a:r>
            <a:r>
              <a:rPr lang="en-US" altLang="en-US" dirty="0">
                <a:sym typeface="Symbol" panose="05050102010706020507" pitchFamily="18" charset="2"/>
              </a:rPr>
              <a:t>on all entries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Example of a page table snapshot: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8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During MMU address translation, if valid–invalid bit in page table entry is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i</a:t>
            </a:r>
            <a:r>
              <a:rPr lang="en-US" altLang="en-US" dirty="0">
                <a:sym typeface="Symbol" panose="05050102010706020507" pitchFamily="18" charset="2"/>
              </a:rPr>
              <a:t>  page fault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6076F79C-4BBB-4218-90FB-18A6D83B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97" y="2623263"/>
            <a:ext cx="23701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154921-491D-443E-816A-3E1D64EAD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344979"/>
            <a:ext cx="7884368" cy="5016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Page Table When Some Pages Are Not</a:t>
            </a:r>
            <a:br>
              <a:rPr lang="en-US" altLang="en-US" sz="2400" dirty="0"/>
            </a:br>
            <a:r>
              <a:rPr lang="en-US" altLang="en-US" sz="2400" dirty="0"/>
              <a:t>in Main Memory</a:t>
            </a:r>
          </a:p>
        </p:txBody>
      </p:sp>
      <p:pic>
        <p:nvPicPr>
          <p:cNvPr id="17411" name="Picture 2" descr="B:\os-book\os10-dir\Slides-WORK-area\Figures-dir\ch10\JPG-dir\10_04.jpg">
            <a:extLst>
              <a:ext uri="{FF2B5EF4-FFF2-40B4-BE49-F238E27FC236}">
                <a16:creationId xmlns:a16="http://schemas.microsoft.com/office/drawing/2014/main" id="{EE8B21A0-27D4-48EC-AA1E-673C6BCA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6188"/>
            <a:ext cx="4805362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14AF0F-0564-40AA-8F76-6152AC6E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Page Fault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3B1E5A-B195-422A-B1B4-080156B3A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390261"/>
            <a:ext cx="7707086" cy="4010414"/>
          </a:xfrm>
        </p:spPr>
        <p:txBody>
          <a:bodyPr/>
          <a:lstStyle/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/>
              <a:t>If there is a reference to a page, first reference to that page will trap to operating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Operating system looks at another table to decide: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itchFamily="18" charset="2"/>
              </a:rPr>
              <a:t> abort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Find free frame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Reset tables to indicate page now in memory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Set validation bit = </a:t>
            </a: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v</a:t>
            </a: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Restart the instruction that caused the page fault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defRPr/>
            </a:pP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45744E8-6995-495D-B4E9-CB815555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804" y="244899"/>
            <a:ext cx="851505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a Page Fault (Cont.)</a:t>
            </a:r>
          </a:p>
        </p:txBody>
      </p:sp>
      <p:pic>
        <p:nvPicPr>
          <p:cNvPr id="19459" name="Picture 4" descr="9">
            <a:extLst>
              <a:ext uri="{FF2B5EF4-FFF2-40B4-BE49-F238E27FC236}">
                <a16:creationId xmlns:a16="http://schemas.microsoft.com/office/drawing/2014/main" id="{4C87B603-A2E7-4FAE-A0CB-D034C608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17613"/>
            <a:ext cx="58007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455FCDC-9CE5-4011-94EB-76128581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Aspects of Demand Paging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AD11580-A239-44B3-BA48-43549630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1239708"/>
            <a:ext cx="7651102" cy="4887912"/>
          </a:xfrm>
        </p:spPr>
        <p:txBody>
          <a:bodyPr/>
          <a:lstStyle/>
          <a:p>
            <a:r>
              <a:rPr lang="en-US" altLang="en-US" dirty="0"/>
              <a:t>Extreme case – start process with </a:t>
            </a:r>
            <a:r>
              <a:rPr lang="en-US" altLang="en-US" i="1" dirty="0"/>
              <a:t>no</a:t>
            </a:r>
            <a:r>
              <a:rPr lang="en-US" altLang="en-US" dirty="0"/>
              <a:t> pages in memory</a:t>
            </a:r>
          </a:p>
          <a:p>
            <a:pPr lvl="1"/>
            <a:r>
              <a:rPr lang="en-US" altLang="en-US" dirty="0"/>
              <a:t>OS sets instruction pointer to first instruction of process, non-memory-resident -&gt; page fault</a:t>
            </a:r>
          </a:p>
          <a:p>
            <a:pPr lvl="1"/>
            <a:r>
              <a:rPr lang="en-US" altLang="en-US" dirty="0"/>
              <a:t>And for every other process pages on first 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Pure demand paging</a:t>
            </a:r>
          </a:p>
          <a:p>
            <a:r>
              <a:rPr lang="en-US" altLang="en-US" dirty="0"/>
              <a:t>Actually, a given instruction could access multiple pages -&gt; multiple page faults</a:t>
            </a:r>
          </a:p>
          <a:p>
            <a:pPr lvl="1"/>
            <a:r>
              <a:rPr lang="en-US" altLang="en-US" dirty="0"/>
              <a:t>Consider fetch and decode of instruction which adds 2 numbers from memory and stores result back to memory</a:t>
            </a:r>
          </a:p>
          <a:p>
            <a:pPr lvl="1"/>
            <a:r>
              <a:rPr lang="en-US" altLang="en-US" dirty="0"/>
              <a:t>Pain decreased because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 of reference</a:t>
            </a:r>
          </a:p>
          <a:p>
            <a:r>
              <a:rPr lang="en-US" altLang="en-US" dirty="0"/>
              <a:t>Hardware support needed for demand paging</a:t>
            </a:r>
          </a:p>
          <a:p>
            <a:pPr lvl="1"/>
            <a:r>
              <a:rPr lang="en-US" altLang="en-US" dirty="0"/>
              <a:t>Page table with valid / invalid bit</a:t>
            </a:r>
          </a:p>
          <a:p>
            <a:pPr lvl="1"/>
            <a:r>
              <a:rPr lang="en-US" altLang="en-US" dirty="0"/>
              <a:t>Secondary memory (swap device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 space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Instruction restart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DBC94B-798D-408F-B016-8235AA92A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Instruction Restart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09283A3-41F7-4BC9-BF2A-D4DB982A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8" y="1399891"/>
            <a:ext cx="7432708" cy="4114800"/>
          </a:xfrm>
        </p:spPr>
        <p:txBody>
          <a:bodyPr/>
          <a:lstStyle/>
          <a:p>
            <a:r>
              <a:rPr lang="en-US" altLang="en-US" dirty="0"/>
              <a:t>Consider an instruction that could access several different locations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Block move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Auto increment/decrement location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Restart the whole operation?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What if source and destination overlap?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8E395989-C37C-4C8C-8157-9861CCB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268538"/>
            <a:ext cx="15636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A455AE-86AA-4EA2-9575-6B5ABC9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Free-Frame List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D3A033-F636-4DD5-B0D9-B3C0BC32B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43903"/>
            <a:ext cx="7669764" cy="4114800"/>
          </a:xfrm>
        </p:spPr>
        <p:txBody>
          <a:bodyPr/>
          <a:lstStyle/>
          <a:p>
            <a:r>
              <a:rPr lang="en-US" altLang="en-US" dirty="0"/>
              <a:t>When a page fault occurs, the operating system must bring the desired page from secondary storage into main memory. </a:t>
            </a:r>
          </a:p>
          <a:p>
            <a:r>
              <a:rPr lang="en-US" altLang="en-US" dirty="0"/>
              <a:t>Most operating systems maintain a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free-frame</a:t>
            </a:r>
            <a:r>
              <a:rPr lang="en-US" altLang="en-US" b="1" dirty="0">
                <a:solidFill>
                  <a:srgbClr val="0070C0"/>
                </a:solidFill>
              </a:rPr>
              <a:t> list</a:t>
            </a:r>
            <a:r>
              <a:rPr lang="en-US" altLang="en-US" dirty="0"/>
              <a:t> -- a pool of free frames for satisfying such requests.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Operating system typically allocate free frames using a technique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dirty="0"/>
              <a:t> --  the content of the frames zeroed-out before being allocated.</a:t>
            </a:r>
          </a:p>
          <a:p>
            <a:r>
              <a:rPr lang="en-US" altLang="en-US" dirty="0"/>
              <a:t>When a system starts up, all available memory is placed on the free-frame list.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2" name="Picture 2" descr="B:\os-book\os10-dir\Slides-WORK-area\Figures-dir\ch10\JPG-dir\10_06.jpg">
            <a:extLst>
              <a:ext uri="{FF2B5EF4-FFF2-40B4-BE49-F238E27FC236}">
                <a16:creationId xmlns:a16="http://schemas.microsoft.com/office/drawing/2014/main" id="{74C1D426-4DEE-495E-BFD2-9DDD43D1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08" y="2827988"/>
            <a:ext cx="4546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B1EC99-547A-4C3C-A7EB-2C649B5A3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32587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10:  Virtual Memory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23357C-07C3-4F42-A857-16101A8BA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3950"/>
            <a:ext cx="7704137" cy="4530725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Demand Paging</a:t>
            </a:r>
          </a:p>
          <a:p>
            <a:r>
              <a:rPr lang="en-US" altLang="en-US" dirty="0"/>
              <a:t>Copy-on-Write</a:t>
            </a:r>
          </a:p>
          <a:p>
            <a:r>
              <a:rPr lang="en-US" altLang="en-US" dirty="0"/>
              <a:t>Page Replacement</a:t>
            </a:r>
          </a:p>
          <a:p>
            <a:r>
              <a:rPr lang="en-US" altLang="en-US" dirty="0"/>
              <a:t>Allocation of Frames </a:t>
            </a:r>
          </a:p>
          <a:p>
            <a:r>
              <a:rPr lang="en-US" altLang="en-US" dirty="0"/>
              <a:t>Thrashing</a:t>
            </a:r>
          </a:p>
          <a:p>
            <a:r>
              <a:rPr lang="en-US" altLang="en-US" dirty="0"/>
              <a:t>Memory-Mapped Files</a:t>
            </a:r>
          </a:p>
          <a:p>
            <a:r>
              <a:rPr lang="en-US" altLang="en-US" dirty="0"/>
              <a:t>Allocating Kernel Memory</a:t>
            </a:r>
          </a:p>
          <a:p>
            <a:r>
              <a:rPr lang="en-US" altLang="en-US" dirty="0"/>
              <a:t>Other Considerations</a:t>
            </a:r>
          </a:p>
          <a:p>
            <a:r>
              <a:rPr lang="en-US" altLang="en-US" dirty="0"/>
              <a:t>Operating-System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3106162-FA5D-4204-BC6B-FC492CAB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21" y="242727"/>
            <a:ext cx="7869237" cy="576263"/>
          </a:xfrm>
        </p:spPr>
        <p:txBody>
          <a:bodyPr/>
          <a:lstStyle/>
          <a:p>
            <a:pPr eaLnBrk="1" hangingPunct="1"/>
            <a:br>
              <a:rPr lang="en-US" altLang="en-US" sz="3000" dirty="0"/>
            </a:br>
            <a:r>
              <a:rPr lang="en-US" altLang="en-US" sz="3000" dirty="0"/>
              <a:t>Stages in Demand Paging – Worse Case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9FD618-6420-46F8-ADA3-3B84918F6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324271"/>
            <a:ext cx="7651101" cy="4849812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Issue a read from the disk to a free frame:</a:t>
            </a:r>
          </a:p>
          <a:p>
            <a:pPr marL="800100" lvl="1" indent="-342900">
              <a:buFont typeface="+mj-lt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Begin the transfer of the page to a free frame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F1F3F51-F06E-4908-B338-588E54F1A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961" y="238937"/>
            <a:ext cx="7315200" cy="569912"/>
          </a:xfrm>
        </p:spPr>
        <p:txBody>
          <a:bodyPr/>
          <a:lstStyle/>
          <a:p>
            <a:pPr eaLnBrk="1" hangingPunct="1"/>
            <a:r>
              <a:rPr lang="en-US" altLang="en-US" dirty="0"/>
              <a:t>Stages in Demand Paging 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04CF6A9-3B99-4D5B-BF8C-4531B0913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201" y="1377046"/>
            <a:ext cx="8036541" cy="4849813"/>
          </a:xfrm>
        </p:spPr>
        <p:txBody>
          <a:bodyPr/>
          <a:lstStyle/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While waiting, allocate the CPU to some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Receive an interrupt from the disk I/O subsystem (I/O   completed)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Save the registers and process state for the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Determine that the interrupt was from the disk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Correct the page table and other tables to show page is now in memory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Wait for the CPU to be allocated to this process again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Restore the user registers, process state, and new page table, and then  </a:t>
            </a:r>
          </a:p>
          <a:p>
            <a:pPr marL="0" indent="0">
              <a:spcBef>
                <a:spcPts val="0"/>
              </a:spcBef>
              <a:buNone/>
              <a:tabLst>
                <a:tab pos="2163763" algn="l"/>
                <a:tab pos="2855913" algn="l"/>
              </a:tabLst>
            </a:pPr>
            <a:r>
              <a:rPr lang="en-US" altLang="en-US" dirty="0"/>
              <a:t>       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9FB98C-679E-4682-BAE7-A7064CABE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4060" y="202036"/>
            <a:ext cx="7272338" cy="611188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03B7D4-70F1-48B6-8A00-4D9695B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19188"/>
            <a:ext cx="7716416" cy="46466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Three major activities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Service the interrupt – careful coding means just several hundred instructions needed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Read the page – lots of time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Restart the process – again just a small amount of time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Page Fault Rate 0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 1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0 no page faults 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1, every reference is a fault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Effective Access Time (EAT)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EAT = (1 –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 x memory access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     +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(page fault overhead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           + swap page out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           + swap page in 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		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0E62A0B-D955-48F0-A13C-C90B2C14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085" y="223644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Example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756104-BFEE-4B66-8D8E-DC274456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068388"/>
            <a:ext cx="7669762" cy="4849812"/>
          </a:xfrm>
        </p:spPr>
        <p:txBody>
          <a:bodyPr/>
          <a:lstStyle/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Memory access time = 200 nanoseconds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Average page-fault service time = 8 milliseconds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EAT = (1 – p) x 200 + p (8 milliseconds)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        = (1 – p  x 200 + p x 8,000,000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     = 200 + p x 7,999,800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one access out of 1,000 causes a page fault, then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EAT = 8.2 microseconds.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This is a slowdown by a factor of 40!!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want performance degradation &lt; 10 percent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220 &gt; 200 + 7,999,800 x p</a:t>
            </a:r>
            <a:br>
              <a:rPr lang="en-US" altLang="en-US" dirty="0"/>
            </a:br>
            <a:r>
              <a:rPr lang="en-US" altLang="en-US" dirty="0"/>
              <a:t>20 &gt; 7,999,800 x p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p &lt; .0000025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&lt; one page fault in every 400,000 memory accesses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B22C3E1-32B8-4B21-A8D6-B3248418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05" y="238159"/>
            <a:ext cx="8229600" cy="576262"/>
          </a:xfrm>
        </p:spPr>
        <p:txBody>
          <a:bodyPr/>
          <a:lstStyle/>
          <a:p>
            <a:r>
              <a:rPr lang="en-US" altLang="en-US" dirty="0"/>
              <a:t>Demand Paging Optimizations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BEE743C-DD76-4F41-B07D-C4DE4208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3" y="1028700"/>
            <a:ext cx="7567030" cy="5232400"/>
          </a:xfrm>
        </p:spPr>
        <p:txBody>
          <a:bodyPr/>
          <a:lstStyle/>
          <a:p>
            <a:r>
              <a:rPr lang="en-US" altLang="en-US" sz="1600" dirty="0"/>
              <a:t>Swap space I/O faster than file system I/O even if on the same device</a:t>
            </a:r>
          </a:p>
          <a:p>
            <a:pPr lvl="1"/>
            <a:r>
              <a:rPr lang="en-US" altLang="en-US" sz="1600" dirty="0"/>
              <a:t>Swap allocated in larger chunks, less management needed than file system</a:t>
            </a:r>
          </a:p>
          <a:p>
            <a:r>
              <a:rPr lang="en-US" altLang="en-US" sz="1600" dirty="0"/>
              <a:t>Copy entire process image to swap space at process load time</a:t>
            </a:r>
          </a:p>
          <a:p>
            <a:pPr lvl="1"/>
            <a:r>
              <a:rPr lang="en-US" altLang="en-US" sz="1600" dirty="0"/>
              <a:t>Then page in and out of swap space</a:t>
            </a:r>
          </a:p>
          <a:p>
            <a:pPr lvl="1"/>
            <a:r>
              <a:rPr lang="en-US" altLang="en-US" sz="1600" dirty="0"/>
              <a:t>Used in older BSD Unix</a:t>
            </a:r>
          </a:p>
          <a:p>
            <a:r>
              <a:rPr lang="en-US" altLang="en-US" sz="1600" dirty="0"/>
              <a:t>Demand page in from program binary on disk, but discard rather than paging out when freeing frame</a:t>
            </a:r>
          </a:p>
          <a:p>
            <a:pPr lvl="1"/>
            <a:r>
              <a:rPr lang="en-US" altLang="en-US" sz="1600" dirty="0"/>
              <a:t>Used in Solaris and current BSD</a:t>
            </a:r>
          </a:p>
          <a:p>
            <a:pPr lvl="1"/>
            <a:r>
              <a:rPr lang="en-US" altLang="en-US" sz="1600" dirty="0"/>
              <a:t>Still need to write to swap space</a:t>
            </a:r>
          </a:p>
          <a:p>
            <a:pPr lvl="2"/>
            <a:r>
              <a:rPr lang="en-US" altLang="en-US" sz="1600" dirty="0"/>
              <a:t>Pages not associated with a file (like stack and heap) –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3366FF"/>
                </a:solidFill>
              </a:rPr>
              <a:t>memory</a:t>
            </a:r>
          </a:p>
          <a:p>
            <a:pPr lvl="2"/>
            <a:r>
              <a:rPr lang="en-US" altLang="en-US" sz="1600" dirty="0"/>
              <a:t>Pages modified in memory but not yet written back to the file system</a:t>
            </a:r>
          </a:p>
          <a:p>
            <a:r>
              <a:rPr lang="en-US" altLang="en-US" sz="1600" dirty="0"/>
              <a:t>Mobile systems</a:t>
            </a:r>
          </a:p>
          <a:p>
            <a:pPr lvl="1"/>
            <a:r>
              <a:rPr lang="en-US" altLang="en-US" sz="1600" dirty="0"/>
              <a:t>Typically don’t support swapping</a:t>
            </a:r>
          </a:p>
          <a:p>
            <a:pPr lvl="1"/>
            <a:r>
              <a:rPr lang="en-US" altLang="en-US" sz="1600" dirty="0"/>
              <a:t>Instead, demand page from file system and reclaim read-only pages (such as code)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651B988-8DE7-4632-AA41-76D04EF9A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3738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Copy-on-Write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A58894-B517-4286-8DD6-C84ED96E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106488"/>
            <a:ext cx="7725745" cy="4530725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Copy-on-Write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(COW) allows both parent and child processes to initially </a:t>
            </a:r>
            <a:r>
              <a:rPr lang="en-US" altLang="en-US" sz="1600" b="1" i="1" dirty="0"/>
              <a:t>share</a:t>
            </a:r>
            <a:r>
              <a:rPr lang="en-US" altLang="en-US" sz="1600" dirty="0"/>
              <a:t> the same pages in memory</a:t>
            </a:r>
          </a:p>
          <a:p>
            <a:pPr lvl="1"/>
            <a:r>
              <a:rPr lang="en-US" altLang="en-US" sz="1600" dirty="0"/>
              <a:t>If either process modifies a shared page, only then is the page copied</a:t>
            </a:r>
          </a:p>
          <a:p>
            <a:r>
              <a:rPr lang="en-US" altLang="en-US" sz="1600" dirty="0"/>
              <a:t>COW allows more efficient process creation as only modified pages are copied</a:t>
            </a:r>
          </a:p>
          <a:p>
            <a:r>
              <a:rPr lang="en-US" altLang="en-US" sz="1600" dirty="0"/>
              <a:t>In general, free pages are allocated from a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pool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of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pages</a:t>
            </a:r>
          </a:p>
          <a:p>
            <a:pPr lvl="1"/>
            <a:r>
              <a:rPr lang="en-US" altLang="en-US" sz="1600" dirty="0"/>
              <a:t>Pool should always have free frames for fast demand page execution</a:t>
            </a:r>
          </a:p>
          <a:p>
            <a:pPr lvl="2"/>
            <a:r>
              <a:rPr lang="en-US" altLang="en-US" sz="1600" dirty="0"/>
              <a:t>Don’t want to have to free a frame as well as other processing on page fault</a:t>
            </a:r>
          </a:p>
          <a:p>
            <a:pPr lvl="1"/>
            <a:r>
              <a:rPr lang="en-US" altLang="en-US" sz="1600" dirty="0"/>
              <a:t>Why zero-out a page before allocating it?</a:t>
            </a:r>
          </a:p>
          <a:p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vfork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1600" dirty="0"/>
              <a:t> variation on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sz="1600" dirty="0"/>
              <a:t>system call has parent suspend and child using copy-on-write address space of parent</a:t>
            </a:r>
          </a:p>
          <a:p>
            <a:pPr lvl="1"/>
            <a:r>
              <a:rPr lang="en-US" altLang="en-US" sz="1600" dirty="0"/>
              <a:t>Designed to have child call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</a:p>
          <a:p>
            <a:pPr lvl="1"/>
            <a:r>
              <a:rPr lang="en-US" altLang="en-US" sz="1600" dirty="0"/>
              <a:t>Very efficient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ABE1A7-0079-4C5D-AA2D-D1C316571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965" y="236344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Before Process 1 Modifies Page C</a:t>
            </a:r>
          </a:p>
        </p:txBody>
      </p:sp>
      <p:pic>
        <p:nvPicPr>
          <p:cNvPr id="29699" name="Picture 4" descr="9">
            <a:extLst>
              <a:ext uri="{FF2B5EF4-FFF2-40B4-BE49-F238E27FC236}">
                <a16:creationId xmlns:a16="http://schemas.microsoft.com/office/drawing/2014/main" id="{BC34FA32-F8B2-44C4-BE2E-AA1E08212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4138"/>
            <a:ext cx="7339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63B4BF-36A7-4A02-8DD4-DE6998EE7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030" y="231420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After Process 1 Modifies Page C</a:t>
            </a:r>
          </a:p>
        </p:txBody>
      </p:sp>
      <p:pic>
        <p:nvPicPr>
          <p:cNvPr id="30723" name="Picture 4" descr="9">
            <a:extLst>
              <a:ext uri="{FF2B5EF4-FFF2-40B4-BE49-F238E27FC236}">
                <a16:creationId xmlns:a16="http://schemas.microsoft.com/office/drawing/2014/main" id="{C5BC398E-0436-4102-B16B-52CDFD1D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19213"/>
            <a:ext cx="64039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C488EA0-8C3D-457E-9DD0-39B97907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909" y="237771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What Happens if There is no Free Frame?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C4E993E-0F50-409F-A8A7-195A5B940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133475"/>
            <a:ext cx="7679093" cy="4511675"/>
          </a:xfrm>
        </p:spPr>
        <p:txBody>
          <a:bodyPr/>
          <a:lstStyle/>
          <a:p>
            <a:r>
              <a:rPr lang="en-US" altLang="en-US" dirty="0"/>
              <a:t>Used up by process pages</a:t>
            </a:r>
          </a:p>
          <a:p>
            <a:r>
              <a:rPr lang="en-US" altLang="en-US" dirty="0"/>
              <a:t>Also in demand from the kernel, I/O buffers,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r>
              <a:rPr lang="en-US" altLang="en-US" dirty="0"/>
              <a:t>How much to allocate to each?</a:t>
            </a:r>
          </a:p>
          <a:p>
            <a:r>
              <a:rPr lang="en-US" altLang="en-US" dirty="0"/>
              <a:t>Page replacement – find some page in memory, but not really in use, page it out</a:t>
            </a:r>
          </a:p>
          <a:p>
            <a:pPr lvl="1"/>
            <a:r>
              <a:rPr lang="en-US" altLang="en-US" dirty="0"/>
              <a:t>Algorithm – terminate? swap out? replace the page?</a:t>
            </a:r>
          </a:p>
          <a:p>
            <a:pPr lvl="1"/>
            <a:r>
              <a:rPr lang="en-US" altLang="en-US" dirty="0"/>
              <a:t>Performance – want an algorithm which will result in minimum number of page faults</a:t>
            </a:r>
          </a:p>
          <a:p>
            <a:r>
              <a:rPr lang="en-US" altLang="en-US" dirty="0"/>
              <a:t>Same page may be brought into memory several times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B00CC0E-9E33-4072-9D8C-43E00047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394" y="235568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125108-1B16-48F4-B19C-7A4934EC1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394" y="1190625"/>
            <a:ext cx="7724775" cy="4530725"/>
          </a:xfrm>
        </p:spPr>
        <p:txBody>
          <a:bodyPr/>
          <a:lstStyle/>
          <a:p>
            <a:r>
              <a:rPr lang="en-US" altLang="en-US" dirty="0"/>
              <a:t>Prevent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over-allocation</a:t>
            </a:r>
            <a:r>
              <a:rPr lang="en-US" altLang="en-US" dirty="0"/>
              <a:t> of memory by modifying page-fault service routine to include page replacement</a:t>
            </a:r>
          </a:p>
          <a:p>
            <a:r>
              <a:rPr lang="en-US" altLang="en-US" dirty="0"/>
              <a:t>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modify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dirty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reduce overhead of page transfers – only modified pages are written to disk</a:t>
            </a:r>
          </a:p>
          <a:p>
            <a:r>
              <a:rPr lang="en-US" altLang="en-US" dirty="0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FEDD64-E96D-422A-9610-4377FD8A0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0ECAB6-8759-48BC-9C7C-1E9AB9851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33488"/>
            <a:ext cx="7781731" cy="4530725"/>
          </a:xfrm>
        </p:spPr>
        <p:txBody>
          <a:bodyPr/>
          <a:lstStyle/>
          <a:p>
            <a:r>
              <a:rPr lang="en-US" altLang="en-US" dirty="0"/>
              <a:t>Define virtual memory and describe its benefits.</a:t>
            </a:r>
          </a:p>
          <a:p>
            <a:r>
              <a:rPr lang="en-US" altLang="en-US" dirty="0"/>
              <a:t>Illustrate how pages are loaded into memory using demand paging.</a:t>
            </a:r>
          </a:p>
          <a:p>
            <a:r>
              <a:rPr lang="en-US" altLang="en-US" dirty="0"/>
              <a:t>Apply the FIFO, optimal, and  LRU page-replacement algorithms.</a:t>
            </a:r>
          </a:p>
          <a:p>
            <a:r>
              <a:rPr lang="en-US" altLang="en-US" dirty="0"/>
              <a:t>Describe the working set of a process, and explain how it is related to program locality.</a:t>
            </a:r>
          </a:p>
          <a:p>
            <a:r>
              <a:rPr lang="en-US" altLang="en-US" dirty="0"/>
              <a:t>Describe how Linux, Windows 10, and Solaris manage virtual memory.</a:t>
            </a:r>
          </a:p>
          <a:p>
            <a:r>
              <a:rPr lang="en-US" altLang="en-US" dirty="0"/>
              <a:t>Design a virtual memory manager simulation in the C programming language.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0E5859-1ADF-409F-B8A3-01A46FD0E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775" y="235568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Need For Page Replacement</a:t>
            </a:r>
          </a:p>
        </p:txBody>
      </p:sp>
      <p:pic>
        <p:nvPicPr>
          <p:cNvPr id="33795" name="Picture 4" descr="B:\os-book\os10-dir\Slides-WORK-area\Figures-dir\ch10\JPG-dir\10_09.jpg">
            <a:extLst>
              <a:ext uri="{FF2B5EF4-FFF2-40B4-BE49-F238E27FC236}">
                <a16:creationId xmlns:a16="http://schemas.microsoft.com/office/drawing/2014/main" id="{74BEFCE0-4636-4163-8B0B-DF7F5FF0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7313"/>
            <a:ext cx="678656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A23D0E3-2B35-4747-8B9E-6B7BFD7D4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860" y="238161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Basic Page Replacement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6D9B5FA-26B2-48A5-8A7B-413D7414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22363"/>
            <a:ext cx="7607299" cy="4457700"/>
          </a:xfrm>
        </p:spPr>
        <p:txBody>
          <a:bodyPr/>
          <a:lstStyle/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the location of the desired page on disk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a free frame:</a:t>
            </a:r>
            <a:br>
              <a:rPr lang="en-US" altLang="en-US" dirty="0"/>
            </a:br>
            <a:r>
              <a:rPr lang="en-US" altLang="en-US" dirty="0"/>
              <a:t>   -  If there is a free frame, use it</a:t>
            </a:r>
            <a:br>
              <a:rPr lang="en-US" altLang="en-US" dirty="0"/>
            </a:br>
            <a:r>
              <a:rPr lang="en-US" altLang="en-US" dirty="0"/>
              <a:t>   -  If there is no free frame, use a page replacement algorithm to select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victim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</a:t>
            </a:r>
            <a:br>
              <a:rPr lang="en-US" altLang="en-US" b="1" dirty="0">
                <a:solidFill>
                  <a:srgbClr val="3366FF"/>
                </a:solidFill>
              </a:rPr>
            </a:br>
            <a:r>
              <a:rPr lang="en-US" altLang="en-US" b="1" dirty="0">
                <a:solidFill>
                  <a:srgbClr val="3366FF"/>
                </a:solidFill>
              </a:rPr>
              <a:t>   </a:t>
            </a:r>
            <a:r>
              <a:rPr lang="en-US" altLang="en-US" dirty="0"/>
              <a:t>-</a:t>
            </a:r>
            <a:r>
              <a:rPr lang="en-US" altLang="en-US" b="1" dirty="0"/>
              <a:t>  </a:t>
            </a:r>
            <a:r>
              <a:rPr lang="en-US" altLang="en-US" dirty="0"/>
              <a:t>Write victim frame to disk if dirty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Bring  the desired page into the (newly) free frame; update the page and frame tables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Continue the process by restarting the instruction that caused the trap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Note now potentially 2 page transfers for page fault – increasing EAT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2C4BFB3-B09C-4707-8DF8-9335F3398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389" y="222868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pic>
        <p:nvPicPr>
          <p:cNvPr id="35843" name="Picture 4" descr="9">
            <a:extLst>
              <a:ext uri="{FF2B5EF4-FFF2-40B4-BE49-F238E27FC236}">
                <a16:creationId xmlns:a16="http://schemas.microsoft.com/office/drawing/2014/main" id="{632D2467-D729-4E96-ABE0-D5CF1AD3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23963"/>
            <a:ext cx="62674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47214C7-1AE6-4D0E-9FB9-EBC768731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945" y="175298"/>
            <a:ext cx="7861041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Page and Frame Replacement Algorithms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C092E50-7A55-4657-89B6-77C0309E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33475"/>
            <a:ext cx="7679094" cy="4899025"/>
          </a:xfrm>
        </p:spPr>
        <p:txBody>
          <a:bodyPr/>
          <a:lstStyle/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Frame-allocation algorithm </a:t>
            </a:r>
            <a:r>
              <a:rPr lang="en-US" altLang="en-US" dirty="0"/>
              <a:t>determines 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How many frames to give each process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Which frames to replace</a:t>
            </a:r>
          </a:p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Page-replacement algorithm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Want lowest page-fault rate on both first access and re-access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String is just page numbers, not full addresses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Repeated access to the same page does not cause a page fault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Results depend on number of frames available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In all our examples,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referenced page numbers is </a:t>
            </a:r>
          </a:p>
          <a:p>
            <a:pPr>
              <a:buFont typeface="Monotype Sorts" pitchFamily="-84" charset="2"/>
              <a:buNone/>
              <a:tabLst>
                <a:tab pos="3144838" algn="ctr"/>
              </a:tabLst>
            </a:pPr>
            <a:r>
              <a:rPr lang="en-US" altLang="en-US" dirty="0"/>
              <a:t>	              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38E9DE7-317A-4964-80E7-85DD040FF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155" y="60152"/>
            <a:ext cx="8662696" cy="58998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Graph of Page Faults Versus the Number of Frames</a:t>
            </a: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6305A72B-A5ED-415A-9B8C-D45FEB5F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38250"/>
            <a:ext cx="60452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A6CF77-12AF-4EC2-89B1-0E20EC3A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735" y="241529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First-In-First-Out (FIFO) Algorithm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D1D5755-163C-4203-ABC8-2DA1622DF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735" y="1052513"/>
            <a:ext cx="7582515" cy="5762625"/>
          </a:xfrm>
        </p:spPr>
        <p:txBody>
          <a:bodyPr/>
          <a:lstStyle/>
          <a:p>
            <a:r>
              <a:rPr lang="en-US" altLang="en-US" dirty="0"/>
              <a:t>Reference string: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  <a:endParaRPr lang="en-US" altLang="en-US" dirty="0"/>
          </a:p>
          <a:p>
            <a:r>
              <a:rPr lang="en-US" altLang="en-US" dirty="0"/>
              <a:t>3 frames (3 pages can be in memory at a time per process)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br>
              <a:rPr lang="en-US" altLang="en-US" dirty="0"/>
            </a:b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Can vary by reference string: consider 1,2,3,4,1,2,5,1,2,3,4,5</a:t>
            </a:r>
          </a:p>
          <a:p>
            <a:pPr lvl="1"/>
            <a:r>
              <a:rPr lang="en-US" altLang="en-US" dirty="0"/>
              <a:t>Adding more frames can cause more page faults!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Belady</a:t>
            </a:r>
            <a:r>
              <a:rPr lang="ja-JP" altLang="en-US" b="1" dirty="0">
                <a:solidFill>
                  <a:srgbClr val="006699"/>
                </a:solidFill>
                <a:latin typeface="+mj-lt"/>
              </a:rPr>
              <a:t>’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s Anomaly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How to track ages of pages? </a:t>
            </a:r>
          </a:p>
          <a:p>
            <a:pPr lvl="1"/>
            <a:r>
              <a:rPr lang="en-US" altLang="en-US" dirty="0"/>
              <a:t>Just use a FIFO queue</a:t>
            </a:r>
          </a:p>
        </p:txBody>
      </p:sp>
      <p:sp>
        <p:nvSpPr>
          <p:cNvPr id="38916" name="Text Box 16">
            <a:extLst>
              <a:ext uri="{FF2B5EF4-FFF2-40B4-BE49-F238E27FC236}">
                <a16:creationId xmlns:a16="http://schemas.microsoft.com/office/drawing/2014/main" id="{70D1F977-A605-4231-817D-50B414BD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546475"/>
            <a:ext cx="169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15 page faults</a:t>
            </a:r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308629FE-BC55-408D-8CD8-72B5F6984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854200"/>
            <a:ext cx="532765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D6B9E3A-361D-4D6C-9A7F-B0347118A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7769" y="232975"/>
            <a:ext cx="7734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FIFO Illustrating Belady</a:t>
            </a:r>
            <a:r>
              <a:rPr lang="ja-JP" altLang="en-US" dirty="0"/>
              <a:t>’</a:t>
            </a:r>
            <a:r>
              <a:rPr lang="en-US" altLang="ja-JP" dirty="0"/>
              <a:t>s Anomaly</a:t>
            </a:r>
            <a:endParaRPr lang="en-US" altLang="en-US" dirty="0"/>
          </a:p>
        </p:txBody>
      </p:sp>
      <p:pic>
        <p:nvPicPr>
          <p:cNvPr id="39939" name="Picture 1" descr="9_13.pdf">
            <a:extLst>
              <a:ext uri="{FF2B5EF4-FFF2-40B4-BE49-F238E27FC236}">
                <a16:creationId xmlns:a16="http://schemas.microsoft.com/office/drawing/2014/main" id="{EE4A1B7A-865F-4B41-AE5D-E878A1F8D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03338"/>
            <a:ext cx="56769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6095923-7FD6-4706-A8FA-9ABF05146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31422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Optimal Algorithm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D0553F-9E25-4083-8F1B-77A52F70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19188"/>
            <a:ext cx="7495397" cy="2052637"/>
          </a:xfrm>
        </p:spPr>
        <p:txBody>
          <a:bodyPr/>
          <a:lstStyle/>
          <a:p>
            <a:pPr>
              <a:tabLst>
                <a:tab pos="1889125" algn="l"/>
              </a:tabLst>
            </a:pPr>
            <a:r>
              <a:rPr lang="en-US" altLang="en-US" dirty="0"/>
              <a:t>Replace page that will not be used for longest period of time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9 is optimal for the example</a:t>
            </a:r>
          </a:p>
          <a:p>
            <a:pPr>
              <a:tabLst>
                <a:tab pos="1889125" algn="l"/>
              </a:tabLst>
            </a:pPr>
            <a:r>
              <a:rPr lang="en-US" altLang="en-US" dirty="0"/>
              <a:t>How do you know this?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Can</a:t>
            </a:r>
            <a:r>
              <a:rPr lang="ja-JP" altLang="en-US" dirty="0"/>
              <a:t>’</a:t>
            </a:r>
            <a:r>
              <a:rPr lang="en-US" altLang="ja-JP" dirty="0"/>
              <a:t>t read the future</a:t>
            </a:r>
            <a:endParaRPr lang="en-US" altLang="en-US" dirty="0"/>
          </a:p>
          <a:p>
            <a:pPr>
              <a:tabLst>
                <a:tab pos="1889125" algn="l"/>
              </a:tabLst>
            </a:pPr>
            <a:r>
              <a:rPr lang="en-US" altLang="en-US" dirty="0"/>
              <a:t>Used for measuring how well your algorithm performs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0C2DEEDF-7F2E-4341-B388-D2725985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59125"/>
            <a:ext cx="62595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96FD466-53D6-40D8-87A0-F9D0699FA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73" y="185249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Least Recently Used (LRU) Algorithm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3F137F8-4D5E-42D0-B9E4-ACCE3B23C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3562" y="1130335"/>
            <a:ext cx="7405506" cy="234220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Use past knowledge rather than future</a:t>
            </a:r>
          </a:p>
          <a:p>
            <a:pPr>
              <a:defRPr/>
            </a:pPr>
            <a:r>
              <a:rPr lang="en-US" altLang="en-US" dirty="0"/>
              <a:t>Replace page that has not been used in the most amount of time</a:t>
            </a:r>
          </a:p>
          <a:p>
            <a:pPr>
              <a:defRPr/>
            </a:pPr>
            <a:r>
              <a:rPr lang="en-US" altLang="en-US" dirty="0"/>
              <a:t>Associate time of last use with each page</a:t>
            </a:r>
          </a:p>
          <a:p>
            <a:pPr>
              <a:defRPr/>
            </a:pPr>
            <a:r>
              <a:rPr lang="en-US" altLang="en-US" dirty="0"/>
              <a:t>12 faults – better than FIFO but worse than OPT</a:t>
            </a:r>
          </a:p>
          <a:p>
            <a:pPr>
              <a:defRPr/>
            </a:pPr>
            <a:r>
              <a:rPr lang="en-US" altLang="en-US" dirty="0"/>
              <a:t>Generally good algorithm and frequently used</a:t>
            </a:r>
          </a:p>
          <a:p>
            <a:pPr>
              <a:defRPr/>
            </a:pPr>
            <a:r>
              <a:rPr lang="en-US" altLang="en-US" dirty="0"/>
              <a:t>But how to implement?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pic>
        <p:nvPicPr>
          <p:cNvPr id="41988" name="Picture 4" descr="9">
            <a:extLst>
              <a:ext uri="{FF2B5EF4-FFF2-40B4-BE49-F238E27FC236}">
                <a16:creationId xmlns:a16="http://schemas.microsoft.com/office/drawing/2014/main" id="{1C494269-8B4A-4BA9-9CC1-ED6087AC3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1586540" y="4550228"/>
            <a:ext cx="6170612" cy="11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9">
            <a:extLst>
              <a:ext uri="{FF2B5EF4-FFF2-40B4-BE49-F238E27FC236}">
                <a16:creationId xmlns:a16="http://schemas.microsoft.com/office/drawing/2014/main" id="{5CA8B538-7EBB-5C82-CC9F-755D9217B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35"/>
          <a:stretch/>
        </p:blipFill>
        <p:spPr bwMode="auto">
          <a:xfrm>
            <a:off x="1880454" y="3657601"/>
            <a:ext cx="6170612" cy="25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8B1C241-D6AD-83DE-ACFD-7BD813E2BFD6}"/>
              </a:ext>
            </a:extLst>
          </p:cNvPr>
          <p:cNvGrpSpPr/>
          <p:nvPr/>
        </p:nvGrpSpPr>
        <p:grpSpPr>
          <a:xfrm>
            <a:off x="1201790" y="3875315"/>
            <a:ext cx="7405505" cy="642256"/>
            <a:chOff x="1223562" y="3875315"/>
            <a:chExt cx="7405505" cy="642256"/>
          </a:xfrm>
        </p:grpSpPr>
        <p:pic>
          <p:nvPicPr>
            <p:cNvPr id="3" name="Picture 4" descr="9">
              <a:extLst>
                <a:ext uri="{FF2B5EF4-FFF2-40B4-BE49-F238E27FC236}">
                  <a16:creationId xmlns:a16="http://schemas.microsoft.com/office/drawing/2014/main" id="{167E91D5-8D0B-D963-1726-2E82EEF060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65" b="68332"/>
            <a:stretch/>
          </p:blipFill>
          <p:spPr bwMode="auto">
            <a:xfrm>
              <a:off x="1749826" y="4234544"/>
              <a:ext cx="6170612" cy="28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409A41-6431-0DF1-2DD7-CF6F274F8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562" y="3875315"/>
              <a:ext cx="7405505" cy="28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993300"/>
                </a:buClr>
                <a:buSzPct val="11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+mn-lt"/>
                  <a:ea typeface="MS PGothic" pitchFamily="34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CC6600"/>
                </a:buClr>
                <a:buSzPct val="110000"/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+mn-lt"/>
                  <a:ea typeface="MS PGothic" pitchFamily="34" charset="-128"/>
                </a:defRPr>
              </a:lvl2pPr>
              <a:lvl3pPr marL="108585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+mn-lt"/>
                  <a:ea typeface="MS PGothic" pitchFamily="34" charset="-128"/>
                </a:defRPr>
              </a:lvl3pPr>
              <a:lvl4pPr marL="142875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+mn-lt"/>
                  <a:ea typeface="MS PGothic" pitchFamily="34" charset="-128"/>
                </a:defRPr>
              </a:lvl4pPr>
              <a:lvl5pPr marL="177165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+mn-lt"/>
                  <a:ea typeface="MS PGothic" pitchFamily="34" charset="-128"/>
                </a:defRPr>
              </a:lvl5pPr>
              <a:lvl6pPr marL="222885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68605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314325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0450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>
                <a:buFont typeface="Monotype Sorts" pitchFamily="-84" charset="2"/>
                <a:buNone/>
                <a:defRPr/>
              </a:pPr>
              <a:r>
                <a:rPr lang="en-US" altLang="en-US" sz="1200" kern="0" dirty="0"/>
                <a:t>Time        1     2     3     4      5     6     7     8     9    10   11   12   13    14    15   16   17   18   19    20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CE921E56-6ED9-3374-7DD0-40AABC2CE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49826" y="4201886"/>
              <a:ext cx="63012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/>
          <a:lstStyle/>
          <a:p>
            <a:r>
              <a:rPr lang="en-US" altLang="en-US" dirty="0"/>
              <a:t>Counter implementation</a:t>
            </a:r>
          </a:p>
          <a:p>
            <a:pPr lvl="1"/>
            <a:r>
              <a:rPr lang="en-US" altLang="en-US" dirty="0"/>
              <a:t>Every page entry has a counter; every time page is referenced through this entry, copy the clock into the counter</a:t>
            </a:r>
          </a:p>
          <a:p>
            <a:pPr lvl="1"/>
            <a:r>
              <a:rPr lang="en-US" altLang="en-US" dirty="0"/>
              <a:t>When a page needs to be changed, look at the counters to find smallest value</a:t>
            </a:r>
          </a:p>
          <a:p>
            <a:pPr lvl="2"/>
            <a:r>
              <a:rPr lang="en-US" altLang="en-US" dirty="0"/>
              <a:t>Search through table needed</a:t>
            </a:r>
          </a:p>
          <a:p>
            <a:r>
              <a:rPr lang="en-US" altLang="en-US" dirty="0"/>
              <a:t>Stack implementation</a:t>
            </a:r>
          </a:p>
          <a:p>
            <a:pPr lvl="1"/>
            <a:r>
              <a:rPr lang="en-US" altLang="en-US" dirty="0"/>
              <a:t>Keep a stack of page numbers in a double link form:</a:t>
            </a:r>
          </a:p>
          <a:p>
            <a:pPr lvl="1"/>
            <a:r>
              <a:rPr lang="en-US" altLang="en-US" dirty="0"/>
              <a:t>Page referenced:</a:t>
            </a:r>
          </a:p>
          <a:p>
            <a:pPr lvl="2"/>
            <a:r>
              <a:rPr lang="en-US" altLang="en-US" dirty="0"/>
              <a:t>move it to the top</a:t>
            </a:r>
          </a:p>
          <a:p>
            <a:pPr lvl="2"/>
            <a:r>
              <a:rPr lang="en-US" altLang="en-US" dirty="0"/>
              <a:t>requires 6 pointers to be changed</a:t>
            </a:r>
          </a:p>
          <a:p>
            <a:pPr lvl="1"/>
            <a:r>
              <a:rPr lang="en-US" altLang="en-US" dirty="0"/>
              <a:t>But each update more expensive</a:t>
            </a:r>
          </a:p>
          <a:p>
            <a:pPr lvl="1"/>
            <a:r>
              <a:rPr lang="en-US" altLang="en-US" dirty="0"/>
              <a:t>No search for replacement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CC7638-093C-4CC4-960F-79B01FBE9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BAF45D-7AF6-46D9-974E-C552BF29A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195229"/>
            <a:ext cx="7744408" cy="4530725"/>
          </a:xfrm>
        </p:spPr>
        <p:txBody>
          <a:bodyPr/>
          <a:lstStyle/>
          <a:p>
            <a:r>
              <a:rPr lang="en-US" altLang="en-US" dirty="0"/>
              <a:t>Code needs to be in memory to execute, but entire program rarely used</a:t>
            </a:r>
          </a:p>
          <a:p>
            <a:pPr lvl="1"/>
            <a:r>
              <a:rPr lang="en-US" altLang="en-US" dirty="0"/>
              <a:t>Error code, unusual routines, large data structures</a:t>
            </a:r>
          </a:p>
          <a:p>
            <a:r>
              <a:rPr lang="en-US" altLang="en-US" dirty="0"/>
              <a:t>Entire program code not needed at same time</a:t>
            </a:r>
          </a:p>
          <a:p>
            <a:r>
              <a:rPr lang="en-US" altLang="en-US" dirty="0"/>
              <a:t>Consider ability to execute partially-loaded program</a:t>
            </a:r>
          </a:p>
          <a:p>
            <a:pPr lvl="1"/>
            <a:r>
              <a:rPr lang="en-US" altLang="en-US" dirty="0"/>
              <a:t>Program no longer constrained by limits of physical memory</a:t>
            </a:r>
          </a:p>
          <a:p>
            <a:pPr lvl="1"/>
            <a:r>
              <a:rPr lang="en-US" altLang="en-US" dirty="0"/>
              <a:t>Each program takes less memory while running -&gt; more programs run at the same time</a:t>
            </a:r>
          </a:p>
          <a:p>
            <a:pPr lvl="2"/>
            <a:r>
              <a:rPr lang="en-US" altLang="en-US" dirty="0"/>
              <a:t>Increased CPU utilization and throughput with no increase in response time or turnaround time</a:t>
            </a:r>
          </a:p>
          <a:p>
            <a:pPr lvl="1"/>
            <a:r>
              <a:rPr lang="en-US" altLang="en-US" dirty="0"/>
              <a:t>Less I/O needed to load or swap programs into memory -&gt; each user program runs faster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/>
          <a:lstStyle/>
          <a:p>
            <a:r>
              <a:rPr lang="en-US" altLang="en-US" dirty="0"/>
              <a:t>LRU and OPT are cases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stack algorithms </a:t>
            </a:r>
            <a:r>
              <a:rPr lang="en-US" altLang="en-US" dirty="0"/>
              <a:t>that don</a:t>
            </a:r>
            <a:r>
              <a:rPr lang="ja-JP" altLang="en-US" dirty="0"/>
              <a:t>’</a:t>
            </a:r>
            <a:r>
              <a:rPr lang="en-US" altLang="ja-JP" dirty="0"/>
              <a:t>t have Belady</a:t>
            </a:r>
            <a:r>
              <a:rPr lang="ja-JP" altLang="en-US" dirty="0"/>
              <a:t>’</a:t>
            </a:r>
            <a:r>
              <a:rPr lang="en-US" altLang="ja-JP" dirty="0"/>
              <a:t>s Anomaly</a:t>
            </a:r>
          </a:p>
          <a:p>
            <a:r>
              <a:rPr lang="en-US" altLang="en-US" dirty="0"/>
              <a:t>Use Of A Stack to Record Most Recent Page References</a:t>
            </a:r>
            <a:endParaRPr lang="en-US" dirty="0"/>
          </a:p>
          <a:p>
            <a:endParaRPr lang="en-US" altLang="en-US" dirty="0"/>
          </a:p>
        </p:txBody>
      </p:sp>
      <p:pic>
        <p:nvPicPr>
          <p:cNvPr id="4" name="Picture 1" descr="9_16.pdf">
            <a:extLst>
              <a:ext uri="{FF2B5EF4-FFF2-40B4-BE49-F238E27FC236}">
                <a16:creationId xmlns:a16="http://schemas.microsoft.com/office/drawing/2014/main" id="{650D8023-264A-4AC3-B430-E0C59C95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260350"/>
            <a:ext cx="4702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99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4" y="234791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Approximation Algorithms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dirty="0"/>
              <a:t>LRU needs special hardware and still slow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 bit</a:t>
            </a:r>
          </a:p>
          <a:p>
            <a:pPr lvl="1"/>
            <a:r>
              <a:rPr lang="en-US" altLang="en-US" dirty="0"/>
              <a:t>With each page associate a bit, initially = 0</a:t>
            </a:r>
          </a:p>
          <a:p>
            <a:pPr lvl="1"/>
            <a:r>
              <a:rPr lang="en-US" altLang="en-US" dirty="0"/>
              <a:t>When page is referenced bit set to 1</a:t>
            </a:r>
          </a:p>
          <a:p>
            <a:pPr lvl="1"/>
            <a:r>
              <a:rPr lang="en-US" altLang="en-US" dirty="0"/>
              <a:t>Replace any with reference bit = 0 (if one exists)</a:t>
            </a:r>
          </a:p>
          <a:p>
            <a:pPr lvl="2"/>
            <a:r>
              <a:rPr lang="en-US" altLang="en-US" dirty="0"/>
              <a:t>We do not know the order, however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35672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801" y="179021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LRU Approximation Algorithms (cont.)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Second-chance algorithm</a:t>
            </a:r>
          </a:p>
          <a:p>
            <a:pPr lvl="1"/>
            <a:r>
              <a:rPr lang="en-US" altLang="en-US" dirty="0"/>
              <a:t>Generally FIFO, plus hardware-provided reference bit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Clock </a:t>
            </a:r>
            <a:r>
              <a:rPr lang="en-US" altLang="en-US" dirty="0"/>
              <a:t>replacement</a:t>
            </a:r>
          </a:p>
          <a:p>
            <a:pPr lvl="1"/>
            <a:r>
              <a:rPr lang="en-US" altLang="en-US" dirty="0"/>
              <a:t>If page to be replaced has </a:t>
            </a:r>
          </a:p>
          <a:p>
            <a:pPr lvl="2"/>
            <a:r>
              <a:rPr lang="en-US" altLang="en-US" dirty="0"/>
              <a:t>Reference bit = 0 -&gt; replace it</a:t>
            </a:r>
          </a:p>
          <a:p>
            <a:pPr lvl="2"/>
            <a:r>
              <a:rPr lang="en-US" altLang="en-US" dirty="0"/>
              <a:t>reference bit = 1 then:</a:t>
            </a:r>
          </a:p>
          <a:p>
            <a:pPr lvl="3"/>
            <a:r>
              <a:rPr lang="en-US" altLang="en-US" dirty="0"/>
              <a:t>set reference bit 0, leave page in memory</a:t>
            </a:r>
          </a:p>
          <a:p>
            <a:pPr lvl="3"/>
            <a:r>
              <a:rPr lang="en-US" altLang="en-US" dirty="0"/>
              <a:t>replace next page, subject to same rules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2AF32FC-4A14-4E1E-8D4F-440BF4A3E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892" y="290747"/>
            <a:ext cx="8010525" cy="463550"/>
          </a:xfrm>
        </p:spPr>
        <p:txBody>
          <a:bodyPr/>
          <a:lstStyle/>
          <a:p>
            <a:pPr eaLnBrk="1" hangingPunct="1"/>
            <a:br>
              <a:rPr lang="en-US" altLang="en-US" sz="2800" dirty="0"/>
            </a:br>
            <a:r>
              <a:rPr lang="en-US" altLang="en-US" dirty="0"/>
              <a:t>Second-Chance Algorithm</a:t>
            </a:r>
          </a:p>
        </p:txBody>
      </p:sp>
      <p:pic>
        <p:nvPicPr>
          <p:cNvPr id="46083" name="Picture 1" descr="9_17.pdf">
            <a:extLst>
              <a:ext uri="{FF2B5EF4-FFF2-40B4-BE49-F238E27FC236}">
                <a16:creationId xmlns:a16="http://schemas.microsoft.com/office/drawing/2014/main" id="{5B0ED9B7-9A22-4A06-8760-CF9EC5AF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092200"/>
            <a:ext cx="44021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6CF5A4B-5B56-4850-890B-CBC91DFC9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926" y="24075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Enhanced Second-Chance Algorithm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9C55B83-EA3F-497C-A3D1-F3E32BFFA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9" y="1250302"/>
            <a:ext cx="7609925" cy="4967936"/>
          </a:xfrm>
        </p:spPr>
        <p:txBody>
          <a:bodyPr/>
          <a:lstStyle/>
          <a:p>
            <a:r>
              <a:rPr lang="en-US" altLang="en-US" dirty="0"/>
              <a:t>Improve algorithm by using reference bit and modify bit (if available) in concert</a:t>
            </a:r>
          </a:p>
          <a:p>
            <a:r>
              <a:rPr lang="en-US" altLang="en-US" dirty="0"/>
              <a:t>Take ordered pair (reference, modify):</a:t>
            </a:r>
          </a:p>
          <a:p>
            <a:pPr lvl="1"/>
            <a:r>
              <a:rPr lang="en-US" altLang="en-US" dirty="0"/>
              <a:t>(0, 0) neither recently used not modified – best page to replace</a:t>
            </a:r>
          </a:p>
          <a:p>
            <a:pPr lvl="1"/>
            <a:r>
              <a:rPr lang="en-US" altLang="en-US" dirty="0"/>
              <a:t>(0, 1) not recently used but modified – not quite as good, must write out before replacement</a:t>
            </a:r>
          </a:p>
          <a:p>
            <a:pPr lvl="1"/>
            <a:r>
              <a:rPr lang="en-US" altLang="en-US" dirty="0"/>
              <a:t>(1, 0) recently used but clean – probably will be used again soon</a:t>
            </a:r>
          </a:p>
          <a:p>
            <a:pPr lvl="1"/>
            <a:r>
              <a:rPr lang="en-US" altLang="en-US" dirty="0"/>
              <a:t>(1, 1) recently used and modified – probably will be used again soon and need to write out before replacement</a:t>
            </a:r>
          </a:p>
          <a:p>
            <a:r>
              <a:rPr lang="en-US" altLang="en-US" dirty="0"/>
              <a:t>When page replacement called for, use the clock scheme  but use the four classes replace page in lowest non-empty class</a:t>
            </a:r>
          </a:p>
          <a:p>
            <a:pPr lvl="1"/>
            <a:r>
              <a:rPr lang="en-US" altLang="en-US" dirty="0"/>
              <a:t>Might need to search circular queue several times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1C6E0A3-953D-4211-ACA7-F7B6931B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1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Counting Algorithms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52D61FC-D241-4C09-9149-F47482589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9" y="1230348"/>
            <a:ext cx="7311024" cy="4556841"/>
          </a:xfrm>
        </p:spPr>
        <p:txBody>
          <a:bodyPr/>
          <a:lstStyle/>
          <a:p>
            <a:r>
              <a:rPr lang="en-US" altLang="en-US" dirty="0"/>
              <a:t>Keep a counter of the number of references that have been made to each page</a:t>
            </a:r>
          </a:p>
          <a:p>
            <a:pPr lvl="1"/>
            <a:r>
              <a:rPr lang="en-US" altLang="en-US" dirty="0"/>
              <a:t>Not common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Lease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  Replaces page with smallest count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Most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Based on the argument that the page with the smallest count was probably just brought in and has yet to be used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0DEB88A-1CE8-4A57-9FC0-D217E20A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Page-Buffering Algorithms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5119F1C-1453-4532-9802-57285ECA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61" y="1159105"/>
            <a:ext cx="7665519" cy="5078412"/>
          </a:xfrm>
        </p:spPr>
        <p:txBody>
          <a:bodyPr/>
          <a:lstStyle/>
          <a:p>
            <a:r>
              <a:rPr lang="en-US" altLang="en-US" dirty="0"/>
              <a:t>Keep a pool of free frames, always</a:t>
            </a:r>
          </a:p>
          <a:p>
            <a:pPr lvl="1"/>
            <a:r>
              <a:rPr lang="en-US" altLang="en-US" dirty="0"/>
              <a:t>Then frame available when needed, not found at fault time</a:t>
            </a:r>
          </a:p>
          <a:p>
            <a:pPr lvl="1"/>
            <a:r>
              <a:rPr lang="en-US" altLang="en-US" dirty="0"/>
              <a:t>Read page into free frame and select victim to evict and add to free pool</a:t>
            </a:r>
          </a:p>
          <a:p>
            <a:pPr lvl="1"/>
            <a:r>
              <a:rPr lang="en-US" altLang="en-US" dirty="0"/>
              <a:t>When convenient, evict victim</a:t>
            </a:r>
          </a:p>
          <a:p>
            <a:r>
              <a:rPr lang="en-US" altLang="en-US" dirty="0"/>
              <a:t>Possibly, keep list of modified pages</a:t>
            </a:r>
          </a:p>
          <a:p>
            <a:pPr lvl="1"/>
            <a:r>
              <a:rPr lang="en-US" altLang="en-US" dirty="0"/>
              <a:t>When backing store otherwise idle, write pages there and set to non-dirty</a:t>
            </a:r>
          </a:p>
          <a:p>
            <a:r>
              <a:rPr lang="en-US" altLang="en-US" dirty="0"/>
              <a:t>Possibly, keep free frame contents intact and note what is in them</a:t>
            </a:r>
          </a:p>
          <a:p>
            <a:pPr lvl="1"/>
            <a:r>
              <a:rPr lang="en-US" altLang="en-US" dirty="0"/>
              <a:t>If referenced again before reused, no need to load contents again from disk</a:t>
            </a:r>
          </a:p>
          <a:p>
            <a:pPr lvl="1"/>
            <a:r>
              <a:rPr lang="en-US" altLang="en-US" dirty="0"/>
              <a:t>Generally useful to reduce penalty if wrong victim frame selected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6C864EC-8C8E-4994-BD1B-89C51B44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1422"/>
            <a:ext cx="7867650" cy="576262"/>
          </a:xfrm>
        </p:spPr>
        <p:txBody>
          <a:bodyPr/>
          <a:lstStyle/>
          <a:p>
            <a:r>
              <a:rPr lang="en-US" altLang="en-US" dirty="0"/>
              <a:t>Applications and Page Replacement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EF0654BE-5D3B-4F4B-9378-AD0158AA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43" y="1131888"/>
            <a:ext cx="7612353" cy="4530725"/>
          </a:xfrm>
        </p:spPr>
        <p:txBody>
          <a:bodyPr/>
          <a:lstStyle/>
          <a:p>
            <a:r>
              <a:rPr lang="en-US" altLang="en-US" dirty="0"/>
              <a:t>All of these algorithms have OS guessing about future page access</a:t>
            </a:r>
          </a:p>
          <a:p>
            <a:r>
              <a:rPr lang="en-US" altLang="en-US" dirty="0"/>
              <a:t>Some applications have better knowledge – i.e. databases</a:t>
            </a:r>
          </a:p>
          <a:p>
            <a:r>
              <a:rPr lang="en-US" altLang="en-US" dirty="0"/>
              <a:t>Memory intensive applications can cause double buffering</a:t>
            </a:r>
          </a:p>
          <a:p>
            <a:pPr lvl="1"/>
            <a:r>
              <a:rPr lang="en-US" altLang="en-US" dirty="0"/>
              <a:t>OS keeps copy of page in memory as I/O buffer</a:t>
            </a:r>
          </a:p>
          <a:p>
            <a:pPr lvl="1"/>
            <a:r>
              <a:rPr lang="en-US" altLang="en-US" dirty="0"/>
              <a:t>Application keeps page in memory for its own work</a:t>
            </a:r>
          </a:p>
          <a:p>
            <a:r>
              <a:rPr lang="en-US" altLang="en-US" dirty="0"/>
              <a:t>Operating system can given direct access to the disk, getting out of the way of the applications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disk</a:t>
            </a:r>
            <a:r>
              <a:rPr lang="en-US" altLang="en-US" b="1" dirty="0"/>
              <a:t> </a:t>
            </a:r>
            <a:r>
              <a:rPr lang="en-US" altLang="en-US" dirty="0"/>
              <a:t>mode</a:t>
            </a:r>
          </a:p>
          <a:p>
            <a:r>
              <a:rPr lang="en-US" altLang="en-US" dirty="0"/>
              <a:t>Bypasses buffering, locking, etc.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62AB2CE-BAAA-4052-BCA8-703C3DC64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8" y="238158"/>
            <a:ext cx="7878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of Frames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00FB4A8-565F-4B3F-9EE9-D1D1028D4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120775"/>
            <a:ext cx="7735078" cy="4483100"/>
          </a:xfrm>
        </p:spPr>
        <p:txBody>
          <a:bodyPr/>
          <a:lstStyle/>
          <a:p>
            <a:r>
              <a:rPr lang="en-US" altLang="en-US" dirty="0"/>
              <a:t>Each process needs </a:t>
            </a:r>
            <a:r>
              <a:rPr lang="en-US" altLang="en-US" b="1" i="1" dirty="0"/>
              <a:t>minimum</a:t>
            </a:r>
            <a:r>
              <a:rPr lang="en-US" altLang="en-US" dirty="0"/>
              <a:t> number of frames</a:t>
            </a:r>
          </a:p>
          <a:p>
            <a:r>
              <a:rPr lang="en-US" altLang="en-US" dirty="0"/>
              <a:t>Example:  IBM 370 – 6 pages to handle SS MOVE instruction:</a:t>
            </a:r>
          </a:p>
          <a:p>
            <a:pPr lvl="1"/>
            <a:r>
              <a:rPr lang="en-US" altLang="en-US" dirty="0"/>
              <a:t>instruction is 6 bytes, might span 2 pages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from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to</a:t>
            </a:r>
          </a:p>
          <a:p>
            <a:r>
              <a:rPr lang="en-US" altLang="en-US" b="1" i="1" dirty="0"/>
              <a:t>Maximum</a:t>
            </a:r>
            <a:r>
              <a:rPr lang="en-US" altLang="en-US" i="1" dirty="0"/>
              <a:t> </a:t>
            </a:r>
            <a:r>
              <a:rPr lang="en-US" altLang="en-US" dirty="0"/>
              <a:t>of course is total frames in the system</a:t>
            </a:r>
          </a:p>
          <a:p>
            <a:r>
              <a:rPr lang="en-US" altLang="en-US" dirty="0"/>
              <a:t>Two major allocation schemes</a:t>
            </a:r>
          </a:p>
          <a:p>
            <a:pPr lvl="1"/>
            <a:r>
              <a:rPr lang="en-US" altLang="en-US" dirty="0"/>
              <a:t>fixed allocation</a:t>
            </a:r>
          </a:p>
          <a:p>
            <a:pPr lvl="1"/>
            <a:r>
              <a:rPr lang="en-US" altLang="en-US" dirty="0"/>
              <a:t>priority allocation</a:t>
            </a:r>
          </a:p>
          <a:p>
            <a:r>
              <a:rPr lang="en-US" altLang="en-US" dirty="0"/>
              <a:t>Many variations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70E5B077-B145-42CF-B6DE-2F59CC899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235568"/>
            <a:ext cx="7948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Fixed Allocation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0FF48B9C-0D56-4D18-919D-070428F3B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045" y="1119999"/>
            <a:ext cx="7691796" cy="4645025"/>
          </a:xfrm>
        </p:spPr>
        <p:txBody>
          <a:bodyPr/>
          <a:lstStyle/>
          <a:p>
            <a:r>
              <a:rPr lang="en-US" altLang="en-US" dirty="0"/>
              <a:t>Equal allocation – For example, if there are 100 frames (after allocating frames for the OS) and 5 processes, give each process 20 frames</a:t>
            </a:r>
          </a:p>
          <a:p>
            <a:pPr lvl="1"/>
            <a:r>
              <a:rPr lang="en-US" altLang="en-US" dirty="0"/>
              <a:t>Keep some as free frame buffer pool</a:t>
            </a:r>
          </a:p>
          <a:p>
            <a:endParaRPr lang="en-US" altLang="en-US" sz="800" dirty="0"/>
          </a:p>
          <a:p>
            <a:r>
              <a:rPr lang="en-US" altLang="en-US" dirty="0"/>
              <a:t>Proportional allocation – Allocate according to the size of process</a:t>
            </a:r>
          </a:p>
          <a:p>
            <a:pPr lvl="1"/>
            <a:r>
              <a:rPr lang="en-US" altLang="en-US" dirty="0"/>
              <a:t>Dynamic as degree of multiprogramming, process sizes change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60101F45-DE12-4B60-9040-E3AC5E8C5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6438" y="3630613"/>
          <a:ext cx="285750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57500" imgH="1612900" progId="Equation.3">
                  <p:embed/>
                </p:oleObj>
              </mc:Choice>
              <mc:Fallback>
                <p:oleObj name="Equation" r:id="rId3" imgW="2857500" imgH="1612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3630613"/>
                        <a:ext cx="285750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5">
            <a:extLst>
              <a:ext uri="{FF2B5EF4-FFF2-40B4-BE49-F238E27FC236}">
                <a16:creationId xmlns:a16="http://schemas.microsoft.com/office/drawing/2014/main" id="{8888DB1A-25C9-4D76-AE59-B4B5C1E6F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3792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ECC2003F-96B6-47ED-AF4F-07170847D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1290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5847D2CD-ECAD-4BC8-86B1-C8CE5E343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9895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3" name="Line 8">
            <a:extLst>
              <a:ext uri="{FF2B5EF4-FFF2-40B4-BE49-F238E27FC236}">
                <a16:creationId xmlns:a16="http://schemas.microsoft.com/office/drawing/2014/main" id="{B1B7ADDF-04E5-45DA-B979-4FC4DE3E1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413" y="44561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5598D165-43F5-47B6-A2A0-4E723009E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5188" y="3425825"/>
          <a:ext cx="1506537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1460500" progId="Equation.3">
                  <p:embed/>
                </p:oleObj>
              </mc:Choice>
              <mc:Fallback>
                <p:oleObj name="Equation" r:id="rId5" imgW="1143000" imgH="146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3425825"/>
                        <a:ext cx="1506537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22901F-947A-433D-9A89-77363C3CE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31579"/>
            <a:ext cx="7679094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memory </a:t>
            </a:r>
            <a:r>
              <a:rPr lang="en-US" altLang="en-US" dirty="0"/>
              <a:t>– separation of user logical memory from physical memory</a:t>
            </a:r>
          </a:p>
          <a:p>
            <a:pPr lvl="1"/>
            <a:r>
              <a:rPr lang="en-US" altLang="en-US" dirty="0"/>
              <a:t>Only part of the program needs to be in memory for execution</a:t>
            </a:r>
          </a:p>
          <a:p>
            <a:pPr lvl="1"/>
            <a:r>
              <a:rPr lang="en-US" altLang="en-US" dirty="0"/>
              <a:t>Logical address space can therefore be much larger than physical address space</a:t>
            </a:r>
          </a:p>
          <a:p>
            <a:pPr lvl="1"/>
            <a:r>
              <a:rPr lang="en-US" altLang="en-US" dirty="0"/>
              <a:t>Allows address spaces to be shared by several processes</a:t>
            </a:r>
          </a:p>
          <a:p>
            <a:pPr lvl="1"/>
            <a:r>
              <a:rPr lang="en-US" altLang="en-US" dirty="0"/>
              <a:t>Allows for more efficient process creation</a:t>
            </a:r>
          </a:p>
          <a:p>
            <a:pPr lvl="1"/>
            <a:r>
              <a:rPr lang="en-US" altLang="en-US" dirty="0"/>
              <a:t>More programs running concurrently</a:t>
            </a:r>
          </a:p>
          <a:p>
            <a:pPr lvl="1"/>
            <a:r>
              <a:rPr lang="en-US" altLang="en-US" dirty="0"/>
              <a:t>Less I/O needed to load or swap processes</a:t>
            </a:r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01C6E52-51B6-4080-B3CB-DA269501C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235568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Global vs. Local Allocation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BDEEC50-DE5B-4191-A4E4-940F9E96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16013"/>
            <a:ext cx="7656512" cy="44704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process selects a replacement frame from the set of all frames; one process can take a frame from another</a:t>
            </a:r>
          </a:p>
          <a:p>
            <a:pPr lvl="1"/>
            <a:r>
              <a:rPr lang="en-US" altLang="en-US" dirty="0"/>
              <a:t>But then process execution time can vary greatly</a:t>
            </a:r>
          </a:p>
          <a:p>
            <a:pPr lvl="1"/>
            <a:r>
              <a:rPr lang="en-US" altLang="en-US" dirty="0"/>
              <a:t>But greater throughput so more common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each process selects from only its own set of allocated frames</a:t>
            </a:r>
          </a:p>
          <a:p>
            <a:pPr lvl="1"/>
            <a:r>
              <a:rPr lang="en-US" altLang="en-US" dirty="0"/>
              <a:t>More consistent per-process performance</a:t>
            </a:r>
          </a:p>
          <a:p>
            <a:pPr lvl="1"/>
            <a:r>
              <a:rPr lang="en-US" altLang="en-US" dirty="0"/>
              <a:t>But possibly underutilized memory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8F89ABC5-C6DD-4713-ABCC-DF2FB1DBD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116013"/>
            <a:ext cx="7669762" cy="4470400"/>
          </a:xfrm>
        </p:spPr>
        <p:txBody>
          <a:bodyPr/>
          <a:lstStyle/>
          <a:p>
            <a:r>
              <a:rPr lang="en-US" altLang="en-US" dirty="0"/>
              <a:t>A strategy to implement global page-replacement policy </a:t>
            </a:r>
          </a:p>
          <a:p>
            <a:r>
              <a:rPr lang="en-US" altLang="en-US" dirty="0"/>
              <a:t>All memory requests  are satisfied from the free-frame list,  rather than waiting for the list to drop to zero before we begin selecting pages for replacement, </a:t>
            </a:r>
          </a:p>
          <a:p>
            <a:r>
              <a:rPr lang="en-US" altLang="en-US" dirty="0"/>
              <a:t>Page replacement  is triggered when the list falls below a certain threshold. </a:t>
            </a:r>
          </a:p>
          <a:p>
            <a:r>
              <a:rPr lang="en-US" altLang="en-US" dirty="0"/>
              <a:t>This strategy attempts to ensure there is always sufficient free memory to satisfy new requests</a:t>
            </a:r>
            <a:r>
              <a:rPr lang="en-US" altLang="en-US" b="1" dirty="0">
                <a:solidFill>
                  <a:srgbClr val="3366FF"/>
                </a:solidFill>
              </a:rPr>
              <a:t>.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3251" name="Title 4">
            <a:extLst>
              <a:ext uri="{FF2B5EF4-FFF2-40B4-BE49-F238E27FC236}">
                <a16:creationId xmlns:a16="http://schemas.microsoft.com/office/drawing/2014/main" id="{19A04316-FDA7-4603-B74E-219CB62A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90" y="233204"/>
            <a:ext cx="7315200" cy="576263"/>
          </a:xfrm>
        </p:spPr>
        <p:txBody>
          <a:bodyPr/>
          <a:lstStyle/>
          <a:p>
            <a:r>
              <a:rPr lang="en-US" altLang="en-US" dirty="0"/>
              <a:t>Reclaiming Pages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0A8FF6-4218-4A3C-97F8-029AF1E78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674" y="235568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Reclaiming Pages Example </a:t>
            </a:r>
          </a:p>
        </p:txBody>
      </p:sp>
      <p:pic>
        <p:nvPicPr>
          <p:cNvPr id="54275" name="Picture 2" descr="B:\os-book\os10-dir\Slides-WORK-area\Figures-dir\ch10\JPG-dir\10_18.jpg">
            <a:extLst>
              <a:ext uri="{FF2B5EF4-FFF2-40B4-BE49-F238E27FC236}">
                <a16:creationId xmlns:a16="http://schemas.microsoft.com/office/drawing/2014/main" id="{1CBDD818-7B1C-4DDD-AAB3-4D84028F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4625"/>
            <a:ext cx="40671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9F6A49F-25D8-4FD7-9583-FB679D00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2" y="238937"/>
            <a:ext cx="7632441" cy="576262"/>
          </a:xfrm>
        </p:spPr>
        <p:txBody>
          <a:bodyPr/>
          <a:lstStyle/>
          <a:p>
            <a:r>
              <a:rPr lang="en-US" altLang="en-US" dirty="0"/>
              <a:t>Non-Uniform Memory Access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DF2C4F7F-CB17-4666-828B-D606BF41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3" y="1081088"/>
            <a:ext cx="7472946" cy="1905000"/>
          </a:xfrm>
        </p:spPr>
        <p:txBody>
          <a:bodyPr/>
          <a:lstStyle/>
          <a:p>
            <a:r>
              <a:rPr lang="en-US" altLang="en-US" dirty="0"/>
              <a:t>So far, we assumed that all memory accessed equally</a:t>
            </a:r>
          </a:p>
          <a:p>
            <a:r>
              <a:rPr lang="en-US" altLang="en-US" dirty="0"/>
              <a:t>Many systems are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NUMA</a:t>
            </a:r>
            <a:r>
              <a:rPr lang="en-US" altLang="en-US" dirty="0"/>
              <a:t> – speed of access to memory varies</a:t>
            </a:r>
          </a:p>
          <a:p>
            <a:pPr lvl="1"/>
            <a:r>
              <a:rPr lang="en-US" altLang="en-US" dirty="0"/>
              <a:t>Consider system boards containing CPUs and memory, interconnected over a system bus</a:t>
            </a:r>
          </a:p>
          <a:p>
            <a:r>
              <a:rPr lang="en-US" altLang="en-US" dirty="0"/>
              <a:t>NUMA multiprocessing architecture</a:t>
            </a:r>
          </a:p>
        </p:txBody>
      </p:sp>
      <p:pic>
        <p:nvPicPr>
          <p:cNvPr id="55300" name="Picture 2" descr="B:\os-book\os10-dir\Slides-WORK-area\Figures-dir\ch10\JPG-dir\10_19.jpg">
            <a:extLst>
              <a:ext uri="{FF2B5EF4-FFF2-40B4-BE49-F238E27FC236}">
                <a16:creationId xmlns:a16="http://schemas.microsoft.com/office/drawing/2014/main" id="{DD1213BD-2F99-4C6A-82F6-7FDD3309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001963"/>
            <a:ext cx="2895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1ACF6E52-DB8A-4979-975A-39B4DEC9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04" y="238937"/>
            <a:ext cx="7458075" cy="576262"/>
          </a:xfrm>
        </p:spPr>
        <p:txBody>
          <a:bodyPr/>
          <a:lstStyle/>
          <a:p>
            <a:r>
              <a:rPr lang="en-US" altLang="en-US" dirty="0"/>
              <a:t>Non-Uniform Memory Access (Cont.)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B7EC66A7-FFCE-4360-BFC4-3184B57E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9" y="1221047"/>
            <a:ext cx="7529801" cy="4530725"/>
          </a:xfrm>
        </p:spPr>
        <p:txBody>
          <a:bodyPr/>
          <a:lstStyle/>
          <a:p>
            <a:r>
              <a:rPr lang="en-US" altLang="en-US" dirty="0"/>
              <a:t>Optimal performance comes from allocating memory </a:t>
            </a:r>
            <a:r>
              <a:rPr lang="ja-JP" altLang="en-US" dirty="0"/>
              <a:t>“</a:t>
            </a:r>
            <a:r>
              <a:rPr lang="en-US" altLang="ja-JP" dirty="0"/>
              <a:t>close to</a:t>
            </a:r>
            <a:r>
              <a:rPr lang="ja-JP" altLang="en-US" dirty="0"/>
              <a:t>”</a:t>
            </a:r>
            <a:r>
              <a:rPr lang="en-US" altLang="ja-JP" dirty="0"/>
              <a:t> the CPU on which the thread is scheduled</a:t>
            </a:r>
          </a:p>
          <a:p>
            <a:pPr lvl="1"/>
            <a:r>
              <a:rPr lang="en-US" altLang="en-US" dirty="0"/>
              <a:t>And modifying the scheduler to schedule the thread on the same system board when possible</a:t>
            </a:r>
          </a:p>
          <a:p>
            <a:pPr lvl="1"/>
            <a:r>
              <a:rPr lang="en-US" altLang="en-US" dirty="0"/>
              <a:t>Solved by Solaris by creating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lgroups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</a:p>
          <a:p>
            <a:pPr lvl="2"/>
            <a:r>
              <a:rPr lang="en-US" altLang="en-US" dirty="0"/>
              <a:t>Structure to track CPU / Memory low latency groups</a:t>
            </a:r>
          </a:p>
          <a:p>
            <a:pPr lvl="2"/>
            <a:r>
              <a:rPr lang="en-US" altLang="en-US" dirty="0"/>
              <a:t>Used my schedule and pager</a:t>
            </a:r>
          </a:p>
          <a:p>
            <a:pPr lvl="2"/>
            <a:r>
              <a:rPr lang="en-US" altLang="en-US" dirty="0"/>
              <a:t>When possible schedule all threads of a process and allocate all memory for that process within the </a:t>
            </a:r>
            <a:r>
              <a:rPr lang="en-US" altLang="en-US" dirty="0" err="1"/>
              <a:t>lgroup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F731FD3-D4BB-4495-AA41-BEE2A772C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Thrashing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BFB067A-221A-4384-BE53-811322B7E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4526"/>
            <a:ext cx="7669763" cy="4483100"/>
          </a:xfrm>
        </p:spPr>
        <p:txBody>
          <a:bodyPr/>
          <a:lstStyle/>
          <a:p>
            <a:r>
              <a:rPr lang="en-US" altLang="en-US" dirty="0"/>
              <a:t>If a process does not have </a:t>
            </a:r>
            <a:r>
              <a:rPr lang="ja-JP" altLang="en-US" dirty="0"/>
              <a:t>“</a:t>
            </a:r>
            <a:r>
              <a:rPr lang="en-US" altLang="ja-JP" dirty="0"/>
              <a:t>enough</a:t>
            </a:r>
            <a:r>
              <a:rPr lang="ja-JP" altLang="en-US" dirty="0"/>
              <a:t>”</a:t>
            </a:r>
            <a:r>
              <a:rPr lang="en-US" altLang="ja-JP" dirty="0"/>
              <a:t> pages, the page-fault rate is very high</a:t>
            </a:r>
          </a:p>
          <a:p>
            <a:pPr lvl="1"/>
            <a:r>
              <a:rPr lang="en-US" altLang="en-US" dirty="0"/>
              <a:t>Page fault to get page</a:t>
            </a:r>
          </a:p>
          <a:p>
            <a:pPr lvl="1"/>
            <a:r>
              <a:rPr lang="en-US" altLang="en-US" dirty="0"/>
              <a:t>Replace existing frame</a:t>
            </a:r>
          </a:p>
          <a:p>
            <a:pPr lvl="1"/>
            <a:r>
              <a:rPr lang="en-US" altLang="en-US" dirty="0"/>
              <a:t>But quickly need replaced frame back</a:t>
            </a:r>
          </a:p>
          <a:p>
            <a:pPr lvl="1"/>
            <a:r>
              <a:rPr lang="en-US" altLang="en-US" dirty="0"/>
              <a:t>This leads to:</a:t>
            </a:r>
          </a:p>
          <a:p>
            <a:pPr lvl="2"/>
            <a:r>
              <a:rPr lang="en-US" altLang="en-US" dirty="0"/>
              <a:t>Low CPU utilization</a:t>
            </a:r>
          </a:p>
          <a:p>
            <a:pPr lvl="2"/>
            <a:r>
              <a:rPr lang="en-US" altLang="en-US" dirty="0"/>
              <a:t>Operating system thinking that it needs to increase the degree of multiprogramming</a:t>
            </a:r>
          </a:p>
          <a:p>
            <a:pPr lvl="2"/>
            <a:r>
              <a:rPr lang="en-US" altLang="en-US" dirty="0"/>
              <a:t>Another process added to the system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37029F3-575E-45E9-8727-29B42A6C2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Thrashing (Cont.)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466EF36-C0B0-44EF-8514-5525DA5E5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206536"/>
            <a:ext cx="7265631" cy="9398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Thrashing</a:t>
            </a:r>
            <a:r>
              <a:rPr lang="en-US" altLang="en-US" dirty="0">
                <a:solidFill>
                  <a:srgbClr val="3366FF"/>
                </a:solidFill>
              </a:rPr>
              <a:t>. </a:t>
            </a:r>
            <a:r>
              <a:rPr lang="en-US" altLang="en-US" dirty="0">
                <a:sym typeface="Symbol" panose="05050102010706020507" pitchFamily="18" charset="2"/>
              </a:rPr>
              <a:t> A process is busy swapping pages in and out</a:t>
            </a:r>
            <a:endParaRPr lang="en-US" altLang="en-US" dirty="0"/>
          </a:p>
        </p:txBody>
      </p:sp>
      <p:pic>
        <p:nvPicPr>
          <p:cNvPr id="58372" name="Picture 4" descr="B:\os-book\os10-dir\Slides-WORK-area\Figures-dir\ch10\JPG-dir\10_20.jpg">
            <a:extLst>
              <a:ext uri="{FF2B5EF4-FFF2-40B4-BE49-F238E27FC236}">
                <a16:creationId xmlns:a16="http://schemas.microsoft.com/office/drawing/2014/main" id="{94F4115B-BBC6-4F1B-BBD0-84201898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974886"/>
            <a:ext cx="48688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9BDE40F-8BB8-4BDB-8637-B838D538B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063" y="235568"/>
            <a:ext cx="71596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and Thrashing </a:t>
            </a:r>
            <a:endParaRPr lang="en-US" altLang="en-US" sz="24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A781723-46DB-458A-85D2-73590F9B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4" y="1308200"/>
            <a:ext cx="7615238" cy="3473450"/>
          </a:xfrm>
        </p:spPr>
        <p:txBody>
          <a:bodyPr/>
          <a:lstStyle/>
          <a:p>
            <a:r>
              <a:rPr lang="en-US" altLang="en-US" dirty="0"/>
              <a:t>Why does demand paging work?</a:t>
            </a:r>
          </a:p>
          <a:p>
            <a:pPr marL="0" indent="0">
              <a:buNone/>
            </a:pPr>
            <a:r>
              <a:rPr lang="en-US" altLang="en-US" sz="600" dirty="0"/>
              <a:t> </a:t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model</a:t>
            </a:r>
          </a:p>
          <a:p>
            <a:pPr lvl="1"/>
            <a:r>
              <a:rPr lang="en-US" altLang="en-US" dirty="0"/>
              <a:t>Process migrates from one locality to another</a:t>
            </a:r>
          </a:p>
          <a:p>
            <a:pPr lvl="1"/>
            <a:r>
              <a:rPr lang="en-US" altLang="en-US" dirty="0"/>
              <a:t>Localities may overlap</a:t>
            </a:r>
          </a:p>
          <a:p>
            <a:r>
              <a:rPr lang="en-US" altLang="en-US" dirty="0"/>
              <a:t>Why does thrashing occur?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600" dirty="0"/>
              <a:t> </a:t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dirty="0">
                <a:sym typeface="Symbol" panose="05050102010706020507" pitchFamily="18" charset="2"/>
              </a:rPr>
              <a:t> size of locality &gt; total memory size</a:t>
            </a:r>
          </a:p>
          <a:p>
            <a:pPr>
              <a:buFont typeface="Monotype Sorts" pitchFamily="-84" charset="2"/>
              <a:buNone/>
            </a:pPr>
            <a:endParaRPr lang="en-US" altLang="en-US" sz="6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Limit effects by using local or priority page replacement</a:t>
            </a:r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684E479-EF67-475B-9AA9-12E0EAAD0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3" y="237381"/>
            <a:ext cx="80137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Locality In A Memory-Reference Pattern</a:t>
            </a:r>
          </a:p>
        </p:txBody>
      </p:sp>
      <p:pic>
        <p:nvPicPr>
          <p:cNvPr id="60419" name="Picture 1" descr="9_19.pdf">
            <a:extLst>
              <a:ext uri="{FF2B5EF4-FFF2-40B4-BE49-F238E27FC236}">
                <a16:creationId xmlns:a16="http://schemas.microsoft.com/office/drawing/2014/main" id="{7B3592D0-BC1D-4BDC-A24F-03A5C21C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17588"/>
            <a:ext cx="3770312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E7B8486-A51C-4BCA-8A93-C6CAD6DC8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Working-Set Model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738730A-946A-429F-BAEB-E143C39B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93788"/>
            <a:ext cx="7548757" cy="4881562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  working-set window  a fixed number of page references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en-US" i="1" dirty="0" err="1">
                <a:sym typeface="Symbol" panose="05050102010706020507" pitchFamily="18" charset="2"/>
              </a:rPr>
              <a:t>WSS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(working set of Process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=  total number of pages referenced in the most recent  (varies in time)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=  </a:t>
            </a:r>
            <a:r>
              <a:rPr lang="en-US" altLang="en-US" i="1" dirty="0" err="1">
                <a:sym typeface="Symbol" panose="05050102010706020507" pitchFamily="18" charset="2"/>
              </a:rPr>
              <a:t>WSS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 total demand frames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Approximation of locality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8FEA7-C7CA-4225-97D5-87D05E0B6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AA72FA-32BB-4333-A973-F0773984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44666"/>
            <a:ext cx="7688424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address space</a:t>
            </a:r>
            <a:r>
              <a:rPr lang="en-US" altLang="en-US" dirty="0"/>
              <a:t> – logical view of how process is stored in memory</a:t>
            </a:r>
          </a:p>
          <a:p>
            <a:pPr lvl="1"/>
            <a:r>
              <a:rPr lang="en-US" altLang="en-US" dirty="0"/>
              <a:t>Usually start at address 0, contiguous addresses until end of space</a:t>
            </a:r>
          </a:p>
          <a:p>
            <a:pPr lvl="1"/>
            <a:r>
              <a:rPr lang="en-US" altLang="en-US" dirty="0"/>
              <a:t>Meanwhile, physical memory organized in page frames</a:t>
            </a:r>
          </a:p>
          <a:p>
            <a:pPr lvl="1"/>
            <a:r>
              <a:rPr lang="en-US" altLang="en-US" dirty="0"/>
              <a:t>MMU must map logical to physical</a:t>
            </a:r>
          </a:p>
          <a:p>
            <a:r>
              <a:rPr lang="en-US" altLang="en-US" dirty="0"/>
              <a:t>Virtual memory can be implemented via:</a:t>
            </a:r>
          </a:p>
          <a:p>
            <a:pPr lvl="1"/>
            <a:r>
              <a:rPr lang="en-US" altLang="en-US" dirty="0"/>
              <a:t>Demand paging </a:t>
            </a:r>
          </a:p>
          <a:p>
            <a:pPr lvl="1"/>
            <a:r>
              <a:rPr lang="en-US" altLang="en-US" dirty="0"/>
              <a:t>Demand segmentation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50C8928-B255-4148-8CE5-E08C2A2F6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Working-Set Model (Cont.)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7706D0B-A6AA-455E-A13D-C7F917485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65213"/>
            <a:ext cx="6838756" cy="1806575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&gt; </a:t>
            </a:r>
            <a:r>
              <a:rPr lang="en-US" altLang="en-US" i="1" dirty="0">
                <a:sym typeface="Symbol" panose="05050102010706020507" pitchFamily="18" charset="2"/>
              </a:rPr>
              <a:t>m</a:t>
            </a:r>
            <a:r>
              <a:rPr lang="en-US" altLang="en-US" dirty="0">
                <a:sym typeface="Symbol" panose="05050102010706020507" pitchFamily="18" charset="2"/>
              </a:rPr>
              <a:t>  Thrashing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Policy if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&gt; m, then suspend or swap out one of the processes </a:t>
            </a:r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id="{D78CC71D-4523-4A34-A452-9A1A6004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398713"/>
            <a:ext cx="63484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C85D6D9-0BFB-4F79-84C7-A3D2AE8C3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963" y="238161"/>
            <a:ext cx="7742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Keeping Track of the Working Set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BBF136A-DA53-4605-97A8-2C01EF4D2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119188"/>
            <a:ext cx="7567124" cy="4530725"/>
          </a:xfrm>
        </p:spPr>
        <p:txBody>
          <a:bodyPr/>
          <a:lstStyle/>
          <a:p>
            <a:r>
              <a:rPr lang="en-US" altLang="en-US" dirty="0"/>
              <a:t>Approximate with interval timer + a reference bit</a:t>
            </a:r>
          </a:p>
          <a:p>
            <a:r>
              <a:rPr lang="en-US" altLang="en-US" dirty="0"/>
              <a:t>Example: </a:t>
            </a:r>
            <a:r>
              <a:rPr lang="en-US" altLang="en-US" dirty="0">
                <a:sym typeface="Symbol" panose="05050102010706020507" pitchFamily="18" charset="2"/>
              </a:rPr>
              <a:t> = 10,000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Timer interrupts after every 5000 time units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Keep in memory 2 bits for each page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Whenever a timer interrupts copy and sets the values of all reference bits to 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one of the bits in memory = 1  page in working set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Why is this not completely accurate?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29888C5-2B9B-4A77-BC8C-19DD0EC76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925" y="247492"/>
            <a:ext cx="7889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Page-Fault Frequency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89687F2-3AE7-4450-84F0-33674156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444" y="1049338"/>
            <a:ext cx="7563759" cy="1668462"/>
          </a:xfrm>
        </p:spPr>
        <p:txBody>
          <a:bodyPr/>
          <a:lstStyle/>
          <a:p>
            <a:r>
              <a:rPr lang="en-US" altLang="en-US" dirty="0"/>
              <a:t>More direct approach than WSS</a:t>
            </a:r>
          </a:p>
          <a:p>
            <a:r>
              <a:rPr lang="en-US" altLang="en-US" dirty="0"/>
              <a:t>Establish </a:t>
            </a:r>
            <a:r>
              <a:rPr lang="ja-JP" altLang="en-US" dirty="0"/>
              <a:t>“</a:t>
            </a:r>
            <a:r>
              <a:rPr lang="en-US" altLang="ja-JP" dirty="0"/>
              <a:t>acceptable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page-fault frequency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(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PFF</a:t>
            </a:r>
            <a:r>
              <a:rPr lang="en-US" altLang="ja-JP" dirty="0"/>
              <a:t>)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rate and use local replacement policy</a:t>
            </a:r>
          </a:p>
          <a:p>
            <a:pPr lvl="1"/>
            <a:r>
              <a:rPr lang="en-US" altLang="en-US" dirty="0"/>
              <a:t>If actual rate too low, process loses frame</a:t>
            </a:r>
          </a:p>
          <a:p>
            <a:pPr lvl="1"/>
            <a:r>
              <a:rPr lang="en-US" altLang="en-US" dirty="0"/>
              <a:t>If actual rate too high, process gains frame</a:t>
            </a:r>
          </a:p>
        </p:txBody>
      </p:sp>
      <p:pic>
        <p:nvPicPr>
          <p:cNvPr id="64516" name="Picture 1" descr="9_21.pdf">
            <a:extLst>
              <a:ext uri="{FF2B5EF4-FFF2-40B4-BE49-F238E27FC236}">
                <a16:creationId xmlns:a16="http://schemas.microsoft.com/office/drawing/2014/main" id="{FA40E878-1621-4D69-A40B-3E5E659D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954338"/>
            <a:ext cx="51038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32CF12F9-034E-460B-8BDF-E93A7F39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8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 Sets and Page Fault Rates</a:t>
            </a:r>
          </a:p>
        </p:txBody>
      </p:sp>
      <p:pic>
        <p:nvPicPr>
          <p:cNvPr id="65539" name="Picture 4" descr="9">
            <a:extLst>
              <a:ext uri="{FF2B5EF4-FFF2-40B4-BE49-F238E27FC236}">
                <a16:creationId xmlns:a16="http://schemas.microsoft.com/office/drawing/2014/main" id="{3A803122-91F8-4F9C-A75C-06F0F91E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684463"/>
            <a:ext cx="58023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0C3821-2D01-463B-B43D-94D36245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042988"/>
            <a:ext cx="7194550" cy="207168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91435" tIns="45718" rIns="91435" bIns="45718"/>
          <a:lstStyle>
            <a:lvl1pPr marL="488950" indent="-4889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060450" indent="-4079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55098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0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203993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530475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318391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83702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49013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14324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Direct relationship between working set of a process and its page-fault rate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Working set changes over time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Peaks and valleys over time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2F1A281-A3F7-478D-8F22-6700032BE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238161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Allocating Kernel Memory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2CE61BF-9E24-439E-BBC6-87B0D25B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012" y="1093788"/>
            <a:ext cx="7677150" cy="4530725"/>
          </a:xfrm>
        </p:spPr>
        <p:txBody>
          <a:bodyPr/>
          <a:lstStyle/>
          <a:p>
            <a:r>
              <a:rPr lang="en-US" altLang="en-US" dirty="0"/>
              <a:t>Treated differently from user memory</a:t>
            </a:r>
          </a:p>
          <a:p>
            <a:r>
              <a:rPr lang="en-US" altLang="en-US" dirty="0"/>
              <a:t>Often allocated from a free-memory pool</a:t>
            </a:r>
          </a:p>
          <a:p>
            <a:pPr lvl="1"/>
            <a:r>
              <a:rPr lang="en-US" altLang="en-US" dirty="0"/>
              <a:t>Kernel requests memory for structures of varying sizes</a:t>
            </a:r>
          </a:p>
          <a:p>
            <a:pPr lvl="1"/>
            <a:r>
              <a:rPr lang="en-US" altLang="en-US" dirty="0"/>
              <a:t>Some kernel memory needs to be contiguous</a:t>
            </a:r>
          </a:p>
          <a:p>
            <a:pPr lvl="2"/>
            <a:r>
              <a:rPr lang="en-US" altLang="en-US" dirty="0"/>
              <a:t>i.e., for device I/O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EDF62A2-64B7-43DA-94A9-5E4FB7691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924" y="2314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Buddy System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5CAAA64-09C4-4B7D-B67B-72A26393B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354" y="1108305"/>
            <a:ext cx="7728794" cy="5243512"/>
          </a:xfrm>
        </p:spPr>
        <p:txBody>
          <a:bodyPr/>
          <a:lstStyle/>
          <a:p>
            <a:r>
              <a:rPr lang="en-US" altLang="en-US" dirty="0"/>
              <a:t>Allocates memory from fixed-size segment consisting of physically-contiguous pages</a:t>
            </a:r>
          </a:p>
          <a:p>
            <a:r>
              <a:rPr lang="en-US" altLang="en-US" dirty="0"/>
              <a:t>Memory allocated using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power-of-2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allocator</a:t>
            </a:r>
          </a:p>
          <a:p>
            <a:pPr lvl="1"/>
            <a:r>
              <a:rPr lang="en-US" altLang="en-US" dirty="0"/>
              <a:t>Satisfies requests in units sized as power of 2</a:t>
            </a:r>
          </a:p>
          <a:p>
            <a:pPr lvl="1"/>
            <a:r>
              <a:rPr lang="en-US" altLang="en-US" dirty="0"/>
              <a:t>Request rounded up to next highest power of 2</a:t>
            </a:r>
          </a:p>
          <a:p>
            <a:pPr lvl="1"/>
            <a:r>
              <a:rPr lang="en-US" altLang="en-US" dirty="0"/>
              <a:t>When smaller allocation needed than is available, current chunk split into two buddies of next-lower power of 2</a:t>
            </a:r>
          </a:p>
          <a:p>
            <a:pPr lvl="2"/>
            <a:r>
              <a:rPr lang="en-US" altLang="en-US" dirty="0"/>
              <a:t>Continue until appropriate sized chunk available</a:t>
            </a:r>
          </a:p>
          <a:p>
            <a:r>
              <a:rPr lang="en-US" altLang="en-US" dirty="0"/>
              <a:t>For example, assume 256KB chunk available, kernel requests 21KB</a:t>
            </a:r>
          </a:p>
          <a:p>
            <a:pPr lvl="1"/>
            <a:r>
              <a:rPr lang="en-US" altLang="en-US" dirty="0"/>
              <a:t>Split into A</a:t>
            </a:r>
            <a:r>
              <a:rPr lang="en-US" altLang="en-US" baseline="-25000" dirty="0"/>
              <a:t>L</a:t>
            </a:r>
            <a:r>
              <a:rPr lang="en-US" altLang="en-US" dirty="0"/>
              <a:t> </a:t>
            </a:r>
            <a:r>
              <a:rPr lang="en-US" altLang="en-US" baseline="-25000" dirty="0"/>
              <a:t>and</a:t>
            </a:r>
            <a:r>
              <a:rPr lang="en-US" altLang="en-US" dirty="0"/>
              <a:t> A</a:t>
            </a:r>
            <a:r>
              <a:rPr lang="en-US" altLang="en-US" baseline="-25000" dirty="0"/>
              <a:t>R</a:t>
            </a:r>
            <a:r>
              <a:rPr lang="en-US" altLang="en-US" dirty="0"/>
              <a:t> of 128KB each</a:t>
            </a:r>
          </a:p>
          <a:p>
            <a:pPr lvl="2"/>
            <a:r>
              <a:rPr lang="en-US" altLang="en-US" dirty="0"/>
              <a:t>One further divided into B</a:t>
            </a:r>
            <a:r>
              <a:rPr lang="en-US" altLang="en-US" baseline="-25000" dirty="0"/>
              <a:t>L</a:t>
            </a:r>
            <a:r>
              <a:rPr lang="en-US" altLang="en-US" dirty="0"/>
              <a:t> and B</a:t>
            </a:r>
            <a:r>
              <a:rPr lang="en-US" altLang="en-US" baseline="-25000" dirty="0"/>
              <a:t>R</a:t>
            </a:r>
            <a:r>
              <a:rPr lang="en-US" altLang="en-US" dirty="0"/>
              <a:t> of 64KB</a:t>
            </a:r>
          </a:p>
          <a:p>
            <a:pPr lvl="3"/>
            <a:r>
              <a:rPr lang="en-US" altLang="en-US" dirty="0"/>
              <a:t>One further into C</a:t>
            </a:r>
            <a:r>
              <a:rPr lang="en-US" altLang="en-US" baseline="-25000" dirty="0"/>
              <a:t>L</a:t>
            </a:r>
            <a:r>
              <a:rPr lang="en-US" altLang="en-US" dirty="0"/>
              <a:t> and C</a:t>
            </a:r>
            <a:r>
              <a:rPr lang="en-US" altLang="en-US" baseline="-25000" dirty="0"/>
              <a:t>R</a:t>
            </a:r>
            <a:r>
              <a:rPr lang="en-US" altLang="en-US" dirty="0"/>
              <a:t> of 32KB each – one used to satisfy request</a:t>
            </a:r>
          </a:p>
          <a:p>
            <a:r>
              <a:rPr lang="en-US" altLang="en-US" dirty="0"/>
              <a:t>Advantage – quickly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coalesce</a:t>
            </a:r>
            <a:r>
              <a:rPr lang="en-US" altLang="en-US" dirty="0"/>
              <a:t> unused chunks into larger chunk</a:t>
            </a:r>
          </a:p>
          <a:p>
            <a:r>
              <a:rPr lang="en-US" altLang="en-US" dirty="0"/>
              <a:t>Disadvantage - fragmentation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D7F2BFD-A139-44E1-A8C4-15AD88D11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28" y="248268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Buddy System Allocator</a:t>
            </a:r>
          </a:p>
        </p:txBody>
      </p:sp>
      <p:pic>
        <p:nvPicPr>
          <p:cNvPr id="68611" name="Picture 1" descr="9_26.pdf">
            <a:extLst>
              <a:ext uri="{FF2B5EF4-FFF2-40B4-BE49-F238E27FC236}">
                <a16:creationId xmlns:a16="http://schemas.microsoft.com/office/drawing/2014/main" id="{869C8A9C-EF25-4003-820B-18102B31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268413"/>
            <a:ext cx="40830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DA6288A-EB91-479B-96DE-A3D011B2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28" y="244899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/>
              <a:t>Slab Allocator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7A21D0E-511D-4C65-997E-BBF66953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74398"/>
            <a:ext cx="7605712" cy="5046662"/>
          </a:xfrm>
        </p:spPr>
        <p:txBody>
          <a:bodyPr/>
          <a:lstStyle/>
          <a:p>
            <a:r>
              <a:rPr lang="en-US" altLang="en-US" dirty="0"/>
              <a:t>Alternate strategy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Slab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one or more physically contiguous pages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consists of one or more slabs</a:t>
            </a:r>
            <a:endParaRPr lang="en-US" altLang="en-US" sz="800" dirty="0"/>
          </a:p>
          <a:p>
            <a:r>
              <a:rPr lang="en-US" altLang="en-US" dirty="0"/>
              <a:t>Single cache for each unique kernel data structure</a:t>
            </a:r>
          </a:p>
          <a:p>
            <a:pPr lvl="1"/>
            <a:r>
              <a:rPr lang="en-US" altLang="en-US" dirty="0"/>
              <a:t>Each cache filled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objects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instantiations of the data structure</a:t>
            </a:r>
            <a:endParaRPr lang="en-US" altLang="en-US" sz="800" dirty="0"/>
          </a:p>
          <a:p>
            <a:r>
              <a:rPr lang="en-US" altLang="en-US" dirty="0"/>
              <a:t>When cache created, filled with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endParaRPr lang="en-US" altLang="en-US" sz="800" b="1" dirty="0"/>
          </a:p>
          <a:p>
            <a:r>
              <a:rPr lang="en-US" altLang="en-US" dirty="0"/>
              <a:t>When structures stored,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endParaRPr lang="en-US" altLang="en-US" sz="800" b="1" dirty="0"/>
          </a:p>
          <a:p>
            <a:r>
              <a:rPr lang="en-US" altLang="en-US" dirty="0"/>
              <a:t>If slab is full of used objects, next object allocated from empty slab</a:t>
            </a:r>
          </a:p>
          <a:p>
            <a:pPr lvl="1"/>
            <a:r>
              <a:rPr lang="en-US" altLang="en-US" dirty="0"/>
              <a:t>If no empty slabs, new slab allocated</a:t>
            </a:r>
            <a:endParaRPr lang="en-US" altLang="en-US" sz="800" dirty="0"/>
          </a:p>
          <a:p>
            <a:r>
              <a:rPr lang="en-US" altLang="en-US" dirty="0"/>
              <a:t>Benefits include no fragmentation, fast memory request satisfaction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A40E11A-B2D5-4E29-BF39-6BA9D3D28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996" y="238161"/>
            <a:ext cx="7635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Allocation</a:t>
            </a:r>
          </a:p>
        </p:txBody>
      </p:sp>
      <p:pic>
        <p:nvPicPr>
          <p:cNvPr id="70659" name="Picture 1" descr="9_27.pdf">
            <a:extLst>
              <a:ext uri="{FF2B5EF4-FFF2-40B4-BE49-F238E27FC236}">
                <a16:creationId xmlns:a16="http://schemas.microsoft.com/office/drawing/2014/main" id="{0BAC7363-1517-4813-8378-BDB9D65A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182688"/>
            <a:ext cx="51292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3762B59-BFC2-467F-AE33-A4E58A10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506" y="2355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2327191-B344-4706-B7BA-4B24E2E93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67854"/>
            <a:ext cx="7501810" cy="5214937"/>
          </a:xfrm>
        </p:spPr>
        <p:txBody>
          <a:bodyPr/>
          <a:lstStyle/>
          <a:p>
            <a:r>
              <a:rPr lang="en-US" altLang="en-US" dirty="0"/>
              <a:t>For example process descriptor is of type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dirty="0"/>
          </a:p>
          <a:p>
            <a:r>
              <a:rPr lang="en-US" altLang="en-US" dirty="0" err="1"/>
              <a:t>Approx</a:t>
            </a:r>
            <a:r>
              <a:rPr lang="en-US" altLang="en-US" dirty="0"/>
              <a:t> 1.7KB of memory</a:t>
            </a:r>
          </a:p>
          <a:p>
            <a:r>
              <a:rPr lang="en-US" altLang="en-US" dirty="0"/>
              <a:t>New task -&gt; allocate new struct from cache</a:t>
            </a:r>
          </a:p>
          <a:p>
            <a:pPr lvl="1"/>
            <a:r>
              <a:rPr lang="en-US" altLang="en-US" dirty="0"/>
              <a:t>Will use existing free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dirty="0"/>
          </a:p>
          <a:p>
            <a:r>
              <a:rPr lang="en-US" altLang="en-US" dirty="0"/>
              <a:t>Slab can be in three possible states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Full – all used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Empty – all free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Partial – mix of free and used</a:t>
            </a:r>
          </a:p>
          <a:p>
            <a:r>
              <a:rPr lang="en-US" altLang="en-US" dirty="0"/>
              <a:t>Upon request, slab allocator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Uses free struct in partial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none, takes one from empty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no empty slab, create new empty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334937-C42E-4E7B-B0E3-358B7E808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713" y="216162"/>
            <a:ext cx="8080375" cy="6080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Virtual Memory That is Larger Than Physical Memory</a:t>
            </a:r>
          </a:p>
        </p:txBody>
      </p:sp>
      <p:pic>
        <p:nvPicPr>
          <p:cNvPr id="10243" name="Picture 4" descr="B:\os-book\os10-dir\Slides-WORK-area\Figures-dir\ch10\JPG-dir\10_01.jpg">
            <a:extLst>
              <a:ext uri="{FF2B5EF4-FFF2-40B4-BE49-F238E27FC236}">
                <a16:creationId xmlns:a16="http://schemas.microsoft.com/office/drawing/2014/main" id="{75959D58-FD0D-4362-987B-001456C2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57325"/>
            <a:ext cx="545941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750BB86-BC72-482A-B3BB-E6EF83BAB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142" y="244899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 (Cont.)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EE52FFE-7E13-4422-8E6C-50D405110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142" y="1103313"/>
            <a:ext cx="7605712" cy="5214937"/>
          </a:xfrm>
        </p:spPr>
        <p:txBody>
          <a:bodyPr/>
          <a:lstStyle/>
          <a:p>
            <a:r>
              <a:rPr lang="en-US" altLang="en-US" dirty="0"/>
              <a:t>Slab started in Solaris, now wide-spread for both kernel mode and user memory in various OSes</a:t>
            </a:r>
          </a:p>
          <a:p>
            <a:r>
              <a:rPr lang="en-US" altLang="en-US" dirty="0"/>
              <a:t>Linux  2.2 had SLAB, now has both SLOB and SLUB allocators</a:t>
            </a:r>
          </a:p>
          <a:p>
            <a:pPr lvl="1"/>
            <a:r>
              <a:rPr lang="en-US" altLang="en-US" dirty="0"/>
              <a:t>SLOB for systems with limited memory</a:t>
            </a:r>
          </a:p>
          <a:p>
            <a:pPr lvl="2"/>
            <a:r>
              <a:rPr lang="en-US" altLang="en-US" dirty="0"/>
              <a:t>Simple List of Blocks – maintains 3 list objects for small, medium, large objects</a:t>
            </a:r>
          </a:p>
          <a:p>
            <a:pPr lvl="1"/>
            <a:r>
              <a:rPr lang="en-US" altLang="en-US" dirty="0"/>
              <a:t>SLUB is performance-optimized SLAB removes per-CPU queues, metadata stored in page structure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B76758C-1E6C-4B95-A8AA-7E0A28DAC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67" y="24489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Other Considerations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081149-F761-4B98-AC52-65D65BDA9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570" y="1170217"/>
            <a:ext cx="7027251" cy="49085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dirty="0"/>
              <a:t>Prepaging </a:t>
            </a:r>
          </a:p>
          <a:p>
            <a:pPr>
              <a:defRPr/>
            </a:pPr>
            <a:r>
              <a:rPr lang="en-US" altLang="en-US" dirty="0"/>
              <a:t>Page size</a:t>
            </a:r>
          </a:p>
          <a:p>
            <a:pPr>
              <a:defRPr/>
            </a:pPr>
            <a:r>
              <a:rPr lang="en-US" altLang="en-US" dirty="0"/>
              <a:t>TLB reach</a:t>
            </a:r>
          </a:p>
          <a:p>
            <a:pPr>
              <a:defRPr/>
            </a:pPr>
            <a:r>
              <a:rPr lang="en-US" altLang="en-US" dirty="0"/>
              <a:t>Inverted page table</a:t>
            </a:r>
          </a:p>
          <a:p>
            <a:pPr>
              <a:defRPr/>
            </a:pPr>
            <a:r>
              <a:rPr lang="en-US" altLang="en-US" dirty="0"/>
              <a:t>Program structure</a:t>
            </a:r>
          </a:p>
          <a:p>
            <a:pPr>
              <a:defRPr/>
            </a:pPr>
            <a:r>
              <a:rPr lang="en-US" altLang="en-US" dirty="0"/>
              <a:t>I/O interlock and page locking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8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CDB9EE0-6EEF-4CAE-AF4B-D8E6BB27B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95" y="235568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Prepaging</a:t>
            </a:r>
            <a:endParaRPr lang="en-US" altLang="en-US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ABE17C3-5680-4983-895A-8012E260D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1" y="1170217"/>
            <a:ext cx="7697752" cy="4908550"/>
          </a:xfrm>
        </p:spPr>
        <p:txBody>
          <a:bodyPr/>
          <a:lstStyle/>
          <a:p>
            <a:r>
              <a:rPr lang="en-US" altLang="en-US" dirty="0"/>
              <a:t>To reduce the large number of page faults that occurs at process startup</a:t>
            </a:r>
          </a:p>
          <a:p>
            <a:r>
              <a:rPr lang="en-US" altLang="en-US" dirty="0" err="1"/>
              <a:t>Prepage</a:t>
            </a:r>
            <a:r>
              <a:rPr lang="en-US" altLang="en-US" dirty="0"/>
              <a:t> all or some of the pages a process will need, before they are referenced</a:t>
            </a:r>
          </a:p>
          <a:p>
            <a:r>
              <a:rPr lang="en-US" altLang="en-US" dirty="0"/>
              <a:t>But if </a:t>
            </a:r>
            <a:r>
              <a:rPr lang="en-US" altLang="en-US" dirty="0" err="1"/>
              <a:t>prepaged</a:t>
            </a:r>
            <a:r>
              <a:rPr lang="en-US" altLang="en-US" dirty="0"/>
              <a:t> pages are unused, I/O and memory was wasted</a:t>
            </a:r>
          </a:p>
          <a:p>
            <a:r>
              <a:rPr lang="en-US" altLang="en-US" dirty="0"/>
              <a:t>Assume </a:t>
            </a:r>
            <a:r>
              <a:rPr lang="en-US" altLang="en-US" i="1" dirty="0"/>
              <a:t>s</a:t>
            </a:r>
            <a:r>
              <a:rPr lang="en-US" altLang="en-US" dirty="0"/>
              <a:t> pages are </a:t>
            </a:r>
            <a:r>
              <a:rPr lang="en-US" altLang="en-US" dirty="0" err="1"/>
              <a:t>prepaged</a:t>
            </a:r>
            <a:r>
              <a:rPr lang="en-US" altLang="en-US" dirty="0"/>
              <a:t> and </a:t>
            </a:r>
            <a:r>
              <a:rPr lang="el-GR" altLang="en-US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of the pages is used</a:t>
            </a:r>
          </a:p>
          <a:p>
            <a:pPr lvl="1"/>
            <a:r>
              <a:rPr lang="en-US" altLang="en-US" dirty="0"/>
              <a:t>Is cost of </a:t>
            </a:r>
            <a:r>
              <a:rPr lang="en-US" altLang="en-US" b="1" i="1" dirty="0"/>
              <a:t>s * </a:t>
            </a:r>
            <a:r>
              <a:rPr lang="el-GR" altLang="en-US" b="1" i="1" dirty="0"/>
              <a:t>α</a:t>
            </a:r>
            <a:r>
              <a:rPr lang="en-US" altLang="en-US" b="1" i="1" dirty="0"/>
              <a:t>  </a:t>
            </a:r>
            <a:r>
              <a:rPr lang="en-US" altLang="en-US" dirty="0"/>
              <a:t>save pages faults &gt; or &lt; than the cost of </a:t>
            </a:r>
            <a:r>
              <a:rPr lang="en-US" altLang="en-US" dirty="0" err="1"/>
              <a:t>prepaging</a:t>
            </a:r>
            <a:r>
              <a:rPr lang="en-US" altLang="en-US" i="1" dirty="0"/>
              <a:t> </a:t>
            </a:r>
            <a:br>
              <a:rPr lang="en-US" altLang="en-US" i="1" dirty="0"/>
            </a:br>
            <a:r>
              <a:rPr lang="en-US" altLang="en-US" b="1" i="1" dirty="0"/>
              <a:t>s * (1- </a:t>
            </a:r>
            <a:r>
              <a:rPr lang="el-GR" altLang="en-US" b="1" i="1" dirty="0"/>
              <a:t>α</a:t>
            </a:r>
            <a:r>
              <a:rPr lang="en-US" altLang="en-US" b="1" i="1" dirty="0"/>
              <a:t>) </a:t>
            </a:r>
            <a:r>
              <a:rPr lang="en-US" altLang="en-US" dirty="0"/>
              <a:t>unnecessary pages</a:t>
            </a:r>
            <a:r>
              <a:rPr lang="en-US" altLang="en-US" i="1" dirty="0"/>
              <a:t>?  </a:t>
            </a:r>
          </a:p>
          <a:p>
            <a:pPr lvl="1"/>
            <a:r>
              <a:rPr lang="el-GR" altLang="en-US" b="1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near zero </a:t>
            </a: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dirty="0" err="1">
                <a:sym typeface="Symbol" panose="05050102010706020507" pitchFamily="18" charset="2"/>
              </a:rPr>
              <a:t>prepaging</a:t>
            </a:r>
            <a:r>
              <a:rPr lang="en-US" altLang="en-US" dirty="0">
                <a:sym typeface="Symbol" panose="05050102010706020507" pitchFamily="18" charset="2"/>
              </a:rPr>
              <a:t> loses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AB72313-E0CB-45E4-B313-079673082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530" y="228830"/>
            <a:ext cx="74310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Size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DC9D45D-D520-4D10-ABA7-FAA4AD8B0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63" y="1153954"/>
            <a:ext cx="7654085" cy="4759325"/>
          </a:xfrm>
        </p:spPr>
        <p:txBody>
          <a:bodyPr/>
          <a:lstStyle/>
          <a:p>
            <a:r>
              <a:rPr lang="en-US" altLang="en-US" dirty="0"/>
              <a:t>Sometimes OS designers have a choice</a:t>
            </a:r>
          </a:p>
          <a:p>
            <a:pPr lvl="1"/>
            <a:r>
              <a:rPr lang="en-US" altLang="en-US" dirty="0"/>
              <a:t>Especially if running on custom-built CPU</a:t>
            </a:r>
          </a:p>
          <a:p>
            <a:r>
              <a:rPr lang="en-US" altLang="en-US" dirty="0"/>
              <a:t>Page size selection must take into consideration:</a:t>
            </a:r>
          </a:p>
          <a:p>
            <a:pPr lvl="1"/>
            <a:r>
              <a:rPr lang="en-US" altLang="en-US" dirty="0"/>
              <a:t>Fragmentation</a:t>
            </a:r>
          </a:p>
          <a:p>
            <a:pPr lvl="1"/>
            <a:r>
              <a:rPr lang="en-US" altLang="en-US" dirty="0"/>
              <a:t>Page table size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Resolution</a:t>
            </a:r>
          </a:p>
          <a:p>
            <a:pPr lvl="1"/>
            <a:r>
              <a:rPr lang="en-US" altLang="en-US" dirty="0"/>
              <a:t>I/O overhead</a:t>
            </a:r>
          </a:p>
          <a:p>
            <a:pPr lvl="1"/>
            <a:r>
              <a:rPr lang="en-US" altLang="en-US" dirty="0"/>
              <a:t>Number of page faults</a:t>
            </a:r>
          </a:p>
          <a:p>
            <a:pPr lvl="1"/>
            <a:r>
              <a:rPr lang="en-US" altLang="en-US" dirty="0"/>
              <a:t>Locality</a:t>
            </a:r>
          </a:p>
          <a:p>
            <a:pPr lvl="1"/>
            <a:r>
              <a:rPr lang="en-US" altLang="en-US" dirty="0"/>
              <a:t>TLB size and effectiveness</a:t>
            </a:r>
          </a:p>
          <a:p>
            <a:r>
              <a:rPr lang="en-US" altLang="en-US" dirty="0"/>
              <a:t>Always power of 2, usually in the range 2</a:t>
            </a:r>
            <a:r>
              <a:rPr lang="en-US" altLang="en-US" baseline="30000" dirty="0"/>
              <a:t>12</a:t>
            </a:r>
            <a:r>
              <a:rPr lang="en-US" altLang="en-US" dirty="0"/>
              <a:t> (4,096 bytes) to 2</a:t>
            </a:r>
            <a:r>
              <a:rPr lang="en-US" altLang="en-US" baseline="30000" dirty="0"/>
              <a:t>22</a:t>
            </a:r>
            <a:r>
              <a:rPr lang="en-US" altLang="en-US" dirty="0"/>
              <a:t> (4,194,304 bytes)</a:t>
            </a:r>
          </a:p>
          <a:p>
            <a:r>
              <a:rPr lang="en-US" altLang="en-US" dirty="0"/>
              <a:t>On average, growing over time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FEBEE20-4A5C-413A-B000-3484CAD42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7921691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TLB Reach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A8B1F0E-2841-4D45-8806-4D096851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7" y="1165225"/>
            <a:ext cx="7694612" cy="4418013"/>
          </a:xfrm>
        </p:spPr>
        <p:txBody>
          <a:bodyPr/>
          <a:lstStyle/>
          <a:p>
            <a:r>
              <a:rPr lang="en-US" altLang="en-US" dirty="0"/>
              <a:t>TLB Reach - The amount of memory accessible from the TLB</a:t>
            </a:r>
            <a:endParaRPr lang="en-US" altLang="en-US" sz="800" dirty="0"/>
          </a:p>
          <a:p>
            <a:r>
              <a:rPr lang="en-US" altLang="en-US" dirty="0"/>
              <a:t>TLB Reach = (TLB Size) X (Page Size)</a:t>
            </a:r>
            <a:endParaRPr lang="en-US" altLang="en-US" sz="800" dirty="0"/>
          </a:p>
          <a:p>
            <a:r>
              <a:rPr lang="en-US" altLang="en-US" dirty="0"/>
              <a:t>Ideally, the working set of each process is stored in the TLB</a:t>
            </a:r>
          </a:p>
          <a:p>
            <a:pPr lvl="1"/>
            <a:r>
              <a:rPr lang="en-US" altLang="en-US" dirty="0"/>
              <a:t>Otherwise there is a high degree of page faults</a:t>
            </a:r>
            <a:endParaRPr lang="en-US" altLang="en-US" sz="800" dirty="0"/>
          </a:p>
          <a:p>
            <a:r>
              <a:rPr lang="en-US" altLang="en-US" dirty="0"/>
              <a:t>Increase the Page Size</a:t>
            </a:r>
          </a:p>
          <a:p>
            <a:pPr lvl="1"/>
            <a:r>
              <a:rPr lang="en-US" altLang="en-US" dirty="0"/>
              <a:t>This may lead to an increase in fragmentation as not all applications require a large page size</a:t>
            </a:r>
            <a:endParaRPr lang="en-US" altLang="en-US" sz="800" dirty="0"/>
          </a:p>
          <a:p>
            <a:r>
              <a:rPr lang="en-US" altLang="en-US" dirty="0"/>
              <a:t>Provide Multiple Page Sizes</a:t>
            </a:r>
          </a:p>
          <a:p>
            <a:pPr lvl="1"/>
            <a:r>
              <a:rPr lang="en-US" altLang="en-US" dirty="0"/>
              <a:t>This allows applications that require larger page sizes the opportunity to use them without an increase in fragmentation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5C91CD0-BB6D-4937-B73B-85F51EAE2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928" y="238161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Structure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9508830-6713-4F82-846C-6E4BBB6A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104900"/>
            <a:ext cx="7548562" cy="4995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structure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int[128,128] data;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1 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   for (j = 0; j &lt;128;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   data[i,j] = 0;</a:t>
            </a:r>
            <a:br>
              <a:rPr lang="en-US" altLang="en-US">
                <a:latin typeface="Courier New" panose="02070309020205020404" pitchFamily="49" charset="0"/>
              </a:rPr>
            </a:br>
            <a:endParaRPr lang="en-US" altLang="en-US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/>
              <a:t>     128 x 128 = 16,384 page faults 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2 	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for (j = 0; j &lt; 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data[i,j] = 0;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br>
              <a:rPr lang="en-US" altLang="en-US"/>
            </a:br>
            <a:r>
              <a:rPr lang="en-US" altLang="en-US"/>
              <a:t>128 page faults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4F98523-3E2E-4E25-A9ED-1A78B98D4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203" y="244123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interlock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E0BF8FC-FB9A-4B67-A07C-AD1B490A7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54" y="1193800"/>
            <a:ext cx="3929063" cy="445928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 Interlock </a:t>
            </a:r>
            <a:r>
              <a:rPr lang="en-US" altLang="en-US" dirty="0"/>
              <a:t>– Pages must sometimes be locked into memory</a:t>
            </a:r>
          </a:p>
          <a:p>
            <a:r>
              <a:rPr lang="en-US" altLang="en-US" dirty="0"/>
              <a:t>Consider I/O - Pages that are used for copying a file from a device must be locked from being selected for eviction by a page replacement algorithm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Pinning</a:t>
            </a:r>
            <a:r>
              <a:rPr lang="en-US" altLang="en-US" dirty="0"/>
              <a:t> of pages to lock into memory</a:t>
            </a: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FBB37575-E6A2-42DB-B423-BAB349CD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430338"/>
            <a:ext cx="27336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41B9075-5D3D-4C1F-BC2C-515609508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09" y="241529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623A637-B9A8-4EB5-9D3A-3D41FDDB2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36" y="1435100"/>
            <a:ext cx="7351712" cy="4483100"/>
          </a:xfrm>
        </p:spPr>
        <p:txBody>
          <a:bodyPr/>
          <a:lstStyle/>
          <a:p>
            <a:r>
              <a:rPr lang="en-US" altLang="en-US" dirty="0"/>
              <a:t>Windows</a:t>
            </a:r>
          </a:p>
          <a:p>
            <a:endParaRPr lang="en-US" altLang="en-US" dirty="0"/>
          </a:p>
          <a:p>
            <a:r>
              <a:rPr lang="en-US" altLang="en-US" dirty="0"/>
              <a:t>Solaris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8E3548C-E30B-4E4A-B512-89B05FD39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230" y="23479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7A5EE0C-B6B1-4A7D-8E79-BF30FDC85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608" y="1194872"/>
            <a:ext cx="7296150" cy="5299075"/>
          </a:xfrm>
        </p:spPr>
        <p:txBody>
          <a:bodyPr/>
          <a:lstStyle/>
          <a:p>
            <a:r>
              <a:rPr lang="en-US" altLang="en-US" dirty="0"/>
              <a:t>Uses demand paging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clustering</a:t>
            </a:r>
            <a:r>
              <a:rPr lang="en-US" altLang="en-US" dirty="0"/>
              <a:t>. Clustering brings in pages surrounding the faulting page</a:t>
            </a:r>
            <a:endParaRPr lang="en-US" altLang="en-US" sz="800" dirty="0"/>
          </a:p>
          <a:p>
            <a:r>
              <a:rPr lang="en-US" altLang="en-US" dirty="0"/>
              <a:t>Processes are assigned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working set minimum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working set maximum</a:t>
            </a:r>
          </a:p>
          <a:p>
            <a:r>
              <a:rPr lang="en-US" altLang="en-US" dirty="0"/>
              <a:t>Working set minimum is the minimum number of pages the process is guaranteed to have in memory</a:t>
            </a:r>
            <a:endParaRPr lang="en-US" altLang="en-US" sz="800" dirty="0"/>
          </a:p>
          <a:p>
            <a:r>
              <a:rPr lang="en-US" altLang="en-US" dirty="0"/>
              <a:t>A process may be assigned as many pages up to its working set maximum</a:t>
            </a:r>
            <a:endParaRPr lang="en-US" altLang="en-US" sz="800" dirty="0"/>
          </a:p>
          <a:p>
            <a:r>
              <a:rPr lang="en-US" altLang="en-US" dirty="0"/>
              <a:t>When the amount of free memory in the system falls below a threshold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, automatic working set trimming </a:t>
            </a:r>
            <a:r>
              <a:rPr lang="en-US" altLang="en-US" dirty="0"/>
              <a:t>is performed to restore the amount of free memory</a:t>
            </a:r>
            <a:endParaRPr lang="en-US" altLang="en-US" sz="800" dirty="0"/>
          </a:p>
          <a:p>
            <a:r>
              <a:rPr lang="en-US" altLang="en-US" dirty="0"/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01AC173-6623-4D14-9B01-97F8273AE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34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76DC346-6E9C-4988-BE9D-C95801A48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226231"/>
            <a:ext cx="7704883" cy="5386387"/>
          </a:xfrm>
        </p:spPr>
        <p:txBody>
          <a:bodyPr/>
          <a:lstStyle/>
          <a:p>
            <a:r>
              <a:rPr lang="en-US" altLang="en-US" dirty="0"/>
              <a:t>Maintains a list of free pages to assign faulting processes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Lotsfree</a:t>
            </a:r>
            <a:r>
              <a:rPr lang="en-US" altLang="en-US" dirty="0"/>
              <a:t> – threshold parameter (amount of free memory) to begin paging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Desfree</a:t>
            </a:r>
            <a:r>
              <a:rPr lang="en-US" altLang="en-US" dirty="0"/>
              <a:t> – threshold parameter to increasing paging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Minfree</a:t>
            </a:r>
            <a:r>
              <a:rPr lang="en-US" altLang="en-US" dirty="0"/>
              <a:t> – threshold parameter to being swapping</a:t>
            </a:r>
            <a:endParaRPr lang="en-US" altLang="en-US" sz="800" dirty="0"/>
          </a:p>
          <a:p>
            <a:r>
              <a:rPr lang="en-US" altLang="en-US" dirty="0"/>
              <a:t>Paging is performed by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process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scans pages using modified clock algorithm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Scanrate</a:t>
            </a:r>
            <a:r>
              <a:rPr lang="en-US" altLang="en-US" dirty="0"/>
              <a:t> is the rate at which pages are scanned. This ranges from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slowscan</a:t>
            </a:r>
            <a:r>
              <a:rPr lang="en-US" altLang="en-US" dirty="0"/>
              <a:t>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fastscan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is called more frequently depending upon the amount of free memory available</a:t>
            </a:r>
          </a:p>
          <a:p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Priority paging </a:t>
            </a:r>
            <a:r>
              <a:rPr lang="en-US" altLang="en-US" dirty="0"/>
              <a:t>gives priority to process code pages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0F0B8DB-E097-4BE3-81BB-00866E68F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232199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Virtual-address Space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E67654BE-83C9-4844-8B55-CE9FFDB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274763"/>
            <a:ext cx="20637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2B1431A7-1D96-4E21-A5C9-CBD53450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119188"/>
            <a:ext cx="4404599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550988" indent="-32543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Usually design logical address space for stack to start at Max logical address and grow “down” while heap grows “up”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Maximizes address space use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Unused address space between the two is hole</a:t>
            </a: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sz="1600" dirty="0">
                <a:latin typeface="Helvetica" panose="020B0604020202020204" pitchFamily="34" charset="0"/>
              </a:rPr>
              <a:t>No physical memory needed until heap or stack grows to a given new page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Enables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dirty="0">
                <a:latin typeface="Helvetica" panose="020B0604020202020204" pitchFamily="34" charset="0"/>
              </a:rPr>
              <a:t>address spaces with holes left for growth, dynamically linked libraries, etc.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System libraries shared via mapping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Shared memory by mapping pages read-write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Pages can be shared during </a:t>
            </a:r>
            <a:r>
              <a:rPr kumimoji="1"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kumimoji="1" lang="en-US" altLang="en-US" sz="1600" dirty="0">
                <a:latin typeface="Helvetica" panose="020B0604020202020204" pitchFamily="34" charset="0"/>
                <a:cs typeface="Courier New" panose="02070309020205020404" pitchFamily="49" charset="0"/>
              </a:rPr>
              <a:t>, speeding process creation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r>
              <a:rPr kumimoji="1" lang="en-US" altLang="en-US" sz="1600" dirty="0">
                <a:latin typeface="Helvetica" panose="020B0604020202020204" pitchFamily="34" charset="0"/>
              </a:rPr>
              <a:t> 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6B79336-F77F-4785-AFE7-92739DFC2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2 Page Scanner</a:t>
            </a:r>
          </a:p>
        </p:txBody>
      </p:sp>
      <p:pic>
        <p:nvPicPr>
          <p:cNvPr id="82947" name="Picture 1" descr="9_29.pdf">
            <a:extLst>
              <a:ext uri="{FF2B5EF4-FFF2-40B4-BE49-F238E27FC236}">
                <a16:creationId xmlns:a16="http://schemas.microsoft.com/office/drawing/2014/main" id="{49CF2EFB-88B2-4276-AD30-C0B818F4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189038"/>
            <a:ext cx="54546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087A24C-814D-4E6C-B047-D9A2C00F07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82E1AA8-C0F1-47D6-90C4-29E3C8F7F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656" y="235568"/>
            <a:ext cx="75612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Library Using Virtual Memory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C513F0E0-9020-4F02-8008-BA6516EC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04938"/>
            <a:ext cx="60706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18127</TotalTime>
  <Words>4706</Words>
  <Application>Microsoft Office PowerPoint</Application>
  <PresentationFormat>全屏显示(4:3)</PresentationFormat>
  <Paragraphs>630</Paragraphs>
  <Slides>81</Slides>
  <Notes>74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81</vt:i4>
      </vt:variant>
    </vt:vector>
  </HeadingPairs>
  <TitlesOfParts>
    <vt:vector size="93" baseType="lpstr">
      <vt:lpstr>Helvetica</vt:lpstr>
      <vt:lpstr>Monotype Sorts</vt:lpstr>
      <vt:lpstr>ＭＳ Ｐゴシック</vt:lpstr>
      <vt:lpstr>Arial</vt:lpstr>
      <vt:lpstr>Courier New</vt:lpstr>
      <vt:lpstr>Symbol</vt:lpstr>
      <vt:lpstr>Times New Roman</vt:lpstr>
      <vt:lpstr>Verdana</vt:lpstr>
      <vt:lpstr>Webdings</vt:lpstr>
      <vt:lpstr>Wingdings</vt:lpstr>
      <vt:lpstr>os-8</vt:lpstr>
      <vt:lpstr>Equation</vt:lpstr>
      <vt:lpstr>Chapter 10:  Virtual Memory</vt:lpstr>
      <vt:lpstr>Chapter 10:  Virtual Memory</vt:lpstr>
      <vt:lpstr>Objectives</vt:lpstr>
      <vt:lpstr>Background</vt:lpstr>
      <vt:lpstr>Virtual memory </vt:lpstr>
      <vt:lpstr>Virtual memory  (Cont.)</vt:lpstr>
      <vt:lpstr>Virtual Memory That is Larger Than Physical Memory</vt:lpstr>
      <vt:lpstr>Virtual-address Space</vt:lpstr>
      <vt:lpstr>Shared Library Using Virtual Memory</vt:lpstr>
      <vt:lpstr>Demand Paging</vt:lpstr>
      <vt:lpstr>Demand Paging</vt:lpstr>
      <vt:lpstr>Basic Concepts</vt:lpstr>
      <vt:lpstr>Valid-Invalid Bit</vt:lpstr>
      <vt:lpstr>Page Table When Some Pages Are Not in Main Memory</vt:lpstr>
      <vt:lpstr>Steps in Handling Page Fault</vt:lpstr>
      <vt:lpstr>Steps in Handling a Page Fault (Cont.)</vt:lpstr>
      <vt:lpstr>Aspects of Demand Paging</vt:lpstr>
      <vt:lpstr>Instruction Restart</vt:lpstr>
      <vt:lpstr>Free-Frame List</vt:lpstr>
      <vt:lpstr> Stages in Demand Paging – Worse Case</vt:lpstr>
      <vt:lpstr>Stages in Demand Paging  (Cont.)</vt:lpstr>
      <vt:lpstr>Performance of Demand Paging</vt:lpstr>
      <vt:lpstr>Demand Paging Example</vt:lpstr>
      <vt:lpstr>Demand Paging Optimizations</vt:lpstr>
      <vt:lpstr>Copy-on-Write</vt:lpstr>
      <vt:lpstr>Before Process 1 Modifies Page C</vt:lpstr>
      <vt:lpstr>After Process 1 Modifies Page C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and Frame Replacement Algorithms</vt:lpstr>
      <vt:lpstr>Graph of Page Faults Versus the Number of Frames</vt:lpstr>
      <vt:lpstr>First-In-First-Out (FIFO) Algorithm</vt:lpstr>
      <vt:lpstr>FIFO Illustrating Belady’s Anomaly</vt:lpstr>
      <vt:lpstr>Optimal Algorithm</vt:lpstr>
      <vt:lpstr>Least Recently Used (LRU) Algorithm</vt:lpstr>
      <vt:lpstr>LRU Algorithm (Cont.)</vt:lpstr>
      <vt:lpstr>LRU Algorithm (Cont.)</vt:lpstr>
      <vt:lpstr>LRU Approximation Algorithms</vt:lpstr>
      <vt:lpstr>LRU Approximation Algorithms (cont.)</vt:lpstr>
      <vt:lpstr> Second-Chance Algorithm</vt:lpstr>
      <vt:lpstr>Enhanced Second-Chance Algorithm</vt:lpstr>
      <vt:lpstr>Counting Algorithms</vt:lpstr>
      <vt:lpstr>Page-Buffering Algorithms</vt:lpstr>
      <vt:lpstr>Applications and Page Replacement</vt:lpstr>
      <vt:lpstr>Allocation of Frames</vt:lpstr>
      <vt:lpstr>Fixed Allocation</vt:lpstr>
      <vt:lpstr>Global vs. Local Allocation</vt:lpstr>
      <vt:lpstr>Reclaiming Pages</vt:lpstr>
      <vt:lpstr>Reclaiming Pages Example </vt:lpstr>
      <vt:lpstr>Non-Uniform Memory Access</vt:lpstr>
      <vt:lpstr>Non-Uniform Memory Access (Cont.)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 (Cont.)</vt:lpstr>
      <vt:lpstr>Keeping Track of the Working Set</vt:lpstr>
      <vt:lpstr>Page-Fault Frequency</vt:lpstr>
      <vt:lpstr>Working Sets and Page Fault Rates</vt:lpstr>
      <vt:lpstr>Allocating Kernel Memory</vt:lpstr>
      <vt:lpstr>Buddy System</vt:lpstr>
      <vt:lpstr>Buddy System Allocator</vt:lpstr>
      <vt:lpstr>Slab Allocator</vt:lpstr>
      <vt:lpstr>Slab Allocation</vt:lpstr>
      <vt:lpstr>Slab Allocator in Linux</vt:lpstr>
      <vt:lpstr>Slab Allocator in Linux (Cont.)</vt:lpstr>
      <vt:lpstr>Other Considerations</vt:lpstr>
      <vt:lpstr>Prepaging</vt:lpstr>
      <vt:lpstr>Page Size</vt:lpstr>
      <vt:lpstr>TLB Reach </vt:lpstr>
      <vt:lpstr>Program Structure</vt:lpstr>
      <vt:lpstr>I/O interlock</vt:lpstr>
      <vt:lpstr>Operating System Examples</vt:lpstr>
      <vt:lpstr>Windows</vt:lpstr>
      <vt:lpstr>Solaris </vt:lpstr>
      <vt:lpstr>Solaris 2 Page Scanner</vt:lpstr>
      <vt:lpstr>End of Chapter 10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Yeh-Ching Chung 鍾葉青）</cp:lastModifiedBy>
  <cp:revision>285</cp:revision>
  <cp:lastPrinted>2013-09-10T17:57:57Z</cp:lastPrinted>
  <dcterms:created xsi:type="dcterms:W3CDTF">2011-01-13T23:43:38Z</dcterms:created>
  <dcterms:modified xsi:type="dcterms:W3CDTF">2024-11-14T06:00:56Z</dcterms:modified>
</cp:coreProperties>
</file>