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51"/>
  </p:notesMasterIdLst>
  <p:sldIdLst>
    <p:sldId id="256" r:id="rId3"/>
    <p:sldId id="529" r:id="rId4"/>
    <p:sldId id="531" r:id="rId5"/>
    <p:sldId id="516" r:id="rId6"/>
    <p:sldId id="517" r:id="rId7"/>
    <p:sldId id="520" r:id="rId8"/>
    <p:sldId id="530" r:id="rId9"/>
    <p:sldId id="521" r:id="rId10"/>
    <p:sldId id="524" r:id="rId11"/>
    <p:sldId id="525" r:id="rId12"/>
    <p:sldId id="526" r:id="rId13"/>
    <p:sldId id="528" r:id="rId14"/>
    <p:sldId id="527"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552" r:id="rId36"/>
    <p:sldId id="553" r:id="rId37"/>
    <p:sldId id="554" r:id="rId38"/>
    <p:sldId id="555" r:id="rId39"/>
    <p:sldId id="556" r:id="rId40"/>
    <p:sldId id="557" r:id="rId41"/>
    <p:sldId id="558" r:id="rId42"/>
    <p:sldId id="559" r:id="rId43"/>
    <p:sldId id="560" r:id="rId44"/>
    <p:sldId id="561" r:id="rId45"/>
    <p:sldId id="562" r:id="rId46"/>
    <p:sldId id="563" r:id="rId47"/>
    <p:sldId id="565" r:id="rId48"/>
    <p:sldId id="564" r:id="rId49"/>
    <p:sldId id="567" r:id="rId5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60"/>
  </p:normalViewPr>
  <p:slideViewPr>
    <p:cSldViewPr snapToGrid="0">
      <p:cViewPr varScale="1">
        <p:scale>
          <a:sx n="80" d="100"/>
          <a:sy n="80" d="100"/>
        </p:scale>
        <p:origin x="5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2024/11/26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extLst>
      <p:ext uri="{BB962C8B-B14F-4D97-AF65-F5344CB8AC3E}">
        <p14:creationId xmlns:p14="http://schemas.microsoft.com/office/powerpoint/2010/main" val="263700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CDB5-6AAF-8239-AF71-BF50CA609C0F}"/>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DCF9123E-782D-55B3-4F8F-6DEA9828805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B0CF79C-5AA7-DEF9-1920-C22BB6BF2BA4}"/>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2BAC3AC1-D4D8-AD8A-98C3-2BC443F85FDB}"/>
              </a:ext>
            </a:extLst>
          </p:cNvPr>
          <p:cNvSpPr>
            <a:spLocks noGrp="1"/>
          </p:cNvSpPr>
          <p:nvPr>
            <p:ph type="sldNum" sz="quarter" idx="10"/>
          </p:nvPr>
        </p:nvSpPr>
        <p:spPr/>
        <p:txBody>
          <a:bodyPr/>
          <a:lstStyle/>
          <a:p>
            <a:fld id="{7320D120-4707-426F-9B85-873E256A6635}" type="slidenum">
              <a:rPr lang="zh-TW" altLang="en-US" smtClean="0"/>
              <a:pPr/>
              <a:t>2</a:t>
            </a:fld>
            <a:endParaRPr lang="zh-TW" altLang="en-US"/>
          </a:p>
        </p:txBody>
      </p:sp>
    </p:spTree>
    <p:extLst>
      <p:ext uri="{BB962C8B-B14F-4D97-AF65-F5344CB8AC3E}">
        <p14:creationId xmlns:p14="http://schemas.microsoft.com/office/powerpoint/2010/main" val="510553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620D9-427F-1D8A-606B-60A5DBCF67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20B7DC3-F9BB-4CFC-EAA4-FCCA21E66F8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62500AB-11A8-3AE1-9039-5D987DC82AE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DD191AF-8733-669E-218F-B66881812495}"/>
              </a:ext>
            </a:extLst>
          </p:cNvPr>
          <p:cNvSpPr>
            <a:spLocks noGrp="1"/>
          </p:cNvSpPr>
          <p:nvPr>
            <p:ph type="sldNum" sz="quarter" idx="5"/>
          </p:nvPr>
        </p:nvSpPr>
        <p:spPr/>
        <p:txBody>
          <a:bodyPr/>
          <a:lstStyle/>
          <a:p>
            <a:fld id="{B11D5518-E2B7-47D3-A483-775D39982443}" type="slidenum">
              <a:rPr lang="zh-TW" altLang="en-US" smtClean="0"/>
              <a:t>19</a:t>
            </a:fld>
            <a:endParaRPr lang="zh-TW" altLang="en-US"/>
          </a:p>
        </p:txBody>
      </p:sp>
    </p:spTree>
    <p:extLst>
      <p:ext uri="{BB962C8B-B14F-4D97-AF65-F5344CB8AC3E}">
        <p14:creationId xmlns:p14="http://schemas.microsoft.com/office/powerpoint/2010/main" val="138526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E536A-4594-58DA-2CAE-254041550228}"/>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EB7E23E9-E8C5-C284-6AF0-00C586315877}"/>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15AE6E8D-C307-255D-7533-5FB5E1E79CB0}"/>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51E83045-5E9B-E375-2B4A-925BE6185A95}"/>
              </a:ext>
            </a:extLst>
          </p:cNvPr>
          <p:cNvSpPr>
            <a:spLocks noGrp="1"/>
          </p:cNvSpPr>
          <p:nvPr>
            <p:ph type="sldNum" sz="quarter" idx="10"/>
          </p:nvPr>
        </p:nvSpPr>
        <p:spPr/>
        <p:txBody>
          <a:bodyPr/>
          <a:lstStyle/>
          <a:p>
            <a:fld id="{7320D120-4707-426F-9B85-873E256A6635}" type="slidenum">
              <a:rPr lang="zh-TW" altLang="en-US" smtClean="0"/>
              <a:pPr/>
              <a:t>20</a:t>
            </a:fld>
            <a:endParaRPr lang="zh-TW" altLang="en-US"/>
          </a:p>
        </p:txBody>
      </p:sp>
    </p:spTree>
    <p:extLst>
      <p:ext uri="{BB962C8B-B14F-4D97-AF65-F5344CB8AC3E}">
        <p14:creationId xmlns:p14="http://schemas.microsoft.com/office/powerpoint/2010/main" val="223343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8BA9A-6239-BAD6-2B30-3FF4193BF1DA}"/>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05404A64-5650-14BE-0DA2-E436957F78C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18079EC-7DD8-887A-D12E-57D3E3B39686}"/>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20D24228-2922-C298-E8D1-DDB14D06A731}"/>
              </a:ext>
            </a:extLst>
          </p:cNvPr>
          <p:cNvSpPr>
            <a:spLocks noGrp="1"/>
          </p:cNvSpPr>
          <p:nvPr>
            <p:ph type="sldNum" sz="quarter" idx="10"/>
          </p:nvPr>
        </p:nvSpPr>
        <p:spPr/>
        <p:txBody>
          <a:bodyPr/>
          <a:lstStyle/>
          <a:p>
            <a:fld id="{7320D120-4707-426F-9B85-873E256A6635}" type="slidenum">
              <a:rPr lang="zh-TW" altLang="en-US" smtClean="0"/>
              <a:pPr/>
              <a:t>36</a:t>
            </a:fld>
            <a:endParaRPr lang="zh-TW" altLang="en-US"/>
          </a:p>
        </p:txBody>
      </p:sp>
    </p:spTree>
    <p:extLst>
      <p:ext uri="{BB962C8B-B14F-4D97-AF65-F5344CB8AC3E}">
        <p14:creationId xmlns:p14="http://schemas.microsoft.com/office/powerpoint/2010/main" val="383898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E2827-6437-D31C-C975-ECF26CCC62AA}"/>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83688439-EFA1-C651-64B0-8919C3DE830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0FF67587-0A0B-5C44-2F96-2CFB53C5A037}"/>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0AC0095F-9B14-D533-3280-A3F39CCB8C87}"/>
              </a:ext>
            </a:extLst>
          </p:cNvPr>
          <p:cNvSpPr>
            <a:spLocks noGrp="1"/>
          </p:cNvSpPr>
          <p:nvPr>
            <p:ph type="sldNum" sz="quarter" idx="10"/>
          </p:nvPr>
        </p:nvSpPr>
        <p:spPr/>
        <p:txBody>
          <a:bodyPr/>
          <a:lstStyle/>
          <a:p>
            <a:fld id="{7320D120-4707-426F-9B85-873E256A6635}" type="slidenum">
              <a:rPr lang="zh-TW" altLang="en-US" smtClean="0"/>
              <a:pPr/>
              <a:t>46</a:t>
            </a:fld>
            <a:endParaRPr lang="zh-TW" altLang="en-US"/>
          </a:p>
        </p:txBody>
      </p:sp>
    </p:spTree>
    <p:extLst>
      <p:ext uri="{BB962C8B-B14F-4D97-AF65-F5344CB8AC3E}">
        <p14:creationId xmlns:p14="http://schemas.microsoft.com/office/powerpoint/2010/main" val="164365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3D64-8E3B-EE04-B349-6F9BC11ACE04}"/>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A8B2B621-9BDF-C07F-BFE3-E4FF86E6194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A432BDF6-EF4A-EFF8-5277-064ABC62C765}"/>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0AD35A6A-A6C6-FD05-99BC-D8B277BD7F7B}"/>
              </a:ext>
            </a:extLst>
          </p:cNvPr>
          <p:cNvSpPr>
            <a:spLocks noGrp="1"/>
          </p:cNvSpPr>
          <p:nvPr>
            <p:ph type="sldNum" sz="quarter" idx="10"/>
          </p:nvPr>
        </p:nvSpPr>
        <p:spPr/>
        <p:txBody>
          <a:bodyPr/>
          <a:lstStyle/>
          <a:p>
            <a:fld id="{7320D120-4707-426F-9B85-873E256A6635}" type="slidenum">
              <a:rPr lang="zh-TW" altLang="en-US" smtClean="0"/>
              <a:pPr/>
              <a:t>48</a:t>
            </a:fld>
            <a:endParaRPr lang="zh-TW" altLang="en-US"/>
          </a:p>
        </p:txBody>
      </p:sp>
    </p:spTree>
    <p:extLst>
      <p:ext uri="{BB962C8B-B14F-4D97-AF65-F5344CB8AC3E}">
        <p14:creationId xmlns:p14="http://schemas.microsoft.com/office/powerpoint/2010/main" val="177448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4866F-6C9B-F64A-9545-B262169D7EC2}"/>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E292B4A2-EDC0-490A-92C8-6EA5CDE720FC}"/>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47AAC0B-AE5F-75A9-03E5-CEDA54CE7A13}"/>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D296FBE1-B232-96AA-6FD7-614D806F18E0}"/>
              </a:ext>
            </a:extLst>
          </p:cNvPr>
          <p:cNvSpPr>
            <a:spLocks noGrp="1"/>
          </p:cNvSpPr>
          <p:nvPr>
            <p:ph type="sldNum" sz="quarter" idx="10"/>
          </p:nvPr>
        </p:nvSpPr>
        <p:spPr/>
        <p:txBody>
          <a:bodyPr/>
          <a:lstStyle/>
          <a:p>
            <a:fld id="{7320D120-4707-426F-9B85-873E256A6635}" type="slidenum">
              <a:rPr lang="zh-TW" altLang="en-US" smtClean="0"/>
              <a:pPr/>
              <a:t>3</a:t>
            </a:fld>
            <a:endParaRPr lang="zh-TW" altLang="en-US"/>
          </a:p>
        </p:txBody>
      </p:sp>
    </p:spTree>
    <p:extLst>
      <p:ext uri="{BB962C8B-B14F-4D97-AF65-F5344CB8AC3E}">
        <p14:creationId xmlns:p14="http://schemas.microsoft.com/office/powerpoint/2010/main" val="372371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AE67-5B86-2F4E-CF6E-31CFC7FAC02B}"/>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4CD3A81E-0926-6A91-4F6F-893C35B4655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37540384-E1D6-D90F-8F19-D51F8BCA54B6}"/>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2206DD69-9450-53E8-5DD0-9886AFE473C7}"/>
              </a:ext>
            </a:extLst>
          </p:cNvPr>
          <p:cNvSpPr>
            <a:spLocks noGrp="1"/>
          </p:cNvSpPr>
          <p:nvPr>
            <p:ph type="sldNum" sz="quarter" idx="10"/>
          </p:nvPr>
        </p:nvSpPr>
        <p:spPr/>
        <p:txBody>
          <a:bodyPr/>
          <a:lstStyle/>
          <a:p>
            <a:fld id="{7320D120-4707-426F-9B85-873E256A6635}" type="slidenum">
              <a:rPr lang="zh-TW" altLang="en-US" smtClean="0"/>
              <a:pPr/>
              <a:t>7</a:t>
            </a:fld>
            <a:endParaRPr lang="zh-TW" altLang="en-US"/>
          </a:p>
        </p:txBody>
      </p:sp>
    </p:spTree>
    <p:extLst>
      <p:ext uri="{BB962C8B-B14F-4D97-AF65-F5344CB8AC3E}">
        <p14:creationId xmlns:p14="http://schemas.microsoft.com/office/powerpoint/2010/main" val="299607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6E749-BB24-1970-827B-F05C3D3B4850}"/>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CEF3FC65-919B-A0B0-B8BD-970DDDC3E09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866E9CED-CCB9-BC59-E099-621A1E956447}"/>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632443A1-F494-58DA-6907-3A154D875DEF}"/>
              </a:ext>
            </a:extLst>
          </p:cNvPr>
          <p:cNvSpPr>
            <a:spLocks noGrp="1"/>
          </p:cNvSpPr>
          <p:nvPr>
            <p:ph type="sldNum" sz="quarter" idx="10"/>
          </p:nvPr>
        </p:nvSpPr>
        <p:spPr/>
        <p:txBody>
          <a:bodyPr/>
          <a:lstStyle/>
          <a:p>
            <a:fld id="{7320D120-4707-426F-9B85-873E256A6635}" type="slidenum">
              <a:rPr lang="zh-TW" altLang="en-US" smtClean="0"/>
              <a:pPr/>
              <a:t>12</a:t>
            </a:fld>
            <a:endParaRPr lang="zh-TW" altLang="en-US"/>
          </a:p>
        </p:txBody>
      </p:sp>
    </p:spTree>
    <p:extLst>
      <p:ext uri="{BB962C8B-B14F-4D97-AF65-F5344CB8AC3E}">
        <p14:creationId xmlns:p14="http://schemas.microsoft.com/office/powerpoint/2010/main" val="100456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6519D-6671-DCF0-86BD-20A475C57172}"/>
            </a:ext>
          </a:extLst>
        </p:cNvPr>
        <p:cNvGrpSpPr/>
        <p:nvPr/>
      </p:nvGrpSpPr>
      <p:grpSpPr>
        <a:xfrm>
          <a:off x="0" y="0"/>
          <a:ext cx="0" cy="0"/>
          <a:chOff x="0" y="0"/>
          <a:chExt cx="0" cy="0"/>
        </a:xfrm>
      </p:grpSpPr>
      <p:sp>
        <p:nvSpPr>
          <p:cNvPr id="2" name="投影片圖像版面配置區 1">
            <a:extLst>
              <a:ext uri="{FF2B5EF4-FFF2-40B4-BE49-F238E27FC236}">
                <a16:creationId xmlns:a16="http://schemas.microsoft.com/office/drawing/2014/main" id="{E127AB83-BE8C-0132-116C-AA23372EB72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CEA7845-2C40-2F54-3CBE-FA0894BC4033}"/>
              </a:ext>
            </a:extLst>
          </p:cNvPr>
          <p:cNvSpPr>
            <a:spLocks noGrp="1"/>
          </p:cNvSpPr>
          <p:nvPr>
            <p:ph type="body" idx="1"/>
          </p:nvPr>
        </p:nvSpPr>
        <p:spPr/>
        <p:txBody>
          <a:bodyPr>
            <a:normAutofit/>
          </a:bodyPr>
          <a:lstStyle/>
          <a:p>
            <a:endParaRPr lang="zh-TW" altLang="en-US"/>
          </a:p>
        </p:txBody>
      </p:sp>
      <p:sp>
        <p:nvSpPr>
          <p:cNvPr id="4" name="投影片編號版面配置區 3">
            <a:extLst>
              <a:ext uri="{FF2B5EF4-FFF2-40B4-BE49-F238E27FC236}">
                <a16:creationId xmlns:a16="http://schemas.microsoft.com/office/drawing/2014/main" id="{9558CC65-D18E-17BF-6EFA-EA82E304F9F2}"/>
              </a:ext>
            </a:extLst>
          </p:cNvPr>
          <p:cNvSpPr>
            <a:spLocks noGrp="1"/>
          </p:cNvSpPr>
          <p:nvPr>
            <p:ph type="sldNum" sz="quarter" idx="10"/>
          </p:nvPr>
        </p:nvSpPr>
        <p:spPr/>
        <p:txBody>
          <a:bodyPr/>
          <a:lstStyle/>
          <a:p>
            <a:fld id="{7320D120-4707-426F-9B85-873E256A6635}" type="slidenum">
              <a:rPr lang="zh-TW" altLang="en-US" smtClean="0"/>
              <a:pPr/>
              <a:t>13</a:t>
            </a:fld>
            <a:endParaRPr lang="zh-TW" altLang="en-US"/>
          </a:p>
        </p:txBody>
      </p:sp>
    </p:spTree>
    <p:extLst>
      <p:ext uri="{BB962C8B-B14F-4D97-AF65-F5344CB8AC3E}">
        <p14:creationId xmlns:p14="http://schemas.microsoft.com/office/powerpoint/2010/main" val="24665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1D5518-E2B7-47D3-A483-775D39982443}" type="slidenum">
              <a:rPr lang="zh-TW" altLang="en-US" smtClean="0"/>
              <a:t>15</a:t>
            </a:fld>
            <a:endParaRPr lang="zh-TW" altLang="en-US"/>
          </a:p>
        </p:txBody>
      </p:sp>
    </p:spTree>
    <p:extLst>
      <p:ext uri="{BB962C8B-B14F-4D97-AF65-F5344CB8AC3E}">
        <p14:creationId xmlns:p14="http://schemas.microsoft.com/office/powerpoint/2010/main" val="136659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F88F-C9CA-B768-4AF0-0F9E86A49D8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0F83405-6540-5E27-2BFF-FE12A39D04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95EBF2-12B1-E2A3-1A3C-29166D2E2ADB}"/>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0E975BB-C620-8BF3-2E45-65D9661287FD}"/>
              </a:ext>
            </a:extLst>
          </p:cNvPr>
          <p:cNvSpPr>
            <a:spLocks noGrp="1"/>
          </p:cNvSpPr>
          <p:nvPr>
            <p:ph type="sldNum" sz="quarter" idx="5"/>
          </p:nvPr>
        </p:nvSpPr>
        <p:spPr/>
        <p:txBody>
          <a:bodyPr/>
          <a:lstStyle/>
          <a:p>
            <a:fld id="{B11D5518-E2B7-47D3-A483-775D39982443}" type="slidenum">
              <a:rPr lang="zh-TW" altLang="en-US" smtClean="0"/>
              <a:t>16</a:t>
            </a:fld>
            <a:endParaRPr lang="zh-TW" altLang="en-US"/>
          </a:p>
        </p:txBody>
      </p:sp>
    </p:spTree>
    <p:extLst>
      <p:ext uri="{BB962C8B-B14F-4D97-AF65-F5344CB8AC3E}">
        <p14:creationId xmlns:p14="http://schemas.microsoft.com/office/powerpoint/2010/main" val="48061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5B939-CD71-4401-4AB8-4E475CBF5F3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0245461-1BC2-5408-1D56-AD40C4302DD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AC38F74-8333-85FC-AE5A-C78B2A4DF70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48345BD-A5FE-0389-5E20-91D8E31F5AFE}"/>
              </a:ext>
            </a:extLst>
          </p:cNvPr>
          <p:cNvSpPr>
            <a:spLocks noGrp="1"/>
          </p:cNvSpPr>
          <p:nvPr>
            <p:ph type="sldNum" sz="quarter" idx="5"/>
          </p:nvPr>
        </p:nvSpPr>
        <p:spPr/>
        <p:txBody>
          <a:bodyPr/>
          <a:lstStyle/>
          <a:p>
            <a:fld id="{B11D5518-E2B7-47D3-A483-775D39982443}" type="slidenum">
              <a:rPr lang="zh-TW" altLang="en-US" smtClean="0"/>
              <a:t>17</a:t>
            </a:fld>
            <a:endParaRPr lang="zh-TW" altLang="en-US"/>
          </a:p>
        </p:txBody>
      </p:sp>
    </p:spTree>
    <p:extLst>
      <p:ext uri="{BB962C8B-B14F-4D97-AF65-F5344CB8AC3E}">
        <p14:creationId xmlns:p14="http://schemas.microsoft.com/office/powerpoint/2010/main" val="365482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2B26B-B718-47F6-BD64-2836FBD327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299AAE2-E1DE-AE2F-BDE2-ED7FD6C8892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3E23C1B-03A9-CFE0-6BE1-3DFFB7E80E4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3C3D952-DBCD-C9DF-4174-0D3E113482A3}"/>
              </a:ext>
            </a:extLst>
          </p:cNvPr>
          <p:cNvSpPr>
            <a:spLocks noGrp="1"/>
          </p:cNvSpPr>
          <p:nvPr>
            <p:ph type="sldNum" sz="quarter" idx="5"/>
          </p:nvPr>
        </p:nvSpPr>
        <p:spPr/>
        <p:txBody>
          <a:bodyPr/>
          <a:lstStyle/>
          <a:p>
            <a:fld id="{B11D5518-E2B7-47D3-A483-775D39982443}" type="slidenum">
              <a:rPr lang="zh-TW" altLang="en-US" smtClean="0"/>
              <a:t>18</a:t>
            </a:fld>
            <a:endParaRPr lang="zh-TW" altLang="en-US"/>
          </a:p>
        </p:txBody>
      </p:sp>
    </p:spTree>
    <p:extLst>
      <p:ext uri="{BB962C8B-B14F-4D97-AF65-F5344CB8AC3E}">
        <p14:creationId xmlns:p14="http://schemas.microsoft.com/office/powerpoint/2010/main" val="184717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7">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3">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38483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5330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5186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9922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3"/>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4" indent="0" algn="ctr">
              <a:buNone/>
              <a:defRPr/>
            </a:lvl3pPr>
            <a:lvl4pPr marL="1371531" indent="0" algn="ctr">
              <a:buNone/>
              <a:defRPr/>
            </a:lvl4pPr>
            <a:lvl5pPr marL="1828709" indent="0" algn="ctr">
              <a:buNone/>
              <a:defRPr/>
            </a:lvl5pPr>
            <a:lvl6pPr marL="2285886" indent="0" algn="ctr">
              <a:buNone/>
              <a:defRPr/>
            </a:lvl6pPr>
            <a:lvl7pPr marL="2743063" indent="0" algn="ctr">
              <a:buNone/>
              <a:defRPr/>
            </a:lvl7pPr>
            <a:lvl8pPr marL="3200240" indent="0" algn="ctr">
              <a:buNone/>
              <a:defRPr/>
            </a:lvl8pPr>
            <a:lvl9pPr marL="3657417"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14994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7986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028393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56343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86378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177555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99843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7"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3"/>
            </a:lvl1pPr>
            <a:lvl2pPr marL="457177" indent="0">
              <a:buNone/>
              <a:defRPr sz="1801"/>
            </a:lvl2pPr>
            <a:lvl3pPr marL="914354" indent="0">
              <a:buNone/>
              <a:defRPr sz="1600"/>
            </a:lvl3pPr>
            <a:lvl4pPr marL="1371531" indent="0">
              <a:buNone/>
              <a:defRPr sz="1401"/>
            </a:lvl4pPr>
            <a:lvl5pPr marL="1828709" indent="0">
              <a:buNone/>
              <a:defRPr sz="1401"/>
            </a:lvl5pPr>
            <a:lvl6pPr marL="2285886" indent="0">
              <a:buNone/>
              <a:defRPr sz="1401"/>
            </a:lvl6pPr>
            <a:lvl7pPr marL="2743063" indent="0">
              <a:buNone/>
              <a:defRPr sz="1401"/>
            </a:lvl7pPr>
            <a:lvl8pPr marL="3200240" indent="0">
              <a:buNone/>
              <a:defRPr sz="1401"/>
            </a:lvl8pPr>
            <a:lvl9pPr marL="3657417" indent="0">
              <a:buNone/>
              <a:defRPr sz="140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71603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38862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01853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307962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274827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7273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3"/>
            </a:lvl1pPr>
            <a:lvl2pPr>
              <a:defRPr sz="3200"/>
            </a:lvl2pPr>
            <a:lvl3pPr>
              <a:defRPr sz="2400"/>
            </a:lvl3pPr>
            <a:lvl4pPr>
              <a:defRPr sz="2133"/>
            </a:lvl4pPr>
            <a:lvl5pPr>
              <a:defRPr sz="2133"/>
            </a:lvl5pPr>
            <a:lvl6pPr>
              <a:defRPr sz="1801"/>
            </a:lvl6pPr>
            <a:lvl7pPr>
              <a:defRPr sz="1801"/>
            </a:lvl7pPr>
            <a:lvl8pPr>
              <a:defRPr sz="1801"/>
            </a:lvl8pPr>
            <a:lvl9pPr>
              <a:defRPr sz="180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649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7"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7"/>
            </a:lvl1pPr>
            <a:lvl2pPr>
              <a:defRPr sz="2133"/>
            </a:lvl2pPr>
            <a:lvl3pPr>
              <a:defRPr sz="1867"/>
            </a:lvl3pPr>
            <a:lvl4pPr>
              <a:defRPr sz="1867"/>
            </a:lvl4pPr>
            <a:lvl5pPr>
              <a:defRPr sz="1867"/>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37794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03070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6331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8504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12565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73676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12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801">
              <a:ea typeface="新細明體"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hool of Data Science</a:t>
              </a:r>
              <a:endParaRPr lang="zh-TW" altLang="zh-TW" sz="1000" kern="100" dirty="0">
                <a:solidFill>
                  <a:schemeClr val="bg1"/>
                </a:solidFill>
                <a:latin typeface="Calibri" panose="020F0502020204030204" pitchFamily="34" charset="0"/>
                <a:ea typeface="新細明體" panose="02020500000000000000" pitchFamily="18" charset="-120"/>
                <a:cs typeface="Times New Roman" panose="02020603050405020304" pitchFamily="18" charset="0"/>
              </a:endParaRPr>
            </a:p>
          </p:txBody>
        </p:sp>
      </p:grpSp>
    </p:spTree>
    <p:extLst>
      <p:ext uri="{BB962C8B-B14F-4D97-AF65-F5344CB8AC3E}">
        <p14:creationId xmlns:p14="http://schemas.microsoft.com/office/powerpoint/2010/main" val="156623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177" algn="l" rtl="0" eaLnBrk="1" fontAlgn="base" hangingPunct="1">
        <a:spcBef>
          <a:spcPct val="0"/>
        </a:spcBef>
        <a:spcAft>
          <a:spcPct val="0"/>
        </a:spcAft>
        <a:defRPr kumimoji="1" sz="3001" b="1">
          <a:solidFill>
            <a:schemeClr val="tx2"/>
          </a:solidFill>
          <a:latin typeface="MS Sans Serif"/>
          <a:ea typeface="MS Sans Serif"/>
          <a:cs typeface="MS Sans Serif"/>
        </a:defRPr>
      </a:lvl6pPr>
      <a:lvl7pPr marL="914354" algn="l" rtl="0" eaLnBrk="1" fontAlgn="base" hangingPunct="1">
        <a:spcBef>
          <a:spcPct val="0"/>
        </a:spcBef>
        <a:spcAft>
          <a:spcPct val="0"/>
        </a:spcAft>
        <a:defRPr kumimoji="1" sz="3001" b="1">
          <a:solidFill>
            <a:schemeClr val="tx2"/>
          </a:solidFill>
          <a:latin typeface="MS Sans Serif"/>
          <a:ea typeface="MS Sans Serif"/>
          <a:cs typeface="MS Sans Serif"/>
        </a:defRPr>
      </a:lvl7pPr>
      <a:lvl8pPr marL="1371531" algn="l" rtl="0" eaLnBrk="1" fontAlgn="base" hangingPunct="1">
        <a:spcBef>
          <a:spcPct val="0"/>
        </a:spcBef>
        <a:spcAft>
          <a:spcPct val="0"/>
        </a:spcAft>
        <a:defRPr kumimoji="1" sz="3001" b="1">
          <a:solidFill>
            <a:schemeClr val="tx2"/>
          </a:solidFill>
          <a:latin typeface="MS Sans Serif"/>
          <a:ea typeface="MS Sans Serif"/>
          <a:cs typeface="MS Sans Serif"/>
        </a:defRPr>
      </a:lvl8pPr>
      <a:lvl9pPr marL="1828709" algn="l" rtl="0" eaLnBrk="1" fontAlgn="base" hangingPunct="1">
        <a:spcBef>
          <a:spcPct val="0"/>
        </a:spcBef>
        <a:spcAft>
          <a:spcPct val="0"/>
        </a:spcAft>
        <a:defRPr kumimoji="1" sz="3001" b="1">
          <a:solidFill>
            <a:schemeClr val="tx2"/>
          </a:solidFill>
          <a:latin typeface="MS Sans Serif"/>
          <a:ea typeface="MS Sans Serif"/>
          <a:cs typeface="MS Sans Serif"/>
        </a:defRPr>
      </a:lvl9pPr>
    </p:titleStyle>
    <p:body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400">
          <a:solidFill>
            <a:schemeClr val="tx1"/>
          </a:solidFill>
          <a:latin typeface="+mn-lt"/>
          <a:ea typeface="+mn-ea"/>
        </a:defRPr>
      </a:lvl3pPr>
      <a:lvl4pPr marL="1600121" indent="-228589" algn="l" rtl="0" eaLnBrk="1" fontAlgn="base" hangingPunct="1">
        <a:spcBef>
          <a:spcPct val="20000"/>
        </a:spcBef>
        <a:spcAft>
          <a:spcPct val="0"/>
        </a:spcAft>
        <a:buChar char="–"/>
        <a:defRPr kumimoji="1" sz="2000">
          <a:solidFill>
            <a:schemeClr val="tx1"/>
          </a:solidFill>
          <a:latin typeface="+mn-lt"/>
          <a:ea typeface="+mn-ea"/>
        </a:defRPr>
      </a:lvl4pPr>
      <a:lvl5pPr marL="2057298" indent="-228589" algn="l" rtl="0" eaLnBrk="1" fontAlgn="base" hangingPunct="1">
        <a:spcBef>
          <a:spcPct val="20000"/>
        </a:spcBef>
        <a:spcAft>
          <a:spcPct val="0"/>
        </a:spcAft>
        <a:buChar char="»"/>
        <a:defRPr kumimoji="1" sz="2000">
          <a:solidFill>
            <a:schemeClr val="tx1"/>
          </a:solidFill>
          <a:latin typeface="+mn-lt"/>
          <a:ea typeface="+mn-ea"/>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extLst>
      <p:ext uri="{BB962C8B-B14F-4D97-AF65-F5344CB8AC3E}">
        <p14:creationId xmlns:p14="http://schemas.microsoft.com/office/powerpoint/2010/main" val="3456871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471" y="1406845"/>
            <a:ext cx="11396871" cy="1882455"/>
          </a:xfrm>
        </p:spPr>
        <p:txBody>
          <a:bodyPr/>
          <a:lstStyle/>
          <a:p>
            <a:pPr algn="ctr"/>
            <a:r>
              <a:rPr lang="en-US" altLang="zh-CN" sz="3600" dirty="0"/>
              <a:t>Scaling Graph Neural Networks: Innovations in Distributed and Decentralized Training for Billion-Scale Graphs</a:t>
            </a:r>
            <a:br>
              <a:rPr lang="en-US" altLang="zh-CN" sz="4400" dirty="0"/>
            </a:br>
            <a:br>
              <a:rPr lang="en-US" altLang="zh-CN" sz="4800" dirty="0">
                <a:effectLst>
                  <a:outerShdw blurRad="38100" dist="38100" dir="2700000" algn="tl">
                    <a:srgbClr val="000000">
                      <a:alpha val="43137"/>
                    </a:srgbClr>
                  </a:outerShdw>
                </a:effectLst>
              </a:rPr>
            </a:br>
            <a:r>
              <a:rPr lang="en-US" altLang="zh-CN" sz="3200" b="0" dirty="0">
                <a:effectLst>
                  <a:outerShdw blurRad="38100" dist="38100" dir="2700000" algn="tl">
                    <a:srgbClr val="000000">
                      <a:alpha val="43137"/>
                    </a:srgbClr>
                  </a:outerShdw>
                </a:effectLst>
              </a:rPr>
              <a:t>2024.11.28</a:t>
            </a:r>
            <a:endParaRPr lang="zh-TW" altLang="en-US" sz="3200"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3855632"/>
            <a:ext cx="8534400" cy="1882455"/>
          </a:xfrm>
        </p:spPr>
        <p:txBody>
          <a:bodyPr/>
          <a:lstStyle/>
          <a:p>
            <a:r>
              <a:rPr lang="en-US" altLang="zh-CN" sz="3200" dirty="0" err="1">
                <a:effectLst>
                  <a:outerShdw blurRad="38100" dist="38100" dir="2700000" algn="tl">
                    <a:srgbClr val="000000">
                      <a:alpha val="43137"/>
                    </a:srgbClr>
                  </a:outerShdw>
                </a:effectLst>
              </a:rPr>
              <a:t>Yuayang</a:t>
            </a:r>
            <a:r>
              <a:rPr lang="en-US" altLang="zh-CN" sz="3200" dirty="0">
                <a:effectLst>
                  <a:outerShdw blurRad="38100" dist="38100" dir="2700000" algn="tl">
                    <a:srgbClr val="000000">
                      <a:alpha val="43137"/>
                    </a:srgbClr>
                  </a:outerShdw>
                </a:effectLst>
              </a:rPr>
              <a:t> Liang</a:t>
            </a: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773D3-3C62-5D30-D872-54ABA7CE4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0F173-B4CB-DA13-D29A-D8E5EF279624}"/>
              </a:ext>
            </a:extLst>
          </p:cNvPr>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Background &amp; Motivation (3/4)</a:t>
            </a:r>
            <a:endParaRPr lang="en-US" dirty="0">
              <a:ea typeface="Calibri" panose="020F0502020204030204" pitchFamily="34" charset="0"/>
              <a:cs typeface="Calibri" panose="020F0502020204030204" pitchFamily="34" charset="0"/>
            </a:endParaRPr>
          </a:p>
        </p:txBody>
      </p:sp>
      <p:sp>
        <p:nvSpPr>
          <p:cNvPr id="4" name="灯片编号占位符 1">
            <a:extLst>
              <a:ext uri="{FF2B5EF4-FFF2-40B4-BE49-F238E27FC236}">
                <a16:creationId xmlns:a16="http://schemas.microsoft.com/office/drawing/2014/main" id="{E2896EBD-5056-945F-B155-C5A043A24A41}"/>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10</a:t>
            </a:fld>
            <a:endParaRPr lang="zh-TW" altLang="en-US"/>
          </a:p>
        </p:txBody>
      </p:sp>
      <p:sp>
        <p:nvSpPr>
          <p:cNvPr id="3" name="内容占位符 5">
            <a:extLst>
              <a:ext uri="{FF2B5EF4-FFF2-40B4-BE49-F238E27FC236}">
                <a16:creationId xmlns:a16="http://schemas.microsoft.com/office/drawing/2014/main" id="{5243712C-2C33-90AC-77EB-373B201BD294}"/>
              </a:ext>
            </a:extLst>
          </p:cNvPr>
          <p:cNvSpPr txBox="1">
            <a:spLocks/>
          </p:cNvSpPr>
          <p:nvPr/>
        </p:nvSpPr>
        <p:spPr bwMode="auto">
          <a:xfrm>
            <a:off x="624994" y="1125537"/>
            <a:ext cx="9876465"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Solution: Distributed Mini-batch Training</a:t>
            </a:r>
          </a:p>
          <a:p>
            <a:pPr marL="457176" lvl="1" indent="0">
              <a:buNone/>
            </a:pPr>
            <a:endParaRPr lang="en-US" altLang="zh-CN" sz="2000" dirty="0">
              <a:latin typeface="Times New Roman" panose="02020603050405020304" pitchFamily="18" charset="0"/>
              <a:cs typeface="Times New Roman" panose="02020603050405020304" pitchFamily="18" charset="0"/>
            </a:endParaRPr>
          </a:p>
          <a:p>
            <a:endParaRPr lang="en-US" altLang="zh-CN" sz="2000" kern="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E36540DA-DBFF-4673-B088-165C0AE6E6FF}"/>
              </a:ext>
            </a:extLst>
          </p:cNvPr>
          <p:cNvPicPr>
            <a:picLocks noChangeAspect="1"/>
          </p:cNvPicPr>
          <p:nvPr/>
        </p:nvPicPr>
        <p:blipFill>
          <a:blip r:embed="rId2"/>
          <a:stretch>
            <a:fillRect/>
          </a:stretch>
        </p:blipFill>
        <p:spPr>
          <a:xfrm>
            <a:off x="2336800" y="1688280"/>
            <a:ext cx="6675632" cy="4263916"/>
          </a:xfrm>
          <a:prstGeom prst="rect">
            <a:avLst/>
          </a:prstGeom>
        </p:spPr>
      </p:pic>
    </p:spTree>
    <p:extLst>
      <p:ext uri="{BB962C8B-B14F-4D97-AF65-F5344CB8AC3E}">
        <p14:creationId xmlns:p14="http://schemas.microsoft.com/office/powerpoint/2010/main" val="906385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188A7-FB25-BB9F-6B3E-FE0DD83AC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490DD-49FD-EB8C-D96B-F3F1D98F3DF7}"/>
              </a:ext>
            </a:extLst>
          </p:cNvPr>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Background &amp; Motivation (4/4)</a:t>
            </a:r>
            <a:endParaRPr lang="en-US" dirty="0">
              <a:ea typeface="Calibri" panose="020F0502020204030204" pitchFamily="34" charset="0"/>
              <a:cs typeface="Calibri" panose="020F0502020204030204" pitchFamily="34" charset="0"/>
            </a:endParaRPr>
          </a:p>
        </p:txBody>
      </p:sp>
      <p:sp>
        <p:nvSpPr>
          <p:cNvPr id="4" name="灯片编号占位符 1">
            <a:extLst>
              <a:ext uri="{FF2B5EF4-FFF2-40B4-BE49-F238E27FC236}">
                <a16:creationId xmlns:a16="http://schemas.microsoft.com/office/drawing/2014/main" id="{E7D0FA29-A384-69D5-F0C9-E8C684657C0D}"/>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11</a:t>
            </a:fld>
            <a:endParaRPr lang="zh-TW" altLang="en-US"/>
          </a:p>
        </p:txBody>
      </p:sp>
      <p:sp>
        <p:nvSpPr>
          <p:cNvPr id="3" name="内容占位符 5">
            <a:extLst>
              <a:ext uri="{FF2B5EF4-FFF2-40B4-BE49-F238E27FC236}">
                <a16:creationId xmlns:a16="http://schemas.microsoft.com/office/drawing/2014/main" id="{678E2838-D3FB-5127-A356-BA1FB11A4551}"/>
              </a:ext>
            </a:extLst>
          </p:cNvPr>
          <p:cNvSpPr txBox="1">
            <a:spLocks/>
          </p:cNvSpPr>
          <p:nvPr/>
        </p:nvSpPr>
        <p:spPr bwMode="auto">
          <a:xfrm>
            <a:off x="624994" y="1125537"/>
            <a:ext cx="10163079"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New problem encountered:</a:t>
            </a:r>
          </a:p>
          <a:p>
            <a:pPr lvl="1"/>
            <a:r>
              <a:rPr lang="en-US" altLang="zh-CN" sz="2000" kern="0" dirty="0">
                <a:latin typeface="Times New Roman" panose="02020603050405020304" pitchFamily="18" charset="0"/>
                <a:cs typeface="Times New Roman" panose="02020603050405020304" pitchFamily="18" charset="0"/>
              </a:rPr>
              <a:t>Sampling phase takes most of time</a:t>
            </a:r>
            <a:r>
              <a:rPr lang="en-US" altLang="zh-CN" sz="1867" kern="0" dirty="0">
                <a:latin typeface="Times New Roman" panose="02020603050405020304" pitchFamily="18" charset="0"/>
                <a:cs typeface="Times New Roman" panose="02020603050405020304" pitchFamily="18" charset="0"/>
              </a:rPr>
              <a:t>.</a:t>
            </a:r>
          </a:p>
          <a:p>
            <a:pPr lvl="1"/>
            <a:r>
              <a:rPr lang="en-US" altLang="zh-CN" sz="2000" kern="0" dirty="0">
                <a:latin typeface="Times New Roman" panose="02020603050405020304" pitchFamily="18" charset="0"/>
                <a:cs typeface="Times New Roman" panose="02020603050405020304" pitchFamily="18" charset="0"/>
              </a:rPr>
              <a:t>Overhead of communication is large.</a:t>
            </a:r>
          </a:p>
          <a:p>
            <a:r>
              <a:rPr lang="en-US" altLang="zh-CN" sz="2533" kern="0" dirty="0">
                <a:latin typeface="Times New Roman" panose="02020603050405020304" pitchFamily="18" charset="0"/>
                <a:cs typeface="Times New Roman" panose="02020603050405020304" pitchFamily="18" charset="0"/>
              </a:rPr>
              <a:t>How to improve?</a:t>
            </a:r>
          </a:p>
          <a:p>
            <a:pPr lvl="1"/>
            <a:r>
              <a:rPr lang="en-US" altLang="zh-CN" sz="2000" kern="0" dirty="0">
                <a:latin typeface="Times New Roman" panose="02020603050405020304" pitchFamily="18" charset="0"/>
                <a:cs typeface="Times New Roman" panose="02020603050405020304" pitchFamily="18" charset="0"/>
              </a:rPr>
              <a:t>Better sampling strategy.</a:t>
            </a:r>
          </a:p>
          <a:p>
            <a:pPr lvl="1"/>
            <a:r>
              <a:rPr lang="en-US" altLang="zh-CN" sz="2000" kern="0" dirty="0">
                <a:latin typeface="Times New Roman" panose="02020603050405020304" pitchFamily="18" charset="0"/>
                <a:cs typeface="Times New Roman" panose="02020603050405020304" pitchFamily="18" charset="0"/>
              </a:rPr>
              <a:t>Better system structure design.</a:t>
            </a:r>
          </a:p>
          <a:p>
            <a:pPr lvl="1"/>
            <a:r>
              <a:rPr lang="en-US" altLang="zh-CN" sz="2000" kern="0" dirty="0">
                <a:latin typeface="Times New Roman" panose="02020603050405020304" pitchFamily="18" charset="0"/>
                <a:cs typeface="Times New Roman" panose="02020603050405020304" pitchFamily="18" charset="0"/>
              </a:rPr>
              <a:t>Other solutions…</a:t>
            </a:r>
            <a:endParaRPr lang="en-US" altLang="zh-CN" sz="2000" dirty="0">
              <a:latin typeface="Times New Roman" panose="02020603050405020304" pitchFamily="18" charset="0"/>
              <a:cs typeface="Times New Roman" panose="02020603050405020304" pitchFamily="18" charset="0"/>
            </a:endParaRPr>
          </a:p>
          <a:p>
            <a:endParaRPr lang="en-US" altLang="zh-CN" sz="2000" kern="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D9B2F8DE-106A-BEAF-EFC7-4BD0D85E8F09}"/>
              </a:ext>
            </a:extLst>
          </p:cNvPr>
          <p:cNvPicPr>
            <a:picLocks noChangeAspect="1"/>
          </p:cNvPicPr>
          <p:nvPr/>
        </p:nvPicPr>
        <p:blipFill>
          <a:blip r:embed="rId2"/>
          <a:stretch>
            <a:fillRect/>
          </a:stretch>
        </p:blipFill>
        <p:spPr>
          <a:xfrm>
            <a:off x="5991792" y="2545550"/>
            <a:ext cx="5575214" cy="3186913"/>
          </a:xfrm>
          <a:prstGeom prst="rect">
            <a:avLst/>
          </a:prstGeom>
        </p:spPr>
      </p:pic>
    </p:spTree>
    <p:extLst>
      <p:ext uri="{BB962C8B-B14F-4D97-AF65-F5344CB8AC3E}">
        <p14:creationId xmlns:p14="http://schemas.microsoft.com/office/powerpoint/2010/main" val="310456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1DF69-128E-8159-6441-DEFF8E5163E7}"/>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9ED9CD4-BA7F-12C8-5BDD-DF2A0EA0C5C5}"/>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636C44CE-28F3-9892-3537-6D037D976015}"/>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solidFill>
                  <a:srgbClr val="FF0000"/>
                </a:solidFill>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solidFill>
                  <a:srgbClr val="FF0000"/>
                </a:solidFill>
                <a:latin typeface="Times New Roman" panose="02020603050405020304" pitchFamily="18" charset="0"/>
                <a:cs typeface="Times New Roman" panose="02020603050405020304" pitchFamily="18" charset="0"/>
              </a:rPr>
              <a:t>DistDGL</a:t>
            </a:r>
            <a:r>
              <a:rPr lang="en-US" altLang="zh-CN" sz="2400" dirty="0">
                <a:solidFill>
                  <a:srgbClr val="FF0000"/>
                </a:solidFill>
                <a:latin typeface="Times New Roman" panose="02020603050405020304" pitchFamily="18" charset="0"/>
                <a:cs typeface="Times New Roman" panose="02020603050405020304" pitchFamily="18" charset="0"/>
              </a:rPr>
              <a:t> (10 min)</a:t>
            </a:r>
          </a:p>
          <a:p>
            <a:pPr lvl="1"/>
            <a:r>
              <a:rPr lang="en-US" altLang="zh-CN" sz="2400" dirty="0" err="1">
                <a:solidFill>
                  <a:srgbClr val="FF0000"/>
                </a:solidFill>
                <a:latin typeface="Times New Roman" panose="02020603050405020304" pitchFamily="18" charset="0"/>
                <a:cs typeface="Times New Roman" panose="02020603050405020304" pitchFamily="18" charset="0"/>
              </a:rPr>
              <a:t>ByteGNN</a:t>
            </a:r>
            <a:r>
              <a:rPr lang="en-US" altLang="zh-CN" sz="2400" dirty="0">
                <a:solidFill>
                  <a:srgbClr val="FF0000"/>
                </a:solidFill>
                <a:latin typeface="Times New Roman" panose="02020603050405020304" pitchFamily="18" charset="0"/>
                <a:cs typeface="Times New Roman" panose="02020603050405020304" pitchFamily="18" charset="0"/>
              </a:rPr>
              <a:t> (10 min)</a:t>
            </a:r>
          </a:p>
          <a:p>
            <a:pPr lvl="1"/>
            <a:r>
              <a:rPr lang="en-US" altLang="zh-CN" sz="2400" dirty="0">
                <a:solidFill>
                  <a:srgbClr val="FF0000"/>
                </a:solidFill>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FBCCB22E-2B32-15D0-8604-EB8B234C26D5}"/>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12</a:t>
            </a:fld>
            <a:endParaRPr lang="zh-TW" altLang="en-US"/>
          </a:p>
        </p:txBody>
      </p:sp>
    </p:spTree>
    <p:extLst>
      <p:ext uri="{BB962C8B-B14F-4D97-AF65-F5344CB8AC3E}">
        <p14:creationId xmlns:p14="http://schemas.microsoft.com/office/powerpoint/2010/main" val="65902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E8643-9C9C-01D8-D834-7B8CE8168D4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012295D-6E5A-2823-6167-62BD3C855E65}"/>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0613EF1A-F13A-F328-E7EB-D2FC41513D1C}"/>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solidFill>
                  <a:srgbClr val="FF0000"/>
                </a:solidFill>
                <a:latin typeface="Times New Roman" panose="02020603050405020304" pitchFamily="18" charset="0"/>
                <a:cs typeface="Times New Roman" panose="02020603050405020304" pitchFamily="18" charset="0"/>
              </a:rPr>
              <a:t>DistDGL</a:t>
            </a:r>
            <a:r>
              <a:rPr lang="en-US" altLang="zh-CN" sz="2400" dirty="0">
                <a:solidFill>
                  <a:srgbClr val="FF0000"/>
                </a:solidFill>
                <a:latin typeface="Times New Roman" panose="02020603050405020304" pitchFamily="18" charset="0"/>
                <a:cs typeface="Times New Roman" panose="02020603050405020304" pitchFamily="18" charset="0"/>
              </a:rPr>
              <a:t> (10 min)</a:t>
            </a:r>
          </a:p>
          <a:p>
            <a:pPr lvl="1"/>
            <a:r>
              <a:rPr lang="en-US" altLang="zh-CN" sz="2400" dirty="0" err="1">
                <a:latin typeface="Times New Roman" panose="02020603050405020304" pitchFamily="18" charset="0"/>
                <a:cs typeface="Times New Roman" panose="02020603050405020304" pitchFamily="18" charset="0"/>
              </a:rPr>
              <a:t>ByteGNN</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6952969A-6149-7BCA-29BB-922389299E5A}"/>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13</a:t>
            </a:fld>
            <a:endParaRPr lang="zh-TW" altLang="en-US"/>
          </a:p>
        </p:txBody>
      </p:sp>
    </p:spTree>
    <p:extLst>
      <p:ext uri="{BB962C8B-B14F-4D97-AF65-F5344CB8AC3E}">
        <p14:creationId xmlns:p14="http://schemas.microsoft.com/office/powerpoint/2010/main" val="238924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337A3A8-A18E-BA84-C43F-B25DFE84EE7B}"/>
              </a:ext>
            </a:extLst>
          </p:cNvPr>
          <p:cNvSpPr>
            <a:spLocks noGrp="1"/>
          </p:cNvSpPr>
          <p:nvPr>
            <p:ph type="title"/>
          </p:nvPr>
        </p:nvSpPr>
        <p:spPr/>
        <p:txBody>
          <a:bodyPr/>
          <a:lstStyle/>
          <a:p>
            <a:r>
              <a:rPr lang="en-US" altLang="zh-CN" dirty="0" err="1"/>
              <a:t>DistDGL</a:t>
            </a:r>
            <a:r>
              <a:rPr lang="en-US" altLang="zh-CN" dirty="0"/>
              <a:t> (1/6)</a:t>
            </a:r>
            <a:endParaRPr lang="zh-CN" altLang="en-US" dirty="0"/>
          </a:p>
        </p:txBody>
      </p:sp>
      <p:sp>
        <p:nvSpPr>
          <p:cNvPr id="4" name="灯片编号占位符 3">
            <a:extLst>
              <a:ext uri="{FF2B5EF4-FFF2-40B4-BE49-F238E27FC236}">
                <a16:creationId xmlns:a16="http://schemas.microsoft.com/office/drawing/2014/main" id="{4EC4D0DB-67CF-0B9C-BF5F-9682768896ED}"/>
              </a:ext>
            </a:extLst>
          </p:cNvPr>
          <p:cNvSpPr>
            <a:spLocks noGrp="1"/>
          </p:cNvSpPr>
          <p:nvPr>
            <p:ph type="sldNum" sz="quarter" idx="10"/>
          </p:nvPr>
        </p:nvSpPr>
        <p:spPr/>
        <p:txBody>
          <a:bodyPr/>
          <a:lstStyle/>
          <a:p>
            <a:fld id="{D9B6BDF2-6896-4B98-8776-C18582F63BA5}" type="slidenum">
              <a:rPr lang="zh-TW" altLang="en-US" smtClean="0"/>
              <a:pPr/>
              <a:t>14</a:t>
            </a:fld>
            <a:endParaRPr lang="zh-TW" altLang="en-US"/>
          </a:p>
        </p:txBody>
      </p:sp>
      <p:pic>
        <p:nvPicPr>
          <p:cNvPr id="8" name="图片 7">
            <a:extLst>
              <a:ext uri="{FF2B5EF4-FFF2-40B4-BE49-F238E27FC236}">
                <a16:creationId xmlns:a16="http://schemas.microsoft.com/office/drawing/2014/main" id="{85334230-E921-1953-6AAA-DDAD70017E65}"/>
              </a:ext>
            </a:extLst>
          </p:cNvPr>
          <p:cNvPicPr>
            <a:picLocks noChangeAspect="1"/>
          </p:cNvPicPr>
          <p:nvPr/>
        </p:nvPicPr>
        <p:blipFill>
          <a:blip r:embed="rId2"/>
          <a:stretch>
            <a:fillRect/>
          </a:stretch>
        </p:blipFill>
        <p:spPr>
          <a:xfrm>
            <a:off x="6281980" y="1477200"/>
            <a:ext cx="5183104" cy="4192524"/>
          </a:xfrm>
          <a:prstGeom prst="rect">
            <a:avLst/>
          </a:prstGeom>
        </p:spPr>
      </p:pic>
      <p:sp>
        <p:nvSpPr>
          <p:cNvPr id="9" name="内容占位符 5">
            <a:extLst>
              <a:ext uri="{FF2B5EF4-FFF2-40B4-BE49-F238E27FC236}">
                <a16:creationId xmlns:a16="http://schemas.microsoft.com/office/drawing/2014/main" id="{DFC22260-1939-BED1-CE2F-50645A3E627F}"/>
              </a:ext>
            </a:extLst>
          </p:cNvPr>
          <p:cNvSpPr txBox="1">
            <a:spLocks/>
          </p:cNvSpPr>
          <p:nvPr/>
        </p:nvSpPr>
        <p:spPr bwMode="auto">
          <a:xfrm>
            <a:off x="624995" y="1125537"/>
            <a:ext cx="5581841"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Architecture Overview</a:t>
            </a:r>
          </a:p>
          <a:p>
            <a:pPr lvl="1"/>
            <a:r>
              <a:rPr lang="en-US" altLang="zh-CN" sz="2000" b="1" kern="0" dirty="0">
                <a:latin typeface="Times New Roman" panose="02020603050405020304" pitchFamily="18" charset="0"/>
                <a:cs typeface="Times New Roman" panose="02020603050405020304" pitchFamily="18" charset="0"/>
              </a:rPr>
              <a:t>Sampler:</a:t>
            </a:r>
            <a:r>
              <a:rPr lang="en-US" altLang="zh-CN" sz="2000" kern="0" dirty="0">
                <a:latin typeface="Times New Roman" panose="02020603050405020304" pitchFamily="18" charset="0"/>
                <a:cs typeface="Times New Roman" panose="02020603050405020304" pitchFamily="18" charset="0"/>
              </a:rPr>
              <a:t> Sampling the minibatch graph structures from the input graph.</a:t>
            </a:r>
          </a:p>
          <a:p>
            <a:pPr lvl="1"/>
            <a:r>
              <a:rPr lang="en-US" altLang="zh-CN" sz="2000" b="1" kern="0" dirty="0" err="1">
                <a:latin typeface="Times New Roman" panose="02020603050405020304" pitchFamily="18" charset="0"/>
                <a:cs typeface="Times New Roman" panose="02020603050405020304" pitchFamily="18" charset="0"/>
              </a:rPr>
              <a:t>KVStore</a:t>
            </a:r>
            <a:r>
              <a:rPr lang="en-US" altLang="zh-CN" sz="2000" b="1" kern="0" dirty="0">
                <a:latin typeface="Times New Roman" panose="02020603050405020304" pitchFamily="18" charset="0"/>
                <a:cs typeface="Times New Roman" panose="02020603050405020304" pitchFamily="18" charset="0"/>
              </a:rPr>
              <a:t>:</a:t>
            </a:r>
            <a:r>
              <a:rPr lang="en-US" altLang="zh-CN" sz="2000" kern="0" dirty="0">
                <a:latin typeface="Times New Roman" panose="02020603050405020304" pitchFamily="18" charset="0"/>
                <a:cs typeface="Times New Roman" panose="02020603050405020304" pitchFamily="18" charset="0"/>
              </a:rPr>
              <a:t> Stores all vertex data and edge data </a:t>
            </a:r>
            <a:r>
              <a:rPr lang="en-US" altLang="zh-CN" sz="2000" kern="0" dirty="0" err="1">
                <a:latin typeface="Times New Roman" panose="02020603050405020304" pitchFamily="18" charset="0"/>
                <a:cs typeface="Times New Roman" panose="02020603050405020304" pitchFamily="18" charset="0"/>
              </a:rPr>
              <a:t>distributedly</a:t>
            </a:r>
            <a:r>
              <a:rPr lang="en-US" altLang="zh-CN" sz="2000" kern="0" dirty="0">
                <a:latin typeface="Times New Roman" panose="02020603050405020304" pitchFamily="18" charset="0"/>
                <a:cs typeface="Times New Roman" panose="02020603050405020304" pitchFamily="18" charset="0"/>
              </a:rPr>
              <a:t>.</a:t>
            </a:r>
          </a:p>
          <a:p>
            <a:pPr lvl="1"/>
            <a:r>
              <a:rPr lang="en-US" altLang="zh-CN" sz="2000" b="1" kern="0" dirty="0">
                <a:latin typeface="Times New Roman" panose="02020603050405020304" pitchFamily="18" charset="0"/>
                <a:cs typeface="Times New Roman" panose="02020603050405020304" pitchFamily="18" charset="0"/>
              </a:rPr>
              <a:t>Trainer:</a:t>
            </a:r>
            <a:r>
              <a:rPr lang="en-US" altLang="zh-CN" sz="2000" kern="0" dirty="0">
                <a:latin typeface="Times New Roman" panose="02020603050405020304" pitchFamily="18" charset="0"/>
                <a:cs typeface="Times New Roman" panose="02020603050405020304" pitchFamily="18" charset="0"/>
              </a:rPr>
              <a:t> Compute the gradients of the model parameters over a mini-batch.</a:t>
            </a:r>
          </a:p>
          <a:p>
            <a:pPr lvl="1"/>
            <a:r>
              <a:rPr lang="en-US" altLang="zh-CN" sz="2000" b="1" kern="0" dirty="0">
                <a:latin typeface="Times New Roman" panose="02020603050405020304" pitchFamily="18" charset="0"/>
                <a:cs typeface="Times New Roman" panose="02020603050405020304" pitchFamily="18" charset="0"/>
              </a:rPr>
              <a:t>Dense model update component: </a:t>
            </a:r>
            <a:r>
              <a:rPr lang="en-US" altLang="zh-CN" sz="2000" kern="0" dirty="0">
                <a:latin typeface="Times New Roman" panose="02020603050405020304" pitchFamily="18" charset="0"/>
                <a:cs typeface="Times New Roman" panose="02020603050405020304" pitchFamily="18" charset="0"/>
              </a:rPr>
              <a:t>Aggregating dense GNN parameters to perform synchronous SGD (stochastic gradient descent).</a:t>
            </a:r>
          </a:p>
          <a:p>
            <a:pPr lvl="1"/>
            <a:endParaRPr lang="en-US" altLang="zh-CN" sz="1467"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1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4CD2D-FCD7-9B1A-24BB-EAE6731BAEF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8EB26800-C45D-81AD-315E-90493428576B}"/>
              </a:ext>
            </a:extLst>
          </p:cNvPr>
          <p:cNvSpPr>
            <a:spLocks noGrp="1"/>
          </p:cNvSpPr>
          <p:nvPr>
            <p:ph type="title"/>
          </p:nvPr>
        </p:nvSpPr>
        <p:spPr/>
        <p:txBody>
          <a:bodyPr/>
          <a:lstStyle/>
          <a:p>
            <a:r>
              <a:rPr lang="en-US" altLang="zh-CN" dirty="0" err="1"/>
              <a:t>DistDGL</a:t>
            </a:r>
            <a:r>
              <a:rPr lang="en-US" altLang="zh-CN" dirty="0"/>
              <a:t> (2/6)</a:t>
            </a:r>
            <a:endParaRPr lang="zh-CN" altLang="en-US" dirty="0"/>
          </a:p>
        </p:txBody>
      </p:sp>
      <p:sp>
        <p:nvSpPr>
          <p:cNvPr id="4" name="灯片编号占位符 3">
            <a:extLst>
              <a:ext uri="{FF2B5EF4-FFF2-40B4-BE49-F238E27FC236}">
                <a16:creationId xmlns:a16="http://schemas.microsoft.com/office/drawing/2014/main" id="{2D496201-41F8-8620-0799-B7617BDF2F92}"/>
              </a:ext>
            </a:extLst>
          </p:cNvPr>
          <p:cNvSpPr>
            <a:spLocks noGrp="1"/>
          </p:cNvSpPr>
          <p:nvPr>
            <p:ph type="sldNum" sz="quarter" idx="10"/>
          </p:nvPr>
        </p:nvSpPr>
        <p:spPr/>
        <p:txBody>
          <a:bodyPr/>
          <a:lstStyle/>
          <a:p>
            <a:fld id="{D9B6BDF2-6896-4B98-8776-C18582F63BA5}" type="slidenum">
              <a:rPr lang="zh-TW" altLang="en-US" smtClean="0"/>
              <a:pPr/>
              <a:t>15</a:t>
            </a:fld>
            <a:endParaRPr lang="zh-TW" altLang="en-US"/>
          </a:p>
        </p:txBody>
      </p:sp>
      <p:sp>
        <p:nvSpPr>
          <p:cNvPr id="9" name="内容占位符 5">
            <a:extLst>
              <a:ext uri="{FF2B5EF4-FFF2-40B4-BE49-F238E27FC236}">
                <a16:creationId xmlns:a16="http://schemas.microsoft.com/office/drawing/2014/main" id="{8D336522-8842-DA03-582E-49911712F269}"/>
              </a:ext>
            </a:extLst>
          </p:cNvPr>
          <p:cNvSpPr txBox="1">
            <a:spLocks/>
          </p:cNvSpPr>
          <p:nvPr/>
        </p:nvSpPr>
        <p:spPr bwMode="auto">
          <a:xfrm>
            <a:off x="624995" y="1125537"/>
            <a:ext cx="5581841"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Graph Partitioning</a:t>
            </a:r>
            <a:endParaRPr lang="en-US" altLang="zh-CN" sz="1467" kern="0" dirty="0">
              <a:latin typeface="Times New Roman" panose="02020603050405020304" pitchFamily="18" charset="0"/>
              <a:cs typeface="Times New Roman" panose="02020603050405020304" pitchFamily="18" charset="0"/>
            </a:endParaRPr>
          </a:p>
          <a:p>
            <a:pPr lvl="1"/>
            <a:r>
              <a:rPr lang="en-US" altLang="zh-CN" sz="1867" b="1" kern="0" dirty="0">
                <a:latin typeface="Times New Roman" panose="02020603050405020304" pitchFamily="18" charset="0"/>
                <a:cs typeface="Times New Roman" panose="02020603050405020304" pitchFamily="18" charset="0"/>
              </a:rPr>
              <a:t>METIS:</a:t>
            </a:r>
            <a:r>
              <a:rPr lang="en-US" altLang="zh-CN" sz="1867" kern="0" dirty="0">
                <a:latin typeface="Times New Roman" panose="02020603050405020304" pitchFamily="18" charset="0"/>
                <a:cs typeface="Times New Roman" panose="02020603050405020304" pitchFamily="18" charset="0"/>
              </a:rPr>
              <a:t> Assigns densely connected vertices to the same partition to reduce the number of edge cuts between partitions.</a:t>
            </a:r>
          </a:p>
          <a:p>
            <a:pPr lvl="1"/>
            <a:r>
              <a:rPr lang="en-US" altLang="zh-CN" sz="1867" kern="0" dirty="0">
                <a:latin typeface="Times New Roman" panose="02020603050405020304" pitchFamily="18" charset="0"/>
                <a:cs typeface="Times New Roman" panose="02020603050405020304" pitchFamily="18" charset="0"/>
              </a:rPr>
              <a:t>After assigning some vertices to a partition, </a:t>
            </a:r>
            <a:r>
              <a:rPr lang="en-US" altLang="zh-CN" sz="1867" kern="0" dirty="0" err="1">
                <a:latin typeface="Times New Roman" panose="02020603050405020304" pitchFamily="18" charset="0"/>
                <a:cs typeface="Times New Roman" panose="02020603050405020304" pitchFamily="18" charset="0"/>
              </a:rPr>
              <a:t>DistDGL</a:t>
            </a:r>
            <a:r>
              <a:rPr lang="en-US" altLang="zh-CN" sz="1867" kern="0" dirty="0">
                <a:latin typeface="Times New Roman" panose="02020603050405020304" pitchFamily="18" charset="0"/>
                <a:cs typeface="Times New Roman" panose="02020603050405020304" pitchFamily="18" charset="0"/>
              </a:rPr>
              <a:t> assigns all incident edges of these vertices to the same partition. (Duplicated vertices: </a:t>
            </a:r>
            <a:r>
              <a:rPr lang="en-US" altLang="zh-CN" sz="1867" i="1" kern="0" dirty="0">
                <a:latin typeface="Times New Roman" panose="02020603050405020304" pitchFamily="18" charset="0"/>
                <a:cs typeface="Times New Roman" panose="02020603050405020304" pitchFamily="18" charset="0"/>
              </a:rPr>
              <a:t>HALO</a:t>
            </a:r>
            <a:r>
              <a:rPr lang="en-US" altLang="zh-CN" sz="1867" kern="0" dirty="0">
                <a:latin typeface="Times New Roman" panose="02020603050405020304" pitchFamily="18" charset="0"/>
                <a:cs typeface="Times New Roman" panose="02020603050405020304" pitchFamily="18" charset="0"/>
              </a:rPr>
              <a:t> vertices)</a:t>
            </a:r>
          </a:p>
          <a:p>
            <a:pPr lvl="1"/>
            <a:r>
              <a:rPr lang="en-US" altLang="zh-CN" sz="1867" kern="0" dirty="0">
                <a:latin typeface="Times New Roman" panose="02020603050405020304" pitchFamily="18" charset="0"/>
                <a:cs typeface="Times New Roman" panose="02020603050405020304" pitchFamily="18" charset="0"/>
              </a:rPr>
              <a:t>To reduce memory complexity, </a:t>
            </a:r>
            <a:r>
              <a:rPr lang="en-US" altLang="zh-CN" sz="1867" kern="0" dirty="0" err="1">
                <a:latin typeface="Times New Roman" panose="02020603050405020304" pitchFamily="18" charset="0"/>
                <a:cs typeface="Times New Roman" panose="02020603050405020304" pitchFamily="18" charset="0"/>
              </a:rPr>
              <a:t>DistDGL</a:t>
            </a:r>
            <a:r>
              <a:rPr lang="en-US" altLang="zh-CN" sz="1867" kern="0" dirty="0">
                <a:latin typeface="Times New Roman" panose="02020603050405020304" pitchFamily="18" charset="0"/>
                <a:cs typeface="Times New Roman" panose="02020603050405020304" pitchFamily="18" charset="0"/>
              </a:rPr>
              <a:t> extended METIS to only retain a subset of the edges in each successive graph so that the degree of each coarse vertex is the average degree of its constituent vertices.</a:t>
            </a:r>
          </a:p>
        </p:txBody>
      </p:sp>
      <p:pic>
        <p:nvPicPr>
          <p:cNvPr id="3" name="图片 2">
            <a:extLst>
              <a:ext uri="{FF2B5EF4-FFF2-40B4-BE49-F238E27FC236}">
                <a16:creationId xmlns:a16="http://schemas.microsoft.com/office/drawing/2014/main" id="{B8466461-2A69-C4E5-14EA-4A0C859909B1}"/>
              </a:ext>
            </a:extLst>
          </p:cNvPr>
          <p:cNvPicPr>
            <a:picLocks noChangeAspect="1"/>
          </p:cNvPicPr>
          <p:nvPr/>
        </p:nvPicPr>
        <p:blipFill>
          <a:blip r:embed="rId3"/>
          <a:stretch>
            <a:fillRect/>
          </a:stretch>
        </p:blipFill>
        <p:spPr>
          <a:xfrm>
            <a:off x="6323047" y="1237810"/>
            <a:ext cx="5243958" cy="4610931"/>
          </a:xfrm>
          <a:prstGeom prst="rect">
            <a:avLst/>
          </a:prstGeom>
        </p:spPr>
      </p:pic>
    </p:spTree>
    <p:extLst>
      <p:ext uri="{BB962C8B-B14F-4D97-AF65-F5344CB8AC3E}">
        <p14:creationId xmlns:p14="http://schemas.microsoft.com/office/powerpoint/2010/main" val="160813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9001-C3D1-1078-106B-E5187CDC7DC0}"/>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68B4E83B-8E22-E6EB-DF0C-24A57B140403}"/>
              </a:ext>
            </a:extLst>
          </p:cNvPr>
          <p:cNvSpPr>
            <a:spLocks noGrp="1"/>
          </p:cNvSpPr>
          <p:nvPr>
            <p:ph type="title"/>
          </p:nvPr>
        </p:nvSpPr>
        <p:spPr/>
        <p:txBody>
          <a:bodyPr/>
          <a:lstStyle/>
          <a:p>
            <a:r>
              <a:rPr lang="en-US" altLang="zh-CN" dirty="0" err="1"/>
              <a:t>DistDGL</a:t>
            </a:r>
            <a:r>
              <a:rPr lang="en-US" altLang="zh-CN" dirty="0"/>
              <a:t> (3/6)</a:t>
            </a:r>
            <a:endParaRPr lang="zh-CN" altLang="en-US" dirty="0"/>
          </a:p>
        </p:txBody>
      </p:sp>
      <p:sp>
        <p:nvSpPr>
          <p:cNvPr id="4" name="灯片编号占位符 3">
            <a:extLst>
              <a:ext uri="{FF2B5EF4-FFF2-40B4-BE49-F238E27FC236}">
                <a16:creationId xmlns:a16="http://schemas.microsoft.com/office/drawing/2014/main" id="{99267809-71CB-7B92-AF49-5349852E64CE}"/>
              </a:ext>
            </a:extLst>
          </p:cNvPr>
          <p:cNvSpPr>
            <a:spLocks noGrp="1"/>
          </p:cNvSpPr>
          <p:nvPr>
            <p:ph type="sldNum" sz="quarter" idx="10"/>
          </p:nvPr>
        </p:nvSpPr>
        <p:spPr/>
        <p:txBody>
          <a:bodyPr/>
          <a:lstStyle/>
          <a:p>
            <a:fld id="{D9B6BDF2-6896-4B98-8776-C18582F63BA5}" type="slidenum">
              <a:rPr lang="zh-TW" altLang="en-US" smtClean="0"/>
              <a:pPr/>
              <a:t>16</a:t>
            </a:fld>
            <a:endParaRPr lang="zh-TW" altLang="en-US"/>
          </a:p>
        </p:txBody>
      </p:sp>
      <p:sp>
        <p:nvSpPr>
          <p:cNvPr id="9" name="内容占位符 5">
            <a:extLst>
              <a:ext uri="{FF2B5EF4-FFF2-40B4-BE49-F238E27FC236}">
                <a16:creationId xmlns:a16="http://schemas.microsoft.com/office/drawing/2014/main" id="{1E799BF9-6FBB-D7B5-90CB-A4B9C706887F}"/>
              </a:ext>
            </a:extLst>
          </p:cNvPr>
          <p:cNvSpPr txBox="1">
            <a:spLocks/>
          </p:cNvSpPr>
          <p:nvPr/>
        </p:nvSpPr>
        <p:spPr bwMode="auto">
          <a:xfrm>
            <a:off x="624995" y="1125537"/>
            <a:ext cx="10942593"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Distributed Key-Value Store</a:t>
            </a:r>
          </a:p>
          <a:p>
            <a:pPr lvl="1"/>
            <a:r>
              <a:rPr lang="en-US" altLang="zh-CN" sz="2200" kern="0" dirty="0">
                <a:latin typeface="Times New Roman" panose="02020603050405020304" pitchFamily="18" charset="0"/>
                <a:cs typeface="Times New Roman" panose="02020603050405020304" pitchFamily="18" charset="0"/>
              </a:rPr>
              <a:t>Use shared memory for fast data access. </a:t>
            </a:r>
          </a:p>
          <a:p>
            <a:pPr lvl="2"/>
            <a:r>
              <a:rPr lang="en-US" altLang="zh-CN" sz="2000" kern="0" dirty="0">
                <a:latin typeface="Times New Roman" panose="02020603050405020304" pitchFamily="18" charset="0"/>
                <a:cs typeface="Times New Roman" panose="02020603050405020304" pitchFamily="18" charset="0"/>
              </a:rPr>
              <a:t>The </a:t>
            </a:r>
            <a:r>
              <a:rPr lang="en-US" altLang="zh-CN" sz="2000" kern="0" dirty="0" err="1">
                <a:latin typeface="Times New Roman" panose="02020603050405020304" pitchFamily="18" charset="0"/>
                <a:cs typeface="Times New Roman" panose="02020603050405020304" pitchFamily="18" charset="0"/>
              </a:rPr>
              <a:t>KVStore</a:t>
            </a:r>
            <a:r>
              <a:rPr lang="en-US" altLang="zh-CN" sz="2000" kern="0" dirty="0">
                <a:latin typeface="Times New Roman" panose="02020603050405020304" pitchFamily="18" charset="0"/>
                <a:cs typeface="Times New Roman" panose="02020603050405020304" pitchFamily="18" charset="0"/>
              </a:rPr>
              <a:t> server shares all data with the trainer process via shared memory. Thus, trainers can access most of the data directly without paying any overhead of communication and process/thread scheduling.</a:t>
            </a:r>
          </a:p>
          <a:p>
            <a:pPr lvl="1"/>
            <a:r>
              <a:rPr lang="en-US" altLang="zh-CN" sz="2200" kern="0" dirty="0">
                <a:latin typeface="Times New Roman" panose="02020603050405020304" pitchFamily="18" charset="0"/>
                <a:cs typeface="Times New Roman" panose="02020603050405020304" pitchFamily="18" charset="0"/>
              </a:rPr>
              <a:t>Support sparse embedding for training </a:t>
            </a:r>
            <a:r>
              <a:rPr lang="en-US" altLang="zh-CN" sz="2200" kern="0" dirty="0" err="1">
                <a:latin typeface="Times New Roman" panose="02020603050405020304" pitchFamily="18" charset="0"/>
                <a:cs typeface="Times New Roman" panose="02020603050405020304" pitchFamily="18" charset="0"/>
              </a:rPr>
              <a:t>transductive</a:t>
            </a:r>
            <a:r>
              <a:rPr lang="en-US" altLang="zh-CN" sz="2200" kern="0" dirty="0">
                <a:latin typeface="Times New Roman" panose="02020603050405020304" pitchFamily="18" charset="0"/>
                <a:cs typeface="Times New Roman" panose="02020603050405020304" pitchFamily="18" charset="0"/>
              </a:rPr>
              <a:t> models with learnable vertex embeddings.</a:t>
            </a:r>
          </a:p>
        </p:txBody>
      </p:sp>
    </p:spTree>
    <p:extLst>
      <p:ext uri="{BB962C8B-B14F-4D97-AF65-F5344CB8AC3E}">
        <p14:creationId xmlns:p14="http://schemas.microsoft.com/office/powerpoint/2010/main" val="263362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8F31-ED79-EDA8-2D08-9D11040A6A24}"/>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8307CEDD-28EC-A317-2FFB-7872E08F960F}"/>
              </a:ext>
            </a:extLst>
          </p:cNvPr>
          <p:cNvSpPr>
            <a:spLocks noGrp="1"/>
          </p:cNvSpPr>
          <p:nvPr>
            <p:ph type="title"/>
          </p:nvPr>
        </p:nvSpPr>
        <p:spPr/>
        <p:txBody>
          <a:bodyPr/>
          <a:lstStyle/>
          <a:p>
            <a:r>
              <a:rPr lang="en-US" altLang="zh-CN" dirty="0" err="1"/>
              <a:t>DistDGL</a:t>
            </a:r>
            <a:r>
              <a:rPr lang="en-US" altLang="zh-CN" dirty="0"/>
              <a:t> (4/6)</a:t>
            </a:r>
            <a:endParaRPr lang="zh-CN" altLang="en-US" dirty="0"/>
          </a:p>
        </p:txBody>
      </p:sp>
      <p:sp>
        <p:nvSpPr>
          <p:cNvPr id="4" name="灯片编号占位符 3">
            <a:extLst>
              <a:ext uri="{FF2B5EF4-FFF2-40B4-BE49-F238E27FC236}">
                <a16:creationId xmlns:a16="http://schemas.microsoft.com/office/drawing/2014/main" id="{80775CF0-032C-EF82-976B-169CEFBE5D2D}"/>
              </a:ext>
            </a:extLst>
          </p:cNvPr>
          <p:cNvSpPr>
            <a:spLocks noGrp="1"/>
          </p:cNvSpPr>
          <p:nvPr>
            <p:ph type="sldNum" sz="quarter" idx="10"/>
          </p:nvPr>
        </p:nvSpPr>
        <p:spPr/>
        <p:txBody>
          <a:bodyPr/>
          <a:lstStyle/>
          <a:p>
            <a:fld id="{D9B6BDF2-6896-4B98-8776-C18582F63BA5}" type="slidenum">
              <a:rPr lang="zh-TW" altLang="en-US" smtClean="0"/>
              <a:pPr/>
              <a:t>17</a:t>
            </a:fld>
            <a:endParaRPr lang="zh-TW" altLang="en-US"/>
          </a:p>
        </p:txBody>
      </p:sp>
      <p:sp>
        <p:nvSpPr>
          <p:cNvPr id="9" name="内容占位符 5">
            <a:extLst>
              <a:ext uri="{FF2B5EF4-FFF2-40B4-BE49-F238E27FC236}">
                <a16:creationId xmlns:a16="http://schemas.microsoft.com/office/drawing/2014/main" id="{03CB700A-E480-6BA3-471A-1CFC09D4A612}"/>
              </a:ext>
            </a:extLst>
          </p:cNvPr>
          <p:cNvSpPr txBox="1">
            <a:spLocks/>
          </p:cNvSpPr>
          <p:nvPr/>
        </p:nvSpPr>
        <p:spPr bwMode="auto">
          <a:xfrm>
            <a:off x="624995" y="1125537"/>
            <a:ext cx="10942593"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Trainer</a:t>
            </a:r>
          </a:p>
          <a:p>
            <a:pPr lvl="1"/>
            <a:r>
              <a:rPr lang="en-US" altLang="zh-CN" sz="2200" kern="0" dirty="0">
                <a:latin typeface="Times New Roman" panose="02020603050405020304" pitchFamily="18" charset="0"/>
                <a:cs typeface="Times New Roman" panose="02020603050405020304" pitchFamily="18" charset="0"/>
              </a:rPr>
              <a:t>Split the training set evenly across all trainers at the beginning of distributed training. </a:t>
            </a:r>
          </a:p>
          <a:p>
            <a:pPr lvl="2"/>
            <a:r>
              <a:rPr lang="en-US" altLang="zh-CN" sz="2000" kern="0" dirty="0">
                <a:latin typeface="Times New Roman" panose="02020603050405020304" pitchFamily="18" charset="0"/>
                <a:cs typeface="Times New Roman" panose="02020603050405020304" pitchFamily="18" charset="0"/>
              </a:rPr>
              <a:t>METIS can only assign roughly the same number of training samples to each partition. </a:t>
            </a:r>
          </a:p>
          <a:p>
            <a:pPr lvl="2"/>
            <a:r>
              <a:rPr lang="en-US" altLang="zh-CN" sz="2000" kern="0" dirty="0">
                <a:latin typeface="Times New Roman" panose="02020603050405020304" pitchFamily="18" charset="0"/>
                <a:cs typeface="Times New Roman" panose="02020603050405020304" pitchFamily="18" charset="0"/>
              </a:rPr>
              <a:t>Evenly split the training samples based on their IDs and assign the ID range to a machine whose graph partition has the largest overlap with the ID range.</a:t>
            </a:r>
          </a:p>
          <a:p>
            <a:pPr lvl="2"/>
            <a:r>
              <a:rPr lang="en-US" altLang="zh-CN" sz="2000" kern="0" dirty="0">
                <a:latin typeface="Times New Roman" panose="02020603050405020304" pitchFamily="18" charset="0"/>
                <a:cs typeface="Times New Roman" panose="02020603050405020304" pitchFamily="18" charset="0"/>
              </a:rPr>
              <a:t>A tradeoff between load balancing and data locality.</a:t>
            </a:r>
          </a:p>
          <a:p>
            <a:pPr lvl="1"/>
            <a:r>
              <a:rPr lang="en-US" altLang="zh-CN" sz="2200" kern="0" dirty="0">
                <a:latin typeface="Times New Roman" panose="02020603050405020304" pitchFamily="18" charset="0"/>
                <a:cs typeface="Times New Roman" panose="02020603050405020304" pitchFamily="18" charset="0"/>
              </a:rPr>
              <a:t>Use synchronous SGD to update dense model parameters.</a:t>
            </a:r>
          </a:p>
          <a:p>
            <a:pPr lvl="1"/>
            <a:r>
              <a:rPr lang="en-US" altLang="zh-CN" sz="2200" kern="0" dirty="0">
                <a:latin typeface="Times New Roman" panose="02020603050405020304" pitchFamily="18" charset="0"/>
                <a:cs typeface="Times New Roman" panose="02020603050405020304" pitchFamily="18" charset="0"/>
              </a:rPr>
              <a:t>Use OpenMP to parallelize the framework operator computation.</a:t>
            </a:r>
          </a:p>
        </p:txBody>
      </p:sp>
      <p:pic>
        <p:nvPicPr>
          <p:cNvPr id="3" name="图片 2">
            <a:extLst>
              <a:ext uri="{FF2B5EF4-FFF2-40B4-BE49-F238E27FC236}">
                <a16:creationId xmlns:a16="http://schemas.microsoft.com/office/drawing/2014/main" id="{14545C09-DD77-7A3B-BB19-73AE42271B9E}"/>
              </a:ext>
            </a:extLst>
          </p:cNvPr>
          <p:cNvPicPr>
            <a:picLocks noChangeAspect="1"/>
          </p:cNvPicPr>
          <p:nvPr/>
        </p:nvPicPr>
        <p:blipFill>
          <a:blip r:embed="rId3"/>
          <a:stretch>
            <a:fillRect/>
          </a:stretch>
        </p:blipFill>
        <p:spPr>
          <a:xfrm>
            <a:off x="3057122" y="4449544"/>
            <a:ext cx="5772956" cy="1571844"/>
          </a:xfrm>
          <a:prstGeom prst="rect">
            <a:avLst/>
          </a:prstGeom>
        </p:spPr>
      </p:pic>
    </p:spTree>
    <p:extLst>
      <p:ext uri="{BB962C8B-B14F-4D97-AF65-F5344CB8AC3E}">
        <p14:creationId xmlns:p14="http://schemas.microsoft.com/office/powerpoint/2010/main" val="270961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4B98-3D0E-9513-011B-950FF5D2F9B0}"/>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0C80C81A-4484-EEB8-910D-5B8789FDCA2B}"/>
              </a:ext>
            </a:extLst>
          </p:cNvPr>
          <p:cNvSpPr>
            <a:spLocks noGrp="1"/>
          </p:cNvSpPr>
          <p:nvPr>
            <p:ph type="title"/>
          </p:nvPr>
        </p:nvSpPr>
        <p:spPr/>
        <p:txBody>
          <a:bodyPr/>
          <a:lstStyle/>
          <a:p>
            <a:r>
              <a:rPr lang="en-US" altLang="zh-CN" dirty="0" err="1"/>
              <a:t>DistDGL</a:t>
            </a:r>
            <a:r>
              <a:rPr lang="en-US" altLang="zh-CN" dirty="0"/>
              <a:t> (5/6)</a:t>
            </a:r>
            <a:endParaRPr lang="zh-CN" altLang="en-US" dirty="0"/>
          </a:p>
        </p:txBody>
      </p:sp>
      <p:sp>
        <p:nvSpPr>
          <p:cNvPr id="4" name="灯片编号占位符 3">
            <a:extLst>
              <a:ext uri="{FF2B5EF4-FFF2-40B4-BE49-F238E27FC236}">
                <a16:creationId xmlns:a16="http://schemas.microsoft.com/office/drawing/2014/main" id="{CC099E5C-B227-2B9C-34D4-48EEA03143C9}"/>
              </a:ext>
            </a:extLst>
          </p:cNvPr>
          <p:cNvSpPr>
            <a:spLocks noGrp="1"/>
          </p:cNvSpPr>
          <p:nvPr>
            <p:ph type="sldNum" sz="quarter" idx="10"/>
          </p:nvPr>
        </p:nvSpPr>
        <p:spPr/>
        <p:txBody>
          <a:bodyPr/>
          <a:lstStyle/>
          <a:p>
            <a:fld id="{D9B6BDF2-6896-4B98-8776-C18582F63BA5}" type="slidenum">
              <a:rPr lang="zh-TW" altLang="en-US" smtClean="0"/>
              <a:pPr/>
              <a:t>18</a:t>
            </a:fld>
            <a:endParaRPr lang="zh-TW" altLang="en-US"/>
          </a:p>
        </p:txBody>
      </p:sp>
      <p:sp>
        <p:nvSpPr>
          <p:cNvPr id="9" name="内容占位符 5">
            <a:extLst>
              <a:ext uri="{FF2B5EF4-FFF2-40B4-BE49-F238E27FC236}">
                <a16:creationId xmlns:a16="http://schemas.microsoft.com/office/drawing/2014/main" id="{011BE3ED-D221-EAD2-ECA9-EDCF1678EBE5}"/>
              </a:ext>
            </a:extLst>
          </p:cNvPr>
          <p:cNvSpPr txBox="1">
            <a:spLocks/>
          </p:cNvSpPr>
          <p:nvPr/>
        </p:nvSpPr>
        <p:spPr bwMode="auto">
          <a:xfrm>
            <a:off x="624995" y="1125537"/>
            <a:ext cx="10942593"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6" name="图片 5">
            <a:extLst>
              <a:ext uri="{FF2B5EF4-FFF2-40B4-BE49-F238E27FC236}">
                <a16:creationId xmlns:a16="http://schemas.microsoft.com/office/drawing/2014/main" id="{259BA0D3-0C99-F557-54F9-B88B7A3ADD0F}"/>
              </a:ext>
            </a:extLst>
          </p:cNvPr>
          <p:cNvPicPr>
            <a:picLocks noChangeAspect="1"/>
          </p:cNvPicPr>
          <p:nvPr/>
        </p:nvPicPr>
        <p:blipFill>
          <a:blip r:embed="rId3"/>
          <a:stretch>
            <a:fillRect/>
          </a:stretch>
        </p:blipFill>
        <p:spPr>
          <a:xfrm>
            <a:off x="913652" y="2805906"/>
            <a:ext cx="5395075" cy="1535112"/>
          </a:xfrm>
          <a:prstGeom prst="rect">
            <a:avLst/>
          </a:prstGeom>
        </p:spPr>
      </p:pic>
      <p:pic>
        <p:nvPicPr>
          <p:cNvPr id="8" name="图片 7">
            <a:extLst>
              <a:ext uri="{FF2B5EF4-FFF2-40B4-BE49-F238E27FC236}">
                <a16:creationId xmlns:a16="http://schemas.microsoft.com/office/drawing/2014/main" id="{EB5C1A43-0DCA-4D3D-69E5-DBE9710E5FF4}"/>
              </a:ext>
            </a:extLst>
          </p:cNvPr>
          <p:cNvPicPr>
            <a:picLocks noChangeAspect="1"/>
          </p:cNvPicPr>
          <p:nvPr/>
        </p:nvPicPr>
        <p:blipFill>
          <a:blip r:embed="rId4"/>
          <a:stretch>
            <a:fillRect/>
          </a:stretch>
        </p:blipFill>
        <p:spPr>
          <a:xfrm>
            <a:off x="6897410" y="1155699"/>
            <a:ext cx="5055407" cy="4895851"/>
          </a:xfrm>
          <a:prstGeom prst="rect">
            <a:avLst/>
          </a:prstGeom>
        </p:spPr>
      </p:pic>
    </p:spTree>
    <p:extLst>
      <p:ext uri="{BB962C8B-B14F-4D97-AF65-F5344CB8AC3E}">
        <p14:creationId xmlns:p14="http://schemas.microsoft.com/office/powerpoint/2010/main" val="58208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1646F-AB5D-8E67-C417-0B905C3D021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C9555E3B-5B69-24BE-BC14-5A431692BC18}"/>
              </a:ext>
            </a:extLst>
          </p:cNvPr>
          <p:cNvSpPr>
            <a:spLocks noGrp="1"/>
          </p:cNvSpPr>
          <p:nvPr>
            <p:ph type="title"/>
          </p:nvPr>
        </p:nvSpPr>
        <p:spPr/>
        <p:txBody>
          <a:bodyPr/>
          <a:lstStyle/>
          <a:p>
            <a:r>
              <a:rPr lang="en-US" altLang="zh-CN" dirty="0" err="1"/>
              <a:t>DistDGL</a:t>
            </a:r>
            <a:r>
              <a:rPr lang="en-US" altLang="zh-CN" dirty="0"/>
              <a:t> (6/6)</a:t>
            </a:r>
            <a:endParaRPr lang="zh-CN" altLang="en-US" dirty="0"/>
          </a:p>
        </p:txBody>
      </p:sp>
      <p:sp>
        <p:nvSpPr>
          <p:cNvPr id="4" name="灯片编号占位符 3">
            <a:extLst>
              <a:ext uri="{FF2B5EF4-FFF2-40B4-BE49-F238E27FC236}">
                <a16:creationId xmlns:a16="http://schemas.microsoft.com/office/drawing/2014/main" id="{77F8066F-DFA9-57AF-AB07-0817B3075796}"/>
              </a:ext>
            </a:extLst>
          </p:cNvPr>
          <p:cNvSpPr>
            <a:spLocks noGrp="1"/>
          </p:cNvSpPr>
          <p:nvPr>
            <p:ph type="sldNum" sz="quarter" idx="10"/>
          </p:nvPr>
        </p:nvSpPr>
        <p:spPr/>
        <p:txBody>
          <a:bodyPr/>
          <a:lstStyle/>
          <a:p>
            <a:fld id="{D9B6BDF2-6896-4B98-8776-C18582F63BA5}" type="slidenum">
              <a:rPr lang="zh-TW" altLang="en-US" smtClean="0"/>
              <a:pPr/>
              <a:t>19</a:t>
            </a:fld>
            <a:endParaRPr lang="zh-TW" altLang="en-US"/>
          </a:p>
        </p:txBody>
      </p:sp>
      <p:sp>
        <p:nvSpPr>
          <p:cNvPr id="9" name="内容占位符 5">
            <a:extLst>
              <a:ext uri="{FF2B5EF4-FFF2-40B4-BE49-F238E27FC236}">
                <a16:creationId xmlns:a16="http://schemas.microsoft.com/office/drawing/2014/main" id="{D6FB0A24-E39C-B080-EF52-283538C73E70}"/>
              </a:ext>
            </a:extLst>
          </p:cNvPr>
          <p:cNvSpPr txBox="1">
            <a:spLocks/>
          </p:cNvSpPr>
          <p:nvPr/>
        </p:nvSpPr>
        <p:spPr bwMode="auto">
          <a:xfrm>
            <a:off x="624995" y="1125537"/>
            <a:ext cx="10942593"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3" name="图片 2">
            <a:extLst>
              <a:ext uri="{FF2B5EF4-FFF2-40B4-BE49-F238E27FC236}">
                <a16:creationId xmlns:a16="http://schemas.microsoft.com/office/drawing/2014/main" id="{2FEE6C5B-2341-63EF-8876-79DC37955CBF}"/>
              </a:ext>
            </a:extLst>
          </p:cNvPr>
          <p:cNvPicPr>
            <a:picLocks noChangeAspect="1"/>
          </p:cNvPicPr>
          <p:nvPr/>
        </p:nvPicPr>
        <p:blipFill>
          <a:blip r:embed="rId3"/>
          <a:stretch>
            <a:fillRect/>
          </a:stretch>
        </p:blipFill>
        <p:spPr>
          <a:xfrm>
            <a:off x="813626" y="1682755"/>
            <a:ext cx="4901784" cy="4338633"/>
          </a:xfrm>
          <a:prstGeom prst="rect">
            <a:avLst/>
          </a:prstGeom>
        </p:spPr>
      </p:pic>
      <p:pic>
        <p:nvPicPr>
          <p:cNvPr id="10" name="图片 9">
            <a:extLst>
              <a:ext uri="{FF2B5EF4-FFF2-40B4-BE49-F238E27FC236}">
                <a16:creationId xmlns:a16="http://schemas.microsoft.com/office/drawing/2014/main" id="{E7FD131F-BD32-1F1D-9872-4DA4FC04C2AF}"/>
              </a:ext>
            </a:extLst>
          </p:cNvPr>
          <p:cNvPicPr>
            <a:picLocks noChangeAspect="1"/>
          </p:cNvPicPr>
          <p:nvPr/>
        </p:nvPicPr>
        <p:blipFill>
          <a:blip r:embed="rId4"/>
          <a:stretch>
            <a:fillRect/>
          </a:stretch>
        </p:blipFill>
        <p:spPr>
          <a:xfrm>
            <a:off x="5927418" y="2208805"/>
            <a:ext cx="5639587" cy="2943636"/>
          </a:xfrm>
          <a:prstGeom prst="rect">
            <a:avLst/>
          </a:prstGeom>
        </p:spPr>
      </p:pic>
    </p:spTree>
    <p:extLst>
      <p:ext uri="{BB962C8B-B14F-4D97-AF65-F5344CB8AC3E}">
        <p14:creationId xmlns:p14="http://schemas.microsoft.com/office/powerpoint/2010/main" val="306261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386DA-4DA1-7214-2DBE-6D83E009AA3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4CFFED1-5490-85A4-1E2E-7ECE14D5FC4D}"/>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2A80A5A7-93F7-336A-9D94-7FA992438288}"/>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latin typeface="Times New Roman" panose="02020603050405020304" pitchFamily="18" charset="0"/>
                <a:cs typeface="Times New Roman" panose="02020603050405020304" pitchFamily="18" charset="0"/>
              </a:rPr>
              <a:t>DistDGL</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err="1">
                <a:latin typeface="Times New Roman" panose="02020603050405020304" pitchFamily="18" charset="0"/>
                <a:cs typeface="Times New Roman" panose="02020603050405020304" pitchFamily="18" charset="0"/>
              </a:rPr>
              <a:t>ByteGNN</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AD20CBA4-52DB-AE8C-714A-0C72FE94D71B}"/>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a:t>
            </a:fld>
            <a:endParaRPr lang="zh-TW" altLang="en-US"/>
          </a:p>
        </p:txBody>
      </p:sp>
    </p:spTree>
    <p:extLst>
      <p:ext uri="{BB962C8B-B14F-4D97-AF65-F5344CB8AC3E}">
        <p14:creationId xmlns:p14="http://schemas.microsoft.com/office/powerpoint/2010/main" val="3163033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698A-C844-478D-FC5A-20847F3CBE0F}"/>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EFAE62D-12ED-54AB-BB2F-26148BD7ABD0}"/>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0C384E24-2BB2-EE4D-C810-81C59A2D8ABB}"/>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latin typeface="Times New Roman" panose="02020603050405020304" pitchFamily="18" charset="0"/>
                <a:cs typeface="Times New Roman" panose="02020603050405020304" pitchFamily="18" charset="0"/>
              </a:rPr>
              <a:t>DistDGL</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err="1">
                <a:solidFill>
                  <a:srgbClr val="FF0000"/>
                </a:solidFill>
                <a:latin typeface="Times New Roman" panose="02020603050405020304" pitchFamily="18" charset="0"/>
                <a:cs typeface="Times New Roman" panose="02020603050405020304" pitchFamily="18" charset="0"/>
              </a:rPr>
              <a:t>ByteGNN</a:t>
            </a:r>
            <a:r>
              <a:rPr lang="en-US" altLang="zh-CN" sz="2400" dirty="0">
                <a:solidFill>
                  <a:srgbClr val="FF0000"/>
                </a:solidFill>
                <a:latin typeface="Times New Roman" panose="02020603050405020304" pitchFamily="18" charset="0"/>
                <a:cs typeface="Times New Roman" panose="02020603050405020304" pitchFamily="18" charset="0"/>
              </a:rPr>
              <a:t> (10 min)</a:t>
            </a:r>
          </a:p>
          <a:p>
            <a:pPr lvl="1"/>
            <a:r>
              <a:rPr lang="en-US" altLang="zh-CN" sz="2400" dirty="0">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09319462-2859-DD71-FE36-22C6EFDB0BB8}"/>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20</a:t>
            </a:fld>
            <a:endParaRPr lang="zh-TW" altLang="en-US"/>
          </a:p>
        </p:txBody>
      </p:sp>
    </p:spTree>
    <p:extLst>
      <p:ext uri="{BB962C8B-B14F-4D97-AF65-F5344CB8AC3E}">
        <p14:creationId xmlns:p14="http://schemas.microsoft.com/office/powerpoint/2010/main" val="1696716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68734-AF27-6811-0530-C600C088AF3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56BB6F95-ECAD-255D-541D-6603F75BBA9F}"/>
              </a:ext>
            </a:extLst>
          </p:cNvPr>
          <p:cNvSpPr>
            <a:spLocks noGrp="1"/>
          </p:cNvSpPr>
          <p:nvPr>
            <p:ph type="title"/>
          </p:nvPr>
        </p:nvSpPr>
        <p:spPr/>
        <p:txBody>
          <a:bodyPr/>
          <a:lstStyle/>
          <a:p>
            <a:r>
              <a:rPr lang="en-US" altLang="zh-CN" dirty="0" err="1"/>
              <a:t>ByteGNN</a:t>
            </a:r>
            <a:r>
              <a:rPr lang="en-US" altLang="zh-CN" dirty="0"/>
              <a:t> </a:t>
            </a:r>
            <a:r>
              <a:rPr lang="en-US" altLang="zh-CN"/>
              <a:t>(1/15)</a:t>
            </a:r>
            <a:endParaRPr lang="zh-CN" altLang="en-US" dirty="0"/>
          </a:p>
        </p:txBody>
      </p:sp>
      <p:sp>
        <p:nvSpPr>
          <p:cNvPr id="4" name="灯片编号占位符 3">
            <a:extLst>
              <a:ext uri="{FF2B5EF4-FFF2-40B4-BE49-F238E27FC236}">
                <a16:creationId xmlns:a16="http://schemas.microsoft.com/office/drawing/2014/main" id="{94D3E73F-891D-C7BD-9470-C8CCAB5C2534}"/>
              </a:ext>
            </a:extLst>
          </p:cNvPr>
          <p:cNvSpPr>
            <a:spLocks noGrp="1"/>
          </p:cNvSpPr>
          <p:nvPr>
            <p:ph type="sldNum" sz="quarter" idx="10"/>
          </p:nvPr>
        </p:nvSpPr>
        <p:spPr/>
        <p:txBody>
          <a:bodyPr/>
          <a:lstStyle/>
          <a:p>
            <a:fld id="{D9B6BDF2-6896-4B98-8776-C18582F63BA5}" type="slidenum">
              <a:rPr lang="zh-TW" altLang="en-US" smtClean="0"/>
              <a:pPr/>
              <a:t>21</a:t>
            </a:fld>
            <a:endParaRPr lang="zh-TW" altLang="en-US"/>
          </a:p>
        </p:txBody>
      </p:sp>
      <p:sp>
        <p:nvSpPr>
          <p:cNvPr id="9" name="内容占位符 5">
            <a:extLst>
              <a:ext uri="{FF2B5EF4-FFF2-40B4-BE49-F238E27FC236}">
                <a16:creationId xmlns:a16="http://schemas.microsoft.com/office/drawing/2014/main" id="{FD995578-8771-897C-2323-0F26F308EE16}"/>
              </a:ext>
            </a:extLst>
          </p:cNvPr>
          <p:cNvSpPr txBox="1">
            <a:spLocks/>
          </p:cNvSpPr>
          <p:nvPr/>
        </p:nvSpPr>
        <p:spPr bwMode="auto">
          <a:xfrm>
            <a:off x="624995" y="1125537"/>
            <a:ext cx="10517721"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Architecture Overview</a:t>
            </a:r>
          </a:p>
          <a:p>
            <a:pPr lvl="1"/>
            <a:r>
              <a:rPr lang="en-US" altLang="zh-CN" sz="2200" b="1" kern="0" dirty="0">
                <a:latin typeface="Times New Roman" panose="02020603050405020304" pitchFamily="18" charset="0"/>
                <a:cs typeface="Times New Roman" panose="02020603050405020304" pitchFamily="18" charset="0"/>
              </a:rPr>
              <a:t>Graph Store </a:t>
            </a:r>
            <a:r>
              <a:rPr lang="en-US" altLang="zh-CN" sz="2200" kern="0" dirty="0">
                <a:latin typeface="Times New Roman" panose="02020603050405020304" pitchFamily="18" charset="0"/>
                <a:cs typeface="Times New Roman" panose="02020603050405020304" pitchFamily="18" charset="0"/>
              </a:rPr>
              <a:t>stores a partition of the input graph data and the Graph Stores of all machines form a distributed Graph Store.</a:t>
            </a:r>
          </a:p>
          <a:p>
            <a:pPr lvl="1"/>
            <a:r>
              <a:rPr lang="en-US" altLang="zh-CN" sz="2200" kern="0" dirty="0">
                <a:latin typeface="Times New Roman" panose="02020603050405020304" pitchFamily="18" charset="0"/>
                <a:cs typeface="Times New Roman" panose="02020603050405020304" pitchFamily="18" charset="0"/>
              </a:rPr>
              <a:t> </a:t>
            </a:r>
            <a:r>
              <a:rPr lang="en-US" altLang="zh-CN" sz="2200" b="1" kern="0" dirty="0">
                <a:latin typeface="Times New Roman" panose="02020603050405020304" pitchFamily="18" charset="0"/>
                <a:cs typeface="Times New Roman" panose="02020603050405020304" pitchFamily="18" charset="0"/>
              </a:rPr>
              <a:t>PS</a:t>
            </a:r>
            <a:r>
              <a:rPr lang="en-US" altLang="zh-CN" sz="2200" kern="0" dirty="0">
                <a:latin typeface="Times New Roman" panose="02020603050405020304" pitchFamily="18" charset="0"/>
                <a:cs typeface="Times New Roman" panose="02020603050405020304" pitchFamily="18" charset="0"/>
              </a:rPr>
              <a:t> is a parameter server that stores the model parameters.</a:t>
            </a:r>
          </a:p>
          <a:p>
            <a:pPr lvl="1"/>
            <a:r>
              <a:rPr lang="en-US" altLang="zh-CN" sz="2200" kern="0" dirty="0">
                <a:latin typeface="Times New Roman" panose="02020603050405020304" pitchFamily="18" charset="0"/>
                <a:cs typeface="Times New Roman" panose="02020603050405020304" pitchFamily="18" charset="0"/>
              </a:rPr>
              <a:t> </a:t>
            </a:r>
            <a:r>
              <a:rPr lang="en-US" altLang="zh-CN" sz="2200" b="1" kern="0" dirty="0">
                <a:latin typeface="Times New Roman" panose="02020603050405020304" pitchFamily="18" charset="0"/>
                <a:cs typeface="Times New Roman" panose="02020603050405020304" pitchFamily="18" charset="0"/>
              </a:rPr>
              <a:t>Sampling Worker (S-Worker) </a:t>
            </a:r>
            <a:r>
              <a:rPr lang="en-US" altLang="zh-CN" sz="2200" kern="0" dirty="0">
                <a:latin typeface="Times New Roman" panose="02020603050405020304" pitchFamily="18" charset="0"/>
                <a:cs typeface="Times New Roman" panose="02020603050405020304" pitchFamily="18" charset="0"/>
              </a:rPr>
              <a:t>handles the sampling phase and constructs sampled neighborhood subgraphs for sampled seed vertices. </a:t>
            </a:r>
          </a:p>
          <a:p>
            <a:pPr lvl="1"/>
            <a:r>
              <a:rPr lang="en-US" altLang="zh-CN" sz="2200" b="1" kern="0" dirty="0">
                <a:latin typeface="Times New Roman" panose="02020603050405020304" pitchFamily="18" charset="0"/>
                <a:cs typeface="Times New Roman" panose="02020603050405020304" pitchFamily="18" charset="0"/>
              </a:rPr>
              <a:t>Training Worker (T-Worker) </a:t>
            </a:r>
            <a:r>
              <a:rPr lang="en-US" altLang="zh-CN" sz="2200" kern="0" dirty="0">
                <a:latin typeface="Times New Roman" panose="02020603050405020304" pitchFamily="18" charset="0"/>
                <a:cs typeface="Times New Roman" panose="02020603050405020304" pitchFamily="18" charset="0"/>
              </a:rPr>
              <a:t>handles the training phase, which computes model gradients on the sampled neighborhood subgraphs constructed by the S-Worker in the same machine and synchronizes the gradients with PS to update the model parameters.</a:t>
            </a:r>
          </a:p>
        </p:txBody>
      </p:sp>
    </p:spTree>
    <p:extLst>
      <p:ext uri="{BB962C8B-B14F-4D97-AF65-F5344CB8AC3E}">
        <p14:creationId xmlns:p14="http://schemas.microsoft.com/office/powerpoint/2010/main" val="2369363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A099-4E35-20B8-31A6-B41F37DC6F4E}"/>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F8B3EF54-EE83-BEBB-E149-75A56B8F904B}"/>
              </a:ext>
            </a:extLst>
          </p:cNvPr>
          <p:cNvSpPr>
            <a:spLocks noGrp="1"/>
          </p:cNvSpPr>
          <p:nvPr>
            <p:ph type="title"/>
          </p:nvPr>
        </p:nvSpPr>
        <p:spPr/>
        <p:txBody>
          <a:bodyPr/>
          <a:lstStyle/>
          <a:p>
            <a:r>
              <a:rPr lang="en-US" altLang="zh-CN" dirty="0" err="1"/>
              <a:t>ByteGNN</a:t>
            </a:r>
            <a:r>
              <a:rPr lang="en-US" altLang="zh-CN" dirty="0"/>
              <a:t> (2/15)</a:t>
            </a:r>
            <a:endParaRPr lang="zh-CN" altLang="en-US" dirty="0"/>
          </a:p>
        </p:txBody>
      </p:sp>
      <p:sp>
        <p:nvSpPr>
          <p:cNvPr id="4" name="灯片编号占位符 3">
            <a:extLst>
              <a:ext uri="{FF2B5EF4-FFF2-40B4-BE49-F238E27FC236}">
                <a16:creationId xmlns:a16="http://schemas.microsoft.com/office/drawing/2014/main" id="{D5FFCA42-DCE8-08AE-20CF-13539C8C7CD8}"/>
              </a:ext>
            </a:extLst>
          </p:cNvPr>
          <p:cNvSpPr>
            <a:spLocks noGrp="1"/>
          </p:cNvSpPr>
          <p:nvPr>
            <p:ph type="sldNum" sz="quarter" idx="10"/>
          </p:nvPr>
        </p:nvSpPr>
        <p:spPr/>
        <p:txBody>
          <a:bodyPr/>
          <a:lstStyle/>
          <a:p>
            <a:fld id="{D9B6BDF2-6896-4B98-8776-C18582F63BA5}" type="slidenum">
              <a:rPr lang="zh-TW" altLang="en-US" smtClean="0"/>
              <a:pPr/>
              <a:t>22</a:t>
            </a:fld>
            <a:endParaRPr lang="zh-TW" altLang="en-US"/>
          </a:p>
        </p:txBody>
      </p:sp>
      <p:pic>
        <p:nvPicPr>
          <p:cNvPr id="6" name="图片 5">
            <a:extLst>
              <a:ext uri="{FF2B5EF4-FFF2-40B4-BE49-F238E27FC236}">
                <a16:creationId xmlns:a16="http://schemas.microsoft.com/office/drawing/2014/main" id="{3EEA7E2D-90F2-346A-34E5-368EAD8A5247}"/>
              </a:ext>
            </a:extLst>
          </p:cNvPr>
          <p:cNvPicPr>
            <a:picLocks noChangeAspect="1"/>
          </p:cNvPicPr>
          <p:nvPr/>
        </p:nvPicPr>
        <p:blipFill>
          <a:blip r:embed="rId2"/>
          <a:stretch>
            <a:fillRect/>
          </a:stretch>
        </p:blipFill>
        <p:spPr>
          <a:xfrm>
            <a:off x="2628438" y="1466444"/>
            <a:ext cx="6611273" cy="4286848"/>
          </a:xfrm>
          <a:prstGeom prst="rect">
            <a:avLst/>
          </a:prstGeom>
        </p:spPr>
      </p:pic>
    </p:spTree>
    <p:extLst>
      <p:ext uri="{BB962C8B-B14F-4D97-AF65-F5344CB8AC3E}">
        <p14:creationId xmlns:p14="http://schemas.microsoft.com/office/powerpoint/2010/main" val="171915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7AEEF-EB15-FDF8-3B0C-F58974BFDCE6}"/>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B4559518-F50D-8C8E-EDC5-0A5F1B26AFED}"/>
              </a:ext>
            </a:extLst>
          </p:cNvPr>
          <p:cNvSpPr>
            <a:spLocks noGrp="1"/>
          </p:cNvSpPr>
          <p:nvPr>
            <p:ph type="title"/>
          </p:nvPr>
        </p:nvSpPr>
        <p:spPr/>
        <p:txBody>
          <a:bodyPr/>
          <a:lstStyle/>
          <a:p>
            <a:r>
              <a:rPr lang="en-US" altLang="zh-CN" dirty="0" err="1"/>
              <a:t>ByteGNN</a:t>
            </a:r>
            <a:r>
              <a:rPr lang="en-US" altLang="zh-CN" dirty="0"/>
              <a:t> (3/15)</a:t>
            </a:r>
            <a:endParaRPr lang="zh-CN" altLang="en-US" dirty="0"/>
          </a:p>
        </p:txBody>
      </p:sp>
      <p:sp>
        <p:nvSpPr>
          <p:cNvPr id="4" name="灯片编号占位符 3">
            <a:extLst>
              <a:ext uri="{FF2B5EF4-FFF2-40B4-BE49-F238E27FC236}">
                <a16:creationId xmlns:a16="http://schemas.microsoft.com/office/drawing/2014/main" id="{0263FFA9-3C5E-7A6D-C96D-B8ED1D68B0F5}"/>
              </a:ext>
            </a:extLst>
          </p:cNvPr>
          <p:cNvSpPr>
            <a:spLocks noGrp="1"/>
          </p:cNvSpPr>
          <p:nvPr>
            <p:ph type="sldNum" sz="quarter" idx="10"/>
          </p:nvPr>
        </p:nvSpPr>
        <p:spPr/>
        <p:txBody>
          <a:bodyPr/>
          <a:lstStyle/>
          <a:p>
            <a:fld id="{D9B6BDF2-6896-4B98-8776-C18582F63BA5}" type="slidenum">
              <a:rPr lang="zh-TW" altLang="en-US" smtClean="0"/>
              <a:pPr/>
              <a:t>23</a:t>
            </a:fld>
            <a:endParaRPr lang="zh-TW" altLang="en-US"/>
          </a:p>
        </p:txBody>
      </p:sp>
      <p:sp>
        <p:nvSpPr>
          <p:cNvPr id="2" name="内容占位符 5">
            <a:extLst>
              <a:ext uri="{FF2B5EF4-FFF2-40B4-BE49-F238E27FC236}">
                <a16:creationId xmlns:a16="http://schemas.microsoft.com/office/drawing/2014/main" id="{8DCDA03A-3E7B-189E-F957-A33856A1A146}"/>
              </a:ext>
            </a:extLst>
          </p:cNvPr>
          <p:cNvSpPr txBox="1">
            <a:spLocks/>
          </p:cNvSpPr>
          <p:nvPr/>
        </p:nvSpPr>
        <p:spPr bwMode="auto">
          <a:xfrm>
            <a:off x="624995" y="1125538"/>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Mini-Batch Graph Sampling</a:t>
            </a:r>
          </a:p>
          <a:p>
            <a:pPr lvl="1"/>
            <a:r>
              <a:rPr lang="en-US" altLang="zh-CN" sz="2200" kern="0" dirty="0" err="1">
                <a:latin typeface="Times New Roman" panose="02020603050405020304" pitchFamily="18" charset="0"/>
                <a:cs typeface="Times New Roman" panose="02020603050405020304" pitchFamily="18" charset="0"/>
              </a:rPr>
              <a:t>ByteGNN</a:t>
            </a:r>
            <a:r>
              <a:rPr lang="en-US" altLang="zh-CN" sz="2200" kern="0" dirty="0">
                <a:latin typeface="Times New Roman" panose="02020603050405020304" pitchFamily="18" charset="0"/>
                <a:cs typeface="Times New Roman" panose="02020603050405020304" pitchFamily="18" charset="0"/>
              </a:rPr>
              <a:t> models the sampling process as a DAG of tasks</a:t>
            </a:r>
          </a:p>
          <a:p>
            <a:pPr lvl="1"/>
            <a:r>
              <a:rPr lang="en-US" altLang="zh-CN" sz="2200" kern="0" dirty="0">
                <a:latin typeface="Times New Roman" panose="02020603050405020304" pitchFamily="18" charset="0"/>
                <a:cs typeface="Times New Roman" panose="02020603050405020304" pitchFamily="18" charset="0"/>
              </a:rPr>
              <a:t>A common abstraction for the sampling phase of GNNs with five operators:</a:t>
            </a:r>
          </a:p>
          <a:p>
            <a:pPr lvl="2"/>
            <a:r>
              <a:rPr lang="en-US" altLang="zh-CN" sz="2000" b="1" kern="0" dirty="0">
                <a:latin typeface="Times New Roman" panose="02020603050405020304" pitchFamily="18" charset="0"/>
                <a:cs typeface="Times New Roman" panose="02020603050405020304" pitchFamily="18" charset="0"/>
              </a:rPr>
              <a:t>Seed Sampler:</a:t>
            </a:r>
            <a:r>
              <a:rPr lang="en-US" altLang="zh-CN" sz="2000" kern="0" dirty="0">
                <a:latin typeface="Times New Roman" panose="02020603050405020304" pitchFamily="18" charset="0"/>
                <a:cs typeface="Times New Roman" panose="02020603050405020304" pitchFamily="18" charset="0"/>
              </a:rPr>
              <a:t> sampling a set of vertices as seeds from the local graph store; </a:t>
            </a:r>
          </a:p>
          <a:p>
            <a:pPr lvl="2"/>
            <a:r>
              <a:rPr lang="en-US" altLang="zh-CN" sz="2000" b="1" kern="0" dirty="0">
                <a:latin typeface="Times New Roman" panose="02020603050405020304" pitchFamily="18" charset="0"/>
                <a:cs typeface="Times New Roman" panose="02020603050405020304" pitchFamily="18" charset="0"/>
              </a:rPr>
              <a:t>Positive Sampler:</a:t>
            </a:r>
            <a:r>
              <a:rPr lang="en-US" altLang="zh-CN" sz="2000" kern="0" dirty="0">
                <a:latin typeface="Times New Roman" panose="02020603050405020304" pitchFamily="18" charset="0"/>
                <a:cs typeface="Times New Roman" panose="02020603050405020304" pitchFamily="18" charset="0"/>
              </a:rPr>
              <a:t> sampling vertices from the direct neighbors of each seed; </a:t>
            </a:r>
          </a:p>
          <a:p>
            <a:pPr lvl="2"/>
            <a:r>
              <a:rPr lang="en-US" altLang="zh-CN" sz="2000" b="1" kern="0" dirty="0">
                <a:latin typeface="Times New Roman" panose="02020603050405020304" pitchFamily="18" charset="0"/>
                <a:cs typeface="Times New Roman" panose="02020603050405020304" pitchFamily="18" charset="0"/>
              </a:rPr>
              <a:t>Negative Sampler:</a:t>
            </a:r>
            <a:r>
              <a:rPr lang="en-US" altLang="zh-CN" sz="2000" kern="0" dirty="0">
                <a:latin typeface="Times New Roman" panose="02020603050405020304" pitchFamily="18" charset="0"/>
                <a:cs typeface="Times New Roman" panose="02020603050405020304" pitchFamily="18" charset="0"/>
              </a:rPr>
              <a:t> sampling vertices from those that are not the direct neighbors of each seed; </a:t>
            </a:r>
          </a:p>
          <a:p>
            <a:pPr lvl="2"/>
            <a:r>
              <a:rPr lang="en-US" altLang="zh-CN" sz="2000" b="1" kern="0" dirty="0">
                <a:latin typeface="Times New Roman" panose="02020603050405020304" pitchFamily="18" charset="0"/>
                <a:cs typeface="Times New Roman" panose="02020603050405020304" pitchFamily="18" charset="0"/>
              </a:rPr>
              <a:t>Neighborhood Subgraph Construction (NSC):</a:t>
            </a:r>
            <a:r>
              <a:rPr lang="en-US" altLang="zh-CN" sz="2000" kern="0" dirty="0">
                <a:latin typeface="Times New Roman" panose="02020603050405020304" pitchFamily="18" charset="0"/>
                <a:cs typeface="Times New Roman" panose="02020603050405020304" pitchFamily="18" charset="0"/>
              </a:rPr>
              <a:t> sampling vertices from the multi-hop neighborhood of a given vertex and constructing the sampled neighborhood subgraph; </a:t>
            </a:r>
          </a:p>
          <a:p>
            <a:pPr lvl="2"/>
            <a:r>
              <a:rPr lang="en-US" altLang="zh-CN" sz="2000" b="1" kern="0" dirty="0">
                <a:latin typeface="Times New Roman" panose="02020603050405020304" pitchFamily="18" charset="0"/>
                <a:cs typeface="Times New Roman" panose="02020603050405020304" pitchFamily="18" charset="0"/>
              </a:rPr>
              <a:t>Feature Fetching: </a:t>
            </a:r>
            <a:r>
              <a:rPr lang="en-US" altLang="zh-CN" sz="2000" kern="0" dirty="0">
                <a:latin typeface="Times New Roman" panose="02020603050405020304" pitchFamily="18" charset="0"/>
                <a:cs typeface="Times New Roman" panose="02020603050405020304" pitchFamily="18" charset="0"/>
              </a:rPr>
              <a:t>fetching the attributes of a given vertex/edge to construct its feature vector.</a:t>
            </a:r>
          </a:p>
        </p:txBody>
      </p:sp>
    </p:spTree>
    <p:extLst>
      <p:ext uri="{BB962C8B-B14F-4D97-AF65-F5344CB8AC3E}">
        <p14:creationId xmlns:p14="http://schemas.microsoft.com/office/powerpoint/2010/main" val="2469895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FA860-3B17-C9EA-D458-5219A53240A4}"/>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8905A23A-083C-645E-7098-10AA5EAB9512}"/>
              </a:ext>
            </a:extLst>
          </p:cNvPr>
          <p:cNvSpPr>
            <a:spLocks noGrp="1"/>
          </p:cNvSpPr>
          <p:nvPr>
            <p:ph type="title"/>
          </p:nvPr>
        </p:nvSpPr>
        <p:spPr/>
        <p:txBody>
          <a:bodyPr/>
          <a:lstStyle/>
          <a:p>
            <a:r>
              <a:rPr lang="en-US" altLang="zh-CN" dirty="0" err="1"/>
              <a:t>ByteGNN</a:t>
            </a:r>
            <a:r>
              <a:rPr lang="en-US" altLang="zh-CN" dirty="0"/>
              <a:t> (4/15)</a:t>
            </a:r>
            <a:endParaRPr lang="zh-CN" altLang="en-US" dirty="0"/>
          </a:p>
        </p:txBody>
      </p:sp>
      <p:sp>
        <p:nvSpPr>
          <p:cNvPr id="4" name="灯片编号占位符 3">
            <a:extLst>
              <a:ext uri="{FF2B5EF4-FFF2-40B4-BE49-F238E27FC236}">
                <a16:creationId xmlns:a16="http://schemas.microsoft.com/office/drawing/2014/main" id="{028BB5F0-EFEB-9BA9-58FD-E82230FEE0A3}"/>
              </a:ext>
            </a:extLst>
          </p:cNvPr>
          <p:cNvSpPr>
            <a:spLocks noGrp="1"/>
          </p:cNvSpPr>
          <p:nvPr>
            <p:ph type="sldNum" sz="quarter" idx="10"/>
          </p:nvPr>
        </p:nvSpPr>
        <p:spPr/>
        <p:txBody>
          <a:bodyPr/>
          <a:lstStyle/>
          <a:p>
            <a:fld id="{D9B6BDF2-6896-4B98-8776-C18582F63BA5}" type="slidenum">
              <a:rPr lang="zh-TW" altLang="en-US" smtClean="0"/>
              <a:pPr/>
              <a:t>24</a:t>
            </a:fld>
            <a:endParaRPr lang="zh-TW" altLang="en-US"/>
          </a:p>
        </p:txBody>
      </p:sp>
      <p:sp>
        <p:nvSpPr>
          <p:cNvPr id="2" name="内容占位符 5">
            <a:extLst>
              <a:ext uri="{FF2B5EF4-FFF2-40B4-BE49-F238E27FC236}">
                <a16:creationId xmlns:a16="http://schemas.microsoft.com/office/drawing/2014/main" id="{FD10F49C-8280-C190-2F54-8F5A2F73ECC4}"/>
              </a:ext>
            </a:extLst>
          </p:cNvPr>
          <p:cNvSpPr txBox="1">
            <a:spLocks/>
          </p:cNvSpPr>
          <p:nvPr/>
        </p:nvSpPr>
        <p:spPr bwMode="auto">
          <a:xfrm>
            <a:off x="624995" y="1125538"/>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Abstraction of Mini-Batch Graph Sampling</a:t>
            </a:r>
          </a:p>
        </p:txBody>
      </p:sp>
      <p:pic>
        <p:nvPicPr>
          <p:cNvPr id="8" name="图片 7">
            <a:extLst>
              <a:ext uri="{FF2B5EF4-FFF2-40B4-BE49-F238E27FC236}">
                <a16:creationId xmlns:a16="http://schemas.microsoft.com/office/drawing/2014/main" id="{CD2D8E7D-2C18-1DA5-BD90-3B6AB34FC48A}"/>
              </a:ext>
            </a:extLst>
          </p:cNvPr>
          <p:cNvPicPr>
            <a:picLocks noChangeAspect="1"/>
          </p:cNvPicPr>
          <p:nvPr/>
        </p:nvPicPr>
        <p:blipFill>
          <a:blip r:embed="rId2"/>
          <a:stretch>
            <a:fillRect/>
          </a:stretch>
        </p:blipFill>
        <p:spPr>
          <a:xfrm>
            <a:off x="3038475" y="1681810"/>
            <a:ext cx="5472520" cy="4160187"/>
          </a:xfrm>
          <a:prstGeom prst="rect">
            <a:avLst/>
          </a:prstGeom>
        </p:spPr>
      </p:pic>
    </p:spTree>
    <p:extLst>
      <p:ext uri="{BB962C8B-B14F-4D97-AF65-F5344CB8AC3E}">
        <p14:creationId xmlns:p14="http://schemas.microsoft.com/office/powerpoint/2010/main" val="68658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B9202-DD78-A31E-223E-E64420D7D796}"/>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59578E40-A626-ACC6-AEFB-673D40468641}"/>
              </a:ext>
            </a:extLst>
          </p:cNvPr>
          <p:cNvSpPr>
            <a:spLocks noGrp="1"/>
          </p:cNvSpPr>
          <p:nvPr>
            <p:ph type="title"/>
          </p:nvPr>
        </p:nvSpPr>
        <p:spPr/>
        <p:txBody>
          <a:bodyPr/>
          <a:lstStyle/>
          <a:p>
            <a:r>
              <a:rPr lang="en-US" altLang="zh-CN" dirty="0" err="1"/>
              <a:t>ByteGNN</a:t>
            </a:r>
            <a:r>
              <a:rPr lang="en-US" altLang="zh-CN" dirty="0"/>
              <a:t> (5/15)</a:t>
            </a:r>
            <a:endParaRPr lang="zh-CN" altLang="en-US" dirty="0"/>
          </a:p>
        </p:txBody>
      </p:sp>
      <p:sp>
        <p:nvSpPr>
          <p:cNvPr id="4" name="灯片编号占位符 3">
            <a:extLst>
              <a:ext uri="{FF2B5EF4-FFF2-40B4-BE49-F238E27FC236}">
                <a16:creationId xmlns:a16="http://schemas.microsoft.com/office/drawing/2014/main" id="{48C0AA7B-8D2C-4522-99BC-8B42F3385CE0}"/>
              </a:ext>
            </a:extLst>
          </p:cNvPr>
          <p:cNvSpPr>
            <a:spLocks noGrp="1"/>
          </p:cNvSpPr>
          <p:nvPr>
            <p:ph type="sldNum" sz="quarter" idx="10"/>
          </p:nvPr>
        </p:nvSpPr>
        <p:spPr/>
        <p:txBody>
          <a:bodyPr/>
          <a:lstStyle/>
          <a:p>
            <a:fld id="{D9B6BDF2-6896-4B98-8776-C18582F63BA5}" type="slidenum">
              <a:rPr lang="zh-TW" altLang="en-US" smtClean="0"/>
              <a:pPr/>
              <a:t>25</a:t>
            </a:fld>
            <a:endParaRPr lang="zh-TW" altLang="en-US"/>
          </a:p>
        </p:txBody>
      </p:sp>
      <p:sp>
        <p:nvSpPr>
          <p:cNvPr id="2" name="内容占位符 5">
            <a:extLst>
              <a:ext uri="{FF2B5EF4-FFF2-40B4-BE49-F238E27FC236}">
                <a16:creationId xmlns:a16="http://schemas.microsoft.com/office/drawing/2014/main" id="{D072EB0B-332F-8FC4-6659-FBDBDC70CDDC}"/>
              </a:ext>
            </a:extLst>
          </p:cNvPr>
          <p:cNvSpPr txBox="1">
            <a:spLocks/>
          </p:cNvSpPr>
          <p:nvPr/>
        </p:nvSpPr>
        <p:spPr bwMode="auto">
          <a:xfrm>
            <a:off x="624995" y="1125538"/>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Two-Level Scheduling</a:t>
            </a:r>
          </a:p>
          <a:p>
            <a:pPr lvl="1"/>
            <a:r>
              <a:rPr lang="en-US" altLang="zh-CN" sz="2200" kern="0" dirty="0">
                <a:latin typeface="Times New Roman" panose="02020603050405020304" pitchFamily="18" charset="0"/>
                <a:cs typeface="Times New Roman" panose="02020603050405020304" pitchFamily="18" charset="0"/>
              </a:rPr>
              <a:t>Designed to improve CPU utilization and reduce the end-to-end GNN training time.</a:t>
            </a:r>
          </a:p>
          <a:p>
            <a:pPr lvl="1"/>
            <a:r>
              <a:rPr lang="en-US" altLang="zh-CN" sz="2200" kern="0" dirty="0">
                <a:latin typeface="Times New Roman" panose="02020603050405020304" pitchFamily="18" charset="0"/>
                <a:cs typeface="Times New Roman" panose="02020603050405020304" pitchFamily="18" charset="0"/>
              </a:rPr>
              <a:t>Coarse-grained scheduling</a:t>
            </a:r>
          </a:p>
          <a:p>
            <a:pPr lvl="2"/>
            <a:r>
              <a:rPr lang="en-US" altLang="zh-CN" sz="2000" kern="0" dirty="0">
                <a:latin typeface="Times New Roman" panose="02020603050405020304" pitchFamily="18" charset="0"/>
                <a:cs typeface="Times New Roman" panose="02020603050405020304" pitchFamily="18" charset="0"/>
              </a:rPr>
              <a:t>The S-Worker in each machine executes multiple DAGs in parallel to increase throughput and reduce the end-to-end GNN training time. </a:t>
            </a:r>
          </a:p>
          <a:p>
            <a:pPr lvl="2"/>
            <a:r>
              <a:rPr lang="en-US" altLang="zh-CN" sz="2000" kern="0" dirty="0">
                <a:solidFill>
                  <a:srgbClr val="FF0000"/>
                </a:solidFill>
                <a:latin typeface="Times New Roman" panose="02020603050405020304" pitchFamily="18" charset="0"/>
                <a:cs typeface="Times New Roman" panose="02020603050405020304" pitchFamily="18" charset="0"/>
              </a:rPr>
              <a:t>How many DAGs should be launched in a machine?</a:t>
            </a:r>
          </a:p>
          <a:p>
            <a:pPr lvl="1"/>
            <a:r>
              <a:rPr lang="en-US" altLang="zh-CN" sz="2200" kern="0" dirty="0">
                <a:latin typeface="Times New Roman" panose="02020603050405020304" pitchFamily="18" charset="0"/>
                <a:cs typeface="Times New Roman" panose="02020603050405020304" pitchFamily="18" charset="0"/>
              </a:rPr>
              <a:t>Fine-grained scheduling</a:t>
            </a:r>
          </a:p>
          <a:p>
            <a:pPr lvl="2"/>
            <a:r>
              <a:rPr lang="en-US" altLang="zh-CN" sz="2000" kern="0" dirty="0">
                <a:latin typeface="Times New Roman" panose="02020603050405020304" pitchFamily="18" charset="0"/>
                <a:cs typeface="Times New Roman" panose="02020603050405020304" pitchFamily="18" charset="0"/>
              </a:rPr>
              <a:t>DAG tasks are put in a queue when their dependency is cleared (i.e., their parent tasks in the DAG are completed) and are handled by a pool of processing threads.</a:t>
            </a:r>
          </a:p>
          <a:p>
            <a:pPr lvl="2"/>
            <a:r>
              <a:rPr lang="en-US" altLang="zh-CN" sz="2000" kern="0" dirty="0">
                <a:solidFill>
                  <a:srgbClr val="FF0000"/>
                </a:solidFill>
                <a:latin typeface="Times New Roman" panose="02020603050405020304" pitchFamily="18" charset="0"/>
                <a:cs typeface="Times New Roman" panose="02020603050405020304" pitchFamily="18" charset="0"/>
              </a:rPr>
              <a:t>How to do the scheduling of these tasks?</a:t>
            </a:r>
          </a:p>
        </p:txBody>
      </p:sp>
    </p:spTree>
    <p:extLst>
      <p:ext uri="{BB962C8B-B14F-4D97-AF65-F5344CB8AC3E}">
        <p14:creationId xmlns:p14="http://schemas.microsoft.com/office/powerpoint/2010/main" val="280678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C440D-793C-1720-D30F-CBEB1847E77B}"/>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3E007ECD-E720-E84F-54B3-73EA89B27C48}"/>
              </a:ext>
            </a:extLst>
          </p:cNvPr>
          <p:cNvSpPr>
            <a:spLocks noGrp="1"/>
          </p:cNvSpPr>
          <p:nvPr>
            <p:ph type="title"/>
          </p:nvPr>
        </p:nvSpPr>
        <p:spPr/>
        <p:txBody>
          <a:bodyPr/>
          <a:lstStyle/>
          <a:p>
            <a:r>
              <a:rPr lang="en-US" altLang="zh-CN" dirty="0" err="1"/>
              <a:t>ByteGNN</a:t>
            </a:r>
            <a:r>
              <a:rPr lang="en-US" altLang="zh-CN" dirty="0"/>
              <a:t> (6/15)</a:t>
            </a:r>
            <a:endParaRPr lang="zh-CN" altLang="en-US" dirty="0"/>
          </a:p>
        </p:txBody>
      </p:sp>
      <p:sp>
        <p:nvSpPr>
          <p:cNvPr id="4" name="灯片编号占位符 3">
            <a:extLst>
              <a:ext uri="{FF2B5EF4-FFF2-40B4-BE49-F238E27FC236}">
                <a16:creationId xmlns:a16="http://schemas.microsoft.com/office/drawing/2014/main" id="{BAF51452-DBA3-3FC1-B1CC-BEE03898DE57}"/>
              </a:ext>
            </a:extLst>
          </p:cNvPr>
          <p:cNvSpPr>
            <a:spLocks noGrp="1"/>
          </p:cNvSpPr>
          <p:nvPr>
            <p:ph type="sldNum" sz="quarter" idx="10"/>
          </p:nvPr>
        </p:nvSpPr>
        <p:spPr/>
        <p:txBody>
          <a:bodyPr/>
          <a:lstStyle/>
          <a:p>
            <a:fld id="{D9B6BDF2-6896-4B98-8776-C18582F63BA5}" type="slidenum">
              <a:rPr lang="zh-TW" altLang="en-US" smtClean="0"/>
              <a:pPr/>
              <a:t>26</a:t>
            </a:fld>
            <a:endParaRPr lang="zh-TW" altLang="en-US"/>
          </a:p>
        </p:txBody>
      </p:sp>
      <p:sp>
        <p:nvSpPr>
          <p:cNvPr id="2" name="内容占位符 5">
            <a:extLst>
              <a:ext uri="{FF2B5EF4-FFF2-40B4-BE49-F238E27FC236}">
                <a16:creationId xmlns:a16="http://schemas.microsoft.com/office/drawing/2014/main" id="{F9E072B3-AD6D-A121-6270-4B0A6E73E49C}"/>
              </a:ext>
            </a:extLst>
          </p:cNvPr>
          <p:cNvSpPr txBox="1">
            <a:spLocks/>
          </p:cNvSpPr>
          <p:nvPr/>
        </p:nvSpPr>
        <p:spPr bwMode="auto">
          <a:xfrm>
            <a:off x="624995" y="1125538"/>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Coarse-grained scheduling</a:t>
            </a:r>
          </a:p>
        </p:txBody>
      </p:sp>
      <p:pic>
        <p:nvPicPr>
          <p:cNvPr id="6" name="图片 5">
            <a:extLst>
              <a:ext uri="{FF2B5EF4-FFF2-40B4-BE49-F238E27FC236}">
                <a16:creationId xmlns:a16="http://schemas.microsoft.com/office/drawing/2014/main" id="{A474130F-E38B-71B6-1692-06E1E77DD9B7}"/>
              </a:ext>
            </a:extLst>
          </p:cNvPr>
          <p:cNvPicPr>
            <a:picLocks noChangeAspect="1"/>
          </p:cNvPicPr>
          <p:nvPr/>
        </p:nvPicPr>
        <p:blipFill>
          <a:blip r:embed="rId2"/>
          <a:stretch>
            <a:fillRect/>
          </a:stretch>
        </p:blipFill>
        <p:spPr>
          <a:xfrm>
            <a:off x="624995" y="1611010"/>
            <a:ext cx="5515477" cy="4304406"/>
          </a:xfrm>
          <a:prstGeom prst="rect">
            <a:avLst/>
          </a:prstGeom>
        </p:spPr>
      </p:pic>
      <p:sp>
        <p:nvSpPr>
          <p:cNvPr id="8" name="文本框 7">
            <a:extLst>
              <a:ext uri="{FF2B5EF4-FFF2-40B4-BE49-F238E27FC236}">
                <a16:creationId xmlns:a16="http://schemas.microsoft.com/office/drawing/2014/main" id="{A1FC7717-55FE-C9A0-037B-60E699B89013}"/>
              </a:ext>
            </a:extLst>
          </p:cNvPr>
          <p:cNvSpPr txBox="1"/>
          <p:nvPr/>
        </p:nvSpPr>
        <p:spPr>
          <a:xfrm>
            <a:off x="6140472" y="1808169"/>
            <a:ext cx="6115050" cy="1015663"/>
          </a:xfrm>
          <a:prstGeom prst="rect">
            <a:avLst/>
          </a:prstGeom>
          <a:noFill/>
        </p:spPr>
        <p:txBody>
          <a:bodyPr wrap="square">
            <a:spAutoFit/>
          </a:bodyPr>
          <a:lstStyle/>
          <a:p>
            <a:r>
              <a:rPr lang="zh-CN" altLang="en-US" sz="2000" dirty="0">
                <a:latin typeface="Times New Roman" panose="02020603050405020304" pitchFamily="18" charset="0"/>
                <a:cs typeface="Times New Roman" panose="02020603050405020304" pitchFamily="18" charset="0"/>
              </a:rPr>
              <a:t>C</a:t>
            </a:r>
            <a:r>
              <a:rPr lang="en-US" altLang="zh-CN" sz="2000" baseline="-25000" dirty="0">
                <a:latin typeface="Times New Roman" panose="02020603050405020304" pitchFamily="18" charset="0"/>
                <a:cs typeface="Times New Roman" panose="02020603050405020304" pitchFamily="18" charset="0"/>
              </a:rPr>
              <a:t>util</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the CPU utilization rate</a:t>
            </a:r>
            <a:endParaRPr lang="en-US" altLang="zh-CN" sz="2000" dirty="0">
              <a:latin typeface="Times New Roman" panose="02020603050405020304" pitchFamily="18" charset="0"/>
              <a:cs typeface="Times New Roman" panose="02020603050405020304" pitchFamily="18" charset="0"/>
            </a:endParaRPr>
          </a:p>
          <a:p>
            <a:r>
              <a:rPr lang="en-US" altLang="zh-CN" sz="2000" dirty="0" err="1">
                <a:latin typeface="Times New Roman" panose="02020603050405020304" pitchFamily="18" charset="0"/>
                <a:cs typeface="Times New Roman" panose="02020603050405020304" pitchFamily="18" charset="0"/>
              </a:rPr>
              <a:t>Q</a:t>
            </a:r>
            <a:r>
              <a:rPr lang="en-US" altLang="zh-CN" sz="2000" baseline="-25000" dirty="0" err="1">
                <a:latin typeface="Times New Roman" panose="02020603050405020304" pitchFamily="18" charset="0"/>
                <a:cs typeface="Times New Roman" panose="02020603050405020304" pitchFamily="18" charset="0"/>
              </a:rPr>
              <a:t>size</a:t>
            </a:r>
            <a:r>
              <a:rPr lang="en-US" altLang="zh-CN" sz="2000" dirty="0">
                <a:latin typeface="Times New Roman" panose="02020603050405020304" pitchFamily="18" charset="0"/>
                <a:cs typeface="Times New Roman" panose="02020603050405020304" pitchFamily="18" charset="0"/>
              </a:rPr>
              <a:t>: the size of the queue</a:t>
            </a:r>
          </a:p>
          <a:p>
            <a:r>
              <a:rPr lang="en-US" altLang="zh-CN" sz="2000" dirty="0" err="1">
                <a:latin typeface="Times New Roman" panose="02020603050405020304" pitchFamily="18" charset="0"/>
                <a:cs typeface="Times New Roman" panose="02020603050405020304" pitchFamily="18" charset="0"/>
              </a:rPr>
              <a:t>T</a:t>
            </a:r>
            <a:r>
              <a:rPr lang="en-US" altLang="zh-CN" sz="2000" baseline="-25000" dirty="0" err="1">
                <a:latin typeface="Times New Roman" panose="02020603050405020304" pitchFamily="18" charset="0"/>
                <a:cs typeface="Times New Roman" panose="02020603050405020304" pitchFamily="18" charset="0"/>
              </a:rPr>
              <a:t>gap</a:t>
            </a:r>
            <a:r>
              <a:rPr lang="en-US" altLang="zh-CN" sz="2000" dirty="0">
                <a:latin typeface="Times New Roman" panose="02020603050405020304" pitchFamily="18" charset="0"/>
                <a:cs typeface="Times New Roman" panose="02020603050405020304" pitchFamily="18" charset="0"/>
              </a:rPr>
              <a:t>: time gap elapsed since the previous DAG launch.</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20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D9D3B-E551-7B71-6240-2F9E05E7416F}"/>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26E7D52E-35B3-A50C-54BE-A8BF1671A885}"/>
              </a:ext>
            </a:extLst>
          </p:cNvPr>
          <p:cNvSpPr>
            <a:spLocks noGrp="1"/>
          </p:cNvSpPr>
          <p:nvPr>
            <p:ph type="title"/>
          </p:nvPr>
        </p:nvSpPr>
        <p:spPr/>
        <p:txBody>
          <a:bodyPr/>
          <a:lstStyle/>
          <a:p>
            <a:r>
              <a:rPr lang="en-US" altLang="zh-CN" dirty="0" err="1"/>
              <a:t>ByteGNN</a:t>
            </a:r>
            <a:r>
              <a:rPr lang="en-US" altLang="zh-CN" dirty="0"/>
              <a:t> (7/15)</a:t>
            </a:r>
            <a:endParaRPr lang="zh-CN" altLang="en-US" dirty="0"/>
          </a:p>
        </p:txBody>
      </p:sp>
      <p:sp>
        <p:nvSpPr>
          <p:cNvPr id="4" name="灯片编号占位符 3">
            <a:extLst>
              <a:ext uri="{FF2B5EF4-FFF2-40B4-BE49-F238E27FC236}">
                <a16:creationId xmlns:a16="http://schemas.microsoft.com/office/drawing/2014/main" id="{88AF685C-FBE1-CB1D-80AD-CD16F6B5280A}"/>
              </a:ext>
            </a:extLst>
          </p:cNvPr>
          <p:cNvSpPr>
            <a:spLocks noGrp="1"/>
          </p:cNvSpPr>
          <p:nvPr>
            <p:ph type="sldNum" sz="quarter" idx="10"/>
          </p:nvPr>
        </p:nvSpPr>
        <p:spPr/>
        <p:txBody>
          <a:bodyPr/>
          <a:lstStyle/>
          <a:p>
            <a:fld id="{D9B6BDF2-6896-4B98-8776-C18582F63BA5}" type="slidenum">
              <a:rPr lang="zh-TW" altLang="en-US" smtClean="0"/>
              <a:pPr/>
              <a:t>27</a:t>
            </a:fld>
            <a:endParaRPr lang="zh-TW" altLang="en-US"/>
          </a:p>
        </p:txBody>
      </p:sp>
      <p:sp>
        <p:nvSpPr>
          <p:cNvPr id="2" name="内容占位符 5">
            <a:extLst>
              <a:ext uri="{FF2B5EF4-FFF2-40B4-BE49-F238E27FC236}">
                <a16:creationId xmlns:a16="http://schemas.microsoft.com/office/drawing/2014/main" id="{7CC70D3B-E5EF-FE83-1502-A1F53684C749}"/>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Fine-grained scheduling</a:t>
            </a:r>
          </a:p>
          <a:p>
            <a:pPr lvl="1"/>
            <a:r>
              <a:rPr lang="en-US" altLang="zh-CN" sz="2200" kern="0" dirty="0">
                <a:latin typeface="Times New Roman" panose="02020603050405020304" pitchFamily="18" charset="0"/>
                <a:cs typeface="Times New Roman" panose="02020603050405020304" pitchFamily="18" charset="0"/>
              </a:rPr>
              <a:t>Schedule tasks according to the following orders: (1) tasks in a DAG with a smaller ID will be executed first; (2) tasks in the same DAG will be executed in ascending order of their costs (the number of vertices/edges to be fetched multiplied by the vertex/edge feature dimension.)</a:t>
            </a:r>
          </a:p>
        </p:txBody>
      </p:sp>
    </p:spTree>
    <p:extLst>
      <p:ext uri="{BB962C8B-B14F-4D97-AF65-F5344CB8AC3E}">
        <p14:creationId xmlns:p14="http://schemas.microsoft.com/office/powerpoint/2010/main" val="416805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3EE3C-3593-68A4-E6E5-E1F590A7BEED}"/>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DF725FE3-8DDE-B3BD-9577-99127836ABF5}"/>
              </a:ext>
            </a:extLst>
          </p:cNvPr>
          <p:cNvSpPr>
            <a:spLocks noGrp="1"/>
          </p:cNvSpPr>
          <p:nvPr>
            <p:ph type="title"/>
          </p:nvPr>
        </p:nvSpPr>
        <p:spPr/>
        <p:txBody>
          <a:bodyPr/>
          <a:lstStyle/>
          <a:p>
            <a:r>
              <a:rPr lang="en-US" altLang="zh-CN" dirty="0" err="1"/>
              <a:t>ByteGNN</a:t>
            </a:r>
            <a:r>
              <a:rPr lang="en-US" altLang="zh-CN" dirty="0"/>
              <a:t> (8/15)</a:t>
            </a:r>
            <a:endParaRPr lang="zh-CN" altLang="en-US" dirty="0"/>
          </a:p>
        </p:txBody>
      </p:sp>
      <p:sp>
        <p:nvSpPr>
          <p:cNvPr id="4" name="灯片编号占位符 3">
            <a:extLst>
              <a:ext uri="{FF2B5EF4-FFF2-40B4-BE49-F238E27FC236}">
                <a16:creationId xmlns:a16="http://schemas.microsoft.com/office/drawing/2014/main" id="{A2684278-010C-58FA-8771-86EDD56BF41A}"/>
              </a:ext>
            </a:extLst>
          </p:cNvPr>
          <p:cNvSpPr>
            <a:spLocks noGrp="1"/>
          </p:cNvSpPr>
          <p:nvPr>
            <p:ph type="sldNum" sz="quarter" idx="10"/>
          </p:nvPr>
        </p:nvSpPr>
        <p:spPr/>
        <p:txBody>
          <a:bodyPr/>
          <a:lstStyle/>
          <a:p>
            <a:fld id="{D9B6BDF2-6896-4B98-8776-C18582F63BA5}" type="slidenum">
              <a:rPr lang="zh-TW" altLang="en-US" smtClean="0"/>
              <a:pPr/>
              <a:t>28</a:t>
            </a:fld>
            <a:endParaRPr lang="zh-TW" altLang="en-US"/>
          </a:p>
        </p:txBody>
      </p:sp>
      <p:sp>
        <p:nvSpPr>
          <p:cNvPr id="2" name="内容占位符 5">
            <a:extLst>
              <a:ext uri="{FF2B5EF4-FFF2-40B4-BE49-F238E27FC236}">
                <a16:creationId xmlns:a16="http://schemas.microsoft.com/office/drawing/2014/main" id="{6B7813D4-F7DE-FEB9-3E19-01839C47F1B7}"/>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GNN-based Graph Partitioning</a:t>
            </a:r>
          </a:p>
          <a:p>
            <a:pPr lvl="1"/>
            <a:r>
              <a:rPr lang="en-US" altLang="zh-CN" sz="2200" kern="0" dirty="0">
                <a:latin typeface="Times New Roman" panose="02020603050405020304" pitchFamily="18" charset="0"/>
                <a:cs typeface="Times New Roman" panose="02020603050405020304" pitchFamily="18" charset="0"/>
              </a:rPr>
              <a:t>The main idea is to group vertices into multi-hop neighborhood-based </a:t>
            </a:r>
            <a:r>
              <a:rPr lang="en-US" altLang="zh-CN" sz="2200" kern="0" dirty="0">
                <a:solidFill>
                  <a:srgbClr val="FF0000"/>
                </a:solidFill>
                <a:latin typeface="Times New Roman" panose="02020603050405020304" pitchFamily="18" charset="0"/>
                <a:cs typeface="Times New Roman" panose="02020603050405020304" pitchFamily="18" charset="0"/>
              </a:rPr>
              <a:t>blocks</a:t>
            </a:r>
            <a:r>
              <a:rPr lang="en-US" altLang="zh-CN" sz="2200" kern="0" dirty="0">
                <a:latin typeface="Times New Roman" panose="02020603050405020304" pitchFamily="18" charset="0"/>
                <a:cs typeface="Times New Roman" panose="02020603050405020304" pitchFamily="18" charset="0"/>
              </a:rPr>
              <a:t> and then assign these blocks to partitions by balancing the numbers of training, validation and test vertices in the partitions.</a:t>
            </a:r>
          </a:p>
          <a:p>
            <a:pPr lvl="1"/>
            <a:r>
              <a:rPr lang="en-US" altLang="zh-CN" sz="2200" kern="0" dirty="0">
                <a:latin typeface="Times New Roman" panose="02020603050405020304" pitchFamily="18" charset="0"/>
                <a:cs typeface="Times New Roman" panose="02020603050405020304" pitchFamily="18" charset="0"/>
              </a:rPr>
              <a:t>Step 1: Neighborhood Block Construction</a:t>
            </a:r>
          </a:p>
          <a:p>
            <a:pPr lvl="2"/>
            <a:r>
              <a:rPr lang="en-US" altLang="zh-CN" sz="2000" kern="0" dirty="0">
                <a:latin typeface="Times New Roman" panose="02020603050405020304" pitchFamily="18" charset="0"/>
                <a:cs typeface="Times New Roman" panose="02020603050405020304" pitchFamily="18" charset="0"/>
              </a:rPr>
              <a:t>Start a K-hop breadth-first search from each vertex v (v is called the block center) and broadcast the unique block ID of v to its K-hop neighbors being visited. </a:t>
            </a:r>
          </a:p>
          <a:p>
            <a:pPr lvl="2"/>
            <a:r>
              <a:rPr lang="en-US" altLang="zh-CN" sz="2000" kern="0" dirty="0">
                <a:latin typeface="Times New Roman" panose="02020603050405020304" pitchFamily="18" charset="0"/>
                <a:cs typeface="Times New Roman" panose="02020603050405020304" pitchFamily="18" charset="0"/>
              </a:rPr>
              <a:t>Every vertex only keeps the first block ID it receives, except for block centers which keep their own block ID. </a:t>
            </a:r>
          </a:p>
          <a:p>
            <a:pPr lvl="2"/>
            <a:r>
              <a:rPr lang="en-US" altLang="zh-CN" sz="2000" kern="0" dirty="0">
                <a:latin typeface="Times New Roman" panose="02020603050405020304" pitchFamily="18" charset="0"/>
                <a:cs typeface="Times New Roman" panose="02020603050405020304" pitchFamily="18" charset="0"/>
              </a:rPr>
              <a:t>A block is then formed of all the vertices that keep the same block ID.</a:t>
            </a:r>
          </a:p>
          <a:p>
            <a:pPr lvl="1"/>
            <a:r>
              <a:rPr lang="en-US" altLang="zh-CN" sz="2200" kern="0" dirty="0">
                <a:latin typeface="Times New Roman" panose="02020603050405020304" pitchFamily="18" charset="0"/>
                <a:cs typeface="Times New Roman" panose="02020603050405020304" pitchFamily="18" charset="0"/>
              </a:rPr>
              <a:t>Step 2: Block Assignment</a:t>
            </a:r>
          </a:p>
        </p:txBody>
      </p:sp>
    </p:spTree>
    <p:extLst>
      <p:ext uri="{BB962C8B-B14F-4D97-AF65-F5344CB8AC3E}">
        <p14:creationId xmlns:p14="http://schemas.microsoft.com/office/powerpoint/2010/main" val="3681252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CA354-3E4B-3ECC-488A-39C3D1F5159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1C4A14FE-99D2-A6A1-7D0C-59C4473D6F3A}"/>
              </a:ext>
            </a:extLst>
          </p:cNvPr>
          <p:cNvSpPr>
            <a:spLocks noGrp="1"/>
          </p:cNvSpPr>
          <p:nvPr>
            <p:ph type="title"/>
          </p:nvPr>
        </p:nvSpPr>
        <p:spPr/>
        <p:txBody>
          <a:bodyPr/>
          <a:lstStyle/>
          <a:p>
            <a:r>
              <a:rPr lang="en-US" altLang="zh-CN" dirty="0" err="1"/>
              <a:t>ByteGNN</a:t>
            </a:r>
            <a:r>
              <a:rPr lang="en-US" altLang="zh-CN" dirty="0"/>
              <a:t> (9/15)</a:t>
            </a:r>
            <a:endParaRPr lang="zh-CN" altLang="en-US" dirty="0"/>
          </a:p>
        </p:txBody>
      </p:sp>
      <p:sp>
        <p:nvSpPr>
          <p:cNvPr id="4" name="灯片编号占位符 3">
            <a:extLst>
              <a:ext uri="{FF2B5EF4-FFF2-40B4-BE49-F238E27FC236}">
                <a16:creationId xmlns:a16="http://schemas.microsoft.com/office/drawing/2014/main" id="{D233EDBB-85AF-D34E-B9B1-B9EBE53468D6}"/>
              </a:ext>
            </a:extLst>
          </p:cNvPr>
          <p:cNvSpPr>
            <a:spLocks noGrp="1"/>
          </p:cNvSpPr>
          <p:nvPr>
            <p:ph type="sldNum" sz="quarter" idx="10"/>
          </p:nvPr>
        </p:nvSpPr>
        <p:spPr/>
        <p:txBody>
          <a:bodyPr/>
          <a:lstStyle/>
          <a:p>
            <a:fld id="{D9B6BDF2-6896-4B98-8776-C18582F63BA5}" type="slidenum">
              <a:rPr lang="zh-TW" altLang="en-US" smtClean="0"/>
              <a:pPr/>
              <a:t>29</a:t>
            </a:fld>
            <a:endParaRPr lang="zh-TW" altLang="en-US"/>
          </a:p>
        </p:txBody>
      </p:sp>
      <p:pic>
        <p:nvPicPr>
          <p:cNvPr id="6" name="图片 5">
            <a:extLst>
              <a:ext uri="{FF2B5EF4-FFF2-40B4-BE49-F238E27FC236}">
                <a16:creationId xmlns:a16="http://schemas.microsoft.com/office/drawing/2014/main" id="{9FF6C993-D5BC-44B4-CF61-91E95A6695B6}"/>
              </a:ext>
            </a:extLst>
          </p:cNvPr>
          <p:cNvPicPr>
            <a:picLocks noChangeAspect="1"/>
          </p:cNvPicPr>
          <p:nvPr/>
        </p:nvPicPr>
        <p:blipFill>
          <a:blip r:embed="rId2"/>
          <a:stretch>
            <a:fillRect/>
          </a:stretch>
        </p:blipFill>
        <p:spPr>
          <a:xfrm>
            <a:off x="545043" y="1409699"/>
            <a:ext cx="6733414" cy="4291335"/>
          </a:xfrm>
          <a:prstGeom prst="rect">
            <a:avLst/>
          </a:prstGeom>
        </p:spPr>
      </p:pic>
      <p:sp>
        <p:nvSpPr>
          <p:cNvPr id="8" name="文本框 7">
            <a:extLst>
              <a:ext uri="{FF2B5EF4-FFF2-40B4-BE49-F238E27FC236}">
                <a16:creationId xmlns:a16="http://schemas.microsoft.com/office/drawing/2014/main" id="{00FA0A7E-6C59-C26E-1A1D-0712F1047943}"/>
              </a:ext>
            </a:extLst>
          </p:cNvPr>
          <p:cNvSpPr txBox="1"/>
          <p:nvPr/>
        </p:nvSpPr>
        <p:spPr>
          <a:xfrm>
            <a:off x="7545917" y="2069944"/>
            <a:ext cx="3874558" cy="3170099"/>
          </a:xfrm>
          <a:prstGeom prst="rect">
            <a:avLst/>
          </a:prstGeom>
          <a:noFill/>
        </p:spPr>
        <p:txBody>
          <a:bodyPr wrap="square">
            <a:spAutoFit/>
          </a:bodyPr>
          <a:lstStyle/>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P</a:t>
            </a:r>
            <a:r>
              <a:rPr lang="zh-CN" altLang="en-US" sz="2000" baseline="-25000" dirty="0">
                <a:latin typeface="Times New Roman" panose="02020603050405020304" pitchFamily="18" charset="0"/>
                <a:cs typeface="Times New Roman" panose="02020603050405020304" pitchFamily="18" charset="0"/>
              </a:rPr>
              <a:t>j</a:t>
            </a:r>
            <a:r>
              <a:rPr lang="zh-CN" altLang="en-US" sz="2000" dirty="0">
                <a:latin typeface="Times New Roman" panose="02020603050405020304" pitchFamily="18" charset="0"/>
                <a:cs typeface="Times New Roman" panose="02020603050405020304" pitchFamily="18" charset="0"/>
              </a:rPr>
              <a:t> is the set of vertices that have already been assigned to partition j. </a:t>
            </a: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CE [ j] is the number of cross-edges between B</a:t>
            </a:r>
            <a:r>
              <a:rPr lang="zh-CN" altLang="en-US" sz="2000" baseline="-25000" dirty="0">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 and P</a:t>
            </a:r>
            <a:r>
              <a:rPr lang="zh-CN" altLang="en-US" sz="2000" baseline="-25000" dirty="0">
                <a:latin typeface="Times New Roman" panose="02020603050405020304" pitchFamily="18" charset="0"/>
                <a:cs typeface="Times New Roman" panose="02020603050405020304" pitchFamily="18" charset="0"/>
              </a:rPr>
              <a:t>j</a:t>
            </a:r>
            <a:r>
              <a:rPr lang="en-US" altLang="zh-CN"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BS [ j] is the balancing score that controls the number of training/validation/test vertices in partition j to be close to the average value.</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7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E2E51-EB0C-86E6-6115-B4B862ECF8C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08B2CB7-7AC7-1117-ED4A-704519FB6C75}"/>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08CADBD8-5E65-E292-3AB1-C92F798694BD}"/>
              </a:ext>
            </a:extLst>
          </p:cNvPr>
          <p:cNvSpPr>
            <a:spLocks noGrp="1"/>
          </p:cNvSpPr>
          <p:nvPr>
            <p:ph idx="1"/>
          </p:nvPr>
        </p:nvSpPr>
        <p:spPr>
          <a:xfrm>
            <a:off x="1311423" y="1125537"/>
            <a:ext cx="10270977" cy="3560763"/>
          </a:xfrm>
        </p:spPr>
        <p:txBody>
          <a:bodyPr>
            <a:noAutofit/>
          </a:bodyPr>
          <a:lstStyle/>
          <a:p>
            <a:r>
              <a:rPr lang="en-US" altLang="zh-CN" sz="2933" dirty="0">
                <a:solidFill>
                  <a:srgbClr val="FF0000"/>
                </a:solidFill>
                <a:latin typeface="Times New Roman" panose="02020603050405020304" pitchFamily="18" charset="0"/>
                <a:cs typeface="Times New Roman" panose="02020603050405020304" pitchFamily="18" charset="0"/>
              </a:rPr>
              <a:t>Introduction (3 min)</a:t>
            </a:r>
            <a:endParaRPr lang="en-US" altLang="zh-TW" sz="2933" dirty="0">
              <a:solidFill>
                <a:srgbClr val="FF0000"/>
              </a:solidFill>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latin typeface="Times New Roman" panose="02020603050405020304" pitchFamily="18" charset="0"/>
                <a:cs typeface="Times New Roman" panose="02020603050405020304" pitchFamily="18" charset="0"/>
              </a:rPr>
              <a:t>DistDGL</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err="1">
                <a:latin typeface="Times New Roman" panose="02020603050405020304" pitchFamily="18" charset="0"/>
                <a:cs typeface="Times New Roman" panose="02020603050405020304" pitchFamily="18" charset="0"/>
              </a:rPr>
              <a:t>ByteGNN</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A5C3573A-DECD-8BA3-B07D-8149CBF9982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a:t>
            </a:fld>
            <a:endParaRPr lang="zh-TW" altLang="en-US"/>
          </a:p>
        </p:txBody>
      </p:sp>
    </p:spTree>
    <p:extLst>
      <p:ext uri="{BB962C8B-B14F-4D97-AF65-F5344CB8AC3E}">
        <p14:creationId xmlns:p14="http://schemas.microsoft.com/office/powerpoint/2010/main" val="11777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08692-020B-CCD7-906C-563D35F9B6AA}"/>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0E2F5B17-6AB4-82A6-8E3C-D9AD4248F7D0}"/>
              </a:ext>
            </a:extLst>
          </p:cNvPr>
          <p:cNvSpPr>
            <a:spLocks noGrp="1"/>
          </p:cNvSpPr>
          <p:nvPr>
            <p:ph type="title"/>
          </p:nvPr>
        </p:nvSpPr>
        <p:spPr/>
        <p:txBody>
          <a:bodyPr/>
          <a:lstStyle/>
          <a:p>
            <a:r>
              <a:rPr lang="en-US" altLang="zh-CN" dirty="0" err="1"/>
              <a:t>ByteGNN</a:t>
            </a:r>
            <a:r>
              <a:rPr lang="en-US" altLang="zh-CN" dirty="0"/>
              <a:t> (10/15)</a:t>
            </a:r>
            <a:endParaRPr lang="zh-CN" altLang="en-US" dirty="0"/>
          </a:p>
        </p:txBody>
      </p:sp>
      <p:sp>
        <p:nvSpPr>
          <p:cNvPr id="4" name="灯片编号占位符 3">
            <a:extLst>
              <a:ext uri="{FF2B5EF4-FFF2-40B4-BE49-F238E27FC236}">
                <a16:creationId xmlns:a16="http://schemas.microsoft.com/office/drawing/2014/main" id="{F9EA4F8E-B1A9-3298-5669-28A655F48AD9}"/>
              </a:ext>
            </a:extLst>
          </p:cNvPr>
          <p:cNvSpPr>
            <a:spLocks noGrp="1"/>
          </p:cNvSpPr>
          <p:nvPr>
            <p:ph type="sldNum" sz="quarter" idx="10"/>
          </p:nvPr>
        </p:nvSpPr>
        <p:spPr/>
        <p:txBody>
          <a:bodyPr/>
          <a:lstStyle/>
          <a:p>
            <a:fld id="{D9B6BDF2-6896-4B98-8776-C18582F63BA5}" type="slidenum">
              <a:rPr lang="zh-TW" altLang="en-US" smtClean="0"/>
              <a:pPr/>
              <a:t>30</a:t>
            </a:fld>
            <a:endParaRPr lang="zh-TW" altLang="en-US"/>
          </a:p>
        </p:txBody>
      </p:sp>
      <p:sp>
        <p:nvSpPr>
          <p:cNvPr id="2" name="内容占位符 5">
            <a:extLst>
              <a:ext uri="{FF2B5EF4-FFF2-40B4-BE49-F238E27FC236}">
                <a16:creationId xmlns:a16="http://schemas.microsoft.com/office/drawing/2014/main" id="{C3B3B270-6EEC-4CAF-0234-A35A04767CA9}"/>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6" name="图片 5">
            <a:extLst>
              <a:ext uri="{FF2B5EF4-FFF2-40B4-BE49-F238E27FC236}">
                <a16:creationId xmlns:a16="http://schemas.microsoft.com/office/drawing/2014/main" id="{75E49D3F-296B-3C73-B396-B75725B48CFB}"/>
              </a:ext>
            </a:extLst>
          </p:cNvPr>
          <p:cNvPicPr>
            <a:picLocks noChangeAspect="1"/>
          </p:cNvPicPr>
          <p:nvPr/>
        </p:nvPicPr>
        <p:blipFill>
          <a:blip r:embed="rId2"/>
          <a:stretch>
            <a:fillRect/>
          </a:stretch>
        </p:blipFill>
        <p:spPr>
          <a:xfrm>
            <a:off x="2728453" y="1994206"/>
            <a:ext cx="6582694" cy="3496163"/>
          </a:xfrm>
          <a:prstGeom prst="rect">
            <a:avLst/>
          </a:prstGeom>
        </p:spPr>
      </p:pic>
    </p:spTree>
    <p:extLst>
      <p:ext uri="{BB962C8B-B14F-4D97-AF65-F5344CB8AC3E}">
        <p14:creationId xmlns:p14="http://schemas.microsoft.com/office/powerpoint/2010/main" val="2604596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E90FE-B113-0E4D-58FF-ACD394DEE6AD}"/>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8CEFB37B-0C3A-2E3F-1082-4822B029A4A1}"/>
              </a:ext>
            </a:extLst>
          </p:cNvPr>
          <p:cNvSpPr>
            <a:spLocks noGrp="1"/>
          </p:cNvSpPr>
          <p:nvPr>
            <p:ph type="title"/>
          </p:nvPr>
        </p:nvSpPr>
        <p:spPr/>
        <p:txBody>
          <a:bodyPr/>
          <a:lstStyle/>
          <a:p>
            <a:r>
              <a:rPr lang="en-US" altLang="zh-CN" dirty="0" err="1"/>
              <a:t>ByteGNN</a:t>
            </a:r>
            <a:r>
              <a:rPr lang="en-US" altLang="zh-CN" dirty="0"/>
              <a:t> (11/15)</a:t>
            </a:r>
            <a:endParaRPr lang="zh-CN" altLang="en-US" dirty="0"/>
          </a:p>
        </p:txBody>
      </p:sp>
      <p:sp>
        <p:nvSpPr>
          <p:cNvPr id="4" name="灯片编号占位符 3">
            <a:extLst>
              <a:ext uri="{FF2B5EF4-FFF2-40B4-BE49-F238E27FC236}">
                <a16:creationId xmlns:a16="http://schemas.microsoft.com/office/drawing/2014/main" id="{AFC422E3-19D1-13AC-F453-11BA490CC594}"/>
              </a:ext>
            </a:extLst>
          </p:cNvPr>
          <p:cNvSpPr>
            <a:spLocks noGrp="1"/>
          </p:cNvSpPr>
          <p:nvPr>
            <p:ph type="sldNum" sz="quarter" idx="10"/>
          </p:nvPr>
        </p:nvSpPr>
        <p:spPr/>
        <p:txBody>
          <a:bodyPr/>
          <a:lstStyle/>
          <a:p>
            <a:fld id="{D9B6BDF2-6896-4B98-8776-C18582F63BA5}" type="slidenum">
              <a:rPr lang="zh-TW" altLang="en-US" smtClean="0"/>
              <a:pPr/>
              <a:t>31</a:t>
            </a:fld>
            <a:endParaRPr lang="zh-TW" altLang="en-US"/>
          </a:p>
        </p:txBody>
      </p:sp>
      <p:sp>
        <p:nvSpPr>
          <p:cNvPr id="2" name="内容占位符 5">
            <a:extLst>
              <a:ext uri="{FF2B5EF4-FFF2-40B4-BE49-F238E27FC236}">
                <a16:creationId xmlns:a16="http://schemas.microsoft.com/office/drawing/2014/main" id="{76C13B07-EA5F-4F22-D448-FAD5DD9920D7}"/>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7" name="图片 6">
            <a:extLst>
              <a:ext uri="{FF2B5EF4-FFF2-40B4-BE49-F238E27FC236}">
                <a16:creationId xmlns:a16="http://schemas.microsoft.com/office/drawing/2014/main" id="{D4C77721-38A1-483C-DCD0-DA17792C674B}"/>
              </a:ext>
            </a:extLst>
          </p:cNvPr>
          <p:cNvPicPr>
            <a:picLocks noChangeAspect="1"/>
          </p:cNvPicPr>
          <p:nvPr/>
        </p:nvPicPr>
        <p:blipFill>
          <a:blip r:embed="rId2"/>
          <a:stretch>
            <a:fillRect/>
          </a:stretch>
        </p:blipFill>
        <p:spPr>
          <a:xfrm>
            <a:off x="2301955" y="1563083"/>
            <a:ext cx="7163800" cy="4296375"/>
          </a:xfrm>
          <a:prstGeom prst="rect">
            <a:avLst/>
          </a:prstGeom>
        </p:spPr>
      </p:pic>
    </p:spTree>
    <p:extLst>
      <p:ext uri="{BB962C8B-B14F-4D97-AF65-F5344CB8AC3E}">
        <p14:creationId xmlns:p14="http://schemas.microsoft.com/office/powerpoint/2010/main" val="148721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BA10-8F00-2477-5AFE-EAFB4B0D1620}"/>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C3A0DF38-C29F-78C3-E100-E6E9E20418E3}"/>
              </a:ext>
            </a:extLst>
          </p:cNvPr>
          <p:cNvSpPr>
            <a:spLocks noGrp="1"/>
          </p:cNvSpPr>
          <p:nvPr>
            <p:ph type="title"/>
          </p:nvPr>
        </p:nvSpPr>
        <p:spPr/>
        <p:txBody>
          <a:bodyPr/>
          <a:lstStyle/>
          <a:p>
            <a:r>
              <a:rPr lang="en-US" altLang="zh-CN" dirty="0" err="1"/>
              <a:t>ByteGNN</a:t>
            </a:r>
            <a:r>
              <a:rPr lang="en-US" altLang="zh-CN" dirty="0"/>
              <a:t> (12/15)</a:t>
            </a:r>
            <a:endParaRPr lang="zh-CN" altLang="en-US" dirty="0"/>
          </a:p>
        </p:txBody>
      </p:sp>
      <p:sp>
        <p:nvSpPr>
          <p:cNvPr id="4" name="灯片编号占位符 3">
            <a:extLst>
              <a:ext uri="{FF2B5EF4-FFF2-40B4-BE49-F238E27FC236}">
                <a16:creationId xmlns:a16="http://schemas.microsoft.com/office/drawing/2014/main" id="{1DBAD005-E570-CC0F-C606-7E3900492C46}"/>
              </a:ext>
            </a:extLst>
          </p:cNvPr>
          <p:cNvSpPr>
            <a:spLocks noGrp="1"/>
          </p:cNvSpPr>
          <p:nvPr>
            <p:ph type="sldNum" sz="quarter" idx="10"/>
          </p:nvPr>
        </p:nvSpPr>
        <p:spPr/>
        <p:txBody>
          <a:bodyPr/>
          <a:lstStyle/>
          <a:p>
            <a:fld id="{D9B6BDF2-6896-4B98-8776-C18582F63BA5}" type="slidenum">
              <a:rPr lang="zh-TW" altLang="en-US" smtClean="0"/>
              <a:pPr/>
              <a:t>32</a:t>
            </a:fld>
            <a:endParaRPr lang="zh-TW" altLang="en-US"/>
          </a:p>
        </p:txBody>
      </p:sp>
      <p:sp>
        <p:nvSpPr>
          <p:cNvPr id="2" name="内容占位符 5">
            <a:extLst>
              <a:ext uri="{FF2B5EF4-FFF2-40B4-BE49-F238E27FC236}">
                <a16:creationId xmlns:a16="http://schemas.microsoft.com/office/drawing/2014/main" id="{83147E7B-A95C-9454-6205-0400BB5F3625}"/>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6" name="图片 5">
            <a:extLst>
              <a:ext uri="{FF2B5EF4-FFF2-40B4-BE49-F238E27FC236}">
                <a16:creationId xmlns:a16="http://schemas.microsoft.com/office/drawing/2014/main" id="{CEC91793-D259-8B4E-DE6B-518AE163B129}"/>
              </a:ext>
            </a:extLst>
          </p:cNvPr>
          <p:cNvPicPr>
            <a:picLocks noChangeAspect="1"/>
          </p:cNvPicPr>
          <p:nvPr/>
        </p:nvPicPr>
        <p:blipFill>
          <a:blip r:embed="rId2"/>
          <a:stretch>
            <a:fillRect/>
          </a:stretch>
        </p:blipFill>
        <p:spPr>
          <a:xfrm>
            <a:off x="2495058" y="1629772"/>
            <a:ext cx="7049484" cy="4201111"/>
          </a:xfrm>
          <a:prstGeom prst="rect">
            <a:avLst/>
          </a:prstGeom>
        </p:spPr>
      </p:pic>
    </p:spTree>
    <p:extLst>
      <p:ext uri="{BB962C8B-B14F-4D97-AF65-F5344CB8AC3E}">
        <p14:creationId xmlns:p14="http://schemas.microsoft.com/office/powerpoint/2010/main" val="24786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FB6D0-3AF6-8B93-1D03-122A3A54C245}"/>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F58D1373-FE9B-78A9-0549-8496A39DB62C}"/>
              </a:ext>
            </a:extLst>
          </p:cNvPr>
          <p:cNvSpPr>
            <a:spLocks noGrp="1"/>
          </p:cNvSpPr>
          <p:nvPr>
            <p:ph type="title"/>
          </p:nvPr>
        </p:nvSpPr>
        <p:spPr/>
        <p:txBody>
          <a:bodyPr/>
          <a:lstStyle/>
          <a:p>
            <a:r>
              <a:rPr lang="en-US" altLang="zh-CN" dirty="0" err="1"/>
              <a:t>ByteGNN</a:t>
            </a:r>
            <a:r>
              <a:rPr lang="en-US" altLang="zh-CN" dirty="0"/>
              <a:t> (13/15)</a:t>
            </a:r>
            <a:endParaRPr lang="zh-CN" altLang="en-US" dirty="0"/>
          </a:p>
        </p:txBody>
      </p:sp>
      <p:sp>
        <p:nvSpPr>
          <p:cNvPr id="4" name="灯片编号占位符 3">
            <a:extLst>
              <a:ext uri="{FF2B5EF4-FFF2-40B4-BE49-F238E27FC236}">
                <a16:creationId xmlns:a16="http://schemas.microsoft.com/office/drawing/2014/main" id="{F2CC1F63-2621-B18A-4708-4CE220913993}"/>
              </a:ext>
            </a:extLst>
          </p:cNvPr>
          <p:cNvSpPr>
            <a:spLocks noGrp="1"/>
          </p:cNvSpPr>
          <p:nvPr>
            <p:ph type="sldNum" sz="quarter" idx="10"/>
          </p:nvPr>
        </p:nvSpPr>
        <p:spPr/>
        <p:txBody>
          <a:bodyPr/>
          <a:lstStyle/>
          <a:p>
            <a:fld id="{D9B6BDF2-6896-4B98-8776-C18582F63BA5}" type="slidenum">
              <a:rPr lang="zh-TW" altLang="en-US" smtClean="0"/>
              <a:pPr/>
              <a:t>33</a:t>
            </a:fld>
            <a:endParaRPr lang="zh-TW" altLang="en-US"/>
          </a:p>
        </p:txBody>
      </p:sp>
      <p:sp>
        <p:nvSpPr>
          <p:cNvPr id="2" name="内容占位符 5">
            <a:extLst>
              <a:ext uri="{FF2B5EF4-FFF2-40B4-BE49-F238E27FC236}">
                <a16:creationId xmlns:a16="http://schemas.microsoft.com/office/drawing/2014/main" id="{0341E379-D698-0340-F74D-979F88AF904F}"/>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7" name="图片 6">
            <a:extLst>
              <a:ext uri="{FF2B5EF4-FFF2-40B4-BE49-F238E27FC236}">
                <a16:creationId xmlns:a16="http://schemas.microsoft.com/office/drawing/2014/main" id="{F34928D8-A53D-D7AE-85B3-89E127AA704D}"/>
              </a:ext>
            </a:extLst>
          </p:cNvPr>
          <p:cNvPicPr>
            <a:picLocks noChangeAspect="1"/>
          </p:cNvPicPr>
          <p:nvPr/>
        </p:nvPicPr>
        <p:blipFill>
          <a:blip r:embed="rId2"/>
          <a:stretch>
            <a:fillRect/>
          </a:stretch>
        </p:blipFill>
        <p:spPr>
          <a:xfrm>
            <a:off x="2614126" y="1498802"/>
            <a:ext cx="6963747" cy="4239217"/>
          </a:xfrm>
          <a:prstGeom prst="rect">
            <a:avLst/>
          </a:prstGeom>
        </p:spPr>
      </p:pic>
    </p:spTree>
    <p:extLst>
      <p:ext uri="{BB962C8B-B14F-4D97-AF65-F5344CB8AC3E}">
        <p14:creationId xmlns:p14="http://schemas.microsoft.com/office/powerpoint/2010/main" val="3546416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8CBC4-FEE6-5D67-8A3A-4EAFB654D2FE}"/>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89047410-C621-30EE-E9DE-8A4E268E7274}"/>
              </a:ext>
            </a:extLst>
          </p:cNvPr>
          <p:cNvSpPr>
            <a:spLocks noGrp="1"/>
          </p:cNvSpPr>
          <p:nvPr>
            <p:ph type="title"/>
          </p:nvPr>
        </p:nvSpPr>
        <p:spPr/>
        <p:txBody>
          <a:bodyPr/>
          <a:lstStyle/>
          <a:p>
            <a:r>
              <a:rPr lang="en-US" altLang="zh-CN" dirty="0" err="1"/>
              <a:t>ByteGNN</a:t>
            </a:r>
            <a:r>
              <a:rPr lang="en-US" altLang="zh-CN" dirty="0"/>
              <a:t> (14/15)</a:t>
            </a:r>
            <a:endParaRPr lang="zh-CN" altLang="en-US" dirty="0"/>
          </a:p>
        </p:txBody>
      </p:sp>
      <p:sp>
        <p:nvSpPr>
          <p:cNvPr id="4" name="灯片编号占位符 3">
            <a:extLst>
              <a:ext uri="{FF2B5EF4-FFF2-40B4-BE49-F238E27FC236}">
                <a16:creationId xmlns:a16="http://schemas.microsoft.com/office/drawing/2014/main" id="{DF275949-5908-99C0-6F9C-F573077254A0}"/>
              </a:ext>
            </a:extLst>
          </p:cNvPr>
          <p:cNvSpPr>
            <a:spLocks noGrp="1"/>
          </p:cNvSpPr>
          <p:nvPr>
            <p:ph type="sldNum" sz="quarter" idx="10"/>
          </p:nvPr>
        </p:nvSpPr>
        <p:spPr/>
        <p:txBody>
          <a:bodyPr/>
          <a:lstStyle/>
          <a:p>
            <a:fld id="{D9B6BDF2-6896-4B98-8776-C18582F63BA5}" type="slidenum">
              <a:rPr lang="zh-TW" altLang="en-US" smtClean="0"/>
              <a:pPr/>
              <a:t>34</a:t>
            </a:fld>
            <a:endParaRPr lang="zh-TW" altLang="en-US"/>
          </a:p>
        </p:txBody>
      </p:sp>
      <p:sp>
        <p:nvSpPr>
          <p:cNvPr id="2" name="内容占位符 5">
            <a:extLst>
              <a:ext uri="{FF2B5EF4-FFF2-40B4-BE49-F238E27FC236}">
                <a16:creationId xmlns:a16="http://schemas.microsoft.com/office/drawing/2014/main" id="{6759859C-E11D-9ECA-6F07-DBFBCB55894D}"/>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6" name="图片 5">
            <a:extLst>
              <a:ext uri="{FF2B5EF4-FFF2-40B4-BE49-F238E27FC236}">
                <a16:creationId xmlns:a16="http://schemas.microsoft.com/office/drawing/2014/main" id="{A4B4B6F3-939D-2B34-3841-4E744C971504}"/>
              </a:ext>
            </a:extLst>
          </p:cNvPr>
          <p:cNvPicPr>
            <a:picLocks noChangeAspect="1"/>
          </p:cNvPicPr>
          <p:nvPr/>
        </p:nvPicPr>
        <p:blipFill>
          <a:blip r:embed="rId2"/>
          <a:stretch>
            <a:fillRect/>
          </a:stretch>
        </p:blipFill>
        <p:spPr>
          <a:xfrm>
            <a:off x="3885420" y="1507800"/>
            <a:ext cx="4183303" cy="4427538"/>
          </a:xfrm>
          <a:prstGeom prst="rect">
            <a:avLst/>
          </a:prstGeom>
        </p:spPr>
      </p:pic>
    </p:spTree>
    <p:extLst>
      <p:ext uri="{BB962C8B-B14F-4D97-AF65-F5344CB8AC3E}">
        <p14:creationId xmlns:p14="http://schemas.microsoft.com/office/powerpoint/2010/main" val="2162473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5D8F-58C0-430B-68F9-0004B55F3D17}"/>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BBF483FD-20A4-AD62-62B5-79D797C46CEA}"/>
              </a:ext>
            </a:extLst>
          </p:cNvPr>
          <p:cNvSpPr>
            <a:spLocks noGrp="1"/>
          </p:cNvSpPr>
          <p:nvPr>
            <p:ph type="title"/>
          </p:nvPr>
        </p:nvSpPr>
        <p:spPr/>
        <p:txBody>
          <a:bodyPr/>
          <a:lstStyle/>
          <a:p>
            <a:r>
              <a:rPr lang="en-US" altLang="zh-CN" dirty="0" err="1"/>
              <a:t>ByteGNN</a:t>
            </a:r>
            <a:r>
              <a:rPr lang="en-US" altLang="zh-CN" dirty="0"/>
              <a:t> (15/15)</a:t>
            </a:r>
            <a:endParaRPr lang="zh-CN" altLang="en-US" dirty="0"/>
          </a:p>
        </p:txBody>
      </p:sp>
      <p:sp>
        <p:nvSpPr>
          <p:cNvPr id="4" name="灯片编号占位符 3">
            <a:extLst>
              <a:ext uri="{FF2B5EF4-FFF2-40B4-BE49-F238E27FC236}">
                <a16:creationId xmlns:a16="http://schemas.microsoft.com/office/drawing/2014/main" id="{CCED6C24-AA98-CCC7-C1B4-3B4CF41A881A}"/>
              </a:ext>
            </a:extLst>
          </p:cNvPr>
          <p:cNvSpPr>
            <a:spLocks noGrp="1"/>
          </p:cNvSpPr>
          <p:nvPr>
            <p:ph type="sldNum" sz="quarter" idx="10"/>
          </p:nvPr>
        </p:nvSpPr>
        <p:spPr/>
        <p:txBody>
          <a:bodyPr/>
          <a:lstStyle/>
          <a:p>
            <a:fld id="{D9B6BDF2-6896-4B98-8776-C18582F63BA5}" type="slidenum">
              <a:rPr lang="zh-TW" altLang="en-US" smtClean="0"/>
              <a:pPr/>
              <a:t>35</a:t>
            </a:fld>
            <a:endParaRPr lang="zh-TW" altLang="en-US"/>
          </a:p>
        </p:txBody>
      </p:sp>
      <p:sp>
        <p:nvSpPr>
          <p:cNvPr id="2" name="内容占位符 5">
            <a:extLst>
              <a:ext uri="{FF2B5EF4-FFF2-40B4-BE49-F238E27FC236}">
                <a16:creationId xmlns:a16="http://schemas.microsoft.com/office/drawing/2014/main" id="{90046B3F-0ABD-F401-E7DA-42772D926F2B}"/>
              </a:ext>
            </a:extLst>
          </p:cNvPr>
          <p:cNvSpPr txBox="1">
            <a:spLocks/>
          </p:cNvSpPr>
          <p:nvPr/>
        </p:nvSpPr>
        <p:spPr bwMode="auto">
          <a:xfrm>
            <a:off x="624995" y="1119981"/>
            <a:ext cx="10517721" cy="4427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p:txBody>
      </p:sp>
      <p:pic>
        <p:nvPicPr>
          <p:cNvPr id="7" name="图片 6">
            <a:extLst>
              <a:ext uri="{FF2B5EF4-FFF2-40B4-BE49-F238E27FC236}">
                <a16:creationId xmlns:a16="http://schemas.microsoft.com/office/drawing/2014/main" id="{16EC26BC-F2DF-A576-6CF8-753871EFEDF5}"/>
              </a:ext>
            </a:extLst>
          </p:cNvPr>
          <p:cNvPicPr>
            <a:picLocks noChangeAspect="1"/>
          </p:cNvPicPr>
          <p:nvPr/>
        </p:nvPicPr>
        <p:blipFill>
          <a:blip r:embed="rId2"/>
          <a:stretch>
            <a:fillRect/>
          </a:stretch>
        </p:blipFill>
        <p:spPr>
          <a:xfrm>
            <a:off x="3095626" y="1674608"/>
            <a:ext cx="5743952" cy="4156275"/>
          </a:xfrm>
          <a:prstGeom prst="rect">
            <a:avLst/>
          </a:prstGeom>
        </p:spPr>
      </p:pic>
    </p:spTree>
    <p:extLst>
      <p:ext uri="{BB962C8B-B14F-4D97-AF65-F5344CB8AC3E}">
        <p14:creationId xmlns:p14="http://schemas.microsoft.com/office/powerpoint/2010/main" val="3240286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4A15C-FFD7-3B0E-E82A-2D8A9FCB75B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DA56366-888E-1FBE-0C60-25CC579D0E8A}"/>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157B64E6-A3D9-2D14-3C92-9550F07E4044}"/>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latin typeface="Times New Roman" panose="02020603050405020304" pitchFamily="18" charset="0"/>
                <a:cs typeface="Times New Roman" panose="02020603050405020304" pitchFamily="18" charset="0"/>
              </a:rPr>
              <a:t>DistDGL</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err="1">
                <a:latin typeface="Times New Roman" panose="02020603050405020304" pitchFamily="18" charset="0"/>
                <a:cs typeface="Times New Roman" panose="02020603050405020304" pitchFamily="18" charset="0"/>
              </a:rPr>
              <a:t>ByteGNN</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a:solidFill>
                  <a:srgbClr val="FF0000"/>
                </a:solidFill>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4916EECC-8A44-44AA-6DC4-3019856667EC}"/>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1457435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4754-C996-209A-6626-EE2815F88E39}"/>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B8876756-BD52-B391-F5E1-97EDA9CF970F}"/>
              </a:ext>
            </a:extLst>
          </p:cNvPr>
          <p:cNvSpPr>
            <a:spLocks noGrp="1"/>
          </p:cNvSpPr>
          <p:nvPr>
            <p:ph type="title"/>
          </p:nvPr>
        </p:nvSpPr>
        <p:spPr/>
        <p:txBody>
          <a:bodyPr/>
          <a:lstStyle/>
          <a:p>
            <a:r>
              <a:rPr lang="en-US" altLang="zh-CN" dirty="0"/>
              <a:t>SANCUS (1/9)</a:t>
            </a:r>
            <a:endParaRPr lang="zh-CN" altLang="en-US" dirty="0"/>
          </a:p>
        </p:txBody>
      </p:sp>
      <p:sp>
        <p:nvSpPr>
          <p:cNvPr id="4" name="灯片编号占位符 3">
            <a:extLst>
              <a:ext uri="{FF2B5EF4-FFF2-40B4-BE49-F238E27FC236}">
                <a16:creationId xmlns:a16="http://schemas.microsoft.com/office/drawing/2014/main" id="{C29979F1-0984-FCE4-BDB0-4218A4F55F42}"/>
              </a:ext>
            </a:extLst>
          </p:cNvPr>
          <p:cNvSpPr>
            <a:spLocks noGrp="1"/>
          </p:cNvSpPr>
          <p:nvPr>
            <p:ph type="sldNum" sz="quarter" idx="10"/>
          </p:nvPr>
        </p:nvSpPr>
        <p:spPr/>
        <p:txBody>
          <a:bodyPr/>
          <a:lstStyle/>
          <a:p>
            <a:fld id="{D9B6BDF2-6896-4B98-8776-C18582F63BA5}" type="slidenum">
              <a:rPr lang="zh-TW" altLang="en-US" smtClean="0"/>
              <a:pPr/>
              <a:t>37</a:t>
            </a:fld>
            <a:endParaRPr lang="zh-TW" altLang="en-US"/>
          </a:p>
        </p:txBody>
      </p:sp>
      <p:pic>
        <p:nvPicPr>
          <p:cNvPr id="7" name="图片 6">
            <a:extLst>
              <a:ext uri="{FF2B5EF4-FFF2-40B4-BE49-F238E27FC236}">
                <a16:creationId xmlns:a16="http://schemas.microsoft.com/office/drawing/2014/main" id="{F0301176-E3B5-E01F-D101-34F5DEA5A508}"/>
              </a:ext>
            </a:extLst>
          </p:cNvPr>
          <p:cNvPicPr>
            <a:picLocks noChangeAspect="1"/>
          </p:cNvPicPr>
          <p:nvPr/>
        </p:nvPicPr>
        <p:blipFill>
          <a:blip r:embed="rId2"/>
          <a:stretch>
            <a:fillRect/>
          </a:stretch>
        </p:blipFill>
        <p:spPr>
          <a:xfrm>
            <a:off x="2090293" y="1372715"/>
            <a:ext cx="7577581" cy="4112570"/>
          </a:xfrm>
          <a:prstGeom prst="rect">
            <a:avLst/>
          </a:prstGeom>
        </p:spPr>
      </p:pic>
    </p:spTree>
    <p:extLst>
      <p:ext uri="{BB962C8B-B14F-4D97-AF65-F5344CB8AC3E}">
        <p14:creationId xmlns:p14="http://schemas.microsoft.com/office/powerpoint/2010/main" val="2938869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900C6-A327-8988-4AC3-00FE75CB3B0F}"/>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945459F9-E879-7ECD-924D-895E9010A13B}"/>
              </a:ext>
            </a:extLst>
          </p:cNvPr>
          <p:cNvSpPr>
            <a:spLocks noGrp="1"/>
          </p:cNvSpPr>
          <p:nvPr>
            <p:ph type="title"/>
          </p:nvPr>
        </p:nvSpPr>
        <p:spPr/>
        <p:txBody>
          <a:bodyPr/>
          <a:lstStyle/>
          <a:p>
            <a:r>
              <a:rPr lang="en-US" altLang="zh-CN" dirty="0"/>
              <a:t>SANCUS (2/9)</a:t>
            </a:r>
            <a:endParaRPr lang="zh-CN" altLang="en-US" dirty="0"/>
          </a:p>
        </p:txBody>
      </p:sp>
      <p:sp>
        <p:nvSpPr>
          <p:cNvPr id="4" name="灯片编号占位符 3">
            <a:extLst>
              <a:ext uri="{FF2B5EF4-FFF2-40B4-BE49-F238E27FC236}">
                <a16:creationId xmlns:a16="http://schemas.microsoft.com/office/drawing/2014/main" id="{41E18F7B-82D7-4A50-3B51-7DD84EAFE6BB}"/>
              </a:ext>
            </a:extLst>
          </p:cNvPr>
          <p:cNvSpPr>
            <a:spLocks noGrp="1"/>
          </p:cNvSpPr>
          <p:nvPr>
            <p:ph type="sldNum" sz="quarter" idx="10"/>
          </p:nvPr>
        </p:nvSpPr>
        <p:spPr/>
        <p:txBody>
          <a:bodyPr/>
          <a:lstStyle/>
          <a:p>
            <a:fld id="{D9B6BDF2-6896-4B98-8776-C18582F63BA5}" type="slidenum">
              <a:rPr lang="zh-TW" altLang="en-US" smtClean="0"/>
              <a:pPr/>
              <a:t>38</a:t>
            </a:fld>
            <a:endParaRPr lang="zh-TW" altLang="en-US"/>
          </a:p>
        </p:txBody>
      </p:sp>
      <p:sp>
        <p:nvSpPr>
          <p:cNvPr id="2" name="内容占位符 5">
            <a:extLst>
              <a:ext uri="{FF2B5EF4-FFF2-40B4-BE49-F238E27FC236}">
                <a16:creationId xmlns:a16="http://schemas.microsoft.com/office/drawing/2014/main" id="{A4ADA038-30DB-325F-7BDD-9595F9DEEE9D}"/>
              </a:ext>
            </a:extLst>
          </p:cNvPr>
          <p:cNvSpPr txBox="1">
            <a:spLocks/>
          </p:cNvSpPr>
          <p:nvPr/>
        </p:nvSpPr>
        <p:spPr bwMode="auto">
          <a:xfrm>
            <a:off x="624995" y="1119980"/>
            <a:ext cx="10517721" cy="4823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Pipeline Overview</a:t>
            </a:r>
          </a:p>
          <a:p>
            <a:pPr lvl="1"/>
            <a:r>
              <a:rPr lang="en-US" altLang="zh-CN" sz="2000" b="1" kern="0" dirty="0">
                <a:latin typeface="Times New Roman" panose="02020603050405020304" pitchFamily="18" charset="0"/>
                <a:cs typeface="Times New Roman" panose="02020603050405020304" pitchFamily="18" charset="0"/>
              </a:rPr>
              <a:t>Data Loading: </a:t>
            </a:r>
            <a:r>
              <a:rPr lang="en-US" altLang="zh-CN" sz="2000" kern="0" dirty="0">
                <a:latin typeface="Times New Roman" panose="02020603050405020304" pitchFamily="18" charset="0"/>
                <a:cs typeface="Times New Roman" panose="02020603050405020304" pitchFamily="18" charset="0"/>
              </a:rPr>
              <a:t>The whole sparse adjacency matrix of the full graph and the dense embedding matrix are split into matrix blocks, then loaded to individual worker. Each worker keeps its own replica of the full model.</a:t>
            </a:r>
          </a:p>
          <a:p>
            <a:pPr lvl="1"/>
            <a:r>
              <a:rPr lang="en-US" altLang="zh-CN" sz="2000" b="1" kern="0" dirty="0">
                <a:latin typeface="Times New Roman" panose="02020603050405020304" pitchFamily="18" charset="0"/>
                <a:cs typeface="Times New Roman" panose="02020603050405020304" pitchFamily="18" charset="0"/>
              </a:rPr>
              <a:t>Staleness Bound Checking: </a:t>
            </a:r>
            <a:r>
              <a:rPr lang="en-US" altLang="zh-CN" sz="2000" kern="0" dirty="0">
                <a:latin typeface="Times New Roman" panose="02020603050405020304" pitchFamily="18" charset="0"/>
                <a:cs typeface="Times New Roman" panose="02020603050405020304" pitchFamily="18" charset="0"/>
              </a:rPr>
              <a:t>On each GPU, check whether the </a:t>
            </a:r>
            <a:r>
              <a:rPr lang="en-US" altLang="zh-CN" sz="2000" kern="0" dirty="0">
                <a:solidFill>
                  <a:srgbClr val="FF0000"/>
                </a:solidFill>
                <a:latin typeface="Times New Roman" panose="02020603050405020304" pitchFamily="18" charset="0"/>
                <a:cs typeface="Times New Roman" panose="02020603050405020304" pitchFamily="18" charset="0"/>
              </a:rPr>
              <a:t>staleness</a:t>
            </a:r>
            <a:r>
              <a:rPr lang="en-US" altLang="zh-CN" sz="2000" kern="0" dirty="0">
                <a:latin typeface="Times New Roman" panose="02020603050405020304" pitchFamily="18" charset="0"/>
                <a:cs typeface="Times New Roman" panose="02020603050405020304" pitchFamily="18" charset="0"/>
              </a:rPr>
              <a:t> of historical embeddings are within proposed bounds. If the staleness is within bounds, the embedding broadcast is skipped and the cached historical embeddings are reused for this iteration’s model computing.</a:t>
            </a:r>
          </a:p>
          <a:p>
            <a:pPr lvl="1"/>
            <a:r>
              <a:rPr lang="en-US" altLang="zh-CN" sz="2000" b="1" kern="0" dirty="0">
                <a:latin typeface="Times New Roman" panose="02020603050405020304" pitchFamily="18" charset="0"/>
                <a:cs typeface="Times New Roman" panose="02020603050405020304" pitchFamily="18" charset="0"/>
              </a:rPr>
              <a:t>Embedding Broadcasting: </a:t>
            </a:r>
            <a:r>
              <a:rPr lang="en-US" altLang="zh-CN" sz="2000" kern="0" dirty="0">
                <a:latin typeface="Times New Roman" panose="02020603050405020304" pitchFamily="18" charset="0"/>
                <a:cs typeface="Times New Roman" panose="02020603050405020304" pitchFamily="18" charset="0"/>
              </a:rPr>
              <a:t>If the staleness exceeds the limit, the latest results are broadcast to all workers and updated in cache.</a:t>
            </a:r>
          </a:p>
          <a:p>
            <a:pPr lvl="1"/>
            <a:r>
              <a:rPr lang="en-US" altLang="zh-CN" sz="2000" b="1" kern="0" dirty="0">
                <a:latin typeface="Times New Roman" panose="02020603050405020304" pitchFamily="18" charset="0"/>
                <a:cs typeface="Times New Roman" panose="02020603050405020304" pitchFamily="18" charset="0"/>
              </a:rPr>
              <a:t>GNN Model Computing: </a:t>
            </a:r>
            <a:r>
              <a:rPr lang="en-US" altLang="zh-CN" sz="2000" kern="0" dirty="0">
                <a:latin typeface="Times New Roman" panose="02020603050405020304" pitchFamily="18" charset="0"/>
                <a:cs typeface="Times New Roman" panose="02020603050405020304" pitchFamily="18" charset="0"/>
              </a:rPr>
              <a:t>Either latest embeddings or cached historical embeddings are loaded to the GNN model to compute. </a:t>
            </a:r>
          </a:p>
          <a:p>
            <a:pPr lvl="1"/>
            <a:r>
              <a:rPr lang="en-US" altLang="zh-CN" sz="2000" b="1" kern="0" dirty="0">
                <a:latin typeface="Times New Roman" panose="02020603050405020304" pitchFamily="18" charset="0"/>
                <a:cs typeface="Times New Roman" panose="02020603050405020304" pitchFamily="18" charset="0"/>
              </a:rPr>
              <a:t>Results Caching: </a:t>
            </a:r>
            <a:r>
              <a:rPr lang="en-US" altLang="zh-CN" sz="2000" kern="0" dirty="0">
                <a:latin typeface="Times New Roman" panose="02020603050405020304" pitchFamily="18" charset="0"/>
                <a:cs typeface="Times New Roman" panose="02020603050405020304" pitchFamily="18" charset="0"/>
              </a:rPr>
              <a:t>Updated embeddings are dispatched to next iteration’s staleness check before the broadcast.</a:t>
            </a:r>
          </a:p>
        </p:txBody>
      </p:sp>
    </p:spTree>
    <p:extLst>
      <p:ext uri="{BB962C8B-B14F-4D97-AF65-F5344CB8AC3E}">
        <p14:creationId xmlns:p14="http://schemas.microsoft.com/office/powerpoint/2010/main" val="139621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6CC5-1214-1B99-E4E3-D9E649E4A63B}"/>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F48BCBBF-010F-EFFE-5A7D-FA690BE42DCB}"/>
              </a:ext>
            </a:extLst>
          </p:cNvPr>
          <p:cNvSpPr>
            <a:spLocks noGrp="1"/>
          </p:cNvSpPr>
          <p:nvPr>
            <p:ph type="title"/>
          </p:nvPr>
        </p:nvSpPr>
        <p:spPr/>
        <p:txBody>
          <a:bodyPr/>
          <a:lstStyle/>
          <a:p>
            <a:r>
              <a:rPr lang="en-US" altLang="zh-CN" dirty="0"/>
              <a:t>SANCUS (3/9)</a:t>
            </a:r>
            <a:endParaRPr lang="zh-CN" altLang="en-US" dirty="0"/>
          </a:p>
        </p:txBody>
      </p:sp>
      <p:sp>
        <p:nvSpPr>
          <p:cNvPr id="4" name="灯片编号占位符 3">
            <a:extLst>
              <a:ext uri="{FF2B5EF4-FFF2-40B4-BE49-F238E27FC236}">
                <a16:creationId xmlns:a16="http://schemas.microsoft.com/office/drawing/2014/main" id="{65EDF112-F87D-C061-035C-E025C76E7141}"/>
              </a:ext>
            </a:extLst>
          </p:cNvPr>
          <p:cNvSpPr>
            <a:spLocks noGrp="1"/>
          </p:cNvSpPr>
          <p:nvPr>
            <p:ph type="sldNum" sz="quarter" idx="10"/>
          </p:nvPr>
        </p:nvSpPr>
        <p:spPr/>
        <p:txBody>
          <a:bodyPr/>
          <a:lstStyle/>
          <a:p>
            <a:fld id="{D9B6BDF2-6896-4B98-8776-C18582F63BA5}" type="slidenum">
              <a:rPr lang="zh-TW" altLang="en-US" smtClean="0"/>
              <a:pPr/>
              <a:t>39</a:t>
            </a:fld>
            <a:endParaRPr lang="zh-TW" altLang="en-US"/>
          </a:p>
        </p:txBody>
      </p:sp>
      <p:pic>
        <p:nvPicPr>
          <p:cNvPr id="3" name="图片 2">
            <a:extLst>
              <a:ext uri="{FF2B5EF4-FFF2-40B4-BE49-F238E27FC236}">
                <a16:creationId xmlns:a16="http://schemas.microsoft.com/office/drawing/2014/main" id="{8F496E50-D1E9-4B00-21F8-1CBF52F64628}"/>
              </a:ext>
            </a:extLst>
          </p:cNvPr>
          <p:cNvPicPr>
            <a:picLocks noChangeAspect="1"/>
          </p:cNvPicPr>
          <p:nvPr/>
        </p:nvPicPr>
        <p:blipFill>
          <a:blip r:embed="rId2"/>
          <a:stretch>
            <a:fillRect/>
          </a:stretch>
        </p:blipFill>
        <p:spPr>
          <a:xfrm>
            <a:off x="2992519" y="1150603"/>
            <a:ext cx="5934523" cy="4921956"/>
          </a:xfrm>
          <a:prstGeom prst="rect">
            <a:avLst/>
          </a:prstGeom>
        </p:spPr>
      </p:pic>
    </p:spTree>
    <p:extLst>
      <p:ext uri="{BB962C8B-B14F-4D97-AF65-F5344CB8AC3E}">
        <p14:creationId xmlns:p14="http://schemas.microsoft.com/office/powerpoint/2010/main" val="162341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1" y="144466"/>
            <a:ext cx="10722429" cy="692151"/>
          </a:xfrm>
        </p:spPr>
        <p:txBody>
          <a:bodyPr/>
          <a:lstStyle/>
          <a:p>
            <a:r>
              <a:rPr lang="en-US" altLang="zh-CN" dirty="0">
                <a:ea typeface="Calibri" panose="020F0502020204030204" pitchFamily="34" charset="0"/>
                <a:cs typeface="Calibri" panose="020F0502020204030204" pitchFamily="34" charset="0"/>
              </a:rPr>
              <a:t>Introduction – GNN (1/3)</a:t>
            </a:r>
            <a:endParaRPr lang="en-US" dirty="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09600" y="1125537"/>
            <a:ext cx="10594109" cy="4831917"/>
          </a:xfrm>
        </p:spPr>
        <p:txBody>
          <a:bodyPr/>
          <a:lstStyle/>
          <a:p>
            <a:r>
              <a:rPr lang="en-US" sz="2400" dirty="0">
                <a:latin typeface="Times New Roman" panose="02020603050405020304" pitchFamily="18" charset="0"/>
                <a:cs typeface="Times New Roman" panose="02020603050405020304" pitchFamily="18" charset="0"/>
              </a:rPr>
              <a:t>What is GNN?</a:t>
            </a:r>
          </a:p>
          <a:p>
            <a:pPr lvl="1"/>
            <a:r>
              <a:rPr lang="en-US" altLang="zh-CN" sz="2200" dirty="0">
                <a:latin typeface="Times New Roman" panose="02020603050405020304" pitchFamily="18" charset="0"/>
                <a:cs typeface="Times New Roman" panose="02020603050405020304" pitchFamily="18" charset="0"/>
              </a:rPr>
              <a:t>A Graph Neural Network (GNN) is a type of neural network designed to work directly with graph-structured data.</a:t>
            </a:r>
          </a:p>
          <a:p>
            <a:pPr lvl="1"/>
            <a:r>
              <a:rPr lang="en-US" altLang="zh-CN" sz="2200" dirty="0">
                <a:latin typeface="Times New Roman" panose="02020603050405020304" pitchFamily="18" charset="0"/>
                <a:cs typeface="Times New Roman" panose="02020603050405020304" pitchFamily="18" charset="0"/>
              </a:rPr>
              <a:t>Graphs consist of </a:t>
            </a:r>
            <a:r>
              <a:rPr lang="en-US" altLang="zh-CN" sz="2200" b="1" dirty="0">
                <a:latin typeface="Times New Roman" panose="02020603050405020304" pitchFamily="18" charset="0"/>
                <a:cs typeface="Times New Roman" panose="02020603050405020304" pitchFamily="18" charset="0"/>
              </a:rPr>
              <a:t>nodes</a:t>
            </a:r>
            <a:r>
              <a:rPr lang="en-US" altLang="zh-CN" sz="2200" dirty="0">
                <a:latin typeface="Times New Roman" panose="02020603050405020304" pitchFamily="18" charset="0"/>
                <a:cs typeface="Times New Roman" panose="02020603050405020304" pitchFamily="18" charset="0"/>
              </a:rPr>
              <a:t> (representing entities) and </a:t>
            </a:r>
            <a:r>
              <a:rPr lang="en-US" altLang="zh-CN" sz="2200" b="1" dirty="0">
                <a:latin typeface="Times New Roman" panose="02020603050405020304" pitchFamily="18" charset="0"/>
                <a:cs typeface="Times New Roman" panose="02020603050405020304" pitchFamily="18" charset="0"/>
              </a:rPr>
              <a:t>edges</a:t>
            </a:r>
            <a:r>
              <a:rPr lang="en-US" altLang="zh-CN" sz="2200" dirty="0">
                <a:latin typeface="Times New Roman" panose="02020603050405020304" pitchFamily="18" charset="0"/>
                <a:cs typeface="Times New Roman" panose="02020603050405020304" pitchFamily="18" charset="0"/>
              </a:rPr>
              <a:t> (representing relationships between entities).</a:t>
            </a:r>
            <a:endParaRPr lang="en-US" sz="22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A4D8AE41-E9DB-DC4B-0813-8BAB041C6816}"/>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a:t>
            </a:fld>
            <a:endParaRPr lang="zh-TW" altLang="en-US"/>
          </a:p>
        </p:txBody>
      </p:sp>
      <p:pic>
        <p:nvPicPr>
          <p:cNvPr id="9" name="图片 8">
            <a:extLst>
              <a:ext uri="{FF2B5EF4-FFF2-40B4-BE49-F238E27FC236}">
                <a16:creationId xmlns:a16="http://schemas.microsoft.com/office/drawing/2014/main" id="{A89CE623-1DD3-787F-09D0-8C8117805EFF}"/>
              </a:ext>
            </a:extLst>
          </p:cNvPr>
          <p:cNvPicPr>
            <a:picLocks noChangeAspect="1"/>
          </p:cNvPicPr>
          <p:nvPr/>
        </p:nvPicPr>
        <p:blipFill>
          <a:blip r:embed="rId2"/>
          <a:stretch>
            <a:fillRect/>
          </a:stretch>
        </p:blipFill>
        <p:spPr>
          <a:xfrm>
            <a:off x="3842475" y="3162812"/>
            <a:ext cx="7444362" cy="2710794"/>
          </a:xfrm>
          <a:prstGeom prst="rect">
            <a:avLst/>
          </a:prstGeom>
        </p:spPr>
      </p:pic>
    </p:spTree>
    <p:extLst>
      <p:ext uri="{BB962C8B-B14F-4D97-AF65-F5344CB8AC3E}">
        <p14:creationId xmlns:p14="http://schemas.microsoft.com/office/powerpoint/2010/main" val="255285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B4245-94ED-C629-F4B3-809971D19E2B}"/>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7E4AED6C-E418-03FC-DFB6-2E74BE9D8BD3}"/>
              </a:ext>
            </a:extLst>
          </p:cNvPr>
          <p:cNvSpPr>
            <a:spLocks noGrp="1"/>
          </p:cNvSpPr>
          <p:nvPr>
            <p:ph type="title"/>
          </p:nvPr>
        </p:nvSpPr>
        <p:spPr/>
        <p:txBody>
          <a:bodyPr/>
          <a:lstStyle/>
          <a:p>
            <a:r>
              <a:rPr lang="en-US" altLang="zh-CN" dirty="0"/>
              <a:t>SANCUS (4/9)</a:t>
            </a:r>
            <a:endParaRPr lang="zh-CN" altLang="en-US" dirty="0"/>
          </a:p>
        </p:txBody>
      </p:sp>
      <p:sp>
        <p:nvSpPr>
          <p:cNvPr id="4" name="灯片编号占位符 3">
            <a:extLst>
              <a:ext uri="{FF2B5EF4-FFF2-40B4-BE49-F238E27FC236}">
                <a16:creationId xmlns:a16="http://schemas.microsoft.com/office/drawing/2014/main" id="{534ED9FE-644D-0619-21A8-02E5814B9F87}"/>
              </a:ext>
            </a:extLst>
          </p:cNvPr>
          <p:cNvSpPr>
            <a:spLocks noGrp="1"/>
          </p:cNvSpPr>
          <p:nvPr>
            <p:ph type="sldNum" sz="quarter" idx="10"/>
          </p:nvPr>
        </p:nvSpPr>
        <p:spPr/>
        <p:txBody>
          <a:bodyPr/>
          <a:lstStyle/>
          <a:p>
            <a:fld id="{D9B6BDF2-6896-4B98-8776-C18582F63BA5}" type="slidenum">
              <a:rPr lang="zh-TW" altLang="en-US" smtClean="0"/>
              <a:pPr/>
              <a:t>40</a:t>
            </a:fld>
            <a:endParaRPr lang="zh-TW" altLang="en-US"/>
          </a:p>
        </p:txBody>
      </p:sp>
      <p:pic>
        <p:nvPicPr>
          <p:cNvPr id="6" name="图片 5">
            <a:extLst>
              <a:ext uri="{FF2B5EF4-FFF2-40B4-BE49-F238E27FC236}">
                <a16:creationId xmlns:a16="http://schemas.microsoft.com/office/drawing/2014/main" id="{A5E97121-C4AB-8A52-91C2-316600956543}"/>
              </a:ext>
            </a:extLst>
          </p:cNvPr>
          <p:cNvPicPr>
            <a:picLocks noChangeAspect="1"/>
          </p:cNvPicPr>
          <p:nvPr/>
        </p:nvPicPr>
        <p:blipFill>
          <a:blip r:embed="rId2"/>
          <a:stretch>
            <a:fillRect/>
          </a:stretch>
        </p:blipFill>
        <p:spPr>
          <a:xfrm>
            <a:off x="1119892" y="1114424"/>
            <a:ext cx="4404607" cy="4982039"/>
          </a:xfrm>
          <a:prstGeom prst="rect">
            <a:avLst/>
          </a:prstGeom>
        </p:spPr>
      </p:pic>
      <p:sp>
        <p:nvSpPr>
          <p:cNvPr id="7" name="文本框 6">
            <a:extLst>
              <a:ext uri="{FF2B5EF4-FFF2-40B4-BE49-F238E27FC236}">
                <a16:creationId xmlns:a16="http://schemas.microsoft.com/office/drawing/2014/main" id="{20CBEA0A-4785-B168-A8B2-F86B28375666}"/>
              </a:ext>
            </a:extLst>
          </p:cNvPr>
          <p:cNvSpPr txBox="1"/>
          <p:nvPr/>
        </p:nvSpPr>
        <p:spPr>
          <a:xfrm>
            <a:off x="6946902" y="5313710"/>
            <a:ext cx="3982693" cy="400110"/>
          </a:xfrm>
          <a:prstGeom prst="rect">
            <a:avLst/>
          </a:prstGeom>
          <a:noFill/>
        </p:spPr>
        <p:txBody>
          <a:bodyPr wrap="none" rtlCol="0" anchor="ctr" anchorCtr="1">
            <a:spAutoFit/>
          </a:bodyPr>
          <a:lstStyle/>
          <a:p>
            <a:r>
              <a:rPr lang="en-US" altLang="zh-CN" sz="2000" dirty="0">
                <a:latin typeface="Times New Roman" panose="02020603050405020304" pitchFamily="18" charset="0"/>
                <a:ea typeface="標楷體" pitchFamily="65" charset="-120"/>
                <a:cs typeface="Times New Roman" panose="02020603050405020304" pitchFamily="18" charset="0"/>
              </a:rPr>
              <a:t>Ring-</a:t>
            </a:r>
            <a:r>
              <a:rPr lang="en-US" altLang="zh-CN" sz="2000" dirty="0" err="1">
                <a:latin typeface="Times New Roman" panose="02020603050405020304" pitchFamily="18" charset="0"/>
                <a:ea typeface="標楷體" pitchFamily="65" charset="-120"/>
                <a:cs typeface="Times New Roman" panose="02020603050405020304" pitchFamily="18" charset="0"/>
              </a:rPr>
              <a:t>Allreduce</a:t>
            </a:r>
            <a:r>
              <a:rPr lang="en-US" altLang="zh-CN" sz="2000" dirty="0">
                <a:latin typeface="Times New Roman" panose="02020603050405020304" pitchFamily="18" charset="0"/>
                <a:ea typeface="標楷體" pitchFamily="65" charset="-120"/>
                <a:cs typeface="Times New Roman" panose="02020603050405020304" pitchFamily="18" charset="0"/>
              </a:rPr>
              <a:t> Architecture Applied</a:t>
            </a:r>
            <a:endParaRPr lang="zh-CN" altLang="en-US" sz="2000" dirty="0">
              <a:latin typeface="Times New Roman" panose="02020603050405020304" pitchFamily="18" charset="0"/>
              <a:ea typeface="標楷體" pitchFamily="65" charset="-120"/>
              <a:cs typeface="Times New Roman" panose="02020603050405020304" pitchFamily="18" charset="0"/>
            </a:endParaRPr>
          </a:p>
        </p:txBody>
      </p:sp>
      <p:pic>
        <p:nvPicPr>
          <p:cNvPr id="1026" name="Picture 2" descr="Bringing HPC Techniques to Deep Learning - Andrew Gibiansky">
            <a:extLst>
              <a:ext uri="{FF2B5EF4-FFF2-40B4-BE49-F238E27FC236}">
                <a16:creationId xmlns:a16="http://schemas.microsoft.com/office/drawing/2014/main" id="{81AC5DBE-3AE5-4B75-4E25-D593BBD86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979" y="1647425"/>
            <a:ext cx="4300538" cy="338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45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782E-DBFA-5E68-10C3-3B1E22A10FFC}"/>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674AE9E5-41BF-6C80-FCE7-170AD6FCD83B}"/>
              </a:ext>
            </a:extLst>
          </p:cNvPr>
          <p:cNvSpPr>
            <a:spLocks noGrp="1"/>
          </p:cNvSpPr>
          <p:nvPr>
            <p:ph type="title"/>
          </p:nvPr>
        </p:nvSpPr>
        <p:spPr/>
        <p:txBody>
          <a:bodyPr/>
          <a:lstStyle/>
          <a:p>
            <a:r>
              <a:rPr lang="en-US" altLang="zh-CN" dirty="0"/>
              <a:t>SANCUS (5/9)</a:t>
            </a:r>
            <a:endParaRPr lang="zh-CN" altLang="en-US" dirty="0"/>
          </a:p>
        </p:txBody>
      </p:sp>
      <p:sp>
        <p:nvSpPr>
          <p:cNvPr id="4" name="灯片编号占位符 3">
            <a:extLst>
              <a:ext uri="{FF2B5EF4-FFF2-40B4-BE49-F238E27FC236}">
                <a16:creationId xmlns:a16="http://schemas.microsoft.com/office/drawing/2014/main" id="{AD3FCADE-6780-0A59-E097-ACC44784FDDD}"/>
              </a:ext>
            </a:extLst>
          </p:cNvPr>
          <p:cNvSpPr>
            <a:spLocks noGrp="1"/>
          </p:cNvSpPr>
          <p:nvPr>
            <p:ph type="sldNum" sz="quarter" idx="10"/>
          </p:nvPr>
        </p:nvSpPr>
        <p:spPr/>
        <p:txBody>
          <a:bodyPr/>
          <a:lstStyle/>
          <a:p>
            <a:fld id="{D9B6BDF2-6896-4B98-8776-C18582F63BA5}" type="slidenum">
              <a:rPr lang="zh-TW" altLang="en-US" smtClean="0"/>
              <a:pPr/>
              <a:t>41</a:t>
            </a:fld>
            <a:endParaRPr lang="zh-TW" altLang="en-US"/>
          </a:p>
        </p:txBody>
      </p:sp>
      <p:pic>
        <p:nvPicPr>
          <p:cNvPr id="3" name="图片 2">
            <a:extLst>
              <a:ext uri="{FF2B5EF4-FFF2-40B4-BE49-F238E27FC236}">
                <a16:creationId xmlns:a16="http://schemas.microsoft.com/office/drawing/2014/main" id="{FA5EB1F9-A35E-9B42-FA19-4136ACC1E096}"/>
              </a:ext>
            </a:extLst>
          </p:cNvPr>
          <p:cNvPicPr>
            <a:picLocks noChangeAspect="1"/>
          </p:cNvPicPr>
          <p:nvPr/>
        </p:nvPicPr>
        <p:blipFill>
          <a:blip r:embed="rId2"/>
          <a:stretch>
            <a:fillRect/>
          </a:stretch>
        </p:blipFill>
        <p:spPr>
          <a:xfrm>
            <a:off x="1488360" y="1751541"/>
            <a:ext cx="5134692" cy="1286054"/>
          </a:xfrm>
          <a:prstGeom prst="rect">
            <a:avLst/>
          </a:prstGeom>
        </p:spPr>
      </p:pic>
      <p:sp>
        <p:nvSpPr>
          <p:cNvPr id="2" name="内容占位符 5">
            <a:extLst>
              <a:ext uri="{FF2B5EF4-FFF2-40B4-BE49-F238E27FC236}">
                <a16:creationId xmlns:a16="http://schemas.microsoft.com/office/drawing/2014/main" id="{7D43B265-B7BA-A2B7-A1E5-28D09ACB1D7C}"/>
              </a:ext>
            </a:extLst>
          </p:cNvPr>
          <p:cNvSpPr txBox="1">
            <a:spLocks/>
          </p:cNvSpPr>
          <p:nvPr/>
        </p:nvSpPr>
        <p:spPr bwMode="auto">
          <a:xfrm>
            <a:off x="455372" y="1264050"/>
            <a:ext cx="10595455" cy="483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Historical Embedding</a:t>
            </a:r>
          </a:p>
          <a:p>
            <a:endParaRPr lang="en-US" altLang="zh-CN" sz="2400" kern="0" dirty="0">
              <a:latin typeface="Times New Roman" panose="02020603050405020304" pitchFamily="18" charset="0"/>
              <a:cs typeface="Times New Roman" panose="02020603050405020304" pitchFamily="18" charset="0"/>
            </a:endParaRPr>
          </a:p>
          <a:p>
            <a:endParaRPr lang="en-US" altLang="zh-CN" sz="2400" kern="0" dirty="0">
              <a:latin typeface="Times New Roman" panose="02020603050405020304" pitchFamily="18" charset="0"/>
              <a:cs typeface="Times New Roman" panose="02020603050405020304" pitchFamily="18" charset="0"/>
            </a:endParaRPr>
          </a:p>
          <a:p>
            <a:endParaRPr lang="en-US" altLang="zh-CN" sz="2400" kern="0" dirty="0">
              <a:latin typeface="Times New Roman" panose="02020603050405020304" pitchFamily="18" charset="0"/>
              <a:cs typeface="Times New Roman" panose="02020603050405020304" pitchFamily="18" charset="0"/>
            </a:endParaRPr>
          </a:p>
          <a:p>
            <a:r>
              <a:rPr lang="en-US" altLang="zh-CN" sz="2400" kern="0" dirty="0">
                <a:latin typeface="Times New Roman" panose="02020603050405020304" pitchFamily="18" charset="0"/>
                <a:cs typeface="Times New Roman" panose="02020603050405020304" pitchFamily="18" charset="0"/>
              </a:rPr>
              <a:t>Skip-Broadcast</a:t>
            </a:r>
          </a:p>
          <a:p>
            <a:pPr lvl="1"/>
            <a:r>
              <a:rPr lang="en-US" altLang="zh-CN" sz="2200" kern="0" dirty="0">
                <a:latin typeface="Times New Roman" panose="02020603050405020304" pitchFamily="18" charset="0"/>
                <a:cs typeface="Times New Roman" panose="02020603050405020304" pitchFamily="18" charset="0"/>
              </a:rPr>
              <a:t>Allowing seamlessly reshape ring-based communication topology.</a:t>
            </a:r>
          </a:p>
        </p:txBody>
      </p:sp>
      <p:pic>
        <p:nvPicPr>
          <p:cNvPr id="8" name="图片 7">
            <a:extLst>
              <a:ext uri="{FF2B5EF4-FFF2-40B4-BE49-F238E27FC236}">
                <a16:creationId xmlns:a16="http://schemas.microsoft.com/office/drawing/2014/main" id="{AE53D815-EB5F-7816-00F1-38638F4DFE5B}"/>
              </a:ext>
            </a:extLst>
          </p:cNvPr>
          <p:cNvPicPr>
            <a:picLocks noChangeAspect="1"/>
          </p:cNvPicPr>
          <p:nvPr/>
        </p:nvPicPr>
        <p:blipFill>
          <a:blip r:embed="rId3"/>
          <a:stretch>
            <a:fillRect/>
          </a:stretch>
        </p:blipFill>
        <p:spPr>
          <a:xfrm>
            <a:off x="1685440" y="4138497"/>
            <a:ext cx="6954220" cy="1648055"/>
          </a:xfrm>
          <a:prstGeom prst="rect">
            <a:avLst/>
          </a:prstGeom>
        </p:spPr>
      </p:pic>
    </p:spTree>
    <p:extLst>
      <p:ext uri="{BB962C8B-B14F-4D97-AF65-F5344CB8AC3E}">
        <p14:creationId xmlns:p14="http://schemas.microsoft.com/office/powerpoint/2010/main" val="567482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5176B-4C51-D65A-0222-34EBD7DD6A7F}"/>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278ECF63-4393-918C-3741-7623299005E0}"/>
              </a:ext>
            </a:extLst>
          </p:cNvPr>
          <p:cNvSpPr>
            <a:spLocks noGrp="1"/>
          </p:cNvSpPr>
          <p:nvPr>
            <p:ph type="title"/>
          </p:nvPr>
        </p:nvSpPr>
        <p:spPr/>
        <p:txBody>
          <a:bodyPr/>
          <a:lstStyle/>
          <a:p>
            <a:r>
              <a:rPr lang="en-US" altLang="zh-CN" dirty="0"/>
              <a:t>SANCUS (6/9)</a:t>
            </a:r>
            <a:endParaRPr lang="zh-CN" altLang="en-US" dirty="0"/>
          </a:p>
        </p:txBody>
      </p:sp>
      <p:sp>
        <p:nvSpPr>
          <p:cNvPr id="4" name="灯片编号占位符 3">
            <a:extLst>
              <a:ext uri="{FF2B5EF4-FFF2-40B4-BE49-F238E27FC236}">
                <a16:creationId xmlns:a16="http://schemas.microsoft.com/office/drawing/2014/main" id="{8AEE2ED5-31AC-F1FB-4920-6AC305DBB03E}"/>
              </a:ext>
            </a:extLst>
          </p:cNvPr>
          <p:cNvSpPr>
            <a:spLocks noGrp="1"/>
          </p:cNvSpPr>
          <p:nvPr>
            <p:ph type="sldNum" sz="quarter" idx="10"/>
          </p:nvPr>
        </p:nvSpPr>
        <p:spPr/>
        <p:txBody>
          <a:bodyPr/>
          <a:lstStyle/>
          <a:p>
            <a:fld id="{D9B6BDF2-6896-4B98-8776-C18582F63BA5}" type="slidenum">
              <a:rPr lang="zh-TW" altLang="en-US" smtClean="0"/>
              <a:pPr/>
              <a:t>42</a:t>
            </a:fld>
            <a:endParaRPr lang="zh-TW" altLang="en-US"/>
          </a:p>
        </p:txBody>
      </p:sp>
      <p:sp>
        <p:nvSpPr>
          <p:cNvPr id="2" name="内容占位符 5">
            <a:extLst>
              <a:ext uri="{FF2B5EF4-FFF2-40B4-BE49-F238E27FC236}">
                <a16:creationId xmlns:a16="http://schemas.microsoft.com/office/drawing/2014/main" id="{9A2F798A-B3E1-86E6-A02A-795AFA43C57D}"/>
              </a:ext>
            </a:extLst>
          </p:cNvPr>
          <p:cNvSpPr txBox="1">
            <a:spLocks/>
          </p:cNvSpPr>
          <p:nvPr/>
        </p:nvSpPr>
        <p:spPr bwMode="auto">
          <a:xfrm>
            <a:off x="455372" y="1264050"/>
            <a:ext cx="10595455" cy="440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Bounded Embedding Staleness</a:t>
            </a:r>
          </a:p>
          <a:p>
            <a:pPr lvl="1"/>
            <a:r>
              <a:rPr lang="en-US" altLang="zh-CN" sz="1867" kern="0" dirty="0">
                <a:latin typeface="Times New Roman" panose="02020603050405020304" pitchFamily="18" charset="0"/>
                <a:cs typeface="Times New Roman" panose="02020603050405020304" pitchFamily="18" charset="0"/>
              </a:rPr>
              <a:t>Epoch-Fixed Embedding Staleness</a:t>
            </a:r>
          </a:p>
          <a:p>
            <a:pPr lvl="2"/>
            <a:r>
              <a:rPr lang="en-US" altLang="zh-CN" sz="2000" kern="0" dirty="0">
                <a:latin typeface="Times New Roman" panose="02020603050405020304" pitchFamily="18" charset="0"/>
                <a:cs typeface="Times New Roman" panose="02020603050405020304" pitchFamily="18" charset="0"/>
              </a:rPr>
              <a:t>|epoch number of stale embedding - current epoch| &lt;= threshold</a:t>
            </a:r>
          </a:p>
          <a:p>
            <a:pPr lvl="1"/>
            <a:r>
              <a:rPr lang="en-US" altLang="zh-CN" sz="1867" kern="0" dirty="0">
                <a:latin typeface="Times New Roman" panose="02020603050405020304" pitchFamily="18" charset="0"/>
                <a:cs typeface="Times New Roman" panose="02020603050405020304" pitchFamily="18" charset="0"/>
              </a:rPr>
              <a:t>Epoch-Adaptive Embedding Staleness</a:t>
            </a:r>
          </a:p>
          <a:p>
            <a:pPr lvl="2"/>
            <a:r>
              <a:rPr lang="en-US" altLang="zh-CN" sz="2000" kern="0" dirty="0">
                <a:latin typeface="Times New Roman" panose="02020603050405020304" pitchFamily="18" charset="0"/>
                <a:cs typeface="Times New Roman" panose="02020603050405020304" pitchFamily="18" charset="0"/>
              </a:rPr>
              <a:t>|epoch number of stale embedding – in-coming neighbor process epoch number| &lt;= threshold</a:t>
            </a:r>
          </a:p>
          <a:p>
            <a:pPr lvl="1"/>
            <a:r>
              <a:rPr lang="en-US" altLang="zh-CN" sz="1867" kern="0" dirty="0">
                <a:latin typeface="Times New Roman" panose="02020603050405020304" pitchFamily="18" charset="0"/>
                <a:cs typeface="Times New Roman" panose="02020603050405020304" pitchFamily="18" charset="0"/>
              </a:rPr>
              <a:t>Epoch-Adaptive Variation-Gap Embedding Staleness</a:t>
            </a:r>
          </a:p>
          <a:p>
            <a:pPr lvl="2"/>
            <a:endParaRPr lang="en-US" altLang="zh-CN" sz="1334" kern="0" dirty="0">
              <a:latin typeface="Times New Roman" panose="02020603050405020304" pitchFamily="18" charset="0"/>
              <a:cs typeface="Times New Roman" panose="02020603050405020304" pitchFamily="18" charset="0"/>
            </a:endParaRPr>
          </a:p>
          <a:p>
            <a:endParaRPr lang="en-US" altLang="zh-CN" sz="2400" kern="0" dirty="0">
              <a:latin typeface="Times New Roman" panose="02020603050405020304" pitchFamily="18" charset="0"/>
              <a:cs typeface="Times New Roman" panose="02020603050405020304" pitchFamily="18" charset="0"/>
            </a:endParaRPr>
          </a:p>
          <a:p>
            <a:endParaRPr lang="en-US" altLang="zh-CN" sz="2400" kern="0" dirty="0">
              <a:latin typeface="Times New Roman" panose="02020603050405020304" pitchFamily="18" charset="0"/>
              <a:cs typeface="Times New Roman" panose="02020603050405020304" pitchFamily="18" charset="0"/>
            </a:endParaRPr>
          </a:p>
          <a:p>
            <a:endParaRPr lang="en-US" altLang="zh-CN" sz="2400" kern="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8C4F10C1-7EC3-4959-C1D0-B7AF90563C40}"/>
              </a:ext>
            </a:extLst>
          </p:cNvPr>
          <p:cNvPicPr>
            <a:picLocks noChangeAspect="1"/>
          </p:cNvPicPr>
          <p:nvPr/>
        </p:nvPicPr>
        <p:blipFill>
          <a:blip r:embed="rId2"/>
          <a:stretch>
            <a:fillRect/>
          </a:stretch>
        </p:blipFill>
        <p:spPr>
          <a:xfrm>
            <a:off x="1628643" y="3848074"/>
            <a:ext cx="1886213" cy="362001"/>
          </a:xfrm>
          <a:prstGeom prst="rect">
            <a:avLst/>
          </a:prstGeom>
        </p:spPr>
      </p:pic>
    </p:spTree>
    <p:extLst>
      <p:ext uri="{BB962C8B-B14F-4D97-AF65-F5344CB8AC3E}">
        <p14:creationId xmlns:p14="http://schemas.microsoft.com/office/powerpoint/2010/main" val="3950446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7CAE2-07A1-A915-CEB9-4279A1AD297C}"/>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3A791FDF-31DA-4AE8-CDC1-ED81D4E9786B}"/>
              </a:ext>
            </a:extLst>
          </p:cNvPr>
          <p:cNvSpPr>
            <a:spLocks noGrp="1"/>
          </p:cNvSpPr>
          <p:nvPr>
            <p:ph type="title"/>
          </p:nvPr>
        </p:nvSpPr>
        <p:spPr/>
        <p:txBody>
          <a:bodyPr/>
          <a:lstStyle/>
          <a:p>
            <a:r>
              <a:rPr lang="en-US" altLang="zh-CN" dirty="0"/>
              <a:t>SANCUS (7/9)</a:t>
            </a:r>
            <a:endParaRPr lang="zh-CN" altLang="en-US" dirty="0"/>
          </a:p>
        </p:txBody>
      </p:sp>
      <p:sp>
        <p:nvSpPr>
          <p:cNvPr id="4" name="灯片编号占位符 3">
            <a:extLst>
              <a:ext uri="{FF2B5EF4-FFF2-40B4-BE49-F238E27FC236}">
                <a16:creationId xmlns:a16="http://schemas.microsoft.com/office/drawing/2014/main" id="{CE914398-D0ED-C149-BC4F-E02F5F084FA6}"/>
              </a:ext>
            </a:extLst>
          </p:cNvPr>
          <p:cNvSpPr>
            <a:spLocks noGrp="1"/>
          </p:cNvSpPr>
          <p:nvPr>
            <p:ph type="sldNum" sz="quarter" idx="10"/>
          </p:nvPr>
        </p:nvSpPr>
        <p:spPr/>
        <p:txBody>
          <a:bodyPr/>
          <a:lstStyle/>
          <a:p>
            <a:fld id="{D9B6BDF2-6896-4B98-8776-C18582F63BA5}" type="slidenum">
              <a:rPr lang="zh-TW" altLang="en-US" smtClean="0"/>
              <a:pPr/>
              <a:t>43</a:t>
            </a:fld>
            <a:endParaRPr lang="zh-TW" altLang="en-US"/>
          </a:p>
        </p:txBody>
      </p:sp>
      <p:sp>
        <p:nvSpPr>
          <p:cNvPr id="2" name="内容占位符 5">
            <a:extLst>
              <a:ext uri="{FF2B5EF4-FFF2-40B4-BE49-F238E27FC236}">
                <a16:creationId xmlns:a16="http://schemas.microsoft.com/office/drawing/2014/main" id="{FB9EE103-06CA-6978-9D16-03007903EB8A}"/>
              </a:ext>
            </a:extLst>
          </p:cNvPr>
          <p:cNvSpPr txBox="1">
            <a:spLocks/>
          </p:cNvSpPr>
          <p:nvPr/>
        </p:nvSpPr>
        <p:spPr bwMode="auto">
          <a:xfrm>
            <a:off x="455372" y="1264050"/>
            <a:ext cx="10595455" cy="440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Bounded Embedding Staleness</a:t>
            </a:r>
          </a:p>
          <a:p>
            <a:endParaRPr lang="en-US" altLang="zh-CN" sz="2400" kern="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FF7D308E-889E-E0D7-CB21-A3CA213E9263}"/>
              </a:ext>
            </a:extLst>
          </p:cNvPr>
          <p:cNvPicPr>
            <a:picLocks noChangeAspect="1"/>
          </p:cNvPicPr>
          <p:nvPr/>
        </p:nvPicPr>
        <p:blipFill>
          <a:blip r:embed="rId2"/>
          <a:stretch>
            <a:fillRect/>
          </a:stretch>
        </p:blipFill>
        <p:spPr>
          <a:xfrm>
            <a:off x="704351" y="1800225"/>
            <a:ext cx="5819813" cy="1489872"/>
          </a:xfrm>
          <a:prstGeom prst="rect">
            <a:avLst/>
          </a:prstGeom>
        </p:spPr>
      </p:pic>
      <p:pic>
        <p:nvPicPr>
          <p:cNvPr id="9" name="图片 8">
            <a:extLst>
              <a:ext uri="{FF2B5EF4-FFF2-40B4-BE49-F238E27FC236}">
                <a16:creationId xmlns:a16="http://schemas.microsoft.com/office/drawing/2014/main" id="{57BAA738-AC5E-5C0D-B839-AB2015EF64C2}"/>
              </a:ext>
            </a:extLst>
          </p:cNvPr>
          <p:cNvPicPr>
            <a:picLocks noChangeAspect="1"/>
          </p:cNvPicPr>
          <p:nvPr/>
        </p:nvPicPr>
        <p:blipFill>
          <a:blip r:embed="rId3"/>
          <a:stretch>
            <a:fillRect/>
          </a:stretch>
        </p:blipFill>
        <p:spPr>
          <a:xfrm>
            <a:off x="704351" y="3567904"/>
            <a:ext cx="5594393" cy="2131197"/>
          </a:xfrm>
          <a:prstGeom prst="rect">
            <a:avLst/>
          </a:prstGeom>
        </p:spPr>
      </p:pic>
      <p:pic>
        <p:nvPicPr>
          <p:cNvPr id="11" name="图片 10">
            <a:extLst>
              <a:ext uri="{FF2B5EF4-FFF2-40B4-BE49-F238E27FC236}">
                <a16:creationId xmlns:a16="http://schemas.microsoft.com/office/drawing/2014/main" id="{DC80E07B-2662-E295-B7B7-5F31CBC0A958}"/>
              </a:ext>
            </a:extLst>
          </p:cNvPr>
          <p:cNvPicPr>
            <a:picLocks noChangeAspect="1"/>
          </p:cNvPicPr>
          <p:nvPr/>
        </p:nvPicPr>
        <p:blipFill>
          <a:blip r:embed="rId4"/>
          <a:stretch>
            <a:fillRect/>
          </a:stretch>
        </p:blipFill>
        <p:spPr>
          <a:xfrm>
            <a:off x="6436173" y="2721053"/>
            <a:ext cx="5594394" cy="1489318"/>
          </a:xfrm>
          <a:prstGeom prst="rect">
            <a:avLst/>
          </a:prstGeom>
        </p:spPr>
      </p:pic>
    </p:spTree>
    <p:extLst>
      <p:ext uri="{BB962C8B-B14F-4D97-AF65-F5344CB8AC3E}">
        <p14:creationId xmlns:p14="http://schemas.microsoft.com/office/powerpoint/2010/main" val="3367549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A21ED-5368-96F4-A0AE-B35AA91F15F1}"/>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9F971CE3-1FC3-9874-31D3-857978219C97}"/>
              </a:ext>
            </a:extLst>
          </p:cNvPr>
          <p:cNvSpPr>
            <a:spLocks noGrp="1"/>
          </p:cNvSpPr>
          <p:nvPr>
            <p:ph type="title"/>
          </p:nvPr>
        </p:nvSpPr>
        <p:spPr/>
        <p:txBody>
          <a:bodyPr/>
          <a:lstStyle/>
          <a:p>
            <a:r>
              <a:rPr lang="en-US" altLang="zh-CN" dirty="0"/>
              <a:t>SANCUS (8/9)</a:t>
            </a:r>
            <a:endParaRPr lang="zh-CN" altLang="en-US" dirty="0"/>
          </a:p>
        </p:txBody>
      </p:sp>
      <p:sp>
        <p:nvSpPr>
          <p:cNvPr id="4" name="灯片编号占位符 3">
            <a:extLst>
              <a:ext uri="{FF2B5EF4-FFF2-40B4-BE49-F238E27FC236}">
                <a16:creationId xmlns:a16="http://schemas.microsoft.com/office/drawing/2014/main" id="{38B9199C-D34F-67FF-4425-698AAB2A853D}"/>
              </a:ext>
            </a:extLst>
          </p:cNvPr>
          <p:cNvSpPr>
            <a:spLocks noGrp="1"/>
          </p:cNvSpPr>
          <p:nvPr>
            <p:ph type="sldNum" sz="quarter" idx="10"/>
          </p:nvPr>
        </p:nvSpPr>
        <p:spPr/>
        <p:txBody>
          <a:bodyPr/>
          <a:lstStyle/>
          <a:p>
            <a:fld id="{D9B6BDF2-6896-4B98-8776-C18582F63BA5}" type="slidenum">
              <a:rPr lang="zh-TW" altLang="en-US" smtClean="0"/>
              <a:pPr/>
              <a:t>44</a:t>
            </a:fld>
            <a:endParaRPr lang="zh-TW" altLang="en-US"/>
          </a:p>
        </p:txBody>
      </p:sp>
      <p:sp>
        <p:nvSpPr>
          <p:cNvPr id="2" name="内容占位符 5">
            <a:extLst>
              <a:ext uri="{FF2B5EF4-FFF2-40B4-BE49-F238E27FC236}">
                <a16:creationId xmlns:a16="http://schemas.microsoft.com/office/drawing/2014/main" id="{C1BEB492-22AA-A964-4F94-C85A1ADE5FEC}"/>
              </a:ext>
            </a:extLst>
          </p:cNvPr>
          <p:cNvSpPr txBox="1">
            <a:spLocks/>
          </p:cNvSpPr>
          <p:nvPr/>
        </p:nvSpPr>
        <p:spPr bwMode="auto">
          <a:xfrm>
            <a:off x="455372" y="1264050"/>
            <a:ext cx="10595455" cy="440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a:p>
            <a:endParaRPr lang="en-US" altLang="zh-CN" sz="2400" kern="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210663D0-B71E-5FA6-A6DD-A3A11D5D3C31}"/>
              </a:ext>
            </a:extLst>
          </p:cNvPr>
          <p:cNvPicPr>
            <a:picLocks noChangeAspect="1"/>
          </p:cNvPicPr>
          <p:nvPr/>
        </p:nvPicPr>
        <p:blipFill>
          <a:blip r:embed="rId2"/>
          <a:stretch>
            <a:fillRect/>
          </a:stretch>
        </p:blipFill>
        <p:spPr>
          <a:xfrm>
            <a:off x="238654" y="2514458"/>
            <a:ext cx="11714691" cy="2581983"/>
          </a:xfrm>
          <a:prstGeom prst="rect">
            <a:avLst/>
          </a:prstGeom>
        </p:spPr>
      </p:pic>
    </p:spTree>
    <p:extLst>
      <p:ext uri="{BB962C8B-B14F-4D97-AF65-F5344CB8AC3E}">
        <p14:creationId xmlns:p14="http://schemas.microsoft.com/office/powerpoint/2010/main" val="898974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BAC9-CE2D-E354-C385-84C908257B0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905A2A03-128F-F58E-7B5D-7F9E11E9EE52}"/>
              </a:ext>
            </a:extLst>
          </p:cNvPr>
          <p:cNvSpPr>
            <a:spLocks noGrp="1"/>
          </p:cNvSpPr>
          <p:nvPr>
            <p:ph type="title"/>
          </p:nvPr>
        </p:nvSpPr>
        <p:spPr/>
        <p:txBody>
          <a:bodyPr/>
          <a:lstStyle/>
          <a:p>
            <a:r>
              <a:rPr lang="en-US" altLang="zh-CN" dirty="0"/>
              <a:t>SANCUS (9/9)</a:t>
            </a:r>
            <a:endParaRPr lang="zh-CN" altLang="en-US" dirty="0"/>
          </a:p>
        </p:txBody>
      </p:sp>
      <p:sp>
        <p:nvSpPr>
          <p:cNvPr id="4" name="灯片编号占位符 3">
            <a:extLst>
              <a:ext uri="{FF2B5EF4-FFF2-40B4-BE49-F238E27FC236}">
                <a16:creationId xmlns:a16="http://schemas.microsoft.com/office/drawing/2014/main" id="{2578E86E-6C6A-5BA3-73C8-512F2B82A907}"/>
              </a:ext>
            </a:extLst>
          </p:cNvPr>
          <p:cNvSpPr>
            <a:spLocks noGrp="1"/>
          </p:cNvSpPr>
          <p:nvPr>
            <p:ph type="sldNum" sz="quarter" idx="10"/>
          </p:nvPr>
        </p:nvSpPr>
        <p:spPr/>
        <p:txBody>
          <a:bodyPr/>
          <a:lstStyle/>
          <a:p>
            <a:fld id="{D9B6BDF2-6896-4B98-8776-C18582F63BA5}" type="slidenum">
              <a:rPr lang="zh-TW" altLang="en-US" smtClean="0"/>
              <a:pPr/>
              <a:t>45</a:t>
            </a:fld>
            <a:endParaRPr lang="zh-TW" altLang="en-US"/>
          </a:p>
        </p:txBody>
      </p:sp>
      <p:sp>
        <p:nvSpPr>
          <p:cNvPr id="2" name="内容占位符 5">
            <a:extLst>
              <a:ext uri="{FF2B5EF4-FFF2-40B4-BE49-F238E27FC236}">
                <a16:creationId xmlns:a16="http://schemas.microsoft.com/office/drawing/2014/main" id="{EE495750-1E89-0837-6857-FA46C1D4C8E3}"/>
              </a:ext>
            </a:extLst>
          </p:cNvPr>
          <p:cNvSpPr txBox="1">
            <a:spLocks/>
          </p:cNvSpPr>
          <p:nvPr/>
        </p:nvSpPr>
        <p:spPr bwMode="auto">
          <a:xfrm>
            <a:off x="455372" y="1264050"/>
            <a:ext cx="10595455" cy="440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Evaluation</a:t>
            </a:r>
          </a:p>
          <a:p>
            <a:endParaRPr lang="en-US" altLang="zh-CN" sz="2400" kern="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0B92719F-029F-AAE7-8B52-B373912C0D52}"/>
              </a:ext>
            </a:extLst>
          </p:cNvPr>
          <p:cNvPicPr>
            <a:picLocks noChangeAspect="1"/>
          </p:cNvPicPr>
          <p:nvPr/>
        </p:nvPicPr>
        <p:blipFill>
          <a:blip r:embed="rId2"/>
          <a:stretch>
            <a:fillRect/>
          </a:stretch>
        </p:blipFill>
        <p:spPr>
          <a:xfrm>
            <a:off x="455372" y="2168750"/>
            <a:ext cx="11736628" cy="2800612"/>
          </a:xfrm>
          <a:prstGeom prst="rect">
            <a:avLst/>
          </a:prstGeom>
        </p:spPr>
      </p:pic>
    </p:spTree>
    <p:extLst>
      <p:ext uri="{BB962C8B-B14F-4D97-AF65-F5344CB8AC3E}">
        <p14:creationId xmlns:p14="http://schemas.microsoft.com/office/powerpoint/2010/main" val="3877593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C08F-93A7-1368-C517-37F60B0C51F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39E4EB1-5096-858A-D1B1-6FCD9C459681}"/>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ABD3A4D1-61DA-196E-DBEE-185F28B97FF0}"/>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latin typeface="Times New Roman" panose="02020603050405020304" pitchFamily="18" charset="0"/>
                <a:cs typeface="Times New Roman" panose="02020603050405020304" pitchFamily="18" charset="0"/>
              </a:rPr>
              <a:t>DistDGL</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err="1">
                <a:latin typeface="Times New Roman" panose="02020603050405020304" pitchFamily="18" charset="0"/>
                <a:cs typeface="Times New Roman" panose="02020603050405020304" pitchFamily="18" charset="0"/>
              </a:rPr>
              <a:t>ByteGNN</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a:latin typeface="Times New Roman" panose="02020603050405020304" pitchFamily="18" charset="0"/>
                <a:cs typeface="Times New Roman" panose="02020603050405020304" pitchFamily="18" charset="0"/>
              </a:rPr>
              <a:t>SANCUS (10 min)</a:t>
            </a:r>
          </a:p>
          <a:p>
            <a:r>
              <a:rPr lang="en-US" altLang="zh-CN" sz="2933" dirty="0">
                <a:solidFill>
                  <a:srgbClr val="FF0000"/>
                </a:solidFill>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8CD8D5BD-BB11-DB29-22FA-A211466D51C0}"/>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46</a:t>
            </a:fld>
            <a:endParaRPr lang="zh-TW" altLang="en-US"/>
          </a:p>
        </p:txBody>
      </p:sp>
    </p:spTree>
    <p:extLst>
      <p:ext uri="{BB962C8B-B14F-4D97-AF65-F5344CB8AC3E}">
        <p14:creationId xmlns:p14="http://schemas.microsoft.com/office/powerpoint/2010/main" val="4095027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2D34-6F5D-0C83-71A3-B5C5168E2D54}"/>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3AA9750D-869A-C200-2EE5-D8B1E07F9F12}"/>
              </a:ext>
            </a:extLst>
          </p:cNvPr>
          <p:cNvSpPr>
            <a:spLocks noGrp="1"/>
          </p:cNvSpPr>
          <p:nvPr>
            <p:ph type="title"/>
          </p:nvPr>
        </p:nvSpPr>
        <p:spPr/>
        <p:txBody>
          <a:bodyPr/>
          <a:lstStyle/>
          <a:p>
            <a:r>
              <a:rPr lang="en-US" altLang="zh-CN" dirty="0"/>
              <a:t>Conclusions</a:t>
            </a:r>
            <a:endParaRPr lang="zh-CN" altLang="en-US" dirty="0"/>
          </a:p>
        </p:txBody>
      </p:sp>
      <p:sp>
        <p:nvSpPr>
          <p:cNvPr id="4" name="灯片编号占位符 3">
            <a:extLst>
              <a:ext uri="{FF2B5EF4-FFF2-40B4-BE49-F238E27FC236}">
                <a16:creationId xmlns:a16="http://schemas.microsoft.com/office/drawing/2014/main" id="{2A84A16E-E0AA-76E1-A1F6-A555003FF6A9}"/>
              </a:ext>
            </a:extLst>
          </p:cNvPr>
          <p:cNvSpPr>
            <a:spLocks noGrp="1"/>
          </p:cNvSpPr>
          <p:nvPr>
            <p:ph type="sldNum" sz="quarter" idx="10"/>
          </p:nvPr>
        </p:nvSpPr>
        <p:spPr/>
        <p:txBody>
          <a:bodyPr/>
          <a:lstStyle/>
          <a:p>
            <a:fld id="{D9B6BDF2-6896-4B98-8776-C18582F63BA5}" type="slidenum">
              <a:rPr lang="zh-TW" altLang="en-US" smtClean="0"/>
              <a:pPr/>
              <a:t>47</a:t>
            </a:fld>
            <a:endParaRPr lang="zh-TW" altLang="en-US"/>
          </a:p>
        </p:txBody>
      </p:sp>
      <p:sp>
        <p:nvSpPr>
          <p:cNvPr id="2" name="内容占位符 5">
            <a:extLst>
              <a:ext uri="{FF2B5EF4-FFF2-40B4-BE49-F238E27FC236}">
                <a16:creationId xmlns:a16="http://schemas.microsoft.com/office/drawing/2014/main" id="{53FF7D9F-1225-843A-172D-12A2CC82D7FA}"/>
              </a:ext>
            </a:extLst>
          </p:cNvPr>
          <p:cNvSpPr txBox="1">
            <a:spLocks/>
          </p:cNvSpPr>
          <p:nvPr/>
        </p:nvSpPr>
        <p:spPr bwMode="auto">
          <a:xfrm>
            <a:off x="455372" y="1264050"/>
            <a:ext cx="10595455" cy="440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Accelerating GNN: Distributed/Decentralized Training</a:t>
            </a:r>
          </a:p>
          <a:p>
            <a:endParaRPr lang="en-US" altLang="zh-CN" sz="2400" kern="0" dirty="0">
              <a:latin typeface="Times New Roman" panose="02020603050405020304" pitchFamily="18" charset="0"/>
              <a:cs typeface="Times New Roman" panose="02020603050405020304" pitchFamily="18" charset="0"/>
            </a:endParaRPr>
          </a:p>
          <a:p>
            <a:r>
              <a:rPr lang="en-US" altLang="zh-CN" sz="2400" kern="0" dirty="0">
                <a:latin typeface="Times New Roman" panose="02020603050405020304" pitchFamily="18" charset="0"/>
                <a:cs typeface="Times New Roman" panose="02020603050405020304" pitchFamily="18" charset="0"/>
              </a:rPr>
              <a:t>Sampling Strategy</a:t>
            </a:r>
          </a:p>
          <a:p>
            <a:endParaRPr lang="en-US" altLang="zh-CN" sz="2400" kern="0" dirty="0">
              <a:latin typeface="Times New Roman" panose="02020603050405020304" pitchFamily="18" charset="0"/>
              <a:cs typeface="Times New Roman" panose="02020603050405020304" pitchFamily="18" charset="0"/>
            </a:endParaRPr>
          </a:p>
          <a:p>
            <a:r>
              <a:rPr lang="en-US" altLang="zh-CN" sz="2400" kern="0" dirty="0">
                <a:latin typeface="Times New Roman" panose="02020603050405020304" pitchFamily="18" charset="0"/>
                <a:cs typeface="Times New Roman" panose="02020603050405020304" pitchFamily="18" charset="0"/>
              </a:rPr>
              <a:t>System Design</a:t>
            </a:r>
          </a:p>
          <a:p>
            <a:endParaRPr lang="en-US" altLang="zh-CN"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849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27083-3D79-B6E5-C597-41E1F6FD591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51B3ED1C-9DC2-12FE-95A2-D073DAF99AE3}"/>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D4D99FCE-B71C-2DBA-17D2-104FC966FCA0}"/>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latin typeface="Times New Roman" panose="02020603050405020304" pitchFamily="18" charset="0"/>
                <a:cs typeface="Times New Roman" panose="02020603050405020304" pitchFamily="18" charset="0"/>
              </a:rPr>
              <a:t>DistDGL</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err="1">
                <a:latin typeface="Times New Roman" panose="02020603050405020304" pitchFamily="18" charset="0"/>
                <a:cs typeface="Times New Roman" panose="02020603050405020304" pitchFamily="18" charset="0"/>
              </a:rPr>
              <a:t>ByteGNN</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solidFill>
                  <a:srgbClr val="FF0000"/>
                </a:solidFill>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BE32FEAD-940F-6105-3846-066418BA6D45}"/>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48</a:t>
            </a:fld>
            <a:endParaRPr lang="zh-TW" altLang="en-US"/>
          </a:p>
        </p:txBody>
      </p:sp>
    </p:spTree>
    <p:extLst>
      <p:ext uri="{BB962C8B-B14F-4D97-AF65-F5344CB8AC3E}">
        <p14:creationId xmlns:p14="http://schemas.microsoft.com/office/powerpoint/2010/main" val="32820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Introduction – GNN (2/3)</a:t>
            </a:r>
            <a:endParaRPr lang="en-US" dirty="0">
              <a:ea typeface="Calibri" panose="020F0502020204030204" pitchFamily="34" charset="0"/>
              <a:cs typeface="Calibri" panose="020F0502020204030204" pitchFamily="34" charset="0"/>
            </a:endParaRPr>
          </a:p>
        </p:txBody>
      </p:sp>
      <p:sp>
        <p:nvSpPr>
          <p:cNvPr id="4" name="灯片编号占位符 1">
            <a:extLst>
              <a:ext uri="{FF2B5EF4-FFF2-40B4-BE49-F238E27FC236}">
                <a16:creationId xmlns:a16="http://schemas.microsoft.com/office/drawing/2014/main" id="{9DEEDA1E-DF89-AFB5-6372-BF049FEF9A77}"/>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5</a:t>
            </a:fld>
            <a:endParaRPr lang="zh-TW" altLang="en-US"/>
          </a:p>
        </p:txBody>
      </p:sp>
      <p:sp>
        <p:nvSpPr>
          <p:cNvPr id="6" name="内容占位符 5">
            <a:extLst>
              <a:ext uri="{FF2B5EF4-FFF2-40B4-BE49-F238E27FC236}">
                <a16:creationId xmlns:a16="http://schemas.microsoft.com/office/drawing/2014/main" id="{4928ADA6-E220-7C7D-C501-933F9AD95A98}"/>
              </a:ext>
            </a:extLst>
          </p:cNvPr>
          <p:cNvSpPr>
            <a:spLocks noGrp="1"/>
          </p:cNvSpPr>
          <p:nvPr>
            <p:ph idx="1"/>
          </p:nvPr>
        </p:nvSpPr>
        <p:spPr>
          <a:xfrm>
            <a:off x="609601" y="1125537"/>
            <a:ext cx="4285672" cy="4895851"/>
          </a:xfrm>
        </p:spPr>
        <p:txBody>
          <a:bodyPr/>
          <a:lstStyle/>
          <a:p>
            <a:r>
              <a:rPr lang="en-US" altLang="zh-CN" sz="2400" dirty="0">
                <a:latin typeface="Times New Roman" panose="02020603050405020304" pitchFamily="18" charset="0"/>
                <a:cs typeface="Times New Roman" panose="02020603050405020304" pitchFamily="18" charset="0"/>
              </a:rPr>
              <a:t>Why use GNN?</a:t>
            </a:r>
          </a:p>
          <a:p>
            <a:pPr lvl="1"/>
            <a:r>
              <a:rPr lang="en-US" altLang="zh-CN" sz="2200" dirty="0">
                <a:latin typeface="Times New Roman" panose="02020603050405020304" pitchFamily="18" charset="0"/>
                <a:cs typeface="Times New Roman" panose="02020603050405020304" pitchFamily="18" charset="0"/>
              </a:rPr>
              <a:t>Many real-world systems, such as </a:t>
            </a:r>
            <a:r>
              <a:rPr lang="en-US" altLang="zh-CN" sz="2200" b="1" dirty="0">
                <a:latin typeface="Times New Roman" panose="02020603050405020304" pitchFamily="18" charset="0"/>
                <a:cs typeface="Times New Roman" panose="02020603050405020304" pitchFamily="18" charset="0"/>
              </a:rPr>
              <a:t>social networks</a:t>
            </a:r>
            <a:r>
              <a:rPr lang="en-US" altLang="zh-CN" sz="2200"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biological networks</a:t>
            </a:r>
            <a:r>
              <a:rPr lang="en-US" altLang="zh-CN" sz="2200" dirty="0">
                <a:latin typeface="Times New Roman" panose="02020603050405020304" pitchFamily="18" charset="0"/>
                <a:cs typeface="Times New Roman" panose="02020603050405020304" pitchFamily="18" charset="0"/>
              </a:rPr>
              <a:t>, and </a:t>
            </a:r>
            <a:r>
              <a:rPr lang="en-US" altLang="zh-CN" sz="2200" b="1" dirty="0">
                <a:latin typeface="Times New Roman" panose="02020603050405020304" pitchFamily="18" charset="0"/>
                <a:cs typeface="Times New Roman" panose="02020603050405020304" pitchFamily="18" charset="0"/>
              </a:rPr>
              <a:t>recommendation systems</a:t>
            </a:r>
            <a:r>
              <a:rPr lang="en-US" altLang="zh-CN" sz="2200" dirty="0">
                <a:latin typeface="Times New Roman" panose="02020603050405020304" pitchFamily="18" charset="0"/>
                <a:cs typeface="Times New Roman" panose="02020603050405020304" pitchFamily="18" charset="0"/>
              </a:rPr>
              <a:t>, are naturally represented as graphs.</a:t>
            </a:r>
          </a:p>
          <a:p>
            <a:pPr lvl="1"/>
            <a:r>
              <a:rPr lang="en-US" altLang="zh-CN" sz="2200" dirty="0">
                <a:latin typeface="Times New Roman" panose="02020603050405020304" pitchFamily="18" charset="0"/>
                <a:cs typeface="Times New Roman" panose="02020603050405020304" pitchFamily="18" charset="0"/>
              </a:rPr>
              <a:t>GNNs leverage the structural and relational information in graphs to make predictions or extract features.</a:t>
            </a:r>
          </a:p>
          <a:p>
            <a:endParaRPr lang="zh-CN" altLang="en-US" dirty="0"/>
          </a:p>
        </p:txBody>
      </p:sp>
      <p:pic>
        <p:nvPicPr>
          <p:cNvPr id="2050" name="Picture 2" descr="GNN application fields">
            <a:extLst>
              <a:ext uri="{FF2B5EF4-FFF2-40B4-BE49-F238E27FC236}">
                <a16:creationId xmlns:a16="http://schemas.microsoft.com/office/drawing/2014/main" id="{7B19A9A1-4A7D-BD36-4E0E-1565A50B6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146" y="1416824"/>
            <a:ext cx="7259968" cy="431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6BB7-9675-80CA-B935-0FD8C2285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A67AB-BF24-DE37-BB5D-E54C1B82BD93}"/>
              </a:ext>
            </a:extLst>
          </p:cNvPr>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Introduction – GNN (3/3)</a:t>
            </a:r>
            <a:endParaRPr lang="en-US" dirty="0">
              <a:ea typeface="Calibri" panose="020F0502020204030204" pitchFamily="34" charset="0"/>
              <a:cs typeface="Calibri" panose="020F0502020204030204" pitchFamily="34" charset="0"/>
            </a:endParaRPr>
          </a:p>
        </p:txBody>
      </p:sp>
      <p:sp>
        <p:nvSpPr>
          <p:cNvPr id="4" name="灯片编号占位符 1">
            <a:extLst>
              <a:ext uri="{FF2B5EF4-FFF2-40B4-BE49-F238E27FC236}">
                <a16:creationId xmlns:a16="http://schemas.microsoft.com/office/drawing/2014/main" id="{44C33FE1-C3A3-FABB-8B62-79A43739AC3C}"/>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6</a:t>
            </a:fld>
            <a:endParaRPr lang="zh-TW" altLang="en-US"/>
          </a:p>
        </p:txBody>
      </p:sp>
      <p:sp>
        <p:nvSpPr>
          <p:cNvPr id="6" name="内容占位符 5">
            <a:extLst>
              <a:ext uri="{FF2B5EF4-FFF2-40B4-BE49-F238E27FC236}">
                <a16:creationId xmlns:a16="http://schemas.microsoft.com/office/drawing/2014/main" id="{9201B812-7878-033B-DFC8-E48DE5D62385}"/>
              </a:ext>
            </a:extLst>
          </p:cNvPr>
          <p:cNvSpPr>
            <a:spLocks noGrp="1"/>
          </p:cNvSpPr>
          <p:nvPr>
            <p:ph idx="1"/>
          </p:nvPr>
        </p:nvSpPr>
        <p:spPr>
          <a:xfrm>
            <a:off x="609600" y="1125537"/>
            <a:ext cx="8876145" cy="4895851"/>
          </a:xfrm>
        </p:spPr>
        <p:txBody>
          <a:bodyPr/>
          <a:lstStyle/>
          <a:p>
            <a:r>
              <a:rPr lang="en-US" altLang="zh-CN" sz="2400" dirty="0">
                <a:latin typeface="Times New Roman" panose="02020603050405020304" pitchFamily="18" charset="0"/>
                <a:cs typeface="Times New Roman" panose="02020603050405020304" pitchFamily="18" charset="0"/>
              </a:rPr>
              <a:t>How GNNs work?</a:t>
            </a:r>
          </a:p>
          <a:p>
            <a:pPr lvl="1"/>
            <a:r>
              <a:rPr lang="en-US" altLang="zh-CN" sz="2200" dirty="0">
                <a:latin typeface="Times New Roman" panose="02020603050405020304" pitchFamily="18" charset="0"/>
                <a:cs typeface="Times New Roman" panose="02020603050405020304" pitchFamily="18" charset="0"/>
              </a:rPr>
              <a:t>Core Idea: Message Passing</a:t>
            </a:r>
          </a:p>
          <a:p>
            <a:pPr lvl="2"/>
            <a:r>
              <a:rPr lang="en-US" altLang="zh-CN" sz="2000" dirty="0">
                <a:latin typeface="Times New Roman" panose="02020603050405020304" pitchFamily="18" charset="0"/>
                <a:cs typeface="Times New Roman" panose="02020603050405020304" pitchFamily="18" charset="0"/>
              </a:rPr>
              <a:t>GNNs iteratively update node embeddings by aggregating information from neighboring nodes.</a:t>
            </a:r>
          </a:p>
          <a:p>
            <a:pPr lvl="2"/>
            <a:r>
              <a:rPr lang="en-US" altLang="zh-CN" sz="2000" dirty="0">
                <a:latin typeface="Times New Roman" panose="02020603050405020304" pitchFamily="18" charset="0"/>
                <a:cs typeface="Times New Roman" panose="02020603050405020304" pitchFamily="18" charset="0"/>
              </a:rPr>
              <a:t>First collect information from neighbors. Then combine aggregated messages with the current node's features.</a:t>
            </a:r>
            <a:endParaRPr lang="zh-CN" altLang="en-US" sz="20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DCBFB759-CB54-81C2-0A6B-E14952E5F3F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3016396" y="3429000"/>
            <a:ext cx="8403390" cy="235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8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534C1-697F-DDAC-0EED-3BD196DF95A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4369583-1B75-982C-C347-5DB8DCB998B3}"/>
              </a:ext>
            </a:extLst>
          </p:cNvPr>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a:extLst>
              <a:ext uri="{FF2B5EF4-FFF2-40B4-BE49-F238E27FC236}">
                <a16:creationId xmlns:a16="http://schemas.microsoft.com/office/drawing/2014/main" id="{5C5404BC-EC70-36CF-CCD1-493C0B7E3DA3}"/>
              </a:ext>
            </a:extLst>
          </p:cNvPr>
          <p:cNvSpPr>
            <a:spLocks noGrp="1"/>
          </p:cNvSpPr>
          <p:nvPr>
            <p:ph idx="1"/>
          </p:nvPr>
        </p:nvSpPr>
        <p:spPr>
          <a:xfrm>
            <a:off x="1311423" y="1125537"/>
            <a:ext cx="10270977" cy="3560763"/>
          </a:xfrm>
        </p:spPr>
        <p:txBody>
          <a:bodyPr>
            <a:noAutofit/>
          </a:bodyPr>
          <a:lstStyle/>
          <a:p>
            <a:r>
              <a:rPr lang="en-US" altLang="zh-CN" sz="2933" dirty="0">
                <a:latin typeface="Times New Roman" panose="02020603050405020304" pitchFamily="18" charset="0"/>
                <a:cs typeface="Times New Roman" panose="02020603050405020304" pitchFamily="18" charset="0"/>
              </a:rPr>
              <a:t>Introduction (3 min)</a:t>
            </a:r>
            <a:endParaRPr lang="en-US" altLang="zh-TW" sz="2933" dirty="0">
              <a:latin typeface="Times New Roman" panose="02020603050405020304" pitchFamily="18" charset="0"/>
              <a:cs typeface="Times New Roman" panose="02020603050405020304" pitchFamily="18" charset="0"/>
            </a:endParaRPr>
          </a:p>
          <a:p>
            <a:r>
              <a:rPr lang="en-US" altLang="zh-CN" sz="2933" dirty="0">
                <a:solidFill>
                  <a:srgbClr val="FF0000"/>
                </a:solidFill>
                <a:latin typeface="Times New Roman" panose="02020603050405020304" pitchFamily="18" charset="0"/>
                <a:cs typeface="Times New Roman" panose="02020603050405020304" pitchFamily="18" charset="0"/>
              </a:rPr>
              <a:t>Background &amp; Motivation (5 min)</a:t>
            </a:r>
          </a:p>
          <a:p>
            <a:r>
              <a:rPr lang="en-US" altLang="zh-CN" sz="2933" dirty="0">
                <a:latin typeface="Times New Roman" panose="02020603050405020304" pitchFamily="18" charset="0"/>
                <a:cs typeface="Times New Roman" panose="02020603050405020304" pitchFamily="18" charset="0"/>
              </a:rPr>
              <a:t>Proposed Methods &amp; Performance Evaluation (30 min)</a:t>
            </a:r>
          </a:p>
          <a:p>
            <a:pPr lvl="1"/>
            <a:r>
              <a:rPr lang="en-US" altLang="zh-CN" sz="2400" dirty="0" err="1">
                <a:latin typeface="Times New Roman" panose="02020603050405020304" pitchFamily="18" charset="0"/>
                <a:cs typeface="Times New Roman" panose="02020603050405020304" pitchFamily="18" charset="0"/>
              </a:rPr>
              <a:t>DistDGL</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err="1">
                <a:latin typeface="Times New Roman" panose="02020603050405020304" pitchFamily="18" charset="0"/>
                <a:cs typeface="Times New Roman" panose="02020603050405020304" pitchFamily="18" charset="0"/>
              </a:rPr>
              <a:t>ByteGNN</a:t>
            </a:r>
            <a:r>
              <a:rPr lang="en-US" altLang="zh-CN" sz="2400" dirty="0">
                <a:latin typeface="Times New Roman" panose="02020603050405020304" pitchFamily="18" charset="0"/>
                <a:cs typeface="Times New Roman" panose="02020603050405020304" pitchFamily="18" charset="0"/>
              </a:rPr>
              <a:t> (10 min)</a:t>
            </a:r>
          </a:p>
          <a:p>
            <a:pPr lvl="1"/>
            <a:r>
              <a:rPr lang="en-US" altLang="zh-CN" sz="2400" dirty="0">
                <a:latin typeface="Times New Roman" panose="02020603050405020304" pitchFamily="18" charset="0"/>
                <a:cs typeface="Times New Roman" panose="02020603050405020304" pitchFamily="18" charset="0"/>
              </a:rPr>
              <a:t>SANCUS (10 min)</a:t>
            </a:r>
          </a:p>
          <a:p>
            <a:r>
              <a:rPr lang="en-US" altLang="zh-CN" sz="2933" dirty="0">
                <a:latin typeface="Times New Roman" panose="02020603050405020304" pitchFamily="18" charset="0"/>
                <a:cs typeface="Times New Roman" panose="02020603050405020304" pitchFamily="18" charset="0"/>
              </a:rPr>
              <a:t>Conclusions (2 min)</a:t>
            </a:r>
          </a:p>
          <a:p>
            <a:r>
              <a:rPr lang="en-US" altLang="zh-CN" sz="2933" dirty="0">
                <a:latin typeface="Times New Roman" panose="02020603050405020304" pitchFamily="18" charset="0"/>
                <a:cs typeface="Times New Roman" panose="02020603050405020304" pitchFamily="18" charset="0"/>
              </a:rPr>
              <a:t>Q &amp; A (5 min)</a:t>
            </a:r>
          </a:p>
        </p:txBody>
      </p:sp>
      <p:sp>
        <p:nvSpPr>
          <p:cNvPr id="5" name="灯片编号占位符 1">
            <a:extLst>
              <a:ext uri="{FF2B5EF4-FFF2-40B4-BE49-F238E27FC236}">
                <a16:creationId xmlns:a16="http://schemas.microsoft.com/office/drawing/2014/main" id="{70FAEFC1-EEB9-F9F7-721B-C54C2782C69D}"/>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217182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EE221-8BA6-11F1-B20A-2CF347225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AB607-D6AC-79C6-B8C1-241BAD7DF7EF}"/>
              </a:ext>
            </a:extLst>
          </p:cNvPr>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Background &amp; Motivation (1/4)</a:t>
            </a:r>
            <a:endParaRPr lang="en-US" dirty="0">
              <a:ea typeface="Calibri" panose="020F0502020204030204" pitchFamily="34" charset="0"/>
              <a:cs typeface="Calibri" panose="020F0502020204030204" pitchFamily="34" charset="0"/>
            </a:endParaRPr>
          </a:p>
        </p:txBody>
      </p:sp>
      <p:sp>
        <p:nvSpPr>
          <p:cNvPr id="4" name="灯片编号占位符 1">
            <a:extLst>
              <a:ext uri="{FF2B5EF4-FFF2-40B4-BE49-F238E27FC236}">
                <a16:creationId xmlns:a16="http://schemas.microsoft.com/office/drawing/2014/main" id="{CF387142-EFE2-14C5-DEBC-0A671FBA7F39}"/>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8</a:t>
            </a:fld>
            <a:endParaRPr lang="zh-TW" altLang="en-US"/>
          </a:p>
        </p:txBody>
      </p:sp>
      <p:sp>
        <p:nvSpPr>
          <p:cNvPr id="3" name="内容占位符 5">
            <a:extLst>
              <a:ext uri="{FF2B5EF4-FFF2-40B4-BE49-F238E27FC236}">
                <a16:creationId xmlns:a16="http://schemas.microsoft.com/office/drawing/2014/main" id="{1F167971-78C9-2C18-1981-165940526981}"/>
              </a:ext>
            </a:extLst>
          </p:cNvPr>
          <p:cNvSpPr txBox="1">
            <a:spLocks/>
          </p:cNvSpPr>
          <p:nvPr/>
        </p:nvSpPr>
        <p:spPr bwMode="auto">
          <a:xfrm>
            <a:off x="624994" y="1125537"/>
            <a:ext cx="9876465"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Challenges of GNN:</a:t>
            </a:r>
          </a:p>
          <a:p>
            <a:pPr lvl="1"/>
            <a:r>
              <a:rPr lang="en-US" altLang="zh-CN" sz="2200" b="1" kern="0" dirty="0">
                <a:latin typeface="Times New Roman" panose="02020603050405020304" pitchFamily="18" charset="0"/>
                <a:cs typeface="Times New Roman" panose="02020603050405020304" pitchFamily="18" charset="0"/>
              </a:rPr>
              <a:t>Large-Scale Graphs: </a:t>
            </a:r>
            <a:r>
              <a:rPr lang="en-US" altLang="zh-CN" sz="2200" kern="0" dirty="0">
                <a:latin typeface="Times New Roman" panose="02020603050405020304" pitchFamily="18" charset="0"/>
                <a:cs typeface="Times New Roman" panose="02020603050405020304" pitchFamily="18" charset="0"/>
              </a:rPr>
              <a:t>Real-world graphs often have millions or billions of nodes and edges (e.g., social networks, citation networks). Directly loading and processing such graphs is memory-intensive and computationally expensive.</a:t>
            </a:r>
          </a:p>
          <a:p>
            <a:pPr lvl="1"/>
            <a:r>
              <a:rPr lang="en-US" altLang="zh-CN" sz="2200" b="1" kern="0" dirty="0">
                <a:latin typeface="Times New Roman" panose="02020603050405020304" pitchFamily="18" charset="0"/>
                <a:cs typeface="Times New Roman" panose="02020603050405020304" pitchFamily="18" charset="0"/>
              </a:rPr>
              <a:t>Neighbor Explosion: </a:t>
            </a:r>
            <a:r>
              <a:rPr lang="en-US" altLang="zh-CN" sz="2200" kern="0" dirty="0">
                <a:latin typeface="Times New Roman" panose="02020603050405020304" pitchFamily="18" charset="0"/>
                <a:cs typeface="Times New Roman" panose="02020603050405020304" pitchFamily="18" charset="0"/>
              </a:rPr>
              <a:t>Each node aggregates information from its neighbors, and this dependency grows exponentially with deeper layers. This results in a significant increase in computation and memory requirements.</a:t>
            </a:r>
            <a:endParaRPr lang="zh-CN" altLang="en-US" sz="2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23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DC24A-A6EA-D7B8-2EB6-BD2EC76E8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FB2F32-6B3D-3B67-45E3-C1768E7F92AD}"/>
              </a:ext>
            </a:extLst>
          </p:cNvPr>
          <p:cNvSpPr>
            <a:spLocks noGrp="1"/>
          </p:cNvSpPr>
          <p:nvPr>
            <p:ph type="title"/>
          </p:nvPr>
        </p:nvSpPr>
        <p:spPr/>
        <p:txBody>
          <a:bodyPr/>
          <a:lstStyle/>
          <a:p>
            <a:r>
              <a:rPr lang="en-US" altLang="zh-CN" dirty="0">
                <a:ea typeface="Calibri" panose="020F0502020204030204" pitchFamily="34" charset="0"/>
                <a:cs typeface="Calibri" panose="020F0502020204030204" pitchFamily="34" charset="0"/>
              </a:rPr>
              <a:t>Background &amp; Motivation (2/4)</a:t>
            </a:r>
            <a:endParaRPr lang="en-US" dirty="0">
              <a:ea typeface="Calibri" panose="020F0502020204030204" pitchFamily="34" charset="0"/>
              <a:cs typeface="Calibri" panose="020F0502020204030204" pitchFamily="34" charset="0"/>
            </a:endParaRPr>
          </a:p>
        </p:txBody>
      </p:sp>
      <p:sp>
        <p:nvSpPr>
          <p:cNvPr id="4" name="灯片编号占位符 1">
            <a:extLst>
              <a:ext uri="{FF2B5EF4-FFF2-40B4-BE49-F238E27FC236}">
                <a16:creationId xmlns:a16="http://schemas.microsoft.com/office/drawing/2014/main" id="{755A2107-2CEE-FA28-465E-30798B896E65}"/>
              </a:ext>
            </a:extLst>
          </p:cNvPr>
          <p:cNvSpPr>
            <a:spLocks noGrp="1"/>
          </p:cNvSpPr>
          <p:nvPr>
            <p:ph type="sldNum" sz="quarter" idx="10"/>
          </p:nvPr>
        </p:nvSpPr>
        <p:spPr>
          <a:xfrm>
            <a:off x="9108017" y="6524628"/>
            <a:ext cx="2844800" cy="339725"/>
          </a:xfrm>
        </p:spPr>
        <p:txBody>
          <a:bodyPr/>
          <a:lstStyle/>
          <a:p>
            <a:fld id="{D9B6BDF2-6896-4B98-8776-C18582F63BA5}" type="slidenum">
              <a:rPr lang="zh-TW" altLang="en-US" smtClean="0"/>
              <a:pPr/>
              <a:t>9</a:t>
            </a:fld>
            <a:endParaRPr lang="zh-TW" altLang="en-US"/>
          </a:p>
        </p:txBody>
      </p:sp>
      <p:sp>
        <p:nvSpPr>
          <p:cNvPr id="3" name="内容占位符 5">
            <a:extLst>
              <a:ext uri="{FF2B5EF4-FFF2-40B4-BE49-F238E27FC236}">
                <a16:creationId xmlns:a16="http://schemas.microsoft.com/office/drawing/2014/main" id="{6344EABD-2CF8-5B62-DBCE-5CB6886FCDA7}"/>
              </a:ext>
            </a:extLst>
          </p:cNvPr>
          <p:cNvSpPr txBox="1">
            <a:spLocks/>
          </p:cNvSpPr>
          <p:nvPr/>
        </p:nvSpPr>
        <p:spPr bwMode="auto">
          <a:xfrm>
            <a:off x="624994" y="1125537"/>
            <a:ext cx="9876465" cy="4895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882" indent="-342882" algn="l" rtl="0" eaLnBrk="1" fontAlgn="base" hangingPunct="1">
              <a:spcBef>
                <a:spcPct val="20000"/>
              </a:spcBef>
              <a:spcAft>
                <a:spcPct val="0"/>
              </a:spcAft>
              <a:buClr>
                <a:srgbClr val="0000FF"/>
              </a:buClr>
              <a:buSzPct val="80000"/>
              <a:buFont typeface="Wingdings" pitchFamily="2" charset="2"/>
              <a:buChar char="l"/>
              <a:defRPr kumimoji="1" sz="3733">
                <a:solidFill>
                  <a:schemeClr val="tx1"/>
                </a:solidFill>
                <a:latin typeface="Calibri" pitchFamily="34" charset="0"/>
                <a:ea typeface="標楷體" pitchFamily="65" charset="-120"/>
                <a:cs typeface="+mn-cs"/>
              </a:defRPr>
            </a:lvl1pPr>
            <a:lvl2pPr marL="742913" indent="-285737" algn="l" rtl="0" eaLnBrk="1" fontAlgn="base" hangingPunct="1">
              <a:spcBef>
                <a:spcPct val="20000"/>
              </a:spcBef>
              <a:spcAft>
                <a:spcPct val="0"/>
              </a:spcAft>
              <a:buClr>
                <a:srgbClr val="0000FF"/>
              </a:buClr>
              <a:buSzPct val="90000"/>
              <a:buFont typeface="Arial" charset="0"/>
              <a:buChar char="–"/>
              <a:defRPr kumimoji="1" sz="3200">
                <a:solidFill>
                  <a:schemeClr val="tx1"/>
                </a:solidFill>
                <a:latin typeface="Calibri" pitchFamily="34" charset="0"/>
                <a:ea typeface="標楷體" pitchFamily="65" charset="-120"/>
              </a:defRPr>
            </a:lvl2pPr>
            <a:lvl3pPr marL="1142943" indent="-228589" algn="l" rtl="0" eaLnBrk="1" fontAlgn="base" hangingPunct="1">
              <a:spcBef>
                <a:spcPct val="20000"/>
              </a:spcBef>
              <a:spcAft>
                <a:spcPct val="0"/>
              </a:spcAft>
              <a:buChar char="•"/>
              <a:defRPr kumimoji="1" sz="2667">
                <a:solidFill>
                  <a:schemeClr val="tx1"/>
                </a:solidFill>
                <a:latin typeface="Calibri" pitchFamily="34" charset="0"/>
                <a:ea typeface="標楷體" pitchFamily="65" charset="-120"/>
                <a:cs typeface="Calibri" pitchFamily="34" charset="0"/>
              </a:defRPr>
            </a:lvl3pPr>
            <a:lvl4pPr marL="1600121" indent="-228589"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298" indent="-228589" algn="l" rtl="0" eaLnBrk="1" fontAlgn="base" hangingPunct="1">
              <a:spcBef>
                <a:spcPct val="20000"/>
              </a:spcBef>
              <a:spcAft>
                <a:spcPct val="0"/>
              </a:spcAft>
              <a:buChar char="»"/>
              <a:defRPr kumimoji="1" sz="2133">
                <a:solidFill>
                  <a:schemeClr val="tx1"/>
                </a:solidFill>
                <a:latin typeface="Calibri" pitchFamily="34" charset="0"/>
                <a:ea typeface="標楷體" pitchFamily="65" charset="-120"/>
                <a:cs typeface="Calibri" pitchFamily="34" charset="0"/>
              </a:defRPr>
            </a:lvl5pPr>
            <a:lvl6pPr marL="2514476" indent="-228589" algn="l" rtl="0" eaLnBrk="1" fontAlgn="base" hangingPunct="1">
              <a:spcBef>
                <a:spcPct val="20000"/>
              </a:spcBef>
              <a:spcAft>
                <a:spcPct val="0"/>
              </a:spcAft>
              <a:buChar char="»"/>
              <a:defRPr kumimoji="1" sz="2000">
                <a:solidFill>
                  <a:schemeClr val="tx1"/>
                </a:solidFill>
                <a:latin typeface="+mn-lt"/>
                <a:ea typeface="+mn-ea"/>
              </a:defRPr>
            </a:lvl6pPr>
            <a:lvl7pPr marL="2971652" indent="-228589" algn="l" rtl="0" eaLnBrk="1" fontAlgn="base" hangingPunct="1">
              <a:spcBef>
                <a:spcPct val="20000"/>
              </a:spcBef>
              <a:spcAft>
                <a:spcPct val="0"/>
              </a:spcAft>
              <a:buChar char="»"/>
              <a:defRPr kumimoji="1" sz="2000">
                <a:solidFill>
                  <a:schemeClr val="tx1"/>
                </a:solidFill>
                <a:latin typeface="+mn-lt"/>
                <a:ea typeface="+mn-ea"/>
              </a:defRPr>
            </a:lvl7pPr>
            <a:lvl8pPr marL="3428829" indent="-228589" algn="l" rtl="0" eaLnBrk="1" fontAlgn="base" hangingPunct="1">
              <a:spcBef>
                <a:spcPct val="20000"/>
              </a:spcBef>
              <a:spcAft>
                <a:spcPct val="0"/>
              </a:spcAft>
              <a:buChar char="»"/>
              <a:defRPr kumimoji="1" sz="2000">
                <a:solidFill>
                  <a:schemeClr val="tx1"/>
                </a:solidFill>
                <a:latin typeface="+mn-lt"/>
                <a:ea typeface="+mn-ea"/>
              </a:defRPr>
            </a:lvl8pPr>
            <a:lvl9pPr marL="3886007" indent="-228589" algn="l" rtl="0" eaLnBrk="1" fontAlgn="base" hangingPunct="1">
              <a:spcBef>
                <a:spcPct val="20000"/>
              </a:spcBef>
              <a:spcAft>
                <a:spcPct val="0"/>
              </a:spcAft>
              <a:buChar char="»"/>
              <a:defRPr kumimoji="1" sz="2000">
                <a:solidFill>
                  <a:schemeClr val="tx1"/>
                </a:solidFill>
                <a:latin typeface="+mn-lt"/>
                <a:ea typeface="+mn-ea"/>
              </a:defRPr>
            </a:lvl9pPr>
          </a:lstStyle>
          <a:p>
            <a:r>
              <a:rPr lang="en-US" altLang="zh-CN" sz="2400" kern="0" dirty="0">
                <a:latin typeface="Times New Roman" panose="02020603050405020304" pitchFamily="18" charset="0"/>
                <a:cs typeface="Times New Roman" panose="02020603050405020304" pitchFamily="18" charset="0"/>
              </a:rPr>
              <a:t>Solution: Distributed Mini-batch Training</a:t>
            </a:r>
          </a:p>
          <a:p>
            <a:pPr marL="457176" lvl="1" indent="0">
              <a:buNone/>
            </a:pPr>
            <a:r>
              <a:rPr lang="en-US" altLang="zh-CN" sz="2000" dirty="0">
                <a:latin typeface="Times New Roman" panose="02020603050405020304" pitchFamily="18" charset="0"/>
                <a:cs typeface="Times New Roman" panose="02020603050405020304" pitchFamily="18" charset="0"/>
              </a:rPr>
              <a:t>Instead of processing the entire graph, sample subsets (mini-batches) of nodes or edges as subgraphs. Only compute updates for the sampled nodes/subgraphs. Elevate the performance by distributed computing.</a:t>
            </a:r>
          </a:p>
          <a:p>
            <a:pPr marL="457176" lvl="1" indent="0">
              <a:buNone/>
            </a:pPr>
            <a:r>
              <a:rPr lang="en-US" altLang="zh-CN" sz="2000" b="1" dirty="0">
                <a:latin typeface="Times New Roman" panose="02020603050405020304" pitchFamily="18" charset="0"/>
                <a:cs typeface="Times New Roman" panose="02020603050405020304" pitchFamily="18" charset="0"/>
              </a:rPr>
              <a:t>Two Phases:</a:t>
            </a:r>
          </a:p>
          <a:p>
            <a:pPr lvl="1"/>
            <a:r>
              <a:rPr lang="en-US" altLang="zh-CN" sz="2000" b="1" dirty="0">
                <a:latin typeface="Times New Roman" panose="02020603050405020304" pitchFamily="18" charset="0"/>
                <a:cs typeface="Times New Roman" panose="02020603050405020304" pitchFamily="18" charset="0"/>
              </a:rPr>
              <a:t>Sampling:</a:t>
            </a:r>
            <a:r>
              <a:rPr lang="en-US" altLang="zh-CN" sz="2000" dirty="0">
                <a:latin typeface="Times New Roman" panose="02020603050405020304" pitchFamily="18" charset="0"/>
                <a:cs typeface="Times New Roman" panose="02020603050405020304" pitchFamily="18" charset="0"/>
              </a:rPr>
              <a:t> For each vertex v in the mini-batch, the sampler samples a limited number of neighbors of v in each hop, fetches the sampled remote neighbors to the local machine, and constructs the neighborhood subgraph of v from its sampled neighbors locally.</a:t>
            </a:r>
          </a:p>
          <a:p>
            <a:pPr lvl="1"/>
            <a:r>
              <a:rPr lang="en-US" altLang="zh-CN" sz="2000" b="1" dirty="0">
                <a:latin typeface="Times New Roman" panose="02020603050405020304" pitchFamily="18" charset="0"/>
                <a:cs typeface="Times New Roman" panose="02020603050405020304" pitchFamily="18" charset="0"/>
              </a:rPr>
              <a:t>Training: </a:t>
            </a:r>
            <a:r>
              <a:rPr lang="en-US" altLang="zh-CN" sz="2000" dirty="0">
                <a:latin typeface="Times New Roman" panose="02020603050405020304" pitchFamily="18" charset="0"/>
                <a:cs typeface="Times New Roman" panose="02020603050405020304" pitchFamily="18" charset="0"/>
              </a:rPr>
              <a:t>The trainer trains the model on the neighborhood subgraphs of the vertices in the mini-batch locally.</a:t>
            </a:r>
          </a:p>
          <a:p>
            <a:pPr marL="457176" lvl="1" indent="0">
              <a:buNone/>
            </a:pPr>
            <a:endParaRPr lang="en-US" altLang="zh-CN" sz="2000" dirty="0">
              <a:latin typeface="Times New Roman" panose="02020603050405020304" pitchFamily="18" charset="0"/>
              <a:cs typeface="Times New Roman" panose="02020603050405020304" pitchFamily="18" charset="0"/>
            </a:endParaRPr>
          </a:p>
          <a:p>
            <a:endParaRPr lang="en-US" altLang="zh-CN"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148330"/>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2123</Words>
  <Application>Microsoft Office PowerPoint</Application>
  <PresentationFormat>宽屏</PresentationFormat>
  <Paragraphs>305</Paragraphs>
  <Slides>48</Slides>
  <Notes>14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48</vt:i4>
      </vt:variant>
    </vt:vector>
  </HeadingPairs>
  <TitlesOfParts>
    <vt:vector size="57" baseType="lpstr">
      <vt:lpstr>MS Sans Serif</vt:lpstr>
      <vt:lpstr>楷体</vt:lpstr>
      <vt:lpstr>Arial</vt:lpstr>
      <vt:lpstr>Calibri</vt:lpstr>
      <vt:lpstr>Calibri Light</vt:lpstr>
      <vt:lpstr>Times New Roman</vt:lpstr>
      <vt:lpstr>Wingdings</vt:lpstr>
      <vt:lpstr>NTHU UniCloud</vt:lpstr>
      <vt:lpstr>自訂設計</vt:lpstr>
      <vt:lpstr>Scaling Graph Neural Networks: Innovations in Distributed and Decentralized Training for Billion-Scale Graphs  2024.11.28</vt:lpstr>
      <vt:lpstr>Outline</vt:lpstr>
      <vt:lpstr>Outline</vt:lpstr>
      <vt:lpstr>Introduction – GNN (1/3)</vt:lpstr>
      <vt:lpstr>Introduction – GNN (2/3)</vt:lpstr>
      <vt:lpstr>Introduction – GNN (3/3)</vt:lpstr>
      <vt:lpstr>Outline</vt:lpstr>
      <vt:lpstr>Background &amp; Motivation (1/4)</vt:lpstr>
      <vt:lpstr>Background &amp; Motivation (2/4)</vt:lpstr>
      <vt:lpstr>Background &amp; Motivation (3/4)</vt:lpstr>
      <vt:lpstr>Background &amp; Motivation (4/4)</vt:lpstr>
      <vt:lpstr>Outline</vt:lpstr>
      <vt:lpstr>Outline</vt:lpstr>
      <vt:lpstr>DistDGL (1/6)</vt:lpstr>
      <vt:lpstr>DistDGL (2/6)</vt:lpstr>
      <vt:lpstr>DistDGL (3/6)</vt:lpstr>
      <vt:lpstr>DistDGL (4/6)</vt:lpstr>
      <vt:lpstr>DistDGL (5/6)</vt:lpstr>
      <vt:lpstr>DistDGL (6/6)</vt:lpstr>
      <vt:lpstr>Outline</vt:lpstr>
      <vt:lpstr>ByteGNN (1/15)</vt:lpstr>
      <vt:lpstr>ByteGNN (2/15)</vt:lpstr>
      <vt:lpstr>ByteGNN (3/15)</vt:lpstr>
      <vt:lpstr>ByteGNN (4/15)</vt:lpstr>
      <vt:lpstr>ByteGNN (5/15)</vt:lpstr>
      <vt:lpstr>ByteGNN (6/15)</vt:lpstr>
      <vt:lpstr>ByteGNN (7/15)</vt:lpstr>
      <vt:lpstr>ByteGNN (8/15)</vt:lpstr>
      <vt:lpstr>ByteGNN (9/15)</vt:lpstr>
      <vt:lpstr>ByteGNN (10/15)</vt:lpstr>
      <vt:lpstr>ByteGNN (11/15)</vt:lpstr>
      <vt:lpstr>ByteGNN (12/15)</vt:lpstr>
      <vt:lpstr>ByteGNN (13/15)</vt:lpstr>
      <vt:lpstr>ByteGNN (14/15)</vt:lpstr>
      <vt:lpstr>ByteGNN (15/15)</vt:lpstr>
      <vt:lpstr>Outline</vt:lpstr>
      <vt:lpstr>SANCUS (1/9)</vt:lpstr>
      <vt:lpstr>SANCUS (2/9)</vt:lpstr>
      <vt:lpstr>SANCUS (3/9)</vt:lpstr>
      <vt:lpstr>SANCUS (4/9)</vt:lpstr>
      <vt:lpstr>SANCUS (5/9)</vt:lpstr>
      <vt:lpstr>SANCUS (6/9)</vt:lpstr>
      <vt:lpstr>SANCUS (7/9)</vt:lpstr>
      <vt:lpstr>SANCUS (8/9)</vt:lpstr>
      <vt:lpstr>SANCUS (9/9)</vt:lpstr>
      <vt:lpstr>Outline</vt:lpstr>
      <vt:lpstr>Conclusions</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雨阳 梁</cp:lastModifiedBy>
  <cp:revision>71</cp:revision>
  <dcterms:created xsi:type="dcterms:W3CDTF">2020-07-15T11:13:39Z</dcterms:created>
  <dcterms:modified xsi:type="dcterms:W3CDTF">2024-11-26T10:20:46Z</dcterms:modified>
</cp:coreProperties>
</file>