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4" r:id="rId3"/>
    <p:sldId id="295" r:id="rId4"/>
    <p:sldId id="257" r:id="rId5"/>
    <p:sldId id="296" r:id="rId6"/>
    <p:sldId id="258" r:id="rId7"/>
    <p:sldId id="297" r:id="rId8"/>
    <p:sldId id="293" r:id="rId9"/>
    <p:sldId id="298" r:id="rId10"/>
    <p:sldId id="260" r:id="rId11"/>
    <p:sldId id="271" r:id="rId12"/>
    <p:sldId id="273" r:id="rId13"/>
    <p:sldId id="272" r:id="rId14"/>
    <p:sldId id="267" r:id="rId15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52"/>
  </p:normalViewPr>
  <p:slideViewPr>
    <p:cSldViewPr>
      <p:cViewPr varScale="1">
        <p:scale>
          <a:sx n="116" d="100"/>
          <a:sy n="116" d="100"/>
        </p:scale>
        <p:origin x="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7C0D1B0-66BC-4934-6C70-F4F095E047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C6E364-9AE8-ADF4-0ACC-C34D12011E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07F2CDE-444C-FAE7-33D2-045AFF97ED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8A2E31A-EE36-557B-EFDA-B46ABC034B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6E57F4-4FD2-8F47-A5DB-C7DFD0917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E95CDB95-85D3-F6D3-425A-9B37F282B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6B19498D-16A6-6E8A-C58D-39929186FE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556AF3BD-8345-7FFC-1B16-9DAD234CB27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5A43B596-8955-689C-D657-638BA19215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1030">
            <a:extLst>
              <a:ext uri="{FF2B5EF4-FFF2-40B4-BE49-F238E27FC236}">
                <a16:creationId xmlns:a16="http://schemas.microsoft.com/office/drawing/2014/main" id="{BA142656-42B6-6B5D-591B-661971BB6C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7" name="Rectangle 1031">
            <a:extLst>
              <a:ext uri="{FF2B5EF4-FFF2-40B4-BE49-F238E27FC236}">
                <a16:creationId xmlns:a16="http://schemas.microsoft.com/office/drawing/2014/main" id="{8F7C7C54-B221-5CD6-016F-F17985D0E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ADAE4A-A2BC-6342-A415-BFBA5CF35B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9D97FA-0BD5-15F7-0A24-BCA86466B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587885F-6BC4-924E-9EED-FE9364F37F19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B27B35B-D0CB-3C32-5C55-209FDCFEC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10C2C88-B42B-D847-98E0-5161A7949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2430118-3627-91FF-E39C-060F16694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CEBE15C-1246-DF40-80E8-A479C4A6A3BF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40976B6-79D1-3051-E22F-76AFDEE71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C7E5764-F5CD-8845-E583-FDF3274DF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1207C9D-3BE2-3F8B-3279-31AD064E0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29A986-5758-8545-A1B2-56550FEB3770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11143B0-DF32-74AA-3C07-2CE62B05D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226B410-A5A1-2D8C-F769-672ABF8F7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2B592CD-B427-EB8C-4691-99A7F238C1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76732EF-302B-314D-99F2-7676ECB0C4E4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BB86FD-2DC2-3DEF-BB10-48958AF6A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EAEE41B-B8DC-235E-268C-C6A84DCB3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B159D7F-F642-8005-6CF5-82452413D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F94F51D-06FA-BF43-B300-2F9E3A92DA8B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F33ECF1-AF7A-4627-6A68-C7FC86487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2299E58-C46D-70D9-1DA0-EB968A068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CCD2EE-9FD9-9021-456B-2B5CE5BD0E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9100" y="20701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3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8BDC55-ED47-7E41-0274-5FE7D2DE91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1515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D7B3-9B52-DE46-8D5D-F17ACC931F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4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574DE0-3921-5A31-5614-941C06BF85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E310-506A-5141-89E7-C5905F7AA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51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AFB547-491B-648B-4C75-C764C40331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6617-664E-8F48-9E77-E06006FA37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68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90600"/>
            <a:ext cx="8077200" cy="5105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D81D95-E30F-6A18-D6BE-5B89BF0EAB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12F9-BEA7-5940-A656-B4AFA3C202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6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EEE1BF-8497-2E6B-D111-8D48C85841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EC40-6DE5-C240-A27A-7E64DD27DD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61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5D6C32-6C76-0E38-D2C6-F057C4F337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49FF-1237-354A-BCE9-27070A175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371F0-1C0F-3ADA-6254-4937AC841C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C566-0C62-7347-962F-BAD5C7C8D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4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47972C-C0AB-85F2-060E-01FB7AA640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D7BF-1ADB-3244-8DE5-233FDA87F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0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1506AB-C35C-9C56-334E-F224FADCAE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F6C4-98D8-9F49-A985-10E62BADA4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80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EC86076-CD9B-F5B5-C367-B1AAA4494A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074F-6539-8144-932D-A0EAF3132D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27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CCB5E-72D7-9C79-8F17-605BA859E1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786B-6BBD-4549-B07A-22B6762C0F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79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B258C-5AAB-C665-7519-8CC5CFAC0B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82DF-B21D-BC4D-BF2A-CB0CE5B20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9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805071-BDC6-DF4A-EC98-4F6D2289F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997A7E-252D-B28A-6F3A-270D0FB61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C3EC7A1-5979-AA31-4D17-A3378FB18A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B44EE8-E360-694A-AD50-3C897E668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71F438-953E-CA41-6B4F-5541F579C5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838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163EB89-0805-8233-B279-BD6B768DD9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anose="02010601000101010101" pitchFamily="2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2" charset="2"/>
        <a:buChar char="¾"/>
        <a:defRPr kumimoji="1" sz="20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>
          <a:solidFill>
            <a:srgbClr val="00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kumimoji="1" sz="1400">
          <a:solidFill>
            <a:srgbClr val="99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tingting/course1.html?fbclid=IwAR2Ei7FSfx3iQG_DZkfcrqBWaHJ1Uoa1aQJLke-DqcWA0EKmCEv4JAGeE3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class.nthu.edu.tw/course/2462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A0FB55-6245-2FB9-1887-AD9BE9ED2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2582862"/>
          </a:xfrm>
        </p:spPr>
        <p:txBody>
          <a:bodyPr/>
          <a:lstStyle/>
          <a:p>
            <a:pPr eaLnBrk="1" hangingPunct="1"/>
            <a:r>
              <a:rPr lang="en-US" altLang="zh-TW" sz="3600" b="0" dirty="0"/>
              <a:t>2026 Spring CS 613200 </a:t>
            </a:r>
            <a:br>
              <a:rPr lang="en-US" altLang="zh-TW" sz="3600" b="0" dirty="0"/>
            </a:br>
            <a:r>
              <a:rPr lang="en-US" altLang="zh-TW" sz="3600" b="0" dirty="0"/>
              <a:t> Advanced Logic Synthesis</a:t>
            </a:r>
            <a:r>
              <a:rPr lang="en-US" altLang="zh-TW" b="0" dirty="0"/>
              <a:t> </a:t>
            </a:r>
            <a:br>
              <a:rPr lang="en-US" altLang="zh-TW" sz="3600" b="0" dirty="0"/>
            </a:br>
            <a:r>
              <a:rPr lang="en-US" altLang="zh-TW" sz="3600" b="0" dirty="0"/>
              <a:t>(</a:t>
            </a:r>
            <a:r>
              <a:rPr lang="zh-TW" altLang="en-US" sz="3600" b="0" dirty="0">
                <a:ea typeface="標楷體" panose="02010601000101010101" pitchFamily="2" charset="-120"/>
              </a:rPr>
              <a:t>高等邏輯合成</a:t>
            </a:r>
            <a:r>
              <a:rPr lang="en-US" altLang="zh-TW" sz="3600" b="0" dirty="0">
                <a:ea typeface="標楷體" panose="02010601000101010101" pitchFamily="2" charset="-120"/>
              </a:rPr>
              <a:t>)</a:t>
            </a:r>
            <a:br>
              <a:rPr lang="en-US" altLang="zh-TW" sz="3600" b="0" dirty="0"/>
            </a:br>
            <a:endParaRPr lang="en-US" altLang="zh-TW" sz="3600" b="0" dirty="0"/>
          </a:p>
        </p:txBody>
      </p:sp>
      <p:sp>
        <p:nvSpPr>
          <p:cNvPr id="5123" name="投影片編號版面配置區 1">
            <a:extLst>
              <a:ext uri="{FF2B5EF4-FFF2-40B4-BE49-F238E27FC236}">
                <a16:creationId xmlns:a16="http://schemas.microsoft.com/office/drawing/2014/main" id="{9BAB1A3D-DFBE-E8BA-B45D-1A0659FAC4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53E73E-D309-3347-95E0-B7FD40F2DB03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3C8E2D-87CA-BBD8-7054-2CBC887A3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This Course</a:t>
            </a:r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DC53523-9D68-2A31-806D-A5AEF5C29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Presents theories for design and analysis of </a:t>
            </a:r>
            <a:r>
              <a:rPr lang="en-US" altLang="zh-TW" b="1">
                <a:solidFill>
                  <a:srgbClr val="0000CC"/>
                </a:solidFill>
              </a:rPr>
              <a:t>logic-level</a:t>
            </a:r>
            <a:r>
              <a:rPr lang="zh-TW" altLang="en-US" b="1">
                <a:solidFill>
                  <a:srgbClr val="0000CC"/>
                </a:solidFill>
              </a:rPr>
              <a:t> </a:t>
            </a:r>
            <a:r>
              <a:rPr lang="en-US" altLang="zh-TW" b="1">
                <a:solidFill>
                  <a:srgbClr val="0000CC"/>
                </a:solidFill>
              </a:rPr>
              <a:t>networks</a:t>
            </a:r>
            <a:r>
              <a:rPr lang="en-US" altLang="zh-TW"/>
              <a:t> </a:t>
            </a:r>
            <a:endParaRPr lang="en-US" altLang="zh-TW" b="1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9C21129D-BF73-949D-1640-5E2E79FB2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0F9ED2C-188F-8741-86E0-63A13C755CE1}" type="slidenum">
              <a:rPr kumimoji="0" lang="en-US" altLang="zh-TW" sz="1200" smtClean="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F2C9217-F8CE-2C00-A092-EBA167BB5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Course</a:t>
            </a:r>
            <a:r>
              <a:rPr lang="zh-TW" altLang="en-US"/>
              <a:t> </a:t>
            </a:r>
            <a:r>
              <a:rPr lang="en-US" altLang="zh-TW"/>
              <a:t>Outlines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46C9A6E-2B09-052F-0B3E-2FB6E5FF1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8431213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/>
              <a:t>Representations for Boolean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Two-level logic minimization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Multi-level logic minimization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Timing optimization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Technology mapping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Synthesis for finite state machines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Low power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Automatic test pattern generation</a:t>
            </a:r>
            <a:r>
              <a:rPr lang="zh-TW" altLang="en-US"/>
              <a:t> </a:t>
            </a:r>
            <a:r>
              <a:rPr lang="en-US" altLang="zh-TW"/>
              <a:t>&amp;</a:t>
            </a:r>
            <a:r>
              <a:rPr lang="zh-TW" altLang="en-US"/>
              <a:t> </a:t>
            </a:r>
            <a:r>
              <a:rPr lang="en-US" altLang="zh-TW"/>
              <a:t>logic</a:t>
            </a:r>
            <a:r>
              <a:rPr lang="zh-TW" altLang="en-US"/>
              <a:t> </a:t>
            </a:r>
            <a:r>
              <a:rPr lang="en-US" altLang="zh-TW"/>
              <a:t>optimization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Synthesis for hardware security</a:t>
            </a:r>
            <a:br>
              <a:rPr lang="en-US" altLang="zh-TW"/>
            </a:br>
            <a:endParaRPr lang="en-US" altLang="zh-TW"/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FBB6ABD8-7C69-B873-7EE8-692AAE9E0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4077FD-0D56-E047-A4C0-028F568D33E7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993E2E-85A9-2F60-1D35-7C095214F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116632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Course Information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2C7E35-6278-9ABA-884C-64A0CEF3A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610600" cy="5462736"/>
          </a:xfrm>
        </p:spPr>
        <p:txBody>
          <a:bodyPr/>
          <a:lstStyle/>
          <a:p>
            <a:pPr eaLnBrk="1" hangingPunct="1"/>
            <a:r>
              <a:rPr lang="en-US" altLang="zh-TW" dirty="0"/>
              <a:t>3 Credits </a:t>
            </a:r>
          </a:p>
          <a:p>
            <a:pPr eaLnBrk="1" hangingPunct="1"/>
            <a:r>
              <a:rPr lang="en-US" altLang="zh-TW" dirty="0"/>
              <a:t>Time : T56 W4 </a:t>
            </a:r>
          </a:p>
          <a:p>
            <a:pPr eaLnBrk="1" hangingPunct="1"/>
            <a:r>
              <a:rPr lang="en-US" altLang="zh-TW" dirty="0"/>
              <a:t>Place: EECS R224</a:t>
            </a:r>
          </a:p>
          <a:p>
            <a:pPr eaLnBrk="1" hangingPunct="1"/>
            <a:r>
              <a:rPr lang="en-US" altLang="zh-TW" dirty="0"/>
              <a:t>Website: </a:t>
            </a:r>
            <a:r>
              <a:rPr lang="en" altLang="zh-CN" b="0" i="0" u="sng" dirty="0">
                <a:effectLst/>
                <a:latin typeface="system-ui"/>
                <a:hlinkClick r:id="rId3"/>
              </a:rPr>
              <a:t>http://www.cs.nthu.edu.tw/~tingting/course1.html </a:t>
            </a:r>
            <a:r>
              <a:rPr lang="en" altLang="zh-CN" b="0" i="0" u="sng" dirty="0">
                <a:effectLst/>
                <a:latin typeface="system-ui"/>
              </a:rPr>
              <a:t> </a:t>
            </a:r>
            <a:r>
              <a:rPr lang="en-US" altLang="zh-TW" dirty="0"/>
              <a:t>or </a:t>
            </a:r>
            <a:r>
              <a:rPr lang="en-US" altLang="zh-TW" dirty="0" err="1">
                <a:solidFill>
                  <a:srgbClr val="202124"/>
                </a:solidFill>
                <a:latin typeface="Roboto" panose="020F0502020204030204" pitchFamily="34" charset="0"/>
              </a:rPr>
              <a:t>eeclass</a:t>
            </a:r>
            <a:r>
              <a:rPr lang="en-US" altLang="zh-TW" dirty="0">
                <a:solidFill>
                  <a:srgbClr val="202124"/>
                </a:solidFill>
                <a:latin typeface="Roboto" panose="020F0502020204030204" pitchFamily="34" charset="0"/>
              </a:rPr>
              <a:t>: </a:t>
            </a:r>
            <a:r>
              <a:rPr lang="en-US" altLang="zh-TW" dirty="0">
                <a:solidFill>
                  <a:srgbClr val="202124"/>
                </a:solidFill>
                <a:latin typeface="Roboto" panose="020F0502020204030204" pitchFamily="34" charset="0"/>
                <a:hlinkClick r:id="rId4"/>
              </a:rPr>
              <a:t>https://eeclass.nthu.edu.tw/course/24626</a:t>
            </a:r>
            <a:endParaRPr lang="en-US" altLang="zh-TW" u="sng" dirty="0">
              <a:solidFill>
                <a:srgbClr val="3367D6"/>
              </a:solidFill>
              <a:latin typeface="Roboto" panose="020F0502020204030204" pitchFamily="34" charset="0"/>
            </a:endParaRPr>
          </a:p>
          <a:p>
            <a:pPr eaLnBrk="1" hangingPunct="1"/>
            <a:r>
              <a:rPr lang="en-US" altLang="zh-TW" dirty="0"/>
              <a:t>Instructor:</a:t>
            </a:r>
          </a:p>
          <a:p>
            <a:pPr lvl="1" eaLnBrk="1" hangingPunct="1"/>
            <a:r>
              <a:rPr lang="en-US" altLang="zh-TW" sz="2400" dirty="0"/>
              <a:t>Hwang,</a:t>
            </a:r>
            <a:r>
              <a:rPr lang="zh-TW" altLang="en-US" sz="2400" dirty="0"/>
              <a:t> </a:t>
            </a:r>
            <a:r>
              <a:rPr lang="en-US" altLang="zh-TW" sz="2400" dirty="0" err="1"/>
              <a:t>TingTing</a:t>
            </a:r>
            <a:r>
              <a:rPr lang="en-US" altLang="zh-TW" sz="2400" dirty="0"/>
              <a:t> (</a:t>
            </a:r>
            <a:r>
              <a:rPr lang="zh-TW" altLang="en-US" sz="2400" dirty="0">
                <a:ea typeface="標楷體" panose="02010601000101010101" pitchFamily="2" charset="-120"/>
              </a:rPr>
              <a:t>黃婷婷</a:t>
            </a:r>
            <a:r>
              <a:rPr lang="en-US" altLang="zh-TW" sz="2400" dirty="0">
                <a:ea typeface="標楷體" panose="02010601000101010101" pitchFamily="2" charset="-120"/>
              </a:rPr>
              <a:t>)</a:t>
            </a:r>
            <a:r>
              <a:rPr lang="en-US" altLang="zh-TW" sz="2400" dirty="0"/>
              <a:t> </a:t>
            </a:r>
          </a:p>
          <a:p>
            <a:pPr lvl="1" eaLnBrk="1" hangingPunct="1"/>
            <a:r>
              <a:rPr lang="en-US" altLang="zh-TW" sz="2400" dirty="0"/>
              <a:t>Office: EECS bldg. R442 </a:t>
            </a:r>
          </a:p>
          <a:p>
            <a:pPr lvl="1" eaLnBrk="1" hangingPunct="1"/>
            <a:r>
              <a:rPr lang="en-US" altLang="zh-TW" sz="2400" dirty="0"/>
              <a:t>Ext.: 31310 </a:t>
            </a:r>
          </a:p>
          <a:p>
            <a:pPr lvl="1" eaLnBrk="1" hangingPunct="1"/>
            <a:r>
              <a:rPr lang="en-US" altLang="zh-TW" sz="2400" dirty="0"/>
              <a:t>E-mail: </a:t>
            </a:r>
            <a:r>
              <a:rPr lang="en-US" altLang="zh-TW" sz="2400" dirty="0" err="1"/>
              <a:t>tingting@cs.nthu.edu.tw</a:t>
            </a:r>
            <a:endParaRPr lang="en-US" altLang="zh-TW" sz="2400" dirty="0"/>
          </a:p>
          <a:p>
            <a:pPr eaLnBrk="1" hangingPunct="1"/>
            <a:r>
              <a:rPr lang="en-US" altLang="zh-TW" dirty="0"/>
              <a:t>Prerequisite:</a:t>
            </a:r>
          </a:p>
          <a:p>
            <a:pPr lvl="1" eaLnBrk="1" hangingPunct="1"/>
            <a:r>
              <a:rPr lang="en-US" altLang="zh-TW" sz="2400" dirty="0"/>
              <a:t>Logic Design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BF76545-2844-F13D-4DE2-031030C5A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388E44D-C743-5240-ACDF-5C099FCA7FA7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62CD79B-BEE7-81F8-6E6D-B0F9F5294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Course Material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ECAC1D6-60DE-C189-9961-041FE2599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Text Book:</a:t>
            </a:r>
          </a:p>
          <a:p>
            <a:pPr lvl="1" eaLnBrk="1" hangingPunct="1"/>
            <a:r>
              <a:rPr lang="en-US" altLang="zh-TW" sz="2400" dirty="0">
                <a:solidFill>
                  <a:schemeClr val="tx2"/>
                </a:solidFill>
              </a:rPr>
              <a:t>None</a:t>
            </a:r>
            <a:br>
              <a:rPr lang="en-US" altLang="zh-TW" sz="2400" b="1" dirty="0">
                <a:solidFill>
                  <a:schemeClr val="tx2"/>
                </a:solidFill>
              </a:rPr>
            </a:b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TW" dirty="0"/>
              <a:t>References:</a:t>
            </a:r>
          </a:p>
          <a:p>
            <a:pPr lvl="1" eaLnBrk="1" hangingPunct="1"/>
            <a:r>
              <a:rPr lang="en-US" altLang="zh-TW" sz="2400" dirty="0"/>
              <a:t>Logic minimization algorithms for VLSI synthesis, by R. Brayton et. al., Kluwer Academic</a:t>
            </a:r>
          </a:p>
          <a:p>
            <a:pPr lvl="1" eaLnBrk="1" hangingPunct="1"/>
            <a:r>
              <a:rPr lang="en-US" altLang="zh-TW" sz="2400" dirty="0"/>
              <a:t>Switching theory for logic synthesis, by Tsutomu </a:t>
            </a:r>
            <a:r>
              <a:rPr lang="en-US" altLang="zh-TW" sz="2400" dirty="0" err="1"/>
              <a:t>Sasao</a:t>
            </a:r>
            <a:r>
              <a:rPr lang="en-US" altLang="zh-TW" sz="2400" dirty="0"/>
              <a:t>, Kluwer Academic </a:t>
            </a:r>
          </a:p>
          <a:p>
            <a:pPr lvl="1" eaLnBrk="1" hangingPunct="1"/>
            <a:r>
              <a:rPr lang="en-US" altLang="zh-TW" sz="2400" dirty="0"/>
              <a:t>Logic synthesis and verification algorithms,  by Gary D. </a:t>
            </a:r>
            <a:r>
              <a:rPr lang="en-US" altLang="zh-TW" sz="2400" dirty="0" err="1"/>
              <a:t>Hachtel</a:t>
            </a:r>
            <a:r>
              <a:rPr lang="en-US" altLang="zh-TW" sz="2400" dirty="0"/>
              <a:t> and Fabio </a:t>
            </a:r>
            <a:r>
              <a:rPr lang="en-US" altLang="zh-TW" sz="2400" dirty="0" err="1"/>
              <a:t>Somenzi</a:t>
            </a:r>
            <a:r>
              <a:rPr lang="en-US" altLang="zh-TW" sz="2400" dirty="0"/>
              <a:t>, Kluwer Academic </a:t>
            </a:r>
          </a:p>
          <a:p>
            <a:pPr lvl="1" eaLnBrk="1" hangingPunct="1"/>
            <a:r>
              <a:rPr lang="en-US" altLang="zh-TW" sz="2400" dirty="0"/>
              <a:t>papers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270747D7-35CA-489B-49C4-7115D5C7D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43CCE9-EEF0-B04F-8B08-711977149A4F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57713E-F691-DFBE-4AA5-1D322374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87350"/>
            <a:ext cx="7772400" cy="1143000"/>
          </a:xfrm>
        </p:spPr>
        <p:txBody>
          <a:bodyPr/>
          <a:lstStyle/>
          <a:p>
            <a:r>
              <a:rPr lang="en-US" altLang="zh-TW"/>
              <a:t>Grading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072BB87-C73C-FC44-C106-078CA89EC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18450" cy="3916363"/>
          </a:xfrm>
        </p:spPr>
        <p:txBody>
          <a:bodyPr/>
          <a:lstStyle/>
          <a:p>
            <a:r>
              <a:rPr lang="en-US" altLang="zh-TW" dirty="0"/>
              <a:t>One midterm exam (40%)</a:t>
            </a:r>
          </a:p>
          <a:p>
            <a:pPr lvl="1"/>
            <a:r>
              <a:rPr lang="en-US" altLang="zh-TW" sz="2400" dirty="0"/>
              <a:t>May 11</a:t>
            </a:r>
          </a:p>
          <a:p>
            <a:r>
              <a:rPr lang="en-US" altLang="zh-TW" dirty="0"/>
              <a:t>Report on the use of tools (20%)</a:t>
            </a:r>
          </a:p>
          <a:p>
            <a:pPr lvl="1"/>
            <a:r>
              <a:rPr lang="en-US" altLang="zh-TW" sz="2400" dirty="0"/>
              <a:t>In Chinese / English</a:t>
            </a:r>
          </a:p>
          <a:p>
            <a:pPr lvl="1"/>
            <a:r>
              <a:rPr lang="en-US" altLang="zh-TW" sz="2400" dirty="0"/>
              <a:t>Do not submit a report produced by AI</a:t>
            </a:r>
          </a:p>
          <a:p>
            <a:r>
              <a:rPr lang="en-US" altLang="zh-TW" dirty="0"/>
              <a:t>Paper presentation (20%)</a:t>
            </a:r>
          </a:p>
          <a:p>
            <a:r>
              <a:rPr lang="en-US" altLang="zh-TW" dirty="0"/>
              <a:t>Software project (20%)</a:t>
            </a:r>
          </a:p>
          <a:p>
            <a:pPr lvl="1"/>
            <a:r>
              <a:rPr lang="en-US" altLang="zh-TW" sz="2400" dirty="0"/>
              <a:t>Must use AI to help your coding</a:t>
            </a:r>
          </a:p>
        </p:txBody>
      </p:sp>
      <p:sp>
        <p:nvSpPr>
          <p:cNvPr id="23556" name="投影片編號版面配置區 1">
            <a:extLst>
              <a:ext uri="{FF2B5EF4-FFF2-40B4-BE49-F238E27FC236}">
                <a16:creationId xmlns:a16="http://schemas.microsoft.com/office/drawing/2014/main" id="{C1A678A4-0EEC-AE61-F885-20D7A36CD7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A3E81F-45D9-E640-9C67-AC4C1CA09BE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E154F48E-D8AE-4C61-208E-F94AE24F8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Typical System Design Process</a:t>
            </a:r>
            <a:endParaRPr lang="zh-TW" altLang="en-US"/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CF207DC4-B345-6653-E267-EFA8343E0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99B0EC4F-164E-1B07-A6DD-B24D4FAFFF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9B7B3C-6B2F-E646-B3CC-9407E698FD9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  <p:grpSp>
        <p:nvGrpSpPr>
          <p:cNvPr id="7173" name="群組 4">
            <a:extLst>
              <a:ext uri="{FF2B5EF4-FFF2-40B4-BE49-F238E27FC236}">
                <a16:creationId xmlns:a16="http://schemas.microsoft.com/office/drawing/2014/main" id="{CEA1762A-1669-106E-6F20-6A1ED12E2BC1}"/>
              </a:ext>
            </a:extLst>
          </p:cNvPr>
          <p:cNvGrpSpPr>
            <a:grpSpLocks/>
          </p:cNvGrpSpPr>
          <p:nvPr/>
        </p:nvGrpSpPr>
        <p:grpSpPr bwMode="auto">
          <a:xfrm>
            <a:off x="2097088" y="1460500"/>
            <a:ext cx="5067300" cy="4811713"/>
            <a:chOff x="2097088" y="1460500"/>
            <a:chExt cx="5000625" cy="4811713"/>
          </a:xfrm>
        </p:grpSpPr>
        <p:sp>
          <p:nvSpPr>
            <p:cNvPr id="7174" name="Line 34">
              <a:extLst>
                <a:ext uri="{FF2B5EF4-FFF2-40B4-BE49-F238E27FC236}">
                  <a16:creationId xmlns:a16="http://schemas.microsoft.com/office/drawing/2014/main" id="{42400A16-37E5-7345-5237-F46CA0D36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9350" y="5221288"/>
              <a:ext cx="706438" cy="393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5" name="Line 33">
              <a:extLst>
                <a:ext uri="{FF2B5EF4-FFF2-40B4-BE49-F238E27FC236}">
                  <a16:creationId xmlns:a16="http://schemas.microsoft.com/office/drawing/2014/main" id="{F9F971AC-F060-1670-A9BB-189F91AD6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225" y="4926013"/>
              <a:ext cx="969963" cy="6889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6" name="Line 32">
              <a:extLst>
                <a:ext uri="{FF2B5EF4-FFF2-40B4-BE49-F238E27FC236}">
                  <a16:creationId xmlns:a16="http://schemas.microsoft.com/office/drawing/2014/main" id="{08AFCBCA-ABDA-E2ED-A71A-3DB43D8EA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788" y="3825875"/>
              <a:ext cx="0" cy="4429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7" name="Line 31">
              <a:extLst>
                <a:ext uri="{FF2B5EF4-FFF2-40B4-BE49-F238E27FC236}">
                  <a16:creationId xmlns:a16="http://schemas.microsoft.com/office/drawing/2014/main" id="{46AC74DA-ED02-86E0-88B7-623BC0AED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013" y="3810000"/>
              <a:ext cx="0" cy="590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8" name="Line 30">
              <a:extLst>
                <a:ext uri="{FF2B5EF4-FFF2-40B4-BE49-F238E27FC236}">
                  <a16:creationId xmlns:a16="http://schemas.microsoft.com/office/drawing/2014/main" id="{423F97B7-AF9D-CAFE-F443-E68D43B40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675" y="2774950"/>
              <a:ext cx="1330325" cy="492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9" name="Line 29">
              <a:extLst>
                <a:ext uri="{FF2B5EF4-FFF2-40B4-BE49-F238E27FC236}">
                  <a16:creationId xmlns:a16="http://schemas.microsoft.com/office/drawing/2014/main" id="{D8047119-B6F2-8DF4-A4CC-2050DE563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438" y="2790825"/>
              <a:ext cx="1281112" cy="460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0" name="Line 28">
              <a:extLst>
                <a:ext uri="{FF2B5EF4-FFF2-40B4-BE49-F238E27FC236}">
                  <a16:creationId xmlns:a16="http://schemas.microsoft.com/office/drawing/2014/main" id="{65900929-0299-EC0C-1255-6CB56F099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675" y="1920875"/>
              <a:ext cx="0" cy="312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181" name="Group 18">
              <a:extLst>
                <a:ext uri="{FF2B5EF4-FFF2-40B4-BE49-F238E27FC236}">
                  <a16:creationId xmlns:a16="http://schemas.microsoft.com/office/drawing/2014/main" id="{FFE2D924-4A18-31C8-2B81-C57576A97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900" y="1460500"/>
              <a:ext cx="1493838" cy="527050"/>
              <a:chOff x="2296" y="920"/>
              <a:chExt cx="941" cy="332"/>
            </a:xfrm>
          </p:grpSpPr>
          <p:sp>
            <p:nvSpPr>
              <p:cNvPr id="7201" name="Oval 14">
                <a:extLst>
                  <a:ext uri="{FF2B5EF4-FFF2-40B4-BE49-F238E27FC236}">
                    <a16:creationId xmlns:a16="http://schemas.microsoft.com/office/drawing/2014/main" id="{F590ED0A-8922-22CB-7C13-ECC01D6C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920"/>
                <a:ext cx="941" cy="331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2" name="Text Box 5">
                <a:extLst>
                  <a:ext uri="{FF2B5EF4-FFF2-40B4-BE49-F238E27FC236}">
                    <a16:creationId xmlns:a16="http://schemas.microsoft.com/office/drawing/2014/main" id="{D00BC337-DBCC-7212-E20D-CB119FA33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" y="922"/>
                <a:ext cx="62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Idea</a:t>
                </a:r>
              </a:p>
            </p:txBody>
          </p:sp>
        </p:grpSp>
        <p:grpSp>
          <p:nvGrpSpPr>
            <p:cNvPr id="7182" name="Group 19">
              <a:extLst>
                <a:ext uri="{FF2B5EF4-FFF2-40B4-BE49-F238E27FC236}">
                  <a16:creationId xmlns:a16="http://schemas.microsoft.com/office/drawing/2014/main" id="{39540A6F-D885-9175-9DB2-A78DBDD90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8838" y="2241550"/>
              <a:ext cx="1936750" cy="608013"/>
              <a:chOff x="2152" y="1630"/>
              <a:chExt cx="1220" cy="383"/>
            </a:xfrm>
          </p:grpSpPr>
          <p:sp>
            <p:nvSpPr>
              <p:cNvPr id="7199" name="Rectangle 15">
                <a:extLst>
                  <a:ext uri="{FF2B5EF4-FFF2-40B4-BE49-F238E27FC236}">
                    <a16:creationId xmlns:a16="http://schemas.microsoft.com/office/drawing/2014/main" id="{E3D5ECE9-ABFF-DDE3-3CA9-3CFDA013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1630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0" name="Text Box 7">
                <a:extLst>
                  <a:ext uri="{FF2B5EF4-FFF2-40B4-BE49-F238E27FC236}">
                    <a16:creationId xmlns:a16="http://schemas.microsoft.com/office/drawing/2014/main" id="{F2F94458-541E-B320-0B7E-46F8D8EA4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657"/>
                <a:ext cx="89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System</a:t>
                </a:r>
              </a:p>
            </p:txBody>
          </p:sp>
        </p:grpSp>
        <p:grpSp>
          <p:nvGrpSpPr>
            <p:cNvPr id="7183" name="Group 20">
              <a:extLst>
                <a:ext uri="{FF2B5EF4-FFF2-40B4-BE49-F238E27FC236}">
                  <a16:creationId xmlns:a16="http://schemas.microsoft.com/office/drawing/2014/main" id="{04EB58A9-0327-EC35-05E8-D494776F3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088" y="3276600"/>
              <a:ext cx="1990725" cy="608013"/>
              <a:chOff x="1321" y="2333"/>
              <a:chExt cx="1254" cy="383"/>
            </a:xfrm>
          </p:grpSpPr>
          <p:sp>
            <p:nvSpPr>
              <p:cNvPr id="7197" name="Rectangle 17">
                <a:extLst>
                  <a:ext uri="{FF2B5EF4-FFF2-40B4-BE49-F238E27FC236}">
                    <a16:creationId xmlns:a16="http://schemas.microsoft.com/office/drawing/2014/main" id="{BD64AF46-7B6E-305D-CED4-27BB67897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2333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8" name="Text Box 8">
                <a:extLst>
                  <a:ext uri="{FF2B5EF4-FFF2-40B4-BE49-F238E27FC236}">
                    <a16:creationId xmlns:a16="http://schemas.microsoft.com/office/drawing/2014/main" id="{6E084B1B-32F7-2671-2AB4-909AAE06D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6" y="2361"/>
                <a:ext cx="118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Hardware</a:t>
                </a:r>
              </a:p>
            </p:txBody>
          </p:sp>
        </p:grpSp>
        <p:grpSp>
          <p:nvGrpSpPr>
            <p:cNvPr id="7184" name="Group 21">
              <a:extLst>
                <a:ext uri="{FF2B5EF4-FFF2-40B4-BE49-F238E27FC236}">
                  <a16:creationId xmlns:a16="http://schemas.microsoft.com/office/drawing/2014/main" id="{D9FD96EA-7B5B-7EAE-54F9-5AED8AFDF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388" y="3305175"/>
              <a:ext cx="1936750" cy="608013"/>
              <a:chOff x="3024" y="2340"/>
              <a:chExt cx="1220" cy="383"/>
            </a:xfrm>
          </p:grpSpPr>
          <p:sp>
            <p:nvSpPr>
              <p:cNvPr id="7195" name="Rectangle 16">
                <a:extLst>
                  <a:ext uri="{FF2B5EF4-FFF2-40B4-BE49-F238E27FC236}">
                    <a16:creationId xmlns:a16="http://schemas.microsoft.com/office/drawing/2014/main" id="{031DDD91-6F95-887C-1DD1-22576440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340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6" name="Text Box 9">
                <a:extLst>
                  <a:ext uri="{FF2B5EF4-FFF2-40B4-BE49-F238E27FC236}">
                    <a16:creationId xmlns:a16="http://schemas.microsoft.com/office/drawing/2014/main" id="{6822688B-3597-469B-9126-CCD7F279B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" y="2368"/>
                <a:ext cx="105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Software</a:t>
                </a:r>
              </a:p>
            </p:txBody>
          </p:sp>
        </p:grpSp>
        <p:grpSp>
          <p:nvGrpSpPr>
            <p:cNvPr id="7185" name="Group 27">
              <a:extLst>
                <a:ext uri="{FF2B5EF4-FFF2-40B4-BE49-F238E27FC236}">
                  <a16:creationId xmlns:a16="http://schemas.microsoft.com/office/drawing/2014/main" id="{39DFF5AA-1D12-11D2-1E77-542AC50C2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525" y="5648325"/>
              <a:ext cx="2741613" cy="623888"/>
              <a:chOff x="1965" y="3630"/>
              <a:chExt cx="1727" cy="393"/>
            </a:xfrm>
          </p:grpSpPr>
          <p:sp>
            <p:nvSpPr>
              <p:cNvPr id="7193" name="Rectangle 24">
                <a:extLst>
                  <a:ext uri="{FF2B5EF4-FFF2-40B4-BE49-F238E27FC236}">
                    <a16:creationId xmlns:a16="http://schemas.microsoft.com/office/drawing/2014/main" id="{8F297F4E-E540-CD32-B9BF-7C4DC68F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630"/>
                <a:ext cx="1718" cy="393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4" name="Text Box 10">
                <a:extLst>
                  <a:ext uri="{FF2B5EF4-FFF2-40B4-BE49-F238E27FC236}">
                    <a16:creationId xmlns:a16="http://schemas.microsoft.com/office/drawing/2014/main" id="{05EBDB3D-E8B0-422B-6DF6-E7B421D0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3642"/>
                <a:ext cx="161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System board</a:t>
                </a:r>
              </a:p>
            </p:txBody>
          </p:sp>
        </p:grpSp>
        <p:grpSp>
          <p:nvGrpSpPr>
            <p:cNvPr id="7186" name="Group 25">
              <a:extLst>
                <a:ext uri="{FF2B5EF4-FFF2-40B4-BE49-F238E27FC236}">
                  <a16:creationId xmlns:a16="http://schemas.microsoft.com/office/drawing/2014/main" id="{94F158F9-CF8D-BC66-3598-D2AF9151B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038" y="4403725"/>
              <a:ext cx="1509712" cy="555625"/>
              <a:chOff x="1459" y="2981"/>
              <a:chExt cx="951" cy="350"/>
            </a:xfrm>
          </p:grpSpPr>
          <p:sp>
            <p:nvSpPr>
              <p:cNvPr id="7191" name="Rectangle 22">
                <a:extLst>
                  <a:ext uri="{FF2B5EF4-FFF2-40B4-BE49-F238E27FC236}">
                    <a16:creationId xmlns:a16="http://schemas.microsoft.com/office/drawing/2014/main" id="{07978EE5-592F-2E90-1CDF-7A70A3328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3000"/>
                <a:ext cx="951" cy="33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2" name="Text Box 11">
                <a:extLst>
                  <a:ext uri="{FF2B5EF4-FFF2-40B4-BE49-F238E27FC236}">
                    <a16:creationId xmlns:a16="http://schemas.microsoft.com/office/drawing/2014/main" id="{5AD554C9-2B01-8287-7680-5706A5FE7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" y="2981"/>
                <a:ext cx="7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Chips</a:t>
                </a:r>
              </a:p>
            </p:txBody>
          </p:sp>
        </p:grpSp>
        <p:grpSp>
          <p:nvGrpSpPr>
            <p:cNvPr id="7187" name="Group 26">
              <a:extLst>
                <a:ext uri="{FF2B5EF4-FFF2-40B4-BE49-F238E27FC236}">
                  <a16:creationId xmlns:a16="http://schemas.microsoft.com/office/drawing/2014/main" id="{C7AE2C88-105C-A868-7757-7897A0486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663" y="4286250"/>
              <a:ext cx="2813050" cy="1017588"/>
              <a:chOff x="2802" y="2865"/>
              <a:chExt cx="1772" cy="641"/>
            </a:xfrm>
          </p:grpSpPr>
          <p:sp>
            <p:nvSpPr>
              <p:cNvPr id="7188" name="Rectangle 23">
                <a:extLst>
                  <a:ext uri="{FF2B5EF4-FFF2-40B4-BE49-F238E27FC236}">
                    <a16:creationId xmlns:a16="http://schemas.microsoft.com/office/drawing/2014/main" id="{FEF1B471-CB2C-B768-B33D-842E950F0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" y="2865"/>
                <a:ext cx="1696" cy="64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89" name="Text Box 12">
                <a:extLst>
                  <a:ext uri="{FF2B5EF4-FFF2-40B4-BE49-F238E27FC236}">
                    <a16:creationId xmlns:a16="http://schemas.microsoft.com/office/drawing/2014/main" id="{70B2B150-5242-7D7D-F295-C8C8B2B2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9" y="2866"/>
                <a:ext cx="4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OS</a:t>
                </a:r>
              </a:p>
            </p:txBody>
          </p:sp>
          <p:sp>
            <p:nvSpPr>
              <p:cNvPr id="7190" name="Text Box 13">
                <a:extLst>
                  <a:ext uri="{FF2B5EF4-FFF2-40B4-BE49-F238E27FC236}">
                    <a16:creationId xmlns:a16="http://schemas.microsoft.com/office/drawing/2014/main" id="{68CFADF3-0BB1-12C5-D248-66551BB69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2" y="3124"/>
                <a:ext cx="17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Application SW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131F59E3-24C9-37F9-ABEB-4C35AE825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Typical Chip Design Process</a:t>
            </a:r>
            <a:endParaRPr lang="zh-TW" altLang="en-US"/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66888BF4-EE7C-BEEC-BB12-5ADFD1F3A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E1BD2B47-1D2E-FCEA-5CF5-81C165EE0A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CE60B-0FD4-2A47-A260-7C5C4AB58C1E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  <p:grpSp>
        <p:nvGrpSpPr>
          <p:cNvPr id="8197" name="群組 4">
            <a:extLst>
              <a:ext uri="{FF2B5EF4-FFF2-40B4-BE49-F238E27FC236}">
                <a16:creationId xmlns:a16="http://schemas.microsoft.com/office/drawing/2014/main" id="{3C8F60B6-4322-E46E-7CC3-EF7DA00463DD}"/>
              </a:ext>
            </a:extLst>
          </p:cNvPr>
          <p:cNvGrpSpPr>
            <a:grpSpLocks/>
          </p:cNvGrpSpPr>
          <p:nvPr/>
        </p:nvGrpSpPr>
        <p:grpSpPr bwMode="auto">
          <a:xfrm>
            <a:off x="2636838" y="1493838"/>
            <a:ext cx="3879850" cy="4826000"/>
            <a:chOff x="2636837" y="1493838"/>
            <a:chExt cx="3879379" cy="4825751"/>
          </a:xfrm>
        </p:grpSpPr>
        <p:sp>
          <p:nvSpPr>
            <p:cNvPr id="8198" name="Line 27">
              <a:extLst>
                <a:ext uri="{FF2B5EF4-FFF2-40B4-BE49-F238E27FC236}">
                  <a16:creationId xmlns:a16="http://schemas.microsoft.com/office/drawing/2014/main" id="{CF8DD29B-7A47-6C28-48B3-BE8FB22BE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5040313"/>
              <a:ext cx="0" cy="641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9" name="Line 26">
              <a:extLst>
                <a:ext uri="{FF2B5EF4-FFF2-40B4-BE49-F238E27FC236}">
                  <a16:creationId xmlns:a16="http://schemas.microsoft.com/office/drawing/2014/main" id="{2272C539-5A75-3B2E-C1E9-5D2CEA9E6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4056063"/>
              <a:ext cx="0" cy="4999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0" name="Line 25">
              <a:extLst>
                <a:ext uri="{FF2B5EF4-FFF2-40B4-BE49-F238E27FC236}">
                  <a16:creationId xmlns:a16="http://schemas.microsoft.com/office/drawing/2014/main" id="{E00C8A20-4981-01AD-52DA-2EB7EB5BA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3021013"/>
              <a:ext cx="0" cy="5619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1" name="Line 24">
              <a:extLst>
                <a:ext uri="{FF2B5EF4-FFF2-40B4-BE49-F238E27FC236}">
                  <a16:creationId xmlns:a16="http://schemas.microsoft.com/office/drawing/2014/main" id="{B465F0C2-CFA8-EADE-2074-EDA072A7B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025" y="1936750"/>
              <a:ext cx="0" cy="662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" name="Group 19">
              <a:extLst>
                <a:ext uri="{FF2B5EF4-FFF2-40B4-BE49-F238E27FC236}">
                  <a16:creationId xmlns:a16="http://schemas.microsoft.com/office/drawing/2014/main" id="{FED8A88C-81BA-98D4-DB88-CBAA6B72C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1493838"/>
              <a:ext cx="2287670" cy="701426"/>
              <a:chOff x="2110" y="1003"/>
              <a:chExt cx="1397" cy="362"/>
            </a:xfrm>
          </p:grpSpPr>
          <p:sp>
            <p:nvSpPr>
              <p:cNvPr id="8215" name="Oval 14">
                <a:extLst>
                  <a:ext uri="{FF2B5EF4-FFF2-40B4-BE49-F238E27FC236}">
                    <a16:creationId xmlns:a16="http://schemas.microsoft.com/office/drawing/2014/main" id="{FE858ABA-0DBA-7FEB-3000-314CA8348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1003"/>
                <a:ext cx="1397" cy="362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6" name="Text Box 9">
                <a:extLst>
                  <a:ext uri="{FF2B5EF4-FFF2-40B4-BE49-F238E27FC236}">
                    <a16:creationId xmlns:a16="http://schemas.microsoft.com/office/drawing/2014/main" id="{93D37EE7-8F25-4867-DE9A-445BB7232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" y="1020"/>
                <a:ext cx="119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Chip spec</a:t>
                </a:r>
                <a:endParaRPr kumimoji="0" lang="en-US" altLang="zh-TW" sz="280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203" name="Group 20">
              <a:extLst>
                <a:ext uri="{FF2B5EF4-FFF2-40B4-BE49-F238E27FC236}">
                  <a16:creationId xmlns:a16="http://schemas.microsoft.com/office/drawing/2014/main" id="{E9D76992-2775-261D-CE98-8F16BB51A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8" y="2500313"/>
              <a:ext cx="3879378" cy="802183"/>
              <a:chOff x="1637" y="1637"/>
              <a:chExt cx="2369" cy="414"/>
            </a:xfrm>
          </p:grpSpPr>
          <p:sp>
            <p:nvSpPr>
              <p:cNvPr id="8213" name="Rectangle 17">
                <a:extLst>
                  <a:ext uri="{FF2B5EF4-FFF2-40B4-BE49-F238E27FC236}">
                    <a16:creationId xmlns:a16="http://schemas.microsoft.com/office/drawing/2014/main" id="{1B6711D0-3C4B-2C5D-0014-9483D3948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1637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4" name="Text Box 10">
                <a:extLst>
                  <a:ext uri="{FF2B5EF4-FFF2-40B4-BE49-F238E27FC236}">
                    <a16:creationId xmlns:a16="http://schemas.microsoft.com/office/drawing/2014/main" id="{274B0010-5619-2E60-F13C-A16CA56E6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" y="1680"/>
                <a:ext cx="142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RTL synthesis</a:t>
                </a:r>
              </a:p>
            </p:txBody>
          </p:sp>
        </p:grpSp>
        <p:grpSp>
          <p:nvGrpSpPr>
            <p:cNvPr id="8204" name="Group 21">
              <a:extLst>
                <a:ext uri="{FF2B5EF4-FFF2-40B4-BE49-F238E27FC236}">
                  <a16:creationId xmlns:a16="http://schemas.microsoft.com/office/drawing/2014/main" id="{14778437-B8F4-01A0-C636-C280EA3EC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8" y="3490913"/>
              <a:ext cx="3879378" cy="802183"/>
              <a:chOff x="1805" y="2168"/>
              <a:chExt cx="2369" cy="414"/>
            </a:xfrm>
          </p:grpSpPr>
          <p:sp>
            <p:nvSpPr>
              <p:cNvPr id="8211" name="Rectangle 18">
                <a:extLst>
                  <a:ext uri="{FF2B5EF4-FFF2-40B4-BE49-F238E27FC236}">
                    <a16:creationId xmlns:a16="http://schemas.microsoft.com/office/drawing/2014/main" id="{821007E0-7A2F-982C-5B51-91D67DDE8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2168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2" name="Text Box 11">
                <a:extLst>
                  <a:ext uri="{FF2B5EF4-FFF2-40B4-BE49-F238E27FC236}">
                    <a16:creationId xmlns:a16="http://schemas.microsoft.com/office/drawing/2014/main" id="{01936095-181D-D7A7-1650-4675A0830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211"/>
                <a:ext cx="1688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Logic synthesis</a:t>
                </a:r>
              </a:p>
            </p:txBody>
          </p:sp>
        </p:grpSp>
        <p:grpSp>
          <p:nvGrpSpPr>
            <p:cNvPr id="8205" name="Group 22">
              <a:extLst>
                <a:ext uri="{FF2B5EF4-FFF2-40B4-BE49-F238E27FC236}">
                  <a16:creationId xmlns:a16="http://schemas.microsoft.com/office/drawing/2014/main" id="{7FDEAE61-4F52-C1A5-2F67-CD4DCC4DA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7" y="4498975"/>
              <a:ext cx="3879379" cy="802183"/>
              <a:chOff x="1810" y="2679"/>
              <a:chExt cx="2369" cy="414"/>
            </a:xfrm>
          </p:grpSpPr>
          <p:sp>
            <p:nvSpPr>
              <p:cNvPr id="8209" name="Rectangle 16">
                <a:extLst>
                  <a:ext uri="{FF2B5EF4-FFF2-40B4-BE49-F238E27FC236}">
                    <a16:creationId xmlns:a16="http://schemas.microsoft.com/office/drawing/2014/main" id="{1390827A-2E1D-DDBD-73A8-16D9FCCEC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2679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0" name="Text Box 12">
                <a:extLst>
                  <a:ext uri="{FF2B5EF4-FFF2-40B4-BE49-F238E27FC236}">
                    <a16:creationId xmlns:a16="http://schemas.microsoft.com/office/drawing/2014/main" id="{86616E83-7D2A-640E-8E71-320A607C3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" y="2722"/>
                <a:ext cx="18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Physical design</a:t>
                </a:r>
              </a:p>
            </p:txBody>
          </p:sp>
        </p:grpSp>
        <p:grpSp>
          <p:nvGrpSpPr>
            <p:cNvPr id="8206" name="Group 23">
              <a:extLst>
                <a:ext uri="{FF2B5EF4-FFF2-40B4-BE49-F238E27FC236}">
                  <a16:creationId xmlns:a16="http://schemas.microsoft.com/office/drawing/2014/main" id="{A949B2B7-FD8F-4F3E-71FF-20135D8E8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5618163"/>
              <a:ext cx="2287670" cy="701426"/>
              <a:chOff x="2227" y="3353"/>
              <a:chExt cx="1397" cy="362"/>
            </a:xfrm>
          </p:grpSpPr>
          <p:sp>
            <p:nvSpPr>
              <p:cNvPr id="8207" name="Oval 15">
                <a:extLst>
                  <a:ext uri="{FF2B5EF4-FFF2-40B4-BE49-F238E27FC236}">
                    <a16:creationId xmlns:a16="http://schemas.microsoft.com/office/drawing/2014/main" id="{CFBD05CB-0D50-35C4-340C-E698877E5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7" y="3353"/>
                <a:ext cx="1397" cy="362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08" name="Text Box 13">
                <a:extLst>
                  <a:ext uri="{FF2B5EF4-FFF2-40B4-BE49-F238E27FC236}">
                    <a16:creationId xmlns:a16="http://schemas.microsoft.com/office/drawing/2014/main" id="{B9AE7710-74BB-7803-8B73-F97826E78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8" y="3364"/>
                <a:ext cx="84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Layout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6EFDC769-FB7C-68FE-FE6E-25AE86D8A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Register-Transfer-Level Synthesis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4F79EF9F-A24B-49C3-0A5E-EA95C907F3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圖片 9">
            <a:extLst>
              <a:ext uri="{FF2B5EF4-FFF2-40B4-BE49-F238E27FC236}">
                <a16:creationId xmlns:a16="http://schemas.microsoft.com/office/drawing/2014/main" id="{03B2D54C-C8F6-EB44-1A60-44957E69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28775"/>
            <a:ext cx="78628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投影片編號版面配置區 1">
            <a:extLst>
              <a:ext uri="{FF2B5EF4-FFF2-40B4-BE49-F238E27FC236}">
                <a16:creationId xmlns:a16="http://schemas.microsoft.com/office/drawing/2014/main" id="{981AA4E1-A7D3-A37C-C81C-877B31E43D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C5828-F91C-2F44-AA52-581F1C3B8C9E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ADFFDCFC-1CC9-D541-901F-128394013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RTL-Level Synthesis</a:t>
            </a:r>
            <a:endParaRPr lang="zh-TW" altLang="en-US"/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id="{8BADE7E3-A149-D049-F24D-A31DDE0E6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an RTL netlist and a set of design constraints</a:t>
            </a:r>
          </a:p>
          <a:p>
            <a:r>
              <a:rPr lang="en-US" altLang="zh-TW"/>
              <a:t>Each component in the netlist is described either in behavioral, structural, or logic level</a:t>
            </a:r>
          </a:p>
          <a:p>
            <a:r>
              <a:rPr lang="en-US" altLang="zh-TW"/>
              <a:t>Data path scheduling and data path allocation</a:t>
            </a:r>
          </a:p>
          <a:p>
            <a:r>
              <a:rPr lang="en-US" altLang="zh-TW"/>
              <a:t>Controller synthesis: the transition from controller behavior to structure</a:t>
            </a:r>
          </a:p>
          <a:p>
            <a:r>
              <a:rPr lang="en-US" altLang="zh-TW"/>
              <a:t>Module generation  </a:t>
            </a:r>
          </a:p>
          <a:p>
            <a:endParaRPr lang="zh-TW" altLang="en-US"/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F663A471-492C-31B9-BF6F-384396098E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8F8350-378E-D544-BBFA-E7A54FB126C1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D1997597-A22F-31AD-BD7E-76BDE0732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Logic Synthesis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5875E543-035A-7E4C-453A-182E8BBD8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8" name="圖片 4">
            <a:extLst>
              <a:ext uri="{FF2B5EF4-FFF2-40B4-BE49-F238E27FC236}">
                <a16:creationId xmlns:a16="http://schemas.microsoft.com/office/drawing/2014/main" id="{13DCF5DB-1C48-63CE-FAB2-E96B1C82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12875"/>
            <a:ext cx="44497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投影片編號版面配置區 1">
            <a:extLst>
              <a:ext uri="{FF2B5EF4-FFF2-40B4-BE49-F238E27FC236}">
                <a16:creationId xmlns:a16="http://schemas.microsoft.com/office/drawing/2014/main" id="{9EB885BC-400C-CAC7-ADD4-6FAA832392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C0241E-E595-2447-984E-A02E8F95CA59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78EA2E78-426D-0983-B02A-62EDDEA1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Logic Synthesis</a:t>
            </a:r>
            <a:endParaRPr lang="zh-TW" altLang="en-US"/>
          </a:p>
        </p:txBody>
      </p:sp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4A25821E-3CDD-EF7E-B642-B8D9BC630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Boolean functions and FSMs</a:t>
            </a:r>
          </a:p>
          <a:p>
            <a:r>
              <a:rPr lang="en-US" altLang="zh-TW"/>
              <a:t>Outputs: the blocks of combinational logic and storage elements</a:t>
            </a:r>
          </a:p>
          <a:p>
            <a:r>
              <a:rPr lang="en-US" altLang="zh-TW"/>
              <a:t>Logic minimization and optimization</a:t>
            </a:r>
          </a:p>
          <a:p>
            <a:r>
              <a:rPr lang="en-US" altLang="zh-TW"/>
              <a:t>Technology mapping </a:t>
            </a:r>
          </a:p>
          <a:p>
            <a:endParaRPr lang="zh-TW" altLang="en-US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59ADDEF0-906B-11E7-D173-B0C2F74B5C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D509C2-551C-A649-9CBC-C8390E23A7A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AAE9BA13-F0D9-0A58-4B17-69587FAB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Physical Design</a:t>
            </a:r>
            <a:r>
              <a:rPr lang="zh-TW" alt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1E50A65C-9D8C-0E33-5C41-7B47BD551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圖片 5">
            <a:extLst>
              <a:ext uri="{FF2B5EF4-FFF2-40B4-BE49-F238E27FC236}">
                <a16:creationId xmlns:a16="http://schemas.microsoft.com/office/drawing/2014/main" id="{7E8AD5FF-87AD-EC3C-F1D5-28BBDA0D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73238"/>
            <a:ext cx="43719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7">
            <a:extLst>
              <a:ext uri="{FF2B5EF4-FFF2-40B4-BE49-F238E27FC236}">
                <a16:creationId xmlns:a16="http://schemas.microsoft.com/office/drawing/2014/main" id="{3757FA97-46A9-EAE0-A24C-0A9DF277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2322513"/>
            <a:ext cx="337978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箭號: 彎曲 8">
            <a:extLst>
              <a:ext uri="{FF2B5EF4-FFF2-40B4-BE49-F238E27FC236}">
                <a16:creationId xmlns:a16="http://schemas.microsoft.com/office/drawing/2014/main" id="{274DDED8-FE53-9E16-8029-134FC8B66F79}"/>
              </a:ext>
            </a:extLst>
          </p:cNvPr>
          <p:cNvSpPr/>
          <p:nvPr/>
        </p:nvSpPr>
        <p:spPr>
          <a:xfrm flipV="1">
            <a:off x="3897313" y="4187825"/>
            <a:ext cx="849312" cy="6810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300">
              <a:solidFill>
                <a:schemeClr val="tx1"/>
              </a:solidFill>
            </a:endParaRPr>
          </a:p>
        </p:txBody>
      </p:sp>
      <p:sp>
        <p:nvSpPr>
          <p:cNvPr id="13319" name="投影片編號版面配置區 1">
            <a:extLst>
              <a:ext uri="{FF2B5EF4-FFF2-40B4-BE49-F238E27FC236}">
                <a16:creationId xmlns:a16="http://schemas.microsoft.com/office/drawing/2014/main" id="{DC9534C4-59E3-8D6C-0AEB-2420902490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D90C38-F771-2A44-8A89-2123A3B62F2C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6757EE28-1319-71A6-49E4-448913B9F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Physical-Level Synthesis</a:t>
            </a:r>
            <a:endParaRPr lang="zh-TW" altLang="en-US"/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B5598965-905C-6C2A-3CAA-6CB36D917C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a hierarchical gate-level netlist which may contain hard macros and flexible soft macros</a:t>
            </a:r>
          </a:p>
          <a:p>
            <a:r>
              <a:rPr lang="en-US" altLang="zh-TW"/>
              <a:t>Outputs: a layout</a:t>
            </a:r>
          </a:p>
          <a:p>
            <a:r>
              <a:rPr lang="en-US" altLang="zh-TW"/>
              <a:t>Floorplanning</a:t>
            </a:r>
          </a:p>
          <a:p>
            <a:r>
              <a:rPr lang="en-US" altLang="zh-TW"/>
              <a:t>Placement</a:t>
            </a:r>
          </a:p>
          <a:p>
            <a:r>
              <a:rPr lang="en-US" altLang="zh-TW"/>
              <a:t>Routing</a:t>
            </a:r>
          </a:p>
          <a:p>
            <a:r>
              <a:rPr lang="en-US" altLang="zh-TW"/>
              <a:t>Compaction</a:t>
            </a:r>
            <a:endParaRPr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5EE37C40-EE83-A0D9-8B48-E0469C2F0B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51E3FE-6206-4A46-9E31-6BADCCD44816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397</Words>
  <Application>Microsoft Macintosh PowerPoint</Application>
  <PresentationFormat>如螢幕大小 (4:3)</PresentationFormat>
  <Paragraphs>97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標楷體</vt:lpstr>
      <vt:lpstr>system-ui</vt:lpstr>
      <vt:lpstr>Arial</vt:lpstr>
      <vt:lpstr>Century Gothic</vt:lpstr>
      <vt:lpstr>Roboto</vt:lpstr>
      <vt:lpstr>Symbol</vt:lpstr>
      <vt:lpstr>Tahoma</vt:lpstr>
      <vt:lpstr>Times New Roman</vt:lpstr>
      <vt:lpstr>Wingdings</vt:lpstr>
      <vt:lpstr>Blends</vt:lpstr>
      <vt:lpstr>2026 Spring CS 613200   Advanced Logic Synthesis  (高等邏輯合成) </vt:lpstr>
      <vt:lpstr>A Typical System Design Process</vt:lpstr>
      <vt:lpstr>A Typical Chip Design Process</vt:lpstr>
      <vt:lpstr>Register-Transfer-Level Synthesis</vt:lpstr>
      <vt:lpstr>RTL-Level Synthesis</vt:lpstr>
      <vt:lpstr>Logic Synthesis</vt:lpstr>
      <vt:lpstr>Logic Synthesis</vt:lpstr>
      <vt:lpstr>Physical Design </vt:lpstr>
      <vt:lpstr>Physical-Level Synthesis</vt:lpstr>
      <vt:lpstr>This Course </vt:lpstr>
      <vt:lpstr>Course Outlines</vt:lpstr>
      <vt:lpstr>Course Information </vt:lpstr>
      <vt:lpstr>Course Material</vt:lpstr>
      <vt:lpstr>Grading</vt:lpstr>
    </vt:vector>
  </TitlesOfParts>
  <Company>cad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Matching in Logic Synthesis</dc:title>
  <dc:creator>hlw</dc:creator>
  <cp:lastModifiedBy>'' ''</cp:lastModifiedBy>
  <cp:revision>56</cp:revision>
  <cp:lastPrinted>2021-02-22T03:34:24Z</cp:lastPrinted>
  <dcterms:created xsi:type="dcterms:W3CDTF">1999-11-05T11:21:36Z</dcterms:created>
  <dcterms:modified xsi:type="dcterms:W3CDTF">2026-02-19T12:58:22Z</dcterms:modified>
</cp:coreProperties>
</file>