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9" r:id="rId1"/>
  </p:sldMasterIdLst>
  <p:notesMasterIdLst>
    <p:notesMasterId r:id="rId20"/>
  </p:notesMasterIdLst>
  <p:handoutMasterIdLst>
    <p:handoutMasterId r:id="rId21"/>
  </p:handoutMasterIdLst>
  <p:sldIdLst>
    <p:sldId id="288" r:id="rId2"/>
    <p:sldId id="599" r:id="rId3"/>
    <p:sldId id="617" r:id="rId4"/>
    <p:sldId id="605" r:id="rId5"/>
    <p:sldId id="631" r:id="rId6"/>
    <p:sldId id="618" r:id="rId7"/>
    <p:sldId id="622" r:id="rId8"/>
    <p:sldId id="632" r:id="rId9"/>
    <p:sldId id="625" r:id="rId10"/>
    <p:sldId id="626" r:id="rId11"/>
    <p:sldId id="570" r:id="rId12"/>
    <p:sldId id="623" r:id="rId13"/>
    <p:sldId id="619" r:id="rId14"/>
    <p:sldId id="620" r:id="rId15"/>
    <p:sldId id="624" r:id="rId16"/>
    <p:sldId id="627" r:id="rId17"/>
    <p:sldId id="630" r:id="rId18"/>
    <p:sldId id="606" r:id="rId19"/>
  </p:sldIdLst>
  <p:sldSz cx="9144000" cy="6858000" type="screen4x3"/>
  <p:notesSz cx="10234613" cy="7099300"/>
  <p:defaultTextStyle>
    <a:defPPr>
      <a:defRPr lang="en-US"/>
    </a:defPPr>
    <a:lvl1pPr algn="l" rtl="0" fontAlgn="base">
      <a:spcBef>
        <a:spcPct val="0"/>
      </a:spcBef>
      <a:spcAft>
        <a:spcPct val="0"/>
      </a:spcAft>
      <a:defRPr kumimoji="1" sz="2400" kern="1200">
        <a:solidFill>
          <a:schemeClr val="tx1"/>
        </a:solidFill>
        <a:latin typeface="Tahoma" panose="020B0604030504040204" pitchFamily="34" charset="0"/>
        <a:ea typeface="新細明體" panose="02020500000000000000" pitchFamily="18" charset="-120"/>
        <a:cs typeface="+mn-cs"/>
      </a:defRPr>
    </a:lvl1pPr>
    <a:lvl2pPr marL="457200" algn="l" rtl="0" fontAlgn="base">
      <a:spcBef>
        <a:spcPct val="0"/>
      </a:spcBef>
      <a:spcAft>
        <a:spcPct val="0"/>
      </a:spcAft>
      <a:defRPr kumimoji="1" sz="2400" kern="1200">
        <a:solidFill>
          <a:schemeClr val="tx1"/>
        </a:solidFill>
        <a:latin typeface="Tahoma" panose="020B0604030504040204" pitchFamily="34" charset="0"/>
        <a:ea typeface="新細明體" panose="02020500000000000000" pitchFamily="18" charset="-120"/>
        <a:cs typeface="+mn-cs"/>
      </a:defRPr>
    </a:lvl2pPr>
    <a:lvl3pPr marL="914400" algn="l" rtl="0" fontAlgn="base">
      <a:spcBef>
        <a:spcPct val="0"/>
      </a:spcBef>
      <a:spcAft>
        <a:spcPct val="0"/>
      </a:spcAft>
      <a:defRPr kumimoji="1" sz="2400" kern="1200">
        <a:solidFill>
          <a:schemeClr val="tx1"/>
        </a:solidFill>
        <a:latin typeface="Tahoma" panose="020B0604030504040204" pitchFamily="34" charset="0"/>
        <a:ea typeface="新細明體" panose="02020500000000000000" pitchFamily="18" charset="-120"/>
        <a:cs typeface="+mn-cs"/>
      </a:defRPr>
    </a:lvl3pPr>
    <a:lvl4pPr marL="1371600" algn="l" rtl="0" fontAlgn="base">
      <a:spcBef>
        <a:spcPct val="0"/>
      </a:spcBef>
      <a:spcAft>
        <a:spcPct val="0"/>
      </a:spcAft>
      <a:defRPr kumimoji="1" sz="2400" kern="1200">
        <a:solidFill>
          <a:schemeClr val="tx1"/>
        </a:solidFill>
        <a:latin typeface="Tahoma" panose="020B0604030504040204" pitchFamily="34" charset="0"/>
        <a:ea typeface="新細明體" panose="02020500000000000000" pitchFamily="18" charset="-120"/>
        <a:cs typeface="+mn-cs"/>
      </a:defRPr>
    </a:lvl4pPr>
    <a:lvl5pPr marL="1828800" algn="l" rtl="0" fontAlgn="base">
      <a:spcBef>
        <a:spcPct val="0"/>
      </a:spcBef>
      <a:spcAft>
        <a:spcPct val="0"/>
      </a:spcAft>
      <a:defRPr kumimoji="1" sz="2400" kern="1200">
        <a:solidFill>
          <a:schemeClr val="tx1"/>
        </a:solidFill>
        <a:latin typeface="Tahoma" panose="020B0604030504040204" pitchFamily="34" charset="0"/>
        <a:ea typeface="新細明體" panose="02020500000000000000" pitchFamily="18" charset="-120"/>
        <a:cs typeface="+mn-cs"/>
      </a:defRPr>
    </a:lvl5pPr>
    <a:lvl6pPr marL="2286000" algn="l" defTabSz="914400" rtl="0" eaLnBrk="1" latinLnBrk="0" hangingPunct="1">
      <a:defRPr kumimoji="1" sz="2400" kern="1200">
        <a:solidFill>
          <a:schemeClr val="tx1"/>
        </a:solidFill>
        <a:latin typeface="Tahoma" panose="020B0604030504040204" pitchFamily="34" charset="0"/>
        <a:ea typeface="新細明體" panose="02020500000000000000" pitchFamily="18" charset="-120"/>
        <a:cs typeface="+mn-cs"/>
      </a:defRPr>
    </a:lvl6pPr>
    <a:lvl7pPr marL="2743200" algn="l" defTabSz="914400" rtl="0" eaLnBrk="1" latinLnBrk="0" hangingPunct="1">
      <a:defRPr kumimoji="1" sz="2400" kern="1200">
        <a:solidFill>
          <a:schemeClr val="tx1"/>
        </a:solidFill>
        <a:latin typeface="Tahoma" panose="020B0604030504040204" pitchFamily="34" charset="0"/>
        <a:ea typeface="新細明體" panose="02020500000000000000" pitchFamily="18" charset="-120"/>
        <a:cs typeface="+mn-cs"/>
      </a:defRPr>
    </a:lvl7pPr>
    <a:lvl8pPr marL="3200400" algn="l" defTabSz="914400" rtl="0" eaLnBrk="1" latinLnBrk="0" hangingPunct="1">
      <a:defRPr kumimoji="1" sz="2400" kern="1200">
        <a:solidFill>
          <a:schemeClr val="tx1"/>
        </a:solidFill>
        <a:latin typeface="Tahoma" panose="020B0604030504040204" pitchFamily="34" charset="0"/>
        <a:ea typeface="新細明體" panose="02020500000000000000" pitchFamily="18" charset="-120"/>
        <a:cs typeface="+mn-cs"/>
      </a:defRPr>
    </a:lvl8pPr>
    <a:lvl9pPr marL="3657600" algn="l" defTabSz="914400" rtl="0" eaLnBrk="1" latinLnBrk="0" hangingPunct="1">
      <a:defRPr kumimoji="1" sz="2400" kern="1200">
        <a:solidFill>
          <a:schemeClr val="tx1"/>
        </a:solidFill>
        <a:latin typeface="Tahoma" panose="020B0604030504040204" pitchFamily="34"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3168">
          <p15:clr>
            <a:srgbClr val="A4A3A4"/>
          </p15:clr>
        </p15:guide>
        <p15:guide id="2" pos="2880">
          <p15:clr>
            <a:srgbClr val="A4A3A4"/>
          </p15:clr>
        </p15:guide>
      </p15:sldGuideLst>
    </p:ext>
    <p:ext uri="{2D200454-40CA-4A62-9FC3-DE9A4176ACB9}">
      <p15:notesGuideLst xmlns:p15="http://schemas.microsoft.com/office/powerpoint/2012/main">
        <p15:guide id="1" orient="horz" pos="2236">
          <p15:clr>
            <a:srgbClr val="A4A3A4"/>
          </p15:clr>
        </p15:guide>
        <p15:guide id="2" pos="322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ter Marwedel"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99CCFF"/>
    <a:srgbClr val="33CC33"/>
    <a:srgbClr val="99FF99"/>
    <a:srgbClr val="FFCC99"/>
    <a:srgbClr val="339933"/>
    <a:srgbClr val="FFCC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395" autoAdjust="0"/>
    <p:restoredTop sz="87363" autoAdjust="0"/>
  </p:normalViewPr>
  <p:slideViewPr>
    <p:cSldViewPr>
      <p:cViewPr varScale="1">
        <p:scale>
          <a:sx n="58" d="100"/>
          <a:sy n="58" d="100"/>
        </p:scale>
        <p:origin x="1028" y="36"/>
      </p:cViewPr>
      <p:guideLst>
        <p:guide orient="horz" pos="3168"/>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1315"/>
    </p:cViewPr>
  </p:sorterViewPr>
  <p:notesViewPr>
    <p:cSldViewPr>
      <p:cViewPr>
        <p:scale>
          <a:sx n="100" d="100"/>
          <a:sy n="100" d="100"/>
        </p:scale>
        <p:origin x="-58" y="1675"/>
      </p:cViewPr>
      <p:guideLst>
        <p:guide orient="horz" pos="2236"/>
        <p:guide pos="322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3474" name="Rectangle 2"/>
          <p:cNvSpPr>
            <a:spLocks noGrp="1" noChangeArrowheads="1"/>
          </p:cNvSpPr>
          <p:nvPr>
            <p:ph type="hdr" sz="quarter"/>
          </p:nvPr>
        </p:nvSpPr>
        <p:spPr bwMode="auto">
          <a:xfrm>
            <a:off x="0" y="0"/>
            <a:ext cx="4433888" cy="354013"/>
          </a:xfrm>
          <a:prstGeom prst="rect">
            <a:avLst/>
          </a:prstGeom>
          <a:noFill/>
          <a:ln>
            <a:noFill/>
          </a:ln>
          <a:effectLst/>
          <a:extLst/>
        </p:spPr>
        <p:txBody>
          <a:bodyPr vert="horz" wrap="square" lIns="91568" tIns="45784" rIns="91568" bIns="45784" numCol="1" anchor="t" anchorCtr="0" compatLnSpc="1">
            <a:prstTxWarp prst="textNoShape">
              <a:avLst/>
            </a:prstTxWarp>
          </a:bodyPr>
          <a:lstStyle>
            <a:lvl1pPr defTabSz="915988" eaLnBrk="0" hangingPunct="0">
              <a:defRPr kumimoji="0" sz="1200">
                <a:latin typeface="Times New Roman" panose="02020603050405020304" pitchFamily="18" charset="0"/>
                <a:ea typeface="新細明體" panose="02020500000000000000" pitchFamily="18" charset="-120"/>
              </a:defRPr>
            </a:lvl1pPr>
          </a:lstStyle>
          <a:p>
            <a:pPr>
              <a:defRPr/>
            </a:pPr>
            <a:endParaRPr lang="zh-TW" altLang="zh-TW"/>
          </a:p>
        </p:txBody>
      </p:sp>
      <p:sp>
        <p:nvSpPr>
          <p:cNvPr id="233475" name="Rectangle 3"/>
          <p:cNvSpPr>
            <a:spLocks noGrp="1" noChangeArrowheads="1"/>
          </p:cNvSpPr>
          <p:nvPr>
            <p:ph type="dt" sz="quarter" idx="1"/>
          </p:nvPr>
        </p:nvSpPr>
        <p:spPr bwMode="auto">
          <a:xfrm>
            <a:off x="5799138" y="0"/>
            <a:ext cx="4433887" cy="354013"/>
          </a:xfrm>
          <a:prstGeom prst="rect">
            <a:avLst/>
          </a:prstGeom>
          <a:noFill/>
          <a:ln>
            <a:noFill/>
          </a:ln>
          <a:effectLst/>
          <a:extLst/>
        </p:spPr>
        <p:txBody>
          <a:bodyPr vert="horz" wrap="square" lIns="91568" tIns="45784" rIns="91568" bIns="45784" numCol="1" anchor="t" anchorCtr="0" compatLnSpc="1">
            <a:prstTxWarp prst="textNoShape">
              <a:avLst/>
            </a:prstTxWarp>
          </a:bodyPr>
          <a:lstStyle>
            <a:lvl1pPr algn="r" defTabSz="915988" eaLnBrk="0" hangingPunct="0">
              <a:defRPr kumimoji="0" sz="1200">
                <a:latin typeface="Times New Roman" panose="02020603050405020304" pitchFamily="18" charset="0"/>
                <a:ea typeface="新細明體" panose="02020500000000000000" pitchFamily="18" charset="-120"/>
              </a:defRPr>
            </a:lvl1pPr>
          </a:lstStyle>
          <a:p>
            <a:pPr>
              <a:defRPr/>
            </a:pPr>
            <a:endParaRPr lang="zh-TW" altLang="zh-TW"/>
          </a:p>
        </p:txBody>
      </p:sp>
      <p:sp>
        <p:nvSpPr>
          <p:cNvPr id="233476" name="Rectangle 4"/>
          <p:cNvSpPr>
            <a:spLocks noGrp="1" noChangeArrowheads="1"/>
          </p:cNvSpPr>
          <p:nvPr>
            <p:ph type="ftr" sz="quarter" idx="2"/>
          </p:nvPr>
        </p:nvSpPr>
        <p:spPr bwMode="auto">
          <a:xfrm>
            <a:off x="0" y="6743700"/>
            <a:ext cx="4433888" cy="354013"/>
          </a:xfrm>
          <a:prstGeom prst="rect">
            <a:avLst/>
          </a:prstGeom>
          <a:noFill/>
          <a:ln>
            <a:noFill/>
          </a:ln>
          <a:effectLst/>
          <a:extLst/>
        </p:spPr>
        <p:txBody>
          <a:bodyPr vert="horz" wrap="square" lIns="91568" tIns="45784" rIns="91568" bIns="45784" numCol="1" anchor="b" anchorCtr="0" compatLnSpc="1">
            <a:prstTxWarp prst="textNoShape">
              <a:avLst/>
            </a:prstTxWarp>
          </a:bodyPr>
          <a:lstStyle>
            <a:lvl1pPr defTabSz="915988" eaLnBrk="0" hangingPunct="0">
              <a:defRPr kumimoji="0" sz="1200">
                <a:latin typeface="Times New Roman" panose="02020603050405020304" pitchFamily="18" charset="0"/>
                <a:ea typeface="新細明體" panose="02020500000000000000" pitchFamily="18" charset="-120"/>
              </a:defRPr>
            </a:lvl1pPr>
          </a:lstStyle>
          <a:p>
            <a:pPr>
              <a:defRPr/>
            </a:pPr>
            <a:endParaRPr lang="zh-TW" altLang="zh-TW"/>
          </a:p>
        </p:txBody>
      </p:sp>
      <p:sp>
        <p:nvSpPr>
          <p:cNvPr id="233477" name="Rectangle 5"/>
          <p:cNvSpPr>
            <a:spLocks noGrp="1" noChangeArrowheads="1"/>
          </p:cNvSpPr>
          <p:nvPr>
            <p:ph type="sldNum" sz="quarter" idx="3"/>
          </p:nvPr>
        </p:nvSpPr>
        <p:spPr bwMode="auto">
          <a:xfrm>
            <a:off x="5799138" y="6743700"/>
            <a:ext cx="4433887" cy="354013"/>
          </a:xfrm>
          <a:prstGeom prst="rect">
            <a:avLst/>
          </a:prstGeom>
          <a:noFill/>
          <a:ln>
            <a:noFill/>
          </a:ln>
          <a:effectLst/>
          <a:extLst/>
        </p:spPr>
        <p:txBody>
          <a:bodyPr vert="horz" wrap="square" lIns="91568" tIns="45784" rIns="91568" bIns="45784" numCol="1" anchor="b" anchorCtr="0" compatLnSpc="1">
            <a:prstTxWarp prst="textNoShape">
              <a:avLst/>
            </a:prstTxWarp>
          </a:bodyPr>
          <a:lstStyle>
            <a:lvl1pPr algn="r" defTabSz="915988" eaLnBrk="0" hangingPunct="0">
              <a:defRPr kumimoji="0" sz="1200">
                <a:latin typeface="Times New Roman" panose="02020603050405020304" pitchFamily="18" charset="0"/>
              </a:defRPr>
            </a:lvl1pPr>
          </a:lstStyle>
          <a:p>
            <a:fld id="{A0BE11CB-2C9D-418D-AA88-8D8F8A0C7AC1}" type="slidenum">
              <a:rPr lang="zh-TW" altLang="en-US"/>
              <a:pPr/>
              <a:t>‹#›</a:t>
            </a:fld>
            <a:endParaRPr lang="zh-TW" altLang="zh-TW"/>
          </a:p>
        </p:txBody>
      </p:sp>
    </p:spTree>
    <p:extLst>
      <p:ext uri="{BB962C8B-B14F-4D97-AF65-F5344CB8AC3E}">
        <p14:creationId xmlns:p14="http://schemas.microsoft.com/office/powerpoint/2010/main" val="34842386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9986" name="Rectangle 2"/>
          <p:cNvSpPr>
            <a:spLocks noGrp="1" noChangeArrowheads="1"/>
          </p:cNvSpPr>
          <p:nvPr>
            <p:ph type="hdr" sz="quarter"/>
          </p:nvPr>
        </p:nvSpPr>
        <p:spPr bwMode="auto">
          <a:xfrm>
            <a:off x="0" y="0"/>
            <a:ext cx="4433888" cy="354013"/>
          </a:xfrm>
          <a:prstGeom prst="rect">
            <a:avLst/>
          </a:prstGeom>
          <a:noFill/>
          <a:ln>
            <a:noFill/>
          </a:ln>
          <a:effectLst/>
          <a:extLst/>
        </p:spPr>
        <p:txBody>
          <a:bodyPr vert="horz" wrap="square" lIns="99040" tIns="49520" rIns="99040" bIns="49520" numCol="1" anchor="t" anchorCtr="0" compatLnSpc="1">
            <a:prstTxWarp prst="textNoShape">
              <a:avLst/>
            </a:prstTxWarp>
          </a:bodyPr>
          <a:lstStyle>
            <a:lvl1pPr defTabSz="990600" eaLnBrk="1" hangingPunct="1">
              <a:defRPr kumimoji="1" sz="1300">
                <a:latin typeface="Times New Roman" panose="02020603050405020304" pitchFamily="18" charset="0"/>
                <a:ea typeface="新細明體" panose="02020500000000000000" pitchFamily="18" charset="-120"/>
              </a:defRPr>
            </a:lvl1pPr>
          </a:lstStyle>
          <a:p>
            <a:pPr>
              <a:defRPr/>
            </a:pPr>
            <a:endParaRPr lang="zh-TW" altLang="zh-TW"/>
          </a:p>
        </p:txBody>
      </p:sp>
      <p:sp>
        <p:nvSpPr>
          <p:cNvPr id="169987" name="Rectangle 3"/>
          <p:cNvSpPr>
            <a:spLocks noGrp="1" noChangeArrowheads="1"/>
          </p:cNvSpPr>
          <p:nvPr>
            <p:ph type="dt" idx="1"/>
          </p:nvPr>
        </p:nvSpPr>
        <p:spPr bwMode="auto">
          <a:xfrm>
            <a:off x="5800725" y="0"/>
            <a:ext cx="4433888" cy="354013"/>
          </a:xfrm>
          <a:prstGeom prst="rect">
            <a:avLst/>
          </a:prstGeom>
          <a:noFill/>
          <a:ln>
            <a:noFill/>
          </a:ln>
          <a:effectLst/>
          <a:extLst/>
        </p:spPr>
        <p:txBody>
          <a:bodyPr vert="horz" wrap="square" lIns="99040" tIns="49520" rIns="99040" bIns="49520" numCol="1" anchor="t" anchorCtr="0" compatLnSpc="1">
            <a:prstTxWarp prst="textNoShape">
              <a:avLst/>
            </a:prstTxWarp>
          </a:bodyPr>
          <a:lstStyle>
            <a:lvl1pPr algn="r" defTabSz="990600" eaLnBrk="1" hangingPunct="1">
              <a:defRPr kumimoji="1" sz="1300">
                <a:latin typeface="Times New Roman" panose="02020603050405020304" pitchFamily="18" charset="0"/>
                <a:ea typeface="新細明體" panose="02020500000000000000" pitchFamily="18" charset="-120"/>
              </a:defRPr>
            </a:lvl1pPr>
          </a:lstStyle>
          <a:p>
            <a:pPr>
              <a:defRPr/>
            </a:pPr>
            <a:endParaRPr lang="zh-TW" altLang="zh-TW"/>
          </a:p>
        </p:txBody>
      </p:sp>
      <p:sp>
        <p:nvSpPr>
          <p:cNvPr id="16388" name="Rectangle 4"/>
          <p:cNvSpPr>
            <a:spLocks noGrp="1" noRot="1" noChangeAspect="1" noChangeArrowheads="1" noTextEdit="1"/>
          </p:cNvSpPr>
          <p:nvPr>
            <p:ph type="sldImg" idx="2"/>
          </p:nvPr>
        </p:nvSpPr>
        <p:spPr bwMode="auto">
          <a:xfrm>
            <a:off x="3341688" y="533400"/>
            <a:ext cx="3549650" cy="2662238"/>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69989" name="Rectangle 5"/>
          <p:cNvSpPr>
            <a:spLocks noGrp="1" noChangeArrowheads="1"/>
          </p:cNvSpPr>
          <p:nvPr>
            <p:ph type="body" sz="quarter" idx="3"/>
          </p:nvPr>
        </p:nvSpPr>
        <p:spPr bwMode="auto">
          <a:xfrm>
            <a:off x="1363663" y="3373438"/>
            <a:ext cx="7507287" cy="3192462"/>
          </a:xfrm>
          <a:prstGeom prst="rect">
            <a:avLst/>
          </a:prstGeom>
          <a:noFill/>
          <a:ln>
            <a:noFill/>
          </a:ln>
          <a:effectLst/>
          <a:extLst/>
        </p:spPr>
        <p:txBody>
          <a:bodyPr vert="horz" wrap="square" lIns="99040" tIns="49520" rIns="99040" bIns="49520" numCol="1" anchor="t" anchorCtr="0" compatLnSpc="1">
            <a:prstTxWarp prst="textNoShape">
              <a:avLst/>
            </a:prstTxWarp>
          </a:bodyPr>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169990" name="Rectangle 6"/>
          <p:cNvSpPr>
            <a:spLocks noGrp="1" noChangeArrowheads="1"/>
          </p:cNvSpPr>
          <p:nvPr>
            <p:ph type="ftr" sz="quarter" idx="4"/>
          </p:nvPr>
        </p:nvSpPr>
        <p:spPr bwMode="auto">
          <a:xfrm>
            <a:off x="0" y="6745288"/>
            <a:ext cx="4433888" cy="354012"/>
          </a:xfrm>
          <a:prstGeom prst="rect">
            <a:avLst/>
          </a:prstGeom>
          <a:noFill/>
          <a:ln>
            <a:noFill/>
          </a:ln>
          <a:effectLst/>
          <a:extLst/>
        </p:spPr>
        <p:txBody>
          <a:bodyPr vert="horz" wrap="square" lIns="99040" tIns="49520" rIns="99040" bIns="49520" numCol="1" anchor="b" anchorCtr="0" compatLnSpc="1">
            <a:prstTxWarp prst="textNoShape">
              <a:avLst/>
            </a:prstTxWarp>
          </a:bodyPr>
          <a:lstStyle>
            <a:lvl1pPr defTabSz="990600" eaLnBrk="1" hangingPunct="1">
              <a:defRPr kumimoji="1" sz="1300">
                <a:latin typeface="Times New Roman" panose="02020603050405020304" pitchFamily="18" charset="0"/>
                <a:ea typeface="新細明體" panose="02020500000000000000" pitchFamily="18" charset="-120"/>
              </a:defRPr>
            </a:lvl1pPr>
          </a:lstStyle>
          <a:p>
            <a:pPr>
              <a:defRPr/>
            </a:pPr>
            <a:endParaRPr lang="zh-TW" altLang="zh-TW"/>
          </a:p>
        </p:txBody>
      </p:sp>
      <p:sp>
        <p:nvSpPr>
          <p:cNvPr id="169991" name="Rectangle 7"/>
          <p:cNvSpPr>
            <a:spLocks noGrp="1" noChangeArrowheads="1"/>
          </p:cNvSpPr>
          <p:nvPr>
            <p:ph type="sldNum" sz="quarter" idx="5"/>
          </p:nvPr>
        </p:nvSpPr>
        <p:spPr bwMode="auto">
          <a:xfrm>
            <a:off x="5800725" y="6745288"/>
            <a:ext cx="4433888" cy="354012"/>
          </a:xfrm>
          <a:prstGeom prst="rect">
            <a:avLst/>
          </a:prstGeom>
          <a:noFill/>
          <a:ln>
            <a:noFill/>
          </a:ln>
          <a:effectLst/>
          <a:extLst/>
        </p:spPr>
        <p:txBody>
          <a:bodyPr vert="horz" wrap="square" lIns="99040" tIns="49520" rIns="99040" bIns="49520" numCol="1" anchor="b" anchorCtr="0" compatLnSpc="1">
            <a:prstTxWarp prst="textNoShape">
              <a:avLst/>
            </a:prstTxWarp>
          </a:bodyPr>
          <a:lstStyle>
            <a:lvl1pPr algn="r" defTabSz="990600">
              <a:defRPr sz="1300">
                <a:latin typeface="Times New Roman" panose="02020603050405020304" pitchFamily="18" charset="0"/>
              </a:defRPr>
            </a:lvl1pPr>
          </a:lstStyle>
          <a:p>
            <a:fld id="{EF6EEB13-CE12-4FF4-956E-CED59E762266}" type="slidenum">
              <a:rPr lang="zh-TW" altLang="en-US"/>
              <a:pPr/>
              <a:t>‹#›</a:t>
            </a:fld>
            <a:endParaRPr lang="zh-TW" altLang="zh-TW"/>
          </a:p>
        </p:txBody>
      </p:sp>
    </p:spTree>
    <p:extLst>
      <p:ext uri="{BB962C8B-B14F-4D97-AF65-F5344CB8AC3E}">
        <p14:creationId xmlns:p14="http://schemas.microsoft.com/office/powerpoint/2010/main" val="20678358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EF6EEB13-CE12-4FF4-956E-CED59E762266}" type="slidenum">
              <a:rPr lang="zh-TW" altLang="en-US" smtClean="0"/>
              <a:pPr/>
              <a:t>0</a:t>
            </a:fld>
            <a:endParaRPr lang="zh-TW" altLang="zh-TW"/>
          </a:p>
        </p:txBody>
      </p:sp>
    </p:spTree>
    <p:extLst>
      <p:ext uri="{BB962C8B-B14F-4D97-AF65-F5344CB8AC3E}">
        <p14:creationId xmlns:p14="http://schemas.microsoft.com/office/powerpoint/2010/main" val="23365231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The University of Adelaide, School of Computer Science</a:t>
            </a:r>
          </a:p>
        </p:txBody>
      </p:sp>
      <p:sp>
        <p:nvSpPr>
          <p:cNvPr id="5" name="Rectangle 3"/>
          <p:cNvSpPr>
            <a:spLocks noGrp="1" noChangeArrowheads="1"/>
          </p:cNvSpPr>
          <p:nvPr>
            <p:ph type="dt" idx="1"/>
          </p:nvPr>
        </p:nvSpPr>
        <p:spPr>
          <a:ln/>
        </p:spPr>
        <p:txBody>
          <a:bodyPr/>
          <a:lstStyle/>
          <a:p>
            <a:fld id="{07DA533B-45CB-4337-89C6-857AE8953CCB}" type="datetime3">
              <a:rPr lang="en-US"/>
              <a:pPr/>
              <a:t>12 May 2017</a:t>
            </a:fld>
            <a:endParaRPr lang="en-US"/>
          </a:p>
        </p:txBody>
      </p:sp>
      <p:sp>
        <p:nvSpPr>
          <p:cNvPr id="6" name="Rectangle 6"/>
          <p:cNvSpPr>
            <a:spLocks noGrp="1" noChangeArrowheads="1"/>
          </p:cNvSpPr>
          <p:nvPr>
            <p:ph type="ftr" sz="quarter" idx="4"/>
          </p:nvPr>
        </p:nvSpPr>
        <p:spPr>
          <a:ln/>
        </p:spPr>
        <p:txBody>
          <a:bodyPr/>
          <a:lstStyle/>
          <a:p>
            <a:r>
              <a:rPr lang="en-US"/>
              <a:t>Chapter 2 — Instructions: Language of the Computer</a:t>
            </a:r>
          </a:p>
        </p:txBody>
      </p:sp>
      <p:sp>
        <p:nvSpPr>
          <p:cNvPr id="7" name="Rectangle 7"/>
          <p:cNvSpPr>
            <a:spLocks noGrp="1" noChangeArrowheads="1"/>
          </p:cNvSpPr>
          <p:nvPr>
            <p:ph type="sldNum" sz="quarter" idx="5"/>
          </p:nvPr>
        </p:nvSpPr>
        <p:spPr>
          <a:ln/>
        </p:spPr>
        <p:txBody>
          <a:bodyPr/>
          <a:lstStyle/>
          <a:p>
            <a:fld id="{AD67176E-D0DA-4D40-9114-1A30A59F807E}" type="slidenum">
              <a:rPr lang="en-US"/>
              <a:pPr/>
              <a:t>10</a:t>
            </a:fld>
            <a:endParaRPr lang="en-US"/>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p:txBody>
          <a:bodyPr/>
          <a:lstStyle/>
          <a:p>
            <a:endParaRPr lang="en-AU"/>
          </a:p>
        </p:txBody>
      </p:sp>
    </p:spTree>
    <p:extLst>
      <p:ext uri="{BB962C8B-B14F-4D97-AF65-F5344CB8AC3E}">
        <p14:creationId xmlns:p14="http://schemas.microsoft.com/office/powerpoint/2010/main" val="3539691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EF6EEB13-CE12-4FF4-956E-CED59E762266}" type="slidenum">
              <a:rPr lang="zh-TW" altLang="en-US" smtClean="0"/>
              <a:pPr/>
              <a:t>11</a:t>
            </a:fld>
            <a:endParaRPr lang="zh-TW" altLang="zh-TW"/>
          </a:p>
        </p:txBody>
      </p:sp>
    </p:spTree>
    <p:extLst>
      <p:ext uri="{BB962C8B-B14F-4D97-AF65-F5344CB8AC3E}">
        <p14:creationId xmlns:p14="http://schemas.microsoft.com/office/powerpoint/2010/main" val="39708418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The University of Adelaide, School of Computer Science</a:t>
            </a:r>
          </a:p>
        </p:txBody>
      </p:sp>
      <p:sp>
        <p:nvSpPr>
          <p:cNvPr id="5" name="Rectangle 3"/>
          <p:cNvSpPr>
            <a:spLocks noGrp="1" noChangeArrowheads="1"/>
          </p:cNvSpPr>
          <p:nvPr>
            <p:ph type="dt" idx="1"/>
          </p:nvPr>
        </p:nvSpPr>
        <p:spPr>
          <a:ln/>
        </p:spPr>
        <p:txBody>
          <a:bodyPr/>
          <a:lstStyle/>
          <a:p>
            <a:fld id="{07DA533B-45CB-4337-89C6-857AE8953CCB}" type="datetime3">
              <a:rPr lang="en-US"/>
              <a:pPr/>
              <a:t>12 May 2017</a:t>
            </a:fld>
            <a:endParaRPr lang="en-US"/>
          </a:p>
        </p:txBody>
      </p:sp>
      <p:sp>
        <p:nvSpPr>
          <p:cNvPr id="6" name="Rectangle 6"/>
          <p:cNvSpPr>
            <a:spLocks noGrp="1" noChangeArrowheads="1"/>
          </p:cNvSpPr>
          <p:nvPr>
            <p:ph type="ftr" sz="quarter" idx="4"/>
          </p:nvPr>
        </p:nvSpPr>
        <p:spPr>
          <a:ln/>
        </p:spPr>
        <p:txBody>
          <a:bodyPr/>
          <a:lstStyle/>
          <a:p>
            <a:r>
              <a:rPr lang="en-US"/>
              <a:t>Chapter 2 — Instructions: Language of the Computer</a:t>
            </a:r>
          </a:p>
        </p:txBody>
      </p:sp>
      <p:sp>
        <p:nvSpPr>
          <p:cNvPr id="7" name="Rectangle 7"/>
          <p:cNvSpPr>
            <a:spLocks noGrp="1" noChangeArrowheads="1"/>
          </p:cNvSpPr>
          <p:nvPr>
            <p:ph type="sldNum" sz="quarter" idx="5"/>
          </p:nvPr>
        </p:nvSpPr>
        <p:spPr>
          <a:ln/>
        </p:spPr>
        <p:txBody>
          <a:bodyPr/>
          <a:lstStyle/>
          <a:p>
            <a:fld id="{AD67176E-D0DA-4D40-9114-1A30A59F807E}" type="slidenum">
              <a:rPr lang="en-US"/>
              <a:pPr/>
              <a:t>12</a:t>
            </a:fld>
            <a:endParaRPr lang="en-US"/>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p:txBody>
          <a:bodyPr/>
          <a:lstStyle/>
          <a:p>
            <a:endParaRPr lang="en-AU"/>
          </a:p>
        </p:txBody>
      </p:sp>
    </p:spTree>
    <p:extLst>
      <p:ext uri="{BB962C8B-B14F-4D97-AF65-F5344CB8AC3E}">
        <p14:creationId xmlns:p14="http://schemas.microsoft.com/office/powerpoint/2010/main" val="36701297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TW" altLang="zh-TW"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8882034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EF6EEB13-CE12-4FF4-956E-CED59E762266}" type="slidenum">
              <a:rPr lang="zh-TW" altLang="en-US"/>
              <a:pPr/>
              <a:t>14</a:t>
            </a:fld>
            <a:endParaRPr lang="zh-TW" altLang="zh-TW"/>
          </a:p>
        </p:txBody>
      </p:sp>
    </p:spTree>
    <p:extLst>
      <p:ext uri="{BB962C8B-B14F-4D97-AF65-F5344CB8AC3E}">
        <p14:creationId xmlns:p14="http://schemas.microsoft.com/office/powerpoint/2010/main" val="37999921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EF6EEB13-CE12-4FF4-956E-CED59E762266}" type="slidenum">
              <a:rPr lang="zh-TW" altLang="en-US" smtClean="0"/>
              <a:pPr/>
              <a:t>15</a:t>
            </a:fld>
            <a:endParaRPr lang="zh-TW" altLang="zh-TW"/>
          </a:p>
        </p:txBody>
      </p:sp>
    </p:spTree>
    <p:extLst>
      <p:ext uri="{BB962C8B-B14F-4D97-AF65-F5344CB8AC3E}">
        <p14:creationId xmlns:p14="http://schemas.microsoft.com/office/powerpoint/2010/main" val="26048194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EF6EEB13-CE12-4FF4-956E-CED59E762266}" type="slidenum">
              <a:rPr lang="zh-TW" altLang="en-US"/>
              <a:pPr/>
              <a:t>16</a:t>
            </a:fld>
            <a:endParaRPr lang="zh-TW" altLang="zh-TW"/>
          </a:p>
        </p:txBody>
      </p:sp>
    </p:spTree>
    <p:extLst>
      <p:ext uri="{BB962C8B-B14F-4D97-AF65-F5344CB8AC3E}">
        <p14:creationId xmlns:p14="http://schemas.microsoft.com/office/powerpoint/2010/main" val="19639543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EF6EEB13-CE12-4FF4-956E-CED59E762266}" type="slidenum">
              <a:rPr lang="zh-TW" altLang="en-US" smtClean="0"/>
              <a:pPr/>
              <a:t>17</a:t>
            </a:fld>
            <a:endParaRPr lang="zh-TW" altLang="zh-TW"/>
          </a:p>
        </p:txBody>
      </p:sp>
    </p:spTree>
    <p:extLst>
      <p:ext uri="{BB962C8B-B14F-4D97-AF65-F5344CB8AC3E}">
        <p14:creationId xmlns:p14="http://schemas.microsoft.com/office/powerpoint/2010/main" val="42242814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EF6EEB13-CE12-4FF4-956E-CED59E762266}" type="slidenum">
              <a:rPr lang="zh-TW" altLang="en-US"/>
              <a:pPr/>
              <a:t>1</a:t>
            </a:fld>
            <a:endParaRPr lang="zh-TW" altLang="zh-TW"/>
          </a:p>
        </p:txBody>
      </p:sp>
    </p:spTree>
    <p:extLst>
      <p:ext uri="{BB962C8B-B14F-4D97-AF65-F5344CB8AC3E}">
        <p14:creationId xmlns:p14="http://schemas.microsoft.com/office/powerpoint/2010/main" val="25825676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The University of Adelaide, School of Computer Science</a:t>
            </a:r>
          </a:p>
        </p:txBody>
      </p:sp>
      <p:sp>
        <p:nvSpPr>
          <p:cNvPr id="5" name="Rectangle 3"/>
          <p:cNvSpPr>
            <a:spLocks noGrp="1" noChangeArrowheads="1"/>
          </p:cNvSpPr>
          <p:nvPr>
            <p:ph type="dt" idx="1"/>
          </p:nvPr>
        </p:nvSpPr>
        <p:spPr>
          <a:ln/>
        </p:spPr>
        <p:txBody>
          <a:bodyPr/>
          <a:lstStyle/>
          <a:p>
            <a:fld id="{07DA533B-45CB-4337-89C6-857AE8953CCB}" type="datetime3">
              <a:rPr lang="en-US"/>
              <a:pPr/>
              <a:t>12 May 2017</a:t>
            </a:fld>
            <a:endParaRPr lang="en-US"/>
          </a:p>
        </p:txBody>
      </p:sp>
      <p:sp>
        <p:nvSpPr>
          <p:cNvPr id="6" name="Rectangle 6"/>
          <p:cNvSpPr>
            <a:spLocks noGrp="1" noChangeArrowheads="1"/>
          </p:cNvSpPr>
          <p:nvPr>
            <p:ph type="ftr" sz="quarter" idx="4"/>
          </p:nvPr>
        </p:nvSpPr>
        <p:spPr>
          <a:ln/>
        </p:spPr>
        <p:txBody>
          <a:bodyPr/>
          <a:lstStyle/>
          <a:p>
            <a:r>
              <a:rPr lang="en-US"/>
              <a:t>Chapter 2 — Instructions: Language of the Computer</a:t>
            </a:r>
          </a:p>
        </p:txBody>
      </p:sp>
      <p:sp>
        <p:nvSpPr>
          <p:cNvPr id="7" name="Rectangle 7"/>
          <p:cNvSpPr>
            <a:spLocks noGrp="1" noChangeArrowheads="1"/>
          </p:cNvSpPr>
          <p:nvPr>
            <p:ph type="sldNum" sz="quarter" idx="5"/>
          </p:nvPr>
        </p:nvSpPr>
        <p:spPr>
          <a:ln/>
        </p:spPr>
        <p:txBody>
          <a:bodyPr/>
          <a:lstStyle/>
          <a:p>
            <a:fld id="{AD67176E-D0DA-4D40-9114-1A30A59F807E}" type="slidenum">
              <a:rPr lang="en-US"/>
              <a:pPr/>
              <a:t>2</a:t>
            </a:fld>
            <a:endParaRPr lang="en-US"/>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p:txBody>
          <a:bodyPr/>
          <a:lstStyle/>
          <a:p>
            <a:endParaRPr lang="en-AU"/>
          </a:p>
        </p:txBody>
      </p:sp>
    </p:spTree>
    <p:extLst>
      <p:ext uri="{BB962C8B-B14F-4D97-AF65-F5344CB8AC3E}">
        <p14:creationId xmlns:p14="http://schemas.microsoft.com/office/powerpoint/2010/main" val="7282452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EF6EEB13-CE12-4FF4-956E-CED59E762266}" type="slidenum">
              <a:rPr lang="zh-TW" altLang="en-US"/>
              <a:pPr/>
              <a:t>3</a:t>
            </a:fld>
            <a:endParaRPr lang="zh-TW" altLang="zh-TW"/>
          </a:p>
        </p:txBody>
      </p:sp>
    </p:spTree>
    <p:extLst>
      <p:ext uri="{BB962C8B-B14F-4D97-AF65-F5344CB8AC3E}">
        <p14:creationId xmlns:p14="http://schemas.microsoft.com/office/powerpoint/2010/main" val="16438300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TW" altLang="zh-TW"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5321329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zh-TW" dirty="0" smtClean="0">
                <a:latin typeface="Arial" panose="020B0604020202020204" pitchFamily="34" charset="0"/>
                <a:ea typeface="ＭＳ Ｐゴシック" panose="020B0600070205080204" pitchFamily="34" charset="-128"/>
              </a:rPr>
              <a:t>Process P specifies to</a:t>
            </a:r>
            <a:r>
              <a:rPr lang="en-US" altLang="zh-TW" baseline="0" dirty="0" smtClean="0">
                <a:latin typeface="Arial" panose="020B0604020202020204" pitchFamily="34" charset="0"/>
                <a:ea typeface="ＭＳ Ｐゴシック" panose="020B0600070205080204" pitchFamily="34" charset="-128"/>
              </a:rPr>
              <a:t> </a:t>
            </a:r>
            <a:r>
              <a:rPr lang="en-US" altLang="zh-TW" dirty="0" smtClean="0">
                <a:latin typeface="Arial" panose="020B0604020202020204" pitchFamily="34" charset="0"/>
                <a:ea typeface="ＭＳ Ｐゴシック" panose="020B0600070205080204" pitchFamily="34" charset="-128"/>
              </a:rPr>
              <a:t>send</a:t>
            </a:r>
            <a:r>
              <a:rPr lang="en-US" altLang="zh-TW" baseline="0" dirty="0" smtClean="0">
                <a:latin typeface="Arial" panose="020B0604020202020204" pitchFamily="34" charset="0"/>
                <a:ea typeface="ＭＳ Ｐゴシック" panose="020B0600070205080204" pitchFamily="34" charset="-128"/>
              </a:rPr>
              <a:t> x to Q with a tag t;   Process Q specifies to receive a data from P with a tag t and put it into y.</a:t>
            </a:r>
            <a:endParaRPr lang="zh-TW" altLang="zh-TW"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7660880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The University of Adelaide, School of Computer Science</a:t>
            </a:r>
          </a:p>
        </p:txBody>
      </p:sp>
      <p:sp>
        <p:nvSpPr>
          <p:cNvPr id="5" name="Rectangle 3"/>
          <p:cNvSpPr>
            <a:spLocks noGrp="1" noChangeArrowheads="1"/>
          </p:cNvSpPr>
          <p:nvPr>
            <p:ph type="dt" idx="1"/>
          </p:nvPr>
        </p:nvSpPr>
        <p:spPr>
          <a:ln/>
        </p:spPr>
        <p:txBody>
          <a:bodyPr/>
          <a:lstStyle/>
          <a:p>
            <a:fld id="{07DA533B-45CB-4337-89C6-857AE8953CCB}" type="datetime3">
              <a:rPr lang="en-US"/>
              <a:pPr/>
              <a:t>12 May 2017</a:t>
            </a:fld>
            <a:endParaRPr lang="en-US"/>
          </a:p>
        </p:txBody>
      </p:sp>
      <p:sp>
        <p:nvSpPr>
          <p:cNvPr id="6" name="Rectangle 6"/>
          <p:cNvSpPr>
            <a:spLocks noGrp="1" noChangeArrowheads="1"/>
          </p:cNvSpPr>
          <p:nvPr>
            <p:ph type="ftr" sz="quarter" idx="4"/>
          </p:nvPr>
        </p:nvSpPr>
        <p:spPr>
          <a:ln/>
        </p:spPr>
        <p:txBody>
          <a:bodyPr/>
          <a:lstStyle/>
          <a:p>
            <a:r>
              <a:rPr lang="en-US"/>
              <a:t>Chapter 2 — Instructions: Language of the Computer</a:t>
            </a:r>
          </a:p>
        </p:txBody>
      </p:sp>
      <p:sp>
        <p:nvSpPr>
          <p:cNvPr id="7" name="Rectangle 7"/>
          <p:cNvSpPr>
            <a:spLocks noGrp="1" noChangeArrowheads="1"/>
          </p:cNvSpPr>
          <p:nvPr>
            <p:ph type="sldNum" sz="quarter" idx="5"/>
          </p:nvPr>
        </p:nvSpPr>
        <p:spPr>
          <a:ln/>
        </p:spPr>
        <p:txBody>
          <a:bodyPr/>
          <a:lstStyle/>
          <a:p>
            <a:fld id="{AD67176E-D0DA-4D40-9114-1A30A59F807E}" type="slidenum">
              <a:rPr lang="en-US"/>
              <a:pPr/>
              <a:t>7</a:t>
            </a:fld>
            <a:endParaRPr lang="en-US"/>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p:txBody>
          <a:bodyPr/>
          <a:lstStyle/>
          <a:p>
            <a:endParaRPr lang="en-AU"/>
          </a:p>
        </p:txBody>
      </p:sp>
    </p:spTree>
    <p:extLst>
      <p:ext uri="{BB962C8B-B14F-4D97-AF65-F5344CB8AC3E}">
        <p14:creationId xmlns:p14="http://schemas.microsoft.com/office/powerpoint/2010/main" val="42131823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8802" name="Rectangle 2"/>
          <p:cNvSpPr>
            <a:spLocks noGrp="1" noRot="1" noChangeAspect="1" noChangeArrowheads="1"/>
          </p:cNvSpPr>
          <p:nvPr>
            <p:ph type="sldImg"/>
          </p:nvPr>
        </p:nvSpPr>
        <p:spPr bwMode="auto">
          <a:xfrm>
            <a:off x="1096963" y="676275"/>
            <a:ext cx="4603750" cy="3454400"/>
          </a:xfrm>
          <a:prstGeom prst="rect">
            <a:avLst/>
          </a:prstGeom>
          <a:solidFill>
            <a:srgbClr val="FFFFFF"/>
          </a:solidFill>
          <a:ln>
            <a:solidFill>
              <a:srgbClr val="000000"/>
            </a:solidFill>
            <a:miter lim="800000"/>
            <a:headEnd/>
            <a:tailEnd/>
          </a:ln>
        </p:spPr>
      </p:sp>
      <p:sp>
        <p:nvSpPr>
          <p:cNvPr id="588803" name="Rectangle 3"/>
          <p:cNvSpPr>
            <a:spLocks noGrp="1" noChangeArrowheads="1"/>
          </p:cNvSpPr>
          <p:nvPr>
            <p:ph type="body" idx="1"/>
          </p:nvPr>
        </p:nvSpPr>
        <p:spPr bwMode="auto">
          <a:xfrm>
            <a:off x="896939" y="4356100"/>
            <a:ext cx="5081587" cy="4129088"/>
          </a:xfrm>
          <a:prstGeom prst="rect">
            <a:avLst/>
          </a:prstGeom>
          <a:solidFill>
            <a:srgbClr val="FFFFFF"/>
          </a:solidFill>
          <a:ln>
            <a:solidFill>
              <a:srgbClr val="000000"/>
            </a:solidFill>
            <a:miter lim="800000"/>
            <a:headEnd/>
            <a:tailEnd/>
          </a:ln>
        </p:spPr>
        <p:txBody>
          <a:bodyPr lIns="89914" tIns="44957" rIns="89914" bIns="44957"/>
          <a:lstStyle/>
          <a:p>
            <a:r>
              <a:rPr lang="en-US" dirty="0"/>
              <a:t>Familiar for system (OS and DB) as well as application programmers</a:t>
            </a:r>
          </a:p>
          <a:p>
            <a:pPr lvl="1"/>
            <a:r>
              <a:rPr lang="en-US" dirty="0"/>
              <a:t>Why?  The same techniques that use concurrency to overlap disk and network latencies also work for parallel speedup on MPs.  The exact same software can take advantage of MPs with only small </a:t>
            </a:r>
            <a:r>
              <a:rPr lang="en-US" dirty="0" smtClean="0"/>
              <a:t>changes</a:t>
            </a:r>
            <a:endParaRPr lang="en-US" dirty="0"/>
          </a:p>
        </p:txBody>
      </p:sp>
    </p:spTree>
    <p:extLst>
      <p:ext uri="{BB962C8B-B14F-4D97-AF65-F5344CB8AC3E}">
        <p14:creationId xmlns:p14="http://schemas.microsoft.com/office/powerpoint/2010/main" val="34160901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6B97F6D0-83A5-4199-BA43-2B108F7C96D6}" type="slidenum">
              <a:rPr lang="en-US" altLang="en-US">
                <a:solidFill>
                  <a:prstClr val="black"/>
                </a:solidFill>
              </a:rPr>
              <a:pPr/>
              <a:t>9</a:t>
            </a:fld>
            <a:endParaRPr lang="en-US" altLang="en-US">
              <a:solidFill>
                <a:prstClr val="black"/>
              </a:solidFill>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68278484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wmf"/><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4" name="Rectangle 10"/>
          <p:cNvSpPr>
            <a:spLocks noChangeArrowheads="1"/>
          </p:cNvSpPr>
          <p:nvPr userDrawn="1"/>
        </p:nvSpPr>
        <p:spPr bwMode="auto">
          <a:xfrm>
            <a:off x="0" y="6138863"/>
            <a:ext cx="9144000" cy="719137"/>
          </a:xfrm>
          <a:prstGeom prst="rect">
            <a:avLst/>
          </a:prstGeom>
          <a:solidFill>
            <a:srgbClr val="7F1084"/>
          </a:solidFill>
          <a:ln>
            <a:noFill/>
          </a:ln>
          <a:effectLst/>
          <a:extLst/>
        </p:spPr>
        <p:txBody>
          <a:bodyPr wrap="none" anchor="ctr"/>
          <a:lstStyle/>
          <a:p>
            <a:pPr>
              <a:defRPr/>
            </a:pPr>
            <a:endParaRPr lang="zh-TW" altLang="en-US">
              <a:latin typeface="Calibri" pitchFamily="34" charset="0"/>
            </a:endParaRPr>
          </a:p>
        </p:txBody>
      </p:sp>
      <p:pic>
        <p:nvPicPr>
          <p:cNvPr id="5" name="Picture 11" descr="清大LOGO(鳥)"/>
          <p:cNvPicPr>
            <a:picLocks noChangeAspect="1" noChangeArrowheads="1"/>
          </p:cNvPicPr>
          <p:nvPr userDrawn="1"/>
        </p:nvPicPr>
        <p:blipFill>
          <a:blip r:embed="rId2" cstate="print">
            <a:lum bright="70000" contrast="-70000"/>
            <a:extLst>
              <a:ext uri="{28A0092B-C50C-407E-A947-70E740481C1C}">
                <a14:useLocalDpi xmlns:a14="http://schemas.microsoft.com/office/drawing/2010/main" val="0"/>
              </a:ext>
            </a:extLst>
          </a:blip>
          <a:srcRect/>
          <a:stretch>
            <a:fillRect/>
          </a:stretch>
        </p:blipFill>
        <p:spPr bwMode="auto">
          <a:xfrm>
            <a:off x="0" y="30163"/>
            <a:ext cx="1619250" cy="8064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6" name="Picture 14" descr="清大書法字 "/>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55650" y="6210300"/>
            <a:ext cx="2087563" cy="323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 name="Text Box 15"/>
          <p:cNvSpPr txBox="1">
            <a:spLocks noChangeArrowheads="1"/>
          </p:cNvSpPr>
          <p:nvPr userDrawn="1"/>
        </p:nvSpPr>
        <p:spPr bwMode="auto">
          <a:xfrm>
            <a:off x="682625" y="6553200"/>
            <a:ext cx="2520950" cy="304800"/>
          </a:xfrm>
          <a:prstGeom prst="rect">
            <a:avLst/>
          </a:prstGeom>
          <a:noFill/>
          <a:ln w="15875">
            <a:noFill/>
            <a:miter lim="800000"/>
            <a:headEnd/>
            <a:tailEnd/>
          </a:ln>
          <a:effectLst>
            <a:prstShdw prst="shdw18" dist="17961" dir="13500000">
              <a:schemeClr val="accent1">
                <a:gamma/>
                <a:shade val="60000"/>
                <a:invGamma/>
              </a:schemeClr>
            </a:prstShdw>
          </a:effectLst>
        </p:spPr>
        <p:txBody>
          <a:bodyPr wrap="none">
            <a:spAutoFit/>
          </a:bodyPr>
          <a:lstStyle/>
          <a:p>
            <a:pPr>
              <a:defRPr/>
            </a:pPr>
            <a:r>
              <a:rPr lang="en-US" altLang="zh-TW" sz="1400">
                <a:solidFill>
                  <a:schemeClr val="bg1"/>
                </a:solidFill>
                <a:latin typeface="Arial" pitchFamily="34" charset="0"/>
              </a:rPr>
              <a:t>National Tsing Hua University</a:t>
            </a:r>
          </a:p>
        </p:txBody>
      </p:sp>
      <p:pic>
        <p:nvPicPr>
          <p:cNvPr id="8" name="Picture 13" descr="清大LOGO(圓)"/>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0" y="6181725"/>
            <a:ext cx="684213" cy="676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611188" y="692150"/>
            <a:ext cx="8010525" cy="2382838"/>
          </a:xfrm>
        </p:spPr>
        <p:txBody>
          <a:bodyPr/>
          <a:lstStyle>
            <a:lvl1pPr algn="ctr">
              <a:lnSpc>
                <a:spcPct val="100000"/>
              </a:lnSpc>
              <a:defRPr sz="4400"/>
            </a:lvl1pPr>
          </a:lstStyle>
          <a:p>
            <a:pPr lvl="0"/>
            <a:r>
              <a:rPr lang="en-US" altLang="zh-TW" noProof="0" smtClean="0"/>
              <a:t>Click to edit Master title style</a:t>
            </a:r>
          </a:p>
        </p:txBody>
      </p:sp>
      <p:sp>
        <p:nvSpPr>
          <p:cNvPr id="3075" name="Rectangle 3"/>
          <p:cNvSpPr>
            <a:spLocks noGrp="1" noChangeArrowheads="1"/>
          </p:cNvSpPr>
          <p:nvPr>
            <p:ph type="subTitle" idx="1"/>
          </p:nvPr>
        </p:nvSpPr>
        <p:spPr>
          <a:xfrm>
            <a:off x="755650" y="3716338"/>
            <a:ext cx="7778750" cy="1584325"/>
          </a:xfrm>
        </p:spPr>
        <p:txBody>
          <a:bodyPr/>
          <a:lstStyle>
            <a:lvl1pPr marL="0" indent="0" algn="ctr">
              <a:spcBef>
                <a:spcPct val="15000"/>
              </a:spcBef>
              <a:buFontTx/>
              <a:buNone/>
              <a:defRPr sz="3200"/>
            </a:lvl1pPr>
          </a:lstStyle>
          <a:p>
            <a:pPr lvl="0"/>
            <a:r>
              <a:rPr lang="en-US" altLang="zh-TW" noProof="0" smtClean="0"/>
              <a:t>Click to edit Master subtitle style</a:t>
            </a:r>
          </a:p>
        </p:txBody>
      </p:sp>
      <p:sp>
        <p:nvSpPr>
          <p:cNvPr id="9" name="Rectangle 4"/>
          <p:cNvSpPr>
            <a:spLocks noGrp="1" noChangeArrowheads="1"/>
          </p:cNvSpPr>
          <p:nvPr>
            <p:ph type="dt" sz="half" idx="10"/>
          </p:nvPr>
        </p:nvSpPr>
        <p:spPr bwMode="auto">
          <a:xfrm>
            <a:off x="711200" y="6229350"/>
            <a:ext cx="1930400" cy="514350"/>
          </a:xfrm>
          <a:prstGeom prst="rect">
            <a:avLst/>
          </a:prstGeom>
          <a:extLst/>
        </p:spPr>
        <p:txBody>
          <a:bodyPr vert="horz" wrap="square" lIns="91440" tIns="45720" rIns="91440" bIns="45720" numCol="1" anchor="b" anchorCtr="0" compatLnSpc="1">
            <a:prstTxWarp prst="textNoShape">
              <a:avLst/>
            </a:prstTxWarp>
          </a:bodyPr>
          <a:lstStyle>
            <a:lvl1pPr eaLnBrk="0" hangingPunct="0">
              <a:spcBef>
                <a:spcPct val="50000"/>
              </a:spcBef>
              <a:defRPr kumimoji="0" sz="1400">
                <a:solidFill>
                  <a:srgbClr val="5E574E"/>
                </a:solidFill>
                <a:latin typeface="Arial" panose="020B0604020202020204" pitchFamily="34" charset="0"/>
              </a:defRPr>
            </a:lvl1pPr>
          </a:lstStyle>
          <a:p>
            <a:endParaRPr lang="zh-TW" altLang="zh-TW"/>
          </a:p>
        </p:txBody>
      </p:sp>
      <p:sp>
        <p:nvSpPr>
          <p:cNvPr id="10" name="Rectangle 5"/>
          <p:cNvSpPr>
            <a:spLocks noGrp="1" noChangeArrowheads="1"/>
          </p:cNvSpPr>
          <p:nvPr>
            <p:ph type="ftr" sz="quarter" idx="11"/>
          </p:nvPr>
        </p:nvSpPr>
        <p:spPr>
          <a:xfrm>
            <a:off x="3149600" y="6229350"/>
            <a:ext cx="2844800" cy="514350"/>
          </a:xfrm>
        </p:spPr>
        <p:txBody>
          <a:bodyPr/>
          <a:lstStyle>
            <a:lvl1pPr>
              <a:defRPr>
                <a:solidFill>
                  <a:srgbClr val="5E574E"/>
                </a:solidFill>
              </a:defRPr>
            </a:lvl1pPr>
          </a:lstStyle>
          <a:p>
            <a:endParaRPr lang="zh-TW" altLang="zh-TW"/>
          </a:p>
        </p:txBody>
      </p:sp>
      <p:sp>
        <p:nvSpPr>
          <p:cNvPr id="11" name="Rectangle 6"/>
          <p:cNvSpPr>
            <a:spLocks noGrp="1" noChangeArrowheads="1"/>
          </p:cNvSpPr>
          <p:nvPr>
            <p:ph type="sldNum" sz="quarter" idx="12"/>
          </p:nvPr>
        </p:nvSpPr>
        <p:spPr>
          <a:xfrm>
            <a:off x="6604000" y="6229350"/>
            <a:ext cx="1828800" cy="514350"/>
          </a:xfrm>
        </p:spPr>
        <p:txBody>
          <a:bodyPr/>
          <a:lstStyle>
            <a:lvl1pPr>
              <a:defRPr/>
            </a:lvl1pPr>
          </a:lstStyle>
          <a:p>
            <a:fld id="{ADA494F0-93F2-4833-8642-70EAF76E9F3E}" type="slidenum">
              <a:rPr lang="zh-TW" altLang="en-US"/>
              <a:pPr/>
              <a:t>‹#›</a:t>
            </a:fld>
            <a:endParaRPr lang="zh-TW" altLang="zh-TW"/>
          </a:p>
        </p:txBody>
      </p:sp>
    </p:spTree>
    <p:extLst>
      <p:ext uri="{BB962C8B-B14F-4D97-AF65-F5344CB8AC3E}">
        <p14:creationId xmlns:p14="http://schemas.microsoft.com/office/powerpoint/2010/main" val="790881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5"/>
          <p:cNvSpPr>
            <a:spLocks noGrp="1" noChangeArrowheads="1"/>
          </p:cNvSpPr>
          <p:nvPr>
            <p:ph type="ftr" sz="quarter" idx="10"/>
          </p:nvPr>
        </p:nvSpPr>
        <p:spPr>
          <a:ln/>
        </p:spPr>
        <p:txBody>
          <a:bodyPr/>
          <a:lstStyle>
            <a:lvl1pPr>
              <a:defRPr/>
            </a:lvl1pPr>
          </a:lstStyle>
          <a:p>
            <a:endParaRPr lang="en-US" altLang="zh-TW"/>
          </a:p>
        </p:txBody>
      </p:sp>
      <p:sp>
        <p:nvSpPr>
          <p:cNvPr id="5" name="Rectangle 6"/>
          <p:cNvSpPr>
            <a:spLocks noGrp="1" noChangeArrowheads="1"/>
          </p:cNvSpPr>
          <p:nvPr>
            <p:ph type="sldNum" sz="quarter" idx="11"/>
          </p:nvPr>
        </p:nvSpPr>
        <p:spPr>
          <a:ln/>
        </p:spPr>
        <p:txBody>
          <a:bodyPr/>
          <a:lstStyle>
            <a:lvl1pPr>
              <a:defRPr/>
            </a:lvl1pPr>
          </a:lstStyle>
          <a:p>
            <a:fld id="{2EF23B9D-1627-428B-9DE5-1BBC89274CF2}" type="slidenum">
              <a:rPr lang="zh-TW" altLang="en-US"/>
              <a:pPr/>
              <a:t>‹#›</a:t>
            </a:fld>
            <a:endParaRPr lang="zh-TW" altLang="zh-TW"/>
          </a:p>
        </p:txBody>
      </p:sp>
    </p:spTree>
    <p:extLst>
      <p:ext uri="{BB962C8B-B14F-4D97-AF65-F5344CB8AC3E}">
        <p14:creationId xmlns:p14="http://schemas.microsoft.com/office/powerpoint/2010/main" val="960954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59550" y="228600"/>
            <a:ext cx="2051050" cy="58642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06400" y="228600"/>
            <a:ext cx="6000750" cy="58642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5"/>
          <p:cNvSpPr>
            <a:spLocks noGrp="1" noChangeArrowheads="1"/>
          </p:cNvSpPr>
          <p:nvPr>
            <p:ph type="ftr" sz="quarter" idx="10"/>
          </p:nvPr>
        </p:nvSpPr>
        <p:spPr>
          <a:ln/>
        </p:spPr>
        <p:txBody>
          <a:bodyPr/>
          <a:lstStyle>
            <a:lvl1pPr>
              <a:defRPr/>
            </a:lvl1pPr>
          </a:lstStyle>
          <a:p>
            <a:endParaRPr lang="en-US" altLang="zh-TW"/>
          </a:p>
        </p:txBody>
      </p:sp>
      <p:sp>
        <p:nvSpPr>
          <p:cNvPr id="5" name="Rectangle 6"/>
          <p:cNvSpPr>
            <a:spLocks noGrp="1" noChangeArrowheads="1"/>
          </p:cNvSpPr>
          <p:nvPr>
            <p:ph type="sldNum" sz="quarter" idx="11"/>
          </p:nvPr>
        </p:nvSpPr>
        <p:spPr>
          <a:ln/>
        </p:spPr>
        <p:txBody>
          <a:bodyPr/>
          <a:lstStyle>
            <a:lvl1pPr>
              <a:defRPr/>
            </a:lvl1pPr>
          </a:lstStyle>
          <a:p>
            <a:fld id="{FFD4166B-52E3-401C-8D9E-3D7DDDD0DC22}" type="slidenum">
              <a:rPr lang="zh-TW" altLang="en-US"/>
              <a:pPr/>
              <a:t>‹#›</a:t>
            </a:fld>
            <a:endParaRPr lang="zh-TW" altLang="zh-TW"/>
          </a:p>
        </p:txBody>
      </p:sp>
    </p:spTree>
    <p:extLst>
      <p:ext uri="{BB962C8B-B14F-4D97-AF65-F5344CB8AC3E}">
        <p14:creationId xmlns:p14="http://schemas.microsoft.com/office/powerpoint/2010/main" val="25016037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標題，文字及美工圖案">
    <p:spTree>
      <p:nvGrpSpPr>
        <p:cNvPr id="1" name=""/>
        <p:cNvGrpSpPr/>
        <p:nvPr/>
      </p:nvGrpSpPr>
      <p:grpSpPr>
        <a:xfrm>
          <a:off x="0" y="0"/>
          <a:ext cx="0" cy="0"/>
          <a:chOff x="0" y="0"/>
          <a:chExt cx="0" cy="0"/>
        </a:xfrm>
      </p:grpSpPr>
      <p:sp>
        <p:nvSpPr>
          <p:cNvPr id="2" name="標題 1"/>
          <p:cNvSpPr>
            <a:spLocks noGrp="1"/>
          </p:cNvSpPr>
          <p:nvPr>
            <p:ph type="title"/>
          </p:nvPr>
        </p:nvSpPr>
        <p:spPr>
          <a:xfrm>
            <a:off x="885825" y="381000"/>
            <a:ext cx="7953375" cy="962025"/>
          </a:xfrm>
        </p:spPr>
        <p:txBody>
          <a:bodyPr/>
          <a:lstStyle/>
          <a:p>
            <a:r>
              <a:rPr lang="zh-TW" altLang="en-US" smtClean="0"/>
              <a:t>按一下以編輯母片標題樣式</a:t>
            </a:r>
            <a:endParaRPr lang="zh-TW" altLang="en-US"/>
          </a:p>
        </p:txBody>
      </p:sp>
      <p:sp>
        <p:nvSpPr>
          <p:cNvPr id="3" name="文字版面配置區 2"/>
          <p:cNvSpPr>
            <a:spLocks noGrp="1"/>
          </p:cNvSpPr>
          <p:nvPr>
            <p:ph type="body" sz="half" idx="1"/>
          </p:nvPr>
        </p:nvSpPr>
        <p:spPr>
          <a:xfrm>
            <a:off x="893763" y="1638300"/>
            <a:ext cx="3892550" cy="462915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線上圖像版面配置區 3"/>
          <p:cNvSpPr>
            <a:spLocks noGrp="1"/>
          </p:cNvSpPr>
          <p:nvPr>
            <p:ph type="clipArt" sz="half" idx="2"/>
          </p:nvPr>
        </p:nvSpPr>
        <p:spPr>
          <a:xfrm>
            <a:off x="4938713" y="1638300"/>
            <a:ext cx="3892550" cy="4629150"/>
          </a:xfrm>
        </p:spPr>
        <p:txBody>
          <a:bodyPr/>
          <a:lstStyle/>
          <a:p>
            <a:pPr lvl="0"/>
            <a:endParaRPr lang="zh-TW" altLang="en-US" noProof="0"/>
          </a:p>
        </p:txBody>
      </p:sp>
      <p:sp>
        <p:nvSpPr>
          <p:cNvPr id="5" name="日期版面配置區 4"/>
          <p:cNvSpPr>
            <a:spLocks noGrp="1"/>
          </p:cNvSpPr>
          <p:nvPr>
            <p:ph type="dt" sz="half" idx="10"/>
          </p:nvPr>
        </p:nvSpPr>
        <p:spPr>
          <a:xfrm>
            <a:off x="838200" y="6400800"/>
            <a:ext cx="1905000" cy="457200"/>
          </a:xfrm>
          <a:prstGeom prst="rect">
            <a:avLst/>
          </a:prstGeom>
        </p:spPr>
        <p:txBody>
          <a:bodyPr vert="horz" wrap="square" lIns="91440" tIns="45720" rIns="91440" bIns="45720" numCol="1" anchor="t" anchorCtr="0" compatLnSpc="1">
            <a:prstTxWarp prst="textNoShape">
              <a:avLst/>
            </a:prstTxWarp>
          </a:bodyPr>
          <a:lstStyle>
            <a:lvl1pPr eaLnBrk="0" hangingPunct="0">
              <a:defRPr kumimoji="0">
                <a:ea typeface="標楷體" panose="03000509000000000000" pitchFamily="65" charset="-120"/>
              </a:defRPr>
            </a:lvl1pPr>
          </a:lstStyle>
          <a:p>
            <a:endParaRPr lang="en-US" altLang="zh-TW"/>
          </a:p>
        </p:txBody>
      </p:sp>
      <p:sp>
        <p:nvSpPr>
          <p:cNvPr id="6" name="頁尾版面配置區 5"/>
          <p:cNvSpPr>
            <a:spLocks noGrp="1"/>
          </p:cNvSpPr>
          <p:nvPr>
            <p:ph type="ftr" sz="quarter" idx="11"/>
          </p:nvPr>
        </p:nvSpPr>
        <p:spPr>
          <a:xfrm>
            <a:off x="3429000" y="6400800"/>
            <a:ext cx="2895600" cy="457200"/>
          </a:xfrm>
        </p:spPr>
        <p:txBody>
          <a:bodyPr/>
          <a:lstStyle>
            <a:lvl1pPr>
              <a:defRPr/>
            </a:lvl1pPr>
          </a:lstStyle>
          <a:p>
            <a:endParaRPr lang="en-US" altLang="zh-TW"/>
          </a:p>
        </p:txBody>
      </p:sp>
      <p:sp>
        <p:nvSpPr>
          <p:cNvPr id="7" name="投影片編號版面配置區 6"/>
          <p:cNvSpPr>
            <a:spLocks noGrp="1"/>
          </p:cNvSpPr>
          <p:nvPr>
            <p:ph type="sldNum" sz="quarter" idx="12"/>
          </p:nvPr>
        </p:nvSpPr>
        <p:spPr>
          <a:xfrm>
            <a:off x="7010400" y="6400800"/>
            <a:ext cx="1905000" cy="457200"/>
          </a:xfrm>
        </p:spPr>
        <p:txBody>
          <a:bodyPr/>
          <a:lstStyle>
            <a:lvl1pPr>
              <a:defRPr/>
            </a:lvl1pPr>
          </a:lstStyle>
          <a:p>
            <a:fld id="{EED10BB3-AF5C-43AB-A1E2-93EE963D6810}" type="slidenum">
              <a:rPr lang="zh-TW" altLang="en-US"/>
              <a:pPr/>
              <a:t>‹#›</a:t>
            </a:fld>
            <a:endParaRPr lang="en-US" altLang="zh-TW"/>
          </a:p>
        </p:txBody>
      </p:sp>
    </p:spTree>
    <p:extLst>
      <p:ext uri="{BB962C8B-B14F-4D97-AF65-F5344CB8AC3E}">
        <p14:creationId xmlns:p14="http://schemas.microsoft.com/office/powerpoint/2010/main" val="2028307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lvl1pPr>
              <a:spcBef>
                <a:spcPts val="300"/>
              </a:spcBef>
              <a:defRPr/>
            </a:lvl1pPr>
            <a:lvl2pPr>
              <a:spcBef>
                <a:spcPts val="300"/>
              </a:spcBef>
              <a:defRPr/>
            </a:lvl2pPr>
            <a:lvl3pPr>
              <a:spcBef>
                <a:spcPts val="300"/>
              </a:spcBef>
              <a:defRPr/>
            </a:lvl3pPr>
            <a:lvl4pPr>
              <a:spcBef>
                <a:spcPts val="300"/>
              </a:spcBef>
              <a:defRPr/>
            </a:lvl4pPr>
            <a:lvl5pPr>
              <a:spcBef>
                <a:spcPts val="300"/>
              </a:spcBef>
              <a:defRPr/>
            </a:lvl5p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zh-TW" altLang="en-US" dirty="0"/>
          </a:p>
        </p:txBody>
      </p:sp>
      <p:sp>
        <p:nvSpPr>
          <p:cNvPr id="4" name="Rectangle 5"/>
          <p:cNvSpPr>
            <a:spLocks noGrp="1" noChangeArrowheads="1"/>
          </p:cNvSpPr>
          <p:nvPr>
            <p:ph type="ftr" sz="quarter" idx="10"/>
          </p:nvPr>
        </p:nvSpPr>
        <p:spPr>
          <a:ln/>
        </p:spPr>
        <p:txBody>
          <a:bodyPr/>
          <a:lstStyle>
            <a:lvl1pPr>
              <a:defRPr/>
            </a:lvl1pPr>
          </a:lstStyle>
          <a:p>
            <a:endParaRPr lang="en-US" altLang="zh-TW"/>
          </a:p>
        </p:txBody>
      </p:sp>
      <p:sp>
        <p:nvSpPr>
          <p:cNvPr id="5" name="Rectangle 6"/>
          <p:cNvSpPr>
            <a:spLocks noGrp="1" noChangeArrowheads="1"/>
          </p:cNvSpPr>
          <p:nvPr>
            <p:ph type="sldNum" sz="quarter" idx="11"/>
          </p:nvPr>
        </p:nvSpPr>
        <p:spPr>
          <a:ln/>
        </p:spPr>
        <p:txBody>
          <a:bodyPr/>
          <a:lstStyle>
            <a:lvl1pPr>
              <a:defRPr/>
            </a:lvl1pPr>
          </a:lstStyle>
          <a:p>
            <a:fld id="{0EF8A0A4-1A2F-4B89-B3C7-02C31CE3A532}" type="slidenum">
              <a:rPr lang="zh-TW" altLang="en-US"/>
              <a:pPr/>
              <a:t>‹#›</a:t>
            </a:fld>
            <a:endParaRPr lang="zh-TW" altLang="zh-TW"/>
          </a:p>
        </p:txBody>
      </p:sp>
    </p:spTree>
    <p:extLst>
      <p:ext uri="{BB962C8B-B14F-4D97-AF65-F5344CB8AC3E}">
        <p14:creationId xmlns:p14="http://schemas.microsoft.com/office/powerpoint/2010/main" val="2138177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623888" y="1709738"/>
            <a:ext cx="7886700" cy="2852737"/>
          </a:xfrm>
        </p:spPr>
        <p:txBody>
          <a:bodyPr/>
          <a:lstStyle>
            <a:lvl1pPr>
              <a:defRPr sz="6000"/>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TW" altLang="en-US" smtClean="0"/>
              <a:t>按一下以編輯母片文字樣式</a:t>
            </a:r>
          </a:p>
        </p:txBody>
      </p:sp>
      <p:sp>
        <p:nvSpPr>
          <p:cNvPr id="4" name="Rectangle 5"/>
          <p:cNvSpPr>
            <a:spLocks noGrp="1" noChangeArrowheads="1"/>
          </p:cNvSpPr>
          <p:nvPr>
            <p:ph type="ftr" sz="quarter" idx="10"/>
          </p:nvPr>
        </p:nvSpPr>
        <p:spPr>
          <a:ln/>
        </p:spPr>
        <p:txBody>
          <a:bodyPr/>
          <a:lstStyle>
            <a:lvl1pPr>
              <a:defRPr/>
            </a:lvl1pPr>
          </a:lstStyle>
          <a:p>
            <a:endParaRPr lang="en-US" altLang="zh-TW"/>
          </a:p>
        </p:txBody>
      </p:sp>
      <p:sp>
        <p:nvSpPr>
          <p:cNvPr id="5" name="Rectangle 6"/>
          <p:cNvSpPr>
            <a:spLocks noGrp="1" noChangeArrowheads="1"/>
          </p:cNvSpPr>
          <p:nvPr>
            <p:ph type="sldNum" sz="quarter" idx="11"/>
          </p:nvPr>
        </p:nvSpPr>
        <p:spPr>
          <a:ln/>
        </p:spPr>
        <p:txBody>
          <a:bodyPr/>
          <a:lstStyle>
            <a:lvl1pPr>
              <a:defRPr/>
            </a:lvl1pPr>
          </a:lstStyle>
          <a:p>
            <a:fld id="{C218C6F5-E875-4294-983F-0C98D29C71E2}" type="slidenum">
              <a:rPr lang="zh-TW" altLang="en-US"/>
              <a:pPr/>
              <a:t>‹#›</a:t>
            </a:fld>
            <a:endParaRPr lang="zh-TW" altLang="zh-TW"/>
          </a:p>
        </p:txBody>
      </p:sp>
    </p:spTree>
    <p:extLst>
      <p:ext uri="{BB962C8B-B14F-4D97-AF65-F5344CB8AC3E}">
        <p14:creationId xmlns:p14="http://schemas.microsoft.com/office/powerpoint/2010/main" val="888553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25450" y="1125538"/>
            <a:ext cx="4013200" cy="4967287"/>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591050" y="1125538"/>
            <a:ext cx="4013200" cy="4967287"/>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5"/>
          <p:cNvSpPr>
            <a:spLocks noGrp="1" noChangeArrowheads="1"/>
          </p:cNvSpPr>
          <p:nvPr>
            <p:ph type="ftr" sz="quarter" idx="10"/>
          </p:nvPr>
        </p:nvSpPr>
        <p:spPr>
          <a:ln/>
        </p:spPr>
        <p:txBody>
          <a:bodyPr/>
          <a:lstStyle>
            <a:lvl1pPr>
              <a:defRPr/>
            </a:lvl1pPr>
          </a:lstStyle>
          <a:p>
            <a:endParaRPr lang="en-US" altLang="zh-TW"/>
          </a:p>
        </p:txBody>
      </p:sp>
      <p:sp>
        <p:nvSpPr>
          <p:cNvPr id="6" name="Rectangle 6"/>
          <p:cNvSpPr>
            <a:spLocks noGrp="1" noChangeArrowheads="1"/>
          </p:cNvSpPr>
          <p:nvPr>
            <p:ph type="sldNum" sz="quarter" idx="11"/>
          </p:nvPr>
        </p:nvSpPr>
        <p:spPr>
          <a:ln/>
        </p:spPr>
        <p:txBody>
          <a:bodyPr/>
          <a:lstStyle>
            <a:lvl1pPr>
              <a:defRPr/>
            </a:lvl1pPr>
          </a:lstStyle>
          <a:p>
            <a:fld id="{717B092A-BDAC-4842-B150-2BA3BE831A2E}" type="slidenum">
              <a:rPr lang="zh-TW" altLang="en-US"/>
              <a:pPr/>
              <a:t>‹#›</a:t>
            </a:fld>
            <a:endParaRPr lang="zh-TW" altLang="zh-TW"/>
          </a:p>
        </p:txBody>
      </p:sp>
    </p:spTree>
    <p:extLst>
      <p:ext uri="{BB962C8B-B14F-4D97-AF65-F5344CB8AC3E}">
        <p14:creationId xmlns:p14="http://schemas.microsoft.com/office/powerpoint/2010/main" val="1911140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30238" y="365125"/>
            <a:ext cx="7886700" cy="1325563"/>
          </a:xfrm>
        </p:spPr>
        <p:txBody>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630238" y="2505075"/>
            <a:ext cx="3868737"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29150" y="2505075"/>
            <a:ext cx="3887788"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Rectangle 5"/>
          <p:cNvSpPr>
            <a:spLocks noGrp="1" noChangeArrowheads="1"/>
          </p:cNvSpPr>
          <p:nvPr>
            <p:ph type="ftr" sz="quarter" idx="10"/>
          </p:nvPr>
        </p:nvSpPr>
        <p:spPr>
          <a:ln/>
        </p:spPr>
        <p:txBody>
          <a:bodyPr/>
          <a:lstStyle>
            <a:lvl1pPr>
              <a:defRPr/>
            </a:lvl1pPr>
          </a:lstStyle>
          <a:p>
            <a:endParaRPr lang="en-US" altLang="zh-TW"/>
          </a:p>
        </p:txBody>
      </p:sp>
      <p:sp>
        <p:nvSpPr>
          <p:cNvPr id="8" name="Rectangle 6"/>
          <p:cNvSpPr>
            <a:spLocks noGrp="1" noChangeArrowheads="1"/>
          </p:cNvSpPr>
          <p:nvPr>
            <p:ph type="sldNum" sz="quarter" idx="11"/>
          </p:nvPr>
        </p:nvSpPr>
        <p:spPr>
          <a:ln/>
        </p:spPr>
        <p:txBody>
          <a:bodyPr/>
          <a:lstStyle>
            <a:lvl1pPr>
              <a:defRPr/>
            </a:lvl1pPr>
          </a:lstStyle>
          <a:p>
            <a:fld id="{02F206AD-E6B4-4380-9510-9262C6BAD3AB}" type="slidenum">
              <a:rPr lang="zh-TW" altLang="en-US"/>
              <a:pPr/>
              <a:t>‹#›</a:t>
            </a:fld>
            <a:endParaRPr lang="zh-TW" altLang="zh-TW"/>
          </a:p>
        </p:txBody>
      </p:sp>
    </p:spTree>
    <p:extLst>
      <p:ext uri="{BB962C8B-B14F-4D97-AF65-F5344CB8AC3E}">
        <p14:creationId xmlns:p14="http://schemas.microsoft.com/office/powerpoint/2010/main" val="4044420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Rectangle 5"/>
          <p:cNvSpPr>
            <a:spLocks noGrp="1" noChangeArrowheads="1"/>
          </p:cNvSpPr>
          <p:nvPr>
            <p:ph type="ftr" sz="quarter" idx="10"/>
          </p:nvPr>
        </p:nvSpPr>
        <p:spPr>
          <a:ln/>
        </p:spPr>
        <p:txBody>
          <a:bodyPr/>
          <a:lstStyle>
            <a:lvl1pPr>
              <a:defRPr/>
            </a:lvl1pPr>
          </a:lstStyle>
          <a:p>
            <a:endParaRPr lang="en-US" altLang="zh-TW"/>
          </a:p>
        </p:txBody>
      </p:sp>
      <p:sp>
        <p:nvSpPr>
          <p:cNvPr id="4" name="Rectangle 6"/>
          <p:cNvSpPr>
            <a:spLocks noGrp="1" noChangeArrowheads="1"/>
          </p:cNvSpPr>
          <p:nvPr>
            <p:ph type="sldNum" sz="quarter" idx="11"/>
          </p:nvPr>
        </p:nvSpPr>
        <p:spPr>
          <a:ln/>
        </p:spPr>
        <p:txBody>
          <a:bodyPr/>
          <a:lstStyle>
            <a:lvl1pPr>
              <a:defRPr/>
            </a:lvl1pPr>
          </a:lstStyle>
          <a:p>
            <a:fld id="{27E26518-2301-4288-8958-BDA5B1B754F8}" type="slidenum">
              <a:rPr lang="zh-TW" altLang="en-US"/>
              <a:pPr/>
              <a:t>‹#›</a:t>
            </a:fld>
            <a:endParaRPr lang="zh-TW" altLang="zh-TW"/>
          </a:p>
        </p:txBody>
      </p:sp>
    </p:spTree>
    <p:extLst>
      <p:ext uri="{BB962C8B-B14F-4D97-AF65-F5344CB8AC3E}">
        <p14:creationId xmlns:p14="http://schemas.microsoft.com/office/powerpoint/2010/main" val="819582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endParaRPr lang="en-US" altLang="zh-TW"/>
          </a:p>
        </p:txBody>
      </p:sp>
      <p:sp>
        <p:nvSpPr>
          <p:cNvPr id="3" name="Rectangle 6"/>
          <p:cNvSpPr>
            <a:spLocks noGrp="1" noChangeArrowheads="1"/>
          </p:cNvSpPr>
          <p:nvPr>
            <p:ph type="sldNum" sz="quarter" idx="11"/>
          </p:nvPr>
        </p:nvSpPr>
        <p:spPr>
          <a:ln/>
        </p:spPr>
        <p:txBody>
          <a:bodyPr/>
          <a:lstStyle>
            <a:lvl1pPr>
              <a:defRPr/>
            </a:lvl1pPr>
          </a:lstStyle>
          <a:p>
            <a:fld id="{A28F8FC3-5E9A-4038-B5A8-66BD6BC00F38}" type="slidenum">
              <a:rPr lang="zh-TW" altLang="en-US"/>
              <a:pPr/>
              <a:t>‹#›</a:t>
            </a:fld>
            <a:endParaRPr lang="zh-TW" altLang="zh-TW"/>
          </a:p>
        </p:txBody>
      </p:sp>
    </p:spTree>
    <p:extLst>
      <p:ext uri="{BB962C8B-B14F-4D97-AF65-F5344CB8AC3E}">
        <p14:creationId xmlns:p14="http://schemas.microsoft.com/office/powerpoint/2010/main" val="3682720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lstStyle>
            <a:lvl1pPr>
              <a:defRPr sz="3200"/>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Rectangle 5"/>
          <p:cNvSpPr>
            <a:spLocks noGrp="1" noChangeArrowheads="1"/>
          </p:cNvSpPr>
          <p:nvPr>
            <p:ph type="ftr" sz="quarter" idx="10"/>
          </p:nvPr>
        </p:nvSpPr>
        <p:spPr>
          <a:ln/>
        </p:spPr>
        <p:txBody>
          <a:bodyPr/>
          <a:lstStyle>
            <a:lvl1pPr>
              <a:defRPr/>
            </a:lvl1pPr>
          </a:lstStyle>
          <a:p>
            <a:endParaRPr lang="en-US" altLang="zh-TW"/>
          </a:p>
        </p:txBody>
      </p:sp>
      <p:sp>
        <p:nvSpPr>
          <p:cNvPr id="6" name="Rectangle 6"/>
          <p:cNvSpPr>
            <a:spLocks noGrp="1" noChangeArrowheads="1"/>
          </p:cNvSpPr>
          <p:nvPr>
            <p:ph type="sldNum" sz="quarter" idx="11"/>
          </p:nvPr>
        </p:nvSpPr>
        <p:spPr>
          <a:ln/>
        </p:spPr>
        <p:txBody>
          <a:bodyPr/>
          <a:lstStyle>
            <a:lvl1pPr>
              <a:defRPr/>
            </a:lvl1pPr>
          </a:lstStyle>
          <a:p>
            <a:fld id="{BDCD4846-DA3B-40DF-B5CF-8C74617F3C43}" type="slidenum">
              <a:rPr lang="zh-TW" altLang="en-US"/>
              <a:pPr/>
              <a:t>‹#›</a:t>
            </a:fld>
            <a:endParaRPr lang="zh-TW" altLang="zh-TW"/>
          </a:p>
        </p:txBody>
      </p:sp>
    </p:spTree>
    <p:extLst>
      <p:ext uri="{BB962C8B-B14F-4D97-AF65-F5344CB8AC3E}">
        <p14:creationId xmlns:p14="http://schemas.microsoft.com/office/powerpoint/2010/main" val="3641586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lstStyle>
            <a:lvl1pPr>
              <a:defRPr sz="3200"/>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Rectangle 5"/>
          <p:cNvSpPr>
            <a:spLocks noGrp="1" noChangeArrowheads="1"/>
          </p:cNvSpPr>
          <p:nvPr>
            <p:ph type="ftr" sz="quarter" idx="10"/>
          </p:nvPr>
        </p:nvSpPr>
        <p:spPr>
          <a:ln/>
        </p:spPr>
        <p:txBody>
          <a:bodyPr/>
          <a:lstStyle>
            <a:lvl1pPr>
              <a:defRPr/>
            </a:lvl1pPr>
          </a:lstStyle>
          <a:p>
            <a:endParaRPr lang="en-US" altLang="zh-TW"/>
          </a:p>
        </p:txBody>
      </p:sp>
      <p:sp>
        <p:nvSpPr>
          <p:cNvPr id="6" name="Rectangle 6"/>
          <p:cNvSpPr>
            <a:spLocks noGrp="1" noChangeArrowheads="1"/>
          </p:cNvSpPr>
          <p:nvPr>
            <p:ph type="sldNum" sz="quarter" idx="11"/>
          </p:nvPr>
        </p:nvSpPr>
        <p:spPr>
          <a:ln/>
        </p:spPr>
        <p:txBody>
          <a:bodyPr/>
          <a:lstStyle>
            <a:lvl1pPr>
              <a:defRPr/>
            </a:lvl1pPr>
          </a:lstStyle>
          <a:p>
            <a:fld id="{228FEB29-1780-42CD-B804-8F89355597EA}" type="slidenum">
              <a:rPr lang="zh-TW" altLang="en-US"/>
              <a:pPr/>
              <a:t>‹#›</a:t>
            </a:fld>
            <a:endParaRPr lang="zh-TW" altLang="zh-TW"/>
          </a:p>
        </p:txBody>
      </p:sp>
    </p:spTree>
    <p:extLst>
      <p:ext uri="{BB962C8B-B14F-4D97-AF65-F5344CB8AC3E}">
        <p14:creationId xmlns:p14="http://schemas.microsoft.com/office/powerpoint/2010/main" val="3002217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06" name="Rectangle 10"/>
          <p:cNvSpPr>
            <a:spLocks noChangeArrowheads="1"/>
          </p:cNvSpPr>
          <p:nvPr userDrawn="1"/>
        </p:nvSpPr>
        <p:spPr bwMode="auto">
          <a:xfrm>
            <a:off x="0" y="6138863"/>
            <a:ext cx="9144000" cy="719137"/>
          </a:xfrm>
          <a:prstGeom prst="rect">
            <a:avLst/>
          </a:prstGeom>
          <a:solidFill>
            <a:srgbClr val="7F1084"/>
          </a:solidFill>
          <a:ln>
            <a:noFill/>
          </a:ln>
          <a:effectLst/>
          <a:extLst/>
        </p:spPr>
        <p:txBody>
          <a:bodyPr wrap="none" anchor="ctr"/>
          <a:lstStyle/>
          <a:p>
            <a:pPr>
              <a:defRPr/>
            </a:pPr>
            <a:endParaRPr lang="zh-TW" altLang="en-US">
              <a:latin typeface="Calibri" pitchFamily="34" charset="0"/>
            </a:endParaRPr>
          </a:p>
        </p:txBody>
      </p:sp>
      <p:pic>
        <p:nvPicPr>
          <p:cNvPr id="124931" name="Picture 11" descr="清大LOGO(鳥)"/>
          <p:cNvPicPr>
            <a:picLocks noChangeAspect="1" noChangeArrowheads="1"/>
          </p:cNvPicPr>
          <p:nvPr userDrawn="1"/>
        </p:nvPicPr>
        <p:blipFill>
          <a:blip r:embed="rId14" cstate="print">
            <a:lum bright="70000" contrast="-70000"/>
            <a:extLst>
              <a:ext uri="{28A0092B-C50C-407E-A947-70E740481C1C}">
                <a14:useLocalDpi xmlns:a14="http://schemas.microsoft.com/office/drawing/2010/main" val="0"/>
              </a:ext>
            </a:extLst>
          </a:blip>
          <a:srcRect/>
          <a:stretch>
            <a:fillRect/>
          </a:stretch>
        </p:blipFill>
        <p:spPr bwMode="auto">
          <a:xfrm>
            <a:off x="0" y="30163"/>
            <a:ext cx="1619250" cy="8064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24932" name="Rectangle 2"/>
          <p:cNvSpPr>
            <a:spLocks noGrp="1" noChangeArrowheads="1"/>
          </p:cNvSpPr>
          <p:nvPr>
            <p:ph type="title"/>
          </p:nvPr>
        </p:nvSpPr>
        <p:spPr bwMode="auto">
          <a:xfrm>
            <a:off x="406400" y="228600"/>
            <a:ext cx="8204200" cy="6794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zh-TW" smtClean="0"/>
              <a:t>Click to edit Master title style</a:t>
            </a:r>
          </a:p>
        </p:txBody>
      </p:sp>
      <p:sp>
        <p:nvSpPr>
          <p:cNvPr id="124933" name="Rectangle 3"/>
          <p:cNvSpPr>
            <a:spLocks noGrp="1" noChangeArrowheads="1"/>
          </p:cNvSpPr>
          <p:nvPr>
            <p:ph type="body" idx="1"/>
          </p:nvPr>
        </p:nvSpPr>
        <p:spPr bwMode="auto">
          <a:xfrm>
            <a:off x="425450" y="1035050"/>
            <a:ext cx="8178800" cy="50577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p>
        </p:txBody>
      </p:sp>
      <p:sp>
        <p:nvSpPr>
          <p:cNvPr id="2053" name="Rectangle 5"/>
          <p:cNvSpPr>
            <a:spLocks noGrp="1" noChangeArrowheads="1"/>
          </p:cNvSpPr>
          <p:nvPr>
            <p:ph type="ftr" sz="quarter" idx="3"/>
          </p:nvPr>
        </p:nvSpPr>
        <p:spPr bwMode="auto">
          <a:xfrm>
            <a:off x="3124200" y="6229350"/>
            <a:ext cx="2895600" cy="457200"/>
          </a:xfrm>
          <a:prstGeom prst="rect">
            <a:avLst/>
          </a:prstGeom>
          <a:noFill/>
          <a:ln>
            <a:noFill/>
          </a:ln>
          <a:extLst/>
        </p:spPr>
        <p:txBody>
          <a:bodyPr vert="horz" wrap="square" lIns="91440" tIns="45720" rIns="91440" bIns="45720" numCol="1" anchor="b" anchorCtr="0" compatLnSpc="1">
            <a:prstTxWarp prst="textNoShape">
              <a:avLst/>
            </a:prstTxWarp>
          </a:bodyPr>
          <a:lstStyle>
            <a:lvl1pPr algn="ctr" eaLnBrk="0" hangingPunct="0">
              <a:spcBef>
                <a:spcPct val="50000"/>
              </a:spcBef>
              <a:defRPr kumimoji="0" sz="1400">
                <a:solidFill>
                  <a:schemeClr val="bg2"/>
                </a:solidFill>
                <a:latin typeface="Arial" panose="020B0604020202020204" pitchFamily="34" charset="0"/>
              </a:defRPr>
            </a:lvl1pPr>
          </a:lstStyle>
          <a:p>
            <a:endParaRPr lang="en-US" altLang="zh-TW"/>
          </a:p>
        </p:txBody>
      </p:sp>
      <p:sp>
        <p:nvSpPr>
          <p:cNvPr id="2054" name="Rectangle 6"/>
          <p:cNvSpPr>
            <a:spLocks noGrp="1" noChangeArrowheads="1"/>
          </p:cNvSpPr>
          <p:nvPr>
            <p:ph type="sldNum" sz="quarter" idx="4"/>
          </p:nvPr>
        </p:nvSpPr>
        <p:spPr bwMode="auto">
          <a:xfrm>
            <a:off x="6731000" y="6229350"/>
            <a:ext cx="1905000" cy="457200"/>
          </a:xfrm>
          <a:prstGeom prst="rect">
            <a:avLst/>
          </a:prstGeom>
          <a:noFill/>
          <a:ln>
            <a:noFill/>
          </a:ln>
          <a:extLst/>
        </p:spPr>
        <p:txBody>
          <a:bodyPr vert="horz" wrap="square" lIns="91440" tIns="45720" rIns="91440" bIns="45720" numCol="1" anchor="b" anchorCtr="0" compatLnSpc="1">
            <a:prstTxWarp prst="textNoShape">
              <a:avLst/>
            </a:prstTxWarp>
          </a:bodyPr>
          <a:lstStyle>
            <a:lvl1pPr algn="r" eaLnBrk="0" hangingPunct="0">
              <a:spcBef>
                <a:spcPct val="50000"/>
              </a:spcBef>
              <a:defRPr kumimoji="0" sz="1400">
                <a:solidFill>
                  <a:schemeClr val="bg1"/>
                </a:solidFill>
                <a:latin typeface="Arial" panose="020B0604020202020204" pitchFamily="34" charset="0"/>
              </a:defRPr>
            </a:lvl1pPr>
          </a:lstStyle>
          <a:p>
            <a:fld id="{00019357-62ED-46DA-9758-0BDF6BF309D1}" type="slidenum">
              <a:rPr lang="zh-TW" altLang="en-US"/>
              <a:pPr/>
              <a:t>‹#›</a:t>
            </a:fld>
            <a:endParaRPr lang="zh-TW" altLang="zh-TW"/>
          </a:p>
        </p:txBody>
      </p:sp>
      <p:sp>
        <p:nvSpPr>
          <p:cNvPr id="4105" name="Rectangle 9"/>
          <p:cNvSpPr>
            <a:spLocks noChangeArrowheads="1"/>
          </p:cNvSpPr>
          <p:nvPr userDrawn="1"/>
        </p:nvSpPr>
        <p:spPr bwMode="auto">
          <a:xfrm>
            <a:off x="0" y="908050"/>
            <a:ext cx="9144000" cy="144463"/>
          </a:xfrm>
          <a:prstGeom prst="rect">
            <a:avLst/>
          </a:prstGeom>
          <a:solidFill>
            <a:srgbClr val="7F1084"/>
          </a:solidFill>
          <a:ln>
            <a:noFill/>
          </a:ln>
          <a:effectLst/>
          <a:extLst/>
        </p:spPr>
        <p:txBody>
          <a:bodyPr wrap="none" anchor="ctr"/>
          <a:lstStyle/>
          <a:p>
            <a:pPr>
              <a:defRPr/>
            </a:pPr>
            <a:endParaRPr lang="zh-TW" altLang="en-US">
              <a:latin typeface="Calibri" pitchFamily="34" charset="0"/>
            </a:endParaRPr>
          </a:p>
        </p:txBody>
      </p:sp>
      <p:pic>
        <p:nvPicPr>
          <p:cNvPr id="124937" name="Picture 14" descr="清大書法字 "/>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755650" y="6210300"/>
            <a:ext cx="2087563" cy="323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111" name="Text Box 15"/>
          <p:cNvSpPr txBox="1">
            <a:spLocks noChangeArrowheads="1"/>
          </p:cNvSpPr>
          <p:nvPr userDrawn="1"/>
        </p:nvSpPr>
        <p:spPr bwMode="auto">
          <a:xfrm>
            <a:off x="682625" y="6553200"/>
            <a:ext cx="2520950" cy="304800"/>
          </a:xfrm>
          <a:prstGeom prst="rect">
            <a:avLst/>
          </a:prstGeom>
          <a:noFill/>
          <a:ln w="15875">
            <a:noFill/>
            <a:miter lim="800000"/>
            <a:headEnd/>
            <a:tailEnd/>
          </a:ln>
          <a:effectLst>
            <a:prstShdw prst="shdw18" dist="17961" dir="13500000">
              <a:schemeClr val="accent1">
                <a:gamma/>
                <a:shade val="60000"/>
                <a:invGamma/>
              </a:schemeClr>
            </a:prstShdw>
          </a:effectLst>
        </p:spPr>
        <p:txBody>
          <a:bodyPr wrap="none">
            <a:spAutoFit/>
          </a:bodyPr>
          <a:lstStyle/>
          <a:p>
            <a:pPr>
              <a:defRPr/>
            </a:pPr>
            <a:r>
              <a:rPr lang="en-US" altLang="zh-TW" sz="1400">
                <a:solidFill>
                  <a:schemeClr val="bg1"/>
                </a:solidFill>
                <a:latin typeface="Arial" pitchFamily="34" charset="0"/>
              </a:rPr>
              <a:t>National Tsing Hua University</a:t>
            </a:r>
          </a:p>
        </p:txBody>
      </p:sp>
      <p:pic>
        <p:nvPicPr>
          <p:cNvPr id="124939" name="Picture 13" descr="清大LOGO(圓)"/>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a:stretch>
            <a:fillRect/>
          </a:stretch>
        </p:blipFill>
        <p:spPr bwMode="auto">
          <a:xfrm>
            <a:off x="0" y="6181725"/>
            <a:ext cx="684213" cy="676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4" r:id="rId1"/>
    <p:sldLayoutId id="2147483663" r:id="rId2"/>
    <p:sldLayoutId id="2147483662" r:id="rId3"/>
    <p:sldLayoutId id="2147483661" r:id="rId4"/>
    <p:sldLayoutId id="2147483660" r:id="rId5"/>
    <p:sldLayoutId id="2147483659" r:id="rId6"/>
    <p:sldLayoutId id="2147483658" r:id="rId7"/>
    <p:sldLayoutId id="2147483657" r:id="rId8"/>
    <p:sldLayoutId id="2147483656" r:id="rId9"/>
    <p:sldLayoutId id="2147483655" r:id="rId10"/>
    <p:sldLayoutId id="2147483654" r:id="rId11"/>
    <p:sldLayoutId id="2147483667" r:id="rId12"/>
  </p:sldLayoutIdLst>
  <p:hf hdr="0" ftr="0" dt="0"/>
  <p:txStyles>
    <p:titleStyle>
      <a:lvl1pPr algn="l" rtl="0" eaLnBrk="0" fontAlgn="base" hangingPunct="0">
        <a:lnSpc>
          <a:spcPct val="85000"/>
        </a:lnSpc>
        <a:spcBef>
          <a:spcPct val="0"/>
        </a:spcBef>
        <a:spcAft>
          <a:spcPct val="0"/>
        </a:spcAft>
        <a:defRPr kumimoji="1" sz="3600" b="1" kern="1200">
          <a:solidFill>
            <a:schemeClr val="tx1"/>
          </a:solidFill>
          <a:latin typeface="+mj-lt"/>
          <a:ea typeface="+mj-ea"/>
          <a:cs typeface="+mj-cs"/>
        </a:defRPr>
      </a:lvl1pPr>
      <a:lvl2pPr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2pPr>
      <a:lvl3pPr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3pPr>
      <a:lvl4pPr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4pPr>
      <a:lvl5pPr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5pPr>
      <a:lvl6pPr marL="457200"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6pPr>
      <a:lvl7pPr marL="914400"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7pPr>
      <a:lvl8pPr marL="1371600"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8pPr>
      <a:lvl9pPr marL="1828800" algn="l" rtl="0" eaLnBrk="0" fontAlgn="base" hangingPunct="0">
        <a:lnSpc>
          <a:spcPct val="85000"/>
        </a:lnSpc>
        <a:spcBef>
          <a:spcPct val="0"/>
        </a:spcBef>
        <a:spcAft>
          <a:spcPct val="0"/>
        </a:spcAft>
        <a:defRPr kumimoji="1" sz="3600" b="1">
          <a:solidFill>
            <a:schemeClr val="tx1"/>
          </a:solidFill>
          <a:latin typeface="Calibri" panose="020F0502020204030204" pitchFamily="34" charset="0"/>
          <a:ea typeface="標楷體" panose="03000509000000000000" pitchFamily="65" charset="-120"/>
        </a:defRPr>
      </a:lvl9pPr>
    </p:titleStyle>
    <p:bodyStyle>
      <a:lvl1pPr marL="342900" indent="-342900" algn="l" rtl="0" eaLnBrk="0" fontAlgn="base" hangingPunct="0">
        <a:spcBef>
          <a:spcPct val="20000"/>
        </a:spcBef>
        <a:spcAft>
          <a:spcPct val="0"/>
        </a:spcAft>
        <a:buClr>
          <a:srgbClr val="0000FF"/>
        </a:buClr>
        <a:buChar char="•"/>
        <a:defRPr kumimoji="1" sz="28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0000FF"/>
        </a:buClr>
        <a:buFont typeface="Symbol" panose="05050102010706020507" pitchFamily="18" charset="2"/>
        <a:buChar char="-"/>
        <a:defRPr kumimoji="1" sz="24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0000FF"/>
        </a:buClr>
        <a:buChar char="•"/>
        <a:defRPr kumimoji="1" sz="2200" kern="1200">
          <a:solidFill>
            <a:schemeClr val="tx1"/>
          </a:solidFill>
          <a:latin typeface="+mn-lt"/>
          <a:ea typeface="+mn-ea"/>
          <a:cs typeface="+mn-cs"/>
        </a:defRPr>
      </a:lvl3pPr>
      <a:lvl4pPr marL="1562100" indent="-228600" algn="l" rtl="0" eaLnBrk="0" fontAlgn="base" hangingPunct="0">
        <a:spcBef>
          <a:spcPct val="20000"/>
        </a:spcBef>
        <a:spcAft>
          <a:spcPct val="0"/>
        </a:spcAft>
        <a:buClr>
          <a:srgbClr val="0000FF"/>
        </a:buClr>
        <a:buFont typeface="Wingdings" panose="05000000000000000000" pitchFamily="2" charset="2"/>
        <a:buChar char="­"/>
        <a:defRPr kumimoji="1" sz="2000" kern="1200">
          <a:solidFill>
            <a:schemeClr val="tx1"/>
          </a:solidFill>
          <a:latin typeface="+mn-lt"/>
          <a:ea typeface="+mn-ea"/>
          <a:cs typeface="+mn-cs"/>
        </a:defRPr>
      </a:lvl4pPr>
      <a:lvl5pPr marL="1981200" indent="-228600" algn="l" rtl="0" eaLnBrk="0" fontAlgn="base" hangingPunct="0">
        <a:spcBef>
          <a:spcPct val="20000"/>
        </a:spcBef>
        <a:spcAft>
          <a:spcPct val="0"/>
        </a:spcAft>
        <a:buClr>
          <a:srgbClr val="0000FF"/>
        </a:buClr>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0986" name="Rectangle 10"/>
          <p:cNvSpPr>
            <a:spLocks noGrp="1" noChangeArrowheads="1"/>
          </p:cNvSpPr>
          <p:nvPr>
            <p:ph type="ctrTitle"/>
          </p:nvPr>
        </p:nvSpPr>
        <p:spPr>
          <a:xfrm>
            <a:off x="685800" y="1628800"/>
            <a:ext cx="7772400" cy="1470025"/>
          </a:xfrm>
        </p:spPr>
        <p:txBody>
          <a:bodyPr/>
          <a:lstStyle/>
          <a:p>
            <a:pPr>
              <a:defRPr/>
            </a:pPr>
            <a:r>
              <a:rPr lang="en-US" altLang="zh-TW" sz="3200" dirty="0">
                <a:solidFill>
                  <a:srgbClr val="0000FF"/>
                </a:solidFill>
              </a:rPr>
              <a:t>CS5102 High Performance Computer </a:t>
            </a:r>
            <a:r>
              <a:rPr lang="en-US" altLang="zh-TW" sz="3200" dirty="0" smtClean="0">
                <a:solidFill>
                  <a:srgbClr val="0000FF"/>
                </a:solidFill>
              </a:rPr>
              <a:t>Systems</a:t>
            </a:r>
            <a:r>
              <a:rPr lang="en-US" altLang="zh-TW" sz="3200" dirty="0" smtClean="0">
                <a:solidFill>
                  <a:schemeClr val="accent1"/>
                </a:solidFill>
                <a:latin typeface="+mn-lt"/>
              </a:rPr>
              <a:t/>
            </a:r>
            <a:br>
              <a:rPr lang="en-US" altLang="zh-TW" sz="3200" dirty="0" smtClean="0">
                <a:solidFill>
                  <a:schemeClr val="accent1"/>
                </a:solidFill>
                <a:latin typeface="+mn-lt"/>
              </a:rPr>
            </a:br>
            <a:r>
              <a:rPr lang="zh-TW" altLang="en-US" dirty="0" smtClean="0"/>
              <a:t/>
            </a:r>
            <a:br>
              <a:rPr lang="zh-TW" altLang="en-US" dirty="0" smtClean="0"/>
            </a:br>
            <a:r>
              <a:rPr lang="en-US" altLang="zh-TW" dirty="0" smtClean="0">
                <a:solidFill>
                  <a:srgbClr val="C00000"/>
                </a:solidFill>
              </a:rPr>
              <a:t>Thread-Level Parallelism</a:t>
            </a:r>
            <a:endParaRPr lang="en-US" altLang="zh-TW" dirty="0">
              <a:solidFill>
                <a:srgbClr val="C00000"/>
              </a:solidFill>
            </a:endParaRPr>
          </a:p>
        </p:txBody>
      </p:sp>
      <p:sp>
        <p:nvSpPr>
          <p:cNvPr id="18434" name="Rectangle 11"/>
          <p:cNvSpPr>
            <a:spLocks noGrp="1" noChangeArrowheads="1"/>
          </p:cNvSpPr>
          <p:nvPr>
            <p:ph type="subTitle" idx="1"/>
          </p:nvPr>
        </p:nvSpPr>
        <p:spPr>
          <a:xfrm>
            <a:off x="1371600" y="3886200"/>
            <a:ext cx="6400800" cy="1752600"/>
          </a:xfrm>
        </p:spPr>
        <p:txBody>
          <a:bodyPr/>
          <a:lstStyle/>
          <a:p>
            <a:r>
              <a:rPr lang="en-US" altLang="zh-TW" sz="2800" smtClean="0"/>
              <a:t>Prof. Chung-Ta King</a:t>
            </a:r>
          </a:p>
          <a:p>
            <a:r>
              <a:rPr lang="en-US" altLang="zh-TW" sz="2400" smtClean="0"/>
              <a:t>Department of Computer Science</a:t>
            </a:r>
          </a:p>
          <a:p>
            <a:r>
              <a:rPr lang="en-US" altLang="zh-TW" sz="2400" smtClean="0"/>
              <a:t>National Tsing Hua University, Taiwan</a:t>
            </a:r>
            <a:endParaRPr lang="zh-TW" altLang="en-US" sz="2400" smtClean="0"/>
          </a:p>
        </p:txBody>
      </p:sp>
      <p:sp>
        <p:nvSpPr>
          <p:cNvPr id="4" name="文字方塊 3"/>
          <p:cNvSpPr txBox="1"/>
          <p:nvPr/>
        </p:nvSpPr>
        <p:spPr>
          <a:xfrm>
            <a:off x="2805564" y="5496326"/>
            <a:ext cx="3797578" cy="338554"/>
          </a:xfrm>
          <a:prstGeom prst="rect">
            <a:avLst/>
          </a:prstGeom>
          <a:noFill/>
        </p:spPr>
        <p:txBody>
          <a:bodyPr wrap="none" rtlCol="0" anchor="ctr" anchorCtr="1">
            <a:spAutoFit/>
          </a:bodyPr>
          <a:lstStyle/>
          <a:p>
            <a:pPr algn="ctr"/>
            <a:r>
              <a:rPr lang="en-US" altLang="zh-TW" sz="1600" dirty="0" smtClean="0">
                <a:latin typeface="+mn-lt"/>
                <a:ea typeface="標楷體" pitchFamily="65" charset="-120"/>
                <a:cs typeface="Calibri" pitchFamily="34" charset="0"/>
              </a:rPr>
              <a:t>(Slides are from textbook, </a:t>
            </a:r>
            <a:r>
              <a:rPr lang="en-US" altLang="zh-TW" sz="1600" dirty="0">
                <a:latin typeface="+mn-lt"/>
                <a:ea typeface="標楷體" pitchFamily="65" charset="-120"/>
                <a:cs typeface="Calibri" pitchFamily="34" charset="0"/>
              </a:rPr>
              <a:t>Prof. </a:t>
            </a:r>
            <a:r>
              <a:rPr lang="en-US" altLang="zh-TW" sz="1600" dirty="0" smtClean="0">
                <a:latin typeface="+mn-lt"/>
                <a:ea typeface="標楷體" pitchFamily="65" charset="-120"/>
                <a:cs typeface="Calibri" pitchFamily="34" charset="0"/>
              </a:rPr>
              <a:t>O. </a:t>
            </a:r>
            <a:r>
              <a:rPr lang="en-US" altLang="zh-TW" sz="1600" dirty="0" err="1" smtClean="0">
                <a:latin typeface="+mn-lt"/>
                <a:ea typeface="標楷體" pitchFamily="65" charset="-120"/>
                <a:cs typeface="Calibri" pitchFamily="34" charset="0"/>
              </a:rPr>
              <a:t>Mutlu</a:t>
            </a:r>
            <a:r>
              <a:rPr lang="en-US" altLang="zh-TW" sz="1600" dirty="0" smtClean="0">
                <a:latin typeface="+mn-lt"/>
                <a:ea typeface="標楷體" pitchFamily="65" charset="-120"/>
                <a:cs typeface="Calibri" pitchFamily="34" charset="0"/>
              </a:rPr>
              <a:t>) </a:t>
            </a:r>
            <a:endParaRPr lang="zh-TW" altLang="en-US" sz="1600" dirty="0" smtClean="0">
              <a:latin typeface="+mn-lt"/>
              <a:ea typeface="標楷體" pitchFamily="65" charset="-120"/>
              <a:cs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smtClean="0"/>
              <a:t>Why Shared Memory?</a:t>
            </a:r>
          </a:p>
        </p:txBody>
      </p:sp>
      <p:sp>
        <p:nvSpPr>
          <p:cNvPr id="18435" name="Rectangle 3"/>
          <p:cNvSpPr>
            <a:spLocks noGrp="1" noChangeArrowheads="1"/>
          </p:cNvSpPr>
          <p:nvPr>
            <p:ph idx="1"/>
          </p:nvPr>
        </p:nvSpPr>
        <p:spPr/>
        <p:txBody>
          <a:bodyPr/>
          <a:lstStyle/>
          <a:p>
            <a:r>
              <a:rPr lang="en-US"/>
              <a:t>Pros:</a:t>
            </a:r>
          </a:p>
          <a:p>
            <a:pPr lvl="1"/>
            <a:r>
              <a:rPr lang="en-US"/>
              <a:t>Application sees multitasking uniprocessor</a:t>
            </a:r>
          </a:p>
          <a:p>
            <a:pPr lvl="1"/>
            <a:r>
              <a:rPr lang="it-IT">
                <a:latin typeface="Calibri" charset="0"/>
              </a:rPr>
              <a:t>Familiar programming model</a:t>
            </a:r>
            <a:r>
              <a:rPr lang="en-US">
                <a:latin typeface="Calibri" charset="0"/>
              </a:rPr>
              <a:t>, </a:t>
            </a:r>
            <a:r>
              <a:rPr lang="it-IT">
                <a:latin typeface="Calibri" charset="0"/>
              </a:rPr>
              <a:t>similar to multitasking uniprocessor</a:t>
            </a:r>
            <a:r>
              <a:rPr lang="en-US">
                <a:latin typeface="Calibri" charset="0"/>
              </a:rPr>
              <a:t> and no need to manage data allocation</a:t>
            </a:r>
          </a:p>
          <a:p>
            <a:pPr lvl="1"/>
            <a:r>
              <a:rPr lang="en-US"/>
              <a:t>OS needs only evolutionary extensions</a:t>
            </a:r>
          </a:p>
          <a:p>
            <a:pPr lvl="1"/>
            <a:r>
              <a:rPr lang="en-US"/>
              <a:t>Communication happens without OS</a:t>
            </a:r>
          </a:p>
          <a:p>
            <a:r>
              <a:rPr lang="en-US"/>
              <a:t>Cons:</a:t>
            </a:r>
          </a:p>
          <a:p>
            <a:pPr lvl="1"/>
            <a:r>
              <a:rPr lang="en-US"/>
              <a:t>Synchronization is complex</a:t>
            </a:r>
          </a:p>
          <a:p>
            <a:pPr lvl="1"/>
            <a:r>
              <a:rPr lang="en-US"/>
              <a:t>Communication is implicit and indirect (hard to optimize)</a:t>
            </a:r>
          </a:p>
          <a:p>
            <a:pPr lvl="1"/>
            <a:r>
              <a:rPr lang="en-US"/>
              <a:t>Hard to implement (in hardware)</a:t>
            </a:r>
            <a:endParaRPr lang="en-US" dirty="0"/>
          </a:p>
        </p:txBody>
      </p:sp>
      <p:sp>
        <p:nvSpPr>
          <p:cNvPr id="3" name="投影片編號版面配置區 2"/>
          <p:cNvSpPr>
            <a:spLocks noGrp="1"/>
          </p:cNvSpPr>
          <p:nvPr>
            <p:ph type="sldNum" sz="quarter" idx="11"/>
          </p:nvPr>
        </p:nvSpPr>
        <p:spPr/>
        <p:txBody>
          <a:bodyPr/>
          <a:lstStyle/>
          <a:p>
            <a:fld id="{0EF8A0A4-1A2F-4B89-B3C7-02C31CE3A532}" type="slidenum">
              <a:rPr lang="zh-TW" altLang="en-US" smtClean="0"/>
              <a:pPr/>
              <a:t>9</a:t>
            </a:fld>
            <a:endParaRPr lang="zh-TW" altLang="zh-TW"/>
          </a:p>
        </p:txBody>
      </p:sp>
    </p:spTree>
    <p:extLst>
      <p:ext uri="{BB962C8B-B14F-4D97-AF65-F5344CB8AC3E}">
        <p14:creationId xmlns:p14="http://schemas.microsoft.com/office/powerpoint/2010/main" val="39038412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3142565" y="1196752"/>
            <a:ext cx="5817583" cy="4896544"/>
          </a:xfrm>
          <a:prstGeom prst="rect">
            <a:avLst/>
          </a:prstGeom>
          <a:noFill/>
          <a:ln w="9525">
            <a:noFill/>
            <a:miter lim="800000"/>
            <a:headEnd/>
            <a:tailEnd/>
          </a:ln>
        </p:spPr>
      </p:pic>
      <p:sp>
        <p:nvSpPr>
          <p:cNvPr id="242690" name="Rectangle 2"/>
          <p:cNvSpPr>
            <a:spLocks noGrp="1" noChangeArrowheads="1"/>
          </p:cNvSpPr>
          <p:nvPr>
            <p:ph type="title"/>
          </p:nvPr>
        </p:nvSpPr>
        <p:spPr/>
        <p:txBody>
          <a:bodyPr/>
          <a:lstStyle/>
          <a:p>
            <a:r>
              <a:rPr lang="en-US" dirty="0" smtClean="0"/>
              <a:t>Tightly Coupled Multiprocessors: </a:t>
            </a:r>
            <a:r>
              <a:rPr lang="en-US" altLang="zh-TW" dirty="0" smtClean="0"/>
              <a:t>2 </a:t>
            </a:r>
            <a:r>
              <a:rPr lang="en-US" altLang="zh-TW" dirty="0"/>
              <a:t>Types </a:t>
            </a:r>
            <a:endParaRPr lang="en-AU" dirty="0"/>
          </a:p>
        </p:txBody>
      </p:sp>
      <p:sp>
        <p:nvSpPr>
          <p:cNvPr id="242691" name="Rectangle 3"/>
          <p:cNvSpPr>
            <a:spLocks noGrp="1" noChangeArrowheads="1"/>
          </p:cNvSpPr>
          <p:nvPr>
            <p:ph type="body" idx="1"/>
          </p:nvPr>
        </p:nvSpPr>
        <p:spPr>
          <a:xfrm>
            <a:off x="425450" y="1035050"/>
            <a:ext cx="2994422" cy="5057775"/>
          </a:xfrm>
        </p:spPr>
        <p:txBody>
          <a:bodyPr/>
          <a:lstStyle/>
          <a:p>
            <a:r>
              <a:rPr lang="en-US" dirty="0" smtClean="0"/>
              <a:t>Symmetric multiprocessors (SMP)</a:t>
            </a:r>
          </a:p>
          <a:p>
            <a:pPr lvl="1"/>
            <a:r>
              <a:rPr lang="en-US" dirty="0" smtClean="0"/>
              <a:t>Small number of cores</a:t>
            </a:r>
          </a:p>
          <a:p>
            <a:pPr lvl="1"/>
            <a:r>
              <a:rPr lang="en-US" dirty="0" smtClean="0"/>
              <a:t>Share single memory with uniform memory access/latency (UMA)</a:t>
            </a:r>
          </a:p>
        </p:txBody>
      </p:sp>
      <p:sp>
        <p:nvSpPr>
          <p:cNvPr id="5" name="文字方塊 4"/>
          <p:cNvSpPr txBox="1"/>
          <p:nvPr/>
        </p:nvSpPr>
        <p:spPr>
          <a:xfrm>
            <a:off x="3419872" y="5373216"/>
            <a:ext cx="1074333" cy="461665"/>
          </a:xfrm>
          <a:prstGeom prst="rect">
            <a:avLst/>
          </a:prstGeom>
          <a:noFill/>
        </p:spPr>
        <p:txBody>
          <a:bodyPr wrap="none" rtlCol="0">
            <a:spAutoFit/>
          </a:bodyPr>
          <a:lstStyle/>
          <a:p>
            <a:r>
              <a:rPr lang="en-US" altLang="zh-TW" dirty="0" smtClean="0">
                <a:latin typeface="+mn-lt"/>
              </a:rPr>
              <a:t>Fig. 5.1</a:t>
            </a:r>
            <a:endParaRPr lang="zh-TW" altLang="en-US" dirty="0">
              <a:latin typeface="+mn-lt"/>
            </a:endParaRPr>
          </a:p>
        </p:txBody>
      </p:sp>
      <p:sp>
        <p:nvSpPr>
          <p:cNvPr id="2" name="投影片編號版面配置區 1"/>
          <p:cNvSpPr>
            <a:spLocks noGrp="1"/>
          </p:cNvSpPr>
          <p:nvPr>
            <p:ph type="sldNum" sz="quarter" idx="11"/>
          </p:nvPr>
        </p:nvSpPr>
        <p:spPr/>
        <p:txBody>
          <a:bodyPr/>
          <a:lstStyle/>
          <a:p>
            <a:fld id="{0EF8A0A4-1A2F-4B89-B3C7-02C31CE3A532}" type="slidenum">
              <a:rPr lang="zh-TW" altLang="en-US" smtClean="0"/>
              <a:pPr/>
              <a:t>10</a:t>
            </a:fld>
            <a:endParaRPr lang="zh-TW" altLang="zh-TW"/>
          </a:p>
        </p:txBody>
      </p:sp>
    </p:spTree>
    <p:extLst>
      <p:ext uri="{BB962C8B-B14F-4D97-AF65-F5344CB8AC3E}">
        <p14:creationId xmlns:p14="http://schemas.microsoft.com/office/powerpoint/2010/main" val="41972497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4" name="Picture 5" descr="um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35696" y="3140968"/>
            <a:ext cx="5778191" cy="2933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2" name="Rectangle 2"/>
          <p:cNvSpPr>
            <a:spLocks noGrp="1" noChangeArrowheads="1"/>
          </p:cNvSpPr>
          <p:nvPr>
            <p:ph type="title"/>
          </p:nvPr>
        </p:nvSpPr>
        <p:spPr/>
        <p:txBody>
          <a:bodyPr/>
          <a:lstStyle/>
          <a:p>
            <a:r>
              <a:rPr lang="en-US" altLang="zh-TW" smtClean="0"/>
              <a:t>UMA: Uniform Memory/Cache Access</a:t>
            </a:r>
            <a:endParaRPr lang="en-US" altLang="zh-TW" dirty="0" smtClean="0"/>
          </a:p>
        </p:txBody>
      </p:sp>
      <p:sp>
        <p:nvSpPr>
          <p:cNvPr id="3" name="內容版面配置區 2"/>
          <p:cNvSpPr>
            <a:spLocks noGrp="1"/>
          </p:cNvSpPr>
          <p:nvPr>
            <p:ph idx="1"/>
          </p:nvPr>
        </p:nvSpPr>
        <p:spPr/>
        <p:txBody>
          <a:bodyPr/>
          <a:lstStyle/>
          <a:p>
            <a:r>
              <a:rPr lang="en-US" altLang="zh-TW" dirty="0" smtClean="0"/>
              <a:t>All cores have same uncontended latency to memory</a:t>
            </a:r>
          </a:p>
          <a:p>
            <a:pPr lvl="1"/>
            <a:r>
              <a:rPr lang="en-US" altLang="zh-TW" dirty="0" smtClean="0"/>
              <a:t>Latencies get worse as system grows</a:t>
            </a:r>
          </a:p>
          <a:p>
            <a:pPr lvl="1"/>
            <a:r>
              <a:rPr lang="en-US" altLang="zh-TW" dirty="0" smtClean="0"/>
              <a:t>+ Data placement unimportant/less important (easier to optimize code and make use of available memory space)</a:t>
            </a:r>
          </a:p>
          <a:p>
            <a:pPr lvl="1"/>
            <a:r>
              <a:rPr lang="en-US" altLang="zh-TW" dirty="0" smtClean="0"/>
              <a:t>- Contention could restrict bandwidth and increase latency</a:t>
            </a:r>
          </a:p>
          <a:p>
            <a:endParaRPr lang="zh-TW" altLang="en-US" dirty="0"/>
          </a:p>
        </p:txBody>
      </p:sp>
      <p:sp>
        <p:nvSpPr>
          <p:cNvPr id="2" name="投影片編號版面配置區 1"/>
          <p:cNvSpPr>
            <a:spLocks noGrp="1"/>
          </p:cNvSpPr>
          <p:nvPr>
            <p:ph type="sldNum" sz="quarter" idx="11"/>
          </p:nvPr>
        </p:nvSpPr>
        <p:spPr/>
        <p:txBody>
          <a:bodyPr/>
          <a:lstStyle/>
          <a:p>
            <a:fld id="{0EF8A0A4-1A2F-4B89-B3C7-02C31CE3A532}" type="slidenum">
              <a:rPr lang="zh-TW" altLang="en-US" smtClean="0"/>
              <a:pPr/>
              <a:t>11</a:t>
            </a:fld>
            <a:endParaRPr lang="zh-TW" altLang="zh-TW"/>
          </a:p>
        </p:txBody>
      </p:sp>
    </p:spTree>
    <p:extLst>
      <p:ext uri="{BB962C8B-B14F-4D97-AF65-F5344CB8AC3E}">
        <p14:creationId xmlns:p14="http://schemas.microsoft.com/office/powerpoint/2010/main" val="27646511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rotWithShape="1">
          <a:blip r:embed="rId3" cstate="print"/>
          <a:srcRect r="3583"/>
          <a:stretch/>
        </p:blipFill>
        <p:spPr bwMode="auto">
          <a:xfrm>
            <a:off x="1187624" y="2300790"/>
            <a:ext cx="7632848" cy="3758624"/>
          </a:xfrm>
          <a:prstGeom prst="rect">
            <a:avLst/>
          </a:prstGeom>
          <a:noFill/>
          <a:ln w="9525">
            <a:noFill/>
            <a:miter lim="800000"/>
            <a:headEnd/>
            <a:tailEnd/>
          </a:ln>
        </p:spPr>
      </p:pic>
      <p:sp>
        <p:nvSpPr>
          <p:cNvPr id="242690" name="Rectangle 2"/>
          <p:cNvSpPr>
            <a:spLocks noGrp="1" noChangeArrowheads="1"/>
          </p:cNvSpPr>
          <p:nvPr>
            <p:ph type="title"/>
          </p:nvPr>
        </p:nvSpPr>
        <p:spPr/>
        <p:txBody>
          <a:bodyPr/>
          <a:lstStyle/>
          <a:p>
            <a:r>
              <a:rPr lang="en-US" dirty="0" smtClean="0"/>
              <a:t>Tightly Coupled Multiprocessors: </a:t>
            </a:r>
            <a:r>
              <a:rPr lang="en-US" altLang="zh-TW" dirty="0" smtClean="0"/>
              <a:t>2 </a:t>
            </a:r>
            <a:r>
              <a:rPr lang="en-US" altLang="zh-TW" dirty="0"/>
              <a:t>Types </a:t>
            </a:r>
            <a:endParaRPr lang="en-AU" dirty="0"/>
          </a:p>
        </p:txBody>
      </p:sp>
      <p:sp>
        <p:nvSpPr>
          <p:cNvPr id="242691" name="Rectangle 3"/>
          <p:cNvSpPr>
            <a:spLocks noGrp="1" noChangeArrowheads="1"/>
          </p:cNvSpPr>
          <p:nvPr>
            <p:ph type="body" idx="1"/>
          </p:nvPr>
        </p:nvSpPr>
        <p:spPr/>
        <p:txBody>
          <a:bodyPr/>
          <a:lstStyle/>
          <a:p>
            <a:r>
              <a:rPr lang="en-US" dirty="0" smtClean="0"/>
              <a:t>Distributed shared memory (DSM)</a:t>
            </a:r>
          </a:p>
          <a:p>
            <a:pPr lvl="1"/>
            <a:r>
              <a:rPr lang="en-US" dirty="0" smtClean="0"/>
              <a:t>Memory distributed among processors </a:t>
            </a:r>
            <a:r>
              <a:rPr lang="en-US" dirty="0" smtClean="0">
                <a:sym typeface="Wingdings" panose="05000000000000000000" pitchFamily="2" charset="2"/>
              </a:rPr>
              <a:t> more # of cores</a:t>
            </a:r>
            <a:endParaRPr lang="en-US" dirty="0" smtClean="0"/>
          </a:p>
          <a:p>
            <a:pPr lvl="1"/>
            <a:r>
              <a:rPr lang="en-US" dirty="0" smtClean="0"/>
              <a:t>Non-uniform memory access/latency (NUMA)</a:t>
            </a:r>
          </a:p>
        </p:txBody>
      </p:sp>
      <p:sp>
        <p:nvSpPr>
          <p:cNvPr id="10" name="文字方塊 9"/>
          <p:cNvSpPr txBox="1"/>
          <p:nvPr/>
        </p:nvSpPr>
        <p:spPr>
          <a:xfrm>
            <a:off x="457498" y="4005064"/>
            <a:ext cx="1074333" cy="461665"/>
          </a:xfrm>
          <a:prstGeom prst="rect">
            <a:avLst/>
          </a:prstGeom>
          <a:noFill/>
        </p:spPr>
        <p:txBody>
          <a:bodyPr wrap="none" rtlCol="0">
            <a:spAutoFit/>
          </a:bodyPr>
          <a:lstStyle/>
          <a:p>
            <a:r>
              <a:rPr lang="en-US" altLang="zh-TW" dirty="0" smtClean="0">
                <a:latin typeface="+mn-lt"/>
              </a:rPr>
              <a:t>Fig. 5.2</a:t>
            </a:r>
            <a:endParaRPr lang="zh-TW" altLang="en-US" dirty="0">
              <a:latin typeface="+mn-lt"/>
            </a:endParaRPr>
          </a:p>
        </p:txBody>
      </p:sp>
      <p:sp>
        <p:nvSpPr>
          <p:cNvPr id="2" name="投影片編號版面配置區 1"/>
          <p:cNvSpPr>
            <a:spLocks noGrp="1"/>
          </p:cNvSpPr>
          <p:nvPr>
            <p:ph type="sldNum" sz="quarter" idx="11"/>
          </p:nvPr>
        </p:nvSpPr>
        <p:spPr/>
        <p:txBody>
          <a:bodyPr/>
          <a:lstStyle/>
          <a:p>
            <a:fld id="{0EF8A0A4-1A2F-4B89-B3C7-02C31CE3A532}" type="slidenum">
              <a:rPr lang="zh-TW" altLang="en-US" smtClean="0"/>
              <a:pPr/>
              <a:t>12</a:t>
            </a:fld>
            <a:endParaRPr lang="zh-TW" altLang="zh-TW"/>
          </a:p>
        </p:txBody>
      </p:sp>
    </p:spTree>
    <p:extLst>
      <p:ext uri="{BB962C8B-B14F-4D97-AF65-F5344CB8AC3E}">
        <p14:creationId xmlns:p14="http://schemas.microsoft.com/office/powerpoint/2010/main" val="751959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sysDot"/>
                <a:miter lim="800000"/>
                <a:headEnd/>
                <a:tailEnd/>
              </a14:hiddenLine>
            </a:ext>
          </a:extLst>
        </p:spPr>
        <p:txBody>
          <a:bodyPr wrap="none"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endParaRPr lang="zh-TW" altLang="zh-TW">
              <a:solidFill>
                <a:srgbClr val="000000"/>
              </a:solidFill>
            </a:endParaRPr>
          </a:p>
        </p:txBody>
      </p:sp>
      <p:sp>
        <p:nvSpPr>
          <p:cNvPr id="25603"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sysDot"/>
                <a:miter lim="800000"/>
                <a:headEnd/>
                <a:tailEnd/>
              </a14:hiddenLine>
            </a:ext>
          </a:extLst>
        </p:spPr>
        <p:txBody>
          <a:bodyPr wrap="none"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endParaRPr lang="zh-TW" altLang="zh-TW">
              <a:solidFill>
                <a:srgbClr val="000000"/>
              </a:solidFill>
            </a:endParaRPr>
          </a:p>
        </p:txBody>
      </p:sp>
      <p:sp>
        <p:nvSpPr>
          <p:cNvPr id="25604" name="Rectangle 4"/>
          <p:cNvSpPr>
            <a:spLocks noGrp="1" noChangeArrowheads="1"/>
          </p:cNvSpPr>
          <p:nvPr>
            <p:ph type="title"/>
          </p:nvPr>
        </p:nvSpPr>
        <p:spPr>
          <a:noFill/>
        </p:spPr>
        <p:txBody>
          <a:bodyPr lIns="90488" tIns="44450" rIns="90488" bIns="44450"/>
          <a:lstStyle/>
          <a:p>
            <a:r>
              <a:rPr lang="en-US" altLang="zh-TW" dirty="0" smtClean="0"/>
              <a:t>Alternative View of DSM</a:t>
            </a:r>
            <a:endParaRPr lang="en-US" altLang="zh-TW" dirty="0"/>
          </a:p>
        </p:txBody>
      </p:sp>
      <p:sp>
        <p:nvSpPr>
          <p:cNvPr id="25605" name="Rectangle 5"/>
          <p:cNvSpPr>
            <a:spLocks noGrp="1" noChangeArrowheads="1"/>
          </p:cNvSpPr>
          <p:nvPr>
            <p:ph type="body" idx="1"/>
          </p:nvPr>
        </p:nvSpPr>
        <p:spPr>
          <a:xfrm>
            <a:off x="5765267" y="1124744"/>
            <a:ext cx="3121558" cy="3866480"/>
          </a:xfrm>
          <a:noFill/>
        </p:spPr>
        <p:txBody>
          <a:bodyPr lIns="90488" tIns="44450" rIns="90488" bIns="44450"/>
          <a:lstStyle/>
          <a:p>
            <a:r>
              <a:rPr lang="en-US" altLang="zh-TW" sz="2400" dirty="0" smtClean="0">
                <a:ea typeface="ＭＳ Ｐゴシック" panose="020B0600070205080204" pitchFamily="34" charset="-128"/>
              </a:rPr>
              <a:t>All local memories are addressed by a global addressing space</a:t>
            </a:r>
          </a:p>
          <a:p>
            <a:r>
              <a:rPr lang="en-US" altLang="zh-TW" sz="2400" dirty="0" smtClean="0">
                <a:ea typeface="ＭＳ Ｐゴシック" panose="020B0600070205080204" pitchFamily="34" charset="-128"/>
              </a:rPr>
              <a:t>A node can directly access memory on other nodes, using normal </a:t>
            </a:r>
            <a:r>
              <a:rPr lang="en-US" altLang="zh-TW" sz="2400" dirty="0" err="1" smtClean="0">
                <a:ea typeface="ＭＳ Ｐゴシック" panose="020B0600070205080204" pitchFamily="34" charset="-128"/>
              </a:rPr>
              <a:t>ld</a:t>
            </a:r>
            <a:r>
              <a:rPr lang="en-US" altLang="zh-TW" sz="2400" dirty="0" smtClean="0">
                <a:ea typeface="ＭＳ Ｐゴシック" panose="020B0600070205080204" pitchFamily="34" charset="-128"/>
              </a:rPr>
              <a:t>/</a:t>
            </a:r>
            <a:r>
              <a:rPr lang="en-US" altLang="zh-TW" sz="2400" dirty="0" err="1" smtClean="0">
                <a:ea typeface="ＭＳ Ｐゴシック" panose="020B0600070205080204" pitchFamily="34" charset="-128"/>
              </a:rPr>
              <a:t>st</a:t>
            </a:r>
            <a:endParaRPr lang="en-US" altLang="zh-TW" sz="2400" dirty="0" smtClean="0">
              <a:ea typeface="ＭＳ Ｐゴシック" panose="020B0600070205080204" pitchFamily="34" charset="-128"/>
            </a:endParaRPr>
          </a:p>
          <a:p>
            <a:pPr marL="342900" lvl="1" indent="-342900">
              <a:buFontTx/>
              <a:buChar char="•"/>
            </a:pPr>
            <a:r>
              <a:rPr lang="en-US" altLang="zh-TW" dirty="0" smtClean="0"/>
              <a:t>Nodes connected </a:t>
            </a:r>
            <a:r>
              <a:rPr lang="en-US" altLang="zh-TW" dirty="0"/>
              <a:t>via direct (switched) or multi-hop </a:t>
            </a:r>
            <a:r>
              <a:rPr lang="en-US" altLang="zh-TW" dirty="0" smtClean="0"/>
              <a:t>interconnection </a:t>
            </a:r>
            <a:r>
              <a:rPr lang="en-US" altLang="zh-TW" dirty="0"/>
              <a:t/>
            </a:r>
            <a:br>
              <a:rPr lang="en-US" altLang="zh-TW" dirty="0"/>
            </a:br>
            <a:r>
              <a:rPr lang="en-US" altLang="zh-TW" dirty="0"/>
              <a:t>networks</a:t>
            </a:r>
          </a:p>
          <a:p>
            <a:endParaRPr lang="en-US" altLang="zh-TW" sz="2400" dirty="0" smtClean="0">
              <a:ea typeface="ＭＳ Ｐゴシック" panose="020B0600070205080204" pitchFamily="34" charset="-128"/>
            </a:endParaRPr>
          </a:p>
        </p:txBody>
      </p:sp>
      <p:grpSp>
        <p:nvGrpSpPr>
          <p:cNvPr id="25608" name="Group 19"/>
          <p:cNvGrpSpPr>
            <a:grpSpLocks/>
          </p:cNvGrpSpPr>
          <p:nvPr/>
        </p:nvGrpSpPr>
        <p:grpSpPr bwMode="auto">
          <a:xfrm>
            <a:off x="685800" y="1624013"/>
            <a:ext cx="1585913" cy="1311275"/>
            <a:chOff x="3844" y="816"/>
            <a:chExt cx="1528" cy="1096"/>
          </a:xfrm>
        </p:grpSpPr>
        <p:sp>
          <p:nvSpPr>
            <p:cNvPr id="88084" name="AutoShape 20"/>
            <p:cNvSpPr>
              <a:spLocks noChangeArrowheads="1"/>
            </p:cNvSpPr>
            <p:nvPr/>
          </p:nvSpPr>
          <p:spPr bwMode="auto">
            <a:xfrm>
              <a:off x="3844" y="816"/>
              <a:ext cx="1528" cy="1096"/>
            </a:xfrm>
            <a:prstGeom prst="roundRect">
              <a:avLst>
                <a:gd name="adj" fmla="val 12495"/>
              </a:avLst>
            </a:prstGeom>
            <a:solidFill>
              <a:srgbClr val="99CCFF"/>
            </a:solidFill>
            <a:ln w="12700">
              <a:solidFill>
                <a:schemeClr val="tx1"/>
              </a:solidFill>
              <a:round/>
              <a:headEnd/>
              <a:tailEnd/>
            </a:ln>
            <a:effectLst>
              <a:outerShdw blurRad="63500" dist="107763" dir="2700000" algn="ctr" rotWithShape="0">
                <a:schemeClr val="bg2">
                  <a:alpha val="74998"/>
                </a:schemeClr>
              </a:outerShdw>
            </a:effectLst>
          </p:spPr>
          <p:txBody>
            <a:bodyPr wrap="none" anchor="ctr"/>
            <a:lstStyle/>
            <a:p>
              <a:pPr>
                <a:defRPr/>
              </a:pPr>
              <a:endParaRPr lang="en-US">
                <a:solidFill>
                  <a:srgbClr val="000000"/>
                </a:solidFill>
                <a:latin typeface="+mn-lt"/>
                <a:ea typeface="Arial" pitchFamily="-105" charset="0"/>
                <a:cs typeface="Arial" pitchFamily="-105" charset="0"/>
              </a:endParaRPr>
            </a:p>
          </p:txBody>
        </p:sp>
        <p:sp>
          <p:nvSpPr>
            <p:cNvPr id="25636" name="Rectangle 21"/>
            <p:cNvSpPr>
              <a:spLocks noChangeArrowheads="1"/>
            </p:cNvSpPr>
            <p:nvPr/>
          </p:nvSpPr>
          <p:spPr bwMode="auto">
            <a:xfrm>
              <a:off x="4660" y="1584"/>
              <a:ext cx="520" cy="232"/>
            </a:xfrm>
            <a:prstGeom prst="rect">
              <a:avLst/>
            </a:prstGeom>
            <a:solidFill>
              <a:schemeClr val="accent1"/>
            </a:solidFill>
            <a:ln w="12700">
              <a:solidFill>
                <a:schemeClr val="tx1"/>
              </a:solidFill>
              <a:miter lim="800000"/>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dirty="0" smtClean="0">
                  <a:solidFill>
                    <a:srgbClr val="000000"/>
                  </a:solidFill>
                  <a:latin typeface="+mn-lt"/>
                </a:rPr>
                <a:t>NI</a:t>
              </a:r>
              <a:endParaRPr lang="en-US" altLang="zh-TW" sz="1600" dirty="0">
                <a:solidFill>
                  <a:srgbClr val="000000"/>
                </a:solidFill>
                <a:latin typeface="+mn-lt"/>
              </a:endParaRPr>
            </a:p>
          </p:txBody>
        </p:sp>
        <p:sp>
          <p:nvSpPr>
            <p:cNvPr id="25637" name="Rectangle 22"/>
            <p:cNvSpPr>
              <a:spLocks noChangeArrowheads="1"/>
            </p:cNvSpPr>
            <p:nvPr/>
          </p:nvSpPr>
          <p:spPr bwMode="auto">
            <a:xfrm>
              <a:off x="4565" y="960"/>
              <a:ext cx="711" cy="472"/>
            </a:xfrm>
            <a:prstGeom prst="rect">
              <a:avLst/>
            </a:prstGeom>
            <a:solidFill>
              <a:schemeClr val="bg1"/>
            </a:solidFill>
            <a:ln w="12700">
              <a:solidFill>
                <a:schemeClr val="tx1"/>
              </a:solidFill>
              <a:miter lim="800000"/>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dirty="0">
                  <a:solidFill>
                    <a:srgbClr val="000000"/>
                  </a:solidFill>
                  <a:latin typeface="+mn-lt"/>
                </a:rPr>
                <a:t>Mem</a:t>
              </a:r>
            </a:p>
          </p:txBody>
        </p:sp>
        <p:sp>
          <p:nvSpPr>
            <p:cNvPr id="25638" name="Line 23"/>
            <p:cNvSpPr>
              <a:spLocks noChangeShapeType="1"/>
            </p:cNvSpPr>
            <p:nvPr/>
          </p:nvSpPr>
          <p:spPr bwMode="auto">
            <a:xfrm>
              <a:off x="4368" y="908"/>
              <a:ext cx="0" cy="864"/>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25639" name="Line 24"/>
            <p:cNvSpPr>
              <a:spLocks noChangeShapeType="1"/>
            </p:cNvSpPr>
            <p:nvPr/>
          </p:nvSpPr>
          <p:spPr bwMode="auto">
            <a:xfrm>
              <a:off x="4368" y="1676"/>
              <a:ext cx="288"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25640" name="Line 25"/>
            <p:cNvSpPr>
              <a:spLocks noChangeShapeType="1"/>
            </p:cNvSpPr>
            <p:nvPr/>
          </p:nvSpPr>
          <p:spPr bwMode="auto">
            <a:xfrm>
              <a:off x="4368" y="1196"/>
              <a:ext cx="192"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25641" name="Line 26"/>
            <p:cNvSpPr>
              <a:spLocks noChangeShapeType="1"/>
            </p:cNvSpPr>
            <p:nvPr/>
          </p:nvSpPr>
          <p:spPr bwMode="auto">
            <a:xfrm>
              <a:off x="4224" y="1532"/>
              <a:ext cx="144"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grpSp>
          <p:nvGrpSpPr>
            <p:cNvPr id="25642" name="Group 27"/>
            <p:cNvGrpSpPr>
              <a:grpSpLocks/>
            </p:cNvGrpSpPr>
            <p:nvPr/>
          </p:nvGrpSpPr>
          <p:grpSpPr bwMode="auto">
            <a:xfrm>
              <a:off x="3940" y="864"/>
              <a:ext cx="280" cy="760"/>
              <a:chOff x="3075" y="1251"/>
              <a:chExt cx="280" cy="760"/>
            </a:xfrm>
          </p:grpSpPr>
          <p:sp>
            <p:nvSpPr>
              <p:cNvPr id="25643" name="Oval 28"/>
              <p:cNvSpPr>
                <a:spLocks noChangeArrowheads="1"/>
              </p:cNvSpPr>
              <p:nvPr/>
            </p:nvSpPr>
            <p:spPr bwMode="auto">
              <a:xfrm>
                <a:off x="3075" y="1251"/>
                <a:ext cx="280" cy="280"/>
              </a:xfrm>
              <a:prstGeom prst="ellipse">
                <a:avLst/>
              </a:prstGeom>
              <a:solidFill>
                <a:schemeClr val="bg1"/>
              </a:solidFill>
              <a:ln w="12700">
                <a:solidFill>
                  <a:schemeClr val="tx1"/>
                </a:solidFill>
                <a:round/>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a:solidFill>
                      <a:srgbClr val="000000"/>
                    </a:solidFill>
                    <a:latin typeface="+mn-lt"/>
                  </a:rPr>
                  <a:t>P</a:t>
                </a:r>
              </a:p>
            </p:txBody>
          </p:sp>
          <p:sp>
            <p:nvSpPr>
              <p:cNvPr id="25644" name="Rectangle 29"/>
              <p:cNvSpPr>
                <a:spLocks noChangeArrowheads="1"/>
              </p:cNvSpPr>
              <p:nvPr/>
            </p:nvSpPr>
            <p:spPr bwMode="auto">
              <a:xfrm>
                <a:off x="3075" y="1731"/>
                <a:ext cx="280" cy="280"/>
              </a:xfrm>
              <a:prstGeom prst="rect">
                <a:avLst/>
              </a:prstGeom>
              <a:solidFill>
                <a:schemeClr val="bg1"/>
              </a:solidFill>
              <a:ln w="12700">
                <a:solidFill>
                  <a:schemeClr val="tx1"/>
                </a:solidFill>
                <a:miter lim="800000"/>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a:solidFill>
                      <a:srgbClr val="000000"/>
                    </a:solidFill>
                    <a:latin typeface="+mn-lt"/>
                  </a:rPr>
                  <a:t>$</a:t>
                </a:r>
              </a:p>
            </p:txBody>
          </p:sp>
          <p:sp>
            <p:nvSpPr>
              <p:cNvPr id="25645" name="Line 30"/>
              <p:cNvSpPr>
                <a:spLocks noChangeShapeType="1"/>
              </p:cNvSpPr>
              <p:nvPr/>
            </p:nvSpPr>
            <p:spPr bwMode="auto">
              <a:xfrm>
                <a:off x="3215" y="1535"/>
                <a:ext cx="0" cy="192"/>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grpSp>
      </p:grpSp>
      <p:sp>
        <p:nvSpPr>
          <p:cNvPr id="25609" name="Text Box 31"/>
          <p:cNvSpPr txBox="1">
            <a:spLocks noChangeArrowheads="1"/>
          </p:cNvSpPr>
          <p:nvPr/>
        </p:nvSpPr>
        <p:spPr bwMode="auto">
          <a:xfrm>
            <a:off x="1084263" y="1196752"/>
            <a:ext cx="108234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zh-TW" sz="2400" dirty="0">
                <a:solidFill>
                  <a:srgbClr val="000000"/>
                </a:solidFill>
                <a:latin typeface="+mn-lt"/>
                <a:cs typeface="Arial" panose="020B0604020202020204" pitchFamily="34" charset="0"/>
              </a:rPr>
              <a:t>Node </a:t>
            </a:r>
            <a:r>
              <a:rPr lang="en-US" altLang="zh-TW" sz="2400" dirty="0" smtClean="0">
                <a:solidFill>
                  <a:srgbClr val="000000"/>
                </a:solidFill>
                <a:latin typeface="+mn-lt"/>
                <a:cs typeface="Arial" panose="020B0604020202020204" pitchFamily="34" charset="0"/>
              </a:rPr>
              <a:t>0</a:t>
            </a:r>
            <a:endParaRPr lang="en-US" altLang="zh-TW" sz="2400" dirty="0">
              <a:solidFill>
                <a:srgbClr val="000000"/>
              </a:solidFill>
              <a:latin typeface="+mn-lt"/>
              <a:cs typeface="Arial" panose="020B0604020202020204" pitchFamily="34" charset="0"/>
            </a:endParaRPr>
          </a:p>
        </p:txBody>
      </p:sp>
      <p:sp>
        <p:nvSpPr>
          <p:cNvPr id="25610" name="Text Box 32"/>
          <p:cNvSpPr txBox="1">
            <a:spLocks noChangeArrowheads="1"/>
          </p:cNvSpPr>
          <p:nvPr/>
        </p:nvSpPr>
        <p:spPr bwMode="auto">
          <a:xfrm>
            <a:off x="4021138" y="1196752"/>
            <a:ext cx="108555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zh-TW" sz="2400" dirty="0">
                <a:solidFill>
                  <a:srgbClr val="000000"/>
                </a:solidFill>
                <a:latin typeface="+mn-lt"/>
                <a:cs typeface="Arial" panose="020B0604020202020204" pitchFamily="34" charset="0"/>
              </a:rPr>
              <a:t>Node </a:t>
            </a:r>
            <a:r>
              <a:rPr lang="en-US" altLang="zh-TW" sz="2400" dirty="0" smtClean="0">
                <a:solidFill>
                  <a:srgbClr val="000000"/>
                </a:solidFill>
                <a:latin typeface="+mn-lt"/>
                <a:cs typeface="Arial" panose="020B0604020202020204" pitchFamily="34" charset="0"/>
              </a:rPr>
              <a:t>1</a:t>
            </a:r>
            <a:endParaRPr lang="en-US" altLang="zh-TW" sz="2400" dirty="0">
              <a:solidFill>
                <a:srgbClr val="000000"/>
              </a:solidFill>
              <a:latin typeface="+mn-lt"/>
              <a:cs typeface="Arial" panose="020B0604020202020204" pitchFamily="34" charset="0"/>
            </a:endParaRPr>
          </a:p>
        </p:txBody>
      </p:sp>
      <p:sp>
        <p:nvSpPr>
          <p:cNvPr id="25611" name="Text Box 33"/>
          <p:cNvSpPr txBox="1">
            <a:spLocks noChangeArrowheads="1"/>
          </p:cNvSpPr>
          <p:nvPr/>
        </p:nvSpPr>
        <p:spPr bwMode="auto">
          <a:xfrm>
            <a:off x="1084263" y="5562501"/>
            <a:ext cx="108555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zh-TW" sz="2400" dirty="0">
                <a:solidFill>
                  <a:srgbClr val="000000"/>
                </a:solidFill>
                <a:latin typeface="+mn-lt"/>
                <a:cs typeface="Arial" panose="020B0604020202020204" pitchFamily="34" charset="0"/>
              </a:rPr>
              <a:t>Node </a:t>
            </a:r>
            <a:r>
              <a:rPr lang="en-US" altLang="zh-TW" sz="2400" dirty="0" smtClean="0">
                <a:solidFill>
                  <a:srgbClr val="000000"/>
                </a:solidFill>
                <a:latin typeface="+mn-lt"/>
                <a:cs typeface="Arial" panose="020B0604020202020204" pitchFamily="34" charset="0"/>
              </a:rPr>
              <a:t>2</a:t>
            </a:r>
            <a:endParaRPr lang="en-US" altLang="zh-TW" sz="2000" dirty="0">
              <a:solidFill>
                <a:srgbClr val="3B812F"/>
              </a:solidFill>
              <a:latin typeface="+mn-lt"/>
              <a:cs typeface="Arial" panose="020B0604020202020204" pitchFamily="34" charset="0"/>
            </a:endParaRPr>
          </a:p>
        </p:txBody>
      </p:sp>
      <p:sp>
        <p:nvSpPr>
          <p:cNvPr id="25612" name="Text Box 34"/>
          <p:cNvSpPr txBox="1">
            <a:spLocks noChangeArrowheads="1"/>
          </p:cNvSpPr>
          <p:nvPr/>
        </p:nvSpPr>
        <p:spPr bwMode="auto">
          <a:xfrm>
            <a:off x="4173538" y="5564088"/>
            <a:ext cx="108555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zh-TW" sz="2400" dirty="0">
                <a:solidFill>
                  <a:srgbClr val="000000"/>
                </a:solidFill>
                <a:latin typeface="+mn-lt"/>
                <a:cs typeface="Arial" panose="020B0604020202020204" pitchFamily="34" charset="0"/>
              </a:rPr>
              <a:t>Node </a:t>
            </a:r>
            <a:r>
              <a:rPr lang="en-US" altLang="zh-TW" sz="2400" dirty="0" smtClean="0">
                <a:solidFill>
                  <a:srgbClr val="000000"/>
                </a:solidFill>
                <a:latin typeface="+mn-lt"/>
                <a:cs typeface="Arial" panose="020B0604020202020204" pitchFamily="34" charset="0"/>
              </a:rPr>
              <a:t>3</a:t>
            </a:r>
            <a:endParaRPr lang="en-US" altLang="zh-TW" sz="2000" dirty="0">
              <a:solidFill>
                <a:srgbClr val="3B812F"/>
              </a:solidFill>
              <a:latin typeface="+mn-lt"/>
              <a:cs typeface="Arial" panose="020B0604020202020204" pitchFamily="34" charset="0"/>
            </a:endParaRPr>
          </a:p>
        </p:txBody>
      </p:sp>
      <p:grpSp>
        <p:nvGrpSpPr>
          <p:cNvPr id="25613" name="Group 35"/>
          <p:cNvGrpSpPr>
            <a:grpSpLocks/>
          </p:cNvGrpSpPr>
          <p:nvPr/>
        </p:nvGrpSpPr>
        <p:grpSpPr bwMode="auto">
          <a:xfrm>
            <a:off x="533400" y="4228430"/>
            <a:ext cx="1758950" cy="1309688"/>
            <a:chOff x="576" y="1965"/>
            <a:chExt cx="1108" cy="825"/>
          </a:xfrm>
        </p:grpSpPr>
        <p:sp>
          <p:nvSpPr>
            <p:cNvPr id="88100" name="AutoShape 36"/>
            <p:cNvSpPr>
              <a:spLocks noChangeArrowheads="1"/>
            </p:cNvSpPr>
            <p:nvPr/>
          </p:nvSpPr>
          <p:spPr bwMode="auto">
            <a:xfrm flipV="1">
              <a:off x="576" y="1965"/>
              <a:ext cx="1108" cy="825"/>
            </a:xfrm>
            <a:prstGeom prst="roundRect">
              <a:avLst>
                <a:gd name="adj" fmla="val 12495"/>
              </a:avLst>
            </a:prstGeom>
            <a:solidFill>
              <a:srgbClr val="99CCFF"/>
            </a:solidFill>
            <a:ln w="12700">
              <a:solidFill>
                <a:schemeClr val="tx1"/>
              </a:solidFill>
              <a:round/>
              <a:headEnd/>
              <a:tailEnd/>
            </a:ln>
            <a:effectLst>
              <a:outerShdw blurRad="63500" dist="107763" dir="2700000" algn="ctr" rotWithShape="0">
                <a:schemeClr val="bg2">
                  <a:alpha val="74998"/>
                </a:schemeClr>
              </a:outerShdw>
            </a:effectLst>
          </p:spPr>
          <p:txBody>
            <a:bodyPr wrap="none" anchor="ctr"/>
            <a:lstStyle/>
            <a:p>
              <a:pPr>
                <a:defRPr/>
              </a:pPr>
              <a:endParaRPr lang="en-US">
                <a:solidFill>
                  <a:srgbClr val="000000"/>
                </a:solidFill>
                <a:latin typeface="+mn-lt"/>
                <a:ea typeface="Arial" pitchFamily="-105" charset="0"/>
                <a:cs typeface="Arial" pitchFamily="-105" charset="0"/>
              </a:endParaRPr>
            </a:p>
          </p:txBody>
        </p:sp>
        <p:sp>
          <p:nvSpPr>
            <p:cNvPr id="25626" name="Rectangle 37"/>
            <p:cNvSpPr>
              <a:spLocks noChangeArrowheads="1"/>
            </p:cNvSpPr>
            <p:nvPr/>
          </p:nvSpPr>
          <p:spPr bwMode="auto">
            <a:xfrm>
              <a:off x="1168" y="2037"/>
              <a:ext cx="377" cy="175"/>
            </a:xfrm>
            <a:prstGeom prst="rect">
              <a:avLst/>
            </a:prstGeom>
            <a:solidFill>
              <a:schemeClr val="accent1"/>
            </a:solidFill>
            <a:ln w="12700">
              <a:solidFill>
                <a:schemeClr val="tx1"/>
              </a:solidFill>
              <a:miter lim="800000"/>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dirty="0" smtClean="0">
                  <a:solidFill>
                    <a:srgbClr val="000000"/>
                  </a:solidFill>
                  <a:latin typeface="+mn-lt"/>
                </a:rPr>
                <a:t>NI</a:t>
              </a:r>
              <a:endParaRPr lang="en-US" altLang="zh-TW" sz="1600" dirty="0">
                <a:solidFill>
                  <a:srgbClr val="000000"/>
                </a:solidFill>
                <a:latin typeface="+mn-lt"/>
              </a:endParaRPr>
            </a:p>
          </p:txBody>
        </p:sp>
        <p:sp>
          <p:nvSpPr>
            <p:cNvPr id="25627" name="Rectangle 38"/>
            <p:cNvSpPr>
              <a:spLocks noChangeArrowheads="1"/>
            </p:cNvSpPr>
            <p:nvPr/>
          </p:nvSpPr>
          <p:spPr bwMode="auto">
            <a:xfrm>
              <a:off x="1099" y="2326"/>
              <a:ext cx="515" cy="356"/>
            </a:xfrm>
            <a:prstGeom prst="rect">
              <a:avLst/>
            </a:prstGeom>
            <a:solidFill>
              <a:schemeClr val="bg1"/>
            </a:solidFill>
            <a:ln w="12700">
              <a:solidFill>
                <a:schemeClr val="tx1"/>
              </a:solidFill>
              <a:miter lim="800000"/>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a:solidFill>
                    <a:srgbClr val="000000"/>
                  </a:solidFill>
                  <a:latin typeface="+mn-lt"/>
                </a:rPr>
                <a:t>Mem</a:t>
              </a:r>
            </a:p>
          </p:txBody>
        </p:sp>
        <p:sp>
          <p:nvSpPr>
            <p:cNvPr id="25628" name="Line 39"/>
            <p:cNvSpPr>
              <a:spLocks noChangeShapeType="1"/>
            </p:cNvSpPr>
            <p:nvPr/>
          </p:nvSpPr>
          <p:spPr bwMode="auto">
            <a:xfrm flipV="1">
              <a:off x="956" y="2070"/>
              <a:ext cx="0" cy="651"/>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25629" name="Line 40"/>
            <p:cNvSpPr>
              <a:spLocks noChangeShapeType="1"/>
            </p:cNvSpPr>
            <p:nvPr/>
          </p:nvSpPr>
          <p:spPr bwMode="auto">
            <a:xfrm flipV="1">
              <a:off x="956" y="2143"/>
              <a:ext cx="209"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25630" name="Line 41"/>
            <p:cNvSpPr>
              <a:spLocks noChangeShapeType="1"/>
            </p:cNvSpPr>
            <p:nvPr/>
          </p:nvSpPr>
          <p:spPr bwMode="auto">
            <a:xfrm flipV="1">
              <a:off x="956" y="2504"/>
              <a:ext cx="139"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25631" name="Line 42"/>
            <p:cNvSpPr>
              <a:spLocks noChangeShapeType="1"/>
            </p:cNvSpPr>
            <p:nvPr/>
          </p:nvSpPr>
          <p:spPr bwMode="auto">
            <a:xfrm flipV="1">
              <a:off x="852" y="2251"/>
              <a:ext cx="104"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25632" name="Oval 43"/>
            <p:cNvSpPr>
              <a:spLocks noChangeArrowheads="1"/>
            </p:cNvSpPr>
            <p:nvPr/>
          </p:nvSpPr>
          <p:spPr bwMode="auto">
            <a:xfrm>
              <a:off x="646" y="2543"/>
              <a:ext cx="203" cy="211"/>
            </a:xfrm>
            <a:prstGeom prst="ellipse">
              <a:avLst/>
            </a:prstGeom>
            <a:solidFill>
              <a:schemeClr val="bg1"/>
            </a:solidFill>
            <a:ln w="12700">
              <a:solidFill>
                <a:schemeClr val="tx1"/>
              </a:solidFill>
              <a:round/>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a:solidFill>
                    <a:srgbClr val="000000"/>
                  </a:solidFill>
                  <a:latin typeface="+mn-lt"/>
                </a:rPr>
                <a:t>P</a:t>
              </a:r>
            </a:p>
          </p:txBody>
        </p:sp>
        <p:sp>
          <p:nvSpPr>
            <p:cNvPr id="25633" name="Rectangle 44"/>
            <p:cNvSpPr>
              <a:spLocks noChangeArrowheads="1"/>
            </p:cNvSpPr>
            <p:nvPr/>
          </p:nvSpPr>
          <p:spPr bwMode="auto">
            <a:xfrm flipV="1">
              <a:off x="646" y="2182"/>
              <a:ext cx="203" cy="211"/>
            </a:xfrm>
            <a:prstGeom prst="rect">
              <a:avLst/>
            </a:prstGeom>
            <a:solidFill>
              <a:schemeClr val="bg1"/>
            </a:solidFill>
            <a:ln w="12700">
              <a:solidFill>
                <a:schemeClr val="tx1"/>
              </a:solidFill>
              <a:miter lim="800000"/>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a:solidFill>
                    <a:srgbClr val="000000"/>
                  </a:solidFill>
                  <a:latin typeface="+mn-lt"/>
                </a:rPr>
                <a:t>$</a:t>
              </a:r>
            </a:p>
          </p:txBody>
        </p:sp>
        <p:sp>
          <p:nvSpPr>
            <p:cNvPr id="25634" name="Line 45"/>
            <p:cNvSpPr>
              <a:spLocks noChangeShapeType="1"/>
            </p:cNvSpPr>
            <p:nvPr/>
          </p:nvSpPr>
          <p:spPr bwMode="auto">
            <a:xfrm flipV="1">
              <a:off x="748" y="2396"/>
              <a:ext cx="0" cy="144"/>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grpSp>
      <p:grpSp>
        <p:nvGrpSpPr>
          <p:cNvPr id="25614" name="Group 46"/>
          <p:cNvGrpSpPr>
            <a:grpSpLocks/>
          </p:cNvGrpSpPr>
          <p:nvPr/>
        </p:nvGrpSpPr>
        <p:grpSpPr bwMode="auto">
          <a:xfrm>
            <a:off x="3733800" y="4228430"/>
            <a:ext cx="1758950" cy="1309688"/>
            <a:chOff x="2700" y="1965"/>
            <a:chExt cx="1108" cy="825"/>
          </a:xfrm>
        </p:grpSpPr>
        <p:sp>
          <p:nvSpPr>
            <p:cNvPr id="88111" name="AutoShape 47"/>
            <p:cNvSpPr>
              <a:spLocks noChangeArrowheads="1"/>
            </p:cNvSpPr>
            <p:nvPr/>
          </p:nvSpPr>
          <p:spPr bwMode="auto">
            <a:xfrm flipH="1" flipV="1">
              <a:off x="2700" y="1965"/>
              <a:ext cx="1108" cy="825"/>
            </a:xfrm>
            <a:prstGeom prst="roundRect">
              <a:avLst>
                <a:gd name="adj" fmla="val 12495"/>
              </a:avLst>
            </a:prstGeom>
            <a:solidFill>
              <a:srgbClr val="99CCFF"/>
            </a:solidFill>
            <a:ln w="12700">
              <a:solidFill>
                <a:schemeClr val="tx1"/>
              </a:solidFill>
              <a:round/>
              <a:headEnd/>
              <a:tailEnd/>
            </a:ln>
            <a:effectLst>
              <a:outerShdw blurRad="63500" dist="107763" dir="2700000" algn="ctr" rotWithShape="0">
                <a:schemeClr val="bg2">
                  <a:alpha val="74998"/>
                </a:schemeClr>
              </a:outerShdw>
            </a:effectLst>
          </p:spPr>
          <p:txBody>
            <a:bodyPr wrap="none" anchor="ctr"/>
            <a:lstStyle/>
            <a:p>
              <a:pPr>
                <a:defRPr/>
              </a:pPr>
              <a:endParaRPr lang="en-US">
                <a:solidFill>
                  <a:srgbClr val="000000"/>
                </a:solidFill>
                <a:latin typeface="+mn-lt"/>
                <a:ea typeface="Arial" pitchFamily="-105" charset="0"/>
                <a:cs typeface="Arial" pitchFamily="-105" charset="0"/>
              </a:endParaRPr>
            </a:p>
          </p:txBody>
        </p:sp>
        <p:sp>
          <p:nvSpPr>
            <p:cNvPr id="25616" name="Rectangle 48"/>
            <p:cNvSpPr>
              <a:spLocks noChangeArrowheads="1"/>
            </p:cNvSpPr>
            <p:nvPr/>
          </p:nvSpPr>
          <p:spPr bwMode="auto">
            <a:xfrm flipH="1">
              <a:off x="2839" y="2037"/>
              <a:ext cx="377" cy="175"/>
            </a:xfrm>
            <a:prstGeom prst="rect">
              <a:avLst/>
            </a:prstGeom>
            <a:solidFill>
              <a:schemeClr val="accent1"/>
            </a:solidFill>
            <a:ln w="12700">
              <a:solidFill>
                <a:schemeClr val="tx1"/>
              </a:solidFill>
              <a:miter lim="800000"/>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dirty="0" smtClean="0">
                  <a:solidFill>
                    <a:srgbClr val="000000"/>
                  </a:solidFill>
                  <a:latin typeface="+mn-lt"/>
                </a:rPr>
                <a:t>NI</a:t>
              </a:r>
              <a:endParaRPr lang="en-US" altLang="zh-TW" sz="1600" dirty="0">
                <a:solidFill>
                  <a:srgbClr val="000000"/>
                </a:solidFill>
                <a:latin typeface="+mn-lt"/>
              </a:endParaRPr>
            </a:p>
          </p:txBody>
        </p:sp>
        <p:sp>
          <p:nvSpPr>
            <p:cNvPr id="25617" name="Rectangle 49"/>
            <p:cNvSpPr>
              <a:spLocks noChangeArrowheads="1"/>
            </p:cNvSpPr>
            <p:nvPr/>
          </p:nvSpPr>
          <p:spPr bwMode="auto">
            <a:xfrm flipH="1">
              <a:off x="2770" y="2326"/>
              <a:ext cx="515" cy="356"/>
            </a:xfrm>
            <a:prstGeom prst="rect">
              <a:avLst/>
            </a:prstGeom>
            <a:solidFill>
              <a:schemeClr val="bg1"/>
            </a:solidFill>
            <a:ln w="12700">
              <a:solidFill>
                <a:schemeClr val="tx1"/>
              </a:solidFill>
              <a:miter lim="800000"/>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a:solidFill>
                    <a:srgbClr val="000000"/>
                  </a:solidFill>
                  <a:latin typeface="+mn-lt"/>
                </a:rPr>
                <a:t>Mem</a:t>
              </a:r>
            </a:p>
          </p:txBody>
        </p:sp>
        <p:sp>
          <p:nvSpPr>
            <p:cNvPr id="25618" name="Line 50"/>
            <p:cNvSpPr>
              <a:spLocks noChangeShapeType="1"/>
            </p:cNvSpPr>
            <p:nvPr/>
          </p:nvSpPr>
          <p:spPr bwMode="auto">
            <a:xfrm flipH="1" flipV="1">
              <a:off x="3428" y="2070"/>
              <a:ext cx="0" cy="651"/>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25619" name="Line 51"/>
            <p:cNvSpPr>
              <a:spLocks noChangeShapeType="1"/>
            </p:cNvSpPr>
            <p:nvPr/>
          </p:nvSpPr>
          <p:spPr bwMode="auto">
            <a:xfrm flipH="1" flipV="1">
              <a:off x="3219" y="2143"/>
              <a:ext cx="209"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25620" name="Line 52"/>
            <p:cNvSpPr>
              <a:spLocks noChangeShapeType="1"/>
            </p:cNvSpPr>
            <p:nvPr/>
          </p:nvSpPr>
          <p:spPr bwMode="auto">
            <a:xfrm flipH="1" flipV="1">
              <a:off x="3289" y="2504"/>
              <a:ext cx="139"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25621" name="Line 53"/>
            <p:cNvSpPr>
              <a:spLocks noChangeShapeType="1"/>
            </p:cNvSpPr>
            <p:nvPr/>
          </p:nvSpPr>
          <p:spPr bwMode="auto">
            <a:xfrm flipH="1" flipV="1">
              <a:off x="3428" y="2251"/>
              <a:ext cx="104"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25622" name="Oval 54"/>
            <p:cNvSpPr>
              <a:spLocks noChangeArrowheads="1"/>
            </p:cNvSpPr>
            <p:nvPr/>
          </p:nvSpPr>
          <p:spPr bwMode="auto">
            <a:xfrm flipH="1">
              <a:off x="3535" y="2543"/>
              <a:ext cx="203" cy="211"/>
            </a:xfrm>
            <a:prstGeom prst="ellipse">
              <a:avLst/>
            </a:prstGeom>
            <a:solidFill>
              <a:schemeClr val="bg1"/>
            </a:solidFill>
            <a:ln w="12700">
              <a:solidFill>
                <a:schemeClr val="tx1"/>
              </a:solidFill>
              <a:round/>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a:solidFill>
                    <a:srgbClr val="000000"/>
                  </a:solidFill>
                  <a:latin typeface="+mn-lt"/>
                </a:rPr>
                <a:t>P</a:t>
              </a:r>
            </a:p>
          </p:txBody>
        </p:sp>
        <p:sp>
          <p:nvSpPr>
            <p:cNvPr id="25623" name="Rectangle 55"/>
            <p:cNvSpPr>
              <a:spLocks noChangeArrowheads="1"/>
            </p:cNvSpPr>
            <p:nvPr/>
          </p:nvSpPr>
          <p:spPr bwMode="auto">
            <a:xfrm flipH="1" flipV="1">
              <a:off x="3535" y="2182"/>
              <a:ext cx="203" cy="211"/>
            </a:xfrm>
            <a:prstGeom prst="rect">
              <a:avLst/>
            </a:prstGeom>
            <a:solidFill>
              <a:schemeClr val="bg1"/>
            </a:solidFill>
            <a:ln w="12700">
              <a:solidFill>
                <a:schemeClr val="tx1"/>
              </a:solidFill>
              <a:miter lim="800000"/>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a:solidFill>
                    <a:srgbClr val="000000"/>
                  </a:solidFill>
                  <a:latin typeface="+mn-lt"/>
                </a:rPr>
                <a:t>$</a:t>
              </a:r>
            </a:p>
          </p:txBody>
        </p:sp>
        <p:sp>
          <p:nvSpPr>
            <p:cNvPr id="25624" name="Line 56"/>
            <p:cNvSpPr>
              <a:spLocks noChangeShapeType="1"/>
            </p:cNvSpPr>
            <p:nvPr/>
          </p:nvSpPr>
          <p:spPr bwMode="auto">
            <a:xfrm flipH="1" flipV="1">
              <a:off x="3637" y="2396"/>
              <a:ext cx="0" cy="144"/>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grpSp>
      <p:pic>
        <p:nvPicPr>
          <p:cNvPr id="4" name="圖片 3"/>
          <p:cNvPicPr>
            <a:picLocks noChangeAspect="1"/>
          </p:cNvPicPr>
          <p:nvPr/>
        </p:nvPicPr>
        <p:blipFill>
          <a:blip r:embed="rId3" cstate="print">
            <a:duotone>
              <a:prstClr val="black"/>
              <a:schemeClr val="accent2">
                <a:tint val="45000"/>
                <a:satMod val="400000"/>
              </a:schemeClr>
            </a:duotone>
            <a:extLst>
              <a:ext uri="{28A0092B-C50C-407E-A947-70E740481C1C}">
                <a14:useLocalDpi xmlns:a14="http://schemas.microsoft.com/office/drawing/2010/main" val="0"/>
              </a:ext>
            </a:extLst>
          </a:blip>
          <a:stretch>
            <a:fillRect/>
          </a:stretch>
        </p:blipFill>
        <p:spPr>
          <a:xfrm rot="900000">
            <a:off x="1961998" y="2979869"/>
            <a:ext cx="2261413" cy="1273700"/>
          </a:xfrm>
          <a:prstGeom prst="rect">
            <a:avLst/>
          </a:prstGeom>
        </p:spPr>
      </p:pic>
      <p:sp>
        <p:nvSpPr>
          <p:cNvPr id="5" name="文字方塊 4"/>
          <p:cNvSpPr txBox="1"/>
          <p:nvPr/>
        </p:nvSpPr>
        <p:spPr>
          <a:xfrm>
            <a:off x="2123728" y="3212976"/>
            <a:ext cx="1842364" cy="707886"/>
          </a:xfrm>
          <a:prstGeom prst="rect">
            <a:avLst/>
          </a:prstGeom>
          <a:noFill/>
        </p:spPr>
        <p:txBody>
          <a:bodyPr wrap="none" rtlCol="0">
            <a:spAutoFit/>
          </a:bodyPr>
          <a:lstStyle/>
          <a:p>
            <a:pPr algn="ctr"/>
            <a:r>
              <a:rPr lang="en-US" altLang="zh-TW" sz="2000" dirty="0" smtClean="0">
                <a:latin typeface="+mn-lt"/>
              </a:rPr>
              <a:t>Interconnection</a:t>
            </a:r>
          </a:p>
          <a:p>
            <a:pPr algn="ctr"/>
            <a:r>
              <a:rPr lang="en-US" altLang="zh-TW" sz="2000" dirty="0" smtClean="0">
                <a:latin typeface="+mn-lt"/>
              </a:rPr>
              <a:t>network</a:t>
            </a:r>
            <a:endParaRPr lang="zh-TW" altLang="en-US" sz="2000" dirty="0">
              <a:latin typeface="+mn-lt"/>
            </a:endParaRPr>
          </a:p>
        </p:txBody>
      </p:sp>
      <p:cxnSp>
        <p:nvCxnSpPr>
          <p:cNvPr id="7" name="直線接點 6"/>
          <p:cNvCxnSpPr/>
          <p:nvPr/>
        </p:nvCxnSpPr>
        <p:spPr bwMode="auto">
          <a:xfrm>
            <a:off x="2071688" y="2820432"/>
            <a:ext cx="220662" cy="248528"/>
          </a:xfrm>
          <a:prstGeom prst="line">
            <a:avLst/>
          </a:prstGeom>
          <a:solidFill>
            <a:schemeClr val="accent1"/>
          </a:solidFill>
          <a:ln w="2857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72" name="直線接點 71"/>
          <p:cNvCxnSpPr/>
          <p:nvPr/>
        </p:nvCxnSpPr>
        <p:spPr bwMode="auto">
          <a:xfrm flipV="1">
            <a:off x="2071688" y="4077072"/>
            <a:ext cx="220662" cy="265658"/>
          </a:xfrm>
          <a:prstGeom prst="line">
            <a:avLst/>
          </a:prstGeom>
          <a:solidFill>
            <a:schemeClr val="accent1"/>
          </a:solidFill>
          <a:ln w="2857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75" name="直線接點 74"/>
          <p:cNvCxnSpPr/>
          <p:nvPr/>
        </p:nvCxnSpPr>
        <p:spPr bwMode="auto">
          <a:xfrm flipH="1" flipV="1">
            <a:off x="3625850" y="4077072"/>
            <a:ext cx="390642" cy="265658"/>
          </a:xfrm>
          <a:prstGeom prst="line">
            <a:avLst/>
          </a:prstGeom>
          <a:solidFill>
            <a:schemeClr val="accent1"/>
          </a:solidFill>
          <a:ln w="2857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20" name="文字方塊 19"/>
          <p:cNvSpPr txBox="1"/>
          <p:nvPr/>
        </p:nvSpPr>
        <p:spPr>
          <a:xfrm>
            <a:off x="2339752" y="1700808"/>
            <a:ext cx="558166" cy="707886"/>
          </a:xfrm>
          <a:prstGeom prst="rect">
            <a:avLst/>
          </a:prstGeom>
          <a:noFill/>
        </p:spPr>
        <p:txBody>
          <a:bodyPr wrap="none" rtlCol="0">
            <a:spAutoFit/>
          </a:bodyPr>
          <a:lstStyle/>
          <a:p>
            <a:r>
              <a:rPr lang="en-US" altLang="zh-TW" sz="2000" dirty="0" smtClean="0">
                <a:solidFill>
                  <a:srgbClr val="3B812F"/>
                </a:solidFill>
                <a:latin typeface="+mn-lt"/>
                <a:cs typeface="Arial" panose="020B0604020202020204" pitchFamily="34" charset="0"/>
              </a:rPr>
              <a:t>0</a:t>
            </a:r>
          </a:p>
          <a:p>
            <a:r>
              <a:rPr lang="en-US" altLang="zh-TW" sz="2000" dirty="0" smtClean="0">
                <a:solidFill>
                  <a:srgbClr val="3B812F"/>
                </a:solidFill>
                <a:latin typeface="+mn-lt"/>
                <a:cs typeface="Arial" panose="020B0604020202020204" pitchFamily="34" charset="0"/>
              </a:rPr>
              <a:t>N-1</a:t>
            </a:r>
            <a:endParaRPr lang="en-US" altLang="zh-TW" dirty="0">
              <a:solidFill>
                <a:srgbClr val="000000"/>
              </a:solidFill>
              <a:latin typeface="+mn-lt"/>
              <a:cs typeface="Arial" panose="020B0604020202020204" pitchFamily="34" charset="0"/>
            </a:endParaRPr>
          </a:p>
        </p:txBody>
      </p:sp>
      <p:sp>
        <p:nvSpPr>
          <p:cNvPr id="79" name="文字方塊 78"/>
          <p:cNvSpPr txBox="1"/>
          <p:nvPr/>
        </p:nvSpPr>
        <p:spPr>
          <a:xfrm>
            <a:off x="3059832" y="1700808"/>
            <a:ext cx="688009" cy="707886"/>
          </a:xfrm>
          <a:prstGeom prst="rect">
            <a:avLst/>
          </a:prstGeom>
          <a:noFill/>
        </p:spPr>
        <p:txBody>
          <a:bodyPr wrap="none" rtlCol="0">
            <a:spAutoFit/>
          </a:bodyPr>
          <a:lstStyle/>
          <a:p>
            <a:r>
              <a:rPr lang="en-US" altLang="zh-TW" sz="2000" dirty="0" smtClean="0">
                <a:solidFill>
                  <a:srgbClr val="3B812F"/>
                </a:solidFill>
                <a:latin typeface="+mn-lt"/>
                <a:cs typeface="Arial" panose="020B0604020202020204" pitchFamily="34" charset="0"/>
              </a:rPr>
              <a:t>N</a:t>
            </a:r>
          </a:p>
          <a:p>
            <a:r>
              <a:rPr lang="en-US" altLang="zh-TW" sz="2000" dirty="0" smtClean="0">
                <a:solidFill>
                  <a:srgbClr val="3B812F"/>
                </a:solidFill>
                <a:latin typeface="+mn-lt"/>
                <a:cs typeface="Arial" panose="020B0604020202020204" pitchFamily="34" charset="0"/>
              </a:rPr>
              <a:t>2N-1</a:t>
            </a:r>
            <a:endParaRPr lang="en-US" altLang="zh-TW" dirty="0">
              <a:solidFill>
                <a:srgbClr val="000000"/>
              </a:solidFill>
              <a:latin typeface="+mn-lt"/>
              <a:cs typeface="Arial" panose="020B0604020202020204" pitchFamily="34" charset="0"/>
            </a:endParaRPr>
          </a:p>
        </p:txBody>
      </p:sp>
      <p:sp>
        <p:nvSpPr>
          <p:cNvPr id="80" name="文字方塊 79"/>
          <p:cNvSpPr txBox="1"/>
          <p:nvPr/>
        </p:nvSpPr>
        <p:spPr>
          <a:xfrm>
            <a:off x="2357650" y="4737338"/>
            <a:ext cx="688009" cy="707886"/>
          </a:xfrm>
          <a:prstGeom prst="rect">
            <a:avLst/>
          </a:prstGeom>
          <a:noFill/>
        </p:spPr>
        <p:txBody>
          <a:bodyPr wrap="none" rtlCol="0">
            <a:spAutoFit/>
          </a:bodyPr>
          <a:lstStyle/>
          <a:p>
            <a:r>
              <a:rPr lang="en-US" altLang="zh-TW" sz="2000" dirty="0" smtClean="0">
                <a:solidFill>
                  <a:srgbClr val="3B812F"/>
                </a:solidFill>
                <a:latin typeface="+mn-lt"/>
                <a:cs typeface="Arial" panose="020B0604020202020204" pitchFamily="34" charset="0"/>
              </a:rPr>
              <a:t>2N</a:t>
            </a:r>
          </a:p>
          <a:p>
            <a:r>
              <a:rPr lang="en-US" altLang="zh-TW" sz="2000" dirty="0" smtClean="0">
                <a:solidFill>
                  <a:srgbClr val="3B812F"/>
                </a:solidFill>
                <a:latin typeface="+mn-lt"/>
                <a:cs typeface="Arial" panose="020B0604020202020204" pitchFamily="34" charset="0"/>
              </a:rPr>
              <a:t>3N-1</a:t>
            </a:r>
            <a:endParaRPr lang="en-US" altLang="zh-TW" dirty="0">
              <a:solidFill>
                <a:srgbClr val="000000"/>
              </a:solidFill>
              <a:latin typeface="+mn-lt"/>
              <a:cs typeface="Arial" panose="020B0604020202020204" pitchFamily="34" charset="0"/>
            </a:endParaRPr>
          </a:p>
        </p:txBody>
      </p:sp>
      <p:sp>
        <p:nvSpPr>
          <p:cNvPr id="81" name="文字方塊 80"/>
          <p:cNvSpPr txBox="1"/>
          <p:nvPr/>
        </p:nvSpPr>
        <p:spPr>
          <a:xfrm>
            <a:off x="3131840" y="4737338"/>
            <a:ext cx="688009" cy="707886"/>
          </a:xfrm>
          <a:prstGeom prst="rect">
            <a:avLst/>
          </a:prstGeom>
          <a:noFill/>
        </p:spPr>
        <p:txBody>
          <a:bodyPr wrap="none" rtlCol="0">
            <a:spAutoFit/>
          </a:bodyPr>
          <a:lstStyle/>
          <a:p>
            <a:r>
              <a:rPr lang="en-US" altLang="zh-TW" sz="2000" dirty="0" smtClean="0">
                <a:solidFill>
                  <a:srgbClr val="3B812F"/>
                </a:solidFill>
                <a:latin typeface="+mn-lt"/>
                <a:cs typeface="Arial" panose="020B0604020202020204" pitchFamily="34" charset="0"/>
              </a:rPr>
              <a:t>3N</a:t>
            </a:r>
          </a:p>
          <a:p>
            <a:r>
              <a:rPr lang="en-US" altLang="zh-TW" sz="2000" dirty="0" smtClean="0">
                <a:solidFill>
                  <a:srgbClr val="3B812F"/>
                </a:solidFill>
                <a:latin typeface="+mn-lt"/>
                <a:cs typeface="Arial" panose="020B0604020202020204" pitchFamily="34" charset="0"/>
              </a:rPr>
              <a:t>4N-1</a:t>
            </a:r>
            <a:endParaRPr lang="en-US" altLang="zh-TW" dirty="0">
              <a:solidFill>
                <a:srgbClr val="000000"/>
              </a:solidFill>
              <a:latin typeface="+mn-lt"/>
              <a:cs typeface="Arial" panose="020B0604020202020204" pitchFamily="34" charset="0"/>
            </a:endParaRPr>
          </a:p>
        </p:txBody>
      </p:sp>
      <p:grpSp>
        <p:nvGrpSpPr>
          <p:cNvPr id="93" name="Group 19"/>
          <p:cNvGrpSpPr>
            <a:grpSpLocks/>
          </p:cNvGrpSpPr>
          <p:nvPr/>
        </p:nvGrpSpPr>
        <p:grpSpPr bwMode="auto">
          <a:xfrm flipH="1">
            <a:off x="3707904" y="1628800"/>
            <a:ext cx="1585913" cy="1311275"/>
            <a:chOff x="3844" y="816"/>
            <a:chExt cx="1528" cy="1096"/>
          </a:xfrm>
        </p:grpSpPr>
        <p:sp>
          <p:nvSpPr>
            <p:cNvPr id="94" name="AutoShape 20"/>
            <p:cNvSpPr>
              <a:spLocks noChangeArrowheads="1"/>
            </p:cNvSpPr>
            <p:nvPr/>
          </p:nvSpPr>
          <p:spPr bwMode="auto">
            <a:xfrm>
              <a:off x="3844" y="816"/>
              <a:ext cx="1528" cy="1096"/>
            </a:xfrm>
            <a:prstGeom prst="roundRect">
              <a:avLst>
                <a:gd name="adj" fmla="val 12495"/>
              </a:avLst>
            </a:prstGeom>
            <a:solidFill>
              <a:srgbClr val="99CCFF"/>
            </a:solidFill>
            <a:ln w="12700">
              <a:solidFill>
                <a:schemeClr val="tx1"/>
              </a:solidFill>
              <a:round/>
              <a:headEnd/>
              <a:tailEnd/>
            </a:ln>
            <a:effectLst>
              <a:outerShdw blurRad="63500" dist="107763" dir="2700000" algn="ctr" rotWithShape="0">
                <a:schemeClr val="bg2">
                  <a:alpha val="74998"/>
                </a:schemeClr>
              </a:outerShdw>
            </a:effectLst>
          </p:spPr>
          <p:txBody>
            <a:bodyPr wrap="none" anchor="ctr"/>
            <a:lstStyle/>
            <a:p>
              <a:pPr>
                <a:defRPr/>
              </a:pPr>
              <a:endParaRPr lang="en-US">
                <a:solidFill>
                  <a:srgbClr val="000000"/>
                </a:solidFill>
                <a:latin typeface="+mn-lt"/>
                <a:ea typeface="Arial" pitchFamily="-105" charset="0"/>
                <a:cs typeface="Arial" pitchFamily="-105" charset="0"/>
              </a:endParaRPr>
            </a:p>
          </p:txBody>
        </p:sp>
        <p:sp>
          <p:nvSpPr>
            <p:cNvPr id="95" name="Rectangle 21"/>
            <p:cNvSpPr>
              <a:spLocks noChangeArrowheads="1"/>
            </p:cNvSpPr>
            <p:nvPr/>
          </p:nvSpPr>
          <p:spPr bwMode="auto">
            <a:xfrm>
              <a:off x="4660" y="1584"/>
              <a:ext cx="520" cy="232"/>
            </a:xfrm>
            <a:prstGeom prst="rect">
              <a:avLst/>
            </a:prstGeom>
            <a:solidFill>
              <a:schemeClr val="accent1"/>
            </a:solidFill>
            <a:ln w="12700">
              <a:solidFill>
                <a:schemeClr val="tx1"/>
              </a:solidFill>
              <a:miter lim="800000"/>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dirty="0" smtClean="0">
                  <a:solidFill>
                    <a:srgbClr val="000000"/>
                  </a:solidFill>
                  <a:latin typeface="+mn-lt"/>
                </a:rPr>
                <a:t>NI</a:t>
              </a:r>
              <a:endParaRPr lang="en-US" altLang="zh-TW" sz="1600" dirty="0">
                <a:solidFill>
                  <a:srgbClr val="000000"/>
                </a:solidFill>
                <a:latin typeface="+mn-lt"/>
              </a:endParaRPr>
            </a:p>
          </p:txBody>
        </p:sp>
        <p:sp>
          <p:nvSpPr>
            <p:cNvPr id="96" name="Rectangle 22"/>
            <p:cNvSpPr>
              <a:spLocks noChangeArrowheads="1"/>
            </p:cNvSpPr>
            <p:nvPr/>
          </p:nvSpPr>
          <p:spPr bwMode="auto">
            <a:xfrm>
              <a:off x="4565" y="960"/>
              <a:ext cx="711" cy="472"/>
            </a:xfrm>
            <a:prstGeom prst="rect">
              <a:avLst/>
            </a:prstGeom>
            <a:solidFill>
              <a:schemeClr val="bg1"/>
            </a:solidFill>
            <a:ln w="12700">
              <a:solidFill>
                <a:schemeClr val="tx1"/>
              </a:solidFill>
              <a:miter lim="800000"/>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dirty="0">
                  <a:solidFill>
                    <a:srgbClr val="000000"/>
                  </a:solidFill>
                  <a:latin typeface="+mn-lt"/>
                </a:rPr>
                <a:t>Mem</a:t>
              </a:r>
            </a:p>
          </p:txBody>
        </p:sp>
        <p:sp>
          <p:nvSpPr>
            <p:cNvPr id="97" name="Line 23"/>
            <p:cNvSpPr>
              <a:spLocks noChangeShapeType="1"/>
            </p:cNvSpPr>
            <p:nvPr/>
          </p:nvSpPr>
          <p:spPr bwMode="auto">
            <a:xfrm>
              <a:off x="4368" y="908"/>
              <a:ext cx="0" cy="864"/>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98" name="Line 24"/>
            <p:cNvSpPr>
              <a:spLocks noChangeShapeType="1"/>
            </p:cNvSpPr>
            <p:nvPr/>
          </p:nvSpPr>
          <p:spPr bwMode="auto">
            <a:xfrm>
              <a:off x="4368" y="1676"/>
              <a:ext cx="288"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99" name="Line 25"/>
            <p:cNvSpPr>
              <a:spLocks noChangeShapeType="1"/>
            </p:cNvSpPr>
            <p:nvPr/>
          </p:nvSpPr>
          <p:spPr bwMode="auto">
            <a:xfrm>
              <a:off x="4368" y="1196"/>
              <a:ext cx="192"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100" name="Line 26"/>
            <p:cNvSpPr>
              <a:spLocks noChangeShapeType="1"/>
            </p:cNvSpPr>
            <p:nvPr/>
          </p:nvSpPr>
          <p:spPr bwMode="auto">
            <a:xfrm>
              <a:off x="4224" y="1532"/>
              <a:ext cx="144"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grpSp>
          <p:nvGrpSpPr>
            <p:cNvPr id="101" name="Group 27"/>
            <p:cNvGrpSpPr>
              <a:grpSpLocks/>
            </p:cNvGrpSpPr>
            <p:nvPr/>
          </p:nvGrpSpPr>
          <p:grpSpPr bwMode="auto">
            <a:xfrm>
              <a:off x="3940" y="864"/>
              <a:ext cx="280" cy="760"/>
              <a:chOff x="3075" y="1251"/>
              <a:chExt cx="280" cy="760"/>
            </a:xfrm>
          </p:grpSpPr>
          <p:sp>
            <p:nvSpPr>
              <p:cNvPr id="102" name="Oval 28"/>
              <p:cNvSpPr>
                <a:spLocks noChangeArrowheads="1"/>
              </p:cNvSpPr>
              <p:nvPr/>
            </p:nvSpPr>
            <p:spPr bwMode="auto">
              <a:xfrm>
                <a:off x="3075" y="1251"/>
                <a:ext cx="280" cy="280"/>
              </a:xfrm>
              <a:prstGeom prst="ellipse">
                <a:avLst/>
              </a:prstGeom>
              <a:solidFill>
                <a:schemeClr val="bg1"/>
              </a:solidFill>
              <a:ln w="12700">
                <a:solidFill>
                  <a:schemeClr val="tx1"/>
                </a:solidFill>
                <a:round/>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a:solidFill>
                      <a:srgbClr val="000000"/>
                    </a:solidFill>
                    <a:latin typeface="+mn-lt"/>
                  </a:rPr>
                  <a:t>P</a:t>
                </a:r>
              </a:p>
            </p:txBody>
          </p:sp>
          <p:sp>
            <p:nvSpPr>
              <p:cNvPr id="103" name="Rectangle 29"/>
              <p:cNvSpPr>
                <a:spLocks noChangeArrowheads="1"/>
              </p:cNvSpPr>
              <p:nvPr/>
            </p:nvSpPr>
            <p:spPr bwMode="auto">
              <a:xfrm>
                <a:off x="3075" y="1731"/>
                <a:ext cx="280" cy="280"/>
              </a:xfrm>
              <a:prstGeom prst="rect">
                <a:avLst/>
              </a:prstGeom>
              <a:solidFill>
                <a:schemeClr val="bg1"/>
              </a:solidFill>
              <a:ln w="12700">
                <a:solidFill>
                  <a:schemeClr val="tx1"/>
                </a:solidFill>
                <a:miter lim="800000"/>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a:solidFill>
                      <a:srgbClr val="000000"/>
                    </a:solidFill>
                    <a:latin typeface="+mn-lt"/>
                  </a:rPr>
                  <a:t>$</a:t>
                </a:r>
              </a:p>
            </p:txBody>
          </p:sp>
          <p:sp>
            <p:nvSpPr>
              <p:cNvPr id="104" name="Line 30"/>
              <p:cNvSpPr>
                <a:spLocks noChangeShapeType="1"/>
              </p:cNvSpPr>
              <p:nvPr/>
            </p:nvSpPr>
            <p:spPr bwMode="auto">
              <a:xfrm>
                <a:off x="3215" y="1535"/>
                <a:ext cx="0" cy="192"/>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grpSp>
      </p:grpSp>
      <p:cxnSp>
        <p:nvCxnSpPr>
          <p:cNvPr id="66" name="直線接點 65"/>
          <p:cNvCxnSpPr/>
          <p:nvPr/>
        </p:nvCxnSpPr>
        <p:spPr bwMode="auto">
          <a:xfrm flipH="1">
            <a:off x="3687267" y="2850213"/>
            <a:ext cx="219915" cy="312509"/>
          </a:xfrm>
          <a:prstGeom prst="line">
            <a:avLst/>
          </a:prstGeom>
          <a:solidFill>
            <a:schemeClr val="accent1"/>
          </a:solidFill>
          <a:ln w="2857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6" name="手繪多邊形 5"/>
          <p:cNvSpPr/>
          <p:nvPr/>
        </p:nvSpPr>
        <p:spPr bwMode="auto">
          <a:xfrm>
            <a:off x="914090" y="1964267"/>
            <a:ext cx="3896588" cy="1362884"/>
          </a:xfrm>
          <a:custGeom>
            <a:avLst/>
            <a:gdLst>
              <a:gd name="connsiteX0" fmla="*/ 34177 w 3896588"/>
              <a:gd name="connsiteY0" fmla="*/ 0 h 1362884"/>
              <a:gd name="connsiteX1" fmla="*/ 17243 w 3896588"/>
              <a:gd name="connsiteY1" fmla="*/ 84666 h 1362884"/>
              <a:gd name="connsiteX2" fmla="*/ 310 w 3896588"/>
              <a:gd name="connsiteY2" fmla="*/ 135466 h 1362884"/>
              <a:gd name="connsiteX3" fmla="*/ 17243 w 3896588"/>
              <a:gd name="connsiteY3" fmla="*/ 440266 h 1362884"/>
              <a:gd name="connsiteX4" fmla="*/ 68043 w 3896588"/>
              <a:gd name="connsiteY4" fmla="*/ 457200 h 1362884"/>
              <a:gd name="connsiteX5" fmla="*/ 152710 w 3896588"/>
              <a:gd name="connsiteY5" fmla="*/ 474133 h 1362884"/>
              <a:gd name="connsiteX6" fmla="*/ 254310 w 3896588"/>
              <a:gd name="connsiteY6" fmla="*/ 508000 h 1362884"/>
              <a:gd name="connsiteX7" fmla="*/ 305110 w 3896588"/>
              <a:gd name="connsiteY7" fmla="*/ 524933 h 1362884"/>
              <a:gd name="connsiteX8" fmla="*/ 762310 w 3896588"/>
              <a:gd name="connsiteY8" fmla="*/ 677333 h 1362884"/>
              <a:gd name="connsiteX9" fmla="*/ 914710 w 3896588"/>
              <a:gd name="connsiteY9" fmla="*/ 728133 h 1362884"/>
              <a:gd name="connsiteX10" fmla="*/ 965510 w 3896588"/>
              <a:gd name="connsiteY10" fmla="*/ 745066 h 1362884"/>
              <a:gd name="connsiteX11" fmla="*/ 1117910 w 3896588"/>
              <a:gd name="connsiteY11" fmla="*/ 829733 h 1362884"/>
              <a:gd name="connsiteX12" fmla="*/ 1219510 w 3896588"/>
              <a:gd name="connsiteY12" fmla="*/ 897466 h 1362884"/>
              <a:gd name="connsiteX13" fmla="*/ 1338043 w 3896588"/>
              <a:gd name="connsiteY13" fmla="*/ 1032933 h 1362884"/>
              <a:gd name="connsiteX14" fmla="*/ 1371910 w 3896588"/>
              <a:gd name="connsiteY14" fmla="*/ 1083733 h 1362884"/>
              <a:gd name="connsiteX15" fmla="*/ 1422710 w 3896588"/>
              <a:gd name="connsiteY15" fmla="*/ 1100666 h 1362884"/>
              <a:gd name="connsiteX16" fmla="*/ 1541243 w 3896588"/>
              <a:gd name="connsiteY16" fmla="*/ 1236133 h 1362884"/>
              <a:gd name="connsiteX17" fmla="*/ 1558177 w 3896588"/>
              <a:gd name="connsiteY17" fmla="*/ 1286933 h 1362884"/>
              <a:gd name="connsiteX18" fmla="*/ 1879910 w 3896588"/>
              <a:gd name="connsiteY18" fmla="*/ 1337733 h 1362884"/>
              <a:gd name="connsiteX19" fmla="*/ 1981510 w 3896588"/>
              <a:gd name="connsiteY19" fmla="*/ 1354666 h 1362884"/>
              <a:gd name="connsiteX20" fmla="*/ 2692710 w 3896588"/>
              <a:gd name="connsiteY20" fmla="*/ 1320800 h 1362884"/>
              <a:gd name="connsiteX21" fmla="*/ 2760443 w 3896588"/>
              <a:gd name="connsiteY21" fmla="*/ 1253066 h 1362884"/>
              <a:gd name="connsiteX22" fmla="*/ 2777377 w 3896588"/>
              <a:gd name="connsiteY22" fmla="*/ 1202266 h 1362884"/>
              <a:gd name="connsiteX23" fmla="*/ 2862043 w 3896588"/>
              <a:gd name="connsiteY23" fmla="*/ 1117600 h 1362884"/>
              <a:gd name="connsiteX24" fmla="*/ 2895910 w 3896588"/>
              <a:gd name="connsiteY24" fmla="*/ 1066800 h 1362884"/>
              <a:gd name="connsiteX25" fmla="*/ 2912843 w 3896588"/>
              <a:gd name="connsiteY25" fmla="*/ 1016000 h 1362884"/>
              <a:gd name="connsiteX26" fmla="*/ 2963643 w 3896588"/>
              <a:gd name="connsiteY26" fmla="*/ 965200 h 1362884"/>
              <a:gd name="connsiteX27" fmla="*/ 3031377 w 3896588"/>
              <a:gd name="connsiteY27" fmla="*/ 863600 h 1362884"/>
              <a:gd name="connsiteX28" fmla="*/ 3116043 w 3896588"/>
              <a:gd name="connsiteY28" fmla="*/ 778933 h 1362884"/>
              <a:gd name="connsiteX29" fmla="*/ 3217643 w 3896588"/>
              <a:gd name="connsiteY29" fmla="*/ 745066 h 1362884"/>
              <a:gd name="connsiteX30" fmla="*/ 3793377 w 3896588"/>
              <a:gd name="connsiteY30" fmla="*/ 728133 h 1362884"/>
              <a:gd name="connsiteX31" fmla="*/ 3844177 w 3896588"/>
              <a:gd name="connsiteY31" fmla="*/ 711200 h 1362884"/>
              <a:gd name="connsiteX32" fmla="*/ 3878043 w 3896588"/>
              <a:gd name="connsiteY32" fmla="*/ 609600 h 1362884"/>
              <a:gd name="connsiteX33" fmla="*/ 3878043 w 3896588"/>
              <a:gd name="connsiteY33" fmla="*/ 203200 h 1362884"/>
              <a:gd name="connsiteX34" fmla="*/ 3861110 w 3896588"/>
              <a:gd name="connsiteY34" fmla="*/ 152400 h 1362884"/>
              <a:gd name="connsiteX35" fmla="*/ 3556310 w 3896588"/>
              <a:gd name="connsiteY35" fmla="*/ 169333 h 1362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896588" h="1362884">
                <a:moveTo>
                  <a:pt x="34177" y="0"/>
                </a:moveTo>
                <a:cubicBezTo>
                  <a:pt x="28532" y="28222"/>
                  <a:pt x="24224" y="56744"/>
                  <a:pt x="17243" y="84666"/>
                </a:cubicBezTo>
                <a:cubicBezTo>
                  <a:pt x="12914" y="101982"/>
                  <a:pt x="310" y="117617"/>
                  <a:pt x="310" y="135466"/>
                </a:cubicBezTo>
                <a:cubicBezTo>
                  <a:pt x="310" y="237223"/>
                  <a:pt x="-3720" y="340692"/>
                  <a:pt x="17243" y="440266"/>
                </a:cubicBezTo>
                <a:cubicBezTo>
                  <a:pt x="20920" y="457733"/>
                  <a:pt x="50727" y="452871"/>
                  <a:pt x="68043" y="457200"/>
                </a:cubicBezTo>
                <a:cubicBezTo>
                  <a:pt x="95965" y="464181"/>
                  <a:pt x="124943" y="466560"/>
                  <a:pt x="152710" y="474133"/>
                </a:cubicBezTo>
                <a:cubicBezTo>
                  <a:pt x="187151" y="483526"/>
                  <a:pt x="220443" y="496711"/>
                  <a:pt x="254310" y="508000"/>
                </a:cubicBezTo>
                <a:lnTo>
                  <a:pt x="305110" y="524933"/>
                </a:lnTo>
                <a:lnTo>
                  <a:pt x="762310" y="677333"/>
                </a:lnTo>
                <a:lnTo>
                  <a:pt x="914710" y="728133"/>
                </a:lnTo>
                <a:lnTo>
                  <a:pt x="965510" y="745066"/>
                </a:lnTo>
                <a:cubicBezTo>
                  <a:pt x="1081961" y="822701"/>
                  <a:pt x="1028496" y="799929"/>
                  <a:pt x="1117910" y="829733"/>
                </a:cubicBezTo>
                <a:cubicBezTo>
                  <a:pt x="1151777" y="852311"/>
                  <a:pt x="1196932" y="863599"/>
                  <a:pt x="1219510" y="897466"/>
                </a:cubicBezTo>
                <a:cubicBezTo>
                  <a:pt x="1298532" y="1015999"/>
                  <a:pt x="1253376" y="976488"/>
                  <a:pt x="1338043" y="1032933"/>
                </a:cubicBezTo>
                <a:cubicBezTo>
                  <a:pt x="1349332" y="1049866"/>
                  <a:pt x="1356018" y="1071020"/>
                  <a:pt x="1371910" y="1083733"/>
                </a:cubicBezTo>
                <a:cubicBezTo>
                  <a:pt x="1385848" y="1094883"/>
                  <a:pt x="1410089" y="1088045"/>
                  <a:pt x="1422710" y="1100666"/>
                </a:cubicBezTo>
                <a:cubicBezTo>
                  <a:pt x="1620269" y="1298225"/>
                  <a:pt x="1397308" y="1140175"/>
                  <a:pt x="1541243" y="1236133"/>
                </a:cubicBezTo>
                <a:cubicBezTo>
                  <a:pt x="1546888" y="1253066"/>
                  <a:pt x="1543652" y="1276558"/>
                  <a:pt x="1558177" y="1286933"/>
                </a:cubicBezTo>
                <a:cubicBezTo>
                  <a:pt x="1627139" y="1336192"/>
                  <a:pt x="1835400" y="1334309"/>
                  <a:pt x="1879910" y="1337733"/>
                </a:cubicBezTo>
                <a:cubicBezTo>
                  <a:pt x="1913777" y="1343377"/>
                  <a:pt x="1947176" y="1354666"/>
                  <a:pt x="1981510" y="1354666"/>
                </a:cubicBezTo>
                <a:cubicBezTo>
                  <a:pt x="2578060" y="1354666"/>
                  <a:pt x="2424432" y="1387868"/>
                  <a:pt x="2692710" y="1320800"/>
                </a:cubicBezTo>
                <a:cubicBezTo>
                  <a:pt x="2737864" y="1185336"/>
                  <a:pt x="2670133" y="1343376"/>
                  <a:pt x="2760443" y="1253066"/>
                </a:cubicBezTo>
                <a:cubicBezTo>
                  <a:pt x="2773064" y="1240445"/>
                  <a:pt x="2769395" y="1218231"/>
                  <a:pt x="2777377" y="1202266"/>
                </a:cubicBezTo>
                <a:cubicBezTo>
                  <a:pt x="2805600" y="1145820"/>
                  <a:pt x="2811242" y="1151467"/>
                  <a:pt x="2862043" y="1117600"/>
                </a:cubicBezTo>
                <a:cubicBezTo>
                  <a:pt x="2873332" y="1100667"/>
                  <a:pt x="2886809" y="1085003"/>
                  <a:pt x="2895910" y="1066800"/>
                </a:cubicBezTo>
                <a:cubicBezTo>
                  <a:pt x="2903892" y="1050835"/>
                  <a:pt x="2902942" y="1030852"/>
                  <a:pt x="2912843" y="1016000"/>
                </a:cubicBezTo>
                <a:cubicBezTo>
                  <a:pt x="2926127" y="996075"/>
                  <a:pt x="2948941" y="984103"/>
                  <a:pt x="2963643" y="965200"/>
                </a:cubicBezTo>
                <a:cubicBezTo>
                  <a:pt x="2988632" y="933071"/>
                  <a:pt x="3008799" y="897467"/>
                  <a:pt x="3031377" y="863600"/>
                </a:cubicBezTo>
                <a:cubicBezTo>
                  <a:pt x="3062273" y="817255"/>
                  <a:pt x="3062568" y="802700"/>
                  <a:pt x="3116043" y="778933"/>
                </a:cubicBezTo>
                <a:cubicBezTo>
                  <a:pt x="3148665" y="764434"/>
                  <a:pt x="3181960" y="746115"/>
                  <a:pt x="3217643" y="745066"/>
                </a:cubicBezTo>
                <a:lnTo>
                  <a:pt x="3793377" y="728133"/>
                </a:lnTo>
                <a:cubicBezTo>
                  <a:pt x="3810310" y="722489"/>
                  <a:pt x="3833802" y="725725"/>
                  <a:pt x="3844177" y="711200"/>
                </a:cubicBezTo>
                <a:cubicBezTo>
                  <a:pt x="3864926" y="682151"/>
                  <a:pt x="3878043" y="609600"/>
                  <a:pt x="3878043" y="609600"/>
                </a:cubicBezTo>
                <a:cubicBezTo>
                  <a:pt x="3900265" y="409606"/>
                  <a:pt x="3905155" y="447203"/>
                  <a:pt x="3878043" y="203200"/>
                </a:cubicBezTo>
                <a:cubicBezTo>
                  <a:pt x="3876072" y="185460"/>
                  <a:pt x="3866754" y="169333"/>
                  <a:pt x="3861110" y="152400"/>
                </a:cubicBezTo>
                <a:cubicBezTo>
                  <a:pt x="3635494" y="172910"/>
                  <a:pt x="3737188" y="169333"/>
                  <a:pt x="3556310" y="169333"/>
                </a:cubicBezTo>
              </a:path>
            </a:pathLst>
          </a:custGeom>
          <a:noFill/>
          <a:ln w="57150"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TW" altLang="en-US" sz="2400" b="0" i="0" u="none" strike="noStrike" cap="none" normalizeH="0" baseline="0" smtClean="0">
              <a:ln>
                <a:noFill/>
              </a:ln>
              <a:solidFill>
                <a:schemeClr val="tx1"/>
              </a:solidFill>
              <a:effectLst/>
              <a:latin typeface="Tahoma" panose="020B0604030504040204" pitchFamily="34" charset="0"/>
              <a:ea typeface="標楷體" panose="03000509000000000000" pitchFamily="65" charset="-120"/>
            </a:endParaRPr>
          </a:p>
        </p:txBody>
      </p:sp>
      <p:sp>
        <p:nvSpPr>
          <p:cNvPr id="2" name="投影片編號版面配置區 1"/>
          <p:cNvSpPr>
            <a:spLocks noGrp="1"/>
          </p:cNvSpPr>
          <p:nvPr>
            <p:ph type="sldNum" sz="quarter" idx="11"/>
          </p:nvPr>
        </p:nvSpPr>
        <p:spPr/>
        <p:txBody>
          <a:bodyPr/>
          <a:lstStyle/>
          <a:p>
            <a:fld id="{0EF8A0A4-1A2F-4B89-B3C7-02C31CE3A532}" type="slidenum">
              <a:rPr lang="zh-TW" altLang="en-US" smtClean="0"/>
              <a:pPr/>
              <a:t>13</a:t>
            </a:fld>
            <a:endParaRPr lang="zh-TW" altLang="zh-TW"/>
          </a:p>
        </p:txBody>
      </p:sp>
      <p:sp>
        <p:nvSpPr>
          <p:cNvPr id="3" name="文字方塊 2"/>
          <p:cNvSpPr txBox="1"/>
          <p:nvPr/>
        </p:nvSpPr>
        <p:spPr>
          <a:xfrm>
            <a:off x="194458" y="1599183"/>
            <a:ext cx="425116" cy="461665"/>
          </a:xfrm>
          <a:prstGeom prst="rect">
            <a:avLst/>
          </a:prstGeom>
          <a:noFill/>
        </p:spPr>
        <p:txBody>
          <a:bodyPr wrap="none" rtlCol="0">
            <a:spAutoFit/>
          </a:bodyPr>
          <a:lstStyle/>
          <a:p>
            <a:r>
              <a:rPr lang="en-US" altLang="zh-TW" b="1" dirty="0" err="1" smtClean="0">
                <a:solidFill>
                  <a:srgbClr val="FF0000"/>
                </a:solidFill>
                <a:latin typeface="+mn-lt"/>
              </a:rPr>
              <a:t>ld</a:t>
            </a:r>
            <a:endParaRPr lang="zh-TW" altLang="en-US" b="1" dirty="0">
              <a:solidFill>
                <a:srgbClr val="FF0000"/>
              </a:solidFill>
              <a:latin typeface="+mn-lt"/>
            </a:endParaRPr>
          </a:p>
        </p:txBody>
      </p:sp>
    </p:spTree>
    <p:extLst>
      <p:ext uri="{BB962C8B-B14F-4D97-AF65-F5344CB8AC3E}">
        <p14:creationId xmlns:p14="http://schemas.microsoft.com/office/powerpoint/2010/main" val="39380578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par>
                          <p:cTn id="17" fill="hold">
                            <p:stCondLst>
                              <p:cond delay="0"/>
                            </p:stCondLst>
                            <p:childTnLst>
                              <p:par>
                                <p:cTn id="18" presetID="22" presetClass="entr" presetSubtype="8" fill="hold" grpId="0" nodeType="after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left)">
                                      <p:cBhvr>
                                        <p:cTn id="2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79" grpId="0"/>
      <p:bldP spid="80" grpId="0"/>
      <p:bldP spid="81" grpId="0"/>
      <p:bldP spid="6" grpId="0" animBg="1"/>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altLang="zh-TW" sz="3200" dirty="0" smtClean="0"/>
              <a:t>NUMA: </a:t>
            </a:r>
            <a:r>
              <a:rPr lang="en-US" altLang="zh-TW" sz="3200" dirty="0" err="1" smtClean="0"/>
              <a:t>NonUniform</a:t>
            </a:r>
            <a:r>
              <a:rPr lang="en-US" altLang="zh-TW" sz="3200" dirty="0" smtClean="0"/>
              <a:t> Memory/Cache Access</a:t>
            </a:r>
          </a:p>
        </p:txBody>
      </p:sp>
      <p:sp>
        <p:nvSpPr>
          <p:cNvPr id="3" name="內容版面配置區 2"/>
          <p:cNvSpPr>
            <a:spLocks noGrp="1"/>
          </p:cNvSpPr>
          <p:nvPr>
            <p:ph idx="1"/>
          </p:nvPr>
        </p:nvSpPr>
        <p:spPr/>
        <p:txBody>
          <a:bodyPr/>
          <a:lstStyle/>
          <a:p>
            <a:r>
              <a:rPr lang="en-US" altLang="zh-TW" dirty="0" smtClean="0"/>
              <a:t>Shared memory as local versus remote memory</a:t>
            </a:r>
          </a:p>
          <a:p>
            <a:pPr lvl="1"/>
            <a:r>
              <a:rPr lang="en-US" altLang="zh-TW" dirty="0" smtClean="0"/>
              <a:t>+ Low latency, high bandwidth to local memory</a:t>
            </a:r>
          </a:p>
          <a:p>
            <a:pPr lvl="1"/>
            <a:r>
              <a:rPr lang="en-US" altLang="zh-TW" dirty="0" smtClean="0"/>
              <a:t>- Much higher latency to remote memories</a:t>
            </a:r>
          </a:p>
          <a:p>
            <a:pPr lvl="1"/>
            <a:r>
              <a:rPr lang="en-US" altLang="zh-TW" dirty="0" smtClean="0"/>
              <a:t>- Performance very sensitive to data placement</a:t>
            </a:r>
          </a:p>
          <a:p>
            <a:endParaRPr lang="en-US" altLang="zh-TW" dirty="0" smtClean="0"/>
          </a:p>
          <a:p>
            <a:endParaRPr lang="zh-TW" altLang="en-US" dirty="0"/>
          </a:p>
        </p:txBody>
      </p:sp>
      <p:pic>
        <p:nvPicPr>
          <p:cNvPr id="45060" name="Picture 5" descr="num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8712" y="2780929"/>
            <a:ext cx="6967489" cy="3391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8" name="直線單箭頭接點 7"/>
          <p:cNvCxnSpPr/>
          <p:nvPr/>
        </p:nvCxnSpPr>
        <p:spPr bwMode="auto">
          <a:xfrm flipV="1">
            <a:off x="3203848" y="4725144"/>
            <a:ext cx="0" cy="1008112"/>
          </a:xfrm>
          <a:prstGeom prst="straightConnector1">
            <a:avLst/>
          </a:prstGeom>
          <a:solidFill>
            <a:schemeClr val="accent1"/>
          </a:solidFill>
          <a:ln w="57150" cap="flat" cmpd="sng" algn="ctr">
            <a:solidFill>
              <a:srgbClr val="FF0000"/>
            </a:solidFill>
            <a:prstDash val="solid"/>
            <a:round/>
            <a:headEnd type="triangle" w="med" len="med"/>
            <a:tailEnd type="triangle"/>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9" name="直線接點 18"/>
          <p:cNvCxnSpPr/>
          <p:nvPr/>
        </p:nvCxnSpPr>
        <p:spPr bwMode="auto">
          <a:xfrm flipV="1">
            <a:off x="4427984" y="3645024"/>
            <a:ext cx="0" cy="2088232"/>
          </a:xfrm>
          <a:prstGeom prst="line">
            <a:avLst/>
          </a:prstGeom>
          <a:solidFill>
            <a:schemeClr val="accent1"/>
          </a:solidFill>
          <a:ln w="57150" cap="flat" cmpd="sng" algn="ctr">
            <a:solidFill>
              <a:srgbClr val="FF0000"/>
            </a:solidFill>
            <a:prstDash val="solid"/>
            <a:round/>
            <a:headEnd type="triangl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21" name="直線接點 20"/>
          <p:cNvCxnSpPr/>
          <p:nvPr/>
        </p:nvCxnSpPr>
        <p:spPr bwMode="auto">
          <a:xfrm>
            <a:off x="4427984" y="3645024"/>
            <a:ext cx="3024336" cy="0"/>
          </a:xfrm>
          <a:prstGeom prst="line">
            <a:avLst/>
          </a:prstGeom>
          <a:solidFill>
            <a:schemeClr val="accent1"/>
          </a:solidFill>
          <a:ln w="57150"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23" name="直線單箭頭接點 22"/>
          <p:cNvCxnSpPr/>
          <p:nvPr/>
        </p:nvCxnSpPr>
        <p:spPr bwMode="auto">
          <a:xfrm>
            <a:off x="7452320" y="3645024"/>
            <a:ext cx="0" cy="792088"/>
          </a:xfrm>
          <a:prstGeom prst="straightConnector1">
            <a:avLst/>
          </a:prstGeom>
          <a:solidFill>
            <a:schemeClr val="accent1"/>
          </a:solidFill>
          <a:ln w="57150" cap="flat" cmpd="sng" algn="ctr">
            <a:solidFill>
              <a:srgbClr val="FF0000"/>
            </a:solidFill>
            <a:prstDash val="solid"/>
            <a:round/>
            <a:headEnd type="none" w="med" len="med"/>
            <a:tailEnd type="triangle"/>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2" name="投影片編號版面配置區 1"/>
          <p:cNvSpPr>
            <a:spLocks noGrp="1"/>
          </p:cNvSpPr>
          <p:nvPr>
            <p:ph type="sldNum" sz="quarter" idx="11"/>
          </p:nvPr>
        </p:nvSpPr>
        <p:spPr/>
        <p:txBody>
          <a:bodyPr/>
          <a:lstStyle/>
          <a:p>
            <a:fld id="{0EF8A0A4-1A2F-4B89-B3C7-02C31CE3A532}" type="slidenum">
              <a:rPr lang="zh-TW" altLang="en-US" smtClean="0"/>
              <a:pPr/>
              <a:t>14</a:t>
            </a:fld>
            <a:endParaRPr lang="zh-TW" altLang="zh-TW"/>
          </a:p>
        </p:txBody>
      </p:sp>
    </p:spTree>
    <p:extLst>
      <p:ext uri="{BB962C8B-B14F-4D97-AF65-F5344CB8AC3E}">
        <p14:creationId xmlns:p14="http://schemas.microsoft.com/office/powerpoint/2010/main" val="12301904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p:cNvSpPr>
          <p:nvPr>
            <p:ph type="title"/>
          </p:nvPr>
        </p:nvSpPr>
        <p:spPr/>
        <p:txBody>
          <a:bodyPr/>
          <a:lstStyle/>
          <a:p>
            <a:r>
              <a:rPr lang="en-US" altLang="zh-TW" smtClean="0"/>
              <a:t>Caveats of Parallelism</a:t>
            </a:r>
            <a:endParaRPr lang="en-US" altLang="zh-TW" dirty="0" smtClean="0"/>
          </a:p>
        </p:txBody>
      </p:sp>
      <p:sp>
        <p:nvSpPr>
          <p:cNvPr id="49155" name="Content Placeholder 2"/>
          <p:cNvSpPr>
            <a:spLocks noGrp="1"/>
          </p:cNvSpPr>
          <p:nvPr>
            <p:ph idx="1"/>
          </p:nvPr>
        </p:nvSpPr>
        <p:spPr/>
        <p:txBody>
          <a:bodyPr/>
          <a:lstStyle/>
          <a:p>
            <a:r>
              <a:rPr lang="en-US" altLang="zh-TW" dirty="0" smtClean="0"/>
              <a:t>Amdahl’</a:t>
            </a:r>
            <a:r>
              <a:rPr lang="en-US" altLang="ja-JP" dirty="0" smtClean="0"/>
              <a:t>s Law</a:t>
            </a:r>
          </a:p>
          <a:p>
            <a:pPr lvl="1"/>
            <a:r>
              <a:rPr lang="en-US" altLang="zh-TW" dirty="0" smtClean="0"/>
              <a:t>f: Parallelizable fraction of a program</a:t>
            </a:r>
          </a:p>
          <a:p>
            <a:pPr lvl="1"/>
            <a:r>
              <a:rPr lang="en-US" altLang="zh-TW" dirty="0" smtClean="0"/>
              <a:t>N: Number of processors</a:t>
            </a:r>
          </a:p>
          <a:p>
            <a:pPr lvl="1"/>
            <a:endParaRPr lang="en-US" altLang="zh-TW" dirty="0" smtClean="0"/>
          </a:p>
          <a:p>
            <a:pPr lvl="1"/>
            <a:endParaRPr lang="en-US" altLang="zh-TW" dirty="0" smtClean="0"/>
          </a:p>
          <a:p>
            <a:pPr marL="457200" lvl="1" indent="0">
              <a:buNone/>
            </a:pPr>
            <a:endParaRPr lang="en-US" altLang="zh-TW" dirty="0" smtClean="0"/>
          </a:p>
          <a:p>
            <a:r>
              <a:rPr lang="en-US" altLang="zh-TW" dirty="0" smtClean="0"/>
              <a:t>Maximum speedup limited by serial portion: serial bottleneck</a:t>
            </a:r>
          </a:p>
          <a:p>
            <a:r>
              <a:rPr lang="en-US" altLang="zh-TW" dirty="0" smtClean="0"/>
              <a:t>Parallel portion is usually not perfectly parallel</a:t>
            </a:r>
          </a:p>
          <a:p>
            <a:pPr lvl="1"/>
            <a:r>
              <a:rPr lang="en-US" altLang="zh-TW" dirty="0" smtClean="0"/>
              <a:t>Synchronization overhead (e.g., updates to shared data)</a:t>
            </a:r>
          </a:p>
          <a:p>
            <a:pPr lvl="1"/>
            <a:r>
              <a:rPr lang="en-US" altLang="zh-TW" dirty="0" smtClean="0"/>
              <a:t>Load imbalance overhead (imperfect parallelization)</a:t>
            </a:r>
          </a:p>
          <a:p>
            <a:pPr lvl="1"/>
            <a:r>
              <a:rPr lang="en-US" altLang="zh-TW" dirty="0" smtClean="0"/>
              <a:t>Resource sharing overhead (contention among N cores)</a:t>
            </a:r>
          </a:p>
          <a:p>
            <a:pPr lvl="1"/>
            <a:endParaRPr lang="en-US" altLang="zh-TW" dirty="0" smtClean="0"/>
          </a:p>
        </p:txBody>
      </p:sp>
      <p:sp>
        <p:nvSpPr>
          <p:cNvPr id="53252" name="Text Box 6"/>
          <p:cNvSpPr txBox="1">
            <a:spLocks noChangeArrowheads="1"/>
          </p:cNvSpPr>
          <p:nvPr/>
        </p:nvSpPr>
        <p:spPr bwMode="auto">
          <a:xfrm>
            <a:off x="914400" y="2655838"/>
            <a:ext cx="180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50000"/>
              </a:spcBef>
            </a:pPr>
            <a:r>
              <a:rPr lang="en-US" altLang="zh-TW" sz="1800" dirty="0">
                <a:cs typeface="Arial" panose="020B0604020202020204" pitchFamily="34" charset="0"/>
              </a:rPr>
              <a:t>Speedup =</a:t>
            </a:r>
          </a:p>
        </p:txBody>
      </p:sp>
      <p:sp>
        <p:nvSpPr>
          <p:cNvPr id="53253" name="Line 7"/>
          <p:cNvSpPr>
            <a:spLocks noChangeShapeType="1"/>
          </p:cNvSpPr>
          <p:nvPr/>
        </p:nvSpPr>
        <p:spPr bwMode="auto">
          <a:xfrm>
            <a:off x="2747963" y="2876501"/>
            <a:ext cx="3862387" cy="1587"/>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53254" name="Text Box 8"/>
          <p:cNvSpPr txBox="1">
            <a:spLocks noChangeArrowheads="1"/>
          </p:cNvSpPr>
          <p:nvPr/>
        </p:nvSpPr>
        <p:spPr bwMode="auto">
          <a:xfrm>
            <a:off x="4138613" y="2420888"/>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spcBef>
                <a:spcPct val="50000"/>
              </a:spcBef>
            </a:pPr>
            <a:r>
              <a:rPr lang="en-US" altLang="zh-TW" sz="1800">
                <a:cs typeface="Arial" panose="020B0604020202020204" pitchFamily="34" charset="0"/>
              </a:rPr>
              <a:t>1</a:t>
            </a:r>
          </a:p>
        </p:txBody>
      </p:sp>
      <p:sp>
        <p:nvSpPr>
          <p:cNvPr id="53255" name="Text Box 9"/>
          <p:cNvSpPr txBox="1">
            <a:spLocks noChangeArrowheads="1"/>
          </p:cNvSpPr>
          <p:nvPr/>
        </p:nvSpPr>
        <p:spPr bwMode="auto">
          <a:xfrm>
            <a:off x="3530600" y="2878088"/>
            <a:ext cx="915988"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spcBef>
                <a:spcPct val="50000"/>
              </a:spcBef>
            </a:pPr>
            <a:r>
              <a:rPr lang="en-US" altLang="zh-TW" sz="3200">
                <a:cs typeface="Arial" panose="020B0604020202020204" pitchFamily="34" charset="0"/>
              </a:rPr>
              <a:t>+</a:t>
            </a:r>
          </a:p>
        </p:txBody>
      </p:sp>
      <p:sp>
        <p:nvSpPr>
          <p:cNvPr id="53256" name="Text Box 10"/>
          <p:cNvSpPr txBox="1">
            <a:spLocks noChangeArrowheads="1"/>
          </p:cNvSpPr>
          <p:nvPr/>
        </p:nvSpPr>
        <p:spPr bwMode="auto">
          <a:xfrm>
            <a:off x="2820988" y="2951113"/>
            <a:ext cx="914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spcBef>
                <a:spcPct val="50000"/>
              </a:spcBef>
            </a:pPr>
            <a:r>
              <a:rPr lang="en-US" altLang="zh-TW" sz="2000">
                <a:cs typeface="Arial" panose="020B0604020202020204" pitchFamily="34" charset="0"/>
              </a:rPr>
              <a:t>1 - f</a:t>
            </a:r>
          </a:p>
        </p:txBody>
      </p:sp>
      <p:sp>
        <p:nvSpPr>
          <p:cNvPr id="53257" name="Text Box 13"/>
          <p:cNvSpPr txBox="1">
            <a:spLocks noChangeArrowheads="1"/>
          </p:cNvSpPr>
          <p:nvPr/>
        </p:nvSpPr>
        <p:spPr bwMode="auto">
          <a:xfrm>
            <a:off x="4735513" y="2847926"/>
            <a:ext cx="11541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spcBef>
                <a:spcPct val="50000"/>
              </a:spcBef>
            </a:pPr>
            <a:r>
              <a:rPr lang="en-US" altLang="zh-TW" sz="1800">
                <a:solidFill>
                  <a:srgbClr val="FF0000"/>
                </a:solidFill>
                <a:cs typeface="Arial" panose="020B0604020202020204" pitchFamily="34" charset="0"/>
              </a:rPr>
              <a:t>f</a:t>
            </a:r>
          </a:p>
        </p:txBody>
      </p:sp>
      <p:sp>
        <p:nvSpPr>
          <p:cNvPr id="53258" name="Text Box 14"/>
          <p:cNvSpPr txBox="1">
            <a:spLocks noChangeArrowheads="1"/>
          </p:cNvSpPr>
          <p:nvPr/>
        </p:nvSpPr>
        <p:spPr bwMode="auto">
          <a:xfrm>
            <a:off x="4030663" y="3182888"/>
            <a:ext cx="25796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spcBef>
                <a:spcPct val="50000"/>
              </a:spcBef>
            </a:pPr>
            <a:r>
              <a:rPr lang="en-US" altLang="zh-TW" sz="1800">
                <a:solidFill>
                  <a:srgbClr val="FF0000"/>
                </a:solidFill>
                <a:cs typeface="Arial" panose="020B0604020202020204" pitchFamily="34" charset="0"/>
              </a:rPr>
              <a:t>N</a:t>
            </a:r>
          </a:p>
        </p:txBody>
      </p:sp>
      <p:sp>
        <p:nvSpPr>
          <p:cNvPr id="53259" name="Line 15"/>
          <p:cNvSpPr>
            <a:spLocks noChangeShapeType="1"/>
          </p:cNvSpPr>
          <p:nvPr/>
        </p:nvSpPr>
        <p:spPr bwMode="auto">
          <a:xfrm flipV="1">
            <a:off x="4241800" y="3182888"/>
            <a:ext cx="2270125" cy="11113"/>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2" name="投影片編號版面配置區 1"/>
          <p:cNvSpPr>
            <a:spLocks noGrp="1"/>
          </p:cNvSpPr>
          <p:nvPr>
            <p:ph type="sldNum" sz="quarter" idx="11"/>
          </p:nvPr>
        </p:nvSpPr>
        <p:spPr/>
        <p:txBody>
          <a:bodyPr/>
          <a:lstStyle/>
          <a:p>
            <a:fld id="{0EF8A0A4-1A2F-4B89-B3C7-02C31CE3A532}" type="slidenum">
              <a:rPr lang="zh-TW" altLang="en-US" smtClean="0"/>
              <a:pPr/>
              <a:t>15</a:t>
            </a:fld>
            <a:endParaRPr lang="zh-TW" altLang="zh-TW"/>
          </a:p>
        </p:txBody>
      </p:sp>
    </p:spTree>
    <p:extLst>
      <p:ext uri="{BB962C8B-B14F-4D97-AF65-F5344CB8AC3E}">
        <p14:creationId xmlns:p14="http://schemas.microsoft.com/office/powerpoint/2010/main" val="9110519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9155">
                                            <p:txEl>
                                              <p:pRg st="6" end="6"/>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9155">
                                            <p:txEl>
                                              <p:pRg st="7" end="7"/>
                                            </p:txEl>
                                          </p:spTgt>
                                        </p:tgtEl>
                                        <p:attrNameLst>
                                          <p:attrName>style.visibility</p:attrName>
                                        </p:attrNameLst>
                                      </p:cBhvr>
                                      <p:to>
                                        <p:strVal val="visible"/>
                                      </p:to>
                                    </p:set>
                                  </p:childTnLst>
                                </p:cTn>
                              </p:par>
                            </p:childTnLst>
                          </p:cTn>
                        </p:par>
                        <p:par>
                          <p:cTn id="11" fill="hold" nodeType="withGroup">
                            <p:stCondLst>
                              <p:cond delay="0"/>
                            </p:stCondLst>
                            <p:childTnLst>
                              <p:par>
                                <p:cTn id="12" presetID="1" presetClass="entr" presetSubtype="0" fill="hold" grpId="0" nodeType="afterEffect">
                                  <p:stCondLst>
                                    <p:cond delay="0"/>
                                  </p:stCondLst>
                                  <p:childTnLst>
                                    <p:set>
                                      <p:cBhvr>
                                        <p:cTn id="13" dur="1" fill="hold">
                                          <p:stCondLst>
                                            <p:cond delay="0"/>
                                          </p:stCondLst>
                                        </p:cTn>
                                        <p:tgtEl>
                                          <p:spTgt spid="49155">
                                            <p:txEl>
                                              <p:pRg st="8" end="8"/>
                                            </p:txEl>
                                          </p:spTgt>
                                        </p:tgtEl>
                                        <p:attrNameLst>
                                          <p:attrName>style.visibility</p:attrName>
                                        </p:attrNameLst>
                                      </p:cBhvr>
                                      <p:to>
                                        <p:strVal val="visible"/>
                                      </p:to>
                                    </p:set>
                                  </p:childTnLst>
                                </p:cTn>
                              </p:par>
                            </p:childTnLst>
                          </p:cTn>
                        </p:par>
                        <p:par>
                          <p:cTn id="14" fill="hold" nodeType="withGroup">
                            <p:stCondLst>
                              <p:cond delay="0"/>
                            </p:stCondLst>
                            <p:childTnLst>
                              <p:par>
                                <p:cTn id="15" presetID="1" presetClass="entr" presetSubtype="0" fill="hold" grpId="0" nodeType="afterEffect">
                                  <p:stCondLst>
                                    <p:cond delay="0"/>
                                  </p:stCondLst>
                                  <p:childTnLst>
                                    <p:set>
                                      <p:cBhvr>
                                        <p:cTn id="16" dur="1" fill="hold">
                                          <p:stCondLst>
                                            <p:cond delay="0"/>
                                          </p:stCondLst>
                                        </p:cTn>
                                        <p:tgtEl>
                                          <p:spTgt spid="49155">
                                            <p:txEl>
                                              <p:pRg st="9" end="9"/>
                                            </p:txEl>
                                          </p:spTgt>
                                        </p:tgtEl>
                                        <p:attrNameLst>
                                          <p:attrName>style.visibility</p:attrName>
                                        </p:attrNameLst>
                                      </p:cBhvr>
                                      <p:to>
                                        <p:strVal val="visible"/>
                                      </p:to>
                                    </p:set>
                                  </p:childTnLst>
                                </p:cTn>
                              </p:par>
                            </p:childTnLst>
                          </p:cTn>
                        </p:par>
                        <p:par>
                          <p:cTn id="17" fill="hold" nodeType="withGroup">
                            <p:stCondLst>
                              <p:cond delay="0"/>
                            </p:stCondLst>
                            <p:childTnLst>
                              <p:par>
                                <p:cTn id="18" presetID="1" presetClass="entr" presetSubtype="0" fill="hold" grpId="0" nodeType="afterEffect">
                                  <p:stCondLst>
                                    <p:cond delay="0"/>
                                  </p:stCondLst>
                                  <p:childTnLst>
                                    <p:set>
                                      <p:cBhvr>
                                        <p:cTn id="19" dur="1" fill="hold">
                                          <p:stCondLst>
                                            <p:cond delay="0"/>
                                          </p:stCondLst>
                                        </p:cTn>
                                        <p:tgtEl>
                                          <p:spTgt spid="4915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p:cNvSpPr>
            <a:spLocks noGrp="1"/>
          </p:cNvSpPr>
          <p:nvPr>
            <p:ph type="title"/>
          </p:nvPr>
        </p:nvSpPr>
        <p:spPr/>
        <p:txBody>
          <a:bodyPr/>
          <a:lstStyle/>
          <a:p>
            <a:r>
              <a:rPr lang="en-US" altLang="zh-TW" smtClean="0"/>
              <a:t>Bottlenecks in Parallel Portion</a:t>
            </a:r>
          </a:p>
        </p:txBody>
      </p:sp>
      <p:sp>
        <p:nvSpPr>
          <p:cNvPr id="55299" name="Content Placeholder 2"/>
          <p:cNvSpPr>
            <a:spLocks noGrp="1"/>
          </p:cNvSpPr>
          <p:nvPr>
            <p:ph idx="1"/>
          </p:nvPr>
        </p:nvSpPr>
        <p:spPr/>
        <p:txBody>
          <a:bodyPr/>
          <a:lstStyle/>
          <a:p>
            <a:r>
              <a:rPr lang="en-US" altLang="zh-TW" dirty="0" smtClean="0"/>
              <a:t>Synchronization: </a:t>
            </a:r>
            <a:r>
              <a:rPr lang="en-US" altLang="zh-TW" dirty="0"/>
              <a:t>o</a:t>
            </a:r>
            <a:r>
              <a:rPr lang="en-US" altLang="zh-TW" dirty="0" smtClean="0"/>
              <a:t>perations manipulating shared data cannot be parallelized</a:t>
            </a:r>
          </a:p>
          <a:p>
            <a:pPr lvl="1"/>
            <a:r>
              <a:rPr lang="en-US" altLang="zh-TW" dirty="0" smtClean="0"/>
              <a:t>Locks, mutual exclusion, barrier synchronization</a:t>
            </a:r>
          </a:p>
          <a:p>
            <a:pPr lvl="1"/>
            <a:r>
              <a:rPr lang="en-US" altLang="zh-TW" dirty="0" smtClean="0"/>
              <a:t>Communication: tasks may need values from each other</a:t>
            </a:r>
          </a:p>
          <a:p>
            <a:pPr lvl="1"/>
            <a:r>
              <a:rPr lang="en-US" altLang="zh-TW" dirty="0" smtClean="0"/>
              <a:t>Causes thread serialization when shared data is contended</a:t>
            </a:r>
          </a:p>
          <a:p>
            <a:r>
              <a:rPr lang="en-US" altLang="zh-TW" dirty="0" smtClean="0"/>
              <a:t>Load </a:t>
            </a:r>
            <a:r>
              <a:rPr lang="en-US" altLang="zh-TW" dirty="0"/>
              <a:t>i</a:t>
            </a:r>
            <a:r>
              <a:rPr lang="en-US" altLang="zh-TW" dirty="0" smtClean="0"/>
              <a:t>mbalance: parallel tasks have different lengths</a:t>
            </a:r>
          </a:p>
          <a:p>
            <a:pPr lvl="1"/>
            <a:r>
              <a:rPr lang="en-US" altLang="zh-TW" dirty="0"/>
              <a:t>I</a:t>
            </a:r>
            <a:r>
              <a:rPr lang="en-US" altLang="zh-TW" dirty="0" smtClean="0"/>
              <a:t>mperfect parallelization or </a:t>
            </a:r>
            <a:r>
              <a:rPr lang="en-US" altLang="zh-TW" dirty="0" err="1" smtClean="0"/>
              <a:t>microarchitectural</a:t>
            </a:r>
            <a:r>
              <a:rPr lang="en-US" altLang="zh-TW" dirty="0" smtClean="0"/>
              <a:t> effects</a:t>
            </a:r>
          </a:p>
          <a:p>
            <a:pPr lvl="1"/>
            <a:r>
              <a:rPr lang="en-US" altLang="zh-TW" dirty="0" smtClean="0"/>
              <a:t>Reduces speedup in parallel portion</a:t>
            </a:r>
          </a:p>
          <a:p>
            <a:r>
              <a:rPr lang="en-US" altLang="zh-TW" dirty="0" smtClean="0"/>
              <a:t>Resource contention: parallel tasks can share hardware resources, delaying each other</a:t>
            </a:r>
          </a:p>
          <a:p>
            <a:pPr lvl="1"/>
            <a:r>
              <a:rPr lang="en-US" altLang="zh-TW" dirty="0" smtClean="0"/>
              <a:t>Replicating all resources (e.g., memory) expensive</a:t>
            </a:r>
          </a:p>
          <a:p>
            <a:pPr lvl="1"/>
            <a:r>
              <a:rPr lang="en-US" altLang="zh-TW" dirty="0" smtClean="0"/>
              <a:t>Additional latency not present when each task runs alone</a:t>
            </a:r>
          </a:p>
          <a:p>
            <a:pPr lvl="1"/>
            <a:endParaRPr lang="en-US" altLang="zh-TW" dirty="0" smtClean="0"/>
          </a:p>
        </p:txBody>
      </p:sp>
      <p:sp>
        <p:nvSpPr>
          <p:cNvPr id="3" name="投影片編號版面配置區 2"/>
          <p:cNvSpPr>
            <a:spLocks noGrp="1"/>
          </p:cNvSpPr>
          <p:nvPr>
            <p:ph type="sldNum" sz="quarter" idx="11"/>
          </p:nvPr>
        </p:nvSpPr>
        <p:spPr/>
        <p:txBody>
          <a:bodyPr/>
          <a:lstStyle/>
          <a:p>
            <a:fld id="{0EF8A0A4-1A2F-4B89-B3C7-02C31CE3A532}" type="slidenum">
              <a:rPr lang="zh-TW" altLang="en-US" smtClean="0"/>
              <a:pPr/>
              <a:t>16</a:t>
            </a:fld>
            <a:endParaRPr lang="zh-TW" altLang="zh-TW"/>
          </a:p>
        </p:txBody>
      </p:sp>
    </p:spTree>
    <p:extLst>
      <p:ext uri="{BB962C8B-B14F-4D97-AF65-F5344CB8AC3E}">
        <p14:creationId xmlns:p14="http://schemas.microsoft.com/office/powerpoint/2010/main" val="7705096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childTnLst>
                                </p:cTn>
                              </p:par>
                            </p:childTnLst>
                          </p:cTn>
                        </p:par>
                        <p:par>
                          <p:cTn id="7" fill="hold" nodeType="withGroup">
                            <p:stCondLst>
                              <p:cond delay="0"/>
                            </p:stCondLst>
                            <p:childTnLst>
                              <p:par>
                                <p:cTn id="8" presetID="1" presetClass="entr" presetSubtype="0" fill="hold" grpId="0" nodeType="afterEffect">
                                  <p:stCondLst>
                                    <p:cond delay="0"/>
                                  </p:stCondLst>
                                  <p:childTnLst>
                                    <p:set>
                                      <p:cBhvr>
                                        <p:cTn id="9" dur="1" fill="hold">
                                          <p:stCondLst>
                                            <p:cond delay="0"/>
                                          </p:stCondLst>
                                        </p:cTn>
                                        <p:tgtEl>
                                          <p:spTgt spid="55299">
                                            <p:txEl>
                                              <p:pRg st="1" end="1"/>
                                            </p:txEl>
                                          </p:spTgt>
                                        </p:tgtEl>
                                        <p:attrNameLst>
                                          <p:attrName>style.visibility</p:attrName>
                                        </p:attrNameLst>
                                      </p:cBhvr>
                                      <p:to>
                                        <p:strVal val="visible"/>
                                      </p:to>
                                    </p:set>
                                  </p:childTnLst>
                                </p:cTn>
                              </p:par>
                              <p:par>
                                <p:cTn id="10" presetID="1" presetClass="entr" presetSubtype="0" fill="hold" grpId="0" nodeType="withEffect">
                                  <p:stCondLst>
                                    <p:cond delay="0"/>
                                  </p:stCondLst>
                                  <p:childTnLst>
                                    <p:set>
                                      <p:cBhvr>
                                        <p:cTn id="11" dur="1" fill="hold">
                                          <p:stCondLst>
                                            <p:cond delay="0"/>
                                          </p:stCondLst>
                                        </p:cTn>
                                        <p:tgtEl>
                                          <p:spTgt spid="55299">
                                            <p:txEl>
                                              <p:pRg st="2" end="2"/>
                                            </p:txEl>
                                          </p:spTgt>
                                        </p:tgtEl>
                                        <p:attrNameLst>
                                          <p:attrName>style.visibility</p:attrName>
                                        </p:attrNameLst>
                                      </p:cBhvr>
                                      <p:to>
                                        <p:strVal val="visible"/>
                                      </p:to>
                                    </p:set>
                                  </p:childTnLst>
                                </p:cTn>
                              </p:par>
                            </p:childTnLst>
                          </p:cTn>
                        </p:par>
                        <p:par>
                          <p:cTn id="12" fill="hold" nodeType="withGroup">
                            <p:stCondLst>
                              <p:cond delay="0"/>
                            </p:stCondLst>
                            <p:childTnLst>
                              <p:par>
                                <p:cTn id="13" presetID="1" presetClass="entr" presetSubtype="0" fill="hold" grpId="0" nodeType="afterEffect">
                                  <p:stCondLst>
                                    <p:cond delay="0"/>
                                  </p:stCondLst>
                                  <p:childTnLst>
                                    <p:set>
                                      <p:cBhvr>
                                        <p:cTn id="14" dur="1" fill="hold">
                                          <p:stCondLst>
                                            <p:cond delay="0"/>
                                          </p:stCondLst>
                                        </p:cTn>
                                        <p:tgtEl>
                                          <p:spTgt spid="55299">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5299">
                                            <p:txEl>
                                              <p:pRg st="4" end="4"/>
                                            </p:txEl>
                                          </p:spTgt>
                                        </p:tgtEl>
                                        <p:attrNameLst>
                                          <p:attrName>style.visibility</p:attrName>
                                        </p:attrNameLst>
                                      </p:cBhvr>
                                      <p:to>
                                        <p:strVal val="visible"/>
                                      </p:to>
                                    </p:set>
                                  </p:childTnLst>
                                </p:cTn>
                              </p:par>
                            </p:childTnLst>
                          </p:cTn>
                        </p:par>
                        <p:par>
                          <p:cTn id="19" fill="hold" nodeType="withGroup">
                            <p:stCondLst>
                              <p:cond delay="0"/>
                            </p:stCondLst>
                            <p:childTnLst>
                              <p:par>
                                <p:cTn id="20" presetID="1" presetClass="entr" presetSubtype="0" fill="hold" grpId="0" nodeType="afterEffect">
                                  <p:stCondLst>
                                    <p:cond delay="0"/>
                                  </p:stCondLst>
                                  <p:childTnLst>
                                    <p:set>
                                      <p:cBhvr>
                                        <p:cTn id="21" dur="1" fill="hold">
                                          <p:stCondLst>
                                            <p:cond delay="0"/>
                                          </p:stCondLst>
                                        </p:cTn>
                                        <p:tgtEl>
                                          <p:spTgt spid="55299">
                                            <p:txEl>
                                              <p:pRg st="5" end="5"/>
                                            </p:txEl>
                                          </p:spTgt>
                                        </p:tgtEl>
                                        <p:attrNameLst>
                                          <p:attrName>style.visibility</p:attrName>
                                        </p:attrNameLst>
                                      </p:cBhvr>
                                      <p:to>
                                        <p:strVal val="visible"/>
                                      </p:to>
                                    </p:set>
                                  </p:childTnLst>
                                </p:cTn>
                              </p:par>
                            </p:childTnLst>
                          </p:cTn>
                        </p:par>
                        <p:par>
                          <p:cTn id="22" fill="hold" nodeType="withGroup">
                            <p:stCondLst>
                              <p:cond delay="0"/>
                            </p:stCondLst>
                            <p:childTnLst>
                              <p:par>
                                <p:cTn id="23" presetID="1" presetClass="entr" presetSubtype="0" fill="hold" grpId="0" nodeType="afterEffect">
                                  <p:stCondLst>
                                    <p:cond delay="0"/>
                                  </p:stCondLst>
                                  <p:childTnLst>
                                    <p:set>
                                      <p:cBhvr>
                                        <p:cTn id="24" dur="1" fill="hold">
                                          <p:stCondLst>
                                            <p:cond delay="0"/>
                                          </p:stCondLst>
                                        </p:cTn>
                                        <p:tgtEl>
                                          <p:spTgt spid="55299">
                                            <p:txEl>
                                              <p:pRg st="6" end="6"/>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5299">
                                            <p:txEl>
                                              <p:pRg st="7" end="7"/>
                                            </p:txEl>
                                          </p:spTgt>
                                        </p:tgtEl>
                                        <p:attrNameLst>
                                          <p:attrName>style.visibility</p:attrName>
                                        </p:attrNameLst>
                                      </p:cBhvr>
                                      <p:to>
                                        <p:strVal val="visible"/>
                                      </p:to>
                                    </p:set>
                                  </p:childTnLst>
                                </p:cTn>
                              </p:par>
                            </p:childTnLst>
                          </p:cTn>
                        </p:par>
                        <p:par>
                          <p:cTn id="29" fill="hold" nodeType="withGroup">
                            <p:stCondLst>
                              <p:cond delay="0"/>
                            </p:stCondLst>
                            <p:childTnLst>
                              <p:par>
                                <p:cTn id="30" presetID="1" presetClass="entr" presetSubtype="0" fill="hold" grpId="0" nodeType="afterEffect">
                                  <p:stCondLst>
                                    <p:cond delay="0"/>
                                  </p:stCondLst>
                                  <p:childTnLst>
                                    <p:set>
                                      <p:cBhvr>
                                        <p:cTn id="31" dur="1" fill="hold">
                                          <p:stCondLst>
                                            <p:cond delay="0"/>
                                          </p:stCondLst>
                                        </p:cTn>
                                        <p:tgtEl>
                                          <p:spTgt spid="55299">
                                            <p:txEl>
                                              <p:pRg st="8" end="8"/>
                                            </p:txEl>
                                          </p:spTgt>
                                        </p:tgtEl>
                                        <p:attrNameLst>
                                          <p:attrName>style.visibility</p:attrName>
                                        </p:attrNameLst>
                                      </p:cBhvr>
                                      <p:to>
                                        <p:strVal val="visible"/>
                                      </p:to>
                                    </p:set>
                                  </p:childTnLst>
                                </p:cTn>
                              </p:par>
                            </p:childTnLst>
                          </p:cTn>
                        </p:par>
                        <p:par>
                          <p:cTn id="32" fill="hold" nodeType="withGroup">
                            <p:stCondLst>
                              <p:cond delay="0"/>
                            </p:stCondLst>
                            <p:childTnLst>
                              <p:par>
                                <p:cTn id="33" presetID="1" presetClass="entr" presetSubtype="0" fill="hold" grpId="0" nodeType="afterEffect">
                                  <p:stCondLst>
                                    <p:cond delay="0"/>
                                  </p:stCondLst>
                                  <p:childTnLst>
                                    <p:set>
                                      <p:cBhvr>
                                        <p:cTn id="34" dur="1" fill="hold">
                                          <p:stCondLst>
                                            <p:cond delay="0"/>
                                          </p:stCondLst>
                                        </p:cTn>
                                        <p:tgtEl>
                                          <p:spTgt spid="5529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r>
              <a:rPr lang="en-US" altLang="zh-TW" dirty="0" smtClean="0"/>
              <a:t>Issues in Tightly Coupled Multiprocessors </a:t>
            </a:r>
          </a:p>
        </p:txBody>
      </p:sp>
      <p:sp>
        <p:nvSpPr>
          <p:cNvPr id="39938" name="Content Placeholder 2"/>
          <p:cNvSpPr>
            <a:spLocks noGrp="1"/>
          </p:cNvSpPr>
          <p:nvPr>
            <p:ph idx="1"/>
          </p:nvPr>
        </p:nvSpPr>
        <p:spPr/>
        <p:txBody>
          <a:bodyPr/>
          <a:lstStyle/>
          <a:p>
            <a:r>
              <a:rPr lang="en-US" altLang="zh-TW" dirty="0" smtClean="0"/>
              <a:t>Exploiting parallelism in applications</a:t>
            </a:r>
          </a:p>
          <a:p>
            <a:r>
              <a:rPr lang="en-US" altLang="zh-TW" dirty="0" smtClean="0"/>
              <a:t>Long latency of remote access</a:t>
            </a:r>
          </a:p>
          <a:p>
            <a:r>
              <a:rPr lang="en-US" altLang="zh-TW" dirty="0" smtClean="0"/>
              <a:t>Shared memory synchronization</a:t>
            </a:r>
          </a:p>
          <a:p>
            <a:pPr lvl="1"/>
            <a:r>
              <a:rPr lang="en-US" altLang="zh-TW" dirty="0" smtClean="0"/>
              <a:t>Locks, atomic operations</a:t>
            </a:r>
          </a:p>
          <a:p>
            <a:r>
              <a:rPr lang="en-US" altLang="zh-TW" dirty="0" smtClean="0"/>
              <a:t>Cache coherence and memory consistency</a:t>
            </a:r>
          </a:p>
          <a:p>
            <a:r>
              <a:rPr lang="en-US" altLang="zh-TW" dirty="0" smtClean="0"/>
              <a:t>Ordering of memory operations </a:t>
            </a:r>
          </a:p>
          <a:p>
            <a:pPr lvl="1"/>
            <a:r>
              <a:rPr lang="en-US" altLang="zh-TW" dirty="0" smtClean="0"/>
              <a:t>What should programmer expect hardware to provide?</a:t>
            </a:r>
          </a:p>
          <a:p>
            <a:r>
              <a:rPr lang="en-US" altLang="zh-TW" dirty="0" smtClean="0"/>
              <a:t>Resource sharing, contention, partitioning</a:t>
            </a:r>
          </a:p>
          <a:p>
            <a:r>
              <a:rPr lang="en-US" altLang="zh-TW" dirty="0" smtClean="0"/>
              <a:t>Communication: interconnection networks</a:t>
            </a:r>
          </a:p>
          <a:p>
            <a:r>
              <a:rPr lang="en-US" altLang="zh-TW" dirty="0" smtClean="0"/>
              <a:t>Load imbalance</a:t>
            </a:r>
          </a:p>
        </p:txBody>
      </p:sp>
      <p:sp>
        <p:nvSpPr>
          <p:cNvPr id="2" name="投影片編號版面配置區 1"/>
          <p:cNvSpPr>
            <a:spLocks noGrp="1"/>
          </p:cNvSpPr>
          <p:nvPr>
            <p:ph type="sldNum" sz="quarter" idx="11"/>
          </p:nvPr>
        </p:nvSpPr>
        <p:spPr/>
        <p:txBody>
          <a:bodyPr/>
          <a:lstStyle/>
          <a:p>
            <a:fld id="{0EF8A0A4-1A2F-4B89-B3C7-02C31CE3A532}" type="slidenum">
              <a:rPr lang="zh-TW" altLang="en-US" smtClean="0"/>
              <a:pPr/>
              <a:t>17</a:t>
            </a:fld>
            <a:endParaRPr lang="zh-TW" altLang="zh-TW"/>
          </a:p>
        </p:txBody>
      </p:sp>
    </p:spTree>
    <p:extLst>
      <p:ext uri="{BB962C8B-B14F-4D97-AF65-F5344CB8AC3E}">
        <p14:creationId xmlns:p14="http://schemas.microsoft.com/office/powerpoint/2010/main" val="37536416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Outline</a:t>
            </a:r>
            <a:endParaRPr lang="zh-TW" altLang="en-US" dirty="0"/>
          </a:p>
        </p:txBody>
      </p:sp>
      <p:sp>
        <p:nvSpPr>
          <p:cNvPr id="3" name="內容版面配置區 2"/>
          <p:cNvSpPr>
            <a:spLocks noGrp="1"/>
          </p:cNvSpPr>
          <p:nvPr>
            <p:ph idx="1"/>
          </p:nvPr>
        </p:nvSpPr>
        <p:spPr/>
        <p:txBody>
          <a:bodyPr/>
          <a:lstStyle/>
          <a:p>
            <a:r>
              <a:rPr lang="en-US" altLang="zh-TW" dirty="0" smtClean="0">
                <a:solidFill>
                  <a:srgbClr val="FF0000"/>
                </a:solidFill>
              </a:rPr>
              <a:t>Introduction (Sec. 5.1)</a:t>
            </a:r>
          </a:p>
          <a:p>
            <a:r>
              <a:rPr lang="en-US" altLang="zh-TW" dirty="0" smtClean="0"/>
              <a:t>Centralized shared-memory architectures (Sec. 5.2)</a:t>
            </a:r>
          </a:p>
          <a:p>
            <a:r>
              <a:rPr lang="en-US" altLang="zh-TW" dirty="0" smtClean="0"/>
              <a:t>Distributed shared-memory and directory-based coherence (Sec. 5.4)</a:t>
            </a:r>
          </a:p>
          <a:p>
            <a:r>
              <a:rPr lang="en-US" altLang="zh-TW" dirty="0" smtClean="0"/>
              <a:t>Synchronization: the basics (Sec. 5.5)</a:t>
            </a:r>
          </a:p>
          <a:p>
            <a:r>
              <a:rPr lang="en-US" altLang="zh-TW" dirty="0" smtClean="0"/>
              <a:t>Models of memory consistency (Sec. 5.6)</a:t>
            </a:r>
            <a:endParaRPr lang="zh-TW" altLang="en-US" dirty="0"/>
          </a:p>
        </p:txBody>
      </p:sp>
      <p:sp>
        <p:nvSpPr>
          <p:cNvPr id="5" name="投影片編號版面配置區 4"/>
          <p:cNvSpPr>
            <a:spLocks noGrp="1"/>
          </p:cNvSpPr>
          <p:nvPr>
            <p:ph type="sldNum" sz="quarter" idx="11"/>
          </p:nvPr>
        </p:nvSpPr>
        <p:spPr/>
        <p:txBody>
          <a:bodyPr/>
          <a:lstStyle/>
          <a:p>
            <a:fld id="{0EF8A0A4-1A2F-4B89-B3C7-02C31CE3A532}" type="slidenum">
              <a:rPr lang="zh-TW" altLang="en-US" smtClean="0"/>
              <a:pPr/>
              <a:t>1</a:t>
            </a:fld>
            <a:endParaRPr lang="zh-TW" altLang="zh-TW"/>
          </a:p>
        </p:txBody>
      </p:sp>
    </p:spTree>
    <p:extLst>
      <p:ext uri="{BB962C8B-B14F-4D97-AF65-F5344CB8AC3E}">
        <p14:creationId xmlns:p14="http://schemas.microsoft.com/office/powerpoint/2010/main" val="29096438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altLang="zh-TW" dirty="0"/>
              <a:t>Why </a:t>
            </a:r>
            <a:r>
              <a:rPr lang="en-US" altLang="zh-TW" dirty="0" smtClean="0"/>
              <a:t>Multiprocessors?</a:t>
            </a:r>
            <a:endParaRPr lang="en-AU" dirty="0"/>
          </a:p>
        </p:txBody>
      </p:sp>
      <p:sp>
        <p:nvSpPr>
          <p:cNvPr id="242691" name="Rectangle 3"/>
          <p:cNvSpPr>
            <a:spLocks noGrp="1" noChangeArrowheads="1"/>
          </p:cNvSpPr>
          <p:nvPr>
            <p:ph type="body" idx="1"/>
          </p:nvPr>
        </p:nvSpPr>
        <p:spPr/>
        <p:txBody>
          <a:bodyPr/>
          <a:lstStyle/>
          <a:p>
            <a:r>
              <a:rPr lang="en-US" altLang="zh-TW" dirty="0" smtClean="0"/>
              <a:t>Improve </a:t>
            </a:r>
            <a:r>
              <a:rPr lang="en-US" altLang="zh-TW" dirty="0"/>
              <a:t>performance </a:t>
            </a:r>
            <a:r>
              <a:rPr lang="en-US" altLang="zh-TW" dirty="0" smtClean="0"/>
              <a:t>(execution </a:t>
            </a:r>
            <a:r>
              <a:rPr lang="en-US" altLang="zh-TW" dirty="0"/>
              <a:t>time or task throughput)</a:t>
            </a:r>
          </a:p>
          <a:p>
            <a:r>
              <a:rPr lang="en-US" altLang="zh-TW" dirty="0" smtClean="0"/>
              <a:t>Reduce </a:t>
            </a:r>
            <a:r>
              <a:rPr lang="en-US" altLang="zh-TW" dirty="0"/>
              <a:t>power </a:t>
            </a:r>
            <a:r>
              <a:rPr lang="en-US" altLang="zh-TW" dirty="0" smtClean="0"/>
              <a:t>consumption: </a:t>
            </a:r>
            <a:r>
              <a:rPr lang="en-US" altLang="zh-TW" dirty="0" smtClean="0">
                <a:ea typeface="ＭＳ Ｐゴシック" panose="020B0600070205080204" pitchFamily="34" charset="-128"/>
              </a:rPr>
              <a:t>4N cores at frequency F/4 </a:t>
            </a:r>
            <a:r>
              <a:rPr lang="en-US" altLang="zh-TW" dirty="0">
                <a:ea typeface="ＭＳ Ｐゴシック" panose="020B0600070205080204" pitchFamily="34" charset="-128"/>
              </a:rPr>
              <a:t>consume less power than </a:t>
            </a:r>
            <a:r>
              <a:rPr lang="en-US" altLang="zh-TW" dirty="0" smtClean="0">
                <a:ea typeface="ＭＳ Ｐゴシック" panose="020B0600070205080204" pitchFamily="34" charset="-128"/>
              </a:rPr>
              <a:t>N cores </a:t>
            </a:r>
            <a:r>
              <a:rPr lang="en-US" altLang="zh-TW" dirty="0">
                <a:ea typeface="ＭＳ Ｐゴシック" panose="020B0600070205080204" pitchFamily="34" charset="-128"/>
              </a:rPr>
              <a:t>at </a:t>
            </a:r>
            <a:r>
              <a:rPr lang="en-US" altLang="zh-TW" dirty="0" smtClean="0">
                <a:ea typeface="ＭＳ Ｐゴシック" panose="020B0600070205080204" pitchFamily="34" charset="-128"/>
              </a:rPr>
              <a:t>frequency F</a:t>
            </a:r>
            <a:endParaRPr lang="en-US" altLang="zh-TW" dirty="0">
              <a:ea typeface="ＭＳ Ｐゴシック" panose="020B0600070205080204" pitchFamily="34" charset="-128"/>
            </a:endParaRPr>
          </a:p>
          <a:p>
            <a:r>
              <a:rPr lang="en-US" altLang="zh-TW" dirty="0" smtClean="0"/>
              <a:t>Leverage replication, </a:t>
            </a:r>
            <a:r>
              <a:rPr lang="en-US" altLang="zh-TW" dirty="0"/>
              <a:t>reduce </a:t>
            </a:r>
            <a:r>
              <a:rPr lang="en-US" altLang="zh-TW" dirty="0" smtClean="0"/>
              <a:t>complexity, improve </a:t>
            </a:r>
            <a:r>
              <a:rPr lang="en-US" altLang="zh-TW" dirty="0"/>
              <a:t>scalability</a:t>
            </a:r>
          </a:p>
          <a:p>
            <a:r>
              <a:rPr lang="en-US" altLang="zh-TW" dirty="0" smtClean="0"/>
              <a:t>Improve </a:t>
            </a:r>
            <a:r>
              <a:rPr lang="en-US" altLang="zh-TW" dirty="0"/>
              <a:t>dependability: </a:t>
            </a:r>
            <a:r>
              <a:rPr lang="en-US" altLang="zh-TW" dirty="0" smtClean="0"/>
              <a:t>redundant </a:t>
            </a:r>
            <a:r>
              <a:rPr lang="en-US" altLang="zh-TW" dirty="0"/>
              <a:t>execution in space</a:t>
            </a:r>
          </a:p>
          <a:p>
            <a:pPr lvl="1"/>
            <a:endParaRPr lang="en-US" dirty="0" smtClean="0"/>
          </a:p>
          <a:p>
            <a:pPr lvl="1"/>
            <a:endParaRPr lang="en-US" dirty="0" smtClean="0"/>
          </a:p>
        </p:txBody>
      </p:sp>
      <p:sp>
        <p:nvSpPr>
          <p:cNvPr id="2" name="投影片編號版面配置區 1"/>
          <p:cNvSpPr>
            <a:spLocks noGrp="1"/>
          </p:cNvSpPr>
          <p:nvPr>
            <p:ph type="sldNum" sz="quarter" idx="11"/>
          </p:nvPr>
        </p:nvSpPr>
        <p:spPr/>
        <p:txBody>
          <a:bodyPr/>
          <a:lstStyle/>
          <a:p>
            <a:fld id="{0EF8A0A4-1A2F-4B89-B3C7-02C31CE3A532}" type="slidenum">
              <a:rPr lang="zh-TW" altLang="en-US" smtClean="0"/>
              <a:pPr/>
              <a:t>2</a:t>
            </a:fld>
            <a:endParaRPr lang="zh-TW" altLang="zh-TW"/>
          </a:p>
        </p:txBody>
      </p:sp>
    </p:spTree>
    <p:extLst>
      <p:ext uri="{BB962C8B-B14F-4D97-AF65-F5344CB8AC3E}">
        <p14:creationId xmlns:p14="http://schemas.microsoft.com/office/powerpoint/2010/main" val="9492521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p:txBody>
          <a:bodyPr/>
          <a:lstStyle/>
          <a:p>
            <a:r>
              <a:rPr lang="en-US" altLang="zh-TW" dirty="0" smtClean="0"/>
              <a:t>Types of Multiprocessors</a:t>
            </a:r>
          </a:p>
        </p:txBody>
      </p:sp>
      <p:sp>
        <p:nvSpPr>
          <p:cNvPr id="58371" name="Content Placeholder 2"/>
          <p:cNvSpPr>
            <a:spLocks noGrp="1"/>
          </p:cNvSpPr>
          <p:nvPr>
            <p:ph idx="1"/>
          </p:nvPr>
        </p:nvSpPr>
        <p:spPr/>
        <p:txBody>
          <a:bodyPr/>
          <a:lstStyle/>
          <a:p>
            <a:r>
              <a:rPr lang="en-US" altLang="zh-TW" i="1" dirty="0" smtClean="0"/>
              <a:t>Loosely coupled multiprocessors</a:t>
            </a:r>
          </a:p>
          <a:p>
            <a:pPr lvl="1"/>
            <a:r>
              <a:rPr lang="en-US" altLang="zh-TW" dirty="0" smtClean="0"/>
              <a:t>No shared global memory address space (processes)</a:t>
            </a:r>
          </a:p>
          <a:p>
            <a:pPr lvl="1"/>
            <a:r>
              <a:rPr lang="en-US" altLang="zh-TW" dirty="0" smtClean="0"/>
              <a:t>Multicomputer network</a:t>
            </a:r>
          </a:p>
          <a:p>
            <a:pPr lvl="2"/>
            <a:r>
              <a:rPr lang="en-US" altLang="zh-TW" dirty="0" smtClean="0"/>
              <a:t>Network-based multiprocessors</a:t>
            </a:r>
          </a:p>
          <a:p>
            <a:pPr lvl="1"/>
            <a:r>
              <a:rPr lang="en-US" altLang="zh-TW" dirty="0" smtClean="0"/>
              <a:t>Usually programmed via </a:t>
            </a:r>
            <a:r>
              <a:rPr lang="en-US" altLang="zh-TW" u="sng" dirty="0" smtClean="0"/>
              <a:t>message passing</a:t>
            </a:r>
          </a:p>
          <a:p>
            <a:pPr lvl="2"/>
            <a:r>
              <a:rPr lang="en-US" altLang="zh-TW" dirty="0" smtClean="0"/>
              <a:t>Explicit calls (send, receive) for communication</a:t>
            </a:r>
          </a:p>
          <a:p>
            <a:r>
              <a:rPr lang="en-US" altLang="zh-TW" i="1" dirty="0" smtClean="0"/>
              <a:t>Tightly coupled multiprocessors</a:t>
            </a:r>
          </a:p>
          <a:p>
            <a:pPr lvl="1"/>
            <a:r>
              <a:rPr lang="en-US" altLang="zh-TW" dirty="0" smtClean="0"/>
              <a:t>Shared global memory address space</a:t>
            </a:r>
          </a:p>
          <a:p>
            <a:pPr lvl="1"/>
            <a:r>
              <a:rPr lang="en-US" altLang="zh-TW" dirty="0" smtClean="0"/>
              <a:t>Programming model similar to uniprocessors (i.e., multitasking uniprocessor) </a:t>
            </a:r>
          </a:p>
          <a:p>
            <a:pPr lvl="1"/>
            <a:r>
              <a:rPr lang="en-US" altLang="zh-TW" dirty="0" smtClean="0"/>
              <a:t>Threads cooperate via </a:t>
            </a:r>
            <a:r>
              <a:rPr lang="en-US" altLang="zh-TW" u="sng" dirty="0" smtClean="0"/>
              <a:t>shared variables </a:t>
            </a:r>
            <a:r>
              <a:rPr lang="en-US" altLang="zh-TW" dirty="0" smtClean="0"/>
              <a:t>(memory), while operations on shared data require synchronization</a:t>
            </a:r>
          </a:p>
          <a:p>
            <a:pPr lvl="2"/>
            <a:endParaRPr lang="en-US" altLang="zh-TW" dirty="0" smtClean="0"/>
          </a:p>
          <a:p>
            <a:pPr lvl="2"/>
            <a:endParaRPr lang="en-US" altLang="zh-TW" dirty="0" smtClean="0"/>
          </a:p>
        </p:txBody>
      </p:sp>
      <p:sp>
        <p:nvSpPr>
          <p:cNvPr id="2" name="投影片編號版面配置區 1"/>
          <p:cNvSpPr>
            <a:spLocks noGrp="1"/>
          </p:cNvSpPr>
          <p:nvPr>
            <p:ph type="sldNum" sz="quarter" idx="11"/>
          </p:nvPr>
        </p:nvSpPr>
        <p:spPr/>
        <p:txBody>
          <a:bodyPr/>
          <a:lstStyle/>
          <a:p>
            <a:fld id="{0EF8A0A4-1A2F-4B89-B3C7-02C31CE3A532}" type="slidenum">
              <a:rPr lang="zh-TW" altLang="en-US" smtClean="0"/>
              <a:pPr/>
              <a:t>3</a:t>
            </a:fld>
            <a:endParaRPr lang="zh-TW" altLang="zh-TW"/>
          </a:p>
        </p:txBody>
      </p:sp>
    </p:spTree>
    <p:extLst>
      <p:ext uri="{BB962C8B-B14F-4D97-AF65-F5344CB8AC3E}">
        <p14:creationId xmlns:p14="http://schemas.microsoft.com/office/powerpoint/2010/main" val="16592494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837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8371">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8371">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8371">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8371">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8371">
                                            <p:txEl>
                                              <p:pRg st="7" end="7"/>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8371">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837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Loosely-Coupled vs Tightly-Coupled</a:t>
            </a:r>
            <a:endParaRPr lang="zh-TW" altLang="en-US" dirty="0"/>
          </a:p>
        </p:txBody>
      </p:sp>
      <p:sp>
        <p:nvSpPr>
          <p:cNvPr id="3" name="內容版面配置區 2"/>
          <p:cNvSpPr>
            <a:spLocks noGrp="1"/>
          </p:cNvSpPr>
          <p:nvPr>
            <p:ph idx="1"/>
          </p:nvPr>
        </p:nvSpPr>
        <p:spPr/>
        <p:txBody>
          <a:bodyPr/>
          <a:lstStyle/>
          <a:p>
            <a:r>
              <a:rPr lang="en-US" altLang="zh-TW" dirty="0" smtClean="0"/>
              <a:t>Summation of elements of an array</a:t>
            </a:r>
          </a:p>
          <a:p>
            <a:pPr marL="457200" lvl="1" indent="0">
              <a:buNone/>
            </a:pPr>
            <a:r>
              <a:rPr lang="en-US" altLang="zh-TW" b="1" dirty="0">
                <a:latin typeface="Courier New" panose="02070309020205020404" pitchFamily="49" charset="0"/>
                <a:cs typeface="Courier New" panose="02070309020205020404" pitchFamily="49" charset="0"/>
              </a:rPr>
              <a:t>f</a:t>
            </a:r>
            <a:r>
              <a:rPr lang="en-US" altLang="zh-TW" b="1" dirty="0" smtClean="0">
                <a:latin typeface="Courier New" panose="02070309020205020404" pitchFamily="49" charset="0"/>
                <a:cs typeface="Courier New" panose="02070309020205020404" pitchFamily="49" charset="0"/>
              </a:rPr>
              <a:t>or (</a:t>
            </a:r>
            <a:r>
              <a:rPr lang="en-US" altLang="zh-TW" b="1" dirty="0" err="1" smtClean="0">
                <a:latin typeface="Courier New" panose="02070309020205020404" pitchFamily="49" charset="0"/>
                <a:cs typeface="Courier New" panose="02070309020205020404" pitchFamily="49" charset="0"/>
              </a:rPr>
              <a:t>i</a:t>
            </a:r>
            <a:r>
              <a:rPr lang="en-US" altLang="zh-TW" b="1" dirty="0" smtClean="0">
                <a:latin typeface="Courier New" panose="02070309020205020404" pitchFamily="49" charset="0"/>
                <a:cs typeface="Courier New" panose="02070309020205020404" pitchFamily="49" charset="0"/>
              </a:rPr>
              <a:t> = 0; </a:t>
            </a:r>
            <a:r>
              <a:rPr lang="en-US" altLang="zh-TW" b="1" dirty="0" err="1" smtClean="0">
                <a:latin typeface="Courier New" panose="02070309020205020404" pitchFamily="49" charset="0"/>
                <a:cs typeface="Courier New" panose="02070309020205020404" pitchFamily="49" charset="0"/>
              </a:rPr>
              <a:t>i</a:t>
            </a:r>
            <a:r>
              <a:rPr lang="en-US" altLang="zh-TW" b="1" dirty="0" smtClean="0">
                <a:latin typeface="Courier New" panose="02070309020205020404" pitchFamily="49" charset="0"/>
                <a:cs typeface="Courier New" panose="02070309020205020404" pitchFamily="49" charset="0"/>
              </a:rPr>
              <a:t> &lt; 10000; </a:t>
            </a:r>
            <a:r>
              <a:rPr lang="en-US" altLang="zh-TW" b="1" dirty="0" err="1" smtClean="0">
                <a:latin typeface="Courier New" panose="02070309020205020404" pitchFamily="49" charset="0"/>
                <a:cs typeface="Courier New" panose="02070309020205020404" pitchFamily="49" charset="0"/>
              </a:rPr>
              <a:t>i</a:t>
            </a:r>
            <a:r>
              <a:rPr lang="en-US" altLang="zh-TW" b="1" dirty="0" smtClean="0">
                <a:latin typeface="Courier New" panose="02070309020205020404" pitchFamily="49" charset="0"/>
                <a:cs typeface="Courier New" panose="02070309020205020404" pitchFamily="49" charset="0"/>
              </a:rPr>
              <a:t>++) </a:t>
            </a:r>
          </a:p>
          <a:p>
            <a:pPr marL="457200" lvl="1" indent="0">
              <a:buNone/>
            </a:pPr>
            <a:r>
              <a:rPr lang="en-US" altLang="zh-TW" b="1" dirty="0">
                <a:latin typeface="Courier New" panose="02070309020205020404" pitchFamily="49" charset="0"/>
                <a:cs typeface="Courier New" panose="02070309020205020404" pitchFamily="49" charset="0"/>
              </a:rPr>
              <a:t>	</a:t>
            </a:r>
            <a:r>
              <a:rPr lang="en-US" altLang="zh-TW" b="1" dirty="0" smtClean="0">
                <a:latin typeface="Courier New" panose="02070309020205020404" pitchFamily="49" charset="0"/>
                <a:cs typeface="Courier New" panose="02070309020205020404" pitchFamily="49" charset="0"/>
              </a:rPr>
              <a:t>sum = sum + A[</a:t>
            </a:r>
            <a:r>
              <a:rPr lang="en-US" altLang="zh-TW" b="1" dirty="0" err="1" smtClean="0">
                <a:latin typeface="Courier New" panose="02070309020205020404" pitchFamily="49" charset="0"/>
                <a:cs typeface="Courier New" panose="02070309020205020404" pitchFamily="49" charset="0"/>
              </a:rPr>
              <a:t>i</a:t>
            </a:r>
            <a:r>
              <a:rPr lang="en-US" altLang="zh-TW" b="1" dirty="0" smtClean="0">
                <a:latin typeface="Courier New" panose="02070309020205020404" pitchFamily="49" charset="0"/>
                <a:cs typeface="Courier New" panose="02070309020205020404" pitchFamily="49" charset="0"/>
              </a:rPr>
              <a:t>];</a:t>
            </a:r>
          </a:p>
          <a:p>
            <a:r>
              <a:rPr lang="en-US" altLang="zh-TW" dirty="0" smtClean="0"/>
              <a:t>For tightly-coupled multiprocessors: 10 nodes</a:t>
            </a:r>
          </a:p>
          <a:p>
            <a:pPr marL="457200" lvl="1" indent="0">
              <a:buNone/>
            </a:pPr>
            <a:r>
              <a:rPr lang="en-US" altLang="zh-TW" b="1" dirty="0">
                <a:latin typeface="Courier New" panose="02070309020205020404" pitchFamily="49" charset="0"/>
                <a:cs typeface="Courier New" panose="02070309020205020404" pitchFamily="49" charset="0"/>
              </a:rPr>
              <a:t>for (</a:t>
            </a:r>
            <a:r>
              <a:rPr lang="en-US" altLang="zh-TW" b="1" dirty="0" err="1">
                <a:latin typeface="Courier New" panose="02070309020205020404" pitchFamily="49" charset="0"/>
                <a:cs typeface="Courier New" panose="02070309020205020404" pitchFamily="49" charset="0"/>
              </a:rPr>
              <a:t>i</a:t>
            </a:r>
            <a:r>
              <a:rPr lang="en-US" altLang="zh-TW" b="1" dirty="0">
                <a:latin typeface="Courier New" panose="02070309020205020404" pitchFamily="49" charset="0"/>
                <a:cs typeface="Courier New" panose="02070309020205020404" pitchFamily="49" charset="0"/>
              </a:rPr>
              <a:t> = </a:t>
            </a:r>
            <a:r>
              <a:rPr lang="en-US" altLang="zh-TW" b="1" dirty="0" smtClean="0">
                <a:latin typeface="Courier New" panose="02070309020205020404" pitchFamily="49" charset="0"/>
                <a:cs typeface="Courier New" panose="02070309020205020404" pitchFamily="49" charset="0"/>
              </a:rPr>
              <a:t>1000*</a:t>
            </a:r>
            <a:r>
              <a:rPr lang="en-US" altLang="zh-TW" b="1" dirty="0" err="1" smtClean="0">
                <a:latin typeface="Courier New" panose="02070309020205020404" pitchFamily="49" charset="0"/>
                <a:cs typeface="Courier New" panose="02070309020205020404" pitchFamily="49" charset="0"/>
              </a:rPr>
              <a:t>pid</a:t>
            </a:r>
            <a:r>
              <a:rPr lang="en-US" altLang="zh-TW" b="1" dirty="0" smtClean="0">
                <a:latin typeface="Courier New" panose="02070309020205020404" pitchFamily="49" charset="0"/>
                <a:cs typeface="Courier New" panose="02070309020205020404" pitchFamily="49" charset="0"/>
              </a:rPr>
              <a:t>; </a:t>
            </a:r>
            <a:r>
              <a:rPr lang="en-US" altLang="zh-TW" b="1" dirty="0" err="1">
                <a:latin typeface="Courier New" panose="02070309020205020404" pitchFamily="49" charset="0"/>
                <a:cs typeface="Courier New" panose="02070309020205020404" pitchFamily="49" charset="0"/>
              </a:rPr>
              <a:t>i</a:t>
            </a:r>
            <a:r>
              <a:rPr lang="en-US" altLang="zh-TW" b="1" dirty="0">
                <a:latin typeface="Courier New" panose="02070309020205020404" pitchFamily="49" charset="0"/>
                <a:cs typeface="Courier New" panose="02070309020205020404" pitchFamily="49" charset="0"/>
              </a:rPr>
              <a:t> &lt; </a:t>
            </a:r>
            <a:r>
              <a:rPr lang="en-US" altLang="zh-TW" b="1" dirty="0" smtClean="0">
                <a:latin typeface="Courier New" panose="02070309020205020404" pitchFamily="49" charset="0"/>
                <a:cs typeface="Courier New" panose="02070309020205020404" pitchFamily="49" charset="0"/>
              </a:rPr>
              <a:t>1000*(pid+1); </a:t>
            </a:r>
            <a:r>
              <a:rPr lang="en-US" altLang="zh-TW" b="1" dirty="0" err="1">
                <a:latin typeface="Courier New" panose="02070309020205020404" pitchFamily="49" charset="0"/>
                <a:cs typeface="Courier New" panose="02070309020205020404" pitchFamily="49" charset="0"/>
              </a:rPr>
              <a:t>i</a:t>
            </a:r>
            <a:r>
              <a:rPr lang="en-US" altLang="zh-TW" b="1" dirty="0">
                <a:latin typeface="Courier New" panose="02070309020205020404" pitchFamily="49" charset="0"/>
                <a:cs typeface="Courier New" panose="02070309020205020404" pitchFamily="49" charset="0"/>
              </a:rPr>
              <a:t>++) </a:t>
            </a:r>
          </a:p>
          <a:p>
            <a:pPr marL="457200" lvl="1" indent="0">
              <a:buNone/>
            </a:pPr>
            <a:r>
              <a:rPr lang="en-US" altLang="zh-TW" b="1" dirty="0">
                <a:latin typeface="Courier New" panose="02070309020205020404" pitchFamily="49" charset="0"/>
                <a:cs typeface="Courier New" panose="02070309020205020404" pitchFamily="49" charset="0"/>
              </a:rPr>
              <a:t>	sum = sum + A[</a:t>
            </a:r>
            <a:r>
              <a:rPr lang="en-US" altLang="zh-TW" b="1" dirty="0" err="1">
                <a:latin typeface="Courier New" panose="02070309020205020404" pitchFamily="49" charset="0"/>
                <a:cs typeface="Courier New" panose="02070309020205020404" pitchFamily="49" charset="0"/>
              </a:rPr>
              <a:t>i</a:t>
            </a:r>
            <a:r>
              <a:rPr lang="en-US" altLang="zh-TW" b="1" dirty="0" smtClean="0">
                <a:latin typeface="Courier New" panose="02070309020205020404" pitchFamily="49" charset="0"/>
                <a:cs typeface="Courier New" panose="02070309020205020404" pitchFamily="49" charset="0"/>
              </a:rPr>
              <a:t>]; // </a:t>
            </a:r>
            <a:r>
              <a:rPr lang="en-US" altLang="zh-TW" b="1" dirty="0" smtClean="0">
                <a:solidFill>
                  <a:srgbClr val="FF0000"/>
                </a:solidFill>
                <a:latin typeface="Courier New" panose="02070309020205020404" pitchFamily="49" charset="0"/>
                <a:cs typeface="Courier New" panose="02070309020205020404" pitchFamily="49" charset="0"/>
              </a:rPr>
              <a:t>critical section!</a:t>
            </a:r>
            <a:endParaRPr lang="en-US" altLang="zh-TW" b="1" dirty="0">
              <a:solidFill>
                <a:srgbClr val="FF0000"/>
              </a:solidFill>
              <a:latin typeface="Courier New" panose="02070309020205020404" pitchFamily="49" charset="0"/>
              <a:cs typeface="Courier New" panose="02070309020205020404" pitchFamily="49" charset="0"/>
            </a:endParaRPr>
          </a:p>
          <a:p>
            <a:r>
              <a:rPr lang="en-US" altLang="zh-TW" dirty="0" smtClean="0"/>
              <a:t>For loosely-coupled multiprocessors</a:t>
            </a:r>
          </a:p>
          <a:p>
            <a:pPr marL="457200" lvl="1" indent="0">
              <a:buNone/>
            </a:pPr>
            <a:r>
              <a:rPr lang="en-US" altLang="zh-TW" b="1" dirty="0">
                <a:latin typeface="Courier New" panose="02070309020205020404" pitchFamily="49" charset="0"/>
                <a:cs typeface="Courier New" panose="02070309020205020404" pitchFamily="49" charset="0"/>
              </a:rPr>
              <a:t>for (</a:t>
            </a:r>
            <a:r>
              <a:rPr lang="en-US" altLang="zh-TW" b="1" dirty="0" err="1" smtClean="0">
                <a:latin typeface="Courier New" panose="02070309020205020404" pitchFamily="49" charset="0"/>
                <a:cs typeface="Courier New" panose="02070309020205020404" pitchFamily="49" charset="0"/>
              </a:rPr>
              <a:t>i</a:t>
            </a:r>
            <a:r>
              <a:rPr lang="en-US" altLang="zh-TW" b="1" dirty="0" smtClean="0">
                <a:latin typeface="Courier New" panose="02070309020205020404" pitchFamily="49" charset="0"/>
                <a:cs typeface="Courier New" panose="02070309020205020404" pitchFamily="49" charset="0"/>
              </a:rPr>
              <a:t>=0</a:t>
            </a:r>
            <a:r>
              <a:rPr lang="en-US" altLang="zh-TW" b="1" dirty="0">
                <a:latin typeface="Courier New" panose="02070309020205020404" pitchFamily="49" charset="0"/>
                <a:cs typeface="Courier New" panose="02070309020205020404" pitchFamily="49" charset="0"/>
              </a:rPr>
              <a:t>; </a:t>
            </a:r>
            <a:r>
              <a:rPr lang="en-US" altLang="zh-TW" b="1" dirty="0" err="1" smtClean="0">
                <a:latin typeface="Courier New" panose="02070309020205020404" pitchFamily="49" charset="0"/>
                <a:cs typeface="Courier New" panose="02070309020205020404" pitchFamily="49" charset="0"/>
              </a:rPr>
              <a:t>i</a:t>
            </a:r>
            <a:r>
              <a:rPr lang="en-US" altLang="zh-TW" b="1" dirty="0" smtClean="0">
                <a:latin typeface="Courier New" panose="02070309020205020404" pitchFamily="49" charset="0"/>
                <a:cs typeface="Courier New" panose="02070309020205020404" pitchFamily="49" charset="0"/>
              </a:rPr>
              <a:t>&lt;1000; </a:t>
            </a:r>
            <a:r>
              <a:rPr lang="en-US" altLang="zh-TW" b="1" dirty="0" err="1">
                <a:latin typeface="Courier New" panose="02070309020205020404" pitchFamily="49" charset="0"/>
                <a:cs typeface="Courier New" panose="02070309020205020404" pitchFamily="49" charset="0"/>
              </a:rPr>
              <a:t>i</a:t>
            </a:r>
            <a:r>
              <a:rPr lang="en-US" altLang="zh-TW" b="1" dirty="0">
                <a:latin typeface="Courier New" panose="02070309020205020404" pitchFamily="49" charset="0"/>
                <a:cs typeface="Courier New" panose="02070309020205020404" pitchFamily="49" charset="0"/>
              </a:rPr>
              <a:t>++) </a:t>
            </a:r>
            <a:r>
              <a:rPr lang="en-US" altLang="zh-TW" b="1" dirty="0" smtClean="0">
                <a:latin typeface="Courier New" panose="02070309020205020404" pitchFamily="49" charset="0"/>
                <a:cs typeface="Courier New" panose="02070309020205020404" pitchFamily="49" charset="0"/>
              </a:rPr>
              <a:t>sum </a:t>
            </a:r>
            <a:r>
              <a:rPr lang="en-US" altLang="zh-TW" b="1" dirty="0">
                <a:latin typeface="Courier New" panose="02070309020205020404" pitchFamily="49" charset="0"/>
                <a:cs typeface="Courier New" panose="02070309020205020404" pitchFamily="49" charset="0"/>
              </a:rPr>
              <a:t>= sum + A[</a:t>
            </a:r>
            <a:r>
              <a:rPr lang="en-US" altLang="zh-TW" b="1" dirty="0" err="1">
                <a:latin typeface="Courier New" panose="02070309020205020404" pitchFamily="49" charset="0"/>
                <a:cs typeface="Courier New" panose="02070309020205020404" pitchFamily="49" charset="0"/>
              </a:rPr>
              <a:t>i</a:t>
            </a:r>
            <a:r>
              <a:rPr lang="en-US" altLang="zh-TW" b="1" dirty="0" smtClean="0">
                <a:latin typeface="Courier New" panose="02070309020205020404" pitchFamily="49" charset="0"/>
                <a:cs typeface="Courier New" panose="02070309020205020404" pitchFamily="49" charset="0"/>
              </a:rPr>
              <a:t>];</a:t>
            </a:r>
          </a:p>
          <a:p>
            <a:pPr marL="457200" lvl="1" indent="0">
              <a:buNone/>
            </a:pPr>
            <a:r>
              <a:rPr lang="en-US" altLang="zh-TW" b="1" dirty="0">
                <a:latin typeface="Courier New" panose="02070309020205020404" pitchFamily="49" charset="0"/>
                <a:cs typeface="Courier New" panose="02070309020205020404" pitchFamily="49" charset="0"/>
              </a:rPr>
              <a:t>i</a:t>
            </a:r>
            <a:r>
              <a:rPr lang="en-US" altLang="zh-TW" b="1" dirty="0" smtClean="0">
                <a:latin typeface="Courier New" panose="02070309020205020404" pitchFamily="49" charset="0"/>
                <a:cs typeface="Courier New" panose="02070309020205020404" pitchFamily="49" charset="0"/>
              </a:rPr>
              <a:t>f (</a:t>
            </a:r>
            <a:r>
              <a:rPr lang="en-US" altLang="zh-TW" b="1" dirty="0" err="1" smtClean="0">
                <a:latin typeface="Courier New" panose="02070309020205020404" pitchFamily="49" charset="0"/>
                <a:cs typeface="Courier New" panose="02070309020205020404" pitchFamily="49" charset="0"/>
              </a:rPr>
              <a:t>pid</a:t>
            </a:r>
            <a:r>
              <a:rPr lang="en-US" altLang="zh-TW" b="1" dirty="0" smtClean="0">
                <a:latin typeface="Courier New" panose="02070309020205020404" pitchFamily="49" charset="0"/>
                <a:cs typeface="Courier New" panose="02070309020205020404" pitchFamily="49" charset="0"/>
              </a:rPr>
              <a:t> != 0) send(0,sum);</a:t>
            </a:r>
          </a:p>
          <a:p>
            <a:pPr marL="457200" lvl="1" indent="0">
              <a:buNone/>
            </a:pPr>
            <a:r>
              <a:rPr lang="en-US" altLang="zh-TW" b="1" dirty="0" smtClean="0">
                <a:latin typeface="Courier New" panose="02070309020205020404" pitchFamily="49" charset="0"/>
                <a:cs typeface="Courier New" panose="02070309020205020404" pitchFamily="49" charset="0"/>
              </a:rPr>
              <a:t>else for(</a:t>
            </a:r>
            <a:r>
              <a:rPr lang="en-US" altLang="zh-TW" b="1" dirty="0" err="1" smtClean="0">
                <a:latin typeface="Courier New" panose="02070309020205020404" pitchFamily="49" charset="0"/>
                <a:cs typeface="Courier New" panose="02070309020205020404" pitchFamily="49" charset="0"/>
              </a:rPr>
              <a:t>i</a:t>
            </a:r>
            <a:r>
              <a:rPr lang="en-US" altLang="zh-TW" b="1" dirty="0" smtClean="0">
                <a:latin typeface="Courier New" panose="02070309020205020404" pitchFamily="49" charset="0"/>
                <a:cs typeface="Courier New" panose="02070309020205020404" pitchFamily="49" charset="0"/>
              </a:rPr>
              <a:t>=1; </a:t>
            </a:r>
            <a:r>
              <a:rPr lang="en-US" altLang="zh-TW" b="1" dirty="0" err="1" smtClean="0">
                <a:latin typeface="Courier New" panose="02070309020205020404" pitchFamily="49" charset="0"/>
                <a:cs typeface="Courier New" panose="02070309020205020404" pitchFamily="49" charset="0"/>
              </a:rPr>
              <a:t>i</a:t>
            </a:r>
            <a:r>
              <a:rPr lang="en-US" altLang="zh-TW" b="1" dirty="0" smtClean="0">
                <a:latin typeface="Courier New" panose="02070309020205020404" pitchFamily="49" charset="0"/>
                <a:cs typeface="Courier New" panose="02070309020205020404" pitchFamily="49" charset="0"/>
              </a:rPr>
              <a:t>&lt;9; </a:t>
            </a:r>
            <a:r>
              <a:rPr lang="en-US" altLang="zh-TW" b="1" dirty="0" err="1" smtClean="0">
                <a:latin typeface="Courier New" panose="02070309020205020404" pitchFamily="49" charset="0"/>
                <a:cs typeface="Courier New" panose="02070309020205020404" pitchFamily="49" charset="0"/>
              </a:rPr>
              <a:t>i</a:t>
            </a:r>
            <a:r>
              <a:rPr lang="en-US" altLang="zh-TW" b="1" dirty="0" smtClean="0">
                <a:latin typeface="Courier New" panose="02070309020205020404" pitchFamily="49" charset="0"/>
                <a:cs typeface="Courier New" panose="02070309020205020404" pitchFamily="49" charset="0"/>
              </a:rPr>
              <a:t>++) {</a:t>
            </a:r>
          </a:p>
          <a:p>
            <a:pPr marL="457200" lvl="1" indent="0">
              <a:buNone/>
            </a:pPr>
            <a:r>
              <a:rPr lang="en-US" altLang="zh-TW" b="1" dirty="0" smtClean="0">
                <a:latin typeface="Courier New" panose="02070309020205020404" pitchFamily="49" charset="0"/>
                <a:cs typeface="Courier New" panose="02070309020205020404" pitchFamily="49" charset="0"/>
              </a:rPr>
              <a:t>        receive(</a:t>
            </a:r>
            <a:r>
              <a:rPr lang="en-US" altLang="zh-TW" b="1" dirty="0" err="1" smtClean="0">
                <a:latin typeface="Courier New" panose="02070309020205020404" pitchFamily="49" charset="0"/>
                <a:cs typeface="Courier New" panose="02070309020205020404" pitchFamily="49" charset="0"/>
              </a:rPr>
              <a:t>i,partial_sum</a:t>
            </a:r>
            <a:r>
              <a:rPr lang="en-US" altLang="zh-TW" b="1" dirty="0" smtClean="0">
                <a:latin typeface="Courier New" panose="02070309020205020404" pitchFamily="49" charset="0"/>
                <a:cs typeface="Courier New" panose="02070309020205020404" pitchFamily="49" charset="0"/>
              </a:rPr>
              <a:t>);</a:t>
            </a:r>
          </a:p>
          <a:p>
            <a:pPr marL="457200" lvl="1" indent="0">
              <a:buNone/>
            </a:pPr>
            <a:r>
              <a:rPr lang="en-US" altLang="zh-TW" b="1" dirty="0" smtClean="0">
                <a:latin typeface="Courier New" panose="02070309020205020404" pitchFamily="49" charset="0"/>
                <a:cs typeface="Courier New" panose="02070309020205020404" pitchFamily="49" charset="0"/>
              </a:rPr>
              <a:t>        sum = sum + </a:t>
            </a:r>
            <a:r>
              <a:rPr lang="en-US" altLang="zh-TW" b="1" dirty="0" err="1" smtClean="0">
                <a:latin typeface="Courier New" panose="02070309020205020404" pitchFamily="49" charset="0"/>
                <a:cs typeface="Courier New" panose="02070309020205020404" pitchFamily="49" charset="0"/>
              </a:rPr>
              <a:t>partial_sum</a:t>
            </a:r>
            <a:r>
              <a:rPr lang="en-US" altLang="zh-TW" b="1" dirty="0" smtClean="0">
                <a:latin typeface="Courier New" panose="02070309020205020404" pitchFamily="49" charset="0"/>
                <a:cs typeface="Courier New" panose="02070309020205020404" pitchFamily="49" charset="0"/>
              </a:rPr>
              <a:t>;} </a:t>
            </a:r>
            <a:endParaRPr lang="en-US" altLang="zh-TW" b="1" dirty="0">
              <a:latin typeface="Courier New" panose="02070309020205020404" pitchFamily="49" charset="0"/>
              <a:cs typeface="Courier New" panose="02070309020205020404" pitchFamily="49" charset="0"/>
            </a:endParaRPr>
          </a:p>
        </p:txBody>
      </p:sp>
      <p:sp>
        <p:nvSpPr>
          <p:cNvPr id="4" name="投影片編號版面配置區 3"/>
          <p:cNvSpPr>
            <a:spLocks noGrp="1"/>
          </p:cNvSpPr>
          <p:nvPr>
            <p:ph type="sldNum" sz="quarter" idx="11"/>
          </p:nvPr>
        </p:nvSpPr>
        <p:spPr/>
        <p:txBody>
          <a:bodyPr/>
          <a:lstStyle/>
          <a:p>
            <a:fld id="{0EF8A0A4-1A2F-4B89-B3C7-02C31CE3A532}" type="slidenum">
              <a:rPr lang="zh-TW" altLang="en-US" smtClean="0"/>
              <a:pPr/>
              <a:t>4</a:t>
            </a:fld>
            <a:endParaRPr lang="zh-TW" altLang="zh-TW"/>
          </a:p>
        </p:txBody>
      </p:sp>
    </p:spTree>
    <p:extLst>
      <p:ext uri="{BB962C8B-B14F-4D97-AF65-F5344CB8AC3E}">
        <p14:creationId xmlns:p14="http://schemas.microsoft.com/office/powerpoint/2010/main" val="1279874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sysDot"/>
                <a:miter lim="800000"/>
                <a:headEnd/>
                <a:tailEnd/>
              </a14:hiddenLine>
            </a:ext>
          </a:extLst>
        </p:spPr>
        <p:txBody>
          <a:bodyPr wrap="none"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endParaRPr lang="zh-TW" altLang="zh-TW">
              <a:solidFill>
                <a:srgbClr val="000000"/>
              </a:solidFill>
            </a:endParaRPr>
          </a:p>
        </p:txBody>
      </p:sp>
      <p:sp>
        <p:nvSpPr>
          <p:cNvPr id="25603"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sysDot"/>
                <a:miter lim="800000"/>
                <a:headEnd/>
                <a:tailEnd/>
              </a14:hiddenLine>
            </a:ext>
          </a:extLst>
        </p:spPr>
        <p:txBody>
          <a:bodyPr wrap="none"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endParaRPr lang="zh-TW" altLang="zh-TW">
              <a:solidFill>
                <a:srgbClr val="000000"/>
              </a:solidFill>
            </a:endParaRPr>
          </a:p>
        </p:txBody>
      </p:sp>
      <p:sp>
        <p:nvSpPr>
          <p:cNvPr id="25604" name="Rectangle 4"/>
          <p:cNvSpPr>
            <a:spLocks noGrp="1" noChangeArrowheads="1"/>
          </p:cNvSpPr>
          <p:nvPr>
            <p:ph type="title"/>
          </p:nvPr>
        </p:nvSpPr>
        <p:spPr>
          <a:noFill/>
        </p:spPr>
        <p:txBody>
          <a:bodyPr lIns="90488" tIns="44450" rIns="90488" bIns="44450"/>
          <a:lstStyle/>
          <a:p>
            <a:r>
              <a:rPr lang="en-US" altLang="zh-TW" dirty="0"/>
              <a:t>Loosely </a:t>
            </a:r>
            <a:r>
              <a:rPr lang="en-US" altLang="zh-TW" dirty="0" smtClean="0"/>
              <a:t>Coupled Multiprocessors</a:t>
            </a:r>
            <a:endParaRPr lang="en-US" altLang="zh-TW" dirty="0"/>
          </a:p>
        </p:txBody>
      </p:sp>
      <p:sp>
        <p:nvSpPr>
          <p:cNvPr id="25605" name="Rectangle 5"/>
          <p:cNvSpPr>
            <a:spLocks noGrp="1" noChangeArrowheads="1"/>
          </p:cNvSpPr>
          <p:nvPr>
            <p:ph type="body" idx="1"/>
          </p:nvPr>
        </p:nvSpPr>
        <p:spPr>
          <a:xfrm>
            <a:off x="5785904" y="1052736"/>
            <a:ext cx="3178584" cy="5104606"/>
          </a:xfrm>
          <a:noFill/>
        </p:spPr>
        <p:txBody>
          <a:bodyPr lIns="90488" tIns="44450" rIns="90488" bIns="44450"/>
          <a:lstStyle/>
          <a:p>
            <a:r>
              <a:rPr lang="en-US" altLang="zh-TW" sz="2400" dirty="0" smtClean="0">
                <a:ea typeface="ＭＳ Ｐゴシック" panose="020B0600070205080204" pitchFamily="34" charset="-128"/>
              </a:rPr>
              <a:t>Each node has private memory</a:t>
            </a:r>
          </a:p>
          <a:p>
            <a:r>
              <a:rPr lang="en-US" altLang="zh-TW" sz="2400" dirty="0" smtClean="0">
                <a:ea typeface="ＭＳ Ｐゴシック" panose="020B0600070205080204" pitchFamily="34" charset="-128"/>
              </a:rPr>
              <a:t>Cannot directly access memory on another node</a:t>
            </a:r>
          </a:p>
          <a:p>
            <a:r>
              <a:rPr lang="en-US" altLang="zh-TW" sz="2400" dirty="0" smtClean="0">
                <a:ea typeface="ＭＳ Ｐゴシック" panose="020B0600070205080204" pitchFamily="34" charset="-128"/>
                <a:sym typeface="Wingdings" panose="05000000000000000000" pitchFamily="2" charset="2"/>
              </a:rPr>
              <a:t>Use explicit send/</a:t>
            </a:r>
            <a:r>
              <a:rPr lang="en-US" altLang="zh-TW" sz="2400" dirty="0" err="1" smtClean="0">
                <a:ea typeface="ＭＳ Ｐゴシック" panose="020B0600070205080204" pitchFamily="34" charset="-128"/>
                <a:sym typeface="Wingdings" panose="05000000000000000000" pitchFamily="2" charset="2"/>
              </a:rPr>
              <a:t>recv</a:t>
            </a:r>
            <a:r>
              <a:rPr lang="en-US" altLang="zh-TW" sz="2400" dirty="0" smtClean="0">
                <a:ea typeface="ＭＳ Ｐゴシック" panose="020B0600070205080204" pitchFamily="34" charset="-128"/>
                <a:sym typeface="Wingdings" panose="05000000000000000000" pitchFamily="2" charset="2"/>
              </a:rPr>
              <a:t> to exchange data</a:t>
            </a:r>
          </a:p>
          <a:p>
            <a:r>
              <a:rPr lang="en-US" altLang="zh-TW" sz="2400" dirty="0" smtClean="0">
                <a:ea typeface="ＭＳ Ｐゴシック" panose="020B0600070205080204" pitchFamily="34" charset="-128"/>
                <a:sym typeface="Wingdings" panose="05000000000000000000" pitchFamily="2" charset="2"/>
              </a:rPr>
              <a:t>Data allocation is important</a:t>
            </a:r>
            <a:endParaRPr lang="en-US" altLang="zh-TW" sz="2400" dirty="0" smtClean="0">
              <a:ea typeface="ＭＳ Ｐゴシック" panose="020B0600070205080204" pitchFamily="34" charset="-128"/>
            </a:endParaRPr>
          </a:p>
          <a:p>
            <a:r>
              <a:rPr lang="en-US" altLang="zh-TW" sz="2400" dirty="0" smtClean="0">
                <a:ea typeface="ＭＳ Ｐゴシック" panose="020B0600070205080204" pitchFamily="34" charset="-128"/>
              </a:rPr>
              <a:t>IBM SP-2, cluster of workstations</a:t>
            </a:r>
          </a:p>
          <a:p>
            <a:r>
              <a:rPr lang="en-US" altLang="zh-TW" sz="2400" dirty="0" smtClean="0">
                <a:ea typeface="ＭＳ Ｐゴシック" panose="020B0600070205080204" pitchFamily="34" charset="-128"/>
              </a:rPr>
              <a:t>MPI programming</a:t>
            </a:r>
          </a:p>
        </p:txBody>
      </p:sp>
      <p:grpSp>
        <p:nvGrpSpPr>
          <p:cNvPr id="25608" name="Group 19"/>
          <p:cNvGrpSpPr>
            <a:grpSpLocks/>
          </p:cNvGrpSpPr>
          <p:nvPr/>
        </p:nvGrpSpPr>
        <p:grpSpPr bwMode="auto">
          <a:xfrm>
            <a:off x="685800" y="1624013"/>
            <a:ext cx="1585913" cy="1311275"/>
            <a:chOff x="3844" y="816"/>
            <a:chExt cx="1528" cy="1096"/>
          </a:xfrm>
        </p:grpSpPr>
        <p:sp>
          <p:nvSpPr>
            <p:cNvPr id="88084" name="AutoShape 20"/>
            <p:cNvSpPr>
              <a:spLocks noChangeArrowheads="1"/>
            </p:cNvSpPr>
            <p:nvPr/>
          </p:nvSpPr>
          <p:spPr bwMode="auto">
            <a:xfrm>
              <a:off x="3844" y="816"/>
              <a:ext cx="1528" cy="1096"/>
            </a:xfrm>
            <a:prstGeom prst="roundRect">
              <a:avLst>
                <a:gd name="adj" fmla="val 12495"/>
              </a:avLst>
            </a:prstGeom>
            <a:solidFill>
              <a:srgbClr val="99CCFF"/>
            </a:solidFill>
            <a:ln w="12700">
              <a:solidFill>
                <a:schemeClr val="tx1"/>
              </a:solidFill>
              <a:round/>
              <a:headEnd/>
              <a:tailEnd/>
            </a:ln>
            <a:effectLst>
              <a:outerShdw blurRad="63500" dist="107763" dir="2700000" algn="ctr" rotWithShape="0">
                <a:schemeClr val="bg2">
                  <a:alpha val="74998"/>
                </a:schemeClr>
              </a:outerShdw>
            </a:effectLst>
          </p:spPr>
          <p:txBody>
            <a:bodyPr wrap="none" anchor="ctr"/>
            <a:lstStyle/>
            <a:p>
              <a:pPr>
                <a:defRPr/>
              </a:pPr>
              <a:endParaRPr lang="en-US">
                <a:solidFill>
                  <a:srgbClr val="000000"/>
                </a:solidFill>
                <a:latin typeface="+mn-lt"/>
                <a:ea typeface="Arial" pitchFamily="-105" charset="0"/>
                <a:cs typeface="Arial" pitchFamily="-105" charset="0"/>
              </a:endParaRPr>
            </a:p>
          </p:txBody>
        </p:sp>
        <p:sp>
          <p:nvSpPr>
            <p:cNvPr id="25636" name="Rectangle 21"/>
            <p:cNvSpPr>
              <a:spLocks noChangeArrowheads="1"/>
            </p:cNvSpPr>
            <p:nvPr/>
          </p:nvSpPr>
          <p:spPr bwMode="auto">
            <a:xfrm>
              <a:off x="4660" y="1584"/>
              <a:ext cx="520" cy="232"/>
            </a:xfrm>
            <a:prstGeom prst="rect">
              <a:avLst/>
            </a:prstGeom>
            <a:solidFill>
              <a:schemeClr val="accent1"/>
            </a:solidFill>
            <a:ln w="12700">
              <a:solidFill>
                <a:schemeClr val="tx1"/>
              </a:solidFill>
              <a:miter lim="800000"/>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dirty="0" smtClean="0">
                  <a:solidFill>
                    <a:srgbClr val="000000"/>
                  </a:solidFill>
                  <a:latin typeface="+mn-lt"/>
                </a:rPr>
                <a:t>NI</a:t>
              </a:r>
              <a:endParaRPr lang="en-US" altLang="zh-TW" sz="1600" dirty="0">
                <a:solidFill>
                  <a:srgbClr val="000000"/>
                </a:solidFill>
                <a:latin typeface="+mn-lt"/>
              </a:endParaRPr>
            </a:p>
          </p:txBody>
        </p:sp>
        <p:sp>
          <p:nvSpPr>
            <p:cNvPr id="25637" name="Rectangle 22"/>
            <p:cNvSpPr>
              <a:spLocks noChangeArrowheads="1"/>
            </p:cNvSpPr>
            <p:nvPr/>
          </p:nvSpPr>
          <p:spPr bwMode="auto">
            <a:xfrm>
              <a:off x="4565" y="960"/>
              <a:ext cx="711" cy="472"/>
            </a:xfrm>
            <a:prstGeom prst="rect">
              <a:avLst/>
            </a:prstGeom>
            <a:solidFill>
              <a:schemeClr val="bg1"/>
            </a:solidFill>
            <a:ln w="12700">
              <a:solidFill>
                <a:schemeClr val="tx1"/>
              </a:solidFill>
              <a:miter lim="800000"/>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dirty="0">
                  <a:solidFill>
                    <a:srgbClr val="000000"/>
                  </a:solidFill>
                  <a:latin typeface="+mn-lt"/>
                </a:rPr>
                <a:t>Mem</a:t>
              </a:r>
            </a:p>
          </p:txBody>
        </p:sp>
        <p:sp>
          <p:nvSpPr>
            <p:cNvPr id="25638" name="Line 23"/>
            <p:cNvSpPr>
              <a:spLocks noChangeShapeType="1"/>
            </p:cNvSpPr>
            <p:nvPr/>
          </p:nvSpPr>
          <p:spPr bwMode="auto">
            <a:xfrm>
              <a:off x="4368" y="908"/>
              <a:ext cx="0" cy="864"/>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25639" name="Line 24"/>
            <p:cNvSpPr>
              <a:spLocks noChangeShapeType="1"/>
            </p:cNvSpPr>
            <p:nvPr/>
          </p:nvSpPr>
          <p:spPr bwMode="auto">
            <a:xfrm>
              <a:off x="4368" y="1676"/>
              <a:ext cx="288"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25640" name="Line 25"/>
            <p:cNvSpPr>
              <a:spLocks noChangeShapeType="1"/>
            </p:cNvSpPr>
            <p:nvPr/>
          </p:nvSpPr>
          <p:spPr bwMode="auto">
            <a:xfrm>
              <a:off x="4368" y="1196"/>
              <a:ext cx="192"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25641" name="Line 26"/>
            <p:cNvSpPr>
              <a:spLocks noChangeShapeType="1"/>
            </p:cNvSpPr>
            <p:nvPr/>
          </p:nvSpPr>
          <p:spPr bwMode="auto">
            <a:xfrm>
              <a:off x="4224" y="1532"/>
              <a:ext cx="144"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grpSp>
          <p:nvGrpSpPr>
            <p:cNvPr id="25642" name="Group 27"/>
            <p:cNvGrpSpPr>
              <a:grpSpLocks/>
            </p:cNvGrpSpPr>
            <p:nvPr/>
          </p:nvGrpSpPr>
          <p:grpSpPr bwMode="auto">
            <a:xfrm>
              <a:off x="3940" y="864"/>
              <a:ext cx="280" cy="760"/>
              <a:chOff x="3075" y="1251"/>
              <a:chExt cx="280" cy="760"/>
            </a:xfrm>
          </p:grpSpPr>
          <p:sp>
            <p:nvSpPr>
              <p:cNvPr id="25643" name="Oval 28"/>
              <p:cNvSpPr>
                <a:spLocks noChangeArrowheads="1"/>
              </p:cNvSpPr>
              <p:nvPr/>
            </p:nvSpPr>
            <p:spPr bwMode="auto">
              <a:xfrm>
                <a:off x="3075" y="1251"/>
                <a:ext cx="280" cy="280"/>
              </a:xfrm>
              <a:prstGeom prst="ellipse">
                <a:avLst/>
              </a:prstGeom>
              <a:solidFill>
                <a:schemeClr val="bg1"/>
              </a:solidFill>
              <a:ln w="12700">
                <a:solidFill>
                  <a:schemeClr val="tx1"/>
                </a:solidFill>
                <a:round/>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a:solidFill>
                      <a:srgbClr val="000000"/>
                    </a:solidFill>
                    <a:latin typeface="+mn-lt"/>
                  </a:rPr>
                  <a:t>P</a:t>
                </a:r>
              </a:p>
            </p:txBody>
          </p:sp>
          <p:sp>
            <p:nvSpPr>
              <p:cNvPr id="25644" name="Rectangle 29"/>
              <p:cNvSpPr>
                <a:spLocks noChangeArrowheads="1"/>
              </p:cNvSpPr>
              <p:nvPr/>
            </p:nvSpPr>
            <p:spPr bwMode="auto">
              <a:xfrm>
                <a:off x="3075" y="1731"/>
                <a:ext cx="280" cy="280"/>
              </a:xfrm>
              <a:prstGeom prst="rect">
                <a:avLst/>
              </a:prstGeom>
              <a:solidFill>
                <a:schemeClr val="bg1"/>
              </a:solidFill>
              <a:ln w="12700">
                <a:solidFill>
                  <a:schemeClr val="tx1"/>
                </a:solidFill>
                <a:miter lim="800000"/>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a:solidFill>
                      <a:srgbClr val="000000"/>
                    </a:solidFill>
                    <a:latin typeface="+mn-lt"/>
                  </a:rPr>
                  <a:t>$</a:t>
                </a:r>
              </a:p>
            </p:txBody>
          </p:sp>
          <p:sp>
            <p:nvSpPr>
              <p:cNvPr id="25645" name="Line 30"/>
              <p:cNvSpPr>
                <a:spLocks noChangeShapeType="1"/>
              </p:cNvSpPr>
              <p:nvPr/>
            </p:nvSpPr>
            <p:spPr bwMode="auto">
              <a:xfrm>
                <a:off x="3215" y="1535"/>
                <a:ext cx="0" cy="192"/>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grpSp>
      </p:grpSp>
      <p:sp>
        <p:nvSpPr>
          <p:cNvPr id="25609" name="Text Box 31"/>
          <p:cNvSpPr txBox="1">
            <a:spLocks noChangeArrowheads="1"/>
          </p:cNvSpPr>
          <p:nvPr/>
        </p:nvSpPr>
        <p:spPr bwMode="auto">
          <a:xfrm>
            <a:off x="1084263" y="1196752"/>
            <a:ext cx="108234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zh-TW" sz="2400" dirty="0">
                <a:solidFill>
                  <a:srgbClr val="000000"/>
                </a:solidFill>
                <a:latin typeface="+mn-lt"/>
                <a:cs typeface="Arial" panose="020B0604020202020204" pitchFamily="34" charset="0"/>
              </a:rPr>
              <a:t>Node </a:t>
            </a:r>
            <a:r>
              <a:rPr lang="en-US" altLang="zh-TW" sz="2400" dirty="0" smtClean="0">
                <a:solidFill>
                  <a:srgbClr val="000000"/>
                </a:solidFill>
                <a:latin typeface="+mn-lt"/>
                <a:cs typeface="Arial" panose="020B0604020202020204" pitchFamily="34" charset="0"/>
              </a:rPr>
              <a:t>0</a:t>
            </a:r>
            <a:endParaRPr lang="en-US" altLang="zh-TW" sz="2400" dirty="0">
              <a:solidFill>
                <a:srgbClr val="000000"/>
              </a:solidFill>
              <a:latin typeface="+mn-lt"/>
              <a:cs typeface="Arial" panose="020B0604020202020204" pitchFamily="34" charset="0"/>
            </a:endParaRPr>
          </a:p>
        </p:txBody>
      </p:sp>
      <p:sp>
        <p:nvSpPr>
          <p:cNvPr id="25610" name="Text Box 32"/>
          <p:cNvSpPr txBox="1">
            <a:spLocks noChangeArrowheads="1"/>
          </p:cNvSpPr>
          <p:nvPr/>
        </p:nvSpPr>
        <p:spPr bwMode="auto">
          <a:xfrm>
            <a:off x="4021138" y="1196752"/>
            <a:ext cx="108555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zh-TW" sz="2400" dirty="0">
                <a:solidFill>
                  <a:srgbClr val="000000"/>
                </a:solidFill>
                <a:latin typeface="+mn-lt"/>
                <a:cs typeface="Arial" panose="020B0604020202020204" pitchFamily="34" charset="0"/>
              </a:rPr>
              <a:t>Node </a:t>
            </a:r>
            <a:r>
              <a:rPr lang="en-US" altLang="zh-TW" sz="2400" dirty="0" smtClean="0">
                <a:solidFill>
                  <a:srgbClr val="000000"/>
                </a:solidFill>
                <a:latin typeface="+mn-lt"/>
                <a:cs typeface="Arial" panose="020B0604020202020204" pitchFamily="34" charset="0"/>
              </a:rPr>
              <a:t>1</a:t>
            </a:r>
            <a:endParaRPr lang="en-US" altLang="zh-TW" sz="2400" dirty="0">
              <a:solidFill>
                <a:srgbClr val="000000"/>
              </a:solidFill>
              <a:latin typeface="+mn-lt"/>
              <a:cs typeface="Arial" panose="020B0604020202020204" pitchFamily="34" charset="0"/>
            </a:endParaRPr>
          </a:p>
        </p:txBody>
      </p:sp>
      <p:sp>
        <p:nvSpPr>
          <p:cNvPr id="25611" name="Text Box 33"/>
          <p:cNvSpPr txBox="1">
            <a:spLocks noChangeArrowheads="1"/>
          </p:cNvSpPr>
          <p:nvPr/>
        </p:nvSpPr>
        <p:spPr bwMode="auto">
          <a:xfrm>
            <a:off x="1084263" y="5562501"/>
            <a:ext cx="108555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zh-TW" sz="2400" dirty="0">
                <a:solidFill>
                  <a:srgbClr val="000000"/>
                </a:solidFill>
                <a:latin typeface="+mn-lt"/>
                <a:cs typeface="Arial" panose="020B0604020202020204" pitchFamily="34" charset="0"/>
              </a:rPr>
              <a:t>Node </a:t>
            </a:r>
            <a:r>
              <a:rPr lang="en-US" altLang="zh-TW" sz="2400" dirty="0" smtClean="0">
                <a:solidFill>
                  <a:srgbClr val="000000"/>
                </a:solidFill>
                <a:latin typeface="+mn-lt"/>
                <a:cs typeface="Arial" panose="020B0604020202020204" pitchFamily="34" charset="0"/>
              </a:rPr>
              <a:t>2</a:t>
            </a:r>
            <a:endParaRPr lang="en-US" altLang="zh-TW" sz="2000" dirty="0">
              <a:solidFill>
                <a:srgbClr val="3B812F"/>
              </a:solidFill>
              <a:latin typeface="+mn-lt"/>
              <a:cs typeface="Arial" panose="020B0604020202020204" pitchFamily="34" charset="0"/>
            </a:endParaRPr>
          </a:p>
        </p:txBody>
      </p:sp>
      <p:sp>
        <p:nvSpPr>
          <p:cNvPr id="25612" name="Text Box 34"/>
          <p:cNvSpPr txBox="1">
            <a:spLocks noChangeArrowheads="1"/>
          </p:cNvSpPr>
          <p:nvPr/>
        </p:nvSpPr>
        <p:spPr bwMode="auto">
          <a:xfrm>
            <a:off x="4173538" y="5564088"/>
            <a:ext cx="108555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zh-TW" sz="2400" dirty="0">
                <a:solidFill>
                  <a:srgbClr val="000000"/>
                </a:solidFill>
                <a:latin typeface="+mn-lt"/>
                <a:cs typeface="Arial" panose="020B0604020202020204" pitchFamily="34" charset="0"/>
              </a:rPr>
              <a:t>Node </a:t>
            </a:r>
            <a:r>
              <a:rPr lang="en-US" altLang="zh-TW" sz="2400" dirty="0" smtClean="0">
                <a:solidFill>
                  <a:srgbClr val="000000"/>
                </a:solidFill>
                <a:latin typeface="+mn-lt"/>
                <a:cs typeface="Arial" panose="020B0604020202020204" pitchFamily="34" charset="0"/>
              </a:rPr>
              <a:t>3</a:t>
            </a:r>
            <a:endParaRPr lang="en-US" altLang="zh-TW" sz="2000" dirty="0">
              <a:solidFill>
                <a:srgbClr val="3B812F"/>
              </a:solidFill>
              <a:latin typeface="+mn-lt"/>
              <a:cs typeface="Arial" panose="020B0604020202020204" pitchFamily="34" charset="0"/>
            </a:endParaRPr>
          </a:p>
        </p:txBody>
      </p:sp>
      <p:grpSp>
        <p:nvGrpSpPr>
          <p:cNvPr id="25613" name="Group 35"/>
          <p:cNvGrpSpPr>
            <a:grpSpLocks/>
          </p:cNvGrpSpPr>
          <p:nvPr/>
        </p:nvGrpSpPr>
        <p:grpSpPr bwMode="auto">
          <a:xfrm>
            <a:off x="533400" y="4228430"/>
            <a:ext cx="1758950" cy="1309688"/>
            <a:chOff x="576" y="1965"/>
            <a:chExt cx="1108" cy="825"/>
          </a:xfrm>
        </p:grpSpPr>
        <p:sp>
          <p:nvSpPr>
            <p:cNvPr id="88100" name="AutoShape 36"/>
            <p:cNvSpPr>
              <a:spLocks noChangeArrowheads="1"/>
            </p:cNvSpPr>
            <p:nvPr/>
          </p:nvSpPr>
          <p:spPr bwMode="auto">
            <a:xfrm flipV="1">
              <a:off x="576" y="1965"/>
              <a:ext cx="1108" cy="825"/>
            </a:xfrm>
            <a:prstGeom prst="roundRect">
              <a:avLst>
                <a:gd name="adj" fmla="val 12495"/>
              </a:avLst>
            </a:prstGeom>
            <a:solidFill>
              <a:srgbClr val="99CCFF"/>
            </a:solidFill>
            <a:ln w="12700">
              <a:solidFill>
                <a:schemeClr val="tx1"/>
              </a:solidFill>
              <a:round/>
              <a:headEnd/>
              <a:tailEnd/>
            </a:ln>
            <a:effectLst>
              <a:outerShdw blurRad="63500" dist="107763" dir="2700000" algn="ctr" rotWithShape="0">
                <a:schemeClr val="bg2">
                  <a:alpha val="74998"/>
                </a:schemeClr>
              </a:outerShdw>
            </a:effectLst>
          </p:spPr>
          <p:txBody>
            <a:bodyPr wrap="none" anchor="ctr"/>
            <a:lstStyle/>
            <a:p>
              <a:pPr>
                <a:defRPr/>
              </a:pPr>
              <a:endParaRPr lang="en-US">
                <a:solidFill>
                  <a:srgbClr val="000000"/>
                </a:solidFill>
                <a:latin typeface="+mn-lt"/>
                <a:ea typeface="Arial" pitchFamily="-105" charset="0"/>
                <a:cs typeface="Arial" pitchFamily="-105" charset="0"/>
              </a:endParaRPr>
            </a:p>
          </p:txBody>
        </p:sp>
        <p:sp>
          <p:nvSpPr>
            <p:cNvPr id="25626" name="Rectangle 37"/>
            <p:cNvSpPr>
              <a:spLocks noChangeArrowheads="1"/>
            </p:cNvSpPr>
            <p:nvPr/>
          </p:nvSpPr>
          <p:spPr bwMode="auto">
            <a:xfrm>
              <a:off x="1168" y="2037"/>
              <a:ext cx="377" cy="175"/>
            </a:xfrm>
            <a:prstGeom prst="rect">
              <a:avLst/>
            </a:prstGeom>
            <a:solidFill>
              <a:schemeClr val="accent1"/>
            </a:solidFill>
            <a:ln w="12700">
              <a:solidFill>
                <a:schemeClr val="tx1"/>
              </a:solidFill>
              <a:miter lim="800000"/>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dirty="0" smtClean="0">
                  <a:solidFill>
                    <a:srgbClr val="000000"/>
                  </a:solidFill>
                  <a:latin typeface="+mn-lt"/>
                </a:rPr>
                <a:t>NI</a:t>
              </a:r>
              <a:endParaRPr lang="en-US" altLang="zh-TW" sz="1600" dirty="0">
                <a:solidFill>
                  <a:srgbClr val="000000"/>
                </a:solidFill>
                <a:latin typeface="+mn-lt"/>
              </a:endParaRPr>
            </a:p>
          </p:txBody>
        </p:sp>
        <p:sp>
          <p:nvSpPr>
            <p:cNvPr id="25627" name="Rectangle 38"/>
            <p:cNvSpPr>
              <a:spLocks noChangeArrowheads="1"/>
            </p:cNvSpPr>
            <p:nvPr/>
          </p:nvSpPr>
          <p:spPr bwMode="auto">
            <a:xfrm>
              <a:off x="1099" y="2326"/>
              <a:ext cx="515" cy="356"/>
            </a:xfrm>
            <a:prstGeom prst="rect">
              <a:avLst/>
            </a:prstGeom>
            <a:solidFill>
              <a:schemeClr val="bg1"/>
            </a:solidFill>
            <a:ln w="12700">
              <a:solidFill>
                <a:schemeClr val="tx1"/>
              </a:solidFill>
              <a:miter lim="800000"/>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a:solidFill>
                    <a:srgbClr val="000000"/>
                  </a:solidFill>
                  <a:latin typeface="+mn-lt"/>
                </a:rPr>
                <a:t>Mem</a:t>
              </a:r>
            </a:p>
          </p:txBody>
        </p:sp>
        <p:sp>
          <p:nvSpPr>
            <p:cNvPr id="25628" name="Line 39"/>
            <p:cNvSpPr>
              <a:spLocks noChangeShapeType="1"/>
            </p:cNvSpPr>
            <p:nvPr/>
          </p:nvSpPr>
          <p:spPr bwMode="auto">
            <a:xfrm flipV="1">
              <a:off x="956" y="2070"/>
              <a:ext cx="0" cy="651"/>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25629" name="Line 40"/>
            <p:cNvSpPr>
              <a:spLocks noChangeShapeType="1"/>
            </p:cNvSpPr>
            <p:nvPr/>
          </p:nvSpPr>
          <p:spPr bwMode="auto">
            <a:xfrm flipV="1">
              <a:off x="956" y="2143"/>
              <a:ext cx="209"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25630" name="Line 41"/>
            <p:cNvSpPr>
              <a:spLocks noChangeShapeType="1"/>
            </p:cNvSpPr>
            <p:nvPr/>
          </p:nvSpPr>
          <p:spPr bwMode="auto">
            <a:xfrm flipV="1">
              <a:off x="956" y="2504"/>
              <a:ext cx="139"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25631" name="Line 42"/>
            <p:cNvSpPr>
              <a:spLocks noChangeShapeType="1"/>
            </p:cNvSpPr>
            <p:nvPr/>
          </p:nvSpPr>
          <p:spPr bwMode="auto">
            <a:xfrm flipV="1">
              <a:off x="852" y="2251"/>
              <a:ext cx="104"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25632" name="Oval 43"/>
            <p:cNvSpPr>
              <a:spLocks noChangeArrowheads="1"/>
            </p:cNvSpPr>
            <p:nvPr/>
          </p:nvSpPr>
          <p:spPr bwMode="auto">
            <a:xfrm>
              <a:off x="646" y="2543"/>
              <a:ext cx="203" cy="211"/>
            </a:xfrm>
            <a:prstGeom prst="ellipse">
              <a:avLst/>
            </a:prstGeom>
            <a:solidFill>
              <a:schemeClr val="bg1"/>
            </a:solidFill>
            <a:ln w="12700">
              <a:solidFill>
                <a:schemeClr val="tx1"/>
              </a:solidFill>
              <a:round/>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a:solidFill>
                    <a:srgbClr val="000000"/>
                  </a:solidFill>
                  <a:latin typeface="+mn-lt"/>
                </a:rPr>
                <a:t>P</a:t>
              </a:r>
            </a:p>
          </p:txBody>
        </p:sp>
        <p:sp>
          <p:nvSpPr>
            <p:cNvPr id="25633" name="Rectangle 44"/>
            <p:cNvSpPr>
              <a:spLocks noChangeArrowheads="1"/>
            </p:cNvSpPr>
            <p:nvPr/>
          </p:nvSpPr>
          <p:spPr bwMode="auto">
            <a:xfrm flipV="1">
              <a:off x="646" y="2182"/>
              <a:ext cx="203" cy="211"/>
            </a:xfrm>
            <a:prstGeom prst="rect">
              <a:avLst/>
            </a:prstGeom>
            <a:solidFill>
              <a:schemeClr val="bg1"/>
            </a:solidFill>
            <a:ln w="12700">
              <a:solidFill>
                <a:schemeClr val="tx1"/>
              </a:solidFill>
              <a:miter lim="800000"/>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a:solidFill>
                    <a:srgbClr val="000000"/>
                  </a:solidFill>
                  <a:latin typeface="+mn-lt"/>
                </a:rPr>
                <a:t>$</a:t>
              </a:r>
            </a:p>
          </p:txBody>
        </p:sp>
        <p:sp>
          <p:nvSpPr>
            <p:cNvPr id="25634" name="Line 45"/>
            <p:cNvSpPr>
              <a:spLocks noChangeShapeType="1"/>
            </p:cNvSpPr>
            <p:nvPr/>
          </p:nvSpPr>
          <p:spPr bwMode="auto">
            <a:xfrm flipV="1">
              <a:off x="748" y="2396"/>
              <a:ext cx="0" cy="144"/>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grpSp>
      <p:grpSp>
        <p:nvGrpSpPr>
          <p:cNvPr id="25614" name="Group 46"/>
          <p:cNvGrpSpPr>
            <a:grpSpLocks/>
          </p:cNvGrpSpPr>
          <p:nvPr/>
        </p:nvGrpSpPr>
        <p:grpSpPr bwMode="auto">
          <a:xfrm>
            <a:off x="3733800" y="4228430"/>
            <a:ext cx="1758950" cy="1309688"/>
            <a:chOff x="2700" y="1965"/>
            <a:chExt cx="1108" cy="825"/>
          </a:xfrm>
        </p:grpSpPr>
        <p:sp>
          <p:nvSpPr>
            <p:cNvPr id="88111" name="AutoShape 47"/>
            <p:cNvSpPr>
              <a:spLocks noChangeArrowheads="1"/>
            </p:cNvSpPr>
            <p:nvPr/>
          </p:nvSpPr>
          <p:spPr bwMode="auto">
            <a:xfrm flipH="1" flipV="1">
              <a:off x="2700" y="1965"/>
              <a:ext cx="1108" cy="825"/>
            </a:xfrm>
            <a:prstGeom prst="roundRect">
              <a:avLst>
                <a:gd name="adj" fmla="val 12495"/>
              </a:avLst>
            </a:prstGeom>
            <a:solidFill>
              <a:srgbClr val="99CCFF"/>
            </a:solidFill>
            <a:ln w="12700">
              <a:solidFill>
                <a:schemeClr val="tx1"/>
              </a:solidFill>
              <a:round/>
              <a:headEnd/>
              <a:tailEnd/>
            </a:ln>
            <a:effectLst>
              <a:outerShdw blurRad="63500" dist="107763" dir="2700000" algn="ctr" rotWithShape="0">
                <a:schemeClr val="bg2">
                  <a:alpha val="74998"/>
                </a:schemeClr>
              </a:outerShdw>
            </a:effectLst>
          </p:spPr>
          <p:txBody>
            <a:bodyPr wrap="none" anchor="ctr"/>
            <a:lstStyle/>
            <a:p>
              <a:pPr>
                <a:defRPr/>
              </a:pPr>
              <a:endParaRPr lang="en-US">
                <a:solidFill>
                  <a:srgbClr val="000000"/>
                </a:solidFill>
                <a:latin typeface="+mn-lt"/>
                <a:ea typeface="Arial" pitchFamily="-105" charset="0"/>
                <a:cs typeface="Arial" pitchFamily="-105" charset="0"/>
              </a:endParaRPr>
            </a:p>
          </p:txBody>
        </p:sp>
        <p:sp>
          <p:nvSpPr>
            <p:cNvPr id="25616" name="Rectangle 48"/>
            <p:cNvSpPr>
              <a:spLocks noChangeArrowheads="1"/>
            </p:cNvSpPr>
            <p:nvPr/>
          </p:nvSpPr>
          <p:spPr bwMode="auto">
            <a:xfrm flipH="1">
              <a:off x="2839" y="2037"/>
              <a:ext cx="377" cy="175"/>
            </a:xfrm>
            <a:prstGeom prst="rect">
              <a:avLst/>
            </a:prstGeom>
            <a:solidFill>
              <a:schemeClr val="accent1"/>
            </a:solidFill>
            <a:ln w="12700">
              <a:solidFill>
                <a:schemeClr val="tx1"/>
              </a:solidFill>
              <a:miter lim="800000"/>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dirty="0" smtClean="0">
                  <a:solidFill>
                    <a:srgbClr val="000000"/>
                  </a:solidFill>
                  <a:latin typeface="+mn-lt"/>
                </a:rPr>
                <a:t>NI</a:t>
              </a:r>
              <a:endParaRPr lang="en-US" altLang="zh-TW" sz="1600" dirty="0">
                <a:solidFill>
                  <a:srgbClr val="000000"/>
                </a:solidFill>
                <a:latin typeface="+mn-lt"/>
              </a:endParaRPr>
            </a:p>
          </p:txBody>
        </p:sp>
        <p:sp>
          <p:nvSpPr>
            <p:cNvPr id="25617" name="Rectangle 49"/>
            <p:cNvSpPr>
              <a:spLocks noChangeArrowheads="1"/>
            </p:cNvSpPr>
            <p:nvPr/>
          </p:nvSpPr>
          <p:spPr bwMode="auto">
            <a:xfrm flipH="1">
              <a:off x="2770" y="2326"/>
              <a:ext cx="515" cy="356"/>
            </a:xfrm>
            <a:prstGeom prst="rect">
              <a:avLst/>
            </a:prstGeom>
            <a:solidFill>
              <a:schemeClr val="bg1"/>
            </a:solidFill>
            <a:ln w="12700">
              <a:solidFill>
                <a:schemeClr val="tx1"/>
              </a:solidFill>
              <a:miter lim="800000"/>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a:solidFill>
                    <a:srgbClr val="000000"/>
                  </a:solidFill>
                  <a:latin typeface="+mn-lt"/>
                </a:rPr>
                <a:t>Mem</a:t>
              </a:r>
            </a:p>
          </p:txBody>
        </p:sp>
        <p:sp>
          <p:nvSpPr>
            <p:cNvPr id="25618" name="Line 50"/>
            <p:cNvSpPr>
              <a:spLocks noChangeShapeType="1"/>
            </p:cNvSpPr>
            <p:nvPr/>
          </p:nvSpPr>
          <p:spPr bwMode="auto">
            <a:xfrm flipH="1" flipV="1">
              <a:off x="3428" y="2070"/>
              <a:ext cx="0" cy="651"/>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25619" name="Line 51"/>
            <p:cNvSpPr>
              <a:spLocks noChangeShapeType="1"/>
            </p:cNvSpPr>
            <p:nvPr/>
          </p:nvSpPr>
          <p:spPr bwMode="auto">
            <a:xfrm flipH="1" flipV="1">
              <a:off x="3219" y="2143"/>
              <a:ext cx="209"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25620" name="Line 52"/>
            <p:cNvSpPr>
              <a:spLocks noChangeShapeType="1"/>
            </p:cNvSpPr>
            <p:nvPr/>
          </p:nvSpPr>
          <p:spPr bwMode="auto">
            <a:xfrm flipH="1" flipV="1">
              <a:off x="3289" y="2504"/>
              <a:ext cx="139"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25621" name="Line 53"/>
            <p:cNvSpPr>
              <a:spLocks noChangeShapeType="1"/>
            </p:cNvSpPr>
            <p:nvPr/>
          </p:nvSpPr>
          <p:spPr bwMode="auto">
            <a:xfrm flipH="1" flipV="1">
              <a:off x="3428" y="2251"/>
              <a:ext cx="104"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25622" name="Oval 54"/>
            <p:cNvSpPr>
              <a:spLocks noChangeArrowheads="1"/>
            </p:cNvSpPr>
            <p:nvPr/>
          </p:nvSpPr>
          <p:spPr bwMode="auto">
            <a:xfrm flipH="1">
              <a:off x="3535" y="2543"/>
              <a:ext cx="203" cy="211"/>
            </a:xfrm>
            <a:prstGeom prst="ellipse">
              <a:avLst/>
            </a:prstGeom>
            <a:solidFill>
              <a:schemeClr val="bg1"/>
            </a:solidFill>
            <a:ln w="12700">
              <a:solidFill>
                <a:schemeClr val="tx1"/>
              </a:solidFill>
              <a:round/>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a:solidFill>
                    <a:srgbClr val="000000"/>
                  </a:solidFill>
                  <a:latin typeface="+mn-lt"/>
                </a:rPr>
                <a:t>P</a:t>
              </a:r>
            </a:p>
          </p:txBody>
        </p:sp>
        <p:sp>
          <p:nvSpPr>
            <p:cNvPr id="25623" name="Rectangle 55"/>
            <p:cNvSpPr>
              <a:spLocks noChangeArrowheads="1"/>
            </p:cNvSpPr>
            <p:nvPr/>
          </p:nvSpPr>
          <p:spPr bwMode="auto">
            <a:xfrm flipH="1" flipV="1">
              <a:off x="3535" y="2182"/>
              <a:ext cx="203" cy="211"/>
            </a:xfrm>
            <a:prstGeom prst="rect">
              <a:avLst/>
            </a:prstGeom>
            <a:solidFill>
              <a:schemeClr val="bg1"/>
            </a:solidFill>
            <a:ln w="12700">
              <a:solidFill>
                <a:schemeClr val="tx1"/>
              </a:solidFill>
              <a:miter lim="800000"/>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a:solidFill>
                    <a:srgbClr val="000000"/>
                  </a:solidFill>
                  <a:latin typeface="+mn-lt"/>
                </a:rPr>
                <a:t>$</a:t>
              </a:r>
            </a:p>
          </p:txBody>
        </p:sp>
        <p:sp>
          <p:nvSpPr>
            <p:cNvPr id="25624" name="Line 56"/>
            <p:cNvSpPr>
              <a:spLocks noChangeShapeType="1"/>
            </p:cNvSpPr>
            <p:nvPr/>
          </p:nvSpPr>
          <p:spPr bwMode="auto">
            <a:xfrm flipH="1" flipV="1">
              <a:off x="3637" y="2396"/>
              <a:ext cx="0" cy="144"/>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grpSp>
      <p:pic>
        <p:nvPicPr>
          <p:cNvPr id="4" name="圖片 3"/>
          <p:cNvPicPr>
            <a:picLocks noChangeAspect="1"/>
          </p:cNvPicPr>
          <p:nvPr/>
        </p:nvPicPr>
        <p:blipFill>
          <a:blip r:embed="rId3" cstate="print">
            <a:duotone>
              <a:prstClr val="black"/>
              <a:schemeClr val="accent2">
                <a:tint val="45000"/>
                <a:satMod val="400000"/>
              </a:schemeClr>
            </a:duotone>
            <a:extLst>
              <a:ext uri="{28A0092B-C50C-407E-A947-70E740481C1C}">
                <a14:useLocalDpi xmlns:a14="http://schemas.microsoft.com/office/drawing/2010/main" val="0"/>
              </a:ext>
            </a:extLst>
          </a:blip>
          <a:stretch>
            <a:fillRect/>
          </a:stretch>
        </p:blipFill>
        <p:spPr>
          <a:xfrm rot="900000">
            <a:off x="1961998" y="2979869"/>
            <a:ext cx="2261413" cy="1273700"/>
          </a:xfrm>
          <a:prstGeom prst="rect">
            <a:avLst/>
          </a:prstGeom>
        </p:spPr>
      </p:pic>
      <p:sp>
        <p:nvSpPr>
          <p:cNvPr id="5" name="文字方塊 4"/>
          <p:cNvSpPr txBox="1"/>
          <p:nvPr/>
        </p:nvSpPr>
        <p:spPr>
          <a:xfrm>
            <a:off x="2123728" y="3212976"/>
            <a:ext cx="1842364" cy="707886"/>
          </a:xfrm>
          <a:prstGeom prst="rect">
            <a:avLst/>
          </a:prstGeom>
          <a:noFill/>
        </p:spPr>
        <p:txBody>
          <a:bodyPr wrap="none" rtlCol="0">
            <a:spAutoFit/>
          </a:bodyPr>
          <a:lstStyle/>
          <a:p>
            <a:pPr algn="ctr"/>
            <a:r>
              <a:rPr lang="en-US" altLang="zh-TW" sz="2000" dirty="0" smtClean="0">
                <a:latin typeface="+mn-lt"/>
              </a:rPr>
              <a:t>Interconnection</a:t>
            </a:r>
          </a:p>
          <a:p>
            <a:pPr algn="ctr"/>
            <a:r>
              <a:rPr lang="en-US" altLang="zh-TW" sz="2000" dirty="0" smtClean="0">
                <a:latin typeface="+mn-lt"/>
              </a:rPr>
              <a:t>network</a:t>
            </a:r>
            <a:endParaRPr lang="zh-TW" altLang="en-US" sz="2000" dirty="0">
              <a:latin typeface="+mn-lt"/>
            </a:endParaRPr>
          </a:p>
        </p:txBody>
      </p:sp>
      <p:cxnSp>
        <p:nvCxnSpPr>
          <p:cNvPr id="7" name="直線接點 6"/>
          <p:cNvCxnSpPr/>
          <p:nvPr/>
        </p:nvCxnSpPr>
        <p:spPr bwMode="auto">
          <a:xfrm>
            <a:off x="2071688" y="2820432"/>
            <a:ext cx="220662" cy="248528"/>
          </a:xfrm>
          <a:prstGeom prst="line">
            <a:avLst/>
          </a:prstGeom>
          <a:solidFill>
            <a:schemeClr val="accent1"/>
          </a:solidFill>
          <a:ln w="2857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72" name="直線接點 71"/>
          <p:cNvCxnSpPr/>
          <p:nvPr/>
        </p:nvCxnSpPr>
        <p:spPr bwMode="auto">
          <a:xfrm flipV="1">
            <a:off x="2071688" y="4077072"/>
            <a:ext cx="220662" cy="265658"/>
          </a:xfrm>
          <a:prstGeom prst="line">
            <a:avLst/>
          </a:prstGeom>
          <a:solidFill>
            <a:schemeClr val="accent1"/>
          </a:solidFill>
          <a:ln w="2857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75" name="直線接點 74"/>
          <p:cNvCxnSpPr/>
          <p:nvPr/>
        </p:nvCxnSpPr>
        <p:spPr bwMode="auto">
          <a:xfrm flipH="1" flipV="1">
            <a:off x="3625850" y="4077072"/>
            <a:ext cx="390642" cy="265658"/>
          </a:xfrm>
          <a:prstGeom prst="line">
            <a:avLst/>
          </a:prstGeom>
          <a:solidFill>
            <a:schemeClr val="accent1"/>
          </a:solidFill>
          <a:ln w="2857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20" name="文字方塊 19"/>
          <p:cNvSpPr txBox="1"/>
          <p:nvPr/>
        </p:nvSpPr>
        <p:spPr>
          <a:xfrm>
            <a:off x="2339752" y="1700808"/>
            <a:ext cx="558166" cy="707886"/>
          </a:xfrm>
          <a:prstGeom prst="rect">
            <a:avLst/>
          </a:prstGeom>
          <a:noFill/>
        </p:spPr>
        <p:txBody>
          <a:bodyPr wrap="none" rtlCol="0">
            <a:spAutoFit/>
          </a:bodyPr>
          <a:lstStyle/>
          <a:p>
            <a:r>
              <a:rPr lang="en-US" altLang="zh-TW" sz="2000" dirty="0" smtClean="0">
                <a:solidFill>
                  <a:srgbClr val="3B812F"/>
                </a:solidFill>
                <a:latin typeface="+mn-lt"/>
                <a:cs typeface="Arial" panose="020B0604020202020204" pitchFamily="34" charset="0"/>
              </a:rPr>
              <a:t>0</a:t>
            </a:r>
          </a:p>
          <a:p>
            <a:r>
              <a:rPr lang="en-US" altLang="zh-TW" sz="2000" dirty="0" smtClean="0">
                <a:solidFill>
                  <a:srgbClr val="3B812F"/>
                </a:solidFill>
                <a:latin typeface="+mn-lt"/>
                <a:cs typeface="Arial" panose="020B0604020202020204" pitchFamily="34" charset="0"/>
              </a:rPr>
              <a:t>N-1</a:t>
            </a:r>
            <a:endParaRPr lang="en-US" altLang="zh-TW" dirty="0">
              <a:solidFill>
                <a:srgbClr val="000000"/>
              </a:solidFill>
              <a:latin typeface="+mn-lt"/>
              <a:cs typeface="Arial" panose="020B0604020202020204" pitchFamily="34" charset="0"/>
            </a:endParaRPr>
          </a:p>
        </p:txBody>
      </p:sp>
      <p:sp>
        <p:nvSpPr>
          <p:cNvPr id="79" name="文字方塊 78"/>
          <p:cNvSpPr txBox="1"/>
          <p:nvPr/>
        </p:nvSpPr>
        <p:spPr>
          <a:xfrm>
            <a:off x="3214128" y="1700808"/>
            <a:ext cx="558166" cy="707886"/>
          </a:xfrm>
          <a:prstGeom prst="rect">
            <a:avLst/>
          </a:prstGeom>
          <a:noFill/>
        </p:spPr>
        <p:txBody>
          <a:bodyPr wrap="none" rtlCol="0">
            <a:spAutoFit/>
          </a:bodyPr>
          <a:lstStyle/>
          <a:p>
            <a:r>
              <a:rPr lang="en-US" altLang="zh-TW" sz="2000" dirty="0" smtClean="0">
                <a:solidFill>
                  <a:srgbClr val="3B812F"/>
                </a:solidFill>
                <a:latin typeface="+mn-lt"/>
                <a:cs typeface="Arial" panose="020B0604020202020204" pitchFamily="34" charset="0"/>
              </a:rPr>
              <a:t>0</a:t>
            </a:r>
          </a:p>
          <a:p>
            <a:r>
              <a:rPr lang="en-US" altLang="zh-TW" sz="2000" dirty="0" smtClean="0">
                <a:solidFill>
                  <a:srgbClr val="3B812F"/>
                </a:solidFill>
                <a:latin typeface="+mn-lt"/>
                <a:cs typeface="Arial" panose="020B0604020202020204" pitchFamily="34" charset="0"/>
              </a:rPr>
              <a:t>N-1</a:t>
            </a:r>
            <a:endParaRPr lang="en-US" altLang="zh-TW" dirty="0">
              <a:solidFill>
                <a:srgbClr val="000000"/>
              </a:solidFill>
              <a:latin typeface="+mn-lt"/>
              <a:cs typeface="Arial" panose="020B0604020202020204" pitchFamily="34" charset="0"/>
            </a:endParaRPr>
          </a:p>
        </p:txBody>
      </p:sp>
      <p:sp>
        <p:nvSpPr>
          <p:cNvPr id="80" name="文字方塊 79"/>
          <p:cNvSpPr txBox="1"/>
          <p:nvPr/>
        </p:nvSpPr>
        <p:spPr>
          <a:xfrm>
            <a:off x="2357650" y="4737338"/>
            <a:ext cx="558166" cy="707886"/>
          </a:xfrm>
          <a:prstGeom prst="rect">
            <a:avLst/>
          </a:prstGeom>
          <a:noFill/>
        </p:spPr>
        <p:txBody>
          <a:bodyPr wrap="none" rtlCol="0">
            <a:spAutoFit/>
          </a:bodyPr>
          <a:lstStyle/>
          <a:p>
            <a:r>
              <a:rPr lang="en-US" altLang="zh-TW" sz="2000" dirty="0" smtClean="0">
                <a:solidFill>
                  <a:srgbClr val="3B812F"/>
                </a:solidFill>
                <a:latin typeface="+mn-lt"/>
                <a:cs typeface="Arial" panose="020B0604020202020204" pitchFamily="34" charset="0"/>
              </a:rPr>
              <a:t>0</a:t>
            </a:r>
          </a:p>
          <a:p>
            <a:r>
              <a:rPr lang="en-US" altLang="zh-TW" sz="2000" dirty="0" smtClean="0">
                <a:solidFill>
                  <a:srgbClr val="3B812F"/>
                </a:solidFill>
                <a:latin typeface="+mn-lt"/>
                <a:cs typeface="Arial" panose="020B0604020202020204" pitchFamily="34" charset="0"/>
              </a:rPr>
              <a:t>N-1</a:t>
            </a:r>
            <a:endParaRPr lang="en-US" altLang="zh-TW" dirty="0">
              <a:solidFill>
                <a:srgbClr val="000000"/>
              </a:solidFill>
              <a:latin typeface="+mn-lt"/>
              <a:cs typeface="Arial" panose="020B0604020202020204" pitchFamily="34" charset="0"/>
            </a:endParaRPr>
          </a:p>
        </p:txBody>
      </p:sp>
      <p:sp>
        <p:nvSpPr>
          <p:cNvPr id="81" name="文字方塊 80"/>
          <p:cNvSpPr txBox="1"/>
          <p:nvPr/>
        </p:nvSpPr>
        <p:spPr>
          <a:xfrm>
            <a:off x="3203848" y="4737338"/>
            <a:ext cx="558166" cy="707886"/>
          </a:xfrm>
          <a:prstGeom prst="rect">
            <a:avLst/>
          </a:prstGeom>
          <a:noFill/>
        </p:spPr>
        <p:txBody>
          <a:bodyPr wrap="none" rtlCol="0">
            <a:spAutoFit/>
          </a:bodyPr>
          <a:lstStyle/>
          <a:p>
            <a:r>
              <a:rPr lang="en-US" altLang="zh-TW" sz="2000" dirty="0" smtClean="0">
                <a:solidFill>
                  <a:srgbClr val="3B812F"/>
                </a:solidFill>
                <a:latin typeface="+mn-lt"/>
                <a:cs typeface="Arial" panose="020B0604020202020204" pitchFamily="34" charset="0"/>
              </a:rPr>
              <a:t>0</a:t>
            </a:r>
          </a:p>
          <a:p>
            <a:r>
              <a:rPr lang="en-US" altLang="zh-TW" sz="2000" dirty="0" smtClean="0">
                <a:solidFill>
                  <a:srgbClr val="3B812F"/>
                </a:solidFill>
                <a:latin typeface="+mn-lt"/>
                <a:cs typeface="Arial" panose="020B0604020202020204" pitchFamily="34" charset="0"/>
              </a:rPr>
              <a:t>N-1</a:t>
            </a:r>
            <a:endParaRPr lang="en-US" altLang="zh-TW" dirty="0">
              <a:solidFill>
                <a:srgbClr val="000000"/>
              </a:solidFill>
              <a:latin typeface="+mn-lt"/>
              <a:cs typeface="Arial" panose="020B0604020202020204" pitchFamily="34" charset="0"/>
            </a:endParaRPr>
          </a:p>
        </p:txBody>
      </p:sp>
      <p:grpSp>
        <p:nvGrpSpPr>
          <p:cNvPr id="93" name="Group 19"/>
          <p:cNvGrpSpPr>
            <a:grpSpLocks/>
          </p:cNvGrpSpPr>
          <p:nvPr/>
        </p:nvGrpSpPr>
        <p:grpSpPr bwMode="auto">
          <a:xfrm flipH="1">
            <a:off x="3707904" y="1628800"/>
            <a:ext cx="1585913" cy="1311275"/>
            <a:chOff x="3844" y="816"/>
            <a:chExt cx="1528" cy="1096"/>
          </a:xfrm>
        </p:grpSpPr>
        <p:sp>
          <p:nvSpPr>
            <p:cNvPr id="94" name="AutoShape 20"/>
            <p:cNvSpPr>
              <a:spLocks noChangeArrowheads="1"/>
            </p:cNvSpPr>
            <p:nvPr/>
          </p:nvSpPr>
          <p:spPr bwMode="auto">
            <a:xfrm>
              <a:off x="3844" y="816"/>
              <a:ext cx="1528" cy="1096"/>
            </a:xfrm>
            <a:prstGeom prst="roundRect">
              <a:avLst>
                <a:gd name="adj" fmla="val 12495"/>
              </a:avLst>
            </a:prstGeom>
            <a:solidFill>
              <a:srgbClr val="99CCFF"/>
            </a:solidFill>
            <a:ln w="12700">
              <a:solidFill>
                <a:schemeClr val="tx1"/>
              </a:solidFill>
              <a:round/>
              <a:headEnd/>
              <a:tailEnd/>
            </a:ln>
            <a:effectLst>
              <a:outerShdw blurRad="63500" dist="107763" dir="2700000" algn="ctr" rotWithShape="0">
                <a:schemeClr val="bg2">
                  <a:alpha val="74998"/>
                </a:schemeClr>
              </a:outerShdw>
            </a:effectLst>
          </p:spPr>
          <p:txBody>
            <a:bodyPr wrap="none" anchor="ctr"/>
            <a:lstStyle/>
            <a:p>
              <a:pPr>
                <a:defRPr/>
              </a:pPr>
              <a:endParaRPr lang="en-US">
                <a:solidFill>
                  <a:srgbClr val="000000"/>
                </a:solidFill>
                <a:latin typeface="+mn-lt"/>
                <a:ea typeface="Arial" pitchFamily="-105" charset="0"/>
                <a:cs typeface="Arial" pitchFamily="-105" charset="0"/>
              </a:endParaRPr>
            </a:p>
          </p:txBody>
        </p:sp>
        <p:sp>
          <p:nvSpPr>
            <p:cNvPr id="95" name="Rectangle 21"/>
            <p:cNvSpPr>
              <a:spLocks noChangeArrowheads="1"/>
            </p:cNvSpPr>
            <p:nvPr/>
          </p:nvSpPr>
          <p:spPr bwMode="auto">
            <a:xfrm>
              <a:off x="4660" y="1584"/>
              <a:ext cx="520" cy="232"/>
            </a:xfrm>
            <a:prstGeom prst="rect">
              <a:avLst/>
            </a:prstGeom>
            <a:solidFill>
              <a:schemeClr val="accent1"/>
            </a:solidFill>
            <a:ln w="12700">
              <a:solidFill>
                <a:schemeClr val="tx1"/>
              </a:solidFill>
              <a:miter lim="800000"/>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dirty="0" smtClean="0">
                  <a:solidFill>
                    <a:srgbClr val="000000"/>
                  </a:solidFill>
                  <a:latin typeface="+mn-lt"/>
                </a:rPr>
                <a:t>NI</a:t>
              </a:r>
              <a:endParaRPr lang="en-US" altLang="zh-TW" sz="1600" dirty="0">
                <a:solidFill>
                  <a:srgbClr val="000000"/>
                </a:solidFill>
                <a:latin typeface="+mn-lt"/>
              </a:endParaRPr>
            </a:p>
          </p:txBody>
        </p:sp>
        <p:sp>
          <p:nvSpPr>
            <p:cNvPr id="96" name="Rectangle 22"/>
            <p:cNvSpPr>
              <a:spLocks noChangeArrowheads="1"/>
            </p:cNvSpPr>
            <p:nvPr/>
          </p:nvSpPr>
          <p:spPr bwMode="auto">
            <a:xfrm>
              <a:off x="4565" y="960"/>
              <a:ext cx="711" cy="472"/>
            </a:xfrm>
            <a:prstGeom prst="rect">
              <a:avLst/>
            </a:prstGeom>
            <a:solidFill>
              <a:schemeClr val="bg1"/>
            </a:solidFill>
            <a:ln w="12700">
              <a:solidFill>
                <a:schemeClr val="tx1"/>
              </a:solidFill>
              <a:miter lim="800000"/>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dirty="0">
                  <a:solidFill>
                    <a:srgbClr val="000000"/>
                  </a:solidFill>
                  <a:latin typeface="+mn-lt"/>
                </a:rPr>
                <a:t>Mem</a:t>
              </a:r>
            </a:p>
          </p:txBody>
        </p:sp>
        <p:sp>
          <p:nvSpPr>
            <p:cNvPr id="97" name="Line 23"/>
            <p:cNvSpPr>
              <a:spLocks noChangeShapeType="1"/>
            </p:cNvSpPr>
            <p:nvPr/>
          </p:nvSpPr>
          <p:spPr bwMode="auto">
            <a:xfrm>
              <a:off x="4368" y="908"/>
              <a:ext cx="0" cy="864"/>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98" name="Line 24"/>
            <p:cNvSpPr>
              <a:spLocks noChangeShapeType="1"/>
            </p:cNvSpPr>
            <p:nvPr/>
          </p:nvSpPr>
          <p:spPr bwMode="auto">
            <a:xfrm>
              <a:off x="4368" y="1676"/>
              <a:ext cx="288"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99" name="Line 25"/>
            <p:cNvSpPr>
              <a:spLocks noChangeShapeType="1"/>
            </p:cNvSpPr>
            <p:nvPr/>
          </p:nvSpPr>
          <p:spPr bwMode="auto">
            <a:xfrm>
              <a:off x="4368" y="1196"/>
              <a:ext cx="192"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sp>
          <p:nvSpPr>
            <p:cNvPr id="100" name="Line 26"/>
            <p:cNvSpPr>
              <a:spLocks noChangeShapeType="1"/>
            </p:cNvSpPr>
            <p:nvPr/>
          </p:nvSpPr>
          <p:spPr bwMode="auto">
            <a:xfrm>
              <a:off x="4224" y="1532"/>
              <a:ext cx="144"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grpSp>
          <p:nvGrpSpPr>
            <p:cNvPr id="101" name="Group 27"/>
            <p:cNvGrpSpPr>
              <a:grpSpLocks/>
            </p:cNvGrpSpPr>
            <p:nvPr/>
          </p:nvGrpSpPr>
          <p:grpSpPr bwMode="auto">
            <a:xfrm>
              <a:off x="3940" y="864"/>
              <a:ext cx="280" cy="760"/>
              <a:chOff x="3075" y="1251"/>
              <a:chExt cx="280" cy="760"/>
            </a:xfrm>
          </p:grpSpPr>
          <p:sp>
            <p:nvSpPr>
              <p:cNvPr id="102" name="Oval 28"/>
              <p:cNvSpPr>
                <a:spLocks noChangeArrowheads="1"/>
              </p:cNvSpPr>
              <p:nvPr/>
            </p:nvSpPr>
            <p:spPr bwMode="auto">
              <a:xfrm>
                <a:off x="3075" y="1251"/>
                <a:ext cx="280" cy="280"/>
              </a:xfrm>
              <a:prstGeom prst="ellipse">
                <a:avLst/>
              </a:prstGeom>
              <a:solidFill>
                <a:schemeClr val="bg1"/>
              </a:solidFill>
              <a:ln w="12700">
                <a:solidFill>
                  <a:schemeClr val="tx1"/>
                </a:solidFill>
                <a:round/>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a:solidFill>
                      <a:srgbClr val="000000"/>
                    </a:solidFill>
                    <a:latin typeface="+mn-lt"/>
                  </a:rPr>
                  <a:t>P</a:t>
                </a:r>
              </a:p>
            </p:txBody>
          </p:sp>
          <p:sp>
            <p:nvSpPr>
              <p:cNvPr id="103" name="Rectangle 29"/>
              <p:cNvSpPr>
                <a:spLocks noChangeArrowheads="1"/>
              </p:cNvSpPr>
              <p:nvPr/>
            </p:nvSpPr>
            <p:spPr bwMode="auto">
              <a:xfrm>
                <a:off x="3075" y="1731"/>
                <a:ext cx="280" cy="280"/>
              </a:xfrm>
              <a:prstGeom prst="rect">
                <a:avLst/>
              </a:prstGeom>
              <a:solidFill>
                <a:schemeClr val="bg1"/>
              </a:solidFill>
              <a:ln w="12700">
                <a:solidFill>
                  <a:schemeClr val="tx1"/>
                </a:solidFill>
                <a:miter lim="800000"/>
                <a:headEnd/>
                <a:tailEnd/>
              </a:ln>
            </p:spPr>
            <p:txBody>
              <a:bodyPr wrap="none" lIns="92075" tIns="46038" rIns="92075" bIns="46038"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1600">
                    <a:solidFill>
                      <a:srgbClr val="000000"/>
                    </a:solidFill>
                    <a:latin typeface="+mn-lt"/>
                  </a:rPr>
                  <a:t>$</a:t>
                </a:r>
              </a:p>
            </p:txBody>
          </p:sp>
          <p:sp>
            <p:nvSpPr>
              <p:cNvPr id="104" name="Line 30"/>
              <p:cNvSpPr>
                <a:spLocks noChangeShapeType="1"/>
              </p:cNvSpPr>
              <p:nvPr/>
            </p:nvSpPr>
            <p:spPr bwMode="auto">
              <a:xfrm>
                <a:off x="3215" y="1535"/>
                <a:ext cx="0" cy="192"/>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TW" altLang="en-US">
                  <a:latin typeface="+mn-lt"/>
                </a:endParaRPr>
              </a:p>
            </p:txBody>
          </p:sp>
        </p:grpSp>
      </p:grpSp>
      <p:cxnSp>
        <p:nvCxnSpPr>
          <p:cNvPr id="66" name="直線接點 65"/>
          <p:cNvCxnSpPr/>
          <p:nvPr/>
        </p:nvCxnSpPr>
        <p:spPr bwMode="auto">
          <a:xfrm flipH="1">
            <a:off x="3687267" y="2850213"/>
            <a:ext cx="219915" cy="312509"/>
          </a:xfrm>
          <a:prstGeom prst="line">
            <a:avLst/>
          </a:prstGeom>
          <a:solidFill>
            <a:schemeClr val="accent1"/>
          </a:solidFill>
          <a:ln w="2857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2" name="投影片編號版面配置區 1"/>
          <p:cNvSpPr>
            <a:spLocks noGrp="1"/>
          </p:cNvSpPr>
          <p:nvPr>
            <p:ph type="sldNum" sz="quarter" idx="11"/>
          </p:nvPr>
        </p:nvSpPr>
        <p:spPr/>
        <p:txBody>
          <a:bodyPr/>
          <a:lstStyle/>
          <a:p>
            <a:fld id="{0EF8A0A4-1A2F-4B89-B3C7-02C31CE3A532}" type="slidenum">
              <a:rPr lang="zh-TW" altLang="en-US" smtClean="0"/>
              <a:pPr/>
              <a:t>5</a:t>
            </a:fld>
            <a:endParaRPr lang="zh-TW" altLang="zh-TW"/>
          </a:p>
        </p:txBody>
      </p:sp>
      <p:sp>
        <p:nvSpPr>
          <p:cNvPr id="71" name="文字方塊 70"/>
          <p:cNvSpPr txBox="1"/>
          <p:nvPr/>
        </p:nvSpPr>
        <p:spPr>
          <a:xfrm>
            <a:off x="-36512" y="1599183"/>
            <a:ext cx="793807" cy="461665"/>
          </a:xfrm>
          <a:prstGeom prst="rect">
            <a:avLst/>
          </a:prstGeom>
          <a:noFill/>
        </p:spPr>
        <p:txBody>
          <a:bodyPr wrap="none" rtlCol="0">
            <a:spAutoFit/>
          </a:bodyPr>
          <a:lstStyle/>
          <a:p>
            <a:r>
              <a:rPr lang="en-US" altLang="zh-TW" b="1" dirty="0" smtClean="0">
                <a:solidFill>
                  <a:srgbClr val="FF0000"/>
                </a:solidFill>
                <a:latin typeface="+mn-lt"/>
              </a:rPr>
              <a:t>send</a:t>
            </a:r>
            <a:endParaRPr lang="zh-TW" altLang="en-US" b="1" dirty="0">
              <a:solidFill>
                <a:srgbClr val="FF0000"/>
              </a:solidFill>
              <a:latin typeface="+mn-lt"/>
            </a:endParaRPr>
          </a:p>
        </p:txBody>
      </p:sp>
      <p:sp>
        <p:nvSpPr>
          <p:cNvPr id="6" name="手繪多邊形 5"/>
          <p:cNvSpPr/>
          <p:nvPr/>
        </p:nvSpPr>
        <p:spPr bwMode="auto">
          <a:xfrm>
            <a:off x="913009" y="1964267"/>
            <a:ext cx="4193684" cy="1320800"/>
          </a:xfrm>
          <a:custGeom>
            <a:avLst/>
            <a:gdLst>
              <a:gd name="connsiteX0" fmla="*/ 18325 w 4285577"/>
              <a:gd name="connsiteY0" fmla="*/ 67733 h 1320800"/>
              <a:gd name="connsiteX1" fmla="*/ 1392 w 4285577"/>
              <a:gd name="connsiteY1" fmla="*/ 152400 h 1320800"/>
              <a:gd name="connsiteX2" fmla="*/ 356992 w 4285577"/>
              <a:gd name="connsiteY2" fmla="*/ 440266 h 1320800"/>
              <a:gd name="connsiteX3" fmla="*/ 424725 w 4285577"/>
              <a:gd name="connsiteY3" fmla="*/ 457200 h 1320800"/>
              <a:gd name="connsiteX4" fmla="*/ 458592 w 4285577"/>
              <a:gd name="connsiteY4" fmla="*/ 508000 h 1320800"/>
              <a:gd name="connsiteX5" fmla="*/ 560192 w 4285577"/>
              <a:gd name="connsiteY5" fmla="*/ 609600 h 1320800"/>
              <a:gd name="connsiteX6" fmla="*/ 610992 w 4285577"/>
              <a:gd name="connsiteY6" fmla="*/ 660400 h 1320800"/>
              <a:gd name="connsiteX7" fmla="*/ 763392 w 4285577"/>
              <a:gd name="connsiteY7" fmla="*/ 728133 h 1320800"/>
              <a:gd name="connsiteX8" fmla="*/ 814192 w 4285577"/>
              <a:gd name="connsiteY8" fmla="*/ 745066 h 1320800"/>
              <a:gd name="connsiteX9" fmla="*/ 949659 w 4285577"/>
              <a:gd name="connsiteY9" fmla="*/ 795866 h 1320800"/>
              <a:gd name="connsiteX10" fmla="*/ 1102059 w 4285577"/>
              <a:gd name="connsiteY10" fmla="*/ 897466 h 1320800"/>
              <a:gd name="connsiteX11" fmla="*/ 1169792 w 4285577"/>
              <a:gd name="connsiteY11" fmla="*/ 931333 h 1320800"/>
              <a:gd name="connsiteX12" fmla="*/ 1220592 w 4285577"/>
              <a:gd name="connsiteY12" fmla="*/ 982133 h 1320800"/>
              <a:gd name="connsiteX13" fmla="*/ 1271392 w 4285577"/>
              <a:gd name="connsiteY13" fmla="*/ 1016000 h 1320800"/>
              <a:gd name="connsiteX14" fmla="*/ 1372992 w 4285577"/>
              <a:gd name="connsiteY14" fmla="*/ 1100666 h 1320800"/>
              <a:gd name="connsiteX15" fmla="*/ 1440725 w 4285577"/>
              <a:gd name="connsiteY15" fmla="*/ 1202266 h 1320800"/>
              <a:gd name="connsiteX16" fmla="*/ 1525392 w 4285577"/>
              <a:gd name="connsiteY16" fmla="*/ 1286933 h 1320800"/>
              <a:gd name="connsiteX17" fmla="*/ 1593125 w 4285577"/>
              <a:gd name="connsiteY17" fmla="*/ 1303866 h 1320800"/>
              <a:gd name="connsiteX18" fmla="*/ 1745525 w 4285577"/>
              <a:gd name="connsiteY18" fmla="*/ 1320800 h 1320800"/>
              <a:gd name="connsiteX19" fmla="*/ 1880992 w 4285577"/>
              <a:gd name="connsiteY19" fmla="*/ 1303866 h 1320800"/>
              <a:gd name="connsiteX20" fmla="*/ 1982592 w 4285577"/>
              <a:gd name="connsiteY20" fmla="*/ 1270000 h 1320800"/>
              <a:gd name="connsiteX21" fmla="*/ 2372059 w 4285577"/>
              <a:gd name="connsiteY21" fmla="*/ 1303866 h 1320800"/>
              <a:gd name="connsiteX22" fmla="*/ 2422859 w 4285577"/>
              <a:gd name="connsiteY22" fmla="*/ 1320800 h 1320800"/>
              <a:gd name="connsiteX23" fmla="*/ 2693792 w 4285577"/>
              <a:gd name="connsiteY23" fmla="*/ 1303866 h 1320800"/>
              <a:gd name="connsiteX24" fmla="*/ 2795392 w 4285577"/>
              <a:gd name="connsiteY24" fmla="*/ 1286933 h 1320800"/>
              <a:gd name="connsiteX25" fmla="*/ 2829259 w 4285577"/>
              <a:gd name="connsiteY25" fmla="*/ 1185333 h 1320800"/>
              <a:gd name="connsiteX26" fmla="*/ 2863125 w 4285577"/>
              <a:gd name="connsiteY26" fmla="*/ 1134533 h 1320800"/>
              <a:gd name="connsiteX27" fmla="*/ 2880059 w 4285577"/>
              <a:gd name="connsiteY27" fmla="*/ 1083733 h 1320800"/>
              <a:gd name="connsiteX28" fmla="*/ 2981659 w 4285577"/>
              <a:gd name="connsiteY28" fmla="*/ 999066 h 1320800"/>
              <a:gd name="connsiteX29" fmla="*/ 3083259 w 4285577"/>
              <a:gd name="connsiteY29" fmla="*/ 931333 h 1320800"/>
              <a:gd name="connsiteX30" fmla="*/ 3134059 w 4285577"/>
              <a:gd name="connsiteY30" fmla="*/ 880533 h 1320800"/>
              <a:gd name="connsiteX31" fmla="*/ 3235659 w 4285577"/>
              <a:gd name="connsiteY31" fmla="*/ 812800 h 1320800"/>
              <a:gd name="connsiteX32" fmla="*/ 3658992 w 4285577"/>
              <a:gd name="connsiteY32" fmla="*/ 778933 h 1320800"/>
              <a:gd name="connsiteX33" fmla="*/ 3845259 w 4285577"/>
              <a:gd name="connsiteY33" fmla="*/ 762000 h 1320800"/>
              <a:gd name="connsiteX34" fmla="*/ 3896059 w 4285577"/>
              <a:gd name="connsiteY34" fmla="*/ 711200 h 1320800"/>
              <a:gd name="connsiteX35" fmla="*/ 3912992 w 4285577"/>
              <a:gd name="connsiteY35" fmla="*/ 643466 h 1320800"/>
              <a:gd name="connsiteX36" fmla="*/ 3997659 w 4285577"/>
              <a:gd name="connsiteY36" fmla="*/ 558800 h 1320800"/>
              <a:gd name="connsiteX37" fmla="*/ 4065392 w 4285577"/>
              <a:gd name="connsiteY37" fmla="*/ 541866 h 1320800"/>
              <a:gd name="connsiteX38" fmla="*/ 4251659 w 4285577"/>
              <a:gd name="connsiteY38" fmla="*/ 524933 h 1320800"/>
              <a:gd name="connsiteX39" fmla="*/ 4268592 w 4285577"/>
              <a:gd name="connsiteY39" fmla="*/ 474133 h 1320800"/>
              <a:gd name="connsiteX40" fmla="*/ 4285525 w 4285577"/>
              <a:gd name="connsiteY40" fmla="*/ 0 h 1320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4285577" h="1320800">
                <a:moveTo>
                  <a:pt x="18325" y="67733"/>
                </a:moveTo>
                <a:cubicBezTo>
                  <a:pt x="12681" y="95955"/>
                  <a:pt x="1392" y="123619"/>
                  <a:pt x="1392" y="152400"/>
                </a:cubicBezTo>
                <a:cubicBezTo>
                  <a:pt x="1392" y="534944"/>
                  <a:pt x="-42091" y="420312"/>
                  <a:pt x="356992" y="440266"/>
                </a:cubicBezTo>
                <a:cubicBezTo>
                  <a:pt x="379570" y="445911"/>
                  <a:pt x="405361" y="444291"/>
                  <a:pt x="424725" y="457200"/>
                </a:cubicBezTo>
                <a:cubicBezTo>
                  <a:pt x="441658" y="468489"/>
                  <a:pt x="445071" y="492789"/>
                  <a:pt x="458592" y="508000"/>
                </a:cubicBezTo>
                <a:cubicBezTo>
                  <a:pt x="490412" y="543797"/>
                  <a:pt x="526325" y="575733"/>
                  <a:pt x="560192" y="609600"/>
                </a:cubicBezTo>
                <a:cubicBezTo>
                  <a:pt x="577125" y="626533"/>
                  <a:pt x="591066" y="647117"/>
                  <a:pt x="610992" y="660400"/>
                </a:cubicBezTo>
                <a:cubicBezTo>
                  <a:pt x="691495" y="714067"/>
                  <a:pt x="642486" y="687831"/>
                  <a:pt x="763392" y="728133"/>
                </a:cubicBezTo>
                <a:lnTo>
                  <a:pt x="814192" y="745066"/>
                </a:lnTo>
                <a:cubicBezTo>
                  <a:pt x="977715" y="854082"/>
                  <a:pt x="719488" y="691243"/>
                  <a:pt x="949659" y="795866"/>
                </a:cubicBezTo>
                <a:cubicBezTo>
                  <a:pt x="1135834" y="880491"/>
                  <a:pt x="983572" y="838221"/>
                  <a:pt x="1102059" y="897466"/>
                </a:cubicBezTo>
                <a:cubicBezTo>
                  <a:pt x="1124637" y="908755"/>
                  <a:pt x="1149251" y="916661"/>
                  <a:pt x="1169792" y="931333"/>
                </a:cubicBezTo>
                <a:cubicBezTo>
                  <a:pt x="1189279" y="945252"/>
                  <a:pt x="1202195" y="966802"/>
                  <a:pt x="1220592" y="982133"/>
                </a:cubicBezTo>
                <a:cubicBezTo>
                  <a:pt x="1236226" y="995162"/>
                  <a:pt x="1255758" y="1002971"/>
                  <a:pt x="1271392" y="1016000"/>
                </a:cubicBezTo>
                <a:cubicBezTo>
                  <a:pt x="1401765" y="1124645"/>
                  <a:pt x="1246872" y="1016588"/>
                  <a:pt x="1372992" y="1100666"/>
                </a:cubicBezTo>
                <a:lnTo>
                  <a:pt x="1440725" y="1202266"/>
                </a:lnTo>
                <a:cubicBezTo>
                  <a:pt x="1470828" y="1247421"/>
                  <a:pt x="1472711" y="1264356"/>
                  <a:pt x="1525392" y="1286933"/>
                </a:cubicBezTo>
                <a:cubicBezTo>
                  <a:pt x="1546783" y="1296101"/>
                  <a:pt x="1570123" y="1300327"/>
                  <a:pt x="1593125" y="1303866"/>
                </a:cubicBezTo>
                <a:cubicBezTo>
                  <a:pt x="1643643" y="1311638"/>
                  <a:pt x="1694725" y="1315155"/>
                  <a:pt x="1745525" y="1320800"/>
                </a:cubicBezTo>
                <a:cubicBezTo>
                  <a:pt x="1790681" y="1315155"/>
                  <a:pt x="1836495" y="1313401"/>
                  <a:pt x="1880992" y="1303866"/>
                </a:cubicBezTo>
                <a:cubicBezTo>
                  <a:pt x="1915898" y="1296386"/>
                  <a:pt x="1982592" y="1270000"/>
                  <a:pt x="1982592" y="1270000"/>
                </a:cubicBezTo>
                <a:cubicBezTo>
                  <a:pt x="2097266" y="1277167"/>
                  <a:pt x="2250441" y="1279542"/>
                  <a:pt x="2372059" y="1303866"/>
                </a:cubicBezTo>
                <a:cubicBezTo>
                  <a:pt x="2389562" y="1307367"/>
                  <a:pt x="2405926" y="1315155"/>
                  <a:pt x="2422859" y="1320800"/>
                </a:cubicBezTo>
                <a:cubicBezTo>
                  <a:pt x="2513170" y="1315155"/>
                  <a:pt x="2603676" y="1312058"/>
                  <a:pt x="2693792" y="1303866"/>
                </a:cubicBezTo>
                <a:cubicBezTo>
                  <a:pt x="2727985" y="1300758"/>
                  <a:pt x="2769553" y="1309542"/>
                  <a:pt x="2795392" y="1286933"/>
                </a:cubicBezTo>
                <a:cubicBezTo>
                  <a:pt x="2822258" y="1263425"/>
                  <a:pt x="2809457" y="1215036"/>
                  <a:pt x="2829259" y="1185333"/>
                </a:cubicBezTo>
                <a:cubicBezTo>
                  <a:pt x="2840548" y="1168400"/>
                  <a:pt x="2854024" y="1152736"/>
                  <a:pt x="2863125" y="1134533"/>
                </a:cubicBezTo>
                <a:cubicBezTo>
                  <a:pt x="2871107" y="1118568"/>
                  <a:pt x="2870158" y="1098585"/>
                  <a:pt x="2880059" y="1083733"/>
                </a:cubicBezTo>
                <a:cubicBezTo>
                  <a:pt x="2917162" y="1028078"/>
                  <a:pt x="2934803" y="1038113"/>
                  <a:pt x="2981659" y="999066"/>
                </a:cubicBezTo>
                <a:cubicBezTo>
                  <a:pt x="3066220" y="928598"/>
                  <a:pt x="2993984" y="961091"/>
                  <a:pt x="3083259" y="931333"/>
                </a:cubicBezTo>
                <a:cubicBezTo>
                  <a:pt x="3100192" y="914400"/>
                  <a:pt x="3115156" y="895235"/>
                  <a:pt x="3134059" y="880533"/>
                </a:cubicBezTo>
                <a:cubicBezTo>
                  <a:pt x="3166188" y="855544"/>
                  <a:pt x="3235659" y="812800"/>
                  <a:pt x="3235659" y="812800"/>
                </a:cubicBezTo>
                <a:cubicBezTo>
                  <a:pt x="3343465" y="651088"/>
                  <a:pt x="3237315" y="778933"/>
                  <a:pt x="3658992" y="778933"/>
                </a:cubicBezTo>
                <a:cubicBezTo>
                  <a:pt x="3721337" y="778933"/>
                  <a:pt x="3783170" y="767644"/>
                  <a:pt x="3845259" y="762000"/>
                </a:cubicBezTo>
                <a:cubicBezTo>
                  <a:pt x="3862192" y="745067"/>
                  <a:pt x="3884178" y="731992"/>
                  <a:pt x="3896059" y="711200"/>
                </a:cubicBezTo>
                <a:cubicBezTo>
                  <a:pt x="3907605" y="690993"/>
                  <a:pt x="3903824" y="664857"/>
                  <a:pt x="3912992" y="643466"/>
                </a:cubicBezTo>
                <a:cubicBezTo>
                  <a:pt x="3929925" y="603954"/>
                  <a:pt x="3958148" y="575733"/>
                  <a:pt x="3997659" y="558800"/>
                </a:cubicBezTo>
                <a:cubicBezTo>
                  <a:pt x="4019050" y="549632"/>
                  <a:pt x="4042324" y="544942"/>
                  <a:pt x="4065392" y="541866"/>
                </a:cubicBezTo>
                <a:cubicBezTo>
                  <a:pt x="4127190" y="533626"/>
                  <a:pt x="4189570" y="530577"/>
                  <a:pt x="4251659" y="524933"/>
                </a:cubicBezTo>
                <a:cubicBezTo>
                  <a:pt x="4257303" y="508000"/>
                  <a:pt x="4267110" y="491921"/>
                  <a:pt x="4268592" y="474133"/>
                </a:cubicBezTo>
                <a:cubicBezTo>
                  <a:pt x="4287404" y="248381"/>
                  <a:pt x="4285525" y="180827"/>
                  <a:pt x="4285525" y="0"/>
                </a:cubicBezTo>
              </a:path>
            </a:pathLst>
          </a:custGeom>
          <a:noFill/>
          <a:ln w="57150"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TW" altLang="en-US" sz="2400" b="0" i="0" u="none" strike="noStrike" cap="none" normalizeH="0" baseline="0" smtClean="0">
              <a:ln>
                <a:noFill/>
              </a:ln>
              <a:solidFill>
                <a:schemeClr val="tx1"/>
              </a:solidFill>
              <a:effectLst/>
              <a:latin typeface="Tahoma" panose="020B0604030504040204" pitchFamily="34" charset="0"/>
              <a:ea typeface="標楷體" panose="03000509000000000000" pitchFamily="65" charset="-120"/>
            </a:endParaRPr>
          </a:p>
        </p:txBody>
      </p:sp>
    </p:spTree>
    <p:extLst>
      <p:ext uri="{BB962C8B-B14F-4D97-AF65-F5344CB8AC3E}">
        <p14:creationId xmlns:p14="http://schemas.microsoft.com/office/powerpoint/2010/main" val="40570672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1"/>
                                        </p:tgtEl>
                                        <p:attrNameLst>
                                          <p:attrName>style.visibility</p:attrName>
                                        </p:attrNameLst>
                                      </p:cBhvr>
                                      <p:to>
                                        <p:strVal val="visible"/>
                                      </p:to>
                                    </p:set>
                                  </p:childTnLst>
                                </p:cTn>
                              </p:par>
                            </p:childTnLst>
                          </p:cTn>
                        </p:par>
                        <p:par>
                          <p:cTn id="17" fill="hold">
                            <p:stCondLst>
                              <p:cond delay="0"/>
                            </p:stCondLst>
                            <p:childTnLst>
                              <p:par>
                                <p:cTn id="18" presetID="22" presetClass="entr" presetSubtype="8" fill="hold" grpId="0" nodeType="after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left)">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79" grpId="0"/>
      <p:bldP spid="80" grpId="0"/>
      <p:bldP spid="81" grpId="0"/>
      <p:bldP spid="71" grpId="0"/>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sysDot"/>
                <a:miter lim="800000"/>
                <a:headEnd/>
                <a:tailEnd/>
              </a14:hiddenLine>
            </a:ext>
          </a:extLst>
        </p:spPr>
        <p:txBody>
          <a:bodyPr wrap="none"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endParaRPr lang="zh-TW" altLang="zh-TW">
              <a:solidFill>
                <a:srgbClr val="000000"/>
              </a:solidFill>
            </a:endParaRPr>
          </a:p>
        </p:txBody>
      </p:sp>
      <p:sp>
        <p:nvSpPr>
          <p:cNvPr id="26627"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sysDot"/>
                <a:miter lim="800000"/>
                <a:headEnd/>
                <a:tailEnd/>
              </a14:hiddenLine>
            </a:ext>
          </a:extLst>
        </p:spPr>
        <p:txBody>
          <a:bodyPr wrap="none"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endParaRPr lang="zh-TW" altLang="zh-TW">
              <a:solidFill>
                <a:srgbClr val="000000"/>
              </a:solidFill>
            </a:endParaRPr>
          </a:p>
        </p:txBody>
      </p:sp>
      <p:sp>
        <p:nvSpPr>
          <p:cNvPr id="26628" name="Rectangle 4"/>
          <p:cNvSpPr>
            <a:spLocks noGrp="1" noChangeArrowheads="1"/>
          </p:cNvSpPr>
          <p:nvPr>
            <p:ph type="title"/>
          </p:nvPr>
        </p:nvSpPr>
        <p:spPr/>
        <p:txBody>
          <a:bodyPr/>
          <a:lstStyle/>
          <a:p>
            <a:r>
              <a:rPr lang="en-US" altLang="zh-TW" smtClean="0"/>
              <a:t>Message Passing Programming Model</a:t>
            </a:r>
          </a:p>
        </p:txBody>
      </p:sp>
      <p:sp>
        <p:nvSpPr>
          <p:cNvPr id="26629" name="Rectangle 5"/>
          <p:cNvSpPr>
            <a:spLocks noGrp="1" noChangeArrowheads="1"/>
          </p:cNvSpPr>
          <p:nvPr>
            <p:ph type="body" idx="1"/>
          </p:nvPr>
        </p:nvSpPr>
        <p:spPr/>
        <p:txBody>
          <a:bodyPr/>
          <a:lstStyle/>
          <a:p>
            <a:endParaRPr lang="en-US" altLang="zh-TW" dirty="0" smtClean="0"/>
          </a:p>
          <a:p>
            <a:endParaRPr lang="en-US" altLang="zh-TW" dirty="0"/>
          </a:p>
          <a:p>
            <a:endParaRPr lang="en-US" altLang="zh-TW" dirty="0" smtClean="0"/>
          </a:p>
          <a:p>
            <a:endParaRPr lang="en-US" altLang="zh-TW" dirty="0"/>
          </a:p>
          <a:p>
            <a:endParaRPr lang="en-US" altLang="zh-TW" dirty="0" smtClean="0"/>
          </a:p>
          <a:p>
            <a:endParaRPr lang="en-US" altLang="zh-TW" dirty="0"/>
          </a:p>
          <a:p>
            <a:endParaRPr lang="en-US" altLang="zh-TW" dirty="0" smtClean="0"/>
          </a:p>
          <a:p>
            <a:endParaRPr lang="en-US" altLang="zh-TW" dirty="0"/>
          </a:p>
          <a:p>
            <a:r>
              <a:rPr lang="en-US" altLang="zh-TW" dirty="0" smtClean="0"/>
              <a:t>User-level send/receive abstraction</a:t>
            </a:r>
          </a:p>
          <a:p>
            <a:pPr lvl="1"/>
            <a:r>
              <a:rPr lang="en-US" altLang="zh-TW" dirty="0"/>
              <a:t>L</a:t>
            </a:r>
            <a:r>
              <a:rPr lang="en-US" altLang="zh-TW" dirty="0" smtClean="0"/>
              <a:t>ocal buffer (x, y), process(or) (P, Q) and tag (t)</a:t>
            </a:r>
          </a:p>
          <a:p>
            <a:pPr lvl="1"/>
            <a:r>
              <a:rPr lang="en-US" altLang="zh-TW" dirty="0" smtClean="0">
                <a:solidFill>
                  <a:srgbClr val="FF0000"/>
                </a:solidFill>
              </a:rPr>
              <a:t>Explicit communication, synchronization</a:t>
            </a:r>
          </a:p>
        </p:txBody>
      </p:sp>
      <p:grpSp>
        <p:nvGrpSpPr>
          <p:cNvPr id="26630" name="Group 6"/>
          <p:cNvGrpSpPr>
            <a:grpSpLocks/>
          </p:cNvGrpSpPr>
          <p:nvPr/>
        </p:nvGrpSpPr>
        <p:grpSpPr bwMode="auto">
          <a:xfrm>
            <a:off x="1511300" y="1063625"/>
            <a:ext cx="6373813" cy="3489325"/>
            <a:chOff x="952" y="899"/>
            <a:chExt cx="4015" cy="2198"/>
          </a:xfrm>
        </p:grpSpPr>
        <p:sp>
          <p:nvSpPr>
            <p:cNvPr id="26631" name="Rectangle 7"/>
            <p:cNvSpPr>
              <a:spLocks noChangeArrowheads="1"/>
            </p:cNvSpPr>
            <p:nvPr/>
          </p:nvSpPr>
          <p:spPr bwMode="auto">
            <a:xfrm>
              <a:off x="1060" y="2308"/>
              <a:ext cx="808" cy="184"/>
            </a:xfrm>
            <a:prstGeom prst="rect">
              <a:avLst/>
            </a:prstGeom>
            <a:solidFill>
              <a:srgbClr val="FFFF00"/>
            </a:solidFill>
            <a:ln w="12700">
              <a:solidFill>
                <a:schemeClr val="accent1"/>
              </a:solidFill>
              <a:miter lim="800000"/>
              <a:headEnd/>
              <a:tailEnd/>
            </a:ln>
          </p:spPr>
          <p:txBody>
            <a:bodyPr wrap="none"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endParaRPr lang="zh-TW" altLang="zh-TW" sz="2000">
                <a:solidFill>
                  <a:srgbClr val="000000"/>
                </a:solidFill>
                <a:latin typeface="+mn-lt"/>
              </a:endParaRPr>
            </a:p>
          </p:txBody>
        </p:sp>
        <p:sp>
          <p:nvSpPr>
            <p:cNvPr id="26632" name="Rectangle 8"/>
            <p:cNvSpPr>
              <a:spLocks noChangeArrowheads="1"/>
            </p:cNvSpPr>
            <p:nvPr/>
          </p:nvSpPr>
          <p:spPr bwMode="auto">
            <a:xfrm>
              <a:off x="1060" y="1300"/>
              <a:ext cx="808" cy="154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endParaRPr lang="zh-TW" altLang="zh-TW" sz="2000">
                <a:solidFill>
                  <a:srgbClr val="000000"/>
                </a:solidFill>
                <a:latin typeface="+mn-lt"/>
              </a:endParaRPr>
            </a:p>
          </p:txBody>
        </p:sp>
        <p:sp>
          <p:nvSpPr>
            <p:cNvPr id="26633" name="Rectangle 9"/>
            <p:cNvSpPr>
              <a:spLocks noChangeArrowheads="1"/>
            </p:cNvSpPr>
            <p:nvPr/>
          </p:nvSpPr>
          <p:spPr bwMode="auto">
            <a:xfrm>
              <a:off x="952" y="899"/>
              <a:ext cx="1064" cy="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sysDot"/>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2000" dirty="0">
                  <a:solidFill>
                    <a:srgbClr val="000000"/>
                  </a:solidFill>
                  <a:latin typeface="+mn-lt"/>
                </a:rPr>
                <a:t>Local Process</a:t>
              </a:r>
            </a:p>
            <a:p>
              <a:pPr algn="ctr" eaLnBrk="1" hangingPunct="1"/>
              <a:r>
                <a:rPr lang="en-US" altLang="zh-TW" sz="2000" dirty="0">
                  <a:solidFill>
                    <a:srgbClr val="000000"/>
                  </a:solidFill>
                  <a:latin typeface="+mn-lt"/>
                </a:rPr>
                <a:t>Address Space</a:t>
              </a:r>
            </a:p>
          </p:txBody>
        </p:sp>
        <p:sp>
          <p:nvSpPr>
            <p:cNvPr id="26634" name="Rectangle 10"/>
            <p:cNvSpPr>
              <a:spLocks noChangeArrowheads="1"/>
            </p:cNvSpPr>
            <p:nvPr/>
          </p:nvSpPr>
          <p:spPr bwMode="auto">
            <a:xfrm>
              <a:off x="1096" y="2275"/>
              <a:ext cx="731"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sysDot"/>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zh-TW" sz="2000" dirty="0">
                  <a:solidFill>
                    <a:srgbClr val="000000"/>
                  </a:solidFill>
                  <a:latin typeface="+mn-lt"/>
                </a:rPr>
                <a:t>address x</a:t>
              </a:r>
            </a:p>
          </p:txBody>
        </p:sp>
        <p:sp>
          <p:nvSpPr>
            <p:cNvPr id="26635" name="Arc 11"/>
            <p:cNvSpPr>
              <a:spLocks/>
            </p:cNvSpPr>
            <p:nvPr/>
          </p:nvSpPr>
          <p:spPr bwMode="auto">
            <a:xfrm>
              <a:off x="1877" y="1781"/>
              <a:ext cx="668" cy="5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21599"/>
                  </a:moveTo>
                  <a:cubicBezTo>
                    <a:pt x="-1" y="9683"/>
                    <a:pt x="9651" y="17"/>
                    <a:pt x="21568" y="0"/>
                  </a:cubicBezTo>
                </a:path>
                <a:path w="21600" h="21600" stroke="0" extrusionOk="0">
                  <a:moveTo>
                    <a:pt x="-1" y="21599"/>
                  </a:moveTo>
                  <a:cubicBezTo>
                    <a:pt x="-1" y="9683"/>
                    <a:pt x="9651" y="17"/>
                    <a:pt x="21568" y="0"/>
                  </a:cubicBezTo>
                  <a:lnTo>
                    <a:pt x="21600" y="21600"/>
                  </a:lnTo>
                  <a:lnTo>
                    <a:pt x="-1" y="21599"/>
                  </a:lnTo>
                  <a:close/>
                </a:path>
              </a:pathLst>
            </a:custGeom>
            <a:noFill/>
            <a:ln w="12700" cap="rnd">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zh-TW" altLang="en-US" sz="2000">
                <a:latin typeface="+mn-lt"/>
              </a:endParaRPr>
            </a:p>
          </p:txBody>
        </p:sp>
        <p:sp>
          <p:nvSpPr>
            <p:cNvPr id="26636" name="Arc 12"/>
            <p:cNvSpPr>
              <a:spLocks/>
            </p:cNvSpPr>
            <p:nvPr/>
          </p:nvSpPr>
          <p:spPr bwMode="auto">
            <a:xfrm>
              <a:off x="3139" y="1769"/>
              <a:ext cx="852" cy="139"/>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lnTo>
                    <a:pt x="0" y="-1"/>
                  </a:lnTo>
                  <a:close/>
                </a:path>
              </a:pathLst>
            </a:custGeom>
            <a:noFill/>
            <a:ln w="12700" cap="rnd">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zh-TW" altLang="en-US" sz="2000">
                <a:latin typeface="+mn-lt"/>
              </a:endParaRPr>
            </a:p>
          </p:txBody>
        </p:sp>
        <p:sp>
          <p:nvSpPr>
            <p:cNvPr id="26637" name="Rectangle 13"/>
            <p:cNvSpPr>
              <a:spLocks noChangeArrowheads="1"/>
            </p:cNvSpPr>
            <p:nvPr/>
          </p:nvSpPr>
          <p:spPr bwMode="auto">
            <a:xfrm>
              <a:off x="4030" y="1890"/>
              <a:ext cx="808" cy="184"/>
            </a:xfrm>
            <a:prstGeom prst="rect">
              <a:avLst/>
            </a:prstGeom>
            <a:solidFill>
              <a:srgbClr val="FFFF00"/>
            </a:solidFill>
            <a:ln w="12700">
              <a:solidFill>
                <a:schemeClr val="accent1"/>
              </a:solidFill>
              <a:miter lim="800000"/>
              <a:headEnd/>
              <a:tailEnd/>
            </a:ln>
          </p:spPr>
          <p:txBody>
            <a:bodyPr wrap="none"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endParaRPr lang="zh-TW" altLang="zh-TW" sz="2000">
                <a:solidFill>
                  <a:srgbClr val="000000"/>
                </a:solidFill>
                <a:latin typeface="+mn-lt"/>
              </a:endParaRPr>
            </a:p>
          </p:txBody>
        </p:sp>
        <p:sp>
          <p:nvSpPr>
            <p:cNvPr id="26638" name="Rectangle 14"/>
            <p:cNvSpPr>
              <a:spLocks noChangeArrowheads="1"/>
            </p:cNvSpPr>
            <p:nvPr/>
          </p:nvSpPr>
          <p:spPr bwMode="auto">
            <a:xfrm>
              <a:off x="4030" y="1302"/>
              <a:ext cx="808" cy="154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endParaRPr lang="zh-TW" altLang="zh-TW" sz="2000">
                <a:solidFill>
                  <a:srgbClr val="000000"/>
                </a:solidFill>
                <a:latin typeface="+mn-lt"/>
              </a:endParaRPr>
            </a:p>
          </p:txBody>
        </p:sp>
        <p:sp>
          <p:nvSpPr>
            <p:cNvPr id="26639" name="Rectangle 15"/>
            <p:cNvSpPr>
              <a:spLocks noChangeArrowheads="1"/>
            </p:cNvSpPr>
            <p:nvPr/>
          </p:nvSpPr>
          <p:spPr bwMode="auto">
            <a:xfrm>
              <a:off x="4065" y="1845"/>
              <a:ext cx="73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sysDot"/>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zh-TW" sz="2000" dirty="0">
                  <a:solidFill>
                    <a:srgbClr val="000000"/>
                  </a:solidFill>
                  <a:latin typeface="+mn-lt"/>
                </a:rPr>
                <a:t>address y</a:t>
              </a:r>
            </a:p>
          </p:txBody>
        </p:sp>
        <p:sp>
          <p:nvSpPr>
            <p:cNvPr id="26640" name="AutoShape 16"/>
            <p:cNvSpPr>
              <a:spLocks noChangeArrowheads="1"/>
            </p:cNvSpPr>
            <p:nvPr/>
          </p:nvSpPr>
          <p:spPr bwMode="auto">
            <a:xfrm>
              <a:off x="2545" y="1357"/>
              <a:ext cx="547" cy="734"/>
            </a:xfrm>
            <a:prstGeom prst="star16">
              <a:avLst>
                <a:gd name="adj" fmla="val 37500"/>
              </a:avLst>
            </a:prstGeom>
            <a:solidFill>
              <a:srgbClr val="FFC000"/>
            </a:solidFill>
            <a:ln w="12700">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endParaRPr lang="zh-TW" altLang="zh-TW" sz="2000">
                <a:solidFill>
                  <a:srgbClr val="000000"/>
                </a:solidFill>
                <a:latin typeface="+mn-lt"/>
              </a:endParaRPr>
            </a:p>
          </p:txBody>
        </p:sp>
        <p:sp>
          <p:nvSpPr>
            <p:cNvPr id="26641" name="Rectangle 17"/>
            <p:cNvSpPr>
              <a:spLocks noChangeArrowheads="1"/>
            </p:cNvSpPr>
            <p:nvPr/>
          </p:nvSpPr>
          <p:spPr bwMode="auto">
            <a:xfrm>
              <a:off x="2579" y="1599"/>
              <a:ext cx="52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sysDot"/>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zh-TW" sz="2000">
                  <a:solidFill>
                    <a:srgbClr val="000000"/>
                  </a:solidFill>
                  <a:latin typeface="+mn-lt"/>
                </a:rPr>
                <a:t>match</a:t>
              </a:r>
            </a:p>
          </p:txBody>
        </p:sp>
        <p:sp>
          <p:nvSpPr>
            <p:cNvPr id="26642" name="Rectangle 18"/>
            <p:cNvSpPr>
              <a:spLocks noChangeArrowheads="1"/>
            </p:cNvSpPr>
            <p:nvPr/>
          </p:nvSpPr>
          <p:spPr bwMode="auto">
            <a:xfrm>
              <a:off x="975" y="2847"/>
              <a:ext cx="975"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sysDot"/>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zh-TW" sz="2000" dirty="0" smtClean="0">
                  <a:solidFill>
                    <a:srgbClr val="000000"/>
                  </a:solidFill>
                  <a:latin typeface="+mn-lt"/>
                </a:rPr>
                <a:t>Process(or) </a:t>
              </a:r>
              <a:r>
                <a:rPr lang="en-US" altLang="zh-TW" sz="2000" dirty="0">
                  <a:solidFill>
                    <a:srgbClr val="000000"/>
                  </a:solidFill>
                  <a:latin typeface="+mn-lt"/>
                </a:rPr>
                <a:t>P</a:t>
              </a:r>
            </a:p>
          </p:txBody>
        </p:sp>
        <p:sp>
          <p:nvSpPr>
            <p:cNvPr id="26643" name="Rectangle 19"/>
            <p:cNvSpPr>
              <a:spLocks noChangeArrowheads="1"/>
            </p:cNvSpPr>
            <p:nvPr/>
          </p:nvSpPr>
          <p:spPr bwMode="auto">
            <a:xfrm>
              <a:off x="3923" y="2843"/>
              <a:ext cx="100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sysDot"/>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zh-TW" sz="2000" dirty="0" smtClean="0">
                  <a:solidFill>
                    <a:srgbClr val="000000"/>
                  </a:solidFill>
                  <a:latin typeface="+mn-lt"/>
                </a:rPr>
                <a:t>Process(or) </a:t>
              </a:r>
              <a:r>
                <a:rPr lang="en-US" altLang="zh-TW" sz="2000" dirty="0">
                  <a:solidFill>
                    <a:srgbClr val="000000"/>
                  </a:solidFill>
                  <a:latin typeface="+mn-lt"/>
                </a:rPr>
                <a:t>Q</a:t>
              </a:r>
            </a:p>
          </p:txBody>
        </p:sp>
        <p:sp>
          <p:nvSpPr>
            <p:cNvPr id="26644" name="Rectangle 20"/>
            <p:cNvSpPr>
              <a:spLocks noChangeArrowheads="1"/>
            </p:cNvSpPr>
            <p:nvPr/>
          </p:nvSpPr>
          <p:spPr bwMode="auto">
            <a:xfrm>
              <a:off x="3903" y="902"/>
              <a:ext cx="1064" cy="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sysDot"/>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zh-TW" sz="2000" dirty="0">
                  <a:solidFill>
                    <a:srgbClr val="000000"/>
                  </a:solidFill>
                  <a:latin typeface="+mn-lt"/>
                </a:rPr>
                <a:t>Local Process</a:t>
              </a:r>
            </a:p>
            <a:p>
              <a:pPr algn="ctr" eaLnBrk="1" hangingPunct="1"/>
              <a:r>
                <a:rPr lang="en-US" altLang="zh-TW" sz="2000" dirty="0">
                  <a:solidFill>
                    <a:srgbClr val="000000"/>
                  </a:solidFill>
                  <a:latin typeface="+mn-lt"/>
                </a:rPr>
                <a:t>Address Space</a:t>
              </a:r>
            </a:p>
          </p:txBody>
        </p:sp>
        <p:sp>
          <p:nvSpPr>
            <p:cNvPr id="26645" name="Rectangle 21"/>
            <p:cNvSpPr>
              <a:spLocks noChangeArrowheads="1"/>
            </p:cNvSpPr>
            <p:nvPr/>
          </p:nvSpPr>
          <p:spPr bwMode="auto">
            <a:xfrm>
              <a:off x="1902" y="2153"/>
              <a:ext cx="872"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sysDot"/>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zh-TW" sz="2000">
                  <a:solidFill>
                    <a:srgbClr val="000000"/>
                  </a:solidFill>
                  <a:latin typeface="+mn-lt"/>
                </a:rPr>
                <a:t>Send x, Q, t</a:t>
              </a:r>
            </a:p>
          </p:txBody>
        </p:sp>
        <p:sp>
          <p:nvSpPr>
            <p:cNvPr id="26646" name="Rectangle 22"/>
            <p:cNvSpPr>
              <a:spLocks noChangeArrowheads="1"/>
            </p:cNvSpPr>
            <p:nvPr/>
          </p:nvSpPr>
          <p:spPr bwMode="auto">
            <a:xfrm>
              <a:off x="3128" y="1560"/>
              <a:ext cx="792"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sysDot"/>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zh-TW" sz="2000">
                  <a:solidFill>
                    <a:srgbClr val="000000"/>
                  </a:solidFill>
                  <a:latin typeface="+mn-lt"/>
                </a:rPr>
                <a:t>Recv y, P, t</a:t>
              </a:r>
            </a:p>
          </p:txBody>
        </p:sp>
      </p:grpSp>
      <p:sp>
        <p:nvSpPr>
          <p:cNvPr id="2" name="投影片編號版面配置區 1"/>
          <p:cNvSpPr>
            <a:spLocks noGrp="1"/>
          </p:cNvSpPr>
          <p:nvPr>
            <p:ph type="sldNum" sz="quarter" idx="11"/>
          </p:nvPr>
        </p:nvSpPr>
        <p:spPr/>
        <p:txBody>
          <a:bodyPr/>
          <a:lstStyle/>
          <a:p>
            <a:fld id="{0EF8A0A4-1A2F-4B89-B3C7-02C31CE3A532}" type="slidenum">
              <a:rPr lang="zh-TW" altLang="en-US" smtClean="0"/>
              <a:pPr/>
              <a:t>6</a:t>
            </a:fld>
            <a:endParaRPr lang="zh-TW" altLang="zh-TW"/>
          </a:p>
        </p:txBody>
      </p:sp>
    </p:spTree>
    <p:extLst>
      <p:ext uri="{BB962C8B-B14F-4D97-AF65-F5344CB8AC3E}">
        <p14:creationId xmlns:p14="http://schemas.microsoft.com/office/powerpoint/2010/main" val="35635764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altLang="zh-TW" smtClean="0"/>
              <a:t>Thread-Level Parallelism</a:t>
            </a:r>
            <a:endParaRPr lang="en-AU" dirty="0"/>
          </a:p>
        </p:txBody>
      </p:sp>
      <p:sp>
        <p:nvSpPr>
          <p:cNvPr id="242691" name="Rectangle 3"/>
          <p:cNvSpPr>
            <a:spLocks noGrp="1" noChangeArrowheads="1"/>
          </p:cNvSpPr>
          <p:nvPr>
            <p:ph type="body" idx="1"/>
          </p:nvPr>
        </p:nvSpPr>
        <p:spPr/>
        <p:txBody>
          <a:bodyPr/>
          <a:lstStyle/>
          <a:p>
            <a:r>
              <a:rPr lang="en-US" dirty="0" smtClean="0"/>
              <a:t>Thread-level parallelism</a:t>
            </a:r>
          </a:p>
          <a:p>
            <a:pPr lvl="1"/>
            <a:r>
              <a:rPr lang="en-US" dirty="0" smtClean="0"/>
              <a:t>Have multiple program counters, share address space</a:t>
            </a:r>
          </a:p>
          <a:p>
            <a:pPr lvl="1"/>
            <a:r>
              <a:rPr lang="en-US" dirty="0" smtClean="0"/>
              <a:t>Use MIMD model</a:t>
            </a:r>
          </a:p>
          <a:p>
            <a:pPr lvl="1"/>
            <a:r>
              <a:rPr lang="en-US" altLang="zh-TW" dirty="0"/>
              <a:t>Amount of computation assigned to each thread </a:t>
            </a:r>
            <a:r>
              <a:rPr lang="en-US" altLang="zh-TW" dirty="0" smtClean="0"/>
              <a:t>(</a:t>
            </a:r>
            <a:r>
              <a:rPr lang="en-US" altLang="zh-TW" i="1" dirty="0" smtClean="0"/>
              <a:t>grain size</a:t>
            </a:r>
            <a:r>
              <a:rPr lang="en-US" altLang="zh-TW" dirty="0" smtClean="0"/>
              <a:t>) must </a:t>
            </a:r>
            <a:r>
              <a:rPr lang="en-US" altLang="zh-TW" dirty="0"/>
              <a:t>be sufficiently </a:t>
            </a:r>
            <a:r>
              <a:rPr lang="en-US" altLang="zh-TW" dirty="0" smtClean="0"/>
              <a:t>large, </a:t>
            </a:r>
            <a:r>
              <a:rPr lang="en-US" altLang="zh-TW" dirty="0"/>
              <a:t>as compared to array or vector processors</a:t>
            </a:r>
          </a:p>
          <a:p>
            <a:r>
              <a:rPr lang="en-US" dirty="0" smtClean="0"/>
              <a:t>We will focus on tightly-coupled multiprocessors</a:t>
            </a:r>
          </a:p>
          <a:p>
            <a:pPr lvl="1"/>
            <a:r>
              <a:rPr lang="en-US" dirty="0" smtClean="0"/>
              <a:t>Computers consisting of </a:t>
            </a:r>
            <a:r>
              <a:rPr lang="en-US" u="sng" dirty="0" smtClean="0"/>
              <a:t>tightly-coupled </a:t>
            </a:r>
            <a:r>
              <a:rPr lang="en-US" dirty="0" smtClean="0"/>
              <a:t>processors whose coordination and usage are controlled by a single OS and that share memory through a </a:t>
            </a:r>
            <a:r>
              <a:rPr lang="en-US" u="sng" dirty="0" smtClean="0"/>
              <a:t>shared address space</a:t>
            </a:r>
          </a:p>
          <a:p>
            <a:pPr lvl="1"/>
            <a:r>
              <a:rPr lang="en-US" dirty="0" smtClean="0"/>
              <a:t>If the multiprocessor is implemented on a single chip, then we have a </a:t>
            </a:r>
            <a:r>
              <a:rPr lang="en-US" i="1" dirty="0" smtClean="0"/>
              <a:t>multicore</a:t>
            </a:r>
            <a:endParaRPr lang="en-US" dirty="0" smtClean="0"/>
          </a:p>
        </p:txBody>
      </p:sp>
      <p:sp>
        <p:nvSpPr>
          <p:cNvPr id="2" name="投影片編號版面配置區 1"/>
          <p:cNvSpPr>
            <a:spLocks noGrp="1"/>
          </p:cNvSpPr>
          <p:nvPr>
            <p:ph type="sldNum" sz="quarter" idx="11"/>
          </p:nvPr>
        </p:nvSpPr>
        <p:spPr/>
        <p:txBody>
          <a:bodyPr/>
          <a:lstStyle/>
          <a:p>
            <a:fld id="{0EF8A0A4-1A2F-4B89-B3C7-02C31CE3A532}" type="slidenum">
              <a:rPr lang="zh-TW" altLang="en-US" smtClean="0"/>
              <a:pPr/>
              <a:t>7</a:t>
            </a:fld>
            <a:endParaRPr lang="zh-TW" altLang="zh-TW"/>
          </a:p>
        </p:txBody>
      </p:sp>
    </p:spTree>
    <p:extLst>
      <p:ext uri="{BB962C8B-B14F-4D97-AF65-F5344CB8AC3E}">
        <p14:creationId xmlns:p14="http://schemas.microsoft.com/office/powerpoint/2010/main" val="1615651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2691">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2691">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4269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7779" name="Rectangle 3"/>
          <p:cNvSpPr>
            <a:spLocks noGrp="1" noChangeArrowheads="1"/>
          </p:cNvSpPr>
          <p:nvPr>
            <p:ph type="title"/>
          </p:nvPr>
        </p:nvSpPr>
        <p:spPr/>
        <p:txBody>
          <a:bodyPr>
            <a:normAutofit/>
          </a:bodyPr>
          <a:lstStyle/>
          <a:p>
            <a:r>
              <a:rPr lang="en-US" smtClean="0"/>
              <a:t>Tightly Coupled Multiprocessors</a:t>
            </a:r>
            <a:endParaRPr lang="en-US" dirty="0"/>
          </a:p>
        </p:txBody>
      </p:sp>
      <p:sp>
        <p:nvSpPr>
          <p:cNvPr id="587801" name="Rectangle 25" descr="Rectangle: Click to edit Master text styles&#10;Second level&#10;Third level&#10;Fourth level&#10;Fifth level"/>
          <p:cNvSpPr>
            <a:spLocks noGrp="1" noChangeArrowheads="1"/>
          </p:cNvSpPr>
          <p:nvPr>
            <p:ph idx="1"/>
          </p:nvPr>
        </p:nvSpPr>
        <p:spPr/>
        <p:txBody>
          <a:bodyPr/>
          <a:lstStyle/>
          <a:p>
            <a:r>
              <a:rPr lang="en-US" dirty="0" smtClean="0"/>
              <a:t>Multiple threads/processors use </a:t>
            </a:r>
            <a:r>
              <a:rPr lang="en-US" i="1" u="sng" dirty="0" smtClean="0"/>
              <a:t>shared memory</a:t>
            </a:r>
            <a:r>
              <a:rPr lang="en-US" dirty="0" smtClean="0"/>
              <a:t> (address space)</a:t>
            </a:r>
            <a:endParaRPr lang="en-US" i="1" u="sng" dirty="0" smtClean="0"/>
          </a:p>
          <a:p>
            <a:r>
              <a:rPr lang="en-US" dirty="0" smtClean="0"/>
              <a:t>Communication is implicit via loads and stores</a:t>
            </a:r>
          </a:p>
          <a:p>
            <a:pPr lvl="1"/>
            <a:r>
              <a:rPr lang="en-US" dirty="0" smtClean="0"/>
              <a:t>Opposite of explicit </a:t>
            </a:r>
            <a:r>
              <a:rPr lang="en-US" i="1" u="sng" dirty="0" smtClean="0"/>
              <a:t>message-passing multiprocessors</a:t>
            </a:r>
            <a:endParaRPr lang="en-US" dirty="0" smtClean="0"/>
          </a:p>
          <a:p>
            <a:r>
              <a:rPr lang="en-US" dirty="0" smtClean="0"/>
              <a:t>Theoretical foundation: </a:t>
            </a:r>
            <a:r>
              <a:rPr lang="en-US" i="1" u="sng" dirty="0" smtClean="0"/>
              <a:t>PRAM model</a:t>
            </a:r>
            <a:endParaRPr lang="en-US" i="1" u="sng" dirty="0"/>
          </a:p>
        </p:txBody>
      </p:sp>
      <p:sp>
        <p:nvSpPr>
          <p:cNvPr id="587781" name="Line 5"/>
          <p:cNvSpPr>
            <a:spLocks noChangeShapeType="1"/>
          </p:cNvSpPr>
          <p:nvPr/>
        </p:nvSpPr>
        <p:spPr bwMode="auto">
          <a:xfrm>
            <a:off x="1875950" y="4231831"/>
            <a:ext cx="0" cy="262629"/>
          </a:xfrm>
          <a:prstGeom prst="line">
            <a:avLst/>
          </a:prstGeom>
          <a:ln>
            <a:solidFill>
              <a:schemeClr val="tx1"/>
            </a:solidFill>
            <a:headEnd/>
            <a:tailEnd/>
          </a:ln>
        </p:spPr>
        <p:style>
          <a:lnRef idx="1">
            <a:schemeClr val="accent2"/>
          </a:lnRef>
          <a:fillRef idx="2">
            <a:schemeClr val="accent2"/>
          </a:fillRef>
          <a:effectRef idx="1">
            <a:schemeClr val="accent2"/>
          </a:effectRef>
          <a:fontRef idx="minor">
            <a:schemeClr val="dk1"/>
          </a:fontRef>
        </p:style>
        <p:txBody>
          <a:bodyPr anchor="ctr">
            <a:spAutoFit/>
          </a:bodyPr>
          <a:lstStyle/>
          <a:p>
            <a:pPr eaLnBrk="0" fontAlgn="base" hangingPunct="0">
              <a:spcBef>
                <a:spcPct val="0"/>
              </a:spcBef>
              <a:spcAft>
                <a:spcPct val="0"/>
              </a:spcAft>
            </a:pPr>
            <a:endParaRPr lang="en-US" sz="2800">
              <a:solidFill>
                <a:srgbClr val="000000"/>
              </a:solidFill>
            </a:endParaRPr>
          </a:p>
        </p:txBody>
      </p:sp>
      <p:sp>
        <p:nvSpPr>
          <p:cNvPr id="587784" name="Text Box 8"/>
          <p:cNvSpPr txBox="1">
            <a:spLocks noChangeArrowheads="1"/>
          </p:cNvSpPr>
          <p:nvPr/>
        </p:nvSpPr>
        <p:spPr bwMode="auto">
          <a:xfrm>
            <a:off x="1530343" y="3573016"/>
            <a:ext cx="699231" cy="735747"/>
          </a:xfrm>
          <a:prstGeom prst="ellipse">
            <a:avLst/>
          </a:prstGeom>
          <a:ln>
            <a:solidFill>
              <a:schemeClr val="tx1"/>
            </a:solidFill>
            <a:headEnd/>
            <a:tailEnd/>
          </a:ln>
        </p:spPr>
        <p:style>
          <a:lnRef idx="1">
            <a:schemeClr val="accent2"/>
          </a:lnRef>
          <a:fillRef idx="2">
            <a:schemeClr val="accent2"/>
          </a:fillRef>
          <a:effectRef idx="1">
            <a:schemeClr val="accent2"/>
          </a:effectRef>
          <a:fontRef idx="minor">
            <a:schemeClr val="dk1"/>
          </a:fontRef>
        </p:style>
        <p:txBody>
          <a:bodyPr wrap="none" anchor="ctr">
            <a:spAutoFit/>
          </a:bodyPr>
          <a:lstStyle/>
          <a:p>
            <a:pPr algn="ctr" eaLnBrk="0" fontAlgn="base" hangingPunct="0">
              <a:spcBef>
                <a:spcPct val="50000"/>
              </a:spcBef>
              <a:spcAft>
                <a:spcPct val="0"/>
              </a:spcAft>
              <a:buSzPct val="100000"/>
            </a:pPr>
            <a:r>
              <a:rPr lang="en-US" sz="2800" dirty="0">
                <a:solidFill>
                  <a:srgbClr val="000000"/>
                </a:solidFill>
                <a:sym typeface="Zapf Dingbats" pitchFamily="1" charset="2"/>
              </a:rPr>
              <a:t>P</a:t>
            </a:r>
            <a:r>
              <a:rPr lang="en-US" sz="2800" baseline="-25000" dirty="0">
                <a:solidFill>
                  <a:srgbClr val="000000"/>
                </a:solidFill>
                <a:sym typeface="Zapf Dingbats" pitchFamily="1" charset="2"/>
              </a:rPr>
              <a:t>1</a:t>
            </a:r>
            <a:endParaRPr lang="en-US" sz="2800" dirty="0">
              <a:solidFill>
                <a:srgbClr val="000000"/>
              </a:solidFill>
              <a:sym typeface="Zapf Dingbats" pitchFamily="1" charset="2"/>
            </a:endParaRPr>
          </a:p>
        </p:txBody>
      </p:sp>
      <p:sp>
        <p:nvSpPr>
          <p:cNvPr id="587785" name="Line 9"/>
          <p:cNvSpPr>
            <a:spLocks noChangeShapeType="1"/>
          </p:cNvSpPr>
          <p:nvPr/>
        </p:nvSpPr>
        <p:spPr bwMode="auto">
          <a:xfrm>
            <a:off x="3517378" y="4231831"/>
            <a:ext cx="0" cy="262629"/>
          </a:xfrm>
          <a:prstGeom prst="line">
            <a:avLst/>
          </a:prstGeom>
          <a:ln>
            <a:solidFill>
              <a:schemeClr val="tx1"/>
            </a:solidFill>
            <a:headEnd/>
            <a:tailEnd/>
          </a:ln>
        </p:spPr>
        <p:style>
          <a:lnRef idx="1">
            <a:schemeClr val="accent2"/>
          </a:lnRef>
          <a:fillRef idx="2">
            <a:schemeClr val="accent2"/>
          </a:fillRef>
          <a:effectRef idx="1">
            <a:schemeClr val="accent2"/>
          </a:effectRef>
          <a:fontRef idx="minor">
            <a:schemeClr val="dk1"/>
          </a:fontRef>
        </p:style>
        <p:txBody>
          <a:bodyPr anchor="ctr">
            <a:spAutoFit/>
          </a:bodyPr>
          <a:lstStyle/>
          <a:p>
            <a:pPr eaLnBrk="0" fontAlgn="base" hangingPunct="0">
              <a:spcBef>
                <a:spcPct val="0"/>
              </a:spcBef>
              <a:spcAft>
                <a:spcPct val="0"/>
              </a:spcAft>
            </a:pPr>
            <a:endParaRPr lang="en-US" sz="2800">
              <a:solidFill>
                <a:srgbClr val="000000"/>
              </a:solidFill>
            </a:endParaRPr>
          </a:p>
        </p:txBody>
      </p:sp>
      <p:sp>
        <p:nvSpPr>
          <p:cNvPr id="587788" name="Text Box 12"/>
          <p:cNvSpPr txBox="1">
            <a:spLocks noChangeArrowheads="1"/>
          </p:cNvSpPr>
          <p:nvPr/>
        </p:nvSpPr>
        <p:spPr bwMode="auto">
          <a:xfrm>
            <a:off x="3171771" y="3573016"/>
            <a:ext cx="699231" cy="735747"/>
          </a:xfrm>
          <a:prstGeom prst="ellipse">
            <a:avLst/>
          </a:prstGeom>
          <a:ln>
            <a:solidFill>
              <a:schemeClr val="tx1"/>
            </a:solidFill>
            <a:headEnd/>
            <a:tailEnd/>
          </a:ln>
        </p:spPr>
        <p:style>
          <a:lnRef idx="1">
            <a:schemeClr val="accent2"/>
          </a:lnRef>
          <a:fillRef idx="2">
            <a:schemeClr val="accent2"/>
          </a:fillRef>
          <a:effectRef idx="1">
            <a:schemeClr val="accent2"/>
          </a:effectRef>
          <a:fontRef idx="minor">
            <a:schemeClr val="dk1"/>
          </a:fontRef>
        </p:style>
        <p:txBody>
          <a:bodyPr wrap="none" anchor="ctr">
            <a:spAutoFit/>
          </a:bodyPr>
          <a:lstStyle/>
          <a:p>
            <a:pPr algn="ctr" eaLnBrk="0" fontAlgn="base" hangingPunct="0">
              <a:spcBef>
                <a:spcPct val="50000"/>
              </a:spcBef>
              <a:spcAft>
                <a:spcPct val="0"/>
              </a:spcAft>
              <a:buSzPct val="100000"/>
            </a:pPr>
            <a:r>
              <a:rPr lang="en-US" sz="2800">
                <a:solidFill>
                  <a:srgbClr val="000000"/>
                </a:solidFill>
                <a:sym typeface="Zapf Dingbats" pitchFamily="1" charset="2"/>
              </a:rPr>
              <a:t>P</a:t>
            </a:r>
            <a:r>
              <a:rPr lang="en-US" sz="2800" baseline="-25000">
                <a:solidFill>
                  <a:srgbClr val="000000"/>
                </a:solidFill>
                <a:sym typeface="Zapf Dingbats" pitchFamily="1" charset="2"/>
              </a:rPr>
              <a:t>2</a:t>
            </a:r>
            <a:endParaRPr lang="en-US" sz="2800">
              <a:solidFill>
                <a:srgbClr val="000000"/>
              </a:solidFill>
              <a:sym typeface="Zapf Dingbats" pitchFamily="1" charset="2"/>
            </a:endParaRPr>
          </a:p>
        </p:txBody>
      </p:sp>
      <p:sp>
        <p:nvSpPr>
          <p:cNvPr id="587789" name="Line 13"/>
          <p:cNvSpPr>
            <a:spLocks noChangeShapeType="1"/>
          </p:cNvSpPr>
          <p:nvPr/>
        </p:nvSpPr>
        <p:spPr bwMode="auto">
          <a:xfrm>
            <a:off x="5158806" y="4231831"/>
            <a:ext cx="0" cy="262629"/>
          </a:xfrm>
          <a:prstGeom prst="line">
            <a:avLst/>
          </a:prstGeom>
          <a:ln>
            <a:solidFill>
              <a:schemeClr val="tx1"/>
            </a:solidFill>
            <a:headEnd/>
            <a:tailEnd/>
          </a:ln>
        </p:spPr>
        <p:style>
          <a:lnRef idx="1">
            <a:schemeClr val="accent2"/>
          </a:lnRef>
          <a:fillRef idx="2">
            <a:schemeClr val="accent2"/>
          </a:fillRef>
          <a:effectRef idx="1">
            <a:schemeClr val="accent2"/>
          </a:effectRef>
          <a:fontRef idx="minor">
            <a:schemeClr val="dk1"/>
          </a:fontRef>
        </p:style>
        <p:txBody>
          <a:bodyPr anchor="ctr">
            <a:spAutoFit/>
          </a:bodyPr>
          <a:lstStyle/>
          <a:p>
            <a:pPr eaLnBrk="0" fontAlgn="base" hangingPunct="0">
              <a:spcBef>
                <a:spcPct val="0"/>
              </a:spcBef>
              <a:spcAft>
                <a:spcPct val="0"/>
              </a:spcAft>
            </a:pPr>
            <a:endParaRPr lang="en-US" sz="2800">
              <a:solidFill>
                <a:srgbClr val="000000"/>
              </a:solidFill>
            </a:endParaRPr>
          </a:p>
        </p:txBody>
      </p:sp>
      <p:sp>
        <p:nvSpPr>
          <p:cNvPr id="587792" name="Text Box 16"/>
          <p:cNvSpPr txBox="1">
            <a:spLocks noChangeArrowheads="1"/>
          </p:cNvSpPr>
          <p:nvPr/>
        </p:nvSpPr>
        <p:spPr bwMode="auto">
          <a:xfrm>
            <a:off x="4813200" y="3573016"/>
            <a:ext cx="699231" cy="735747"/>
          </a:xfrm>
          <a:prstGeom prst="ellipse">
            <a:avLst/>
          </a:prstGeom>
          <a:ln>
            <a:solidFill>
              <a:schemeClr val="tx1"/>
            </a:solidFill>
            <a:headEnd/>
            <a:tailEnd/>
          </a:ln>
        </p:spPr>
        <p:style>
          <a:lnRef idx="1">
            <a:schemeClr val="accent2"/>
          </a:lnRef>
          <a:fillRef idx="2">
            <a:schemeClr val="accent2"/>
          </a:fillRef>
          <a:effectRef idx="1">
            <a:schemeClr val="accent2"/>
          </a:effectRef>
          <a:fontRef idx="minor">
            <a:schemeClr val="dk1"/>
          </a:fontRef>
        </p:style>
        <p:txBody>
          <a:bodyPr wrap="none" anchor="ctr">
            <a:spAutoFit/>
          </a:bodyPr>
          <a:lstStyle/>
          <a:p>
            <a:pPr algn="ctr" eaLnBrk="0" fontAlgn="base" hangingPunct="0">
              <a:spcBef>
                <a:spcPct val="50000"/>
              </a:spcBef>
              <a:spcAft>
                <a:spcPct val="0"/>
              </a:spcAft>
              <a:buSzPct val="100000"/>
            </a:pPr>
            <a:r>
              <a:rPr lang="en-US" sz="2800">
                <a:solidFill>
                  <a:srgbClr val="000000"/>
                </a:solidFill>
                <a:sym typeface="Zapf Dingbats" pitchFamily="1" charset="2"/>
              </a:rPr>
              <a:t>P</a:t>
            </a:r>
            <a:r>
              <a:rPr lang="en-US" sz="2800" baseline="-25000">
                <a:solidFill>
                  <a:srgbClr val="000000"/>
                </a:solidFill>
                <a:sym typeface="Zapf Dingbats" pitchFamily="1" charset="2"/>
              </a:rPr>
              <a:t>3</a:t>
            </a:r>
            <a:endParaRPr lang="en-US" sz="2800">
              <a:solidFill>
                <a:srgbClr val="000000"/>
              </a:solidFill>
              <a:sym typeface="Zapf Dingbats" pitchFamily="1" charset="2"/>
            </a:endParaRPr>
          </a:p>
        </p:txBody>
      </p:sp>
      <p:sp>
        <p:nvSpPr>
          <p:cNvPr id="587793" name="Line 17"/>
          <p:cNvSpPr>
            <a:spLocks noChangeShapeType="1"/>
          </p:cNvSpPr>
          <p:nvPr/>
        </p:nvSpPr>
        <p:spPr bwMode="auto">
          <a:xfrm>
            <a:off x="6800235" y="4231831"/>
            <a:ext cx="0" cy="262629"/>
          </a:xfrm>
          <a:prstGeom prst="line">
            <a:avLst/>
          </a:prstGeom>
          <a:ln>
            <a:solidFill>
              <a:schemeClr val="tx1"/>
            </a:solidFill>
            <a:headEnd/>
            <a:tailEnd/>
          </a:ln>
        </p:spPr>
        <p:style>
          <a:lnRef idx="1">
            <a:schemeClr val="accent2"/>
          </a:lnRef>
          <a:fillRef idx="2">
            <a:schemeClr val="accent2"/>
          </a:fillRef>
          <a:effectRef idx="1">
            <a:schemeClr val="accent2"/>
          </a:effectRef>
          <a:fontRef idx="minor">
            <a:schemeClr val="dk1"/>
          </a:fontRef>
        </p:style>
        <p:txBody>
          <a:bodyPr anchor="ctr">
            <a:spAutoFit/>
          </a:bodyPr>
          <a:lstStyle/>
          <a:p>
            <a:pPr eaLnBrk="0" fontAlgn="base" hangingPunct="0">
              <a:spcBef>
                <a:spcPct val="0"/>
              </a:spcBef>
              <a:spcAft>
                <a:spcPct val="0"/>
              </a:spcAft>
            </a:pPr>
            <a:endParaRPr lang="en-US" sz="2800">
              <a:solidFill>
                <a:srgbClr val="000000"/>
              </a:solidFill>
            </a:endParaRPr>
          </a:p>
        </p:txBody>
      </p:sp>
      <p:sp>
        <p:nvSpPr>
          <p:cNvPr id="587796" name="Text Box 20"/>
          <p:cNvSpPr txBox="1">
            <a:spLocks noChangeArrowheads="1"/>
          </p:cNvSpPr>
          <p:nvPr/>
        </p:nvSpPr>
        <p:spPr bwMode="auto">
          <a:xfrm>
            <a:off x="6454627" y="3573016"/>
            <a:ext cx="699231" cy="735747"/>
          </a:xfrm>
          <a:prstGeom prst="ellipse">
            <a:avLst/>
          </a:prstGeom>
          <a:ln>
            <a:solidFill>
              <a:schemeClr val="tx1"/>
            </a:solidFill>
            <a:headEnd/>
            <a:tailEnd/>
          </a:ln>
        </p:spPr>
        <p:style>
          <a:lnRef idx="1">
            <a:schemeClr val="accent2"/>
          </a:lnRef>
          <a:fillRef idx="2">
            <a:schemeClr val="accent2"/>
          </a:fillRef>
          <a:effectRef idx="1">
            <a:schemeClr val="accent2"/>
          </a:effectRef>
          <a:fontRef idx="minor">
            <a:schemeClr val="dk1"/>
          </a:fontRef>
        </p:style>
        <p:txBody>
          <a:bodyPr wrap="none" anchor="ctr">
            <a:spAutoFit/>
          </a:bodyPr>
          <a:lstStyle/>
          <a:p>
            <a:pPr algn="ctr" eaLnBrk="0" fontAlgn="base" hangingPunct="0">
              <a:spcBef>
                <a:spcPct val="50000"/>
              </a:spcBef>
              <a:spcAft>
                <a:spcPct val="0"/>
              </a:spcAft>
              <a:buSzPct val="100000"/>
            </a:pPr>
            <a:r>
              <a:rPr lang="en-US" sz="2800" dirty="0">
                <a:solidFill>
                  <a:srgbClr val="000000"/>
                </a:solidFill>
                <a:sym typeface="Zapf Dingbats" pitchFamily="1" charset="2"/>
              </a:rPr>
              <a:t>P</a:t>
            </a:r>
            <a:r>
              <a:rPr lang="en-US" sz="2800" baseline="-25000" dirty="0">
                <a:solidFill>
                  <a:srgbClr val="000000"/>
                </a:solidFill>
                <a:sym typeface="Zapf Dingbats" pitchFamily="1" charset="2"/>
              </a:rPr>
              <a:t>4</a:t>
            </a:r>
            <a:endParaRPr lang="en-US" sz="2800" dirty="0">
              <a:solidFill>
                <a:srgbClr val="000000"/>
              </a:solidFill>
              <a:sym typeface="Zapf Dingbats" pitchFamily="1" charset="2"/>
            </a:endParaRPr>
          </a:p>
        </p:txBody>
      </p:sp>
      <p:sp>
        <p:nvSpPr>
          <p:cNvPr id="587798" name="Rectangle 22"/>
          <p:cNvSpPr>
            <a:spLocks noChangeArrowheads="1"/>
          </p:cNvSpPr>
          <p:nvPr/>
        </p:nvSpPr>
        <p:spPr bwMode="auto">
          <a:xfrm>
            <a:off x="1547664" y="4486103"/>
            <a:ext cx="5580856" cy="1389196"/>
          </a:xfrm>
          <a:prstGeom prst="rect">
            <a:avLst/>
          </a:prstGeom>
          <a:ln>
            <a:solidFill>
              <a:schemeClr val="tx1"/>
            </a:solidFill>
            <a:headEnd/>
            <a:tailEnd/>
          </a:ln>
        </p:spPr>
        <p:style>
          <a:lnRef idx="1">
            <a:schemeClr val="accent2"/>
          </a:lnRef>
          <a:fillRef idx="2">
            <a:schemeClr val="accent2"/>
          </a:fillRef>
          <a:effectRef idx="1">
            <a:schemeClr val="accent2"/>
          </a:effectRef>
          <a:fontRef idx="minor">
            <a:schemeClr val="dk1"/>
          </a:fontRef>
        </p:style>
        <p:txBody>
          <a:bodyPr wrap="square" anchor="ctr">
            <a:noAutofit/>
          </a:bodyPr>
          <a:lstStyle/>
          <a:p>
            <a:pPr algn="ctr" eaLnBrk="0" fontAlgn="base" hangingPunct="0">
              <a:spcBef>
                <a:spcPct val="20000"/>
              </a:spcBef>
              <a:spcAft>
                <a:spcPct val="0"/>
              </a:spcAft>
              <a:buSzPct val="100000"/>
            </a:pPr>
            <a:r>
              <a:rPr lang="en-US" sz="2800" dirty="0" smtClean="0">
                <a:solidFill>
                  <a:srgbClr val="000000"/>
                </a:solidFill>
                <a:sym typeface="Zapf Dingbats" pitchFamily="1" charset="2"/>
              </a:rPr>
              <a:t>Memory System</a:t>
            </a:r>
            <a:endParaRPr lang="en-US" sz="2800" dirty="0">
              <a:solidFill>
                <a:srgbClr val="000000"/>
              </a:solidFill>
              <a:sym typeface="Zapf Dingbats" pitchFamily="1" charset="2"/>
            </a:endParaRPr>
          </a:p>
        </p:txBody>
      </p:sp>
      <p:sp>
        <p:nvSpPr>
          <p:cNvPr id="3" name="投影片編號版面配置區 2"/>
          <p:cNvSpPr>
            <a:spLocks noGrp="1"/>
          </p:cNvSpPr>
          <p:nvPr>
            <p:ph type="sldNum" sz="quarter" idx="11"/>
          </p:nvPr>
        </p:nvSpPr>
        <p:spPr/>
        <p:txBody>
          <a:bodyPr/>
          <a:lstStyle/>
          <a:p>
            <a:fld id="{0EF8A0A4-1A2F-4B89-B3C7-02C31CE3A532}" type="slidenum">
              <a:rPr lang="zh-TW" altLang="en-US" smtClean="0"/>
              <a:pPr/>
              <a:t>8</a:t>
            </a:fld>
            <a:endParaRPr lang="zh-TW" altLang="zh-TW"/>
          </a:p>
        </p:txBody>
      </p:sp>
    </p:spTree>
    <p:extLst>
      <p:ext uri="{BB962C8B-B14F-4D97-AF65-F5344CB8AC3E}">
        <p14:creationId xmlns:p14="http://schemas.microsoft.com/office/powerpoint/2010/main" val="290134196"/>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Contemporary Portrait">
  <a:themeElements>
    <a:clrScheme name="Contemporary Portrai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fontScheme name="Contemporary Portrait">
      <a:majorFont>
        <a:latin typeface="Calibri"/>
        <a:ea typeface="標楷體"/>
        <a:cs typeface=""/>
      </a:majorFont>
      <a:minorFont>
        <a:latin typeface="Calibri"/>
        <a:ea typeface="標楷體"/>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sz="2400" b="0" i="0" u="none" strike="noStrike" cap="none" normalizeH="0" baseline="0" dirty="0" smtClean="0">
            <a:ln>
              <a:noFill/>
            </a:ln>
            <a:solidFill>
              <a:schemeClr val="tx1"/>
            </a:solidFill>
            <a:effectLst/>
            <a:latin typeface="+mn-lt"/>
            <a:ea typeface="標楷體" panose="03000509000000000000" pitchFamily="65"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zh-TW" sz="2400" b="0" i="0" u="none" strike="noStrike" cap="none" normalizeH="0" baseline="0" smtClean="0">
            <a:ln>
              <a:noFill/>
            </a:ln>
            <a:solidFill>
              <a:schemeClr val="tx1"/>
            </a:solidFill>
            <a:effectLst/>
            <a:latin typeface="Tahoma" panose="020B0604030504040204" pitchFamily="34" charset="0"/>
            <a:ea typeface="標楷體" panose="03000509000000000000" pitchFamily="65" charset="-120"/>
          </a:defRPr>
        </a:defPPr>
      </a:lstStyle>
    </a:lnDef>
    <a:txDef>
      <a:spPr>
        <a:noFill/>
      </a:spPr>
      <a:bodyPr wrap="none" rtlCol="0">
        <a:spAutoFit/>
      </a:bodyPr>
      <a:lstStyle>
        <a:defPPr>
          <a:defRPr dirty="0">
            <a:latin typeface="+mn-lt"/>
          </a:defRPr>
        </a:defPPr>
      </a:lstStyle>
    </a:txDef>
  </a:objectDefaults>
  <a:extraClrSchemeLst>
    <a:extraClrScheme>
      <a:clrScheme name="Contemporary Portrait 1">
        <a:dk1>
          <a:srgbClr val="5E574E"/>
        </a:dk1>
        <a:lt1>
          <a:srgbClr val="FFFFCC"/>
        </a:lt1>
        <a:dk2>
          <a:srgbClr val="000000"/>
        </a:dk2>
        <a:lt2>
          <a:srgbClr val="FFCC00"/>
        </a:lt2>
        <a:accent1>
          <a:srgbClr val="CC9900"/>
        </a:accent1>
        <a:accent2>
          <a:srgbClr val="FF6600"/>
        </a:accent2>
        <a:accent3>
          <a:srgbClr val="AA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Contemporary Portrai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clrMap bg1="lt1" tx1="dk1" bg2="lt2" tx2="dk2" accent1="accent1" accent2="accent2" accent3="accent3" accent4="accent4" accent5="accent5" accent6="accent6" hlink="hlink" folHlink="folHlink"/>
    </a:extraClrScheme>
    <a:extraClrScheme>
      <a:clrScheme name="Contemporary Portrait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ontemporary Portrait 4">
        <a:dk1>
          <a:srgbClr val="000000"/>
        </a:dk1>
        <a:lt1>
          <a:srgbClr val="FFFFFF"/>
        </a:lt1>
        <a:dk2>
          <a:srgbClr val="8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FF0000"/>
        </a:hlink>
        <a:folHlink>
          <a:srgbClr val="FFFFCC"/>
        </a:folHlink>
      </a:clrScheme>
      <a:clrMap bg1="lt1" tx1="dk1" bg2="lt2" tx2="dk2" accent1="accent1" accent2="accent2" accent3="accent3" accent4="accent4" accent5="accent5" accent6="accent6" hlink="hlink" folHlink="folHlink"/>
    </a:extraClrScheme>
    <a:extraClrScheme>
      <a:clrScheme name="Contemporary Portrait 5">
        <a:dk1>
          <a:srgbClr val="000066"/>
        </a:dk1>
        <a:lt1>
          <a:srgbClr val="FFFFFF"/>
        </a:lt1>
        <a:dk2>
          <a:srgbClr val="0000FF"/>
        </a:dk2>
        <a:lt2>
          <a:srgbClr val="000000"/>
        </a:lt2>
        <a:accent1>
          <a:srgbClr val="0066FF"/>
        </a:accent1>
        <a:accent2>
          <a:srgbClr val="33CCCC"/>
        </a:accent2>
        <a:accent3>
          <a:srgbClr val="FFFFFF"/>
        </a:accent3>
        <a:accent4>
          <a:srgbClr val="000056"/>
        </a:accent4>
        <a:accent5>
          <a:srgbClr val="AAB8FF"/>
        </a:accent5>
        <a:accent6>
          <a:srgbClr val="2DB9B9"/>
        </a:accent6>
        <a:hlink>
          <a:srgbClr val="FF00FF"/>
        </a:hlink>
        <a:folHlink>
          <a:srgbClr val="9933FF"/>
        </a:folHlink>
      </a:clrScheme>
      <a:clrMap bg1="lt1" tx1="dk1" bg2="lt2" tx2="dk2" accent1="accent1" accent2="accent2" accent3="accent3" accent4="accent4" accent5="accent5" accent6="accent6" hlink="hlink" folHlink="folHlink"/>
    </a:extraClrScheme>
    <a:extraClrScheme>
      <a:clrScheme name="Contemporary Portrait 6">
        <a:dk1>
          <a:srgbClr val="000000"/>
        </a:dk1>
        <a:lt1>
          <a:srgbClr val="FFFFFF"/>
        </a:lt1>
        <a:dk2>
          <a:srgbClr val="000066"/>
        </a:dk2>
        <a:lt2>
          <a:srgbClr val="FFCC00"/>
        </a:lt2>
        <a:accent1>
          <a:srgbClr val="0066FF"/>
        </a:accent1>
        <a:accent2>
          <a:srgbClr val="33CCCC"/>
        </a:accent2>
        <a:accent3>
          <a:srgbClr val="AAAAB8"/>
        </a:accent3>
        <a:accent4>
          <a:srgbClr val="DADADA"/>
        </a:accent4>
        <a:accent5>
          <a:srgbClr val="AAB8FF"/>
        </a:accent5>
        <a:accent6>
          <a:srgbClr val="2DB9B9"/>
        </a:accent6>
        <a:hlink>
          <a:srgbClr val="FF00FF"/>
        </a:hlink>
        <a:folHlink>
          <a:srgbClr val="9933FF"/>
        </a:folHlink>
      </a:clrScheme>
      <a:clrMap bg1="dk2" tx1="lt1" bg2="dk1" tx2="lt2" accent1="accent1" accent2="accent2" accent3="accent3" accent4="accent4" accent5="accent5" accent6="accent6" hlink="hlink" folHlink="folHlink"/>
    </a:extraClrScheme>
    <a:extraClrScheme>
      <a:clrScheme name="Contemporary Portrait 7">
        <a:dk1>
          <a:srgbClr val="5E574E"/>
        </a:dk1>
        <a:lt1>
          <a:srgbClr val="FFFFCC"/>
        </a:lt1>
        <a:dk2>
          <a:srgbClr val="800000"/>
        </a:dk2>
        <a:lt2>
          <a:srgbClr val="FFCC00"/>
        </a:lt2>
        <a:accent1>
          <a:srgbClr val="CC9900"/>
        </a:accent1>
        <a:accent2>
          <a:srgbClr val="FF6600"/>
        </a:accent2>
        <a:accent3>
          <a:srgbClr val="C0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Designs\Contemporary Portrait.pot</Template>
  <TotalTime>9057</TotalTime>
  <Words>1110</Words>
  <Application>Microsoft Office PowerPoint</Application>
  <PresentationFormat>如螢幕大小 (4:3)</PresentationFormat>
  <Paragraphs>269</Paragraphs>
  <Slides>18</Slides>
  <Notes>17</Notes>
  <HiddenSlides>0</HiddenSlides>
  <MMClips>0</MMClips>
  <ScaleCrop>false</ScaleCrop>
  <HeadingPairs>
    <vt:vector size="6" baseType="variant">
      <vt:variant>
        <vt:lpstr>使用字型</vt:lpstr>
      </vt:variant>
      <vt:variant>
        <vt:i4>12</vt:i4>
      </vt:variant>
      <vt:variant>
        <vt:lpstr>佈景主題</vt:lpstr>
      </vt:variant>
      <vt:variant>
        <vt:i4>1</vt:i4>
      </vt:variant>
      <vt:variant>
        <vt:lpstr>投影片標題</vt:lpstr>
      </vt:variant>
      <vt:variant>
        <vt:i4>18</vt:i4>
      </vt:variant>
    </vt:vector>
  </HeadingPairs>
  <TitlesOfParts>
    <vt:vector size="31" baseType="lpstr">
      <vt:lpstr>MS PGothic</vt:lpstr>
      <vt:lpstr>MS PGothic</vt:lpstr>
      <vt:lpstr>Zapf Dingbats</vt:lpstr>
      <vt:lpstr>新細明體</vt:lpstr>
      <vt:lpstr>標楷體</vt:lpstr>
      <vt:lpstr>Arial</vt:lpstr>
      <vt:lpstr>Calibri</vt:lpstr>
      <vt:lpstr>Courier New</vt:lpstr>
      <vt:lpstr>Symbol</vt:lpstr>
      <vt:lpstr>Tahoma</vt:lpstr>
      <vt:lpstr>Times New Roman</vt:lpstr>
      <vt:lpstr>Wingdings</vt:lpstr>
      <vt:lpstr>Contemporary Portrait</vt:lpstr>
      <vt:lpstr>CS5102 High Performance Computer Systems  Thread-Level Parallelism</vt:lpstr>
      <vt:lpstr>Outline</vt:lpstr>
      <vt:lpstr>Why Multiprocessors?</vt:lpstr>
      <vt:lpstr>Types of Multiprocessors</vt:lpstr>
      <vt:lpstr>Loosely-Coupled vs Tightly-Coupled</vt:lpstr>
      <vt:lpstr>Loosely Coupled Multiprocessors</vt:lpstr>
      <vt:lpstr>Message Passing Programming Model</vt:lpstr>
      <vt:lpstr>Thread-Level Parallelism</vt:lpstr>
      <vt:lpstr>Tightly Coupled Multiprocessors</vt:lpstr>
      <vt:lpstr>Why Shared Memory?</vt:lpstr>
      <vt:lpstr>Tightly Coupled Multiprocessors: 2 Types </vt:lpstr>
      <vt:lpstr>UMA: Uniform Memory/Cache Access</vt:lpstr>
      <vt:lpstr>Tightly Coupled Multiprocessors: 2 Types </vt:lpstr>
      <vt:lpstr>Alternative View of DSM</vt:lpstr>
      <vt:lpstr>NUMA: NonUniform Memory/Cache Access</vt:lpstr>
      <vt:lpstr>Caveats of Parallelism</vt:lpstr>
      <vt:lpstr>Bottlenecks in Parallel Portion</vt:lpstr>
      <vt:lpstr>Issues in Tightly Coupled Multiprocessors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CS5102 High Performance Computer Systems  Thread-Level Parallelism</dc:title>
  <dc:creator>Chung-Ta King</dc:creator>
  <cp:lastModifiedBy>Chung-Ta King</cp:lastModifiedBy>
  <cp:revision>1007</cp:revision>
  <dcterms:created xsi:type="dcterms:W3CDTF">2000-02-07T23:54:30Z</dcterms:created>
  <dcterms:modified xsi:type="dcterms:W3CDTF">2017-05-12T09:18:55Z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3</vt:i4>
  </property>
  <property fmtid="{D5CDD505-2E9C-101B-9397-08002B2CF9AE}" pid="7" name="MailAddress">
    <vt:lpwstr>wolf@princeton.edu</vt:lpwstr>
  </property>
  <property fmtid="{D5CDD505-2E9C-101B-9397-08002B2CF9AE}" pid="8" name="HomePage">
    <vt:lpwstr>http://www.ee.princeton.edu/~wolf</vt:lpwstr>
  </property>
  <property fmtid="{D5CDD505-2E9C-101B-9397-08002B2CF9AE}" pid="9" name="Other">
    <vt:lpwstr>Overheads for Computers as Components_x000d_
(c) 2000 Morgan Kaufman</vt:lpwstr>
  </property>
  <property fmtid="{D5CDD505-2E9C-101B-9397-08002B2CF9AE}" pid="10" name="DownloadOriginal">
    <vt:bool>true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3</vt:i4>
  </property>
  <property fmtid="{D5CDD505-2E9C-101B-9397-08002B2CF9AE}" pid="21" name="OutputDir">
    <vt:lpwstr>D:\Computers as Components\Web Aids\overheads</vt:lpwstr>
  </property>
</Properties>
</file>