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88" r:id="rId2"/>
    <p:sldId id="441" r:id="rId3"/>
    <p:sldId id="845" r:id="rId4"/>
    <p:sldId id="721" r:id="rId5"/>
    <p:sldId id="667" r:id="rId6"/>
    <p:sldId id="846" r:id="rId7"/>
    <p:sldId id="670" r:id="rId8"/>
    <p:sldId id="669" r:id="rId9"/>
    <p:sldId id="713" r:id="rId10"/>
    <p:sldId id="671" r:id="rId11"/>
    <p:sldId id="784" r:id="rId12"/>
    <p:sldId id="785" r:id="rId13"/>
    <p:sldId id="903" r:id="rId14"/>
    <p:sldId id="786" r:id="rId15"/>
    <p:sldId id="883" r:id="rId16"/>
    <p:sldId id="787" r:id="rId17"/>
    <p:sldId id="794" r:id="rId18"/>
    <p:sldId id="795" r:id="rId19"/>
    <p:sldId id="796" r:id="rId20"/>
    <p:sldId id="818" r:id="rId21"/>
    <p:sldId id="819" r:id="rId22"/>
    <p:sldId id="820" r:id="rId23"/>
    <p:sldId id="821" r:id="rId24"/>
    <p:sldId id="822" r:id="rId25"/>
    <p:sldId id="823" r:id="rId26"/>
    <p:sldId id="824" r:id="rId27"/>
    <p:sldId id="825" r:id="rId28"/>
    <p:sldId id="826" r:id="rId29"/>
    <p:sldId id="827" r:id="rId30"/>
    <p:sldId id="828" r:id="rId31"/>
    <p:sldId id="829" r:id="rId32"/>
    <p:sldId id="830" r:id="rId33"/>
    <p:sldId id="831" r:id="rId34"/>
    <p:sldId id="832" r:id="rId35"/>
    <p:sldId id="833" r:id="rId36"/>
    <p:sldId id="834" r:id="rId37"/>
    <p:sldId id="835" r:id="rId38"/>
    <p:sldId id="836" r:id="rId39"/>
    <p:sldId id="837" r:id="rId40"/>
    <p:sldId id="838" r:id="rId41"/>
    <p:sldId id="839" r:id="rId42"/>
    <p:sldId id="841" r:id="rId43"/>
    <p:sldId id="843" r:id="rId44"/>
    <p:sldId id="844" r:id="rId45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99CCFF"/>
    <a:srgbClr val="33CC33"/>
    <a:srgbClr val="99FF99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936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0088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4.xml"/><Relationship Id="rId3" Type="http://schemas.openxmlformats.org/officeDocument/2006/relationships/slide" Target="slides/slide26.xml"/><Relationship Id="rId7" Type="http://schemas.openxmlformats.org/officeDocument/2006/relationships/slide" Target="slides/slide33.xml"/><Relationship Id="rId2" Type="http://schemas.openxmlformats.org/officeDocument/2006/relationships/slide" Target="slides/slide25.xml"/><Relationship Id="rId1" Type="http://schemas.openxmlformats.org/officeDocument/2006/relationships/slide" Target="slides/slide24.xml"/><Relationship Id="rId6" Type="http://schemas.openxmlformats.org/officeDocument/2006/relationships/slide" Target="slides/slide32.xml"/><Relationship Id="rId5" Type="http://schemas.openxmlformats.org/officeDocument/2006/relationships/slide" Target="slides/slide28.xml"/><Relationship Id="rId4" Type="http://schemas.openxmlformats.org/officeDocument/2006/relationships/slide" Target="slides/slide2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0719908A-CFAE-4C20-8F00-661B67964F9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3324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D5F16BA-2B5C-4929-BB61-9014CC25732C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03848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>
              <a:ea typeface="新細明體" charset="-120"/>
            </a:endParaRPr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2E80A4-3F47-490E-84EB-C0CB78D3DC09}" type="slidenum">
              <a:rPr lang="zh-TW" altLang="en-US" smtClean="0">
                <a:ea typeface="新細明體" charset="-120"/>
              </a:rPr>
              <a:pPr/>
              <a:t>1</a:t>
            </a:fld>
            <a:endParaRPr lang="zh-TW" altLang="zh-TW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03041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D31F0-023D-45B4-9807-161DB8F03459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37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73601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32891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E0C82F-719E-4657-9766-A3E14A7B2DFC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with traditional pipeline: pipeline registers vs reservation stations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42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28496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733936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81126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5576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18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00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No name dependences;</a:t>
            </a:r>
            <a:r>
              <a:rPr lang="en-US" altLang="zh-TW" baseline="0" dirty="0" smtClean="0"/>
              <a:t> true dependences do not cause hazards; a lot of independent instructions to fill in the available execution slots</a:t>
            </a:r>
          </a:p>
          <a:p>
            <a:r>
              <a:rPr lang="en-US" altLang="zh-TW" baseline="0" dirty="0" smtClean="0"/>
              <a:t>Control dependences: always know where to jump so that instructions form a stream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5F16BA-2B5C-4929-BB61-9014CC25732C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524340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1114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b="1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791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5797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111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279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9819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647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016" rIns="98016"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300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9625" y="538163"/>
            <a:ext cx="3535363" cy="2651125"/>
          </a:xfrm>
          <a:ln cap="flat"/>
        </p:spPr>
      </p:sp>
    </p:spTree>
    <p:extLst>
      <p:ext uri="{BB962C8B-B14F-4D97-AF65-F5344CB8AC3E}">
        <p14:creationId xmlns:p14="http://schemas.microsoft.com/office/powerpoint/2010/main" val="5274844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8687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876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9B7A54-A30E-412B-9302-CB2038D46500}" type="slidenum">
              <a:rPr lang="en-US" altLang="zh-TW" smtClean="0">
                <a:ea typeface="新細明體" charset="-120"/>
              </a:rPr>
              <a:pPr/>
              <a:t>4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TW" dirty="0" smtClean="0"/>
              <a:t>With DFG, an instruction can be executed (fired) immediately after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All source operands are ready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Execution unit available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altLang="zh-TW" dirty="0" smtClean="0"/>
              <a:t>Destination is ready (to be written)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TW" dirty="0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53476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671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latin typeface="Arial" panose="020B0604020202020204" pitchFamily="34" charset="0"/>
              </a:rPr>
              <a:t>In order issue</a:t>
            </a:r>
            <a:endParaRPr lang="zh-TW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8204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7862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b="1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673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8015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2698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890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847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78224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050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8857742-D023-4587-8C66-FEC8428622E4}" type="slidenum">
              <a:rPr lang="en-US" altLang="zh-TW" smtClean="0">
                <a:ea typeface="新細明體" charset="-120"/>
              </a:rPr>
              <a:pPr/>
              <a:t>6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015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638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086EDE-AF95-4CBF-AC0C-E80880C7461A}" type="slidenum">
              <a:rPr lang="en-US" altLang="zh-TW" smtClean="0">
                <a:ea typeface="新細明體" charset="-120"/>
              </a:rPr>
              <a:pPr/>
              <a:t>7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5242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1C6789-CDB7-49CB-8DD2-7AFE97AEB1C7}" type="slidenum">
              <a:rPr lang="en-US" altLang="zh-TW" smtClean="0">
                <a:ea typeface="新細明體" charset="-120"/>
              </a:rPr>
              <a:pPr/>
              <a:t>8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6532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E283D-52A5-4912-9B00-91542282E846}" type="slidenum">
              <a:rPr lang="en-US" altLang="zh-TW" smtClean="0">
                <a:ea typeface="新細明體" charset="-120"/>
              </a:rPr>
              <a:pPr/>
              <a:t>9</a:t>
            </a:fld>
            <a:endParaRPr lang="en-US" altLang="zh-TW" smtClean="0">
              <a:ea typeface="新細明體" charset="-12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zh-TW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411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A04B6A-EC8C-4096-A842-8EBEF3E141E2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34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48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D31F0-023D-45B4-9807-161DB8F03459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4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086AA-8441-4F99-B918-3EB6B157A12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7CC47-DD03-47F2-A3BB-1F923D9822E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7FC9A-090F-4158-B0C6-6A43DF74A95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4498E-2D79-4989-BCB5-D194B65520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17500"/>
            <a:ext cx="8229600" cy="758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8463" y="1052513"/>
            <a:ext cx="8347075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463" y="3863975"/>
            <a:ext cx="8347075" cy="2660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291513" y="6616700"/>
            <a:ext cx="606425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06E9-AB87-4195-AECA-8B55C68ECA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標題，多媒體項目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媒體版面配置區 2"/>
          <p:cNvSpPr>
            <a:spLocks noGrp="1"/>
          </p:cNvSpPr>
          <p:nvPr>
            <p:ph type="media" sz="half" idx="1"/>
          </p:nvPr>
        </p:nvSpPr>
        <p:spPr>
          <a:xfrm>
            <a:off x="893763" y="1638300"/>
            <a:ext cx="3892550" cy="4754563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38713" y="1638300"/>
            <a:ext cx="3892550" cy="47545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D86E1-4C07-4DBC-8968-C73829142A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0A262-5B6E-440E-99C6-DD695D60CAF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85AD4-B68F-4E4F-80D9-A5A842D5A3A3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EF061-4399-4FAB-9D64-F1A73B4E4A2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B9CE1-8B1A-4470-9016-CA9F13F8FD1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AF33-F726-4A1A-9530-C1A1B58D192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60B97-B698-4D22-BE47-D0448F3384F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3A7DB-45E0-4C82-A055-AD4AC89FCE8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DB9D-19F7-4A57-91FB-413BA0E4097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6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236E4562-F096-46EC-8887-94848DF7E8E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5" r:id="rId12"/>
    <p:sldLayoutId id="2147483666" r:id="rId13"/>
    <p:sldLayoutId id="2147483667" r:id="rId14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oleObject" Target="../embeddings/Microsoft_Excel_97-2003____1.xls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0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3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4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5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6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7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5.wmf"/><Relationship Id="rId4" Type="http://schemas.openxmlformats.org/officeDocument/2006/relationships/oleObject" Target="../embeddings/Microsoft_Excel_97-2003____2.xls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77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solidFill>
                  <a:srgbClr val="0000FF"/>
                </a:solidFill>
                <a:latin typeface="+mn-lt"/>
              </a:rPr>
              <a:t>CS5100 Advanced Computer Architecture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Dynamic Scheduling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18435" name="文字方塊 3"/>
          <p:cNvSpPr txBox="1">
            <a:spLocks noChangeArrowheads="1"/>
          </p:cNvSpPr>
          <p:nvPr/>
        </p:nvSpPr>
        <p:spPr bwMode="auto">
          <a:xfrm>
            <a:off x="1693863" y="5678488"/>
            <a:ext cx="618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(Slides are from textbook, Prof. Hsien-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Hsin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Lee, Prof. 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Yasun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Hsu) </a:t>
            </a:r>
            <a:endParaRPr lang="zh-TW" altLang="en-US" sz="1800" dirty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Out-of-Order (OOO) Execution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OOO </a:t>
            </a:r>
            <a:r>
              <a:rPr lang="en-US" altLang="zh-TW" dirty="0" smtClean="0">
                <a:solidFill>
                  <a:srgbClr val="FF0000"/>
                </a:solidFill>
              </a:rPr>
              <a:t>execution</a:t>
            </a:r>
            <a:r>
              <a:rPr lang="en-US" altLang="zh-TW" dirty="0" smtClean="0"/>
              <a:t> </a:t>
            </a:r>
            <a:r>
              <a:rPr lang="en-US" altLang="zh-TW" dirty="0" smtClean="0">
                <a:sym typeface="Symbol" pitchFamily="18" charset="2"/>
              </a:rPr>
              <a:t></a:t>
            </a:r>
            <a:r>
              <a:rPr lang="en-US" altLang="zh-TW" dirty="0" smtClean="0"/>
              <a:t>  out-of-order </a:t>
            </a:r>
            <a:r>
              <a:rPr lang="en-US" altLang="zh-TW" dirty="0" smtClean="0">
                <a:solidFill>
                  <a:srgbClr val="FF0000"/>
                </a:solidFill>
              </a:rPr>
              <a:t>completion</a:t>
            </a:r>
          </a:p>
          <a:p>
            <a:pPr lvl="1"/>
            <a:r>
              <a:rPr lang="en-US" altLang="zh-TW" dirty="0" smtClean="0"/>
              <a:t>Begin execution as soon as operands are available</a:t>
            </a:r>
          </a:p>
          <a:p>
            <a:pPr lvl="1"/>
            <a:r>
              <a:rPr lang="en-US" altLang="zh-TW" dirty="0" smtClean="0"/>
              <a:t>Complete execution as soon as output operand generated</a:t>
            </a:r>
          </a:p>
          <a:p>
            <a:r>
              <a:rPr lang="en-US" altLang="zh-TW" dirty="0" smtClean="0"/>
              <a:t>OOO execution </a:t>
            </a:r>
            <a:r>
              <a:rPr lang="en-US" altLang="zh-TW" dirty="0" smtClean="0">
                <a:sym typeface="Symbol" pitchFamily="18" charset="2"/>
              </a:rPr>
              <a:t> out-of-order </a:t>
            </a:r>
            <a:r>
              <a:rPr lang="en-US" altLang="zh-TW" dirty="0" smtClean="0">
                <a:solidFill>
                  <a:srgbClr val="FF0000"/>
                </a:solidFill>
                <a:sym typeface="Symbol" pitchFamily="18" charset="2"/>
              </a:rPr>
              <a:t>retirement</a:t>
            </a:r>
            <a:r>
              <a:rPr lang="en-US" altLang="zh-TW" dirty="0" smtClean="0">
                <a:sym typeface="Symbol" pitchFamily="18" charset="2"/>
              </a:rPr>
              <a:t> (commitment, write result)</a:t>
            </a:r>
          </a:p>
          <a:p>
            <a:pPr lvl="1"/>
            <a:r>
              <a:rPr lang="en-US" altLang="zh-TW" dirty="0" smtClean="0">
                <a:sym typeface="Symbol" pitchFamily="18" charset="2"/>
              </a:rPr>
              <a:t>Machine state is not changed until instruction commits</a:t>
            </a:r>
          </a:p>
          <a:p>
            <a:pPr lvl="1"/>
            <a:r>
              <a:rPr lang="en-US" altLang="zh-TW" dirty="0" smtClean="0">
                <a:sym typeface="Symbol" pitchFamily="18" charset="2"/>
              </a:rPr>
              <a:t>No (speculative) instructions are allowed to retire until they are confirmed to be on the right path </a:t>
            </a:r>
          </a:p>
          <a:p>
            <a:r>
              <a:rPr lang="en-US" altLang="zh-TW" dirty="0" smtClean="0">
                <a:sym typeface="Symbol" pitchFamily="18" charset="2"/>
              </a:rPr>
              <a:t>Fetch, decode, issue (i.e. front-end) are still done in the program order</a:t>
            </a:r>
          </a:p>
          <a:p>
            <a:endParaRPr lang="en-US" altLang="zh-TW" dirty="0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34C996-2589-4AC4-B22B-44A9CDE56C20}" type="slidenum">
              <a:rPr lang="en-US" altLang="zh-TW" smtClean="0">
                <a:latin typeface="Arial" charset="0"/>
                <a:ea typeface="新細明體" charset="-120"/>
              </a:rPr>
              <a:pPr/>
              <a:t>9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Dynamic Scheduling by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Algo</a:t>
            </a:r>
            <a:r>
              <a:rPr lang="en-US" altLang="zh-TW" dirty="0" smtClean="0"/>
              <a:t>.</a:t>
            </a:r>
            <a:endParaRPr lang="en-US" dirty="0"/>
          </a:p>
        </p:txBody>
      </p:sp>
      <p:sp>
        <p:nvSpPr>
          <p:cNvPr id="401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Two techniques in one:</a:t>
            </a:r>
            <a:endParaRPr lang="en-US" altLang="zh-TW" dirty="0"/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Dynamic </a:t>
            </a:r>
            <a:r>
              <a:rPr lang="en-US" altLang="zh-TW" dirty="0" smtClean="0">
                <a:solidFill>
                  <a:srgbClr val="FF0000"/>
                </a:solidFill>
              </a:rPr>
              <a:t>scheduling </a:t>
            </a:r>
            <a:r>
              <a:rPr lang="en-US" altLang="zh-TW" dirty="0" smtClean="0"/>
              <a:t>for out-of-order execution</a:t>
            </a:r>
            <a:endParaRPr lang="en-US" altLang="zh-TW" dirty="0"/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Register renaming </a:t>
            </a:r>
            <a:r>
              <a:rPr lang="en-US" altLang="zh-TW" dirty="0"/>
              <a:t>to avoid WAR and WAW hazards</a:t>
            </a:r>
          </a:p>
          <a:p>
            <a:r>
              <a:rPr lang="en-US" altLang="zh-TW" dirty="0" smtClean="0"/>
              <a:t>Developed </a:t>
            </a:r>
            <a:r>
              <a:rPr lang="en-US" altLang="zh-TW" dirty="0"/>
              <a:t>by Robert </a:t>
            </a:r>
            <a:r>
              <a:rPr lang="en-US" altLang="zh-TW" dirty="0" err="1"/>
              <a:t>Tomasulo</a:t>
            </a:r>
            <a:r>
              <a:rPr lang="en-US" altLang="zh-TW" dirty="0"/>
              <a:t> at IBM in </a:t>
            </a:r>
            <a:r>
              <a:rPr lang="en-US" altLang="zh-TW" dirty="0" smtClean="0"/>
              <a:t>1967</a:t>
            </a:r>
          </a:p>
          <a:p>
            <a:r>
              <a:rPr lang="en-US" altLang="zh-TW" dirty="0" smtClean="0"/>
              <a:t>First </a:t>
            </a:r>
            <a:r>
              <a:rPr lang="en-US" altLang="zh-TW" dirty="0"/>
              <a:t>implemented in the IBM System/360 Model 91’s floating point </a:t>
            </a:r>
            <a:r>
              <a:rPr lang="en-US" altLang="zh-TW" dirty="0" smtClean="0"/>
              <a:t>unit</a:t>
            </a:r>
          </a:p>
          <a:p>
            <a:r>
              <a:rPr lang="en-US" dirty="0" smtClean="0"/>
              <a:t>IBM System/360 introduced</a:t>
            </a:r>
          </a:p>
          <a:p>
            <a:pPr lvl="1"/>
            <a:r>
              <a:rPr lang="en-US" dirty="0" smtClean="0"/>
              <a:t>8-bit = 1 byte</a:t>
            </a:r>
          </a:p>
          <a:p>
            <a:pPr lvl="1"/>
            <a:r>
              <a:rPr lang="en-US" dirty="0" smtClean="0"/>
              <a:t>32-bit = 1 word</a:t>
            </a:r>
          </a:p>
          <a:p>
            <a:pPr lvl="1"/>
            <a:r>
              <a:rPr lang="en-US" dirty="0" smtClean="0"/>
              <a:t>Byte-addressable memory</a:t>
            </a:r>
          </a:p>
          <a:p>
            <a:pPr lvl="1"/>
            <a:r>
              <a:rPr lang="en-US" dirty="0" smtClean="0"/>
              <a:t>Differentiate an “architecture” from an </a:t>
            </a:r>
            <a:br>
              <a:rPr lang="en-US" dirty="0" smtClean="0"/>
            </a:br>
            <a:r>
              <a:rPr lang="en-US" dirty="0" smtClean="0"/>
              <a:t>“implementation”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940DC4-20A5-48D4-88D8-B63CF7C2151C}" type="slidenum">
              <a:rPr lang="en-US" altLang="zh-TW" smtClean="0"/>
              <a:pPr/>
              <a:t>10</a:t>
            </a:fld>
            <a:endParaRPr lang="en-US" altLang="zh-TW"/>
          </a:p>
        </p:txBody>
      </p:sp>
      <p:pic>
        <p:nvPicPr>
          <p:cNvPr id="138242" name="Picture 2" descr="http://www.ithistory.org/sites/default/files/honor-roll/Robert%20Tomasul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75" y="3533040"/>
            <a:ext cx="169545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1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IBM 360/91 ISA</a:t>
            </a:r>
            <a:endParaRPr lang="en-US" dirty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register specifiers/instruction in IBM 360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e.g. MULTD</a:t>
            </a:r>
            <a:r>
              <a:rPr lang="en-US" altLang="zh-TW" dirty="0">
                <a:ea typeface="新細明體" panose="02020500000000000000" pitchFamily="18" charset="-120"/>
              </a:rPr>
              <a:t>	 </a:t>
            </a:r>
            <a:r>
              <a:rPr lang="en-US" altLang="zh-TW" dirty="0" smtClean="0">
                <a:ea typeface="新細明體" panose="02020500000000000000" pitchFamily="18" charset="-120"/>
              </a:rPr>
              <a:t>F2, F0		// F2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 F2 </a:t>
            </a:r>
            <a:r>
              <a:rPr lang="en-US" altLang="zh-TW" dirty="0" smtClean="0">
                <a:ea typeface="新細明體" panose="02020500000000000000" pitchFamily="18" charset="-120"/>
                <a:sym typeface="Symbol" panose="05050102010706020507" pitchFamily="18" charset="2"/>
              </a:rPr>
              <a:t>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F0</a:t>
            </a:r>
            <a:endParaRPr lang="en-US" dirty="0" smtClean="0"/>
          </a:p>
          <a:p>
            <a:pPr lvl="1"/>
            <a:r>
              <a:rPr lang="en-US" dirty="0" smtClean="0"/>
              <a:t>Make WAW and WAR much worse</a:t>
            </a:r>
          </a:p>
          <a:p>
            <a:r>
              <a:rPr lang="en-US" dirty="0" smtClean="0"/>
              <a:t>4 FP registers in IBM 360 ISA</a:t>
            </a:r>
          </a:p>
          <a:p>
            <a:pPr lvl="1"/>
            <a:r>
              <a:rPr lang="en-US" dirty="0" smtClean="0"/>
              <a:t>Instructions can only see and use 4 FP registers</a:t>
            </a:r>
            <a:br>
              <a:rPr lang="en-US" dirty="0" smtClean="0"/>
            </a:b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i="1" dirty="0" smtClean="0">
                <a:sym typeface="Wingdings" panose="05000000000000000000" pitchFamily="2" charset="2"/>
              </a:rPr>
              <a:t>architecture visible registers</a:t>
            </a:r>
            <a:endParaRPr lang="en-US" i="1" dirty="0" smtClean="0"/>
          </a:p>
          <a:p>
            <a:pPr lvl="1"/>
            <a:r>
              <a:rPr lang="en-US" dirty="0" smtClean="0"/>
              <a:t>Make compiler difficult to allocate registers, e.g. need to reuse registers, creating name dependences</a:t>
            </a:r>
          </a:p>
          <a:p>
            <a:r>
              <a:rPr lang="en-US" dirty="0" smtClean="0"/>
              <a:t>Memory-to-register and FP operations</a:t>
            </a:r>
          </a:p>
          <a:p>
            <a:pPr lvl="1"/>
            <a:r>
              <a:rPr lang="en-US" dirty="0" smtClean="0"/>
              <a:t>Long and variable instruction execution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E75C94-CDD2-4A6F-9E57-E01FEEE9C521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439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Motivation for </a:t>
            </a:r>
            <a:r>
              <a:rPr lang="en-US" altLang="zh-TW" dirty="0" err="1"/>
              <a:t>Tomasulo</a:t>
            </a:r>
            <a:r>
              <a:rPr lang="en-US" altLang="zh-TW" dirty="0"/>
              <a:t> A</a:t>
            </a:r>
            <a:r>
              <a:rPr lang="en-US" altLang="zh-TW" dirty="0" smtClean="0"/>
              <a:t>lgorithm</a:t>
            </a:r>
            <a:endParaRPr lang="en-US" dirty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Cope with only 4 FP registers</a:t>
            </a:r>
          </a:p>
          <a:p>
            <a:pPr lvl="1"/>
            <a:r>
              <a:rPr lang="en-US" altLang="zh-TW" dirty="0" smtClean="0"/>
              <a:t>Use more internal, architecture invisible registers (virtual registers) to break name dependences </a:t>
            </a:r>
            <a:r>
              <a:rPr lang="en-US" altLang="zh-TW" dirty="0" smtClean="0">
                <a:sym typeface="Wingdings" panose="05000000000000000000" pitchFamily="2" charset="2"/>
              </a:rPr>
              <a:t> reg. renaming</a:t>
            </a:r>
            <a:endParaRPr lang="en-US" altLang="zh-TW" dirty="0" smtClean="0"/>
          </a:p>
          <a:p>
            <a:r>
              <a:rPr lang="en-US" altLang="zh-TW" dirty="0" smtClean="0"/>
              <a:t>High </a:t>
            </a:r>
            <a:r>
              <a:rPr lang="en-US" altLang="zh-TW" dirty="0"/>
              <a:t>FP performance without specialized </a:t>
            </a:r>
            <a:r>
              <a:rPr lang="en-US" altLang="zh-TW" dirty="0" smtClean="0"/>
              <a:t>compilers</a:t>
            </a:r>
          </a:p>
          <a:p>
            <a:pPr lvl="1"/>
            <a:r>
              <a:rPr lang="en-US" altLang="zh-TW" dirty="0" smtClean="0"/>
              <a:t>Hardware detects data dependences via registers used</a:t>
            </a:r>
          </a:p>
          <a:p>
            <a:pPr lvl="1"/>
            <a:r>
              <a:rPr lang="en-US" altLang="zh-TW" dirty="0" smtClean="0"/>
              <a:t>Hardware schedules instruction execution following DFG</a:t>
            </a:r>
            <a:endParaRPr lang="en-US" altLang="zh-TW" dirty="0"/>
          </a:p>
          <a:p>
            <a:r>
              <a:rPr lang="en-US" altLang="zh-TW" dirty="0" smtClean="0"/>
              <a:t>Overcome </a:t>
            </a:r>
            <a:r>
              <a:rPr lang="en-US" altLang="zh-TW" dirty="0"/>
              <a:t>long memory </a:t>
            </a:r>
            <a:r>
              <a:rPr lang="en-US" altLang="zh-TW" dirty="0" smtClean="0"/>
              <a:t>and </a:t>
            </a:r>
            <a:r>
              <a:rPr lang="en-US" altLang="zh-TW" dirty="0"/>
              <a:t>FP </a:t>
            </a:r>
            <a:r>
              <a:rPr lang="en-US" altLang="zh-TW" dirty="0" smtClean="0"/>
              <a:t>delays</a:t>
            </a:r>
          </a:p>
          <a:p>
            <a:pPr lvl="1"/>
            <a:r>
              <a:rPr lang="en-US" altLang="zh-TW" dirty="0" smtClean="0"/>
              <a:t>OOO execution to allow instruction execution overlapped</a:t>
            </a:r>
            <a:endParaRPr lang="en-US" altLang="zh-TW" dirty="0"/>
          </a:p>
          <a:p>
            <a:r>
              <a:rPr lang="en-US" altLang="zh-TW" dirty="0"/>
              <a:t>Support execution of multiple iterations of a </a:t>
            </a:r>
            <a:r>
              <a:rPr lang="en-US" altLang="zh-TW" dirty="0" smtClean="0"/>
              <a:t>loop</a:t>
            </a:r>
          </a:p>
          <a:p>
            <a:pPr lvl="1"/>
            <a:r>
              <a:rPr lang="en-US" altLang="zh-TW" dirty="0" smtClean="0"/>
              <a:t>Even if loop branches can be predicted perfectly, still need to handle name dependence across iterations </a:t>
            </a:r>
            <a:endParaRPr lang="en-US" altLang="zh-TW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E75C94-CDD2-4A6F-9E57-E01FEEE9C521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998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Key Features of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Algorithm</a:t>
            </a:r>
            <a:endParaRPr lang="en-US" altLang="zh-TW" dirty="0"/>
          </a:p>
        </p:txBody>
      </p:sp>
      <p:sp>
        <p:nvSpPr>
          <p:cNvPr id="916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Each functional unit is associated with a number of </a:t>
            </a:r>
            <a:r>
              <a:rPr lang="en-US" altLang="zh-TW" dirty="0" smtClean="0">
                <a:solidFill>
                  <a:srgbClr val="FF0000"/>
                </a:solidFill>
              </a:rPr>
              <a:t>reservation stations </a:t>
            </a:r>
            <a:r>
              <a:rPr lang="en-US" altLang="zh-TW" dirty="0" smtClean="0"/>
              <a:t>(RS)</a:t>
            </a:r>
          </a:p>
          <a:p>
            <a:pPr lvl="1"/>
            <a:r>
              <a:rPr lang="en-US" altLang="zh-TW" dirty="0" smtClean="0"/>
              <a:t>A RS controls the execution of one instruction that is going to use that FU, by tracking availability of its operands</a:t>
            </a:r>
          </a:p>
          <a:p>
            <a:pPr lvl="2"/>
            <a:r>
              <a:rPr lang="en-US" altLang="zh-TW" dirty="0" smtClean="0"/>
              <a:t>Contains </a:t>
            </a:r>
            <a:r>
              <a:rPr lang="en-US" altLang="zh-TW" dirty="0"/>
              <a:t>the instruction, buffered operand values (when available), RS # of instruction providing the </a:t>
            </a:r>
            <a:r>
              <a:rPr lang="en-US" altLang="zh-TW" dirty="0" smtClean="0"/>
              <a:t>operand</a:t>
            </a:r>
            <a:endParaRPr lang="en-US" altLang="zh-TW" dirty="0"/>
          </a:p>
          <a:p>
            <a:pPr lvl="2"/>
            <a:r>
              <a:rPr lang="en-US" altLang="zh-TW" dirty="0"/>
              <a:t>Instruction register specifiers are renamed with the </a:t>
            </a:r>
            <a:r>
              <a:rPr lang="en-US" altLang="zh-TW" dirty="0" smtClean="0"/>
              <a:t>RS tag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 register renaming</a:t>
            </a:r>
            <a:endParaRPr lang="en-US" altLang="zh-TW" dirty="0"/>
          </a:p>
          <a:p>
            <a:pPr lvl="1"/>
            <a:r>
              <a:rPr lang="en-US" altLang="zh-TW" dirty="0" smtClean="0"/>
              <a:t>RS copies operands to its buffer when they are available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err="1" smtClean="0">
                <a:sym typeface="Wingdings" panose="05000000000000000000" pitchFamily="2" charset="2"/>
              </a:rPr>
              <a:t>buffer+id</a:t>
            </a:r>
            <a:r>
              <a:rPr lang="en-US" altLang="zh-TW" dirty="0" smtClean="0">
                <a:sym typeface="Wingdings" panose="05000000000000000000" pitchFamily="2" charset="2"/>
              </a:rPr>
              <a:t>: serves as virtual registers for </a:t>
            </a:r>
            <a:r>
              <a:rPr lang="en-US" altLang="zh-TW" u="sng" dirty="0" smtClean="0">
                <a:sym typeface="Wingdings" panose="05000000000000000000" pitchFamily="2" charset="2"/>
              </a:rPr>
              <a:t>reg. renaming</a:t>
            </a:r>
            <a:endParaRPr lang="en-US" altLang="zh-TW" u="sng" dirty="0" smtClean="0"/>
          </a:p>
          <a:p>
            <a:pPr lvl="1"/>
            <a:r>
              <a:rPr lang="en-US" altLang="zh-TW" dirty="0" smtClean="0"/>
              <a:t>When all operands are ready, instruction is fired to FU</a:t>
            </a:r>
          </a:p>
          <a:p>
            <a:pPr lvl="1"/>
            <a:r>
              <a:rPr lang="en-US" altLang="zh-TW" dirty="0" smtClean="0"/>
              <a:t>Hazard </a:t>
            </a:r>
            <a:r>
              <a:rPr lang="en-US" altLang="zh-TW" dirty="0"/>
              <a:t>detection and interlocks are </a:t>
            </a:r>
            <a:r>
              <a:rPr lang="en-US" altLang="zh-TW" dirty="0" smtClean="0"/>
              <a:t>distributed to FUs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179512" y="4149080"/>
            <a:ext cx="706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DFG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/>
          <p:nvPr/>
        </p:nvCxnSpPr>
        <p:spPr bwMode="auto">
          <a:xfrm>
            <a:off x="683568" y="4610745"/>
            <a:ext cx="504056" cy="4744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1804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Key Features of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Algorithm</a:t>
            </a:r>
            <a:endParaRPr lang="en-US" altLang="zh-TW" dirty="0"/>
          </a:p>
        </p:txBody>
      </p:sp>
      <p:sp>
        <p:nvSpPr>
          <p:cNvPr id="916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Results of FUs broadcasted directly to RSs over </a:t>
            </a:r>
            <a:r>
              <a:rPr lang="en-US" altLang="zh-TW" dirty="0" smtClean="0">
                <a:solidFill>
                  <a:srgbClr val="FF0000"/>
                </a:solidFill>
              </a:rPr>
              <a:t>Common Data Bus </a:t>
            </a:r>
            <a:r>
              <a:rPr lang="en-US" altLang="zh-TW" dirty="0" smtClean="0"/>
              <a:t>(CDB), not through registers</a:t>
            </a:r>
          </a:p>
          <a:p>
            <a:pPr lvl="1"/>
            <a:r>
              <a:rPr lang="en-US" altLang="zh-TW" dirty="0" smtClean="0"/>
              <a:t>RS fetches and buffers an operand thru CDB as soon as it becomes available (not necessarily through register file)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s</a:t>
            </a:r>
            <a:r>
              <a:rPr lang="en-US" altLang="zh-TW" dirty="0" smtClean="0"/>
              <a:t>imilar to internal forwarding/bypass</a:t>
            </a:r>
          </a:p>
          <a:p>
            <a:pPr lvl="1"/>
            <a:r>
              <a:rPr lang="en-US" altLang="zh-TW" dirty="0" smtClean="0"/>
              <a:t>Do not change machine state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Register </a:t>
            </a:r>
            <a:r>
              <a:rPr lang="en-US" altLang="zh-TW" dirty="0">
                <a:solidFill>
                  <a:srgbClr val="FF0000"/>
                </a:solidFill>
              </a:rPr>
              <a:t>status table </a:t>
            </a:r>
            <a:r>
              <a:rPr lang="en-US" altLang="zh-TW" dirty="0" smtClean="0"/>
              <a:t>to track last RS to write the reg.</a:t>
            </a:r>
          </a:p>
          <a:p>
            <a:pPr lvl="1"/>
            <a:r>
              <a:rPr lang="en-US" altLang="zh-TW" dirty="0" smtClean="0"/>
              <a:t>Due to in-order issue, there is no WAW hazard</a:t>
            </a:r>
          </a:p>
          <a:p>
            <a:r>
              <a:rPr lang="en-US" altLang="zh-TW" dirty="0" smtClean="0"/>
              <a:t>Structural hazards checked at issue stage</a:t>
            </a:r>
          </a:p>
          <a:p>
            <a:pPr lvl="1"/>
            <a:r>
              <a:rPr lang="en-US" altLang="zh-TW" dirty="0" smtClean="0"/>
              <a:t>If RSs are available, then allocate one RS to issue</a:t>
            </a:r>
          </a:p>
          <a:p>
            <a:r>
              <a:rPr lang="en-US" altLang="zh-TW" dirty="0" smtClean="0"/>
              <a:t>Load and store units treated as FU with RS</a:t>
            </a:r>
          </a:p>
          <a:p>
            <a:r>
              <a:rPr lang="en-US" altLang="zh-TW" dirty="0" smtClean="0"/>
              <a:t>Integer instructions can past branches, via prediction</a:t>
            </a:r>
          </a:p>
          <a:p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6688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IBM 360/91 FPU w/ Tomasulo Algorithm</a:t>
            </a:r>
            <a:endParaRPr lang="en-US"/>
          </a:p>
        </p:txBody>
      </p:sp>
      <p:sp>
        <p:nvSpPr>
          <p:cNvPr id="8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584060-B64E-4FD6-89E6-42CE9B3EEAB9}" type="slidenum">
              <a:rPr lang="en-US" altLang="zh-TW" smtClean="0"/>
              <a:pPr/>
              <a:t>15</a:t>
            </a:fld>
            <a:endParaRPr lang="en-US" altLang="zh-TW"/>
          </a:p>
        </p:txBody>
      </p:sp>
      <p:grpSp>
        <p:nvGrpSpPr>
          <p:cNvPr id="402436" name="Group 4"/>
          <p:cNvGrpSpPr>
            <a:grpSpLocks/>
          </p:cNvGrpSpPr>
          <p:nvPr/>
        </p:nvGrpSpPr>
        <p:grpSpPr bwMode="auto">
          <a:xfrm>
            <a:off x="508000" y="2192853"/>
            <a:ext cx="914400" cy="1219200"/>
            <a:chOff x="1872" y="1584"/>
            <a:chExt cx="576" cy="864"/>
          </a:xfrm>
        </p:grpSpPr>
        <p:sp>
          <p:nvSpPr>
            <p:cNvPr id="402437" name="Rectangle 5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38" name="Rectangle 6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39" name="Rectangle 7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0" name="Rectangle 8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1" name="Rectangle 9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2" name="Rectangle 10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02443" name="Line 11"/>
          <p:cNvSpPr>
            <a:spLocks noChangeShapeType="1"/>
          </p:cNvSpPr>
          <p:nvPr/>
        </p:nvSpPr>
        <p:spPr bwMode="auto">
          <a:xfrm>
            <a:off x="889000" y="1583253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grpSp>
        <p:nvGrpSpPr>
          <p:cNvPr id="402444" name="Group 12"/>
          <p:cNvGrpSpPr>
            <a:grpSpLocks/>
          </p:cNvGrpSpPr>
          <p:nvPr/>
        </p:nvGrpSpPr>
        <p:grpSpPr bwMode="auto">
          <a:xfrm>
            <a:off x="3122613" y="1213366"/>
            <a:ext cx="914400" cy="1219200"/>
            <a:chOff x="1872" y="1584"/>
            <a:chExt cx="576" cy="864"/>
          </a:xfrm>
        </p:grpSpPr>
        <p:sp>
          <p:nvSpPr>
            <p:cNvPr id="402445" name="Rectangle 13"/>
            <p:cNvSpPr>
              <a:spLocks noChangeArrowheads="1"/>
            </p:cNvSpPr>
            <p:nvPr/>
          </p:nvSpPr>
          <p:spPr bwMode="auto">
            <a:xfrm>
              <a:off x="1872" y="1584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6" name="Rectangle 14"/>
            <p:cNvSpPr>
              <a:spLocks noChangeArrowheads="1"/>
            </p:cNvSpPr>
            <p:nvPr/>
          </p:nvSpPr>
          <p:spPr bwMode="auto">
            <a:xfrm>
              <a:off x="1872" y="1728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7" name="Rectangle 15"/>
            <p:cNvSpPr>
              <a:spLocks noChangeArrowheads="1"/>
            </p:cNvSpPr>
            <p:nvPr/>
          </p:nvSpPr>
          <p:spPr bwMode="auto">
            <a:xfrm>
              <a:off x="1872" y="1872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8" name="Rectangle 16"/>
            <p:cNvSpPr>
              <a:spLocks noChangeArrowheads="1"/>
            </p:cNvSpPr>
            <p:nvPr/>
          </p:nvSpPr>
          <p:spPr bwMode="auto">
            <a:xfrm>
              <a:off x="1872" y="2016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49" name="Rectangle 17"/>
            <p:cNvSpPr>
              <a:spLocks noChangeArrowheads="1"/>
            </p:cNvSpPr>
            <p:nvPr/>
          </p:nvSpPr>
          <p:spPr bwMode="auto">
            <a:xfrm>
              <a:off x="1872" y="2160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0" name="Rectangle 18"/>
            <p:cNvSpPr>
              <a:spLocks noChangeArrowheads="1"/>
            </p:cNvSpPr>
            <p:nvPr/>
          </p:nvSpPr>
          <p:spPr bwMode="auto">
            <a:xfrm>
              <a:off x="1872" y="2304"/>
              <a:ext cx="576" cy="1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451" name="Group 19"/>
          <p:cNvGrpSpPr>
            <a:grpSpLocks/>
          </p:cNvGrpSpPr>
          <p:nvPr/>
        </p:nvGrpSpPr>
        <p:grpSpPr bwMode="auto">
          <a:xfrm>
            <a:off x="4495800" y="1441966"/>
            <a:ext cx="1447800" cy="812800"/>
            <a:chOff x="3456" y="1200"/>
            <a:chExt cx="1392" cy="512"/>
          </a:xfrm>
        </p:grpSpPr>
        <p:sp>
          <p:nvSpPr>
            <p:cNvPr id="402452" name="Rectangle 20"/>
            <p:cNvSpPr>
              <a:spLocks noChangeArrowheads="1"/>
            </p:cNvSpPr>
            <p:nvPr/>
          </p:nvSpPr>
          <p:spPr bwMode="auto">
            <a:xfrm>
              <a:off x="3456" y="1200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3" name="Rectangle 21"/>
            <p:cNvSpPr>
              <a:spLocks noChangeArrowheads="1"/>
            </p:cNvSpPr>
            <p:nvPr/>
          </p:nvSpPr>
          <p:spPr bwMode="auto">
            <a:xfrm>
              <a:off x="3456" y="1328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4" name="Rectangle 22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5" name="Rectangle 23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456" name="Group 24"/>
          <p:cNvGrpSpPr>
            <a:grpSpLocks/>
          </p:cNvGrpSpPr>
          <p:nvPr/>
        </p:nvGrpSpPr>
        <p:grpSpPr bwMode="auto">
          <a:xfrm>
            <a:off x="6858000" y="3335853"/>
            <a:ext cx="914400" cy="609600"/>
            <a:chOff x="3888" y="2064"/>
            <a:chExt cx="576" cy="384"/>
          </a:xfrm>
        </p:grpSpPr>
        <p:sp>
          <p:nvSpPr>
            <p:cNvPr id="402457" name="Rectangle 25"/>
            <p:cNvSpPr>
              <a:spLocks noChangeArrowheads="1"/>
            </p:cNvSpPr>
            <p:nvPr/>
          </p:nvSpPr>
          <p:spPr bwMode="auto">
            <a:xfrm>
              <a:off x="3888" y="2064"/>
              <a:ext cx="576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8" name="Rectangle 26"/>
            <p:cNvSpPr>
              <a:spLocks noChangeArrowheads="1"/>
            </p:cNvSpPr>
            <p:nvPr/>
          </p:nvSpPr>
          <p:spPr bwMode="auto">
            <a:xfrm>
              <a:off x="3888" y="2192"/>
              <a:ext cx="576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59" name="Rectangle 27"/>
            <p:cNvSpPr>
              <a:spLocks noChangeArrowheads="1"/>
            </p:cNvSpPr>
            <p:nvPr/>
          </p:nvSpPr>
          <p:spPr bwMode="auto">
            <a:xfrm>
              <a:off x="3888" y="2320"/>
              <a:ext cx="576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460" name="Group 28"/>
          <p:cNvGrpSpPr>
            <a:grpSpLocks/>
          </p:cNvGrpSpPr>
          <p:nvPr/>
        </p:nvGrpSpPr>
        <p:grpSpPr bwMode="auto">
          <a:xfrm>
            <a:off x="1460500" y="3880366"/>
            <a:ext cx="2209800" cy="609600"/>
            <a:chOff x="1536" y="2736"/>
            <a:chExt cx="1392" cy="384"/>
          </a:xfrm>
        </p:grpSpPr>
        <p:sp>
          <p:nvSpPr>
            <p:cNvPr id="402461" name="Rectangle 29"/>
            <p:cNvSpPr>
              <a:spLocks noChangeArrowheads="1"/>
            </p:cNvSpPr>
            <p:nvPr/>
          </p:nvSpPr>
          <p:spPr bwMode="auto">
            <a:xfrm>
              <a:off x="1536" y="2736"/>
              <a:ext cx="1392" cy="12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62" name="Rectangle 30"/>
            <p:cNvSpPr>
              <a:spLocks noChangeArrowheads="1"/>
            </p:cNvSpPr>
            <p:nvPr/>
          </p:nvSpPr>
          <p:spPr bwMode="auto">
            <a:xfrm>
              <a:off x="1536" y="2864"/>
              <a:ext cx="1392" cy="12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63" name="Rectangle 31"/>
            <p:cNvSpPr>
              <a:spLocks noChangeArrowheads="1"/>
            </p:cNvSpPr>
            <p:nvPr/>
          </p:nvSpPr>
          <p:spPr bwMode="auto">
            <a:xfrm>
              <a:off x="1536" y="2992"/>
              <a:ext cx="1392" cy="128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467" name="Group 35"/>
          <p:cNvGrpSpPr>
            <a:grpSpLocks/>
          </p:cNvGrpSpPr>
          <p:nvPr/>
        </p:nvGrpSpPr>
        <p:grpSpPr bwMode="auto">
          <a:xfrm>
            <a:off x="4646613" y="4032766"/>
            <a:ext cx="2209800" cy="381000"/>
            <a:chOff x="3312" y="2688"/>
            <a:chExt cx="1392" cy="256"/>
          </a:xfrm>
        </p:grpSpPr>
        <p:sp>
          <p:nvSpPr>
            <p:cNvPr id="402468" name="Rectangle 36"/>
            <p:cNvSpPr>
              <a:spLocks noChangeArrowheads="1"/>
            </p:cNvSpPr>
            <p:nvPr/>
          </p:nvSpPr>
          <p:spPr bwMode="auto">
            <a:xfrm>
              <a:off x="3312" y="2688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469" name="Rectangle 37"/>
            <p:cNvSpPr>
              <a:spLocks noChangeArrowheads="1"/>
            </p:cNvSpPr>
            <p:nvPr/>
          </p:nvSpPr>
          <p:spPr bwMode="auto">
            <a:xfrm>
              <a:off x="3312" y="2816"/>
              <a:ext cx="1392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02473" name="Line 41"/>
          <p:cNvSpPr>
            <a:spLocks noChangeShapeType="1"/>
          </p:cNvSpPr>
          <p:nvPr/>
        </p:nvSpPr>
        <p:spPr bwMode="auto">
          <a:xfrm>
            <a:off x="2208213" y="4489966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4" name="Line 42"/>
          <p:cNvSpPr>
            <a:spLocks noChangeShapeType="1"/>
          </p:cNvSpPr>
          <p:nvPr/>
        </p:nvSpPr>
        <p:spPr bwMode="auto">
          <a:xfrm>
            <a:off x="2894013" y="4489966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5" name="Line 43"/>
          <p:cNvSpPr>
            <a:spLocks noChangeShapeType="1"/>
          </p:cNvSpPr>
          <p:nvPr/>
        </p:nvSpPr>
        <p:spPr bwMode="auto">
          <a:xfrm>
            <a:off x="5332413" y="4413766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6" name="Line 44"/>
          <p:cNvSpPr>
            <a:spLocks noChangeShapeType="1"/>
          </p:cNvSpPr>
          <p:nvPr/>
        </p:nvSpPr>
        <p:spPr bwMode="auto">
          <a:xfrm>
            <a:off x="6246813" y="4413766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7" name="Freeform 45"/>
          <p:cNvSpPr>
            <a:spLocks/>
          </p:cNvSpPr>
          <p:nvPr/>
        </p:nvSpPr>
        <p:spPr bwMode="auto">
          <a:xfrm>
            <a:off x="1598613" y="2432566"/>
            <a:ext cx="1981200" cy="1447800"/>
          </a:xfrm>
          <a:custGeom>
            <a:avLst/>
            <a:gdLst>
              <a:gd name="T0" fmla="*/ 1248 w 1248"/>
              <a:gd name="T1" fmla="*/ 0 h 912"/>
              <a:gd name="T2" fmla="*/ 1248 w 1248"/>
              <a:gd name="T3" fmla="*/ 672 h 912"/>
              <a:gd name="T4" fmla="*/ 0 w 1248"/>
              <a:gd name="T5" fmla="*/ 672 h 912"/>
              <a:gd name="T6" fmla="*/ 0 w 1248"/>
              <a:gd name="T7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8" h="912">
                <a:moveTo>
                  <a:pt x="1248" y="0"/>
                </a:moveTo>
                <a:lnTo>
                  <a:pt x="1248" y="672"/>
                </a:lnTo>
                <a:lnTo>
                  <a:pt x="0" y="672"/>
                </a:lnTo>
                <a:lnTo>
                  <a:pt x="0" y="912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8" name="Freeform 46"/>
          <p:cNvSpPr>
            <a:spLocks/>
          </p:cNvSpPr>
          <p:nvPr/>
        </p:nvSpPr>
        <p:spPr bwMode="auto">
          <a:xfrm>
            <a:off x="3579813" y="3499366"/>
            <a:ext cx="1219200" cy="533400"/>
          </a:xfrm>
          <a:custGeom>
            <a:avLst/>
            <a:gdLst>
              <a:gd name="T0" fmla="*/ 0 w 768"/>
              <a:gd name="T1" fmla="*/ 0 h 336"/>
              <a:gd name="T2" fmla="*/ 768 w 768"/>
              <a:gd name="T3" fmla="*/ 0 h 336"/>
              <a:gd name="T4" fmla="*/ 768 w 768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336">
                <a:moveTo>
                  <a:pt x="0" y="0"/>
                </a:moveTo>
                <a:lnTo>
                  <a:pt x="768" y="0"/>
                </a:lnTo>
                <a:lnTo>
                  <a:pt x="768" y="336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79" name="Freeform 47"/>
          <p:cNvSpPr>
            <a:spLocks/>
          </p:cNvSpPr>
          <p:nvPr/>
        </p:nvSpPr>
        <p:spPr bwMode="auto">
          <a:xfrm>
            <a:off x="2132013" y="2280166"/>
            <a:ext cx="3124200" cy="1600200"/>
          </a:xfrm>
          <a:custGeom>
            <a:avLst/>
            <a:gdLst>
              <a:gd name="T0" fmla="*/ 1968 w 1968"/>
              <a:gd name="T1" fmla="*/ 0 h 1008"/>
              <a:gd name="T2" fmla="*/ 1968 w 1968"/>
              <a:gd name="T3" fmla="*/ 528 h 1008"/>
              <a:gd name="T4" fmla="*/ 0 w 1968"/>
              <a:gd name="T5" fmla="*/ 528 h 1008"/>
              <a:gd name="T6" fmla="*/ 0 w 1968"/>
              <a:gd name="T7" fmla="*/ 1008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8" h="1008">
                <a:moveTo>
                  <a:pt x="1968" y="0"/>
                </a:moveTo>
                <a:lnTo>
                  <a:pt x="1968" y="528"/>
                </a:lnTo>
                <a:lnTo>
                  <a:pt x="0" y="528"/>
                </a:lnTo>
                <a:lnTo>
                  <a:pt x="0" y="1008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0" name="Line 48"/>
          <p:cNvSpPr>
            <a:spLocks noChangeShapeType="1"/>
          </p:cNvSpPr>
          <p:nvPr/>
        </p:nvSpPr>
        <p:spPr bwMode="auto">
          <a:xfrm>
            <a:off x="5256213" y="3118366"/>
            <a:ext cx="1587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1" name="Line 49"/>
          <p:cNvSpPr>
            <a:spLocks noChangeShapeType="1"/>
          </p:cNvSpPr>
          <p:nvPr/>
        </p:nvSpPr>
        <p:spPr bwMode="auto">
          <a:xfrm>
            <a:off x="6094413" y="2280166"/>
            <a:ext cx="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2" name="Freeform 50"/>
          <p:cNvSpPr>
            <a:spLocks/>
          </p:cNvSpPr>
          <p:nvPr/>
        </p:nvSpPr>
        <p:spPr bwMode="auto">
          <a:xfrm>
            <a:off x="3046413" y="3270766"/>
            <a:ext cx="3048000" cy="609600"/>
          </a:xfrm>
          <a:custGeom>
            <a:avLst/>
            <a:gdLst>
              <a:gd name="T0" fmla="*/ 1920 w 1920"/>
              <a:gd name="T1" fmla="*/ 0 h 384"/>
              <a:gd name="T2" fmla="*/ 0 w 1920"/>
              <a:gd name="T3" fmla="*/ 0 h 384"/>
              <a:gd name="T4" fmla="*/ 0 w 1920"/>
              <a:gd name="T5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0" h="384">
                <a:moveTo>
                  <a:pt x="1920" y="0"/>
                </a:moveTo>
                <a:lnTo>
                  <a:pt x="0" y="0"/>
                </a:lnTo>
                <a:lnTo>
                  <a:pt x="0" y="38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3" name="Freeform 51"/>
          <p:cNvSpPr>
            <a:spLocks/>
          </p:cNvSpPr>
          <p:nvPr/>
        </p:nvSpPr>
        <p:spPr bwMode="auto">
          <a:xfrm>
            <a:off x="6070600" y="2802453"/>
            <a:ext cx="1752600" cy="533400"/>
          </a:xfrm>
          <a:custGeom>
            <a:avLst/>
            <a:gdLst>
              <a:gd name="T0" fmla="*/ 0 w 1008"/>
              <a:gd name="T1" fmla="*/ 0 h 144"/>
              <a:gd name="T2" fmla="*/ 1008 w 1008"/>
              <a:gd name="T3" fmla="*/ 0 h 144"/>
              <a:gd name="T4" fmla="*/ 1008 w 1008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8" h="144">
                <a:moveTo>
                  <a:pt x="0" y="0"/>
                </a:moveTo>
                <a:lnTo>
                  <a:pt x="1008" y="0"/>
                </a:lnTo>
                <a:lnTo>
                  <a:pt x="1008" y="144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4" name="Line 52"/>
          <p:cNvSpPr>
            <a:spLocks noChangeShapeType="1"/>
          </p:cNvSpPr>
          <p:nvPr/>
        </p:nvSpPr>
        <p:spPr bwMode="auto">
          <a:xfrm>
            <a:off x="581917" y="6002853"/>
            <a:ext cx="83105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5" name="Line 53"/>
          <p:cNvSpPr>
            <a:spLocks noChangeShapeType="1"/>
          </p:cNvSpPr>
          <p:nvPr/>
        </p:nvSpPr>
        <p:spPr bwMode="auto">
          <a:xfrm flipH="1">
            <a:off x="8001000" y="3640653"/>
            <a:ext cx="381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6" name="Freeform 54"/>
          <p:cNvSpPr>
            <a:spLocks/>
          </p:cNvSpPr>
          <p:nvPr/>
        </p:nvSpPr>
        <p:spPr bwMode="auto">
          <a:xfrm>
            <a:off x="7137400" y="1811853"/>
            <a:ext cx="1524000" cy="4191000"/>
          </a:xfrm>
          <a:custGeom>
            <a:avLst/>
            <a:gdLst>
              <a:gd name="T0" fmla="*/ 960 w 960"/>
              <a:gd name="T1" fmla="*/ 2448 h 2448"/>
              <a:gd name="T2" fmla="*/ 960 w 960"/>
              <a:gd name="T3" fmla="*/ 0 h 2448"/>
              <a:gd name="T4" fmla="*/ 0 w 960"/>
              <a:gd name="T5" fmla="*/ 0 h 2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0" h="2448">
                <a:moveTo>
                  <a:pt x="960" y="2448"/>
                </a:moveTo>
                <a:lnTo>
                  <a:pt x="960" y="0"/>
                </a:ln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7" name="Line 55"/>
          <p:cNvSpPr>
            <a:spLocks noChangeShapeType="1"/>
          </p:cNvSpPr>
          <p:nvPr/>
        </p:nvSpPr>
        <p:spPr bwMode="auto">
          <a:xfrm>
            <a:off x="889000" y="3412053"/>
            <a:ext cx="0" cy="2590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8" name="Line 56"/>
          <p:cNvSpPr>
            <a:spLocks noChangeShapeType="1"/>
          </p:cNvSpPr>
          <p:nvPr/>
        </p:nvSpPr>
        <p:spPr bwMode="auto">
          <a:xfrm>
            <a:off x="5842000" y="5317053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89" name="Line 57"/>
          <p:cNvSpPr>
            <a:spLocks noChangeShapeType="1"/>
          </p:cNvSpPr>
          <p:nvPr/>
        </p:nvSpPr>
        <p:spPr bwMode="auto">
          <a:xfrm>
            <a:off x="2565400" y="5317053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90" name="Line 58"/>
          <p:cNvSpPr>
            <a:spLocks noChangeShapeType="1"/>
          </p:cNvSpPr>
          <p:nvPr/>
        </p:nvSpPr>
        <p:spPr bwMode="auto">
          <a:xfrm>
            <a:off x="7823200" y="3945453"/>
            <a:ext cx="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91" name="Text Box 59"/>
          <p:cNvSpPr txBox="1">
            <a:spLocks noChangeArrowheads="1"/>
          </p:cNvSpPr>
          <p:nvPr/>
        </p:nvSpPr>
        <p:spPr bwMode="auto">
          <a:xfrm>
            <a:off x="152400" y="1200944"/>
            <a:ext cx="12228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+mn-lt"/>
              </a:rPr>
              <a:t>From Mem</a:t>
            </a:r>
          </a:p>
        </p:txBody>
      </p:sp>
      <p:sp>
        <p:nvSpPr>
          <p:cNvPr id="402492" name="Text Box 60"/>
          <p:cNvSpPr txBox="1">
            <a:spLocks noChangeArrowheads="1"/>
          </p:cNvSpPr>
          <p:nvPr/>
        </p:nvSpPr>
        <p:spPr bwMode="auto">
          <a:xfrm>
            <a:off x="4919663" y="1124744"/>
            <a:ext cx="18258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+mn-lt"/>
              </a:rPr>
              <a:t>FP Registers (FLR)</a:t>
            </a:r>
          </a:p>
        </p:txBody>
      </p:sp>
      <p:sp>
        <p:nvSpPr>
          <p:cNvPr id="402493" name="Text Box 61"/>
          <p:cNvSpPr txBox="1">
            <a:spLocks noChangeArrowheads="1"/>
          </p:cNvSpPr>
          <p:nvPr/>
        </p:nvSpPr>
        <p:spPr bwMode="auto">
          <a:xfrm>
            <a:off x="3594100" y="4510861"/>
            <a:ext cx="13442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0000CC"/>
                </a:solidFill>
                <a:latin typeface="+mn-lt"/>
              </a:rPr>
              <a:t>Reservation </a:t>
            </a:r>
          </a:p>
          <a:p>
            <a:pPr eaLnBrk="0" hangingPunct="0"/>
            <a:r>
              <a:rPr lang="en-US" sz="1800" dirty="0">
                <a:solidFill>
                  <a:srgbClr val="0000CC"/>
                </a:solidFill>
                <a:latin typeface="+mn-lt"/>
              </a:rPr>
              <a:t>Stations</a:t>
            </a:r>
          </a:p>
        </p:txBody>
      </p:sp>
      <p:sp>
        <p:nvSpPr>
          <p:cNvPr id="402494" name="Line 62"/>
          <p:cNvSpPr>
            <a:spLocks noChangeShapeType="1"/>
          </p:cNvSpPr>
          <p:nvPr/>
        </p:nvSpPr>
        <p:spPr bwMode="auto">
          <a:xfrm flipV="1">
            <a:off x="3327400" y="4478853"/>
            <a:ext cx="0" cy="1219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95" name="Line 63"/>
          <p:cNvSpPr>
            <a:spLocks noChangeShapeType="1"/>
          </p:cNvSpPr>
          <p:nvPr/>
        </p:nvSpPr>
        <p:spPr bwMode="auto">
          <a:xfrm flipV="1">
            <a:off x="3327400" y="4478853"/>
            <a:ext cx="0" cy="1524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96" name="Line 64"/>
          <p:cNvSpPr>
            <a:spLocks noChangeShapeType="1"/>
          </p:cNvSpPr>
          <p:nvPr/>
        </p:nvSpPr>
        <p:spPr bwMode="auto">
          <a:xfrm flipV="1">
            <a:off x="6680200" y="4402653"/>
            <a:ext cx="0" cy="1600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402497" name="Text Box 65"/>
          <p:cNvSpPr txBox="1">
            <a:spLocks noChangeArrowheads="1"/>
          </p:cNvSpPr>
          <p:nvPr/>
        </p:nvSpPr>
        <p:spPr bwMode="auto">
          <a:xfrm>
            <a:off x="3362458" y="5651956"/>
            <a:ext cx="2505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0000CC"/>
                </a:solidFill>
                <a:latin typeface="+mn-lt"/>
              </a:rPr>
              <a:t>Common Data Bus (CDB)</a:t>
            </a:r>
          </a:p>
        </p:txBody>
      </p:sp>
      <p:sp>
        <p:nvSpPr>
          <p:cNvPr id="402498" name="Text Box 66"/>
          <p:cNvSpPr txBox="1">
            <a:spLocks noChangeArrowheads="1"/>
          </p:cNvSpPr>
          <p:nvPr/>
        </p:nvSpPr>
        <p:spPr bwMode="auto">
          <a:xfrm>
            <a:off x="7275513" y="4553744"/>
            <a:ext cx="9480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+mn-lt"/>
              </a:rPr>
              <a:t>To Mem</a:t>
            </a:r>
          </a:p>
        </p:txBody>
      </p:sp>
      <p:sp>
        <p:nvSpPr>
          <p:cNvPr id="402499" name="Text Box 67"/>
          <p:cNvSpPr txBox="1">
            <a:spLocks noChangeArrowheads="1"/>
          </p:cNvSpPr>
          <p:nvPr/>
        </p:nvSpPr>
        <p:spPr bwMode="auto">
          <a:xfrm>
            <a:off x="1763688" y="1299562"/>
            <a:ext cx="138070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1800" b="0" dirty="0">
                <a:latin typeface="+mn-lt"/>
              </a:rPr>
              <a:t>FP operation stack (FLOS)</a:t>
            </a:r>
          </a:p>
        </p:txBody>
      </p:sp>
      <p:sp>
        <p:nvSpPr>
          <p:cNvPr id="402500" name="Text Box 68"/>
          <p:cNvSpPr txBox="1">
            <a:spLocks noChangeArrowheads="1"/>
          </p:cNvSpPr>
          <p:nvPr/>
        </p:nvSpPr>
        <p:spPr bwMode="auto">
          <a:xfrm>
            <a:off x="1475656" y="2309415"/>
            <a:ext cx="15636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1800" b="0" dirty="0">
                <a:latin typeface="+mn-lt"/>
              </a:rPr>
              <a:t>FP Load </a:t>
            </a:r>
            <a:r>
              <a:rPr lang="en-US" sz="1800" b="0" dirty="0" smtClean="0">
                <a:latin typeface="+mn-lt"/>
              </a:rPr>
              <a:t>Buffers (</a:t>
            </a:r>
            <a:r>
              <a:rPr lang="en-US" sz="1800" b="0" dirty="0">
                <a:latin typeface="+mn-lt"/>
              </a:rPr>
              <a:t>FLB)</a:t>
            </a:r>
          </a:p>
        </p:txBody>
      </p:sp>
      <p:sp>
        <p:nvSpPr>
          <p:cNvPr id="402501" name="Text Box 69"/>
          <p:cNvSpPr txBox="1">
            <a:spLocks noChangeArrowheads="1"/>
          </p:cNvSpPr>
          <p:nvPr/>
        </p:nvSpPr>
        <p:spPr bwMode="auto">
          <a:xfrm>
            <a:off x="7868163" y="2348880"/>
            <a:ext cx="116833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+mn-lt"/>
              </a:rPr>
              <a:t>Store Data</a:t>
            </a:r>
          </a:p>
          <a:p>
            <a:pPr eaLnBrk="0" hangingPunct="0"/>
            <a:r>
              <a:rPr lang="en-US" sz="1800" b="0" dirty="0">
                <a:latin typeface="+mn-lt"/>
              </a:rPr>
              <a:t>Buffers</a:t>
            </a:r>
          </a:p>
          <a:p>
            <a:pPr eaLnBrk="0" hangingPunct="0"/>
            <a:r>
              <a:rPr lang="en-US" sz="1800" b="0" dirty="0">
                <a:latin typeface="+mn-lt"/>
              </a:rPr>
              <a:t>(SDB)</a:t>
            </a:r>
          </a:p>
        </p:txBody>
      </p:sp>
      <p:sp>
        <p:nvSpPr>
          <p:cNvPr id="402502" name="Text Box 70"/>
          <p:cNvSpPr txBox="1">
            <a:spLocks noChangeArrowheads="1"/>
          </p:cNvSpPr>
          <p:nvPr/>
        </p:nvSpPr>
        <p:spPr bwMode="auto">
          <a:xfrm>
            <a:off x="239713" y="2088313"/>
            <a:ext cx="288862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6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5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4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3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2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 dirty="0">
                <a:solidFill>
                  <a:srgbClr val="0000FF"/>
                </a:solidFill>
                <a:latin typeface="+mn-lt"/>
              </a:rPr>
              <a:t>1</a:t>
            </a:r>
          </a:p>
        </p:txBody>
      </p:sp>
      <p:sp>
        <p:nvSpPr>
          <p:cNvPr id="402503" name="AutoShape 71"/>
          <p:cNvSpPr>
            <a:spLocks noChangeArrowheads="1"/>
          </p:cNvSpPr>
          <p:nvPr/>
        </p:nvSpPr>
        <p:spPr bwMode="auto">
          <a:xfrm>
            <a:off x="1765300" y="4996378"/>
            <a:ext cx="1522413" cy="51435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1800" b="0" dirty="0">
                <a:latin typeface="+mn-lt"/>
              </a:rPr>
              <a:t>FP Adder</a:t>
            </a:r>
          </a:p>
        </p:txBody>
      </p:sp>
      <p:sp>
        <p:nvSpPr>
          <p:cNvPr id="402505" name="AutoShape 73"/>
          <p:cNvSpPr>
            <a:spLocks noChangeArrowheads="1"/>
          </p:cNvSpPr>
          <p:nvPr/>
        </p:nvSpPr>
        <p:spPr bwMode="auto">
          <a:xfrm>
            <a:off x="4965700" y="4996378"/>
            <a:ext cx="1522413" cy="51435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 type="none" w="lg" len="lg"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sz="1800" b="0">
                <a:latin typeface="+mn-lt"/>
              </a:rPr>
              <a:t>FP Mult/Div</a:t>
            </a:r>
          </a:p>
        </p:txBody>
      </p:sp>
      <p:sp>
        <p:nvSpPr>
          <p:cNvPr id="402506" name="Text Box 74"/>
          <p:cNvSpPr txBox="1">
            <a:spLocks noChangeArrowheads="1"/>
          </p:cNvSpPr>
          <p:nvPr/>
        </p:nvSpPr>
        <p:spPr bwMode="auto">
          <a:xfrm>
            <a:off x="1219200" y="3808982"/>
            <a:ext cx="288862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solidFill>
                  <a:srgbClr val="0000FF"/>
                </a:solidFill>
                <a:latin typeface="+mn-lt"/>
              </a:rPr>
              <a:t>3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solidFill>
                  <a:srgbClr val="0000FF"/>
                </a:solidFill>
                <a:latin typeface="+mn-lt"/>
              </a:rPr>
              <a:t>2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solidFill>
                  <a:srgbClr val="0000FF"/>
                </a:solidFill>
                <a:latin typeface="+mn-lt"/>
              </a:rPr>
              <a:t>1</a:t>
            </a:r>
          </a:p>
        </p:txBody>
      </p:sp>
      <p:sp>
        <p:nvSpPr>
          <p:cNvPr id="402507" name="Text Box 75"/>
          <p:cNvSpPr txBox="1">
            <a:spLocks noChangeArrowheads="1"/>
          </p:cNvSpPr>
          <p:nvPr/>
        </p:nvSpPr>
        <p:spPr bwMode="auto">
          <a:xfrm>
            <a:off x="4355976" y="3933056"/>
            <a:ext cx="28886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solidFill>
                  <a:srgbClr val="0000FF"/>
                </a:solidFill>
                <a:latin typeface="+mn-lt"/>
              </a:rPr>
              <a:t>2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solidFill>
                  <a:srgbClr val="0000FF"/>
                </a:solidFill>
                <a:latin typeface="+mn-lt"/>
              </a:rPr>
              <a:t>1</a:t>
            </a:r>
          </a:p>
        </p:txBody>
      </p:sp>
      <p:grpSp>
        <p:nvGrpSpPr>
          <p:cNvPr id="402512" name="Group 80"/>
          <p:cNvGrpSpPr>
            <a:grpSpLocks/>
          </p:cNvGrpSpPr>
          <p:nvPr/>
        </p:nvGrpSpPr>
        <p:grpSpPr bwMode="auto">
          <a:xfrm>
            <a:off x="5257800" y="1440378"/>
            <a:ext cx="1752600" cy="812800"/>
            <a:chOff x="3456" y="1200"/>
            <a:chExt cx="1392" cy="512"/>
          </a:xfrm>
        </p:grpSpPr>
        <p:sp>
          <p:nvSpPr>
            <p:cNvPr id="402513" name="Rectangle 81"/>
            <p:cNvSpPr>
              <a:spLocks noChangeArrowheads="1"/>
            </p:cNvSpPr>
            <p:nvPr/>
          </p:nvSpPr>
          <p:spPr bwMode="auto">
            <a:xfrm>
              <a:off x="3456" y="1200"/>
              <a:ext cx="1392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14" name="Rectangle 82"/>
            <p:cNvSpPr>
              <a:spLocks noChangeArrowheads="1"/>
            </p:cNvSpPr>
            <p:nvPr/>
          </p:nvSpPr>
          <p:spPr bwMode="auto">
            <a:xfrm>
              <a:off x="3456" y="1328"/>
              <a:ext cx="1392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15" name="Rectangle 83"/>
            <p:cNvSpPr>
              <a:spLocks noChangeArrowheads="1"/>
            </p:cNvSpPr>
            <p:nvPr/>
          </p:nvSpPr>
          <p:spPr bwMode="auto">
            <a:xfrm>
              <a:off x="3456" y="1456"/>
              <a:ext cx="1392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16" name="Rectangle 84"/>
            <p:cNvSpPr>
              <a:spLocks noChangeArrowheads="1"/>
            </p:cNvSpPr>
            <p:nvPr/>
          </p:nvSpPr>
          <p:spPr bwMode="auto">
            <a:xfrm>
              <a:off x="3456" y="1584"/>
              <a:ext cx="1392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517" name="Group 85"/>
          <p:cNvGrpSpPr>
            <a:grpSpLocks/>
          </p:cNvGrpSpPr>
          <p:nvPr/>
        </p:nvGrpSpPr>
        <p:grpSpPr bwMode="auto">
          <a:xfrm>
            <a:off x="7493000" y="3334266"/>
            <a:ext cx="914400" cy="609600"/>
            <a:chOff x="3888" y="2064"/>
            <a:chExt cx="576" cy="384"/>
          </a:xfrm>
        </p:grpSpPr>
        <p:sp>
          <p:nvSpPr>
            <p:cNvPr id="402518" name="Rectangle 86"/>
            <p:cNvSpPr>
              <a:spLocks noChangeArrowheads="1"/>
            </p:cNvSpPr>
            <p:nvPr/>
          </p:nvSpPr>
          <p:spPr bwMode="auto">
            <a:xfrm>
              <a:off x="3888" y="2064"/>
              <a:ext cx="576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19" name="Rectangle 87"/>
            <p:cNvSpPr>
              <a:spLocks noChangeArrowheads="1"/>
            </p:cNvSpPr>
            <p:nvPr/>
          </p:nvSpPr>
          <p:spPr bwMode="auto">
            <a:xfrm>
              <a:off x="3888" y="2192"/>
              <a:ext cx="576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0" name="Rectangle 88"/>
            <p:cNvSpPr>
              <a:spLocks noChangeArrowheads="1"/>
            </p:cNvSpPr>
            <p:nvPr/>
          </p:nvSpPr>
          <p:spPr bwMode="auto">
            <a:xfrm>
              <a:off x="3888" y="2320"/>
              <a:ext cx="576" cy="12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02521" name="Group 89"/>
          <p:cNvGrpSpPr>
            <a:grpSpLocks/>
          </p:cNvGrpSpPr>
          <p:nvPr/>
        </p:nvGrpSpPr>
        <p:grpSpPr bwMode="auto">
          <a:xfrm>
            <a:off x="508000" y="2202378"/>
            <a:ext cx="330200" cy="1193800"/>
            <a:chOff x="320" y="1512"/>
            <a:chExt cx="168" cy="752"/>
          </a:xfrm>
        </p:grpSpPr>
        <p:sp>
          <p:nvSpPr>
            <p:cNvPr id="402522" name="Rectangle 90"/>
            <p:cNvSpPr>
              <a:spLocks noChangeArrowheads="1"/>
            </p:cNvSpPr>
            <p:nvPr/>
          </p:nvSpPr>
          <p:spPr bwMode="auto">
            <a:xfrm>
              <a:off x="320" y="1512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3" name="Rectangle 91"/>
            <p:cNvSpPr>
              <a:spLocks noChangeArrowheads="1"/>
            </p:cNvSpPr>
            <p:nvPr/>
          </p:nvSpPr>
          <p:spPr bwMode="auto">
            <a:xfrm>
              <a:off x="320" y="1640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4" name="Rectangle 92"/>
            <p:cNvSpPr>
              <a:spLocks noChangeArrowheads="1"/>
            </p:cNvSpPr>
            <p:nvPr/>
          </p:nvSpPr>
          <p:spPr bwMode="auto">
            <a:xfrm>
              <a:off x="320" y="1768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5" name="Rectangle 93"/>
            <p:cNvSpPr>
              <a:spLocks noChangeArrowheads="1"/>
            </p:cNvSpPr>
            <p:nvPr/>
          </p:nvSpPr>
          <p:spPr bwMode="auto">
            <a:xfrm>
              <a:off x="320" y="1896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6" name="Rectangle 94"/>
            <p:cNvSpPr>
              <a:spLocks noChangeArrowheads="1"/>
            </p:cNvSpPr>
            <p:nvPr/>
          </p:nvSpPr>
          <p:spPr bwMode="auto">
            <a:xfrm>
              <a:off x="320" y="2008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02527" name="Rectangle 95"/>
            <p:cNvSpPr>
              <a:spLocks noChangeArrowheads="1"/>
            </p:cNvSpPr>
            <p:nvPr/>
          </p:nvSpPr>
          <p:spPr bwMode="auto">
            <a:xfrm>
              <a:off x="320" y="2136"/>
              <a:ext cx="168" cy="128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402528" name="Line 96"/>
          <p:cNvSpPr>
            <a:spLocks noChangeShapeType="1"/>
          </p:cNvSpPr>
          <p:nvPr/>
        </p:nvSpPr>
        <p:spPr bwMode="auto">
          <a:xfrm flipH="1" flipV="1">
            <a:off x="8382000" y="3624778"/>
            <a:ext cx="279400" cy="158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2" name="橢圓 1"/>
          <p:cNvSpPr/>
          <p:nvPr/>
        </p:nvSpPr>
        <p:spPr bwMode="auto">
          <a:xfrm>
            <a:off x="4355976" y="1124744"/>
            <a:ext cx="2919537" cy="1474509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876256" y="1124744"/>
            <a:ext cx="22107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  <a:latin typeface="+mn-lt"/>
              </a:rPr>
              <a:t>a</a:t>
            </a:r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rchitecture visible</a:t>
            </a:r>
            <a:endParaRPr lang="zh-TW" altLang="en-US" sz="20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7688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3 </a:t>
            </a:r>
            <a:r>
              <a:rPr lang="en-US" altLang="zh-TW" smtClean="0"/>
              <a:t>Stages of Tomasulo Algorithm</a:t>
            </a:r>
            <a:endParaRPr lang="en-US" altLang="zh-TW"/>
          </a:p>
        </p:txBody>
      </p:sp>
      <p:sp>
        <p:nvSpPr>
          <p:cNvPr id="9185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Issue: get an instruction from instruction queue</a:t>
            </a:r>
          </a:p>
          <a:p>
            <a:pPr lvl="1"/>
            <a:r>
              <a:rPr lang="en-US" altLang="zh-TW" dirty="0" smtClean="0"/>
              <a:t>Issue if there is an empty RS</a:t>
            </a:r>
          </a:p>
          <a:p>
            <a:pPr lvl="1"/>
            <a:r>
              <a:rPr lang="en-US" altLang="zh-TW" dirty="0" smtClean="0"/>
              <a:t>Send operands to RS if in registers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register renaming, structural hazard detect</a:t>
            </a:r>
          </a:p>
          <a:p>
            <a:r>
              <a:rPr lang="en-US" altLang="zh-TW" dirty="0" smtClean="0"/>
              <a:t>Execute:</a:t>
            </a:r>
          </a:p>
          <a:p>
            <a:pPr lvl="1"/>
            <a:r>
              <a:rPr lang="en-US" altLang="zh-TW" dirty="0" smtClean="0"/>
              <a:t>If operands unavailable, monitor CDB (common data bus)</a:t>
            </a:r>
          </a:p>
          <a:p>
            <a:pPr lvl="1"/>
            <a:r>
              <a:rPr lang="en-US" altLang="zh-TW" dirty="0" smtClean="0"/>
              <a:t>else, place operand into RS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</a:t>
            </a:r>
            <a:r>
              <a:rPr lang="en-US" altLang="zh-TW" u="sng" dirty="0" smtClean="0"/>
              <a:t>internal forwarding</a:t>
            </a:r>
          </a:p>
          <a:p>
            <a:pPr lvl="1"/>
            <a:r>
              <a:rPr lang="en-US" altLang="zh-TW" dirty="0"/>
              <a:t>When all operands are ready, </a:t>
            </a:r>
            <a:r>
              <a:rPr lang="en-US" altLang="zh-TW" dirty="0" smtClean="0"/>
              <a:t>execute the </a:t>
            </a:r>
            <a:r>
              <a:rPr lang="en-US" altLang="zh-TW" dirty="0"/>
              <a:t>instruction</a:t>
            </a:r>
          </a:p>
          <a:p>
            <a:pPr lvl="1"/>
            <a:r>
              <a:rPr lang="en-US" altLang="zh-TW" dirty="0"/>
              <a:t>Loads and store maintained in program order through effective address</a:t>
            </a:r>
          </a:p>
          <a:p>
            <a:pPr lvl="1"/>
            <a:r>
              <a:rPr lang="en-US" altLang="zh-TW" dirty="0"/>
              <a:t>No instruction allowed </a:t>
            </a:r>
            <a:r>
              <a:rPr lang="en-US" altLang="zh-TW" dirty="0" smtClean="0"/>
              <a:t>to execute </a:t>
            </a:r>
            <a:r>
              <a:rPr lang="en-US" altLang="zh-TW" dirty="0"/>
              <a:t>until all branches that proceed it in program order have completed</a:t>
            </a:r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4871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3 </a:t>
            </a:r>
            <a:r>
              <a:rPr lang="en-US" altLang="zh-TW" smtClean="0"/>
              <a:t>Stages of Tomasulo Algorithm</a:t>
            </a:r>
            <a:endParaRPr lang="en-US" altLang="zh-TW"/>
          </a:p>
        </p:txBody>
      </p:sp>
      <p:sp>
        <p:nvSpPr>
          <p:cNvPr id="9185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Write result:</a:t>
            </a:r>
          </a:p>
          <a:p>
            <a:pPr lvl="1"/>
            <a:r>
              <a:rPr lang="en-US" altLang="zh-TW" dirty="0" smtClean="0"/>
              <a:t>Write result on CDB, then to register (change machine state)</a:t>
            </a:r>
          </a:p>
          <a:p>
            <a:pPr lvl="2"/>
            <a:r>
              <a:rPr lang="en-US" altLang="zh-TW" dirty="0" smtClean="0"/>
              <a:t>No checking for WAW and WAR (eliminated with renaming);  no need for dependent instructions to wait at register file (they wait at RS via internal forward through CDB)</a:t>
            </a:r>
          </a:p>
          <a:p>
            <a:pPr lvl="1"/>
            <a:r>
              <a:rPr lang="en-US" altLang="zh-TW" dirty="0" smtClean="0"/>
              <a:t>Load/store is treated as a functional unit</a:t>
            </a:r>
          </a:p>
          <a:p>
            <a:pPr lvl="2"/>
            <a:r>
              <a:rPr lang="en-US" altLang="zh-TW" dirty="0"/>
              <a:t>Stores must wait until address and value are received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7658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Structure of Reservation Stations</a:t>
            </a:r>
            <a:endParaRPr lang="en-US" altLang="zh-TW"/>
          </a:p>
        </p:txBody>
      </p:sp>
      <p:sp>
        <p:nvSpPr>
          <p:cNvPr id="91955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Each reservation station has 6 fields:</a:t>
            </a:r>
          </a:p>
          <a:p>
            <a:pPr lvl="1"/>
            <a:r>
              <a:rPr lang="en-US" altLang="zh-TW" dirty="0" smtClean="0"/>
              <a:t>Op: the operation to perform in the unit</a:t>
            </a:r>
          </a:p>
          <a:p>
            <a:pPr lvl="1"/>
            <a:r>
              <a:rPr lang="en-US" altLang="zh-TW" dirty="0" err="1" smtClean="0"/>
              <a:t>Vj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Vk</a:t>
            </a:r>
            <a:r>
              <a:rPr lang="en-US" altLang="zh-TW" dirty="0" smtClean="0"/>
              <a:t>: value of the source operands</a:t>
            </a:r>
          </a:p>
          <a:p>
            <a:pPr lvl="1"/>
            <a:r>
              <a:rPr lang="en-US" altLang="zh-TW" dirty="0" err="1" smtClean="0"/>
              <a:t>Qj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Qk</a:t>
            </a:r>
            <a:r>
              <a:rPr lang="en-US" altLang="zh-TW" dirty="0" smtClean="0"/>
              <a:t>: tag of the RS to produce source operands</a:t>
            </a:r>
          </a:p>
          <a:p>
            <a:pPr lvl="1"/>
            <a:r>
              <a:rPr lang="en-US" altLang="zh-TW" dirty="0" smtClean="0"/>
              <a:t>Busy: the RS and associated FU being busy</a:t>
            </a:r>
          </a:p>
          <a:p>
            <a:r>
              <a:rPr lang="en-US" altLang="zh-TW" dirty="0" smtClean="0"/>
              <a:t>Each register and store buffer has one field:</a:t>
            </a:r>
          </a:p>
          <a:p>
            <a:pPr lvl="1"/>
            <a:r>
              <a:rPr lang="en-US" altLang="zh-TW" dirty="0" smtClean="0"/>
              <a:t>Qi: tag of the RS containing the operation that will write to it; blank meaning register value available</a:t>
            </a:r>
          </a:p>
          <a:p>
            <a:r>
              <a:rPr lang="en-US" altLang="zh-TW" dirty="0" smtClean="0"/>
              <a:t>Load and store buffers each require a busy field</a:t>
            </a:r>
          </a:p>
          <a:p>
            <a:r>
              <a:rPr lang="en-US" altLang="zh-TW" dirty="0" smtClean="0"/>
              <a:t>Store buffer also has a field V, which holds the value to be stored to the memory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8082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6"/>
          <p:cNvSpPr>
            <a:spLocks noGrp="1" noChangeArrowheads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BBEB30-BC96-42D1-90AF-77B4A202FEA1}" type="slidenum">
              <a:rPr lang="zh-TW" altLang="en-US" smtClean="0">
                <a:latin typeface="Arial" charset="0"/>
                <a:ea typeface="新細明體" charset="-120"/>
              </a:rPr>
              <a:pPr/>
              <a:t>1</a:t>
            </a:fld>
            <a:endParaRPr lang="zh-TW" altLang="zh-TW" smtClean="0">
              <a:latin typeface="Arial" charset="0"/>
              <a:ea typeface="新細明體" charset="-120"/>
            </a:endParaRPr>
          </a:p>
        </p:txBody>
      </p:sp>
      <p:sp>
        <p:nvSpPr>
          <p:cNvPr id="19458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>
              <a:spcBef>
                <a:spcPct val="50000"/>
              </a:spcBef>
            </a:pPr>
            <a:fld id="{D984DC21-E722-4ED1-8BC8-BAEC1D24377F}" type="slidenum">
              <a:rPr kumimoji="0" lang="zh-TW" altLang="en-US" sz="1400">
                <a:solidFill>
                  <a:schemeClr val="bg1"/>
                </a:solidFill>
                <a:latin typeface="Arial" charset="0"/>
              </a:rPr>
              <a:pPr algn="r" eaLnBrk="0" hangingPunct="0">
                <a:spcBef>
                  <a:spcPct val="50000"/>
                </a:spcBef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TW" smtClean="0"/>
              <a:t>About This Lecture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zh-TW" dirty="0" smtClean="0"/>
              <a:t>Goal:</a:t>
            </a:r>
          </a:p>
          <a:p>
            <a:pPr lvl="1"/>
            <a:r>
              <a:rPr lang="en-US" altLang="zh-TW" dirty="0" smtClean="0"/>
              <a:t>To understand the basic concepts of dynamic scheduling and the </a:t>
            </a:r>
            <a:r>
              <a:rPr lang="en-US" altLang="zh-TW" dirty="0" err="1" smtClean="0"/>
              <a:t>Tomasulo</a:t>
            </a:r>
            <a:r>
              <a:rPr lang="zh-TW" altLang="en-US" dirty="0" smtClean="0"/>
              <a:t> </a:t>
            </a:r>
            <a:r>
              <a:rPr lang="en-US" altLang="zh-TW" dirty="0" smtClean="0"/>
              <a:t>algorithm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Outline:</a:t>
            </a:r>
          </a:p>
          <a:p>
            <a:pPr lvl="1"/>
            <a:r>
              <a:rPr lang="en-US" altLang="zh-TW" dirty="0"/>
              <a:t>Overcoming data hazards with dynamic scheduling </a:t>
            </a:r>
            <a:br>
              <a:rPr lang="en-US" altLang="zh-TW" dirty="0"/>
            </a:br>
            <a:r>
              <a:rPr lang="en-US" altLang="zh-TW" dirty="0"/>
              <a:t>(Sec. 3.4)</a:t>
            </a:r>
          </a:p>
          <a:p>
            <a:pPr lvl="1"/>
            <a:r>
              <a:rPr lang="en-US" altLang="zh-TW" dirty="0"/>
              <a:t>Dynamic scheduling: examples and algorithm (Sec. 3.5)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dirty="0" err="1" smtClean="0">
                <a:ea typeface="新細明體" panose="02020500000000000000" pitchFamily="18" charset="-120"/>
              </a:rPr>
              <a:t>Tomasulo</a:t>
            </a:r>
            <a:r>
              <a:rPr lang="en-US" altLang="zh-TW" dirty="0" smtClean="0">
                <a:ea typeface="新細明體" panose="02020500000000000000" pitchFamily="18" charset="-120"/>
              </a:rPr>
              <a:t> Algorithm Loop Example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90487" rIns="90487"/>
          <a:lstStyle/>
          <a:p>
            <a:pPr>
              <a:buFontTx/>
              <a:buNone/>
            </a:pPr>
            <a:r>
              <a:rPr lang="en-US" altLang="zh-TW" sz="2400" dirty="0" smtClean="0">
                <a:ea typeface="新細明體" panose="02020500000000000000" pitchFamily="18" charset="-120"/>
              </a:rPr>
              <a:t>Loop:	LD	 F0	0	R1</a:t>
            </a:r>
          </a:p>
          <a:p>
            <a:pPr>
              <a:buFontTx/>
              <a:buNone/>
            </a:pPr>
            <a:r>
              <a:rPr lang="en-US" altLang="zh-TW" sz="2400" dirty="0" smtClean="0">
                <a:ea typeface="新細明體" panose="02020500000000000000" pitchFamily="18" charset="-120"/>
              </a:rPr>
              <a:t> 		MULTD	 F4	F0	F2</a:t>
            </a:r>
          </a:p>
          <a:p>
            <a:pPr>
              <a:buFontTx/>
              <a:buNone/>
            </a:pPr>
            <a:r>
              <a:rPr lang="en-US" altLang="zh-TW" sz="2400" dirty="0" smtClean="0">
                <a:ea typeface="新細明體" panose="02020500000000000000" pitchFamily="18" charset="-120"/>
              </a:rPr>
              <a:t> 		SD	 F4	0	R1</a:t>
            </a:r>
          </a:p>
          <a:p>
            <a:pPr>
              <a:buFontTx/>
              <a:buNone/>
            </a:pPr>
            <a:r>
              <a:rPr lang="en-US" altLang="zh-TW" sz="2400" dirty="0" smtClean="0">
                <a:ea typeface="新細明體" panose="02020500000000000000" pitchFamily="18" charset="-120"/>
              </a:rPr>
              <a:t> 		SUBI	 R1	R1	#8</a:t>
            </a:r>
          </a:p>
          <a:p>
            <a:pPr>
              <a:buFontTx/>
              <a:buNone/>
            </a:pPr>
            <a:r>
              <a:rPr lang="en-US" altLang="zh-TW" sz="2400" dirty="0" smtClean="0">
                <a:ea typeface="新細明體" panose="02020500000000000000" pitchFamily="18" charset="-120"/>
              </a:rPr>
              <a:t> 		BNEZ	 R1	Loop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Assume multiply takes 4 cycles</a:t>
            </a:r>
          </a:p>
          <a:p>
            <a:r>
              <a:rPr lang="en-US" altLang="zh-TW" sz="2400" dirty="0" smtClean="0">
                <a:ea typeface="新細明體" panose="02020500000000000000" pitchFamily="18" charset="-120"/>
              </a:rPr>
              <a:t>Assume 1</a:t>
            </a:r>
            <a:r>
              <a:rPr lang="en-US" altLang="zh-TW" sz="2400" baseline="30000" dirty="0" smtClean="0">
                <a:ea typeface="新細明體" panose="02020500000000000000" pitchFamily="18" charset="-120"/>
              </a:rPr>
              <a:t>st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 load takes 8 cycles (cache miss?), 2</a:t>
            </a:r>
            <a:r>
              <a:rPr lang="en-US" altLang="zh-TW" sz="2400" baseline="30000" dirty="0" smtClean="0">
                <a:ea typeface="新細明體" panose="02020500000000000000" pitchFamily="18" charset="-120"/>
              </a:rPr>
              <a:t>nd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 load 4 cycles</a:t>
            </a:r>
          </a:p>
          <a:p>
            <a:r>
              <a:rPr lang="en-US" altLang="zh-TW" sz="2400" dirty="0">
                <a:ea typeface="新細明體" panose="02020500000000000000" pitchFamily="18" charset="-120"/>
              </a:rPr>
              <a:t>Assume branches are </a:t>
            </a:r>
            <a:r>
              <a:rPr lang="en-US" altLang="zh-TW" sz="2400" dirty="0" smtClean="0">
                <a:ea typeface="新細明體" panose="02020500000000000000" pitchFamily="18" charset="-120"/>
              </a:rPr>
              <a:t>taken</a:t>
            </a:r>
          </a:p>
          <a:p>
            <a:pPr lvl="1"/>
            <a:r>
              <a:rPr lang="en-US" altLang="zh-TW" sz="2000" dirty="0" smtClean="0">
                <a:ea typeface="新細明體" panose="02020500000000000000" pitchFamily="18" charset="-120"/>
                <a:sym typeface="Wingdings"/>
              </a:rPr>
              <a:t>More WAW and WAR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 across iterations</a:t>
            </a:r>
          </a:p>
          <a:p>
            <a:r>
              <a:rPr lang="en-US" altLang="zh-TW" sz="2400" dirty="0" smtClean="0"/>
              <a:t>Need </a:t>
            </a:r>
            <a:r>
              <a:rPr lang="en-US" altLang="zh-TW" sz="2400" dirty="0"/>
              <a:t>dynamic memory disambiguation 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en-US" altLang="zh-TW" sz="2400" dirty="0" smtClean="0"/>
              <a:t>to </a:t>
            </a:r>
            <a:r>
              <a:rPr lang="en-US" altLang="zh-TW" sz="2400" dirty="0"/>
              <a:t>reorder </a:t>
            </a:r>
            <a:r>
              <a:rPr lang="en-US" altLang="zh-TW" sz="2400" dirty="0" smtClean="0"/>
              <a:t>load/store</a:t>
            </a:r>
            <a:endParaRPr lang="en-US" altLang="zh-TW" sz="2400" dirty="0"/>
          </a:p>
          <a:p>
            <a:pPr lvl="1"/>
            <a:r>
              <a:rPr lang="en-US" altLang="zh-TW" sz="2000" dirty="0" smtClean="0"/>
              <a:t>Check addresses </a:t>
            </a:r>
            <a:r>
              <a:rPr lang="en-US" altLang="zh-TW" sz="2000" dirty="0"/>
              <a:t>in </a:t>
            </a:r>
            <a:r>
              <a:rPr lang="en-US" altLang="zh-TW" sz="2000" dirty="0" smtClean="0"/>
              <a:t>store </a:t>
            </a:r>
            <a:r>
              <a:rPr lang="en-US" altLang="zh-TW" sz="2000" dirty="0"/>
              <a:t>buffer </a:t>
            </a:r>
            <a:r>
              <a:rPr lang="en-US" altLang="zh-TW" sz="2000" dirty="0" smtClean="0"/>
              <a:t>to detect</a:t>
            </a:r>
            <a:br>
              <a:rPr lang="en-US" altLang="zh-TW" sz="2000" dirty="0" smtClean="0"/>
            </a:br>
            <a:r>
              <a:rPr lang="en-US" altLang="zh-TW" sz="2000" dirty="0" smtClean="0"/>
              <a:t>dependences through memory</a:t>
            </a:r>
            <a:endParaRPr lang="zh-TW" altLang="en-US" sz="2000" dirty="0"/>
          </a:p>
          <a:p>
            <a:endParaRPr lang="en-US" altLang="zh-TW" sz="2400" dirty="0" smtClean="0">
              <a:ea typeface="新細明體" panose="02020500000000000000" pitchFamily="18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5292080" y="1120676"/>
            <a:ext cx="362150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u="sng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p. 179 of textbook (5/e</a:t>
            </a:r>
            <a:r>
              <a:rPr lang="en-US" altLang="zh-TW" u="sng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):</a:t>
            </a:r>
            <a:endParaRPr lang="en-US" altLang="zh-TW" i="1" u="sng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  <a:p>
            <a:r>
              <a:rPr lang="en-US" altLang="zh-TW" i="1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Loop: L.D           F0, 0(R1)</a:t>
            </a:r>
          </a:p>
          <a:p>
            <a:r>
              <a:rPr lang="en-US" altLang="zh-TW" i="1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         MUL.D      F4, F0, F2</a:t>
            </a:r>
          </a:p>
          <a:p>
            <a:r>
              <a:rPr lang="en-US" altLang="zh-TW" i="1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         S.D           F4, 0(R1)</a:t>
            </a:r>
          </a:p>
          <a:p>
            <a:r>
              <a:rPr lang="en-US" altLang="zh-TW" i="1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         DADDIU   R1, R1, -8</a:t>
            </a:r>
          </a:p>
          <a:p>
            <a:r>
              <a:rPr lang="en-US" altLang="zh-TW" i="1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         BNE          R1, R2, Loop</a:t>
            </a:r>
          </a:p>
        </p:txBody>
      </p:sp>
      <p:grpSp>
        <p:nvGrpSpPr>
          <p:cNvPr id="10" name="群組 9"/>
          <p:cNvGrpSpPr/>
          <p:nvPr/>
        </p:nvGrpSpPr>
        <p:grpSpPr>
          <a:xfrm>
            <a:off x="6084168" y="3933056"/>
            <a:ext cx="2420856" cy="2308324"/>
            <a:chOff x="6084168" y="3933056"/>
            <a:chExt cx="2420856" cy="2308324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6084168" y="3933056"/>
              <a:ext cx="2420856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dirty="0" smtClean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LD          F0</a:t>
              </a:r>
              <a:r>
                <a:rPr lang="en-US" altLang="zh-TW" dirty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, 0(R1)</a:t>
              </a:r>
            </a:p>
            <a:p>
              <a:r>
                <a:rPr lang="en-US" altLang="zh-TW" dirty="0" smtClean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MULD    </a:t>
              </a:r>
              <a:r>
                <a:rPr lang="en-US" altLang="zh-TW" dirty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F4, F0, F2</a:t>
              </a:r>
            </a:p>
            <a:p>
              <a:r>
                <a:rPr lang="en-US" altLang="zh-TW" dirty="0" smtClean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SD           </a:t>
              </a:r>
              <a:r>
                <a:rPr lang="en-US" altLang="zh-TW" dirty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F4, 0(R1</a:t>
              </a:r>
              <a:r>
                <a:rPr lang="en-US" altLang="zh-TW" dirty="0" smtClean="0">
                  <a:solidFill>
                    <a:srgbClr val="339933"/>
                  </a:solidFill>
                  <a:latin typeface="+mn-lt"/>
                  <a:ea typeface="新細明體" panose="02020500000000000000" pitchFamily="18" charset="-120"/>
                </a:rPr>
                <a:t>)</a:t>
              </a:r>
            </a:p>
            <a:p>
              <a:r>
                <a:rPr lang="en-US" altLang="zh-TW" dirty="0">
                  <a:solidFill>
                    <a:srgbClr val="C00000"/>
                  </a:solidFill>
                  <a:latin typeface="+mn-lt"/>
                  <a:ea typeface="新細明體" panose="02020500000000000000" pitchFamily="18" charset="-120"/>
                </a:rPr>
                <a:t>LD          F0, 0(R1)</a:t>
              </a:r>
            </a:p>
            <a:p>
              <a:r>
                <a:rPr lang="en-US" altLang="zh-TW" dirty="0">
                  <a:solidFill>
                    <a:srgbClr val="C00000"/>
                  </a:solidFill>
                  <a:latin typeface="+mn-lt"/>
                  <a:ea typeface="新細明體" panose="02020500000000000000" pitchFamily="18" charset="-120"/>
                </a:rPr>
                <a:t>MULD    F4, F0, F2</a:t>
              </a:r>
            </a:p>
            <a:p>
              <a:r>
                <a:rPr lang="en-US" altLang="zh-TW" dirty="0">
                  <a:solidFill>
                    <a:srgbClr val="C00000"/>
                  </a:solidFill>
                  <a:latin typeface="+mn-lt"/>
                  <a:ea typeface="新細明體" panose="02020500000000000000" pitchFamily="18" charset="-120"/>
                </a:rPr>
                <a:t>SD           F4, 0(R1</a:t>
              </a:r>
              <a:r>
                <a:rPr lang="en-US" altLang="zh-TW" dirty="0" smtClean="0">
                  <a:solidFill>
                    <a:srgbClr val="C00000"/>
                  </a:solidFill>
                  <a:latin typeface="+mn-lt"/>
                  <a:ea typeface="新細明體" panose="02020500000000000000" pitchFamily="18" charset="-120"/>
                </a:rPr>
                <a:t>)</a:t>
              </a:r>
              <a:endParaRPr lang="en-US" altLang="zh-TW" dirty="0">
                <a:solidFill>
                  <a:srgbClr val="C0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cxnSp>
          <p:nvCxnSpPr>
            <p:cNvPr id="3" name="直線單箭頭接點 2"/>
            <p:cNvCxnSpPr/>
            <p:nvPr/>
          </p:nvCxnSpPr>
          <p:spPr bwMode="auto">
            <a:xfrm>
              <a:off x="7452320" y="4293096"/>
              <a:ext cx="231180" cy="14401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直線單箭頭接點 6"/>
            <p:cNvCxnSpPr/>
            <p:nvPr/>
          </p:nvCxnSpPr>
          <p:spPr bwMode="auto">
            <a:xfrm>
              <a:off x="7380312" y="4581128"/>
              <a:ext cx="0" cy="21602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9" name="弧形 8"/>
          <p:cNvSpPr/>
          <p:nvPr/>
        </p:nvSpPr>
        <p:spPr bwMode="auto">
          <a:xfrm rot="16200000" flipH="1">
            <a:off x="6583831" y="4309357"/>
            <a:ext cx="1116124" cy="764870"/>
          </a:xfrm>
          <a:prstGeom prst="arc">
            <a:avLst>
              <a:gd name="adj1" fmla="val 10811236"/>
              <a:gd name="adj2" fmla="val 0"/>
            </a:avLst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3" name="弧形 12"/>
          <p:cNvSpPr/>
          <p:nvPr/>
        </p:nvSpPr>
        <p:spPr bwMode="auto">
          <a:xfrm rot="16200000" flipH="1">
            <a:off x="6888123" y="4821289"/>
            <a:ext cx="776738" cy="800472"/>
          </a:xfrm>
          <a:prstGeom prst="arc">
            <a:avLst>
              <a:gd name="adj1" fmla="val 10811236"/>
              <a:gd name="adj2" fmla="val 0"/>
            </a:avLst>
          </a:prstGeom>
          <a:noFill/>
          <a:ln w="9525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50818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0</a:t>
            </a:r>
          </a:p>
        </p:txBody>
      </p:sp>
      <p:graphicFrame>
        <p:nvGraphicFramePr>
          <p:cNvPr id="4710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9277652"/>
              </p:ext>
            </p:extLst>
          </p:nvPr>
        </p:nvGraphicFramePr>
        <p:xfrm>
          <a:off x="503238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8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4710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0" name="Line 5"/>
          <p:cNvSpPr>
            <a:spLocks noChangeShapeType="1"/>
          </p:cNvSpPr>
          <p:nvPr/>
        </p:nvSpPr>
        <p:spPr bwMode="auto">
          <a:xfrm flipH="1" flipV="1">
            <a:off x="1884362" y="5486402"/>
            <a:ext cx="527397" cy="246854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zh-TW" altLang="en-US"/>
          </a:p>
        </p:txBody>
      </p:sp>
      <p:sp>
        <p:nvSpPr>
          <p:cNvPr id="47111" name="Text Box 6"/>
          <p:cNvSpPr txBox="1">
            <a:spLocks noChangeArrowheads="1"/>
          </p:cNvSpPr>
          <p:nvPr/>
        </p:nvSpPr>
        <p:spPr bwMode="auto">
          <a:xfrm>
            <a:off x="2311079" y="5445224"/>
            <a:ext cx="59333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20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Value of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register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used for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address and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iteration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control,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i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</a:rPr>
              <a:t>f branches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are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</a:rPr>
              <a:t>predicted to be taken</a:t>
            </a:r>
            <a:endParaRPr lang="en-US" altLang="zh-TW" sz="20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08186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</a:t>
            </a:r>
          </a:p>
        </p:txBody>
      </p:sp>
      <p:graphicFrame>
        <p:nvGraphicFramePr>
          <p:cNvPr id="48131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228788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0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4813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8382000" y="3717032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7" name="Text Box 30"/>
          <p:cNvSpPr txBox="1">
            <a:spLocks noChangeArrowheads="1"/>
          </p:cNvSpPr>
          <p:nvPr/>
        </p:nvSpPr>
        <p:spPr bwMode="auto">
          <a:xfrm>
            <a:off x="7812088" y="1700808"/>
            <a:ext cx="1331912" cy="568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zh-TW" sz="1800" dirty="0">
                <a:solidFill>
                  <a:srgbClr val="0000FF"/>
                </a:solidFill>
                <a:latin typeface="+mn-lt"/>
              </a:rPr>
              <a:t>LD </a:t>
            </a:r>
            <a:r>
              <a:rPr lang="en-US" altLang="zh-TW" sz="1800" dirty="0" smtClean="0">
                <a:solidFill>
                  <a:srgbClr val="0000FF"/>
                </a:solidFill>
                <a:latin typeface="+mn-lt"/>
              </a:rPr>
              <a:t>80:</a:t>
            </a:r>
            <a:endParaRPr lang="en-US" altLang="zh-TW" sz="1800" dirty="0">
              <a:solidFill>
                <a:srgbClr val="0000FF"/>
              </a:solidFill>
              <a:latin typeface="+mn-lt"/>
            </a:endParaRPr>
          </a:p>
          <a:p>
            <a:pPr>
              <a:lnSpc>
                <a:spcPct val="80000"/>
              </a:lnSpc>
              <a:spcBef>
                <a:spcPct val="10000"/>
              </a:spcBef>
            </a:pPr>
            <a:r>
              <a:rPr lang="en-US" altLang="zh-TW" sz="1800" dirty="0">
                <a:solidFill>
                  <a:srgbClr val="0000FF"/>
                </a:solidFill>
                <a:latin typeface="+mn-lt"/>
              </a:rPr>
              <a:t>c</a:t>
            </a:r>
            <a:r>
              <a:rPr lang="en-US" altLang="zh-TW" sz="1800" dirty="0" smtClean="0">
                <a:solidFill>
                  <a:srgbClr val="0000FF"/>
                </a:solidFill>
                <a:latin typeface="+mn-lt"/>
              </a:rPr>
              <a:t>ache </a:t>
            </a:r>
            <a:r>
              <a:rPr lang="en-US" altLang="zh-TW" sz="1800" dirty="0">
                <a:solidFill>
                  <a:srgbClr val="0000FF"/>
                </a:solidFill>
                <a:latin typeface="+mn-lt"/>
              </a:rPr>
              <a:t>miss</a:t>
            </a:r>
          </a:p>
        </p:txBody>
      </p:sp>
    </p:spTree>
    <p:extLst>
      <p:ext uri="{BB962C8B-B14F-4D97-AF65-F5344CB8AC3E}">
        <p14:creationId xmlns:p14="http://schemas.microsoft.com/office/powerpoint/2010/main" val="850874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2</a:t>
            </a:r>
          </a:p>
        </p:txBody>
      </p:sp>
      <p:graphicFrame>
        <p:nvGraphicFramePr>
          <p:cNvPr id="4915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35593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36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4915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8458200" y="3933056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  <p:sp>
        <p:nvSpPr>
          <p:cNvPr id="3" name="橢圓 2"/>
          <p:cNvSpPr/>
          <p:nvPr/>
        </p:nvSpPr>
        <p:spPr bwMode="auto">
          <a:xfrm>
            <a:off x="3707904" y="5301208"/>
            <a:ext cx="648072" cy="22281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5" name="直線單箭頭接點 4"/>
          <p:cNvCxnSpPr/>
          <p:nvPr/>
        </p:nvCxnSpPr>
        <p:spPr bwMode="auto">
          <a:xfrm flipV="1">
            <a:off x="3995936" y="4509120"/>
            <a:ext cx="792088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橢圓 8"/>
          <p:cNvSpPr/>
          <p:nvPr/>
        </p:nvSpPr>
        <p:spPr bwMode="auto">
          <a:xfrm>
            <a:off x="2915816" y="5301208"/>
            <a:ext cx="648072" cy="222817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cxnSp>
        <p:nvCxnSpPr>
          <p:cNvPr id="7" name="直線單箭頭接點 6"/>
          <p:cNvCxnSpPr/>
          <p:nvPr/>
        </p:nvCxnSpPr>
        <p:spPr bwMode="auto">
          <a:xfrm flipV="1">
            <a:off x="3239852" y="4509120"/>
            <a:ext cx="2052228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763688" y="5445224"/>
            <a:ext cx="632492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Original: F2 is not freed until LD and MULT both finished</a:t>
            </a:r>
          </a:p>
          <a:p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Tag “Load1” helps track flow dependence</a:t>
            </a:r>
            <a:endParaRPr lang="en-US" altLang="zh-TW" sz="2000" dirty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4769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Loop Example Cycle 3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  <p:graphicFrame>
        <p:nvGraphicFramePr>
          <p:cNvPr id="5017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034987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58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017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Line 6"/>
          <p:cNvSpPr>
            <a:spLocks noChangeShapeType="1"/>
          </p:cNvSpPr>
          <p:nvPr/>
        </p:nvSpPr>
        <p:spPr bwMode="auto">
          <a:xfrm>
            <a:off x="8382000" y="414908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 flipV="1">
            <a:off x="4860032" y="2636912"/>
            <a:ext cx="3045718" cy="26642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456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4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5661248"/>
            <a:ext cx="8382000" cy="444500"/>
          </a:xfrm>
          <a:noFill/>
        </p:spPr>
        <p:txBody>
          <a:bodyPr lIns="90487" rIns="90487"/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Dispatching SUBI instruction (not in FP queue) to INT FU</a:t>
            </a:r>
          </a:p>
        </p:txBody>
      </p:sp>
      <p:graphicFrame>
        <p:nvGraphicFramePr>
          <p:cNvPr id="5120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7683976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2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120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8458200" y="4365104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1600200" y="521335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9550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5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787722" y="5648796"/>
            <a:ext cx="8032750" cy="444500"/>
          </a:xfrm>
          <a:noFill/>
        </p:spPr>
        <p:txBody>
          <a:bodyPr lIns="90487" rIns="90487"/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BNEZ (not in FP queue) with branch prediction</a:t>
            </a:r>
          </a:p>
        </p:txBody>
      </p:sp>
      <p:graphicFrame>
        <p:nvGraphicFramePr>
          <p:cNvPr id="5222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331824"/>
              </p:ext>
            </p:extLst>
          </p:nvPr>
        </p:nvGraphicFramePr>
        <p:xfrm>
          <a:off x="503238" y="1196975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06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5222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96975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1600200" y="5213350"/>
            <a:ext cx="533400" cy="38100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>
            <a:off x="8460432" y="458112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8273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6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  <p:graphicFrame>
        <p:nvGraphicFramePr>
          <p:cNvPr id="53251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533199"/>
              </p:ext>
            </p:extLst>
          </p:nvPr>
        </p:nvGraphicFramePr>
        <p:xfrm>
          <a:off x="503238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30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5325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979712" y="5517232"/>
            <a:ext cx="6478488" cy="705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F0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never sees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Load1 result; WAW eliminated!</a:t>
            </a:r>
          </a:p>
          <a:p>
            <a:pPr>
              <a:spcBef>
                <a:spcPts val="0"/>
              </a:spcBef>
            </a:pPr>
            <a:r>
              <a:rPr lang="en-US" altLang="zh-TW" sz="2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Why does it not cause any problem?</a:t>
            </a:r>
            <a:endParaRPr lang="en-US" altLang="zh-TW" sz="2000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3254" name="Line 6"/>
          <p:cNvSpPr>
            <a:spLocks noChangeShapeType="1"/>
          </p:cNvSpPr>
          <p:nvPr/>
        </p:nvSpPr>
        <p:spPr bwMode="auto">
          <a:xfrm>
            <a:off x="8458200" y="3645024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255" name="Rectangle 10"/>
          <p:cNvSpPr>
            <a:spLocks noChangeArrowheads="1"/>
          </p:cNvSpPr>
          <p:nvPr/>
        </p:nvSpPr>
        <p:spPr bwMode="auto">
          <a:xfrm>
            <a:off x="2915816" y="5229200"/>
            <a:ext cx="592088" cy="32861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 flipH="1">
            <a:off x="3563887" y="2132856"/>
            <a:ext cx="3176637" cy="315351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8" name="群組 7"/>
          <p:cNvGrpSpPr/>
          <p:nvPr/>
        </p:nvGrpSpPr>
        <p:grpSpPr>
          <a:xfrm>
            <a:off x="179512" y="1772816"/>
            <a:ext cx="1008112" cy="2765921"/>
            <a:chOff x="179512" y="1844824"/>
            <a:chExt cx="1008112" cy="2765921"/>
          </a:xfrm>
        </p:grpSpPr>
        <p:sp>
          <p:nvSpPr>
            <p:cNvPr id="3" name="文字方塊 2"/>
            <p:cNvSpPr txBox="1"/>
            <p:nvPr/>
          </p:nvSpPr>
          <p:spPr>
            <a:xfrm>
              <a:off x="179512" y="4149080"/>
              <a:ext cx="9156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zh-TW" dirty="0" smtClean="0">
                  <a:solidFill>
                    <a:srgbClr val="FF0000"/>
                  </a:solidFill>
                  <a:latin typeface="+mn-lt"/>
                </a:rPr>
                <a:t>WAW</a:t>
              </a:r>
              <a:endParaRPr kumimoji="1" lang="zh-TW" altLang="en-US" dirty="0">
                <a:solidFill>
                  <a:srgbClr val="FF0000"/>
                </a:solidFill>
                <a:latin typeface="+mn-lt"/>
              </a:endParaRPr>
            </a:p>
          </p:txBody>
        </p:sp>
        <p:cxnSp>
          <p:nvCxnSpPr>
            <p:cNvPr id="5" name="直線箭頭接點 4"/>
            <p:cNvCxnSpPr>
              <a:stCxn id="3" idx="0"/>
            </p:cNvCxnSpPr>
            <p:nvPr/>
          </p:nvCxnSpPr>
          <p:spPr bwMode="auto">
            <a:xfrm flipV="1">
              <a:off x="637330" y="1844824"/>
              <a:ext cx="478286" cy="230425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" name="直線箭頭接點 6"/>
            <p:cNvCxnSpPr>
              <a:stCxn id="3" idx="0"/>
            </p:cNvCxnSpPr>
            <p:nvPr/>
          </p:nvCxnSpPr>
          <p:spPr bwMode="auto">
            <a:xfrm flipV="1">
              <a:off x="637330" y="2636912"/>
              <a:ext cx="550294" cy="151216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79513" y="5623743"/>
            <a:ext cx="8812088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LD can be issued after checking store buffer to ensure no dependence</a:t>
            </a:r>
            <a:endParaRPr lang="en-US" altLang="zh-TW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</p:txBody>
      </p:sp>
      <p:cxnSp>
        <p:nvCxnSpPr>
          <p:cNvPr id="6" name="直線單箭頭接點 5"/>
          <p:cNvCxnSpPr/>
          <p:nvPr/>
        </p:nvCxnSpPr>
        <p:spPr bwMode="auto">
          <a:xfrm>
            <a:off x="7452320" y="2132856"/>
            <a:ext cx="0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283420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5" grpId="0" animBg="1"/>
      <p:bldP spid="9" grpId="0" animBg="1"/>
      <p:bldP spid="13" grpId="0"/>
      <p:bldP spid="1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7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27</a:t>
            </a:fld>
            <a:endParaRPr lang="zh-TW" altLang="zh-TW"/>
          </a:p>
        </p:txBody>
      </p:sp>
      <p:graphicFrame>
        <p:nvGraphicFramePr>
          <p:cNvPr id="5427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9568672"/>
              </p:ext>
            </p:extLst>
          </p:nvPr>
        </p:nvGraphicFramePr>
        <p:xfrm>
          <a:off x="503238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54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5427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51520" y="5623743"/>
            <a:ext cx="8591600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sz="2000" dirty="0">
                <a:solidFill>
                  <a:srgbClr val="0000FF"/>
                </a:solidFill>
                <a:latin typeface="+mn-lt"/>
              </a:rPr>
              <a:t> 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1</a:t>
            </a:r>
            <a:r>
              <a:rPr lang="en-US" altLang="zh-TW" sz="2000" baseline="30000" dirty="0">
                <a:solidFill>
                  <a:srgbClr val="0000FF"/>
                </a:solidFill>
                <a:latin typeface="+mn-lt"/>
              </a:rPr>
              <a:t>st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 &amp; 2</a:t>
            </a:r>
            <a:r>
              <a:rPr lang="en-US" altLang="zh-TW" sz="2000" baseline="30000" dirty="0">
                <a:solidFill>
                  <a:srgbClr val="0000FF"/>
                </a:solidFill>
                <a:latin typeface="+mn-lt"/>
              </a:rPr>
              <a:t>nd</a:t>
            </a:r>
            <a:r>
              <a:rPr lang="en-US" altLang="zh-TW" sz="2000" dirty="0">
                <a:solidFill>
                  <a:srgbClr val="0000FF"/>
                </a:solidFill>
                <a:latin typeface="+mn-lt"/>
              </a:rPr>
              <a:t> iteration </a:t>
            </a:r>
            <a:r>
              <a:rPr lang="en-US" altLang="zh-TW" sz="2000" dirty="0" smtClean="0">
                <a:solidFill>
                  <a:srgbClr val="0000FF"/>
                </a:solidFill>
                <a:latin typeface="+mn-lt"/>
              </a:rPr>
              <a:t>overlapped; Why does SD not worry about F4 being destroyed? </a:t>
            </a:r>
            <a:endParaRPr lang="en-US" altLang="zh-TW" sz="20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8382000" y="386104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4419600" y="5229200"/>
            <a:ext cx="512440" cy="2948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1331640" y="2261964"/>
            <a:ext cx="3024188" cy="1959769"/>
            <a:chOff x="1331640" y="2261964"/>
            <a:chExt cx="3024188" cy="1959769"/>
          </a:xfrm>
        </p:grpSpPr>
        <p:sp>
          <p:nvSpPr>
            <p:cNvPr id="9" name="Line 32"/>
            <p:cNvSpPr>
              <a:spLocks noChangeShapeType="1"/>
            </p:cNvSpPr>
            <p:nvPr/>
          </p:nvSpPr>
          <p:spPr bwMode="auto">
            <a:xfrm>
              <a:off x="1331640" y="2261964"/>
              <a:ext cx="2160239" cy="131105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0" name="Text Box 33"/>
            <p:cNvSpPr txBox="1">
              <a:spLocks noChangeArrowheads="1"/>
            </p:cNvSpPr>
            <p:nvPr/>
          </p:nvSpPr>
          <p:spPr bwMode="auto">
            <a:xfrm>
              <a:off x="2715940" y="3501008"/>
              <a:ext cx="1639888" cy="720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zh-TW" dirty="0">
                  <a:solidFill>
                    <a:srgbClr val="FF0000"/>
                  </a:solidFill>
                  <a:latin typeface="+mn-lt"/>
                </a:rPr>
                <a:t>WAR across</a:t>
              </a:r>
            </a:p>
            <a:p>
              <a:pPr>
                <a:lnSpc>
                  <a:spcPct val="80000"/>
                </a:lnSpc>
                <a:spcBef>
                  <a:spcPct val="10000"/>
                </a:spcBef>
              </a:pPr>
              <a:r>
                <a:rPr lang="en-US" altLang="zh-TW" dirty="0">
                  <a:solidFill>
                    <a:srgbClr val="FF0000"/>
                  </a:solidFill>
                  <a:latin typeface="+mn-lt"/>
                </a:rPr>
                <a:t>iteration?</a:t>
              </a:r>
            </a:p>
          </p:txBody>
        </p:sp>
        <p:sp>
          <p:nvSpPr>
            <p:cNvPr id="11" name="Line 31"/>
            <p:cNvSpPr>
              <a:spLocks noChangeShapeType="1"/>
            </p:cNvSpPr>
            <p:nvPr/>
          </p:nvSpPr>
          <p:spPr bwMode="auto">
            <a:xfrm>
              <a:off x="1331641" y="2708250"/>
              <a:ext cx="2088232" cy="86476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49135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8</a:t>
            </a:r>
          </a:p>
        </p:txBody>
      </p:sp>
      <p:graphicFrame>
        <p:nvGraphicFramePr>
          <p:cNvPr id="5529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27620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8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529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0" name="Line 4"/>
          <p:cNvSpPr>
            <a:spLocks noChangeShapeType="1"/>
          </p:cNvSpPr>
          <p:nvPr/>
        </p:nvSpPr>
        <p:spPr bwMode="auto">
          <a:xfrm>
            <a:off x="8458200" y="414908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28</a:t>
            </a:fld>
            <a:endParaRPr lang="zh-TW" altLang="zh-TW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513" y="5623743"/>
            <a:ext cx="8812088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en-US" altLang="zh-TW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Does SD need to check load buffer to ensure no dependence?</a:t>
            </a:r>
            <a:endParaRPr lang="en-US" altLang="zh-TW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39013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Maximum ILP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3600" b="1" dirty="0" smtClean="0">
                <a:solidFill>
                  <a:srgbClr val="FF0000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What make a sequence of code to have the highest ILP?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Data dependence</a:t>
            </a:r>
          </a:p>
          <a:p>
            <a:endParaRPr lang="en-US" altLang="zh-TW" dirty="0"/>
          </a:p>
          <a:p>
            <a:r>
              <a:rPr lang="en-US" altLang="zh-TW" dirty="0" smtClean="0"/>
              <a:t>Control dependence</a:t>
            </a:r>
          </a:p>
          <a:p>
            <a:endParaRPr lang="en-US" altLang="zh-TW" dirty="0"/>
          </a:p>
          <a:p>
            <a:r>
              <a:rPr lang="en-US" altLang="zh-TW" dirty="0" smtClean="0"/>
              <a:t>Can a compiler give you such code?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680A262-5B6E-440E-99C6-DD695D60CAF2}" type="slidenum">
              <a:rPr lang="zh-TW" altLang="en-US" smtClean="0"/>
              <a:pPr>
                <a:defRPr/>
              </a:pPr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9243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9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29</a:t>
            </a:fld>
            <a:endParaRPr lang="zh-TW" altLang="zh-TW"/>
          </a:p>
        </p:txBody>
      </p:sp>
      <p:graphicFrame>
        <p:nvGraphicFramePr>
          <p:cNvPr id="56323" name="Object 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090677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2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56323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532036" y="5589240"/>
            <a:ext cx="8611964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</a:pPr>
            <a:r>
              <a:rPr lang="zh-TW" altLang="en-US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Load1 </a:t>
            </a:r>
            <a:r>
              <a:rPr lang="en-US" altLang="zh-TW" sz="24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completing: 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what is waiting for it</a:t>
            </a:r>
            <a:r>
              <a:rPr lang="en-US" altLang="zh-TW" sz="24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?  Issuing 2</a:t>
            </a:r>
            <a:r>
              <a:rPr lang="en-US" altLang="zh-TW" sz="2400" baseline="30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nd</a:t>
            </a:r>
            <a:r>
              <a:rPr lang="en-US" altLang="zh-TW" sz="24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SUBI</a:t>
            </a:r>
            <a:endParaRPr lang="en-US" altLang="zh-TW" sz="2400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6325" name="Line 7"/>
          <p:cNvSpPr>
            <a:spLocks noChangeShapeType="1"/>
          </p:cNvSpPr>
          <p:nvPr/>
        </p:nvSpPr>
        <p:spPr bwMode="auto">
          <a:xfrm>
            <a:off x="8382000" y="4365104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413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10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30</a:t>
            </a:fld>
            <a:endParaRPr lang="zh-TW" altLang="zh-TW"/>
          </a:p>
        </p:txBody>
      </p:sp>
      <p:graphicFrame>
        <p:nvGraphicFramePr>
          <p:cNvPr id="5734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497138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26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734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566868" y="5661248"/>
            <a:ext cx="8325612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zh-TW" altLang="en-US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Load2 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completing: </a:t>
            </a:r>
            <a:r>
              <a:rPr lang="en-US" altLang="zh-TW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what is waiting for it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? Issuing 2</a:t>
            </a:r>
            <a:r>
              <a:rPr lang="en-US" altLang="zh-TW" baseline="300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nd</a:t>
            </a:r>
            <a:r>
              <a:rPr lang="en-US" altLang="zh-TW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BNEZ</a:t>
            </a:r>
            <a:endParaRPr lang="en-US" altLang="zh-TW" dirty="0">
              <a:solidFill>
                <a:srgbClr val="0000FF"/>
              </a:solidFill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7349" name="Line 7"/>
          <p:cNvSpPr>
            <a:spLocks noChangeShapeType="1"/>
          </p:cNvSpPr>
          <p:nvPr/>
        </p:nvSpPr>
        <p:spPr bwMode="auto">
          <a:xfrm>
            <a:off x="8382000" y="458112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350" name="Rectangle 8"/>
          <p:cNvSpPr>
            <a:spLocks noChangeArrowheads="1"/>
          </p:cNvSpPr>
          <p:nvPr/>
        </p:nvSpPr>
        <p:spPr bwMode="auto">
          <a:xfrm>
            <a:off x="1259632" y="4280520"/>
            <a:ext cx="30480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07504" y="3573016"/>
            <a:ext cx="1111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Got value from CDB</a:t>
            </a:r>
            <a:endParaRPr lang="zh-TW" altLang="en-US" sz="1800" b="1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>
            <a:stCxn id="3" idx="2"/>
            <a:endCxn id="57350" idx="1"/>
          </p:cNvCxnSpPr>
          <p:nvPr/>
        </p:nvCxnSpPr>
        <p:spPr bwMode="auto">
          <a:xfrm>
            <a:off x="663352" y="4219347"/>
            <a:ext cx="596280" cy="17547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382483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 animBg="1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11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31</a:t>
            </a:fld>
            <a:endParaRPr lang="zh-TW" altLang="zh-TW"/>
          </a:p>
        </p:txBody>
      </p:sp>
      <p:sp>
        <p:nvSpPr>
          <p:cNvPr id="26010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859730" y="5733256"/>
            <a:ext cx="8032750" cy="444500"/>
          </a:xfrm>
          <a:noFill/>
        </p:spPr>
        <p:txBody>
          <a:bodyPr lIns="90487" rIns="90487"/>
          <a:lstStyle/>
          <a:p>
            <a:pPr marL="0" indent="0">
              <a:lnSpc>
                <a:spcPct val="70000"/>
              </a:lnSpc>
              <a:buNone/>
            </a:pP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Next load in 3</a:t>
            </a:r>
            <a:r>
              <a:rPr lang="en-US" altLang="zh-TW" sz="2400" baseline="300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rd</a:t>
            </a: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 iteration after checking store buffer</a:t>
            </a:r>
          </a:p>
        </p:txBody>
      </p:sp>
      <p:graphicFrame>
        <p:nvGraphicFramePr>
          <p:cNvPr id="58371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7457263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50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837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3" name="Line 5"/>
          <p:cNvSpPr>
            <a:spLocks noChangeShapeType="1"/>
          </p:cNvSpPr>
          <p:nvPr/>
        </p:nvSpPr>
        <p:spPr bwMode="auto">
          <a:xfrm>
            <a:off x="8382000" y="3645024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2843808" y="5229200"/>
            <a:ext cx="720080" cy="247969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707904" y="4477175"/>
            <a:ext cx="720080" cy="247969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614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0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0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00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12</a:t>
            </a:r>
          </a:p>
        </p:txBody>
      </p:sp>
      <p:graphicFrame>
        <p:nvGraphicFramePr>
          <p:cNvPr id="59395" name="Object 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0066711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74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59395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1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1325" y="5720804"/>
            <a:ext cx="8032750" cy="444500"/>
          </a:xfrm>
          <a:noFill/>
        </p:spPr>
        <p:txBody>
          <a:bodyPr lIns="90487" rIns="90487"/>
          <a:lstStyle/>
          <a:p>
            <a:pPr marL="0" indent="0">
              <a:lnSpc>
                <a:spcPct val="70000"/>
              </a:lnSpc>
              <a:buNone/>
            </a:pP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Why not issue third multiply?</a:t>
            </a:r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8382000" y="386104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32</a:t>
            </a:fld>
            <a:endParaRPr lang="zh-TW" altLang="zh-TW"/>
          </a:p>
        </p:txBody>
      </p:sp>
      <p:sp>
        <p:nvSpPr>
          <p:cNvPr id="7" name="AutoShape 31"/>
          <p:cNvSpPr>
            <a:spLocks/>
          </p:cNvSpPr>
          <p:nvPr/>
        </p:nvSpPr>
        <p:spPr bwMode="auto">
          <a:xfrm>
            <a:off x="5241776" y="4149080"/>
            <a:ext cx="914400" cy="492125"/>
          </a:xfrm>
          <a:prstGeom prst="borderCallout1">
            <a:avLst>
              <a:gd name="adj1" fmla="val 23227"/>
              <a:gd name="adj2" fmla="val 108333"/>
              <a:gd name="adj3" fmla="val -36773"/>
              <a:gd name="adj4" fmla="val 157814"/>
            </a:avLst>
          </a:prstGeom>
          <a:noFill/>
          <a:ln w="1905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99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zh-TW">
                <a:solidFill>
                  <a:srgbClr val="FF0000"/>
                </a:solidFill>
                <a:latin typeface="+mn-lt"/>
              </a:rPr>
              <a:t>stall</a:t>
            </a:r>
          </a:p>
        </p:txBody>
      </p:sp>
    </p:spTree>
    <p:extLst>
      <p:ext uri="{BB962C8B-B14F-4D97-AF65-F5344CB8AC3E}">
        <p14:creationId xmlns:p14="http://schemas.microsoft.com/office/powerpoint/2010/main" val="2728665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4" grpId="0" build="p" autoUpdateAnimBg="0"/>
      <p:bldP spid="7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05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13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33</a:t>
            </a:fld>
            <a:endParaRPr lang="zh-TW" altLang="zh-TW"/>
          </a:p>
        </p:txBody>
      </p:sp>
      <p:sp>
        <p:nvSpPr>
          <p:cNvPr id="262148" name="Rectangle 2052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5733256"/>
            <a:ext cx="7349182" cy="489744"/>
          </a:xfrm>
          <a:noFill/>
        </p:spPr>
        <p:txBody>
          <a:bodyPr lIns="90487" rIns="90487"/>
          <a:lstStyle/>
          <a:p>
            <a:pPr marL="0" indent="0">
              <a:lnSpc>
                <a:spcPct val="70000"/>
              </a:lnSpc>
              <a:buNone/>
            </a:pPr>
            <a:r>
              <a:rPr lang="en-US" altLang="zh-TW" sz="2400" dirty="0" smtClean="0">
                <a:solidFill>
                  <a:srgbClr val="0000FF"/>
                </a:solidFill>
                <a:ea typeface="新細明體" panose="02020500000000000000" pitchFamily="18" charset="-120"/>
              </a:rPr>
              <a:t>Why not issue third store?</a:t>
            </a:r>
          </a:p>
        </p:txBody>
      </p:sp>
      <p:graphicFrame>
        <p:nvGraphicFramePr>
          <p:cNvPr id="60419" name="Object 20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89633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98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0419" name="Object 205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1" name="Line 2053"/>
          <p:cNvSpPr>
            <a:spLocks noChangeShapeType="1"/>
          </p:cNvSpPr>
          <p:nvPr/>
        </p:nvSpPr>
        <p:spPr bwMode="auto">
          <a:xfrm>
            <a:off x="8388424" y="4149080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22" name="Line 2054"/>
          <p:cNvSpPr>
            <a:spLocks noChangeShapeType="1"/>
          </p:cNvSpPr>
          <p:nvPr/>
        </p:nvSpPr>
        <p:spPr bwMode="auto">
          <a:xfrm>
            <a:off x="8382000" y="386104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584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2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2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8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14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34</a:t>
            </a:fld>
            <a:endParaRPr lang="zh-TW" altLang="zh-TW"/>
          </a:p>
        </p:txBody>
      </p:sp>
      <p:graphicFrame>
        <p:nvGraphicFramePr>
          <p:cNvPr id="6144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664011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22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144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489620" y="5675783"/>
            <a:ext cx="5338149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zh-TW" altLang="en-US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Mult1 </a:t>
            </a:r>
            <a:r>
              <a:rPr lang="en-US" altLang="zh-TW" sz="2400" dirty="0" smtClean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completing: 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what is waiting for it?</a:t>
            </a:r>
          </a:p>
        </p:txBody>
      </p:sp>
      <p:sp>
        <p:nvSpPr>
          <p:cNvPr id="61445" name="Line 5"/>
          <p:cNvSpPr>
            <a:spLocks noChangeShapeType="1"/>
          </p:cNvSpPr>
          <p:nvPr/>
        </p:nvSpPr>
        <p:spPr bwMode="auto">
          <a:xfrm>
            <a:off x="8382000" y="3933056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535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15</a:t>
            </a:r>
          </a:p>
        </p:txBody>
      </p:sp>
      <p:graphicFrame>
        <p:nvGraphicFramePr>
          <p:cNvPr id="6246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8145920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46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246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476920" y="5661248"/>
            <a:ext cx="5458801" cy="422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zh-TW" altLang="en-US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Mult2 completing; what is waiting for it?</a:t>
            </a:r>
          </a:p>
        </p:txBody>
      </p:sp>
      <p:sp>
        <p:nvSpPr>
          <p:cNvPr id="62469" name="Line 7"/>
          <p:cNvSpPr>
            <a:spLocks noChangeShapeType="1"/>
          </p:cNvSpPr>
          <p:nvPr/>
        </p:nvSpPr>
        <p:spPr bwMode="auto">
          <a:xfrm>
            <a:off x="8382000" y="3933056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35</a:t>
            </a:fld>
            <a:endParaRPr lang="zh-TW" altLang="zh-TW"/>
          </a:p>
        </p:txBody>
      </p:sp>
      <p:cxnSp>
        <p:nvCxnSpPr>
          <p:cNvPr id="4" name="直線單箭頭接點 3"/>
          <p:cNvCxnSpPr/>
          <p:nvPr/>
        </p:nvCxnSpPr>
        <p:spPr bwMode="auto">
          <a:xfrm flipV="1">
            <a:off x="2483768" y="2636912"/>
            <a:ext cx="5256584" cy="1728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文字方塊 7"/>
          <p:cNvSpPr txBox="1"/>
          <p:nvPr/>
        </p:nvSpPr>
        <p:spPr>
          <a:xfrm>
            <a:off x="3952652" y="3748390"/>
            <a:ext cx="111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b="1" dirty="0">
                <a:solidFill>
                  <a:srgbClr val="FF0000"/>
                </a:solidFill>
                <a:latin typeface="+mn-lt"/>
              </a:rPr>
              <a:t>v</a:t>
            </a:r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ia CDB</a:t>
            </a:r>
            <a:endParaRPr lang="zh-TW" altLang="en-US" sz="1800" b="1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5899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16</a:t>
            </a:r>
          </a:p>
        </p:txBody>
      </p:sp>
      <p:graphicFrame>
        <p:nvGraphicFramePr>
          <p:cNvPr id="63491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423550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0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3491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8382000" y="386104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493" name="Text Box 8"/>
          <p:cNvSpPr txBox="1">
            <a:spLocks noChangeArrowheads="1"/>
          </p:cNvSpPr>
          <p:nvPr/>
        </p:nvSpPr>
        <p:spPr bwMode="auto">
          <a:xfrm>
            <a:off x="107950" y="4221088"/>
            <a:ext cx="12080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solidFill>
                  <a:srgbClr val="0000FF"/>
                </a:solidFill>
                <a:ea typeface="新細明體" panose="02020500000000000000" pitchFamily="18" charset="-120"/>
              </a:rPr>
              <a:t>(3rd multiply)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36</a:t>
            </a:fld>
            <a:endParaRPr lang="zh-TW" altLang="zh-TW"/>
          </a:p>
        </p:txBody>
      </p:sp>
      <p:cxnSp>
        <p:nvCxnSpPr>
          <p:cNvPr id="7" name="直線單箭頭接點 6"/>
          <p:cNvCxnSpPr/>
          <p:nvPr/>
        </p:nvCxnSpPr>
        <p:spPr bwMode="auto">
          <a:xfrm flipV="1">
            <a:off x="2483768" y="2852936"/>
            <a:ext cx="5256584" cy="1728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文字方塊 7"/>
          <p:cNvSpPr txBox="1"/>
          <p:nvPr/>
        </p:nvSpPr>
        <p:spPr>
          <a:xfrm>
            <a:off x="4540424" y="3748390"/>
            <a:ext cx="1111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b="1" dirty="0">
                <a:solidFill>
                  <a:srgbClr val="FF0000"/>
                </a:solidFill>
                <a:latin typeface="+mn-lt"/>
              </a:rPr>
              <a:t>v</a:t>
            </a:r>
            <a:r>
              <a:rPr lang="en-US" altLang="zh-TW" sz="1800" b="1" dirty="0" smtClean="0">
                <a:solidFill>
                  <a:srgbClr val="FF0000"/>
                </a:solidFill>
                <a:latin typeface="+mn-lt"/>
              </a:rPr>
              <a:t>ia CDB</a:t>
            </a:r>
            <a:endParaRPr lang="zh-TW" altLang="en-US" sz="1800" b="1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44181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17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37</a:t>
            </a:fld>
            <a:endParaRPr lang="zh-TW" altLang="zh-TW"/>
          </a:p>
        </p:txBody>
      </p:sp>
      <p:graphicFrame>
        <p:nvGraphicFramePr>
          <p:cNvPr id="64515" name="Object 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291502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94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4515" name="Object 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8382000" y="4077072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072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18</a:t>
            </a:r>
          </a:p>
        </p:txBody>
      </p:sp>
      <p:graphicFrame>
        <p:nvGraphicFramePr>
          <p:cNvPr id="65539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131031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8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5539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8382000" y="4365104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06300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Compiler Has Its Limitations</a:t>
            </a:r>
          </a:p>
        </p:txBody>
      </p:sp>
      <p:sp>
        <p:nvSpPr>
          <p:cNvPr id="12636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Even though compiler can see a lot of ILP, it still outputs sequential code for conventional processors</a:t>
            </a:r>
            <a:r>
              <a:rPr lang="zh-TW" altLang="en-US" dirty="0" smtClean="0"/>
              <a:t> </a:t>
            </a:r>
            <a:r>
              <a:rPr lang="en-US" altLang="zh-TW" dirty="0" smtClean="0"/>
              <a:t>(next page)</a:t>
            </a:r>
          </a:p>
          <a:p>
            <a:pPr lvl="1"/>
            <a:r>
              <a:rPr lang="en-US" altLang="zh-TW" dirty="0" smtClean="0"/>
              <a:t>Many ILP lost in code generation</a:t>
            </a:r>
          </a:p>
          <a:p>
            <a:r>
              <a:rPr lang="en-US" altLang="zh-TW" dirty="0" smtClean="0"/>
              <a:t>Code targeting one processor may not be optimized for another with a different microarchitecture</a:t>
            </a:r>
          </a:p>
          <a:p>
            <a:r>
              <a:rPr lang="en-US" altLang="zh-TW" dirty="0" smtClean="0"/>
              <a:t>A lot of information unavailable at compile time, e.g. branch direction and target, pointer addresses, …</a:t>
            </a:r>
          </a:p>
        </p:txBody>
      </p:sp>
      <p:sp>
        <p:nvSpPr>
          <p:cNvPr id="21507" name="投影片編號版面配置區 5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B62D51-8329-4D5F-9201-379BF1997F72}" type="slidenum">
              <a:rPr lang="zh-TW" altLang="en-US" smtClean="0">
                <a:latin typeface="Arial" charset="0"/>
                <a:ea typeface="新細明體" charset="-120"/>
              </a:rPr>
              <a:pPr/>
              <a:t>3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19</a:t>
            </a:r>
          </a:p>
        </p:txBody>
      </p:sp>
      <p:graphicFrame>
        <p:nvGraphicFramePr>
          <p:cNvPr id="66563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562258"/>
              </p:ext>
            </p:extLst>
          </p:nvPr>
        </p:nvGraphicFramePr>
        <p:xfrm>
          <a:off x="504000" y="1196752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42" name="Worksheet" r:id="rId4" imgW="10147300" imgH="5346700" progId="Excel.Sheet.5">
                  <p:embed/>
                </p:oleObj>
              </mc:Choice>
              <mc:Fallback>
                <p:oleObj name="Worksheet" r:id="rId4" imgW="10147300" imgH="5346700" progId="Excel.Sheet.5">
                  <p:embed/>
                  <p:pic>
                    <p:nvPicPr>
                      <p:cNvPr id="66563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00" y="1196752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8382000" y="4581128"/>
            <a:ext cx="533400" cy="0"/>
          </a:xfrm>
          <a:prstGeom prst="line">
            <a:avLst/>
          </a:prstGeom>
          <a:noFill/>
          <a:ln w="57150">
            <a:solidFill>
              <a:srgbClr val="0FEFEA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565" name="Text Box 7"/>
          <p:cNvSpPr txBox="1">
            <a:spLocks noChangeArrowheads="1"/>
          </p:cNvSpPr>
          <p:nvPr/>
        </p:nvSpPr>
        <p:spPr bwMode="auto">
          <a:xfrm>
            <a:off x="4644008" y="2780928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dirty="0">
                <a:ea typeface="新細明體" panose="02020500000000000000" pitchFamily="18" charset="-120"/>
              </a:rPr>
              <a:t>19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2766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7" rIns="90487"/>
          <a:lstStyle/>
          <a:p>
            <a:r>
              <a:rPr lang="en-US" altLang="zh-TW" smtClean="0">
                <a:ea typeface="新細明體" panose="02020500000000000000" pitchFamily="18" charset="-120"/>
              </a:rPr>
              <a:t>Loop Example Cycle 20</a:t>
            </a:r>
          </a:p>
        </p:txBody>
      </p:sp>
      <p:graphicFrame>
        <p:nvGraphicFramePr>
          <p:cNvPr id="6758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041228"/>
              </p:ext>
            </p:extLst>
          </p:nvPr>
        </p:nvGraphicFramePr>
        <p:xfrm>
          <a:off x="503238" y="1196975"/>
          <a:ext cx="8105775" cy="426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66" name="工作表" r:id="rId4" imgW="10147300" imgH="5346700" progId="Excel.Sheet.8">
                  <p:embed/>
                </p:oleObj>
              </mc:Choice>
              <mc:Fallback>
                <p:oleObj name="工作表" r:id="rId4" imgW="10147300" imgH="5346700" progId="Excel.Sheet.8">
                  <p:embed/>
                  <p:pic>
                    <p:nvPicPr>
                      <p:cNvPr id="67587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1196975"/>
                        <a:ext cx="8105775" cy="426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Oval 8"/>
          <p:cNvSpPr>
            <a:spLocks noChangeArrowheads="1"/>
          </p:cNvSpPr>
          <p:nvPr/>
        </p:nvSpPr>
        <p:spPr bwMode="auto">
          <a:xfrm>
            <a:off x="5486400" y="2230016"/>
            <a:ext cx="228600" cy="533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7589" name="Line 9"/>
          <p:cNvSpPr>
            <a:spLocks noChangeShapeType="1"/>
          </p:cNvSpPr>
          <p:nvPr/>
        </p:nvSpPr>
        <p:spPr bwMode="auto">
          <a:xfrm flipH="1">
            <a:off x="1331913" y="2060848"/>
            <a:ext cx="576262" cy="431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67590" name="Rectangle 12"/>
          <p:cNvSpPr>
            <a:spLocks noChangeArrowheads="1"/>
          </p:cNvSpPr>
          <p:nvPr/>
        </p:nvSpPr>
        <p:spPr bwMode="auto">
          <a:xfrm>
            <a:off x="4716463" y="2880000"/>
            <a:ext cx="215900" cy="1444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xtLst/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400">
                <a:ea typeface="新細明體" panose="02020500000000000000" pitchFamily="18" charset="-120"/>
              </a:rPr>
              <a:t>19</a:t>
            </a:r>
          </a:p>
        </p:txBody>
      </p:sp>
      <p:sp>
        <p:nvSpPr>
          <p:cNvPr id="67591" name="Rectangle 13"/>
          <p:cNvSpPr>
            <a:spLocks noChangeArrowheads="1"/>
          </p:cNvSpPr>
          <p:nvPr/>
        </p:nvSpPr>
        <p:spPr bwMode="auto">
          <a:xfrm>
            <a:off x="5472000" y="2880000"/>
            <a:ext cx="215900" cy="1444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xtLst/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zh-TW" sz="1400" dirty="0">
                <a:ea typeface="新細明體" panose="02020500000000000000" pitchFamily="18" charset="-120"/>
              </a:rPr>
              <a:t>20</a:t>
            </a:r>
          </a:p>
        </p:txBody>
      </p:sp>
      <p:sp>
        <p:nvSpPr>
          <p:cNvPr id="67592" name="Oval 6"/>
          <p:cNvSpPr>
            <a:spLocks noChangeArrowheads="1"/>
          </p:cNvSpPr>
          <p:nvPr/>
        </p:nvSpPr>
        <p:spPr bwMode="auto">
          <a:xfrm>
            <a:off x="4622800" y="1700808"/>
            <a:ext cx="381000" cy="1371600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7593" name="Oval 7"/>
          <p:cNvSpPr>
            <a:spLocks noChangeArrowheads="1"/>
          </p:cNvSpPr>
          <p:nvPr/>
        </p:nvSpPr>
        <p:spPr bwMode="auto">
          <a:xfrm>
            <a:off x="5435600" y="1700808"/>
            <a:ext cx="381000" cy="1371600"/>
          </a:xfrm>
          <a:prstGeom prst="ellipse">
            <a:avLst/>
          </a:prstGeom>
          <a:noFill/>
          <a:ln w="12700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40</a:t>
            </a:fld>
            <a:endParaRPr lang="zh-TW" altLang="zh-TW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738000" y="5229200"/>
            <a:ext cx="198772" cy="21544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400" b="1" dirty="0" smtClean="0">
                <a:ea typeface="新細明體" panose="02020500000000000000" pitchFamily="18" charset="-120"/>
              </a:rPr>
              <a:t>20</a:t>
            </a:r>
            <a:endParaRPr lang="en-US" altLang="zh-TW" sz="1400" b="1" dirty="0">
              <a:ea typeface="新細明體" panose="02020500000000000000" pitchFamily="18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25620" y="2249942"/>
            <a:ext cx="1068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b="1" dirty="0" smtClean="0">
                <a:solidFill>
                  <a:srgbClr val="FF0000"/>
                </a:solidFill>
                <a:latin typeface="+mn-lt"/>
              </a:rPr>
              <a:t>No WAR</a:t>
            </a:r>
            <a:endParaRPr lang="zh-TW" altLang="en-US" sz="2000" b="1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5486400" y="332656"/>
            <a:ext cx="3478088" cy="648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/>
          <a:p>
            <a:pPr algn="l" eaLnBrk="0" hangingPunct="0">
              <a:lnSpc>
                <a:spcPct val="90000"/>
              </a:lnSpc>
              <a:spcBef>
                <a:spcPct val="30000"/>
              </a:spcBef>
              <a:tabLst>
                <a:tab pos="914400" algn="l"/>
                <a:tab pos="1657350" algn="l"/>
                <a:tab pos="3028950" algn="l"/>
              </a:tabLst>
            </a:pP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In-order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issue, 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OOO execution, completion, commitment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5" name="直線單箭頭接點 4"/>
          <p:cNvCxnSpPr/>
          <p:nvPr/>
        </p:nvCxnSpPr>
        <p:spPr bwMode="auto">
          <a:xfrm flipH="1">
            <a:off x="5816600" y="1024634"/>
            <a:ext cx="411584" cy="6761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748933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animBg="1"/>
      <p:bldP spid="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Dependences through Memory in LD/ST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2 step process for both LD &amp; ST: </a:t>
            </a:r>
          </a:p>
          <a:p>
            <a:pPr lvl="1"/>
            <a:r>
              <a:rPr lang="en-US" altLang="zh-TW" dirty="0" smtClean="0"/>
              <a:t>1st step: Calculate effective address and place into separate L or S buffers in program order</a:t>
            </a:r>
          </a:p>
          <a:p>
            <a:pPr lvl="1"/>
            <a:r>
              <a:rPr lang="en-US" altLang="zh-TW" dirty="0" smtClean="0"/>
              <a:t>2nd step: Access memory unit and the rest</a:t>
            </a:r>
          </a:p>
          <a:p>
            <a:pPr lvl="2"/>
            <a:r>
              <a:rPr lang="en-US" altLang="zh-TW" dirty="0"/>
              <a:t>ST can update memory when it reaches write-result stage and whenever data is </a:t>
            </a:r>
            <a:r>
              <a:rPr lang="en-US" altLang="zh-TW" dirty="0" smtClean="0"/>
              <a:t>available</a:t>
            </a:r>
            <a:endParaRPr lang="en-US" altLang="zh-TW" dirty="0"/>
          </a:p>
          <a:p>
            <a:pPr lvl="2"/>
            <a:r>
              <a:rPr lang="en-US" altLang="zh-TW" dirty="0" smtClean="0"/>
              <a:t>Order between ST and LD can be OOO and cause hazard </a:t>
            </a:r>
          </a:p>
          <a:p>
            <a:r>
              <a:rPr lang="en-US" altLang="zh-TW" dirty="0" smtClean="0"/>
              <a:t>Hazard detection (dynamic mem. disambiguation)</a:t>
            </a:r>
          </a:p>
          <a:p>
            <a:pPr lvl="1"/>
            <a:r>
              <a:rPr lang="en-US" altLang="zh-TW" dirty="0" smtClean="0"/>
              <a:t>LD: Check its address with addresses in store buffers; if match, delay sending LD to load buffer until store is done</a:t>
            </a:r>
          </a:p>
          <a:p>
            <a:pPr lvl="1"/>
            <a:r>
              <a:rPr lang="en-US" altLang="zh-TW" dirty="0" smtClean="0"/>
              <a:t>ST: Same as LD but check both load and store buffers (to avoid that the 2nd store may move ahead of the 1st store if they are to the same address)</a:t>
            </a:r>
          </a:p>
          <a:p>
            <a:pPr lvl="2"/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3468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Load Bypassing and Load Forwarding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Bypassing: when load address does not match addresses of preceding stores, load is allowed to move ahead of these stores in the store buffer</a:t>
            </a:r>
          </a:p>
          <a:p>
            <a:r>
              <a:rPr lang="en-US" altLang="zh-TW" dirty="0" smtClean="0"/>
              <a:t>Forwarding: If load address matches address of a store, to-be-stored data can be forwarded to load (RAW)</a:t>
            </a:r>
          </a:p>
          <a:p>
            <a:pPr lvl="1"/>
            <a:r>
              <a:rPr lang="en-US" altLang="zh-TW" dirty="0" smtClean="0"/>
              <a:t>If multiple preceding stores in store buffer that alias with the load, must determine which store is the most recent</a:t>
            </a:r>
          </a:p>
          <a:p>
            <a:pPr lvl="1"/>
            <a:r>
              <a:rPr lang="en-US" altLang="zh-TW" dirty="0" smtClean="0"/>
              <a:t>To avoid port contention, an additional read port is needed in the store buffer to forward data to load. The original read port is used to transfer data to data cache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8083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 of </a:t>
            </a:r>
            <a:r>
              <a:rPr lang="en-US" altLang="zh-TW" dirty="0" err="1" smtClean="0"/>
              <a:t>Tomasulo</a:t>
            </a:r>
            <a:r>
              <a:rPr lang="en-US" altLang="zh-TW" dirty="0" smtClean="0"/>
              <a:t> Algorithm</a:t>
            </a:r>
            <a:endParaRPr lang="en-US" altLang="zh-TW" dirty="0"/>
          </a:p>
        </p:txBody>
      </p:sp>
      <p:sp>
        <p:nvSpPr>
          <p:cNvPr id="9738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Distributed hazard detect and execute control:</a:t>
            </a:r>
          </a:p>
          <a:p>
            <a:pPr lvl="1"/>
            <a:r>
              <a:rPr lang="en-US" altLang="zh-TW" dirty="0" smtClean="0"/>
              <a:t>Distributed RSs; depends on RS availability not FU</a:t>
            </a:r>
          </a:p>
          <a:p>
            <a:pPr lvl="1"/>
            <a:r>
              <a:rPr lang="en-US" altLang="zh-TW" dirty="0" smtClean="0"/>
              <a:t>CDB broadcasts operands and releases multiple pending instructions (through associative tag matching)</a:t>
            </a:r>
          </a:p>
          <a:p>
            <a:pPr lvl="2"/>
            <a:r>
              <a:rPr lang="en-US" altLang="zh-TW" dirty="0" smtClean="0"/>
              <a:t>Internal forwarding without going through registers</a:t>
            </a:r>
          </a:p>
          <a:p>
            <a:r>
              <a:rPr lang="en-US" altLang="zh-TW" dirty="0" smtClean="0"/>
              <a:t>Eliminate WAR and WAW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no need to check</a:t>
            </a:r>
          </a:p>
          <a:p>
            <a:pPr lvl="1"/>
            <a:r>
              <a:rPr lang="en-US" altLang="zh-TW" dirty="0" smtClean="0"/>
              <a:t>Register renaming through RSs</a:t>
            </a:r>
          </a:p>
          <a:p>
            <a:pPr lvl="1"/>
            <a:r>
              <a:rPr lang="en-US" altLang="zh-TW" dirty="0" smtClean="0"/>
              <a:t>Copy operands into RS when available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no WAR</a:t>
            </a:r>
          </a:p>
          <a:p>
            <a:pPr lvl="1"/>
            <a:r>
              <a:rPr lang="en-US" altLang="zh-TW" dirty="0" smtClean="0"/>
              <a:t>Last of successive writes actually write to reg.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no WAW</a:t>
            </a:r>
          </a:p>
          <a:p>
            <a:r>
              <a:rPr lang="en-US" altLang="zh-TW" dirty="0" smtClean="0"/>
              <a:t>Load and store units are treated as FUs</a:t>
            </a:r>
          </a:p>
          <a:p>
            <a:r>
              <a:rPr lang="en-US" altLang="zh-TW" dirty="0" smtClean="0"/>
              <a:t>Build </a:t>
            </a:r>
            <a:r>
              <a:rPr lang="en-US" altLang="zh-TW" dirty="0"/>
              <a:t>data flow </a:t>
            </a:r>
            <a:r>
              <a:rPr lang="en-US" altLang="zh-TW" dirty="0" smtClean="0"/>
              <a:t>graph </a:t>
            </a:r>
            <a:r>
              <a:rPr lang="en-US" altLang="zh-TW" dirty="0"/>
              <a:t>on the fly</a:t>
            </a:r>
          </a:p>
          <a:p>
            <a:r>
              <a:rPr lang="en-US" altLang="zh-TW" dirty="0" smtClean="0"/>
              <a:t>Complex H/W for control, associative store, BCD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2383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Compiler Sees Data Flow Graph (DFG)</a:t>
            </a:r>
          </a:p>
        </p:txBody>
      </p:sp>
      <p:sp>
        <p:nvSpPr>
          <p:cNvPr id="2457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595FEF-2C0D-4458-A052-DE2BE37E3B40}" type="slidenum">
              <a:rPr lang="en-US" altLang="zh-TW" smtClean="0">
                <a:latin typeface="Arial" charset="0"/>
                <a:ea typeface="新細明體" charset="-120"/>
              </a:rPr>
              <a:pPr/>
              <a:t>4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  <p:sp>
        <p:nvSpPr>
          <p:cNvPr id="515077" name="Text Box 5"/>
          <p:cNvSpPr txBox="1">
            <a:spLocks noChangeArrowheads="1"/>
          </p:cNvSpPr>
          <p:nvPr/>
        </p:nvSpPr>
        <p:spPr bwMode="auto">
          <a:xfrm>
            <a:off x="250825" y="1125538"/>
            <a:ext cx="2047875" cy="5016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i1:  r2   = 4(r22)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i2:  r10 = 4(r25)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i3:  r10 = r2 + r10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i4:  4(r26) = r10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i5:  r14 = 8(r27)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i6:  r6   = 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i7:  r5   = (r23)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i8:  r5   = r6 – r5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i9:  r4   = r14 * r5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i10: r15 = 12(r27)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i11: r7   = 4(r22)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i12: r8   = 4(r23)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i13: r8   = r7 –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i14: r8   = r15*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i15: r8   = r4 –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i16: (r28) = r8</a:t>
            </a:r>
          </a:p>
        </p:txBody>
      </p:sp>
      <p:grpSp>
        <p:nvGrpSpPr>
          <p:cNvPr id="515078" name="Group 6"/>
          <p:cNvGrpSpPr>
            <a:grpSpLocks/>
          </p:cNvGrpSpPr>
          <p:nvPr/>
        </p:nvGrpSpPr>
        <p:grpSpPr bwMode="auto">
          <a:xfrm>
            <a:off x="2362200" y="1196975"/>
            <a:ext cx="6553200" cy="4800600"/>
            <a:chOff x="1488" y="816"/>
            <a:chExt cx="4128" cy="3024"/>
          </a:xfrm>
        </p:grpSpPr>
        <p:sp>
          <p:nvSpPr>
            <p:cNvPr id="24582" name="Rectangle 7"/>
            <p:cNvSpPr>
              <a:spLocks noChangeArrowheads="1"/>
            </p:cNvSpPr>
            <p:nvPr/>
          </p:nvSpPr>
          <p:spPr bwMode="auto">
            <a:xfrm>
              <a:off x="1488" y="816"/>
              <a:ext cx="4128" cy="3024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rgbClr val="0000CC"/>
              </a:solidFill>
              <a:prstDash val="sysDot"/>
              <a:miter lim="800000"/>
              <a:headEnd/>
              <a:tailEnd type="none" w="lg" len="lg"/>
            </a:ln>
          </p:spPr>
          <p:txBody>
            <a:bodyPr wrap="none" anchor="ctr">
              <a:spAutoFit/>
            </a:bodyPr>
            <a:lstStyle/>
            <a:p>
              <a:endParaRPr lang="en-US" altLang="zh-TW" dirty="0"/>
            </a:p>
          </p:txBody>
        </p:sp>
        <p:sp>
          <p:nvSpPr>
            <p:cNvPr id="515080" name="Oval 8"/>
            <p:cNvSpPr>
              <a:spLocks noChangeArrowheads="1"/>
            </p:cNvSpPr>
            <p:nvPr/>
          </p:nvSpPr>
          <p:spPr bwMode="auto">
            <a:xfrm>
              <a:off x="1518" y="892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 dirty="0">
                  <a:latin typeface="+mn-lt"/>
                  <a:ea typeface="新細明體" panose="02020500000000000000" pitchFamily="18" charset="-120"/>
                </a:rPr>
                <a:t>i1</a:t>
              </a:r>
            </a:p>
          </p:txBody>
        </p:sp>
        <p:sp>
          <p:nvSpPr>
            <p:cNvPr id="515081" name="Oval 9"/>
            <p:cNvSpPr>
              <a:spLocks noChangeArrowheads="1"/>
            </p:cNvSpPr>
            <p:nvPr/>
          </p:nvSpPr>
          <p:spPr bwMode="auto">
            <a:xfrm>
              <a:off x="2103" y="892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i2</a:t>
              </a:r>
            </a:p>
          </p:txBody>
        </p:sp>
        <p:sp>
          <p:nvSpPr>
            <p:cNvPr id="515082" name="Oval 10"/>
            <p:cNvSpPr>
              <a:spLocks noChangeArrowheads="1"/>
            </p:cNvSpPr>
            <p:nvPr/>
          </p:nvSpPr>
          <p:spPr bwMode="auto">
            <a:xfrm>
              <a:off x="1811" y="1588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i3</a:t>
              </a:r>
            </a:p>
          </p:txBody>
        </p:sp>
        <p:sp>
          <p:nvSpPr>
            <p:cNvPr id="515083" name="Oval 11"/>
            <p:cNvSpPr>
              <a:spLocks noChangeArrowheads="1"/>
            </p:cNvSpPr>
            <p:nvPr/>
          </p:nvSpPr>
          <p:spPr bwMode="auto">
            <a:xfrm>
              <a:off x="1810" y="2284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i4</a:t>
              </a:r>
            </a:p>
          </p:txBody>
        </p:sp>
        <p:sp>
          <p:nvSpPr>
            <p:cNvPr id="515084" name="Oval 12"/>
            <p:cNvSpPr>
              <a:spLocks noChangeArrowheads="1"/>
            </p:cNvSpPr>
            <p:nvPr/>
          </p:nvSpPr>
          <p:spPr bwMode="auto">
            <a:xfrm>
              <a:off x="3198" y="892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i6</a:t>
              </a:r>
            </a:p>
          </p:txBody>
        </p:sp>
        <p:sp>
          <p:nvSpPr>
            <p:cNvPr id="515085" name="Oval 13"/>
            <p:cNvSpPr>
              <a:spLocks noChangeArrowheads="1"/>
            </p:cNvSpPr>
            <p:nvPr/>
          </p:nvSpPr>
          <p:spPr bwMode="auto">
            <a:xfrm>
              <a:off x="3735" y="892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i7</a:t>
              </a:r>
            </a:p>
          </p:txBody>
        </p:sp>
        <p:sp>
          <p:nvSpPr>
            <p:cNvPr id="515086" name="Oval 14"/>
            <p:cNvSpPr>
              <a:spLocks noChangeArrowheads="1"/>
            </p:cNvSpPr>
            <p:nvPr/>
          </p:nvSpPr>
          <p:spPr bwMode="auto">
            <a:xfrm>
              <a:off x="3447" y="1588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i8</a:t>
              </a:r>
            </a:p>
          </p:txBody>
        </p:sp>
        <p:sp>
          <p:nvSpPr>
            <p:cNvPr id="515087" name="Oval 15"/>
            <p:cNvSpPr>
              <a:spLocks noChangeArrowheads="1"/>
            </p:cNvSpPr>
            <p:nvPr/>
          </p:nvSpPr>
          <p:spPr bwMode="auto">
            <a:xfrm>
              <a:off x="2718" y="892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i5</a:t>
              </a:r>
            </a:p>
          </p:txBody>
        </p:sp>
        <p:sp>
          <p:nvSpPr>
            <p:cNvPr id="515088" name="Oval 16"/>
            <p:cNvSpPr>
              <a:spLocks noChangeArrowheads="1"/>
            </p:cNvSpPr>
            <p:nvPr/>
          </p:nvSpPr>
          <p:spPr bwMode="auto">
            <a:xfrm>
              <a:off x="3198" y="2284"/>
              <a:ext cx="314" cy="327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i9</a:t>
              </a:r>
            </a:p>
          </p:txBody>
        </p:sp>
        <p:sp>
          <p:nvSpPr>
            <p:cNvPr id="515089" name="Oval 17"/>
            <p:cNvSpPr>
              <a:spLocks noChangeArrowheads="1"/>
            </p:cNvSpPr>
            <p:nvPr/>
          </p:nvSpPr>
          <p:spPr bwMode="auto">
            <a:xfrm>
              <a:off x="4756" y="912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i11</a:t>
              </a:r>
            </a:p>
          </p:txBody>
        </p:sp>
        <p:sp>
          <p:nvSpPr>
            <p:cNvPr id="515090" name="Oval 18"/>
            <p:cNvSpPr>
              <a:spLocks noChangeArrowheads="1"/>
            </p:cNvSpPr>
            <p:nvPr/>
          </p:nvSpPr>
          <p:spPr bwMode="auto">
            <a:xfrm>
              <a:off x="5289" y="912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i12</a:t>
              </a:r>
            </a:p>
          </p:txBody>
        </p:sp>
        <p:sp>
          <p:nvSpPr>
            <p:cNvPr id="515091" name="Oval 19"/>
            <p:cNvSpPr>
              <a:spLocks noChangeArrowheads="1"/>
            </p:cNvSpPr>
            <p:nvPr/>
          </p:nvSpPr>
          <p:spPr bwMode="auto">
            <a:xfrm>
              <a:off x="5001" y="1608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i13</a:t>
              </a:r>
            </a:p>
          </p:txBody>
        </p:sp>
        <p:sp>
          <p:nvSpPr>
            <p:cNvPr id="515092" name="Oval 20"/>
            <p:cNvSpPr>
              <a:spLocks noChangeArrowheads="1"/>
            </p:cNvSpPr>
            <p:nvPr/>
          </p:nvSpPr>
          <p:spPr bwMode="auto">
            <a:xfrm>
              <a:off x="4272" y="912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i10</a:t>
              </a:r>
            </a:p>
          </p:txBody>
        </p:sp>
        <p:sp>
          <p:nvSpPr>
            <p:cNvPr id="515093" name="Oval 21"/>
            <p:cNvSpPr>
              <a:spLocks noChangeArrowheads="1"/>
            </p:cNvSpPr>
            <p:nvPr/>
          </p:nvSpPr>
          <p:spPr bwMode="auto">
            <a:xfrm>
              <a:off x="4757" y="2304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i14</a:t>
              </a:r>
            </a:p>
          </p:txBody>
        </p:sp>
        <p:sp>
          <p:nvSpPr>
            <p:cNvPr id="515094" name="Oval 22"/>
            <p:cNvSpPr>
              <a:spLocks noChangeArrowheads="1"/>
            </p:cNvSpPr>
            <p:nvPr/>
          </p:nvSpPr>
          <p:spPr bwMode="auto">
            <a:xfrm>
              <a:off x="4089" y="2880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latin typeface="+mn-lt"/>
                  <a:ea typeface="新細明體" panose="02020500000000000000" pitchFamily="18" charset="-120"/>
                </a:rPr>
                <a:t>i15</a:t>
              </a:r>
            </a:p>
          </p:txBody>
        </p:sp>
        <p:sp>
          <p:nvSpPr>
            <p:cNvPr id="515095" name="Oval 23"/>
            <p:cNvSpPr>
              <a:spLocks noChangeArrowheads="1"/>
            </p:cNvSpPr>
            <p:nvPr/>
          </p:nvSpPr>
          <p:spPr bwMode="auto">
            <a:xfrm>
              <a:off x="4089" y="3504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>
                  <a:latin typeface="+mn-lt"/>
                  <a:ea typeface="新細明體" panose="02020500000000000000" pitchFamily="18" charset="-120"/>
                </a:rPr>
                <a:t>i16</a:t>
              </a:r>
            </a:p>
          </p:txBody>
        </p:sp>
        <p:cxnSp>
          <p:nvCxnSpPr>
            <p:cNvPr id="24599" name="AutoShape 24"/>
            <p:cNvCxnSpPr>
              <a:cxnSpLocks noChangeShapeType="1"/>
              <a:stCxn id="515080" idx="4"/>
              <a:endCxn id="515082" idx="0"/>
            </p:cNvCxnSpPr>
            <p:nvPr/>
          </p:nvCxnSpPr>
          <p:spPr bwMode="auto">
            <a:xfrm>
              <a:off x="1675" y="1219"/>
              <a:ext cx="293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0" name="AutoShape 25"/>
            <p:cNvCxnSpPr>
              <a:cxnSpLocks noChangeShapeType="1"/>
              <a:stCxn id="515081" idx="4"/>
              <a:endCxn id="515082" idx="0"/>
            </p:cNvCxnSpPr>
            <p:nvPr/>
          </p:nvCxnSpPr>
          <p:spPr bwMode="auto">
            <a:xfrm flipH="1">
              <a:off x="1968" y="1219"/>
              <a:ext cx="292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1" name="AutoShape 26"/>
            <p:cNvCxnSpPr>
              <a:cxnSpLocks noChangeShapeType="1"/>
              <a:stCxn id="515082" idx="4"/>
              <a:endCxn id="515083" idx="0"/>
            </p:cNvCxnSpPr>
            <p:nvPr/>
          </p:nvCxnSpPr>
          <p:spPr bwMode="auto">
            <a:xfrm flipH="1">
              <a:off x="1967" y="1915"/>
              <a:ext cx="1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2" name="AutoShape 27"/>
            <p:cNvCxnSpPr>
              <a:cxnSpLocks noChangeShapeType="1"/>
              <a:stCxn id="515084" idx="4"/>
              <a:endCxn id="515086" idx="0"/>
            </p:cNvCxnSpPr>
            <p:nvPr/>
          </p:nvCxnSpPr>
          <p:spPr bwMode="auto">
            <a:xfrm>
              <a:off x="3355" y="1219"/>
              <a:ext cx="249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3" name="AutoShape 28"/>
            <p:cNvCxnSpPr>
              <a:cxnSpLocks noChangeShapeType="1"/>
              <a:stCxn id="515085" idx="4"/>
              <a:endCxn id="515086" idx="0"/>
            </p:cNvCxnSpPr>
            <p:nvPr/>
          </p:nvCxnSpPr>
          <p:spPr bwMode="auto">
            <a:xfrm flipH="1">
              <a:off x="3604" y="1219"/>
              <a:ext cx="288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4" name="AutoShape 29"/>
            <p:cNvCxnSpPr>
              <a:cxnSpLocks noChangeShapeType="1"/>
              <a:stCxn id="515086" idx="4"/>
              <a:endCxn id="515088" idx="0"/>
            </p:cNvCxnSpPr>
            <p:nvPr/>
          </p:nvCxnSpPr>
          <p:spPr bwMode="auto">
            <a:xfrm flipH="1">
              <a:off x="3355" y="1915"/>
              <a:ext cx="249" cy="369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5" name="AutoShape 30"/>
            <p:cNvCxnSpPr>
              <a:cxnSpLocks noChangeShapeType="1"/>
              <a:stCxn id="515087" idx="4"/>
              <a:endCxn id="515088" idx="0"/>
            </p:cNvCxnSpPr>
            <p:nvPr/>
          </p:nvCxnSpPr>
          <p:spPr bwMode="auto">
            <a:xfrm>
              <a:off x="2875" y="1219"/>
              <a:ext cx="480" cy="1065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6" name="AutoShape 31"/>
            <p:cNvCxnSpPr>
              <a:cxnSpLocks noChangeShapeType="1"/>
              <a:stCxn id="515089" idx="4"/>
              <a:endCxn id="515091" idx="0"/>
            </p:cNvCxnSpPr>
            <p:nvPr/>
          </p:nvCxnSpPr>
          <p:spPr bwMode="auto">
            <a:xfrm>
              <a:off x="4896" y="1206"/>
              <a:ext cx="245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7" name="AutoShape 32"/>
            <p:cNvCxnSpPr>
              <a:cxnSpLocks noChangeShapeType="1"/>
              <a:stCxn id="515090" idx="4"/>
              <a:endCxn id="515091" idx="0"/>
            </p:cNvCxnSpPr>
            <p:nvPr/>
          </p:nvCxnSpPr>
          <p:spPr bwMode="auto">
            <a:xfrm flipH="1">
              <a:off x="5141" y="1206"/>
              <a:ext cx="288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8" name="AutoShape 33"/>
            <p:cNvCxnSpPr>
              <a:cxnSpLocks noChangeShapeType="1"/>
              <a:stCxn id="515092" idx="4"/>
              <a:endCxn id="515093" idx="0"/>
            </p:cNvCxnSpPr>
            <p:nvPr/>
          </p:nvCxnSpPr>
          <p:spPr bwMode="auto">
            <a:xfrm>
              <a:off x="4412" y="1206"/>
              <a:ext cx="485" cy="109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09" name="AutoShape 34"/>
            <p:cNvCxnSpPr>
              <a:cxnSpLocks noChangeShapeType="1"/>
              <a:stCxn id="515091" idx="4"/>
              <a:endCxn id="515093" idx="0"/>
            </p:cNvCxnSpPr>
            <p:nvPr/>
          </p:nvCxnSpPr>
          <p:spPr bwMode="auto">
            <a:xfrm flipH="1">
              <a:off x="4897" y="1902"/>
              <a:ext cx="244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10" name="AutoShape 35"/>
            <p:cNvCxnSpPr>
              <a:cxnSpLocks noChangeShapeType="1"/>
              <a:stCxn id="515088" idx="4"/>
              <a:endCxn id="515094" idx="1"/>
            </p:cNvCxnSpPr>
            <p:nvPr/>
          </p:nvCxnSpPr>
          <p:spPr bwMode="auto">
            <a:xfrm>
              <a:off x="3355" y="2611"/>
              <a:ext cx="775" cy="311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11" name="AutoShape 36"/>
            <p:cNvCxnSpPr>
              <a:cxnSpLocks noChangeShapeType="1"/>
              <a:stCxn id="515093" idx="4"/>
              <a:endCxn id="515094" idx="7"/>
            </p:cNvCxnSpPr>
            <p:nvPr/>
          </p:nvCxnSpPr>
          <p:spPr bwMode="auto">
            <a:xfrm flipH="1">
              <a:off x="4327" y="2598"/>
              <a:ext cx="570" cy="31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4612" name="AutoShape 37"/>
            <p:cNvCxnSpPr>
              <a:cxnSpLocks noChangeShapeType="1"/>
              <a:stCxn id="515094" idx="4"/>
              <a:endCxn id="515095" idx="0"/>
            </p:cNvCxnSpPr>
            <p:nvPr/>
          </p:nvCxnSpPr>
          <p:spPr bwMode="auto">
            <a:xfrm>
              <a:off x="4229" y="3174"/>
              <a:ext cx="0" cy="32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</p:grpSp>
      <p:sp>
        <p:nvSpPr>
          <p:cNvPr id="515110" name="Text Box 38"/>
          <p:cNvSpPr txBox="1">
            <a:spLocks noChangeArrowheads="1"/>
          </p:cNvSpPr>
          <p:nvPr/>
        </p:nvSpPr>
        <p:spPr bwMode="auto">
          <a:xfrm>
            <a:off x="2700338" y="4868863"/>
            <a:ext cx="3438525" cy="8318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dirty="0">
                <a:latin typeface="+mn-lt"/>
                <a:ea typeface="新細明體" panose="02020500000000000000" pitchFamily="18" charset="-120"/>
              </a:rPr>
              <a:t>Data Flow </a:t>
            </a:r>
            <a:r>
              <a:rPr lang="en-US" dirty="0" smtClean="0">
                <a:latin typeface="+mn-lt"/>
                <a:ea typeface="新細明體" panose="02020500000000000000" pitchFamily="18" charset="-120"/>
              </a:rPr>
              <a:t>Graph (DFG) </a:t>
            </a:r>
            <a:endParaRPr lang="en-US" dirty="0">
              <a:latin typeface="+mn-lt"/>
              <a:ea typeface="新細明體" panose="02020500000000000000" pitchFamily="18" charset="-120"/>
            </a:endParaRPr>
          </a:p>
          <a:p>
            <a:pPr algn="ctr" eaLnBrk="0" hangingPunct="0">
              <a:defRPr/>
            </a:pPr>
            <a:r>
              <a:rPr lang="en-US" dirty="0">
                <a:latin typeface="+mn-lt"/>
                <a:ea typeface="新細明體" panose="02020500000000000000" pitchFamily="18" charset="-120"/>
              </a:rPr>
              <a:t>(Data Dependency Graph)</a:t>
            </a:r>
          </a:p>
        </p:txBody>
      </p:sp>
      <p:sp>
        <p:nvSpPr>
          <p:cNvPr id="2" name="向左箭號 1"/>
          <p:cNvSpPr/>
          <p:nvPr/>
        </p:nvSpPr>
        <p:spPr bwMode="auto">
          <a:xfrm>
            <a:off x="2200275" y="3935535"/>
            <a:ext cx="574675" cy="585787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051720" y="4569559"/>
            <a:ext cx="1737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 smtClean="0">
                <a:solidFill>
                  <a:srgbClr val="FF0000"/>
                </a:solidFill>
                <a:latin typeface="+mn-lt"/>
              </a:rPr>
              <a:t>Code generation</a:t>
            </a:r>
            <a:endParaRPr lang="zh-TW" altLang="en-US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橢圓 3"/>
          <p:cNvSpPr/>
          <p:nvPr/>
        </p:nvSpPr>
        <p:spPr bwMode="auto">
          <a:xfrm>
            <a:off x="6955938" y="1836738"/>
            <a:ext cx="222250" cy="19933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41" name="橢圓 40"/>
          <p:cNvSpPr/>
          <p:nvPr/>
        </p:nvSpPr>
        <p:spPr bwMode="auto">
          <a:xfrm>
            <a:off x="8020967" y="2910438"/>
            <a:ext cx="222250" cy="19933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5" name="爆炸 1 4"/>
          <p:cNvSpPr/>
          <p:nvPr/>
        </p:nvSpPr>
        <p:spPr bwMode="auto">
          <a:xfrm>
            <a:off x="7452320" y="3527425"/>
            <a:ext cx="709018" cy="519113"/>
          </a:xfrm>
          <a:prstGeom prst="irregularSeal1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6642100" y="3556942"/>
            <a:ext cx="815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Fired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4" name="橢圓 43"/>
          <p:cNvSpPr/>
          <p:nvPr/>
        </p:nvSpPr>
        <p:spPr bwMode="auto">
          <a:xfrm>
            <a:off x="7659128" y="3978970"/>
            <a:ext cx="222250" cy="19933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-0.02118 0.046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9" y="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85185E-6 L 0.06562 0.2071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44444E-6 L -0.05851 0.0418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7" grpId="0"/>
      <p:bldP spid="2" grpId="0" animBg="1"/>
      <p:bldP spid="3" grpId="0"/>
      <p:bldP spid="4" grpId="0" animBg="1"/>
      <p:bldP spid="4" grpId="1" animBg="1"/>
      <p:bldP spid="41" grpId="0" animBg="1"/>
      <p:bldP spid="41" grpId="1" animBg="1"/>
      <p:bldP spid="5" grpId="0" animBg="1"/>
      <p:bldP spid="6" grpId="0"/>
      <p:bldP spid="44" grpId="0" animBg="1"/>
      <p:bldP spid="4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If Processor Just Follows the Code</a:t>
            </a:r>
          </a:p>
        </p:txBody>
      </p:sp>
      <p:sp>
        <p:nvSpPr>
          <p:cNvPr id="12636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i="1" dirty="0" smtClean="0"/>
              <a:t>In-order execution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Instructions executed in the order defined by the </a:t>
            </a:r>
            <a:r>
              <a:rPr lang="en-US" altLang="zh-TW" dirty="0" smtClean="0"/>
              <a:t>program/compiler </a:t>
            </a:r>
            <a:r>
              <a:rPr lang="en-US" altLang="zh-TW" dirty="0" smtClean="0">
                <a:solidFill>
                  <a:srgbClr val="0000FF"/>
                </a:solidFill>
                <a:sym typeface="Wingdings" panose="05000000000000000000" pitchFamily="2" charset="2"/>
              </a:rPr>
              <a:t> simple hardware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lvl="1"/>
            <a:r>
              <a:rPr lang="en-US" altLang="zh-TW" dirty="0" smtClean="0"/>
              <a:t>A long (perhaps unexpected) latency may block ready instructions from executing:</a:t>
            </a:r>
            <a:br>
              <a:rPr lang="en-US" altLang="zh-TW" dirty="0" smtClean="0"/>
            </a:br>
            <a:r>
              <a:rPr lang="en-US" altLang="zh-TW" dirty="0" smtClean="0"/>
              <a:t>DIVD  F0,F2,F4      ; multicycle instruction</a:t>
            </a:r>
            <a:br>
              <a:rPr lang="en-US" altLang="zh-TW" dirty="0" smtClean="0"/>
            </a:br>
            <a:r>
              <a:rPr lang="en-US" altLang="zh-TW" dirty="0" smtClean="0"/>
              <a:t>ADDD  F10,F0,F8   ; stalled</a:t>
            </a:r>
            <a:br>
              <a:rPr lang="en-US" altLang="zh-TW" dirty="0" smtClean="0"/>
            </a:br>
            <a:r>
              <a:rPr lang="en-US" altLang="zh-TW" dirty="0" smtClean="0"/>
              <a:t>SUBD  F12,F8,F14  ; independent of above</a:t>
            </a:r>
          </a:p>
          <a:p>
            <a:pPr lvl="1"/>
            <a:r>
              <a:rPr lang="en-US" altLang="zh-TW" dirty="0" smtClean="0"/>
              <a:t>It happens just because the compiler decides to put SUBD behind ADDD at code generation</a:t>
            </a:r>
          </a:p>
          <a:p>
            <a:r>
              <a:rPr lang="en-US" altLang="zh-TW" dirty="0" smtClean="0"/>
              <a:t>Need to be </a:t>
            </a:r>
            <a:r>
              <a:rPr lang="en-US" altLang="zh-TW" i="1" dirty="0" smtClean="0">
                <a:solidFill>
                  <a:srgbClr val="FF0000"/>
                </a:solidFill>
              </a:rPr>
              <a:t>out-of-order execution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Processor uncovers DFG from the code sequence itself</a:t>
            </a:r>
          </a:p>
        </p:txBody>
      </p:sp>
      <p:sp>
        <p:nvSpPr>
          <p:cNvPr id="21507" name="投影片編號版面配置區 5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CB62D51-8329-4D5F-9201-379BF1997F72}" type="slidenum">
              <a:rPr lang="zh-TW" altLang="en-US" smtClean="0">
                <a:latin typeface="Arial" charset="0"/>
                <a:ea typeface="新細明體" charset="-120"/>
              </a:rPr>
              <a:pPr/>
              <a:t>5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89365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Out-of-Order Execution</a:t>
            </a:r>
          </a:p>
        </p:txBody>
      </p:sp>
      <p:sp>
        <p:nvSpPr>
          <p:cNvPr id="2662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58EA02-64B6-4664-AF26-F4C170F6A3BA}" type="slidenum">
              <a:rPr lang="en-US" altLang="zh-TW" smtClean="0">
                <a:latin typeface="Arial" charset="0"/>
                <a:ea typeface="新細明體" charset="-120"/>
              </a:rPr>
              <a:pPr/>
              <a:t>6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  <p:grpSp>
        <p:nvGrpSpPr>
          <p:cNvPr id="522246" name="Group 6"/>
          <p:cNvGrpSpPr>
            <a:grpSpLocks/>
          </p:cNvGrpSpPr>
          <p:nvPr/>
        </p:nvGrpSpPr>
        <p:grpSpPr bwMode="auto">
          <a:xfrm>
            <a:off x="2362200" y="1196975"/>
            <a:ext cx="6553200" cy="4800600"/>
            <a:chOff x="1488" y="816"/>
            <a:chExt cx="4128" cy="3024"/>
          </a:xfrm>
        </p:grpSpPr>
        <p:sp>
          <p:nvSpPr>
            <p:cNvPr id="26637" name="Rectangle 7"/>
            <p:cNvSpPr>
              <a:spLocks noChangeArrowheads="1"/>
            </p:cNvSpPr>
            <p:nvPr/>
          </p:nvSpPr>
          <p:spPr bwMode="auto">
            <a:xfrm>
              <a:off x="1488" y="816"/>
              <a:ext cx="4128" cy="3024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rgbClr val="0000CC"/>
              </a:solidFill>
              <a:prstDash val="sysDot"/>
              <a:miter lim="800000"/>
              <a:headEnd/>
              <a:tailEnd type="none" w="lg" len="lg"/>
            </a:ln>
          </p:spPr>
          <p:txBody>
            <a:bodyPr wrap="none" anchor="ctr">
              <a:spAutoFit/>
            </a:bodyPr>
            <a:lstStyle/>
            <a:p>
              <a:endParaRPr lang="en-US" altLang="zh-TW"/>
            </a:p>
          </p:txBody>
        </p:sp>
        <p:sp>
          <p:nvSpPr>
            <p:cNvPr id="522248" name="Oval 8"/>
            <p:cNvSpPr>
              <a:spLocks noChangeArrowheads="1"/>
            </p:cNvSpPr>
            <p:nvPr/>
          </p:nvSpPr>
          <p:spPr bwMode="auto">
            <a:xfrm>
              <a:off x="1523" y="906"/>
              <a:ext cx="304" cy="300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</a:t>
              </a:r>
            </a:p>
          </p:txBody>
        </p:sp>
        <p:sp>
          <p:nvSpPr>
            <p:cNvPr id="522249" name="Oval 9"/>
            <p:cNvSpPr>
              <a:spLocks noChangeArrowheads="1"/>
            </p:cNvSpPr>
            <p:nvPr/>
          </p:nvSpPr>
          <p:spPr bwMode="auto">
            <a:xfrm>
              <a:off x="2108" y="906"/>
              <a:ext cx="304" cy="300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i2</a:t>
              </a:r>
            </a:p>
          </p:txBody>
        </p:sp>
        <p:sp>
          <p:nvSpPr>
            <p:cNvPr id="522250" name="Oval 10"/>
            <p:cNvSpPr>
              <a:spLocks noChangeArrowheads="1"/>
            </p:cNvSpPr>
            <p:nvPr/>
          </p:nvSpPr>
          <p:spPr bwMode="auto">
            <a:xfrm>
              <a:off x="1816" y="1602"/>
              <a:ext cx="304" cy="3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i3</a:t>
              </a:r>
            </a:p>
          </p:txBody>
        </p:sp>
        <p:sp>
          <p:nvSpPr>
            <p:cNvPr id="522251" name="Oval 11"/>
            <p:cNvSpPr>
              <a:spLocks noChangeArrowheads="1"/>
            </p:cNvSpPr>
            <p:nvPr/>
          </p:nvSpPr>
          <p:spPr bwMode="auto">
            <a:xfrm>
              <a:off x="1815" y="2298"/>
              <a:ext cx="304" cy="3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i4</a:t>
              </a:r>
            </a:p>
          </p:txBody>
        </p:sp>
        <p:sp>
          <p:nvSpPr>
            <p:cNvPr id="522252" name="Oval 12"/>
            <p:cNvSpPr>
              <a:spLocks noChangeArrowheads="1"/>
            </p:cNvSpPr>
            <p:nvPr/>
          </p:nvSpPr>
          <p:spPr bwMode="auto">
            <a:xfrm>
              <a:off x="3203" y="906"/>
              <a:ext cx="304" cy="300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i6</a:t>
              </a:r>
            </a:p>
          </p:txBody>
        </p:sp>
        <p:sp>
          <p:nvSpPr>
            <p:cNvPr id="522253" name="Oval 13"/>
            <p:cNvSpPr>
              <a:spLocks noChangeArrowheads="1"/>
            </p:cNvSpPr>
            <p:nvPr/>
          </p:nvSpPr>
          <p:spPr bwMode="auto">
            <a:xfrm>
              <a:off x="3740" y="906"/>
              <a:ext cx="304" cy="300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i7</a:t>
              </a:r>
            </a:p>
          </p:txBody>
        </p:sp>
        <p:sp>
          <p:nvSpPr>
            <p:cNvPr id="522254" name="Oval 14"/>
            <p:cNvSpPr>
              <a:spLocks noChangeArrowheads="1"/>
            </p:cNvSpPr>
            <p:nvPr/>
          </p:nvSpPr>
          <p:spPr bwMode="auto">
            <a:xfrm>
              <a:off x="3452" y="1602"/>
              <a:ext cx="304" cy="3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i8</a:t>
              </a:r>
            </a:p>
          </p:txBody>
        </p:sp>
        <p:sp>
          <p:nvSpPr>
            <p:cNvPr id="522255" name="Oval 15"/>
            <p:cNvSpPr>
              <a:spLocks noChangeArrowheads="1"/>
            </p:cNvSpPr>
            <p:nvPr/>
          </p:nvSpPr>
          <p:spPr bwMode="auto">
            <a:xfrm>
              <a:off x="2723" y="906"/>
              <a:ext cx="304" cy="300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i5</a:t>
              </a:r>
            </a:p>
          </p:txBody>
        </p:sp>
        <p:sp>
          <p:nvSpPr>
            <p:cNvPr id="522256" name="Oval 16"/>
            <p:cNvSpPr>
              <a:spLocks noChangeArrowheads="1"/>
            </p:cNvSpPr>
            <p:nvPr/>
          </p:nvSpPr>
          <p:spPr bwMode="auto">
            <a:xfrm>
              <a:off x="3203" y="2298"/>
              <a:ext cx="304" cy="30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i9</a:t>
              </a:r>
            </a:p>
          </p:txBody>
        </p:sp>
        <p:sp>
          <p:nvSpPr>
            <p:cNvPr id="522257" name="Oval 17"/>
            <p:cNvSpPr>
              <a:spLocks noChangeArrowheads="1"/>
            </p:cNvSpPr>
            <p:nvPr/>
          </p:nvSpPr>
          <p:spPr bwMode="auto">
            <a:xfrm>
              <a:off x="4756" y="912"/>
              <a:ext cx="279" cy="288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i11</a:t>
              </a:r>
            </a:p>
          </p:txBody>
        </p:sp>
        <p:sp>
          <p:nvSpPr>
            <p:cNvPr id="522258" name="Oval 18"/>
            <p:cNvSpPr>
              <a:spLocks noChangeArrowheads="1"/>
            </p:cNvSpPr>
            <p:nvPr/>
          </p:nvSpPr>
          <p:spPr bwMode="auto">
            <a:xfrm>
              <a:off x="5289" y="912"/>
              <a:ext cx="279" cy="288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i12</a:t>
              </a:r>
            </a:p>
          </p:txBody>
        </p:sp>
        <p:sp>
          <p:nvSpPr>
            <p:cNvPr id="522259" name="Oval 19"/>
            <p:cNvSpPr>
              <a:spLocks noChangeArrowheads="1"/>
            </p:cNvSpPr>
            <p:nvPr/>
          </p:nvSpPr>
          <p:spPr bwMode="auto">
            <a:xfrm>
              <a:off x="5001" y="1608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i13</a:t>
              </a:r>
            </a:p>
          </p:txBody>
        </p:sp>
        <p:sp>
          <p:nvSpPr>
            <p:cNvPr id="522260" name="Oval 20"/>
            <p:cNvSpPr>
              <a:spLocks noChangeArrowheads="1"/>
            </p:cNvSpPr>
            <p:nvPr/>
          </p:nvSpPr>
          <p:spPr bwMode="auto">
            <a:xfrm>
              <a:off x="4272" y="912"/>
              <a:ext cx="279" cy="288"/>
            </a:xfrm>
            <a:prstGeom prst="ellipse">
              <a:avLst/>
            </a:prstGeom>
            <a:solidFill>
              <a:srgbClr val="FFCC66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i10</a:t>
              </a:r>
            </a:p>
          </p:txBody>
        </p:sp>
        <p:sp>
          <p:nvSpPr>
            <p:cNvPr id="522261" name="Oval 21"/>
            <p:cNvSpPr>
              <a:spLocks noChangeArrowheads="1"/>
            </p:cNvSpPr>
            <p:nvPr/>
          </p:nvSpPr>
          <p:spPr bwMode="auto">
            <a:xfrm>
              <a:off x="4757" y="2304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i14</a:t>
              </a:r>
            </a:p>
          </p:txBody>
        </p:sp>
        <p:sp>
          <p:nvSpPr>
            <p:cNvPr id="522262" name="Oval 22"/>
            <p:cNvSpPr>
              <a:spLocks noChangeArrowheads="1"/>
            </p:cNvSpPr>
            <p:nvPr/>
          </p:nvSpPr>
          <p:spPr bwMode="auto">
            <a:xfrm>
              <a:off x="4089" y="2880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i15</a:t>
              </a:r>
            </a:p>
          </p:txBody>
        </p:sp>
        <p:sp>
          <p:nvSpPr>
            <p:cNvPr id="522263" name="Oval 23"/>
            <p:cNvSpPr>
              <a:spLocks noChangeArrowheads="1"/>
            </p:cNvSpPr>
            <p:nvPr/>
          </p:nvSpPr>
          <p:spPr bwMode="auto">
            <a:xfrm>
              <a:off x="4089" y="3504"/>
              <a:ext cx="279" cy="28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600">
                  <a:ea typeface="新細明體" panose="02020500000000000000" pitchFamily="18" charset="-120"/>
                </a:rPr>
                <a:t>i16</a:t>
              </a:r>
            </a:p>
          </p:txBody>
        </p:sp>
        <p:cxnSp>
          <p:nvCxnSpPr>
            <p:cNvPr id="26654" name="AutoShape 24"/>
            <p:cNvCxnSpPr>
              <a:cxnSpLocks noChangeShapeType="1"/>
              <a:stCxn id="522248" idx="4"/>
              <a:endCxn id="522250" idx="0"/>
            </p:cNvCxnSpPr>
            <p:nvPr/>
          </p:nvCxnSpPr>
          <p:spPr bwMode="auto">
            <a:xfrm>
              <a:off x="1675" y="1206"/>
              <a:ext cx="293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55" name="AutoShape 25"/>
            <p:cNvCxnSpPr>
              <a:cxnSpLocks noChangeShapeType="1"/>
              <a:stCxn id="522249" idx="4"/>
              <a:endCxn id="522250" idx="0"/>
            </p:cNvCxnSpPr>
            <p:nvPr/>
          </p:nvCxnSpPr>
          <p:spPr bwMode="auto">
            <a:xfrm flipH="1">
              <a:off x="1968" y="1206"/>
              <a:ext cx="292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56" name="AutoShape 26"/>
            <p:cNvCxnSpPr>
              <a:cxnSpLocks noChangeShapeType="1"/>
              <a:stCxn id="522250" idx="4"/>
              <a:endCxn id="522251" idx="0"/>
            </p:cNvCxnSpPr>
            <p:nvPr/>
          </p:nvCxnSpPr>
          <p:spPr bwMode="auto">
            <a:xfrm flipH="1">
              <a:off x="1967" y="1902"/>
              <a:ext cx="1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57" name="AutoShape 27"/>
            <p:cNvCxnSpPr>
              <a:cxnSpLocks noChangeShapeType="1"/>
              <a:stCxn id="522252" idx="4"/>
              <a:endCxn id="522254" idx="0"/>
            </p:cNvCxnSpPr>
            <p:nvPr/>
          </p:nvCxnSpPr>
          <p:spPr bwMode="auto">
            <a:xfrm>
              <a:off x="3355" y="1206"/>
              <a:ext cx="249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58" name="AutoShape 28"/>
            <p:cNvCxnSpPr>
              <a:cxnSpLocks noChangeShapeType="1"/>
              <a:stCxn id="522253" idx="4"/>
              <a:endCxn id="522254" idx="0"/>
            </p:cNvCxnSpPr>
            <p:nvPr/>
          </p:nvCxnSpPr>
          <p:spPr bwMode="auto">
            <a:xfrm flipH="1">
              <a:off x="3604" y="1206"/>
              <a:ext cx="288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59" name="AutoShape 29"/>
            <p:cNvCxnSpPr>
              <a:cxnSpLocks noChangeShapeType="1"/>
              <a:stCxn id="522254" idx="4"/>
              <a:endCxn id="522256" idx="0"/>
            </p:cNvCxnSpPr>
            <p:nvPr/>
          </p:nvCxnSpPr>
          <p:spPr bwMode="auto">
            <a:xfrm flipH="1">
              <a:off x="3355" y="1902"/>
              <a:ext cx="249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0" name="AutoShape 30"/>
            <p:cNvCxnSpPr>
              <a:cxnSpLocks noChangeShapeType="1"/>
              <a:stCxn id="522255" idx="4"/>
              <a:endCxn id="522256" idx="0"/>
            </p:cNvCxnSpPr>
            <p:nvPr/>
          </p:nvCxnSpPr>
          <p:spPr bwMode="auto">
            <a:xfrm>
              <a:off x="2875" y="1206"/>
              <a:ext cx="480" cy="109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1" name="AutoShape 31"/>
            <p:cNvCxnSpPr>
              <a:cxnSpLocks noChangeShapeType="1"/>
              <a:stCxn id="522257" idx="4"/>
              <a:endCxn id="522259" idx="0"/>
            </p:cNvCxnSpPr>
            <p:nvPr/>
          </p:nvCxnSpPr>
          <p:spPr bwMode="auto">
            <a:xfrm>
              <a:off x="4896" y="1206"/>
              <a:ext cx="245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2" name="AutoShape 32"/>
            <p:cNvCxnSpPr>
              <a:cxnSpLocks noChangeShapeType="1"/>
              <a:stCxn id="522258" idx="4"/>
              <a:endCxn id="522259" idx="0"/>
            </p:cNvCxnSpPr>
            <p:nvPr/>
          </p:nvCxnSpPr>
          <p:spPr bwMode="auto">
            <a:xfrm flipH="1">
              <a:off x="5141" y="1206"/>
              <a:ext cx="288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3" name="AutoShape 33"/>
            <p:cNvCxnSpPr>
              <a:cxnSpLocks noChangeShapeType="1"/>
              <a:stCxn id="522260" idx="4"/>
              <a:endCxn id="522261" idx="0"/>
            </p:cNvCxnSpPr>
            <p:nvPr/>
          </p:nvCxnSpPr>
          <p:spPr bwMode="auto">
            <a:xfrm>
              <a:off x="4412" y="1206"/>
              <a:ext cx="485" cy="1092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4" name="AutoShape 34"/>
            <p:cNvCxnSpPr>
              <a:cxnSpLocks noChangeShapeType="1"/>
              <a:stCxn id="522259" idx="4"/>
              <a:endCxn id="522261" idx="0"/>
            </p:cNvCxnSpPr>
            <p:nvPr/>
          </p:nvCxnSpPr>
          <p:spPr bwMode="auto">
            <a:xfrm flipH="1">
              <a:off x="4897" y="1902"/>
              <a:ext cx="244" cy="396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5" name="AutoShape 35"/>
            <p:cNvCxnSpPr>
              <a:cxnSpLocks noChangeShapeType="1"/>
              <a:stCxn id="522256" idx="4"/>
              <a:endCxn id="522262" idx="1"/>
            </p:cNvCxnSpPr>
            <p:nvPr/>
          </p:nvCxnSpPr>
          <p:spPr bwMode="auto">
            <a:xfrm>
              <a:off x="3355" y="2598"/>
              <a:ext cx="775" cy="32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6" name="AutoShape 36"/>
            <p:cNvCxnSpPr>
              <a:cxnSpLocks noChangeShapeType="1"/>
              <a:stCxn id="522261" idx="4"/>
              <a:endCxn id="522262" idx="7"/>
            </p:cNvCxnSpPr>
            <p:nvPr/>
          </p:nvCxnSpPr>
          <p:spPr bwMode="auto">
            <a:xfrm flipH="1">
              <a:off x="4327" y="2598"/>
              <a:ext cx="570" cy="318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  <p:cxnSp>
          <p:nvCxnSpPr>
            <p:cNvPr id="26667" name="AutoShape 37"/>
            <p:cNvCxnSpPr>
              <a:cxnSpLocks noChangeShapeType="1"/>
              <a:stCxn id="522262" idx="4"/>
              <a:endCxn id="522263" idx="0"/>
            </p:cNvCxnSpPr>
            <p:nvPr/>
          </p:nvCxnSpPr>
          <p:spPr bwMode="auto">
            <a:xfrm>
              <a:off x="4229" y="3174"/>
              <a:ext cx="0" cy="324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</p:spPr>
        </p:cxnSp>
      </p:grpSp>
      <p:sp>
        <p:nvSpPr>
          <p:cNvPr id="522278" name="Rectangle 38"/>
          <p:cNvSpPr>
            <a:spLocks noChangeArrowheads="1"/>
          </p:cNvSpPr>
          <p:nvPr/>
        </p:nvSpPr>
        <p:spPr bwMode="auto">
          <a:xfrm>
            <a:off x="228600" y="1196752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79" name="Rectangle 39"/>
          <p:cNvSpPr>
            <a:spLocks noChangeArrowheads="1"/>
          </p:cNvSpPr>
          <p:nvPr/>
        </p:nvSpPr>
        <p:spPr bwMode="auto">
          <a:xfrm>
            <a:off x="228600" y="1463452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0" name="Rectangle 40"/>
          <p:cNvSpPr>
            <a:spLocks noChangeArrowheads="1"/>
          </p:cNvSpPr>
          <p:nvPr/>
        </p:nvSpPr>
        <p:spPr bwMode="auto">
          <a:xfrm>
            <a:off x="228600" y="2352675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1" name="Rectangle 41"/>
          <p:cNvSpPr>
            <a:spLocks noChangeArrowheads="1"/>
          </p:cNvSpPr>
          <p:nvPr/>
        </p:nvSpPr>
        <p:spPr bwMode="auto">
          <a:xfrm>
            <a:off x="228600" y="2636912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2" name="Rectangle 42"/>
          <p:cNvSpPr>
            <a:spLocks noChangeArrowheads="1"/>
          </p:cNvSpPr>
          <p:nvPr/>
        </p:nvSpPr>
        <p:spPr bwMode="auto">
          <a:xfrm>
            <a:off x="228600" y="2984376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3" name="Rectangle 43"/>
          <p:cNvSpPr>
            <a:spLocks noChangeArrowheads="1"/>
          </p:cNvSpPr>
          <p:nvPr/>
        </p:nvSpPr>
        <p:spPr bwMode="auto">
          <a:xfrm>
            <a:off x="228600" y="3903836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4" name="Rectangle 44"/>
          <p:cNvSpPr>
            <a:spLocks noChangeArrowheads="1"/>
          </p:cNvSpPr>
          <p:nvPr/>
        </p:nvSpPr>
        <p:spPr bwMode="auto">
          <a:xfrm>
            <a:off x="228600" y="4170536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522285" name="Rectangle 45"/>
          <p:cNvSpPr>
            <a:spLocks noChangeArrowheads="1"/>
          </p:cNvSpPr>
          <p:nvPr/>
        </p:nvSpPr>
        <p:spPr bwMode="auto">
          <a:xfrm>
            <a:off x="228600" y="4496544"/>
            <a:ext cx="1828800" cy="2286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endParaRPr lang="en-US" altLang="zh-TW"/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250825" y="1076796"/>
            <a:ext cx="2047875" cy="50165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i1:  r2   = 4(r22)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i2:  r10 = 4(r25)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i3:  r10 = r2 + r10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i4:  4(r26) = r10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i5:  r14 = 8(r27)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i6:  r6   = 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i7:  r5   = (r23)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i8:  r5   = r6 – r5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i9:  r4   = r14 * r5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i10: r15 = 12(r27)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i11: r7   = 4(r22)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i12: r8   = 4(r23)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i13: r8   = r7 –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i14: r8   = r15*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i15: r8   = r4 – r8</a:t>
            </a:r>
          </a:p>
          <a:p>
            <a:pPr defTabSz="864000" eaLnBrk="0" hangingPunct="0">
              <a:defRPr/>
            </a:pPr>
            <a:r>
              <a:rPr lang="en-US" sz="2000" dirty="0">
                <a:latin typeface="+mn-lt"/>
                <a:ea typeface="新細明體" panose="02020500000000000000" pitchFamily="18" charset="-120"/>
              </a:rPr>
              <a:t> i16: (r28) = r8</a:t>
            </a:r>
          </a:p>
        </p:txBody>
      </p:sp>
      <p:sp>
        <p:nvSpPr>
          <p:cNvPr id="46" name="向左箭號 45"/>
          <p:cNvSpPr/>
          <p:nvPr/>
        </p:nvSpPr>
        <p:spPr bwMode="auto">
          <a:xfrm flipH="1">
            <a:off x="2200275" y="3935535"/>
            <a:ext cx="574675" cy="585787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8" grpId="0" animBg="1"/>
      <p:bldP spid="522279" grpId="0" animBg="1"/>
      <p:bldP spid="522280" grpId="0" animBg="1"/>
      <p:bldP spid="522281" grpId="0" animBg="1"/>
      <p:bldP spid="522282" grpId="0" animBg="1"/>
      <p:bldP spid="522283" grpId="0" animBg="1"/>
      <p:bldP spid="522284" grpId="0" animBg="1"/>
      <p:bldP spid="522285" grpId="0" animBg="1"/>
      <p:bldP spid="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Dynamic Scheduling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Exploit ILP at run-time</a:t>
            </a:r>
          </a:p>
          <a:p>
            <a:pPr lvl="1"/>
            <a:r>
              <a:rPr lang="en-US" altLang="zh-TW" dirty="0" smtClean="0"/>
              <a:t>Execute instructions out-of-order by a restricted data flow execution model (still use PC!)</a:t>
            </a:r>
          </a:p>
          <a:p>
            <a:r>
              <a:rPr lang="en-US" altLang="zh-TW" dirty="0" smtClean="0"/>
              <a:t>Hardware will </a:t>
            </a:r>
          </a:p>
          <a:p>
            <a:pPr lvl="1"/>
            <a:r>
              <a:rPr lang="en-US" altLang="zh-TW" dirty="0" smtClean="0"/>
              <a:t>Maintain true dependency (data flow manner)</a:t>
            </a:r>
          </a:p>
          <a:p>
            <a:pPr lvl="1"/>
            <a:r>
              <a:rPr lang="en-US" altLang="zh-TW" dirty="0" smtClean="0"/>
              <a:t>Maintain exception behavior</a:t>
            </a:r>
          </a:p>
          <a:p>
            <a:pPr lvl="1"/>
            <a:r>
              <a:rPr lang="en-US" altLang="zh-TW" dirty="0" smtClean="0"/>
              <a:t>Find ILP within </a:t>
            </a:r>
            <a:r>
              <a:rPr lang="en-US" altLang="zh-TW" smtClean="0"/>
              <a:t>an </a:t>
            </a:r>
            <a:r>
              <a:rPr lang="en-US" altLang="zh-TW" smtClean="0"/>
              <a:t>instruction </a:t>
            </a:r>
            <a:r>
              <a:rPr lang="en-US" altLang="zh-TW" dirty="0" smtClean="0"/>
              <a:t>window (pool)</a:t>
            </a:r>
          </a:p>
          <a:p>
            <a:pPr lvl="2"/>
            <a:r>
              <a:rPr lang="en-US" altLang="zh-TW" dirty="0" smtClean="0"/>
              <a:t>Need an accurate branch predictor</a:t>
            </a:r>
          </a:p>
          <a:p>
            <a:r>
              <a:rPr lang="en-US" altLang="zh-TW" dirty="0" smtClean="0"/>
              <a:t>Hardware can also eliminate name dependency by renaming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260ADA2-B6B7-45F6-A3AD-75F4FCA3CE95}" type="slidenum">
              <a:rPr lang="en-US" altLang="zh-TW" smtClean="0">
                <a:latin typeface="Arial" charset="0"/>
                <a:ea typeface="新細明體" charset="-120"/>
              </a:rPr>
              <a:pPr/>
              <a:t>7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Dynamic Scheduling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Pros</a:t>
            </a:r>
          </a:p>
          <a:p>
            <a:pPr lvl="1"/>
            <a:r>
              <a:rPr lang="en-US" altLang="zh-TW" smtClean="0"/>
              <a:t>Cope with variable latency at run time, e.g. cache misses</a:t>
            </a:r>
          </a:p>
          <a:p>
            <a:pPr lvl="1"/>
            <a:r>
              <a:rPr lang="en-US" altLang="zh-TW" smtClean="0"/>
              <a:t>Compiler does not need to have knowledge of microarchitecture:</a:t>
            </a:r>
          </a:p>
          <a:p>
            <a:pPr lvl="2"/>
            <a:r>
              <a:rPr lang="en-US" altLang="zh-TW" smtClean="0"/>
              <a:t>Avoid recompiling old binaries</a:t>
            </a:r>
          </a:p>
          <a:p>
            <a:pPr lvl="2"/>
            <a:r>
              <a:rPr lang="en-US" altLang="zh-TW" smtClean="0"/>
              <a:t>Avoid bottleneck of small </a:t>
            </a:r>
            <a:r>
              <a:rPr lang="en-US" altLang="zh-TW" i="1" smtClean="0"/>
              <a:t>named </a:t>
            </a:r>
            <a:r>
              <a:rPr lang="en-US" altLang="zh-TW" smtClean="0"/>
              <a:t>register sets</a:t>
            </a:r>
          </a:p>
          <a:p>
            <a:pPr lvl="1"/>
            <a:r>
              <a:rPr lang="en-US" altLang="zh-TW" smtClean="0"/>
              <a:t>Handle cases where dependency is unknown at compile-time</a:t>
            </a:r>
          </a:p>
          <a:p>
            <a:r>
              <a:rPr lang="en-US" altLang="zh-TW" smtClean="0"/>
              <a:t>Cons</a:t>
            </a:r>
          </a:p>
          <a:p>
            <a:pPr lvl="1"/>
            <a:r>
              <a:rPr lang="en-US" altLang="zh-TW" smtClean="0"/>
              <a:t>Hardware complexity (main argument from the VLIW/EPIC camp)</a:t>
            </a:r>
          </a:p>
          <a:p>
            <a:pPr lvl="1"/>
            <a:r>
              <a:rPr lang="en-US" altLang="zh-TW" smtClean="0"/>
              <a:t>Complicates exceptions</a:t>
            </a:r>
          </a:p>
          <a:p>
            <a:pPr lvl="1"/>
            <a:endParaRPr lang="en-US" altLang="zh-TW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455EFD-6C64-4BBF-8691-78B794A135B1}" type="slidenum">
              <a:rPr lang="en-US" altLang="zh-TW" smtClean="0">
                <a:latin typeface="Arial" charset="0"/>
                <a:ea typeface="新細明體" charset="-120"/>
              </a:rPr>
              <a:pPr/>
              <a:t>8</a:t>
            </a:fld>
            <a:endParaRPr lang="en-US" altLang="zh-TW" smtClean="0">
              <a:latin typeface="Arial" charset="0"/>
              <a:ea typeface="新細明體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8540</TotalTime>
  <Words>2075</Words>
  <Application>Microsoft Office PowerPoint</Application>
  <PresentationFormat>如螢幕大小 (4:3)</PresentationFormat>
  <Paragraphs>402</Paragraphs>
  <Slides>44</Slides>
  <Notes>40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44</vt:i4>
      </vt:variant>
    </vt:vector>
  </HeadingPairs>
  <TitlesOfParts>
    <vt:vector size="56" baseType="lpstr">
      <vt:lpstr>新細明體</vt:lpstr>
      <vt:lpstr>標楷體</vt:lpstr>
      <vt:lpstr>Arial</vt:lpstr>
      <vt:lpstr>Calibri</vt:lpstr>
      <vt:lpstr>MV Boli</vt:lpstr>
      <vt:lpstr>Symbol</vt:lpstr>
      <vt:lpstr>Tahoma</vt:lpstr>
      <vt:lpstr>Times New Roman</vt:lpstr>
      <vt:lpstr>Wingdings</vt:lpstr>
      <vt:lpstr>Contemporary Portrait</vt:lpstr>
      <vt:lpstr>工作表</vt:lpstr>
      <vt:lpstr>Worksheet</vt:lpstr>
      <vt:lpstr>CS5100 Advanced Computer Architecture  Dynamic Scheduling</vt:lpstr>
      <vt:lpstr>About This Lecture</vt:lpstr>
      <vt:lpstr>Maximum ILP</vt:lpstr>
      <vt:lpstr>Compiler Has Its Limitations</vt:lpstr>
      <vt:lpstr>Compiler Sees Data Flow Graph (DFG)</vt:lpstr>
      <vt:lpstr>If Processor Just Follows the Code</vt:lpstr>
      <vt:lpstr>Out-of-Order Execution</vt:lpstr>
      <vt:lpstr>Dynamic Scheduling</vt:lpstr>
      <vt:lpstr>Dynamic Scheduling</vt:lpstr>
      <vt:lpstr>Out-of-Order (OOO) Execution</vt:lpstr>
      <vt:lpstr>Dynamic Scheduling by Tomasulo Algo.</vt:lpstr>
      <vt:lpstr>Problems with IBM 360/91 ISA</vt:lpstr>
      <vt:lpstr>Motivation for Tomasulo Algorithm</vt:lpstr>
      <vt:lpstr>Key Features of Tomasulo Algorithm</vt:lpstr>
      <vt:lpstr>Key Features of Tomasulo Algorithm</vt:lpstr>
      <vt:lpstr>IBM 360/91 FPU w/ Tomasulo Algorithm</vt:lpstr>
      <vt:lpstr>3 Stages of Tomasulo Algorithm</vt:lpstr>
      <vt:lpstr>3 Stages of Tomasulo Algorithm</vt:lpstr>
      <vt:lpstr>Structure of Reservation Stations</vt:lpstr>
      <vt:lpstr>Tomasulo Algorithm Loop Example</vt:lpstr>
      <vt:lpstr>Loop Example Cycle 0</vt:lpstr>
      <vt:lpstr>Loop Example Cycle 1</vt:lpstr>
      <vt:lpstr>Loop Example Cycle 2</vt:lpstr>
      <vt:lpstr>Loop Example Cycle 3</vt:lpstr>
      <vt:lpstr>Loop Example Cycle 4</vt:lpstr>
      <vt:lpstr>Loop Example Cycle 5</vt:lpstr>
      <vt:lpstr>Loop Example Cycle 6</vt:lpstr>
      <vt:lpstr>Loop Example Cycle 7</vt:lpstr>
      <vt:lpstr>Loop Example Cycle 8</vt:lpstr>
      <vt:lpstr>Loop Example Cycle 9</vt:lpstr>
      <vt:lpstr>Loop Example Cycle 10</vt:lpstr>
      <vt:lpstr>Loop Example Cycle 11</vt:lpstr>
      <vt:lpstr>Loop Example Cycle 12</vt:lpstr>
      <vt:lpstr>Loop Example Cycle 13</vt:lpstr>
      <vt:lpstr>Loop Example Cycle 14</vt:lpstr>
      <vt:lpstr>Loop Example Cycle 15</vt:lpstr>
      <vt:lpstr>Loop Example Cycle 16</vt:lpstr>
      <vt:lpstr>Loop Example Cycle 17</vt:lpstr>
      <vt:lpstr>Loop Example Cycle 18</vt:lpstr>
      <vt:lpstr>Loop Example Cycle 19</vt:lpstr>
      <vt:lpstr>Loop Example Cycle 20</vt:lpstr>
      <vt:lpstr>Dependences through Memory in LD/ST</vt:lpstr>
      <vt:lpstr>Load Bypassing and Load Forwarding</vt:lpstr>
      <vt:lpstr>Summary of Tomasulo Algorithm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CS5100 Advanced Computer Architecture  Dynamic Scheduling I</dc:title>
  <dc:creator>Chung-Ta King</dc:creator>
  <cp:lastModifiedBy>Chung-Ta King</cp:lastModifiedBy>
  <cp:revision>1032</cp:revision>
  <dcterms:created xsi:type="dcterms:W3CDTF">2000-02-07T23:54:30Z</dcterms:created>
  <dcterms:modified xsi:type="dcterms:W3CDTF">2017-04-09T16:34:11Z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