
<file path=[Content_Types].xml><?xml version="1.0" encoding="utf-8"?>
<Types xmlns="http://schemas.openxmlformats.org/package/2006/content-types">
  <Default Extension="wmf" ContentType="image/x-wmf"/>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9" r:id="rId1"/>
  </p:sldMasterIdLst>
  <p:notesMasterIdLst>
    <p:notesMasterId r:id="rId29"/>
  </p:notesMasterIdLst>
  <p:handoutMasterIdLst>
    <p:handoutMasterId r:id="rId30"/>
  </p:handoutMasterIdLst>
  <p:sldIdLst>
    <p:sldId id="288" r:id="rId2"/>
    <p:sldId id="447" r:id="rId3"/>
    <p:sldId id="448" r:id="rId4"/>
    <p:sldId id="449" r:id="rId5"/>
    <p:sldId id="450" r:id="rId6"/>
    <p:sldId id="452" r:id="rId7"/>
    <p:sldId id="453" r:id="rId8"/>
    <p:sldId id="454" r:id="rId9"/>
    <p:sldId id="458" r:id="rId10"/>
    <p:sldId id="459" r:id="rId11"/>
    <p:sldId id="460" r:id="rId12"/>
    <p:sldId id="461" r:id="rId13"/>
    <p:sldId id="462" r:id="rId14"/>
    <p:sldId id="463" r:id="rId15"/>
    <p:sldId id="464" r:id="rId16"/>
    <p:sldId id="465" r:id="rId17"/>
    <p:sldId id="467" r:id="rId18"/>
    <p:sldId id="473" r:id="rId19"/>
    <p:sldId id="493" r:id="rId20"/>
    <p:sldId id="475" r:id="rId21"/>
    <p:sldId id="476" r:id="rId22"/>
    <p:sldId id="477" r:id="rId23"/>
    <p:sldId id="488" r:id="rId24"/>
    <p:sldId id="489" r:id="rId25"/>
    <p:sldId id="490" r:id="rId26"/>
    <p:sldId id="491" r:id="rId27"/>
    <p:sldId id="492" r:id="rId28"/>
  </p:sldIdLst>
  <p:sldSz cx="9144000" cy="6858000" type="screen4x3"/>
  <p:notesSz cx="10234613" cy="7099300"/>
  <p:defaultTextStyle>
    <a:defPPr>
      <a:defRPr lang="en-US"/>
    </a:defPPr>
    <a:lvl1pPr algn="l" rtl="0" eaLnBrk="0" fontAlgn="base" hangingPunct="0">
      <a:spcBef>
        <a:spcPct val="0"/>
      </a:spcBef>
      <a:spcAft>
        <a:spcPct val="0"/>
      </a:spcAft>
      <a:defRPr sz="2400" kern="1200">
        <a:solidFill>
          <a:schemeClr val="tx1"/>
        </a:solidFill>
        <a:latin typeface="Tahoma" panose="020B0604030504040204" pitchFamily="34" charset="0"/>
        <a:ea typeface="標楷體" panose="03000509000000000000" pitchFamily="65" charset="-120"/>
        <a:cs typeface="+mn-cs"/>
      </a:defRPr>
    </a:lvl1pPr>
    <a:lvl2pPr marL="457200" algn="l" rtl="0" eaLnBrk="0" fontAlgn="base" hangingPunct="0">
      <a:spcBef>
        <a:spcPct val="0"/>
      </a:spcBef>
      <a:spcAft>
        <a:spcPct val="0"/>
      </a:spcAft>
      <a:defRPr sz="2400" kern="1200">
        <a:solidFill>
          <a:schemeClr val="tx1"/>
        </a:solidFill>
        <a:latin typeface="Tahoma" panose="020B0604030504040204" pitchFamily="34" charset="0"/>
        <a:ea typeface="標楷體" panose="03000509000000000000" pitchFamily="65" charset="-120"/>
        <a:cs typeface="+mn-cs"/>
      </a:defRPr>
    </a:lvl2pPr>
    <a:lvl3pPr marL="914400" algn="l" rtl="0" eaLnBrk="0" fontAlgn="base" hangingPunct="0">
      <a:spcBef>
        <a:spcPct val="0"/>
      </a:spcBef>
      <a:spcAft>
        <a:spcPct val="0"/>
      </a:spcAft>
      <a:defRPr sz="2400" kern="1200">
        <a:solidFill>
          <a:schemeClr val="tx1"/>
        </a:solidFill>
        <a:latin typeface="Tahoma" panose="020B0604030504040204" pitchFamily="34" charset="0"/>
        <a:ea typeface="標楷體" panose="03000509000000000000" pitchFamily="65" charset="-120"/>
        <a:cs typeface="+mn-cs"/>
      </a:defRPr>
    </a:lvl3pPr>
    <a:lvl4pPr marL="1371600" algn="l" rtl="0" eaLnBrk="0" fontAlgn="base" hangingPunct="0">
      <a:spcBef>
        <a:spcPct val="0"/>
      </a:spcBef>
      <a:spcAft>
        <a:spcPct val="0"/>
      </a:spcAft>
      <a:defRPr sz="2400" kern="1200">
        <a:solidFill>
          <a:schemeClr val="tx1"/>
        </a:solidFill>
        <a:latin typeface="Tahoma" panose="020B0604030504040204" pitchFamily="34" charset="0"/>
        <a:ea typeface="標楷體" panose="03000509000000000000" pitchFamily="65" charset="-120"/>
        <a:cs typeface="+mn-cs"/>
      </a:defRPr>
    </a:lvl4pPr>
    <a:lvl5pPr marL="1828800" algn="l" rtl="0" eaLnBrk="0" fontAlgn="base" hangingPunct="0">
      <a:spcBef>
        <a:spcPct val="0"/>
      </a:spcBef>
      <a:spcAft>
        <a:spcPct val="0"/>
      </a:spcAft>
      <a:defRPr sz="2400" kern="1200">
        <a:solidFill>
          <a:schemeClr val="tx1"/>
        </a:solidFill>
        <a:latin typeface="Tahoma" panose="020B0604030504040204" pitchFamily="34" charset="0"/>
        <a:ea typeface="標楷體" panose="03000509000000000000" pitchFamily="65" charset="-120"/>
        <a:cs typeface="+mn-cs"/>
      </a:defRPr>
    </a:lvl5pPr>
    <a:lvl6pPr marL="2286000" algn="l" defTabSz="914400" rtl="0" eaLnBrk="1" latinLnBrk="0" hangingPunct="1">
      <a:defRPr sz="2400" kern="1200">
        <a:solidFill>
          <a:schemeClr val="tx1"/>
        </a:solidFill>
        <a:latin typeface="Tahoma" panose="020B0604030504040204" pitchFamily="34" charset="0"/>
        <a:ea typeface="標楷體" panose="03000509000000000000" pitchFamily="65" charset="-120"/>
        <a:cs typeface="+mn-cs"/>
      </a:defRPr>
    </a:lvl6pPr>
    <a:lvl7pPr marL="2743200" algn="l" defTabSz="914400" rtl="0" eaLnBrk="1" latinLnBrk="0" hangingPunct="1">
      <a:defRPr sz="2400" kern="1200">
        <a:solidFill>
          <a:schemeClr val="tx1"/>
        </a:solidFill>
        <a:latin typeface="Tahoma" panose="020B0604030504040204" pitchFamily="34" charset="0"/>
        <a:ea typeface="標楷體" panose="03000509000000000000" pitchFamily="65" charset="-120"/>
        <a:cs typeface="+mn-cs"/>
      </a:defRPr>
    </a:lvl7pPr>
    <a:lvl8pPr marL="3200400" algn="l" defTabSz="914400" rtl="0" eaLnBrk="1" latinLnBrk="0" hangingPunct="1">
      <a:defRPr sz="2400" kern="1200">
        <a:solidFill>
          <a:schemeClr val="tx1"/>
        </a:solidFill>
        <a:latin typeface="Tahoma" panose="020B0604030504040204" pitchFamily="34" charset="0"/>
        <a:ea typeface="標楷體" panose="03000509000000000000" pitchFamily="65" charset="-120"/>
        <a:cs typeface="+mn-cs"/>
      </a:defRPr>
    </a:lvl8pPr>
    <a:lvl9pPr marL="3657600" algn="l" defTabSz="914400" rtl="0" eaLnBrk="1" latinLnBrk="0" hangingPunct="1">
      <a:defRPr sz="2400" kern="1200">
        <a:solidFill>
          <a:schemeClr val="tx1"/>
        </a:solidFill>
        <a:latin typeface="Tahoma" panose="020B0604030504040204" pitchFamily="34" charset="0"/>
        <a:ea typeface="標楷體" panose="03000509000000000000" pitchFamily="65" charset="-120"/>
        <a:cs typeface="+mn-cs"/>
      </a:defRPr>
    </a:lvl9pPr>
  </p:defaultTextStyle>
  <p:extLst>
    <p:ext uri="{EFAFB233-063F-42B5-8137-9DF3F51BA10A}">
      <p15:sldGuideLst xmlns:p15="http://schemas.microsoft.com/office/powerpoint/2012/main">
        <p15:guide id="1" orient="horz" pos="3168">
          <p15:clr>
            <a:srgbClr val="A4A3A4"/>
          </p15:clr>
        </p15:guide>
        <p15:guide id="2" pos="2880">
          <p15:clr>
            <a:srgbClr val="A4A3A4"/>
          </p15:clr>
        </p15:guide>
      </p15:sldGuideLst>
    </p:ext>
    <p:ext uri="{2D200454-40CA-4A62-9FC3-DE9A4176ACB9}">
      <p15:notesGuideLst xmlns:p15="http://schemas.microsoft.com/office/powerpoint/2012/main">
        <p15:guide id="1" orient="horz" pos="2236">
          <p15:clr>
            <a:srgbClr val="A4A3A4"/>
          </p15:clr>
        </p15:guide>
        <p15:guide id="2" pos="322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ter Marwedel"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339933"/>
    <a:srgbClr val="33CC33"/>
    <a:srgbClr val="FFCC66"/>
    <a:srgbClr val="FFCC99"/>
    <a:srgbClr val="FF0000"/>
    <a:srgbClr val="99CCFF"/>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644" autoAdjust="0"/>
    <p:restoredTop sz="87363" autoAdjust="0"/>
  </p:normalViewPr>
  <p:slideViewPr>
    <p:cSldViewPr>
      <p:cViewPr varScale="1">
        <p:scale>
          <a:sx n="44" d="100"/>
          <a:sy n="44" d="100"/>
        </p:scale>
        <p:origin x="1478" y="62"/>
      </p:cViewPr>
      <p:guideLst>
        <p:guide orient="horz" pos="3168"/>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9274"/>
    </p:cViewPr>
  </p:sorterViewPr>
  <p:notesViewPr>
    <p:cSldViewPr>
      <p:cViewPr>
        <p:scale>
          <a:sx n="100" d="100"/>
          <a:sy n="100" d="100"/>
        </p:scale>
        <p:origin x="-58" y="1675"/>
      </p:cViewPr>
      <p:guideLst>
        <p:guide orient="horz" pos="2236"/>
        <p:guide pos="322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3474" name="Rectangle 2"/>
          <p:cNvSpPr>
            <a:spLocks noGrp="1" noChangeArrowheads="1"/>
          </p:cNvSpPr>
          <p:nvPr>
            <p:ph type="hdr" sz="quarter"/>
          </p:nvPr>
        </p:nvSpPr>
        <p:spPr bwMode="auto">
          <a:xfrm>
            <a:off x="0" y="0"/>
            <a:ext cx="4433888" cy="3540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568" tIns="45784" rIns="91568" bIns="45784" numCol="1" anchor="t" anchorCtr="0" compatLnSpc="1">
            <a:prstTxWarp prst="textNoShape">
              <a:avLst/>
            </a:prstTxWarp>
          </a:bodyPr>
          <a:lstStyle>
            <a:lvl1pPr defTabSz="915988">
              <a:defRPr sz="1200">
                <a:latin typeface="Times New Roman" panose="02020603050405020304" pitchFamily="18" charset="0"/>
                <a:ea typeface="新細明體" panose="02020500000000000000" pitchFamily="18" charset="-120"/>
              </a:defRPr>
            </a:lvl1pPr>
          </a:lstStyle>
          <a:p>
            <a:endParaRPr lang="zh-TW" altLang="zh-TW"/>
          </a:p>
        </p:txBody>
      </p:sp>
      <p:sp>
        <p:nvSpPr>
          <p:cNvPr id="233475" name="Rectangle 3"/>
          <p:cNvSpPr>
            <a:spLocks noGrp="1" noChangeArrowheads="1"/>
          </p:cNvSpPr>
          <p:nvPr>
            <p:ph type="dt" sz="quarter" idx="1"/>
          </p:nvPr>
        </p:nvSpPr>
        <p:spPr bwMode="auto">
          <a:xfrm>
            <a:off x="5799138" y="0"/>
            <a:ext cx="4433887" cy="3540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568" tIns="45784" rIns="91568" bIns="45784" numCol="1" anchor="t" anchorCtr="0" compatLnSpc="1">
            <a:prstTxWarp prst="textNoShape">
              <a:avLst/>
            </a:prstTxWarp>
          </a:bodyPr>
          <a:lstStyle>
            <a:lvl1pPr algn="r" defTabSz="915988">
              <a:defRPr sz="1200">
                <a:latin typeface="Times New Roman" panose="02020603050405020304" pitchFamily="18" charset="0"/>
                <a:ea typeface="新細明體" panose="02020500000000000000" pitchFamily="18" charset="-120"/>
              </a:defRPr>
            </a:lvl1pPr>
          </a:lstStyle>
          <a:p>
            <a:endParaRPr lang="zh-TW" altLang="zh-TW"/>
          </a:p>
        </p:txBody>
      </p:sp>
      <p:sp>
        <p:nvSpPr>
          <p:cNvPr id="233476" name="Rectangle 4"/>
          <p:cNvSpPr>
            <a:spLocks noGrp="1" noChangeArrowheads="1"/>
          </p:cNvSpPr>
          <p:nvPr>
            <p:ph type="ftr" sz="quarter" idx="2"/>
          </p:nvPr>
        </p:nvSpPr>
        <p:spPr bwMode="auto">
          <a:xfrm>
            <a:off x="0" y="6743700"/>
            <a:ext cx="4433888" cy="3540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568" tIns="45784" rIns="91568" bIns="45784" numCol="1" anchor="b" anchorCtr="0" compatLnSpc="1">
            <a:prstTxWarp prst="textNoShape">
              <a:avLst/>
            </a:prstTxWarp>
          </a:bodyPr>
          <a:lstStyle>
            <a:lvl1pPr defTabSz="915988">
              <a:defRPr sz="1200">
                <a:latin typeface="Times New Roman" panose="02020603050405020304" pitchFamily="18" charset="0"/>
                <a:ea typeface="新細明體" panose="02020500000000000000" pitchFamily="18" charset="-120"/>
              </a:defRPr>
            </a:lvl1pPr>
          </a:lstStyle>
          <a:p>
            <a:endParaRPr lang="zh-TW" altLang="zh-TW"/>
          </a:p>
        </p:txBody>
      </p:sp>
      <p:sp>
        <p:nvSpPr>
          <p:cNvPr id="233477" name="Rectangle 5"/>
          <p:cNvSpPr>
            <a:spLocks noGrp="1" noChangeArrowheads="1"/>
          </p:cNvSpPr>
          <p:nvPr>
            <p:ph type="sldNum" sz="quarter" idx="3"/>
          </p:nvPr>
        </p:nvSpPr>
        <p:spPr bwMode="auto">
          <a:xfrm>
            <a:off x="5799138" y="6743700"/>
            <a:ext cx="4433887" cy="3540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568" tIns="45784" rIns="91568" bIns="45784" numCol="1" anchor="b" anchorCtr="0" compatLnSpc="1">
            <a:prstTxWarp prst="textNoShape">
              <a:avLst/>
            </a:prstTxWarp>
          </a:bodyPr>
          <a:lstStyle>
            <a:lvl1pPr algn="r" defTabSz="915988">
              <a:defRPr sz="1200">
                <a:latin typeface="Times New Roman" panose="02020603050405020304" pitchFamily="18" charset="0"/>
                <a:ea typeface="新細明體" panose="02020500000000000000" pitchFamily="18" charset="-120"/>
              </a:defRPr>
            </a:lvl1pPr>
          </a:lstStyle>
          <a:p>
            <a:fld id="{FD362E52-D847-4DE8-A220-363691A298D8}" type="slidenum">
              <a:rPr lang="zh-TW" altLang="en-US"/>
              <a:pPr/>
              <a:t>‹#›</a:t>
            </a:fld>
            <a:endParaRPr lang="zh-TW" altLang="zh-TW"/>
          </a:p>
        </p:txBody>
      </p:sp>
    </p:spTree>
    <p:extLst>
      <p:ext uri="{BB962C8B-B14F-4D97-AF65-F5344CB8AC3E}">
        <p14:creationId xmlns:p14="http://schemas.microsoft.com/office/powerpoint/2010/main" val="32945015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9986" name="Rectangle 2"/>
          <p:cNvSpPr>
            <a:spLocks noGrp="1" noChangeArrowheads="1"/>
          </p:cNvSpPr>
          <p:nvPr>
            <p:ph type="hdr" sz="quarter"/>
          </p:nvPr>
        </p:nvSpPr>
        <p:spPr bwMode="auto">
          <a:xfrm>
            <a:off x="0" y="0"/>
            <a:ext cx="4433888" cy="3540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9040" tIns="49520" rIns="99040" bIns="49520" numCol="1" anchor="t" anchorCtr="0" compatLnSpc="1">
            <a:prstTxWarp prst="textNoShape">
              <a:avLst/>
            </a:prstTxWarp>
          </a:bodyPr>
          <a:lstStyle>
            <a:lvl1pPr defTabSz="990600" eaLnBrk="1" hangingPunct="1">
              <a:defRPr kumimoji="1" sz="1300">
                <a:latin typeface="Times New Roman" panose="02020603050405020304" pitchFamily="18" charset="0"/>
                <a:ea typeface="新細明體" panose="02020500000000000000" pitchFamily="18" charset="-120"/>
              </a:defRPr>
            </a:lvl1pPr>
          </a:lstStyle>
          <a:p>
            <a:endParaRPr lang="zh-TW" altLang="zh-TW"/>
          </a:p>
        </p:txBody>
      </p:sp>
      <p:sp>
        <p:nvSpPr>
          <p:cNvPr id="169987" name="Rectangle 3"/>
          <p:cNvSpPr>
            <a:spLocks noGrp="1" noChangeArrowheads="1"/>
          </p:cNvSpPr>
          <p:nvPr>
            <p:ph type="dt" idx="1"/>
          </p:nvPr>
        </p:nvSpPr>
        <p:spPr bwMode="auto">
          <a:xfrm>
            <a:off x="5800725" y="0"/>
            <a:ext cx="4433888" cy="3540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9040" tIns="49520" rIns="99040" bIns="49520" numCol="1" anchor="t" anchorCtr="0" compatLnSpc="1">
            <a:prstTxWarp prst="textNoShape">
              <a:avLst/>
            </a:prstTxWarp>
          </a:bodyPr>
          <a:lstStyle>
            <a:lvl1pPr algn="r" defTabSz="990600" eaLnBrk="1" hangingPunct="1">
              <a:defRPr kumimoji="1" sz="1300">
                <a:latin typeface="Times New Roman" panose="02020603050405020304" pitchFamily="18" charset="0"/>
                <a:ea typeface="新細明體" panose="02020500000000000000" pitchFamily="18" charset="-120"/>
              </a:defRPr>
            </a:lvl1pPr>
          </a:lstStyle>
          <a:p>
            <a:endParaRPr lang="zh-TW" altLang="zh-TW"/>
          </a:p>
        </p:txBody>
      </p:sp>
      <p:sp>
        <p:nvSpPr>
          <p:cNvPr id="169988" name="Rectangle 4"/>
          <p:cNvSpPr>
            <a:spLocks noGrp="1" noRot="1" noChangeAspect="1" noChangeArrowheads="1" noTextEdit="1"/>
          </p:cNvSpPr>
          <p:nvPr>
            <p:ph type="sldImg" idx="2"/>
          </p:nvPr>
        </p:nvSpPr>
        <p:spPr bwMode="auto">
          <a:xfrm>
            <a:off x="3341688" y="533400"/>
            <a:ext cx="3549650" cy="2662238"/>
          </a:xfrm>
          <a:prstGeom prst="rect">
            <a:avLst/>
          </a:prstGeom>
          <a:noFill/>
          <a:ln w="9525">
            <a:solidFill>
              <a:srgbClr val="000000"/>
            </a:solidFill>
            <a:miter lim="800000"/>
            <a:headEnd/>
            <a:tailEnd/>
          </a:ln>
          <a:effectLst/>
          <a:extLst>
            <a:ext uri="{AF507438-7753-43e0-B8FC-AC1667EBCBE1}">
              <a14:hiddenEffects xmlns="" xmlns:a14="http://schemas.microsoft.com/office/drawing/2010/main">
                <a:effectLst>
                  <a:outerShdw dist="35921" dir="2700000" algn="ctr" rotWithShape="0">
                    <a:srgbClr val="808080"/>
                  </a:outerShdw>
                </a:effectLst>
              </a14:hiddenEffects>
            </a:ext>
            <a:ext uri="{53640926-AAD7-44d8-BBD7-CCE9431645EC}">
              <a14:shadowObscured xmlns="" xmlns:a14="http://schemas.microsoft.com/office/drawing/2010/main" val="1"/>
            </a:ext>
          </a:extLst>
        </p:spPr>
      </p:sp>
      <p:sp>
        <p:nvSpPr>
          <p:cNvPr id="169989" name="Rectangle 5"/>
          <p:cNvSpPr>
            <a:spLocks noGrp="1" noChangeArrowheads="1"/>
          </p:cNvSpPr>
          <p:nvPr>
            <p:ph type="body" sz="quarter" idx="3"/>
          </p:nvPr>
        </p:nvSpPr>
        <p:spPr bwMode="auto">
          <a:xfrm>
            <a:off x="1363663" y="3373438"/>
            <a:ext cx="7507287" cy="319246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9040" tIns="49520" rIns="99040" bIns="495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169990" name="Rectangle 6"/>
          <p:cNvSpPr>
            <a:spLocks noGrp="1" noChangeArrowheads="1"/>
          </p:cNvSpPr>
          <p:nvPr>
            <p:ph type="ftr" sz="quarter" idx="4"/>
          </p:nvPr>
        </p:nvSpPr>
        <p:spPr bwMode="auto">
          <a:xfrm>
            <a:off x="0" y="6745288"/>
            <a:ext cx="4433888" cy="3540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9040" tIns="49520" rIns="99040" bIns="49520" numCol="1" anchor="b" anchorCtr="0" compatLnSpc="1">
            <a:prstTxWarp prst="textNoShape">
              <a:avLst/>
            </a:prstTxWarp>
          </a:bodyPr>
          <a:lstStyle>
            <a:lvl1pPr defTabSz="990600" eaLnBrk="1" hangingPunct="1">
              <a:defRPr kumimoji="1" sz="1300">
                <a:latin typeface="Times New Roman" panose="02020603050405020304" pitchFamily="18" charset="0"/>
                <a:ea typeface="新細明體" panose="02020500000000000000" pitchFamily="18" charset="-120"/>
              </a:defRPr>
            </a:lvl1pPr>
          </a:lstStyle>
          <a:p>
            <a:endParaRPr lang="zh-TW" altLang="zh-TW"/>
          </a:p>
        </p:txBody>
      </p:sp>
      <p:sp>
        <p:nvSpPr>
          <p:cNvPr id="169991" name="Rectangle 7"/>
          <p:cNvSpPr>
            <a:spLocks noGrp="1" noChangeArrowheads="1"/>
          </p:cNvSpPr>
          <p:nvPr>
            <p:ph type="sldNum" sz="quarter" idx="5"/>
          </p:nvPr>
        </p:nvSpPr>
        <p:spPr bwMode="auto">
          <a:xfrm>
            <a:off x="5800725" y="6745288"/>
            <a:ext cx="4433888" cy="3540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9040" tIns="49520" rIns="99040" bIns="49520" numCol="1" anchor="b" anchorCtr="0" compatLnSpc="1">
            <a:prstTxWarp prst="textNoShape">
              <a:avLst/>
            </a:prstTxWarp>
          </a:bodyPr>
          <a:lstStyle>
            <a:lvl1pPr algn="r" defTabSz="990600" eaLnBrk="1" hangingPunct="1">
              <a:defRPr kumimoji="1" sz="1300">
                <a:latin typeface="Times New Roman" panose="02020603050405020304" pitchFamily="18" charset="0"/>
                <a:ea typeface="新細明體" panose="02020500000000000000" pitchFamily="18" charset="-120"/>
              </a:defRPr>
            </a:lvl1pPr>
          </a:lstStyle>
          <a:p>
            <a:fld id="{2C190CA8-C74C-49FC-BE7E-FA86C8C9FFF7}" type="slidenum">
              <a:rPr lang="zh-TW" altLang="en-US"/>
              <a:pPr/>
              <a:t>‹#›</a:t>
            </a:fld>
            <a:endParaRPr lang="zh-TW" altLang="zh-TW"/>
          </a:p>
        </p:txBody>
      </p:sp>
    </p:spTree>
    <p:extLst>
      <p:ext uri="{BB962C8B-B14F-4D97-AF65-F5344CB8AC3E}">
        <p14:creationId xmlns:p14="http://schemas.microsoft.com/office/powerpoint/2010/main" val="235237790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1pPr>
    <a:lvl2pPr marL="4572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2pPr>
    <a:lvl3pPr marL="9144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3pPr>
    <a:lvl4pPr marL="13716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4pPr>
    <a:lvl5pPr marL="18288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2C190CA8-C74C-49FC-BE7E-FA86C8C9FFF7}" type="slidenum">
              <a:rPr lang="zh-TW" altLang="en-US" smtClean="0"/>
              <a:pPr/>
              <a:t>0</a:t>
            </a:fld>
            <a:endParaRPr lang="zh-TW" altLang="zh-TW"/>
          </a:p>
        </p:txBody>
      </p:sp>
    </p:spTree>
    <p:extLst>
      <p:ext uri="{BB962C8B-B14F-4D97-AF65-F5344CB8AC3E}">
        <p14:creationId xmlns:p14="http://schemas.microsoft.com/office/powerpoint/2010/main" val="11491007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投影片圖像版面配置區 1"/>
          <p:cNvSpPr>
            <a:spLocks noGrp="1" noRot="1" noChangeAspect="1"/>
          </p:cNvSpPr>
          <p:nvPr>
            <p:ph type="sldImg"/>
          </p:nvPr>
        </p:nvSpPr>
        <p:spPr>
          <a:ln/>
        </p:spPr>
      </p:sp>
      <p:sp>
        <p:nvSpPr>
          <p:cNvPr id="20482" name="備忘稿版面配置區 2"/>
          <p:cNvSpPr>
            <a:spLocks noGrp="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zh-TW" altLang="en-US" smtClean="0"/>
          </a:p>
        </p:txBody>
      </p:sp>
      <p:sp>
        <p:nvSpPr>
          <p:cNvPr id="20483" name="投影片編號版面配置區 3"/>
          <p:cNvSpPr>
            <a:spLocks noGrp="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90600" eaLnBrk="0" hangingPunct="0">
              <a:defRPr kumimoji="1" sz="2400">
                <a:solidFill>
                  <a:schemeClr val="tx1"/>
                </a:solidFill>
                <a:latin typeface="Tahoma" panose="020B0604030504040204" pitchFamily="34" charset="0"/>
                <a:ea typeface="標楷體" panose="03000509000000000000" pitchFamily="65" charset="-120"/>
              </a:defRPr>
            </a:lvl1pPr>
            <a:lvl2pPr marL="742950" indent="-285750" defTabSz="990600" eaLnBrk="0" hangingPunct="0">
              <a:defRPr kumimoji="1" sz="2400">
                <a:solidFill>
                  <a:schemeClr val="tx1"/>
                </a:solidFill>
                <a:latin typeface="Tahoma" panose="020B0604030504040204" pitchFamily="34" charset="0"/>
                <a:ea typeface="標楷體" panose="03000509000000000000" pitchFamily="65" charset="-120"/>
              </a:defRPr>
            </a:lvl2pPr>
            <a:lvl3pPr marL="1143000" indent="-228600" defTabSz="990600" eaLnBrk="0" hangingPunct="0">
              <a:defRPr kumimoji="1" sz="2400">
                <a:solidFill>
                  <a:schemeClr val="tx1"/>
                </a:solidFill>
                <a:latin typeface="Tahoma" panose="020B0604030504040204" pitchFamily="34" charset="0"/>
                <a:ea typeface="標楷體" panose="03000509000000000000" pitchFamily="65" charset="-120"/>
              </a:defRPr>
            </a:lvl3pPr>
            <a:lvl4pPr marL="1600200" indent="-228600" defTabSz="990600" eaLnBrk="0" hangingPunct="0">
              <a:defRPr kumimoji="1" sz="2400">
                <a:solidFill>
                  <a:schemeClr val="tx1"/>
                </a:solidFill>
                <a:latin typeface="Tahoma" panose="020B0604030504040204" pitchFamily="34" charset="0"/>
                <a:ea typeface="標楷體" panose="03000509000000000000" pitchFamily="65" charset="-120"/>
              </a:defRPr>
            </a:lvl4pPr>
            <a:lvl5pPr marL="2057400" indent="-228600" defTabSz="990600" eaLnBrk="0" hangingPunct="0">
              <a:defRPr kumimoji="1" sz="2400">
                <a:solidFill>
                  <a:schemeClr val="tx1"/>
                </a:solidFill>
                <a:latin typeface="Tahoma" panose="020B0604030504040204" pitchFamily="34" charset="0"/>
                <a:ea typeface="標楷體" panose="03000509000000000000" pitchFamily="65" charset="-120"/>
              </a:defRPr>
            </a:lvl5pPr>
            <a:lvl6pPr marL="25146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6pPr>
            <a:lvl7pPr marL="29718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7pPr>
            <a:lvl8pPr marL="34290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8pPr>
            <a:lvl9pPr marL="38862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9pPr>
          </a:lstStyle>
          <a:p>
            <a:pPr eaLnBrk="1" hangingPunct="1"/>
            <a:fld id="{B814A0B1-CF1E-44B2-859B-3C248C1D5C42}" type="slidenum">
              <a:rPr lang="zh-TW" altLang="en-US" sz="1300">
                <a:latin typeface="Times New Roman" panose="02020603050405020304" pitchFamily="18" charset="0"/>
                <a:ea typeface="新細明體" panose="02020500000000000000" pitchFamily="18" charset="-120"/>
              </a:rPr>
              <a:pPr eaLnBrk="1" hangingPunct="1"/>
              <a:t>1</a:t>
            </a:fld>
            <a:endParaRPr lang="zh-TW" altLang="zh-TW" sz="1300">
              <a:latin typeface="Times New Roman" panose="02020603050405020304" pitchFamily="18" charset="0"/>
              <a:ea typeface="新細明體" panose="02020500000000000000" pitchFamily="18" charset="-120"/>
            </a:endParaRPr>
          </a:p>
        </p:txBody>
      </p:sp>
    </p:spTree>
    <p:extLst>
      <p:ext uri="{BB962C8B-B14F-4D97-AF65-F5344CB8AC3E}">
        <p14:creationId xmlns:p14="http://schemas.microsoft.com/office/powerpoint/2010/main" val="9107353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zh-TW" sz="1200" dirty="0" smtClean="0"/>
              <a:t>Figure 2.12 Internal organization of a DRAM. </a:t>
            </a:r>
            <a:r>
              <a:rPr lang="en-GB" altLang="zh-TW" sz="1200" b="0" dirty="0" smtClean="0"/>
              <a:t>Modern DRAMs are organized in banks, typically four for DDR3. Each bank consists of a series of rows. Sending a PRE (</a:t>
            </a:r>
            <a:r>
              <a:rPr lang="en-GB" altLang="zh-TW" sz="1200" b="0" dirty="0" err="1" smtClean="0"/>
              <a:t>precharge</a:t>
            </a:r>
            <a:r>
              <a:rPr lang="en-GB" altLang="zh-TW" sz="1200" b="0" dirty="0" smtClean="0"/>
              <a:t>) command opens or closes a bank. A row address is sent with an Act (activate), which causes the row to transfer to a buffer. When the row is in the buffer, it can be transferred by successive column addresses at whatever the width of the DRAM is (typically 4, 8, or 16 bits in DDR3) or by specifying a block transfer and the starting address. Each command, as well as block transfers, are synchronized with a clock.</a:t>
            </a:r>
            <a:r>
              <a:rPr lang="en-US" altLang="zh-TW" sz="1200" dirty="0" smtClean="0">
                <a:ea typeface="新細明體" panose="02020500000000000000" pitchFamily="18" charset="-120"/>
              </a:rPr>
              <a:t> </a:t>
            </a:r>
          </a:p>
        </p:txBody>
      </p:sp>
      <p:sp>
        <p:nvSpPr>
          <p:cNvPr id="4" name="投影片編號版面配置區 3"/>
          <p:cNvSpPr>
            <a:spLocks noGrp="1"/>
          </p:cNvSpPr>
          <p:nvPr>
            <p:ph type="sldNum" sz="quarter" idx="10"/>
          </p:nvPr>
        </p:nvSpPr>
        <p:spPr/>
        <p:txBody>
          <a:bodyPr/>
          <a:lstStyle/>
          <a:p>
            <a:fld id="{2C190CA8-C74C-49FC-BE7E-FA86C8C9FFF7}" type="slidenum">
              <a:rPr lang="zh-TW" altLang="en-US" smtClean="0"/>
              <a:pPr/>
              <a:t>4</a:t>
            </a:fld>
            <a:endParaRPr lang="zh-TW" altLang="zh-TW"/>
          </a:p>
        </p:txBody>
      </p:sp>
    </p:spTree>
    <p:extLst>
      <p:ext uri="{BB962C8B-B14F-4D97-AF65-F5344CB8AC3E}">
        <p14:creationId xmlns:p14="http://schemas.microsoft.com/office/powerpoint/2010/main" val="3421448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投影片圖像版面配置區 1"/>
          <p:cNvSpPr>
            <a:spLocks noGrp="1" noRot="1" noChangeAspect="1"/>
          </p:cNvSpPr>
          <p:nvPr>
            <p:ph type="sldImg"/>
          </p:nvPr>
        </p:nvSpPr>
        <p:spPr>
          <a:ln/>
        </p:spPr>
      </p:sp>
      <p:sp>
        <p:nvSpPr>
          <p:cNvPr id="20482" name="備忘稿版面配置區 2"/>
          <p:cNvSpPr>
            <a:spLocks noGrp="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zh-TW" altLang="en-US" smtClean="0"/>
          </a:p>
        </p:txBody>
      </p:sp>
      <p:sp>
        <p:nvSpPr>
          <p:cNvPr id="20483" name="投影片編號版面配置區 3"/>
          <p:cNvSpPr>
            <a:spLocks noGrp="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90600" eaLnBrk="0" hangingPunct="0">
              <a:defRPr kumimoji="1" sz="2400">
                <a:solidFill>
                  <a:schemeClr val="tx1"/>
                </a:solidFill>
                <a:latin typeface="Tahoma" panose="020B0604030504040204" pitchFamily="34" charset="0"/>
                <a:ea typeface="標楷體" panose="03000509000000000000" pitchFamily="65" charset="-120"/>
              </a:defRPr>
            </a:lvl1pPr>
            <a:lvl2pPr marL="742950" indent="-285750" defTabSz="990600" eaLnBrk="0" hangingPunct="0">
              <a:defRPr kumimoji="1" sz="2400">
                <a:solidFill>
                  <a:schemeClr val="tx1"/>
                </a:solidFill>
                <a:latin typeface="Tahoma" panose="020B0604030504040204" pitchFamily="34" charset="0"/>
                <a:ea typeface="標楷體" panose="03000509000000000000" pitchFamily="65" charset="-120"/>
              </a:defRPr>
            </a:lvl2pPr>
            <a:lvl3pPr marL="1143000" indent="-228600" defTabSz="990600" eaLnBrk="0" hangingPunct="0">
              <a:defRPr kumimoji="1" sz="2400">
                <a:solidFill>
                  <a:schemeClr val="tx1"/>
                </a:solidFill>
                <a:latin typeface="Tahoma" panose="020B0604030504040204" pitchFamily="34" charset="0"/>
                <a:ea typeface="標楷體" panose="03000509000000000000" pitchFamily="65" charset="-120"/>
              </a:defRPr>
            </a:lvl3pPr>
            <a:lvl4pPr marL="1600200" indent="-228600" defTabSz="990600" eaLnBrk="0" hangingPunct="0">
              <a:defRPr kumimoji="1" sz="2400">
                <a:solidFill>
                  <a:schemeClr val="tx1"/>
                </a:solidFill>
                <a:latin typeface="Tahoma" panose="020B0604030504040204" pitchFamily="34" charset="0"/>
                <a:ea typeface="標楷體" panose="03000509000000000000" pitchFamily="65" charset="-120"/>
              </a:defRPr>
            </a:lvl4pPr>
            <a:lvl5pPr marL="2057400" indent="-228600" defTabSz="990600" eaLnBrk="0" hangingPunct="0">
              <a:defRPr kumimoji="1" sz="2400">
                <a:solidFill>
                  <a:schemeClr val="tx1"/>
                </a:solidFill>
                <a:latin typeface="Tahoma" panose="020B0604030504040204" pitchFamily="34" charset="0"/>
                <a:ea typeface="標楷體" panose="03000509000000000000" pitchFamily="65" charset="-120"/>
              </a:defRPr>
            </a:lvl5pPr>
            <a:lvl6pPr marL="25146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6pPr>
            <a:lvl7pPr marL="29718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7pPr>
            <a:lvl8pPr marL="34290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8pPr>
            <a:lvl9pPr marL="38862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9pPr>
          </a:lstStyle>
          <a:p>
            <a:pPr eaLnBrk="1" hangingPunct="1"/>
            <a:fld id="{B814A0B1-CF1E-44B2-859B-3C248C1D5C42}" type="slidenum">
              <a:rPr lang="zh-TW" altLang="en-US" sz="1300">
                <a:latin typeface="Times New Roman" panose="02020603050405020304" pitchFamily="18" charset="0"/>
                <a:ea typeface="新細明體" panose="02020500000000000000" pitchFamily="18" charset="-120"/>
              </a:rPr>
              <a:pPr eaLnBrk="1" hangingPunct="1"/>
              <a:t>14</a:t>
            </a:fld>
            <a:endParaRPr lang="zh-TW" altLang="zh-TW" sz="1300">
              <a:latin typeface="Times New Roman" panose="02020603050405020304" pitchFamily="18" charset="0"/>
              <a:ea typeface="新細明體" panose="02020500000000000000" pitchFamily="18" charset="-120"/>
            </a:endParaRPr>
          </a:p>
        </p:txBody>
      </p:sp>
    </p:spTree>
    <p:extLst>
      <p:ext uri="{BB962C8B-B14F-4D97-AF65-F5344CB8AC3E}">
        <p14:creationId xmlns:p14="http://schemas.microsoft.com/office/powerpoint/2010/main" val="15890350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lvl="0"/>
            <a:r>
              <a:rPr lang="en-US" altLang="zh-TW" dirty="0" smtClean="0"/>
              <a:t>Q1: Where can a block be places in the upper level?</a:t>
            </a:r>
            <a:br>
              <a:rPr lang="en-US" altLang="zh-TW" dirty="0" smtClean="0"/>
            </a:br>
            <a:r>
              <a:rPr lang="en-US" altLang="zh-TW" dirty="0" smtClean="0"/>
              <a:t>fully associative, set associative (?), direct mapped (?)</a:t>
            </a:r>
          </a:p>
          <a:p>
            <a:pPr lvl="0"/>
            <a:r>
              <a:rPr lang="en-US" altLang="zh-TW" dirty="0" smtClean="0"/>
              <a:t>Q2: How is a block found if it is in the upper level?</a:t>
            </a:r>
            <a:br>
              <a:rPr lang="en-US" altLang="zh-TW" dirty="0" smtClean="0"/>
            </a:br>
            <a:r>
              <a:rPr lang="en-US" altLang="zh-TW" dirty="0" smtClean="0"/>
              <a:t>tag/block, page table</a:t>
            </a:r>
          </a:p>
          <a:p>
            <a:pPr lvl="0"/>
            <a:r>
              <a:rPr lang="en-US" altLang="zh-TW" dirty="0" smtClean="0"/>
              <a:t>Q3: Which block should be replaced on a miss?</a:t>
            </a:r>
            <a:br>
              <a:rPr lang="en-US" altLang="zh-TW" dirty="0" smtClean="0"/>
            </a:br>
            <a:r>
              <a:rPr lang="en-US" altLang="zh-TW" dirty="0" smtClean="0"/>
              <a:t>LRU, random (?)</a:t>
            </a:r>
          </a:p>
          <a:p>
            <a:pPr lvl="0"/>
            <a:r>
              <a:rPr lang="en-US" altLang="zh-TW" dirty="0" smtClean="0"/>
              <a:t>Q4: What happens on a write?</a:t>
            </a:r>
            <a:br>
              <a:rPr lang="en-US" altLang="zh-TW" dirty="0" smtClean="0"/>
            </a:br>
            <a:r>
              <a:rPr lang="en-US" altLang="zh-TW" dirty="0" smtClean="0"/>
              <a:t>write back, write through (?)</a:t>
            </a:r>
          </a:p>
        </p:txBody>
      </p:sp>
      <p:sp>
        <p:nvSpPr>
          <p:cNvPr id="4" name="投影片編號版面配置區 3"/>
          <p:cNvSpPr>
            <a:spLocks noGrp="1"/>
          </p:cNvSpPr>
          <p:nvPr>
            <p:ph type="sldNum" sz="quarter" idx="10"/>
          </p:nvPr>
        </p:nvSpPr>
        <p:spPr/>
        <p:txBody>
          <a:bodyPr/>
          <a:lstStyle/>
          <a:p>
            <a:fld id="{2C190CA8-C74C-49FC-BE7E-FA86C8C9FFF7}" type="slidenum">
              <a:rPr lang="zh-TW" altLang="en-US" smtClean="0"/>
              <a:pPr/>
              <a:t>16</a:t>
            </a:fld>
            <a:endParaRPr lang="zh-TW" altLang="zh-TW"/>
          </a:p>
        </p:txBody>
      </p:sp>
    </p:spTree>
    <p:extLst>
      <p:ext uri="{BB962C8B-B14F-4D97-AF65-F5344CB8AC3E}">
        <p14:creationId xmlns:p14="http://schemas.microsoft.com/office/powerpoint/2010/main" val="36178589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VM means every memory access takes at least twice</a:t>
            </a:r>
            <a:r>
              <a:rPr lang="en-US" altLang="zh-TW" baseline="0" dirty="0" smtClean="0"/>
              <a:t> as long, one access to obtain physical address and a second to get data</a:t>
            </a:r>
            <a:endParaRPr lang="zh-TW" altLang="en-US" dirty="0"/>
          </a:p>
        </p:txBody>
      </p:sp>
      <p:sp>
        <p:nvSpPr>
          <p:cNvPr id="4" name="投影片編號版面配置區 3"/>
          <p:cNvSpPr>
            <a:spLocks noGrp="1"/>
          </p:cNvSpPr>
          <p:nvPr>
            <p:ph type="sldNum" sz="quarter" idx="10"/>
          </p:nvPr>
        </p:nvSpPr>
        <p:spPr/>
        <p:txBody>
          <a:bodyPr/>
          <a:lstStyle/>
          <a:p>
            <a:fld id="{EF6EEB13-CE12-4FF4-956E-CED59E762266}" type="slidenum">
              <a:rPr lang="zh-TW" altLang="en-US" smtClean="0"/>
              <a:pPr/>
              <a:t>21</a:t>
            </a:fld>
            <a:endParaRPr lang="zh-TW" altLang="zh-TW"/>
          </a:p>
        </p:txBody>
      </p:sp>
    </p:spTree>
    <p:extLst>
      <p:ext uri="{BB962C8B-B14F-4D97-AF65-F5344CB8AC3E}">
        <p14:creationId xmlns:p14="http://schemas.microsoft.com/office/powerpoint/2010/main" val="8947347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2C190CA8-C74C-49FC-BE7E-FA86C8C9FFF7}" type="slidenum">
              <a:rPr lang="zh-TW" altLang="en-US" smtClean="0"/>
              <a:pPr/>
              <a:t>25</a:t>
            </a:fld>
            <a:endParaRPr lang="zh-TW" altLang="zh-TW"/>
          </a:p>
        </p:txBody>
      </p:sp>
    </p:spTree>
    <p:extLst>
      <p:ext uri="{BB962C8B-B14F-4D97-AF65-F5344CB8AC3E}">
        <p14:creationId xmlns:p14="http://schemas.microsoft.com/office/powerpoint/2010/main" val="140171269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wmf"/><Relationship Id="rId1" Type="http://schemas.openxmlformats.org/officeDocument/2006/relationships/slideMaster" Target="../slideMasters/slideMaster1.xml"/><Relationship Id="rId4" Type="http://schemas.openxmlformats.org/officeDocument/2006/relationships/image" Target="../media/image3.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4106" name="Rectangle 10"/>
          <p:cNvSpPr>
            <a:spLocks noChangeArrowheads="1"/>
          </p:cNvSpPr>
          <p:nvPr userDrawn="1"/>
        </p:nvSpPr>
        <p:spPr bwMode="auto">
          <a:xfrm>
            <a:off x="0" y="6138863"/>
            <a:ext cx="9144000" cy="719137"/>
          </a:xfrm>
          <a:prstGeom prst="rect">
            <a:avLst/>
          </a:prstGeom>
          <a:solidFill>
            <a:srgbClr val="7F1084"/>
          </a:solidFill>
          <a:ln>
            <a:noFill/>
          </a:ln>
          <a:effectLst/>
          <a:extLst>
            <a:ext uri="{91240B29-F687-4f45-9708-019B960494DF}">
              <a14:hiddenLine xmlns="" xmlns:a14="http://schemas.microsoft.com/office/drawing/2010/main" w="15875">
                <a:solidFill>
                  <a:srgbClr val="000000"/>
                </a:solidFill>
                <a:miter lim="800000"/>
                <a:headEnd/>
                <a:tailEnd/>
              </a14:hiddenLine>
            </a:ext>
            <a:ext uri="{AF507438-7753-43e0-B8FC-AC1667EBCBE1}">
              <a14:hiddenEffects xmlns="" xmlns:a14="http://schemas.microsoft.com/office/drawing/2010/main">
                <a:effectLst>
                  <a:outerShdw dist="17961" dir="13500000" algn="ctr" rotWithShape="0">
                    <a:srgbClr val="5C005C"/>
                  </a:outerShdw>
                </a:effectLst>
              </a14:hiddenEffects>
            </a:ext>
          </a:extLst>
        </p:spPr>
        <p:txBody>
          <a:bodyPr wrap="none" anchor="ctr"/>
          <a:lstStyle/>
          <a:p>
            <a:pPr eaLnBrk="1" hangingPunct="1">
              <a:defRPr/>
            </a:pPr>
            <a:endParaRPr kumimoji="1" lang="zh-TW" altLang="en-US">
              <a:latin typeface="Calibri" pitchFamily="34" charset="0"/>
              <a:ea typeface="新細明體" pitchFamily="18" charset="-120"/>
            </a:endParaRPr>
          </a:p>
        </p:txBody>
      </p:sp>
      <p:pic>
        <p:nvPicPr>
          <p:cNvPr id="3081" name="Picture 11" descr="清大LOGO(鳥)"/>
          <p:cNvPicPr>
            <a:picLocks noChangeAspect="1" noChangeArrowheads="1"/>
          </p:cNvPicPr>
          <p:nvPr userDrawn="1"/>
        </p:nvPicPr>
        <p:blipFill>
          <a:blip r:embed="rId2" cstate="screen">
            <a:lum bright="70000" contrast="-70000"/>
            <a:extLst>
              <a:ext uri="{28A0092B-C50C-407E-A947-70E740481C1C}">
                <a14:useLocalDpi xmlns:a14="http://schemas.microsoft.com/office/drawing/2010/main"/>
              </a:ext>
            </a:extLst>
          </a:blip>
          <a:srcRect/>
          <a:stretch>
            <a:fillRect/>
          </a:stretch>
        </p:blipFill>
        <p:spPr bwMode="auto">
          <a:xfrm>
            <a:off x="0" y="30163"/>
            <a:ext cx="1619250" cy="8064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611188" y="692150"/>
            <a:ext cx="8010525" cy="2382838"/>
          </a:xfrm>
        </p:spPr>
        <p:txBody>
          <a:bodyPr/>
          <a:lstStyle>
            <a:lvl1pPr algn="ctr">
              <a:lnSpc>
                <a:spcPct val="100000"/>
              </a:lnSpc>
              <a:defRPr sz="4400"/>
            </a:lvl1pPr>
          </a:lstStyle>
          <a:p>
            <a:pPr lvl="0"/>
            <a:r>
              <a:rPr lang="en-US" altLang="zh-TW" noProof="0" smtClean="0"/>
              <a:t>Click to edit Master title style</a:t>
            </a:r>
          </a:p>
        </p:txBody>
      </p:sp>
      <p:sp>
        <p:nvSpPr>
          <p:cNvPr id="3075" name="Rectangle 3"/>
          <p:cNvSpPr>
            <a:spLocks noGrp="1" noChangeArrowheads="1"/>
          </p:cNvSpPr>
          <p:nvPr>
            <p:ph type="subTitle" idx="1"/>
          </p:nvPr>
        </p:nvSpPr>
        <p:spPr>
          <a:xfrm>
            <a:off x="755650" y="3716338"/>
            <a:ext cx="7778750" cy="1584325"/>
          </a:xfrm>
        </p:spPr>
        <p:txBody>
          <a:bodyPr/>
          <a:lstStyle>
            <a:lvl1pPr marL="0" indent="0" algn="ctr">
              <a:spcBef>
                <a:spcPct val="15000"/>
              </a:spcBef>
              <a:buFontTx/>
              <a:buNone/>
              <a:defRPr sz="3200"/>
            </a:lvl1pPr>
          </a:lstStyle>
          <a:p>
            <a:pPr lvl="0"/>
            <a:r>
              <a:rPr lang="en-US" altLang="zh-TW" noProof="0" smtClean="0"/>
              <a:t>Click to edit Master subtitle style</a:t>
            </a:r>
          </a:p>
        </p:txBody>
      </p:sp>
      <p:sp>
        <p:nvSpPr>
          <p:cNvPr id="3076" name="Rectangle 4"/>
          <p:cNvSpPr>
            <a:spLocks noGrp="1" noChangeArrowheads="1"/>
          </p:cNvSpPr>
          <p:nvPr>
            <p:ph type="dt" sz="half" idx="2"/>
          </p:nvPr>
        </p:nvSpPr>
        <p:spPr bwMode="auto">
          <a:xfrm>
            <a:off x="711200" y="6229350"/>
            <a:ext cx="1930400" cy="514350"/>
          </a:xfrm>
          <a:prstGeom prst="rect">
            <a:avLst/>
          </a:prstGeom>
          <a:noFill/>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spcBef>
                <a:spcPct val="50000"/>
              </a:spcBef>
              <a:defRPr sz="1400">
                <a:solidFill>
                  <a:srgbClr val="5E574E"/>
                </a:solidFill>
                <a:latin typeface="Arial" panose="020B0604020202020204" pitchFamily="34" charset="0"/>
                <a:ea typeface="新細明體" panose="02020500000000000000" pitchFamily="18" charset="-120"/>
              </a:defRPr>
            </a:lvl1pPr>
          </a:lstStyle>
          <a:p>
            <a:endParaRPr lang="zh-TW" altLang="zh-TW"/>
          </a:p>
        </p:txBody>
      </p:sp>
      <p:sp>
        <p:nvSpPr>
          <p:cNvPr id="3077" name="Rectangle 5"/>
          <p:cNvSpPr>
            <a:spLocks noGrp="1" noChangeArrowheads="1"/>
          </p:cNvSpPr>
          <p:nvPr>
            <p:ph type="ftr" sz="quarter" idx="3"/>
          </p:nvPr>
        </p:nvSpPr>
        <p:spPr>
          <a:xfrm>
            <a:off x="3149600" y="6229350"/>
            <a:ext cx="2844800" cy="514350"/>
          </a:xfrm>
        </p:spPr>
        <p:txBody>
          <a:bodyPr/>
          <a:lstStyle>
            <a:lvl1pPr>
              <a:defRPr>
                <a:solidFill>
                  <a:srgbClr val="5E574E"/>
                </a:solidFill>
              </a:defRPr>
            </a:lvl1pPr>
          </a:lstStyle>
          <a:p>
            <a:endParaRPr lang="zh-TW" altLang="zh-TW"/>
          </a:p>
        </p:txBody>
      </p:sp>
      <p:sp>
        <p:nvSpPr>
          <p:cNvPr id="3078" name="Rectangle 6"/>
          <p:cNvSpPr>
            <a:spLocks noGrp="1" noChangeArrowheads="1"/>
          </p:cNvSpPr>
          <p:nvPr>
            <p:ph type="sldNum" sz="quarter" idx="4"/>
          </p:nvPr>
        </p:nvSpPr>
        <p:spPr>
          <a:xfrm>
            <a:off x="6604000" y="6229350"/>
            <a:ext cx="1828800" cy="514350"/>
          </a:xfrm>
        </p:spPr>
        <p:txBody>
          <a:bodyPr/>
          <a:lstStyle>
            <a:lvl1pPr>
              <a:defRPr/>
            </a:lvl1pPr>
          </a:lstStyle>
          <a:p>
            <a:fld id="{A8CBDE17-35DE-4CF3-A6AE-342E0D5A56DD}" type="slidenum">
              <a:rPr lang="zh-TW" altLang="en-US"/>
              <a:pPr/>
              <a:t>‹#›</a:t>
            </a:fld>
            <a:endParaRPr lang="zh-TW" altLang="zh-TW"/>
          </a:p>
        </p:txBody>
      </p:sp>
      <p:pic>
        <p:nvPicPr>
          <p:cNvPr id="3086" name="Picture 14" descr="清大書法字 "/>
          <p:cNvPicPr>
            <a:picLocks noChangeAspect="1" noChangeArrowheads="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755650" y="6210300"/>
            <a:ext cx="2087563" cy="3238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4111" name="Text Box 15"/>
          <p:cNvSpPr txBox="1">
            <a:spLocks noChangeArrowheads="1"/>
          </p:cNvSpPr>
          <p:nvPr userDrawn="1"/>
        </p:nvSpPr>
        <p:spPr bwMode="auto">
          <a:xfrm>
            <a:off x="682625" y="6553200"/>
            <a:ext cx="2520950" cy="304800"/>
          </a:xfrm>
          <a:prstGeom prst="rect">
            <a:avLst/>
          </a:prstGeom>
          <a:noFill/>
          <a:ln w="15875">
            <a:noFill/>
            <a:miter lim="800000"/>
            <a:headEnd/>
            <a:tailEnd/>
          </a:ln>
          <a:effectLst>
            <a:prstShdw prst="shdw18" dist="17961" dir="13500000">
              <a:schemeClr val="accent1">
                <a:gamma/>
                <a:shade val="60000"/>
                <a:invGamma/>
              </a:schemeClr>
            </a:prstShdw>
          </a:effectLst>
        </p:spPr>
        <p:txBody>
          <a:bodyPr wrap="none">
            <a:spAutoFit/>
          </a:bodyPr>
          <a:lstStyle/>
          <a:p>
            <a:pPr eaLnBrk="1" hangingPunct="1">
              <a:defRPr/>
            </a:pPr>
            <a:r>
              <a:rPr kumimoji="1" lang="en-US" altLang="zh-TW" sz="1400">
                <a:solidFill>
                  <a:schemeClr val="bg1"/>
                </a:solidFill>
                <a:latin typeface="Arial" pitchFamily="34" charset="0"/>
                <a:ea typeface="新細明體" pitchFamily="18" charset="-120"/>
              </a:rPr>
              <a:t>National Tsing Hua University</a:t>
            </a:r>
          </a:p>
        </p:txBody>
      </p:sp>
      <p:pic>
        <p:nvPicPr>
          <p:cNvPr id="3088" name="Picture 13" descr="清大LOGO(圓)"/>
          <p:cNvPicPr>
            <a:picLocks noChangeAspect="1" noChangeArrowheads="1"/>
          </p:cNvPicPr>
          <p:nvPr userDrawn="1"/>
        </p:nvPicPr>
        <p:blipFill>
          <a:blip r:embed="rId4" cstate="screen">
            <a:extLst>
              <a:ext uri="{28A0092B-C50C-407E-A947-70E740481C1C}">
                <a14:useLocalDpi xmlns:a14="http://schemas.microsoft.com/office/drawing/2010/main"/>
              </a:ext>
            </a:extLst>
          </a:blip>
          <a:srcRect/>
          <a:stretch>
            <a:fillRect/>
          </a:stretch>
        </p:blipFill>
        <p:spPr bwMode="auto">
          <a:xfrm>
            <a:off x="0" y="6181725"/>
            <a:ext cx="684213" cy="6762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頁尾版面配置區 3"/>
          <p:cNvSpPr>
            <a:spLocks noGrp="1"/>
          </p:cNvSpPr>
          <p:nvPr>
            <p:ph type="ftr" sz="quarter" idx="10"/>
          </p:nvPr>
        </p:nvSpPr>
        <p:spPr/>
        <p:txBody>
          <a:bodyPr/>
          <a:lstStyle>
            <a:lvl1pPr>
              <a:defRPr/>
            </a:lvl1pPr>
          </a:lstStyle>
          <a:p>
            <a:endParaRPr lang="en-US" altLang="zh-TW"/>
          </a:p>
        </p:txBody>
      </p:sp>
      <p:sp>
        <p:nvSpPr>
          <p:cNvPr id="5" name="投影片編號版面配置區 4"/>
          <p:cNvSpPr>
            <a:spLocks noGrp="1"/>
          </p:cNvSpPr>
          <p:nvPr>
            <p:ph type="sldNum" sz="quarter" idx="11"/>
          </p:nvPr>
        </p:nvSpPr>
        <p:spPr/>
        <p:txBody>
          <a:bodyPr/>
          <a:lstStyle>
            <a:lvl1pPr>
              <a:defRPr/>
            </a:lvl1pPr>
          </a:lstStyle>
          <a:p>
            <a:fld id="{8F120804-EA9C-44B7-9EAE-0BD60D7BD199}" type="slidenum">
              <a:rPr lang="zh-TW" altLang="en-US"/>
              <a:pPr/>
              <a:t>‹#›</a:t>
            </a:fld>
            <a:endParaRPr lang="zh-TW" altLang="zh-TW"/>
          </a:p>
        </p:txBody>
      </p:sp>
    </p:spTree>
    <p:extLst>
      <p:ext uri="{BB962C8B-B14F-4D97-AF65-F5344CB8AC3E}">
        <p14:creationId xmlns:p14="http://schemas.microsoft.com/office/powerpoint/2010/main" val="174247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559550" y="228600"/>
            <a:ext cx="2051050" cy="58642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06400" y="228600"/>
            <a:ext cx="6000750" cy="58642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頁尾版面配置區 3"/>
          <p:cNvSpPr>
            <a:spLocks noGrp="1"/>
          </p:cNvSpPr>
          <p:nvPr>
            <p:ph type="ftr" sz="quarter" idx="10"/>
          </p:nvPr>
        </p:nvSpPr>
        <p:spPr/>
        <p:txBody>
          <a:bodyPr/>
          <a:lstStyle>
            <a:lvl1pPr>
              <a:defRPr/>
            </a:lvl1pPr>
          </a:lstStyle>
          <a:p>
            <a:endParaRPr lang="en-US" altLang="zh-TW"/>
          </a:p>
        </p:txBody>
      </p:sp>
      <p:sp>
        <p:nvSpPr>
          <p:cNvPr id="5" name="投影片編號版面配置區 4"/>
          <p:cNvSpPr>
            <a:spLocks noGrp="1"/>
          </p:cNvSpPr>
          <p:nvPr>
            <p:ph type="sldNum" sz="quarter" idx="11"/>
          </p:nvPr>
        </p:nvSpPr>
        <p:spPr/>
        <p:txBody>
          <a:bodyPr/>
          <a:lstStyle>
            <a:lvl1pPr>
              <a:defRPr/>
            </a:lvl1pPr>
          </a:lstStyle>
          <a:p>
            <a:fld id="{852BEC32-4EE1-420F-B886-F4A483B051DF}" type="slidenum">
              <a:rPr lang="zh-TW" altLang="en-US"/>
              <a:pPr/>
              <a:t>‹#›</a:t>
            </a:fld>
            <a:endParaRPr lang="zh-TW" altLang="zh-TW"/>
          </a:p>
        </p:txBody>
      </p:sp>
    </p:spTree>
    <p:extLst>
      <p:ext uri="{BB962C8B-B14F-4D97-AF65-F5344CB8AC3E}">
        <p14:creationId xmlns:p14="http://schemas.microsoft.com/office/powerpoint/2010/main" val="32239483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lvl1pPr>
              <a:spcBef>
                <a:spcPts val="300"/>
              </a:spcBef>
              <a:defRPr/>
            </a:lvl1pPr>
            <a:lvl2pPr>
              <a:spcBef>
                <a:spcPts val="300"/>
              </a:spcBef>
              <a:defRPr/>
            </a:lvl2pPr>
            <a:lvl3pPr>
              <a:spcBef>
                <a:spcPts val="300"/>
              </a:spcBef>
              <a:defRPr/>
            </a:lvl3pPr>
            <a:lvl4pPr>
              <a:spcBef>
                <a:spcPts val="300"/>
              </a:spcBef>
              <a:defRPr/>
            </a:lvl4pPr>
            <a:lvl5pPr>
              <a:spcBef>
                <a:spcPts val="300"/>
              </a:spcBef>
              <a:defRPr/>
            </a:lvl5pPr>
          </a:lstStyle>
          <a:p>
            <a:pPr lvl="0"/>
            <a:r>
              <a:rPr lang="zh-TW" altLang="en-US" dirty="0" smtClean="0"/>
              <a:t>按一下以編輯母片文字樣式</a:t>
            </a:r>
          </a:p>
          <a:p>
            <a:pPr lvl="1"/>
            <a:r>
              <a:rPr lang="zh-TW" altLang="en-US" dirty="0" smtClean="0"/>
              <a:t>第二層</a:t>
            </a:r>
          </a:p>
          <a:p>
            <a:pPr lvl="2"/>
            <a:r>
              <a:rPr lang="zh-TW" altLang="en-US" dirty="0" smtClean="0"/>
              <a:t>第三層</a:t>
            </a:r>
          </a:p>
          <a:p>
            <a:pPr lvl="3"/>
            <a:r>
              <a:rPr lang="zh-TW" altLang="en-US" dirty="0" smtClean="0"/>
              <a:t>第四層</a:t>
            </a:r>
          </a:p>
          <a:p>
            <a:pPr lvl="4"/>
            <a:r>
              <a:rPr lang="zh-TW" altLang="en-US" dirty="0" smtClean="0"/>
              <a:t>第五層</a:t>
            </a:r>
            <a:endParaRPr lang="zh-TW" altLang="en-US" dirty="0"/>
          </a:p>
        </p:txBody>
      </p:sp>
      <p:sp>
        <p:nvSpPr>
          <p:cNvPr id="4" name="頁尾版面配置區 3"/>
          <p:cNvSpPr>
            <a:spLocks noGrp="1"/>
          </p:cNvSpPr>
          <p:nvPr>
            <p:ph type="ftr" sz="quarter" idx="10"/>
          </p:nvPr>
        </p:nvSpPr>
        <p:spPr/>
        <p:txBody>
          <a:bodyPr/>
          <a:lstStyle>
            <a:lvl1pPr>
              <a:defRPr/>
            </a:lvl1pPr>
          </a:lstStyle>
          <a:p>
            <a:endParaRPr lang="en-US" altLang="zh-TW"/>
          </a:p>
        </p:txBody>
      </p:sp>
      <p:sp>
        <p:nvSpPr>
          <p:cNvPr id="5" name="投影片編號版面配置區 4"/>
          <p:cNvSpPr>
            <a:spLocks noGrp="1"/>
          </p:cNvSpPr>
          <p:nvPr>
            <p:ph type="sldNum" sz="quarter" idx="11"/>
          </p:nvPr>
        </p:nvSpPr>
        <p:spPr/>
        <p:txBody>
          <a:bodyPr/>
          <a:lstStyle>
            <a:lvl1pPr>
              <a:defRPr/>
            </a:lvl1pPr>
          </a:lstStyle>
          <a:p>
            <a:fld id="{7AAE24B3-22E3-4AA7-8B55-0A68B3597D77}" type="slidenum">
              <a:rPr lang="zh-TW" altLang="en-US"/>
              <a:pPr/>
              <a:t>‹#›</a:t>
            </a:fld>
            <a:endParaRPr lang="zh-TW" altLang="zh-TW"/>
          </a:p>
        </p:txBody>
      </p:sp>
    </p:spTree>
    <p:extLst>
      <p:ext uri="{BB962C8B-B14F-4D97-AF65-F5344CB8AC3E}">
        <p14:creationId xmlns:p14="http://schemas.microsoft.com/office/powerpoint/2010/main" val="318891851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623888" y="1709738"/>
            <a:ext cx="7886700" cy="2852737"/>
          </a:xfrm>
        </p:spPr>
        <p:txBody>
          <a:bodyPr/>
          <a:lstStyle>
            <a:lvl1pPr>
              <a:defRPr sz="6000"/>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TW" altLang="en-US" smtClean="0"/>
              <a:t>按一下以編輯母片文字樣式</a:t>
            </a:r>
          </a:p>
        </p:txBody>
      </p:sp>
      <p:sp>
        <p:nvSpPr>
          <p:cNvPr id="4" name="頁尾版面配置區 3"/>
          <p:cNvSpPr>
            <a:spLocks noGrp="1"/>
          </p:cNvSpPr>
          <p:nvPr>
            <p:ph type="ftr" sz="quarter" idx="10"/>
          </p:nvPr>
        </p:nvSpPr>
        <p:spPr/>
        <p:txBody>
          <a:bodyPr/>
          <a:lstStyle>
            <a:lvl1pPr>
              <a:defRPr/>
            </a:lvl1pPr>
          </a:lstStyle>
          <a:p>
            <a:endParaRPr lang="en-US" altLang="zh-TW"/>
          </a:p>
        </p:txBody>
      </p:sp>
      <p:sp>
        <p:nvSpPr>
          <p:cNvPr id="5" name="投影片編號版面配置區 4"/>
          <p:cNvSpPr>
            <a:spLocks noGrp="1"/>
          </p:cNvSpPr>
          <p:nvPr>
            <p:ph type="sldNum" sz="quarter" idx="11"/>
          </p:nvPr>
        </p:nvSpPr>
        <p:spPr/>
        <p:txBody>
          <a:bodyPr/>
          <a:lstStyle>
            <a:lvl1pPr>
              <a:defRPr/>
            </a:lvl1pPr>
          </a:lstStyle>
          <a:p>
            <a:fld id="{F9E98DE6-1D8D-40C7-BE56-65B627317FFE}" type="slidenum">
              <a:rPr lang="zh-TW" altLang="en-US"/>
              <a:pPr/>
              <a:t>‹#›</a:t>
            </a:fld>
            <a:endParaRPr lang="zh-TW" altLang="zh-TW"/>
          </a:p>
        </p:txBody>
      </p:sp>
    </p:spTree>
    <p:extLst>
      <p:ext uri="{BB962C8B-B14F-4D97-AF65-F5344CB8AC3E}">
        <p14:creationId xmlns:p14="http://schemas.microsoft.com/office/powerpoint/2010/main" val="36972911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25450" y="1125538"/>
            <a:ext cx="4013200" cy="4967287"/>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591050" y="1125538"/>
            <a:ext cx="4013200" cy="4967287"/>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頁尾版面配置區 4"/>
          <p:cNvSpPr>
            <a:spLocks noGrp="1"/>
          </p:cNvSpPr>
          <p:nvPr>
            <p:ph type="ftr" sz="quarter" idx="10"/>
          </p:nvPr>
        </p:nvSpPr>
        <p:spPr/>
        <p:txBody>
          <a:bodyPr/>
          <a:lstStyle>
            <a:lvl1pPr>
              <a:defRPr/>
            </a:lvl1pPr>
          </a:lstStyle>
          <a:p>
            <a:endParaRPr lang="en-US" altLang="zh-TW"/>
          </a:p>
        </p:txBody>
      </p:sp>
      <p:sp>
        <p:nvSpPr>
          <p:cNvPr id="6" name="投影片編號版面配置區 5"/>
          <p:cNvSpPr>
            <a:spLocks noGrp="1"/>
          </p:cNvSpPr>
          <p:nvPr>
            <p:ph type="sldNum" sz="quarter" idx="11"/>
          </p:nvPr>
        </p:nvSpPr>
        <p:spPr/>
        <p:txBody>
          <a:bodyPr/>
          <a:lstStyle>
            <a:lvl1pPr>
              <a:defRPr/>
            </a:lvl1pPr>
          </a:lstStyle>
          <a:p>
            <a:fld id="{A7C5AA28-A7C5-4DDC-A2DB-5BA219CA2330}" type="slidenum">
              <a:rPr lang="zh-TW" altLang="en-US"/>
              <a:pPr/>
              <a:t>‹#›</a:t>
            </a:fld>
            <a:endParaRPr lang="zh-TW" altLang="zh-TW"/>
          </a:p>
        </p:txBody>
      </p:sp>
    </p:spTree>
    <p:extLst>
      <p:ext uri="{BB962C8B-B14F-4D97-AF65-F5344CB8AC3E}">
        <p14:creationId xmlns:p14="http://schemas.microsoft.com/office/powerpoint/2010/main" val="2901728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630238" y="365125"/>
            <a:ext cx="7886700" cy="1325563"/>
          </a:xfrm>
        </p:spPr>
        <p:txBody>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630238" y="2505075"/>
            <a:ext cx="3868737" cy="36845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29150" y="2505075"/>
            <a:ext cx="3887788" cy="36845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頁尾版面配置區 6"/>
          <p:cNvSpPr>
            <a:spLocks noGrp="1"/>
          </p:cNvSpPr>
          <p:nvPr>
            <p:ph type="ftr" sz="quarter" idx="10"/>
          </p:nvPr>
        </p:nvSpPr>
        <p:spPr/>
        <p:txBody>
          <a:bodyPr/>
          <a:lstStyle>
            <a:lvl1pPr>
              <a:defRPr/>
            </a:lvl1pPr>
          </a:lstStyle>
          <a:p>
            <a:endParaRPr lang="en-US" altLang="zh-TW"/>
          </a:p>
        </p:txBody>
      </p:sp>
      <p:sp>
        <p:nvSpPr>
          <p:cNvPr id="8" name="投影片編號版面配置區 7"/>
          <p:cNvSpPr>
            <a:spLocks noGrp="1"/>
          </p:cNvSpPr>
          <p:nvPr>
            <p:ph type="sldNum" sz="quarter" idx="11"/>
          </p:nvPr>
        </p:nvSpPr>
        <p:spPr/>
        <p:txBody>
          <a:bodyPr/>
          <a:lstStyle>
            <a:lvl1pPr>
              <a:defRPr/>
            </a:lvl1pPr>
          </a:lstStyle>
          <a:p>
            <a:fld id="{9C51E500-085D-432D-8C73-BC9C167CAC5A}" type="slidenum">
              <a:rPr lang="zh-TW" altLang="en-US"/>
              <a:pPr/>
              <a:t>‹#›</a:t>
            </a:fld>
            <a:endParaRPr lang="zh-TW" altLang="zh-TW"/>
          </a:p>
        </p:txBody>
      </p:sp>
    </p:spTree>
    <p:extLst>
      <p:ext uri="{BB962C8B-B14F-4D97-AF65-F5344CB8AC3E}">
        <p14:creationId xmlns:p14="http://schemas.microsoft.com/office/powerpoint/2010/main" val="750736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頁尾版面配置區 2"/>
          <p:cNvSpPr>
            <a:spLocks noGrp="1"/>
          </p:cNvSpPr>
          <p:nvPr>
            <p:ph type="ftr" sz="quarter" idx="10"/>
          </p:nvPr>
        </p:nvSpPr>
        <p:spPr/>
        <p:txBody>
          <a:bodyPr/>
          <a:lstStyle>
            <a:lvl1pPr>
              <a:defRPr/>
            </a:lvl1pPr>
          </a:lstStyle>
          <a:p>
            <a:endParaRPr lang="en-US" altLang="zh-TW"/>
          </a:p>
        </p:txBody>
      </p:sp>
      <p:sp>
        <p:nvSpPr>
          <p:cNvPr id="4" name="投影片編號版面配置區 3"/>
          <p:cNvSpPr>
            <a:spLocks noGrp="1"/>
          </p:cNvSpPr>
          <p:nvPr>
            <p:ph type="sldNum" sz="quarter" idx="11"/>
          </p:nvPr>
        </p:nvSpPr>
        <p:spPr/>
        <p:txBody>
          <a:bodyPr/>
          <a:lstStyle>
            <a:lvl1pPr>
              <a:defRPr/>
            </a:lvl1pPr>
          </a:lstStyle>
          <a:p>
            <a:fld id="{085E38AC-DA67-415E-BA61-C1BB89328BA4}" type="slidenum">
              <a:rPr lang="zh-TW" altLang="en-US"/>
              <a:pPr/>
              <a:t>‹#›</a:t>
            </a:fld>
            <a:endParaRPr lang="zh-TW" altLang="zh-TW"/>
          </a:p>
        </p:txBody>
      </p:sp>
    </p:spTree>
    <p:extLst>
      <p:ext uri="{BB962C8B-B14F-4D97-AF65-F5344CB8AC3E}">
        <p14:creationId xmlns:p14="http://schemas.microsoft.com/office/powerpoint/2010/main" val="1762228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頁尾版面配置區 1"/>
          <p:cNvSpPr>
            <a:spLocks noGrp="1"/>
          </p:cNvSpPr>
          <p:nvPr>
            <p:ph type="ftr" sz="quarter" idx="10"/>
          </p:nvPr>
        </p:nvSpPr>
        <p:spPr/>
        <p:txBody>
          <a:bodyPr/>
          <a:lstStyle>
            <a:lvl1pPr>
              <a:defRPr/>
            </a:lvl1pPr>
          </a:lstStyle>
          <a:p>
            <a:endParaRPr lang="en-US" altLang="zh-TW"/>
          </a:p>
        </p:txBody>
      </p:sp>
      <p:sp>
        <p:nvSpPr>
          <p:cNvPr id="3" name="投影片編號版面配置區 2"/>
          <p:cNvSpPr>
            <a:spLocks noGrp="1"/>
          </p:cNvSpPr>
          <p:nvPr>
            <p:ph type="sldNum" sz="quarter" idx="11"/>
          </p:nvPr>
        </p:nvSpPr>
        <p:spPr/>
        <p:txBody>
          <a:bodyPr/>
          <a:lstStyle>
            <a:lvl1pPr>
              <a:defRPr/>
            </a:lvl1pPr>
          </a:lstStyle>
          <a:p>
            <a:fld id="{2DA9C97D-3F28-4231-954D-B6DAE73460D2}" type="slidenum">
              <a:rPr lang="zh-TW" altLang="en-US"/>
              <a:pPr/>
              <a:t>‹#›</a:t>
            </a:fld>
            <a:endParaRPr lang="zh-TW" altLang="zh-TW"/>
          </a:p>
        </p:txBody>
      </p:sp>
    </p:spTree>
    <p:extLst>
      <p:ext uri="{BB962C8B-B14F-4D97-AF65-F5344CB8AC3E}">
        <p14:creationId xmlns:p14="http://schemas.microsoft.com/office/powerpoint/2010/main" val="3358922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p:spPr>
        <p:txBody>
          <a:bodyPr/>
          <a:lstStyle>
            <a:lvl1pPr>
              <a:defRPr sz="3200"/>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頁尾版面配置區 4"/>
          <p:cNvSpPr>
            <a:spLocks noGrp="1"/>
          </p:cNvSpPr>
          <p:nvPr>
            <p:ph type="ftr" sz="quarter" idx="10"/>
          </p:nvPr>
        </p:nvSpPr>
        <p:spPr/>
        <p:txBody>
          <a:bodyPr/>
          <a:lstStyle>
            <a:lvl1pPr>
              <a:defRPr/>
            </a:lvl1pPr>
          </a:lstStyle>
          <a:p>
            <a:endParaRPr lang="en-US" altLang="zh-TW"/>
          </a:p>
        </p:txBody>
      </p:sp>
      <p:sp>
        <p:nvSpPr>
          <p:cNvPr id="6" name="投影片編號版面配置區 5"/>
          <p:cNvSpPr>
            <a:spLocks noGrp="1"/>
          </p:cNvSpPr>
          <p:nvPr>
            <p:ph type="sldNum" sz="quarter" idx="11"/>
          </p:nvPr>
        </p:nvSpPr>
        <p:spPr/>
        <p:txBody>
          <a:bodyPr/>
          <a:lstStyle>
            <a:lvl1pPr>
              <a:defRPr/>
            </a:lvl1pPr>
          </a:lstStyle>
          <a:p>
            <a:fld id="{229EF151-93C0-4F56-B29B-68BD56C38144}" type="slidenum">
              <a:rPr lang="zh-TW" altLang="en-US"/>
              <a:pPr/>
              <a:t>‹#›</a:t>
            </a:fld>
            <a:endParaRPr lang="zh-TW" altLang="zh-TW"/>
          </a:p>
        </p:txBody>
      </p:sp>
    </p:spTree>
    <p:extLst>
      <p:ext uri="{BB962C8B-B14F-4D97-AF65-F5344CB8AC3E}">
        <p14:creationId xmlns:p14="http://schemas.microsoft.com/office/powerpoint/2010/main" val="1525224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p:spPr>
        <p:txBody>
          <a:bodyPr/>
          <a:lstStyle>
            <a:lvl1pPr>
              <a:defRPr sz="3200"/>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頁尾版面配置區 4"/>
          <p:cNvSpPr>
            <a:spLocks noGrp="1"/>
          </p:cNvSpPr>
          <p:nvPr>
            <p:ph type="ftr" sz="quarter" idx="10"/>
          </p:nvPr>
        </p:nvSpPr>
        <p:spPr/>
        <p:txBody>
          <a:bodyPr/>
          <a:lstStyle>
            <a:lvl1pPr>
              <a:defRPr/>
            </a:lvl1pPr>
          </a:lstStyle>
          <a:p>
            <a:endParaRPr lang="en-US" altLang="zh-TW"/>
          </a:p>
        </p:txBody>
      </p:sp>
      <p:sp>
        <p:nvSpPr>
          <p:cNvPr id="6" name="投影片編號版面配置區 5"/>
          <p:cNvSpPr>
            <a:spLocks noGrp="1"/>
          </p:cNvSpPr>
          <p:nvPr>
            <p:ph type="sldNum" sz="quarter" idx="11"/>
          </p:nvPr>
        </p:nvSpPr>
        <p:spPr/>
        <p:txBody>
          <a:bodyPr/>
          <a:lstStyle>
            <a:lvl1pPr>
              <a:defRPr/>
            </a:lvl1pPr>
          </a:lstStyle>
          <a:p>
            <a:fld id="{7850A695-195D-4ED4-95A6-931F143E587F}" type="slidenum">
              <a:rPr lang="zh-TW" altLang="en-US"/>
              <a:pPr/>
              <a:t>‹#›</a:t>
            </a:fld>
            <a:endParaRPr lang="zh-TW" altLang="zh-TW"/>
          </a:p>
        </p:txBody>
      </p:sp>
    </p:spTree>
    <p:extLst>
      <p:ext uri="{BB962C8B-B14F-4D97-AF65-F5344CB8AC3E}">
        <p14:creationId xmlns:p14="http://schemas.microsoft.com/office/powerpoint/2010/main" val="40031342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4106" name="Rectangle 10"/>
          <p:cNvSpPr>
            <a:spLocks noChangeArrowheads="1"/>
          </p:cNvSpPr>
          <p:nvPr userDrawn="1"/>
        </p:nvSpPr>
        <p:spPr bwMode="auto">
          <a:xfrm>
            <a:off x="0" y="6138863"/>
            <a:ext cx="9144000" cy="719137"/>
          </a:xfrm>
          <a:prstGeom prst="rect">
            <a:avLst/>
          </a:prstGeom>
          <a:solidFill>
            <a:srgbClr val="7F1084"/>
          </a:solidFill>
          <a:ln>
            <a:noFill/>
          </a:ln>
          <a:effectLst/>
          <a:extLst>
            <a:ext uri="{91240B29-F687-4f45-9708-019B960494DF}">
              <a14:hiddenLine xmlns="" xmlns:a14="http://schemas.microsoft.com/office/drawing/2010/main" w="15875">
                <a:solidFill>
                  <a:srgbClr val="000000"/>
                </a:solidFill>
                <a:miter lim="800000"/>
                <a:headEnd/>
                <a:tailEnd/>
              </a14:hiddenLine>
            </a:ext>
            <a:ext uri="{AF507438-7753-43e0-B8FC-AC1667EBCBE1}">
              <a14:hiddenEffects xmlns="" xmlns:a14="http://schemas.microsoft.com/office/drawing/2010/main">
                <a:effectLst>
                  <a:outerShdw dist="17961" dir="13500000" algn="ctr" rotWithShape="0">
                    <a:srgbClr val="5C005C"/>
                  </a:outerShdw>
                </a:effectLst>
              </a14:hiddenEffects>
            </a:ext>
          </a:extLst>
        </p:spPr>
        <p:txBody>
          <a:bodyPr wrap="none" anchor="ctr"/>
          <a:lstStyle/>
          <a:p>
            <a:pPr eaLnBrk="1" hangingPunct="1">
              <a:defRPr/>
            </a:pPr>
            <a:endParaRPr kumimoji="1" lang="zh-TW" altLang="en-US">
              <a:latin typeface="Calibri" pitchFamily="34" charset="0"/>
              <a:ea typeface="新細明體" pitchFamily="18" charset="-120"/>
            </a:endParaRPr>
          </a:p>
        </p:txBody>
      </p:sp>
      <p:pic>
        <p:nvPicPr>
          <p:cNvPr id="2057" name="Picture 11" descr="清大LOGO(鳥)"/>
          <p:cNvPicPr>
            <a:picLocks noChangeAspect="1" noChangeArrowheads="1"/>
          </p:cNvPicPr>
          <p:nvPr userDrawn="1"/>
        </p:nvPicPr>
        <p:blipFill>
          <a:blip r:embed="rId13" cstate="screen">
            <a:lum bright="70000" contrast="-70000"/>
            <a:extLst>
              <a:ext uri="{28A0092B-C50C-407E-A947-70E740481C1C}">
                <a14:useLocalDpi xmlns:a14="http://schemas.microsoft.com/office/drawing/2010/main"/>
              </a:ext>
            </a:extLst>
          </a:blip>
          <a:srcRect/>
          <a:stretch>
            <a:fillRect/>
          </a:stretch>
        </p:blipFill>
        <p:spPr bwMode="auto">
          <a:xfrm>
            <a:off x="0" y="30163"/>
            <a:ext cx="1619250" cy="8064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050" name="Rectangle 2"/>
          <p:cNvSpPr>
            <a:spLocks noGrp="1" noChangeArrowheads="1"/>
          </p:cNvSpPr>
          <p:nvPr>
            <p:ph type="title"/>
          </p:nvPr>
        </p:nvSpPr>
        <p:spPr bwMode="auto">
          <a:xfrm>
            <a:off x="323528" y="228600"/>
            <a:ext cx="8496944" cy="67945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zh-TW" dirty="0" smtClean="0"/>
              <a:t>Click to edit Master title style</a:t>
            </a:r>
          </a:p>
        </p:txBody>
      </p:sp>
      <p:sp>
        <p:nvSpPr>
          <p:cNvPr id="2051" name="Rectangle 3"/>
          <p:cNvSpPr>
            <a:spLocks noGrp="1" noChangeArrowheads="1"/>
          </p:cNvSpPr>
          <p:nvPr>
            <p:ph type="body" idx="1"/>
          </p:nvPr>
        </p:nvSpPr>
        <p:spPr bwMode="auto">
          <a:xfrm>
            <a:off x="323528" y="1052514"/>
            <a:ext cx="8496944" cy="5040312"/>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zh-TW" dirty="0" smtClean="0"/>
              <a:t>Click to edit Master text styles</a:t>
            </a:r>
          </a:p>
          <a:p>
            <a:pPr lvl="1"/>
            <a:r>
              <a:rPr lang="en-US" altLang="zh-TW" dirty="0" smtClean="0"/>
              <a:t>Second level</a:t>
            </a:r>
          </a:p>
          <a:p>
            <a:pPr lvl="2"/>
            <a:r>
              <a:rPr lang="en-US" altLang="zh-TW" dirty="0" smtClean="0"/>
              <a:t>Third level</a:t>
            </a:r>
          </a:p>
          <a:p>
            <a:pPr lvl="3"/>
            <a:r>
              <a:rPr lang="en-US" altLang="zh-TW" dirty="0" smtClean="0"/>
              <a:t>Fourth level</a:t>
            </a:r>
          </a:p>
          <a:p>
            <a:pPr lvl="4"/>
            <a:r>
              <a:rPr lang="en-US" altLang="zh-TW" dirty="0" smtClean="0"/>
              <a:t>Fifth level</a:t>
            </a:r>
          </a:p>
        </p:txBody>
      </p:sp>
      <p:sp>
        <p:nvSpPr>
          <p:cNvPr id="2053" name="Rectangle 5"/>
          <p:cNvSpPr>
            <a:spLocks noGrp="1" noChangeArrowheads="1"/>
          </p:cNvSpPr>
          <p:nvPr>
            <p:ph type="ftr" sz="quarter" idx="3"/>
          </p:nvPr>
        </p:nvSpPr>
        <p:spPr bwMode="auto">
          <a:xfrm>
            <a:off x="3124200" y="6229350"/>
            <a:ext cx="2895600" cy="4572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ctr">
              <a:spcBef>
                <a:spcPct val="50000"/>
              </a:spcBef>
              <a:defRPr sz="1400">
                <a:solidFill>
                  <a:schemeClr val="bg2"/>
                </a:solidFill>
                <a:latin typeface="Arial" panose="020B0604020202020204" pitchFamily="34" charset="0"/>
                <a:ea typeface="新細明體" panose="02020500000000000000" pitchFamily="18" charset="-120"/>
              </a:defRPr>
            </a:lvl1pPr>
          </a:lstStyle>
          <a:p>
            <a:endParaRPr lang="en-US" altLang="zh-TW"/>
          </a:p>
        </p:txBody>
      </p:sp>
      <p:sp>
        <p:nvSpPr>
          <p:cNvPr id="2054" name="Rectangle 6"/>
          <p:cNvSpPr>
            <a:spLocks noGrp="1" noChangeArrowheads="1"/>
          </p:cNvSpPr>
          <p:nvPr>
            <p:ph type="sldNum" sz="quarter" idx="4"/>
          </p:nvPr>
        </p:nvSpPr>
        <p:spPr bwMode="auto">
          <a:xfrm>
            <a:off x="6915472" y="6229350"/>
            <a:ext cx="1905000" cy="4572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a:spcBef>
                <a:spcPct val="50000"/>
              </a:spcBef>
              <a:defRPr sz="1400">
                <a:solidFill>
                  <a:schemeClr val="bg1"/>
                </a:solidFill>
                <a:latin typeface="Arial" panose="020B0604020202020204" pitchFamily="34" charset="0"/>
                <a:ea typeface="新細明體" panose="02020500000000000000" pitchFamily="18" charset="-120"/>
              </a:defRPr>
            </a:lvl1pPr>
          </a:lstStyle>
          <a:p>
            <a:fld id="{9E5B9AA3-25CC-4885-B3C5-699649862779}" type="slidenum">
              <a:rPr lang="zh-TW" altLang="en-US"/>
              <a:pPr/>
              <a:t>‹#›</a:t>
            </a:fld>
            <a:endParaRPr lang="zh-TW" altLang="zh-TW"/>
          </a:p>
        </p:txBody>
      </p:sp>
      <p:sp>
        <p:nvSpPr>
          <p:cNvPr id="4105" name="Rectangle 9"/>
          <p:cNvSpPr>
            <a:spLocks noChangeArrowheads="1"/>
          </p:cNvSpPr>
          <p:nvPr userDrawn="1"/>
        </p:nvSpPr>
        <p:spPr bwMode="auto">
          <a:xfrm>
            <a:off x="0" y="908050"/>
            <a:ext cx="9144000" cy="144463"/>
          </a:xfrm>
          <a:prstGeom prst="rect">
            <a:avLst/>
          </a:prstGeom>
          <a:solidFill>
            <a:srgbClr val="7F1084"/>
          </a:solidFill>
          <a:ln>
            <a:noFill/>
          </a:ln>
          <a:effectLst/>
          <a:extLst>
            <a:ext uri="{91240B29-F687-4f45-9708-019B960494DF}">
              <a14:hiddenLine xmlns="" xmlns:a14="http://schemas.microsoft.com/office/drawing/2010/main" w="15875">
                <a:solidFill>
                  <a:srgbClr val="000000"/>
                </a:solidFill>
                <a:miter lim="800000"/>
                <a:headEnd/>
                <a:tailEnd/>
              </a14:hiddenLine>
            </a:ext>
            <a:ext uri="{AF507438-7753-43e0-B8FC-AC1667EBCBE1}">
              <a14:hiddenEffects xmlns="" xmlns:a14="http://schemas.microsoft.com/office/drawing/2010/main">
                <a:effectLst>
                  <a:outerShdw dist="17961" dir="13500000" algn="ctr" rotWithShape="0">
                    <a:srgbClr val="5C005C"/>
                  </a:outerShdw>
                </a:effectLst>
              </a14:hiddenEffects>
            </a:ext>
          </a:extLst>
        </p:spPr>
        <p:txBody>
          <a:bodyPr wrap="none" anchor="ctr"/>
          <a:lstStyle/>
          <a:p>
            <a:pPr eaLnBrk="1" hangingPunct="1">
              <a:defRPr/>
            </a:pPr>
            <a:endParaRPr kumimoji="1" lang="zh-TW" altLang="en-US">
              <a:latin typeface="Calibri" pitchFamily="34" charset="0"/>
              <a:ea typeface="新細明體" pitchFamily="18" charset="-120"/>
            </a:endParaRPr>
          </a:p>
        </p:txBody>
      </p:sp>
      <p:pic>
        <p:nvPicPr>
          <p:cNvPr id="2060" name="Picture 14" descr="清大書法字 "/>
          <p:cNvPicPr>
            <a:picLocks noChangeAspect="1" noChangeArrowheads="1"/>
          </p:cNvPicPr>
          <p:nvPr userDrawn="1"/>
        </p:nvPicPr>
        <p:blipFill>
          <a:blip r:embed="rId14" cstate="screen">
            <a:extLst>
              <a:ext uri="{28A0092B-C50C-407E-A947-70E740481C1C}">
                <a14:useLocalDpi xmlns:a14="http://schemas.microsoft.com/office/drawing/2010/main"/>
              </a:ext>
            </a:extLst>
          </a:blip>
          <a:srcRect/>
          <a:stretch>
            <a:fillRect/>
          </a:stretch>
        </p:blipFill>
        <p:spPr bwMode="auto">
          <a:xfrm>
            <a:off x="755650" y="6210300"/>
            <a:ext cx="2087563" cy="3238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4111" name="Text Box 15"/>
          <p:cNvSpPr txBox="1">
            <a:spLocks noChangeArrowheads="1"/>
          </p:cNvSpPr>
          <p:nvPr userDrawn="1"/>
        </p:nvSpPr>
        <p:spPr bwMode="auto">
          <a:xfrm>
            <a:off x="682625" y="6553200"/>
            <a:ext cx="2520950" cy="304800"/>
          </a:xfrm>
          <a:prstGeom prst="rect">
            <a:avLst/>
          </a:prstGeom>
          <a:noFill/>
          <a:ln w="15875">
            <a:noFill/>
            <a:miter lim="800000"/>
            <a:headEnd/>
            <a:tailEnd/>
          </a:ln>
          <a:effectLst>
            <a:prstShdw prst="shdw18" dist="17961" dir="13500000">
              <a:schemeClr val="accent1">
                <a:gamma/>
                <a:shade val="60000"/>
                <a:invGamma/>
              </a:schemeClr>
            </a:prstShdw>
          </a:effectLst>
        </p:spPr>
        <p:txBody>
          <a:bodyPr wrap="none">
            <a:spAutoFit/>
          </a:bodyPr>
          <a:lstStyle/>
          <a:p>
            <a:pPr eaLnBrk="1" hangingPunct="1">
              <a:defRPr/>
            </a:pPr>
            <a:r>
              <a:rPr kumimoji="1" lang="en-US" altLang="zh-TW" sz="1400">
                <a:solidFill>
                  <a:schemeClr val="bg1"/>
                </a:solidFill>
                <a:latin typeface="Arial" pitchFamily="34" charset="0"/>
                <a:ea typeface="新細明體" pitchFamily="18" charset="-120"/>
              </a:rPr>
              <a:t>National Tsing Hua University</a:t>
            </a:r>
          </a:p>
        </p:txBody>
      </p:sp>
      <p:pic>
        <p:nvPicPr>
          <p:cNvPr id="2062" name="Picture 13" descr="清大LOGO(圓)"/>
          <p:cNvPicPr>
            <a:picLocks noChangeAspect="1" noChangeArrowheads="1"/>
          </p:cNvPicPr>
          <p:nvPr userDrawn="1"/>
        </p:nvPicPr>
        <p:blipFill>
          <a:blip r:embed="rId15" cstate="screen">
            <a:extLst>
              <a:ext uri="{28A0092B-C50C-407E-A947-70E740481C1C}">
                <a14:useLocalDpi xmlns:a14="http://schemas.microsoft.com/office/drawing/2010/main"/>
              </a:ext>
            </a:extLst>
          </a:blip>
          <a:srcRect/>
          <a:stretch>
            <a:fillRect/>
          </a:stretch>
        </p:blipFill>
        <p:spPr bwMode="auto">
          <a:xfrm>
            <a:off x="0" y="6181725"/>
            <a:ext cx="684213" cy="6762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ftr="0" dt="0"/>
  <p:txStyles>
    <p:titleStyle>
      <a:lvl1pPr algn="l" rtl="0" eaLnBrk="0" fontAlgn="base" hangingPunct="0">
        <a:lnSpc>
          <a:spcPct val="85000"/>
        </a:lnSpc>
        <a:spcBef>
          <a:spcPct val="0"/>
        </a:spcBef>
        <a:spcAft>
          <a:spcPct val="0"/>
        </a:spcAft>
        <a:defRPr kumimoji="1" sz="3600" b="1" kern="1200">
          <a:solidFill>
            <a:schemeClr val="tx1"/>
          </a:solidFill>
          <a:latin typeface="+mj-lt"/>
          <a:ea typeface="+mj-ea"/>
          <a:cs typeface="+mj-cs"/>
        </a:defRPr>
      </a:lvl1pPr>
      <a:lvl2pPr algn="l" rtl="0" eaLnBrk="0" fontAlgn="base" hangingPunct="0">
        <a:lnSpc>
          <a:spcPct val="85000"/>
        </a:lnSpc>
        <a:spcBef>
          <a:spcPct val="0"/>
        </a:spcBef>
        <a:spcAft>
          <a:spcPct val="0"/>
        </a:spcAft>
        <a:defRPr kumimoji="1" sz="3600" b="1">
          <a:solidFill>
            <a:schemeClr val="tx1"/>
          </a:solidFill>
          <a:latin typeface="Calibri" panose="020F0502020204030204" pitchFamily="34" charset="0"/>
          <a:ea typeface="標楷體" panose="03000509000000000000" pitchFamily="65" charset="-120"/>
        </a:defRPr>
      </a:lvl2pPr>
      <a:lvl3pPr algn="l" rtl="0" eaLnBrk="0" fontAlgn="base" hangingPunct="0">
        <a:lnSpc>
          <a:spcPct val="85000"/>
        </a:lnSpc>
        <a:spcBef>
          <a:spcPct val="0"/>
        </a:spcBef>
        <a:spcAft>
          <a:spcPct val="0"/>
        </a:spcAft>
        <a:defRPr kumimoji="1" sz="3600" b="1">
          <a:solidFill>
            <a:schemeClr val="tx1"/>
          </a:solidFill>
          <a:latin typeface="Calibri" panose="020F0502020204030204" pitchFamily="34" charset="0"/>
          <a:ea typeface="標楷體" panose="03000509000000000000" pitchFamily="65" charset="-120"/>
        </a:defRPr>
      </a:lvl3pPr>
      <a:lvl4pPr algn="l" rtl="0" eaLnBrk="0" fontAlgn="base" hangingPunct="0">
        <a:lnSpc>
          <a:spcPct val="85000"/>
        </a:lnSpc>
        <a:spcBef>
          <a:spcPct val="0"/>
        </a:spcBef>
        <a:spcAft>
          <a:spcPct val="0"/>
        </a:spcAft>
        <a:defRPr kumimoji="1" sz="3600" b="1">
          <a:solidFill>
            <a:schemeClr val="tx1"/>
          </a:solidFill>
          <a:latin typeface="Calibri" panose="020F0502020204030204" pitchFamily="34" charset="0"/>
          <a:ea typeface="標楷體" panose="03000509000000000000" pitchFamily="65" charset="-120"/>
        </a:defRPr>
      </a:lvl4pPr>
      <a:lvl5pPr algn="l" rtl="0" eaLnBrk="0" fontAlgn="base" hangingPunct="0">
        <a:lnSpc>
          <a:spcPct val="85000"/>
        </a:lnSpc>
        <a:spcBef>
          <a:spcPct val="0"/>
        </a:spcBef>
        <a:spcAft>
          <a:spcPct val="0"/>
        </a:spcAft>
        <a:defRPr kumimoji="1" sz="3600" b="1">
          <a:solidFill>
            <a:schemeClr val="tx1"/>
          </a:solidFill>
          <a:latin typeface="Calibri" panose="020F0502020204030204" pitchFamily="34" charset="0"/>
          <a:ea typeface="標楷體" panose="03000509000000000000" pitchFamily="65" charset="-120"/>
        </a:defRPr>
      </a:lvl5pPr>
      <a:lvl6pPr marL="457200" algn="l" rtl="0" eaLnBrk="0" fontAlgn="base" hangingPunct="0">
        <a:lnSpc>
          <a:spcPct val="85000"/>
        </a:lnSpc>
        <a:spcBef>
          <a:spcPct val="0"/>
        </a:spcBef>
        <a:spcAft>
          <a:spcPct val="0"/>
        </a:spcAft>
        <a:defRPr kumimoji="1" sz="3600" b="1">
          <a:solidFill>
            <a:schemeClr val="tx1"/>
          </a:solidFill>
          <a:latin typeface="Calibri" panose="020F0502020204030204" pitchFamily="34" charset="0"/>
          <a:ea typeface="標楷體" panose="03000509000000000000" pitchFamily="65" charset="-120"/>
        </a:defRPr>
      </a:lvl6pPr>
      <a:lvl7pPr marL="914400" algn="l" rtl="0" eaLnBrk="0" fontAlgn="base" hangingPunct="0">
        <a:lnSpc>
          <a:spcPct val="85000"/>
        </a:lnSpc>
        <a:spcBef>
          <a:spcPct val="0"/>
        </a:spcBef>
        <a:spcAft>
          <a:spcPct val="0"/>
        </a:spcAft>
        <a:defRPr kumimoji="1" sz="3600" b="1">
          <a:solidFill>
            <a:schemeClr val="tx1"/>
          </a:solidFill>
          <a:latin typeface="Calibri" panose="020F0502020204030204" pitchFamily="34" charset="0"/>
          <a:ea typeface="標楷體" panose="03000509000000000000" pitchFamily="65" charset="-120"/>
        </a:defRPr>
      </a:lvl7pPr>
      <a:lvl8pPr marL="1371600" algn="l" rtl="0" eaLnBrk="0" fontAlgn="base" hangingPunct="0">
        <a:lnSpc>
          <a:spcPct val="85000"/>
        </a:lnSpc>
        <a:spcBef>
          <a:spcPct val="0"/>
        </a:spcBef>
        <a:spcAft>
          <a:spcPct val="0"/>
        </a:spcAft>
        <a:defRPr kumimoji="1" sz="3600" b="1">
          <a:solidFill>
            <a:schemeClr val="tx1"/>
          </a:solidFill>
          <a:latin typeface="Calibri" panose="020F0502020204030204" pitchFamily="34" charset="0"/>
          <a:ea typeface="標楷體" panose="03000509000000000000" pitchFamily="65" charset="-120"/>
        </a:defRPr>
      </a:lvl8pPr>
      <a:lvl9pPr marL="1828800" algn="l" rtl="0" eaLnBrk="0" fontAlgn="base" hangingPunct="0">
        <a:lnSpc>
          <a:spcPct val="85000"/>
        </a:lnSpc>
        <a:spcBef>
          <a:spcPct val="0"/>
        </a:spcBef>
        <a:spcAft>
          <a:spcPct val="0"/>
        </a:spcAft>
        <a:defRPr kumimoji="1" sz="3600" b="1">
          <a:solidFill>
            <a:schemeClr val="tx1"/>
          </a:solidFill>
          <a:latin typeface="Calibri" panose="020F0502020204030204" pitchFamily="34" charset="0"/>
          <a:ea typeface="標楷體" panose="03000509000000000000" pitchFamily="65" charset="-120"/>
        </a:defRPr>
      </a:lvl9pPr>
    </p:titleStyle>
    <p:bodyStyle>
      <a:lvl1pPr marL="342900" indent="-342900" algn="l" rtl="0" eaLnBrk="0" fontAlgn="base" hangingPunct="0">
        <a:spcBef>
          <a:spcPts val="300"/>
        </a:spcBef>
        <a:spcAft>
          <a:spcPct val="0"/>
        </a:spcAft>
        <a:buClr>
          <a:srgbClr val="0000FF"/>
        </a:buClr>
        <a:buChar char="•"/>
        <a:defRPr kumimoji="1" sz="2800" kern="1200">
          <a:solidFill>
            <a:schemeClr val="tx1"/>
          </a:solidFill>
          <a:latin typeface="+mn-lt"/>
          <a:ea typeface="+mn-ea"/>
          <a:cs typeface="+mn-cs"/>
        </a:defRPr>
      </a:lvl1pPr>
      <a:lvl2pPr marL="742950" indent="-285750" algn="l" rtl="0" eaLnBrk="0" fontAlgn="base" hangingPunct="0">
        <a:spcBef>
          <a:spcPts val="300"/>
        </a:spcBef>
        <a:spcAft>
          <a:spcPct val="0"/>
        </a:spcAft>
        <a:buClr>
          <a:srgbClr val="0000FF"/>
        </a:buClr>
        <a:buFont typeface="Symbol" panose="05050102010706020507" pitchFamily="18" charset="2"/>
        <a:buChar char="-"/>
        <a:defRPr kumimoji="1" sz="2400" kern="1200">
          <a:solidFill>
            <a:schemeClr val="tx1"/>
          </a:solidFill>
          <a:latin typeface="+mn-lt"/>
          <a:ea typeface="+mn-ea"/>
          <a:cs typeface="+mn-cs"/>
        </a:defRPr>
      </a:lvl2pPr>
      <a:lvl3pPr marL="1143000" indent="-228600" algn="l" rtl="0" eaLnBrk="0" fontAlgn="base" hangingPunct="0">
        <a:spcBef>
          <a:spcPts val="300"/>
        </a:spcBef>
        <a:spcAft>
          <a:spcPct val="0"/>
        </a:spcAft>
        <a:buClr>
          <a:srgbClr val="0000FF"/>
        </a:buClr>
        <a:buChar char="•"/>
        <a:defRPr kumimoji="1" sz="2200" kern="1200">
          <a:solidFill>
            <a:schemeClr val="tx1"/>
          </a:solidFill>
          <a:latin typeface="+mn-lt"/>
          <a:ea typeface="+mn-ea"/>
          <a:cs typeface="+mn-cs"/>
        </a:defRPr>
      </a:lvl3pPr>
      <a:lvl4pPr marL="1562100" indent="-228600" algn="l" rtl="0" eaLnBrk="0" fontAlgn="base" hangingPunct="0">
        <a:spcBef>
          <a:spcPts val="300"/>
        </a:spcBef>
        <a:spcAft>
          <a:spcPct val="0"/>
        </a:spcAft>
        <a:buClr>
          <a:srgbClr val="0000FF"/>
        </a:buClr>
        <a:buFont typeface="Wingdings" panose="05000000000000000000" pitchFamily="2" charset="2"/>
        <a:buChar char="­"/>
        <a:defRPr kumimoji="1" sz="2000" kern="1200">
          <a:solidFill>
            <a:schemeClr val="tx1"/>
          </a:solidFill>
          <a:latin typeface="+mn-lt"/>
          <a:ea typeface="+mn-ea"/>
          <a:cs typeface="+mn-cs"/>
        </a:defRPr>
      </a:lvl4pPr>
      <a:lvl5pPr marL="1981200" indent="-228600" algn="l" rtl="0" eaLnBrk="0" fontAlgn="base" hangingPunct="0">
        <a:spcBef>
          <a:spcPts val="300"/>
        </a:spcBef>
        <a:spcAft>
          <a:spcPct val="0"/>
        </a:spcAft>
        <a:buClr>
          <a:srgbClr val="0000FF"/>
        </a:buClr>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0986" name="Rectangle 10"/>
          <p:cNvSpPr>
            <a:spLocks noGrp="1" noChangeArrowheads="1"/>
          </p:cNvSpPr>
          <p:nvPr>
            <p:ph type="ctrTitle"/>
          </p:nvPr>
        </p:nvSpPr>
        <p:spPr/>
        <p:txBody>
          <a:bodyPr/>
          <a:lstStyle/>
          <a:p>
            <a:r>
              <a:rPr lang="en-US" altLang="zh-TW" sz="3200" dirty="0" smtClean="0">
                <a:solidFill>
                  <a:srgbClr val="0000FF"/>
                </a:solidFill>
                <a:latin typeface="+mn-lt"/>
              </a:rPr>
              <a:t>CS5100 Advanced Computer Architecture</a:t>
            </a:r>
            <a:r>
              <a:rPr lang="en-US" altLang="zh-TW" sz="3200" dirty="0" smtClean="0">
                <a:solidFill>
                  <a:schemeClr val="accent1"/>
                </a:solidFill>
                <a:latin typeface="+mn-lt"/>
              </a:rPr>
              <a:t/>
            </a:r>
            <a:br>
              <a:rPr lang="en-US" altLang="zh-TW" sz="3200" dirty="0" smtClean="0">
                <a:solidFill>
                  <a:schemeClr val="accent1"/>
                </a:solidFill>
                <a:latin typeface="+mn-lt"/>
              </a:rPr>
            </a:br>
            <a:r>
              <a:rPr lang="zh-TW" altLang="en-US" dirty="0" smtClean="0"/>
              <a:t/>
            </a:r>
            <a:br>
              <a:rPr lang="zh-TW" altLang="en-US" dirty="0" smtClean="0"/>
            </a:br>
            <a:r>
              <a:rPr lang="en-US" altLang="zh-TW" dirty="0" smtClean="0">
                <a:solidFill>
                  <a:srgbClr val="C00000"/>
                </a:solidFill>
              </a:rPr>
              <a:t>Memory Technology &amp; Protection</a:t>
            </a:r>
            <a:endParaRPr lang="en-US" altLang="zh-TW" dirty="0">
              <a:solidFill>
                <a:srgbClr val="C00000"/>
              </a:solidFill>
            </a:endParaRPr>
          </a:p>
        </p:txBody>
      </p:sp>
      <p:sp>
        <p:nvSpPr>
          <p:cNvPr id="510987" name="Rectangle 11"/>
          <p:cNvSpPr>
            <a:spLocks noGrp="1" noChangeArrowheads="1"/>
          </p:cNvSpPr>
          <p:nvPr>
            <p:ph type="subTitle" idx="1"/>
          </p:nvPr>
        </p:nvSpPr>
        <p:spPr/>
        <p:txBody>
          <a:bodyPr/>
          <a:lstStyle/>
          <a:p>
            <a:r>
              <a:rPr lang="en-US" altLang="zh-TW" sz="2800" smtClean="0"/>
              <a:t>Prof. Chung-Ta King</a:t>
            </a:r>
          </a:p>
          <a:p>
            <a:r>
              <a:rPr lang="en-US" altLang="zh-TW" sz="2400" smtClean="0"/>
              <a:t>Department of Computer Science</a:t>
            </a:r>
          </a:p>
          <a:p>
            <a:r>
              <a:rPr lang="en-US" altLang="zh-TW" sz="2400" smtClean="0"/>
              <a:t>National Tsing Hua University, Taiwan</a:t>
            </a:r>
            <a:endParaRPr lang="zh-TW" altLang="en-US" sz="2400" dirty="0"/>
          </a:p>
        </p:txBody>
      </p:sp>
      <p:sp>
        <p:nvSpPr>
          <p:cNvPr id="5" name="文字方塊 4"/>
          <p:cNvSpPr txBox="1"/>
          <p:nvPr/>
        </p:nvSpPr>
        <p:spPr>
          <a:xfrm>
            <a:off x="1694212" y="5677797"/>
            <a:ext cx="6186822" cy="369332"/>
          </a:xfrm>
          <a:prstGeom prst="rect">
            <a:avLst/>
          </a:prstGeom>
          <a:noFill/>
        </p:spPr>
        <p:txBody>
          <a:bodyPr wrap="none" rtlCol="0" anchor="ctr" anchorCtr="1">
            <a:spAutoFit/>
          </a:bodyPr>
          <a:lstStyle/>
          <a:p>
            <a:r>
              <a:rPr lang="en-US" altLang="zh-TW" sz="1800" dirty="0" smtClean="0">
                <a:latin typeface="+mn-lt"/>
                <a:ea typeface="標楷體" pitchFamily="65" charset="-120"/>
                <a:cs typeface="Calibri" pitchFamily="34" charset="0"/>
              </a:rPr>
              <a:t>(Slides are from textbook, Prof. </a:t>
            </a:r>
            <a:r>
              <a:rPr lang="en-US" altLang="zh-TW" sz="1800" dirty="0" err="1" smtClean="0">
                <a:latin typeface="+mn-lt"/>
                <a:ea typeface="標楷體" pitchFamily="65" charset="-120"/>
                <a:cs typeface="Calibri" pitchFamily="34" charset="0"/>
              </a:rPr>
              <a:t>Hsien-Hsin</a:t>
            </a:r>
            <a:r>
              <a:rPr lang="en-US" altLang="zh-TW" sz="1800" dirty="0" smtClean="0">
                <a:latin typeface="+mn-lt"/>
                <a:ea typeface="標楷體" pitchFamily="65" charset="-120"/>
                <a:cs typeface="Calibri" pitchFamily="34" charset="0"/>
              </a:rPr>
              <a:t> Lee, Prof. </a:t>
            </a:r>
            <a:r>
              <a:rPr lang="en-US" altLang="zh-TW" sz="1800" dirty="0" err="1" smtClean="0">
                <a:latin typeface="+mn-lt"/>
                <a:ea typeface="標楷體" pitchFamily="65" charset="-120"/>
                <a:cs typeface="Calibri" pitchFamily="34" charset="0"/>
              </a:rPr>
              <a:t>Yasun</a:t>
            </a:r>
            <a:r>
              <a:rPr lang="en-US" altLang="zh-TW" sz="1800" dirty="0" smtClean="0">
                <a:latin typeface="+mn-lt"/>
                <a:ea typeface="標楷體" pitchFamily="65" charset="-120"/>
                <a:cs typeface="Calibri" pitchFamily="34" charset="0"/>
              </a:rPr>
              <a:t> Hsu) </a:t>
            </a:r>
            <a:endParaRPr lang="zh-TW" altLang="en-US" sz="1800" dirty="0" smtClean="0">
              <a:latin typeface="+mn-lt"/>
              <a:ea typeface="標楷體" pitchFamily="65" charset="-120"/>
              <a:cs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mtClean="0"/>
              <a:t>Memory Optimizations</a:t>
            </a:r>
            <a:endParaRPr lang="zh-TW" altLang="en-US" dirty="0"/>
          </a:p>
        </p:txBody>
      </p:sp>
      <p:sp>
        <p:nvSpPr>
          <p:cNvPr id="3" name="內容版面配置區 2"/>
          <p:cNvSpPr>
            <a:spLocks noGrp="1"/>
          </p:cNvSpPr>
          <p:nvPr>
            <p:ph idx="1"/>
          </p:nvPr>
        </p:nvSpPr>
        <p:spPr/>
        <p:txBody>
          <a:bodyPr/>
          <a:lstStyle/>
          <a:p>
            <a:r>
              <a:rPr lang="en-US" altLang="zh-TW" dirty="0" smtClean="0"/>
              <a:t>Double data rate (DDR):</a:t>
            </a:r>
          </a:p>
          <a:p>
            <a:pPr lvl="1"/>
            <a:r>
              <a:rPr lang="en-US" altLang="zh-TW" dirty="0" smtClean="0"/>
              <a:t>Transfer data on rising as well as falling edge of DRAM clock</a:t>
            </a:r>
          </a:p>
          <a:p>
            <a:pPr lvl="1"/>
            <a:r>
              <a:rPr lang="en-US" altLang="zh-TW" dirty="0"/>
              <a:t>DDR</a:t>
            </a:r>
            <a:r>
              <a:rPr lang="en-US" altLang="zh-TW" dirty="0" smtClean="0"/>
              <a:t>: (</a:t>
            </a:r>
            <a:r>
              <a:rPr lang="en-US" altLang="zh-TW" dirty="0"/>
              <a:t>Fig. 2.14)</a:t>
            </a:r>
          </a:p>
          <a:p>
            <a:pPr lvl="2"/>
            <a:r>
              <a:rPr lang="en-US" altLang="zh-TW" dirty="0" smtClean="0"/>
              <a:t>A 133 MHz DDR chip is called DDR266 and can transfer 266 </a:t>
            </a:r>
            <a:r>
              <a:rPr lang="en-US" altLang="zh-TW" dirty="0" err="1" smtClean="0"/>
              <a:t>Mbits</a:t>
            </a:r>
            <a:r>
              <a:rPr lang="en-US" altLang="zh-TW" dirty="0" smtClean="0"/>
              <a:t>/sec </a:t>
            </a:r>
          </a:p>
          <a:p>
            <a:pPr lvl="2"/>
            <a:r>
              <a:rPr lang="en-US" altLang="zh-TW" dirty="0" smtClean="0"/>
              <a:t>A DIMM (dual inline memory module) with DDR chips can transfer 133 MHz </a:t>
            </a:r>
            <a:r>
              <a:rPr lang="en-US" altLang="zh-TW" dirty="0" smtClean="0">
                <a:sym typeface="Symbol" panose="05050102010706020507" pitchFamily="18" charset="2"/>
              </a:rPr>
              <a:t></a:t>
            </a:r>
            <a:r>
              <a:rPr lang="en-US" altLang="zh-TW" dirty="0" smtClean="0"/>
              <a:t> 2 </a:t>
            </a:r>
            <a:r>
              <a:rPr lang="en-US" altLang="zh-TW" dirty="0">
                <a:sym typeface="Symbol" panose="05050102010706020507" pitchFamily="18" charset="2"/>
              </a:rPr>
              <a:t> </a:t>
            </a:r>
            <a:r>
              <a:rPr lang="en-US" altLang="zh-TW" dirty="0" smtClean="0"/>
              <a:t> 8 bytes </a:t>
            </a:r>
            <a:r>
              <a:rPr lang="en-US" altLang="zh-TW" dirty="0" smtClean="0">
                <a:sym typeface="Symbol" panose="05050102010706020507" pitchFamily="18" charset="2"/>
              </a:rPr>
              <a:t></a:t>
            </a:r>
            <a:r>
              <a:rPr lang="en-US" altLang="zh-TW" dirty="0" smtClean="0"/>
              <a:t> 2100 MB/sec (PC2100)</a:t>
            </a:r>
          </a:p>
          <a:p>
            <a:pPr lvl="1"/>
            <a:r>
              <a:rPr lang="en-US" altLang="zh-TW" dirty="0" smtClean="0"/>
              <a:t>DDR2: </a:t>
            </a:r>
          </a:p>
          <a:p>
            <a:pPr lvl="2"/>
            <a:r>
              <a:rPr lang="en-US" altLang="zh-TW" dirty="0"/>
              <a:t>L</a:t>
            </a:r>
            <a:r>
              <a:rPr lang="en-US" altLang="zh-TW" dirty="0" smtClean="0"/>
              <a:t>ower power from 2.5 V </a:t>
            </a:r>
            <a:r>
              <a:rPr lang="en-US" altLang="zh-TW" dirty="0" smtClean="0">
                <a:sym typeface="Wingdings" panose="05000000000000000000" pitchFamily="2" charset="2"/>
              </a:rPr>
              <a:t></a:t>
            </a:r>
            <a:r>
              <a:rPr lang="en-US" altLang="zh-TW" dirty="0" smtClean="0"/>
              <a:t> 1.8 V</a:t>
            </a:r>
          </a:p>
          <a:p>
            <a:pPr lvl="2"/>
            <a:r>
              <a:rPr lang="en-US" altLang="zh-TW" dirty="0" smtClean="0"/>
              <a:t>Higher clock rates: 266 MHz, 333 MHz, 400 MHz</a:t>
            </a:r>
          </a:p>
          <a:p>
            <a:pPr lvl="1"/>
            <a:r>
              <a:rPr lang="en-US" altLang="zh-TW" dirty="0" smtClean="0"/>
              <a:t>DDR3: 1.5 V, 800 MHz</a:t>
            </a:r>
          </a:p>
          <a:p>
            <a:pPr lvl="1"/>
            <a:r>
              <a:rPr lang="en-US" altLang="zh-TW" dirty="0" smtClean="0"/>
              <a:t>DDR4: 1-1.2 V, 1600 MHz</a:t>
            </a:r>
          </a:p>
        </p:txBody>
      </p:sp>
      <p:sp>
        <p:nvSpPr>
          <p:cNvPr id="5" name="投影片編號版面配置區 4"/>
          <p:cNvSpPr>
            <a:spLocks noGrp="1"/>
          </p:cNvSpPr>
          <p:nvPr>
            <p:ph type="sldNum" sz="quarter" idx="11"/>
          </p:nvPr>
        </p:nvSpPr>
        <p:spPr/>
        <p:txBody>
          <a:bodyPr/>
          <a:lstStyle/>
          <a:p>
            <a:fld id="{7AAE24B3-22E3-4AA7-8B55-0A68B3597D77}" type="slidenum">
              <a:rPr lang="zh-TW" altLang="en-US" smtClean="0"/>
              <a:pPr/>
              <a:t>9</a:t>
            </a:fld>
            <a:endParaRPr lang="zh-TW" altLang="zh-TW"/>
          </a:p>
        </p:txBody>
      </p:sp>
    </p:spTree>
    <p:extLst>
      <p:ext uri="{BB962C8B-B14F-4D97-AF65-F5344CB8AC3E}">
        <p14:creationId xmlns:p14="http://schemas.microsoft.com/office/powerpoint/2010/main" val="24935125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標題 7"/>
          <p:cNvSpPr>
            <a:spLocks noGrp="1"/>
          </p:cNvSpPr>
          <p:nvPr>
            <p:ph type="title"/>
          </p:nvPr>
        </p:nvSpPr>
        <p:spPr/>
        <p:txBody>
          <a:bodyPr/>
          <a:lstStyle/>
          <a:p>
            <a:r>
              <a:rPr lang="en-US" altLang="zh-TW" dirty="0" smtClean="0"/>
              <a:t>Memory Optimizations</a:t>
            </a:r>
            <a:endParaRPr lang="zh-TW" altLang="en-US" dirty="0"/>
          </a:p>
        </p:txBody>
      </p:sp>
      <p:sp>
        <p:nvSpPr>
          <p:cNvPr id="5" name="內容版面配置區 4"/>
          <p:cNvSpPr>
            <a:spLocks noGrp="1"/>
          </p:cNvSpPr>
          <p:nvPr>
            <p:ph idx="1"/>
          </p:nvPr>
        </p:nvSpPr>
        <p:spPr/>
        <p:txBody>
          <a:bodyPr/>
          <a:lstStyle/>
          <a:p>
            <a:r>
              <a:rPr lang="en-US" altLang="zh-TW" dirty="0"/>
              <a:t>DRAM </a:t>
            </a:r>
            <a:r>
              <a:rPr lang="en-US" altLang="zh-TW" dirty="0" smtClean="0"/>
              <a:t>scheduling policies</a:t>
            </a:r>
            <a:endParaRPr lang="zh-TW" altLang="en-US" dirty="0"/>
          </a:p>
          <a:p>
            <a:pPr lvl="1"/>
            <a:r>
              <a:rPr lang="en-US" altLang="zh-TW" dirty="0" smtClean="0"/>
              <a:t>In what order should we service DRAM requests</a:t>
            </a:r>
          </a:p>
          <a:p>
            <a:r>
              <a:rPr lang="en-US" altLang="zh-TW" dirty="0" smtClean="0"/>
              <a:t>FCFS (First come first serve)</a:t>
            </a:r>
          </a:p>
          <a:p>
            <a:pPr lvl="1"/>
            <a:r>
              <a:rPr lang="en-US" altLang="zh-TW" dirty="0" smtClean="0"/>
              <a:t>Oldest request first </a:t>
            </a:r>
          </a:p>
          <a:p>
            <a:r>
              <a:rPr lang="en-US" altLang="zh-TW" dirty="0" smtClean="0"/>
              <a:t>FR-FCFS (First ready, FCFS) [</a:t>
            </a:r>
            <a:r>
              <a:rPr lang="en-US" altLang="zh-TW" dirty="0" err="1" smtClean="0"/>
              <a:t>Rixner</a:t>
            </a:r>
            <a:r>
              <a:rPr lang="en-US" altLang="zh-TW" dirty="0" smtClean="0"/>
              <a:t> et al. ISCA 2000]</a:t>
            </a:r>
          </a:p>
          <a:p>
            <a:pPr lvl="1"/>
            <a:r>
              <a:rPr lang="en-US" altLang="zh-TW" dirty="0" smtClean="0"/>
              <a:t>Goal: maximize row buffer hit rate </a:t>
            </a:r>
            <a:r>
              <a:rPr lang="en-US" altLang="zh-TW" dirty="0" smtClean="0">
                <a:sym typeface="Wingdings" pitchFamily="2" charset="2"/>
              </a:rPr>
              <a:t> maximize DRAM throughput</a:t>
            </a:r>
            <a:endParaRPr lang="en-US" altLang="zh-TW" dirty="0" smtClean="0"/>
          </a:p>
          <a:p>
            <a:pPr lvl="1"/>
            <a:r>
              <a:rPr lang="en-US" altLang="zh-TW" dirty="0" smtClean="0"/>
              <a:t>Row hit first</a:t>
            </a:r>
          </a:p>
          <a:p>
            <a:pPr lvl="1"/>
            <a:r>
              <a:rPr lang="en-US" altLang="zh-TW" dirty="0" smtClean="0"/>
              <a:t>Oldest first</a:t>
            </a:r>
          </a:p>
          <a:p>
            <a:endParaRPr lang="zh-TW" altLang="en-US" dirty="0"/>
          </a:p>
        </p:txBody>
      </p:sp>
      <p:sp>
        <p:nvSpPr>
          <p:cNvPr id="12" name="TextBox 5"/>
          <p:cNvSpPr txBox="1"/>
          <p:nvPr/>
        </p:nvSpPr>
        <p:spPr>
          <a:xfrm>
            <a:off x="3596406" y="4087886"/>
            <a:ext cx="764312" cy="461665"/>
          </a:xfrm>
          <a:prstGeom prst="rect">
            <a:avLst/>
          </a:prstGeom>
          <a:noFill/>
        </p:spPr>
        <p:txBody>
          <a:bodyPr wrap="none" rtlCol="0">
            <a:spAutoFit/>
          </a:bodyPr>
          <a:lstStyle/>
          <a:p>
            <a:r>
              <a:rPr lang="en-US" dirty="0" smtClean="0">
                <a:ln w="1905">
                  <a:solidFill>
                    <a:srgbClr val="FF0000"/>
                  </a:solidFill>
                </a:ln>
                <a:solidFill>
                  <a:srgbClr val="FF0000"/>
                </a:solidFill>
                <a:effectLst>
                  <a:innerShdw blurRad="69850" dist="43180" dir="5400000">
                    <a:srgbClr val="000000">
                      <a:alpha val="65000"/>
                    </a:srgbClr>
                  </a:innerShdw>
                </a:effectLst>
                <a:latin typeface="+mn-lt"/>
              </a:rPr>
              <a:t>FCFS</a:t>
            </a:r>
            <a:endParaRPr lang="en-US" dirty="0">
              <a:ln w="1905">
                <a:solidFill>
                  <a:srgbClr val="FF0000"/>
                </a:solidFill>
              </a:ln>
              <a:solidFill>
                <a:srgbClr val="FF0000"/>
              </a:solidFill>
              <a:effectLst>
                <a:innerShdw blurRad="69850" dist="43180" dir="5400000">
                  <a:srgbClr val="000000">
                    <a:alpha val="65000"/>
                  </a:srgbClr>
                </a:innerShdw>
              </a:effectLst>
              <a:latin typeface="+mn-lt"/>
            </a:endParaRPr>
          </a:p>
        </p:txBody>
      </p:sp>
      <p:sp>
        <p:nvSpPr>
          <p:cNvPr id="13" name="TextBox 6"/>
          <p:cNvSpPr txBox="1"/>
          <p:nvPr/>
        </p:nvSpPr>
        <p:spPr>
          <a:xfrm>
            <a:off x="6645694" y="4087886"/>
            <a:ext cx="1166666" cy="461665"/>
          </a:xfrm>
          <a:prstGeom prst="rect">
            <a:avLst/>
          </a:prstGeom>
          <a:noFill/>
        </p:spPr>
        <p:txBody>
          <a:bodyPr wrap="none" rtlCol="0">
            <a:spAutoFit/>
          </a:bodyPr>
          <a:lstStyle/>
          <a:p>
            <a:r>
              <a:rPr lang="en-US" dirty="0" smtClean="0">
                <a:ln w="1905">
                  <a:solidFill>
                    <a:srgbClr val="FF0000"/>
                  </a:solidFill>
                </a:ln>
                <a:solidFill>
                  <a:srgbClr val="FF0000"/>
                </a:solidFill>
                <a:effectLst>
                  <a:innerShdw blurRad="69850" dist="43180" dir="5400000">
                    <a:srgbClr val="000000">
                      <a:alpha val="65000"/>
                    </a:srgbClr>
                  </a:innerShdw>
                </a:effectLst>
                <a:latin typeface="+mn-lt"/>
              </a:rPr>
              <a:t>FR-FCFS</a:t>
            </a:r>
            <a:endParaRPr lang="en-US" dirty="0">
              <a:ln w="1905">
                <a:solidFill>
                  <a:srgbClr val="FF0000"/>
                </a:solidFill>
              </a:ln>
              <a:solidFill>
                <a:srgbClr val="FF0000"/>
              </a:solidFill>
              <a:effectLst>
                <a:innerShdw blurRad="69850" dist="43180" dir="5400000">
                  <a:srgbClr val="000000">
                    <a:alpha val="65000"/>
                  </a:srgbClr>
                </a:innerShdw>
              </a:effectLst>
              <a:latin typeface="+mn-lt"/>
            </a:endParaRPr>
          </a:p>
        </p:txBody>
      </p:sp>
      <p:grpSp>
        <p:nvGrpSpPr>
          <p:cNvPr id="14" name="Group 14"/>
          <p:cNvGrpSpPr/>
          <p:nvPr/>
        </p:nvGrpSpPr>
        <p:grpSpPr>
          <a:xfrm>
            <a:off x="3185396" y="4577407"/>
            <a:ext cx="2057486" cy="1299865"/>
            <a:chOff x="2268797" y="1828800"/>
            <a:chExt cx="2057486" cy="1299865"/>
          </a:xfrm>
        </p:grpSpPr>
        <p:sp>
          <p:nvSpPr>
            <p:cNvPr id="15" name="TextBox 7"/>
            <p:cNvSpPr txBox="1"/>
            <p:nvPr/>
          </p:nvSpPr>
          <p:spPr>
            <a:xfrm>
              <a:off x="2268797" y="1828800"/>
              <a:ext cx="1901996" cy="461665"/>
            </a:xfrm>
            <a:prstGeom prst="rect">
              <a:avLst/>
            </a:prstGeom>
            <a:noFill/>
          </p:spPr>
          <p:txBody>
            <a:bodyPr wrap="none" rtlCol="0">
              <a:spAutoFit/>
            </a:bodyPr>
            <a:lstStyle/>
            <a:p>
              <a:r>
                <a:rPr lang="en-US" b="0" dirty="0" smtClean="0">
                  <a:latin typeface="+mn-lt"/>
                </a:rPr>
                <a:t>(Row 0, Col 0)</a:t>
              </a:r>
              <a:endParaRPr lang="en-US" b="0" dirty="0">
                <a:latin typeface="+mn-lt"/>
              </a:endParaRPr>
            </a:p>
          </p:txBody>
        </p:sp>
        <p:sp>
          <p:nvSpPr>
            <p:cNvPr id="16" name="TextBox 8"/>
            <p:cNvSpPr txBox="1"/>
            <p:nvPr/>
          </p:nvSpPr>
          <p:spPr>
            <a:xfrm>
              <a:off x="2268797" y="2247900"/>
              <a:ext cx="2057486" cy="461665"/>
            </a:xfrm>
            <a:prstGeom prst="rect">
              <a:avLst/>
            </a:prstGeom>
            <a:noFill/>
          </p:spPr>
          <p:txBody>
            <a:bodyPr wrap="none" rtlCol="0">
              <a:spAutoFit/>
            </a:bodyPr>
            <a:lstStyle/>
            <a:p>
              <a:r>
                <a:rPr lang="en-US" b="0" dirty="0" smtClean="0">
                  <a:latin typeface="+mn-lt"/>
                </a:rPr>
                <a:t>(Row 1, Col 10)</a:t>
              </a:r>
              <a:endParaRPr lang="en-US" b="0" dirty="0">
                <a:latin typeface="+mn-lt"/>
              </a:endParaRPr>
            </a:p>
          </p:txBody>
        </p:sp>
        <p:sp>
          <p:nvSpPr>
            <p:cNvPr id="17" name="TextBox 9"/>
            <p:cNvSpPr txBox="1"/>
            <p:nvPr/>
          </p:nvSpPr>
          <p:spPr>
            <a:xfrm>
              <a:off x="2268797" y="2667000"/>
              <a:ext cx="1901996" cy="461665"/>
            </a:xfrm>
            <a:prstGeom prst="rect">
              <a:avLst/>
            </a:prstGeom>
            <a:noFill/>
          </p:spPr>
          <p:txBody>
            <a:bodyPr wrap="none" rtlCol="0">
              <a:spAutoFit/>
            </a:bodyPr>
            <a:lstStyle/>
            <a:p>
              <a:r>
                <a:rPr lang="en-US" b="0" dirty="0" smtClean="0">
                  <a:latin typeface="+mn-lt"/>
                </a:rPr>
                <a:t>(Row 0, Col 1)</a:t>
              </a:r>
              <a:endParaRPr lang="en-US" b="0" dirty="0">
                <a:latin typeface="+mn-lt"/>
              </a:endParaRPr>
            </a:p>
          </p:txBody>
        </p:sp>
      </p:grpSp>
      <p:grpSp>
        <p:nvGrpSpPr>
          <p:cNvPr id="18" name="Group 13"/>
          <p:cNvGrpSpPr/>
          <p:nvPr/>
        </p:nvGrpSpPr>
        <p:grpSpPr>
          <a:xfrm>
            <a:off x="6383763" y="4577407"/>
            <a:ext cx="2057486" cy="1299865"/>
            <a:chOff x="5467164" y="1828800"/>
            <a:chExt cx="2057486" cy="1299865"/>
          </a:xfrm>
        </p:grpSpPr>
        <p:sp>
          <p:nvSpPr>
            <p:cNvPr id="19" name="TextBox 10"/>
            <p:cNvSpPr txBox="1"/>
            <p:nvPr/>
          </p:nvSpPr>
          <p:spPr>
            <a:xfrm>
              <a:off x="5467164" y="1828800"/>
              <a:ext cx="1901996" cy="461665"/>
            </a:xfrm>
            <a:prstGeom prst="rect">
              <a:avLst/>
            </a:prstGeom>
            <a:noFill/>
          </p:spPr>
          <p:txBody>
            <a:bodyPr wrap="none" rtlCol="0">
              <a:spAutoFit/>
            </a:bodyPr>
            <a:lstStyle/>
            <a:p>
              <a:r>
                <a:rPr lang="en-US" b="0" dirty="0" smtClean="0">
                  <a:latin typeface="+mn-lt"/>
                </a:rPr>
                <a:t>(Row 0, Col 0)</a:t>
              </a:r>
              <a:endParaRPr lang="en-US" b="0" dirty="0">
                <a:latin typeface="+mn-lt"/>
              </a:endParaRPr>
            </a:p>
          </p:txBody>
        </p:sp>
        <p:sp>
          <p:nvSpPr>
            <p:cNvPr id="20" name="TextBox 11"/>
            <p:cNvSpPr txBox="1"/>
            <p:nvPr/>
          </p:nvSpPr>
          <p:spPr>
            <a:xfrm>
              <a:off x="5467164" y="2247900"/>
              <a:ext cx="1901996" cy="461665"/>
            </a:xfrm>
            <a:prstGeom prst="rect">
              <a:avLst/>
            </a:prstGeom>
            <a:noFill/>
          </p:spPr>
          <p:txBody>
            <a:bodyPr wrap="none" rtlCol="0">
              <a:spAutoFit/>
            </a:bodyPr>
            <a:lstStyle/>
            <a:p>
              <a:r>
                <a:rPr lang="en-US" b="0" dirty="0" smtClean="0">
                  <a:latin typeface="+mn-lt"/>
                </a:rPr>
                <a:t>(Row 0, Col 1)</a:t>
              </a:r>
              <a:endParaRPr lang="en-US" b="0" dirty="0">
                <a:latin typeface="+mn-lt"/>
              </a:endParaRPr>
            </a:p>
          </p:txBody>
        </p:sp>
        <p:sp>
          <p:nvSpPr>
            <p:cNvPr id="21" name="TextBox 12"/>
            <p:cNvSpPr txBox="1"/>
            <p:nvPr/>
          </p:nvSpPr>
          <p:spPr>
            <a:xfrm>
              <a:off x="5467164" y="2667000"/>
              <a:ext cx="2057486" cy="461665"/>
            </a:xfrm>
            <a:prstGeom prst="rect">
              <a:avLst/>
            </a:prstGeom>
            <a:noFill/>
          </p:spPr>
          <p:txBody>
            <a:bodyPr wrap="none" rtlCol="0">
              <a:spAutoFit/>
            </a:bodyPr>
            <a:lstStyle/>
            <a:p>
              <a:r>
                <a:rPr lang="en-US" b="0" dirty="0" smtClean="0">
                  <a:latin typeface="+mn-lt"/>
                </a:rPr>
                <a:t>(Row 1, Col 10)</a:t>
              </a:r>
              <a:endParaRPr lang="en-US" b="0" dirty="0">
                <a:latin typeface="+mn-lt"/>
              </a:endParaRPr>
            </a:p>
          </p:txBody>
        </p:sp>
      </p:grpSp>
      <p:cxnSp>
        <p:nvCxnSpPr>
          <p:cNvPr id="22" name="Straight Arrow Connector 16"/>
          <p:cNvCxnSpPr/>
          <p:nvPr/>
        </p:nvCxnSpPr>
        <p:spPr bwMode="auto">
          <a:xfrm>
            <a:off x="5110475" y="4859288"/>
            <a:ext cx="1296371" cy="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Straight Arrow Connector 18"/>
          <p:cNvCxnSpPr>
            <a:stCxn id="16" idx="3"/>
            <a:endCxn id="21" idx="1"/>
          </p:cNvCxnSpPr>
          <p:nvPr/>
        </p:nvCxnSpPr>
        <p:spPr bwMode="auto">
          <a:xfrm>
            <a:off x="5242882" y="5227340"/>
            <a:ext cx="1140881" cy="41910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4" name="Straight Arrow Connector 20"/>
          <p:cNvCxnSpPr>
            <a:stCxn id="17" idx="3"/>
            <a:endCxn id="20" idx="1"/>
          </p:cNvCxnSpPr>
          <p:nvPr/>
        </p:nvCxnSpPr>
        <p:spPr bwMode="auto">
          <a:xfrm flipV="1">
            <a:off x="5087392" y="5227340"/>
            <a:ext cx="1296371" cy="41910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投影片編號版面配置區 1"/>
          <p:cNvSpPr>
            <a:spLocks noGrp="1"/>
          </p:cNvSpPr>
          <p:nvPr>
            <p:ph type="sldNum" sz="quarter" idx="11"/>
          </p:nvPr>
        </p:nvSpPr>
        <p:spPr/>
        <p:txBody>
          <a:bodyPr/>
          <a:lstStyle/>
          <a:p>
            <a:fld id="{7AAE24B3-22E3-4AA7-8B55-0A68B3597D77}" type="slidenum">
              <a:rPr lang="zh-TW" altLang="en-US" smtClean="0"/>
              <a:pPr/>
              <a:t>10</a:t>
            </a:fld>
            <a:endParaRPr lang="zh-TW" altLang="zh-TW"/>
          </a:p>
        </p:txBody>
      </p:sp>
    </p:spTree>
    <p:extLst>
      <p:ext uri="{BB962C8B-B14F-4D97-AF65-F5344CB8AC3E}">
        <p14:creationId xmlns:p14="http://schemas.microsoft.com/office/powerpoint/2010/main" val="2017225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mtClean="0"/>
              <a:t>Memory Optimizations</a:t>
            </a:r>
            <a:endParaRPr lang="zh-TW" altLang="en-US" dirty="0"/>
          </a:p>
        </p:txBody>
      </p:sp>
      <p:sp>
        <p:nvSpPr>
          <p:cNvPr id="3" name="內容版面配置區 2"/>
          <p:cNvSpPr>
            <a:spLocks noGrp="1"/>
          </p:cNvSpPr>
          <p:nvPr>
            <p:ph idx="1"/>
          </p:nvPr>
        </p:nvSpPr>
        <p:spPr/>
        <p:txBody>
          <a:bodyPr/>
          <a:lstStyle/>
          <a:p>
            <a:r>
              <a:rPr lang="en-US" altLang="zh-TW" dirty="0" smtClean="0"/>
              <a:t>Graphics memory (GDRAM):</a:t>
            </a:r>
          </a:p>
          <a:p>
            <a:pPr lvl="1"/>
            <a:r>
              <a:rPr lang="en-US" altLang="zh-TW" dirty="0" smtClean="0"/>
              <a:t>Based on SDRAM for high bandwidth demands of GPU</a:t>
            </a:r>
          </a:p>
          <a:p>
            <a:pPr lvl="1"/>
            <a:r>
              <a:rPr lang="en-US" altLang="zh-TW" dirty="0" smtClean="0"/>
              <a:t>Achieve 2~5 X bandwidth per DRAM vs. DDR3</a:t>
            </a:r>
          </a:p>
          <a:p>
            <a:pPr lvl="2"/>
            <a:r>
              <a:rPr lang="en-US" altLang="zh-TW" dirty="0" smtClean="0"/>
              <a:t>Wider interfaces: 32 bits vs. 16 bits</a:t>
            </a:r>
          </a:p>
          <a:p>
            <a:pPr lvl="2"/>
            <a:r>
              <a:rPr lang="en-US" altLang="zh-TW" dirty="0" smtClean="0"/>
              <a:t>Higher clock rate: connected directly to GPU and attached to board via soldering instead of </a:t>
            </a:r>
            <a:r>
              <a:rPr lang="en-US" altLang="zh-TW" dirty="0" err="1" smtClean="0"/>
              <a:t>socketted</a:t>
            </a:r>
            <a:r>
              <a:rPr lang="en-US" altLang="zh-TW" dirty="0" smtClean="0"/>
              <a:t> DIMM modules</a:t>
            </a:r>
          </a:p>
          <a:p>
            <a:endParaRPr lang="en-US" altLang="zh-TW" dirty="0" smtClean="0"/>
          </a:p>
          <a:p>
            <a:r>
              <a:rPr lang="en-US" altLang="zh-TW" dirty="0" smtClean="0"/>
              <a:t>Reducing power in SDRAMs:</a:t>
            </a:r>
          </a:p>
          <a:p>
            <a:pPr lvl="1"/>
            <a:r>
              <a:rPr lang="en-US" altLang="zh-TW" dirty="0" smtClean="0"/>
              <a:t>Lower voltage (to 1.35 ~ 1.5 V)</a:t>
            </a:r>
          </a:p>
          <a:p>
            <a:pPr lvl="1"/>
            <a:r>
              <a:rPr lang="en-US" altLang="zh-TW" dirty="0" smtClean="0"/>
              <a:t>Use multiple banks (only the row in a single bank is read)</a:t>
            </a:r>
          </a:p>
          <a:p>
            <a:pPr lvl="1"/>
            <a:r>
              <a:rPr lang="en-US" altLang="zh-TW" dirty="0" smtClean="0"/>
              <a:t>Power down mode (ignores clock, continues to refresh)</a:t>
            </a:r>
            <a:endParaRPr lang="en-US" altLang="zh-TW" dirty="0"/>
          </a:p>
        </p:txBody>
      </p:sp>
      <p:sp>
        <p:nvSpPr>
          <p:cNvPr id="5" name="投影片編號版面配置區 4"/>
          <p:cNvSpPr>
            <a:spLocks noGrp="1"/>
          </p:cNvSpPr>
          <p:nvPr>
            <p:ph type="sldNum" sz="quarter" idx="11"/>
          </p:nvPr>
        </p:nvSpPr>
        <p:spPr/>
        <p:txBody>
          <a:bodyPr/>
          <a:lstStyle/>
          <a:p>
            <a:fld id="{7AAE24B3-22E3-4AA7-8B55-0A68B3597D77}" type="slidenum">
              <a:rPr lang="zh-TW" altLang="en-US" smtClean="0"/>
              <a:pPr/>
              <a:t>11</a:t>
            </a:fld>
            <a:endParaRPr lang="zh-TW" altLang="zh-TW"/>
          </a:p>
        </p:txBody>
      </p:sp>
    </p:spTree>
    <p:extLst>
      <p:ext uri="{BB962C8B-B14F-4D97-AF65-F5344CB8AC3E}">
        <p14:creationId xmlns:p14="http://schemas.microsoft.com/office/powerpoint/2010/main" val="22761009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標題 7"/>
          <p:cNvSpPr>
            <a:spLocks noGrp="1"/>
          </p:cNvSpPr>
          <p:nvPr>
            <p:ph type="title"/>
          </p:nvPr>
        </p:nvSpPr>
        <p:spPr/>
        <p:txBody>
          <a:bodyPr/>
          <a:lstStyle/>
          <a:p>
            <a:r>
              <a:rPr lang="en-US" altLang="zh-TW" dirty="0" smtClean="0"/>
              <a:t>Flash Memory</a:t>
            </a:r>
            <a:endParaRPr lang="zh-TW" altLang="en-US" dirty="0"/>
          </a:p>
        </p:txBody>
      </p:sp>
      <p:sp>
        <p:nvSpPr>
          <p:cNvPr id="5" name="內容版面配置區 4"/>
          <p:cNvSpPr>
            <a:spLocks noGrp="1"/>
          </p:cNvSpPr>
          <p:nvPr>
            <p:ph idx="1"/>
          </p:nvPr>
        </p:nvSpPr>
        <p:spPr/>
        <p:txBody>
          <a:bodyPr/>
          <a:lstStyle/>
          <a:p>
            <a:r>
              <a:rPr lang="en-US" altLang="zh-TW" dirty="0" smtClean="0"/>
              <a:t>A type of EEPROM (Electronically Erasable Programmable Read-Only Memory)</a:t>
            </a:r>
          </a:p>
          <a:p>
            <a:r>
              <a:rPr lang="en-US" altLang="zh-TW" dirty="0" smtClean="0"/>
              <a:t>Must be erased (in blocks) before being overwritten</a:t>
            </a:r>
          </a:p>
          <a:p>
            <a:r>
              <a:rPr lang="en-US" altLang="zh-TW" dirty="0" smtClean="0"/>
              <a:t>Static and non-volatile, drawing lower power when not reading or writing</a:t>
            </a:r>
          </a:p>
          <a:p>
            <a:r>
              <a:rPr lang="en-US" altLang="zh-TW" dirty="0" smtClean="0"/>
              <a:t>Limited number of write cycles (~100,000 times) </a:t>
            </a:r>
            <a:r>
              <a:rPr lang="en-US" altLang="zh-TW" dirty="0" smtClean="0">
                <a:sym typeface="Wingdings" panose="05000000000000000000" pitchFamily="2" charset="2"/>
              </a:rPr>
              <a:t> wear levering</a:t>
            </a:r>
            <a:endParaRPr lang="en-US" altLang="zh-TW" dirty="0" smtClean="0"/>
          </a:p>
          <a:p>
            <a:r>
              <a:rPr lang="en-US" altLang="zh-TW" dirty="0" smtClean="0"/>
              <a:t>Cheaper than SDRAM, more expensive than disk</a:t>
            </a:r>
          </a:p>
          <a:p>
            <a:r>
              <a:rPr lang="en-US" altLang="zh-TW" dirty="0" smtClean="0"/>
              <a:t>Slower than SRAM, faster than disk</a:t>
            </a:r>
          </a:p>
          <a:p>
            <a:r>
              <a:rPr lang="en-US" altLang="zh-TW" dirty="0" smtClean="0"/>
              <a:t>Future: a replacement for hard disks and an intermediate storage between DRAM and disk</a:t>
            </a:r>
          </a:p>
          <a:p>
            <a:endParaRPr lang="zh-TW" altLang="en-US" dirty="0"/>
          </a:p>
        </p:txBody>
      </p:sp>
      <p:sp>
        <p:nvSpPr>
          <p:cNvPr id="2" name="投影片編號版面配置區 1"/>
          <p:cNvSpPr>
            <a:spLocks noGrp="1"/>
          </p:cNvSpPr>
          <p:nvPr>
            <p:ph type="sldNum" sz="quarter" idx="11"/>
          </p:nvPr>
        </p:nvSpPr>
        <p:spPr/>
        <p:txBody>
          <a:bodyPr/>
          <a:lstStyle/>
          <a:p>
            <a:fld id="{7AAE24B3-22E3-4AA7-8B55-0A68B3597D77}" type="slidenum">
              <a:rPr lang="zh-TW" altLang="en-US" smtClean="0"/>
              <a:pPr/>
              <a:t>12</a:t>
            </a:fld>
            <a:endParaRPr lang="zh-TW" altLang="zh-TW"/>
          </a:p>
        </p:txBody>
      </p:sp>
    </p:spTree>
    <p:extLst>
      <p:ext uri="{BB962C8B-B14F-4D97-AF65-F5344CB8AC3E}">
        <p14:creationId xmlns:p14="http://schemas.microsoft.com/office/powerpoint/2010/main" val="6176439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mtClean="0"/>
              <a:t>Memory Dependability</a:t>
            </a:r>
            <a:endParaRPr lang="zh-TW" altLang="en-US" dirty="0"/>
          </a:p>
        </p:txBody>
      </p:sp>
      <p:sp>
        <p:nvSpPr>
          <p:cNvPr id="3" name="內容版面配置區 2"/>
          <p:cNvSpPr>
            <a:spLocks noGrp="1"/>
          </p:cNvSpPr>
          <p:nvPr>
            <p:ph idx="1"/>
          </p:nvPr>
        </p:nvSpPr>
        <p:spPr/>
        <p:txBody>
          <a:bodyPr/>
          <a:lstStyle/>
          <a:p>
            <a:r>
              <a:rPr lang="en-US" altLang="zh-TW" dirty="0" smtClean="0"/>
              <a:t>Memory is susceptible to cosmic rays</a:t>
            </a:r>
          </a:p>
          <a:p>
            <a:r>
              <a:rPr lang="en-US" altLang="zh-TW" dirty="0" smtClean="0"/>
              <a:t>Soft errors: dynamic errors</a:t>
            </a:r>
          </a:p>
          <a:p>
            <a:pPr lvl="1"/>
            <a:r>
              <a:rPr lang="en-US" altLang="zh-TW" dirty="0" smtClean="0"/>
              <a:t>Changes to a cell’s contents, not circuitry</a:t>
            </a:r>
          </a:p>
          <a:p>
            <a:pPr lvl="1"/>
            <a:r>
              <a:rPr lang="en-US" altLang="zh-TW" dirty="0" smtClean="0"/>
              <a:t>Detected and fixed by error correcting codes (ECC)</a:t>
            </a:r>
          </a:p>
          <a:p>
            <a:r>
              <a:rPr lang="en-US" altLang="zh-TW" dirty="0" smtClean="0"/>
              <a:t>Hard errors: permanent errors</a:t>
            </a:r>
          </a:p>
          <a:p>
            <a:pPr lvl="1"/>
            <a:r>
              <a:rPr lang="en-US" altLang="zh-TW" dirty="0" smtClean="0"/>
              <a:t>May be due to manufacturing defects</a:t>
            </a:r>
          </a:p>
          <a:p>
            <a:pPr lvl="1"/>
            <a:r>
              <a:rPr lang="en-US" altLang="zh-TW" dirty="0" smtClean="0"/>
              <a:t>Use sparse rows to replace defective rows</a:t>
            </a:r>
          </a:p>
          <a:p>
            <a:endParaRPr lang="zh-TW" altLang="en-US" dirty="0"/>
          </a:p>
        </p:txBody>
      </p:sp>
      <p:sp>
        <p:nvSpPr>
          <p:cNvPr id="5" name="投影片編號版面配置區 4"/>
          <p:cNvSpPr>
            <a:spLocks noGrp="1"/>
          </p:cNvSpPr>
          <p:nvPr>
            <p:ph type="sldNum" sz="quarter" idx="11"/>
          </p:nvPr>
        </p:nvSpPr>
        <p:spPr/>
        <p:txBody>
          <a:bodyPr/>
          <a:lstStyle/>
          <a:p>
            <a:fld id="{7AAE24B3-22E3-4AA7-8B55-0A68B3597D77}" type="slidenum">
              <a:rPr lang="zh-TW" altLang="en-US" smtClean="0"/>
              <a:pPr/>
              <a:t>13</a:t>
            </a:fld>
            <a:endParaRPr lang="zh-TW" altLang="zh-TW"/>
          </a:p>
        </p:txBody>
      </p:sp>
    </p:spTree>
    <p:extLst>
      <p:ext uri="{BB962C8B-B14F-4D97-AF65-F5344CB8AC3E}">
        <p14:creationId xmlns:p14="http://schemas.microsoft.com/office/powerpoint/2010/main" val="32959581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Rectangle 5"/>
          <p:cNvSpPr>
            <a:spLocks noGrp="1" noChangeArrowheads="1"/>
          </p:cNvSpPr>
          <p:nvPr>
            <p:ph type="title" idx="4294967295"/>
          </p:nvPr>
        </p:nvSpPr>
        <p:spPr/>
        <p:txBody>
          <a:bodyPr/>
          <a:lstStyle/>
          <a:p>
            <a:r>
              <a:rPr lang="en-US" altLang="zh-TW" dirty="0" smtClean="0"/>
              <a:t>Outline</a:t>
            </a:r>
          </a:p>
        </p:txBody>
      </p:sp>
      <p:sp>
        <p:nvSpPr>
          <p:cNvPr id="19462" name="Rectangle 6"/>
          <p:cNvSpPr>
            <a:spLocks noGrp="1" noChangeArrowheads="1"/>
          </p:cNvSpPr>
          <p:nvPr>
            <p:ph type="body" idx="4294967295"/>
          </p:nvPr>
        </p:nvSpPr>
        <p:spPr/>
        <p:txBody>
          <a:bodyPr/>
          <a:lstStyle/>
          <a:p>
            <a:r>
              <a:rPr lang="en-US" altLang="zh-TW" dirty="0" smtClean="0"/>
              <a:t>Memory technology and optimizations (Sec. 2.3)</a:t>
            </a:r>
          </a:p>
          <a:p>
            <a:endParaRPr lang="en-US" altLang="zh-TW" dirty="0" smtClean="0">
              <a:solidFill>
                <a:srgbClr val="FF0000"/>
              </a:solidFill>
            </a:endParaRPr>
          </a:p>
          <a:p>
            <a:r>
              <a:rPr lang="en-US" altLang="zh-TW" dirty="0" smtClean="0">
                <a:solidFill>
                  <a:srgbClr val="FF0000"/>
                </a:solidFill>
              </a:rPr>
              <a:t>Protection: virtual memory and virtual machines (Sec. 2.4)</a:t>
            </a:r>
          </a:p>
          <a:p>
            <a:pPr lvl="1"/>
            <a:endParaRPr lang="en-US" altLang="zh-TW" dirty="0" smtClean="0"/>
          </a:p>
          <a:p>
            <a:pPr lvl="1"/>
            <a:endParaRPr lang="en-US" altLang="zh-TW" dirty="0" smtClean="0"/>
          </a:p>
          <a:p>
            <a:pPr lvl="1"/>
            <a:endParaRPr lang="en-US" altLang="zh-TW" dirty="0" smtClean="0"/>
          </a:p>
        </p:txBody>
      </p:sp>
      <p:sp>
        <p:nvSpPr>
          <p:cNvPr id="2" name="投影片編號版面配置區 1"/>
          <p:cNvSpPr>
            <a:spLocks noGrp="1"/>
          </p:cNvSpPr>
          <p:nvPr>
            <p:ph type="sldNum" sz="quarter" idx="11"/>
          </p:nvPr>
        </p:nvSpPr>
        <p:spPr/>
        <p:txBody>
          <a:bodyPr/>
          <a:lstStyle/>
          <a:p>
            <a:fld id="{7AAE24B3-22E3-4AA7-8B55-0A68B3597D77}" type="slidenum">
              <a:rPr lang="zh-TW" altLang="en-US" smtClean="0"/>
              <a:pPr/>
              <a:t>14</a:t>
            </a:fld>
            <a:endParaRPr lang="zh-TW" altLang="zh-TW"/>
          </a:p>
        </p:txBody>
      </p:sp>
    </p:spTree>
    <p:extLst>
      <p:ext uri="{BB962C8B-B14F-4D97-AF65-F5344CB8AC3E}">
        <p14:creationId xmlns:p14="http://schemas.microsoft.com/office/powerpoint/2010/main" val="1690039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946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46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標題 6"/>
          <p:cNvSpPr>
            <a:spLocks noGrp="1"/>
          </p:cNvSpPr>
          <p:nvPr>
            <p:ph type="title"/>
          </p:nvPr>
        </p:nvSpPr>
        <p:spPr/>
        <p:txBody>
          <a:bodyPr/>
          <a:lstStyle/>
          <a:p>
            <a:r>
              <a:rPr lang="en-US" altLang="zh-TW" smtClean="0"/>
              <a:t>Virtual Memory</a:t>
            </a:r>
            <a:endParaRPr lang="zh-TW" altLang="en-US" dirty="0"/>
          </a:p>
        </p:txBody>
      </p:sp>
      <p:sp>
        <p:nvSpPr>
          <p:cNvPr id="3" name="內容版面配置區 2"/>
          <p:cNvSpPr>
            <a:spLocks noGrp="1"/>
          </p:cNvSpPr>
          <p:nvPr>
            <p:ph idx="1"/>
          </p:nvPr>
        </p:nvSpPr>
        <p:spPr/>
        <p:txBody>
          <a:bodyPr/>
          <a:lstStyle/>
          <a:p>
            <a:r>
              <a:rPr lang="en-US" altLang="zh-TW" dirty="0" smtClean="0"/>
              <a:t>As a part of memory hierarchy</a:t>
            </a:r>
          </a:p>
          <a:p>
            <a:pPr lvl="1"/>
            <a:r>
              <a:rPr lang="en-US" altLang="zh-TW" dirty="0" smtClean="0"/>
              <a:t>Separation </a:t>
            </a:r>
            <a:r>
              <a:rPr lang="en-US" altLang="zh-TW" dirty="0"/>
              <a:t>of logical memory from physical </a:t>
            </a:r>
            <a:r>
              <a:rPr lang="en-US" altLang="zh-TW" dirty="0" smtClean="0"/>
              <a:t>memory</a:t>
            </a:r>
          </a:p>
          <a:p>
            <a:pPr lvl="2"/>
            <a:r>
              <a:rPr lang="en-US" altLang="zh-TW" dirty="0"/>
              <a:t>Virtual address: generated by </a:t>
            </a:r>
            <a:r>
              <a:rPr lang="en-US" altLang="zh-TW" dirty="0" smtClean="0"/>
              <a:t>CPU</a:t>
            </a:r>
            <a:r>
              <a:rPr lang="en-US" altLang="zh-TW" dirty="0"/>
              <a:t>, seen by </a:t>
            </a:r>
            <a:r>
              <a:rPr lang="en-US" altLang="zh-TW" dirty="0" smtClean="0"/>
              <a:t>compiler </a:t>
            </a:r>
            <a:r>
              <a:rPr lang="en-US" altLang="zh-TW" dirty="0"/>
              <a:t>and linker</a:t>
            </a:r>
          </a:p>
          <a:p>
            <a:pPr lvl="2"/>
            <a:r>
              <a:rPr lang="en-US" altLang="zh-TW" dirty="0"/>
              <a:t>Physical address: seen by the memory</a:t>
            </a:r>
          </a:p>
          <a:p>
            <a:pPr lvl="1"/>
            <a:r>
              <a:rPr lang="en-US" altLang="zh-TW" dirty="0" smtClean="0"/>
              <a:t>Allow only </a:t>
            </a:r>
            <a:r>
              <a:rPr lang="en-US" altLang="zh-TW" dirty="0"/>
              <a:t>a part of </a:t>
            </a:r>
            <a:r>
              <a:rPr lang="en-US" altLang="zh-TW" dirty="0" smtClean="0"/>
              <a:t>program in </a:t>
            </a:r>
            <a:r>
              <a:rPr lang="en-US" altLang="zh-TW" dirty="0"/>
              <a:t>memory for </a:t>
            </a:r>
            <a:r>
              <a:rPr lang="en-US" altLang="zh-TW" dirty="0" smtClean="0"/>
              <a:t>execution</a:t>
            </a:r>
            <a:br>
              <a:rPr lang="en-US" altLang="zh-TW" dirty="0" smtClean="0"/>
            </a:br>
            <a:r>
              <a:rPr lang="en-US" altLang="zh-TW" dirty="0" smtClean="0">
                <a:sym typeface="Wingdings" panose="05000000000000000000" pitchFamily="2" charset="2"/>
              </a:rPr>
              <a:t></a:t>
            </a:r>
            <a:r>
              <a:rPr lang="en-US" altLang="zh-TW" dirty="0" smtClean="0"/>
              <a:t>logical </a:t>
            </a:r>
            <a:r>
              <a:rPr lang="en-US" altLang="zh-TW" dirty="0"/>
              <a:t>address space can be much larger than </a:t>
            </a:r>
            <a:r>
              <a:rPr lang="en-US" altLang="zh-TW" dirty="0" smtClean="0"/>
              <a:t>physical</a:t>
            </a:r>
          </a:p>
          <a:p>
            <a:r>
              <a:rPr lang="en-US" altLang="zh-TW" dirty="0"/>
              <a:t>S</a:t>
            </a:r>
            <a:r>
              <a:rPr lang="en-US" altLang="zh-TW" dirty="0" smtClean="0"/>
              <a:t>erve to protect processes from each other</a:t>
            </a:r>
          </a:p>
          <a:p>
            <a:pPr lvl="1"/>
            <a:r>
              <a:rPr lang="en-US" altLang="zh-TW" dirty="0" smtClean="0"/>
              <a:t>Keeps </a:t>
            </a:r>
            <a:r>
              <a:rPr lang="en-US" altLang="zh-TW" dirty="0"/>
              <a:t>processes in their own memory space</a:t>
            </a:r>
          </a:p>
          <a:p>
            <a:pPr lvl="1"/>
            <a:r>
              <a:rPr lang="en-US" altLang="zh-TW" dirty="0"/>
              <a:t>Yet allow memory spaces to be shared among </a:t>
            </a:r>
            <a:r>
              <a:rPr lang="en-US" altLang="zh-TW" dirty="0" smtClean="0"/>
              <a:t>processes</a:t>
            </a:r>
          </a:p>
        </p:txBody>
      </p:sp>
      <p:sp>
        <p:nvSpPr>
          <p:cNvPr id="2" name="投影片編號版面配置區 1"/>
          <p:cNvSpPr>
            <a:spLocks noGrp="1"/>
          </p:cNvSpPr>
          <p:nvPr>
            <p:ph type="sldNum" sz="quarter" idx="11"/>
          </p:nvPr>
        </p:nvSpPr>
        <p:spPr/>
        <p:txBody>
          <a:bodyPr/>
          <a:lstStyle/>
          <a:p>
            <a:fld id="{7AAE24B3-22E3-4AA7-8B55-0A68B3597D77}" type="slidenum">
              <a:rPr lang="zh-TW" altLang="en-US" smtClean="0"/>
              <a:pPr/>
              <a:t>15</a:t>
            </a:fld>
            <a:endParaRPr lang="zh-TW" altLang="zh-TW"/>
          </a:p>
        </p:txBody>
      </p:sp>
    </p:spTree>
    <p:extLst>
      <p:ext uri="{BB962C8B-B14F-4D97-AF65-F5344CB8AC3E}">
        <p14:creationId xmlns:p14="http://schemas.microsoft.com/office/powerpoint/2010/main" val="3345564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Virtual Memory Design</a:t>
            </a:r>
            <a:endParaRPr lang="zh-TW" altLang="en-US" dirty="0"/>
          </a:p>
        </p:txBody>
      </p:sp>
      <p:sp>
        <p:nvSpPr>
          <p:cNvPr id="3" name="內容版面配置區 2"/>
          <p:cNvSpPr>
            <a:spLocks noGrp="1"/>
          </p:cNvSpPr>
          <p:nvPr>
            <p:ph idx="1"/>
          </p:nvPr>
        </p:nvSpPr>
        <p:spPr/>
        <p:txBody>
          <a:bodyPr/>
          <a:lstStyle/>
          <a:p>
            <a:r>
              <a:rPr lang="en-US" altLang="zh-TW" dirty="0"/>
              <a:t>How is virtual memory different from caches?</a:t>
            </a:r>
          </a:p>
          <a:p>
            <a:pPr lvl="1"/>
            <a:r>
              <a:rPr lang="en-US" altLang="zh-TW" dirty="0"/>
              <a:t>What controls replacement?</a:t>
            </a:r>
          </a:p>
          <a:p>
            <a:pPr lvl="1"/>
            <a:r>
              <a:rPr lang="en-US" altLang="zh-TW" dirty="0"/>
              <a:t>Size (transfer unit, mapping mechanisms)</a:t>
            </a:r>
          </a:p>
          <a:p>
            <a:endParaRPr lang="en-US" altLang="zh-TW" dirty="0" smtClean="0"/>
          </a:p>
          <a:p>
            <a:r>
              <a:rPr lang="en-US" altLang="zh-TW" dirty="0" smtClean="0"/>
              <a:t>Review: four </a:t>
            </a:r>
            <a:r>
              <a:rPr lang="en-US" altLang="zh-TW" dirty="0"/>
              <a:t>questions for virtual memory:</a:t>
            </a:r>
          </a:p>
          <a:p>
            <a:pPr lvl="1"/>
            <a:r>
              <a:rPr lang="en-US" altLang="zh-TW" dirty="0"/>
              <a:t>Q1: Where can a block be places in the upper level</a:t>
            </a:r>
            <a:r>
              <a:rPr lang="en-US" altLang="zh-TW" dirty="0" smtClean="0"/>
              <a:t>?</a:t>
            </a:r>
          </a:p>
          <a:p>
            <a:pPr lvl="1"/>
            <a:r>
              <a:rPr lang="en-US" altLang="zh-TW" dirty="0" smtClean="0"/>
              <a:t>Q2: How is a block found if it is in the upper level?</a:t>
            </a:r>
          </a:p>
          <a:p>
            <a:pPr lvl="1"/>
            <a:r>
              <a:rPr lang="en-US" altLang="zh-TW" dirty="0" smtClean="0"/>
              <a:t>Q3</a:t>
            </a:r>
            <a:r>
              <a:rPr lang="en-US" altLang="zh-TW" dirty="0"/>
              <a:t>: Which block should be replaced on a miss</a:t>
            </a:r>
            <a:r>
              <a:rPr lang="en-US" altLang="zh-TW" dirty="0" smtClean="0"/>
              <a:t>?</a:t>
            </a:r>
            <a:endParaRPr lang="en-US" altLang="zh-TW" dirty="0"/>
          </a:p>
          <a:p>
            <a:pPr lvl="1"/>
            <a:r>
              <a:rPr lang="en-US" altLang="zh-TW" dirty="0"/>
              <a:t>Q4: What happens on a write</a:t>
            </a:r>
            <a:r>
              <a:rPr lang="en-US" altLang="zh-TW" dirty="0" smtClean="0"/>
              <a:t>?</a:t>
            </a:r>
            <a:endParaRPr lang="en-US" altLang="zh-TW" dirty="0"/>
          </a:p>
        </p:txBody>
      </p:sp>
      <p:sp>
        <p:nvSpPr>
          <p:cNvPr id="5" name="投影片編號版面配置區 4"/>
          <p:cNvSpPr>
            <a:spLocks noGrp="1"/>
          </p:cNvSpPr>
          <p:nvPr>
            <p:ph type="sldNum" sz="quarter" idx="11"/>
          </p:nvPr>
        </p:nvSpPr>
        <p:spPr/>
        <p:txBody>
          <a:bodyPr/>
          <a:lstStyle/>
          <a:p>
            <a:fld id="{7AAE24B3-22E3-4AA7-8B55-0A68B3597D77}" type="slidenum">
              <a:rPr lang="zh-TW" altLang="en-US" smtClean="0"/>
              <a:pPr/>
              <a:t>16</a:t>
            </a:fld>
            <a:endParaRPr lang="zh-TW" altLang="zh-TW"/>
          </a:p>
        </p:txBody>
      </p:sp>
    </p:spTree>
    <p:extLst>
      <p:ext uri="{BB962C8B-B14F-4D97-AF65-F5344CB8AC3E}">
        <p14:creationId xmlns:p14="http://schemas.microsoft.com/office/powerpoint/2010/main" val="758053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3314" name="Rectangle 2"/>
          <p:cNvSpPr>
            <a:spLocks noGrp="1" noChangeArrowheads="1"/>
          </p:cNvSpPr>
          <p:nvPr>
            <p:ph type="title"/>
          </p:nvPr>
        </p:nvSpPr>
        <p:spPr/>
        <p:txBody>
          <a:bodyPr/>
          <a:lstStyle/>
          <a:p>
            <a:r>
              <a:rPr lang="en-US" altLang="zh-TW" dirty="0" smtClean="0"/>
              <a:t>Implementation of Virtual Memory</a:t>
            </a:r>
            <a:endParaRPr lang="en-US" altLang="zh-TW" dirty="0"/>
          </a:p>
        </p:txBody>
      </p:sp>
      <p:sp>
        <p:nvSpPr>
          <p:cNvPr id="5" name="內容版面配置區 4"/>
          <p:cNvSpPr>
            <a:spLocks noGrp="1"/>
          </p:cNvSpPr>
          <p:nvPr>
            <p:ph idx="1"/>
          </p:nvPr>
        </p:nvSpPr>
        <p:spPr/>
        <p:txBody>
          <a:bodyPr/>
          <a:lstStyle/>
          <a:p>
            <a:r>
              <a:rPr lang="en-US" altLang="zh-TW" dirty="0" smtClean="0"/>
              <a:t>Architecture must:</a:t>
            </a:r>
          </a:p>
          <a:p>
            <a:pPr lvl="1"/>
            <a:r>
              <a:rPr lang="en-US" altLang="zh-TW" dirty="0" smtClean="0"/>
              <a:t>Provide </a:t>
            </a:r>
            <a:r>
              <a:rPr lang="en-US" altLang="zh-TW" dirty="0" err="1" smtClean="0"/>
              <a:t>restartable</a:t>
            </a:r>
            <a:r>
              <a:rPr lang="en-US" altLang="zh-TW" dirty="0" smtClean="0"/>
              <a:t> (or </a:t>
            </a:r>
            <a:r>
              <a:rPr lang="en-US" altLang="zh-TW" dirty="0" err="1" smtClean="0"/>
              <a:t>resumable</a:t>
            </a:r>
            <a:r>
              <a:rPr lang="en-US" altLang="zh-TW" dirty="0" smtClean="0"/>
              <a:t>) instructions</a:t>
            </a:r>
          </a:p>
          <a:p>
            <a:pPr lvl="2"/>
            <a:r>
              <a:rPr lang="en-US" altLang="zh-TW" dirty="0" smtClean="0"/>
              <a:t>Must resume program after recovering from a page fault</a:t>
            </a:r>
          </a:p>
          <a:p>
            <a:pPr lvl="1"/>
            <a:r>
              <a:rPr lang="en-US" altLang="zh-TW" dirty="0" smtClean="0"/>
              <a:t>Mark a page not present and raise a </a:t>
            </a:r>
            <a:r>
              <a:rPr lang="en-US" altLang="zh-TW" i="1" dirty="0" smtClean="0"/>
              <a:t>page fault </a:t>
            </a:r>
            <a:r>
              <a:rPr lang="en-US" altLang="zh-TW" dirty="0" smtClean="0"/>
              <a:t>when referencing such a page</a:t>
            </a:r>
          </a:p>
          <a:p>
            <a:pPr lvl="1"/>
            <a:r>
              <a:rPr lang="en-US" altLang="zh-TW" dirty="0"/>
              <a:t>H</a:t>
            </a:r>
            <a:r>
              <a:rPr lang="en-US" altLang="zh-TW" dirty="0" smtClean="0"/>
              <a:t>ave status bits per page</a:t>
            </a:r>
          </a:p>
          <a:p>
            <a:pPr lvl="2"/>
            <a:r>
              <a:rPr lang="en-US" altLang="zh-TW" dirty="0" smtClean="0"/>
              <a:t>R (referenced): for use by replacement algorithm</a:t>
            </a:r>
          </a:p>
          <a:p>
            <a:pPr lvl="2"/>
            <a:r>
              <a:rPr lang="en-US" altLang="zh-TW" dirty="0" smtClean="0"/>
              <a:t>M (modified): to determine when page is dirty</a:t>
            </a:r>
          </a:p>
          <a:p>
            <a:r>
              <a:rPr lang="en-US" altLang="zh-TW" dirty="0"/>
              <a:t>OS maintains</a:t>
            </a:r>
          </a:p>
          <a:p>
            <a:pPr lvl="1"/>
            <a:r>
              <a:rPr lang="en-US" altLang="zh-TW" i="1" dirty="0"/>
              <a:t>Page table </a:t>
            </a:r>
            <a:r>
              <a:rPr lang="en-US" altLang="zh-TW" dirty="0"/>
              <a:t>for </a:t>
            </a:r>
            <a:r>
              <a:rPr lang="en-US" altLang="zh-TW" dirty="0" smtClean="0"/>
              <a:t>user process, </a:t>
            </a:r>
            <a:r>
              <a:rPr lang="en-US" altLang="zh-TW" i="1" dirty="0" smtClean="0"/>
              <a:t>page </a:t>
            </a:r>
            <a:r>
              <a:rPr lang="en-US" altLang="zh-TW" i="1" dirty="0"/>
              <a:t>frame </a:t>
            </a:r>
            <a:r>
              <a:rPr lang="en-US" altLang="zh-TW" i="1" dirty="0" smtClean="0"/>
              <a:t>table</a:t>
            </a:r>
            <a:r>
              <a:rPr lang="en-US" altLang="zh-TW" dirty="0" smtClean="0"/>
              <a:t>, </a:t>
            </a:r>
            <a:r>
              <a:rPr lang="en-US" altLang="zh-TW" i="1" dirty="0" smtClean="0"/>
              <a:t>free </a:t>
            </a:r>
            <a:r>
              <a:rPr lang="en-US" altLang="zh-TW" i="1" dirty="0"/>
              <a:t>page list</a:t>
            </a:r>
          </a:p>
          <a:p>
            <a:pPr lvl="1"/>
            <a:r>
              <a:rPr lang="en-US" altLang="zh-TW" dirty="0"/>
              <a:t>Pages evicted using a replacement policy, e.g. random, LRU</a:t>
            </a:r>
          </a:p>
          <a:p>
            <a:pPr lvl="1"/>
            <a:r>
              <a:rPr lang="en-US" altLang="zh-TW" dirty="0"/>
              <a:t>If M-bit is clear, needn’t copy page back to disk </a:t>
            </a:r>
            <a:r>
              <a:rPr lang="en-US" altLang="zh-TW" dirty="0">
                <a:sym typeface="Wingdings" panose="05000000000000000000" pitchFamily="2" charset="2"/>
              </a:rPr>
              <a:t> write back</a:t>
            </a:r>
            <a:endParaRPr lang="en-US" altLang="zh-TW" dirty="0"/>
          </a:p>
          <a:p>
            <a:endParaRPr lang="zh-TW" altLang="en-US" dirty="0"/>
          </a:p>
        </p:txBody>
      </p:sp>
      <p:sp>
        <p:nvSpPr>
          <p:cNvPr id="2" name="投影片編號版面配置區 1"/>
          <p:cNvSpPr>
            <a:spLocks noGrp="1"/>
          </p:cNvSpPr>
          <p:nvPr>
            <p:ph type="sldNum" sz="quarter" idx="11"/>
          </p:nvPr>
        </p:nvSpPr>
        <p:spPr/>
        <p:txBody>
          <a:bodyPr/>
          <a:lstStyle/>
          <a:p>
            <a:fld id="{7AAE24B3-22E3-4AA7-8B55-0A68B3597D77}" type="slidenum">
              <a:rPr lang="zh-TW" altLang="en-US" smtClean="0"/>
              <a:pPr/>
              <a:t>17</a:t>
            </a:fld>
            <a:endParaRPr lang="zh-TW" altLang="zh-TW"/>
          </a:p>
        </p:txBody>
      </p:sp>
    </p:spTree>
    <p:extLst>
      <p:ext uri="{BB962C8B-B14F-4D97-AF65-F5344CB8AC3E}">
        <p14:creationId xmlns:p14="http://schemas.microsoft.com/office/powerpoint/2010/main" val="36285705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Protection by Virtual Memory</a:t>
            </a:r>
            <a:endParaRPr lang="zh-TW" altLang="en-US" dirty="0"/>
          </a:p>
        </p:txBody>
      </p:sp>
      <p:sp>
        <p:nvSpPr>
          <p:cNvPr id="3" name="內容版面配置區 2"/>
          <p:cNvSpPr>
            <a:spLocks noGrp="1"/>
          </p:cNvSpPr>
          <p:nvPr>
            <p:ph idx="1"/>
          </p:nvPr>
        </p:nvSpPr>
        <p:spPr/>
        <p:txBody>
          <a:bodyPr/>
          <a:lstStyle/>
          <a:p>
            <a:r>
              <a:rPr lang="en-US" altLang="zh-TW" dirty="0" smtClean="0"/>
              <a:t>OS &amp; architecture work together to provide protection</a:t>
            </a:r>
          </a:p>
          <a:p>
            <a:r>
              <a:rPr lang="en-US" altLang="zh-TW" dirty="0"/>
              <a:t>Role of architecture for VM protection:</a:t>
            </a:r>
          </a:p>
          <a:p>
            <a:pPr lvl="1"/>
            <a:r>
              <a:rPr lang="en-US" altLang="zh-TW" dirty="0"/>
              <a:t>Provide user mode and supervisor mode</a:t>
            </a:r>
          </a:p>
          <a:p>
            <a:pPr lvl="1"/>
            <a:r>
              <a:rPr lang="en-US" altLang="zh-TW" dirty="0"/>
              <a:t>Provide a portion of CPU state that a user process can use but not write, e.g., user/supervisor mode bit, exception enable/disable bit, memory protection information, etc.</a:t>
            </a:r>
          </a:p>
          <a:p>
            <a:pPr lvl="1"/>
            <a:r>
              <a:rPr lang="en-US" altLang="zh-TW" dirty="0"/>
              <a:t>Provide mechanisms for switching between user mode and supervisor mode, e.g., system calls</a:t>
            </a:r>
          </a:p>
          <a:p>
            <a:pPr lvl="1"/>
            <a:r>
              <a:rPr lang="en-US" altLang="zh-TW" dirty="0"/>
              <a:t>Provide mechanisms to limit memory </a:t>
            </a:r>
            <a:r>
              <a:rPr lang="en-US" altLang="zh-TW" dirty="0" smtClean="0"/>
              <a:t>accesses</a:t>
            </a:r>
          </a:p>
          <a:p>
            <a:pPr lvl="1"/>
            <a:r>
              <a:rPr lang="en-US" altLang="zh-TW" dirty="0" smtClean="0"/>
              <a:t>Provide protection restrictions to each page, e.g. read-only</a:t>
            </a:r>
            <a:endParaRPr lang="en-US" altLang="zh-TW" dirty="0"/>
          </a:p>
          <a:p>
            <a:pPr lvl="1"/>
            <a:r>
              <a:rPr lang="en-US" altLang="zh-TW" dirty="0"/>
              <a:t>Provide TLB </a:t>
            </a:r>
            <a:r>
              <a:rPr lang="en-US" altLang="zh-TW" dirty="0" smtClean="0"/>
              <a:t>for fast translation of addresses</a:t>
            </a:r>
          </a:p>
          <a:p>
            <a:endParaRPr lang="zh-TW" altLang="en-US" dirty="0"/>
          </a:p>
        </p:txBody>
      </p:sp>
      <p:sp>
        <p:nvSpPr>
          <p:cNvPr id="4" name="投影片編號版面配置區 3"/>
          <p:cNvSpPr>
            <a:spLocks noGrp="1"/>
          </p:cNvSpPr>
          <p:nvPr>
            <p:ph type="sldNum" sz="quarter" idx="11"/>
          </p:nvPr>
        </p:nvSpPr>
        <p:spPr/>
        <p:txBody>
          <a:bodyPr/>
          <a:lstStyle/>
          <a:p>
            <a:fld id="{7AAE24B3-22E3-4AA7-8B55-0A68B3597D77}" type="slidenum">
              <a:rPr lang="zh-TW" altLang="en-US" smtClean="0"/>
              <a:pPr/>
              <a:t>18</a:t>
            </a:fld>
            <a:endParaRPr lang="zh-TW" altLang="zh-TW"/>
          </a:p>
        </p:txBody>
      </p:sp>
    </p:spTree>
    <p:extLst>
      <p:ext uri="{BB962C8B-B14F-4D97-AF65-F5344CB8AC3E}">
        <p14:creationId xmlns:p14="http://schemas.microsoft.com/office/powerpoint/2010/main" val="23735198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Rectangle 5"/>
          <p:cNvSpPr>
            <a:spLocks noGrp="1" noChangeArrowheads="1"/>
          </p:cNvSpPr>
          <p:nvPr>
            <p:ph type="title" idx="4294967295"/>
          </p:nvPr>
        </p:nvSpPr>
        <p:spPr/>
        <p:txBody>
          <a:bodyPr/>
          <a:lstStyle/>
          <a:p>
            <a:r>
              <a:rPr lang="en-US" altLang="zh-TW" dirty="0" smtClean="0"/>
              <a:t>About This Lecture</a:t>
            </a:r>
          </a:p>
        </p:txBody>
      </p:sp>
      <p:sp>
        <p:nvSpPr>
          <p:cNvPr id="19462" name="Rectangle 6"/>
          <p:cNvSpPr>
            <a:spLocks noGrp="1" noChangeArrowheads="1"/>
          </p:cNvSpPr>
          <p:nvPr>
            <p:ph type="body" idx="4294967295"/>
          </p:nvPr>
        </p:nvSpPr>
        <p:spPr/>
        <p:txBody>
          <a:bodyPr/>
          <a:lstStyle/>
          <a:p>
            <a:r>
              <a:rPr lang="en-US" altLang="zh-TW" dirty="0" smtClean="0"/>
              <a:t>Goal:</a:t>
            </a:r>
          </a:p>
          <a:p>
            <a:pPr lvl="1"/>
            <a:r>
              <a:rPr lang="en-US" altLang="zh-TW" dirty="0" smtClean="0"/>
              <a:t>To understand the technology inside the memory chips and their innovative, internal organizations</a:t>
            </a:r>
          </a:p>
          <a:p>
            <a:pPr lvl="1"/>
            <a:r>
              <a:rPr lang="en-US" altLang="zh-TW" dirty="0" smtClean="0"/>
              <a:t>To understand how virtual memory and virtual machines provide protections to a computer system</a:t>
            </a:r>
          </a:p>
          <a:p>
            <a:endParaRPr lang="en-US" altLang="zh-TW" dirty="0" smtClean="0"/>
          </a:p>
          <a:p>
            <a:r>
              <a:rPr lang="en-US" altLang="zh-TW" dirty="0" smtClean="0"/>
              <a:t>Outline:</a:t>
            </a:r>
          </a:p>
          <a:p>
            <a:pPr lvl="1"/>
            <a:r>
              <a:rPr lang="en-US" altLang="zh-TW" dirty="0" smtClean="0"/>
              <a:t>Memory technology and optimizations (Sec. 2.3)</a:t>
            </a:r>
          </a:p>
          <a:p>
            <a:pPr lvl="1"/>
            <a:r>
              <a:rPr lang="en-US" altLang="zh-TW" dirty="0" smtClean="0"/>
              <a:t>Protection: virtual memory and virtual machines (Sec. 2.4)</a:t>
            </a:r>
          </a:p>
          <a:p>
            <a:pPr lvl="1"/>
            <a:endParaRPr lang="en-US" altLang="zh-TW" dirty="0" smtClean="0"/>
          </a:p>
          <a:p>
            <a:pPr lvl="1"/>
            <a:endParaRPr lang="en-US" altLang="zh-TW" dirty="0" smtClean="0"/>
          </a:p>
          <a:p>
            <a:pPr lvl="1"/>
            <a:endParaRPr lang="en-US" altLang="zh-TW" dirty="0" smtClean="0"/>
          </a:p>
        </p:txBody>
      </p:sp>
      <p:sp>
        <p:nvSpPr>
          <p:cNvPr id="2" name="投影片編號版面配置區 1"/>
          <p:cNvSpPr>
            <a:spLocks noGrp="1"/>
          </p:cNvSpPr>
          <p:nvPr>
            <p:ph type="sldNum" sz="quarter" idx="11"/>
          </p:nvPr>
        </p:nvSpPr>
        <p:spPr/>
        <p:txBody>
          <a:bodyPr/>
          <a:lstStyle/>
          <a:p>
            <a:fld id="{7AAE24B3-22E3-4AA7-8B55-0A68B3597D77}" type="slidenum">
              <a:rPr lang="zh-TW" altLang="en-US" smtClean="0"/>
              <a:pPr/>
              <a:t>1</a:t>
            </a:fld>
            <a:endParaRPr lang="zh-TW" altLang="zh-TW"/>
          </a:p>
        </p:txBody>
      </p:sp>
    </p:spTree>
    <p:extLst>
      <p:ext uri="{BB962C8B-B14F-4D97-AF65-F5344CB8AC3E}">
        <p14:creationId xmlns:p14="http://schemas.microsoft.com/office/powerpoint/2010/main" val="2751785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62">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462">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946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7170" name="Rectangle 2"/>
          <p:cNvSpPr>
            <a:spLocks noGrp="1" noChangeArrowheads="1"/>
          </p:cNvSpPr>
          <p:nvPr>
            <p:ph type="title"/>
          </p:nvPr>
        </p:nvSpPr>
        <p:spPr/>
        <p:txBody>
          <a:bodyPr/>
          <a:lstStyle/>
          <a:p>
            <a:r>
              <a:rPr lang="en-US" altLang="zh-TW" dirty="0" smtClean="0"/>
              <a:t>Privileged Mode for Protection</a:t>
            </a:r>
            <a:endParaRPr lang="en-US" altLang="zh-TW" dirty="0"/>
          </a:p>
        </p:txBody>
      </p:sp>
      <p:sp>
        <p:nvSpPr>
          <p:cNvPr id="1287171" name="Rectangle 3"/>
          <p:cNvSpPr>
            <a:spLocks noGrp="1" noChangeArrowheads="1"/>
          </p:cNvSpPr>
          <p:nvPr>
            <p:ph idx="1"/>
          </p:nvPr>
        </p:nvSpPr>
        <p:spPr/>
        <p:txBody>
          <a:bodyPr/>
          <a:lstStyle/>
          <a:p>
            <a:r>
              <a:rPr lang="en-US" altLang="zh-TW" dirty="0" smtClean="0"/>
              <a:t>Supervisor mode or kernel mode</a:t>
            </a:r>
          </a:p>
          <a:p>
            <a:r>
              <a:rPr lang="en-US" altLang="zh-TW" dirty="0" smtClean="0"/>
              <a:t>In unprivileged mode (user mode)</a:t>
            </a:r>
          </a:p>
          <a:p>
            <a:pPr lvl="1"/>
            <a:r>
              <a:rPr lang="en-US" altLang="zh-TW" dirty="0" smtClean="0"/>
              <a:t>Can only access memory in range [B, B+L-1]</a:t>
            </a:r>
          </a:p>
          <a:p>
            <a:pPr lvl="1"/>
            <a:r>
              <a:rPr lang="en-US" altLang="zh-TW" dirty="0"/>
              <a:t>C</a:t>
            </a:r>
            <a:r>
              <a:rPr lang="en-US" altLang="zh-TW" dirty="0" smtClean="0"/>
              <a:t>annot access B and L, and I/O devices</a:t>
            </a:r>
          </a:p>
          <a:p>
            <a:r>
              <a:rPr lang="en-US" altLang="zh-TW" dirty="0" smtClean="0"/>
              <a:t>Relocation registers and I/O devices are privileged resources</a:t>
            </a:r>
          </a:p>
          <a:p>
            <a:r>
              <a:rPr lang="en-US" altLang="zh-TW" dirty="0" smtClean="0"/>
              <a:t>In privileged mode a process can access everything</a:t>
            </a:r>
          </a:p>
          <a:p>
            <a:pPr lvl="1"/>
            <a:r>
              <a:rPr lang="en-US" altLang="zh-TW" dirty="0"/>
              <a:t>C</a:t>
            </a:r>
            <a:r>
              <a:rPr lang="en-US" altLang="zh-TW" dirty="0" smtClean="0"/>
              <a:t>an access privileged registers, all of memory</a:t>
            </a:r>
          </a:p>
          <a:p>
            <a:pPr lvl="1"/>
            <a:r>
              <a:rPr lang="en-US" altLang="zh-TW" dirty="0"/>
              <a:t>C</a:t>
            </a:r>
            <a:r>
              <a:rPr lang="en-US" altLang="zh-TW" dirty="0" smtClean="0"/>
              <a:t>an access system tables, e.g. load B and L for other processes, allocate and </a:t>
            </a:r>
            <a:r>
              <a:rPr lang="en-US" altLang="zh-TW" dirty="0" err="1" smtClean="0"/>
              <a:t>deallocate</a:t>
            </a:r>
            <a:r>
              <a:rPr lang="en-US" altLang="zh-TW" dirty="0" smtClean="0"/>
              <a:t> memory segments, access I/O devices</a:t>
            </a:r>
            <a:endParaRPr lang="en-US" altLang="zh-TW" dirty="0"/>
          </a:p>
        </p:txBody>
      </p:sp>
      <p:sp>
        <p:nvSpPr>
          <p:cNvPr id="2" name="投影片編號版面配置區 1"/>
          <p:cNvSpPr>
            <a:spLocks noGrp="1"/>
          </p:cNvSpPr>
          <p:nvPr>
            <p:ph type="sldNum" sz="quarter" idx="11"/>
          </p:nvPr>
        </p:nvSpPr>
        <p:spPr/>
        <p:txBody>
          <a:bodyPr/>
          <a:lstStyle/>
          <a:p>
            <a:fld id="{7AAE24B3-22E3-4AA7-8B55-0A68B3597D77}" type="slidenum">
              <a:rPr lang="zh-TW" altLang="en-US" smtClean="0"/>
              <a:pPr/>
              <a:t>19</a:t>
            </a:fld>
            <a:endParaRPr lang="zh-TW" altLang="zh-TW"/>
          </a:p>
        </p:txBody>
      </p:sp>
    </p:spTree>
    <p:extLst>
      <p:ext uri="{BB962C8B-B14F-4D97-AF65-F5344CB8AC3E}">
        <p14:creationId xmlns:p14="http://schemas.microsoft.com/office/powerpoint/2010/main" val="346165870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8194" name="Rectangle 2"/>
          <p:cNvSpPr>
            <a:spLocks noGrp="1" noChangeArrowheads="1"/>
          </p:cNvSpPr>
          <p:nvPr>
            <p:ph type="title"/>
          </p:nvPr>
        </p:nvSpPr>
        <p:spPr/>
        <p:txBody>
          <a:bodyPr/>
          <a:lstStyle/>
          <a:p>
            <a:r>
              <a:rPr lang="en-US" altLang="zh-TW" dirty="0" smtClean="0"/>
              <a:t>Switching between Modes</a:t>
            </a:r>
            <a:endParaRPr lang="en-US" altLang="zh-TW" dirty="0"/>
          </a:p>
        </p:txBody>
      </p:sp>
      <p:sp>
        <p:nvSpPr>
          <p:cNvPr id="2" name="內容版面配置區 1"/>
          <p:cNvSpPr>
            <a:spLocks noGrp="1"/>
          </p:cNvSpPr>
          <p:nvPr>
            <p:ph sz="half" idx="2"/>
          </p:nvPr>
        </p:nvSpPr>
        <p:spPr/>
        <p:txBody>
          <a:bodyPr/>
          <a:lstStyle/>
          <a:p>
            <a:r>
              <a:rPr lang="en-US" altLang="zh-TW" dirty="0" smtClean="0"/>
              <a:t>Enter kernel mode only by system calls</a:t>
            </a:r>
          </a:p>
          <a:p>
            <a:pPr lvl="1"/>
            <a:r>
              <a:rPr lang="en-US" altLang="zh-TW" dirty="0" smtClean="0"/>
              <a:t>Call gates</a:t>
            </a:r>
            <a:endParaRPr lang="en-US" altLang="zh-TW" dirty="0"/>
          </a:p>
          <a:p>
            <a:pPr lvl="1"/>
            <a:r>
              <a:rPr lang="en-US" altLang="zh-TW" dirty="0" smtClean="0"/>
              <a:t>x86 INT #&lt;</a:t>
            </a:r>
            <a:r>
              <a:rPr lang="en-US" altLang="zh-TW" dirty="0" err="1" smtClean="0"/>
              <a:t>int</a:t>
            </a:r>
            <a:r>
              <a:rPr lang="en-US" altLang="zh-TW" dirty="0" smtClean="0"/>
              <a:t> number&gt;</a:t>
            </a:r>
          </a:p>
          <a:p>
            <a:r>
              <a:rPr lang="en-US" altLang="zh-TW" dirty="0" smtClean="0"/>
              <a:t>Atomically change</a:t>
            </a:r>
          </a:p>
          <a:p>
            <a:pPr lvl="1"/>
            <a:r>
              <a:rPr lang="en-US" altLang="zh-TW" dirty="0" smtClean="0"/>
              <a:t>Control flow (PC)</a:t>
            </a:r>
          </a:p>
          <a:p>
            <a:pPr lvl="1"/>
            <a:r>
              <a:rPr lang="en-US" altLang="zh-TW" dirty="0"/>
              <a:t>A</a:t>
            </a:r>
            <a:r>
              <a:rPr lang="en-US" altLang="zh-TW" dirty="0" smtClean="0"/>
              <a:t>ddressing environment</a:t>
            </a:r>
          </a:p>
          <a:p>
            <a:pPr lvl="1"/>
            <a:r>
              <a:rPr lang="en-US" altLang="zh-TW" dirty="0"/>
              <a:t>U</a:t>
            </a:r>
            <a:r>
              <a:rPr lang="en-US" altLang="zh-TW" dirty="0" smtClean="0"/>
              <a:t>sually requires a special instruction for both entry and return</a:t>
            </a:r>
          </a:p>
          <a:p>
            <a:r>
              <a:rPr lang="en-US" altLang="zh-TW" dirty="0" smtClean="0"/>
              <a:t>Services must be completely trusted</a:t>
            </a:r>
          </a:p>
          <a:p>
            <a:endParaRPr lang="zh-TW" altLang="en-US" dirty="0"/>
          </a:p>
        </p:txBody>
      </p:sp>
      <p:sp>
        <p:nvSpPr>
          <p:cNvPr id="1288196" name="Rectangle 4"/>
          <p:cNvSpPr>
            <a:spLocks noChangeArrowheads="1"/>
          </p:cNvSpPr>
          <p:nvPr/>
        </p:nvSpPr>
        <p:spPr bwMode="auto">
          <a:xfrm>
            <a:off x="3456112" y="1626840"/>
            <a:ext cx="914400" cy="3962400"/>
          </a:xfrm>
          <a:prstGeom prst="rect">
            <a:avLst/>
          </a:prstGeom>
          <a:solidFill>
            <a:srgbClr val="FFFF99"/>
          </a:solidFill>
          <a:ln w="381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nchorCtr="1"/>
          <a:lstStyle/>
          <a:p>
            <a:pPr algn="ctr" eaLnBrk="1" hangingPunct="1">
              <a:spcBef>
                <a:spcPct val="0"/>
              </a:spcBef>
            </a:pPr>
            <a:r>
              <a:rPr kumimoji="1" lang="en-US" altLang="zh-TW" sz="1600" b="0">
                <a:latin typeface="Arial" panose="020B0604020202020204" pitchFamily="34" charset="0"/>
              </a:rPr>
              <a:t>All </a:t>
            </a:r>
          </a:p>
          <a:p>
            <a:pPr algn="ctr" eaLnBrk="1" hangingPunct="1">
              <a:spcBef>
                <a:spcPct val="0"/>
              </a:spcBef>
            </a:pPr>
            <a:r>
              <a:rPr kumimoji="1" lang="en-US" altLang="zh-TW" sz="1600" b="0">
                <a:latin typeface="Arial" panose="020B0604020202020204" pitchFamily="34" charset="0"/>
              </a:rPr>
              <a:t>Memory</a:t>
            </a:r>
          </a:p>
        </p:txBody>
      </p:sp>
      <p:sp>
        <p:nvSpPr>
          <p:cNvPr id="1288197" name="Rectangle 5"/>
          <p:cNvSpPr>
            <a:spLocks noChangeArrowheads="1"/>
          </p:cNvSpPr>
          <p:nvPr/>
        </p:nvSpPr>
        <p:spPr bwMode="auto">
          <a:xfrm>
            <a:off x="3456112" y="1931640"/>
            <a:ext cx="914400" cy="914400"/>
          </a:xfrm>
          <a:prstGeom prst="rect">
            <a:avLst/>
          </a:prstGeom>
          <a:solidFill>
            <a:srgbClr val="FFCCCC"/>
          </a:solidFill>
          <a:ln w="381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spcBef>
                <a:spcPct val="0"/>
              </a:spcBef>
            </a:pPr>
            <a:r>
              <a:rPr kumimoji="1" lang="en-US" altLang="zh-TW" sz="1600" b="0">
                <a:latin typeface="Arial" panose="020B0604020202020204" pitchFamily="34" charset="0"/>
              </a:rPr>
              <a:t>User</a:t>
            </a:r>
          </a:p>
          <a:p>
            <a:pPr algn="ctr" eaLnBrk="1" hangingPunct="1">
              <a:spcBef>
                <a:spcPct val="0"/>
              </a:spcBef>
            </a:pPr>
            <a:r>
              <a:rPr kumimoji="1" lang="en-US" altLang="zh-TW" sz="1600" b="0">
                <a:latin typeface="Arial" panose="020B0604020202020204" pitchFamily="34" charset="0"/>
              </a:rPr>
              <a:t>LNS</a:t>
            </a:r>
          </a:p>
        </p:txBody>
      </p:sp>
      <p:sp>
        <p:nvSpPr>
          <p:cNvPr id="1288198" name="Line 6"/>
          <p:cNvSpPr>
            <a:spLocks noChangeShapeType="1"/>
          </p:cNvSpPr>
          <p:nvPr/>
        </p:nvSpPr>
        <p:spPr bwMode="auto">
          <a:xfrm>
            <a:off x="331912" y="3379440"/>
            <a:ext cx="2971800" cy="0"/>
          </a:xfrm>
          <a:prstGeom prst="line">
            <a:avLst/>
          </a:prstGeom>
          <a:noFill/>
          <a:ln w="381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288199" name="Text Box 7"/>
          <p:cNvSpPr txBox="1">
            <a:spLocks noChangeArrowheads="1"/>
          </p:cNvSpPr>
          <p:nvPr/>
        </p:nvSpPr>
        <p:spPr bwMode="auto">
          <a:xfrm>
            <a:off x="179512" y="3074640"/>
            <a:ext cx="1177925" cy="336550"/>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spcBef>
                <a:spcPct val="0"/>
              </a:spcBef>
            </a:pPr>
            <a:r>
              <a:rPr kumimoji="1" lang="en-US" altLang="zh-TW" sz="1600" b="0">
                <a:latin typeface="Arial" panose="020B0604020202020204" pitchFamily="34" charset="0"/>
              </a:rPr>
              <a:t>User Mode</a:t>
            </a:r>
          </a:p>
        </p:txBody>
      </p:sp>
      <p:sp>
        <p:nvSpPr>
          <p:cNvPr id="1288200" name="Text Box 8"/>
          <p:cNvSpPr txBox="1">
            <a:spLocks noChangeArrowheads="1"/>
          </p:cNvSpPr>
          <p:nvPr/>
        </p:nvSpPr>
        <p:spPr bwMode="auto">
          <a:xfrm>
            <a:off x="179512" y="3379440"/>
            <a:ext cx="1638300" cy="336550"/>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spcBef>
                <a:spcPct val="0"/>
              </a:spcBef>
            </a:pPr>
            <a:r>
              <a:rPr kumimoji="1" lang="en-US" altLang="zh-TW" sz="1600" b="0">
                <a:latin typeface="Arial" panose="020B0604020202020204" pitchFamily="34" charset="0"/>
              </a:rPr>
              <a:t>Privileged Mode</a:t>
            </a:r>
          </a:p>
        </p:txBody>
      </p:sp>
      <p:sp>
        <p:nvSpPr>
          <p:cNvPr id="1288201" name="Rectangle 9"/>
          <p:cNvSpPr>
            <a:spLocks noChangeArrowheads="1"/>
          </p:cNvSpPr>
          <p:nvPr/>
        </p:nvSpPr>
        <p:spPr bwMode="auto">
          <a:xfrm>
            <a:off x="1855912" y="3303240"/>
            <a:ext cx="152400" cy="152400"/>
          </a:xfrm>
          <a:prstGeom prst="rect">
            <a:avLst/>
          </a:prstGeom>
          <a:solidFill>
            <a:srgbClr val="FFCCCC"/>
          </a:solidFill>
          <a:ln w="381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288202" name="Rectangle 10"/>
          <p:cNvSpPr>
            <a:spLocks noChangeArrowheads="1"/>
          </p:cNvSpPr>
          <p:nvPr/>
        </p:nvSpPr>
        <p:spPr bwMode="auto">
          <a:xfrm>
            <a:off x="2313112" y="3303240"/>
            <a:ext cx="152400" cy="152400"/>
          </a:xfrm>
          <a:prstGeom prst="rect">
            <a:avLst/>
          </a:prstGeom>
          <a:solidFill>
            <a:srgbClr val="FFCCCC"/>
          </a:solidFill>
          <a:ln w="381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288203" name="Rectangle 11"/>
          <p:cNvSpPr>
            <a:spLocks noChangeArrowheads="1"/>
          </p:cNvSpPr>
          <p:nvPr/>
        </p:nvSpPr>
        <p:spPr bwMode="auto">
          <a:xfrm>
            <a:off x="2770312" y="3303240"/>
            <a:ext cx="152400" cy="152400"/>
          </a:xfrm>
          <a:prstGeom prst="rect">
            <a:avLst/>
          </a:prstGeom>
          <a:solidFill>
            <a:srgbClr val="FFCCCC"/>
          </a:solidFill>
          <a:ln w="381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288204" name="Oval 12"/>
          <p:cNvSpPr>
            <a:spLocks noChangeArrowheads="1"/>
          </p:cNvSpPr>
          <p:nvPr/>
        </p:nvSpPr>
        <p:spPr bwMode="auto">
          <a:xfrm>
            <a:off x="408112" y="2007840"/>
            <a:ext cx="838200" cy="609600"/>
          </a:xfrm>
          <a:prstGeom prst="ellipse">
            <a:avLst/>
          </a:prstGeom>
          <a:solidFill>
            <a:srgbClr val="FFFF99"/>
          </a:solidFill>
          <a:ln w="381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spcBef>
                <a:spcPct val="0"/>
              </a:spcBef>
            </a:pPr>
            <a:r>
              <a:rPr kumimoji="1" lang="en-US" altLang="zh-TW" sz="1600" b="0">
                <a:latin typeface="Arial" panose="020B0604020202020204" pitchFamily="34" charset="0"/>
              </a:rPr>
              <a:t>User</a:t>
            </a:r>
          </a:p>
          <a:p>
            <a:pPr algn="ctr" eaLnBrk="1" hangingPunct="1">
              <a:spcBef>
                <a:spcPct val="0"/>
              </a:spcBef>
            </a:pPr>
            <a:r>
              <a:rPr kumimoji="1" lang="en-US" altLang="zh-TW" sz="1600" b="0">
                <a:latin typeface="Arial" panose="020B0604020202020204" pitchFamily="34" charset="0"/>
              </a:rPr>
              <a:t>Code</a:t>
            </a:r>
          </a:p>
        </p:txBody>
      </p:sp>
      <p:sp>
        <p:nvSpPr>
          <p:cNvPr id="1288205" name="Line 13"/>
          <p:cNvSpPr>
            <a:spLocks noChangeShapeType="1"/>
          </p:cNvSpPr>
          <p:nvPr/>
        </p:nvSpPr>
        <p:spPr bwMode="auto">
          <a:xfrm>
            <a:off x="1246312" y="2312640"/>
            <a:ext cx="2209800" cy="0"/>
          </a:xfrm>
          <a:prstGeom prst="line">
            <a:avLst/>
          </a:prstGeom>
          <a:noFill/>
          <a:ln w="381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288206" name="Oval 14"/>
          <p:cNvSpPr>
            <a:spLocks noChangeArrowheads="1"/>
          </p:cNvSpPr>
          <p:nvPr/>
        </p:nvSpPr>
        <p:spPr bwMode="auto">
          <a:xfrm>
            <a:off x="408112" y="4065240"/>
            <a:ext cx="914400" cy="685800"/>
          </a:xfrm>
          <a:prstGeom prst="ellipse">
            <a:avLst/>
          </a:prstGeom>
          <a:solidFill>
            <a:srgbClr val="CCFFFF"/>
          </a:solidFill>
          <a:ln w="381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spcBef>
                <a:spcPct val="0"/>
              </a:spcBef>
            </a:pPr>
            <a:r>
              <a:rPr kumimoji="1" lang="en-US" altLang="zh-TW" sz="1600" b="0">
                <a:latin typeface="Arial" panose="020B0604020202020204" pitchFamily="34" charset="0"/>
              </a:rPr>
              <a:t>Service</a:t>
            </a:r>
          </a:p>
          <a:p>
            <a:pPr algn="ctr" eaLnBrk="1" hangingPunct="1">
              <a:spcBef>
                <a:spcPct val="0"/>
              </a:spcBef>
            </a:pPr>
            <a:r>
              <a:rPr kumimoji="1" lang="en-US" altLang="zh-TW" sz="1600" b="0">
                <a:latin typeface="Arial" panose="020B0604020202020204" pitchFamily="34" charset="0"/>
              </a:rPr>
              <a:t>1</a:t>
            </a:r>
          </a:p>
        </p:txBody>
      </p:sp>
      <p:sp>
        <p:nvSpPr>
          <p:cNvPr id="1288207" name="Oval 15"/>
          <p:cNvSpPr>
            <a:spLocks noChangeArrowheads="1"/>
          </p:cNvSpPr>
          <p:nvPr/>
        </p:nvSpPr>
        <p:spPr bwMode="auto">
          <a:xfrm>
            <a:off x="1398712" y="4065240"/>
            <a:ext cx="914400" cy="685800"/>
          </a:xfrm>
          <a:prstGeom prst="ellipse">
            <a:avLst/>
          </a:prstGeom>
          <a:solidFill>
            <a:srgbClr val="99FF99"/>
          </a:solidFill>
          <a:ln w="381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spcBef>
                <a:spcPct val="0"/>
              </a:spcBef>
            </a:pPr>
            <a:r>
              <a:rPr kumimoji="1" lang="en-US" altLang="zh-TW" sz="1600" b="0">
                <a:latin typeface="Arial" panose="020B0604020202020204" pitchFamily="34" charset="0"/>
              </a:rPr>
              <a:t>Service</a:t>
            </a:r>
          </a:p>
          <a:p>
            <a:pPr algn="ctr" eaLnBrk="1" hangingPunct="1">
              <a:spcBef>
                <a:spcPct val="0"/>
              </a:spcBef>
            </a:pPr>
            <a:r>
              <a:rPr kumimoji="1" lang="en-US" altLang="zh-TW" sz="1600" b="0">
                <a:latin typeface="Arial" panose="020B0604020202020204" pitchFamily="34" charset="0"/>
              </a:rPr>
              <a:t>2</a:t>
            </a:r>
          </a:p>
        </p:txBody>
      </p:sp>
      <p:sp>
        <p:nvSpPr>
          <p:cNvPr id="1288208" name="Oval 16"/>
          <p:cNvSpPr>
            <a:spLocks noChangeArrowheads="1"/>
          </p:cNvSpPr>
          <p:nvPr/>
        </p:nvSpPr>
        <p:spPr bwMode="auto">
          <a:xfrm>
            <a:off x="2389312" y="4065240"/>
            <a:ext cx="914400" cy="685800"/>
          </a:xfrm>
          <a:prstGeom prst="ellipse">
            <a:avLst/>
          </a:prstGeom>
          <a:solidFill>
            <a:srgbClr val="FFCC99"/>
          </a:solidFill>
          <a:ln w="381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spcBef>
                <a:spcPct val="0"/>
              </a:spcBef>
            </a:pPr>
            <a:r>
              <a:rPr kumimoji="1" lang="en-US" altLang="zh-TW" sz="1600" b="0">
                <a:latin typeface="Arial" panose="020B0604020202020204" pitchFamily="34" charset="0"/>
              </a:rPr>
              <a:t>Service</a:t>
            </a:r>
          </a:p>
          <a:p>
            <a:pPr algn="ctr" eaLnBrk="1" hangingPunct="1">
              <a:spcBef>
                <a:spcPct val="0"/>
              </a:spcBef>
            </a:pPr>
            <a:r>
              <a:rPr kumimoji="1" lang="en-US" altLang="zh-TW" sz="1600" b="0">
                <a:latin typeface="Arial" panose="020B0604020202020204" pitchFamily="34" charset="0"/>
              </a:rPr>
              <a:t>3</a:t>
            </a:r>
          </a:p>
        </p:txBody>
      </p:sp>
      <p:sp>
        <p:nvSpPr>
          <p:cNvPr id="1288209" name="Freeform 17"/>
          <p:cNvSpPr>
            <a:spLocks/>
          </p:cNvSpPr>
          <p:nvPr/>
        </p:nvSpPr>
        <p:spPr bwMode="auto">
          <a:xfrm>
            <a:off x="1170112" y="2465040"/>
            <a:ext cx="774700" cy="1676400"/>
          </a:xfrm>
          <a:custGeom>
            <a:avLst/>
            <a:gdLst>
              <a:gd name="T0" fmla="*/ 48 w 488"/>
              <a:gd name="T1" fmla="*/ 0 h 1056"/>
              <a:gd name="T2" fmla="*/ 480 w 488"/>
              <a:gd name="T3" fmla="*/ 568 h 1056"/>
              <a:gd name="T4" fmla="*/ 0 w 488"/>
              <a:gd name="T5" fmla="*/ 1056 h 1056"/>
            </a:gdLst>
            <a:ahLst/>
            <a:cxnLst>
              <a:cxn ang="0">
                <a:pos x="T0" y="T1"/>
              </a:cxn>
              <a:cxn ang="0">
                <a:pos x="T2" y="T3"/>
              </a:cxn>
              <a:cxn ang="0">
                <a:pos x="T4" y="T5"/>
              </a:cxn>
            </a:cxnLst>
            <a:rect l="0" t="0" r="r" b="b"/>
            <a:pathLst>
              <a:path w="488" h="1056">
                <a:moveTo>
                  <a:pt x="48" y="0"/>
                </a:moveTo>
                <a:cubicBezTo>
                  <a:pt x="120" y="95"/>
                  <a:pt x="488" y="392"/>
                  <a:pt x="480" y="568"/>
                </a:cubicBezTo>
                <a:cubicBezTo>
                  <a:pt x="472" y="744"/>
                  <a:pt x="100" y="954"/>
                  <a:pt x="0" y="1056"/>
                </a:cubicBezTo>
              </a:path>
            </a:pathLst>
          </a:custGeom>
          <a:noFill/>
          <a:ln w="38100" cap="flat" cmpd="sng">
            <a:solidFill>
              <a:schemeClr val="tx1"/>
            </a:solidFill>
            <a:prstDash val="solid"/>
            <a:round/>
            <a:headEnd type="none" w="sm" len="sm"/>
            <a:tailEnd type="triangle" w="sm" len="sm"/>
          </a:ln>
          <a:effectLst/>
          <a:extLst>
            <a:ext uri="{909E8E84-426E-40DD-AFC4-6F175D3DCCD1}">
              <a14:hiddenFill xmlns:a14="http://schemas.microsoft.com/office/drawing/2010/main">
                <a:solidFill>
                  <a:srgbClr val="FFFF99"/>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288210" name="Freeform 18"/>
          <p:cNvSpPr>
            <a:spLocks/>
          </p:cNvSpPr>
          <p:nvPr/>
        </p:nvSpPr>
        <p:spPr bwMode="auto">
          <a:xfrm>
            <a:off x="1247900" y="2379315"/>
            <a:ext cx="1279525" cy="1736725"/>
          </a:xfrm>
          <a:custGeom>
            <a:avLst/>
            <a:gdLst>
              <a:gd name="T0" fmla="*/ 0 w 806"/>
              <a:gd name="T1" fmla="*/ 0 h 1094"/>
              <a:gd name="T2" fmla="*/ 713 w 806"/>
              <a:gd name="T3" fmla="*/ 629 h 1094"/>
              <a:gd name="T4" fmla="*/ 558 w 806"/>
              <a:gd name="T5" fmla="*/ 1094 h 1094"/>
            </a:gdLst>
            <a:ahLst/>
            <a:cxnLst>
              <a:cxn ang="0">
                <a:pos x="T0" y="T1"/>
              </a:cxn>
              <a:cxn ang="0">
                <a:pos x="T2" y="T3"/>
              </a:cxn>
              <a:cxn ang="0">
                <a:pos x="T4" y="T5"/>
              </a:cxn>
            </a:cxnLst>
            <a:rect l="0" t="0" r="r" b="b"/>
            <a:pathLst>
              <a:path w="806" h="1094">
                <a:moveTo>
                  <a:pt x="0" y="0"/>
                </a:moveTo>
                <a:cubicBezTo>
                  <a:pt x="119" y="105"/>
                  <a:pt x="620" y="447"/>
                  <a:pt x="713" y="629"/>
                </a:cubicBezTo>
                <a:cubicBezTo>
                  <a:pt x="806" y="811"/>
                  <a:pt x="590" y="997"/>
                  <a:pt x="558" y="1094"/>
                </a:cubicBezTo>
              </a:path>
            </a:pathLst>
          </a:custGeom>
          <a:noFill/>
          <a:ln w="38100" cap="flat" cmpd="sng">
            <a:solidFill>
              <a:schemeClr val="tx1"/>
            </a:solidFill>
            <a:prstDash val="solid"/>
            <a:round/>
            <a:headEnd type="none" w="sm" len="sm"/>
            <a:tailEnd type="triangle" w="sm" len="sm"/>
          </a:ln>
          <a:effectLst/>
          <a:extLst>
            <a:ext uri="{909E8E84-426E-40DD-AFC4-6F175D3DCCD1}">
              <a14:hiddenFill xmlns:a14="http://schemas.microsoft.com/office/drawing/2010/main">
                <a:solidFill>
                  <a:srgbClr val="FFFF99"/>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288211" name="Freeform 19"/>
          <p:cNvSpPr>
            <a:spLocks/>
          </p:cNvSpPr>
          <p:nvPr/>
        </p:nvSpPr>
        <p:spPr bwMode="auto">
          <a:xfrm>
            <a:off x="1259012" y="2323753"/>
            <a:ext cx="1703388" cy="1736725"/>
          </a:xfrm>
          <a:custGeom>
            <a:avLst/>
            <a:gdLst>
              <a:gd name="T0" fmla="*/ 0 w 1073"/>
              <a:gd name="T1" fmla="*/ 0 h 1094"/>
              <a:gd name="T2" fmla="*/ 897 w 1073"/>
              <a:gd name="T3" fmla="*/ 522 h 1094"/>
              <a:gd name="T4" fmla="*/ 1059 w 1073"/>
              <a:gd name="T5" fmla="*/ 1094 h 1094"/>
            </a:gdLst>
            <a:ahLst/>
            <a:cxnLst>
              <a:cxn ang="0">
                <a:pos x="T0" y="T1"/>
              </a:cxn>
              <a:cxn ang="0">
                <a:pos x="T2" y="T3"/>
              </a:cxn>
              <a:cxn ang="0">
                <a:pos x="T4" y="T5"/>
              </a:cxn>
            </a:cxnLst>
            <a:rect l="0" t="0" r="r" b="b"/>
            <a:pathLst>
              <a:path w="1073" h="1094">
                <a:moveTo>
                  <a:pt x="0" y="0"/>
                </a:moveTo>
                <a:cubicBezTo>
                  <a:pt x="150" y="87"/>
                  <a:pt x="721" y="340"/>
                  <a:pt x="897" y="522"/>
                </a:cubicBezTo>
                <a:cubicBezTo>
                  <a:pt x="1073" y="704"/>
                  <a:pt x="1025" y="975"/>
                  <a:pt x="1059" y="1094"/>
                </a:cubicBezTo>
              </a:path>
            </a:pathLst>
          </a:custGeom>
          <a:noFill/>
          <a:ln w="38100" cap="flat" cmpd="sng">
            <a:solidFill>
              <a:schemeClr val="tx1"/>
            </a:solidFill>
            <a:prstDash val="solid"/>
            <a:round/>
            <a:headEnd type="none" w="sm" len="sm"/>
            <a:tailEnd type="triangle" w="sm" len="sm"/>
          </a:ln>
          <a:effectLst/>
          <a:extLst>
            <a:ext uri="{909E8E84-426E-40DD-AFC4-6F175D3DCCD1}">
              <a14:hiddenFill xmlns:a14="http://schemas.microsoft.com/office/drawing/2010/main">
                <a:solidFill>
                  <a:srgbClr val="FFFF99"/>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288212" name="Text Box 20"/>
          <p:cNvSpPr txBox="1">
            <a:spLocks noChangeArrowheads="1"/>
          </p:cNvSpPr>
          <p:nvPr/>
        </p:nvSpPr>
        <p:spPr bwMode="auto">
          <a:xfrm>
            <a:off x="2602037" y="2525365"/>
            <a:ext cx="727075" cy="336550"/>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spcBef>
                <a:spcPct val="0"/>
              </a:spcBef>
            </a:pPr>
            <a:r>
              <a:rPr kumimoji="1" lang="en-US" altLang="zh-TW" sz="1600" b="0">
                <a:latin typeface="Arial" panose="020B0604020202020204" pitchFamily="34" charset="0"/>
              </a:rPr>
              <a:t>Gates</a:t>
            </a:r>
          </a:p>
        </p:txBody>
      </p:sp>
      <p:sp>
        <p:nvSpPr>
          <p:cNvPr id="1288213" name="Line 21"/>
          <p:cNvSpPr>
            <a:spLocks noChangeShapeType="1"/>
          </p:cNvSpPr>
          <p:nvPr/>
        </p:nvSpPr>
        <p:spPr bwMode="auto">
          <a:xfrm flipH="1">
            <a:off x="2922712" y="2846040"/>
            <a:ext cx="228600" cy="381000"/>
          </a:xfrm>
          <a:prstGeom prst="line">
            <a:avLst/>
          </a:prstGeom>
          <a:noFill/>
          <a:ln w="381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288214" name="Rectangle 22"/>
          <p:cNvSpPr>
            <a:spLocks noChangeArrowheads="1"/>
          </p:cNvSpPr>
          <p:nvPr/>
        </p:nvSpPr>
        <p:spPr bwMode="auto">
          <a:xfrm>
            <a:off x="3456112" y="3379440"/>
            <a:ext cx="914400" cy="381000"/>
          </a:xfrm>
          <a:prstGeom prst="rect">
            <a:avLst/>
          </a:prstGeom>
          <a:solidFill>
            <a:srgbClr val="99FF99"/>
          </a:solidFill>
          <a:ln w="381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288215" name="Line 23"/>
          <p:cNvSpPr>
            <a:spLocks noChangeShapeType="1"/>
          </p:cNvSpPr>
          <p:nvPr/>
        </p:nvSpPr>
        <p:spPr bwMode="auto">
          <a:xfrm flipV="1">
            <a:off x="3303712" y="4217640"/>
            <a:ext cx="152400" cy="152400"/>
          </a:xfrm>
          <a:prstGeom prst="line">
            <a:avLst/>
          </a:prstGeom>
          <a:noFill/>
          <a:ln w="381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288216" name="Rectangle 24"/>
          <p:cNvSpPr>
            <a:spLocks noChangeArrowheads="1"/>
          </p:cNvSpPr>
          <p:nvPr/>
        </p:nvSpPr>
        <p:spPr bwMode="auto">
          <a:xfrm>
            <a:off x="3456112" y="4065240"/>
            <a:ext cx="914400" cy="381000"/>
          </a:xfrm>
          <a:prstGeom prst="rect">
            <a:avLst/>
          </a:prstGeom>
          <a:solidFill>
            <a:srgbClr val="FFCC99"/>
          </a:solidFill>
          <a:ln w="381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288217" name="Line 25"/>
          <p:cNvSpPr>
            <a:spLocks noChangeShapeType="1"/>
          </p:cNvSpPr>
          <p:nvPr/>
        </p:nvSpPr>
        <p:spPr bwMode="auto">
          <a:xfrm flipV="1">
            <a:off x="2236912" y="3531840"/>
            <a:ext cx="1219200" cy="685800"/>
          </a:xfrm>
          <a:prstGeom prst="line">
            <a:avLst/>
          </a:prstGeom>
          <a:noFill/>
          <a:ln w="381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288218" name="Rectangle 26"/>
          <p:cNvSpPr>
            <a:spLocks noChangeArrowheads="1"/>
          </p:cNvSpPr>
          <p:nvPr/>
        </p:nvSpPr>
        <p:spPr bwMode="auto">
          <a:xfrm>
            <a:off x="3456112" y="4674840"/>
            <a:ext cx="914400" cy="381000"/>
          </a:xfrm>
          <a:prstGeom prst="rect">
            <a:avLst/>
          </a:prstGeom>
          <a:solidFill>
            <a:srgbClr val="CCFFFF"/>
          </a:solidFill>
          <a:ln w="381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288219" name="Line 27"/>
          <p:cNvSpPr>
            <a:spLocks noChangeShapeType="1"/>
          </p:cNvSpPr>
          <p:nvPr/>
        </p:nvSpPr>
        <p:spPr bwMode="auto">
          <a:xfrm>
            <a:off x="941512" y="4751040"/>
            <a:ext cx="2514600" cy="228600"/>
          </a:xfrm>
          <a:prstGeom prst="line">
            <a:avLst/>
          </a:prstGeom>
          <a:noFill/>
          <a:ln w="381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3" name="投影片編號版面配置區 2"/>
          <p:cNvSpPr>
            <a:spLocks noGrp="1"/>
          </p:cNvSpPr>
          <p:nvPr>
            <p:ph type="sldNum" sz="quarter" idx="11"/>
          </p:nvPr>
        </p:nvSpPr>
        <p:spPr/>
        <p:txBody>
          <a:bodyPr/>
          <a:lstStyle/>
          <a:p>
            <a:fld id="{A7C5AA28-A7C5-4DDC-A2DB-5BA219CA2330}" type="slidenum">
              <a:rPr lang="zh-TW" altLang="en-US" smtClean="0"/>
              <a:pPr/>
              <a:t>20</a:t>
            </a:fld>
            <a:endParaRPr lang="zh-TW" altLang="zh-TW"/>
          </a:p>
        </p:txBody>
      </p:sp>
    </p:spTree>
    <p:extLst>
      <p:ext uri="{BB962C8B-B14F-4D97-AF65-F5344CB8AC3E}">
        <p14:creationId xmlns:p14="http://schemas.microsoft.com/office/powerpoint/2010/main" val="129455150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r>
              <a:rPr lang="en-US" altLang="zh-TW" dirty="0"/>
              <a:t>Fast Address </a:t>
            </a:r>
            <a:r>
              <a:rPr lang="en-US" altLang="zh-TW" dirty="0" smtClean="0"/>
              <a:t>Translation</a:t>
            </a:r>
            <a:endParaRPr lang="zh-TW" altLang="en-US" dirty="0"/>
          </a:p>
        </p:txBody>
      </p:sp>
      <p:sp>
        <p:nvSpPr>
          <p:cNvPr id="7" name="內容版面配置區 6"/>
          <p:cNvSpPr>
            <a:spLocks noGrp="1"/>
          </p:cNvSpPr>
          <p:nvPr>
            <p:ph idx="1"/>
          </p:nvPr>
        </p:nvSpPr>
        <p:spPr/>
        <p:txBody>
          <a:bodyPr/>
          <a:lstStyle/>
          <a:p>
            <a:r>
              <a:rPr lang="en-US" altLang="zh-TW" dirty="0"/>
              <a:t>How often address translation occurs?</a:t>
            </a:r>
          </a:p>
          <a:p>
            <a:r>
              <a:rPr lang="en-US" altLang="zh-TW" dirty="0"/>
              <a:t>Where the page table is kept?</a:t>
            </a:r>
          </a:p>
          <a:p>
            <a:r>
              <a:rPr lang="en-US" altLang="zh-TW" dirty="0"/>
              <a:t>Keep translation in the hardware</a:t>
            </a:r>
          </a:p>
          <a:p>
            <a:r>
              <a:rPr lang="en-US" altLang="zh-TW" dirty="0"/>
              <a:t>Use </a:t>
            </a:r>
            <a:r>
              <a:rPr lang="en-US" altLang="zh-TW" i="1" dirty="0"/>
              <a:t>Translation </a:t>
            </a:r>
            <a:r>
              <a:rPr lang="en-US" altLang="zh-TW" i="1" dirty="0" err="1"/>
              <a:t>Lookaside</a:t>
            </a:r>
            <a:r>
              <a:rPr lang="en-US" altLang="zh-TW" i="1" dirty="0"/>
              <a:t> Buffer </a:t>
            </a:r>
            <a:r>
              <a:rPr lang="en-US" altLang="zh-TW" dirty="0"/>
              <a:t>(TLB)</a:t>
            </a:r>
          </a:p>
          <a:p>
            <a:pPr lvl="1"/>
            <a:r>
              <a:rPr lang="en-US" altLang="zh-TW" dirty="0"/>
              <a:t>Instruction-TLB and Data-TLB</a:t>
            </a:r>
          </a:p>
          <a:p>
            <a:pPr lvl="1"/>
            <a:r>
              <a:rPr lang="en-US" altLang="zh-TW" dirty="0"/>
              <a:t>Essentially a cache (tag array = VPN, data array=PPN) </a:t>
            </a:r>
          </a:p>
          <a:p>
            <a:pPr lvl="1"/>
            <a:r>
              <a:rPr lang="en-US" altLang="zh-TW" dirty="0"/>
              <a:t>Small (32 to 256 entries are typical)</a:t>
            </a:r>
          </a:p>
          <a:p>
            <a:pPr lvl="1"/>
            <a:r>
              <a:rPr lang="en-US" altLang="zh-TW" dirty="0"/>
              <a:t>Typically fully associative </a:t>
            </a:r>
            <a:r>
              <a:rPr lang="en-US" altLang="zh-TW" dirty="0" smtClean="0"/>
              <a:t>(using a </a:t>
            </a:r>
            <a:r>
              <a:rPr lang="en-US" altLang="zh-TW" i="1" dirty="0"/>
              <a:t>content addressable memory</a:t>
            </a:r>
            <a:r>
              <a:rPr lang="en-US" altLang="zh-TW" dirty="0"/>
              <a:t>, CAM) </a:t>
            </a:r>
            <a:r>
              <a:rPr lang="en-US" altLang="zh-TW" dirty="0" smtClean="0"/>
              <a:t>or </a:t>
            </a:r>
            <a:r>
              <a:rPr lang="en-US" altLang="zh-TW" dirty="0"/>
              <a:t>highly associative to minimize </a:t>
            </a:r>
            <a:r>
              <a:rPr lang="en-US" altLang="zh-TW" dirty="0" smtClean="0"/>
              <a:t>conflicts</a:t>
            </a:r>
          </a:p>
          <a:p>
            <a:pPr lvl="1"/>
            <a:r>
              <a:rPr lang="en-US" altLang="zh-TW" dirty="0" smtClean="0"/>
              <a:t>Include </a:t>
            </a:r>
            <a:r>
              <a:rPr lang="en-US" altLang="zh-TW" dirty="0"/>
              <a:t>process ID or be flushed on each process switch or system call</a:t>
            </a:r>
          </a:p>
          <a:p>
            <a:pPr lvl="1"/>
            <a:r>
              <a:rPr lang="en-US" altLang="zh-TW" dirty="0"/>
              <a:t>Referenced and modified bits </a:t>
            </a:r>
            <a:r>
              <a:rPr lang="en-US" altLang="zh-TW" dirty="0" smtClean="0"/>
              <a:t>are </a:t>
            </a:r>
            <a:r>
              <a:rPr lang="en-US" altLang="zh-TW" dirty="0"/>
              <a:t>copied back on changes</a:t>
            </a:r>
          </a:p>
          <a:p>
            <a:pPr lvl="1"/>
            <a:endParaRPr lang="en-US" altLang="zh-TW" dirty="0"/>
          </a:p>
        </p:txBody>
      </p:sp>
      <p:sp>
        <p:nvSpPr>
          <p:cNvPr id="2" name="投影片編號版面配置區 1"/>
          <p:cNvSpPr>
            <a:spLocks noGrp="1"/>
          </p:cNvSpPr>
          <p:nvPr>
            <p:ph type="sldNum" sz="quarter" idx="11"/>
          </p:nvPr>
        </p:nvSpPr>
        <p:spPr/>
        <p:txBody>
          <a:bodyPr/>
          <a:lstStyle/>
          <a:p>
            <a:fld id="{7AAE24B3-22E3-4AA7-8B55-0A68B3597D77}" type="slidenum">
              <a:rPr lang="zh-TW" altLang="en-US" smtClean="0"/>
              <a:pPr/>
              <a:t>21</a:t>
            </a:fld>
            <a:endParaRPr lang="zh-TW" altLang="zh-TW"/>
          </a:p>
        </p:txBody>
      </p:sp>
    </p:spTree>
    <p:extLst>
      <p:ext uri="{BB962C8B-B14F-4D97-AF65-F5344CB8AC3E}">
        <p14:creationId xmlns:p14="http://schemas.microsoft.com/office/powerpoint/2010/main" val="515293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Protection via Virtual Machines</a:t>
            </a:r>
            <a:endParaRPr lang="zh-TW" altLang="en-US" dirty="0"/>
          </a:p>
        </p:txBody>
      </p:sp>
      <p:sp>
        <p:nvSpPr>
          <p:cNvPr id="3" name="內容版面配置區 2"/>
          <p:cNvSpPr>
            <a:spLocks noGrp="1"/>
          </p:cNvSpPr>
          <p:nvPr>
            <p:ph idx="1"/>
          </p:nvPr>
        </p:nvSpPr>
        <p:spPr/>
        <p:txBody>
          <a:bodyPr/>
          <a:lstStyle/>
          <a:p>
            <a:r>
              <a:rPr lang="en-US" altLang="zh-TW" dirty="0" smtClean="0"/>
              <a:t>Support isolation and security</a:t>
            </a:r>
          </a:p>
          <a:p>
            <a:pPr lvl="1"/>
            <a:r>
              <a:rPr lang="en-US" altLang="zh-TW" dirty="0" smtClean="0"/>
              <a:t>First developed in the late 1960s</a:t>
            </a:r>
          </a:p>
          <a:p>
            <a:r>
              <a:rPr lang="en-US" altLang="zh-TW" dirty="0" smtClean="0"/>
              <a:t>Focus on virtual machines that provide a complete system-level environment at the binary ISA level</a:t>
            </a:r>
          </a:p>
          <a:p>
            <a:pPr lvl="1"/>
            <a:r>
              <a:rPr lang="en-US" altLang="zh-TW" dirty="0" smtClean="0"/>
              <a:t>Particularly on virtual machines that support same ISA as the underlying hardware </a:t>
            </a:r>
            <a:r>
              <a:rPr lang="en-US" altLang="zh-TW" dirty="0" smtClean="0">
                <a:sym typeface="Wingdings" panose="05000000000000000000" pitchFamily="2" charset="2"/>
              </a:rPr>
              <a:t> </a:t>
            </a:r>
            <a:r>
              <a:rPr lang="en-US" altLang="zh-TW" i="1" dirty="0" smtClean="0">
                <a:sym typeface="Wingdings" panose="05000000000000000000" pitchFamily="2" charset="2"/>
              </a:rPr>
              <a:t>system virtual machine </a:t>
            </a:r>
            <a:r>
              <a:rPr lang="en-US" altLang="zh-TW" dirty="0" smtClean="0">
                <a:sym typeface="Wingdings" panose="05000000000000000000" pitchFamily="2" charset="2"/>
              </a:rPr>
              <a:t>(SVM)</a:t>
            </a:r>
          </a:p>
          <a:p>
            <a:pPr lvl="1"/>
            <a:r>
              <a:rPr lang="en-US" altLang="zh-TW" dirty="0">
                <a:sym typeface="Wingdings" panose="05000000000000000000" pitchFamily="2" charset="2"/>
              </a:rPr>
              <a:t>e</a:t>
            </a:r>
            <a:r>
              <a:rPr lang="en-US" altLang="zh-TW" dirty="0" smtClean="0">
                <a:sym typeface="Wingdings" panose="05000000000000000000" pitchFamily="2" charset="2"/>
              </a:rPr>
              <a:t>.g., IBM VM/370, VMware ESX, Xen</a:t>
            </a:r>
            <a:endParaRPr lang="en-US" altLang="zh-TW" dirty="0" smtClean="0"/>
          </a:p>
          <a:p>
            <a:pPr lvl="1"/>
            <a:r>
              <a:rPr lang="en-US" altLang="zh-TW" dirty="0" smtClean="0"/>
              <a:t>Present the illusion that the user has the entire computer, including a copy of OS</a:t>
            </a:r>
          </a:p>
          <a:p>
            <a:r>
              <a:rPr lang="en-US" altLang="zh-TW" dirty="0" smtClean="0"/>
              <a:t>Other benefits of virtual machines:</a:t>
            </a:r>
          </a:p>
          <a:p>
            <a:pPr lvl="1"/>
            <a:r>
              <a:rPr lang="en-US" altLang="zh-TW" dirty="0" smtClean="0"/>
              <a:t>Managing software: run programs on own OS releases</a:t>
            </a:r>
          </a:p>
          <a:p>
            <a:pPr lvl="1"/>
            <a:r>
              <a:rPr lang="en-US" altLang="zh-TW" dirty="0" smtClean="0"/>
              <a:t>Managing hardware: migration</a:t>
            </a:r>
            <a:endParaRPr lang="zh-TW" altLang="en-US" dirty="0"/>
          </a:p>
        </p:txBody>
      </p:sp>
      <p:sp>
        <p:nvSpPr>
          <p:cNvPr id="5" name="投影片編號版面配置區 4"/>
          <p:cNvSpPr>
            <a:spLocks noGrp="1"/>
          </p:cNvSpPr>
          <p:nvPr>
            <p:ph type="sldNum" sz="quarter" idx="11"/>
          </p:nvPr>
        </p:nvSpPr>
        <p:spPr/>
        <p:txBody>
          <a:bodyPr/>
          <a:lstStyle/>
          <a:p>
            <a:fld id="{7AAE24B3-22E3-4AA7-8B55-0A68B3597D77}" type="slidenum">
              <a:rPr lang="zh-TW" altLang="en-US" smtClean="0"/>
              <a:pPr/>
              <a:t>22</a:t>
            </a:fld>
            <a:endParaRPr lang="zh-TW" altLang="zh-TW"/>
          </a:p>
        </p:txBody>
      </p:sp>
    </p:spTree>
    <p:extLst>
      <p:ext uri="{BB962C8B-B14F-4D97-AF65-F5344CB8AC3E}">
        <p14:creationId xmlns:p14="http://schemas.microsoft.com/office/powerpoint/2010/main" val="415191408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mtClean="0"/>
              <a:t>Virtual Machines</a:t>
            </a:r>
            <a:endParaRPr lang="zh-TW" altLang="en-US" dirty="0"/>
          </a:p>
        </p:txBody>
      </p:sp>
      <p:sp>
        <p:nvSpPr>
          <p:cNvPr id="3" name="內容版面配置區 2"/>
          <p:cNvSpPr>
            <a:spLocks noGrp="1"/>
          </p:cNvSpPr>
          <p:nvPr>
            <p:ph idx="1"/>
          </p:nvPr>
        </p:nvSpPr>
        <p:spPr/>
        <p:txBody>
          <a:bodyPr/>
          <a:lstStyle/>
          <a:p>
            <a:r>
              <a:rPr lang="en-US" altLang="zh-TW" dirty="0" smtClean="0"/>
              <a:t>The software that supports VMs is called </a:t>
            </a:r>
            <a:r>
              <a:rPr lang="en-US" altLang="zh-TW" i="1" dirty="0" smtClean="0"/>
              <a:t>virtual machine monitor </a:t>
            </a:r>
            <a:r>
              <a:rPr lang="en-US" altLang="zh-TW" dirty="0" smtClean="0"/>
              <a:t>(VMM) or </a:t>
            </a:r>
            <a:r>
              <a:rPr lang="en-US" altLang="zh-TW" i="1" dirty="0" smtClean="0"/>
              <a:t>hypervisor</a:t>
            </a:r>
          </a:p>
          <a:p>
            <a:pPr lvl="1"/>
            <a:r>
              <a:rPr lang="en-US" altLang="zh-TW" dirty="0" smtClean="0"/>
              <a:t>Individual virtual machines run under the monitor are called </a:t>
            </a:r>
            <a:r>
              <a:rPr lang="en-US" altLang="zh-TW" i="1" dirty="0" smtClean="0"/>
              <a:t>guest</a:t>
            </a:r>
            <a:r>
              <a:rPr lang="en-US" altLang="zh-TW" dirty="0" smtClean="0"/>
              <a:t> VMs</a:t>
            </a:r>
          </a:p>
          <a:p>
            <a:pPr lvl="1"/>
            <a:r>
              <a:rPr lang="en-US" altLang="zh-TW" dirty="0" smtClean="0"/>
              <a:t>The underlying hardware, whose resources are shared by guest VMs, is called the </a:t>
            </a:r>
            <a:r>
              <a:rPr lang="en-US" altLang="zh-TW" i="1" dirty="0" smtClean="0"/>
              <a:t>host</a:t>
            </a:r>
          </a:p>
          <a:p>
            <a:r>
              <a:rPr lang="en-US" altLang="zh-TW" dirty="0" smtClean="0"/>
              <a:t>VMM determines how to map virtual resources to physical resources</a:t>
            </a:r>
          </a:p>
          <a:p>
            <a:pPr lvl="1"/>
            <a:r>
              <a:rPr lang="en-US" altLang="zh-TW" dirty="0" smtClean="0"/>
              <a:t>Time-shared, partitioned, emulated in software</a:t>
            </a:r>
          </a:p>
          <a:p>
            <a:r>
              <a:rPr lang="en-US" altLang="zh-TW" dirty="0" smtClean="0"/>
              <a:t>Processor virtualization </a:t>
            </a:r>
            <a:r>
              <a:rPr lang="en-US" altLang="zh-TW" dirty="0"/>
              <a:t>c</a:t>
            </a:r>
            <a:r>
              <a:rPr lang="en-US" altLang="zh-TW" dirty="0" smtClean="0"/>
              <a:t>ost depends on workload</a:t>
            </a:r>
          </a:p>
          <a:p>
            <a:pPr lvl="1"/>
            <a:r>
              <a:rPr lang="en-US" altLang="zh-TW" dirty="0" smtClean="0"/>
              <a:t>User-level processor-bound (SPEC CPU2006) vs. I/O-intensive</a:t>
            </a:r>
          </a:p>
          <a:p>
            <a:endParaRPr lang="en-US" altLang="zh-TW" dirty="0" smtClean="0"/>
          </a:p>
          <a:p>
            <a:endParaRPr lang="zh-TW" altLang="en-US" dirty="0"/>
          </a:p>
        </p:txBody>
      </p:sp>
      <p:sp>
        <p:nvSpPr>
          <p:cNvPr id="5" name="投影片編號版面配置區 4"/>
          <p:cNvSpPr>
            <a:spLocks noGrp="1"/>
          </p:cNvSpPr>
          <p:nvPr>
            <p:ph type="sldNum" sz="quarter" idx="11"/>
          </p:nvPr>
        </p:nvSpPr>
        <p:spPr/>
        <p:txBody>
          <a:bodyPr/>
          <a:lstStyle/>
          <a:p>
            <a:fld id="{7AAE24B3-22E3-4AA7-8B55-0A68B3597D77}" type="slidenum">
              <a:rPr lang="zh-TW" altLang="en-US" smtClean="0"/>
              <a:pPr/>
              <a:t>23</a:t>
            </a:fld>
            <a:endParaRPr lang="zh-TW" altLang="zh-TW"/>
          </a:p>
        </p:txBody>
      </p:sp>
    </p:spTree>
    <p:extLst>
      <p:ext uri="{BB962C8B-B14F-4D97-AF65-F5344CB8AC3E}">
        <p14:creationId xmlns:p14="http://schemas.microsoft.com/office/powerpoint/2010/main" val="343968242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Requirements of VMM</a:t>
            </a:r>
            <a:endParaRPr lang="zh-TW" altLang="en-US" dirty="0"/>
          </a:p>
        </p:txBody>
      </p:sp>
      <p:sp>
        <p:nvSpPr>
          <p:cNvPr id="3" name="內容版面配置區 2"/>
          <p:cNvSpPr>
            <a:spLocks noGrp="1"/>
          </p:cNvSpPr>
          <p:nvPr>
            <p:ph idx="1"/>
          </p:nvPr>
        </p:nvSpPr>
        <p:spPr/>
        <p:txBody>
          <a:bodyPr/>
          <a:lstStyle/>
          <a:p>
            <a:r>
              <a:rPr lang="en-US" altLang="zh-TW" dirty="0" smtClean="0"/>
              <a:t>Present a software interface to guest software</a:t>
            </a:r>
          </a:p>
          <a:p>
            <a:r>
              <a:rPr lang="en-US" altLang="zh-TW" dirty="0" smtClean="0"/>
              <a:t>Isolate the state of guests from each other</a:t>
            </a:r>
          </a:p>
          <a:p>
            <a:r>
              <a:rPr lang="en-US" altLang="zh-TW" dirty="0" smtClean="0"/>
              <a:t>Protect itself from guest software</a:t>
            </a:r>
          </a:p>
          <a:p>
            <a:r>
              <a:rPr lang="en-US" altLang="zh-TW" dirty="0" smtClean="0"/>
              <a:t>Must control everything on the computer system, even with guest VM and OS temporarily using them</a:t>
            </a:r>
            <a:endParaRPr lang="zh-TW" altLang="en-US" dirty="0" smtClean="0"/>
          </a:p>
          <a:p>
            <a:r>
              <a:rPr lang="en-US" altLang="zh-TW" dirty="0" smtClean="0"/>
              <a:t>Be at a higher privilege level than guest VMs</a:t>
            </a:r>
          </a:p>
          <a:p>
            <a:pPr lvl="1"/>
            <a:r>
              <a:rPr lang="en-US" altLang="zh-TW" dirty="0" smtClean="0"/>
              <a:t>If a guest OS attempts to access or modify information related to hardware resources via a privileged instruction, it will trap to the VMM; VMM can intercept and support a virtual version of the sensitive information as the guest OS expects</a:t>
            </a:r>
          </a:p>
        </p:txBody>
      </p:sp>
      <p:sp>
        <p:nvSpPr>
          <p:cNvPr id="5" name="投影片編號版面配置區 4"/>
          <p:cNvSpPr>
            <a:spLocks noGrp="1"/>
          </p:cNvSpPr>
          <p:nvPr>
            <p:ph type="sldNum" sz="quarter" idx="11"/>
          </p:nvPr>
        </p:nvSpPr>
        <p:spPr/>
        <p:txBody>
          <a:bodyPr/>
          <a:lstStyle/>
          <a:p>
            <a:fld id="{7AAE24B3-22E3-4AA7-8B55-0A68B3597D77}" type="slidenum">
              <a:rPr lang="zh-TW" altLang="en-US" smtClean="0"/>
              <a:pPr/>
              <a:t>24</a:t>
            </a:fld>
            <a:endParaRPr lang="zh-TW" altLang="zh-TW"/>
          </a:p>
        </p:txBody>
      </p:sp>
    </p:spTree>
    <p:extLst>
      <p:ext uri="{BB962C8B-B14F-4D97-AF65-F5344CB8AC3E}">
        <p14:creationId xmlns:p14="http://schemas.microsoft.com/office/powerpoint/2010/main" val="268916854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標題 6"/>
          <p:cNvSpPr>
            <a:spLocks noGrp="1"/>
          </p:cNvSpPr>
          <p:nvPr>
            <p:ph type="title"/>
          </p:nvPr>
        </p:nvSpPr>
        <p:spPr/>
        <p:txBody>
          <a:bodyPr/>
          <a:lstStyle/>
          <a:p>
            <a:r>
              <a:rPr lang="en-AU" altLang="zh-TW" dirty="0" smtClean="0"/>
              <a:t>Impact of VMs on Virtual Memory</a:t>
            </a:r>
            <a:endParaRPr lang="zh-TW" altLang="en-US" dirty="0"/>
          </a:p>
        </p:txBody>
      </p:sp>
      <p:sp>
        <p:nvSpPr>
          <p:cNvPr id="3" name="內容版面配置區 2"/>
          <p:cNvSpPr>
            <a:spLocks noGrp="1"/>
          </p:cNvSpPr>
          <p:nvPr>
            <p:ph idx="1"/>
          </p:nvPr>
        </p:nvSpPr>
        <p:spPr/>
        <p:txBody>
          <a:bodyPr/>
          <a:lstStyle/>
          <a:p>
            <a:r>
              <a:rPr lang="en-US" altLang="zh-TW" dirty="0" smtClean="0"/>
              <a:t>Virtualization of memory:</a:t>
            </a:r>
          </a:p>
          <a:p>
            <a:pPr marL="0" indent="0">
              <a:buNone/>
            </a:pPr>
            <a:r>
              <a:rPr lang="en-US" altLang="zh-TW" dirty="0"/>
              <a:t> </a:t>
            </a:r>
            <a:r>
              <a:rPr lang="en-US" altLang="zh-TW" dirty="0" smtClean="0"/>
              <a:t>   Each guest OS maintains its own set of page tables</a:t>
            </a:r>
          </a:p>
          <a:p>
            <a:pPr lvl="1"/>
            <a:r>
              <a:rPr lang="en-US" altLang="zh-TW" dirty="0" smtClean="0"/>
              <a:t>VMM adds a level of memory between physical and virtual memory called “real memory”</a:t>
            </a:r>
          </a:p>
          <a:p>
            <a:pPr lvl="1"/>
            <a:r>
              <a:rPr lang="en-US" altLang="zh-TW" dirty="0" smtClean="0"/>
              <a:t>VMM maintains shadow page table that maps guest virtual addresses to physical addresses</a:t>
            </a:r>
          </a:p>
          <a:p>
            <a:pPr lvl="2"/>
            <a:r>
              <a:rPr lang="en-US" altLang="zh-TW" dirty="0" smtClean="0"/>
              <a:t>Requires VMM to detect guest’s changes to its own page table</a:t>
            </a:r>
          </a:p>
          <a:p>
            <a:pPr lvl="2"/>
            <a:r>
              <a:rPr lang="en-US" altLang="zh-TW" dirty="0" smtClean="0"/>
              <a:t>Occurs naturally if accessing the page table pointer is a privileged operation</a:t>
            </a:r>
          </a:p>
          <a:p>
            <a:r>
              <a:rPr lang="en-US" altLang="zh-TW" dirty="0" smtClean="0"/>
              <a:t>Virtualization of I/O</a:t>
            </a:r>
          </a:p>
          <a:p>
            <a:endParaRPr lang="zh-TW" altLang="en-US" dirty="0"/>
          </a:p>
        </p:txBody>
      </p:sp>
      <p:sp>
        <p:nvSpPr>
          <p:cNvPr id="2" name="投影片編號版面配置區 1"/>
          <p:cNvSpPr>
            <a:spLocks noGrp="1"/>
          </p:cNvSpPr>
          <p:nvPr>
            <p:ph type="sldNum" sz="quarter" idx="11"/>
          </p:nvPr>
        </p:nvSpPr>
        <p:spPr/>
        <p:txBody>
          <a:bodyPr/>
          <a:lstStyle/>
          <a:p>
            <a:fld id="{7AAE24B3-22E3-4AA7-8B55-0A68B3597D77}" type="slidenum">
              <a:rPr lang="zh-TW" altLang="en-US" smtClean="0"/>
              <a:pPr/>
              <a:t>25</a:t>
            </a:fld>
            <a:endParaRPr lang="zh-TW" altLang="zh-TW"/>
          </a:p>
        </p:txBody>
      </p:sp>
    </p:spTree>
    <p:extLst>
      <p:ext uri="{BB962C8B-B14F-4D97-AF65-F5344CB8AC3E}">
        <p14:creationId xmlns:p14="http://schemas.microsoft.com/office/powerpoint/2010/main" val="243938407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Summary</a:t>
            </a:r>
            <a:endParaRPr lang="zh-TW" altLang="en-US" dirty="0"/>
          </a:p>
        </p:txBody>
      </p:sp>
      <p:sp>
        <p:nvSpPr>
          <p:cNvPr id="3" name="內容版面配置區 2"/>
          <p:cNvSpPr>
            <a:spLocks noGrp="1"/>
          </p:cNvSpPr>
          <p:nvPr>
            <p:ph idx="1"/>
          </p:nvPr>
        </p:nvSpPr>
        <p:spPr/>
        <p:txBody>
          <a:bodyPr/>
          <a:lstStyle/>
          <a:p>
            <a:r>
              <a:rPr lang="en-US" altLang="zh-TW" dirty="0"/>
              <a:t>Memory technology and </a:t>
            </a:r>
            <a:r>
              <a:rPr lang="en-US" altLang="zh-TW" dirty="0" smtClean="0"/>
              <a:t>optimizations</a:t>
            </a:r>
          </a:p>
          <a:p>
            <a:pPr lvl="1"/>
            <a:r>
              <a:rPr lang="en-US" altLang="zh-TW" dirty="0" smtClean="0"/>
              <a:t>DRAM</a:t>
            </a:r>
            <a:endParaRPr lang="en-US" altLang="zh-TW" dirty="0"/>
          </a:p>
          <a:p>
            <a:r>
              <a:rPr lang="en-US" altLang="zh-TW" dirty="0"/>
              <a:t>Protection: virtual memory and virtual </a:t>
            </a:r>
            <a:r>
              <a:rPr lang="en-US" altLang="zh-TW" dirty="0" smtClean="0"/>
              <a:t>machines</a:t>
            </a:r>
          </a:p>
          <a:p>
            <a:pPr lvl="1"/>
            <a:r>
              <a:rPr lang="en-US" altLang="zh-TW" dirty="0" smtClean="0"/>
              <a:t>Virtual memory</a:t>
            </a:r>
          </a:p>
          <a:p>
            <a:pPr lvl="1"/>
            <a:r>
              <a:rPr lang="en-US" altLang="zh-TW" dirty="0" smtClean="0"/>
              <a:t>Virtual machine </a:t>
            </a:r>
            <a:endParaRPr lang="en-US" altLang="zh-TW" dirty="0"/>
          </a:p>
          <a:p>
            <a:r>
              <a:rPr lang="en-US" altLang="zh-TW" dirty="0" smtClean="0"/>
              <a:t>Have you</a:t>
            </a:r>
          </a:p>
          <a:p>
            <a:pPr lvl="1"/>
            <a:r>
              <a:rPr lang="en-US" altLang="zh-TW" dirty="0" smtClean="0"/>
              <a:t>Understood </a:t>
            </a:r>
            <a:r>
              <a:rPr lang="en-US" altLang="zh-TW" dirty="0"/>
              <a:t>the technology inside the memory chips and </a:t>
            </a:r>
            <a:r>
              <a:rPr lang="en-US" altLang="zh-TW" dirty="0" smtClean="0"/>
              <a:t>other innovative</a:t>
            </a:r>
            <a:r>
              <a:rPr lang="en-US" altLang="zh-TW" dirty="0"/>
              <a:t>, internal organizations</a:t>
            </a:r>
          </a:p>
          <a:p>
            <a:pPr lvl="1"/>
            <a:r>
              <a:rPr lang="en-US" altLang="zh-TW" dirty="0" smtClean="0"/>
              <a:t>Understood </a:t>
            </a:r>
            <a:r>
              <a:rPr lang="en-US" altLang="zh-TW" dirty="0"/>
              <a:t>how virtual memory and virtual machines provide protections to a computer system</a:t>
            </a:r>
          </a:p>
          <a:p>
            <a:pPr lvl="1"/>
            <a:endParaRPr lang="en-US" altLang="zh-TW" dirty="0"/>
          </a:p>
          <a:p>
            <a:endParaRPr lang="zh-TW" altLang="en-US" dirty="0"/>
          </a:p>
        </p:txBody>
      </p:sp>
      <p:sp>
        <p:nvSpPr>
          <p:cNvPr id="5" name="投影片編號版面配置區 4"/>
          <p:cNvSpPr>
            <a:spLocks noGrp="1"/>
          </p:cNvSpPr>
          <p:nvPr>
            <p:ph type="sldNum" sz="quarter" idx="11"/>
          </p:nvPr>
        </p:nvSpPr>
        <p:spPr/>
        <p:txBody>
          <a:bodyPr/>
          <a:lstStyle/>
          <a:p>
            <a:fld id="{7AAE24B3-22E3-4AA7-8B55-0A68B3597D77}" type="slidenum">
              <a:rPr lang="zh-TW" altLang="en-US" smtClean="0"/>
              <a:pPr/>
              <a:t>26</a:t>
            </a:fld>
            <a:endParaRPr lang="zh-TW" altLang="zh-TW"/>
          </a:p>
        </p:txBody>
      </p:sp>
    </p:spTree>
    <p:extLst>
      <p:ext uri="{BB962C8B-B14F-4D97-AF65-F5344CB8AC3E}">
        <p14:creationId xmlns:p14="http://schemas.microsoft.com/office/powerpoint/2010/main" val="25975085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mtClean="0"/>
              <a:t>Memory Background</a:t>
            </a:r>
            <a:endParaRPr lang="zh-TW" altLang="en-US" dirty="0"/>
          </a:p>
        </p:txBody>
      </p:sp>
      <p:sp>
        <p:nvSpPr>
          <p:cNvPr id="3" name="內容版面配置區 2"/>
          <p:cNvSpPr>
            <a:spLocks noGrp="1"/>
          </p:cNvSpPr>
          <p:nvPr>
            <p:ph idx="1"/>
          </p:nvPr>
        </p:nvSpPr>
        <p:spPr/>
        <p:txBody>
          <a:bodyPr/>
          <a:lstStyle/>
          <a:p>
            <a:r>
              <a:rPr lang="en-US" altLang="zh-TW" dirty="0" smtClean="0"/>
              <a:t>Past memory designs focused on organizing multiple DRAM chips, e.g., multiple banks. Recent innovations are more inside DRAM chips</a:t>
            </a:r>
          </a:p>
          <a:p>
            <a:r>
              <a:rPr lang="en-US" altLang="zh-TW" dirty="0" smtClean="0"/>
              <a:t>Performance metrics: </a:t>
            </a:r>
          </a:p>
          <a:p>
            <a:pPr lvl="1"/>
            <a:r>
              <a:rPr lang="en-US" altLang="zh-TW" i="1" dirty="0" smtClean="0"/>
              <a:t>Latency</a:t>
            </a:r>
            <a:r>
              <a:rPr lang="en-US" altLang="zh-TW" dirty="0" smtClean="0"/>
              <a:t>: affect cache miss penalty</a:t>
            </a:r>
          </a:p>
          <a:p>
            <a:pPr lvl="2"/>
            <a:r>
              <a:rPr lang="en-US" altLang="zh-TW" i="1" dirty="0" smtClean="0"/>
              <a:t>Access time</a:t>
            </a:r>
            <a:r>
              <a:rPr lang="en-US" altLang="zh-TW" dirty="0" smtClean="0"/>
              <a:t>: time between request and word arrival</a:t>
            </a:r>
          </a:p>
          <a:p>
            <a:pPr lvl="2"/>
            <a:r>
              <a:rPr lang="en-US" altLang="zh-TW" i="1" dirty="0" smtClean="0"/>
              <a:t>Cycle time</a:t>
            </a:r>
            <a:r>
              <a:rPr lang="en-US" altLang="zh-TW" dirty="0" smtClean="0"/>
              <a:t>: minimum time between unrelated requests</a:t>
            </a:r>
          </a:p>
          <a:p>
            <a:pPr lvl="1"/>
            <a:r>
              <a:rPr lang="en-US" altLang="zh-TW" i="1" dirty="0" smtClean="0"/>
              <a:t>Bandwidth</a:t>
            </a:r>
            <a:r>
              <a:rPr lang="en-US" altLang="zh-TW" dirty="0" smtClean="0"/>
              <a:t>: I/O and large block miss penalty (L2)</a:t>
            </a:r>
          </a:p>
          <a:p>
            <a:r>
              <a:rPr lang="en-US" altLang="zh-TW" dirty="0" smtClean="0"/>
              <a:t>Main memory uses DRAM, cache uses SRAM</a:t>
            </a:r>
          </a:p>
          <a:p>
            <a:r>
              <a:rPr lang="en-US" altLang="zh-TW" dirty="0" smtClean="0"/>
              <a:t>Size: DRAM/SRAM @ 4-8, </a:t>
            </a:r>
            <a:br>
              <a:rPr lang="en-US" altLang="zh-TW" dirty="0" smtClean="0"/>
            </a:br>
            <a:r>
              <a:rPr lang="en-US" altLang="zh-TW" dirty="0" smtClean="0"/>
              <a:t>Cost/cycle time: SRAM/DRAM @ 8-16</a:t>
            </a:r>
          </a:p>
          <a:p>
            <a:endParaRPr lang="zh-TW" altLang="en-US" dirty="0"/>
          </a:p>
        </p:txBody>
      </p:sp>
      <p:sp>
        <p:nvSpPr>
          <p:cNvPr id="5" name="投影片編號版面配置區 4"/>
          <p:cNvSpPr>
            <a:spLocks noGrp="1"/>
          </p:cNvSpPr>
          <p:nvPr>
            <p:ph type="sldNum" sz="quarter" idx="11"/>
          </p:nvPr>
        </p:nvSpPr>
        <p:spPr/>
        <p:txBody>
          <a:bodyPr/>
          <a:lstStyle/>
          <a:p>
            <a:fld id="{7AAE24B3-22E3-4AA7-8B55-0A68B3597D77}" type="slidenum">
              <a:rPr lang="zh-TW" altLang="en-US" smtClean="0"/>
              <a:pPr/>
              <a:t>2</a:t>
            </a:fld>
            <a:endParaRPr lang="zh-TW" altLang="zh-TW"/>
          </a:p>
        </p:txBody>
      </p:sp>
    </p:spTree>
    <p:extLst>
      <p:ext uri="{BB962C8B-B14F-4D97-AF65-F5344CB8AC3E}">
        <p14:creationId xmlns:p14="http://schemas.microsoft.com/office/powerpoint/2010/main" val="2700913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Memory Background</a:t>
            </a:r>
            <a:endParaRPr lang="zh-TW" altLang="en-US" dirty="0"/>
          </a:p>
        </p:txBody>
      </p:sp>
      <p:sp>
        <p:nvSpPr>
          <p:cNvPr id="3" name="內容版面配置區 2"/>
          <p:cNvSpPr>
            <a:spLocks noGrp="1"/>
          </p:cNvSpPr>
          <p:nvPr>
            <p:ph idx="1"/>
          </p:nvPr>
        </p:nvSpPr>
        <p:spPr/>
        <p:txBody>
          <a:bodyPr/>
          <a:lstStyle/>
          <a:p>
            <a:r>
              <a:rPr lang="en-US" altLang="zh-TW" dirty="0" smtClean="0"/>
              <a:t>SRAM:</a:t>
            </a:r>
          </a:p>
          <a:p>
            <a:pPr lvl="1"/>
            <a:r>
              <a:rPr lang="en-US" altLang="zh-TW" dirty="0" smtClean="0"/>
              <a:t>Typically 6 transistors/bit</a:t>
            </a:r>
            <a:r>
              <a:rPr lang="en-US" altLang="zh-TW" dirty="0"/>
              <a:t> </a:t>
            </a:r>
            <a:r>
              <a:rPr lang="en-US" altLang="zh-TW" dirty="0" smtClean="0">
                <a:sym typeface="Wingdings" panose="05000000000000000000" pitchFamily="2" charset="2"/>
              </a:rPr>
              <a:t> n</a:t>
            </a:r>
            <a:r>
              <a:rPr lang="en-US" altLang="zh-TW" dirty="0" smtClean="0"/>
              <a:t>o </a:t>
            </a:r>
            <a:r>
              <a:rPr lang="en-US" altLang="zh-TW" dirty="0"/>
              <a:t>refresh </a:t>
            </a:r>
            <a:r>
              <a:rPr lang="en-US" altLang="zh-TW" dirty="0">
                <a:sym typeface="Wingdings" panose="05000000000000000000" pitchFamily="2" charset="2"/>
              </a:rPr>
              <a:t> access time close to cycle </a:t>
            </a:r>
            <a:r>
              <a:rPr lang="en-US" altLang="zh-TW" dirty="0" smtClean="0">
                <a:sym typeface="Wingdings" panose="05000000000000000000" pitchFamily="2" charset="2"/>
              </a:rPr>
              <a:t>time, but </a:t>
            </a:r>
            <a:r>
              <a:rPr lang="en-US" altLang="zh-TW" dirty="0" smtClean="0"/>
              <a:t>area is 10X</a:t>
            </a:r>
          </a:p>
          <a:p>
            <a:pPr lvl="1"/>
            <a:r>
              <a:rPr lang="en-US" altLang="zh-TW" dirty="0" smtClean="0"/>
              <a:t>Requires low power to retain bit</a:t>
            </a:r>
          </a:p>
          <a:p>
            <a:pPr lvl="1"/>
            <a:r>
              <a:rPr lang="en-US" altLang="zh-TW" dirty="0" smtClean="0"/>
              <a:t>Address not divided: full address</a:t>
            </a:r>
            <a:endParaRPr lang="en-US" altLang="zh-TW" dirty="0"/>
          </a:p>
          <a:p>
            <a:r>
              <a:rPr lang="en-US" altLang="zh-TW" dirty="0"/>
              <a:t>DRAM:</a:t>
            </a:r>
          </a:p>
          <a:p>
            <a:pPr lvl="1"/>
            <a:r>
              <a:rPr lang="en-US" altLang="zh-TW" dirty="0"/>
              <a:t>One </a:t>
            </a:r>
            <a:r>
              <a:rPr lang="en-US" altLang="zh-TW" dirty="0" smtClean="0"/>
              <a:t>transistor/bit </a:t>
            </a:r>
            <a:r>
              <a:rPr lang="en-US" altLang="zh-TW" dirty="0" smtClean="0">
                <a:sym typeface="Wingdings" panose="05000000000000000000" pitchFamily="2" charset="2"/>
              </a:rPr>
              <a:t> destructive read</a:t>
            </a:r>
            <a:endParaRPr lang="en-US" altLang="zh-TW" dirty="0"/>
          </a:p>
          <a:p>
            <a:pPr lvl="1"/>
            <a:r>
              <a:rPr lang="en-US" altLang="zh-TW" dirty="0" smtClean="0"/>
              <a:t>Must be rewritten after read and periodically refreshed</a:t>
            </a:r>
          </a:p>
          <a:p>
            <a:pPr lvl="2"/>
            <a:r>
              <a:rPr lang="en-US" altLang="zh-TW" dirty="0" smtClean="0"/>
              <a:t>Every ~ 8 </a:t>
            </a:r>
            <a:r>
              <a:rPr lang="en-US" altLang="zh-TW" dirty="0" err="1" smtClean="0"/>
              <a:t>ms</a:t>
            </a:r>
            <a:r>
              <a:rPr lang="en-US" altLang="zh-TW" dirty="0" smtClean="0"/>
              <a:t> and each row can be refreshed simultaneously</a:t>
            </a:r>
          </a:p>
          <a:p>
            <a:pPr lvl="1"/>
            <a:r>
              <a:rPr lang="en-US" altLang="zh-TW" dirty="0" smtClean="0"/>
              <a:t>Addresses </a:t>
            </a:r>
            <a:r>
              <a:rPr lang="en-US" altLang="zh-TW" dirty="0"/>
              <a:t>divided into 2 halves (memory as a 2D matrix):</a:t>
            </a:r>
          </a:p>
          <a:p>
            <a:pPr lvl="2"/>
            <a:r>
              <a:rPr lang="en-US" altLang="zh-TW" dirty="0"/>
              <a:t>Upper half of address: </a:t>
            </a:r>
            <a:r>
              <a:rPr lang="en-US" altLang="zh-TW" i="1" dirty="0" smtClean="0"/>
              <a:t>row </a:t>
            </a:r>
            <a:r>
              <a:rPr lang="en-US" altLang="zh-TW" i="1" dirty="0"/>
              <a:t>access strobe </a:t>
            </a:r>
            <a:r>
              <a:rPr lang="en-US" altLang="zh-TW" dirty="0"/>
              <a:t>(RAS)</a:t>
            </a:r>
          </a:p>
          <a:p>
            <a:pPr lvl="2"/>
            <a:r>
              <a:rPr lang="en-US" altLang="zh-TW" dirty="0"/>
              <a:t>Lower half of address: </a:t>
            </a:r>
            <a:r>
              <a:rPr lang="en-US" altLang="zh-TW" i="1" dirty="0" smtClean="0"/>
              <a:t>column </a:t>
            </a:r>
            <a:r>
              <a:rPr lang="en-US" altLang="zh-TW" i="1" dirty="0"/>
              <a:t>access strobe </a:t>
            </a:r>
            <a:r>
              <a:rPr lang="en-US" altLang="zh-TW" dirty="0"/>
              <a:t>(CAS</a:t>
            </a:r>
            <a:r>
              <a:rPr lang="en-US" altLang="zh-TW" dirty="0" smtClean="0"/>
              <a:t>)</a:t>
            </a:r>
            <a:endParaRPr lang="en-US" altLang="zh-TW" dirty="0"/>
          </a:p>
        </p:txBody>
      </p:sp>
      <p:sp>
        <p:nvSpPr>
          <p:cNvPr id="5" name="投影片編號版面配置區 4"/>
          <p:cNvSpPr>
            <a:spLocks noGrp="1"/>
          </p:cNvSpPr>
          <p:nvPr>
            <p:ph type="sldNum" sz="quarter" idx="11"/>
          </p:nvPr>
        </p:nvSpPr>
        <p:spPr/>
        <p:txBody>
          <a:bodyPr/>
          <a:lstStyle/>
          <a:p>
            <a:fld id="{7AAE24B3-22E3-4AA7-8B55-0A68B3597D77}" type="slidenum">
              <a:rPr lang="zh-TW" altLang="en-US" smtClean="0"/>
              <a:pPr/>
              <a:t>3</a:t>
            </a:fld>
            <a:endParaRPr lang="zh-TW" altLang="zh-TW"/>
          </a:p>
        </p:txBody>
      </p:sp>
    </p:spTree>
    <p:extLst>
      <p:ext uri="{BB962C8B-B14F-4D97-AF65-F5344CB8AC3E}">
        <p14:creationId xmlns:p14="http://schemas.microsoft.com/office/powerpoint/2010/main" val="116990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9" end="9"/>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DRAM Cell and DRAM Access</a:t>
            </a:r>
            <a:endParaRPr lang="zh-TW" altLang="en-US" dirty="0"/>
          </a:p>
        </p:txBody>
      </p:sp>
      <p:sp>
        <p:nvSpPr>
          <p:cNvPr id="3" name="文字方塊 2"/>
          <p:cNvSpPr txBox="1"/>
          <p:nvPr/>
        </p:nvSpPr>
        <p:spPr>
          <a:xfrm>
            <a:off x="3691996" y="1355284"/>
            <a:ext cx="5272492" cy="1569660"/>
          </a:xfrm>
          <a:prstGeom prst="rect">
            <a:avLst/>
          </a:prstGeom>
          <a:noFill/>
        </p:spPr>
        <p:txBody>
          <a:bodyPr wrap="square" rtlCol="0">
            <a:spAutoFit/>
          </a:bodyPr>
          <a:lstStyle/>
          <a:p>
            <a:r>
              <a:rPr lang="en-US" altLang="zh-TW" dirty="0" smtClean="0">
                <a:solidFill>
                  <a:srgbClr val="0000FF"/>
                </a:solidFill>
                <a:latin typeface="+mn-lt"/>
              </a:rPr>
              <a:t>Destructive read </a:t>
            </a:r>
            <a:r>
              <a:rPr lang="en-US" altLang="zh-TW" dirty="0" smtClean="0">
                <a:solidFill>
                  <a:srgbClr val="0000FF"/>
                </a:solidFill>
                <a:latin typeface="+mn-lt"/>
                <a:sym typeface="Wingdings" panose="05000000000000000000" pitchFamily="2" charset="2"/>
              </a:rPr>
              <a:t> </a:t>
            </a:r>
            <a:r>
              <a:rPr lang="en-US" altLang="zh-TW" dirty="0">
                <a:solidFill>
                  <a:srgbClr val="0000FF"/>
                </a:solidFill>
                <a:latin typeface="+mn-lt"/>
              </a:rPr>
              <a:t>rewritten after </a:t>
            </a:r>
            <a:r>
              <a:rPr lang="en-US" altLang="zh-TW" dirty="0" smtClean="0">
                <a:solidFill>
                  <a:srgbClr val="0000FF"/>
                </a:solidFill>
                <a:latin typeface="+mn-lt"/>
              </a:rPr>
              <a:t>read </a:t>
            </a:r>
            <a:r>
              <a:rPr lang="en-US" altLang="zh-TW" dirty="0" smtClean="0">
                <a:solidFill>
                  <a:srgbClr val="0000FF"/>
                </a:solidFill>
                <a:latin typeface="+mn-lt"/>
                <a:sym typeface="Wingdings" panose="05000000000000000000" pitchFamily="2" charset="2"/>
              </a:rPr>
              <a:t> cycle time longer than access time</a:t>
            </a:r>
          </a:p>
          <a:p>
            <a:endParaRPr lang="en-US" altLang="zh-TW" dirty="0" smtClean="0">
              <a:solidFill>
                <a:srgbClr val="0000FF"/>
              </a:solidFill>
              <a:latin typeface="+mn-lt"/>
              <a:sym typeface="Wingdings" panose="05000000000000000000" pitchFamily="2" charset="2"/>
            </a:endParaRPr>
          </a:p>
          <a:p>
            <a:r>
              <a:rPr lang="en-US" altLang="zh-TW" dirty="0" smtClean="0">
                <a:solidFill>
                  <a:srgbClr val="339933"/>
                </a:solidFill>
                <a:latin typeface="+mn-lt"/>
                <a:sym typeface="Wingdings" panose="05000000000000000000" pitchFamily="2" charset="2"/>
              </a:rPr>
              <a:t>Leaky charges  refresh periodically</a:t>
            </a:r>
            <a:r>
              <a:rPr lang="en-US" altLang="zh-TW" dirty="0" smtClean="0">
                <a:solidFill>
                  <a:srgbClr val="339933"/>
                </a:solidFill>
                <a:latin typeface="+mn-lt"/>
              </a:rPr>
              <a:t> </a:t>
            </a:r>
            <a:endParaRPr lang="zh-TW" altLang="en-US" dirty="0">
              <a:solidFill>
                <a:srgbClr val="339933"/>
              </a:solidFill>
              <a:latin typeface="+mn-lt"/>
            </a:endParaRPr>
          </a:p>
        </p:txBody>
      </p:sp>
      <p:sp>
        <p:nvSpPr>
          <p:cNvPr id="28" name="投影片編號版面配置區 27"/>
          <p:cNvSpPr>
            <a:spLocks noGrp="1"/>
          </p:cNvSpPr>
          <p:nvPr>
            <p:ph type="sldNum" sz="quarter" idx="11"/>
          </p:nvPr>
        </p:nvSpPr>
        <p:spPr/>
        <p:txBody>
          <a:bodyPr/>
          <a:lstStyle/>
          <a:p>
            <a:fld id="{085E38AC-DA67-415E-BA61-C1BB89328BA4}" type="slidenum">
              <a:rPr lang="zh-TW" altLang="en-US" smtClean="0"/>
              <a:pPr/>
              <a:t>4</a:t>
            </a:fld>
            <a:endParaRPr lang="zh-TW" altLang="zh-TW"/>
          </a:p>
        </p:txBody>
      </p:sp>
      <p:pic>
        <p:nvPicPr>
          <p:cNvPr id="577" name="Picture 6" descr="f02-12-978012383872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13827" y="3356992"/>
            <a:ext cx="7620000" cy="2647950"/>
          </a:xfrm>
          <a:prstGeom prst="rect">
            <a:avLst/>
          </a:prstGeom>
          <a:noFill/>
          <a:extLst>
            <a:ext uri="{909E8E84-426E-40DD-AFC4-6F175D3DCCD1}">
              <a14:hiddenFill xmlns:a14="http://schemas.microsoft.com/office/drawing/2010/main">
                <a:solidFill>
                  <a:srgbClr val="FFFFFF"/>
                </a:solidFill>
              </a14:hiddenFill>
            </a:ext>
          </a:extLst>
        </p:spPr>
      </p:pic>
      <p:grpSp>
        <p:nvGrpSpPr>
          <p:cNvPr id="4" name="群組 3"/>
          <p:cNvGrpSpPr/>
          <p:nvPr/>
        </p:nvGrpSpPr>
        <p:grpSpPr>
          <a:xfrm>
            <a:off x="216695" y="1052736"/>
            <a:ext cx="3563218" cy="2394668"/>
            <a:chOff x="216694" y="1149707"/>
            <a:chExt cx="3673325" cy="2939366"/>
          </a:xfrm>
        </p:grpSpPr>
        <p:sp>
          <p:nvSpPr>
            <p:cNvPr id="5" name="Line 5"/>
            <p:cNvSpPr>
              <a:spLocks noChangeShapeType="1"/>
            </p:cNvSpPr>
            <p:nvPr/>
          </p:nvSpPr>
          <p:spPr bwMode="auto">
            <a:xfrm>
              <a:off x="1137518" y="1149707"/>
              <a:ext cx="0" cy="2362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latin typeface="+mn-lt"/>
              </a:endParaRPr>
            </a:p>
          </p:txBody>
        </p:sp>
        <p:sp>
          <p:nvSpPr>
            <p:cNvPr id="6" name="Line 6"/>
            <p:cNvSpPr>
              <a:spLocks noChangeShapeType="1"/>
            </p:cNvSpPr>
            <p:nvPr/>
          </p:nvSpPr>
          <p:spPr bwMode="auto">
            <a:xfrm>
              <a:off x="451718" y="1835507"/>
              <a:ext cx="3124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latin typeface="+mn-lt"/>
              </a:endParaRPr>
            </a:p>
          </p:txBody>
        </p:sp>
        <p:sp>
          <p:nvSpPr>
            <p:cNvPr id="7" name="Line 7"/>
            <p:cNvSpPr>
              <a:spLocks noChangeShapeType="1"/>
            </p:cNvSpPr>
            <p:nvPr/>
          </p:nvSpPr>
          <p:spPr bwMode="auto">
            <a:xfrm>
              <a:off x="1137518" y="2445107"/>
              <a:ext cx="304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latin typeface="+mn-lt"/>
              </a:endParaRPr>
            </a:p>
          </p:txBody>
        </p:sp>
        <p:sp>
          <p:nvSpPr>
            <p:cNvPr id="8" name="Line 8"/>
            <p:cNvSpPr>
              <a:spLocks noChangeShapeType="1"/>
            </p:cNvSpPr>
            <p:nvPr/>
          </p:nvSpPr>
          <p:spPr bwMode="auto">
            <a:xfrm>
              <a:off x="1442318" y="2216507"/>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latin typeface="+mn-lt"/>
              </a:endParaRPr>
            </a:p>
          </p:txBody>
        </p:sp>
        <p:sp>
          <p:nvSpPr>
            <p:cNvPr id="9" name="Line 9"/>
            <p:cNvSpPr>
              <a:spLocks noChangeShapeType="1"/>
            </p:cNvSpPr>
            <p:nvPr/>
          </p:nvSpPr>
          <p:spPr bwMode="auto">
            <a:xfrm>
              <a:off x="1442318" y="2216507"/>
              <a:ext cx="457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latin typeface="+mn-lt"/>
              </a:endParaRPr>
            </a:p>
          </p:txBody>
        </p:sp>
        <p:sp>
          <p:nvSpPr>
            <p:cNvPr id="10" name="Line 10"/>
            <p:cNvSpPr>
              <a:spLocks noChangeShapeType="1"/>
            </p:cNvSpPr>
            <p:nvPr/>
          </p:nvSpPr>
          <p:spPr bwMode="auto">
            <a:xfrm>
              <a:off x="1899518" y="2216507"/>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latin typeface="+mn-lt"/>
              </a:endParaRPr>
            </a:p>
          </p:txBody>
        </p:sp>
        <p:sp>
          <p:nvSpPr>
            <p:cNvPr id="11" name="Line 11"/>
            <p:cNvSpPr>
              <a:spLocks noChangeShapeType="1"/>
            </p:cNvSpPr>
            <p:nvPr/>
          </p:nvSpPr>
          <p:spPr bwMode="auto">
            <a:xfrm>
              <a:off x="1899518" y="2445107"/>
              <a:ext cx="228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latin typeface="+mn-lt"/>
              </a:endParaRPr>
            </a:p>
          </p:txBody>
        </p:sp>
        <p:sp>
          <p:nvSpPr>
            <p:cNvPr id="12" name="Line 12"/>
            <p:cNvSpPr>
              <a:spLocks noChangeShapeType="1"/>
            </p:cNvSpPr>
            <p:nvPr/>
          </p:nvSpPr>
          <p:spPr bwMode="auto">
            <a:xfrm>
              <a:off x="2128118" y="2445107"/>
              <a:ext cx="0" cy="381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latin typeface="+mn-lt"/>
              </a:endParaRPr>
            </a:p>
          </p:txBody>
        </p:sp>
        <p:sp>
          <p:nvSpPr>
            <p:cNvPr id="13" name="Line 13"/>
            <p:cNvSpPr>
              <a:spLocks noChangeShapeType="1"/>
            </p:cNvSpPr>
            <p:nvPr/>
          </p:nvSpPr>
          <p:spPr bwMode="auto">
            <a:xfrm>
              <a:off x="1975718" y="2826107"/>
              <a:ext cx="304800"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latin typeface="+mn-lt"/>
              </a:endParaRPr>
            </a:p>
          </p:txBody>
        </p:sp>
        <p:sp>
          <p:nvSpPr>
            <p:cNvPr id="14" name="Line 14"/>
            <p:cNvSpPr>
              <a:spLocks noChangeShapeType="1"/>
            </p:cNvSpPr>
            <p:nvPr/>
          </p:nvSpPr>
          <p:spPr bwMode="auto">
            <a:xfrm>
              <a:off x="1975718" y="2902307"/>
              <a:ext cx="304800"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latin typeface="+mn-lt"/>
              </a:endParaRPr>
            </a:p>
          </p:txBody>
        </p:sp>
        <p:sp>
          <p:nvSpPr>
            <p:cNvPr id="15" name="Line 15"/>
            <p:cNvSpPr>
              <a:spLocks noChangeShapeType="1"/>
            </p:cNvSpPr>
            <p:nvPr/>
          </p:nvSpPr>
          <p:spPr bwMode="auto">
            <a:xfrm>
              <a:off x="2128118" y="2902307"/>
              <a:ext cx="0" cy="381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latin typeface="+mn-lt"/>
              </a:endParaRPr>
            </a:p>
          </p:txBody>
        </p:sp>
        <p:sp>
          <p:nvSpPr>
            <p:cNvPr id="16" name="Line 17"/>
            <p:cNvSpPr>
              <a:spLocks noChangeShapeType="1"/>
            </p:cNvSpPr>
            <p:nvPr/>
          </p:nvSpPr>
          <p:spPr bwMode="auto">
            <a:xfrm>
              <a:off x="1442318" y="2140307"/>
              <a:ext cx="457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latin typeface="+mn-lt"/>
              </a:endParaRPr>
            </a:p>
          </p:txBody>
        </p:sp>
        <p:sp>
          <p:nvSpPr>
            <p:cNvPr id="17" name="Line 18"/>
            <p:cNvSpPr>
              <a:spLocks noChangeShapeType="1"/>
            </p:cNvSpPr>
            <p:nvPr/>
          </p:nvSpPr>
          <p:spPr bwMode="auto">
            <a:xfrm>
              <a:off x="1670918" y="1835507"/>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latin typeface="+mn-lt"/>
              </a:endParaRPr>
            </a:p>
          </p:txBody>
        </p:sp>
        <p:sp>
          <p:nvSpPr>
            <p:cNvPr id="18" name="Line 19"/>
            <p:cNvSpPr>
              <a:spLocks noChangeShapeType="1"/>
            </p:cNvSpPr>
            <p:nvPr/>
          </p:nvSpPr>
          <p:spPr bwMode="auto">
            <a:xfrm>
              <a:off x="1899518" y="3283307"/>
              <a:ext cx="381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latin typeface="+mn-lt"/>
              </a:endParaRPr>
            </a:p>
          </p:txBody>
        </p:sp>
        <p:sp>
          <p:nvSpPr>
            <p:cNvPr id="19" name="Line 20"/>
            <p:cNvSpPr>
              <a:spLocks noChangeShapeType="1"/>
            </p:cNvSpPr>
            <p:nvPr/>
          </p:nvSpPr>
          <p:spPr bwMode="auto">
            <a:xfrm>
              <a:off x="1975718" y="3359507"/>
              <a:ext cx="304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latin typeface="+mn-lt"/>
              </a:endParaRPr>
            </a:p>
          </p:txBody>
        </p:sp>
        <p:sp>
          <p:nvSpPr>
            <p:cNvPr id="20" name="Line 21"/>
            <p:cNvSpPr>
              <a:spLocks noChangeShapeType="1"/>
            </p:cNvSpPr>
            <p:nvPr/>
          </p:nvSpPr>
          <p:spPr bwMode="auto">
            <a:xfrm>
              <a:off x="1899518" y="3283307"/>
              <a:ext cx="457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latin typeface="+mn-lt"/>
              </a:endParaRPr>
            </a:p>
          </p:txBody>
        </p:sp>
        <p:sp>
          <p:nvSpPr>
            <p:cNvPr id="21" name="Line 22"/>
            <p:cNvSpPr>
              <a:spLocks noChangeShapeType="1"/>
            </p:cNvSpPr>
            <p:nvPr/>
          </p:nvSpPr>
          <p:spPr bwMode="auto">
            <a:xfrm>
              <a:off x="2051918" y="3435707"/>
              <a:ext cx="15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latin typeface="+mn-lt"/>
              </a:endParaRPr>
            </a:p>
          </p:txBody>
        </p:sp>
        <p:sp>
          <p:nvSpPr>
            <p:cNvPr id="22" name="Oval 23"/>
            <p:cNvSpPr>
              <a:spLocks noChangeArrowheads="1"/>
            </p:cNvSpPr>
            <p:nvPr/>
          </p:nvSpPr>
          <p:spPr bwMode="auto">
            <a:xfrm>
              <a:off x="1632818" y="1806932"/>
              <a:ext cx="76200" cy="76200"/>
            </a:xfrm>
            <a:prstGeom prst="ellipse">
              <a:avLst/>
            </a:prstGeom>
            <a:solidFill>
              <a:schemeClr val="tx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latin typeface="+mn-lt"/>
              </a:endParaRPr>
            </a:p>
          </p:txBody>
        </p:sp>
        <p:sp>
          <p:nvSpPr>
            <p:cNvPr id="23" name="Oval 24"/>
            <p:cNvSpPr>
              <a:spLocks noChangeArrowheads="1"/>
            </p:cNvSpPr>
            <p:nvPr/>
          </p:nvSpPr>
          <p:spPr bwMode="auto">
            <a:xfrm>
              <a:off x="1108943" y="2407007"/>
              <a:ext cx="76200" cy="76200"/>
            </a:xfrm>
            <a:prstGeom prst="ellipse">
              <a:avLst/>
            </a:prstGeom>
            <a:solidFill>
              <a:schemeClr val="tx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latin typeface="+mn-lt"/>
              </a:endParaRPr>
            </a:p>
          </p:txBody>
        </p:sp>
        <p:sp>
          <p:nvSpPr>
            <p:cNvPr id="24" name="Text Box 25"/>
            <p:cNvSpPr txBox="1">
              <a:spLocks noChangeArrowheads="1"/>
            </p:cNvSpPr>
            <p:nvPr/>
          </p:nvSpPr>
          <p:spPr bwMode="auto">
            <a:xfrm>
              <a:off x="1475656" y="1444714"/>
              <a:ext cx="2414363" cy="4533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1800" dirty="0">
                  <a:latin typeface="+mn-lt"/>
                </a:rPr>
                <a:t>Word Line (Control)</a:t>
              </a:r>
            </a:p>
          </p:txBody>
        </p:sp>
        <p:sp>
          <p:nvSpPr>
            <p:cNvPr id="25" name="Text Box 26"/>
            <p:cNvSpPr txBox="1">
              <a:spLocks noChangeArrowheads="1"/>
            </p:cNvSpPr>
            <p:nvPr/>
          </p:nvSpPr>
          <p:spPr bwMode="auto">
            <a:xfrm>
              <a:off x="2376934" y="2491219"/>
              <a:ext cx="1198984" cy="7933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1800" dirty="0">
                  <a:latin typeface="+mn-lt"/>
                </a:rPr>
                <a:t>Storage </a:t>
              </a:r>
              <a:r>
                <a:rPr lang="en-US" sz="1800" dirty="0" smtClean="0">
                  <a:latin typeface="+mn-lt"/>
                </a:rPr>
                <a:t/>
              </a:r>
              <a:br>
                <a:rPr lang="en-US" sz="1800" dirty="0" smtClean="0">
                  <a:latin typeface="+mn-lt"/>
                </a:rPr>
              </a:br>
              <a:r>
                <a:rPr lang="en-US" sz="1800" dirty="0" smtClean="0">
                  <a:latin typeface="+mn-lt"/>
                </a:rPr>
                <a:t>Capacitor</a:t>
              </a:r>
              <a:endParaRPr lang="en-US" sz="1800" dirty="0">
                <a:latin typeface="+mn-lt"/>
              </a:endParaRPr>
            </a:p>
          </p:txBody>
        </p:sp>
        <p:sp>
          <p:nvSpPr>
            <p:cNvPr id="26" name="Text Box 27"/>
            <p:cNvSpPr txBox="1">
              <a:spLocks noChangeArrowheads="1"/>
            </p:cNvSpPr>
            <p:nvPr/>
          </p:nvSpPr>
          <p:spPr bwMode="auto">
            <a:xfrm>
              <a:off x="216694" y="2970570"/>
              <a:ext cx="1422474" cy="7933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1800" dirty="0">
                  <a:latin typeface="+mn-lt"/>
                </a:rPr>
                <a:t>Bit Line </a:t>
              </a:r>
              <a:r>
                <a:rPr lang="en-US" sz="1800" dirty="0" smtClean="0">
                  <a:latin typeface="+mn-lt"/>
                </a:rPr>
                <a:t/>
              </a:r>
              <a:br>
                <a:rPr lang="en-US" sz="1800" dirty="0" smtClean="0">
                  <a:latin typeface="+mn-lt"/>
                </a:rPr>
              </a:br>
              <a:r>
                <a:rPr lang="en-US" sz="1800" dirty="0" smtClean="0">
                  <a:latin typeface="+mn-lt"/>
                </a:rPr>
                <a:t>(Data)</a:t>
              </a:r>
              <a:endParaRPr lang="en-US" sz="1800" dirty="0">
                <a:latin typeface="+mn-lt"/>
              </a:endParaRPr>
            </a:p>
          </p:txBody>
        </p:sp>
        <p:sp>
          <p:nvSpPr>
            <p:cNvPr id="27" name="Text Box 28"/>
            <p:cNvSpPr txBox="1">
              <a:spLocks noChangeArrowheads="1"/>
            </p:cNvSpPr>
            <p:nvPr/>
          </p:nvSpPr>
          <p:spPr bwMode="auto">
            <a:xfrm>
              <a:off x="902568" y="3635732"/>
              <a:ext cx="1728885" cy="45334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800" dirty="0">
                  <a:latin typeface="+mn-lt"/>
                </a:rPr>
                <a:t>1T1C DRAM cell</a:t>
              </a:r>
            </a:p>
          </p:txBody>
        </p:sp>
      </p:grpSp>
      <p:sp>
        <p:nvSpPr>
          <p:cNvPr id="29" name="文字方塊 28"/>
          <p:cNvSpPr txBox="1"/>
          <p:nvPr/>
        </p:nvSpPr>
        <p:spPr>
          <a:xfrm>
            <a:off x="1664287" y="5589240"/>
            <a:ext cx="1229824" cy="461665"/>
          </a:xfrm>
          <a:prstGeom prst="rect">
            <a:avLst/>
          </a:prstGeom>
          <a:noFill/>
        </p:spPr>
        <p:txBody>
          <a:bodyPr wrap="none" rtlCol="0">
            <a:spAutoFit/>
          </a:bodyPr>
          <a:lstStyle/>
          <a:p>
            <a:r>
              <a:rPr lang="en-US" altLang="zh-TW" dirty="0" smtClean="0">
                <a:latin typeface="+mn-lt"/>
              </a:rPr>
              <a:t>Fig. 2.12</a:t>
            </a:r>
            <a:endParaRPr lang="zh-TW" altLang="en-US" dirty="0" smtClean="0">
              <a:latin typeface="+mn-lt"/>
            </a:endParaRPr>
          </a:p>
        </p:txBody>
      </p:sp>
    </p:spTree>
    <p:extLst>
      <p:ext uri="{BB962C8B-B14F-4D97-AF65-F5344CB8AC3E}">
        <p14:creationId xmlns:p14="http://schemas.microsoft.com/office/powerpoint/2010/main" val="16522689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標題 7"/>
          <p:cNvSpPr>
            <a:spLocks noGrp="1"/>
          </p:cNvSpPr>
          <p:nvPr>
            <p:ph type="title"/>
          </p:nvPr>
        </p:nvSpPr>
        <p:spPr/>
        <p:txBody>
          <a:bodyPr/>
          <a:lstStyle/>
          <a:p>
            <a:r>
              <a:rPr lang="en-US" altLang="zh-TW" dirty="0" smtClean="0"/>
              <a:t>DRAM Access</a:t>
            </a:r>
            <a:endParaRPr lang="zh-TW" altLang="en-US" dirty="0"/>
          </a:p>
        </p:txBody>
      </p:sp>
      <p:sp>
        <p:nvSpPr>
          <p:cNvPr id="5" name="內容版面配置區 4"/>
          <p:cNvSpPr>
            <a:spLocks noGrp="1"/>
          </p:cNvSpPr>
          <p:nvPr>
            <p:ph idx="1"/>
          </p:nvPr>
        </p:nvSpPr>
        <p:spPr/>
        <p:txBody>
          <a:bodyPr/>
          <a:lstStyle/>
          <a:p>
            <a:r>
              <a:rPr lang="en-US" altLang="zh-TW" dirty="0" smtClean="0"/>
              <a:t>Access to a “closed row”</a:t>
            </a:r>
          </a:p>
          <a:p>
            <a:pPr lvl="1"/>
            <a:r>
              <a:rPr lang="en-US" altLang="zh-TW" dirty="0" smtClean="0"/>
              <a:t>If another row already active, first issue PRECHARGE (close the active row)</a:t>
            </a:r>
          </a:p>
          <a:p>
            <a:pPr lvl="1"/>
            <a:r>
              <a:rPr lang="en-US" altLang="zh-TW" dirty="0" smtClean="0"/>
              <a:t>ACTIVATE to open a new row</a:t>
            </a:r>
          </a:p>
          <a:p>
            <a:pPr lvl="1"/>
            <a:r>
              <a:rPr lang="en-US" altLang="zh-TW" dirty="0" smtClean="0"/>
              <a:t>READ/WRITE to access row buffer</a:t>
            </a:r>
          </a:p>
          <a:p>
            <a:endParaRPr lang="en-US" altLang="zh-TW" dirty="0" smtClean="0"/>
          </a:p>
          <a:p>
            <a:r>
              <a:rPr lang="en-US" altLang="zh-TW" dirty="0" smtClean="0"/>
              <a:t>Access </a:t>
            </a:r>
            <a:r>
              <a:rPr lang="en-US" altLang="zh-TW" dirty="0" smtClean="0"/>
              <a:t>to an “open row” (the row is in a buffer)</a:t>
            </a:r>
          </a:p>
          <a:p>
            <a:pPr lvl="1"/>
            <a:r>
              <a:rPr lang="en-US" altLang="zh-TW" dirty="0" smtClean="0"/>
              <a:t>No need for ACTIVATE command</a:t>
            </a:r>
          </a:p>
          <a:p>
            <a:pPr lvl="1"/>
            <a:r>
              <a:rPr lang="en-US" altLang="zh-TW" dirty="0" smtClean="0"/>
              <a:t>READ/WRITE to access row buffer</a:t>
            </a:r>
          </a:p>
          <a:p>
            <a:pPr lvl="1"/>
            <a:endParaRPr lang="en-US" altLang="zh-TW" dirty="0" smtClean="0"/>
          </a:p>
          <a:p>
            <a:endParaRPr lang="zh-TW" altLang="en-US" dirty="0"/>
          </a:p>
        </p:txBody>
      </p:sp>
      <p:sp>
        <p:nvSpPr>
          <p:cNvPr id="2" name="投影片編號版面配置區 1"/>
          <p:cNvSpPr>
            <a:spLocks noGrp="1"/>
          </p:cNvSpPr>
          <p:nvPr>
            <p:ph type="sldNum" sz="quarter" idx="11"/>
          </p:nvPr>
        </p:nvSpPr>
        <p:spPr/>
        <p:txBody>
          <a:bodyPr/>
          <a:lstStyle/>
          <a:p>
            <a:fld id="{7AAE24B3-22E3-4AA7-8B55-0A68B3597D77}" type="slidenum">
              <a:rPr lang="zh-TW" altLang="en-US" smtClean="0"/>
              <a:pPr/>
              <a:t>5</a:t>
            </a:fld>
            <a:endParaRPr lang="zh-TW" altLang="zh-TW"/>
          </a:p>
        </p:txBody>
      </p:sp>
    </p:spTree>
    <p:extLst>
      <p:ext uri="{BB962C8B-B14F-4D97-AF65-F5344CB8AC3E}">
        <p14:creationId xmlns:p14="http://schemas.microsoft.com/office/powerpoint/2010/main" val="13026517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標題 7"/>
          <p:cNvSpPr>
            <a:spLocks noGrp="1"/>
          </p:cNvSpPr>
          <p:nvPr>
            <p:ph type="title"/>
          </p:nvPr>
        </p:nvSpPr>
        <p:spPr/>
        <p:txBody>
          <a:bodyPr/>
          <a:lstStyle/>
          <a:p>
            <a:r>
              <a:rPr lang="en-US" altLang="zh-TW" dirty="0" smtClean="0"/>
              <a:t>DRAM Refresh</a:t>
            </a:r>
            <a:endParaRPr lang="zh-TW" altLang="en-US" dirty="0"/>
          </a:p>
        </p:txBody>
      </p:sp>
      <p:sp>
        <p:nvSpPr>
          <p:cNvPr id="5" name="內容版面配置區 4"/>
          <p:cNvSpPr>
            <a:spLocks noGrp="1"/>
          </p:cNvSpPr>
          <p:nvPr>
            <p:ph idx="1"/>
          </p:nvPr>
        </p:nvSpPr>
        <p:spPr/>
        <p:txBody>
          <a:bodyPr/>
          <a:lstStyle/>
          <a:p>
            <a:r>
              <a:rPr lang="en-US" altLang="zh-TW" dirty="0" smtClean="0"/>
              <a:t>Leaky storage </a:t>
            </a:r>
          </a:p>
          <a:p>
            <a:r>
              <a:rPr lang="en-US" altLang="zh-TW" dirty="0" smtClean="0"/>
              <a:t>Periodic refresh across DRAM rows (~ 8 </a:t>
            </a:r>
            <a:r>
              <a:rPr lang="en-US" altLang="zh-TW" dirty="0" err="1" smtClean="0"/>
              <a:t>ms</a:t>
            </a:r>
            <a:r>
              <a:rPr lang="en-US" altLang="zh-TW" dirty="0" smtClean="0"/>
              <a:t>)</a:t>
            </a:r>
            <a:endParaRPr lang="en-US" altLang="zh-TW" dirty="0"/>
          </a:p>
          <a:p>
            <a:pPr lvl="1"/>
            <a:r>
              <a:rPr lang="en-US" altLang="zh-TW" dirty="0"/>
              <a:t>Read and write the same data back</a:t>
            </a:r>
          </a:p>
          <a:p>
            <a:pPr lvl="1"/>
            <a:r>
              <a:rPr lang="en-US" altLang="zh-TW" dirty="0" smtClean="0"/>
              <a:t>Each </a:t>
            </a:r>
            <a:r>
              <a:rPr lang="en-US" altLang="zh-TW" dirty="0"/>
              <a:t>row can be refreshed simultaneously</a:t>
            </a:r>
            <a:endParaRPr lang="en-US" altLang="zh-TW" dirty="0" smtClean="0"/>
          </a:p>
          <a:p>
            <a:r>
              <a:rPr lang="en-US" altLang="zh-TW" dirty="0" smtClean="0"/>
              <a:t>Un-accessible when refreshing</a:t>
            </a:r>
          </a:p>
          <a:p>
            <a:pPr lvl="1"/>
            <a:r>
              <a:rPr lang="en-US" altLang="zh-TW" dirty="0" smtClean="0">
                <a:solidFill>
                  <a:srgbClr val="FF0000"/>
                </a:solidFill>
              </a:rPr>
              <a:t>Variable memory latency and cache miss penalty</a:t>
            </a:r>
          </a:p>
          <a:p>
            <a:r>
              <a:rPr lang="en-US" altLang="zh-TW" dirty="0" smtClean="0"/>
              <a:t>Example: </a:t>
            </a:r>
          </a:p>
          <a:p>
            <a:pPr lvl="1"/>
            <a:r>
              <a:rPr lang="en-US" altLang="zh-TW" dirty="0" smtClean="0"/>
              <a:t>4K rows in a DRAM, 100ns read cycle, decay in 64ms</a:t>
            </a:r>
          </a:p>
          <a:p>
            <a:pPr lvl="1"/>
            <a:r>
              <a:rPr lang="en-US" altLang="zh-TW" dirty="0" smtClean="0"/>
              <a:t>4096*100ns = 410</a:t>
            </a:r>
            <a:r>
              <a:rPr lang="en-US" altLang="zh-TW" dirty="0" smtClean="0">
                <a:sym typeface="Symbol" pitchFamily="18" charset="2"/>
              </a:rPr>
              <a:t></a:t>
            </a:r>
            <a:r>
              <a:rPr lang="en-US" altLang="zh-TW" dirty="0" smtClean="0"/>
              <a:t>s to refresh once</a:t>
            </a:r>
          </a:p>
          <a:p>
            <a:pPr lvl="1"/>
            <a:r>
              <a:rPr lang="en-US" altLang="zh-TW" dirty="0" smtClean="0"/>
              <a:t>410</a:t>
            </a:r>
            <a:r>
              <a:rPr lang="en-US" altLang="zh-TW" dirty="0" smtClean="0">
                <a:sym typeface="Symbol" pitchFamily="18" charset="2"/>
              </a:rPr>
              <a:t></a:t>
            </a:r>
            <a:r>
              <a:rPr lang="en-US" altLang="zh-TW" dirty="0" smtClean="0"/>
              <a:t>s / 64ms = 0.64% unavailability</a:t>
            </a:r>
          </a:p>
          <a:p>
            <a:endParaRPr lang="zh-TW" altLang="en-US" dirty="0"/>
          </a:p>
        </p:txBody>
      </p:sp>
      <p:sp>
        <p:nvSpPr>
          <p:cNvPr id="2" name="投影片編號版面配置區 1"/>
          <p:cNvSpPr>
            <a:spLocks noGrp="1"/>
          </p:cNvSpPr>
          <p:nvPr>
            <p:ph type="sldNum" sz="quarter" idx="11"/>
          </p:nvPr>
        </p:nvSpPr>
        <p:spPr/>
        <p:txBody>
          <a:bodyPr/>
          <a:lstStyle/>
          <a:p>
            <a:fld id="{7AAE24B3-22E3-4AA7-8B55-0A68B3597D77}" type="slidenum">
              <a:rPr lang="zh-TW" altLang="en-US" smtClean="0"/>
              <a:pPr/>
              <a:t>6</a:t>
            </a:fld>
            <a:endParaRPr lang="zh-TW" altLang="zh-TW"/>
          </a:p>
        </p:txBody>
      </p:sp>
    </p:spTree>
    <p:extLst>
      <p:ext uri="{BB962C8B-B14F-4D97-AF65-F5344CB8AC3E}">
        <p14:creationId xmlns:p14="http://schemas.microsoft.com/office/powerpoint/2010/main" val="35408210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Memory Design</a:t>
            </a:r>
            <a:endParaRPr lang="zh-TW" altLang="en-US" dirty="0"/>
          </a:p>
        </p:txBody>
      </p:sp>
      <p:sp>
        <p:nvSpPr>
          <p:cNvPr id="3" name="內容版面配置區 2"/>
          <p:cNvSpPr>
            <a:spLocks noGrp="1"/>
          </p:cNvSpPr>
          <p:nvPr>
            <p:ph idx="1"/>
          </p:nvPr>
        </p:nvSpPr>
        <p:spPr/>
        <p:txBody>
          <a:bodyPr/>
          <a:lstStyle/>
          <a:p>
            <a:r>
              <a:rPr lang="en-US" altLang="zh-TW" dirty="0" smtClean="0"/>
              <a:t>Amdahl suggests a rule of thumb:</a:t>
            </a:r>
          </a:p>
          <a:p>
            <a:pPr lvl="1"/>
            <a:r>
              <a:rPr lang="en-US" altLang="zh-TW" dirty="0" smtClean="0"/>
              <a:t>Memory capacity should grow linearly with processor speed for a balanced system, e.g., 1000 MB for 1000 MIPS</a:t>
            </a:r>
          </a:p>
          <a:p>
            <a:r>
              <a:rPr lang="en-US" altLang="zh-TW" dirty="0" smtClean="0"/>
              <a:t>But DRAM performance </a:t>
            </a:r>
            <a:r>
              <a:rPr lang="en-US" altLang="zh-TW" dirty="0"/>
              <a:t>cannot catch up with processor </a:t>
            </a:r>
            <a:r>
              <a:rPr lang="en-US" altLang="zh-TW" dirty="0" smtClean="0"/>
              <a:t>performance (Fig. 2.13)</a:t>
            </a:r>
          </a:p>
          <a:p>
            <a:pPr lvl="1"/>
            <a:r>
              <a:rPr lang="en-US" altLang="zh-TW" dirty="0" smtClean="0"/>
              <a:t>Row access time improves ~5%/year, while CAS transfer time at ~10%</a:t>
            </a:r>
          </a:p>
          <a:p>
            <a:r>
              <a:rPr lang="en-US" altLang="zh-TW" dirty="0" smtClean="0"/>
              <a:t>Memory capacity growth is actually slowing down</a:t>
            </a:r>
          </a:p>
          <a:p>
            <a:pPr lvl="1"/>
            <a:r>
              <a:rPr lang="en-US" altLang="zh-TW" dirty="0" smtClean="0"/>
              <a:t>Before 1998, 4X every 3 years (following Moore’s Law)</a:t>
            </a:r>
          </a:p>
          <a:p>
            <a:pPr lvl="1"/>
            <a:r>
              <a:rPr lang="en-US" altLang="zh-TW" dirty="0" smtClean="0"/>
              <a:t>1998~2006, 2X every 2 years</a:t>
            </a:r>
          </a:p>
          <a:p>
            <a:pPr lvl="1"/>
            <a:r>
              <a:rPr lang="en-US" altLang="zh-TW" dirty="0" smtClean="0"/>
              <a:t>2006~2010, 2X only</a:t>
            </a:r>
          </a:p>
          <a:p>
            <a:r>
              <a:rPr lang="en-US" altLang="zh-TW" dirty="0" smtClean="0"/>
              <a:t>Memory design becomes more challenging</a:t>
            </a:r>
          </a:p>
        </p:txBody>
      </p:sp>
      <p:sp>
        <p:nvSpPr>
          <p:cNvPr id="5" name="投影片編號版面配置區 4"/>
          <p:cNvSpPr>
            <a:spLocks noGrp="1"/>
          </p:cNvSpPr>
          <p:nvPr>
            <p:ph type="sldNum" sz="quarter" idx="11"/>
          </p:nvPr>
        </p:nvSpPr>
        <p:spPr/>
        <p:txBody>
          <a:bodyPr/>
          <a:lstStyle/>
          <a:p>
            <a:fld id="{7AAE24B3-22E3-4AA7-8B55-0A68B3597D77}" type="slidenum">
              <a:rPr lang="zh-TW" altLang="en-US" smtClean="0"/>
              <a:pPr/>
              <a:t>7</a:t>
            </a:fld>
            <a:endParaRPr lang="zh-TW" altLang="zh-TW"/>
          </a:p>
        </p:txBody>
      </p:sp>
    </p:spTree>
    <p:extLst>
      <p:ext uri="{BB962C8B-B14F-4D97-AF65-F5344CB8AC3E}">
        <p14:creationId xmlns:p14="http://schemas.microsoft.com/office/powerpoint/2010/main" val="599604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Memory </a:t>
            </a:r>
            <a:r>
              <a:rPr lang="en-US" altLang="zh-TW" dirty="0"/>
              <a:t>Optimizations</a:t>
            </a:r>
            <a:endParaRPr lang="zh-TW" altLang="en-US" dirty="0"/>
          </a:p>
        </p:txBody>
      </p:sp>
      <p:sp>
        <p:nvSpPr>
          <p:cNvPr id="3" name="內容版面配置區 2"/>
          <p:cNvSpPr>
            <a:spLocks noGrp="1"/>
          </p:cNvSpPr>
          <p:nvPr>
            <p:ph idx="1"/>
          </p:nvPr>
        </p:nvSpPr>
        <p:spPr/>
        <p:txBody>
          <a:bodyPr/>
          <a:lstStyle/>
          <a:p>
            <a:r>
              <a:rPr lang="en-US" altLang="zh-TW" dirty="0" smtClean="0"/>
              <a:t>Multiple accesses to the row buffer without another row access time</a:t>
            </a:r>
          </a:p>
          <a:p>
            <a:r>
              <a:rPr lang="en-US" altLang="zh-TW" i="1" dirty="0" smtClean="0"/>
              <a:t>Synchronous DRAM</a:t>
            </a:r>
            <a:r>
              <a:rPr lang="en-US" altLang="zh-TW" dirty="0" smtClean="0"/>
              <a:t> (SDRAM)</a:t>
            </a:r>
          </a:p>
          <a:p>
            <a:pPr lvl="1"/>
            <a:r>
              <a:rPr lang="en-US" altLang="zh-TW" dirty="0" smtClean="0"/>
              <a:t>Original DRAMs had </a:t>
            </a:r>
            <a:r>
              <a:rPr lang="en-US" altLang="zh-TW" dirty="0" err="1" smtClean="0"/>
              <a:t>asynch</a:t>
            </a:r>
            <a:r>
              <a:rPr lang="en-US" altLang="zh-TW" dirty="0" smtClean="0"/>
              <a:t>. </a:t>
            </a:r>
            <a:r>
              <a:rPr lang="en-US" altLang="zh-TW" dirty="0" smtClean="0"/>
              <a:t>interface </a:t>
            </a:r>
            <a:r>
              <a:rPr lang="en-US" altLang="zh-TW" dirty="0" smtClean="0"/>
              <a:t>to mem. controller</a:t>
            </a:r>
          </a:p>
          <a:p>
            <a:pPr lvl="1"/>
            <a:r>
              <a:rPr lang="en-US" altLang="zh-TW" dirty="0" smtClean="0"/>
              <a:t>Add clock to DRAM interface for repeated transfers without handshaking overhead</a:t>
            </a:r>
          </a:p>
          <a:p>
            <a:pPr lvl="1"/>
            <a:r>
              <a:rPr lang="en-US" altLang="zh-TW" dirty="0" smtClean="0"/>
              <a:t>Burst mode w/o new address and with critical word first</a:t>
            </a:r>
          </a:p>
          <a:p>
            <a:r>
              <a:rPr lang="en-US" altLang="zh-TW" dirty="0" smtClean="0"/>
              <a:t>Wider interfaces with 4-bit or 16-bit buses</a:t>
            </a:r>
          </a:p>
          <a:p>
            <a:r>
              <a:rPr lang="en-US" altLang="zh-TW" dirty="0" smtClean="0"/>
              <a:t>Multiple banks inside a DRAM chip (Fig. 2.12)</a:t>
            </a:r>
          </a:p>
          <a:p>
            <a:pPr lvl="1"/>
            <a:r>
              <a:rPr lang="en-US" altLang="zh-TW" dirty="0" smtClean="0"/>
              <a:t>DRAM address now consists of bank number, row address, and column address</a:t>
            </a:r>
          </a:p>
        </p:txBody>
      </p:sp>
      <p:sp>
        <p:nvSpPr>
          <p:cNvPr id="5" name="投影片編號版面配置區 4"/>
          <p:cNvSpPr>
            <a:spLocks noGrp="1"/>
          </p:cNvSpPr>
          <p:nvPr>
            <p:ph type="sldNum" sz="quarter" idx="11"/>
          </p:nvPr>
        </p:nvSpPr>
        <p:spPr/>
        <p:txBody>
          <a:bodyPr/>
          <a:lstStyle/>
          <a:p>
            <a:fld id="{7AAE24B3-22E3-4AA7-8B55-0A68B3597D77}" type="slidenum">
              <a:rPr lang="zh-TW" altLang="en-US" smtClean="0"/>
              <a:pPr/>
              <a:t>8</a:t>
            </a:fld>
            <a:endParaRPr lang="zh-TW" altLang="zh-TW"/>
          </a:p>
        </p:txBody>
      </p:sp>
    </p:spTree>
    <p:extLst>
      <p:ext uri="{BB962C8B-B14F-4D97-AF65-F5344CB8AC3E}">
        <p14:creationId xmlns:p14="http://schemas.microsoft.com/office/powerpoint/2010/main" val="1818175467"/>
      </p:ext>
    </p:extLst>
  </p:cSld>
  <p:clrMapOvr>
    <a:masterClrMapping/>
  </p:clrMapOvr>
  <p:timing>
    <p:tnLst>
      <p:par>
        <p:cTn id="1" dur="indefinite" restart="never" nodeType="tmRoot"/>
      </p:par>
    </p:tnLst>
  </p:timing>
</p:sld>
</file>

<file path=ppt/theme/theme1.xml><?xml version="1.0" encoding="utf-8"?>
<a:theme xmlns:a="http://schemas.openxmlformats.org/drawingml/2006/main" name="Contemporary Portrait">
  <a:themeElements>
    <a:clrScheme name="Contemporary Portrait 2">
      <a:dk1>
        <a:srgbClr val="000000"/>
      </a:dk1>
      <a:lt1>
        <a:srgbClr val="FFFFFF"/>
      </a:lt1>
      <a:dk2>
        <a:srgbClr val="0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996633"/>
      </a:hlink>
      <a:folHlink>
        <a:srgbClr val="808000"/>
      </a:folHlink>
    </a:clrScheme>
    <a:fontScheme name="Contemporary Portrait">
      <a:majorFont>
        <a:latin typeface="Calibri"/>
        <a:ea typeface="標楷體"/>
        <a:cs typeface=""/>
      </a:majorFont>
      <a:minorFont>
        <a:latin typeface="Calibri"/>
        <a:ea typeface="標楷體"/>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2400" b="0" i="0" u="none" strike="noStrike" cap="none" normalizeH="0" baseline="0" dirty="0" smtClean="0">
            <a:ln>
              <a:noFill/>
            </a:ln>
            <a:solidFill>
              <a:schemeClr val="tx1"/>
            </a:solidFill>
            <a:effectLst/>
            <a:latin typeface="+mn-lt"/>
            <a:ea typeface="標楷體" panose="03000509000000000000" pitchFamily="65"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zh-TW" sz="2400" b="0" i="0" u="none" strike="noStrike" cap="none" normalizeH="0" baseline="0" smtClean="0">
            <a:ln>
              <a:noFill/>
            </a:ln>
            <a:solidFill>
              <a:schemeClr val="tx1"/>
            </a:solidFill>
            <a:effectLst/>
            <a:latin typeface="Tahoma" panose="020B0604030504040204" pitchFamily="34" charset="0"/>
            <a:ea typeface="標楷體" panose="03000509000000000000" pitchFamily="65" charset="-120"/>
          </a:defRPr>
        </a:defPPr>
      </a:lstStyle>
    </a:lnDef>
    <a:txDef>
      <a:spPr>
        <a:noFill/>
      </a:spPr>
      <a:bodyPr wrap="none" rtlCol="0">
        <a:spAutoFit/>
      </a:bodyPr>
      <a:lstStyle>
        <a:defPPr>
          <a:defRPr dirty="0" smtClean="0">
            <a:latin typeface="+mn-lt"/>
          </a:defRPr>
        </a:defPPr>
      </a:lstStyle>
    </a:txDef>
  </a:objectDefaults>
  <a:extraClrSchemeLst>
    <a:extraClrScheme>
      <a:clrScheme name="Contemporary Portrait 1">
        <a:dk1>
          <a:srgbClr val="5E574E"/>
        </a:dk1>
        <a:lt1>
          <a:srgbClr val="FFFFCC"/>
        </a:lt1>
        <a:dk2>
          <a:srgbClr val="000000"/>
        </a:dk2>
        <a:lt2>
          <a:srgbClr val="FFCC00"/>
        </a:lt2>
        <a:accent1>
          <a:srgbClr val="CC9900"/>
        </a:accent1>
        <a:accent2>
          <a:srgbClr val="FF6600"/>
        </a:accent2>
        <a:accent3>
          <a:srgbClr val="AA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
      <a:clrScheme name="Contemporary Portrait 2">
        <a:dk1>
          <a:srgbClr val="000000"/>
        </a:dk1>
        <a:lt1>
          <a:srgbClr val="FFFFFF"/>
        </a:lt1>
        <a:dk2>
          <a:srgbClr val="0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996633"/>
        </a:hlink>
        <a:folHlink>
          <a:srgbClr val="808000"/>
        </a:folHlink>
      </a:clrScheme>
      <a:clrMap bg1="lt1" tx1="dk1" bg2="lt2" tx2="dk2" accent1="accent1" accent2="accent2" accent3="accent3" accent4="accent4" accent5="accent5" accent6="accent6" hlink="hlink" folHlink="folHlink"/>
    </a:extraClrScheme>
    <a:extraClrScheme>
      <a:clrScheme name="Contemporary Portrait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ontemporary Portrait 4">
        <a:dk1>
          <a:srgbClr val="000000"/>
        </a:dk1>
        <a:lt1>
          <a:srgbClr val="FFFFFF"/>
        </a:lt1>
        <a:dk2>
          <a:srgbClr val="8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FF0000"/>
        </a:hlink>
        <a:folHlink>
          <a:srgbClr val="FFFFCC"/>
        </a:folHlink>
      </a:clrScheme>
      <a:clrMap bg1="lt1" tx1="dk1" bg2="lt2" tx2="dk2" accent1="accent1" accent2="accent2" accent3="accent3" accent4="accent4" accent5="accent5" accent6="accent6" hlink="hlink" folHlink="folHlink"/>
    </a:extraClrScheme>
    <a:extraClrScheme>
      <a:clrScheme name="Contemporary Portrait 5">
        <a:dk1>
          <a:srgbClr val="000066"/>
        </a:dk1>
        <a:lt1>
          <a:srgbClr val="FFFFFF"/>
        </a:lt1>
        <a:dk2>
          <a:srgbClr val="0000FF"/>
        </a:dk2>
        <a:lt2>
          <a:srgbClr val="000000"/>
        </a:lt2>
        <a:accent1>
          <a:srgbClr val="0066FF"/>
        </a:accent1>
        <a:accent2>
          <a:srgbClr val="33CCCC"/>
        </a:accent2>
        <a:accent3>
          <a:srgbClr val="FFFFFF"/>
        </a:accent3>
        <a:accent4>
          <a:srgbClr val="000056"/>
        </a:accent4>
        <a:accent5>
          <a:srgbClr val="AAB8FF"/>
        </a:accent5>
        <a:accent6>
          <a:srgbClr val="2DB9B9"/>
        </a:accent6>
        <a:hlink>
          <a:srgbClr val="FF00FF"/>
        </a:hlink>
        <a:folHlink>
          <a:srgbClr val="9933FF"/>
        </a:folHlink>
      </a:clrScheme>
      <a:clrMap bg1="lt1" tx1="dk1" bg2="lt2" tx2="dk2" accent1="accent1" accent2="accent2" accent3="accent3" accent4="accent4" accent5="accent5" accent6="accent6" hlink="hlink" folHlink="folHlink"/>
    </a:extraClrScheme>
    <a:extraClrScheme>
      <a:clrScheme name="Contemporary Portrait 6">
        <a:dk1>
          <a:srgbClr val="000000"/>
        </a:dk1>
        <a:lt1>
          <a:srgbClr val="FFFFFF"/>
        </a:lt1>
        <a:dk2>
          <a:srgbClr val="000066"/>
        </a:dk2>
        <a:lt2>
          <a:srgbClr val="FFCC00"/>
        </a:lt2>
        <a:accent1>
          <a:srgbClr val="0066FF"/>
        </a:accent1>
        <a:accent2>
          <a:srgbClr val="33CCCC"/>
        </a:accent2>
        <a:accent3>
          <a:srgbClr val="AAAAB8"/>
        </a:accent3>
        <a:accent4>
          <a:srgbClr val="DADADA"/>
        </a:accent4>
        <a:accent5>
          <a:srgbClr val="AAB8FF"/>
        </a:accent5>
        <a:accent6>
          <a:srgbClr val="2DB9B9"/>
        </a:accent6>
        <a:hlink>
          <a:srgbClr val="FF00FF"/>
        </a:hlink>
        <a:folHlink>
          <a:srgbClr val="9933FF"/>
        </a:folHlink>
      </a:clrScheme>
      <a:clrMap bg1="dk2" tx1="lt1" bg2="dk1" tx2="lt2" accent1="accent1" accent2="accent2" accent3="accent3" accent4="accent4" accent5="accent5" accent6="accent6" hlink="hlink" folHlink="folHlink"/>
    </a:extraClrScheme>
    <a:extraClrScheme>
      <a:clrScheme name="Contemporary Portrait 7">
        <a:dk1>
          <a:srgbClr val="5E574E"/>
        </a:dk1>
        <a:lt1>
          <a:srgbClr val="FFFFCC"/>
        </a:lt1>
        <a:dk2>
          <a:srgbClr val="800000"/>
        </a:dk2>
        <a:lt2>
          <a:srgbClr val="FFCC00"/>
        </a:lt2>
        <a:accent1>
          <a:srgbClr val="CC9900"/>
        </a:accent1>
        <a:accent2>
          <a:srgbClr val="FF6600"/>
        </a:accent2>
        <a:accent3>
          <a:srgbClr val="C0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Designs\Contemporary Portrait.pot</Template>
  <TotalTime>6024</TotalTime>
  <Words>2170</Words>
  <Application>Microsoft Office PowerPoint</Application>
  <PresentationFormat>如螢幕大小 (4:3)</PresentationFormat>
  <Paragraphs>308</Paragraphs>
  <Slides>27</Slides>
  <Notes>7</Notes>
  <HiddenSlides>0</HiddenSlides>
  <MMClips>0</MMClips>
  <ScaleCrop>false</ScaleCrop>
  <HeadingPairs>
    <vt:vector size="6" baseType="variant">
      <vt:variant>
        <vt:lpstr>使用字型</vt:lpstr>
      </vt:variant>
      <vt:variant>
        <vt:i4>8</vt:i4>
      </vt:variant>
      <vt:variant>
        <vt:lpstr>佈景主題</vt:lpstr>
      </vt:variant>
      <vt:variant>
        <vt:i4>1</vt:i4>
      </vt:variant>
      <vt:variant>
        <vt:lpstr>投影片標題</vt:lpstr>
      </vt:variant>
      <vt:variant>
        <vt:i4>27</vt:i4>
      </vt:variant>
    </vt:vector>
  </HeadingPairs>
  <TitlesOfParts>
    <vt:vector size="36" baseType="lpstr">
      <vt:lpstr>新細明體</vt:lpstr>
      <vt:lpstr>標楷體</vt:lpstr>
      <vt:lpstr>Arial</vt:lpstr>
      <vt:lpstr>Calibri</vt:lpstr>
      <vt:lpstr>Symbol</vt:lpstr>
      <vt:lpstr>Tahoma</vt:lpstr>
      <vt:lpstr>Times New Roman</vt:lpstr>
      <vt:lpstr>Wingdings</vt:lpstr>
      <vt:lpstr>Contemporary Portrait</vt:lpstr>
      <vt:lpstr>CS5100 Advanced Computer Architecture  Memory Technology &amp; Protection</vt:lpstr>
      <vt:lpstr>About This Lecture</vt:lpstr>
      <vt:lpstr>Memory Background</vt:lpstr>
      <vt:lpstr>Memory Background</vt:lpstr>
      <vt:lpstr>DRAM Cell and DRAM Access</vt:lpstr>
      <vt:lpstr>DRAM Access</vt:lpstr>
      <vt:lpstr>DRAM Refresh</vt:lpstr>
      <vt:lpstr>Memory Design</vt:lpstr>
      <vt:lpstr>Memory Optimizations</vt:lpstr>
      <vt:lpstr>Memory Optimizations</vt:lpstr>
      <vt:lpstr>Memory Optimizations</vt:lpstr>
      <vt:lpstr>Memory Optimizations</vt:lpstr>
      <vt:lpstr>Flash Memory</vt:lpstr>
      <vt:lpstr>Memory Dependability</vt:lpstr>
      <vt:lpstr>Outline</vt:lpstr>
      <vt:lpstr>Virtual Memory</vt:lpstr>
      <vt:lpstr>Virtual Memory Design</vt:lpstr>
      <vt:lpstr>Implementation of Virtual Memory</vt:lpstr>
      <vt:lpstr>Protection by Virtual Memory</vt:lpstr>
      <vt:lpstr>Privileged Mode for Protection</vt:lpstr>
      <vt:lpstr>Switching between Modes</vt:lpstr>
      <vt:lpstr>Fast Address Translation</vt:lpstr>
      <vt:lpstr>Protection via Virtual Machines</vt:lpstr>
      <vt:lpstr>Virtual Machines</vt:lpstr>
      <vt:lpstr>Requirements of VMM</vt:lpstr>
      <vt:lpstr>Impact of VMs on Virtual Memory</vt:lpstr>
      <vt:lpstr>Summary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CS5100 Advanced Computer Architecture  Computer Performance Trends</dc:title>
  <dc:creator>Chung-Ta King</dc:creator>
  <cp:lastModifiedBy>Chung-Ta King</cp:lastModifiedBy>
  <cp:revision>703</cp:revision>
  <dcterms:created xsi:type="dcterms:W3CDTF">2000-02-07T23:54:30Z</dcterms:created>
  <dcterms:modified xsi:type="dcterms:W3CDTF">2017-03-12T16:29:34Z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1</vt:i4>
  </property>
  <property fmtid="{D5CDD505-2E9C-101B-9397-08002B2CF9AE}" pid="6" name="ScreenUsage">
    <vt:i4>3</vt:i4>
  </property>
  <property fmtid="{D5CDD505-2E9C-101B-9397-08002B2CF9AE}" pid="7" name="MailAddress">
    <vt:lpwstr>wolf@princeton.edu</vt:lpwstr>
  </property>
  <property fmtid="{D5CDD505-2E9C-101B-9397-08002B2CF9AE}" pid="8" name="HomePage">
    <vt:lpwstr>http://www.ee.princeton.edu/~wolf</vt:lpwstr>
  </property>
  <property fmtid="{D5CDD505-2E9C-101B-9397-08002B2CF9AE}" pid="9" name="Other">
    <vt:lpwstr>Overheads for Computers as Components_x000d_
(c) 2000 Morgan Kaufman</vt:lpwstr>
  </property>
  <property fmtid="{D5CDD505-2E9C-101B-9397-08002B2CF9AE}" pid="10" name="DownloadOriginal">
    <vt:bool>true</vt:bool>
  </property>
  <property fmtid="{D5CDD505-2E9C-101B-9397-08002B2CF9AE}" pid="11" name="DownloadIEButton">
    <vt:bool>false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3</vt:i4>
  </property>
  <property fmtid="{D5CDD505-2E9C-101B-9397-08002B2CF9AE}" pid="19" name="ShowNotes">
    <vt:bool>false</vt:bool>
  </property>
  <property fmtid="{D5CDD505-2E9C-101B-9397-08002B2CF9AE}" pid="20" name="NavBtnPos">
    <vt:i4>3</vt:i4>
  </property>
  <property fmtid="{D5CDD505-2E9C-101B-9397-08002B2CF9AE}" pid="21" name="OutputDir">
    <vt:lpwstr>D:\Computers as Components\Web Aids\overheads</vt:lpwstr>
  </property>
</Properties>
</file>