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1"/>
  </p:sldMasterIdLst>
  <p:notesMasterIdLst>
    <p:notesMasterId r:id="rId43"/>
  </p:notesMasterIdLst>
  <p:handoutMasterIdLst>
    <p:handoutMasterId r:id="rId44"/>
  </p:handoutMasterIdLst>
  <p:sldIdLst>
    <p:sldId id="288" r:id="rId2"/>
    <p:sldId id="443" r:id="rId3"/>
    <p:sldId id="444" r:id="rId4"/>
    <p:sldId id="445" r:id="rId5"/>
    <p:sldId id="446" r:id="rId6"/>
    <p:sldId id="447" r:id="rId7"/>
    <p:sldId id="448" r:id="rId8"/>
    <p:sldId id="479" r:id="rId9"/>
    <p:sldId id="450" r:id="rId10"/>
    <p:sldId id="451" r:id="rId11"/>
    <p:sldId id="480" r:id="rId12"/>
    <p:sldId id="452" r:id="rId13"/>
    <p:sldId id="453" r:id="rId14"/>
    <p:sldId id="454" r:id="rId15"/>
    <p:sldId id="455" r:id="rId16"/>
    <p:sldId id="456" r:id="rId17"/>
    <p:sldId id="457" r:id="rId18"/>
    <p:sldId id="458" r:id="rId19"/>
    <p:sldId id="459" r:id="rId20"/>
    <p:sldId id="460" r:id="rId21"/>
    <p:sldId id="481" r:id="rId22"/>
    <p:sldId id="461" r:id="rId23"/>
    <p:sldId id="482" r:id="rId24"/>
    <p:sldId id="483" r:id="rId25"/>
    <p:sldId id="462" r:id="rId26"/>
    <p:sldId id="463" r:id="rId27"/>
    <p:sldId id="464" r:id="rId28"/>
    <p:sldId id="465" r:id="rId29"/>
    <p:sldId id="466" r:id="rId30"/>
    <p:sldId id="467" r:id="rId31"/>
    <p:sldId id="468" r:id="rId32"/>
    <p:sldId id="469" r:id="rId33"/>
    <p:sldId id="470" r:id="rId34"/>
    <p:sldId id="471" r:id="rId35"/>
    <p:sldId id="472" r:id="rId36"/>
    <p:sldId id="473" r:id="rId37"/>
    <p:sldId id="474" r:id="rId38"/>
    <p:sldId id="475" r:id="rId39"/>
    <p:sldId id="476" r:id="rId40"/>
    <p:sldId id="477" r:id="rId41"/>
    <p:sldId id="478" r:id="rId42"/>
  </p:sldIdLst>
  <p:sldSz cx="9144000" cy="6858000" type="screen4x3"/>
  <p:notesSz cx="10234613" cy="709930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5pPr>
    <a:lvl6pPr marL="22860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6pPr>
    <a:lvl7pPr marL="27432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7pPr>
    <a:lvl8pPr marL="32004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8pPr>
    <a:lvl9pPr marL="36576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9pPr>
  </p:defaultTextStyle>
  <p:extLst>
    <p:ext uri="{EFAFB233-063F-42B5-8137-9DF3F51BA10A}">
      <p15:sldGuideLst xmlns:p15="http://schemas.microsoft.com/office/powerpoint/2012/main">
        <p15:guide id="1" orient="horz" pos="3168">
          <p15:clr>
            <a:srgbClr val="A4A3A4"/>
          </p15:clr>
        </p15:guide>
        <p15:guide id="2" pos="2880">
          <p15:clr>
            <a:srgbClr val="A4A3A4"/>
          </p15:clr>
        </p15:guide>
      </p15:sldGuideLst>
    </p:ext>
    <p:ext uri="{2D200454-40CA-4A62-9FC3-DE9A4176ACB9}">
      <p15:notesGuideLst xmlns:p15="http://schemas.microsoft.com/office/powerpoint/2012/main">
        <p15:guide id="1" orient="horz" pos="2236">
          <p15:clr>
            <a:srgbClr val="A4A3A4"/>
          </p15:clr>
        </p15:guide>
        <p15:guide id="2" pos="322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Marwedel"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9933"/>
    <a:srgbClr val="33CC33"/>
    <a:srgbClr val="FFCC66"/>
    <a:srgbClr val="FFCC99"/>
    <a:srgbClr val="FF0000"/>
    <a:srgbClr val="99CC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44" autoAdjust="0"/>
    <p:restoredTop sz="87363" autoAdjust="0"/>
  </p:normalViewPr>
  <p:slideViewPr>
    <p:cSldViewPr>
      <p:cViewPr varScale="1">
        <p:scale>
          <a:sx n="44" d="100"/>
          <a:sy n="44" d="100"/>
        </p:scale>
        <p:origin x="1478" y="62"/>
      </p:cViewPr>
      <p:guideLst>
        <p:guide orient="horz" pos="3168"/>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varScale="1">
      <p:scale>
        <a:sx n="100" d="100"/>
        <a:sy n="100" d="100"/>
      </p:scale>
      <p:origin x="0" y="-6000"/>
    </p:cViewPr>
  </p:sorterViewPr>
  <p:notesViewPr>
    <p:cSldViewPr>
      <p:cViewPr>
        <p:scale>
          <a:sx n="100" d="100"/>
          <a:sy n="100" d="100"/>
        </p:scale>
        <p:origin x="-58" y="1675"/>
      </p:cViewPr>
      <p:guideLst>
        <p:guide orient="horz" pos="2236"/>
        <p:guide pos="322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3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3474" name="Rectangle 2"/>
          <p:cNvSpPr>
            <a:spLocks noGrp="1" noChangeArrowheads="1"/>
          </p:cNvSpPr>
          <p:nvPr>
            <p:ph type="hdr" sz="quarter"/>
          </p:nvPr>
        </p:nvSpPr>
        <p:spPr bwMode="auto">
          <a:xfrm>
            <a:off x="0" y="0"/>
            <a:ext cx="4433888" cy="354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568" tIns="45784" rIns="91568" bIns="45784" numCol="1" anchor="t" anchorCtr="0" compatLnSpc="1">
            <a:prstTxWarp prst="textNoShape">
              <a:avLst/>
            </a:prstTxWarp>
          </a:bodyPr>
          <a:lstStyle>
            <a:lvl1pPr defTabSz="915988">
              <a:defRPr sz="1200">
                <a:latin typeface="Times New Roman" panose="02020603050405020304" pitchFamily="18" charset="0"/>
                <a:ea typeface="新細明體" panose="02020500000000000000" pitchFamily="18" charset="-120"/>
              </a:defRPr>
            </a:lvl1pPr>
          </a:lstStyle>
          <a:p>
            <a:endParaRPr lang="zh-TW" altLang="zh-TW"/>
          </a:p>
        </p:txBody>
      </p:sp>
      <p:sp>
        <p:nvSpPr>
          <p:cNvPr id="233475" name="Rectangle 3"/>
          <p:cNvSpPr>
            <a:spLocks noGrp="1" noChangeArrowheads="1"/>
          </p:cNvSpPr>
          <p:nvPr>
            <p:ph type="dt" sz="quarter" idx="1"/>
          </p:nvPr>
        </p:nvSpPr>
        <p:spPr bwMode="auto">
          <a:xfrm>
            <a:off x="5799138" y="0"/>
            <a:ext cx="4433887" cy="354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568" tIns="45784" rIns="91568" bIns="45784" numCol="1" anchor="t" anchorCtr="0" compatLnSpc="1">
            <a:prstTxWarp prst="textNoShape">
              <a:avLst/>
            </a:prstTxWarp>
          </a:bodyPr>
          <a:lstStyle>
            <a:lvl1pPr algn="r" defTabSz="915988">
              <a:defRPr sz="1200">
                <a:latin typeface="Times New Roman" panose="02020603050405020304" pitchFamily="18" charset="0"/>
                <a:ea typeface="新細明體" panose="02020500000000000000" pitchFamily="18" charset="-120"/>
              </a:defRPr>
            </a:lvl1pPr>
          </a:lstStyle>
          <a:p>
            <a:endParaRPr lang="zh-TW" altLang="zh-TW"/>
          </a:p>
        </p:txBody>
      </p:sp>
      <p:sp>
        <p:nvSpPr>
          <p:cNvPr id="233476" name="Rectangle 4"/>
          <p:cNvSpPr>
            <a:spLocks noGrp="1" noChangeArrowheads="1"/>
          </p:cNvSpPr>
          <p:nvPr>
            <p:ph type="ftr" sz="quarter" idx="2"/>
          </p:nvPr>
        </p:nvSpPr>
        <p:spPr bwMode="auto">
          <a:xfrm>
            <a:off x="0" y="6743700"/>
            <a:ext cx="4433888" cy="354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568" tIns="45784" rIns="91568" bIns="45784" numCol="1" anchor="b" anchorCtr="0" compatLnSpc="1">
            <a:prstTxWarp prst="textNoShape">
              <a:avLst/>
            </a:prstTxWarp>
          </a:bodyPr>
          <a:lstStyle>
            <a:lvl1pPr defTabSz="915988">
              <a:defRPr sz="1200">
                <a:latin typeface="Times New Roman" panose="02020603050405020304" pitchFamily="18" charset="0"/>
                <a:ea typeface="新細明體" panose="02020500000000000000" pitchFamily="18" charset="-120"/>
              </a:defRPr>
            </a:lvl1pPr>
          </a:lstStyle>
          <a:p>
            <a:endParaRPr lang="zh-TW" altLang="zh-TW"/>
          </a:p>
        </p:txBody>
      </p:sp>
      <p:sp>
        <p:nvSpPr>
          <p:cNvPr id="233477" name="Rectangle 5"/>
          <p:cNvSpPr>
            <a:spLocks noGrp="1" noChangeArrowheads="1"/>
          </p:cNvSpPr>
          <p:nvPr>
            <p:ph type="sldNum" sz="quarter" idx="3"/>
          </p:nvPr>
        </p:nvSpPr>
        <p:spPr bwMode="auto">
          <a:xfrm>
            <a:off x="5799138" y="6743700"/>
            <a:ext cx="4433887" cy="354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568" tIns="45784" rIns="91568" bIns="45784" numCol="1" anchor="b" anchorCtr="0" compatLnSpc="1">
            <a:prstTxWarp prst="textNoShape">
              <a:avLst/>
            </a:prstTxWarp>
          </a:bodyPr>
          <a:lstStyle>
            <a:lvl1pPr algn="r" defTabSz="915988">
              <a:defRPr sz="1200">
                <a:latin typeface="Times New Roman" panose="02020603050405020304" pitchFamily="18" charset="0"/>
                <a:ea typeface="新細明體" panose="02020500000000000000" pitchFamily="18" charset="-120"/>
              </a:defRPr>
            </a:lvl1pPr>
          </a:lstStyle>
          <a:p>
            <a:fld id="{FD362E52-D847-4DE8-A220-363691A298D8}" type="slidenum">
              <a:rPr lang="zh-TW" altLang="en-US"/>
              <a:pPr/>
              <a:t>‹#›</a:t>
            </a:fld>
            <a:endParaRPr lang="zh-TW" altLang="zh-TW"/>
          </a:p>
        </p:txBody>
      </p:sp>
    </p:spTree>
    <p:extLst>
      <p:ext uri="{BB962C8B-B14F-4D97-AF65-F5344CB8AC3E}">
        <p14:creationId xmlns:p14="http://schemas.microsoft.com/office/powerpoint/2010/main" val="3294501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986" name="Rectangle 2"/>
          <p:cNvSpPr>
            <a:spLocks noGrp="1" noChangeArrowheads="1"/>
          </p:cNvSpPr>
          <p:nvPr>
            <p:ph type="hdr" sz="quarter"/>
          </p:nvPr>
        </p:nvSpPr>
        <p:spPr bwMode="auto">
          <a:xfrm>
            <a:off x="0" y="0"/>
            <a:ext cx="4433888" cy="354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9040" tIns="49520" rIns="99040" bIns="49520" numCol="1" anchor="t" anchorCtr="0" compatLnSpc="1">
            <a:prstTxWarp prst="textNoShape">
              <a:avLst/>
            </a:prstTxWarp>
          </a:bodyPr>
          <a:lstStyle>
            <a:lvl1pPr defTabSz="990600" eaLnBrk="1" hangingPunct="1">
              <a:defRPr kumimoji="1" sz="1300">
                <a:latin typeface="Times New Roman" panose="02020603050405020304" pitchFamily="18" charset="0"/>
                <a:ea typeface="新細明體" panose="02020500000000000000" pitchFamily="18" charset="-120"/>
              </a:defRPr>
            </a:lvl1pPr>
          </a:lstStyle>
          <a:p>
            <a:endParaRPr lang="zh-TW" altLang="zh-TW"/>
          </a:p>
        </p:txBody>
      </p:sp>
      <p:sp>
        <p:nvSpPr>
          <p:cNvPr id="169987" name="Rectangle 3"/>
          <p:cNvSpPr>
            <a:spLocks noGrp="1" noChangeArrowheads="1"/>
          </p:cNvSpPr>
          <p:nvPr>
            <p:ph type="dt" idx="1"/>
          </p:nvPr>
        </p:nvSpPr>
        <p:spPr bwMode="auto">
          <a:xfrm>
            <a:off x="5800725" y="0"/>
            <a:ext cx="4433888" cy="354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9040" tIns="49520" rIns="99040" bIns="49520" numCol="1" anchor="t" anchorCtr="0" compatLnSpc="1">
            <a:prstTxWarp prst="textNoShape">
              <a:avLst/>
            </a:prstTxWarp>
          </a:bodyPr>
          <a:lstStyle>
            <a:lvl1pPr algn="r" defTabSz="990600" eaLnBrk="1" hangingPunct="1">
              <a:defRPr kumimoji="1" sz="1300">
                <a:latin typeface="Times New Roman" panose="02020603050405020304" pitchFamily="18" charset="0"/>
                <a:ea typeface="新細明體" panose="02020500000000000000" pitchFamily="18" charset="-120"/>
              </a:defRPr>
            </a:lvl1pPr>
          </a:lstStyle>
          <a:p>
            <a:endParaRPr lang="zh-TW" altLang="zh-TW"/>
          </a:p>
        </p:txBody>
      </p:sp>
      <p:sp>
        <p:nvSpPr>
          <p:cNvPr id="169988" name="Rectangle 4"/>
          <p:cNvSpPr>
            <a:spLocks noGrp="1" noRot="1" noChangeAspect="1" noChangeArrowheads="1" noTextEdit="1"/>
          </p:cNvSpPr>
          <p:nvPr>
            <p:ph type="sldImg" idx="2"/>
          </p:nvPr>
        </p:nvSpPr>
        <p:spPr bwMode="auto">
          <a:xfrm>
            <a:off x="3341688" y="533400"/>
            <a:ext cx="3549650" cy="2662238"/>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169989" name="Rectangle 5"/>
          <p:cNvSpPr>
            <a:spLocks noGrp="1" noChangeArrowheads="1"/>
          </p:cNvSpPr>
          <p:nvPr>
            <p:ph type="body" sz="quarter" idx="3"/>
          </p:nvPr>
        </p:nvSpPr>
        <p:spPr bwMode="auto">
          <a:xfrm>
            <a:off x="1363663" y="3373438"/>
            <a:ext cx="7507287" cy="31924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9040" tIns="49520" rIns="99040" bIns="495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69990" name="Rectangle 6"/>
          <p:cNvSpPr>
            <a:spLocks noGrp="1" noChangeArrowheads="1"/>
          </p:cNvSpPr>
          <p:nvPr>
            <p:ph type="ftr" sz="quarter" idx="4"/>
          </p:nvPr>
        </p:nvSpPr>
        <p:spPr bwMode="auto">
          <a:xfrm>
            <a:off x="0" y="6745288"/>
            <a:ext cx="4433888" cy="3540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9040" tIns="49520" rIns="99040" bIns="49520" numCol="1" anchor="b" anchorCtr="0" compatLnSpc="1">
            <a:prstTxWarp prst="textNoShape">
              <a:avLst/>
            </a:prstTxWarp>
          </a:bodyPr>
          <a:lstStyle>
            <a:lvl1pPr defTabSz="990600" eaLnBrk="1" hangingPunct="1">
              <a:defRPr kumimoji="1" sz="1300">
                <a:latin typeface="Times New Roman" panose="02020603050405020304" pitchFamily="18" charset="0"/>
                <a:ea typeface="新細明體" panose="02020500000000000000" pitchFamily="18" charset="-120"/>
              </a:defRPr>
            </a:lvl1pPr>
          </a:lstStyle>
          <a:p>
            <a:endParaRPr lang="zh-TW" altLang="zh-TW"/>
          </a:p>
        </p:txBody>
      </p:sp>
      <p:sp>
        <p:nvSpPr>
          <p:cNvPr id="169991" name="Rectangle 7"/>
          <p:cNvSpPr>
            <a:spLocks noGrp="1" noChangeArrowheads="1"/>
          </p:cNvSpPr>
          <p:nvPr>
            <p:ph type="sldNum" sz="quarter" idx="5"/>
          </p:nvPr>
        </p:nvSpPr>
        <p:spPr bwMode="auto">
          <a:xfrm>
            <a:off x="5800725" y="6745288"/>
            <a:ext cx="4433888" cy="3540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9040" tIns="49520" rIns="99040" bIns="49520" numCol="1" anchor="b" anchorCtr="0" compatLnSpc="1">
            <a:prstTxWarp prst="textNoShape">
              <a:avLst/>
            </a:prstTxWarp>
          </a:bodyPr>
          <a:lstStyle>
            <a:lvl1pPr algn="r" defTabSz="990600" eaLnBrk="1" hangingPunct="1">
              <a:defRPr kumimoji="1" sz="1300">
                <a:latin typeface="Times New Roman" panose="02020603050405020304" pitchFamily="18" charset="0"/>
                <a:ea typeface="新細明體" panose="02020500000000000000" pitchFamily="18" charset="-120"/>
              </a:defRPr>
            </a:lvl1pPr>
          </a:lstStyle>
          <a:p>
            <a:fld id="{2C190CA8-C74C-49FC-BE7E-FA86C8C9FFF7}" type="slidenum">
              <a:rPr lang="zh-TW" altLang="en-US"/>
              <a:pPr/>
              <a:t>‹#›</a:t>
            </a:fld>
            <a:endParaRPr lang="zh-TW" altLang="zh-TW"/>
          </a:p>
        </p:txBody>
      </p:sp>
    </p:spTree>
    <p:extLst>
      <p:ext uri="{BB962C8B-B14F-4D97-AF65-F5344CB8AC3E}">
        <p14:creationId xmlns:p14="http://schemas.microsoft.com/office/powerpoint/2010/main" val="23523779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0</a:t>
            </a:fld>
            <a:endParaRPr lang="zh-TW" altLang="zh-TW"/>
          </a:p>
        </p:txBody>
      </p:sp>
    </p:spTree>
    <p:extLst>
      <p:ext uri="{BB962C8B-B14F-4D97-AF65-F5344CB8AC3E}">
        <p14:creationId xmlns:p14="http://schemas.microsoft.com/office/powerpoint/2010/main" val="11491007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kumimoji="1" lang="en-US" altLang="zh-TW" sz="1200" b="0" i="0" kern="1200" dirty="0" smtClean="0">
                <a:solidFill>
                  <a:schemeClr val="tx1"/>
                </a:solidFill>
                <a:effectLst/>
                <a:latin typeface="Times New Roman" panose="02020603050405020304" pitchFamily="18" charset="0"/>
                <a:ea typeface="新細明體" panose="02020500000000000000" pitchFamily="18" charset="-120"/>
                <a:cs typeface="+mn-cs"/>
              </a:rPr>
              <a:t>Full system emulation. In this mode, QEMU emulates a full system (for example a PC), including one or several processors and various peripherals. It can be used to launch different Operating Systems without rebooting the PC or to debug system code.</a:t>
            </a:r>
          </a:p>
          <a:p>
            <a:r>
              <a:rPr kumimoji="1" lang="en-US" altLang="zh-TW" sz="1200" b="0" i="0" kern="1200" dirty="0" smtClean="0">
                <a:solidFill>
                  <a:schemeClr val="tx1"/>
                </a:solidFill>
                <a:effectLst/>
                <a:latin typeface="Times New Roman" panose="02020603050405020304" pitchFamily="18" charset="0"/>
                <a:ea typeface="新細明體" panose="02020500000000000000" pitchFamily="18" charset="-120"/>
                <a:cs typeface="+mn-cs"/>
              </a:rPr>
              <a:t>User mode emulation. In this mode, QEMU can launch processes compiled for one CPU on another CPU. It can be used to launch the Wine Windows API emulator (http://www.winehq.org) or to ease cross-compilation and cross-debugging.</a:t>
            </a:r>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22</a:t>
            </a:fld>
            <a:endParaRPr lang="zh-TW" altLang="zh-TW"/>
          </a:p>
        </p:txBody>
      </p:sp>
    </p:spTree>
    <p:extLst>
      <p:ext uri="{BB962C8B-B14F-4D97-AF65-F5344CB8AC3E}">
        <p14:creationId xmlns:p14="http://schemas.microsoft.com/office/powerpoint/2010/main" val="37609671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1026"/>
          <p:cNvSpPr>
            <a:spLocks noGrp="1" noRot="1" noChangeAspect="1" noChangeArrowheads="1" noTextEdit="1"/>
          </p:cNvSpPr>
          <p:nvPr>
            <p:ph type="sldImg"/>
          </p:nvPr>
        </p:nvSpPr>
        <p:spPr>
          <a:xfrm>
            <a:off x="1066800" y="704850"/>
            <a:ext cx="4699000" cy="3524250"/>
          </a:xfrm>
          <a:ln cap="flat">
            <a:solidFill>
              <a:schemeClr val="tx1"/>
            </a:solidFill>
            <a:prstDash val="sysDot"/>
          </a:ln>
        </p:spPr>
      </p:sp>
      <p:sp>
        <p:nvSpPr>
          <p:cNvPr id="98306" name="Rectangle 1027"/>
          <p:cNvSpPr>
            <a:spLocks noGrp="1" noChangeArrowheads="1"/>
          </p:cNvSpPr>
          <p:nvPr>
            <p:ph type="body" idx="1"/>
          </p:nvPr>
        </p:nvSpPr>
        <p:spPr>
          <a:xfrm>
            <a:off x="911225" y="4464050"/>
            <a:ext cx="5008563" cy="42275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endParaRPr lang="zh-TW" altLang="en-US" smtClean="0"/>
          </a:p>
        </p:txBody>
      </p:sp>
    </p:spTree>
    <p:extLst>
      <p:ext uri="{BB962C8B-B14F-4D97-AF65-F5344CB8AC3E}">
        <p14:creationId xmlns:p14="http://schemas.microsoft.com/office/powerpoint/2010/main" val="37474021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2"/>
          <p:cNvSpPr>
            <a:spLocks noGrp="1" noRot="1" noChangeAspect="1" noChangeArrowheads="1" noTextEdit="1"/>
          </p:cNvSpPr>
          <p:nvPr>
            <p:ph type="sldImg"/>
          </p:nvPr>
        </p:nvSpPr>
        <p:spPr>
          <a:ln/>
        </p:spPr>
      </p:sp>
      <p:sp>
        <p:nvSpPr>
          <p:cNvPr id="13414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latin typeface="Arial" panose="020B0604020202020204" pitchFamily="34" charset="0"/>
            </a:endParaRPr>
          </a:p>
        </p:txBody>
      </p:sp>
    </p:spTree>
    <p:extLst>
      <p:ext uri="{BB962C8B-B14F-4D97-AF65-F5344CB8AC3E}">
        <p14:creationId xmlns:p14="http://schemas.microsoft.com/office/powerpoint/2010/main" val="1026740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Rot="1" noChangeAspect="1" noChangeArrowheads="1" noTextEdit="1"/>
          </p:cNvSpPr>
          <p:nvPr>
            <p:ph type="sldImg"/>
          </p:nvPr>
        </p:nvSpPr>
        <p:spPr>
          <a:xfrm>
            <a:off x="1066800" y="704850"/>
            <a:ext cx="4699000" cy="3524250"/>
          </a:xfrm>
          <a:ln cap="flat">
            <a:solidFill>
              <a:schemeClr val="tx1"/>
            </a:solidFill>
            <a:prstDash val="sysDot"/>
          </a:ln>
        </p:spPr>
      </p:sp>
      <p:sp>
        <p:nvSpPr>
          <p:cNvPr id="105474" name="Rectangle 3"/>
          <p:cNvSpPr>
            <a:spLocks noGrp="1" noChangeArrowheads="1"/>
          </p:cNvSpPr>
          <p:nvPr>
            <p:ph type="body" idx="1"/>
          </p:nvPr>
        </p:nvSpPr>
        <p:spPr>
          <a:xfrm>
            <a:off x="911225" y="4464050"/>
            <a:ext cx="5008563" cy="42275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endParaRPr lang="zh-TW" altLang="en-US" smtClean="0"/>
          </a:p>
        </p:txBody>
      </p:sp>
    </p:spTree>
    <p:extLst>
      <p:ext uri="{BB962C8B-B14F-4D97-AF65-F5344CB8AC3E}">
        <p14:creationId xmlns:p14="http://schemas.microsoft.com/office/powerpoint/2010/main" val="35498911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1026"/>
          <p:cNvSpPr>
            <a:spLocks noGrp="1" noRot="1" noChangeAspect="1" noChangeArrowheads="1" noTextEdit="1"/>
          </p:cNvSpPr>
          <p:nvPr>
            <p:ph type="sldImg"/>
          </p:nvPr>
        </p:nvSpPr>
        <p:spPr>
          <a:xfrm>
            <a:off x="1066800" y="704850"/>
            <a:ext cx="4699000" cy="3524250"/>
          </a:xfrm>
          <a:ln cap="flat">
            <a:solidFill>
              <a:schemeClr val="tx1"/>
            </a:solidFill>
            <a:prstDash val="sysDot"/>
          </a:ln>
        </p:spPr>
      </p:sp>
      <p:sp>
        <p:nvSpPr>
          <p:cNvPr id="114690" name="Rectangle 1027"/>
          <p:cNvSpPr>
            <a:spLocks noGrp="1" noChangeArrowheads="1"/>
          </p:cNvSpPr>
          <p:nvPr>
            <p:ph type="body" idx="1"/>
          </p:nvPr>
        </p:nvSpPr>
        <p:spPr>
          <a:xfrm>
            <a:off x="911225" y="4464050"/>
            <a:ext cx="5008563" cy="42275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endParaRPr lang="zh-TW" altLang="en-US" smtClean="0"/>
          </a:p>
        </p:txBody>
      </p:sp>
    </p:spTree>
    <p:extLst>
      <p:ext uri="{BB962C8B-B14F-4D97-AF65-F5344CB8AC3E}">
        <p14:creationId xmlns:p14="http://schemas.microsoft.com/office/powerpoint/2010/main" val="5546321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投影片圖像版面配置區 1"/>
          <p:cNvSpPr>
            <a:spLocks noGrp="1" noRot="1" noChangeAspect="1"/>
          </p:cNvSpPr>
          <p:nvPr>
            <p:ph type="sldImg"/>
          </p:nvPr>
        </p:nvSpPr>
        <p:spPr>
          <a:ln/>
        </p:spPr>
      </p:sp>
      <p:sp>
        <p:nvSpPr>
          <p:cNvPr id="20482" name="備忘稿版面配置區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p>
        </p:txBody>
      </p:sp>
      <p:sp>
        <p:nvSpPr>
          <p:cNvPr id="20483" name="投影片編號版面配置區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B814A0B1-CF1E-44B2-859B-3C248C1D5C42}" type="slidenum">
              <a:rPr lang="zh-TW" altLang="en-US" sz="1300">
                <a:latin typeface="Times New Roman" panose="02020603050405020304" pitchFamily="18" charset="0"/>
                <a:ea typeface="新細明體" panose="02020500000000000000" pitchFamily="18" charset="-120"/>
              </a:rPr>
              <a:pPr eaLnBrk="1" hangingPunct="1"/>
              <a:t>33</a:t>
            </a:fld>
            <a:endParaRPr lang="zh-TW" altLang="zh-TW" sz="1300">
              <a:latin typeface="Times New Roman" panose="02020603050405020304" pitchFamily="18" charset="0"/>
              <a:ea typeface="新細明體" panose="02020500000000000000" pitchFamily="18" charset="-120"/>
            </a:endParaRPr>
          </a:p>
        </p:txBody>
      </p:sp>
    </p:spTree>
    <p:extLst>
      <p:ext uri="{BB962C8B-B14F-4D97-AF65-F5344CB8AC3E}">
        <p14:creationId xmlns:p14="http://schemas.microsoft.com/office/powerpoint/2010/main" val="36929562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投影片影像版面配置區 1"/>
          <p:cNvSpPr>
            <a:spLocks noGrp="1" noRot="1" noChangeAspect="1"/>
          </p:cNvSpPr>
          <p:nvPr>
            <p:ph type="sldImg"/>
          </p:nvPr>
        </p:nvSpPr>
        <p:spPr>
          <a:ln/>
        </p:spPr>
      </p:sp>
      <p:sp>
        <p:nvSpPr>
          <p:cNvPr id="157698" name="備忘稿版面配置區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p>
        </p:txBody>
      </p:sp>
      <p:sp>
        <p:nvSpPr>
          <p:cNvPr id="157699" name="投影片編號版面配置區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9160B6C2-CEE9-4635-BDAB-0CC7287D4725}" type="slidenum">
              <a:rPr lang="zh-TW" altLang="en-US" sz="1300">
                <a:latin typeface="Times New Roman" panose="02020603050405020304" pitchFamily="18" charset="0"/>
                <a:ea typeface="新細明體" panose="02020500000000000000" pitchFamily="18" charset="-120"/>
              </a:rPr>
              <a:pPr eaLnBrk="1" hangingPunct="1"/>
              <a:t>34</a:t>
            </a:fld>
            <a:endParaRPr lang="zh-TW" altLang="zh-TW" sz="1300">
              <a:latin typeface="Times New Roman" panose="02020603050405020304" pitchFamily="18" charset="0"/>
              <a:ea typeface="新細明體" panose="02020500000000000000" pitchFamily="18" charset="-120"/>
            </a:endParaRPr>
          </a:p>
        </p:txBody>
      </p:sp>
    </p:spTree>
    <p:extLst>
      <p:ext uri="{BB962C8B-B14F-4D97-AF65-F5344CB8AC3E}">
        <p14:creationId xmlns:p14="http://schemas.microsoft.com/office/powerpoint/2010/main" val="14176196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Grp="1" noChangeArrowheads="1"/>
          </p:cNvSpPr>
          <p:nvPr>
            <p:ph type="body" idx="1"/>
          </p:nvPr>
        </p:nvSpPr>
        <p:spPr>
          <a:xfrm>
            <a:off x="1673225" y="3257550"/>
            <a:ext cx="5702300" cy="30861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857" tIns="47086" rIns="95857" bIns="47086"/>
          <a:lstStyle/>
          <a:p>
            <a:endParaRPr lang="en-US" altLang="zh-TW" smtClean="0">
              <a:latin typeface="Arial" panose="020B0604020202020204" pitchFamily="34" charset="0"/>
            </a:endParaRPr>
          </a:p>
        </p:txBody>
      </p:sp>
      <p:sp>
        <p:nvSpPr>
          <p:cNvPr id="164866" name="Rectangle 3"/>
          <p:cNvSpPr>
            <a:spLocks noGrp="1" noRot="1" noChangeAspect="1" noChangeArrowheads="1" noTextEdit="1"/>
          </p:cNvSpPr>
          <p:nvPr>
            <p:ph type="sldImg"/>
          </p:nvPr>
        </p:nvSpPr>
        <p:spPr>
          <a:xfrm>
            <a:off x="2857500" y="514350"/>
            <a:ext cx="3429000" cy="2571750"/>
          </a:xfrm>
          <a:ln cap="flat"/>
        </p:spPr>
      </p:sp>
    </p:spTree>
    <p:extLst>
      <p:ext uri="{BB962C8B-B14F-4D97-AF65-F5344CB8AC3E}">
        <p14:creationId xmlns:p14="http://schemas.microsoft.com/office/powerpoint/2010/main" val="7297745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Rectangle 2"/>
          <p:cNvSpPr>
            <a:spLocks noGrp="1" noRot="1" noChangeAspect="1" noChangeArrowheads="1" noTextEdit="1"/>
          </p:cNvSpPr>
          <p:nvPr>
            <p:ph type="sldImg"/>
          </p:nvPr>
        </p:nvSpPr>
        <p:spPr>
          <a:xfrm>
            <a:off x="3051175" y="660400"/>
            <a:ext cx="3043238" cy="2282825"/>
          </a:xfrm>
          <a:ln/>
        </p:spPr>
      </p:sp>
      <p:sp>
        <p:nvSpPr>
          <p:cNvPr id="168962" name="Rectangle 3"/>
          <p:cNvSpPr>
            <a:spLocks noGrp="1" noChangeArrowheads="1"/>
          </p:cNvSpPr>
          <p:nvPr>
            <p:ph type="body" idx="1"/>
          </p:nvPr>
        </p:nvSpPr>
        <p:spPr>
          <a:xfrm>
            <a:off x="1219200" y="3255963"/>
            <a:ext cx="6707188" cy="30876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latin typeface="Arial" panose="020B0604020202020204" pitchFamily="34" charset="0"/>
            </a:endParaRPr>
          </a:p>
        </p:txBody>
      </p:sp>
    </p:spTree>
    <p:extLst>
      <p:ext uri="{BB962C8B-B14F-4D97-AF65-F5344CB8AC3E}">
        <p14:creationId xmlns:p14="http://schemas.microsoft.com/office/powerpoint/2010/main" val="34801349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A4C7D3C5-BBFE-4ECE-B370-46F4297A632A}" type="slidenum">
              <a:rPr lang="en-US" altLang="zh-TW" sz="1300">
                <a:latin typeface="Times New Roman" panose="02020603050405020304" pitchFamily="18" charset="0"/>
                <a:ea typeface="新細明體" panose="02020500000000000000" pitchFamily="18" charset="-120"/>
              </a:rPr>
              <a:pPr eaLnBrk="1" hangingPunct="1"/>
              <a:t>37</a:t>
            </a:fld>
            <a:endParaRPr lang="en-US" altLang="zh-TW" sz="1300">
              <a:latin typeface="Times New Roman" panose="02020603050405020304" pitchFamily="18" charset="0"/>
              <a:ea typeface="新細明體" panose="02020500000000000000" pitchFamily="18" charset="-120"/>
            </a:endParaRPr>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zh-TW" smtClean="0"/>
          </a:p>
        </p:txBody>
      </p:sp>
    </p:spTree>
    <p:extLst>
      <p:ext uri="{BB962C8B-B14F-4D97-AF65-F5344CB8AC3E}">
        <p14:creationId xmlns:p14="http://schemas.microsoft.com/office/powerpoint/2010/main" val="1070500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投影片圖像版面配置區 1"/>
          <p:cNvSpPr>
            <a:spLocks noGrp="1" noRot="1" noChangeAspect="1"/>
          </p:cNvSpPr>
          <p:nvPr>
            <p:ph type="sldImg"/>
          </p:nvPr>
        </p:nvSpPr>
        <p:spPr>
          <a:ln/>
        </p:spPr>
      </p:sp>
      <p:sp>
        <p:nvSpPr>
          <p:cNvPr id="20482" name="備忘稿版面配置區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p>
        </p:txBody>
      </p:sp>
      <p:sp>
        <p:nvSpPr>
          <p:cNvPr id="20483" name="投影片編號版面配置區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B814A0B1-CF1E-44B2-859B-3C248C1D5C42}" type="slidenum">
              <a:rPr lang="zh-TW" altLang="en-US" sz="1300">
                <a:latin typeface="Times New Roman" panose="02020603050405020304" pitchFamily="18" charset="0"/>
                <a:ea typeface="新細明體" panose="02020500000000000000" pitchFamily="18" charset="-120"/>
              </a:rPr>
              <a:pPr eaLnBrk="1" hangingPunct="1"/>
              <a:t>1</a:t>
            </a:fld>
            <a:endParaRPr lang="zh-TW" altLang="zh-TW" sz="1300">
              <a:latin typeface="Times New Roman" panose="02020603050405020304" pitchFamily="18" charset="0"/>
              <a:ea typeface="新細明體" panose="02020500000000000000" pitchFamily="18" charset="-120"/>
            </a:endParaRPr>
          </a:p>
        </p:txBody>
      </p:sp>
    </p:spTree>
    <p:extLst>
      <p:ext uri="{BB962C8B-B14F-4D97-AF65-F5344CB8AC3E}">
        <p14:creationId xmlns:p14="http://schemas.microsoft.com/office/powerpoint/2010/main" val="10838654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E830455A-C142-4CED-865B-80EC89AA6F24}" type="slidenum">
              <a:rPr lang="en-US" altLang="zh-TW" sz="1300">
                <a:latin typeface="Times New Roman" panose="02020603050405020304" pitchFamily="18" charset="0"/>
                <a:ea typeface="新細明體" panose="02020500000000000000" pitchFamily="18" charset="-120"/>
              </a:rPr>
              <a:pPr eaLnBrk="1" hangingPunct="1"/>
              <a:t>38</a:t>
            </a:fld>
            <a:endParaRPr lang="en-US" altLang="zh-TW" sz="1300">
              <a:latin typeface="Times New Roman" panose="02020603050405020304" pitchFamily="18" charset="0"/>
              <a:ea typeface="新細明體" panose="02020500000000000000" pitchFamily="18" charset="-120"/>
            </a:endParaRPr>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zh-TW" smtClean="0"/>
          </a:p>
        </p:txBody>
      </p:sp>
    </p:spTree>
    <p:extLst>
      <p:ext uri="{BB962C8B-B14F-4D97-AF65-F5344CB8AC3E}">
        <p14:creationId xmlns:p14="http://schemas.microsoft.com/office/powerpoint/2010/main" val="3131133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2"/>
          <p:cNvSpPr>
            <a:spLocks noGrp="1" noRot="1" noChangeAspect="1" noChangeArrowheads="1" noTextEdit="1"/>
          </p:cNvSpPr>
          <p:nvPr>
            <p:ph type="sldImg"/>
          </p:nvPr>
        </p:nvSpPr>
        <p:spPr>
          <a:ln/>
        </p:spPr>
      </p:sp>
      <p:sp>
        <p:nvSpPr>
          <p:cNvPr id="17408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zh-TW" smtClean="0">
              <a:latin typeface="Arial" panose="020B0604020202020204" pitchFamily="34" charset="0"/>
            </a:endParaRPr>
          </a:p>
        </p:txBody>
      </p:sp>
    </p:spTree>
    <p:extLst>
      <p:ext uri="{BB962C8B-B14F-4D97-AF65-F5344CB8AC3E}">
        <p14:creationId xmlns:p14="http://schemas.microsoft.com/office/powerpoint/2010/main" val="28205091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投影片圖像版面配置區 1"/>
          <p:cNvSpPr>
            <a:spLocks noGrp="1" noRot="1" noChangeAspect="1"/>
          </p:cNvSpPr>
          <p:nvPr>
            <p:ph type="sldImg"/>
          </p:nvPr>
        </p:nvSpPr>
        <p:spPr>
          <a:ln/>
        </p:spPr>
      </p:sp>
      <p:sp>
        <p:nvSpPr>
          <p:cNvPr id="188418" name="備忘稿版面配置區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dirty="0" smtClean="0"/>
          </a:p>
        </p:txBody>
      </p:sp>
      <p:sp>
        <p:nvSpPr>
          <p:cNvPr id="188419" name="投影片編號版面配置區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DAE766B4-3419-4459-95FC-B687BE1D2C13}" type="slidenum">
              <a:rPr lang="zh-TW" altLang="en-US" sz="1300">
                <a:latin typeface="Times New Roman" panose="02020603050405020304" pitchFamily="18" charset="0"/>
                <a:ea typeface="新細明體" panose="02020500000000000000" pitchFamily="18" charset="-120"/>
              </a:rPr>
              <a:pPr eaLnBrk="1" hangingPunct="1"/>
              <a:t>40</a:t>
            </a:fld>
            <a:endParaRPr lang="zh-TW" altLang="zh-TW" sz="1300">
              <a:latin typeface="Times New Roman" panose="02020603050405020304" pitchFamily="18" charset="0"/>
              <a:ea typeface="新細明體" panose="02020500000000000000" pitchFamily="18" charset="-120"/>
            </a:endParaRPr>
          </a:p>
        </p:txBody>
      </p:sp>
    </p:spTree>
    <p:extLst>
      <p:ext uri="{BB962C8B-B14F-4D97-AF65-F5344CB8AC3E}">
        <p14:creationId xmlns:p14="http://schemas.microsoft.com/office/powerpoint/2010/main" val="309222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1F325982-0297-4B25-AA03-2B9AFC401152}" type="slidenum">
              <a:rPr lang="en-US" altLang="zh-TW" sz="1300">
                <a:latin typeface="Times New Roman" panose="02020603050405020304" pitchFamily="18" charset="0"/>
                <a:ea typeface="新細明體" panose="02020500000000000000" pitchFamily="18" charset="-120"/>
              </a:rPr>
              <a:pPr eaLnBrk="1" hangingPunct="1"/>
              <a:t>6</a:t>
            </a:fld>
            <a:endParaRPr lang="en-US" altLang="zh-TW" sz="1300">
              <a:latin typeface="Times New Roman" panose="02020603050405020304" pitchFamily="18" charset="0"/>
              <a:ea typeface="新細明體" panose="02020500000000000000" pitchFamily="18" charset="-120"/>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dirty="0" smtClean="0"/>
              <a:t>MIPS (meaningless indicator of performance</a:t>
            </a:r>
            <a:r>
              <a:rPr lang="en-US" altLang="zh-TW" baseline="0" dirty="0" smtClean="0"/>
              <a:t> from salesman): lack of a uniform measure of work</a:t>
            </a:r>
          </a:p>
          <a:p>
            <a:r>
              <a:rPr lang="en-US" altLang="zh-TW" baseline="0" dirty="0" smtClean="0"/>
              <a:t>-- instruction sets are not equivalent</a:t>
            </a:r>
          </a:p>
          <a:p>
            <a:r>
              <a:rPr lang="en-US" altLang="zh-TW" baseline="0" dirty="0" smtClean="0"/>
              <a:t>-- different programs use different instruction mix</a:t>
            </a:r>
          </a:p>
          <a:p>
            <a:r>
              <a:rPr lang="en-US" altLang="zh-TW" baseline="0" dirty="0" smtClean="0"/>
              <a:t>-- instruction count is not a reliable indicator of work (some optimizations add instructions)</a:t>
            </a:r>
          </a:p>
          <a:p>
            <a:r>
              <a:rPr lang="en-US" altLang="zh-TW" baseline="0" dirty="0" smtClean="0"/>
              <a:t>FLOPS:</a:t>
            </a:r>
          </a:p>
          <a:p>
            <a:r>
              <a:rPr lang="en-US" altLang="zh-TW" baseline="0" dirty="0" smtClean="0"/>
              <a:t>-- programs must be FP intensive</a:t>
            </a:r>
          </a:p>
          <a:p>
            <a:r>
              <a:rPr lang="en-US" altLang="zh-TW" baseline="0" dirty="0" smtClean="0"/>
              <a:t>-- ignore other instructions, e.g. loads and stores</a:t>
            </a:r>
          </a:p>
          <a:p>
            <a:r>
              <a:rPr lang="en-US" altLang="zh-TW" baseline="0" dirty="0" smtClean="0"/>
              <a:t>-- peak GFLOPS: manufacturer guarantees not to exceed</a:t>
            </a:r>
            <a:endParaRPr lang="en-US" altLang="zh-TW" dirty="0" smtClean="0"/>
          </a:p>
        </p:txBody>
      </p:sp>
    </p:spTree>
    <p:extLst>
      <p:ext uri="{BB962C8B-B14F-4D97-AF65-F5344CB8AC3E}">
        <p14:creationId xmlns:p14="http://schemas.microsoft.com/office/powerpoint/2010/main" val="3582460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7</a:t>
            </a:fld>
            <a:endParaRPr lang="zh-TW" altLang="zh-TW"/>
          </a:p>
        </p:txBody>
      </p:sp>
    </p:spTree>
    <p:extLst>
      <p:ext uri="{BB962C8B-B14F-4D97-AF65-F5344CB8AC3E}">
        <p14:creationId xmlns:p14="http://schemas.microsoft.com/office/powerpoint/2010/main" val="1062940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Rot="1" noChangeAspect="1" noChangeArrowheads="1" noTextEdit="1"/>
          </p:cNvSpPr>
          <p:nvPr>
            <p:ph type="sldImg"/>
          </p:nvPr>
        </p:nvSpPr>
        <p:spPr>
          <a:xfrm>
            <a:off x="1066800" y="704850"/>
            <a:ext cx="4699000" cy="3524250"/>
          </a:xfrm>
          <a:ln cap="flat">
            <a:solidFill>
              <a:schemeClr val="tx1"/>
            </a:solidFill>
          </a:ln>
        </p:spPr>
      </p:sp>
    </p:spTree>
    <p:extLst>
      <p:ext uri="{BB962C8B-B14F-4D97-AF65-F5344CB8AC3E}">
        <p14:creationId xmlns:p14="http://schemas.microsoft.com/office/powerpoint/2010/main" val="1238767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89D2DE38-AC0F-4588-92E1-1C6DB0BB46F4}" type="slidenum">
              <a:rPr lang="en-US" altLang="zh-TW" sz="1300">
                <a:latin typeface="Times New Roman" panose="02020603050405020304" pitchFamily="18" charset="0"/>
                <a:ea typeface="新細明體" panose="02020500000000000000" pitchFamily="18" charset="-120"/>
              </a:rPr>
              <a:pPr eaLnBrk="1" hangingPunct="1"/>
              <a:t>9</a:t>
            </a:fld>
            <a:endParaRPr lang="en-US" altLang="zh-TW" sz="1300">
              <a:latin typeface="Times New Roman" panose="02020603050405020304" pitchFamily="18" charset="0"/>
              <a:ea typeface="新細明體" panose="02020500000000000000" pitchFamily="18" charset="-120"/>
            </a:endParaRPr>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zh-TW" smtClean="0"/>
          </a:p>
        </p:txBody>
      </p:sp>
    </p:spTree>
    <p:extLst>
      <p:ext uri="{BB962C8B-B14F-4D97-AF65-F5344CB8AC3E}">
        <p14:creationId xmlns:p14="http://schemas.microsoft.com/office/powerpoint/2010/main" val="31958659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8F592037-33C6-4CCC-BBB9-4C80D6C1DBAA}" type="slidenum">
              <a:rPr lang="en-US" altLang="zh-TW" sz="1300">
                <a:latin typeface="Times New Roman" panose="02020603050405020304" pitchFamily="18" charset="0"/>
                <a:ea typeface="新細明體" panose="02020500000000000000" pitchFamily="18" charset="-120"/>
              </a:rPr>
              <a:pPr eaLnBrk="1" hangingPunct="1"/>
              <a:t>11</a:t>
            </a:fld>
            <a:endParaRPr lang="en-US" altLang="zh-TW" sz="1300">
              <a:latin typeface="Times New Roman" panose="02020603050405020304" pitchFamily="18" charset="0"/>
              <a:ea typeface="新細明體" panose="02020500000000000000" pitchFamily="18" charset="-120"/>
            </a:endParaRPr>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zh-TW" smtClean="0"/>
          </a:p>
        </p:txBody>
      </p:sp>
    </p:spTree>
    <p:extLst>
      <p:ext uri="{BB962C8B-B14F-4D97-AF65-F5344CB8AC3E}">
        <p14:creationId xmlns:p14="http://schemas.microsoft.com/office/powerpoint/2010/main" val="2547135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E09DC335-3B4A-4057-B8A7-D22A2CFE09B8}" type="slidenum">
              <a:rPr lang="en-US" altLang="zh-TW" sz="1300">
                <a:latin typeface="Times New Roman" panose="02020603050405020304" pitchFamily="18" charset="0"/>
                <a:ea typeface="新細明體" panose="02020500000000000000" pitchFamily="18" charset="-120"/>
              </a:rPr>
              <a:pPr eaLnBrk="1" hangingPunct="1"/>
              <a:t>14</a:t>
            </a:fld>
            <a:endParaRPr lang="en-US" altLang="zh-TW" sz="1300">
              <a:latin typeface="Times New Roman" panose="02020603050405020304" pitchFamily="18" charset="0"/>
              <a:ea typeface="新細明體" panose="02020500000000000000" pitchFamily="18" charset="-120"/>
            </a:endParaRP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zh-TW" smtClean="0"/>
          </a:p>
        </p:txBody>
      </p:sp>
    </p:spTree>
    <p:extLst>
      <p:ext uri="{BB962C8B-B14F-4D97-AF65-F5344CB8AC3E}">
        <p14:creationId xmlns:p14="http://schemas.microsoft.com/office/powerpoint/2010/main" val="35599500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20</a:t>
            </a:fld>
            <a:endParaRPr lang="zh-TW" altLang="zh-TW"/>
          </a:p>
        </p:txBody>
      </p:sp>
    </p:spTree>
    <p:extLst>
      <p:ext uri="{BB962C8B-B14F-4D97-AF65-F5344CB8AC3E}">
        <p14:creationId xmlns:p14="http://schemas.microsoft.com/office/powerpoint/2010/main" val="26969519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106" name="Rectangle 10"/>
          <p:cNvSpPr>
            <a:spLocks noChangeArrowheads="1"/>
          </p:cNvSpPr>
          <p:nvPr userDrawn="1"/>
        </p:nvSpPr>
        <p:spPr bwMode="auto">
          <a:xfrm>
            <a:off x="0" y="6138863"/>
            <a:ext cx="9144000" cy="719137"/>
          </a:xfrm>
          <a:prstGeom prst="rect">
            <a:avLst/>
          </a:prstGeom>
          <a:solidFill>
            <a:srgbClr val="7F1084"/>
          </a:solidFill>
          <a:ln>
            <a:noFill/>
          </a:ln>
          <a:effectLst/>
          <a:extLst>
            <a:ext uri="{91240B29-F687-4f45-9708-019B960494DF}">
              <a14:hiddenLine xmlns:a14="http://schemas.microsoft.com/office/drawing/2010/main" xmlns="" w="15875">
                <a:solidFill>
                  <a:srgbClr val="000000"/>
                </a:solidFill>
                <a:miter lim="800000"/>
                <a:headEnd/>
                <a:tailEnd/>
              </a14:hiddenLine>
            </a:ext>
            <a:ext uri="{AF507438-7753-43e0-B8FC-AC1667EBCBE1}">
              <a14:hiddenEffects xmlns:a14="http://schemas.microsoft.com/office/drawing/2010/main" xmlns="">
                <a:effectLst>
                  <a:outerShdw dist="17961" dir="13500000" algn="ctr" rotWithShape="0">
                    <a:srgbClr val="5C005C"/>
                  </a:outerShdw>
                </a:effectLst>
              </a14:hiddenEffects>
            </a:ext>
          </a:extLst>
        </p:spPr>
        <p:txBody>
          <a:bodyPr wrap="none" anchor="ctr"/>
          <a:lstStyle/>
          <a:p>
            <a:pPr eaLnBrk="1" hangingPunct="1">
              <a:defRPr/>
            </a:pPr>
            <a:endParaRPr kumimoji="1" lang="zh-TW" altLang="en-US">
              <a:latin typeface="Calibri" pitchFamily="34" charset="0"/>
              <a:ea typeface="新細明體" pitchFamily="18" charset="-120"/>
            </a:endParaRPr>
          </a:p>
        </p:txBody>
      </p:sp>
      <p:pic>
        <p:nvPicPr>
          <p:cNvPr id="3081" name="Picture 11" descr="清大LOGO(鳥)"/>
          <p:cNvPicPr>
            <a:picLocks noChangeAspect="1" noChangeArrowheads="1"/>
          </p:cNvPicPr>
          <p:nvPr userDrawn="1"/>
        </p:nvPicPr>
        <p:blipFill>
          <a:blip r:embed="rId2" cstate="screen">
            <a:lum bright="70000" contrast="-70000"/>
            <a:extLst>
              <a:ext uri="{28A0092B-C50C-407E-A947-70E740481C1C}">
                <a14:useLocalDpi xmlns:a14="http://schemas.microsoft.com/office/drawing/2010/main"/>
              </a:ext>
            </a:extLst>
          </a:blip>
          <a:srcRect/>
          <a:stretch>
            <a:fillRect/>
          </a:stretch>
        </p:blipFill>
        <p:spPr bwMode="auto">
          <a:xfrm>
            <a:off x="0" y="30163"/>
            <a:ext cx="1619250" cy="806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74" name="Rectangle 2"/>
          <p:cNvSpPr>
            <a:spLocks noGrp="1" noChangeArrowheads="1"/>
          </p:cNvSpPr>
          <p:nvPr>
            <p:ph type="ctrTitle"/>
          </p:nvPr>
        </p:nvSpPr>
        <p:spPr>
          <a:xfrm>
            <a:off x="611188" y="692150"/>
            <a:ext cx="8010525" cy="2382838"/>
          </a:xfrm>
        </p:spPr>
        <p:txBody>
          <a:bodyPr/>
          <a:lstStyle>
            <a:lvl1pPr algn="ctr">
              <a:lnSpc>
                <a:spcPct val="100000"/>
              </a:lnSpc>
              <a:defRPr sz="4400"/>
            </a:lvl1pPr>
          </a:lstStyle>
          <a:p>
            <a:pPr lvl="0"/>
            <a:r>
              <a:rPr lang="en-US" altLang="zh-TW" noProof="0" smtClean="0"/>
              <a:t>Click to edit Master title style</a:t>
            </a:r>
          </a:p>
        </p:txBody>
      </p:sp>
      <p:sp>
        <p:nvSpPr>
          <p:cNvPr id="3075" name="Rectangle 3"/>
          <p:cNvSpPr>
            <a:spLocks noGrp="1" noChangeArrowheads="1"/>
          </p:cNvSpPr>
          <p:nvPr>
            <p:ph type="subTitle" idx="1"/>
          </p:nvPr>
        </p:nvSpPr>
        <p:spPr>
          <a:xfrm>
            <a:off x="755650" y="3716338"/>
            <a:ext cx="7778750" cy="1584325"/>
          </a:xfrm>
        </p:spPr>
        <p:txBody>
          <a:bodyPr/>
          <a:lstStyle>
            <a:lvl1pPr marL="0" indent="0" algn="ctr">
              <a:spcBef>
                <a:spcPct val="15000"/>
              </a:spcBef>
              <a:buFontTx/>
              <a:buNone/>
              <a:defRPr sz="3200"/>
            </a:lvl1pPr>
          </a:lstStyle>
          <a:p>
            <a:pPr lvl="0"/>
            <a:r>
              <a:rPr lang="en-US" altLang="zh-TW" noProof="0" smtClean="0"/>
              <a:t>Click to edit Master subtitle style</a:t>
            </a:r>
          </a:p>
        </p:txBody>
      </p:sp>
      <p:sp>
        <p:nvSpPr>
          <p:cNvPr id="3076" name="Rectangle 4"/>
          <p:cNvSpPr>
            <a:spLocks noGrp="1" noChangeArrowheads="1"/>
          </p:cNvSpPr>
          <p:nvPr>
            <p:ph type="dt" sz="half" idx="2"/>
          </p:nvPr>
        </p:nvSpPr>
        <p:spPr bwMode="auto">
          <a:xfrm>
            <a:off x="711200" y="6229350"/>
            <a:ext cx="1930400" cy="514350"/>
          </a:xfrm>
          <a:prstGeom prst="rect">
            <a:avLst/>
          </a:prstGeom>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spcBef>
                <a:spcPct val="50000"/>
              </a:spcBef>
              <a:defRPr sz="1400">
                <a:solidFill>
                  <a:srgbClr val="5E574E"/>
                </a:solidFill>
                <a:latin typeface="Arial" panose="020B0604020202020204" pitchFamily="34" charset="0"/>
                <a:ea typeface="新細明體" panose="02020500000000000000" pitchFamily="18" charset="-120"/>
              </a:defRPr>
            </a:lvl1pPr>
          </a:lstStyle>
          <a:p>
            <a:endParaRPr lang="zh-TW" altLang="zh-TW"/>
          </a:p>
        </p:txBody>
      </p:sp>
      <p:sp>
        <p:nvSpPr>
          <p:cNvPr id="3077" name="Rectangle 5"/>
          <p:cNvSpPr>
            <a:spLocks noGrp="1" noChangeArrowheads="1"/>
          </p:cNvSpPr>
          <p:nvPr>
            <p:ph type="ftr" sz="quarter" idx="3"/>
          </p:nvPr>
        </p:nvSpPr>
        <p:spPr>
          <a:xfrm>
            <a:off x="3149600" y="6229350"/>
            <a:ext cx="2844800" cy="514350"/>
          </a:xfrm>
        </p:spPr>
        <p:txBody>
          <a:bodyPr/>
          <a:lstStyle>
            <a:lvl1pPr>
              <a:defRPr>
                <a:solidFill>
                  <a:srgbClr val="5E574E"/>
                </a:solidFill>
              </a:defRPr>
            </a:lvl1pPr>
          </a:lstStyle>
          <a:p>
            <a:endParaRPr lang="zh-TW" altLang="zh-TW"/>
          </a:p>
        </p:txBody>
      </p:sp>
      <p:sp>
        <p:nvSpPr>
          <p:cNvPr id="3078" name="Rectangle 6"/>
          <p:cNvSpPr>
            <a:spLocks noGrp="1" noChangeArrowheads="1"/>
          </p:cNvSpPr>
          <p:nvPr>
            <p:ph type="sldNum" sz="quarter" idx="4"/>
          </p:nvPr>
        </p:nvSpPr>
        <p:spPr>
          <a:xfrm>
            <a:off x="6604000" y="6229350"/>
            <a:ext cx="1828800" cy="514350"/>
          </a:xfrm>
        </p:spPr>
        <p:txBody>
          <a:bodyPr/>
          <a:lstStyle>
            <a:lvl1pPr>
              <a:defRPr/>
            </a:lvl1pPr>
          </a:lstStyle>
          <a:p>
            <a:fld id="{A8CBDE17-35DE-4CF3-A6AE-342E0D5A56DD}" type="slidenum">
              <a:rPr lang="zh-TW" altLang="en-US"/>
              <a:pPr/>
              <a:t>‹#›</a:t>
            </a:fld>
            <a:endParaRPr lang="zh-TW" altLang="zh-TW"/>
          </a:p>
        </p:txBody>
      </p:sp>
      <p:pic>
        <p:nvPicPr>
          <p:cNvPr id="3086" name="Picture 14" descr="清大書法字 "/>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755650" y="6210300"/>
            <a:ext cx="2087563" cy="323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111" name="Text Box 15"/>
          <p:cNvSpPr txBox="1">
            <a:spLocks noChangeArrowheads="1"/>
          </p:cNvSpPr>
          <p:nvPr userDrawn="1"/>
        </p:nvSpPr>
        <p:spPr bwMode="auto">
          <a:xfrm>
            <a:off x="682625" y="6553200"/>
            <a:ext cx="2520950" cy="304800"/>
          </a:xfrm>
          <a:prstGeom prst="rect">
            <a:avLst/>
          </a:prstGeom>
          <a:noFill/>
          <a:ln w="15875">
            <a:noFill/>
            <a:miter lim="800000"/>
            <a:headEnd/>
            <a:tailEnd/>
          </a:ln>
          <a:effectLst>
            <a:prstShdw prst="shdw18" dist="17961" dir="13500000">
              <a:schemeClr val="accent1">
                <a:gamma/>
                <a:shade val="60000"/>
                <a:invGamma/>
              </a:schemeClr>
            </a:prstShdw>
          </a:effectLst>
        </p:spPr>
        <p:txBody>
          <a:bodyPr wrap="none">
            <a:spAutoFit/>
          </a:bodyPr>
          <a:lstStyle/>
          <a:p>
            <a:pPr eaLnBrk="1" hangingPunct="1">
              <a:defRPr/>
            </a:pPr>
            <a:r>
              <a:rPr kumimoji="1" lang="en-US" altLang="zh-TW" sz="1400">
                <a:solidFill>
                  <a:schemeClr val="bg1"/>
                </a:solidFill>
                <a:latin typeface="Arial" pitchFamily="34" charset="0"/>
                <a:ea typeface="新細明體" pitchFamily="18" charset="-120"/>
              </a:rPr>
              <a:t>National Tsing Hua University</a:t>
            </a:r>
          </a:p>
        </p:txBody>
      </p:sp>
      <p:pic>
        <p:nvPicPr>
          <p:cNvPr id="3088" name="Picture 13" descr="清大LOGO(圓)"/>
          <p:cNvPicPr>
            <a:picLocks noChangeAspect="1" noChangeArrowheads="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0" y="6181725"/>
            <a:ext cx="684213" cy="676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8F120804-EA9C-44B7-9EAE-0BD60D7BD199}" type="slidenum">
              <a:rPr lang="zh-TW" altLang="en-US"/>
              <a:pPr/>
              <a:t>‹#›</a:t>
            </a:fld>
            <a:endParaRPr lang="zh-TW" altLang="zh-TW"/>
          </a:p>
        </p:txBody>
      </p:sp>
    </p:spTree>
    <p:extLst>
      <p:ext uri="{BB962C8B-B14F-4D97-AF65-F5344CB8AC3E}">
        <p14:creationId xmlns:p14="http://schemas.microsoft.com/office/powerpoint/2010/main" val="174247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9550" y="228600"/>
            <a:ext cx="2051050" cy="58642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06400" y="228600"/>
            <a:ext cx="6000750" cy="58642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852BEC32-4EE1-420F-B886-F4A483B051DF}" type="slidenum">
              <a:rPr lang="zh-TW" altLang="en-US"/>
              <a:pPr/>
              <a:t>‹#›</a:t>
            </a:fld>
            <a:endParaRPr lang="zh-TW" altLang="zh-TW"/>
          </a:p>
        </p:txBody>
      </p:sp>
    </p:spTree>
    <p:extLst>
      <p:ext uri="{BB962C8B-B14F-4D97-AF65-F5344CB8AC3E}">
        <p14:creationId xmlns:p14="http://schemas.microsoft.com/office/powerpoint/2010/main" val="3223948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lvl1pPr>
              <a:spcBef>
                <a:spcPts val="300"/>
              </a:spcBef>
              <a:defRPr/>
            </a:lvl1pPr>
            <a:lvl2pPr>
              <a:spcBef>
                <a:spcPts val="300"/>
              </a:spcBef>
              <a:defRPr/>
            </a:lvl2pPr>
            <a:lvl3pPr>
              <a:spcBef>
                <a:spcPts val="300"/>
              </a:spcBef>
              <a:defRPr/>
            </a:lvl3pPr>
            <a:lvl4pPr>
              <a:spcBef>
                <a:spcPts val="300"/>
              </a:spcBef>
              <a:defRPr/>
            </a:lvl4pPr>
            <a:lvl5pPr>
              <a:spcBef>
                <a:spcPts val="300"/>
              </a:spcBef>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7AAE24B3-22E3-4AA7-8B55-0A68B3597D77}" type="slidenum">
              <a:rPr lang="zh-TW" altLang="en-US"/>
              <a:pPr/>
              <a:t>‹#›</a:t>
            </a:fld>
            <a:endParaRPr lang="zh-TW" altLang="zh-TW"/>
          </a:p>
        </p:txBody>
      </p:sp>
    </p:spTree>
    <p:extLst>
      <p:ext uri="{BB962C8B-B14F-4D97-AF65-F5344CB8AC3E}">
        <p14:creationId xmlns:p14="http://schemas.microsoft.com/office/powerpoint/2010/main" val="318891851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smtClean="0"/>
              <a:t>按一下以編輯母片文字樣式</a:t>
            </a:r>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F9E98DE6-1D8D-40C7-BE56-65B627317FFE}" type="slidenum">
              <a:rPr lang="zh-TW" altLang="en-US"/>
              <a:pPr/>
              <a:t>‹#›</a:t>
            </a:fld>
            <a:endParaRPr lang="zh-TW" altLang="zh-TW"/>
          </a:p>
        </p:txBody>
      </p:sp>
    </p:spTree>
    <p:extLst>
      <p:ext uri="{BB962C8B-B14F-4D97-AF65-F5344CB8AC3E}">
        <p14:creationId xmlns:p14="http://schemas.microsoft.com/office/powerpoint/2010/main" val="3697291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25450" y="1125538"/>
            <a:ext cx="4013200" cy="496728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591050" y="1125538"/>
            <a:ext cx="4013200" cy="496728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頁尾版面配置區 4"/>
          <p:cNvSpPr>
            <a:spLocks noGrp="1"/>
          </p:cNvSpPr>
          <p:nvPr>
            <p:ph type="ftr" sz="quarter" idx="10"/>
          </p:nvPr>
        </p:nvSpPr>
        <p:spPr/>
        <p:txBody>
          <a:bodyPr/>
          <a:lstStyle>
            <a:lvl1pPr>
              <a:defRPr/>
            </a:lvl1pPr>
          </a:lstStyle>
          <a:p>
            <a:endParaRPr lang="en-US" altLang="zh-TW"/>
          </a:p>
        </p:txBody>
      </p:sp>
      <p:sp>
        <p:nvSpPr>
          <p:cNvPr id="6" name="投影片編號版面配置區 5"/>
          <p:cNvSpPr>
            <a:spLocks noGrp="1"/>
          </p:cNvSpPr>
          <p:nvPr>
            <p:ph type="sldNum" sz="quarter" idx="11"/>
          </p:nvPr>
        </p:nvSpPr>
        <p:spPr/>
        <p:txBody>
          <a:bodyPr/>
          <a:lstStyle>
            <a:lvl1pPr>
              <a:defRPr/>
            </a:lvl1pPr>
          </a:lstStyle>
          <a:p>
            <a:fld id="{A7C5AA28-A7C5-4DDC-A2DB-5BA219CA2330}" type="slidenum">
              <a:rPr lang="zh-TW" altLang="en-US"/>
              <a:pPr/>
              <a:t>‹#›</a:t>
            </a:fld>
            <a:endParaRPr lang="zh-TW" altLang="zh-TW"/>
          </a:p>
        </p:txBody>
      </p:sp>
    </p:spTree>
    <p:extLst>
      <p:ext uri="{BB962C8B-B14F-4D97-AF65-F5344CB8AC3E}">
        <p14:creationId xmlns:p14="http://schemas.microsoft.com/office/powerpoint/2010/main" val="2901728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頁尾版面配置區 6"/>
          <p:cNvSpPr>
            <a:spLocks noGrp="1"/>
          </p:cNvSpPr>
          <p:nvPr>
            <p:ph type="ftr" sz="quarter" idx="10"/>
          </p:nvPr>
        </p:nvSpPr>
        <p:spPr/>
        <p:txBody>
          <a:bodyPr/>
          <a:lstStyle>
            <a:lvl1pPr>
              <a:defRPr/>
            </a:lvl1pPr>
          </a:lstStyle>
          <a:p>
            <a:endParaRPr lang="en-US" altLang="zh-TW"/>
          </a:p>
        </p:txBody>
      </p:sp>
      <p:sp>
        <p:nvSpPr>
          <p:cNvPr id="8" name="投影片編號版面配置區 7"/>
          <p:cNvSpPr>
            <a:spLocks noGrp="1"/>
          </p:cNvSpPr>
          <p:nvPr>
            <p:ph type="sldNum" sz="quarter" idx="11"/>
          </p:nvPr>
        </p:nvSpPr>
        <p:spPr/>
        <p:txBody>
          <a:bodyPr/>
          <a:lstStyle>
            <a:lvl1pPr>
              <a:defRPr/>
            </a:lvl1pPr>
          </a:lstStyle>
          <a:p>
            <a:fld id="{9C51E500-085D-432D-8C73-BC9C167CAC5A}" type="slidenum">
              <a:rPr lang="zh-TW" altLang="en-US"/>
              <a:pPr/>
              <a:t>‹#›</a:t>
            </a:fld>
            <a:endParaRPr lang="zh-TW" altLang="zh-TW"/>
          </a:p>
        </p:txBody>
      </p:sp>
    </p:spTree>
    <p:extLst>
      <p:ext uri="{BB962C8B-B14F-4D97-AF65-F5344CB8AC3E}">
        <p14:creationId xmlns:p14="http://schemas.microsoft.com/office/powerpoint/2010/main" val="750736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頁尾版面配置區 2"/>
          <p:cNvSpPr>
            <a:spLocks noGrp="1"/>
          </p:cNvSpPr>
          <p:nvPr>
            <p:ph type="ftr" sz="quarter" idx="10"/>
          </p:nvPr>
        </p:nvSpPr>
        <p:spPr/>
        <p:txBody>
          <a:bodyPr/>
          <a:lstStyle>
            <a:lvl1pPr>
              <a:defRPr/>
            </a:lvl1pPr>
          </a:lstStyle>
          <a:p>
            <a:endParaRPr lang="en-US" altLang="zh-TW"/>
          </a:p>
        </p:txBody>
      </p:sp>
      <p:sp>
        <p:nvSpPr>
          <p:cNvPr id="4" name="投影片編號版面配置區 3"/>
          <p:cNvSpPr>
            <a:spLocks noGrp="1"/>
          </p:cNvSpPr>
          <p:nvPr>
            <p:ph type="sldNum" sz="quarter" idx="11"/>
          </p:nvPr>
        </p:nvSpPr>
        <p:spPr/>
        <p:txBody>
          <a:bodyPr/>
          <a:lstStyle>
            <a:lvl1pPr>
              <a:defRPr/>
            </a:lvl1pPr>
          </a:lstStyle>
          <a:p>
            <a:fld id="{085E38AC-DA67-415E-BA61-C1BB89328BA4}" type="slidenum">
              <a:rPr lang="zh-TW" altLang="en-US"/>
              <a:pPr/>
              <a:t>‹#›</a:t>
            </a:fld>
            <a:endParaRPr lang="zh-TW" altLang="zh-TW"/>
          </a:p>
        </p:txBody>
      </p:sp>
    </p:spTree>
    <p:extLst>
      <p:ext uri="{BB962C8B-B14F-4D97-AF65-F5344CB8AC3E}">
        <p14:creationId xmlns:p14="http://schemas.microsoft.com/office/powerpoint/2010/main" val="176222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頁尾版面配置區 1"/>
          <p:cNvSpPr>
            <a:spLocks noGrp="1"/>
          </p:cNvSpPr>
          <p:nvPr>
            <p:ph type="ftr" sz="quarter" idx="10"/>
          </p:nvPr>
        </p:nvSpPr>
        <p:spPr/>
        <p:txBody>
          <a:bodyPr/>
          <a:lstStyle>
            <a:lvl1pPr>
              <a:defRPr/>
            </a:lvl1pPr>
          </a:lstStyle>
          <a:p>
            <a:endParaRPr lang="en-US" altLang="zh-TW"/>
          </a:p>
        </p:txBody>
      </p:sp>
      <p:sp>
        <p:nvSpPr>
          <p:cNvPr id="3" name="投影片編號版面配置區 2"/>
          <p:cNvSpPr>
            <a:spLocks noGrp="1"/>
          </p:cNvSpPr>
          <p:nvPr>
            <p:ph type="sldNum" sz="quarter" idx="11"/>
          </p:nvPr>
        </p:nvSpPr>
        <p:spPr/>
        <p:txBody>
          <a:bodyPr/>
          <a:lstStyle>
            <a:lvl1pPr>
              <a:defRPr/>
            </a:lvl1pPr>
          </a:lstStyle>
          <a:p>
            <a:fld id="{2DA9C97D-3F28-4231-954D-B6DAE73460D2}" type="slidenum">
              <a:rPr lang="zh-TW" altLang="en-US"/>
              <a:pPr/>
              <a:t>‹#›</a:t>
            </a:fld>
            <a:endParaRPr lang="zh-TW" altLang="zh-TW"/>
          </a:p>
        </p:txBody>
      </p:sp>
    </p:spTree>
    <p:extLst>
      <p:ext uri="{BB962C8B-B14F-4D97-AF65-F5344CB8AC3E}">
        <p14:creationId xmlns:p14="http://schemas.microsoft.com/office/powerpoint/2010/main" val="3358922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頁尾版面配置區 4"/>
          <p:cNvSpPr>
            <a:spLocks noGrp="1"/>
          </p:cNvSpPr>
          <p:nvPr>
            <p:ph type="ftr" sz="quarter" idx="10"/>
          </p:nvPr>
        </p:nvSpPr>
        <p:spPr/>
        <p:txBody>
          <a:bodyPr/>
          <a:lstStyle>
            <a:lvl1pPr>
              <a:defRPr/>
            </a:lvl1pPr>
          </a:lstStyle>
          <a:p>
            <a:endParaRPr lang="en-US" altLang="zh-TW"/>
          </a:p>
        </p:txBody>
      </p:sp>
      <p:sp>
        <p:nvSpPr>
          <p:cNvPr id="6" name="投影片編號版面配置區 5"/>
          <p:cNvSpPr>
            <a:spLocks noGrp="1"/>
          </p:cNvSpPr>
          <p:nvPr>
            <p:ph type="sldNum" sz="quarter" idx="11"/>
          </p:nvPr>
        </p:nvSpPr>
        <p:spPr/>
        <p:txBody>
          <a:bodyPr/>
          <a:lstStyle>
            <a:lvl1pPr>
              <a:defRPr/>
            </a:lvl1pPr>
          </a:lstStyle>
          <a:p>
            <a:fld id="{229EF151-93C0-4F56-B29B-68BD56C38144}" type="slidenum">
              <a:rPr lang="zh-TW" altLang="en-US"/>
              <a:pPr/>
              <a:t>‹#›</a:t>
            </a:fld>
            <a:endParaRPr lang="zh-TW" altLang="zh-TW"/>
          </a:p>
        </p:txBody>
      </p:sp>
    </p:spTree>
    <p:extLst>
      <p:ext uri="{BB962C8B-B14F-4D97-AF65-F5344CB8AC3E}">
        <p14:creationId xmlns:p14="http://schemas.microsoft.com/office/powerpoint/2010/main" val="1525224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頁尾版面配置區 4"/>
          <p:cNvSpPr>
            <a:spLocks noGrp="1"/>
          </p:cNvSpPr>
          <p:nvPr>
            <p:ph type="ftr" sz="quarter" idx="10"/>
          </p:nvPr>
        </p:nvSpPr>
        <p:spPr/>
        <p:txBody>
          <a:bodyPr/>
          <a:lstStyle>
            <a:lvl1pPr>
              <a:defRPr/>
            </a:lvl1pPr>
          </a:lstStyle>
          <a:p>
            <a:endParaRPr lang="en-US" altLang="zh-TW"/>
          </a:p>
        </p:txBody>
      </p:sp>
      <p:sp>
        <p:nvSpPr>
          <p:cNvPr id="6" name="投影片編號版面配置區 5"/>
          <p:cNvSpPr>
            <a:spLocks noGrp="1"/>
          </p:cNvSpPr>
          <p:nvPr>
            <p:ph type="sldNum" sz="quarter" idx="11"/>
          </p:nvPr>
        </p:nvSpPr>
        <p:spPr/>
        <p:txBody>
          <a:bodyPr/>
          <a:lstStyle>
            <a:lvl1pPr>
              <a:defRPr/>
            </a:lvl1pPr>
          </a:lstStyle>
          <a:p>
            <a:fld id="{7850A695-195D-4ED4-95A6-931F143E587F}" type="slidenum">
              <a:rPr lang="zh-TW" altLang="en-US"/>
              <a:pPr/>
              <a:t>‹#›</a:t>
            </a:fld>
            <a:endParaRPr lang="zh-TW" altLang="zh-TW"/>
          </a:p>
        </p:txBody>
      </p:sp>
    </p:spTree>
    <p:extLst>
      <p:ext uri="{BB962C8B-B14F-4D97-AF65-F5344CB8AC3E}">
        <p14:creationId xmlns:p14="http://schemas.microsoft.com/office/powerpoint/2010/main" val="4003134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4106" name="Rectangle 10"/>
          <p:cNvSpPr>
            <a:spLocks noChangeArrowheads="1"/>
          </p:cNvSpPr>
          <p:nvPr userDrawn="1"/>
        </p:nvSpPr>
        <p:spPr bwMode="auto">
          <a:xfrm>
            <a:off x="0" y="6138863"/>
            <a:ext cx="9144000" cy="719137"/>
          </a:xfrm>
          <a:prstGeom prst="rect">
            <a:avLst/>
          </a:prstGeom>
          <a:solidFill>
            <a:srgbClr val="7F1084"/>
          </a:solidFill>
          <a:ln>
            <a:noFill/>
          </a:ln>
          <a:effectLst/>
          <a:extLst>
            <a:ext uri="{91240B29-F687-4f45-9708-019B960494DF}">
              <a14:hiddenLine xmlns:a14="http://schemas.microsoft.com/office/drawing/2010/main" xmlns="" w="15875">
                <a:solidFill>
                  <a:srgbClr val="000000"/>
                </a:solidFill>
                <a:miter lim="800000"/>
                <a:headEnd/>
                <a:tailEnd/>
              </a14:hiddenLine>
            </a:ext>
            <a:ext uri="{AF507438-7753-43e0-B8FC-AC1667EBCBE1}">
              <a14:hiddenEffects xmlns:a14="http://schemas.microsoft.com/office/drawing/2010/main" xmlns="">
                <a:effectLst>
                  <a:outerShdw dist="17961" dir="13500000" algn="ctr" rotWithShape="0">
                    <a:srgbClr val="5C005C"/>
                  </a:outerShdw>
                </a:effectLst>
              </a14:hiddenEffects>
            </a:ext>
          </a:extLst>
        </p:spPr>
        <p:txBody>
          <a:bodyPr wrap="none" anchor="ctr"/>
          <a:lstStyle/>
          <a:p>
            <a:pPr eaLnBrk="1" hangingPunct="1">
              <a:defRPr/>
            </a:pPr>
            <a:endParaRPr kumimoji="1" lang="zh-TW" altLang="en-US">
              <a:latin typeface="Calibri" pitchFamily="34" charset="0"/>
              <a:ea typeface="新細明體" pitchFamily="18" charset="-120"/>
            </a:endParaRPr>
          </a:p>
        </p:txBody>
      </p:sp>
      <p:pic>
        <p:nvPicPr>
          <p:cNvPr id="2057" name="Picture 11" descr="清大LOGO(鳥)"/>
          <p:cNvPicPr>
            <a:picLocks noChangeAspect="1" noChangeArrowheads="1"/>
          </p:cNvPicPr>
          <p:nvPr userDrawn="1"/>
        </p:nvPicPr>
        <p:blipFill>
          <a:blip r:embed="rId13" cstate="screen">
            <a:lum bright="70000" contrast="-70000"/>
            <a:extLst>
              <a:ext uri="{28A0092B-C50C-407E-A947-70E740481C1C}">
                <a14:useLocalDpi xmlns:a14="http://schemas.microsoft.com/office/drawing/2010/main"/>
              </a:ext>
            </a:extLst>
          </a:blip>
          <a:srcRect/>
          <a:stretch>
            <a:fillRect/>
          </a:stretch>
        </p:blipFill>
        <p:spPr bwMode="auto">
          <a:xfrm>
            <a:off x="0" y="30163"/>
            <a:ext cx="1619250" cy="806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50" name="Rectangle 2"/>
          <p:cNvSpPr>
            <a:spLocks noGrp="1" noChangeArrowheads="1"/>
          </p:cNvSpPr>
          <p:nvPr>
            <p:ph type="title"/>
          </p:nvPr>
        </p:nvSpPr>
        <p:spPr bwMode="auto">
          <a:xfrm>
            <a:off x="323528" y="228600"/>
            <a:ext cx="8496944" cy="6794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zh-TW" dirty="0" smtClean="0"/>
              <a:t>Click to edit Master title style</a:t>
            </a:r>
          </a:p>
        </p:txBody>
      </p:sp>
      <p:sp>
        <p:nvSpPr>
          <p:cNvPr id="2051" name="Rectangle 3"/>
          <p:cNvSpPr>
            <a:spLocks noGrp="1" noChangeArrowheads="1"/>
          </p:cNvSpPr>
          <p:nvPr>
            <p:ph type="body" idx="1"/>
          </p:nvPr>
        </p:nvSpPr>
        <p:spPr bwMode="auto">
          <a:xfrm>
            <a:off x="323528" y="1052514"/>
            <a:ext cx="8496944" cy="50403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p>
        </p:txBody>
      </p:sp>
      <p:sp>
        <p:nvSpPr>
          <p:cNvPr id="2053" name="Rectangle 5"/>
          <p:cNvSpPr>
            <a:spLocks noGrp="1" noChangeArrowheads="1"/>
          </p:cNvSpPr>
          <p:nvPr>
            <p:ph type="ftr" sz="quarter" idx="3"/>
          </p:nvPr>
        </p:nvSpPr>
        <p:spPr bwMode="auto">
          <a:xfrm>
            <a:off x="3124200" y="6229350"/>
            <a:ext cx="28956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ctr">
              <a:spcBef>
                <a:spcPct val="50000"/>
              </a:spcBef>
              <a:defRPr sz="1400">
                <a:solidFill>
                  <a:schemeClr val="bg2"/>
                </a:solidFill>
                <a:latin typeface="Arial" panose="020B0604020202020204" pitchFamily="34" charset="0"/>
                <a:ea typeface="新細明體" panose="02020500000000000000" pitchFamily="18" charset="-120"/>
              </a:defRPr>
            </a:lvl1pPr>
          </a:lstStyle>
          <a:p>
            <a:endParaRPr lang="en-US" altLang="zh-TW"/>
          </a:p>
        </p:txBody>
      </p:sp>
      <p:sp>
        <p:nvSpPr>
          <p:cNvPr id="2054" name="Rectangle 6"/>
          <p:cNvSpPr>
            <a:spLocks noGrp="1" noChangeArrowheads="1"/>
          </p:cNvSpPr>
          <p:nvPr>
            <p:ph type="sldNum" sz="quarter" idx="4"/>
          </p:nvPr>
        </p:nvSpPr>
        <p:spPr bwMode="auto">
          <a:xfrm>
            <a:off x="6915472" y="6229350"/>
            <a:ext cx="1905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spcBef>
                <a:spcPct val="50000"/>
              </a:spcBef>
              <a:defRPr sz="1400">
                <a:solidFill>
                  <a:schemeClr val="bg1"/>
                </a:solidFill>
                <a:latin typeface="Arial" panose="020B0604020202020204" pitchFamily="34" charset="0"/>
                <a:ea typeface="新細明體" panose="02020500000000000000" pitchFamily="18" charset="-120"/>
              </a:defRPr>
            </a:lvl1pPr>
          </a:lstStyle>
          <a:p>
            <a:fld id="{9E5B9AA3-25CC-4885-B3C5-699649862779}" type="slidenum">
              <a:rPr lang="zh-TW" altLang="en-US"/>
              <a:pPr/>
              <a:t>‹#›</a:t>
            </a:fld>
            <a:endParaRPr lang="zh-TW" altLang="zh-TW"/>
          </a:p>
        </p:txBody>
      </p:sp>
      <p:sp>
        <p:nvSpPr>
          <p:cNvPr id="4105" name="Rectangle 9"/>
          <p:cNvSpPr>
            <a:spLocks noChangeArrowheads="1"/>
          </p:cNvSpPr>
          <p:nvPr userDrawn="1"/>
        </p:nvSpPr>
        <p:spPr bwMode="auto">
          <a:xfrm>
            <a:off x="0" y="908050"/>
            <a:ext cx="9144000" cy="144463"/>
          </a:xfrm>
          <a:prstGeom prst="rect">
            <a:avLst/>
          </a:prstGeom>
          <a:solidFill>
            <a:srgbClr val="7F1084"/>
          </a:solidFill>
          <a:ln>
            <a:noFill/>
          </a:ln>
          <a:effectLst/>
          <a:extLst>
            <a:ext uri="{91240B29-F687-4f45-9708-019B960494DF}">
              <a14:hiddenLine xmlns:a14="http://schemas.microsoft.com/office/drawing/2010/main" xmlns="" w="15875">
                <a:solidFill>
                  <a:srgbClr val="000000"/>
                </a:solidFill>
                <a:miter lim="800000"/>
                <a:headEnd/>
                <a:tailEnd/>
              </a14:hiddenLine>
            </a:ext>
            <a:ext uri="{AF507438-7753-43e0-B8FC-AC1667EBCBE1}">
              <a14:hiddenEffects xmlns:a14="http://schemas.microsoft.com/office/drawing/2010/main" xmlns="">
                <a:effectLst>
                  <a:outerShdw dist="17961" dir="13500000" algn="ctr" rotWithShape="0">
                    <a:srgbClr val="5C005C"/>
                  </a:outerShdw>
                </a:effectLst>
              </a14:hiddenEffects>
            </a:ext>
          </a:extLst>
        </p:spPr>
        <p:txBody>
          <a:bodyPr wrap="none" anchor="ctr"/>
          <a:lstStyle/>
          <a:p>
            <a:pPr eaLnBrk="1" hangingPunct="1">
              <a:defRPr/>
            </a:pPr>
            <a:endParaRPr kumimoji="1" lang="zh-TW" altLang="en-US">
              <a:latin typeface="Calibri" pitchFamily="34" charset="0"/>
              <a:ea typeface="新細明體" pitchFamily="18" charset="-120"/>
            </a:endParaRPr>
          </a:p>
        </p:txBody>
      </p:sp>
      <p:pic>
        <p:nvPicPr>
          <p:cNvPr id="2060" name="Picture 14" descr="清大書法字 "/>
          <p:cNvPicPr>
            <a:picLocks noChangeAspect="1" noChangeArrowheads="1"/>
          </p:cNvPicPr>
          <p:nvPr userDrawn="1"/>
        </p:nvPicPr>
        <p:blipFill>
          <a:blip r:embed="rId14" cstate="screen">
            <a:extLst>
              <a:ext uri="{28A0092B-C50C-407E-A947-70E740481C1C}">
                <a14:useLocalDpi xmlns:a14="http://schemas.microsoft.com/office/drawing/2010/main"/>
              </a:ext>
            </a:extLst>
          </a:blip>
          <a:srcRect/>
          <a:stretch>
            <a:fillRect/>
          </a:stretch>
        </p:blipFill>
        <p:spPr bwMode="auto">
          <a:xfrm>
            <a:off x="755650" y="6210300"/>
            <a:ext cx="2087563" cy="323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111" name="Text Box 15"/>
          <p:cNvSpPr txBox="1">
            <a:spLocks noChangeArrowheads="1"/>
          </p:cNvSpPr>
          <p:nvPr userDrawn="1"/>
        </p:nvSpPr>
        <p:spPr bwMode="auto">
          <a:xfrm>
            <a:off x="682625" y="6553200"/>
            <a:ext cx="2520950" cy="304800"/>
          </a:xfrm>
          <a:prstGeom prst="rect">
            <a:avLst/>
          </a:prstGeom>
          <a:noFill/>
          <a:ln w="15875">
            <a:noFill/>
            <a:miter lim="800000"/>
            <a:headEnd/>
            <a:tailEnd/>
          </a:ln>
          <a:effectLst>
            <a:prstShdw prst="shdw18" dist="17961" dir="13500000">
              <a:schemeClr val="accent1">
                <a:gamma/>
                <a:shade val="60000"/>
                <a:invGamma/>
              </a:schemeClr>
            </a:prstShdw>
          </a:effectLst>
        </p:spPr>
        <p:txBody>
          <a:bodyPr wrap="none">
            <a:spAutoFit/>
          </a:bodyPr>
          <a:lstStyle/>
          <a:p>
            <a:pPr eaLnBrk="1" hangingPunct="1">
              <a:defRPr/>
            </a:pPr>
            <a:r>
              <a:rPr kumimoji="1" lang="en-US" altLang="zh-TW" sz="1400">
                <a:solidFill>
                  <a:schemeClr val="bg1"/>
                </a:solidFill>
                <a:latin typeface="Arial" pitchFamily="34" charset="0"/>
                <a:ea typeface="新細明體" pitchFamily="18" charset="-120"/>
              </a:rPr>
              <a:t>National Tsing Hua University</a:t>
            </a:r>
          </a:p>
        </p:txBody>
      </p:sp>
      <p:pic>
        <p:nvPicPr>
          <p:cNvPr id="2062" name="Picture 13" descr="清大LOGO(圓)"/>
          <p:cNvPicPr>
            <a:picLocks noChangeAspect="1" noChangeArrowheads="1"/>
          </p:cNvPicPr>
          <p:nvPr userDrawn="1"/>
        </p:nvPicPr>
        <p:blipFill>
          <a:blip r:embed="rId15" cstate="screen">
            <a:extLst>
              <a:ext uri="{28A0092B-C50C-407E-A947-70E740481C1C}">
                <a14:useLocalDpi xmlns:a14="http://schemas.microsoft.com/office/drawing/2010/main"/>
              </a:ext>
            </a:extLst>
          </a:blip>
          <a:srcRect/>
          <a:stretch>
            <a:fillRect/>
          </a:stretch>
        </p:blipFill>
        <p:spPr bwMode="auto">
          <a:xfrm>
            <a:off x="0" y="6181725"/>
            <a:ext cx="684213" cy="676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lvl1pPr algn="l" rtl="0" eaLnBrk="0" fontAlgn="base" hangingPunct="0">
        <a:lnSpc>
          <a:spcPct val="85000"/>
        </a:lnSpc>
        <a:spcBef>
          <a:spcPct val="0"/>
        </a:spcBef>
        <a:spcAft>
          <a:spcPct val="0"/>
        </a:spcAft>
        <a:defRPr kumimoji="1" sz="3600" b="1" kern="1200">
          <a:solidFill>
            <a:schemeClr val="tx1"/>
          </a:solidFill>
          <a:latin typeface="+mj-lt"/>
          <a:ea typeface="+mj-ea"/>
          <a:cs typeface="+mj-cs"/>
        </a:defRPr>
      </a:lvl1pPr>
      <a:lvl2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2pPr>
      <a:lvl3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3pPr>
      <a:lvl4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4pPr>
      <a:lvl5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5pPr>
      <a:lvl6pPr marL="4572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6pPr>
      <a:lvl7pPr marL="9144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7pPr>
      <a:lvl8pPr marL="13716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8pPr>
      <a:lvl9pPr marL="18288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9pPr>
    </p:titleStyle>
    <p:bodyStyle>
      <a:lvl1pPr marL="342900" indent="-342900" algn="l" rtl="0" eaLnBrk="0" fontAlgn="base" hangingPunct="0">
        <a:spcBef>
          <a:spcPts val="300"/>
        </a:spcBef>
        <a:spcAft>
          <a:spcPct val="0"/>
        </a:spcAft>
        <a:buClr>
          <a:srgbClr val="0000FF"/>
        </a:buClr>
        <a:buChar char="•"/>
        <a:defRPr kumimoji="1" sz="2800" kern="1200">
          <a:solidFill>
            <a:schemeClr val="tx1"/>
          </a:solidFill>
          <a:latin typeface="+mn-lt"/>
          <a:ea typeface="+mn-ea"/>
          <a:cs typeface="+mn-cs"/>
        </a:defRPr>
      </a:lvl1pPr>
      <a:lvl2pPr marL="742950" indent="-285750" algn="l" rtl="0" eaLnBrk="0" fontAlgn="base" hangingPunct="0">
        <a:spcBef>
          <a:spcPts val="300"/>
        </a:spcBef>
        <a:spcAft>
          <a:spcPct val="0"/>
        </a:spcAft>
        <a:buClr>
          <a:srgbClr val="0000FF"/>
        </a:buClr>
        <a:buFont typeface="Symbol" panose="05050102010706020507" pitchFamily="18" charset="2"/>
        <a:buChar char="-"/>
        <a:defRPr kumimoji="1" sz="2400" kern="1200">
          <a:solidFill>
            <a:schemeClr val="tx1"/>
          </a:solidFill>
          <a:latin typeface="+mn-lt"/>
          <a:ea typeface="+mn-ea"/>
          <a:cs typeface="+mn-cs"/>
        </a:defRPr>
      </a:lvl2pPr>
      <a:lvl3pPr marL="1143000" indent="-228600" algn="l" rtl="0" eaLnBrk="0" fontAlgn="base" hangingPunct="0">
        <a:spcBef>
          <a:spcPts val="300"/>
        </a:spcBef>
        <a:spcAft>
          <a:spcPct val="0"/>
        </a:spcAft>
        <a:buClr>
          <a:srgbClr val="0000FF"/>
        </a:buClr>
        <a:buChar char="•"/>
        <a:defRPr kumimoji="1" sz="2200" kern="1200">
          <a:solidFill>
            <a:schemeClr val="tx1"/>
          </a:solidFill>
          <a:latin typeface="+mn-lt"/>
          <a:ea typeface="+mn-ea"/>
          <a:cs typeface="+mn-cs"/>
        </a:defRPr>
      </a:lvl3pPr>
      <a:lvl4pPr marL="1562100" indent="-228600" algn="l" rtl="0" eaLnBrk="0" fontAlgn="base" hangingPunct="0">
        <a:spcBef>
          <a:spcPts val="300"/>
        </a:spcBef>
        <a:spcAft>
          <a:spcPct val="0"/>
        </a:spcAft>
        <a:buClr>
          <a:srgbClr val="0000FF"/>
        </a:buClr>
        <a:buFont typeface="Wingdings" panose="05000000000000000000" pitchFamily="2" charset="2"/>
        <a:buChar char="­"/>
        <a:defRPr kumimoji="1" sz="2000" kern="1200">
          <a:solidFill>
            <a:schemeClr val="tx1"/>
          </a:solidFill>
          <a:latin typeface="+mn-lt"/>
          <a:ea typeface="+mn-ea"/>
          <a:cs typeface="+mn-cs"/>
        </a:defRPr>
      </a:lvl4pPr>
      <a:lvl5pPr marL="1981200" indent="-228600" algn="l" rtl="0" eaLnBrk="0" fontAlgn="base" hangingPunct="0">
        <a:spcBef>
          <a:spcPts val="300"/>
        </a:spcBef>
        <a:spcAft>
          <a:spcPct val="0"/>
        </a:spcAft>
        <a:buClr>
          <a:srgbClr val="0000FF"/>
        </a:buClr>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1.wmf"/><Relationship Id="rId4" Type="http://schemas.openxmlformats.org/officeDocument/2006/relationships/oleObject" Target="../embeddings/oleObject2.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2.wmf"/></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3.wmf"/><Relationship Id="rId4" Type="http://schemas.openxmlformats.org/officeDocument/2006/relationships/oleObject" Target="../embeddings/oleObject4.bin"/></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86" name="Rectangle 10"/>
          <p:cNvSpPr>
            <a:spLocks noGrp="1" noChangeArrowheads="1"/>
          </p:cNvSpPr>
          <p:nvPr>
            <p:ph type="ctrTitle"/>
          </p:nvPr>
        </p:nvSpPr>
        <p:spPr/>
        <p:txBody>
          <a:bodyPr/>
          <a:lstStyle/>
          <a:p>
            <a:r>
              <a:rPr lang="en-US" altLang="zh-TW" sz="3200" dirty="0" smtClean="0">
                <a:solidFill>
                  <a:srgbClr val="0000FF"/>
                </a:solidFill>
                <a:latin typeface="+mn-lt"/>
              </a:rPr>
              <a:t>CS5100 Advanced Computer Architecture</a:t>
            </a:r>
            <a:r>
              <a:rPr lang="en-US" altLang="zh-TW" sz="3200" dirty="0" smtClean="0">
                <a:solidFill>
                  <a:schemeClr val="accent1"/>
                </a:solidFill>
                <a:latin typeface="+mn-lt"/>
              </a:rPr>
              <a:t/>
            </a:r>
            <a:br>
              <a:rPr lang="en-US" altLang="zh-TW" sz="3200" dirty="0" smtClean="0">
                <a:solidFill>
                  <a:schemeClr val="accent1"/>
                </a:solidFill>
                <a:latin typeface="+mn-lt"/>
              </a:rPr>
            </a:br>
            <a:r>
              <a:rPr lang="zh-TW" altLang="en-US" dirty="0" smtClean="0"/>
              <a:t/>
            </a:r>
            <a:br>
              <a:rPr lang="zh-TW" altLang="en-US" dirty="0" smtClean="0"/>
            </a:br>
            <a:r>
              <a:rPr lang="en-US" altLang="zh-TW" dirty="0" smtClean="0">
                <a:solidFill>
                  <a:srgbClr val="C00000"/>
                </a:solidFill>
              </a:rPr>
              <a:t>Performance Evaluation</a:t>
            </a:r>
            <a:endParaRPr lang="en-US" altLang="zh-TW" dirty="0">
              <a:solidFill>
                <a:srgbClr val="C00000"/>
              </a:solidFill>
            </a:endParaRPr>
          </a:p>
        </p:txBody>
      </p:sp>
      <p:sp>
        <p:nvSpPr>
          <p:cNvPr id="510987" name="Rectangle 11"/>
          <p:cNvSpPr>
            <a:spLocks noGrp="1" noChangeArrowheads="1"/>
          </p:cNvSpPr>
          <p:nvPr>
            <p:ph type="subTitle" idx="1"/>
          </p:nvPr>
        </p:nvSpPr>
        <p:spPr/>
        <p:txBody>
          <a:bodyPr/>
          <a:lstStyle/>
          <a:p>
            <a:r>
              <a:rPr lang="en-US" altLang="zh-TW" sz="2800" smtClean="0"/>
              <a:t>Prof. Chung-Ta King</a:t>
            </a:r>
          </a:p>
          <a:p>
            <a:r>
              <a:rPr lang="en-US" altLang="zh-TW" sz="2400" smtClean="0"/>
              <a:t>Department of Computer Science</a:t>
            </a:r>
          </a:p>
          <a:p>
            <a:r>
              <a:rPr lang="en-US" altLang="zh-TW" sz="2400" smtClean="0"/>
              <a:t>National Tsing Hua University, Taiwan</a:t>
            </a:r>
            <a:endParaRPr lang="zh-TW" altLang="en-US" sz="2400" dirty="0"/>
          </a:p>
        </p:txBody>
      </p:sp>
      <p:sp>
        <p:nvSpPr>
          <p:cNvPr id="5" name="文字方塊 4"/>
          <p:cNvSpPr txBox="1"/>
          <p:nvPr/>
        </p:nvSpPr>
        <p:spPr>
          <a:xfrm>
            <a:off x="1694212" y="5677797"/>
            <a:ext cx="6186822" cy="369332"/>
          </a:xfrm>
          <a:prstGeom prst="rect">
            <a:avLst/>
          </a:prstGeom>
          <a:noFill/>
        </p:spPr>
        <p:txBody>
          <a:bodyPr wrap="none" rtlCol="0" anchor="ctr" anchorCtr="1">
            <a:spAutoFit/>
          </a:bodyPr>
          <a:lstStyle/>
          <a:p>
            <a:r>
              <a:rPr lang="en-US" altLang="zh-TW" sz="1800" dirty="0" smtClean="0">
                <a:latin typeface="+mn-lt"/>
                <a:ea typeface="標楷體" pitchFamily="65" charset="-120"/>
                <a:cs typeface="Calibri" pitchFamily="34" charset="0"/>
              </a:rPr>
              <a:t>(Slides are from textbook, Prof. </a:t>
            </a:r>
            <a:r>
              <a:rPr lang="en-US" altLang="zh-TW" sz="1800" dirty="0" err="1" smtClean="0">
                <a:latin typeface="+mn-lt"/>
                <a:ea typeface="標楷體" pitchFamily="65" charset="-120"/>
                <a:cs typeface="Calibri" pitchFamily="34" charset="0"/>
              </a:rPr>
              <a:t>Hsien-Hsin</a:t>
            </a:r>
            <a:r>
              <a:rPr lang="en-US" altLang="zh-TW" sz="1800" dirty="0" smtClean="0">
                <a:latin typeface="+mn-lt"/>
                <a:ea typeface="標楷體" pitchFamily="65" charset="-120"/>
                <a:cs typeface="Calibri" pitchFamily="34" charset="0"/>
              </a:rPr>
              <a:t> Lee, Prof. </a:t>
            </a:r>
            <a:r>
              <a:rPr lang="en-US" altLang="zh-TW" sz="1800" dirty="0" err="1" smtClean="0">
                <a:latin typeface="+mn-lt"/>
                <a:ea typeface="標楷體" pitchFamily="65" charset="-120"/>
                <a:cs typeface="Calibri" pitchFamily="34" charset="0"/>
              </a:rPr>
              <a:t>Yasun</a:t>
            </a:r>
            <a:r>
              <a:rPr lang="en-US" altLang="zh-TW" sz="1800" dirty="0" smtClean="0">
                <a:latin typeface="+mn-lt"/>
                <a:ea typeface="標楷體" pitchFamily="65" charset="-120"/>
                <a:cs typeface="Calibri" pitchFamily="34" charset="0"/>
              </a:rPr>
              <a:t> Hsu) </a:t>
            </a:r>
            <a:endParaRPr lang="zh-TW" altLang="en-US" sz="1800" dirty="0" smtClean="0">
              <a:latin typeface="+mn-lt"/>
              <a:ea typeface="標楷體" pitchFamily="65" charset="-120"/>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r>
              <a:rPr lang="en-US" altLang="zh-TW" smtClean="0"/>
              <a:t>Example: Calculating CPI</a:t>
            </a:r>
          </a:p>
        </p:txBody>
      </p:sp>
      <p:sp>
        <p:nvSpPr>
          <p:cNvPr id="2" name="內容版面配置區 1"/>
          <p:cNvSpPr>
            <a:spLocks noGrp="1"/>
          </p:cNvSpPr>
          <p:nvPr>
            <p:ph idx="1"/>
          </p:nvPr>
        </p:nvSpPr>
        <p:spPr/>
        <p:txBody>
          <a:bodyPr/>
          <a:lstStyle/>
          <a:p>
            <a:r>
              <a:rPr lang="en-US" altLang="zh-TW" dirty="0" smtClean="0"/>
              <a:t>Run benchmarks, collect workload characterization (by simulation, machine counters, or sampling)</a:t>
            </a:r>
          </a:p>
          <a:p>
            <a:endParaRPr lang="zh-TW" altLang="en-US" dirty="0"/>
          </a:p>
        </p:txBody>
      </p:sp>
      <p:sp>
        <p:nvSpPr>
          <p:cNvPr id="28674" name="Slide Number Placeholder 3"/>
          <p:cNvSpPr txBox="1">
            <a:spLocks noGrp="1"/>
          </p:cNvSpPr>
          <p:nvPr/>
        </p:nvSpPr>
        <p:spPr bwMode="auto">
          <a:xfrm>
            <a:off x="3124200" y="622935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gn="ctr">
              <a:spcBef>
                <a:spcPct val="50000"/>
              </a:spcBef>
            </a:pPr>
            <a:fld id="{B0961645-283F-40DC-A329-181E321D5BA6}" type="slidenum">
              <a:rPr kumimoji="0" lang="en-US" altLang="zh-TW" sz="1400">
                <a:solidFill>
                  <a:schemeClr val="bg2"/>
                </a:solidFill>
                <a:latin typeface="Arial" panose="020B0604020202020204" pitchFamily="34" charset="0"/>
                <a:ea typeface="新細明體" panose="02020500000000000000" pitchFamily="18" charset="-120"/>
              </a:rPr>
              <a:pPr algn="ctr">
                <a:spcBef>
                  <a:spcPct val="50000"/>
                </a:spcBef>
              </a:pPr>
              <a:t>9</a:t>
            </a:fld>
            <a:endParaRPr kumimoji="0" lang="en-US" altLang="zh-TW" sz="1400">
              <a:solidFill>
                <a:schemeClr val="bg2"/>
              </a:solidFill>
              <a:latin typeface="Arial" panose="020B0604020202020204" pitchFamily="34" charset="0"/>
              <a:ea typeface="新細明體" panose="02020500000000000000" pitchFamily="18" charset="-120"/>
            </a:endParaRPr>
          </a:p>
        </p:txBody>
      </p:sp>
      <p:sp>
        <p:nvSpPr>
          <p:cNvPr id="28677" name="Rectangle 6"/>
          <p:cNvSpPr>
            <a:spLocks noChangeArrowheads="1"/>
          </p:cNvSpPr>
          <p:nvPr/>
        </p:nvSpPr>
        <p:spPr bwMode="auto">
          <a:xfrm>
            <a:off x="1066800" y="2219852"/>
            <a:ext cx="7007225" cy="3081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eaLnBrk="0" hangingPunct="0">
              <a:tabLst>
                <a:tab pos="1828800" algn="l"/>
                <a:tab pos="2743200" algn="l"/>
                <a:tab pos="3771900" algn="l"/>
                <a:tab pos="4800600" algn="l"/>
              </a:tabLst>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tabLst>
                <a:tab pos="1828800" algn="l"/>
                <a:tab pos="2743200" algn="l"/>
                <a:tab pos="3771900" algn="l"/>
                <a:tab pos="4800600" algn="l"/>
              </a:tabLst>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tabLst>
                <a:tab pos="1828800" algn="l"/>
                <a:tab pos="2743200" algn="l"/>
                <a:tab pos="3771900" algn="l"/>
                <a:tab pos="4800600" algn="l"/>
              </a:tabLst>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tabLst>
                <a:tab pos="1828800" algn="l"/>
                <a:tab pos="2743200" algn="l"/>
                <a:tab pos="3771900" algn="l"/>
                <a:tab pos="4800600" algn="l"/>
              </a:tabLst>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tabLst>
                <a:tab pos="1828800" algn="l"/>
                <a:tab pos="2743200" algn="l"/>
                <a:tab pos="3771900" algn="l"/>
                <a:tab pos="4800600" algn="l"/>
              </a:tabLst>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tabLst>
                <a:tab pos="1828800" algn="l"/>
                <a:tab pos="2743200" algn="l"/>
                <a:tab pos="3771900" algn="l"/>
                <a:tab pos="4800600" algn="l"/>
              </a:tabLs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tabLst>
                <a:tab pos="1828800" algn="l"/>
                <a:tab pos="2743200" algn="l"/>
                <a:tab pos="3771900" algn="l"/>
                <a:tab pos="4800600" algn="l"/>
              </a:tabLs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tabLst>
                <a:tab pos="1828800" algn="l"/>
                <a:tab pos="2743200" algn="l"/>
                <a:tab pos="3771900" algn="l"/>
                <a:tab pos="4800600" algn="l"/>
              </a:tabLs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tabLst>
                <a:tab pos="1828800" algn="l"/>
                <a:tab pos="2743200" algn="l"/>
                <a:tab pos="3771900" algn="l"/>
                <a:tab pos="4800600" algn="l"/>
              </a:tabLst>
              <a:defRPr kumimoji="1" sz="2400">
                <a:solidFill>
                  <a:schemeClr val="tx1"/>
                </a:solidFill>
                <a:latin typeface="Tahoma" panose="020B0604030504040204" pitchFamily="34" charset="0"/>
                <a:ea typeface="標楷體" panose="03000509000000000000" pitchFamily="65" charset="-120"/>
              </a:defRPr>
            </a:lvl9pPr>
          </a:lstStyle>
          <a:p>
            <a:pPr>
              <a:lnSpc>
                <a:spcPct val="90000"/>
              </a:lnSpc>
              <a:spcBef>
                <a:spcPct val="30000"/>
              </a:spcBef>
            </a:pPr>
            <a:r>
              <a:rPr kumimoji="0" lang="en-US" altLang="zh-TW" dirty="0">
                <a:latin typeface="+mn-lt"/>
              </a:rPr>
              <a:t>Base Machine (</a:t>
            </a:r>
            <a:r>
              <a:rPr kumimoji="0" lang="en-US" altLang="zh-TW" dirty="0" err="1">
                <a:latin typeface="+mn-lt"/>
              </a:rPr>
              <a:t>Reg</a:t>
            </a:r>
            <a:r>
              <a:rPr kumimoji="0" lang="en-US" altLang="zh-TW" dirty="0">
                <a:latin typeface="+mn-lt"/>
              </a:rPr>
              <a:t> </a:t>
            </a:r>
            <a:r>
              <a:rPr kumimoji="0" lang="en-US" altLang="zh-TW" dirty="0" smtClean="0">
                <a:latin typeface="+mn-lt"/>
              </a:rPr>
              <a:t>- </a:t>
            </a:r>
            <a:r>
              <a:rPr kumimoji="0" lang="en-US" altLang="zh-TW" dirty="0" err="1" smtClean="0">
                <a:latin typeface="+mn-lt"/>
              </a:rPr>
              <a:t>Reg</a:t>
            </a:r>
            <a:r>
              <a:rPr kumimoji="0" lang="en-US" altLang="zh-TW" dirty="0">
                <a:latin typeface="+mn-lt"/>
              </a:rPr>
              <a:t>)</a:t>
            </a:r>
          </a:p>
          <a:p>
            <a:pPr>
              <a:lnSpc>
                <a:spcPct val="90000"/>
              </a:lnSpc>
              <a:spcBef>
                <a:spcPct val="30000"/>
              </a:spcBef>
            </a:pPr>
            <a:r>
              <a:rPr kumimoji="0" lang="en-US" altLang="zh-TW" dirty="0">
                <a:latin typeface="+mn-lt"/>
              </a:rPr>
              <a:t>Op	</a:t>
            </a:r>
            <a:r>
              <a:rPr kumimoji="0" lang="en-US" altLang="zh-TW" dirty="0" err="1">
                <a:latin typeface="+mn-lt"/>
              </a:rPr>
              <a:t>Freq</a:t>
            </a:r>
            <a:r>
              <a:rPr kumimoji="0" lang="en-US" altLang="zh-TW" dirty="0">
                <a:latin typeface="+mn-lt"/>
              </a:rPr>
              <a:t>	Cycles	CPI(</a:t>
            </a:r>
            <a:r>
              <a:rPr kumimoji="0" lang="en-US" altLang="zh-TW" dirty="0" err="1">
                <a:latin typeface="+mn-lt"/>
              </a:rPr>
              <a:t>i</a:t>
            </a:r>
            <a:r>
              <a:rPr kumimoji="0" lang="en-US" altLang="zh-TW" dirty="0">
                <a:latin typeface="+mn-lt"/>
              </a:rPr>
              <a:t>)	(% Time)</a:t>
            </a:r>
          </a:p>
          <a:p>
            <a:pPr>
              <a:lnSpc>
                <a:spcPct val="90000"/>
              </a:lnSpc>
              <a:spcBef>
                <a:spcPct val="30000"/>
              </a:spcBef>
            </a:pPr>
            <a:r>
              <a:rPr kumimoji="0" lang="en-US" altLang="zh-TW" dirty="0">
                <a:latin typeface="+mn-lt"/>
              </a:rPr>
              <a:t>ALU	50%	1	 .5	(33%)</a:t>
            </a:r>
          </a:p>
          <a:p>
            <a:pPr>
              <a:lnSpc>
                <a:spcPct val="90000"/>
              </a:lnSpc>
              <a:spcBef>
                <a:spcPct val="30000"/>
              </a:spcBef>
            </a:pPr>
            <a:r>
              <a:rPr kumimoji="0" lang="en-US" altLang="zh-TW" dirty="0">
                <a:latin typeface="+mn-lt"/>
              </a:rPr>
              <a:t>Load	20%	2	 .4	(27%)</a:t>
            </a:r>
          </a:p>
          <a:p>
            <a:pPr>
              <a:lnSpc>
                <a:spcPct val="90000"/>
              </a:lnSpc>
              <a:spcBef>
                <a:spcPct val="30000"/>
              </a:spcBef>
            </a:pPr>
            <a:r>
              <a:rPr kumimoji="0" lang="en-US" altLang="zh-TW" dirty="0">
                <a:latin typeface="+mn-lt"/>
              </a:rPr>
              <a:t>Store	10%	2	 .2	(13%)</a:t>
            </a:r>
          </a:p>
          <a:p>
            <a:pPr>
              <a:lnSpc>
                <a:spcPct val="90000"/>
              </a:lnSpc>
              <a:spcBef>
                <a:spcPct val="30000"/>
              </a:spcBef>
            </a:pPr>
            <a:r>
              <a:rPr kumimoji="0" lang="en-US" altLang="zh-TW" dirty="0">
                <a:latin typeface="+mn-lt"/>
              </a:rPr>
              <a:t>Branch	20%	2	 .4	(27%)</a:t>
            </a:r>
          </a:p>
          <a:p>
            <a:pPr>
              <a:lnSpc>
                <a:spcPct val="90000"/>
              </a:lnSpc>
              <a:spcBef>
                <a:spcPct val="30000"/>
              </a:spcBef>
            </a:pPr>
            <a:r>
              <a:rPr kumimoji="0" lang="en-US" altLang="zh-TW" dirty="0">
                <a:latin typeface="+mn-lt"/>
              </a:rPr>
              <a:t> 			1.5</a:t>
            </a:r>
          </a:p>
        </p:txBody>
      </p:sp>
      <p:sp>
        <p:nvSpPr>
          <p:cNvPr id="28678" name="Line 7"/>
          <p:cNvSpPr>
            <a:spLocks noChangeShapeType="1"/>
          </p:cNvSpPr>
          <p:nvPr/>
        </p:nvSpPr>
        <p:spPr bwMode="auto">
          <a:xfrm>
            <a:off x="4881563" y="4797152"/>
            <a:ext cx="4445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TW" altLang="en-US"/>
          </a:p>
        </p:txBody>
      </p:sp>
      <p:sp>
        <p:nvSpPr>
          <p:cNvPr id="4" name="投影片編號版面配置區 3"/>
          <p:cNvSpPr>
            <a:spLocks noGrp="1"/>
          </p:cNvSpPr>
          <p:nvPr>
            <p:ph type="sldNum" sz="quarter" idx="11"/>
          </p:nvPr>
        </p:nvSpPr>
        <p:spPr/>
        <p:txBody>
          <a:bodyPr/>
          <a:lstStyle/>
          <a:p>
            <a:fld id="{7AAE24B3-22E3-4AA7-8B55-0A68B3597D77}" type="slidenum">
              <a:rPr lang="zh-TW" altLang="en-US" smtClean="0"/>
              <a:pPr/>
              <a:t>9</a:t>
            </a:fld>
            <a:endParaRPr lang="zh-TW" altLang="zh-TW"/>
          </a:p>
        </p:txBody>
      </p:sp>
    </p:spTree>
    <p:extLst>
      <p:ext uri="{BB962C8B-B14F-4D97-AF65-F5344CB8AC3E}">
        <p14:creationId xmlns:p14="http://schemas.microsoft.com/office/powerpoint/2010/main" val="795690750"/>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Accounting Stalls</a:t>
            </a:r>
            <a:endParaRPr lang="zh-TW" altLang="en-US" dirty="0"/>
          </a:p>
        </p:txBody>
      </p:sp>
      <p:sp>
        <p:nvSpPr>
          <p:cNvPr id="3" name="內容版面配置區 2"/>
          <p:cNvSpPr>
            <a:spLocks noGrp="1"/>
          </p:cNvSpPr>
          <p:nvPr>
            <p:ph idx="1"/>
          </p:nvPr>
        </p:nvSpPr>
        <p:spPr/>
        <p:txBody>
          <a:bodyPr/>
          <a:lstStyle/>
          <a:p>
            <a:r>
              <a:rPr lang="en-US" altLang="zh-TW" dirty="0" smtClean="0"/>
              <a:t>CPI </a:t>
            </a:r>
            <a:r>
              <a:rPr lang="en-US" altLang="zh-TW" dirty="0"/>
              <a:t>= </a:t>
            </a:r>
            <a:r>
              <a:rPr lang="en-US" altLang="zh-TW" dirty="0" err="1"/>
              <a:t>CPI</a:t>
            </a:r>
            <a:r>
              <a:rPr lang="en-US" altLang="zh-TW" baseline="-25000" dirty="0" err="1"/>
              <a:t>ideal</a:t>
            </a:r>
            <a:r>
              <a:rPr lang="en-US" altLang="zh-TW" dirty="0"/>
              <a:t> + </a:t>
            </a:r>
            <a:r>
              <a:rPr lang="en-US" altLang="zh-TW" dirty="0" err="1"/>
              <a:t>CPI</a:t>
            </a:r>
            <a:r>
              <a:rPr lang="en-US" altLang="zh-TW" baseline="-25000" dirty="0" err="1"/>
              <a:t>stall</a:t>
            </a:r>
            <a:r>
              <a:rPr lang="en-US" altLang="zh-TW" dirty="0"/>
              <a:t> </a:t>
            </a:r>
          </a:p>
          <a:p>
            <a:pPr lvl="1"/>
            <a:r>
              <a:rPr lang="en-US" altLang="zh-TW" dirty="0" err="1" smtClean="0"/>
              <a:t>CPI</a:t>
            </a:r>
            <a:r>
              <a:rPr lang="en-US" altLang="zh-TW" baseline="-25000" dirty="0" err="1" smtClean="0"/>
              <a:t>ideal</a:t>
            </a:r>
            <a:r>
              <a:rPr lang="en-US" altLang="zh-TW" dirty="0"/>
              <a:t>: cycles per instruction if no stall </a:t>
            </a:r>
          </a:p>
          <a:p>
            <a:pPr lvl="1"/>
            <a:r>
              <a:rPr lang="en-US" altLang="zh-TW" dirty="0" err="1" smtClean="0"/>
              <a:t>CPI</a:t>
            </a:r>
            <a:r>
              <a:rPr lang="en-US" altLang="zh-TW" baseline="-25000" dirty="0" err="1" smtClean="0"/>
              <a:t>stall</a:t>
            </a:r>
            <a:r>
              <a:rPr lang="en-US" altLang="zh-TW" dirty="0" smtClean="0"/>
              <a:t> </a:t>
            </a:r>
            <a:r>
              <a:rPr lang="en-US" altLang="zh-TW" dirty="0"/>
              <a:t>contributors </a:t>
            </a:r>
          </a:p>
          <a:p>
            <a:pPr lvl="2"/>
            <a:r>
              <a:rPr lang="en-US" altLang="zh-TW" dirty="0" smtClean="0"/>
              <a:t>Data </a:t>
            </a:r>
            <a:r>
              <a:rPr lang="en-US" altLang="zh-TW" dirty="0"/>
              <a:t>dependences: RAW, WAR, WAW </a:t>
            </a:r>
          </a:p>
          <a:p>
            <a:pPr lvl="2"/>
            <a:r>
              <a:rPr lang="en-US" altLang="zh-TW" dirty="0" smtClean="0"/>
              <a:t>Structural </a:t>
            </a:r>
            <a:r>
              <a:rPr lang="en-US" altLang="zh-TW" dirty="0"/>
              <a:t>hazards </a:t>
            </a:r>
          </a:p>
          <a:p>
            <a:pPr lvl="2"/>
            <a:r>
              <a:rPr lang="en-US" altLang="zh-TW" dirty="0" smtClean="0"/>
              <a:t>Control </a:t>
            </a:r>
            <a:r>
              <a:rPr lang="en-US" altLang="zh-TW" dirty="0"/>
              <a:t>hazards: branches, exceptions </a:t>
            </a:r>
          </a:p>
          <a:p>
            <a:pPr lvl="2"/>
            <a:r>
              <a:rPr lang="en-US" altLang="zh-TW" dirty="0" smtClean="0"/>
              <a:t>Memory </a:t>
            </a:r>
            <a:r>
              <a:rPr lang="en-US" altLang="zh-TW" dirty="0"/>
              <a:t>latency: cache misses </a:t>
            </a:r>
          </a:p>
          <a:p>
            <a:endParaRPr lang="zh-TW" altLang="en-US" dirty="0"/>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10</a:t>
            </a:fld>
            <a:endParaRPr lang="zh-TW" altLang="zh-TW"/>
          </a:p>
        </p:txBody>
      </p:sp>
    </p:spTree>
    <p:extLst>
      <p:ext uri="{BB962C8B-B14F-4D97-AF65-F5344CB8AC3E}">
        <p14:creationId xmlns:p14="http://schemas.microsoft.com/office/powerpoint/2010/main" val="4163751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p:txBody>
          <a:bodyPr/>
          <a:lstStyle/>
          <a:p>
            <a:r>
              <a:rPr lang="en-US" altLang="zh-TW" smtClean="0"/>
              <a:t>New Breed of Metrics  </a:t>
            </a:r>
          </a:p>
        </p:txBody>
      </p:sp>
      <p:sp>
        <p:nvSpPr>
          <p:cNvPr id="150531" name="Rectangle 3"/>
          <p:cNvSpPr>
            <a:spLocks noGrp="1" noChangeArrowheads="1"/>
          </p:cNvSpPr>
          <p:nvPr>
            <p:ph type="body" idx="1"/>
          </p:nvPr>
        </p:nvSpPr>
        <p:spPr/>
        <p:txBody>
          <a:bodyPr/>
          <a:lstStyle/>
          <a:p>
            <a:r>
              <a:rPr lang="en-US" altLang="zh-TW" dirty="0" smtClean="0"/>
              <a:t>Performance/Watt</a:t>
            </a:r>
          </a:p>
          <a:p>
            <a:pPr lvl="1"/>
            <a:r>
              <a:rPr lang="en-US" altLang="zh-TW" dirty="0" smtClean="0"/>
              <a:t>Performance achievable at the same cooling capacity</a:t>
            </a:r>
          </a:p>
          <a:p>
            <a:endParaRPr lang="en-US" altLang="zh-TW" dirty="0" smtClean="0"/>
          </a:p>
          <a:p>
            <a:r>
              <a:rPr lang="en-US" altLang="zh-TW" dirty="0" smtClean="0"/>
              <a:t>Performance/Joule (Energy)</a:t>
            </a:r>
          </a:p>
          <a:p>
            <a:pPr lvl="1"/>
            <a:r>
              <a:rPr lang="en-US" altLang="zh-TW" dirty="0" smtClean="0"/>
              <a:t>Achievable performance at the lifetime of the same energy source (i.e., battery = energy)</a:t>
            </a:r>
          </a:p>
          <a:p>
            <a:pPr lvl="1"/>
            <a:r>
              <a:rPr lang="en-US" altLang="zh-TW" dirty="0" smtClean="0"/>
              <a:t>Equivalent to reciprocal of </a:t>
            </a:r>
            <a:r>
              <a:rPr lang="en-US" altLang="zh-TW" i="1" dirty="0" smtClean="0"/>
              <a:t>energy-delay product (ED product)</a:t>
            </a:r>
          </a:p>
        </p:txBody>
      </p:sp>
      <p:sp>
        <p:nvSpPr>
          <p:cNvPr id="43011" name="Slide Number Placeholder 3"/>
          <p:cNvSpPr txBox="1">
            <a:spLocks noGrp="1"/>
          </p:cNvSpPr>
          <p:nvPr/>
        </p:nvSpPr>
        <p:spPr bwMode="auto">
          <a:xfrm>
            <a:off x="3124200" y="622935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gn="ctr">
              <a:spcBef>
                <a:spcPct val="50000"/>
              </a:spcBef>
            </a:pPr>
            <a:fld id="{55A24FDB-E4BC-4BDE-8816-CDB243B01BCD}" type="slidenum">
              <a:rPr kumimoji="0" lang="en-US" altLang="zh-TW" sz="1400">
                <a:solidFill>
                  <a:schemeClr val="bg2"/>
                </a:solidFill>
                <a:latin typeface="Arial" panose="020B0604020202020204" pitchFamily="34" charset="0"/>
                <a:ea typeface="新細明體" panose="02020500000000000000" pitchFamily="18" charset="-120"/>
              </a:rPr>
              <a:pPr algn="ctr">
                <a:spcBef>
                  <a:spcPct val="50000"/>
                </a:spcBef>
              </a:pPr>
              <a:t>11</a:t>
            </a:fld>
            <a:endParaRPr kumimoji="0" lang="en-US" altLang="zh-TW" sz="1400">
              <a:solidFill>
                <a:schemeClr val="bg2"/>
              </a:solidFill>
              <a:latin typeface="Arial" panose="020B0604020202020204" pitchFamily="34" charset="0"/>
              <a:ea typeface="新細明體" panose="02020500000000000000" pitchFamily="18" charset="-120"/>
            </a:endParaRP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11</a:t>
            </a:fld>
            <a:endParaRPr lang="zh-TW" altLang="zh-TW"/>
          </a:p>
        </p:txBody>
      </p:sp>
    </p:spTree>
    <p:extLst>
      <p:ext uri="{BB962C8B-B14F-4D97-AF65-F5344CB8AC3E}">
        <p14:creationId xmlns:p14="http://schemas.microsoft.com/office/powerpoint/2010/main" val="296272979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053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053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0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Outline of Performance Evaluation</a:t>
            </a:r>
            <a:endParaRPr lang="zh-TW" altLang="en-US" dirty="0"/>
          </a:p>
        </p:txBody>
      </p:sp>
      <p:sp>
        <p:nvSpPr>
          <p:cNvPr id="3" name="內容版面配置區 2"/>
          <p:cNvSpPr>
            <a:spLocks noGrp="1"/>
          </p:cNvSpPr>
          <p:nvPr>
            <p:ph idx="1"/>
          </p:nvPr>
        </p:nvSpPr>
        <p:spPr/>
        <p:txBody>
          <a:bodyPr/>
          <a:lstStyle/>
          <a:p>
            <a:r>
              <a:rPr lang="en-US" altLang="zh-TW" dirty="0" smtClean="0"/>
              <a:t>What do you mean by “performance”?</a:t>
            </a:r>
          </a:p>
          <a:p>
            <a:pPr lvl="1"/>
            <a:r>
              <a:rPr lang="en-US" altLang="zh-TW" dirty="0" smtClean="0"/>
              <a:t>Performance metrics</a:t>
            </a:r>
          </a:p>
          <a:p>
            <a:endParaRPr lang="en-US" altLang="zh-TW" dirty="0" smtClean="0">
              <a:solidFill>
                <a:srgbClr val="FF0000"/>
              </a:solidFill>
            </a:endParaRPr>
          </a:p>
          <a:p>
            <a:r>
              <a:rPr lang="en-US" altLang="zh-TW" dirty="0" smtClean="0">
                <a:solidFill>
                  <a:srgbClr val="FF0000"/>
                </a:solidFill>
              </a:rPr>
              <a:t>What to evaluate?</a:t>
            </a:r>
          </a:p>
          <a:p>
            <a:pPr lvl="1"/>
            <a:r>
              <a:rPr lang="en-US" altLang="zh-TW" dirty="0" smtClean="0">
                <a:solidFill>
                  <a:srgbClr val="FF0000"/>
                </a:solidFill>
              </a:rPr>
              <a:t>Workloads, benchmarks</a:t>
            </a:r>
          </a:p>
          <a:p>
            <a:endParaRPr lang="en-US" altLang="zh-TW" dirty="0" smtClean="0"/>
          </a:p>
          <a:p>
            <a:r>
              <a:rPr lang="en-US" altLang="zh-TW" dirty="0" smtClean="0"/>
              <a:t>How to evaluate?</a:t>
            </a:r>
          </a:p>
          <a:p>
            <a:endParaRPr lang="en-US" altLang="zh-TW" dirty="0" smtClean="0"/>
          </a:p>
          <a:p>
            <a:r>
              <a:rPr lang="en-US" altLang="zh-TW" dirty="0" smtClean="0"/>
              <a:t>How to summarize and report?</a:t>
            </a:r>
            <a:endParaRPr lang="zh-TW" altLang="en-US" dirty="0"/>
          </a:p>
        </p:txBody>
      </p:sp>
      <p:sp>
        <p:nvSpPr>
          <p:cNvPr id="6" name="投影片編號版面配置區 5"/>
          <p:cNvSpPr>
            <a:spLocks noGrp="1"/>
          </p:cNvSpPr>
          <p:nvPr>
            <p:ph type="sldNum" sz="quarter" idx="11"/>
          </p:nvPr>
        </p:nvSpPr>
        <p:spPr/>
        <p:txBody>
          <a:bodyPr/>
          <a:lstStyle/>
          <a:p>
            <a:fld id="{7AAE24B3-22E3-4AA7-8B55-0A68B3597D77}" type="slidenum">
              <a:rPr lang="zh-TW" altLang="en-US" smtClean="0"/>
              <a:pPr/>
              <a:t>12</a:t>
            </a:fld>
            <a:endParaRPr lang="zh-TW" altLang="zh-TW"/>
          </a:p>
        </p:txBody>
      </p:sp>
    </p:spTree>
    <p:extLst>
      <p:ext uri="{BB962C8B-B14F-4D97-AF65-F5344CB8AC3E}">
        <p14:creationId xmlns:p14="http://schemas.microsoft.com/office/powerpoint/2010/main" val="892235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052"/>
          <p:cNvSpPr>
            <a:spLocks noGrp="1" noChangeArrowheads="1"/>
          </p:cNvSpPr>
          <p:nvPr>
            <p:ph type="title"/>
          </p:nvPr>
        </p:nvSpPr>
        <p:spPr/>
        <p:txBody>
          <a:bodyPr/>
          <a:lstStyle/>
          <a:p>
            <a:r>
              <a:rPr lang="en-US" altLang="zh-TW" smtClean="0"/>
              <a:t>Performance Benchmarking</a:t>
            </a:r>
          </a:p>
        </p:txBody>
      </p:sp>
      <p:sp>
        <p:nvSpPr>
          <p:cNvPr id="95234" name="Rectangle 2053"/>
          <p:cNvSpPr>
            <a:spLocks noGrp="1" noChangeArrowheads="1"/>
          </p:cNvSpPr>
          <p:nvPr>
            <p:ph type="body" idx="1"/>
          </p:nvPr>
        </p:nvSpPr>
        <p:spPr/>
        <p:txBody>
          <a:bodyPr/>
          <a:lstStyle/>
          <a:p>
            <a:r>
              <a:rPr lang="en-US" altLang="zh-TW" dirty="0" smtClean="0"/>
              <a:t>Benchmark: a standard of measurement as a reference point for comparison</a:t>
            </a:r>
          </a:p>
          <a:p>
            <a:pPr lvl="1"/>
            <a:r>
              <a:rPr lang="en-US" altLang="zh-TW" dirty="0" smtClean="0">
                <a:solidFill>
                  <a:srgbClr val="FF0000"/>
                </a:solidFill>
              </a:rPr>
              <a:t>Model</a:t>
            </a:r>
            <a:r>
              <a:rPr lang="en-US" altLang="zh-TW" dirty="0" smtClean="0"/>
              <a:t> real job mix with a small set of </a:t>
            </a:r>
            <a:r>
              <a:rPr lang="en-US" altLang="zh-TW" dirty="0" smtClean="0">
                <a:solidFill>
                  <a:srgbClr val="FF0000"/>
                </a:solidFill>
              </a:rPr>
              <a:t>representative</a:t>
            </a:r>
            <a:r>
              <a:rPr lang="en-US" altLang="zh-TW" dirty="0" smtClean="0"/>
              <a:t> programs</a:t>
            </a:r>
          </a:p>
          <a:p>
            <a:r>
              <a:rPr lang="en-US" altLang="zh-TW" dirty="0" smtClean="0"/>
              <a:t>Kernels</a:t>
            </a:r>
            <a:r>
              <a:rPr lang="en-US" altLang="zh-TW" dirty="0"/>
              <a:t>: </a:t>
            </a:r>
          </a:p>
          <a:p>
            <a:pPr lvl="1"/>
            <a:r>
              <a:rPr lang="en-US" altLang="zh-TW" dirty="0"/>
              <a:t>Small key pieces of real programs, e.g. </a:t>
            </a:r>
            <a:r>
              <a:rPr lang="en-US" altLang="zh-TW" dirty="0" err="1"/>
              <a:t>Linpack</a:t>
            </a:r>
            <a:endParaRPr lang="en-US" altLang="zh-TW" dirty="0"/>
          </a:p>
          <a:p>
            <a:pPr lvl="1"/>
            <a:r>
              <a:rPr lang="en-US" altLang="zh-TW" dirty="0"/>
              <a:t>B</a:t>
            </a:r>
            <a:r>
              <a:rPr lang="en-US" altLang="zh-TW" dirty="0" smtClean="0"/>
              <a:t>est </a:t>
            </a:r>
            <a:r>
              <a:rPr lang="en-US" altLang="zh-TW" dirty="0"/>
              <a:t>used to isolate performance of individual features</a:t>
            </a:r>
          </a:p>
          <a:p>
            <a:r>
              <a:rPr lang="en-US" altLang="zh-TW" dirty="0"/>
              <a:t>(Toy) programs:</a:t>
            </a:r>
          </a:p>
          <a:p>
            <a:pPr lvl="1"/>
            <a:r>
              <a:rPr lang="en-US" altLang="zh-TW" dirty="0"/>
              <a:t>Typically 10 to 100 lines to test a special function and/or its performance, e.g. quicksort, matrix </a:t>
            </a:r>
            <a:r>
              <a:rPr lang="en-US" altLang="zh-TW" dirty="0" smtClean="0"/>
              <a:t>multiply</a:t>
            </a: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13</a:t>
            </a:fld>
            <a:endParaRPr lang="zh-TW" altLang="zh-TW"/>
          </a:p>
        </p:txBody>
      </p:sp>
    </p:spTree>
    <p:extLst>
      <p:ext uri="{BB962C8B-B14F-4D97-AF65-F5344CB8AC3E}">
        <p14:creationId xmlns:p14="http://schemas.microsoft.com/office/powerpoint/2010/main" val="40693994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5"/>
          <p:cNvSpPr>
            <a:spLocks noGrp="1" noChangeArrowheads="1"/>
          </p:cNvSpPr>
          <p:nvPr>
            <p:ph type="title"/>
          </p:nvPr>
        </p:nvSpPr>
        <p:spPr/>
        <p:txBody>
          <a:bodyPr/>
          <a:lstStyle/>
          <a:p>
            <a:r>
              <a:rPr lang="en-US" altLang="zh-TW" dirty="0" smtClean="0"/>
              <a:t>Performance Benchmarking</a:t>
            </a:r>
          </a:p>
        </p:txBody>
      </p:sp>
      <p:sp>
        <p:nvSpPr>
          <p:cNvPr id="32774" name="Rectangle 6"/>
          <p:cNvSpPr>
            <a:spLocks noGrp="1" noChangeArrowheads="1"/>
          </p:cNvSpPr>
          <p:nvPr>
            <p:ph type="body" idx="1"/>
          </p:nvPr>
        </p:nvSpPr>
        <p:spPr/>
        <p:txBody>
          <a:bodyPr/>
          <a:lstStyle/>
          <a:p>
            <a:r>
              <a:rPr lang="en-US" altLang="zh-TW" dirty="0" smtClean="0"/>
              <a:t>Synthetic benchmarks: </a:t>
            </a:r>
          </a:p>
          <a:p>
            <a:pPr lvl="1"/>
            <a:r>
              <a:rPr lang="en-US" altLang="zh-TW" dirty="0" smtClean="0"/>
              <a:t>Try </a:t>
            </a:r>
            <a:r>
              <a:rPr lang="en-US" altLang="zh-TW" dirty="0"/>
              <a:t>to match the average frequency and operation of a large set of programs , </a:t>
            </a:r>
            <a:r>
              <a:rPr lang="en-US" altLang="zh-TW" dirty="0" smtClean="0"/>
              <a:t>e.g. Dhrystone, Whetstone</a:t>
            </a:r>
          </a:p>
          <a:p>
            <a:endParaRPr lang="en-US" altLang="zh-TW" dirty="0" smtClean="0"/>
          </a:p>
          <a:p>
            <a:r>
              <a:rPr lang="en-US" altLang="zh-TW" dirty="0" smtClean="0"/>
              <a:t>(Real) programs</a:t>
            </a:r>
          </a:p>
          <a:p>
            <a:pPr lvl="1"/>
            <a:r>
              <a:rPr lang="en-US" altLang="zh-TW" dirty="0" smtClean="0"/>
              <a:t>Having </a:t>
            </a:r>
            <a:r>
              <a:rPr lang="en-US" altLang="zh-TW" dirty="0"/>
              <a:t>inputs, outputs, and options; running on standard OS, e.g</a:t>
            </a:r>
            <a:r>
              <a:rPr lang="en-US" altLang="zh-TW" dirty="0" smtClean="0"/>
              <a:t>. SPEC2006, TPC-C, SYSMARK, 3D </a:t>
            </a:r>
            <a:r>
              <a:rPr lang="en-US" altLang="zh-TW" dirty="0" err="1" smtClean="0"/>
              <a:t>Winbench</a:t>
            </a:r>
            <a:endParaRPr lang="en-US" altLang="zh-TW" dirty="0" smtClean="0"/>
          </a:p>
          <a:p>
            <a:pPr lvl="1"/>
            <a:r>
              <a:rPr lang="en-US" altLang="zh-TW" dirty="0" smtClean="0"/>
              <a:t>Often come with a suite</a:t>
            </a:r>
          </a:p>
        </p:txBody>
      </p:sp>
      <p:sp>
        <p:nvSpPr>
          <p:cNvPr id="32771" name="Slide Number Placeholder 3"/>
          <p:cNvSpPr txBox="1">
            <a:spLocks noGrp="1"/>
          </p:cNvSpPr>
          <p:nvPr/>
        </p:nvSpPr>
        <p:spPr bwMode="auto">
          <a:xfrm>
            <a:off x="3124200" y="622935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gn="ctr">
              <a:spcBef>
                <a:spcPct val="50000"/>
              </a:spcBef>
            </a:pPr>
            <a:fld id="{3F47CF6C-7F7D-4BC6-9A27-B12DEBF27CDD}" type="slidenum">
              <a:rPr kumimoji="0" lang="en-US" altLang="zh-TW" sz="1400">
                <a:solidFill>
                  <a:schemeClr val="bg2"/>
                </a:solidFill>
                <a:latin typeface="Arial" panose="020B0604020202020204" pitchFamily="34" charset="0"/>
                <a:ea typeface="新細明體" panose="02020500000000000000" pitchFamily="18" charset="-120"/>
              </a:rPr>
              <a:pPr algn="ctr">
                <a:spcBef>
                  <a:spcPct val="50000"/>
                </a:spcBef>
              </a:pPr>
              <a:t>14</a:t>
            </a:fld>
            <a:endParaRPr kumimoji="0" lang="en-US" altLang="zh-TW" sz="1400">
              <a:solidFill>
                <a:schemeClr val="bg2"/>
              </a:solidFill>
              <a:latin typeface="Arial" panose="020B0604020202020204" pitchFamily="34" charset="0"/>
              <a:ea typeface="新細明體" panose="02020500000000000000" pitchFamily="18" charset="-120"/>
            </a:endParaRP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14</a:t>
            </a:fld>
            <a:endParaRPr lang="zh-TW" altLang="zh-TW"/>
          </a:p>
        </p:txBody>
      </p:sp>
    </p:spTree>
    <p:extLst>
      <p:ext uri="{BB962C8B-B14F-4D97-AF65-F5344CB8AC3E}">
        <p14:creationId xmlns:p14="http://schemas.microsoft.com/office/powerpoint/2010/main" val="1566162710"/>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標題 1"/>
          <p:cNvSpPr>
            <a:spLocks noGrp="1"/>
          </p:cNvSpPr>
          <p:nvPr>
            <p:ph type="title"/>
          </p:nvPr>
        </p:nvSpPr>
        <p:spPr/>
        <p:txBody>
          <a:bodyPr/>
          <a:lstStyle/>
          <a:p>
            <a:r>
              <a:rPr lang="en-US" altLang="zh-TW" dirty="0" smtClean="0"/>
              <a:t>Benchmark Suites: SPEC</a:t>
            </a:r>
            <a:endParaRPr lang="zh-TW" altLang="en-US" dirty="0" smtClean="0"/>
          </a:p>
        </p:txBody>
      </p:sp>
      <p:sp>
        <p:nvSpPr>
          <p:cNvPr id="119810" name="內容版面配置區 2"/>
          <p:cNvSpPr>
            <a:spLocks noGrp="1"/>
          </p:cNvSpPr>
          <p:nvPr>
            <p:ph type="body" idx="1"/>
          </p:nvPr>
        </p:nvSpPr>
        <p:spPr/>
        <p:txBody>
          <a:bodyPr/>
          <a:lstStyle/>
          <a:p>
            <a:r>
              <a:rPr lang="en-US" altLang="zh-TW" dirty="0" smtClean="0"/>
              <a:t>SPEC goal: a fair and useful set of metrics to compare performance</a:t>
            </a:r>
          </a:p>
          <a:p>
            <a:pPr lvl="1"/>
            <a:r>
              <a:rPr lang="en-US" altLang="zh-TW" dirty="0" smtClean="0"/>
              <a:t>www.spec.org</a:t>
            </a:r>
          </a:p>
          <a:p>
            <a:r>
              <a:rPr lang="en-US" altLang="zh-TW" dirty="0" smtClean="0"/>
              <a:t>SPECCPU: popular </a:t>
            </a:r>
            <a:r>
              <a:rPr lang="en-US" altLang="zh-TW" dirty="0" smtClean="0">
                <a:solidFill>
                  <a:srgbClr val="FF0000"/>
                </a:solidFill>
              </a:rPr>
              <a:t>desktop</a:t>
            </a:r>
            <a:r>
              <a:rPr lang="en-US" altLang="zh-TW" dirty="0" smtClean="0"/>
              <a:t> benchmark suite</a:t>
            </a:r>
          </a:p>
          <a:p>
            <a:pPr lvl="1"/>
            <a:r>
              <a:rPr lang="en-US" altLang="zh-TW" dirty="0" smtClean="0"/>
              <a:t>CPU only, split between integer and floating-point programs, where </a:t>
            </a:r>
            <a:r>
              <a:rPr lang="en-US" altLang="zh-TW" dirty="0"/>
              <a:t>SPECint2006 has 12 integer, SPECfp2006 has 17 floating-point </a:t>
            </a:r>
            <a:r>
              <a:rPr lang="en-US" altLang="zh-TW" dirty="0" smtClean="0"/>
              <a:t>programs</a:t>
            </a:r>
          </a:p>
          <a:p>
            <a:pPr lvl="1"/>
            <a:r>
              <a:rPr lang="en-US" altLang="zh-TW" dirty="0" smtClean="0"/>
              <a:t>Use </a:t>
            </a:r>
            <a:r>
              <a:rPr lang="en-US" altLang="zh-TW" u="sng" dirty="0" smtClean="0"/>
              <a:t>geometric mean</a:t>
            </a:r>
          </a:p>
          <a:p>
            <a:r>
              <a:rPr lang="en-US" altLang="zh-TW" dirty="0" smtClean="0"/>
              <a:t>SPECSFS (NFS file server) and </a:t>
            </a:r>
            <a:r>
              <a:rPr lang="en-US" altLang="zh-TW" dirty="0" err="1" smtClean="0"/>
              <a:t>SPECWeb</a:t>
            </a:r>
            <a:r>
              <a:rPr lang="en-US" altLang="zh-TW" dirty="0" smtClean="0"/>
              <a:t> (</a:t>
            </a:r>
            <a:r>
              <a:rPr lang="en-US" altLang="zh-TW" dirty="0" err="1" smtClean="0"/>
              <a:t>WebServer</a:t>
            </a:r>
            <a:r>
              <a:rPr lang="en-US" altLang="zh-TW" dirty="0" smtClean="0"/>
              <a:t>) added as server benchmarks (mainly for I/O: disk and network)</a:t>
            </a: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15</a:t>
            </a:fld>
            <a:endParaRPr lang="zh-TW" altLang="zh-TW"/>
          </a:p>
        </p:txBody>
      </p:sp>
    </p:spTree>
    <p:extLst>
      <p:ext uri="{BB962C8B-B14F-4D97-AF65-F5344CB8AC3E}">
        <p14:creationId xmlns:p14="http://schemas.microsoft.com/office/powerpoint/2010/main" val="32906372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標題 1"/>
          <p:cNvSpPr>
            <a:spLocks noGrp="1"/>
          </p:cNvSpPr>
          <p:nvPr>
            <p:ph type="title"/>
          </p:nvPr>
        </p:nvSpPr>
        <p:spPr/>
        <p:txBody>
          <a:bodyPr/>
          <a:lstStyle/>
          <a:p>
            <a:r>
              <a:rPr lang="en-US" altLang="zh-TW" dirty="0" smtClean="0"/>
              <a:t>Benchmark Suites</a:t>
            </a:r>
            <a:endParaRPr lang="zh-TW" altLang="en-US" dirty="0" smtClean="0"/>
          </a:p>
        </p:txBody>
      </p:sp>
      <p:sp>
        <p:nvSpPr>
          <p:cNvPr id="120834" name="內容版面配置區 2"/>
          <p:cNvSpPr>
            <a:spLocks noGrp="1"/>
          </p:cNvSpPr>
          <p:nvPr>
            <p:ph type="body" idx="1"/>
          </p:nvPr>
        </p:nvSpPr>
        <p:spPr/>
        <p:txBody>
          <a:bodyPr/>
          <a:lstStyle/>
          <a:p>
            <a:r>
              <a:rPr lang="en-US" altLang="zh-TW" dirty="0" smtClean="0"/>
              <a:t>TPC (Transaction Processing Council) measures server performance and cost-performance for databases</a:t>
            </a:r>
          </a:p>
          <a:p>
            <a:pPr lvl="1"/>
            <a:r>
              <a:rPr lang="en-US" altLang="zh-TW" dirty="0" smtClean="0"/>
              <a:t>TPC-C Complex query for Online Transaction Processing</a:t>
            </a:r>
          </a:p>
          <a:p>
            <a:pPr lvl="1"/>
            <a:r>
              <a:rPr lang="en-US" altLang="zh-TW" dirty="0" smtClean="0"/>
              <a:t>Metrics: # transactions per sec and response time</a:t>
            </a:r>
          </a:p>
          <a:p>
            <a:r>
              <a:rPr lang="en-US" altLang="zh-TW" dirty="0" smtClean="0"/>
              <a:t>EEMBC (EDN embedded Microprocessor Benchmark Consortium)</a:t>
            </a:r>
          </a:p>
          <a:p>
            <a:pPr lvl="1"/>
            <a:r>
              <a:rPr lang="en-US" altLang="zh-TW" dirty="0" smtClean="0"/>
              <a:t>Set of 41 kernels for performance of embedded applications</a:t>
            </a:r>
          </a:p>
          <a:p>
            <a:r>
              <a:rPr lang="en-US" altLang="zh-TW" dirty="0" smtClean="0"/>
              <a:t>Benchmarks</a:t>
            </a:r>
            <a:r>
              <a:rPr lang="en-US" altLang="zh-TW" dirty="0"/>
              <a:t> </a:t>
            </a:r>
            <a:r>
              <a:rPr lang="en-US" altLang="zh-TW" dirty="0" smtClean="0"/>
              <a:t>for mobile phones:</a:t>
            </a:r>
          </a:p>
          <a:p>
            <a:pPr lvl="1"/>
            <a:r>
              <a:rPr lang="en-US" altLang="zh-TW" dirty="0" smtClean="0"/>
              <a:t>Quadrant, </a:t>
            </a:r>
            <a:r>
              <a:rPr lang="en-US" altLang="zh-TW" dirty="0" err="1" smtClean="0"/>
              <a:t>AnTuTu</a:t>
            </a:r>
            <a:r>
              <a:rPr lang="en-US" altLang="zh-TW" dirty="0" smtClean="0"/>
              <a:t>, </a:t>
            </a:r>
            <a:r>
              <a:rPr lang="en-US" altLang="zh-TW" dirty="0" err="1" smtClean="0"/>
              <a:t>CFBench</a:t>
            </a:r>
            <a:r>
              <a:rPr lang="en-US" altLang="zh-TW" dirty="0" smtClean="0"/>
              <a:t>, </a:t>
            </a:r>
            <a:r>
              <a:rPr lang="en-US" altLang="zh-TW" dirty="0" err="1" smtClean="0"/>
              <a:t>MobileBench</a:t>
            </a:r>
            <a:endParaRPr lang="en-US" altLang="zh-TW" dirty="0" smtClean="0"/>
          </a:p>
          <a:p>
            <a:pPr lvl="1"/>
            <a:endParaRPr lang="en-US" altLang="zh-TW" dirty="0" smtClean="0"/>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16</a:t>
            </a:fld>
            <a:endParaRPr lang="zh-TW" altLang="zh-TW"/>
          </a:p>
        </p:txBody>
      </p:sp>
    </p:spTree>
    <p:extLst>
      <p:ext uri="{BB962C8B-B14F-4D97-AF65-F5344CB8AC3E}">
        <p14:creationId xmlns:p14="http://schemas.microsoft.com/office/powerpoint/2010/main" val="16921842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p:txBody>
          <a:bodyPr/>
          <a:lstStyle/>
          <a:p>
            <a:r>
              <a:rPr lang="en-US" altLang="zh-TW" dirty="0" smtClean="0"/>
              <a:t>Some Warnings about Benchmarking</a:t>
            </a:r>
          </a:p>
        </p:txBody>
      </p:sp>
      <p:sp>
        <p:nvSpPr>
          <p:cNvPr id="96258" name="Rectangle 3"/>
          <p:cNvSpPr>
            <a:spLocks noGrp="1" noChangeArrowheads="1"/>
          </p:cNvSpPr>
          <p:nvPr>
            <p:ph type="body" idx="1"/>
          </p:nvPr>
        </p:nvSpPr>
        <p:spPr/>
        <p:txBody>
          <a:bodyPr/>
          <a:lstStyle/>
          <a:p>
            <a:r>
              <a:rPr lang="en-US" altLang="zh-TW" dirty="0" smtClean="0"/>
              <a:t>Benchmarks reflect yesterday’s programs</a:t>
            </a:r>
          </a:p>
          <a:p>
            <a:r>
              <a:rPr lang="en-US" altLang="zh-TW" dirty="0" smtClean="0"/>
              <a:t>Benchmarks can lead to positive feedbacks</a:t>
            </a:r>
          </a:p>
          <a:p>
            <a:pPr lvl="1"/>
            <a:r>
              <a:rPr lang="en-US" altLang="zh-TW" dirty="0" smtClean="0"/>
              <a:t>If you make an operation fast (slow), it will be used more (less) often; so you make it faster (slower), and so on…</a:t>
            </a:r>
          </a:p>
          <a:p>
            <a:r>
              <a:rPr lang="en-US" altLang="zh-TW" dirty="0" smtClean="0"/>
              <a:t>Tricks and common mistakes in benchmarking:</a:t>
            </a:r>
          </a:p>
          <a:p>
            <a:pPr lvl="1"/>
            <a:r>
              <a:rPr lang="en-US" altLang="zh-TW" dirty="0" smtClean="0"/>
              <a:t>Different system configurations</a:t>
            </a:r>
          </a:p>
          <a:p>
            <a:pPr lvl="1"/>
            <a:r>
              <a:rPr lang="en-US" altLang="zh-TW" dirty="0"/>
              <a:t>C</a:t>
            </a:r>
            <a:r>
              <a:rPr lang="en-US" altLang="zh-TW" dirty="0" smtClean="0"/>
              <a:t>ompiler and libraries optimized for benchmarks</a:t>
            </a:r>
          </a:p>
          <a:p>
            <a:pPr lvl="1"/>
            <a:r>
              <a:rPr lang="en-US" altLang="zh-TW" dirty="0"/>
              <a:t>W</a:t>
            </a:r>
            <a:r>
              <a:rPr lang="en-US" altLang="zh-TW" dirty="0" smtClean="0"/>
              <a:t>orkload/inputs arbitrarily picked</a:t>
            </a:r>
          </a:p>
          <a:p>
            <a:pPr lvl="1"/>
            <a:r>
              <a:rPr lang="en-US" altLang="zh-TW" dirty="0"/>
              <a:t>V</a:t>
            </a:r>
            <a:r>
              <a:rPr lang="en-US" altLang="zh-TW" dirty="0" smtClean="0"/>
              <a:t>ery small benchmarks </a:t>
            </a:r>
            <a:r>
              <a:rPr lang="en-US" altLang="zh-TW" dirty="0" smtClean="0">
                <a:sym typeface="Wingdings" panose="05000000000000000000" pitchFamily="2" charset="2"/>
              </a:rPr>
              <a:t></a:t>
            </a:r>
            <a:r>
              <a:rPr lang="en-US" altLang="zh-TW" dirty="0" smtClean="0"/>
              <a:t> ignore caching effects</a:t>
            </a:r>
          </a:p>
          <a:p>
            <a:pPr lvl="1"/>
            <a:r>
              <a:rPr lang="en-US" altLang="zh-TW" dirty="0"/>
              <a:t>O</a:t>
            </a:r>
            <a:r>
              <a:rPr lang="en-US" altLang="zh-TW" dirty="0" smtClean="0"/>
              <a:t>nly average behavior represented in test workload</a:t>
            </a:r>
          </a:p>
          <a:p>
            <a:pPr lvl="1"/>
            <a:r>
              <a:rPr lang="en-US" altLang="zh-TW" dirty="0"/>
              <a:t>I</a:t>
            </a:r>
            <a:r>
              <a:rPr lang="en-US" altLang="zh-TW" dirty="0" smtClean="0"/>
              <a:t>gnoring monitoring overhead</a:t>
            </a:r>
          </a:p>
          <a:p>
            <a:pPr lvl="1"/>
            <a:r>
              <a:rPr lang="en-US" altLang="zh-TW" dirty="0"/>
              <a:t>T</a:t>
            </a:r>
            <a:r>
              <a:rPr lang="en-US" altLang="zh-TW" dirty="0" smtClean="0"/>
              <a:t>oo much data but too little analysis</a:t>
            </a: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17</a:t>
            </a:fld>
            <a:endParaRPr lang="zh-TW" altLang="zh-TW"/>
          </a:p>
        </p:txBody>
      </p:sp>
    </p:spTree>
    <p:extLst>
      <p:ext uri="{BB962C8B-B14F-4D97-AF65-F5344CB8AC3E}">
        <p14:creationId xmlns:p14="http://schemas.microsoft.com/office/powerpoint/2010/main" val="15541494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Outline of Performance Evaluation</a:t>
            </a:r>
            <a:endParaRPr lang="zh-TW" altLang="en-US" dirty="0"/>
          </a:p>
        </p:txBody>
      </p:sp>
      <p:sp>
        <p:nvSpPr>
          <p:cNvPr id="3" name="內容版面配置區 2"/>
          <p:cNvSpPr>
            <a:spLocks noGrp="1"/>
          </p:cNvSpPr>
          <p:nvPr>
            <p:ph idx="1"/>
          </p:nvPr>
        </p:nvSpPr>
        <p:spPr/>
        <p:txBody>
          <a:bodyPr/>
          <a:lstStyle/>
          <a:p>
            <a:r>
              <a:rPr lang="en-US" altLang="zh-TW" dirty="0" smtClean="0"/>
              <a:t>What do you mean by “performance”?</a:t>
            </a:r>
          </a:p>
          <a:p>
            <a:pPr lvl="1"/>
            <a:r>
              <a:rPr lang="en-US" altLang="zh-TW" dirty="0" smtClean="0"/>
              <a:t>Performance metrics</a:t>
            </a:r>
          </a:p>
          <a:p>
            <a:endParaRPr lang="en-US" altLang="zh-TW" dirty="0" smtClean="0">
              <a:solidFill>
                <a:srgbClr val="FF0000"/>
              </a:solidFill>
            </a:endParaRPr>
          </a:p>
          <a:p>
            <a:r>
              <a:rPr lang="en-US" altLang="zh-TW" dirty="0" smtClean="0"/>
              <a:t>What to evaluate?</a:t>
            </a:r>
          </a:p>
          <a:p>
            <a:pPr lvl="1"/>
            <a:r>
              <a:rPr lang="en-US" altLang="zh-TW" dirty="0" smtClean="0"/>
              <a:t>Workloads, benchmarks</a:t>
            </a:r>
          </a:p>
          <a:p>
            <a:endParaRPr lang="en-US" altLang="zh-TW" dirty="0" smtClean="0"/>
          </a:p>
          <a:p>
            <a:r>
              <a:rPr lang="en-US" altLang="zh-TW" dirty="0" smtClean="0">
                <a:solidFill>
                  <a:srgbClr val="FF0000"/>
                </a:solidFill>
              </a:rPr>
              <a:t>How to evaluate?</a:t>
            </a:r>
          </a:p>
          <a:p>
            <a:endParaRPr lang="en-US" altLang="zh-TW" dirty="0" smtClean="0"/>
          </a:p>
          <a:p>
            <a:r>
              <a:rPr lang="en-US" altLang="zh-TW" dirty="0" smtClean="0"/>
              <a:t>How to summarize and report?</a:t>
            </a:r>
            <a:endParaRPr lang="zh-TW" altLang="en-US" dirty="0"/>
          </a:p>
        </p:txBody>
      </p:sp>
      <p:sp>
        <p:nvSpPr>
          <p:cNvPr id="6" name="投影片編號版面配置區 5"/>
          <p:cNvSpPr>
            <a:spLocks noGrp="1"/>
          </p:cNvSpPr>
          <p:nvPr>
            <p:ph type="sldNum" sz="quarter" idx="11"/>
          </p:nvPr>
        </p:nvSpPr>
        <p:spPr/>
        <p:txBody>
          <a:bodyPr/>
          <a:lstStyle/>
          <a:p>
            <a:fld id="{7AAE24B3-22E3-4AA7-8B55-0A68B3597D77}" type="slidenum">
              <a:rPr lang="zh-TW" altLang="en-US" smtClean="0"/>
              <a:pPr/>
              <a:t>18</a:t>
            </a:fld>
            <a:endParaRPr lang="zh-TW" altLang="zh-TW"/>
          </a:p>
        </p:txBody>
      </p:sp>
    </p:spTree>
    <p:extLst>
      <p:ext uri="{BB962C8B-B14F-4D97-AF65-F5344CB8AC3E}">
        <p14:creationId xmlns:p14="http://schemas.microsoft.com/office/powerpoint/2010/main" val="767682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p:cNvSpPr>
            <a:spLocks noGrp="1" noChangeArrowheads="1"/>
          </p:cNvSpPr>
          <p:nvPr>
            <p:ph type="title"/>
          </p:nvPr>
        </p:nvSpPr>
        <p:spPr/>
        <p:txBody>
          <a:bodyPr/>
          <a:lstStyle/>
          <a:p>
            <a:r>
              <a:rPr lang="en-US" altLang="zh-TW" smtClean="0"/>
              <a:t>Outline</a:t>
            </a:r>
          </a:p>
        </p:txBody>
      </p:sp>
      <p:sp>
        <p:nvSpPr>
          <p:cNvPr id="19462" name="Rectangle 6"/>
          <p:cNvSpPr>
            <a:spLocks noGrp="1" noChangeArrowheads="1"/>
          </p:cNvSpPr>
          <p:nvPr>
            <p:ph idx="1"/>
          </p:nvPr>
        </p:nvSpPr>
        <p:spPr/>
        <p:txBody>
          <a:bodyPr/>
          <a:lstStyle/>
          <a:p>
            <a:r>
              <a:rPr lang="en-US" altLang="zh-TW" dirty="0" smtClean="0"/>
              <a:t>Goal of this lecture:</a:t>
            </a:r>
          </a:p>
          <a:p>
            <a:pPr lvl="1"/>
            <a:r>
              <a:rPr lang="en-US" altLang="zh-TW" dirty="0" smtClean="0"/>
              <a:t>To learn how to evaluate the performance of computers as the basis of a quantitative approach to computer design</a:t>
            </a:r>
          </a:p>
          <a:p>
            <a:pPr lvl="2"/>
            <a:r>
              <a:rPr lang="en-US" altLang="zh-TW" dirty="0" smtClean="0"/>
              <a:t>Know performance evaluation and understand the implications behind the numbers</a:t>
            </a:r>
          </a:p>
          <a:p>
            <a:endParaRPr lang="en-US" altLang="zh-TW" dirty="0" smtClean="0"/>
          </a:p>
          <a:p>
            <a:r>
              <a:rPr lang="en-US" altLang="zh-TW" dirty="0" smtClean="0"/>
              <a:t>Lecture outline</a:t>
            </a:r>
          </a:p>
          <a:p>
            <a:pPr lvl="1"/>
            <a:r>
              <a:rPr lang="en-US" altLang="zh-TW" dirty="0" smtClean="0"/>
              <a:t>Measuring, reporting, summarizing performance (Sec. 1.8)</a:t>
            </a:r>
          </a:p>
          <a:p>
            <a:pPr lvl="1"/>
            <a:r>
              <a:rPr lang="en-US" altLang="zh-TW" dirty="0" smtClean="0"/>
              <a:t>Quantitative principles of computer design (Sec. 1.9)</a:t>
            </a:r>
          </a:p>
          <a:p>
            <a:pPr lvl="1"/>
            <a:endParaRPr lang="en-US" altLang="zh-TW" dirty="0" smtClean="0"/>
          </a:p>
          <a:p>
            <a:pPr lvl="1"/>
            <a:endParaRPr lang="en-US" altLang="zh-TW" dirty="0" smtClean="0"/>
          </a:p>
          <a:p>
            <a:pPr lvl="1"/>
            <a:endParaRPr lang="en-US" altLang="zh-TW" dirty="0" smtClean="0"/>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1</a:t>
            </a:fld>
            <a:endParaRPr lang="zh-TW" altLang="zh-TW"/>
          </a:p>
        </p:txBody>
      </p:sp>
    </p:spTree>
    <p:extLst>
      <p:ext uri="{BB962C8B-B14F-4D97-AF65-F5344CB8AC3E}">
        <p14:creationId xmlns:p14="http://schemas.microsoft.com/office/powerpoint/2010/main" val="2608373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To Evaluate Real Machines</a:t>
            </a:r>
            <a:endParaRPr lang="zh-TW" altLang="en-US" dirty="0"/>
          </a:p>
        </p:txBody>
      </p:sp>
      <p:sp>
        <p:nvSpPr>
          <p:cNvPr id="3" name="內容版面配置區 2"/>
          <p:cNvSpPr>
            <a:spLocks noGrp="1"/>
          </p:cNvSpPr>
          <p:nvPr>
            <p:ph idx="1"/>
          </p:nvPr>
        </p:nvSpPr>
        <p:spPr/>
        <p:txBody>
          <a:bodyPr/>
          <a:lstStyle/>
          <a:p>
            <a:r>
              <a:rPr lang="en-US" altLang="zh-TW" dirty="0" smtClean="0"/>
              <a:t>Run the benchmark and obtain performance</a:t>
            </a:r>
          </a:p>
          <a:p>
            <a:pPr lvl="1"/>
            <a:r>
              <a:rPr lang="en-US" altLang="zh-TW" dirty="0" smtClean="0"/>
              <a:t>How to measure program execution time?</a:t>
            </a:r>
          </a:p>
          <a:p>
            <a:pPr lvl="1"/>
            <a:r>
              <a:rPr lang="en-US" altLang="zh-TW" dirty="0" smtClean="0"/>
              <a:t>How to obtain instruction count?</a:t>
            </a:r>
          </a:p>
          <a:p>
            <a:pPr lvl="1"/>
            <a:r>
              <a:rPr lang="en-US" altLang="zh-TW" dirty="0" smtClean="0"/>
              <a:t>How to separate effects of OS, virtual machine, and measuring tool itself?</a:t>
            </a:r>
          </a:p>
          <a:p>
            <a:r>
              <a:rPr lang="en-US" altLang="zh-TW" dirty="0" smtClean="0"/>
              <a:t>Programs use timer API</a:t>
            </a:r>
          </a:p>
          <a:p>
            <a:r>
              <a:rPr lang="en-US" altLang="zh-TW" dirty="0" smtClean="0"/>
              <a:t>Instrumentation</a:t>
            </a:r>
          </a:p>
          <a:p>
            <a:pPr lvl="1"/>
            <a:r>
              <a:rPr lang="en-US" altLang="zh-TW" dirty="0" err="1" smtClean="0"/>
              <a:t>PinTool</a:t>
            </a:r>
            <a:r>
              <a:rPr lang="en-US" altLang="zh-TW" dirty="0"/>
              <a:t>: </a:t>
            </a:r>
            <a:r>
              <a:rPr lang="en-US" altLang="zh-TW" dirty="0" smtClean="0"/>
              <a:t>dynamic binary instrumentation engine for Intel x86</a:t>
            </a:r>
          </a:p>
          <a:p>
            <a:r>
              <a:rPr lang="en-US" altLang="zh-TW" dirty="0" smtClean="0"/>
              <a:t>Performance monitor and profiler</a:t>
            </a:r>
          </a:p>
          <a:p>
            <a:pPr lvl="1"/>
            <a:r>
              <a:rPr lang="en-US" altLang="zh-TW" dirty="0" err="1" smtClean="0"/>
              <a:t>Oprofile</a:t>
            </a:r>
            <a:r>
              <a:rPr lang="en-US" altLang="zh-TW" dirty="0" smtClean="0"/>
              <a:t>: monitor HW/SW events through CPU perf. counters</a:t>
            </a:r>
          </a:p>
          <a:p>
            <a:pPr lvl="1"/>
            <a:r>
              <a:rPr lang="en-US" altLang="zh-TW" dirty="0" smtClean="0"/>
              <a:t>Linux perf</a:t>
            </a:r>
            <a:endParaRPr lang="zh-TW" altLang="en-US" dirty="0"/>
          </a:p>
        </p:txBody>
      </p:sp>
      <p:sp>
        <p:nvSpPr>
          <p:cNvPr id="6" name="投影片編號版面配置區 5"/>
          <p:cNvSpPr>
            <a:spLocks noGrp="1"/>
          </p:cNvSpPr>
          <p:nvPr>
            <p:ph type="sldNum" sz="quarter" idx="11"/>
          </p:nvPr>
        </p:nvSpPr>
        <p:spPr/>
        <p:txBody>
          <a:bodyPr/>
          <a:lstStyle/>
          <a:p>
            <a:fld id="{7AAE24B3-22E3-4AA7-8B55-0A68B3597D77}" type="slidenum">
              <a:rPr lang="zh-TW" altLang="en-US" smtClean="0"/>
              <a:pPr/>
              <a:t>19</a:t>
            </a:fld>
            <a:endParaRPr lang="zh-TW" altLang="zh-TW"/>
          </a:p>
        </p:txBody>
      </p:sp>
    </p:spTree>
    <p:extLst>
      <p:ext uri="{BB962C8B-B14F-4D97-AF65-F5344CB8AC3E}">
        <p14:creationId xmlns:p14="http://schemas.microsoft.com/office/powerpoint/2010/main" val="3573733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3"/>
          <a:stretch>
            <a:fillRect/>
          </a:stretch>
        </p:blipFill>
        <p:spPr>
          <a:xfrm>
            <a:off x="1403648" y="2420888"/>
            <a:ext cx="7416824" cy="3640762"/>
          </a:xfrm>
          <a:prstGeom prst="rect">
            <a:avLst/>
          </a:prstGeom>
        </p:spPr>
      </p:pic>
      <p:sp>
        <p:nvSpPr>
          <p:cNvPr id="2" name="標題 1"/>
          <p:cNvSpPr>
            <a:spLocks noGrp="1"/>
          </p:cNvSpPr>
          <p:nvPr>
            <p:ph type="title"/>
          </p:nvPr>
        </p:nvSpPr>
        <p:spPr/>
        <p:txBody>
          <a:bodyPr/>
          <a:lstStyle/>
          <a:p>
            <a:r>
              <a:rPr lang="en-US" altLang="zh-TW" dirty="0" smtClean="0"/>
              <a:t>Instrumentation</a:t>
            </a:r>
            <a:endParaRPr lang="zh-TW" altLang="en-US" dirty="0"/>
          </a:p>
        </p:txBody>
      </p:sp>
      <p:sp>
        <p:nvSpPr>
          <p:cNvPr id="3" name="內容版面配置區 2"/>
          <p:cNvSpPr>
            <a:spLocks noGrp="1"/>
          </p:cNvSpPr>
          <p:nvPr>
            <p:ph idx="1"/>
          </p:nvPr>
        </p:nvSpPr>
        <p:spPr/>
        <p:txBody>
          <a:bodyPr/>
          <a:lstStyle/>
          <a:p>
            <a:r>
              <a:rPr lang="en-US" altLang="zh-TW" dirty="0" smtClean="0"/>
              <a:t>A </a:t>
            </a:r>
            <a:r>
              <a:rPr lang="en-US" altLang="zh-TW" dirty="0"/>
              <a:t>technique that inserts code into a program to collect run-time </a:t>
            </a:r>
            <a:r>
              <a:rPr lang="en-US" altLang="zh-TW" dirty="0" smtClean="0"/>
              <a:t>information</a:t>
            </a:r>
          </a:p>
          <a:p>
            <a:pPr lvl="1"/>
            <a:r>
              <a:rPr lang="en-US" altLang="zh-TW" dirty="0" smtClean="0"/>
              <a:t>Source </a:t>
            </a:r>
            <a:r>
              <a:rPr lang="en-US" altLang="zh-TW" dirty="0"/>
              <a:t>code instrumentation</a:t>
            </a:r>
          </a:p>
          <a:p>
            <a:pPr lvl="1"/>
            <a:r>
              <a:rPr lang="en-US" altLang="zh-TW" dirty="0" smtClean="0"/>
              <a:t>Static </a:t>
            </a:r>
            <a:r>
              <a:rPr lang="en-US" altLang="zh-TW" dirty="0"/>
              <a:t>binary instrumentation</a:t>
            </a:r>
          </a:p>
          <a:p>
            <a:pPr lvl="1"/>
            <a:r>
              <a:rPr lang="en-US" altLang="zh-TW" dirty="0" smtClean="0"/>
              <a:t>Dynamic </a:t>
            </a:r>
            <a:r>
              <a:rPr lang="en-US" altLang="zh-TW" dirty="0"/>
              <a:t>binary instrumentation</a:t>
            </a:r>
          </a:p>
          <a:p>
            <a:pPr lvl="1"/>
            <a:endParaRPr lang="en-US" altLang="zh-TW" dirty="0"/>
          </a:p>
          <a:p>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20</a:t>
            </a:fld>
            <a:endParaRPr lang="zh-TW" altLang="zh-TW"/>
          </a:p>
        </p:txBody>
      </p:sp>
      <p:sp>
        <p:nvSpPr>
          <p:cNvPr id="6" name="文字方塊 5"/>
          <p:cNvSpPr txBox="1"/>
          <p:nvPr/>
        </p:nvSpPr>
        <p:spPr>
          <a:xfrm>
            <a:off x="4579785" y="5615573"/>
            <a:ext cx="1343638" cy="307777"/>
          </a:xfrm>
          <a:prstGeom prst="rect">
            <a:avLst/>
          </a:prstGeom>
          <a:noFill/>
        </p:spPr>
        <p:txBody>
          <a:bodyPr wrap="none" rtlCol="0">
            <a:spAutoFit/>
          </a:bodyPr>
          <a:lstStyle/>
          <a:p>
            <a:r>
              <a:rPr lang="en-US" altLang="zh-TW" sz="1400" dirty="0" err="1" smtClean="0">
                <a:latin typeface="+mn-lt"/>
              </a:rPr>
              <a:t>Tevi</a:t>
            </a:r>
            <a:r>
              <a:rPr lang="en-US" altLang="zh-TW" sz="1400" dirty="0" smtClean="0">
                <a:latin typeface="+mn-lt"/>
              </a:rPr>
              <a:t> </a:t>
            </a:r>
            <a:r>
              <a:rPr lang="en-US" altLang="zh-TW" sz="1400" dirty="0" err="1" smtClean="0">
                <a:latin typeface="+mn-lt"/>
              </a:rPr>
              <a:t>Devor</a:t>
            </a:r>
            <a:r>
              <a:rPr lang="en-US" altLang="zh-TW" sz="1400" dirty="0" smtClean="0">
                <a:latin typeface="+mn-lt"/>
              </a:rPr>
              <a:t>, Intel</a:t>
            </a:r>
            <a:endParaRPr lang="zh-TW" altLang="en-US" sz="1400" dirty="0" smtClean="0">
              <a:latin typeface="+mn-lt"/>
            </a:endParaRPr>
          </a:p>
        </p:txBody>
      </p:sp>
    </p:spTree>
    <p:extLst>
      <p:ext uri="{BB962C8B-B14F-4D97-AF65-F5344CB8AC3E}">
        <p14:creationId xmlns:p14="http://schemas.microsoft.com/office/powerpoint/2010/main" val="30280377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To Evaluate Designs</a:t>
            </a:r>
            <a:endParaRPr lang="zh-TW" altLang="en-US" dirty="0"/>
          </a:p>
        </p:txBody>
      </p:sp>
      <p:sp>
        <p:nvSpPr>
          <p:cNvPr id="3" name="內容版面配置區 2"/>
          <p:cNvSpPr>
            <a:spLocks noGrp="1"/>
          </p:cNvSpPr>
          <p:nvPr>
            <p:ph idx="1"/>
          </p:nvPr>
        </p:nvSpPr>
        <p:spPr/>
        <p:txBody>
          <a:bodyPr/>
          <a:lstStyle/>
          <a:p>
            <a:r>
              <a:rPr lang="en-US" altLang="zh-TW" dirty="0" smtClean="0"/>
              <a:t>Scope: full system vs. component</a:t>
            </a:r>
          </a:p>
          <a:p>
            <a:pPr lvl="1"/>
            <a:r>
              <a:rPr lang="en-US" altLang="zh-TW" dirty="0" smtClean="0"/>
              <a:t>Component simulators: instruction set simulator, cache, network-on-chip (</a:t>
            </a:r>
            <a:r>
              <a:rPr lang="en-US" altLang="zh-TW" dirty="0" err="1" smtClean="0"/>
              <a:t>NoC</a:t>
            </a:r>
            <a:r>
              <a:rPr lang="en-US" altLang="zh-TW" dirty="0" smtClean="0"/>
              <a:t>), DRAM, disk, …</a:t>
            </a:r>
          </a:p>
          <a:p>
            <a:pPr lvl="1"/>
            <a:r>
              <a:rPr lang="en-US" altLang="zh-TW" dirty="0" smtClean="0"/>
              <a:t>Full-system: simulate an entire computer that complete software stacks from real systems can run without any modification </a:t>
            </a:r>
            <a:r>
              <a:rPr lang="en-US" altLang="zh-TW" dirty="0" smtClean="0">
                <a:sym typeface="Wingdings" panose="05000000000000000000" pitchFamily="2" charset="2"/>
              </a:rPr>
              <a:t> a </a:t>
            </a:r>
            <a:r>
              <a:rPr lang="en-US" altLang="zh-TW" dirty="0" smtClean="0"/>
              <a:t>virtual hardware, e.g. QEMU, Gem5</a:t>
            </a:r>
          </a:p>
          <a:p>
            <a:r>
              <a:rPr lang="en-US" altLang="zh-TW" dirty="0" smtClean="0"/>
              <a:t>Detail: functional vs. timing</a:t>
            </a:r>
          </a:p>
          <a:p>
            <a:pPr lvl="1"/>
            <a:r>
              <a:rPr lang="en-US" altLang="zh-TW" dirty="0" smtClean="0"/>
              <a:t>Timing simulators: cycle accurate, cycle-count accurate</a:t>
            </a:r>
          </a:p>
          <a:p>
            <a:r>
              <a:rPr lang="en-US" altLang="zh-TW" dirty="0" smtClean="0"/>
              <a:t>Input: trace-driven vs. execution-driven</a:t>
            </a:r>
          </a:p>
          <a:p>
            <a:endParaRPr lang="en-US" altLang="zh-TW" dirty="0" smtClean="0"/>
          </a:p>
          <a:p>
            <a:r>
              <a:rPr lang="en-US" altLang="zh-TW" dirty="0" smtClean="0"/>
              <a:t>Tradeoffs between simulation speed and accuracy</a:t>
            </a:r>
            <a:endParaRPr lang="zh-TW" altLang="en-US" dirty="0"/>
          </a:p>
        </p:txBody>
      </p:sp>
      <p:sp>
        <p:nvSpPr>
          <p:cNvPr id="6" name="投影片編號版面配置區 5"/>
          <p:cNvSpPr>
            <a:spLocks noGrp="1"/>
          </p:cNvSpPr>
          <p:nvPr>
            <p:ph type="sldNum" sz="quarter" idx="11"/>
          </p:nvPr>
        </p:nvSpPr>
        <p:spPr/>
        <p:txBody>
          <a:bodyPr/>
          <a:lstStyle/>
          <a:p>
            <a:fld id="{7AAE24B3-22E3-4AA7-8B55-0A68B3597D77}" type="slidenum">
              <a:rPr lang="zh-TW" altLang="en-US" smtClean="0"/>
              <a:pPr/>
              <a:t>21</a:t>
            </a:fld>
            <a:endParaRPr lang="zh-TW" altLang="zh-TW"/>
          </a:p>
        </p:txBody>
      </p:sp>
    </p:spTree>
    <p:extLst>
      <p:ext uri="{BB962C8B-B14F-4D97-AF65-F5344CB8AC3E}">
        <p14:creationId xmlns:p14="http://schemas.microsoft.com/office/powerpoint/2010/main" val="18103073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QEMU</a:t>
            </a:r>
            <a:endParaRPr lang="zh-TW" altLang="en-US" dirty="0"/>
          </a:p>
        </p:txBody>
      </p:sp>
      <p:sp>
        <p:nvSpPr>
          <p:cNvPr id="3" name="內容版面配置區 2"/>
          <p:cNvSpPr>
            <a:spLocks noGrp="1"/>
          </p:cNvSpPr>
          <p:nvPr>
            <p:ph idx="1"/>
          </p:nvPr>
        </p:nvSpPr>
        <p:spPr/>
        <p:txBody>
          <a:bodyPr/>
          <a:lstStyle/>
          <a:p>
            <a:r>
              <a:rPr lang="en-US" altLang="zh-TW" dirty="0" smtClean="0"/>
              <a:t>A processor </a:t>
            </a:r>
            <a:r>
              <a:rPr lang="en-US" altLang="zh-TW" dirty="0"/>
              <a:t>emulator using </a:t>
            </a:r>
            <a:r>
              <a:rPr lang="en-US" altLang="zh-TW" dirty="0" smtClean="0"/>
              <a:t>dynamic binary translation</a:t>
            </a:r>
          </a:p>
          <a:p>
            <a:pPr lvl="1"/>
            <a:r>
              <a:rPr lang="en-US" altLang="zh-TW" dirty="0"/>
              <a:t>Full system </a:t>
            </a:r>
            <a:r>
              <a:rPr lang="en-US" altLang="zh-TW" dirty="0" smtClean="0"/>
              <a:t>emulation</a:t>
            </a:r>
            <a:endParaRPr lang="en-US" altLang="zh-TW" dirty="0"/>
          </a:p>
          <a:p>
            <a:pPr lvl="1"/>
            <a:r>
              <a:rPr lang="en-US" altLang="zh-TW" dirty="0"/>
              <a:t>User mode </a:t>
            </a:r>
            <a:r>
              <a:rPr lang="en-US" altLang="zh-TW" dirty="0" smtClean="0"/>
              <a:t>emulation</a:t>
            </a:r>
            <a:endParaRPr lang="zh-TW" altLang="en-US" dirty="0"/>
          </a:p>
        </p:txBody>
      </p:sp>
      <p:sp>
        <p:nvSpPr>
          <p:cNvPr id="4" name="投影片編號版面配置區 3"/>
          <p:cNvSpPr>
            <a:spLocks noGrp="1"/>
          </p:cNvSpPr>
          <p:nvPr>
            <p:ph type="sldNum" sz="quarter" idx="11"/>
          </p:nvPr>
        </p:nvSpPr>
        <p:spPr/>
        <p:txBody>
          <a:bodyPr/>
          <a:lstStyle/>
          <a:p>
            <a:fld id="{E332FEAA-6A36-4A67-9C77-0263FF208F67}" type="slidenum">
              <a:rPr lang="en-US" altLang="zh-TW" smtClean="0"/>
              <a:pPr/>
              <a:t>22</a:t>
            </a:fld>
            <a:endParaRPr lang="en-US" altLang="zh-TW"/>
          </a:p>
        </p:txBody>
      </p:sp>
      <p:pic>
        <p:nvPicPr>
          <p:cNvPr id="8" name="圖片 7"/>
          <p:cNvPicPr>
            <a:picLocks noChangeAspect="1"/>
          </p:cNvPicPr>
          <p:nvPr/>
        </p:nvPicPr>
        <p:blipFill rotWithShape="1">
          <a:blip r:embed="rId3">
            <a:extLst>
              <a:ext uri="{28A0092B-C50C-407E-A947-70E740481C1C}">
                <a14:useLocalDpi xmlns:a14="http://schemas.microsoft.com/office/drawing/2010/main" val="0"/>
              </a:ext>
            </a:extLst>
          </a:blip>
          <a:srcRect b="13790"/>
          <a:stretch/>
        </p:blipFill>
        <p:spPr>
          <a:xfrm>
            <a:off x="539551" y="2360982"/>
            <a:ext cx="8308631" cy="3731843"/>
          </a:xfrm>
          <a:prstGeom prst="rect">
            <a:avLst/>
          </a:prstGeom>
        </p:spPr>
      </p:pic>
    </p:spTree>
    <p:extLst>
      <p:ext uri="{BB962C8B-B14F-4D97-AF65-F5344CB8AC3E}">
        <p14:creationId xmlns:p14="http://schemas.microsoft.com/office/powerpoint/2010/main" val="26325152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QEMU</a:t>
            </a:r>
            <a:endParaRPr lang="zh-TW" altLang="en-US" dirty="0"/>
          </a:p>
        </p:txBody>
      </p:sp>
      <p:sp>
        <p:nvSpPr>
          <p:cNvPr id="3" name="內容版面配置區 2"/>
          <p:cNvSpPr>
            <a:spLocks noGrp="1"/>
          </p:cNvSpPr>
          <p:nvPr>
            <p:ph idx="1"/>
          </p:nvPr>
        </p:nvSpPr>
        <p:spPr/>
        <p:txBody>
          <a:bodyPr/>
          <a:lstStyle/>
          <a:p>
            <a:r>
              <a:rPr lang="en-US" altLang="zh-TW" dirty="0" smtClean="0"/>
              <a:t>Helper functions</a:t>
            </a:r>
          </a:p>
          <a:p>
            <a:pPr lvl="1"/>
            <a:r>
              <a:rPr lang="en-US" altLang="zh-TW" dirty="0" smtClean="0"/>
              <a:t>Inserted during binary translation (guest code -&gt; TCG IR) to handle extra works, e.g. profiling</a:t>
            </a:r>
            <a:endParaRPr lang="zh-TW" altLang="en-US" dirty="0"/>
          </a:p>
        </p:txBody>
      </p:sp>
      <p:sp>
        <p:nvSpPr>
          <p:cNvPr id="4" name="投影片編號版面配置區 3"/>
          <p:cNvSpPr>
            <a:spLocks noGrp="1"/>
          </p:cNvSpPr>
          <p:nvPr>
            <p:ph type="sldNum" sz="quarter" idx="11"/>
          </p:nvPr>
        </p:nvSpPr>
        <p:spPr/>
        <p:txBody>
          <a:bodyPr/>
          <a:lstStyle/>
          <a:p>
            <a:fld id="{E332FEAA-6A36-4A67-9C77-0263FF208F67}" type="slidenum">
              <a:rPr lang="en-US" altLang="zh-TW" smtClean="0"/>
              <a:pPr/>
              <a:t>23</a:t>
            </a:fld>
            <a:endParaRPr lang="en-US" altLang="zh-TW"/>
          </a:p>
        </p:txBody>
      </p:sp>
      <p:pic>
        <p:nvPicPr>
          <p:cNvPr id="5" name="圖片 4"/>
          <p:cNvPicPr>
            <a:picLocks noChangeAspect="1"/>
          </p:cNvPicPr>
          <p:nvPr/>
        </p:nvPicPr>
        <p:blipFill rotWithShape="1">
          <a:blip r:embed="rId2">
            <a:extLst>
              <a:ext uri="{28A0092B-C50C-407E-A947-70E740481C1C}">
                <a14:useLocalDpi xmlns:a14="http://schemas.microsoft.com/office/drawing/2010/main" val="0"/>
              </a:ext>
            </a:extLst>
          </a:blip>
          <a:srcRect b="11914"/>
          <a:stretch/>
        </p:blipFill>
        <p:spPr>
          <a:xfrm>
            <a:off x="467544" y="2276872"/>
            <a:ext cx="8208912" cy="3815954"/>
          </a:xfrm>
          <a:prstGeom prst="rect">
            <a:avLst/>
          </a:prstGeom>
        </p:spPr>
      </p:pic>
    </p:spTree>
    <p:extLst>
      <p:ext uri="{BB962C8B-B14F-4D97-AF65-F5344CB8AC3E}">
        <p14:creationId xmlns:p14="http://schemas.microsoft.com/office/powerpoint/2010/main" val="3859797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Outline of Performance Evaluation</a:t>
            </a:r>
            <a:endParaRPr lang="zh-TW" altLang="en-US" dirty="0"/>
          </a:p>
        </p:txBody>
      </p:sp>
      <p:sp>
        <p:nvSpPr>
          <p:cNvPr id="3" name="內容版面配置區 2"/>
          <p:cNvSpPr>
            <a:spLocks noGrp="1"/>
          </p:cNvSpPr>
          <p:nvPr>
            <p:ph idx="1"/>
          </p:nvPr>
        </p:nvSpPr>
        <p:spPr/>
        <p:txBody>
          <a:bodyPr/>
          <a:lstStyle/>
          <a:p>
            <a:r>
              <a:rPr lang="en-US" altLang="zh-TW" dirty="0" smtClean="0"/>
              <a:t>What do you mean by “performance”?</a:t>
            </a:r>
          </a:p>
          <a:p>
            <a:pPr lvl="1"/>
            <a:r>
              <a:rPr lang="en-US" altLang="zh-TW" dirty="0" smtClean="0"/>
              <a:t>Performance metrics</a:t>
            </a:r>
          </a:p>
          <a:p>
            <a:endParaRPr lang="en-US" altLang="zh-TW" dirty="0" smtClean="0">
              <a:solidFill>
                <a:srgbClr val="FF0000"/>
              </a:solidFill>
            </a:endParaRPr>
          </a:p>
          <a:p>
            <a:r>
              <a:rPr lang="en-US" altLang="zh-TW" dirty="0" smtClean="0"/>
              <a:t>What to evaluate?</a:t>
            </a:r>
          </a:p>
          <a:p>
            <a:pPr lvl="1"/>
            <a:r>
              <a:rPr lang="en-US" altLang="zh-TW" dirty="0" smtClean="0"/>
              <a:t>Workloads, benchmarks</a:t>
            </a:r>
          </a:p>
          <a:p>
            <a:endParaRPr lang="en-US" altLang="zh-TW" dirty="0" smtClean="0"/>
          </a:p>
          <a:p>
            <a:r>
              <a:rPr lang="en-US" altLang="zh-TW" dirty="0" smtClean="0"/>
              <a:t>How to evaluate?</a:t>
            </a:r>
          </a:p>
          <a:p>
            <a:endParaRPr lang="en-US" altLang="zh-TW" dirty="0" smtClean="0"/>
          </a:p>
          <a:p>
            <a:r>
              <a:rPr lang="en-US" altLang="zh-TW" dirty="0" smtClean="0">
                <a:solidFill>
                  <a:srgbClr val="FF0000"/>
                </a:solidFill>
              </a:rPr>
              <a:t>How to summarize and report?</a:t>
            </a:r>
            <a:endParaRPr lang="zh-TW" altLang="en-US" dirty="0">
              <a:solidFill>
                <a:srgbClr val="FF0000"/>
              </a:solidFill>
            </a:endParaRPr>
          </a:p>
        </p:txBody>
      </p:sp>
      <p:sp>
        <p:nvSpPr>
          <p:cNvPr id="6" name="投影片編號版面配置區 5"/>
          <p:cNvSpPr>
            <a:spLocks noGrp="1"/>
          </p:cNvSpPr>
          <p:nvPr>
            <p:ph type="sldNum" sz="quarter" idx="11"/>
          </p:nvPr>
        </p:nvSpPr>
        <p:spPr/>
        <p:txBody>
          <a:bodyPr/>
          <a:lstStyle/>
          <a:p>
            <a:fld id="{7AAE24B3-22E3-4AA7-8B55-0A68B3597D77}" type="slidenum">
              <a:rPr lang="zh-TW" altLang="en-US" smtClean="0"/>
              <a:pPr/>
              <a:t>24</a:t>
            </a:fld>
            <a:endParaRPr lang="zh-TW" altLang="zh-TW"/>
          </a:p>
        </p:txBody>
      </p:sp>
    </p:spTree>
    <p:extLst>
      <p:ext uri="{BB962C8B-B14F-4D97-AF65-F5344CB8AC3E}">
        <p14:creationId xmlns:p14="http://schemas.microsoft.com/office/powerpoint/2010/main" val="39173531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Run and Reporting Rules</a:t>
            </a:r>
            <a:endParaRPr lang="zh-TW" altLang="en-US" dirty="0"/>
          </a:p>
        </p:txBody>
      </p:sp>
      <p:sp>
        <p:nvSpPr>
          <p:cNvPr id="3" name="內容版面配置區 2"/>
          <p:cNvSpPr>
            <a:spLocks noGrp="1"/>
          </p:cNvSpPr>
          <p:nvPr>
            <p:ph idx="1"/>
          </p:nvPr>
        </p:nvSpPr>
        <p:spPr/>
        <p:txBody>
          <a:bodyPr/>
          <a:lstStyle/>
          <a:p>
            <a:r>
              <a:rPr lang="en-US" altLang="zh-TW" dirty="0" smtClean="0"/>
              <a:t>Goal #1: reproducible results</a:t>
            </a:r>
          </a:p>
          <a:p>
            <a:pPr lvl="1"/>
            <a:r>
              <a:rPr lang="en-US" altLang="zh-TW" dirty="0" smtClean="0"/>
              <a:t>Document everything</a:t>
            </a:r>
          </a:p>
          <a:p>
            <a:pPr lvl="1"/>
            <a:r>
              <a:rPr lang="en-US" altLang="zh-TW" dirty="0" smtClean="0"/>
              <a:t>Others should be able to reproduce your results</a:t>
            </a:r>
          </a:p>
          <a:p>
            <a:r>
              <a:rPr lang="en-US" altLang="zh-TW" dirty="0" smtClean="0"/>
              <a:t>Goal #2: fair results</a:t>
            </a:r>
          </a:p>
          <a:p>
            <a:pPr lvl="1"/>
            <a:r>
              <a:rPr lang="en-US" altLang="zh-TW" dirty="0" smtClean="0"/>
              <a:t>Restrict “tricks” that can be played, e.g. optimizations must work for more than just this benchmark</a:t>
            </a:r>
          </a:p>
          <a:p>
            <a:pPr lvl="1"/>
            <a:r>
              <a:rPr lang="en-US" altLang="zh-TW" dirty="0" smtClean="0"/>
              <a:t>Specify how results may be summarized, e.g. use an appropriate averaging technique</a:t>
            </a:r>
          </a:p>
          <a:p>
            <a:pPr lvl="1"/>
            <a:endParaRPr lang="en-US" altLang="zh-TW" dirty="0"/>
          </a:p>
          <a:p>
            <a:pPr marL="0" indent="0" algn="ctr">
              <a:buNone/>
            </a:pPr>
            <a:r>
              <a:rPr lang="en-US" altLang="zh-TW" dirty="0" smtClean="0">
                <a:solidFill>
                  <a:srgbClr val="FF0000"/>
                </a:solidFill>
              </a:rPr>
              <a:t>How to reduce </a:t>
            </a:r>
            <a:r>
              <a:rPr lang="en-US" altLang="zh-TW" i="1" dirty="0" smtClean="0">
                <a:solidFill>
                  <a:srgbClr val="FF0000"/>
                </a:solidFill>
              </a:rPr>
              <a:t>n</a:t>
            </a:r>
            <a:r>
              <a:rPr lang="en-US" altLang="zh-TW" dirty="0" smtClean="0">
                <a:solidFill>
                  <a:srgbClr val="FF0000"/>
                </a:solidFill>
              </a:rPr>
              <a:t> performance indices into a single number to produce a total ordering of computers?</a:t>
            </a:r>
            <a:endParaRPr lang="zh-TW" altLang="en-US" dirty="0"/>
          </a:p>
        </p:txBody>
      </p:sp>
      <p:sp>
        <p:nvSpPr>
          <p:cNvPr id="6" name="投影片編號版面配置區 5"/>
          <p:cNvSpPr>
            <a:spLocks noGrp="1"/>
          </p:cNvSpPr>
          <p:nvPr>
            <p:ph type="sldNum" sz="quarter" idx="11"/>
          </p:nvPr>
        </p:nvSpPr>
        <p:spPr/>
        <p:txBody>
          <a:bodyPr/>
          <a:lstStyle/>
          <a:p>
            <a:fld id="{7AAE24B3-22E3-4AA7-8B55-0A68B3597D77}" type="slidenum">
              <a:rPr lang="zh-TW" altLang="en-US" smtClean="0"/>
              <a:pPr/>
              <a:t>25</a:t>
            </a:fld>
            <a:endParaRPr lang="zh-TW" altLang="zh-TW"/>
          </a:p>
        </p:txBody>
      </p:sp>
    </p:spTree>
    <p:extLst>
      <p:ext uri="{BB962C8B-B14F-4D97-AF65-F5344CB8AC3E}">
        <p14:creationId xmlns:p14="http://schemas.microsoft.com/office/powerpoint/2010/main" val="317456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1" name="Rectangle 1028"/>
          <p:cNvSpPr>
            <a:spLocks noGrp="1" noChangeArrowheads="1"/>
          </p:cNvSpPr>
          <p:nvPr>
            <p:ph type="title"/>
          </p:nvPr>
        </p:nvSpPr>
        <p:spPr/>
        <p:txBody>
          <a:bodyPr/>
          <a:lstStyle/>
          <a:p>
            <a:r>
              <a:rPr lang="en-US" altLang="zh-TW" dirty="0" smtClean="0"/>
              <a:t>Summarize Performance</a:t>
            </a:r>
          </a:p>
        </p:txBody>
      </p:sp>
      <p:sp>
        <p:nvSpPr>
          <p:cNvPr id="877573" name="Rectangle 1029"/>
          <p:cNvSpPr>
            <a:spLocks noGrp="1" noChangeArrowheads="1"/>
          </p:cNvSpPr>
          <p:nvPr>
            <p:ph type="body" idx="1"/>
          </p:nvPr>
        </p:nvSpPr>
        <p:spPr/>
        <p:txBody>
          <a:bodyPr/>
          <a:lstStyle/>
          <a:p>
            <a:r>
              <a:rPr lang="en-US" altLang="zh-TW" dirty="0" smtClean="0"/>
              <a:t>A straightforward idea:</a:t>
            </a:r>
          </a:p>
          <a:p>
            <a:pPr lvl="1"/>
            <a:r>
              <a:rPr lang="en-US" altLang="zh-TW" dirty="0" smtClean="0"/>
              <a:t>Sum individual benchmark times and then average</a:t>
            </a:r>
          </a:p>
          <a:p>
            <a:pPr lvl="1"/>
            <a:r>
              <a:rPr lang="en-US" altLang="zh-TW" i="1" dirty="0"/>
              <a:t>Arithmetic Mean </a:t>
            </a:r>
            <a:r>
              <a:rPr lang="en-US" altLang="zh-TW" dirty="0"/>
              <a:t>(Weighted Arithmetic Mean)</a:t>
            </a:r>
          </a:p>
          <a:p>
            <a:pPr lvl="1"/>
            <a:endParaRPr lang="en-US" altLang="zh-TW" dirty="0" smtClean="0"/>
          </a:p>
          <a:p>
            <a:pPr lvl="1"/>
            <a:endParaRPr lang="en-US" altLang="zh-TW" dirty="0"/>
          </a:p>
          <a:p>
            <a:r>
              <a:rPr lang="en-US" altLang="zh-TW" dirty="0" smtClean="0"/>
              <a:t>The problem:</a:t>
            </a:r>
          </a:p>
          <a:p>
            <a:pPr marL="457200" lvl="1" indent="0">
              <a:buNone/>
            </a:pPr>
            <a:r>
              <a:rPr lang="en-US" altLang="zh-TW" dirty="0" smtClean="0"/>
              <a:t>Benchmark      Comp 1	     Comp 2	Comp 3</a:t>
            </a:r>
          </a:p>
          <a:p>
            <a:pPr marL="457200" lvl="1" indent="0">
              <a:buNone/>
            </a:pPr>
            <a:r>
              <a:rPr lang="en-US" altLang="zh-TW" dirty="0" smtClean="0"/>
              <a:t>	A		     1		 10	       20</a:t>
            </a:r>
          </a:p>
          <a:p>
            <a:pPr marL="457200" lvl="1" indent="0">
              <a:buNone/>
            </a:pPr>
            <a:r>
              <a:rPr lang="en-US" altLang="zh-TW" dirty="0" smtClean="0"/>
              <a:t>	B		1000		100	       20</a:t>
            </a:r>
          </a:p>
          <a:p>
            <a:pPr marL="457200" lvl="1" indent="0">
              <a:buNone/>
            </a:pPr>
            <a:r>
              <a:rPr lang="en-US" altLang="zh-TW" dirty="0" smtClean="0"/>
              <a:t>Total		1001		110	       40</a:t>
            </a:r>
          </a:p>
          <a:p>
            <a:pPr lvl="1"/>
            <a:r>
              <a:rPr lang="en-US" altLang="zh-TW" dirty="0" smtClean="0"/>
              <a:t>Is Computer 3 really the fastest?</a:t>
            </a:r>
          </a:p>
          <a:p>
            <a:pPr lvl="1"/>
            <a:r>
              <a:rPr lang="en-US" altLang="zh-TW" dirty="0" smtClean="0"/>
              <a:t>Benchmark B dominates the performance!</a:t>
            </a:r>
          </a:p>
        </p:txBody>
      </p:sp>
      <p:graphicFrame>
        <p:nvGraphicFramePr>
          <p:cNvPr id="9" name="Object 3"/>
          <p:cNvGraphicFramePr>
            <a:graphicFrameLocks noChangeAspect="1"/>
          </p:cNvGraphicFramePr>
          <p:nvPr>
            <p:extLst/>
          </p:nvPr>
        </p:nvGraphicFramePr>
        <p:xfrm>
          <a:off x="1763688" y="2348880"/>
          <a:ext cx="4680520" cy="884227"/>
        </p:xfrm>
        <a:graphic>
          <a:graphicData uri="http://schemas.openxmlformats.org/presentationml/2006/ole">
            <mc:AlternateContent xmlns:mc="http://schemas.openxmlformats.org/markup-compatibility/2006">
              <mc:Choice xmlns:v="urn:schemas-microsoft-com:vml" Requires="v">
                <p:oleObj spid="_x0000_s4120" name="Equation" r:id="rId4" imgW="2286000" imgH="431800" progId="Equation.3">
                  <p:embed/>
                </p:oleObj>
              </mc:Choice>
              <mc:Fallback>
                <p:oleObj name="Equation" r:id="rId4" imgW="2286000" imgH="431800" progId="Equation.3">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3688" y="2348880"/>
                        <a:ext cx="4680520" cy="884227"/>
                      </a:xfrm>
                      <a:prstGeom prst="rect">
                        <a:avLst/>
                      </a:prstGeom>
                      <a:noFill/>
                      <a:ln>
                        <a:noFill/>
                      </a:ln>
                      <a:effectLst/>
                      <a:extLst/>
                    </p:spPr>
                  </p:pic>
                </p:oleObj>
              </mc:Fallback>
            </mc:AlternateContent>
          </a:graphicData>
        </a:graphic>
      </p:graphicFrame>
      <p:sp>
        <p:nvSpPr>
          <p:cNvPr id="3" name="投影片編號版面配置區 2"/>
          <p:cNvSpPr>
            <a:spLocks noGrp="1"/>
          </p:cNvSpPr>
          <p:nvPr>
            <p:ph type="sldNum" sz="quarter" idx="11"/>
          </p:nvPr>
        </p:nvSpPr>
        <p:spPr/>
        <p:txBody>
          <a:bodyPr/>
          <a:lstStyle/>
          <a:p>
            <a:fld id="{7AAE24B3-22E3-4AA7-8B55-0A68B3597D77}" type="slidenum">
              <a:rPr lang="zh-TW" altLang="en-US" smtClean="0"/>
              <a:pPr/>
              <a:t>26</a:t>
            </a:fld>
            <a:endParaRPr lang="zh-TW" altLang="zh-TW"/>
          </a:p>
        </p:txBody>
      </p:sp>
    </p:spTree>
    <p:extLst>
      <p:ext uri="{BB962C8B-B14F-4D97-AF65-F5344CB8AC3E}">
        <p14:creationId xmlns:p14="http://schemas.microsoft.com/office/powerpoint/2010/main" val="4126974510"/>
      </p:ext>
    </p:extLst>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77573">
                                            <p:txEl>
                                              <p:pRg st="5" end="5"/>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77573">
                                            <p:txEl>
                                              <p:pRg st="6" end="6"/>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77573">
                                            <p:txEl>
                                              <p:pRg st="7" end="7"/>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77573">
                                            <p:txEl>
                                              <p:pRg st="8" end="8"/>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77573">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7757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7757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7573"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29" name="Rectangle 1026"/>
          <p:cNvSpPr>
            <a:spLocks noGrp="1" noChangeArrowheads="1"/>
          </p:cNvSpPr>
          <p:nvPr>
            <p:ph type="title"/>
          </p:nvPr>
        </p:nvSpPr>
        <p:spPr/>
        <p:txBody>
          <a:bodyPr/>
          <a:lstStyle/>
          <a:p>
            <a:r>
              <a:rPr lang="en-US" altLang="zh-TW" smtClean="0"/>
              <a:t>Summarize Performance with Ratios</a:t>
            </a:r>
          </a:p>
        </p:txBody>
      </p:sp>
      <p:sp>
        <p:nvSpPr>
          <p:cNvPr id="944131" name="Rectangle 1027"/>
          <p:cNvSpPr>
            <a:spLocks noGrp="1" noChangeArrowheads="1"/>
          </p:cNvSpPr>
          <p:nvPr>
            <p:ph type="body" idx="1"/>
          </p:nvPr>
        </p:nvSpPr>
        <p:spPr/>
        <p:txBody>
          <a:bodyPr/>
          <a:lstStyle/>
          <a:p>
            <a:r>
              <a:rPr lang="en-US" altLang="zh-TW" dirty="0" smtClean="0"/>
              <a:t>Arithmetic mean of ratios: </a:t>
            </a:r>
            <a:r>
              <a:rPr lang="en-US" altLang="zh-TW" dirty="0" smtClean="0">
                <a:sym typeface="Symbol" panose="05050102010706020507" pitchFamily="18" charset="2"/>
              </a:rPr>
              <a:t></a:t>
            </a:r>
            <a:r>
              <a:rPr lang="en-US" altLang="zh-TW" dirty="0" smtClean="0"/>
              <a:t>(</a:t>
            </a:r>
            <a:r>
              <a:rPr lang="en-US" altLang="zh-TW" dirty="0" err="1" smtClean="0"/>
              <a:t>R</a:t>
            </a:r>
            <a:r>
              <a:rPr lang="en-US" altLang="zh-TW" baseline="-25000" dirty="0" err="1" smtClean="0"/>
              <a:t>i</a:t>
            </a:r>
            <a:r>
              <a:rPr lang="en-US" altLang="zh-TW" dirty="0" smtClean="0"/>
              <a:t>)/n</a:t>
            </a:r>
          </a:p>
          <a:p>
            <a:pPr lvl="1"/>
            <a:r>
              <a:rPr lang="en-US" altLang="zh-TW" dirty="0" smtClean="0"/>
              <a:t>Normalized with respect to Computer 3:</a:t>
            </a:r>
            <a:br>
              <a:rPr lang="en-US" altLang="zh-TW" dirty="0" smtClean="0"/>
            </a:br>
            <a:r>
              <a:rPr lang="en-US" altLang="zh-TW" dirty="0" smtClean="0"/>
              <a:t>Benchmark   Comp 1	    Comp 2	Comp 3</a:t>
            </a:r>
            <a:br>
              <a:rPr lang="en-US" altLang="zh-TW" dirty="0" smtClean="0"/>
            </a:br>
            <a:r>
              <a:rPr lang="en-US" altLang="zh-TW" dirty="0" smtClean="0"/>
              <a:t>	A	         1 (0.05)         10 (0.5)	   20 (1)</a:t>
            </a:r>
            <a:br>
              <a:rPr lang="en-US" altLang="zh-TW" dirty="0" smtClean="0"/>
            </a:br>
            <a:r>
              <a:rPr lang="en-US" altLang="zh-TW" dirty="0" smtClean="0"/>
              <a:t>	B	      1000 (50)	    100	 (5)           20 (1)</a:t>
            </a:r>
            <a:br>
              <a:rPr lang="en-US" altLang="zh-TW" dirty="0" smtClean="0"/>
            </a:br>
            <a:r>
              <a:rPr lang="en-US" altLang="zh-TW" dirty="0" smtClean="0"/>
              <a:t>Mean	          25.025          2.75	      1</a:t>
            </a:r>
          </a:p>
          <a:p>
            <a:pPr lvl="1"/>
            <a:r>
              <a:rPr lang="en-US" altLang="zh-TW" dirty="0" smtClean="0"/>
              <a:t>Computer 3 is the fastest!</a:t>
            </a:r>
          </a:p>
          <a:p>
            <a:pPr lvl="1"/>
            <a:r>
              <a:rPr lang="en-US" altLang="zh-TW" dirty="0" smtClean="0"/>
              <a:t>But, if normalized with respect to Computer 1:</a:t>
            </a:r>
            <a:br>
              <a:rPr lang="en-US" altLang="zh-TW" dirty="0" smtClean="0"/>
            </a:br>
            <a:r>
              <a:rPr lang="en-US" altLang="zh-TW" dirty="0" smtClean="0"/>
              <a:t>Benchmark   Comp 1	   Comp 2	Comp 3</a:t>
            </a:r>
            <a:br>
              <a:rPr lang="en-US" altLang="zh-TW" dirty="0" smtClean="0"/>
            </a:br>
            <a:r>
              <a:rPr lang="en-US" altLang="zh-TW" dirty="0" smtClean="0"/>
              <a:t>	A	             1 (1)          10 (10)	   20 (20)</a:t>
            </a:r>
            <a:br>
              <a:rPr lang="en-US" altLang="zh-TW" dirty="0" smtClean="0"/>
            </a:br>
            <a:r>
              <a:rPr lang="en-US" altLang="zh-TW" dirty="0" smtClean="0"/>
              <a:t>	B	       1000 (1)	  100 (0.1)         20 (0.02)</a:t>
            </a:r>
            <a:br>
              <a:rPr lang="en-US" altLang="zh-TW" dirty="0" smtClean="0"/>
            </a:br>
            <a:r>
              <a:rPr lang="en-US" altLang="zh-TW" dirty="0" smtClean="0"/>
              <a:t>Mean	             1                5.05	              10.01</a:t>
            </a:r>
          </a:p>
          <a:p>
            <a:pPr lvl="1"/>
            <a:r>
              <a:rPr lang="en-US" altLang="zh-TW" dirty="0" smtClean="0"/>
              <a:t>Computer 1 is the fastest! 3 is the slowest!</a:t>
            </a: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27</a:t>
            </a:fld>
            <a:endParaRPr lang="zh-TW" altLang="zh-TW"/>
          </a:p>
        </p:txBody>
      </p:sp>
    </p:spTree>
    <p:extLst>
      <p:ext uri="{BB962C8B-B14F-4D97-AF65-F5344CB8AC3E}">
        <p14:creationId xmlns:p14="http://schemas.microsoft.com/office/powerpoint/2010/main" val="13330771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4413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4413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4413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441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4131" grpId="0" build="p" bldLvl="2"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p:cNvSpPr>
            <a:spLocks noGrp="1" noChangeArrowheads="1"/>
          </p:cNvSpPr>
          <p:nvPr>
            <p:ph type="title"/>
          </p:nvPr>
        </p:nvSpPr>
        <p:spPr/>
        <p:txBody>
          <a:bodyPr/>
          <a:lstStyle/>
          <a:p>
            <a:r>
              <a:rPr lang="en-US" altLang="zh-TW" dirty="0" smtClean="0"/>
              <a:t>Geometric Mean for Ratios</a:t>
            </a:r>
          </a:p>
        </p:txBody>
      </p:sp>
      <p:sp>
        <p:nvSpPr>
          <p:cNvPr id="12292" name="Rectangle 5"/>
          <p:cNvSpPr>
            <a:spLocks noGrp="1" noChangeArrowheads="1"/>
          </p:cNvSpPr>
          <p:nvPr>
            <p:ph type="body" idx="1"/>
          </p:nvPr>
        </p:nvSpPr>
        <p:spPr/>
        <p:txBody>
          <a:bodyPr/>
          <a:lstStyle/>
          <a:p>
            <a:r>
              <a:rPr lang="en-US" altLang="zh-TW" dirty="0" smtClean="0"/>
              <a:t>Geometric mean:</a:t>
            </a:r>
          </a:p>
          <a:p>
            <a:endParaRPr lang="en-US" altLang="zh-TW" dirty="0" smtClean="0"/>
          </a:p>
          <a:p>
            <a:pPr lvl="1"/>
            <a:r>
              <a:rPr lang="en-US" altLang="zh-TW" dirty="0" smtClean="0">
                <a:solidFill>
                  <a:srgbClr val="FF0000"/>
                </a:solidFill>
              </a:rPr>
              <a:t>Independent of the reference machine</a:t>
            </a:r>
            <a:r>
              <a:rPr lang="en-US" altLang="zh-TW" dirty="0" smtClean="0"/>
              <a:t/>
            </a:r>
            <a:br>
              <a:rPr lang="en-US" altLang="zh-TW" dirty="0" smtClean="0"/>
            </a:br>
            <a:r>
              <a:rPr lang="en-US" altLang="zh-TW" dirty="0" smtClean="0"/>
              <a:t>Benchmark   Comp 1	    Comp 2	Comp 3</a:t>
            </a:r>
            <a:br>
              <a:rPr lang="en-US" altLang="zh-TW" dirty="0" smtClean="0"/>
            </a:br>
            <a:r>
              <a:rPr lang="en-US" altLang="zh-TW" dirty="0" smtClean="0"/>
              <a:t>	A	         1 (0.05)         10 (0.5)	   20 (1)</a:t>
            </a:r>
            <a:br>
              <a:rPr lang="en-US" altLang="zh-TW" dirty="0" smtClean="0"/>
            </a:br>
            <a:r>
              <a:rPr lang="en-US" altLang="zh-TW" dirty="0" smtClean="0"/>
              <a:t>	B	      1000 (50)	    100	 (5)          20 (1)</a:t>
            </a:r>
            <a:br>
              <a:rPr lang="en-US" altLang="zh-TW" dirty="0" smtClean="0"/>
            </a:br>
            <a:r>
              <a:rPr lang="en-US" altLang="zh-TW" dirty="0" smtClean="0"/>
              <a:t>Mean </a:t>
            </a:r>
            <a:r>
              <a:rPr lang="en-US" altLang="zh-TW" dirty="0" err="1" smtClean="0"/>
              <a:t>wrt</a:t>
            </a:r>
            <a:r>
              <a:rPr lang="en-US" altLang="zh-TW" dirty="0" smtClean="0"/>
              <a:t> 3        1.58            1.58	     1</a:t>
            </a:r>
          </a:p>
          <a:p>
            <a:pPr lvl="1"/>
            <a:r>
              <a:rPr lang="en-US" altLang="zh-TW" dirty="0" smtClean="0"/>
              <a:t>Computer 3 is the fastest!</a:t>
            </a:r>
          </a:p>
          <a:p>
            <a:pPr lvl="1"/>
            <a:r>
              <a:rPr lang="en-US" altLang="zh-TW" dirty="0" smtClean="0"/>
              <a:t>Benchmark   Comp 1	     Comp 2	Comp 3</a:t>
            </a:r>
            <a:br>
              <a:rPr lang="en-US" altLang="zh-TW" dirty="0" smtClean="0"/>
            </a:br>
            <a:r>
              <a:rPr lang="en-US" altLang="zh-TW" dirty="0" smtClean="0"/>
              <a:t>	A	              1 (1)           10 (10)	   20 (20)</a:t>
            </a:r>
            <a:br>
              <a:rPr lang="en-US" altLang="zh-TW" dirty="0" smtClean="0"/>
            </a:br>
            <a:r>
              <a:rPr lang="en-US" altLang="zh-TW" dirty="0" smtClean="0"/>
              <a:t>	B	        1000 (1)	    100 (0.1)       20 (0.02)</a:t>
            </a:r>
            <a:br>
              <a:rPr lang="en-US" altLang="zh-TW" dirty="0" smtClean="0"/>
            </a:br>
            <a:r>
              <a:rPr lang="en-US" altLang="zh-TW" dirty="0" smtClean="0"/>
              <a:t>Mean </a:t>
            </a:r>
            <a:r>
              <a:rPr lang="en-US" altLang="zh-TW" dirty="0" err="1" smtClean="0"/>
              <a:t>wrt</a:t>
            </a:r>
            <a:r>
              <a:rPr lang="en-US" altLang="zh-TW" dirty="0" smtClean="0"/>
              <a:t> 1         1                  1	               0.63</a:t>
            </a:r>
          </a:p>
          <a:p>
            <a:pPr lvl="1"/>
            <a:r>
              <a:rPr lang="en-US" altLang="zh-TW" dirty="0" smtClean="0"/>
              <a:t>	Computer 3 is the fastest!</a:t>
            </a:r>
            <a:endParaRPr lang="zh-TW" altLang="en-US" dirty="0" smtClean="0"/>
          </a:p>
        </p:txBody>
      </p:sp>
      <p:graphicFrame>
        <p:nvGraphicFramePr>
          <p:cNvPr id="12290" name="Object 2"/>
          <p:cNvGraphicFramePr>
            <a:graphicFrameLocks noChangeAspect="1"/>
          </p:cNvGraphicFramePr>
          <p:nvPr>
            <p:extLst/>
          </p:nvPr>
        </p:nvGraphicFramePr>
        <p:xfrm>
          <a:off x="3491880" y="1124744"/>
          <a:ext cx="4186237" cy="987425"/>
        </p:xfrm>
        <a:graphic>
          <a:graphicData uri="http://schemas.openxmlformats.org/presentationml/2006/ole">
            <mc:AlternateContent xmlns:mc="http://schemas.openxmlformats.org/markup-compatibility/2006">
              <mc:Choice xmlns:v="urn:schemas-microsoft-com:vml" Requires="v">
                <p:oleObj spid="_x0000_s5144" name="方程式" r:id="rId3" imgW="3797300" imgH="1041400" progId="Equation.3">
                  <p:embed/>
                </p:oleObj>
              </mc:Choice>
              <mc:Fallback>
                <p:oleObj name="方程式" r:id="rId3" imgW="3797300" imgH="1041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1124744"/>
                        <a:ext cx="4186237" cy="987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投影片編號版面配置區 2"/>
          <p:cNvSpPr>
            <a:spLocks noGrp="1"/>
          </p:cNvSpPr>
          <p:nvPr>
            <p:ph type="sldNum" sz="quarter" idx="11"/>
          </p:nvPr>
        </p:nvSpPr>
        <p:spPr/>
        <p:txBody>
          <a:bodyPr/>
          <a:lstStyle/>
          <a:p>
            <a:fld id="{7AAE24B3-22E3-4AA7-8B55-0A68B3597D77}" type="slidenum">
              <a:rPr lang="zh-TW" altLang="en-US" smtClean="0"/>
              <a:pPr/>
              <a:t>28</a:t>
            </a:fld>
            <a:endParaRPr lang="zh-TW" altLang="zh-TW"/>
          </a:p>
        </p:txBody>
      </p:sp>
    </p:spTree>
    <p:extLst>
      <p:ext uri="{BB962C8B-B14F-4D97-AF65-F5344CB8AC3E}">
        <p14:creationId xmlns:p14="http://schemas.microsoft.com/office/powerpoint/2010/main" val="1795476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Which Device Has the Best Performance?</a:t>
            </a:r>
            <a:endParaRPr lang="zh-TW" altLang="en-US" dirty="0"/>
          </a:p>
        </p:txBody>
      </p:sp>
      <p:pic>
        <p:nvPicPr>
          <p:cNvPr id="15362" name="Picture 2" descr="Apple iPhon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7242" y="2208542"/>
            <a:ext cx="1304925" cy="2667000"/>
          </a:xfrm>
          <a:prstGeom prst="rect">
            <a:avLst/>
          </a:prstGeom>
          <a:noFill/>
          <a:extLst>
            <a:ext uri="{909E8E84-426E-40DD-AFC4-6F175D3DCCD1}">
              <a14:hiddenFill xmlns:a14="http://schemas.microsoft.com/office/drawing/2010/main">
                <a:solidFill>
                  <a:srgbClr val="FFFFFF"/>
                </a:solidFill>
              </a14:hiddenFill>
            </a:ext>
          </a:extLst>
        </p:spPr>
      </p:pic>
      <p:pic>
        <p:nvPicPr>
          <p:cNvPr id="15364" name="Picture 4" descr="HTC One (M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5514" y="2208905"/>
            <a:ext cx="1295400" cy="2667000"/>
          </a:xfrm>
          <a:prstGeom prst="rect">
            <a:avLst/>
          </a:prstGeom>
          <a:noFill/>
          <a:extLst>
            <a:ext uri="{909E8E84-426E-40DD-AFC4-6F175D3DCCD1}">
              <a14:hiddenFill xmlns:a14="http://schemas.microsoft.com/office/drawing/2010/main">
                <a:solidFill>
                  <a:srgbClr val="FFFFFF"/>
                </a:solidFill>
              </a14:hiddenFill>
            </a:ext>
          </a:extLst>
        </p:spPr>
      </p:pic>
      <p:pic>
        <p:nvPicPr>
          <p:cNvPr id="15366" name="Picture 6" descr="Samsung Galaxy S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34261" y="2208542"/>
            <a:ext cx="1362075" cy="2667000"/>
          </a:xfrm>
          <a:prstGeom prst="rect">
            <a:avLst/>
          </a:prstGeom>
          <a:noFill/>
          <a:extLst>
            <a:ext uri="{909E8E84-426E-40DD-AFC4-6F175D3DCCD1}">
              <a14:hiddenFill xmlns:a14="http://schemas.microsoft.com/office/drawing/2010/main">
                <a:solidFill>
                  <a:srgbClr val="FFFFFF"/>
                </a:solidFill>
              </a14:hiddenFill>
            </a:ext>
          </a:extLst>
        </p:spPr>
      </p:pic>
      <p:sp>
        <p:nvSpPr>
          <p:cNvPr id="5" name="投影片編號版面配置區 4"/>
          <p:cNvSpPr>
            <a:spLocks noGrp="1"/>
          </p:cNvSpPr>
          <p:nvPr>
            <p:ph type="sldNum" sz="quarter" idx="11"/>
          </p:nvPr>
        </p:nvSpPr>
        <p:spPr/>
        <p:txBody>
          <a:bodyPr/>
          <a:lstStyle/>
          <a:p>
            <a:fld id="{085E38AC-DA67-415E-BA61-C1BB89328BA4}" type="slidenum">
              <a:rPr lang="zh-TW" altLang="en-US" smtClean="0"/>
              <a:pPr/>
              <a:t>2</a:t>
            </a:fld>
            <a:endParaRPr lang="zh-TW" altLang="zh-TW"/>
          </a:p>
        </p:txBody>
      </p:sp>
    </p:spTree>
    <p:extLst>
      <p:ext uri="{BB962C8B-B14F-4D97-AF65-F5344CB8AC3E}">
        <p14:creationId xmlns:p14="http://schemas.microsoft.com/office/powerpoint/2010/main" val="54488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p:cTn id="7" dur="500" fill="hold"/>
                                        <p:tgtEl>
                                          <p:spTgt spid="15362"/>
                                        </p:tgtEl>
                                        <p:attrNameLst>
                                          <p:attrName>ppt_w</p:attrName>
                                        </p:attrNameLst>
                                      </p:cBhvr>
                                      <p:tavLst>
                                        <p:tav tm="0">
                                          <p:val>
                                            <p:fltVal val="0"/>
                                          </p:val>
                                        </p:tav>
                                        <p:tav tm="100000">
                                          <p:val>
                                            <p:strVal val="#ppt_w"/>
                                          </p:val>
                                        </p:tav>
                                      </p:tavLst>
                                    </p:anim>
                                    <p:anim calcmode="lin" valueType="num">
                                      <p:cBhvr>
                                        <p:cTn id="8" dur="500" fill="hold"/>
                                        <p:tgtEl>
                                          <p:spTgt spid="15362"/>
                                        </p:tgtEl>
                                        <p:attrNameLst>
                                          <p:attrName>ppt_h</p:attrName>
                                        </p:attrNameLst>
                                      </p:cBhvr>
                                      <p:tavLst>
                                        <p:tav tm="0">
                                          <p:val>
                                            <p:fltVal val="0"/>
                                          </p:val>
                                        </p:tav>
                                        <p:tav tm="100000">
                                          <p:val>
                                            <p:strVal val="#ppt_h"/>
                                          </p:val>
                                        </p:tav>
                                      </p:tavLst>
                                    </p:anim>
                                    <p:animEffect transition="in" filter="fade">
                                      <p:cBhvr>
                                        <p:cTn id="9" dur="500"/>
                                        <p:tgtEl>
                                          <p:spTgt spid="15362"/>
                                        </p:tgtEl>
                                      </p:cBhvr>
                                    </p:animEffect>
                                  </p:childTnLst>
                                </p:cTn>
                              </p:par>
                              <p:par>
                                <p:cTn id="10" presetID="53" presetClass="entr" presetSubtype="16" fill="hold" nodeType="withEffect">
                                  <p:stCondLst>
                                    <p:cond delay="0"/>
                                  </p:stCondLst>
                                  <p:childTnLst>
                                    <p:set>
                                      <p:cBhvr>
                                        <p:cTn id="11" dur="1" fill="hold">
                                          <p:stCondLst>
                                            <p:cond delay="0"/>
                                          </p:stCondLst>
                                        </p:cTn>
                                        <p:tgtEl>
                                          <p:spTgt spid="15364"/>
                                        </p:tgtEl>
                                        <p:attrNameLst>
                                          <p:attrName>style.visibility</p:attrName>
                                        </p:attrNameLst>
                                      </p:cBhvr>
                                      <p:to>
                                        <p:strVal val="visible"/>
                                      </p:to>
                                    </p:set>
                                    <p:anim calcmode="lin" valueType="num">
                                      <p:cBhvr>
                                        <p:cTn id="12" dur="500" fill="hold"/>
                                        <p:tgtEl>
                                          <p:spTgt spid="15364"/>
                                        </p:tgtEl>
                                        <p:attrNameLst>
                                          <p:attrName>ppt_w</p:attrName>
                                        </p:attrNameLst>
                                      </p:cBhvr>
                                      <p:tavLst>
                                        <p:tav tm="0">
                                          <p:val>
                                            <p:fltVal val="0"/>
                                          </p:val>
                                        </p:tav>
                                        <p:tav tm="100000">
                                          <p:val>
                                            <p:strVal val="#ppt_w"/>
                                          </p:val>
                                        </p:tav>
                                      </p:tavLst>
                                    </p:anim>
                                    <p:anim calcmode="lin" valueType="num">
                                      <p:cBhvr>
                                        <p:cTn id="13" dur="500" fill="hold"/>
                                        <p:tgtEl>
                                          <p:spTgt spid="15364"/>
                                        </p:tgtEl>
                                        <p:attrNameLst>
                                          <p:attrName>ppt_h</p:attrName>
                                        </p:attrNameLst>
                                      </p:cBhvr>
                                      <p:tavLst>
                                        <p:tav tm="0">
                                          <p:val>
                                            <p:fltVal val="0"/>
                                          </p:val>
                                        </p:tav>
                                        <p:tav tm="100000">
                                          <p:val>
                                            <p:strVal val="#ppt_h"/>
                                          </p:val>
                                        </p:tav>
                                      </p:tavLst>
                                    </p:anim>
                                    <p:animEffect transition="in" filter="fade">
                                      <p:cBhvr>
                                        <p:cTn id="14" dur="500"/>
                                        <p:tgtEl>
                                          <p:spTgt spid="15364"/>
                                        </p:tgtEl>
                                      </p:cBhvr>
                                    </p:animEffect>
                                  </p:childTnLst>
                                </p:cTn>
                              </p:par>
                              <p:par>
                                <p:cTn id="15" presetID="53" presetClass="entr" presetSubtype="16" fill="hold" nodeType="withEffect">
                                  <p:stCondLst>
                                    <p:cond delay="0"/>
                                  </p:stCondLst>
                                  <p:childTnLst>
                                    <p:set>
                                      <p:cBhvr>
                                        <p:cTn id="16" dur="1" fill="hold">
                                          <p:stCondLst>
                                            <p:cond delay="0"/>
                                          </p:stCondLst>
                                        </p:cTn>
                                        <p:tgtEl>
                                          <p:spTgt spid="15366"/>
                                        </p:tgtEl>
                                        <p:attrNameLst>
                                          <p:attrName>style.visibility</p:attrName>
                                        </p:attrNameLst>
                                      </p:cBhvr>
                                      <p:to>
                                        <p:strVal val="visible"/>
                                      </p:to>
                                    </p:set>
                                    <p:anim calcmode="lin" valueType="num">
                                      <p:cBhvr>
                                        <p:cTn id="17" dur="500" fill="hold"/>
                                        <p:tgtEl>
                                          <p:spTgt spid="15366"/>
                                        </p:tgtEl>
                                        <p:attrNameLst>
                                          <p:attrName>ppt_w</p:attrName>
                                        </p:attrNameLst>
                                      </p:cBhvr>
                                      <p:tavLst>
                                        <p:tav tm="0">
                                          <p:val>
                                            <p:fltVal val="0"/>
                                          </p:val>
                                        </p:tav>
                                        <p:tav tm="100000">
                                          <p:val>
                                            <p:strVal val="#ppt_w"/>
                                          </p:val>
                                        </p:tav>
                                      </p:tavLst>
                                    </p:anim>
                                    <p:anim calcmode="lin" valueType="num">
                                      <p:cBhvr>
                                        <p:cTn id="18" dur="500" fill="hold"/>
                                        <p:tgtEl>
                                          <p:spTgt spid="15366"/>
                                        </p:tgtEl>
                                        <p:attrNameLst>
                                          <p:attrName>ppt_h</p:attrName>
                                        </p:attrNameLst>
                                      </p:cBhvr>
                                      <p:tavLst>
                                        <p:tav tm="0">
                                          <p:val>
                                            <p:fltVal val="0"/>
                                          </p:val>
                                        </p:tav>
                                        <p:tav tm="100000">
                                          <p:val>
                                            <p:strVal val="#ppt_h"/>
                                          </p:val>
                                        </p:tav>
                                      </p:tavLst>
                                    </p:anim>
                                    <p:animEffect transition="in" filter="fade">
                                      <p:cBhvr>
                                        <p:cTn id="19" dur="500"/>
                                        <p:tgtEl>
                                          <p:spTgt spid="15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ChangeArrowheads="1"/>
          </p:cNvSpPr>
          <p:nvPr>
            <p:ph type="title"/>
          </p:nvPr>
        </p:nvSpPr>
        <p:spPr/>
        <p:txBody>
          <a:bodyPr/>
          <a:lstStyle/>
          <a:p>
            <a:r>
              <a:rPr lang="en-US" altLang="zh-TW" dirty="0" smtClean="0"/>
              <a:t>Geometric Mean for Ratios</a:t>
            </a:r>
          </a:p>
        </p:txBody>
      </p:sp>
      <p:sp>
        <p:nvSpPr>
          <p:cNvPr id="102402" name="Rectangle 3"/>
          <p:cNvSpPr>
            <a:spLocks noGrp="1" noChangeArrowheads="1"/>
          </p:cNvSpPr>
          <p:nvPr>
            <p:ph type="body" idx="1"/>
          </p:nvPr>
        </p:nvSpPr>
        <p:spPr/>
        <p:txBody>
          <a:bodyPr/>
          <a:lstStyle/>
          <a:p>
            <a:r>
              <a:rPr lang="en-US" altLang="zh-TW" dirty="0" smtClean="0"/>
              <a:t>Geometric mean is not consistent with time:</a:t>
            </a:r>
          </a:p>
          <a:p>
            <a:pPr marL="457200" lvl="1" indent="0">
              <a:buNone/>
            </a:pPr>
            <a:r>
              <a:rPr lang="en-US" altLang="zh-TW" dirty="0" smtClean="0"/>
              <a:t>Benchmark   Comp 1	   Comp 2	   Comp 3</a:t>
            </a:r>
            <a:br>
              <a:rPr lang="en-US" altLang="zh-TW" dirty="0" smtClean="0"/>
            </a:br>
            <a:r>
              <a:rPr lang="en-US" altLang="zh-TW" dirty="0" smtClean="0"/>
              <a:t>	A		12		 6		24</a:t>
            </a:r>
            <a:br>
              <a:rPr lang="en-US" altLang="zh-TW" dirty="0" smtClean="0"/>
            </a:br>
            <a:r>
              <a:rPr lang="en-US" altLang="zh-TW" dirty="0" smtClean="0"/>
              <a:t>	B		16		32		  8</a:t>
            </a:r>
          </a:p>
          <a:p>
            <a:pPr marL="457200" lvl="1" indent="0">
              <a:buNone/>
            </a:pPr>
            <a:r>
              <a:rPr lang="en-US" altLang="zh-TW" dirty="0" smtClean="0"/>
              <a:t>Total time		28		38		32</a:t>
            </a:r>
          </a:p>
          <a:p>
            <a:pPr marL="457200" lvl="1" indent="0">
              <a:buNone/>
            </a:pPr>
            <a:r>
              <a:rPr lang="en-US" altLang="zh-TW" dirty="0" smtClean="0"/>
              <a:t>Normalize to 1	1.00		1.36		1.14</a:t>
            </a:r>
          </a:p>
          <a:p>
            <a:pPr marL="457200" lvl="1" indent="0">
              <a:buNone/>
            </a:pPr>
            <a:r>
              <a:rPr lang="en-US" altLang="zh-TW" dirty="0" smtClean="0"/>
              <a:t>G. mean </a:t>
            </a:r>
            <a:r>
              <a:rPr lang="en-US" altLang="zh-TW" dirty="0" err="1" smtClean="0"/>
              <a:t>wrt</a:t>
            </a:r>
            <a:r>
              <a:rPr lang="en-US" altLang="zh-TW" dirty="0" smtClean="0"/>
              <a:t> 1	1.00		1.00		1.00</a:t>
            </a:r>
          </a:p>
          <a:p>
            <a:pPr lvl="1"/>
            <a:endParaRPr lang="en-US" altLang="zh-TW" dirty="0" smtClean="0"/>
          </a:p>
          <a:p>
            <a:r>
              <a:rPr lang="en-US" altLang="zh-TW" dirty="0" smtClean="0"/>
              <a:t>So, what can we say about summarizing performance?</a:t>
            </a: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29</a:t>
            </a:fld>
            <a:endParaRPr lang="zh-TW" altLang="zh-TW"/>
          </a:p>
        </p:txBody>
      </p:sp>
    </p:spTree>
    <p:extLst>
      <p:ext uri="{BB962C8B-B14F-4D97-AF65-F5344CB8AC3E}">
        <p14:creationId xmlns:p14="http://schemas.microsoft.com/office/powerpoint/2010/main" val="27588009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1" name="Rectangle 11"/>
          <p:cNvSpPr>
            <a:spLocks noGrp="1" noChangeArrowheads="1"/>
          </p:cNvSpPr>
          <p:nvPr>
            <p:ph type="title" idx="4294967295"/>
          </p:nvPr>
        </p:nvSpPr>
        <p:spPr/>
        <p:txBody>
          <a:bodyPr/>
          <a:lstStyle/>
          <a:p>
            <a:r>
              <a:rPr lang="en-US" altLang="zh-TW" smtClean="0"/>
              <a:t>Geometric Mean for Ratios</a:t>
            </a:r>
            <a:endParaRPr lang="zh-TW" altLang="en-US" smtClean="0"/>
          </a:p>
        </p:txBody>
      </p:sp>
      <p:sp>
        <p:nvSpPr>
          <p:cNvPr id="133132" name="Rectangle 12"/>
          <p:cNvSpPr>
            <a:spLocks noGrp="1" noChangeArrowheads="1"/>
          </p:cNvSpPr>
          <p:nvPr>
            <p:ph type="body" idx="4294967295"/>
          </p:nvPr>
        </p:nvSpPr>
        <p:spPr/>
        <p:txBody>
          <a:bodyPr/>
          <a:lstStyle/>
          <a:p>
            <a:r>
              <a:rPr lang="en-US" altLang="zh-TW" smtClean="0"/>
              <a:t>If benchmark execution times are normalized to some reference machine, and means of normalized execution times are computed, only the geometric mean gives consistent results no matter what the reference machine is.</a:t>
            </a:r>
          </a:p>
          <a:p>
            <a:pPr lvl="1"/>
            <a:r>
              <a:rPr lang="en-US" altLang="zh-TW" smtClean="0"/>
              <a:t>This has led to declaring the geometric mean as the preferred method of summarizing execution time (e.g., SPEC2006)</a:t>
            </a:r>
          </a:p>
          <a:p>
            <a:endParaRPr lang="zh-TW" altLang="en-US" smtClean="0"/>
          </a:p>
        </p:txBody>
      </p:sp>
      <p:sp>
        <p:nvSpPr>
          <p:cNvPr id="3" name="投影片編號版面配置區 2"/>
          <p:cNvSpPr>
            <a:spLocks noGrp="1"/>
          </p:cNvSpPr>
          <p:nvPr>
            <p:ph type="sldNum" sz="quarter" idx="11"/>
          </p:nvPr>
        </p:nvSpPr>
        <p:spPr/>
        <p:txBody>
          <a:bodyPr/>
          <a:lstStyle/>
          <a:p>
            <a:fld id="{2DA9C97D-3F28-4231-954D-B6DAE73460D2}" type="slidenum">
              <a:rPr lang="zh-TW" altLang="en-US" smtClean="0"/>
              <a:pPr/>
              <a:t>30</a:t>
            </a:fld>
            <a:endParaRPr lang="zh-TW" altLang="zh-TW"/>
          </a:p>
        </p:txBody>
      </p:sp>
    </p:spTree>
    <p:extLst>
      <p:ext uri="{BB962C8B-B14F-4D97-AF65-F5344CB8AC3E}">
        <p14:creationId xmlns:p14="http://schemas.microsoft.com/office/powerpoint/2010/main" val="104860800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r>
              <a:rPr lang="en-US" altLang="zh-TW" smtClean="0"/>
              <a:t>Summarizing Performance</a:t>
            </a:r>
          </a:p>
        </p:txBody>
      </p:sp>
      <p:sp>
        <p:nvSpPr>
          <p:cNvPr id="13316" name="Rectangle 3"/>
          <p:cNvSpPr>
            <a:spLocks noGrp="1" noChangeArrowheads="1"/>
          </p:cNvSpPr>
          <p:nvPr>
            <p:ph type="body" idx="1"/>
          </p:nvPr>
        </p:nvSpPr>
        <p:spPr/>
        <p:txBody>
          <a:bodyPr/>
          <a:lstStyle/>
          <a:p>
            <a:r>
              <a:rPr lang="en-US" altLang="zh-TW" dirty="0" smtClean="0"/>
              <a:t>Time is the ultimate measure of performance</a:t>
            </a:r>
          </a:p>
          <a:p>
            <a:r>
              <a:rPr lang="en-US" altLang="zh-TW" dirty="0" smtClean="0"/>
              <a:t>(Weighted) arithmetic mean tracks time:</a:t>
            </a:r>
          </a:p>
          <a:p>
            <a:pPr lvl="1"/>
            <a:r>
              <a:rPr lang="en-US" altLang="zh-TW" dirty="0" smtClean="0"/>
              <a:t>But may be skewed by individual programs</a:t>
            </a:r>
          </a:p>
          <a:p>
            <a:pPr lvl="1"/>
            <a:r>
              <a:rPr lang="en-US" altLang="zh-TW" dirty="0" smtClean="0"/>
              <a:t>Is meaningless with normalized numbers</a:t>
            </a:r>
          </a:p>
          <a:p>
            <a:r>
              <a:rPr lang="en-US" altLang="zh-TW" dirty="0" smtClean="0"/>
              <a:t>Geometric mean:</a:t>
            </a:r>
          </a:p>
          <a:p>
            <a:pPr lvl="1"/>
            <a:r>
              <a:rPr lang="en-US" altLang="zh-TW" dirty="0" smtClean="0"/>
              <a:t>Consistent regardless of reference</a:t>
            </a:r>
          </a:p>
          <a:p>
            <a:pPr lvl="1"/>
            <a:r>
              <a:rPr lang="en-US" altLang="zh-TW" dirty="0" smtClean="0"/>
              <a:t>Independent of execution times of individual programs</a:t>
            </a:r>
          </a:p>
          <a:p>
            <a:pPr lvl="1"/>
            <a:r>
              <a:rPr lang="en-US" altLang="zh-TW" dirty="0" smtClean="0"/>
              <a:t>Does not predict execution time</a:t>
            </a:r>
          </a:p>
          <a:p>
            <a:r>
              <a:rPr lang="en-US" altLang="zh-TW" dirty="0" smtClean="0"/>
              <a:t>Best strategy: show the summarized number as well as numbers of individuals</a:t>
            </a: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31</a:t>
            </a:fld>
            <a:endParaRPr lang="zh-TW" altLang="zh-TW"/>
          </a:p>
        </p:txBody>
      </p:sp>
    </p:spTree>
    <p:extLst>
      <p:ext uri="{BB962C8B-B14F-4D97-AF65-F5344CB8AC3E}">
        <p14:creationId xmlns:p14="http://schemas.microsoft.com/office/powerpoint/2010/main" val="3685942259"/>
      </p:ext>
    </p:extLst>
  </p:cSld>
  <p:clrMapOvr>
    <a:masterClrMapping/>
  </p:clrMapOvr>
  <p:transition>
    <p:pull/>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4"/>
          <p:cNvSpPr>
            <a:spLocks noGrp="1" noChangeArrowheads="1"/>
          </p:cNvSpPr>
          <p:nvPr>
            <p:ph type="title"/>
          </p:nvPr>
        </p:nvSpPr>
        <p:spPr/>
        <p:txBody>
          <a:bodyPr/>
          <a:lstStyle/>
          <a:p>
            <a:r>
              <a:rPr lang="en-US" altLang="zh-TW" smtClean="0"/>
              <a:t>Performance Evaluation: Summary</a:t>
            </a:r>
          </a:p>
        </p:txBody>
      </p:sp>
      <p:sp>
        <p:nvSpPr>
          <p:cNvPr id="113666" name="Rectangle 5"/>
          <p:cNvSpPr>
            <a:spLocks noGrp="1" noChangeArrowheads="1"/>
          </p:cNvSpPr>
          <p:nvPr>
            <p:ph type="body" idx="1"/>
          </p:nvPr>
        </p:nvSpPr>
        <p:spPr/>
        <p:txBody>
          <a:bodyPr/>
          <a:lstStyle/>
          <a:p>
            <a:r>
              <a:rPr lang="en-US" altLang="zh-TW" smtClean="0"/>
              <a:t>Performance evaluation affects and guides the design of computers</a:t>
            </a:r>
          </a:p>
          <a:p>
            <a:r>
              <a:rPr lang="en-US" altLang="zh-TW" smtClean="0"/>
              <a:t>Good performance evaluation requires:</a:t>
            </a:r>
          </a:p>
          <a:p>
            <a:pPr lvl="1"/>
            <a:r>
              <a:rPr lang="en-US" altLang="zh-TW" smtClean="0"/>
              <a:t>Good benchmarks</a:t>
            </a:r>
          </a:p>
          <a:p>
            <a:pPr lvl="1"/>
            <a:r>
              <a:rPr lang="en-US" altLang="zh-TW" smtClean="0"/>
              <a:t>Good ways to summarize performance</a:t>
            </a:r>
          </a:p>
          <a:p>
            <a:r>
              <a:rPr lang="en-US" altLang="zh-TW" smtClean="0"/>
              <a:t>Execution time is the ultimate measure of computer performance!</a:t>
            </a: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32</a:t>
            </a:fld>
            <a:endParaRPr lang="zh-TW" altLang="zh-TW"/>
          </a:p>
        </p:txBody>
      </p:sp>
    </p:spTree>
    <p:extLst>
      <p:ext uri="{BB962C8B-B14F-4D97-AF65-F5344CB8AC3E}">
        <p14:creationId xmlns:p14="http://schemas.microsoft.com/office/powerpoint/2010/main" val="601235192"/>
      </p:ext>
    </p:extLst>
  </p:cSld>
  <p:clrMapOvr>
    <a:masterClrMapping/>
  </p:clrMapOvr>
  <p:transition>
    <p:pull/>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p:cNvSpPr>
            <a:spLocks noGrp="1" noChangeArrowheads="1"/>
          </p:cNvSpPr>
          <p:nvPr>
            <p:ph type="title" idx="4294967295"/>
          </p:nvPr>
        </p:nvSpPr>
        <p:spPr/>
        <p:txBody>
          <a:bodyPr/>
          <a:lstStyle/>
          <a:p>
            <a:r>
              <a:rPr lang="en-US" altLang="zh-TW" smtClean="0"/>
              <a:t>Outline</a:t>
            </a:r>
          </a:p>
        </p:txBody>
      </p:sp>
      <p:sp>
        <p:nvSpPr>
          <p:cNvPr id="19462" name="Rectangle 6"/>
          <p:cNvSpPr>
            <a:spLocks noGrp="1" noChangeArrowheads="1"/>
          </p:cNvSpPr>
          <p:nvPr>
            <p:ph type="body" idx="4294967295"/>
          </p:nvPr>
        </p:nvSpPr>
        <p:spPr/>
        <p:txBody>
          <a:bodyPr/>
          <a:lstStyle/>
          <a:p>
            <a:r>
              <a:rPr lang="en-US" altLang="zh-TW" dirty="0" smtClean="0"/>
              <a:t>Measuring, reporting, summarizing performance (Sec. 1.8)</a:t>
            </a:r>
          </a:p>
          <a:p>
            <a:endParaRPr lang="en-US" altLang="zh-TW" dirty="0" smtClean="0">
              <a:solidFill>
                <a:srgbClr val="FF0000"/>
              </a:solidFill>
            </a:endParaRPr>
          </a:p>
          <a:p>
            <a:r>
              <a:rPr lang="en-US" altLang="zh-TW" dirty="0" smtClean="0">
                <a:solidFill>
                  <a:srgbClr val="FF0000"/>
                </a:solidFill>
              </a:rPr>
              <a:t>Quantitative principles of computer design (Sec. 1.9)</a:t>
            </a:r>
          </a:p>
          <a:p>
            <a:pPr lvl="1"/>
            <a:r>
              <a:rPr lang="en-US" altLang="zh-TW" dirty="0">
                <a:solidFill>
                  <a:srgbClr val="FF0000"/>
                </a:solidFill>
              </a:rPr>
              <a:t>Take advantage of </a:t>
            </a:r>
            <a:r>
              <a:rPr lang="en-US" altLang="zh-TW" dirty="0" smtClean="0">
                <a:solidFill>
                  <a:srgbClr val="FF0000"/>
                </a:solidFill>
              </a:rPr>
              <a:t>parallelism</a:t>
            </a:r>
            <a:r>
              <a:rPr lang="en-US" altLang="zh-TW" dirty="0" smtClean="0"/>
              <a:t>: </a:t>
            </a:r>
            <a:r>
              <a:rPr lang="en-US" altLang="zh-TW" dirty="0"/>
              <a:t>e.g. multiple processors, disks, memory banks, pipelining, multiple functional units</a:t>
            </a:r>
          </a:p>
          <a:p>
            <a:pPr lvl="1"/>
            <a:r>
              <a:rPr lang="en-US" altLang="zh-TW" dirty="0" smtClean="0">
                <a:solidFill>
                  <a:srgbClr val="FF0000"/>
                </a:solidFill>
              </a:rPr>
              <a:t>Principle </a:t>
            </a:r>
            <a:r>
              <a:rPr lang="en-US" altLang="zh-TW" dirty="0">
                <a:solidFill>
                  <a:srgbClr val="FF0000"/>
                </a:solidFill>
              </a:rPr>
              <a:t>of </a:t>
            </a:r>
            <a:r>
              <a:rPr lang="en-US" altLang="zh-TW" dirty="0" smtClean="0">
                <a:solidFill>
                  <a:srgbClr val="FF0000"/>
                </a:solidFill>
              </a:rPr>
              <a:t>locality</a:t>
            </a:r>
            <a:r>
              <a:rPr lang="en-US" altLang="zh-TW" dirty="0" smtClean="0"/>
              <a:t>: </a:t>
            </a:r>
            <a:r>
              <a:rPr lang="en-US" altLang="zh-TW" dirty="0"/>
              <a:t>Reuse of data and instructions</a:t>
            </a:r>
          </a:p>
          <a:p>
            <a:pPr lvl="1"/>
            <a:r>
              <a:rPr lang="en-US" altLang="zh-TW" dirty="0" smtClean="0">
                <a:solidFill>
                  <a:srgbClr val="FF0000"/>
                </a:solidFill>
              </a:rPr>
              <a:t>Focus </a:t>
            </a:r>
            <a:r>
              <a:rPr lang="en-US" altLang="zh-TW" dirty="0">
                <a:solidFill>
                  <a:srgbClr val="FF0000"/>
                </a:solidFill>
              </a:rPr>
              <a:t>on the common case</a:t>
            </a:r>
          </a:p>
          <a:p>
            <a:pPr lvl="2"/>
            <a:r>
              <a:rPr lang="en-US" altLang="zh-TW" dirty="0"/>
              <a:t>Amdahl’s Law</a:t>
            </a:r>
          </a:p>
          <a:p>
            <a:pPr lvl="1"/>
            <a:endParaRPr lang="en-US" altLang="zh-TW" dirty="0" smtClean="0"/>
          </a:p>
          <a:p>
            <a:pPr lvl="1"/>
            <a:endParaRPr lang="en-US" altLang="zh-TW" dirty="0" smtClean="0"/>
          </a:p>
          <a:p>
            <a:pPr lvl="1"/>
            <a:endParaRPr lang="en-US" altLang="zh-TW" dirty="0" smtClean="0"/>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33</a:t>
            </a:fld>
            <a:endParaRPr lang="zh-TW" altLang="zh-TW"/>
          </a:p>
        </p:txBody>
      </p:sp>
    </p:spTree>
    <p:extLst>
      <p:ext uri="{BB962C8B-B14F-4D97-AF65-F5344CB8AC3E}">
        <p14:creationId xmlns:p14="http://schemas.microsoft.com/office/powerpoint/2010/main" val="131776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2">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2">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標題 1"/>
          <p:cNvSpPr>
            <a:spLocks noGrp="1"/>
          </p:cNvSpPr>
          <p:nvPr>
            <p:ph type="title"/>
          </p:nvPr>
        </p:nvSpPr>
        <p:spPr/>
        <p:txBody>
          <a:bodyPr/>
          <a:lstStyle/>
          <a:p>
            <a:r>
              <a:rPr lang="en-US" altLang="zh-TW" smtClean="0"/>
              <a:t>1) Taking Advantage of Parallelism</a:t>
            </a:r>
            <a:endParaRPr lang="zh-TW" altLang="en-US" smtClean="0"/>
          </a:p>
        </p:txBody>
      </p:sp>
      <p:sp>
        <p:nvSpPr>
          <p:cNvPr id="156674" name="內容版面配置區 2"/>
          <p:cNvSpPr>
            <a:spLocks noGrp="1"/>
          </p:cNvSpPr>
          <p:nvPr>
            <p:ph type="body" idx="1"/>
          </p:nvPr>
        </p:nvSpPr>
        <p:spPr/>
        <p:txBody>
          <a:bodyPr/>
          <a:lstStyle/>
          <a:p>
            <a:r>
              <a:rPr lang="en-US" altLang="zh-TW" dirty="0" smtClean="0"/>
              <a:t>Increasing throughput of server computer via ILP, multiple cores/processors or multiple disks</a:t>
            </a:r>
          </a:p>
          <a:p>
            <a:r>
              <a:rPr lang="en-US" altLang="zh-TW" dirty="0" smtClean="0"/>
              <a:t>Examples of detailed HW designs</a:t>
            </a:r>
          </a:p>
          <a:p>
            <a:pPr lvl="1"/>
            <a:r>
              <a:rPr lang="en-US" altLang="zh-TW" dirty="0" smtClean="0"/>
              <a:t>Carry </a:t>
            </a:r>
            <a:r>
              <a:rPr lang="en-US" altLang="zh-TW" dirty="0" err="1" smtClean="0"/>
              <a:t>lookahead</a:t>
            </a:r>
            <a:r>
              <a:rPr lang="en-US" altLang="zh-TW" dirty="0" smtClean="0"/>
              <a:t> adders uses parallelism to speed up from linear to logarithmic in number of bits per operand</a:t>
            </a:r>
          </a:p>
          <a:p>
            <a:pPr lvl="1"/>
            <a:r>
              <a:rPr lang="en-US" altLang="zh-TW" dirty="0" smtClean="0"/>
              <a:t>Multiple memory banks searched in parallel in set-associative caches</a:t>
            </a:r>
          </a:p>
          <a:p>
            <a:pPr lvl="1"/>
            <a:r>
              <a:rPr lang="en-US" altLang="zh-TW" dirty="0"/>
              <a:t>Pipelining: overlap instruction execution to reduce the total time to complete an instruction sequence.</a:t>
            </a:r>
          </a:p>
          <a:p>
            <a:pPr lvl="2"/>
            <a:r>
              <a:rPr lang="en-US" altLang="zh-TW" dirty="0"/>
              <a:t>Not every instruction depends on immediate predecessor </a:t>
            </a:r>
            <a:r>
              <a:rPr lang="en-US" altLang="zh-TW" dirty="0">
                <a:sym typeface="Wingdings" panose="05000000000000000000" pitchFamily="2" charset="2"/>
              </a:rPr>
              <a:t> </a:t>
            </a:r>
            <a:r>
              <a:rPr lang="en-US" altLang="zh-TW" dirty="0"/>
              <a:t>executing instructions completely/partially in </a:t>
            </a:r>
            <a:r>
              <a:rPr lang="en-US" altLang="zh-TW" dirty="0" smtClean="0"/>
              <a:t>parallel</a:t>
            </a:r>
          </a:p>
          <a:p>
            <a:pPr lvl="1"/>
            <a:r>
              <a:rPr lang="en-US" altLang="zh-TW" dirty="0" smtClean="0"/>
              <a:t>Superscalar, multithreading</a:t>
            </a:r>
            <a:endParaRPr lang="en-US" altLang="zh-TW" dirty="0"/>
          </a:p>
          <a:p>
            <a:pPr lvl="1"/>
            <a:endParaRPr lang="en-US" altLang="zh-TW" dirty="0" smtClean="0"/>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34</a:t>
            </a:fld>
            <a:endParaRPr lang="zh-TW" altLang="zh-TW"/>
          </a:p>
        </p:txBody>
      </p:sp>
    </p:spTree>
    <p:extLst>
      <p:ext uri="{BB962C8B-B14F-4D97-AF65-F5344CB8AC3E}">
        <p14:creationId xmlns:p14="http://schemas.microsoft.com/office/powerpoint/2010/main" val="32076695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Rectangle 2"/>
          <p:cNvSpPr>
            <a:spLocks noGrp="1" noChangeArrowheads="1"/>
          </p:cNvSpPr>
          <p:nvPr>
            <p:ph type="title"/>
          </p:nvPr>
        </p:nvSpPr>
        <p:spPr/>
        <p:txBody>
          <a:bodyPr/>
          <a:lstStyle/>
          <a:p>
            <a:r>
              <a:rPr lang="en-US" altLang="zh-TW" dirty="0" smtClean="0"/>
              <a:t>2) Principle of Locality</a:t>
            </a:r>
          </a:p>
        </p:txBody>
      </p:sp>
      <p:sp>
        <p:nvSpPr>
          <p:cNvPr id="163842" name="Rectangle 3"/>
          <p:cNvSpPr>
            <a:spLocks noGrp="1" noChangeArrowheads="1"/>
          </p:cNvSpPr>
          <p:nvPr>
            <p:ph type="body" idx="1"/>
          </p:nvPr>
        </p:nvSpPr>
        <p:spPr/>
        <p:txBody>
          <a:bodyPr/>
          <a:lstStyle/>
          <a:p>
            <a:r>
              <a:rPr lang="en-US" altLang="zh-TW" dirty="0" smtClean="0"/>
              <a:t>Programs access a relatively small portion of the address space at any instant of time</a:t>
            </a:r>
          </a:p>
          <a:p>
            <a:pPr lvl="1"/>
            <a:r>
              <a:rPr lang="en-US" altLang="zh-TW" dirty="0"/>
              <a:t>90/10 rule: a program spends 90% of its execution time in only 10% of the code</a:t>
            </a:r>
            <a:endParaRPr lang="en-US" altLang="zh-TW" dirty="0" smtClean="0"/>
          </a:p>
          <a:p>
            <a:r>
              <a:rPr lang="en-US" altLang="zh-TW" dirty="0" smtClean="0"/>
              <a:t>Two different types of locality:</a:t>
            </a:r>
          </a:p>
          <a:p>
            <a:pPr lvl="1"/>
            <a:r>
              <a:rPr lang="en-US" altLang="zh-TW" dirty="0" smtClean="0">
                <a:solidFill>
                  <a:srgbClr val="FF0000"/>
                </a:solidFill>
              </a:rPr>
              <a:t>Temporal locality </a:t>
            </a:r>
            <a:r>
              <a:rPr lang="en-US" altLang="zh-TW" dirty="0" smtClean="0"/>
              <a:t>(locality in time): If an item is referenced, it tends to be referenced again soon (e.g., loops, reuse)</a:t>
            </a:r>
          </a:p>
          <a:p>
            <a:pPr lvl="1"/>
            <a:r>
              <a:rPr lang="en-US" altLang="zh-TW" dirty="0" smtClean="0">
                <a:solidFill>
                  <a:srgbClr val="FF0000"/>
                </a:solidFill>
              </a:rPr>
              <a:t>Spatial locality </a:t>
            </a:r>
            <a:r>
              <a:rPr lang="en-US" altLang="zh-TW" dirty="0" smtClean="0"/>
              <a:t>(locality in space): If an item is referenced, items whose addresses are close by tend to be referenced soon (e.g., straight-line code, array access)</a:t>
            </a:r>
          </a:p>
          <a:p>
            <a:r>
              <a:rPr lang="en-US" altLang="zh-TW" dirty="0" smtClean="0"/>
              <a:t>Last 30 years, HW  relied on locality for memory performance</a:t>
            </a: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35</a:t>
            </a:fld>
            <a:endParaRPr lang="zh-TW" altLang="zh-TW"/>
          </a:p>
        </p:txBody>
      </p:sp>
    </p:spTree>
    <p:extLst>
      <p:ext uri="{BB962C8B-B14F-4D97-AF65-F5344CB8AC3E}">
        <p14:creationId xmlns:p14="http://schemas.microsoft.com/office/powerpoint/2010/main" val="4212598906"/>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2"/>
          <p:cNvSpPr>
            <a:spLocks noGrp="1" noChangeArrowheads="1"/>
          </p:cNvSpPr>
          <p:nvPr>
            <p:ph type="title"/>
          </p:nvPr>
        </p:nvSpPr>
        <p:spPr/>
        <p:txBody>
          <a:bodyPr/>
          <a:lstStyle/>
          <a:p>
            <a:r>
              <a:rPr lang="en-US" altLang="zh-TW" dirty="0" smtClean="0"/>
              <a:t>3) Focus on the Common Case</a:t>
            </a:r>
          </a:p>
        </p:txBody>
      </p:sp>
      <p:sp>
        <p:nvSpPr>
          <p:cNvPr id="167938" name="Rectangle 3"/>
          <p:cNvSpPr>
            <a:spLocks noGrp="1" noChangeArrowheads="1"/>
          </p:cNvSpPr>
          <p:nvPr>
            <p:ph type="body" idx="1"/>
          </p:nvPr>
        </p:nvSpPr>
        <p:spPr/>
        <p:txBody>
          <a:bodyPr/>
          <a:lstStyle/>
          <a:p>
            <a:r>
              <a:rPr lang="en-US" altLang="zh-TW" dirty="0" smtClean="0"/>
              <a:t>Common sense guides computer design</a:t>
            </a:r>
          </a:p>
          <a:p>
            <a:pPr lvl="1"/>
            <a:r>
              <a:rPr lang="en-US" altLang="zh-TW" dirty="0" smtClean="0"/>
              <a:t>Since its engineering, common sense is valuable</a:t>
            </a:r>
          </a:p>
          <a:p>
            <a:r>
              <a:rPr lang="en-US" altLang="zh-TW" dirty="0" smtClean="0"/>
              <a:t>In making a design tradeoff, favor the frequent case over the infrequent case</a:t>
            </a:r>
          </a:p>
          <a:p>
            <a:pPr lvl="1"/>
            <a:r>
              <a:rPr lang="en-US" altLang="zh-TW" dirty="0" smtClean="0"/>
              <a:t>e.g., Instruction fetch and decode unit used more frequently than multiplier, so optimize it first</a:t>
            </a:r>
          </a:p>
          <a:p>
            <a:r>
              <a:rPr lang="en-US" altLang="zh-TW" dirty="0" smtClean="0"/>
              <a:t>Frequent case is often simpler and can be done faster than the infrequent case</a:t>
            </a:r>
          </a:p>
          <a:p>
            <a:pPr lvl="1"/>
            <a:r>
              <a:rPr lang="en-US" altLang="zh-TW" dirty="0" smtClean="0"/>
              <a:t>e.g., overflow is rare when adding 2 numbers, so improve performance by optimizing no-overflow </a:t>
            </a:r>
          </a:p>
          <a:p>
            <a:r>
              <a:rPr lang="en-US" altLang="zh-TW" dirty="0" smtClean="0"/>
              <a:t>What is frequent case and how much performance improved by making case faster </a:t>
            </a:r>
            <a:r>
              <a:rPr lang="en-US" altLang="zh-TW" dirty="0" smtClean="0">
                <a:sym typeface="Wingdings" panose="05000000000000000000" pitchFamily="2" charset="2"/>
              </a:rPr>
              <a:t></a:t>
            </a:r>
            <a:r>
              <a:rPr lang="en-US" altLang="zh-TW" dirty="0" smtClean="0"/>
              <a:t> Amdahl’s Law </a:t>
            </a:r>
          </a:p>
          <a:p>
            <a:endParaRPr lang="zh-TW" altLang="en-US" dirty="0" smtClean="0"/>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36</a:t>
            </a:fld>
            <a:endParaRPr lang="zh-TW" altLang="zh-TW"/>
          </a:p>
        </p:txBody>
      </p:sp>
    </p:spTree>
    <p:extLst>
      <p:ext uri="{BB962C8B-B14F-4D97-AF65-F5344CB8AC3E}">
        <p14:creationId xmlns:p14="http://schemas.microsoft.com/office/powerpoint/2010/main" val="3047723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793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p:txBody>
          <a:bodyPr/>
          <a:lstStyle/>
          <a:p>
            <a:r>
              <a:rPr lang="en-US" altLang="zh-TW" dirty="0" smtClean="0"/>
              <a:t>Amdahl’s Law (Law of Diminishing Returns)</a:t>
            </a:r>
          </a:p>
        </p:txBody>
      </p:sp>
      <p:sp>
        <p:nvSpPr>
          <p:cNvPr id="66563" name="Rectangle 3"/>
          <p:cNvSpPr>
            <a:spLocks noGrp="1" noChangeArrowheads="1"/>
          </p:cNvSpPr>
          <p:nvPr>
            <p:ph type="body" idx="1"/>
          </p:nvPr>
        </p:nvSpPr>
        <p:spPr/>
        <p:txBody>
          <a:bodyPr/>
          <a:lstStyle/>
          <a:p>
            <a:r>
              <a:rPr lang="en-US" altLang="zh-TW" dirty="0" smtClean="0"/>
              <a:t>Speedup due to enhancement E: </a:t>
            </a:r>
          </a:p>
          <a:p>
            <a:pPr>
              <a:buFontTx/>
              <a:buNone/>
            </a:pPr>
            <a:r>
              <a:rPr lang="en-US" altLang="zh-TW" dirty="0" smtClean="0"/>
              <a:t>	= </a:t>
            </a:r>
            <a:r>
              <a:rPr lang="en-US" altLang="zh-TW" dirty="0" err="1" smtClean="0">
                <a:ea typeface="新細明體" panose="02020500000000000000" pitchFamily="18" charset="-120"/>
              </a:rPr>
              <a:t>Perf</a:t>
            </a:r>
            <a:r>
              <a:rPr lang="en-US" altLang="zh-TW" baseline="-25000" dirty="0" err="1" smtClean="0">
                <a:ea typeface="新細明體" panose="02020500000000000000" pitchFamily="18" charset="-120"/>
              </a:rPr>
              <a:t>new</a:t>
            </a:r>
            <a:r>
              <a:rPr lang="en-US" altLang="zh-TW" dirty="0" smtClean="0">
                <a:ea typeface="新細明體" panose="02020500000000000000" pitchFamily="18" charset="-120"/>
              </a:rPr>
              <a:t> / </a:t>
            </a:r>
            <a:r>
              <a:rPr lang="en-US" altLang="zh-TW" dirty="0" err="1" smtClean="0">
                <a:ea typeface="新細明體" panose="02020500000000000000" pitchFamily="18" charset="-120"/>
              </a:rPr>
              <a:t>Perf</a:t>
            </a:r>
            <a:r>
              <a:rPr lang="en-US" altLang="zh-TW" baseline="-25000" dirty="0" err="1" smtClean="0">
                <a:ea typeface="新細明體" panose="02020500000000000000" pitchFamily="18" charset="-120"/>
              </a:rPr>
              <a:t>old</a:t>
            </a:r>
            <a:r>
              <a:rPr lang="en-US" altLang="zh-TW" dirty="0" smtClean="0">
                <a:ea typeface="新細明體" panose="02020500000000000000" pitchFamily="18" charset="-120"/>
              </a:rPr>
              <a:t> = T</a:t>
            </a:r>
            <a:r>
              <a:rPr lang="en-US" altLang="zh-TW" baseline="-25000" dirty="0" smtClean="0">
                <a:ea typeface="新細明體" panose="02020500000000000000" pitchFamily="18" charset="-120"/>
              </a:rPr>
              <a:t>old</a:t>
            </a:r>
            <a:r>
              <a:rPr lang="en-US" altLang="zh-TW" dirty="0" smtClean="0">
                <a:ea typeface="新細明體" panose="02020500000000000000" pitchFamily="18" charset="-120"/>
              </a:rPr>
              <a:t> / </a:t>
            </a:r>
            <a:r>
              <a:rPr lang="en-US" altLang="zh-TW" dirty="0" err="1" smtClean="0">
                <a:ea typeface="新細明體" panose="02020500000000000000" pitchFamily="18" charset="-120"/>
              </a:rPr>
              <a:t>T</a:t>
            </a:r>
            <a:r>
              <a:rPr lang="en-US" altLang="zh-TW" baseline="-25000" dirty="0" err="1" smtClean="0">
                <a:ea typeface="新細明體" panose="02020500000000000000" pitchFamily="18" charset="-120"/>
              </a:rPr>
              <a:t>new</a:t>
            </a:r>
            <a:r>
              <a:rPr lang="en-US" altLang="zh-TW" baseline="-25000" dirty="0" smtClean="0">
                <a:ea typeface="新細明體" panose="02020500000000000000" pitchFamily="18" charset="-120"/>
              </a:rPr>
              <a:t> </a:t>
            </a:r>
            <a:r>
              <a:rPr lang="en-US" altLang="zh-TW" dirty="0" smtClean="0">
                <a:ea typeface="新細明體" panose="02020500000000000000" pitchFamily="18" charset="-120"/>
              </a:rPr>
              <a:t>= </a:t>
            </a:r>
          </a:p>
          <a:p>
            <a:endParaRPr lang="en-US" altLang="zh-TW" dirty="0" smtClean="0">
              <a:ea typeface="新細明體" panose="02020500000000000000" pitchFamily="18" charset="-120"/>
            </a:endParaRPr>
          </a:p>
          <a:p>
            <a:r>
              <a:rPr lang="en-US" altLang="zh-TW" dirty="0" smtClean="0">
                <a:ea typeface="新細明體" panose="02020500000000000000" pitchFamily="18" charset="-120"/>
              </a:rPr>
              <a:t>Performance improvement from using enhancement E is limited by the fraction that E can be applied</a:t>
            </a:r>
          </a:p>
          <a:p>
            <a:pPr lvl="1"/>
            <a:r>
              <a:rPr lang="en-US" altLang="zh-TW" dirty="0" smtClean="0">
                <a:ea typeface="新細明體" panose="02020500000000000000" pitchFamily="18" charset="-120"/>
              </a:rPr>
              <a:t>The best that one can hope is 1/(1-f)</a:t>
            </a:r>
          </a:p>
        </p:txBody>
      </p:sp>
      <p:grpSp>
        <p:nvGrpSpPr>
          <p:cNvPr id="66565" name="Group 5"/>
          <p:cNvGrpSpPr>
            <a:grpSpLocks/>
          </p:cNvGrpSpPr>
          <p:nvPr/>
        </p:nvGrpSpPr>
        <p:grpSpPr bwMode="auto">
          <a:xfrm>
            <a:off x="2514600" y="3805585"/>
            <a:ext cx="3962400" cy="990600"/>
            <a:chOff x="1536" y="2688"/>
            <a:chExt cx="2496" cy="624"/>
          </a:xfrm>
        </p:grpSpPr>
        <p:sp>
          <p:nvSpPr>
            <p:cNvPr id="8206" name="Rectangle 6"/>
            <p:cNvSpPr>
              <a:spLocks noChangeArrowheads="1"/>
            </p:cNvSpPr>
            <p:nvPr/>
          </p:nvSpPr>
          <p:spPr bwMode="auto">
            <a:xfrm>
              <a:off x="3075" y="3035"/>
              <a:ext cx="951" cy="274"/>
            </a:xfrm>
            <a:prstGeom prst="rect">
              <a:avLst/>
            </a:prstGeom>
            <a:solidFill>
              <a:schemeClr val="accent2"/>
            </a:solidFill>
            <a:ln w="12700">
              <a:solidFill>
                <a:schemeClr val="tx1"/>
              </a:solidFill>
              <a:miter lim="800000"/>
              <a:headEnd/>
              <a:tailEnd/>
            </a:ln>
          </p:spPr>
          <p:txBody>
            <a:bodyPr wrap="none" lIns="90488" tIns="44450" rIns="90488" bIns="44450" anchor="ct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gn="ctr"/>
              <a:r>
                <a:rPr kumimoji="0" lang="en-US" altLang="zh-TW" sz="2800" dirty="0">
                  <a:solidFill>
                    <a:srgbClr val="FF0000"/>
                  </a:solidFill>
                </a:rPr>
                <a:t>f</a:t>
              </a:r>
              <a:endParaRPr kumimoji="0" lang="en-US" altLang="zh-TW" sz="2800" baseline="-25000" dirty="0">
                <a:solidFill>
                  <a:srgbClr val="FF0000"/>
                </a:solidFill>
              </a:endParaRPr>
            </a:p>
          </p:txBody>
        </p:sp>
        <p:sp>
          <p:nvSpPr>
            <p:cNvPr id="8207" name="Rectangle 7"/>
            <p:cNvSpPr>
              <a:spLocks noChangeArrowheads="1"/>
            </p:cNvSpPr>
            <p:nvPr/>
          </p:nvSpPr>
          <p:spPr bwMode="auto">
            <a:xfrm>
              <a:off x="1539" y="3038"/>
              <a:ext cx="1533" cy="27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488" tIns="44450" rIns="90488" bIns="44450" anchor="ct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gn="ctr"/>
              <a:r>
                <a:rPr kumimoji="0" lang="en-US" altLang="zh-TW" sz="2800" dirty="0"/>
                <a:t>(1 - </a:t>
              </a:r>
              <a:r>
                <a:rPr kumimoji="0" lang="en-US" altLang="zh-TW" sz="2800" dirty="0">
                  <a:solidFill>
                    <a:srgbClr val="FF0000"/>
                  </a:solidFill>
                </a:rPr>
                <a:t>f</a:t>
              </a:r>
              <a:r>
                <a:rPr kumimoji="0" lang="en-US" altLang="zh-TW" sz="2800" dirty="0"/>
                <a:t>)</a:t>
              </a:r>
            </a:p>
          </p:txBody>
        </p:sp>
        <p:sp>
          <p:nvSpPr>
            <p:cNvPr id="8208" name="Line 8"/>
            <p:cNvSpPr>
              <a:spLocks noChangeShapeType="1"/>
            </p:cNvSpPr>
            <p:nvPr/>
          </p:nvSpPr>
          <p:spPr bwMode="auto">
            <a:xfrm>
              <a:off x="1536" y="2965"/>
              <a:ext cx="2496"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8209" name="Rectangle 9"/>
            <p:cNvSpPr>
              <a:spLocks noChangeArrowheads="1"/>
            </p:cNvSpPr>
            <p:nvPr/>
          </p:nvSpPr>
          <p:spPr bwMode="auto">
            <a:xfrm>
              <a:off x="2496" y="2688"/>
              <a:ext cx="396"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r>
                <a:rPr kumimoji="0" lang="en-US" altLang="zh-TW"/>
                <a:t>T</a:t>
              </a:r>
              <a:r>
                <a:rPr kumimoji="0" lang="en-US" altLang="zh-TW" baseline="-25000"/>
                <a:t>old</a:t>
              </a:r>
            </a:p>
          </p:txBody>
        </p:sp>
      </p:grpSp>
      <p:grpSp>
        <p:nvGrpSpPr>
          <p:cNvPr id="66570" name="Group 10"/>
          <p:cNvGrpSpPr>
            <a:grpSpLocks/>
          </p:cNvGrpSpPr>
          <p:nvPr/>
        </p:nvGrpSpPr>
        <p:grpSpPr bwMode="auto">
          <a:xfrm>
            <a:off x="2514600" y="4872385"/>
            <a:ext cx="3201988" cy="1004887"/>
            <a:chOff x="1536" y="3312"/>
            <a:chExt cx="2017" cy="633"/>
          </a:xfrm>
        </p:grpSpPr>
        <p:sp>
          <p:nvSpPr>
            <p:cNvPr id="8201" name="Rectangle 11"/>
            <p:cNvSpPr>
              <a:spLocks noChangeArrowheads="1"/>
            </p:cNvSpPr>
            <p:nvPr/>
          </p:nvSpPr>
          <p:spPr bwMode="auto">
            <a:xfrm>
              <a:off x="1539" y="3668"/>
              <a:ext cx="1533" cy="27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488" tIns="44450" rIns="90488" bIns="44450" anchor="ct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gn="ctr"/>
              <a:r>
                <a:rPr kumimoji="0" lang="en-US" altLang="zh-TW" sz="2800" dirty="0"/>
                <a:t>(1 - </a:t>
              </a:r>
              <a:r>
                <a:rPr kumimoji="0" lang="en-US" altLang="zh-TW" sz="2800" dirty="0">
                  <a:solidFill>
                    <a:srgbClr val="FF0000"/>
                  </a:solidFill>
                </a:rPr>
                <a:t>f</a:t>
              </a:r>
              <a:r>
                <a:rPr kumimoji="0" lang="en-US" altLang="zh-TW" sz="2800" dirty="0"/>
                <a:t>)</a:t>
              </a:r>
            </a:p>
          </p:txBody>
        </p:sp>
        <p:sp>
          <p:nvSpPr>
            <p:cNvPr id="8202" name="Line 12"/>
            <p:cNvSpPr>
              <a:spLocks noChangeShapeType="1"/>
            </p:cNvSpPr>
            <p:nvPr/>
          </p:nvSpPr>
          <p:spPr bwMode="auto">
            <a:xfrm>
              <a:off x="3075" y="3665"/>
              <a:ext cx="0" cy="28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8203" name="Line 13"/>
            <p:cNvSpPr>
              <a:spLocks noChangeShapeType="1"/>
            </p:cNvSpPr>
            <p:nvPr/>
          </p:nvSpPr>
          <p:spPr bwMode="auto">
            <a:xfrm>
              <a:off x="1536" y="3595"/>
              <a:ext cx="2017"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8204" name="Rectangle 14"/>
            <p:cNvSpPr>
              <a:spLocks noChangeArrowheads="1"/>
            </p:cNvSpPr>
            <p:nvPr/>
          </p:nvSpPr>
          <p:spPr bwMode="auto">
            <a:xfrm>
              <a:off x="2496" y="3312"/>
              <a:ext cx="459"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r>
                <a:rPr kumimoji="0" lang="en-US" altLang="zh-TW"/>
                <a:t>T</a:t>
              </a:r>
              <a:r>
                <a:rPr kumimoji="0" lang="en-US" altLang="zh-TW" baseline="-25000"/>
                <a:t>new</a:t>
              </a:r>
            </a:p>
          </p:txBody>
        </p:sp>
        <p:sp>
          <p:nvSpPr>
            <p:cNvPr id="8205" name="Rectangle 15"/>
            <p:cNvSpPr>
              <a:spLocks noChangeArrowheads="1"/>
            </p:cNvSpPr>
            <p:nvPr/>
          </p:nvSpPr>
          <p:spPr bwMode="auto">
            <a:xfrm>
              <a:off x="3077" y="3668"/>
              <a:ext cx="473" cy="274"/>
            </a:xfrm>
            <a:prstGeom prst="rect">
              <a:avLst/>
            </a:prstGeom>
            <a:solidFill>
              <a:schemeClr val="accent2"/>
            </a:solidFill>
            <a:ln w="12700">
              <a:solidFill>
                <a:schemeClr val="tx1"/>
              </a:solidFill>
              <a:miter lim="800000"/>
              <a:headEnd/>
              <a:tailEnd/>
            </a:ln>
          </p:spPr>
          <p:txBody>
            <a:bodyPr wrap="none" anchor="ct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gn="ctr"/>
              <a:r>
                <a:rPr kumimoji="0" lang="en-US" altLang="zh-TW" sz="2800" dirty="0" smtClean="0">
                  <a:solidFill>
                    <a:srgbClr val="FF0000"/>
                  </a:solidFill>
                </a:rPr>
                <a:t>f/P</a:t>
              </a:r>
              <a:endParaRPr kumimoji="0" lang="en-US" altLang="zh-TW" sz="2800" dirty="0">
                <a:solidFill>
                  <a:srgbClr val="FF0000"/>
                </a:solidFill>
              </a:endParaRPr>
            </a:p>
          </p:txBody>
        </p:sp>
      </p:grpSp>
      <p:graphicFrame>
        <p:nvGraphicFramePr>
          <p:cNvPr id="8195" name="Object 3"/>
          <p:cNvGraphicFramePr>
            <a:graphicFrameLocks noChangeAspect="1"/>
          </p:cNvGraphicFramePr>
          <p:nvPr>
            <p:extLst/>
          </p:nvPr>
        </p:nvGraphicFramePr>
        <p:xfrm>
          <a:off x="5336382" y="1380329"/>
          <a:ext cx="1524000" cy="1208088"/>
        </p:xfrm>
        <a:graphic>
          <a:graphicData uri="http://schemas.openxmlformats.org/presentationml/2006/ole">
            <mc:AlternateContent xmlns:mc="http://schemas.openxmlformats.org/markup-compatibility/2006">
              <mc:Choice xmlns:v="urn:schemas-microsoft-com:vml" Requires="v">
                <p:oleObj spid="_x0000_s6168" name="Equation" r:id="rId4" imgW="736280" imgH="583947" progId="Equation.3">
                  <p:embed/>
                </p:oleObj>
              </mc:Choice>
              <mc:Fallback>
                <p:oleObj name="Equation" r:id="rId4" imgW="736280" imgH="583947"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6382" y="1380329"/>
                        <a:ext cx="1524000" cy="1208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投影片編號版面配置區 2"/>
          <p:cNvSpPr>
            <a:spLocks noGrp="1"/>
          </p:cNvSpPr>
          <p:nvPr>
            <p:ph type="sldNum" sz="quarter" idx="11"/>
          </p:nvPr>
        </p:nvSpPr>
        <p:spPr/>
        <p:txBody>
          <a:bodyPr/>
          <a:lstStyle/>
          <a:p>
            <a:fld id="{7AAE24B3-22E3-4AA7-8B55-0A68B3597D77}" type="slidenum">
              <a:rPr lang="zh-TW" altLang="en-US" smtClean="0"/>
              <a:pPr/>
              <a:t>37</a:t>
            </a:fld>
            <a:endParaRPr lang="zh-TW" altLang="zh-TW"/>
          </a:p>
        </p:txBody>
      </p:sp>
    </p:spTree>
    <p:extLst>
      <p:ext uri="{BB962C8B-B14F-4D97-AF65-F5344CB8AC3E}">
        <p14:creationId xmlns:p14="http://schemas.microsoft.com/office/powerpoint/2010/main" val="339371030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656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65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8" name="Rectangle 10"/>
          <p:cNvSpPr>
            <a:spLocks noGrp="1" noChangeArrowheads="1"/>
          </p:cNvSpPr>
          <p:nvPr>
            <p:ph type="title" idx="4294967295"/>
          </p:nvPr>
        </p:nvSpPr>
        <p:spPr/>
        <p:txBody>
          <a:bodyPr/>
          <a:lstStyle/>
          <a:p>
            <a:r>
              <a:rPr lang="en-US" altLang="zh-TW" smtClean="0"/>
              <a:t>Amdahl’s Law Analogy</a:t>
            </a:r>
          </a:p>
        </p:txBody>
      </p:sp>
      <p:sp>
        <p:nvSpPr>
          <p:cNvPr id="48139" name="Rectangle 11"/>
          <p:cNvSpPr>
            <a:spLocks noGrp="1" noChangeArrowheads="1"/>
          </p:cNvSpPr>
          <p:nvPr>
            <p:ph type="body" idx="4294967295"/>
          </p:nvPr>
        </p:nvSpPr>
        <p:spPr/>
        <p:txBody>
          <a:bodyPr/>
          <a:lstStyle/>
          <a:p>
            <a:r>
              <a:rPr lang="en-US" altLang="zh-TW" dirty="0" smtClean="0"/>
              <a:t>Driving from NTHU in Hsinchu to NCKU in Tainan</a:t>
            </a:r>
          </a:p>
          <a:p>
            <a:pPr lvl="1"/>
            <a:r>
              <a:rPr lang="en-US" altLang="zh-TW" dirty="0" smtClean="0"/>
              <a:t>Driving at 110 km/</a:t>
            </a:r>
            <a:r>
              <a:rPr lang="en-US" altLang="zh-TW" dirty="0" err="1" smtClean="0"/>
              <a:t>hr</a:t>
            </a:r>
            <a:r>
              <a:rPr lang="en-US" altLang="zh-TW" dirty="0" smtClean="0"/>
              <a:t> using Highway 3 to </a:t>
            </a:r>
            <a:r>
              <a:rPr lang="en-US" altLang="zh-TW" dirty="0" err="1" smtClean="0"/>
              <a:t>ChangHua</a:t>
            </a:r>
            <a:r>
              <a:rPr lang="en-US" altLang="zh-TW" dirty="0" smtClean="0"/>
              <a:t> and then Highway 1 to Tainan </a:t>
            </a:r>
            <a:r>
              <a:rPr lang="en-US" altLang="zh-TW" dirty="0" smtClean="0">
                <a:sym typeface="Wingdings" panose="05000000000000000000" pitchFamily="2" charset="2"/>
              </a:rPr>
              <a:t> 2 </a:t>
            </a:r>
            <a:r>
              <a:rPr lang="en-US" altLang="zh-TW" dirty="0" err="1" smtClean="0">
                <a:sym typeface="Wingdings" panose="05000000000000000000" pitchFamily="2" charset="2"/>
              </a:rPr>
              <a:t>hr</a:t>
            </a:r>
            <a:endParaRPr lang="en-US" altLang="zh-TW" dirty="0" smtClean="0"/>
          </a:p>
          <a:p>
            <a:pPr lvl="1"/>
            <a:r>
              <a:rPr lang="en-US" altLang="zh-TW" dirty="0" smtClean="0"/>
              <a:t>Driving at Hsinchu local (10 min.), Tainan local (20 min.)</a:t>
            </a:r>
          </a:p>
          <a:p>
            <a:r>
              <a:rPr lang="en-US" altLang="zh-TW" dirty="0" smtClean="0"/>
              <a:t>What is speedup using high-speed rail?</a:t>
            </a:r>
          </a:p>
          <a:p>
            <a:pPr lvl="1"/>
            <a:r>
              <a:rPr lang="en-US" altLang="zh-TW" dirty="0" smtClean="0"/>
              <a:t>High-speed rail at 230 km/</a:t>
            </a:r>
            <a:r>
              <a:rPr lang="en-US" altLang="zh-TW" dirty="0" err="1" smtClean="0"/>
              <a:t>hr</a:t>
            </a:r>
            <a:r>
              <a:rPr lang="en-US" altLang="zh-TW" dirty="0" smtClean="0"/>
              <a:t>: 1.1 </a:t>
            </a:r>
            <a:r>
              <a:rPr lang="en-US" altLang="zh-TW" dirty="0" err="1" smtClean="0"/>
              <a:t>hr</a:t>
            </a:r>
            <a:r>
              <a:rPr lang="en-US" altLang="zh-TW" dirty="0" smtClean="0"/>
              <a:t> (Speedup = 2/1.1 = 1.82)</a:t>
            </a:r>
          </a:p>
          <a:p>
            <a:pPr lvl="1"/>
            <a:r>
              <a:rPr lang="en-US" altLang="zh-TW" dirty="0" smtClean="0"/>
              <a:t>Including local driving:</a:t>
            </a:r>
          </a:p>
          <a:p>
            <a:pPr marL="457200" lvl="1" indent="0">
              <a:buNone/>
            </a:pPr>
            <a:r>
              <a:rPr lang="en-US" altLang="zh-TW" dirty="0" smtClean="0"/>
              <a:t>	Total Speedup = 2.5 </a:t>
            </a:r>
            <a:r>
              <a:rPr lang="en-US" altLang="zh-TW" dirty="0" err="1" smtClean="0"/>
              <a:t>hr</a:t>
            </a:r>
            <a:r>
              <a:rPr lang="en-US" altLang="zh-TW" dirty="0" smtClean="0"/>
              <a:t> / 1.6 </a:t>
            </a:r>
            <a:r>
              <a:rPr lang="en-US" altLang="zh-TW" dirty="0" err="1" smtClean="0"/>
              <a:t>hr</a:t>
            </a:r>
            <a:r>
              <a:rPr lang="en-US" altLang="zh-TW" dirty="0" smtClean="0"/>
              <a:t> = 1.56 </a:t>
            </a:r>
          </a:p>
          <a:p>
            <a:r>
              <a:rPr lang="en-US" altLang="zh-TW" dirty="0" smtClean="0"/>
              <a:t>The efforts to resolve a bottleneck will lead to new bottlenecks in other parts</a:t>
            </a:r>
          </a:p>
          <a:p>
            <a:r>
              <a:rPr lang="en-US" altLang="zh-TW" dirty="0" smtClean="0"/>
              <a:t>Key is to speed up the frequently executed blocks</a:t>
            </a:r>
          </a:p>
        </p:txBody>
      </p:sp>
      <p:sp>
        <p:nvSpPr>
          <p:cNvPr id="48131" name="Slide Number Placeholder 3"/>
          <p:cNvSpPr txBox="1">
            <a:spLocks noGrp="1"/>
          </p:cNvSpPr>
          <p:nvPr/>
        </p:nvSpPr>
        <p:spPr bwMode="auto">
          <a:xfrm>
            <a:off x="3124200" y="622935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gn="ctr">
              <a:spcBef>
                <a:spcPct val="50000"/>
              </a:spcBef>
            </a:pPr>
            <a:fld id="{1C43E3D6-B917-47B9-B3BC-B96810D55E84}" type="slidenum">
              <a:rPr kumimoji="0" lang="en-US" altLang="zh-TW" sz="1400">
                <a:solidFill>
                  <a:schemeClr val="bg2"/>
                </a:solidFill>
                <a:latin typeface="Arial" panose="020B0604020202020204" pitchFamily="34" charset="0"/>
                <a:ea typeface="新細明體" panose="02020500000000000000" pitchFamily="18" charset="-120"/>
              </a:rPr>
              <a:pPr algn="ctr">
                <a:spcBef>
                  <a:spcPct val="50000"/>
                </a:spcBef>
              </a:pPr>
              <a:t>38</a:t>
            </a:fld>
            <a:endParaRPr kumimoji="0" lang="en-US" altLang="zh-TW" sz="1400">
              <a:solidFill>
                <a:schemeClr val="bg2"/>
              </a:solidFill>
              <a:latin typeface="Arial" panose="020B0604020202020204" pitchFamily="34" charset="0"/>
              <a:ea typeface="新細明體" panose="02020500000000000000" pitchFamily="18" charset="-120"/>
            </a:endParaRP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38</a:t>
            </a:fld>
            <a:endParaRPr lang="zh-TW" altLang="zh-TW"/>
          </a:p>
        </p:txBody>
      </p:sp>
    </p:spTree>
    <p:extLst>
      <p:ext uri="{BB962C8B-B14F-4D97-AF65-F5344CB8AC3E}">
        <p14:creationId xmlns:p14="http://schemas.microsoft.com/office/powerpoint/2010/main" val="794594588"/>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813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4813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481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813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4813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4813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48139">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48139">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4813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Things to Clarify</a:t>
            </a:r>
            <a:endParaRPr lang="zh-TW" altLang="en-US" dirty="0"/>
          </a:p>
        </p:txBody>
      </p:sp>
      <p:sp>
        <p:nvSpPr>
          <p:cNvPr id="4" name="內容版面配置區 3"/>
          <p:cNvSpPr>
            <a:spLocks noGrp="1"/>
          </p:cNvSpPr>
          <p:nvPr>
            <p:ph idx="1"/>
          </p:nvPr>
        </p:nvSpPr>
        <p:spPr/>
        <p:txBody>
          <a:bodyPr/>
          <a:lstStyle/>
          <a:p>
            <a:r>
              <a:rPr lang="en-US" altLang="zh-TW" dirty="0" smtClean="0"/>
              <a:t>What do you mean by “performance”?</a:t>
            </a:r>
          </a:p>
          <a:p>
            <a:pPr lvl="1"/>
            <a:r>
              <a:rPr lang="en-US" altLang="zh-TW" dirty="0" smtClean="0"/>
              <a:t>How to quantify the performance?</a:t>
            </a:r>
          </a:p>
          <a:p>
            <a:pPr lvl="1"/>
            <a:r>
              <a:rPr lang="en-US" altLang="zh-TW" dirty="0" smtClean="0"/>
              <a:t>What </a:t>
            </a:r>
            <a:r>
              <a:rPr lang="en-US" altLang="zh-TW" dirty="0" smtClean="0">
                <a:solidFill>
                  <a:srgbClr val="FF0000"/>
                </a:solidFill>
              </a:rPr>
              <a:t>performance</a:t>
            </a:r>
            <a:r>
              <a:rPr lang="en-US" altLang="zh-TW" dirty="0" smtClean="0"/>
              <a:t> </a:t>
            </a:r>
            <a:r>
              <a:rPr lang="en-US" altLang="zh-TW" dirty="0" smtClean="0">
                <a:solidFill>
                  <a:srgbClr val="FF0000"/>
                </a:solidFill>
              </a:rPr>
              <a:t>metrics</a:t>
            </a:r>
            <a:r>
              <a:rPr lang="en-US" altLang="zh-TW" dirty="0" smtClean="0"/>
              <a:t> to use?</a:t>
            </a:r>
          </a:p>
          <a:p>
            <a:pPr marL="457200" lvl="1" indent="0" algn="ctr">
              <a:buNone/>
            </a:pPr>
            <a:r>
              <a:rPr lang="en-US" altLang="zh-TW" b="1" dirty="0" smtClean="0">
                <a:solidFill>
                  <a:srgbClr val="FF0000"/>
                </a:solidFill>
              </a:rPr>
              <a:t>Best performance </a:t>
            </a:r>
            <a:r>
              <a:rPr lang="en-US" altLang="zh-TW" b="1" dirty="0" smtClean="0">
                <a:solidFill>
                  <a:srgbClr val="FF0000"/>
                </a:solidFill>
                <a:sym typeface="Symbol" panose="05050102010706020507" pitchFamily="18" charset="2"/>
              </a:rPr>
              <a:t></a:t>
            </a:r>
            <a:r>
              <a:rPr lang="en-US" altLang="zh-TW" b="1" dirty="0" smtClean="0">
                <a:solidFill>
                  <a:srgbClr val="FF0000"/>
                </a:solidFill>
              </a:rPr>
              <a:t> Best!</a:t>
            </a:r>
          </a:p>
          <a:p>
            <a:r>
              <a:rPr lang="en-US" altLang="zh-TW" dirty="0" smtClean="0"/>
              <a:t>How to measure the “performance”?</a:t>
            </a:r>
          </a:p>
          <a:p>
            <a:pPr lvl="1"/>
            <a:r>
              <a:rPr lang="en-US" altLang="zh-TW" dirty="0" smtClean="0"/>
              <a:t>What configurations of the devices are used?</a:t>
            </a:r>
          </a:p>
          <a:p>
            <a:pPr lvl="1"/>
            <a:r>
              <a:rPr lang="en-US" altLang="zh-TW" dirty="0" smtClean="0"/>
              <a:t>What workloads are used?</a:t>
            </a:r>
          </a:p>
          <a:p>
            <a:pPr lvl="1"/>
            <a:r>
              <a:rPr lang="en-US" altLang="zh-TW" dirty="0" smtClean="0"/>
              <a:t>How to get the performance data?</a:t>
            </a:r>
          </a:p>
          <a:p>
            <a:r>
              <a:rPr lang="en-US" altLang="zh-TW" dirty="0" smtClean="0"/>
              <a:t>How to summarize and compare the performance?</a:t>
            </a:r>
          </a:p>
          <a:p>
            <a:pPr lvl="1"/>
            <a:r>
              <a:rPr lang="en-US" altLang="zh-TW" dirty="0" smtClean="0"/>
              <a:t>A total ordering needed</a:t>
            </a:r>
          </a:p>
          <a:p>
            <a:r>
              <a:rPr lang="en-US" altLang="zh-TW" dirty="0" smtClean="0"/>
              <a:t>How to report the results?</a:t>
            </a:r>
          </a:p>
          <a:p>
            <a:endParaRPr lang="zh-TW" altLang="en-US" dirty="0"/>
          </a:p>
        </p:txBody>
      </p:sp>
      <p:sp>
        <p:nvSpPr>
          <p:cNvPr id="6" name="投影片編號版面配置區 5"/>
          <p:cNvSpPr>
            <a:spLocks noGrp="1"/>
          </p:cNvSpPr>
          <p:nvPr>
            <p:ph type="sldNum" sz="quarter" idx="11"/>
          </p:nvPr>
        </p:nvSpPr>
        <p:spPr/>
        <p:txBody>
          <a:bodyPr/>
          <a:lstStyle/>
          <a:p>
            <a:fld id="{7AAE24B3-22E3-4AA7-8B55-0A68B3597D77}" type="slidenum">
              <a:rPr lang="zh-TW" altLang="en-US" smtClean="0"/>
              <a:pPr/>
              <a:t>3</a:t>
            </a:fld>
            <a:endParaRPr lang="zh-TW" altLang="zh-TW"/>
          </a:p>
        </p:txBody>
      </p:sp>
    </p:spTree>
    <p:extLst>
      <p:ext uri="{BB962C8B-B14F-4D97-AF65-F5344CB8AC3E}">
        <p14:creationId xmlns:p14="http://schemas.microsoft.com/office/powerpoint/2010/main" val="2921885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057"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6992" t="13118" r="6071" b="2933"/>
          <a:stretch/>
        </p:blipFill>
        <p:spPr bwMode="auto">
          <a:xfrm>
            <a:off x="395536" y="1124744"/>
            <a:ext cx="7200800" cy="5009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3059" name="Line 4"/>
          <p:cNvSpPr>
            <a:spLocks noChangeShapeType="1"/>
          </p:cNvSpPr>
          <p:nvPr/>
        </p:nvSpPr>
        <p:spPr bwMode="auto">
          <a:xfrm>
            <a:off x="6012160" y="1989931"/>
            <a:ext cx="0" cy="3743325"/>
          </a:xfrm>
          <a:prstGeom prst="line">
            <a:avLst/>
          </a:prstGeom>
          <a:noFill/>
          <a:ln w="28575">
            <a:pattFill prst="narHorz">
              <a:fgClr>
                <a:schemeClr val="tx1"/>
              </a:fgClr>
              <a:bgClr>
                <a:schemeClr val="bg1"/>
              </a:bgClr>
            </a:patt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173060" name="Text Box 5"/>
          <p:cNvSpPr txBox="1">
            <a:spLocks noChangeArrowheads="1"/>
          </p:cNvSpPr>
          <p:nvPr/>
        </p:nvSpPr>
        <p:spPr bwMode="auto">
          <a:xfrm>
            <a:off x="6806907" y="3428875"/>
            <a:ext cx="178927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r>
              <a:rPr kumimoji="0" lang="en-US" altLang="zh-TW" dirty="0">
                <a:solidFill>
                  <a:srgbClr val="000000"/>
                </a:solidFill>
                <a:latin typeface="+mn-lt"/>
                <a:ea typeface="新細明體" panose="02020500000000000000" pitchFamily="18" charset="-120"/>
              </a:rPr>
              <a:t>f = 0.9, s</a:t>
            </a:r>
            <a:r>
              <a:rPr kumimoji="0" lang="en-US" altLang="zh-TW" dirty="0">
                <a:solidFill>
                  <a:srgbClr val="000000"/>
                </a:solidFill>
                <a:latin typeface="+mn-lt"/>
                <a:ea typeface="新細明體" panose="02020500000000000000" pitchFamily="18" charset="-120"/>
                <a:sym typeface="Wingdings" panose="05000000000000000000" pitchFamily="2" charset="2"/>
              </a:rPr>
              <a:t>∞</a:t>
            </a:r>
            <a:endParaRPr kumimoji="0" lang="en-US" altLang="zh-TW" dirty="0">
              <a:solidFill>
                <a:srgbClr val="000000"/>
              </a:solidFill>
              <a:latin typeface="+mn-lt"/>
              <a:ea typeface="新細明體" panose="02020500000000000000" pitchFamily="18" charset="-120"/>
            </a:endParaRPr>
          </a:p>
          <a:p>
            <a:r>
              <a:rPr kumimoji="0" lang="en-US" altLang="zh-TW" dirty="0">
                <a:solidFill>
                  <a:srgbClr val="000000"/>
                </a:solidFill>
                <a:latin typeface="+mn-lt"/>
                <a:ea typeface="新細明體" panose="02020500000000000000" pitchFamily="18" charset="-120"/>
              </a:rPr>
              <a:t>Speedup=10</a:t>
            </a:r>
          </a:p>
        </p:txBody>
      </p:sp>
      <p:sp>
        <p:nvSpPr>
          <p:cNvPr id="173066" name="Rectangle 10"/>
          <p:cNvSpPr>
            <a:spLocks noGrp="1" noChangeArrowheads="1"/>
          </p:cNvSpPr>
          <p:nvPr>
            <p:ph type="title" idx="4294967295"/>
          </p:nvPr>
        </p:nvSpPr>
        <p:spPr/>
        <p:txBody>
          <a:bodyPr/>
          <a:lstStyle/>
          <a:p>
            <a:r>
              <a:rPr lang="en-US" altLang="zh-TW" dirty="0" smtClean="0"/>
              <a:t>Maximum Speedup</a:t>
            </a:r>
            <a:endParaRPr lang="zh-TW" altLang="en-US" dirty="0" smtClean="0"/>
          </a:p>
        </p:txBody>
      </p:sp>
      <p:sp>
        <p:nvSpPr>
          <p:cNvPr id="2" name="文字方塊 1"/>
          <p:cNvSpPr txBox="1"/>
          <p:nvPr/>
        </p:nvSpPr>
        <p:spPr>
          <a:xfrm>
            <a:off x="6660231" y="5190291"/>
            <a:ext cx="2448273" cy="830997"/>
          </a:xfrm>
          <a:prstGeom prst="rect">
            <a:avLst/>
          </a:prstGeom>
          <a:noFill/>
        </p:spPr>
        <p:txBody>
          <a:bodyPr wrap="square" rtlCol="0">
            <a:spAutoFit/>
          </a:bodyPr>
          <a:lstStyle/>
          <a:p>
            <a:r>
              <a:rPr lang="en-US" altLang="zh-TW" sz="1600" dirty="0" smtClean="0">
                <a:latin typeface="+mn-lt"/>
              </a:rPr>
              <a:t>G.M. Amdahl, “Computer Architecture and Amdahl’s Law,” </a:t>
            </a:r>
            <a:r>
              <a:rPr lang="en-US" altLang="zh-TW" sz="1600" i="1" dirty="0" smtClean="0">
                <a:latin typeface="+mn-lt"/>
              </a:rPr>
              <a:t>Computer</a:t>
            </a:r>
            <a:r>
              <a:rPr lang="en-US" altLang="zh-TW" sz="1600" dirty="0" smtClean="0">
                <a:latin typeface="+mn-lt"/>
              </a:rPr>
              <a:t>, Dec. 2013.</a:t>
            </a:r>
            <a:endParaRPr lang="zh-TW" altLang="en-US" sz="1600" dirty="0">
              <a:latin typeface="+mn-lt"/>
            </a:endParaRPr>
          </a:p>
        </p:txBody>
      </p:sp>
      <p:sp>
        <p:nvSpPr>
          <p:cNvPr id="4" name="投影片編號版面配置區 3"/>
          <p:cNvSpPr>
            <a:spLocks noGrp="1"/>
          </p:cNvSpPr>
          <p:nvPr>
            <p:ph type="sldNum" sz="quarter" idx="11"/>
          </p:nvPr>
        </p:nvSpPr>
        <p:spPr/>
        <p:txBody>
          <a:bodyPr/>
          <a:lstStyle/>
          <a:p>
            <a:fld id="{7AAE24B3-22E3-4AA7-8B55-0A68B3597D77}" type="slidenum">
              <a:rPr lang="zh-TW" altLang="en-US" smtClean="0"/>
              <a:pPr/>
              <a:t>39</a:t>
            </a:fld>
            <a:endParaRPr lang="zh-TW" altLang="zh-TW"/>
          </a:p>
        </p:txBody>
      </p:sp>
    </p:spTree>
    <p:extLst>
      <p:ext uri="{BB962C8B-B14F-4D97-AF65-F5344CB8AC3E}">
        <p14:creationId xmlns:p14="http://schemas.microsoft.com/office/powerpoint/2010/main" val="34665472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Rectangle 2"/>
          <p:cNvSpPr>
            <a:spLocks noGrp="1" noChangeArrowheads="1"/>
          </p:cNvSpPr>
          <p:nvPr>
            <p:ph type="title"/>
          </p:nvPr>
        </p:nvSpPr>
        <p:spPr/>
        <p:txBody>
          <a:bodyPr/>
          <a:lstStyle/>
          <a:p>
            <a:r>
              <a:rPr lang="en-US" altLang="zh-TW" smtClean="0"/>
              <a:t>Recap</a:t>
            </a:r>
          </a:p>
        </p:txBody>
      </p:sp>
      <p:sp>
        <p:nvSpPr>
          <p:cNvPr id="906243" name="Rectangle 3"/>
          <p:cNvSpPr>
            <a:spLocks noGrp="1" noChangeArrowheads="1"/>
          </p:cNvSpPr>
          <p:nvPr>
            <p:ph type="body" idx="1"/>
          </p:nvPr>
        </p:nvSpPr>
        <p:spPr/>
        <p:txBody>
          <a:bodyPr/>
          <a:lstStyle/>
          <a:p>
            <a:r>
              <a:rPr lang="en-US" altLang="zh-TW" dirty="0" smtClean="0"/>
              <a:t>Performance evaluation</a:t>
            </a:r>
          </a:p>
          <a:p>
            <a:pPr lvl="1"/>
            <a:r>
              <a:rPr lang="en-US" altLang="zh-TW" dirty="0" smtClean="0"/>
              <a:t>Performance metrics</a:t>
            </a:r>
          </a:p>
          <a:p>
            <a:pPr lvl="1"/>
            <a:r>
              <a:rPr lang="en-US" altLang="zh-TW" dirty="0" smtClean="0"/>
              <a:t>Performance benchmarking</a:t>
            </a:r>
          </a:p>
          <a:p>
            <a:pPr lvl="1"/>
            <a:r>
              <a:rPr lang="en-US" altLang="zh-TW" dirty="0" smtClean="0"/>
              <a:t>Performance summary</a:t>
            </a:r>
          </a:p>
          <a:p>
            <a:pPr lvl="1"/>
            <a:endParaRPr lang="en-US" altLang="zh-TW" dirty="0" smtClean="0"/>
          </a:p>
          <a:p>
            <a:r>
              <a:rPr lang="en-US" altLang="zh-TW" dirty="0" smtClean="0"/>
              <a:t>Computer design principles</a:t>
            </a:r>
          </a:p>
          <a:p>
            <a:pPr lvl="1"/>
            <a:r>
              <a:rPr lang="en-US" altLang="zh-TW" dirty="0" smtClean="0"/>
              <a:t>Take advantage of parallelism</a:t>
            </a:r>
          </a:p>
          <a:p>
            <a:pPr lvl="1"/>
            <a:r>
              <a:rPr lang="en-US" altLang="zh-TW" dirty="0" smtClean="0"/>
              <a:t>Principle of locality</a:t>
            </a:r>
          </a:p>
          <a:p>
            <a:pPr lvl="1"/>
            <a:r>
              <a:rPr lang="en-US" altLang="zh-TW" dirty="0" smtClean="0"/>
              <a:t>Focus on the common case</a:t>
            </a:r>
          </a:p>
          <a:p>
            <a:endParaRPr lang="en-US" altLang="zh-TW" dirty="0" smtClean="0"/>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40</a:t>
            </a:fld>
            <a:endParaRPr lang="zh-TW" altLang="zh-TW"/>
          </a:p>
        </p:txBody>
      </p:sp>
    </p:spTree>
    <p:extLst>
      <p:ext uri="{BB962C8B-B14F-4D97-AF65-F5344CB8AC3E}">
        <p14:creationId xmlns:p14="http://schemas.microsoft.com/office/powerpoint/2010/main" val="35780461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90624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0624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0624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0624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0624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0624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0624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062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Which </a:t>
            </a:r>
            <a:r>
              <a:rPr lang="en-US" altLang="zh-TW" dirty="0" smtClean="0">
                <a:solidFill>
                  <a:srgbClr val="FF0000"/>
                </a:solidFill>
              </a:rPr>
              <a:t>Design</a:t>
            </a:r>
            <a:r>
              <a:rPr lang="en-US" altLang="zh-TW" dirty="0" smtClean="0"/>
              <a:t> is Better?</a:t>
            </a:r>
            <a:endParaRPr lang="zh-TW" altLang="en-US" dirty="0"/>
          </a:p>
        </p:txBody>
      </p:sp>
      <p:grpSp>
        <p:nvGrpSpPr>
          <p:cNvPr id="13" name="群組 12"/>
          <p:cNvGrpSpPr/>
          <p:nvPr/>
        </p:nvGrpSpPr>
        <p:grpSpPr>
          <a:xfrm>
            <a:off x="323528" y="1412776"/>
            <a:ext cx="4176464" cy="4176464"/>
            <a:chOff x="323528" y="1412776"/>
            <a:chExt cx="4176464" cy="4176464"/>
          </a:xfrm>
        </p:grpSpPr>
        <p:sp>
          <p:nvSpPr>
            <p:cNvPr id="3" name="橢圓 2"/>
            <p:cNvSpPr/>
            <p:nvPr/>
          </p:nvSpPr>
          <p:spPr bwMode="auto">
            <a:xfrm>
              <a:off x="539552" y="1412776"/>
              <a:ext cx="792088" cy="72008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P0</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sp>
          <p:nvSpPr>
            <p:cNvPr id="5" name="橢圓 4"/>
            <p:cNvSpPr/>
            <p:nvPr/>
          </p:nvSpPr>
          <p:spPr bwMode="auto">
            <a:xfrm>
              <a:off x="1475656" y="1412776"/>
              <a:ext cx="792088" cy="72008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P1</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sp>
          <p:nvSpPr>
            <p:cNvPr id="6" name="橢圓 5"/>
            <p:cNvSpPr/>
            <p:nvPr/>
          </p:nvSpPr>
          <p:spPr bwMode="auto">
            <a:xfrm>
              <a:off x="2411760" y="1412776"/>
              <a:ext cx="792088" cy="72008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P2</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sp>
          <p:nvSpPr>
            <p:cNvPr id="7" name="橢圓 6"/>
            <p:cNvSpPr/>
            <p:nvPr/>
          </p:nvSpPr>
          <p:spPr bwMode="auto">
            <a:xfrm>
              <a:off x="3347864" y="1412776"/>
              <a:ext cx="792088" cy="72008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P3</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sp>
          <p:nvSpPr>
            <p:cNvPr id="8" name="矩形 7"/>
            <p:cNvSpPr/>
            <p:nvPr/>
          </p:nvSpPr>
          <p:spPr bwMode="auto">
            <a:xfrm>
              <a:off x="647564" y="2420888"/>
              <a:ext cx="576064" cy="432718"/>
            </a:xfrm>
            <a:prstGeom prst="rect">
              <a:avLst/>
            </a:prstGeom>
            <a:solidFill>
              <a:srgbClr val="FFC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effectLst/>
                  <a:latin typeface="Tahoma" panose="020B0604030504040204" pitchFamily="34" charset="0"/>
                  <a:ea typeface="標楷體" panose="03000509000000000000" pitchFamily="65" charset="-120"/>
                </a:rPr>
                <a:t>L1$</a:t>
              </a:r>
              <a:endParaRPr kumimoji="0" lang="zh-TW" altLang="en-US" sz="2000" b="0" i="0" u="none" strike="noStrike" cap="none" normalizeH="0" baseline="0" dirty="0" smtClean="0">
                <a:ln>
                  <a:noFill/>
                </a:ln>
                <a:effectLst/>
                <a:latin typeface="Tahoma" panose="020B0604030504040204" pitchFamily="34" charset="0"/>
                <a:ea typeface="標楷體" panose="03000509000000000000" pitchFamily="65" charset="-120"/>
              </a:endParaRPr>
            </a:p>
          </p:txBody>
        </p:sp>
        <p:sp>
          <p:nvSpPr>
            <p:cNvPr id="9" name="矩形 8"/>
            <p:cNvSpPr/>
            <p:nvPr/>
          </p:nvSpPr>
          <p:spPr bwMode="auto">
            <a:xfrm>
              <a:off x="1583668" y="2420888"/>
              <a:ext cx="576064" cy="432718"/>
            </a:xfrm>
            <a:prstGeom prst="rect">
              <a:avLst/>
            </a:prstGeom>
            <a:solidFill>
              <a:srgbClr val="FFC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effectLst/>
                  <a:latin typeface="Tahoma" panose="020B0604030504040204" pitchFamily="34" charset="0"/>
                  <a:ea typeface="標楷體" panose="03000509000000000000" pitchFamily="65" charset="-120"/>
                </a:rPr>
                <a:t>L1$</a:t>
              </a:r>
              <a:endParaRPr kumimoji="0" lang="zh-TW" altLang="en-US" sz="2000" b="0" i="0" u="none" strike="noStrike" cap="none" normalizeH="0" baseline="0" dirty="0" smtClean="0">
                <a:ln>
                  <a:noFill/>
                </a:ln>
                <a:effectLst/>
                <a:latin typeface="Tahoma" panose="020B0604030504040204" pitchFamily="34" charset="0"/>
                <a:ea typeface="標楷體" panose="03000509000000000000" pitchFamily="65" charset="-120"/>
              </a:endParaRPr>
            </a:p>
          </p:txBody>
        </p:sp>
        <p:sp>
          <p:nvSpPr>
            <p:cNvPr id="10" name="矩形 9"/>
            <p:cNvSpPr/>
            <p:nvPr/>
          </p:nvSpPr>
          <p:spPr bwMode="auto">
            <a:xfrm>
              <a:off x="2519772" y="2420888"/>
              <a:ext cx="576064" cy="432718"/>
            </a:xfrm>
            <a:prstGeom prst="rect">
              <a:avLst/>
            </a:prstGeom>
            <a:solidFill>
              <a:srgbClr val="FFC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effectLst/>
                  <a:latin typeface="Tahoma" panose="020B0604030504040204" pitchFamily="34" charset="0"/>
                  <a:ea typeface="標楷體" panose="03000509000000000000" pitchFamily="65" charset="-120"/>
                </a:rPr>
                <a:t>L1$</a:t>
              </a:r>
              <a:endParaRPr kumimoji="0" lang="zh-TW" altLang="en-US" sz="2000" b="0" i="0" u="none" strike="noStrike" cap="none" normalizeH="0" baseline="0" dirty="0" smtClean="0">
                <a:ln>
                  <a:noFill/>
                </a:ln>
                <a:effectLst/>
                <a:latin typeface="Tahoma" panose="020B0604030504040204" pitchFamily="34" charset="0"/>
                <a:ea typeface="標楷體" panose="03000509000000000000" pitchFamily="65" charset="-120"/>
              </a:endParaRPr>
            </a:p>
          </p:txBody>
        </p:sp>
        <p:sp>
          <p:nvSpPr>
            <p:cNvPr id="11" name="矩形 10"/>
            <p:cNvSpPr/>
            <p:nvPr/>
          </p:nvSpPr>
          <p:spPr bwMode="auto">
            <a:xfrm>
              <a:off x="3455876" y="2420888"/>
              <a:ext cx="576064" cy="432718"/>
            </a:xfrm>
            <a:prstGeom prst="rect">
              <a:avLst/>
            </a:prstGeom>
            <a:solidFill>
              <a:srgbClr val="FFC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effectLst/>
                  <a:latin typeface="Tahoma" panose="020B0604030504040204" pitchFamily="34" charset="0"/>
                  <a:ea typeface="標楷體" panose="03000509000000000000" pitchFamily="65" charset="-120"/>
                </a:rPr>
                <a:t>L1$</a:t>
              </a:r>
              <a:endParaRPr kumimoji="0" lang="zh-TW" altLang="en-US" sz="2000" b="0" i="0" u="none" strike="noStrike" cap="none" normalizeH="0" baseline="0" dirty="0" smtClean="0">
                <a:ln>
                  <a:noFill/>
                </a:ln>
                <a:effectLst/>
                <a:latin typeface="Tahoma" panose="020B0604030504040204" pitchFamily="34" charset="0"/>
                <a:ea typeface="標楷體" panose="03000509000000000000" pitchFamily="65" charset="-120"/>
              </a:endParaRPr>
            </a:p>
          </p:txBody>
        </p:sp>
        <p:sp>
          <p:nvSpPr>
            <p:cNvPr id="12" name="矩形 11"/>
            <p:cNvSpPr/>
            <p:nvPr/>
          </p:nvSpPr>
          <p:spPr bwMode="auto">
            <a:xfrm>
              <a:off x="323528" y="3140968"/>
              <a:ext cx="4176464" cy="36004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Bus</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cxnSp>
          <p:nvCxnSpPr>
            <p:cNvPr id="14" name="直線接點 13"/>
            <p:cNvCxnSpPr/>
            <p:nvPr/>
          </p:nvCxnSpPr>
          <p:spPr bwMode="auto">
            <a:xfrm>
              <a:off x="935596" y="21328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7" name="直線接點 16"/>
            <p:cNvCxnSpPr/>
            <p:nvPr/>
          </p:nvCxnSpPr>
          <p:spPr bwMode="auto">
            <a:xfrm>
              <a:off x="935596" y="285293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8" name="直線接點 17"/>
            <p:cNvCxnSpPr/>
            <p:nvPr/>
          </p:nvCxnSpPr>
          <p:spPr bwMode="auto">
            <a:xfrm>
              <a:off x="1871700" y="21328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9" name="直線接點 18"/>
            <p:cNvCxnSpPr/>
            <p:nvPr/>
          </p:nvCxnSpPr>
          <p:spPr bwMode="auto">
            <a:xfrm>
              <a:off x="1871700" y="285293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0" name="直線接點 19"/>
            <p:cNvCxnSpPr/>
            <p:nvPr/>
          </p:nvCxnSpPr>
          <p:spPr bwMode="auto">
            <a:xfrm>
              <a:off x="2807804" y="21328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1" name="直線接點 20"/>
            <p:cNvCxnSpPr/>
            <p:nvPr/>
          </p:nvCxnSpPr>
          <p:spPr bwMode="auto">
            <a:xfrm>
              <a:off x="2807804" y="285293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2" name="直線接點 21"/>
            <p:cNvCxnSpPr/>
            <p:nvPr/>
          </p:nvCxnSpPr>
          <p:spPr bwMode="auto">
            <a:xfrm>
              <a:off x="3743908" y="21328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3" name="直線接點 22"/>
            <p:cNvCxnSpPr/>
            <p:nvPr/>
          </p:nvCxnSpPr>
          <p:spPr bwMode="auto">
            <a:xfrm>
              <a:off x="3743908" y="285293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4" name="矩形 23"/>
            <p:cNvSpPr/>
            <p:nvPr/>
          </p:nvSpPr>
          <p:spPr bwMode="auto">
            <a:xfrm>
              <a:off x="1007604" y="4581128"/>
              <a:ext cx="2808312" cy="1008112"/>
            </a:xfrm>
            <a:prstGeom prst="rect">
              <a:avLst/>
            </a:prstGeom>
            <a:solidFill>
              <a:srgbClr val="99CC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dirty="0">
                  <a:ea typeface="標楷體" panose="03000509000000000000" pitchFamily="65" charset="-120"/>
                </a:rPr>
                <a:t>M</a:t>
              </a: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emory</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cxnSp>
          <p:nvCxnSpPr>
            <p:cNvPr id="26" name="直線接點 25"/>
            <p:cNvCxnSpPr/>
            <p:nvPr/>
          </p:nvCxnSpPr>
          <p:spPr bwMode="auto">
            <a:xfrm>
              <a:off x="2411760" y="350100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8" name="矩形 27"/>
            <p:cNvSpPr/>
            <p:nvPr/>
          </p:nvSpPr>
          <p:spPr bwMode="auto">
            <a:xfrm>
              <a:off x="1349642" y="3789040"/>
              <a:ext cx="2124236" cy="504056"/>
            </a:xfrm>
            <a:prstGeom prst="rect">
              <a:avLst/>
            </a:prstGeom>
            <a:solidFill>
              <a:srgbClr val="99FF99"/>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dirty="0" smtClean="0">
                  <a:ea typeface="標楷體" panose="03000509000000000000" pitchFamily="65" charset="-120"/>
                </a:rPr>
                <a:t>L2$</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cxnSp>
          <p:nvCxnSpPr>
            <p:cNvPr id="29" name="直線接點 28"/>
            <p:cNvCxnSpPr/>
            <p:nvPr/>
          </p:nvCxnSpPr>
          <p:spPr bwMode="auto">
            <a:xfrm>
              <a:off x="2411760" y="429309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grpSp>
        <p:nvGrpSpPr>
          <p:cNvPr id="16" name="群組 15"/>
          <p:cNvGrpSpPr/>
          <p:nvPr/>
        </p:nvGrpSpPr>
        <p:grpSpPr>
          <a:xfrm>
            <a:off x="4716016" y="1772816"/>
            <a:ext cx="4176464" cy="3528392"/>
            <a:chOff x="4716016" y="1412776"/>
            <a:chExt cx="4176464" cy="3528392"/>
          </a:xfrm>
        </p:grpSpPr>
        <p:sp>
          <p:nvSpPr>
            <p:cNvPr id="38" name="矩形 37"/>
            <p:cNvSpPr/>
            <p:nvPr/>
          </p:nvSpPr>
          <p:spPr bwMode="auto">
            <a:xfrm>
              <a:off x="4716016" y="3284984"/>
              <a:ext cx="4176464" cy="36004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Bus</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grpSp>
          <p:nvGrpSpPr>
            <p:cNvPr id="55" name="群組 54"/>
            <p:cNvGrpSpPr/>
            <p:nvPr/>
          </p:nvGrpSpPr>
          <p:grpSpPr>
            <a:xfrm>
              <a:off x="4983820" y="1412776"/>
              <a:ext cx="792088" cy="1872208"/>
              <a:chOff x="4983820" y="1412776"/>
              <a:chExt cx="792088" cy="1872208"/>
            </a:xfrm>
          </p:grpSpPr>
          <p:sp>
            <p:nvSpPr>
              <p:cNvPr id="30" name="橢圓 29"/>
              <p:cNvSpPr/>
              <p:nvPr/>
            </p:nvSpPr>
            <p:spPr bwMode="auto">
              <a:xfrm>
                <a:off x="4983820" y="1412776"/>
                <a:ext cx="792088" cy="72008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P0</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sp>
            <p:nvSpPr>
              <p:cNvPr id="34" name="矩形 33"/>
              <p:cNvSpPr/>
              <p:nvPr/>
            </p:nvSpPr>
            <p:spPr bwMode="auto">
              <a:xfrm>
                <a:off x="4986046" y="2428180"/>
                <a:ext cx="787636" cy="568772"/>
              </a:xfrm>
              <a:prstGeom prst="rect">
                <a:avLst/>
              </a:prstGeom>
              <a:solidFill>
                <a:srgbClr val="FFC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effectLst/>
                    <a:latin typeface="Tahoma" panose="020B0604030504040204" pitchFamily="34" charset="0"/>
                    <a:ea typeface="標楷體" panose="03000509000000000000" pitchFamily="65" charset="-120"/>
                  </a:rPr>
                  <a:t>L1$</a:t>
                </a:r>
                <a:endParaRPr kumimoji="0" lang="zh-TW" altLang="en-US" sz="2000" b="0" i="0" u="none" strike="noStrike" cap="none" normalizeH="0" baseline="0" dirty="0" smtClean="0">
                  <a:ln>
                    <a:noFill/>
                  </a:ln>
                  <a:effectLst/>
                  <a:latin typeface="Tahoma" panose="020B0604030504040204" pitchFamily="34" charset="0"/>
                  <a:ea typeface="標楷體" panose="03000509000000000000" pitchFamily="65" charset="-120"/>
                </a:endParaRPr>
              </a:p>
            </p:txBody>
          </p:sp>
          <p:cxnSp>
            <p:nvCxnSpPr>
              <p:cNvPr id="39" name="直線接點 38"/>
              <p:cNvCxnSpPr/>
              <p:nvPr/>
            </p:nvCxnSpPr>
            <p:spPr bwMode="auto">
              <a:xfrm>
                <a:off x="5379864" y="21328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0" name="直線接點 39"/>
              <p:cNvCxnSpPr/>
              <p:nvPr/>
            </p:nvCxnSpPr>
            <p:spPr bwMode="auto">
              <a:xfrm>
                <a:off x="5379864" y="29969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grpSp>
          <p:nvGrpSpPr>
            <p:cNvPr id="54" name="群組 53"/>
            <p:cNvGrpSpPr/>
            <p:nvPr/>
          </p:nvGrpSpPr>
          <p:grpSpPr>
            <a:xfrm>
              <a:off x="5910923" y="1412776"/>
              <a:ext cx="792088" cy="1872208"/>
              <a:chOff x="5901922" y="1412776"/>
              <a:chExt cx="792088" cy="1872208"/>
            </a:xfrm>
          </p:grpSpPr>
          <p:sp>
            <p:nvSpPr>
              <p:cNvPr id="31" name="橢圓 30"/>
              <p:cNvSpPr/>
              <p:nvPr/>
            </p:nvSpPr>
            <p:spPr bwMode="auto">
              <a:xfrm>
                <a:off x="5901922" y="1412776"/>
                <a:ext cx="792088" cy="72008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P1</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sp>
            <p:nvSpPr>
              <p:cNvPr id="35" name="矩形 34"/>
              <p:cNvSpPr/>
              <p:nvPr/>
            </p:nvSpPr>
            <p:spPr bwMode="auto">
              <a:xfrm>
                <a:off x="5904148" y="2428180"/>
                <a:ext cx="787636" cy="568772"/>
              </a:xfrm>
              <a:prstGeom prst="rect">
                <a:avLst/>
              </a:prstGeom>
              <a:solidFill>
                <a:srgbClr val="FFC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effectLst/>
                    <a:latin typeface="Tahoma" panose="020B0604030504040204" pitchFamily="34" charset="0"/>
                    <a:ea typeface="標楷體" panose="03000509000000000000" pitchFamily="65" charset="-120"/>
                  </a:rPr>
                  <a:t>L1$</a:t>
                </a:r>
                <a:endParaRPr kumimoji="0" lang="zh-TW" altLang="en-US" sz="2000" b="0" i="0" u="none" strike="noStrike" cap="none" normalizeH="0" baseline="0" dirty="0" smtClean="0">
                  <a:ln>
                    <a:noFill/>
                  </a:ln>
                  <a:effectLst/>
                  <a:latin typeface="Tahoma" panose="020B0604030504040204" pitchFamily="34" charset="0"/>
                  <a:ea typeface="標楷體" panose="03000509000000000000" pitchFamily="65" charset="-120"/>
                </a:endParaRPr>
              </a:p>
            </p:txBody>
          </p:sp>
          <p:cxnSp>
            <p:nvCxnSpPr>
              <p:cNvPr id="41" name="直線接點 40"/>
              <p:cNvCxnSpPr/>
              <p:nvPr/>
            </p:nvCxnSpPr>
            <p:spPr bwMode="auto">
              <a:xfrm>
                <a:off x="6297966" y="21328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2" name="直線接點 41"/>
              <p:cNvCxnSpPr/>
              <p:nvPr/>
            </p:nvCxnSpPr>
            <p:spPr bwMode="auto">
              <a:xfrm>
                <a:off x="6297966" y="29969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grpSp>
          <p:nvGrpSpPr>
            <p:cNvPr id="53" name="群組 52"/>
            <p:cNvGrpSpPr/>
            <p:nvPr/>
          </p:nvGrpSpPr>
          <p:grpSpPr>
            <a:xfrm>
              <a:off x="6838026" y="1412776"/>
              <a:ext cx="819091" cy="1872208"/>
              <a:chOff x="6820024" y="1412776"/>
              <a:chExt cx="819091" cy="1872208"/>
            </a:xfrm>
          </p:grpSpPr>
          <p:sp>
            <p:nvSpPr>
              <p:cNvPr id="32" name="橢圓 31"/>
              <p:cNvSpPr/>
              <p:nvPr/>
            </p:nvSpPr>
            <p:spPr bwMode="auto">
              <a:xfrm>
                <a:off x="6820024" y="1412776"/>
                <a:ext cx="819091" cy="72008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P2</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sp>
            <p:nvSpPr>
              <p:cNvPr id="36" name="矩形 35"/>
              <p:cNvSpPr/>
              <p:nvPr/>
            </p:nvSpPr>
            <p:spPr bwMode="auto">
              <a:xfrm>
                <a:off x="6822402" y="2428180"/>
                <a:ext cx="814487" cy="568772"/>
              </a:xfrm>
              <a:prstGeom prst="rect">
                <a:avLst/>
              </a:prstGeom>
              <a:solidFill>
                <a:srgbClr val="FFC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effectLst/>
                    <a:latin typeface="Tahoma" panose="020B0604030504040204" pitchFamily="34" charset="0"/>
                    <a:ea typeface="標楷體" panose="03000509000000000000" pitchFamily="65" charset="-120"/>
                  </a:rPr>
                  <a:t>L1$</a:t>
                </a:r>
                <a:endParaRPr kumimoji="0" lang="zh-TW" altLang="en-US" sz="2000" b="0" i="0" u="none" strike="noStrike" cap="none" normalizeH="0" baseline="0" dirty="0" smtClean="0">
                  <a:ln>
                    <a:noFill/>
                  </a:ln>
                  <a:effectLst/>
                  <a:latin typeface="Tahoma" panose="020B0604030504040204" pitchFamily="34" charset="0"/>
                  <a:ea typeface="標楷體" panose="03000509000000000000" pitchFamily="65" charset="-120"/>
                </a:endParaRPr>
              </a:p>
            </p:txBody>
          </p:sp>
          <p:cxnSp>
            <p:nvCxnSpPr>
              <p:cNvPr id="43" name="直線接點 42"/>
              <p:cNvCxnSpPr/>
              <p:nvPr/>
            </p:nvCxnSpPr>
            <p:spPr bwMode="auto">
              <a:xfrm>
                <a:off x="7243071" y="21328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4" name="直線接點 43"/>
              <p:cNvCxnSpPr/>
              <p:nvPr/>
            </p:nvCxnSpPr>
            <p:spPr bwMode="auto">
              <a:xfrm>
                <a:off x="7243071" y="29969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grpSp>
          <p:nvGrpSpPr>
            <p:cNvPr id="56" name="群組 55"/>
            <p:cNvGrpSpPr/>
            <p:nvPr/>
          </p:nvGrpSpPr>
          <p:grpSpPr>
            <a:xfrm>
              <a:off x="7792132" y="1412776"/>
              <a:ext cx="792088" cy="1872208"/>
              <a:chOff x="7792132" y="1412776"/>
              <a:chExt cx="792088" cy="1872208"/>
            </a:xfrm>
          </p:grpSpPr>
          <p:sp>
            <p:nvSpPr>
              <p:cNvPr id="33" name="橢圓 32"/>
              <p:cNvSpPr/>
              <p:nvPr/>
            </p:nvSpPr>
            <p:spPr bwMode="auto">
              <a:xfrm>
                <a:off x="7792132" y="1412776"/>
                <a:ext cx="792088" cy="72008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P3</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sp>
            <p:nvSpPr>
              <p:cNvPr id="37" name="矩形 36"/>
              <p:cNvSpPr/>
              <p:nvPr/>
            </p:nvSpPr>
            <p:spPr bwMode="auto">
              <a:xfrm>
                <a:off x="7794358" y="2428180"/>
                <a:ext cx="787636" cy="568772"/>
              </a:xfrm>
              <a:prstGeom prst="rect">
                <a:avLst/>
              </a:prstGeom>
              <a:solidFill>
                <a:srgbClr val="FFC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effectLst/>
                    <a:latin typeface="Tahoma" panose="020B0604030504040204" pitchFamily="34" charset="0"/>
                    <a:ea typeface="標楷體" panose="03000509000000000000" pitchFamily="65" charset="-120"/>
                  </a:rPr>
                  <a:t>L1$</a:t>
                </a:r>
                <a:endParaRPr kumimoji="0" lang="zh-TW" altLang="en-US" sz="2000" b="0" i="0" u="none" strike="noStrike" cap="none" normalizeH="0" baseline="0" dirty="0" smtClean="0">
                  <a:ln>
                    <a:noFill/>
                  </a:ln>
                  <a:effectLst/>
                  <a:latin typeface="Tahoma" panose="020B0604030504040204" pitchFamily="34" charset="0"/>
                  <a:ea typeface="標楷體" panose="03000509000000000000" pitchFamily="65" charset="-120"/>
                </a:endParaRPr>
              </a:p>
            </p:txBody>
          </p:sp>
          <p:cxnSp>
            <p:nvCxnSpPr>
              <p:cNvPr id="45" name="直線接點 44"/>
              <p:cNvCxnSpPr/>
              <p:nvPr/>
            </p:nvCxnSpPr>
            <p:spPr bwMode="auto">
              <a:xfrm>
                <a:off x="8188176" y="213285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6" name="直線接點 45"/>
              <p:cNvCxnSpPr/>
              <p:nvPr/>
            </p:nvCxnSpPr>
            <p:spPr bwMode="auto">
              <a:xfrm>
                <a:off x="8188176" y="29969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sp>
          <p:nvSpPr>
            <p:cNvPr id="47" name="矩形 46"/>
            <p:cNvSpPr/>
            <p:nvPr/>
          </p:nvSpPr>
          <p:spPr bwMode="auto">
            <a:xfrm>
              <a:off x="5400092" y="3933056"/>
              <a:ext cx="2808312" cy="1008112"/>
            </a:xfrm>
            <a:prstGeom prst="rect">
              <a:avLst/>
            </a:prstGeom>
            <a:solidFill>
              <a:srgbClr val="99CC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dirty="0">
                  <a:ea typeface="標楷體" panose="03000509000000000000" pitchFamily="65" charset="-120"/>
                </a:rPr>
                <a:t>M</a:t>
              </a:r>
              <a:r>
                <a:rPr kumimoji="0" lang="en-US" altLang="zh-TW"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rPr>
                <a:t>emory</a:t>
              </a:r>
              <a:endParaRPr kumimoji="0" lang="zh-TW" altLang="en-US" sz="2400" b="0" i="0" u="none" strike="noStrike" cap="none" normalizeH="0" baseline="0" dirty="0" smtClean="0">
                <a:ln>
                  <a:noFill/>
                </a:ln>
                <a:solidFill>
                  <a:schemeClr val="tx1"/>
                </a:solidFill>
                <a:effectLst/>
                <a:latin typeface="Tahoma" panose="020B0604030504040204" pitchFamily="34" charset="0"/>
                <a:ea typeface="標楷體" panose="03000509000000000000" pitchFamily="65" charset="-120"/>
              </a:endParaRPr>
            </a:p>
          </p:txBody>
        </p:sp>
        <p:cxnSp>
          <p:nvCxnSpPr>
            <p:cNvPr id="50" name="直線接點 49"/>
            <p:cNvCxnSpPr/>
            <p:nvPr/>
          </p:nvCxnSpPr>
          <p:spPr bwMode="auto">
            <a:xfrm>
              <a:off x="6804248" y="3645024"/>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sp>
        <p:nvSpPr>
          <p:cNvPr id="25" name="投影片編號版面配置區 24"/>
          <p:cNvSpPr>
            <a:spLocks noGrp="1"/>
          </p:cNvSpPr>
          <p:nvPr>
            <p:ph type="sldNum" sz="quarter" idx="11"/>
          </p:nvPr>
        </p:nvSpPr>
        <p:spPr/>
        <p:txBody>
          <a:bodyPr/>
          <a:lstStyle/>
          <a:p>
            <a:fld id="{085E38AC-DA67-415E-BA61-C1BB89328BA4}" type="slidenum">
              <a:rPr lang="zh-TW" altLang="en-US" smtClean="0"/>
              <a:pPr/>
              <a:t>4</a:t>
            </a:fld>
            <a:endParaRPr lang="zh-TW" altLang="zh-TW"/>
          </a:p>
        </p:txBody>
      </p:sp>
    </p:spTree>
    <p:extLst>
      <p:ext uri="{BB962C8B-B14F-4D97-AF65-F5344CB8AC3E}">
        <p14:creationId xmlns:p14="http://schemas.microsoft.com/office/powerpoint/2010/main" val="3654400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par>
                                <p:cTn id="10" presetID="53" presetClass="entr" presetSubtype="16" fill="hold" nodeType="with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500" fill="hold"/>
                                        <p:tgtEl>
                                          <p:spTgt spid="13"/>
                                        </p:tgtEl>
                                        <p:attrNameLst>
                                          <p:attrName>ppt_w</p:attrName>
                                        </p:attrNameLst>
                                      </p:cBhvr>
                                      <p:tavLst>
                                        <p:tav tm="0">
                                          <p:val>
                                            <p:fltVal val="0"/>
                                          </p:val>
                                        </p:tav>
                                        <p:tav tm="100000">
                                          <p:val>
                                            <p:strVal val="#ppt_w"/>
                                          </p:val>
                                        </p:tav>
                                      </p:tavLst>
                                    </p:anim>
                                    <p:anim calcmode="lin" valueType="num">
                                      <p:cBhvr>
                                        <p:cTn id="13" dur="500" fill="hold"/>
                                        <p:tgtEl>
                                          <p:spTgt spid="13"/>
                                        </p:tgtEl>
                                        <p:attrNameLst>
                                          <p:attrName>ppt_h</p:attrName>
                                        </p:attrNameLst>
                                      </p:cBhvr>
                                      <p:tavLst>
                                        <p:tav tm="0">
                                          <p:val>
                                            <p:fltVal val="0"/>
                                          </p:val>
                                        </p:tav>
                                        <p:tav tm="100000">
                                          <p:val>
                                            <p:strVal val="#ppt_h"/>
                                          </p:val>
                                        </p:tav>
                                      </p:tavLst>
                                    </p:anim>
                                    <p:animEffect transition="in" filter="fade">
                                      <p:cBhvr>
                                        <p:cTn id="1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Things to Clarify</a:t>
            </a:r>
            <a:endParaRPr lang="zh-TW" altLang="en-US" dirty="0"/>
          </a:p>
        </p:txBody>
      </p:sp>
      <p:sp>
        <p:nvSpPr>
          <p:cNvPr id="4" name="內容版面配置區 3"/>
          <p:cNvSpPr>
            <a:spLocks noGrp="1"/>
          </p:cNvSpPr>
          <p:nvPr>
            <p:ph idx="1"/>
          </p:nvPr>
        </p:nvSpPr>
        <p:spPr/>
        <p:txBody>
          <a:bodyPr/>
          <a:lstStyle/>
          <a:p>
            <a:r>
              <a:rPr lang="en-US" altLang="zh-TW" dirty="0" smtClean="0"/>
              <a:t>What do you mean by “better”?</a:t>
            </a:r>
          </a:p>
          <a:p>
            <a:r>
              <a:rPr lang="en-US" altLang="zh-TW" dirty="0" smtClean="0"/>
              <a:t>How to estimate the performance of designs, even before hardware is ready and software is running?</a:t>
            </a:r>
          </a:p>
          <a:p>
            <a:pPr lvl="1"/>
            <a:r>
              <a:rPr lang="en-US" altLang="zh-TW" dirty="0" smtClean="0"/>
              <a:t>What kinds of tools are available?</a:t>
            </a:r>
          </a:p>
          <a:p>
            <a:pPr lvl="1"/>
            <a:r>
              <a:rPr lang="en-US" altLang="zh-TW" dirty="0" smtClean="0"/>
              <a:t>At what level of details do you want the performance be studied? </a:t>
            </a:r>
            <a:r>
              <a:rPr lang="en-US" altLang="zh-TW" dirty="0"/>
              <a:t>e</a:t>
            </a:r>
            <a:r>
              <a:rPr lang="en-US" altLang="zh-TW" dirty="0" smtClean="0"/>
              <a:t>.g. get performance data only or get correct execution outputs also, specific component or whole system, accurate to clock cycle or to function, single application or </a:t>
            </a:r>
            <a:r>
              <a:rPr lang="en-US" altLang="zh-TW" dirty="0" err="1" smtClean="0"/>
              <a:t>OS+applications</a:t>
            </a:r>
            <a:r>
              <a:rPr lang="en-US" altLang="zh-TW" dirty="0" smtClean="0"/>
              <a:t>, …  </a:t>
            </a:r>
          </a:p>
          <a:p>
            <a:endParaRPr lang="zh-TW" altLang="en-US" dirty="0"/>
          </a:p>
        </p:txBody>
      </p:sp>
      <p:sp>
        <p:nvSpPr>
          <p:cNvPr id="6" name="投影片編號版面配置區 5"/>
          <p:cNvSpPr>
            <a:spLocks noGrp="1"/>
          </p:cNvSpPr>
          <p:nvPr>
            <p:ph type="sldNum" sz="quarter" idx="11"/>
          </p:nvPr>
        </p:nvSpPr>
        <p:spPr/>
        <p:txBody>
          <a:bodyPr/>
          <a:lstStyle/>
          <a:p>
            <a:fld id="{7AAE24B3-22E3-4AA7-8B55-0A68B3597D77}" type="slidenum">
              <a:rPr lang="zh-TW" altLang="en-US" smtClean="0"/>
              <a:pPr/>
              <a:t>5</a:t>
            </a:fld>
            <a:endParaRPr lang="zh-TW" altLang="zh-TW"/>
          </a:p>
        </p:txBody>
      </p:sp>
    </p:spTree>
    <p:extLst>
      <p:ext uri="{BB962C8B-B14F-4D97-AF65-F5344CB8AC3E}">
        <p14:creationId xmlns:p14="http://schemas.microsoft.com/office/powerpoint/2010/main" val="3024520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Grp="1" noChangeArrowheads="1"/>
          </p:cNvSpPr>
          <p:nvPr>
            <p:ph type="title" idx="4294967295"/>
          </p:nvPr>
        </p:nvSpPr>
        <p:spPr/>
        <p:txBody>
          <a:bodyPr/>
          <a:lstStyle/>
          <a:p>
            <a:r>
              <a:rPr lang="en-US" altLang="zh-TW" dirty="0" smtClean="0"/>
              <a:t>What Do You Mean by “Performance”?</a:t>
            </a:r>
          </a:p>
        </p:txBody>
      </p:sp>
      <p:sp>
        <p:nvSpPr>
          <p:cNvPr id="21510" name="Rectangle 6"/>
          <p:cNvSpPr>
            <a:spLocks noGrp="1" noChangeArrowheads="1"/>
          </p:cNvSpPr>
          <p:nvPr>
            <p:ph type="body" idx="4294967295"/>
          </p:nvPr>
        </p:nvSpPr>
        <p:spPr/>
        <p:txBody>
          <a:bodyPr/>
          <a:lstStyle/>
          <a:p>
            <a:r>
              <a:rPr lang="en-US" altLang="zh-TW" dirty="0" smtClean="0"/>
              <a:t>Many </a:t>
            </a:r>
            <a:r>
              <a:rPr lang="en-US" altLang="zh-TW" i="1" dirty="0" smtClean="0"/>
              <a:t>performance metrics</a:t>
            </a:r>
            <a:r>
              <a:rPr lang="en-US" altLang="zh-TW" dirty="0" smtClean="0"/>
              <a:t>:</a:t>
            </a:r>
          </a:p>
          <a:p>
            <a:pPr lvl="1"/>
            <a:r>
              <a:rPr lang="en-US" altLang="zh-TW" dirty="0" smtClean="0"/>
              <a:t>GHz, number of cores</a:t>
            </a:r>
          </a:p>
          <a:p>
            <a:pPr lvl="1"/>
            <a:r>
              <a:rPr lang="en-US" altLang="zh-TW" dirty="0" smtClean="0"/>
              <a:t>MIPS (million instructions per second)</a:t>
            </a:r>
          </a:p>
          <a:p>
            <a:pPr lvl="1"/>
            <a:r>
              <a:rPr lang="en-US" altLang="zh-TW" dirty="0" smtClean="0"/>
              <a:t>MFLOPS (million floating-point operations per second)…</a:t>
            </a:r>
            <a:endParaRPr lang="en-US" altLang="zh-TW" dirty="0"/>
          </a:p>
          <a:p>
            <a:r>
              <a:rPr lang="en-US" altLang="zh-TW" dirty="0" smtClean="0">
                <a:solidFill>
                  <a:srgbClr val="FF0000"/>
                </a:solidFill>
              </a:rPr>
              <a:t>Time</a:t>
            </a:r>
            <a:r>
              <a:rPr lang="en-US" altLang="zh-TW" dirty="0" smtClean="0"/>
              <a:t> is the primary measure of performance</a:t>
            </a:r>
          </a:p>
          <a:p>
            <a:pPr lvl="1"/>
            <a:r>
              <a:rPr lang="en-US" altLang="zh-TW" dirty="0" smtClean="0"/>
              <a:t>Execution/response time (latency) vs. throughput (BW)</a:t>
            </a:r>
          </a:p>
          <a:p>
            <a:pPr lvl="1"/>
            <a:r>
              <a:rPr lang="en-US" altLang="zh-TW" dirty="0"/>
              <a:t>Wall </a:t>
            </a:r>
            <a:r>
              <a:rPr lang="en-US" altLang="zh-TW" dirty="0" smtClean="0"/>
              <a:t>clock </a:t>
            </a:r>
            <a:r>
              <a:rPr lang="en-US" altLang="zh-TW" dirty="0"/>
              <a:t>time: latency to complete a task,  including all system overheads</a:t>
            </a:r>
          </a:p>
          <a:p>
            <a:pPr lvl="1"/>
            <a:r>
              <a:rPr lang="en-US" altLang="zh-TW" dirty="0"/>
              <a:t>CPU time:  the time that the processor is computing, not including I/O or running other </a:t>
            </a:r>
            <a:r>
              <a:rPr lang="en-US" altLang="zh-TW" dirty="0" smtClean="0"/>
              <a:t>programs</a:t>
            </a:r>
          </a:p>
          <a:p>
            <a:pPr lvl="1"/>
            <a:r>
              <a:rPr lang="en-US" altLang="zh-TW" dirty="0" smtClean="0"/>
              <a:t>Single program vs. whole system</a:t>
            </a:r>
          </a:p>
          <a:p>
            <a:endParaRPr lang="en-US" altLang="zh-TW" dirty="0" smtClean="0"/>
          </a:p>
        </p:txBody>
      </p:sp>
      <p:sp>
        <p:nvSpPr>
          <p:cNvPr id="21507" name="Slide Number Placeholder 3"/>
          <p:cNvSpPr txBox="1">
            <a:spLocks noGrp="1"/>
          </p:cNvSpPr>
          <p:nvPr/>
        </p:nvSpPr>
        <p:spPr bwMode="auto">
          <a:xfrm>
            <a:off x="3124200" y="622935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gn="ctr">
              <a:spcBef>
                <a:spcPct val="50000"/>
              </a:spcBef>
            </a:pPr>
            <a:fld id="{89416E82-3C0C-49AF-A95C-94E4033AE3B0}" type="slidenum">
              <a:rPr kumimoji="0" lang="en-US" altLang="zh-TW" sz="1400">
                <a:solidFill>
                  <a:schemeClr val="bg2"/>
                </a:solidFill>
                <a:latin typeface="Arial" panose="020B0604020202020204" pitchFamily="34" charset="0"/>
                <a:ea typeface="新細明體" panose="02020500000000000000" pitchFamily="18" charset="-120"/>
              </a:rPr>
              <a:pPr algn="ctr">
                <a:spcBef>
                  <a:spcPct val="50000"/>
                </a:spcBef>
              </a:pPr>
              <a:t>6</a:t>
            </a:fld>
            <a:endParaRPr kumimoji="0" lang="en-US" altLang="zh-TW" sz="1400">
              <a:solidFill>
                <a:schemeClr val="bg2"/>
              </a:solidFill>
              <a:latin typeface="Arial" panose="020B0604020202020204" pitchFamily="34" charset="0"/>
              <a:ea typeface="新細明體" panose="02020500000000000000" pitchFamily="18" charset="-120"/>
            </a:endParaRP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6</a:t>
            </a:fld>
            <a:endParaRPr lang="zh-TW" altLang="zh-TW"/>
          </a:p>
        </p:txBody>
      </p:sp>
    </p:spTree>
    <p:extLst>
      <p:ext uri="{BB962C8B-B14F-4D97-AF65-F5344CB8AC3E}">
        <p14:creationId xmlns:p14="http://schemas.microsoft.com/office/powerpoint/2010/main" val="422229618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10">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10">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510">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510">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15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CPU Performance (of a Program)</a:t>
            </a:r>
            <a:endParaRPr lang="zh-TW" altLang="en-US" dirty="0"/>
          </a:p>
        </p:txBody>
      </p:sp>
      <p:sp>
        <p:nvSpPr>
          <p:cNvPr id="3" name="內容版面配置區 2"/>
          <p:cNvSpPr>
            <a:spLocks noGrp="1"/>
          </p:cNvSpPr>
          <p:nvPr>
            <p:ph idx="1"/>
          </p:nvPr>
        </p:nvSpPr>
        <p:spPr/>
        <p:txBody>
          <a:bodyPr/>
          <a:lstStyle/>
          <a:p>
            <a:r>
              <a:rPr lang="en-US" altLang="zh-TW" dirty="0"/>
              <a:t>Execution Time = Seconds/Program</a:t>
            </a:r>
          </a:p>
          <a:p>
            <a:endParaRPr lang="en-US" altLang="zh-TW" dirty="0"/>
          </a:p>
          <a:p>
            <a:pPr marL="0" indent="0">
              <a:buNone/>
            </a:pPr>
            <a:r>
              <a:rPr lang="en-US" altLang="zh-TW" dirty="0"/>
              <a:t>      =</a:t>
            </a:r>
          </a:p>
          <a:p>
            <a:endParaRPr lang="zh-TW" alt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355940288"/>
              </p:ext>
            </p:extLst>
          </p:nvPr>
        </p:nvGraphicFramePr>
        <p:xfrm>
          <a:off x="1331640" y="1773238"/>
          <a:ext cx="5832648" cy="1081951"/>
        </p:xfrm>
        <a:graphic>
          <a:graphicData uri="http://schemas.openxmlformats.org/presentationml/2006/ole">
            <mc:AlternateContent xmlns:mc="http://schemas.openxmlformats.org/markup-compatibility/2006">
              <mc:Choice xmlns:v="urn:schemas-microsoft-com:vml" Requires="v">
                <p:oleObj spid="_x0000_s7188" name="方程式" r:id="rId4" imgW="2260440" imgH="419040" progId="Equation.3">
                  <p:embed/>
                </p:oleObj>
              </mc:Choice>
              <mc:Fallback>
                <p:oleObj name="方程式" r:id="rId4" imgW="2260440" imgH="419040" progId="Equation.3">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1640" y="1773238"/>
                        <a:ext cx="5832648" cy="1081951"/>
                      </a:xfrm>
                      <a:prstGeom prst="rect">
                        <a:avLst/>
                      </a:prstGeom>
                      <a:noFill/>
                      <a:ln>
                        <a:noFill/>
                      </a:ln>
                      <a:effectLst/>
                      <a:extLst/>
                    </p:spPr>
                  </p:pic>
                </p:oleObj>
              </mc:Fallback>
            </mc:AlternateContent>
          </a:graphicData>
        </a:graphic>
      </p:graphicFrame>
      <p:sp>
        <p:nvSpPr>
          <p:cNvPr id="5" name="Rectangle 7"/>
          <p:cNvSpPr>
            <a:spLocks noChangeArrowheads="1"/>
          </p:cNvSpPr>
          <p:nvPr/>
        </p:nvSpPr>
        <p:spPr bwMode="auto">
          <a:xfrm>
            <a:off x="693440" y="3857625"/>
            <a:ext cx="24384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spcBef>
                <a:spcPct val="20000"/>
              </a:spcBef>
              <a:buFontTx/>
              <a:buChar char="•"/>
            </a:pPr>
            <a:r>
              <a:rPr kumimoji="0" lang="en-US" altLang="zh-TW" dirty="0" smtClean="0">
                <a:latin typeface="+mn-lt"/>
              </a:rPr>
              <a:t>Programmer</a:t>
            </a:r>
          </a:p>
          <a:p>
            <a:pPr>
              <a:spcBef>
                <a:spcPct val="20000"/>
              </a:spcBef>
              <a:buFontTx/>
              <a:buChar char="•"/>
            </a:pPr>
            <a:r>
              <a:rPr kumimoji="0" lang="en-US" altLang="zh-TW" dirty="0" smtClean="0">
                <a:latin typeface="+mn-lt"/>
              </a:rPr>
              <a:t>Algorithms</a:t>
            </a:r>
          </a:p>
          <a:p>
            <a:pPr>
              <a:spcBef>
                <a:spcPct val="20000"/>
              </a:spcBef>
              <a:buFontTx/>
              <a:buChar char="•"/>
            </a:pPr>
            <a:r>
              <a:rPr kumimoji="0" lang="en-US" altLang="zh-TW" dirty="0" smtClean="0">
                <a:latin typeface="+mn-lt"/>
              </a:rPr>
              <a:t>ISA</a:t>
            </a:r>
          </a:p>
          <a:p>
            <a:pPr>
              <a:spcBef>
                <a:spcPct val="20000"/>
              </a:spcBef>
              <a:buFontTx/>
              <a:buChar char="•"/>
            </a:pPr>
            <a:r>
              <a:rPr kumimoji="0" lang="en-US" altLang="zh-TW" dirty="0" smtClean="0">
                <a:latin typeface="+mn-lt"/>
              </a:rPr>
              <a:t>Compilers</a:t>
            </a:r>
            <a:endParaRPr kumimoji="0" lang="en-US" altLang="zh-TW" dirty="0">
              <a:latin typeface="+mn-lt"/>
            </a:endParaRPr>
          </a:p>
        </p:txBody>
      </p:sp>
      <p:sp>
        <p:nvSpPr>
          <p:cNvPr id="6" name="Rectangle 8"/>
          <p:cNvSpPr>
            <a:spLocks noChangeArrowheads="1"/>
          </p:cNvSpPr>
          <p:nvPr/>
        </p:nvSpPr>
        <p:spPr bwMode="auto">
          <a:xfrm>
            <a:off x="2986088" y="3857625"/>
            <a:ext cx="3124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spcBef>
                <a:spcPct val="20000"/>
              </a:spcBef>
              <a:buFontTx/>
              <a:buChar char="•"/>
            </a:pPr>
            <a:r>
              <a:rPr kumimoji="0" lang="en-US" altLang="zh-TW">
                <a:latin typeface="+mn-lt"/>
              </a:rPr>
              <a:t>Microarchitecture</a:t>
            </a:r>
          </a:p>
          <a:p>
            <a:pPr>
              <a:spcBef>
                <a:spcPct val="20000"/>
              </a:spcBef>
              <a:buFontTx/>
              <a:buChar char="•"/>
            </a:pPr>
            <a:r>
              <a:rPr kumimoji="0" lang="en-US" altLang="zh-TW">
                <a:latin typeface="+mn-lt"/>
              </a:rPr>
              <a:t>System architecture</a:t>
            </a:r>
          </a:p>
          <a:p>
            <a:pPr>
              <a:spcBef>
                <a:spcPct val="20000"/>
              </a:spcBef>
            </a:pPr>
            <a:endParaRPr kumimoji="0" lang="en-US" altLang="zh-TW">
              <a:latin typeface="+mn-lt"/>
            </a:endParaRPr>
          </a:p>
          <a:p>
            <a:pPr>
              <a:spcBef>
                <a:spcPct val="20000"/>
              </a:spcBef>
            </a:pPr>
            <a:endParaRPr kumimoji="0" lang="en-US" altLang="zh-TW">
              <a:latin typeface="+mn-lt"/>
            </a:endParaRPr>
          </a:p>
        </p:txBody>
      </p:sp>
      <p:sp>
        <p:nvSpPr>
          <p:cNvPr id="7" name="Rectangle 9"/>
          <p:cNvSpPr>
            <a:spLocks noChangeArrowheads="1"/>
          </p:cNvSpPr>
          <p:nvPr/>
        </p:nvSpPr>
        <p:spPr bwMode="auto">
          <a:xfrm>
            <a:off x="6110288" y="3857625"/>
            <a:ext cx="2895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spcBef>
                <a:spcPct val="20000"/>
              </a:spcBef>
              <a:buFontTx/>
              <a:buChar char="•"/>
            </a:pPr>
            <a:r>
              <a:rPr kumimoji="0" lang="en-US" altLang="zh-TW" dirty="0">
                <a:latin typeface="+mn-lt"/>
              </a:rPr>
              <a:t>Microarchitecture, pipeline depth</a:t>
            </a:r>
          </a:p>
          <a:p>
            <a:pPr>
              <a:spcBef>
                <a:spcPct val="20000"/>
              </a:spcBef>
              <a:buFontTx/>
              <a:buChar char="•"/>
            </a:pPr>
            <a:r>
              <a:rPr kumimoji="0" lang="en-US" altLang="zh-TW" dirty="0">
                <a:latin typeface="+mn-lt"/>
              </a:rPr>
              <a:t>Circuit design</a:t>
            </a:r>
          </a:p>
          <a:p>
            <a:pPr>
              <a:spcBef>
                <a:spcPct val="20000"/>
              </a:spcBef>
              <a:buFontTx/>
              <a:buChar char="•"/>
            </a:pPr>
            <a:r>
              <a:rPr kumimoji="0" lang="en-US" altLang="zh-TW" dirty="0">
                <a:latin typeface="+mn-lt"/>
              </a:rPr>
              <a:t>Technology</a:t>
            </a:r>
          </a:p>
        </p:txBody>
      </p:sp>
      <p:sp>
        <p:nvSpPr>
          <p:cNvPr id="8" name="AutoShape 10"/>
          <p:cNvSpPr>
            <a:spLocks noChangeArrowheads="1"/>
          </p:cNvSpPr>
          <p:nvPr/>
        </p:nvSpPr>
        <p:spPr bwMode="auto">
          <a:xfrm>
            <a:off x="1760240" y="3140968"/>
            <a:ext cx="381000" cy="685800"/>
          </a:xfrm>
          <a:prstGeom prst="upDownArrow">
            <a:avLst>
              <a:gd name="adj1" fmla="val 50000"/>
              <a:gd name="adj2" fmla="val 36000"/>
            </a:avLst>
          </a:prstGeom>
          <a:solidFill>
            <a:srgbClr val="00FF00"/>
          </a:solidFill>
          <a:ln w="9525">
            <a:solidFill>
              <a:schemeClr val="tx1"/>
            </a:solidFill>
            <a:miter lim="800000"/>
            <a:headEnd/>
            <a:tailEnd/>
          </a:ln>
        </p:spPr>
        <p:txBody>
          <a:bodyPr vert="eaVert" wrap="none" anchor="ct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endParaRPr kumimoji="0" lang="en-US" altLang="zh-TW"/>
          </a:p>
        </p:txBody>
      </p:sp>
      <p:sp>
        <p:nvSpPr>
          <p:cNvPr id="9" name="AutoShape 11"/>
          <p:cNvSpPr>
            <a:spLocks noChangeArrowheads="1"/>
          </p:cNvSpPr>
          <p:nvPr/>
        </p:nvSpPr>
        <p:spPr bwMode="auto">
          <a:xfrm>
            <a:off x="4281488" y="3140968"/>
            <a:ext cx="381000" cy="685800"/>
          </a:xfrm>
          <a:prstGeom prst="upDownArrow">
            <a:avLst>
              <a:gd name="adj1" fmla="val 50000"/>
              <a:gd name="adj2" fmla="val 36000"/>
            </a:avLst>
          </a:prstGeom>
          <a:solidFill>
            <a:srgbClr val="00FF00"/>
          </a:solidFill>
          <a:ln w="9525">
            <a:solidFill>
              <a:schemeClr val="tx1"/>
            </a:solidFill>
            <a:miter lim="800000"/>
            <a:headEnd/>
            <a:tailEnd/>
          </a:ln>
        </p:spPr>
        <p:txBody>
          <a:bodyPr vert="eaVert" wrap="none" anchor="ct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endParaRPr kumimoji="0" lang="en-US" altLang="zh-TW"/>
          </a:p>
        </p:txBody>
      </p:sp>
      <p:sp>
        <p:nvSpPr>
          <p:cNvPr id="10" name="AutoShape 12"/>
          <p:cNvSpPr>
            <a:spLocks noChangeArrowheads="1"/>
          </p:cNvSpPr>
          <p:nvPr/>
        </p:nvSpPr>
        <p:spPr bwMode="auto">
          <a:xfrm>
            <a:off x="6660232" y="3140968"/>
            <a:ext cx="381000" cy="685800"/>
          </a:xfrm>
          <a:prstGeom prst="upDownArrow">
            <a:avLst>
              <a:gd name="adj1" fmla="val 50000"/>
              <a:gd name="adj2" fmla="val 36000"/>
            </a:avLst>
          </a:prstGeom>
          <a:solidFill>
            <a:srgbClr val="00FF00"/>
          </a:solidFill>
          <a:ln w="9525">
            <a:solidFill>
              <a:schemeClr val="tx1"/>
            </a:solidFill>
            <a:miter lim="800000"/>
            <a:headEnd/>
            <a:tailEnd/>
          </a:ln>
        </p:spPr>
        <p:txBody>
          <a:bodyPr vert="eaVert" wrap="none" anchor="ct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endParaRPr kumimoji="0" lang="en-US" altLang="zh-TW"/>
          </a:p>
        </p:txBody>
      </p:sp>
      <p:sp>
        <p:nvSpPr>
          <p:cNvPr id="11" name="文字方塊 10"/>
          <p:cNvSpPr txBox="1"/>
          <p:nvPr/>
        </p:nvSpPr>
        <p:spPr>
          <a:xfrm>
            <a:off x="5148064" y="3068960"/>
            <a:ext cx="732893" cy="523220"/>
          </a:xfrm>
          <a:prstGeom prst="rect">
            <a:avLst/>
          </a:prstGeom>
          <a:noFill/>
        </p:spPr>
        <p:txBody>
          <a:bodyPr wrap="none" rtlCol="0">
            <a:spAutoFit/>
          </a:bodyPr>
          <a:lstStyle/>
          <a:p>
            <a:r>
              <a:rPr lang="en-US" altLang="zh-TW" sz="2800" dirty="0" smtClean="0">
                <a:solidFill>
                  <a:srgbClr val="FF0000"/>
                </a:solidFill>
              </a:rPr>
              <a:t>CPI</a:t>
            </a:r>
            <a:endParaRPr lang="zh-TW" altLang="en-US" sz="2800" dirty="0">
              <a:solidFill>
                <a:srgbClr val="FF0000"/>
              </a:solidFill>
            </a:endParaRPr>
          </a:p>
        </p:txBody>
      </p:sp>
      <p:cxnSp>
        <p:nvCxnSpPr>
          <p:cNvPr id="12" name="直線單箭頭接點 11"/>
          <p:cNvCxnSpPr/>
          <p:nvPr/>
        </p:nvCxnSpPr>
        <p:spPr bwMode="auto">
          <a:xfrm flipH="1" flipV="1">
            <a:off x="5148064" y="2908620"/>
            <a:ext cx="144016" cy="232348"/>
          </a:xfrm>
          <a:prstGeom prst="straightConnector1">
            <a:avLst/>
          </a:prstGeom>
          <a:solidFill>
            <a:schemeClr val="accent1"/>
          </a:solidFill>
          <a:ln w="9525" cap="flat" cmpd="sng" algn="ctr">
            <a:solidFill>
              <a:srgbClr val="FF0000"/>
            </a:solidFill>
            <a:prstDash val="solid"/>
            <a:round/>
            <a:headEnd type="non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13" name="投影片編號版面配置區 12"/>
          <p:cNvSpPr>
            <a:spLocks noGrp="1"/>
          </p:cNvSpPr>
          <p:nvPr>
            <p:ph type="sldNum" sz="quarter" idx="11"/>
          </p:nvPr>
        </p:nvSpPr>
        <p:spPr/>
        <p:txBody>
          <a:bodyPr/>
          <a:lstStyle/>
          <a:p>
            <a:fld id="{7AAE24B3-22E3-4AA7-8B55-0A68B3597D77}" type="slidenum">
              <a:rPr lang="zh-TW" altLang="en-US" smtClean="0"/>
              <a:pPr/>
              <a:t>7</a:t>
            </a:fld>
            <a:endParaRPr lang="zh-TW" altLang="zh-TW"/>
          </a:p>
        </p:txBody>
      </p:sp>
    </p:spTree>
    <p:extLst>
      <p:ext uri="{BB962C8B-B14F-4D97-AF65-F5344CB8AC3E}">
        <p14:creationId xmlns:p14="http://schemas.microsoft.com/office/powerpoint/2010/main" val="4172781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6"/>
          <p:cNvSpPr>
            <a:spLocks noGrp="1" noChangeArrowheads="1"/>
          </p:cNvSpPr>
          <p:nvPr>
            <p:ph type="title"/>
          </p:nvPr>
        </p:nvSpPr>
        <p:spPr/>
        <p:txBody>
          <a:bodyPr/>
          <a:lstStyle/>
          <a:p>
            <a:r>
              <a:rPr lang="en-US" altLang="zh-TW" dirty="0" smtClean="0"/>
              <a:t>Cycles Per Instruction (CPI)</a:t>
            </a:r>
          </a:p>
        </p:txBody>
      </p:sp>
      <p:sp>
        <p:nvSpPr>
          <p:cNvPr id="79874" name="Rectangle 27"/>
          <p:cNvSpPr>
            <a:spLocks noGrp="1" noChangeArrowheads="1"/>
          </p:cNvSpPr>
          <p:nvPr>
            <p:ph type="body" idx="1"/>
          </p:nvPr>
        </p:nvSpPr>
        <p:spPr/>
        <p:txBody>
          <a:bodyPr/>
          <a:lstStyle/>
          <a:p>
            <a:pPr marL="0" indent="0">
              <a:buNone/>
            </a:pPr>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r>
              <a:rPr lang="en-US" altLang="zh-TW" dirty="0" smtClean="0"/>
              <a:t>Alternative formula: instruction frequency</a:t>
            </a:r>
          </a:p>
          <a:p>
            <a:endParaRPr lang="en-US" altLang="zh-TW" dirty="0" smtClean="0"/>
          </a:p>
          <a:p>
            <a:endParaRPr lang="en-US" altLang="zh-TW" dirty="0" smtClean="0"/>
          </a:p>
          <a:p>
            <a:endParaRPr lang="en-US" altLang="zh-TW" dirty="0" smtClean="0"/>
          </a:p>
        </p:txBody>
      </p:sp>
      <p:sp>
        <p:nvSpPr>
          <p:cNvPr id="79876" name="Rectangle 3"/>
          <p:cNvSpPr>
            <a:spLocks noChangeArrowheads="1"/>
          </p:cNvSpPr>
          <p:nvPr/>
        </p:nvSpPr>
        <p:spPr bwMode="auto">
          <a:xfrm>
            <a:off x="996859" y="2248694"/>
            <a:ext cx="5977037" cy="679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500" tIns="25400" rIns="63500" bIns="25400">
            <a:spAutoFit/>
          </a:bodyP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nSpc>
                <a:spcPct val="85000"/>
              </a:lnSpc>
            </a:pPr>
            <a:r>
              <a:rPr kumimoji="0" lang="en-US" altLang="zh-TW" sz="2800" dirty="0">
                <a:latin typeface="+mn-lt"/>
              </a:rPr>
              <a:t>CPU time = </a:t>
            </a:r>
            <a:r>
              <a:rPr kumimoji="0" lang="en-US" altLang="zh-TW" sz="2800" dirty="0" err="1">
                <a:latin typeface="+mn-lt"/>
              </a:rPr>
              <a:t>CycleTime</a:t>
            </a:r>
            <a:r>
              <a:rPr kumimoji="0" lang="en-US" altLang="zh-TW" sz="2800" dirty="0">
                <a:latin typeface="+mn-lt"/>
              </a:rPr>
              <a:t> </a:t>
            </a:r>
            <a:r>
              <a:rPr kumimoji="0" lang="en-US" altLang="zh-TW" sz="2800" dirty="0" smtClean="0">
                <a:latin typeface="+mn-lt"/>
                <a:sym typeface="Symbol" panose="05050102010706020507" pitchFamily="18" charset="2"/>
              </a:rPr>
              <a:t></a:t>
            </a:r>
            <a:r>
              <a:rPr kumimoji="0" lang="en-US" altLang="zh-TW" sz="2800" dirty="0" smtClean="0">
                <a:latin typeface="+mn-lt"/>
              </a:rPr>
              <a:t>  </a:t>
            </a:r>
            <a:r>
              <a:rPr kumimoji="0" lang="en-US" altLang="zh-TW" sz="4800" dirty="0">
                <a:latin typeface="+mn-lt"/>
                <a:sym typeface="Symbol" panose="05050102010706020507" pitchFamily="18" charset="2"/>
              </a:rPr>
              <a:t></a:t>
            </a:r>
            <a:r>
              <a:rPr kumimoji="0" lang="en-US" altLang="zh-TW" sz="4800" dirty="0">
                <a:latin typeface="+mn-lt"/>
              </a:rPr>
              <a:t>  </a:t>
            </a:r>
            <a:r>
              <a:rPr kumimoji="0" lang="en-US" altLang="zh-TW" sz="2800" dirty="0" err="1" smtClean="0">
                <a:latin typeface="+mn-lt"/>
              </a:rPr>
              <a:t>CPI</a:t>
            </a:r>
            <a:r>
              <a:rPr kumimoji="0" lang="en-US" altLang="zh-TW" sz="2800" baseline="-25000" dirty="0" err="1" smtClean="0">
                <a:latin typeface="+mn-lt"/>
              </a:rPr>
              <a:t>i</a:t>
            </a:r>
            <a:r>
              <a:rPr kumimoji="0" lang="en-US" altLang="zh-TW" sz="2800" dirty="0" smtClean="0">
                <a:latin typeface="+mn-lt"/>
              </a:rPr>
              <a:t>   </a:t>
            </a:r>
            <a:r>
              <a:rPr kumimoji="0" lang="en-US" altLang="zh-TW" sz="2800" dirty="0" smtClean="0">
                <a:latin typeface="+mn-lt"/>
                <a:sym typeface="Symbol" panose="05050102010706020507" pitchFamily="18" charset="2"/>
              </a:rPr>
              <a:t></a:t>
            </a:r>
            <a:r>
              <a:rPr kumimoji="0" lang="en-US" altLang="zh-TW" sz="2800" dirty="0" smtClean="0">
                <a:latin typeface="+mn-lt"/>
              </a:rPr>
              <a:t>  I</a:t>
            </a:r>
            <a:r>
              <a:rPr kumimoji="0" lang="en-US" altLang="zh-TW" sz="2800" baseline="-25000" dirty="0" smtClean="0">
                <a:latin typeface="+mn-lt"/>
              </a:rPr>
              <a:t>i</a:t>
            </a:r>
            <a:endParaRPr kumimoji="0" lang="en-US" altLang="zh-TW" sz="2800" baseline="-25000" dirty="0">
              <a:latin typeface="+mn-lt"/>
            </a:endParaRPr>
          </a:p>
        </p:txBody>
      </p:sp>
      <p:sp>
        <p:nvSpPr>
          <p:cNvPr id="79877" name="Rectangle 4"/>
          <p:cNvSpPr>
            <a:spLocks noChangeArrowheads="1"/>
          </p:cNvSpPr>
          <p:nvPr/>
        </p:nvSpPr>
        <p:spPr bwMode="auto">
          <a:xfrm>
            <a:off x="4541747" y="2742704"/>
            <a:ext cx="714939" cy="367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3500" tIns="25400" rIns="63500" bIns="25400">
            <a:spAutoFit/>
          </a:bodyP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nSpc>
                <a:spcPct val="85000"/>
              </a:lnSpc>
            </a:pPr>
            <a:r>
              <a:rPr kumimoji="0" lang="en-US" altLang="zh-TW" i="1" dirty="0" err="1">
                <a:latin typeface="+mn-lt"/>
              </a:rPr>
              <a:t>i</a:t>
            </a:r>
            <a:r>
              <a:rPr kumimoji="0" lang="en-US" altLang="zh-TW" i="1" dirty="0">
                <a:latin typeface="+mn-lt"/>
              </a:rPr>
              <a:t>  </a:t>
            </a:r>
            <a:r>
              <a:rPr kumimoji="0" lang="en-US" altLang="zh-TW" dirty="0">
                <a:latin typeface="+mn-lt"/>
              </a:rPr>
              <a:t>= 1</a:t>
            </a:r>
          </a:p>
        </p:txBody>
      </p:sp>
      <p:sp>
        <p:nvSpPr>
          <p:cNvPr id="79878" name="Rectangle 5"/>
          <p:cNvSpPr>
            <a:spLocks noChangeArrowheads="1"/>
          </p:cNvSpPr>
          <p:nvPr/>
        </p:nvSpPr>
        <p:spPr bwMode="auto">
          <a:xfrm>
            <a:off x="4648110" y="1988840"/>
            <a:ext cx="286938" cy="365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3500" tIns="25400" rIns="63500" bIns="25400">
            <a:spAutoFit/>
          </a:bodyP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nSpc>
                <a:spcPct val="85000"/>
              </a:lnSpc>
            </a:pPr>
            <a:r>
              <a:rPr kumimoji="0" lang="en-US" altLang="zh-TW" i="1">
                <a:latin typeface="+mn-lt"/>
              </a:rPr>
              <a:t>n</a:t>
            </a:r>
          </a:p>
        </p:txBody>
      </p:sp>
      <p:sp>
        <p:nvSpPr>
          <p:cNvPr id="79881" name="Rectangle 8"/>
          <p:cNvSpPr>
            <a:spLocks noChangeArrowheads="1"/>
          </p:cNvSpPr>
          <p:nvPr/>
        </p:nvSpPr>
        <p:spPr bwMode="auto">
          <a:xfrm>
            <a:off x="1042891" y="4101331"/>
            <a:ext cx="6993966" cy="679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3500" tIns="25400" rIns="63500" bIns="25400">
            <a:spAutoFit/>
          </a:bodyP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nSpc>
                <a:spcPct val="85000"/>
              </a:lnSpc>
            </a:pPr>
            <a:r>
              <a:rPr kumimoji="0" lang="en-US" altLang="zh-TW" sz="2800" dirty="0">
                <a:latin typeface="+mn-lt"/>
              </a:rPr>
              <a:t>CPI  = </a:t>
            </a:r>
            <a:r>
              <a:rPr kumimoji="0" lang="en-US" altLang="zh-TW" sz="4800" dirty="0">
                <a:latin typeface="+mn-lt"/>
              </a:rPr>
              <a:t> </a:t>
            </a:r>
            <a:r>
              <a:rPr kumimoji="0" lang="en-US" altLang="zh-TW" sz="4800" dirty="0">
                <a:latin typeface="+mn-lt"/>
                <a:sym typeface="Symbol" panose="05050102010706020507" pitchFamily="18" charset="2"/>
              </a:rPr>
              <a:t></a:t>
            </a:r>
            <a:r>
              <a:rPr kumimoji="0" lang="en-US" altLang="zh-TW" sz="4800" dirty="0">
                <a:latin typeface="+mn-lt"/>
              </a:rPr>
              <a:t>  </a:t>
            </a:r>
            <a:r>
              <a:rPr kumimoji="0" lang="en-US" altLang="zh-TW" sz="2800" dirty="0" err="1" smtClean="0">
                <a:latin typeface="+mn-lt"/>
              </a:rPr>
              <a:t>CPI</a:t>
            </a:r>
            <a:r>
              <a:rPr kumimoji="0" lang="en-US" altLang="zh-TW" sz="2800" baseline="-25000" dirty="0" err="1" smtClean="0">
                <a:latin typeface="+mn-lt"/>
              </a:rPr>
              <a:t>i</a:t>
            </a:r>
            <a:r>
              <a:rPr kumimoji="0" lang="en-US" altLang="zh-TW" sz="2800" dirty="0" smtClean="0">
                <a:latin typeface="+mn-lt"/>
              </a:rPr>
              <a:t>  </a:t>
            </a:r>
            <a:r>
              <a:rPr kumimoji="0" lang="en-US" altLang="zh-TW" sz="2800" dirty="0" smtClean="0">
                <a:latin typeface="+mn-lt"/>
                <a:sym typeface="Symbol" panose="05050102010706020507" pitchFamily="18" charset="2"/>
              </a:rPr>
              <a:t></a:t>
            </a:r>
            <a:r>
              <a:rPr kumimoji="0" lang="en-US" altLang="zh-TW" sz="2800" dirty="0" smtClean="0">
                <a:latin typeface="+mn-lt"/>
              </a:rPr>
              <a:t>  </a:t>
            </a:r>
            <a:r>
              <a:rPr kumimoji="0" lang="en-US" altLang="zh-TW" sz="2800" dirty="0" err="1">
                <a:latin typeface="+mn-lt"/>
              </a:rPr>
              <a:t>F</a:t>
            </a:r>
            <a:r>
              <a:rPr kumimoji="0" lang="en-US" altLang="zh-TW" sz="2800" baseline="-25000" dirty="0" err="1">
                <a:latin typeface="+mn-lt"/>
              </a:rPr>
              <a:t>j</a:t>
            </a:r>
            <a:r>
              <a:rPr kumimoji="0" lang="en-US" altLang="zh-TW" sz="2800" dirty="0">
                <a:latin typeface="+mn-lt"/>
              </a:rPr>
              <a:t>      </a:t>
            </a:r>
            <a:r>
              <a:rPr kumimoji="0" lang="en-US" altLang="zh-TW" sz="2800" dirty="0" smtClean="0">
                <a:latin typeface="+mn-lt"/>
              </a:rPr>
              <a:t>where </a:t>
            </a:r>
            <a:r>
              <a:rPr kumimoji="0" lang="en-US" altLang="zh-TW" sz="2800" dirty="0" err="1" smtClean="0">
                <a:latin typeface="+mn-lt"/>
              </a:rPr>
              <a:t>F</a:t>
            </a:r>
            <a:r>
              <a:rPr kumimoji="0" lang="en-US" altLang="zh-TW" sz="2800" baseline="-25000" dirty="0" err="1" smtClean="0">
                <a:latin typeface="+mn-lt"/>
              </a:rPr>
              <a:t>j</a:t>
            </a:r>
            <a:r>
              <a:rPr kumimoji="0" lang="en-US" altLang="zh-TW" sz="2800" dirty="0" smtClean="0">
                <a:latin typeface="+mn-lt"/>
              </a:rPr>
              <a:t> =                  </a:t>
            </a:r>
            <a:r>
              <a:rPr kumimoji="0" lang="en-US" altLang="zh-TW" sz="2800" dirty="0" err="1">
                <a:latin typeface="+mn-lt"/>
              </a:rPr>
              <a:t>I</a:t>
            </a:r>
            <a:r>
              <a:rPr kumimoji="0" lang="en-US" altLang="zh-TW" sz="2800" baseline="-25000" dirty="0" err="1">
                <a:latin typeface="+mn-lt"/>
              </a:rPr>
              <a:t>j</a:t>
            </a:r>
            <a:r>
              <a:rPr kumimoji="0" lang="en-US" altLang="zh-TW" sz="2800" dirty="0">
                <a:latin typeface="+mn-lt"/>
              </a:rPr>
              <a:t>    </a:t>
            </a:r>
          </a:p>
        </p:txBody>
      </p:sp>
      <p:sp>
        <p:nvSpPr>
          <p:cNvPr id="79882" name="Rectangle 9"/>
          <p:cNvSpPr>
            <a:spLocks noChangeArrowheads="1"/>
          </p:cNvSpPr>
          <p:nvPr/>
        </p:nvSpPr>
        <p:spPr bwMode="auto">
          <a:xfrm>
            <a:off x="1907704" y="4583931"/>
            <a:ext cx="714939" cy="367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3500" tIns="25400" rIns="63500" bIns="25400">
            <a:spAutoFit/>
          </a:bodyP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nSpc>
                <a:spcPct val="85000"/>
              </a:lnSpc>
            </a:pPr>
            <a:r>
              <a:rPr kumimoji="0" lang="en-US" altLang="zh-TW" i="1">
                <a:latin typeface="+mn-lt"/>
              </a:rPr>
              <a:t>i  </a:t>
            </a:r>
            <a:r>
              <a:rPr kumimoji="0" lang="en-US" altLang="zh-TW">
                <a:latin typeface="+mn-lt"/>
              </a:rPr>
              <a:t>= 1</a:t>
            </a:r>
          </a:p>
        </p:txBody>
      </p:sp>
      <p:sp>
        <p:nvSpPr>
          <p:cNvPr id="79883" name="Rectangle 10"/>
          <p:cNvSpPr>
            <a:spLocks noChangeArrowheads="1"/>
          </p:cNvSpPr>
          <p:nvPr/>
        </p:nvSpPr>
        <p:spPr bwMode="auto">
          <a:xfrm>
            <a:off x="2124822" y="3861048"/>
            <a:ext cx="286938" cy="367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3500" tIns="25400" rIns="63500" bIns="25400">
            <a:spAutoFit/>
          </a:bodyP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nSpc>
                <a:spcPct val="85000"/>
              </a:lnSpc>
            </a:pPr>
            <a:r>
              <a:rPr kumimoji="0" lang="en-US" altLang="zh-TW" i="1">
                <a:latin typeface="+mn-lt"/>
              </a:rPr>
              <a:t>n</a:t>
            </a:r>
          </a:p>
        </p:txBody>
      </p:sp>
      <p:sp>
        <p:nvSpPr>
          <p:cNvPr id="79885" name="Line 15"/>
          <p:cNvSpPr>
            <a:spLocks noChangeShapeType="1"/>
          </p:cNvSpPr>
          <p:nvPr/>
        </p:nvSpPr>
        <p:spPr bwMode="auto">
          <a:xfrm>
            <a:off x="6152435" y="4780491"/>
            <a:ext cx="2503976" cy="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TW" altLang="en-US" sz="3600">
              <a:latin typeface="+mn-lt"/>
            </a:endParaRPr>
          </a:p>
        </p:txBody>
      </p:sp>
      <p:sp>
        <p:nvSpPr>
          <p:cNvPr id="79886" name="Rectangle 16"/>
          <p:cNvSpPr>
            <a:spLocks noChangeArrowheads="1"/>
          </p:cNvSpPr>
          <p:nvPr/>
        </p:nvSpPr>
        <p:spPr bwMode="auto">
          <a:xfrm>
            <a:off x="6152434" y="4883658"/>
            <a:ext cx="2668038" cy="4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3500" tIns="25400" rIns="63500" bIns="25400">
            <a:spAutoFit/>
          </a:bodyP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a:lnSpc>
                <a:spcPct val="85000"/>
              </a:lnSpc>
            </a:pPr>
            <a:r>
              <a:rPr kumimoji="0" lang="en-US" altLang="zh-TW" sz="2800" dirty="0">
                <a:latin typeface="+mn-lt"/>
              </a:rPr>
              <a:t>Instruction Count</a:t>
            </a:r>
          </a:p>
        </p:txBody>
      </p:sp>
      <p:sp>
        <p:nvSpPr>
          <p:cNvPr id="79888" name="Rectangle 20"/>
          <p:cNvSpPr>
            <a:spLocks noChangeArrowheads="1"/>
          </p:cNvSpPr>
          <p:nvPr/>
        </p:nvSpPr>
        <p:spPr bwMode="auto">
          <a:xfrm>
            <a:off x="925224" y="1196752"/>
            <a:ext cx="7319184" cy="951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eaLnBrk="0" hangingPunct="0">
              <a:defRPr kumimoji="1" sz="2400">
                <a:solidFill>
                  <a:schemeClr val="tx1"/>
                </a:solidFill>
                <a:latin typeface="Tahoma" panose="020B0604030504040204" pitchFamily="34" charset="0"/>
                <a:ea typeface="標楷體" panose="03000509000000000000" pitchFamily="65" charset="-120"/>
              </a:defRPr>
            </a:lvl1pPr>
            <a:lvl2pPr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r>
              <a:rPr kumimoji="0" lang="en-US" altLang="zh-TW" sz="2800" dirty="0">
                <a:latin typeface="+mn-lt"/>
              </a:rPr>
              <a:t>CPI = Cycles / Instruction Count </a:t>
            </a:r>
          </a:p>
          <a:p>
            <a:pPr lvl="1"/>
            <a:r>
              <a:rPr kumimoji="0" lang="en-US" altLang="zh-TW" sz="2800" dirty="0">
                <a:latin typeface="+mn-lt"/>
              </a:rPr>
              <a:t>= (CPU Time * Clock Rate) / Instruction Count </a:t>
            </a:r>
          </a:p>
        </p:txBody>
      </p:sp>
      <p:sp>
        <p:nvSpPr>
          <p:cNvPr id="2" name="文字方塊 1"/>
          <p:cNvSpPr txBox="1"/>
          <p:nvPr/>
        </p:nvSpPr>
        <p:spPr>
          <a:xfrm>
            <a:off x="7092281" y="2420888"/>
            <a:ext cx="2051720" cy="1200329"/>
          </a:xfrm>
          <a:prstGeom prst="rect">
            <a:avLst/>
          </a:prstGeom>
          <a:noFill/>
        </p:spPr>
        <p:txBody>
          <a:bodyPr wrap="square" rtlCol="0">
            <a:spAutoFit/>
          </a:bodyPr>
          <a:lstStyle/>
          <a:p>
            <a:r>
              <a:rPr lang="en-US" altLang="zh-TW" dirty="0" smtClean="0">
                <a:solidFill>
                  <a:srgbClr val="0000FF"/>
                </a:solidFill>
                <a:latin typeface="+mn-lt"/>
              </a:rPr>
              <a:t>How about pipelined processors?</a:t>
            </a:r>
            <a:endParaRPr lang="zh-TW" altLang="en-US" dirty="0" smtClean="0">
              <a:solidFill>
                <a:srgbClr val="0000FF"/>
              </a:solidFill>
              <a:latin typeface="+mn-lt"/>
            </a:endParaRPr>
          </a:p>
        </p:txBody>
      </p:sp>
      <p:sp>
        <p:nvSpPr>
          <p:cNvPr id="4" name="投影片編號版面配置區 3"/>
          <p:cNvSpPr>
            <a:spLocks noGrp="1"/>
          </p:cNvSpPr>
          <p:nvPr>
            <p:ph type="sldNum" sz="quarter" idx="11"/>
          </p:nvPr>
        </p:nvSpPr>
        <p:spPr/>
        <p:txBody>
          <a:bodyPr/>
          <a:lstStyle/>
          <a:p>
            <a:fld id="{7AAE24B3-22E3-4AA7-8B55-0A68B3597D77}" type="slidenum">
              <a:rPr lang="zh-TW" altLang="en-US" smtClean="0"/>
              <a:pPr/>
              <a:t>8</a:t>
            </a:fld>
            <a:endParaRPr lang="zh-TW" altLang="zh-TW"/>
          </a:p>
        </p:txBody>
      </p:sp>
    </p:spTree>
    <p:extLst>
      <p:ext uri="{BB962C8B-B14F-4D97-AF65-F5344CB8AC3E}">
        <p14:creationId xmlns:p14="http://schemas.microsoft.com/office/powerpoint/2010/main" val="18446573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874">
                                            <p:txEl>
                                              <p:pRg st="5" end="5"/>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79881"/>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79882"/>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0"/>
                                  </p:stCondLst>
                                  <p:childTnLst>
                                    <p:set>
                                      <p:cBhvr>
                                        <p:cTn id="15" dur="1" fill="hold">
                                          <p:stCondLst>
                                            <p:cond delay="0"/>
                                          </p:stCondLst>
                                        </p:cTn>
                                        <p:tgtEl>
                                          <p:spTgt spid="79883"/>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grpId="0" nodeType="afterEffect">
                                  <p:stCondLst>
                                    <p:cond delay="0"/>
                                  </p:stCondLst>
                                  <p:childTnLst>
                                    <p:set>
                                      <p:cBhvr>
                                        <p:cTn id="18" dur="1" fill="hold">
                                          <p:stCondLst>
                                            <p:cond delay="0"/>
                                          </p:stCondLst>
                                        </p:cTn>
                                        <p:tgtEl>
                                          <p:spTgt spid="79885"/>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7988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81" grpId="0"/>
      <p:bldP spid="79882" grpId="0"/>
      <p:bldP spid="79883" grpId="0"/>
      <p:bldP spid="79885" grpId="0" animBg="1"/>
      <p:bldP spid="79886" grpId="0"/>
      <p:bldP spid="2" grpId="0"/>
    </p:bldLst>
  </p:timing>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
      <a:majorFont>
        <a:latin typeface="Calibri"/>
        <a:ea typeface="標楷體"/>
        <a:cs typeface=""/>
      </a:majorFont>
      <a:minorFont>
        <a:latin typeface="Calibri"/>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dirty="0" smtClean="0">
            <a:ln>
              <a:noFill/>
            </a:ln>
            <a:solidFill>
              <a:schemeClr val="tx1"/>
            </a:solidFill>
            <a:effectLst/>
            <a:latin typeface="+mn-lt"/>
            <a:ea typeface="標楷體" panose="03000509000000000000" pitchFamily="65"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zh-TW" sz="2400" b="0" i="0" u="none" strike="noStrike" cap="none" normalizeH="0" baseline="0" smtClean="0">
            <a:ln>
              <a:noFill/>
            </a:ln>
            <a:solidFill>
              <a:schemeClr val="tx1"/>
            </a:solidFill>
            <a:effectLst/>
            <a:latin typeface="Tahoma" panose="020B0604030504040204" pitchFamily="34" charset="0"/>
            <a:ea typeface="標楷體" panose="03000509000000000000" pitchFamily="65" charset="-120"/>
          </a:defRPr>
        </a:defPPr>
      </a:lstStyle>
    </a:lnDef>
    <a:txDef>
      <a:spPr>
        <a:noFill/>
      </a:spPr>
      <a:bodyPr wrap="none" rtlCol="0">
        <a:spAutoFit/>
      </a:bodyPr>
      <a:lstStyle>
        <a:defPPr>
          <a:defRPr dirty="0" smtClean="0">
            <a:latin typeface="+mn-lt"/>
          </a:defRPr>
        </a:defPPr>
      </a:lstStyle>
    </a:tx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 Portrait.pot</Template>
  <TotalTime>5582</TotalTime>
  <Words>2259</Words>
  <Application>Microsoft Office PowerPoint</Application>
  <PresentationFormat>如螢幕大小 (4:3)</PresentationFormat>
  <Paragraphs>424</Paragraphs>
  <Slides>41</Slides>
  <Notes>22</Notes>
  <HiddenSlides>0</HiddenSlides>
  <MMClips>0</MMClips>
  <ScaleCrop>false</ScaleCrop>
  <HeadingPairs>
    <vt:vector size="8" baseType="variant">
      <vt:variant>
        <vt:lpstr>使用字型</vt:lpstr>
      </vt:variant>
      <vt:variant>
        <vt:i4>8</vt:i4>
      </vt:variant>
      <vt:variant>
        <vt:lpstr>佈景主題</vt:lpstr>
      </vt:variant>
      <vt:variant>
        <vt:i4>1</vt:i4>
      </vt:variant>
      <vt:variant>
        <vt:lpstr>內嵌 OLE 伺服程式</vt:lpstr>
      </vt:variant>
      <vt:variant>
        <vt:i4>2</vt:i4>
      </vt:variant>
      <vt:variant>
        <vt:lpstr>投影片標題</vt:lpstr>
      </vt:variant>
      <vt:variant>
        <vt:i4>41</vt:i4>
      </vt:variant>
    </vt:vector>
  </HeadingPairs>
  <TitlesOfParts>
    <vt:vector size="52" baseType="lpstr">
      <vt:lpstr>新細明體</vt:lpstr>
      <vt:lpstr>標楷體</vt:lpstr>
      <vt:lpstr>Arial</vt:lpstr>
      <vt:lpstr>Calibri</vt:lpstr>
      <vt:lpstr>Symbol</vt:lpstr>
      <vt:lpstr>Tahoma</vt:lpstr>
      <vt:lpstr>Times New Roman</vt:lpstr>
      <vt:lpstr>Wingdings</vt:lpstr>
      <vt:lpstr>Contemporary Portrait</vt:lpstr>
      <vt:lpstr>方程式</vt:lpstr>
      <vt:lpstr>Equation</vt:lpstr>
      <vt:lpstr>CS5100 Advanced Computer Architecture  Performance Evaluation</vt:lpstr>
      <vt:lpstr>Outline</vt:lpstr>
      <vt:lpstr>Which Device Has the Best Performance?</vt:lpstr>
      <vt:lpstr>Things to Clarify</vt:lpstr>
      <vt:lpstr>Which Design is Better?</vt:lpstr>
      <vt:lpstr>Things to Clarify</vt:lpstr>
      <vt:lpstr>What Do You Mean by “Performance”?</vt:lpstr>
      <vt:lpstr>CPU Performance (of a Program)</vt:lpstr>
      <vt:lpstr>Cycles Per Instruction (CPI)</vt:lpstr>
      <vt:lpstr>Example: Calculating CPI</vt:lpstr>
      <vt:lpstr>Accounting Stalls</vt:lpstr>
      <vt:lpstr>New Breed of Metrics  </vt:lpstr>
      <vt:lpstr>Outline of Performance Evaluation</vt:lpstr>
      <vt:lpstr>Performance Benchmarking</vt:lpstr>
      <vt:lpstr>Performance Benchmarking</vt:lpstr>
      <vt:lpstr>Benchmark Suites: SPEC</vt:lpstr>
      <vt:lpstr>Benchmark Suites</vt:lpstr>
      <vt:lpstr>Some Warnings about Benchmarking</vt:lpstr>
      <vt:lpstr>Outline of Performance Evaluation</vt:lpstr>
      <vt:lpstr>To Evaluate Real Machines</vt:lpstr>
      <vt:lpstr>Instrumentation</vt:lpstr>
      <vt:lpstr>To Evaluate Designs</vt:lpstr>
      <vt:lpstr>QEMU</vt:lpstr>
      <vt:lpstr>QEMU</vt:lpstr>
      <vt:lpstr>Outline of Performance Evaluation</vt:lpstr>
      <vt:lpstr>Run and Reporting Rules</vt:lpstr>
      <vt:lpstr>Summarize Performance</vt:lpstr>
      <vt:lpstr>Summarize Performance with Ratios</vt:lpstr>
      <vt:lpstr>Geometric Mean for Ratios</vt:lpstr>
      <vt:lpstr>Geometric Mean for Ratios</vt:lpstr>
      <vt:lpstr>Geometric Mean for Ratios</vt:lpstr>
      <vt:lpstr>Summarizing Performance</vt:lpstr>
      <vt:lpstr>Performance Evaluation: Summary</vt:lpstr>
      <vt:lpstr>Outline</vt:lpstr>
      <vt:lpstr>1) Taking Advantage of Parallelism</vt:lpstr>
      <vt:lpstr>2) Principle of Locality</vt:lpstr>
      <vt:lpstr>3) Focus on the Common Case</vt:lpstr>
      <vt:lpstr>Amdahl’s Law (Law of Diminishing Returns)</vt:lpstr>
      <vt:lpstr>Amdahl’s Law Analogy</vt:lpstr>
      <vt:lpstr>Maximum Speedup</vt:lpstr>
      <vt:lpstr>Recap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CS5100 Advanced Computer Architecture  Computer Performance Trends</dc:title>
  <dc:creator>Chung-Ta King</dc:creator>
  <cp:lastModifiedBy>Chung-Ta King</cp:lastModifiedBy>
  <cp:revision>632</cp:revision>
  <dcterms:created xsi:type="dcterms:W3CDTF">2000-02-07T23:54:30Z</dcterms:created>
  <dcterms:modified xsi:type="dcterms:W3CDTF">2017-02-15T15:36:02Z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wolf@princeton.edu</vt:lpwstr>
  </property>
  <property fmtid="{D5CDD505-2E9C-101B-9397-08002B2CF9AE}" pid="8" name="HomePage">
    <vt:lpwstr>http://www.ee.princeton.edu/~wolf</vt:lpwstr>
  </property>
  <property fmtid="{D5CDD505-2E9C-101B-9397-08002B2CF9AE}" pid="9" name="Other">
    <vt:lpwstr>Overheads for Computers as Components_x000d_
(c) 2000 Morgan Kaufman</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3</vt:i4>
  </property>
  <property fmtid="{D5CDD505-2E9C-101B-9397-08002B2CF9AE}" pid="21" name="OutputDir">
    <vt:lpwstr>D:\Computers as Components\Web Aids\overheads</vt:lpwstr>
  </property>
</Properties>
</file>