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50"/>
  </p:notesMasterIdLst>
  <p:handoutMasterIdLst>
    <p:handoutMasterId r:id="rId51"/>
  </p:handoutMasterIdLst>
  <p:sldIdLst>
    <p:sldId id="288" r:id="rId2"/>
    <p:sldId id="441" r:id="rId3"/>
    <p:sldId id="443" r:id="rId4"/>
    <p:sldId id="476" r:id="rId5"/>
    <p:sldId id="444" r:id="rId6"/>
    <p:sldId id="445" r:id="rId7"/>
    <p:sldId id="446" r:id="rId8"/>
    <p:sldId id="477" r:id="rId9"/>
    <p:sldId id="442" r:id="rId10"/>
    <p:sldId id="447" r:id="rId11"/>
    <p:sldId id="482" r:id="rId12"/>
    <p:sldId id="483" r:id="rId13"/>
    <p:sldId id="484" r:id="rId14"/>
    <p:sldId id="485" r:id="rId15"/>
    <p:sldId id="487" r:id="rId16"/>
    <p:sldId id="488" r:id="rId17"/>
    <p:sldId id="489" r:id="rId18"/>
    <p:sldId id="490" r:id="rId19"/>
    <p:sldId id="448" r:id="rId20"/>
    <p:sldId id="449" r:id="rId21"/>
    <p:sldId id="486" r:id="rId22"/>
    <p:sldId id="491" r:id="rId23"/>
    <p:sldId id="498" r:id="rId24"/>
    <p:sldId id="469" r:id="rId25"/>
    <p:sldId id="466" r:id="rId26"/>
    <p:sldId id="470" r:id="rId27"/>
    <p:sldId id="492" r:id="rId28"/>
    <p:sldId id="494" r:id="rId29"/>
    <p:sldId id="495" r:id="rId30"/>
    <p:sldId id="496" r:id="rId31"/>
    <p:sldId id="497" r:id="rId32"/>
    <p:sldId id="471" r:id="rId33"/>
    <p:sldId id="460" r:id="rId34"/>
    <p:sldId id="461" r:id="rId35"/>
    <p:sldId id="457" r:id="rId36"/>
    <p:sldId id="452" r:id="rId37"/>
    <p:sldId id="453" r:id="rId38"/>
    <p:sldId id="454" r:id="rId39"/>
    <p:sldId id="455" r:id="rId40"/>
    <p:sldId id="478" r:id="rId41"/>
    <p:sldId id="458" r:id="rId42"/>
    <p:sldId id="472" r:id="rId43"/>
    <p:sldId id="473" r:id="rId44"/>
    <p:sldId id="479" r:id="rId45"/>
    <p:sldId id="474" r:id="rId46"/>
    <p:sldId id="480" r:id="rId47"/>
    <p:sldId id="475" r:id="rId48"/>
    <p:sldId id="481" r:id="rId49"/>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33CC33"/>
    <a:srgbClr val="FFCC66"/>
    <a:srgbClr val="FFCC99"/>
    <a:srgbClr val="FF0000"/>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7363" autoAdjust="0"/>
  </p:normalViewPr>
  <p:slideViewPr>
    <p:cSldViewPr>
      <p:cViewPr varScale="1">
        <p:scale>
          <a:sx n="56" d="100"/>
          <a:sy n="56" d="100"/>
        </p:scale>
        <p:origin x="1142" y="17"/>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00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FD362E52-D847-4DE8-A220-363691A298D8}" type="slidenum">
              <a:rPr lang="zh-TW" altLang="en-US"/>
              <a:pPr/>
              <a:t>‹#›</a:t>
            </a:fld>
            <a:endParaRPr lang="zh-TW" altLang="zh-TW"/>
          </a:p>
        </p:txBody>
      </p:sp>
    </p:spTree>
    <p:extLst>
      <p:ext uri="{BB962C8B-B14F-4D97-AF65-F5344CB8AC3E}">
        <p14:creationId xmlns:p14="http://schemas.microsoft.com/office/powerpoint/2010/main" val="329450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2C190CA8-C74C-49FC-BE7E-FA86C8C9FFF7}" type="slidenum">
              <a:rPr lang="zh-TW" altLang="en-US"/>
              <a:pPr/>
              <a:t>‹#›</a:t>
            </a:fld>
            <a:endParaRPr lang="zh-TW" altLang="zh-TW"/>
          </a:p>
        </p:txBody>
      </p:sp>
    </p:spTree>
    <p:extLst>
      <p:ext uri="{BB962C8B-B14F-4D97-AF65-F5344CB8AC3E}">
        <p14:creationId xmlns:p14="http://schemas.microsoft.com/office/powerpoint/2010/main" val="2352377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lectronic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How do we define the progresses of civilization?</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1</a:t>
            </a:fld>
            <a:endParaRPr lang="zh-TW" altLang="zh-TW"/>
          </a:p>
        </p:txBody>
      </p:sp>
    </p:spTree>
    <p:extLst>
      <p:ext uri="{BB962C8B-B14F-4D97-AF65-F5344CB8AC3E}">
        <p14:creationId xmlns:p14="http://schemas.microsoft.com/office/powerpoint/2010/main" val="219517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051175" y="660400"/>
            <a:ext cx="3043238" cy="2282825"/>
          </a:xfrm>
          <a:ln/>
        </p:spPr>
      </p:sp>
      <p:sp>
        <p:nvSpPr>
          <p:cNvPr id="37891" name="Rectangle 3"/>
          <p:cNvSpPr>
            <a:spLocks noGrp="1" noChangeArrowheads="1"/>
          </p:cNvSpPr>
          <p:nvPr>
            <p:ph type="body" idx="1"/>
          </p:nvPr>
        </p:nvSpPr>
        <p:spPr>
          <a:xfrm>
            <a:off x="1219200" y="3255963"/>
            <a:ext cx="6707188" cy="3087687"/>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zh-TW" smtClean="0">
              <a:latin typeface="Arial" panose="020B0604020202020204" pitchFamily="34" charset="0"/>
            </a:endParaRPr>
          </a:p>
        </p:txBody>
      </p:sp>
    </p:spTree>
    <p:extLst>
      <p:ext uri="{BB962C8B-B14F-4D97-AF65-F5344CB8AC3E}">
        <p14:creationId xmlns:p14="http://schemas.microsoft.com/office/powerpoint/2010/main" val="357078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How do we define the progresses of civilization?</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34</a:t>
            </a:fld>
            <a:endParaRPr lang="zh-TW" altLang="zh-TW"/>
          </a:p>
        </p:txBody>
      </p:sp>
    </p:spTree>
    <p:extLst>
      <p:ext uri="{BB962C8B-B14F-4D97-AF65-F5344CB8AC3E}">
        <p14:creationId xmlns:p14="http://schemas.microsoft.com/office/powerpoint/2010/main" val="219517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lnSpc>
                <a:spcPct val="70000"/>
              </a:lnSpc>
            </a:pPr>
            <a:r>
              <a:rPr lang="en-US" altLang="zh-TW" sz="2000" dirty="0" smtClean="0">
                <a:ea typeface="新細明體" panose="02020500000000000000" pitchFamily="18" charset="-120"/>
              </a:rPr>
              <a:t>Classes of architectural parallelism:</a:t>
            </a:r>
          </a:p>
          <a:p>
            <a:pPr lvl="1" eaLnBrk="1" hangingPunct="1">
              <a:lnSpc>
                <a:spcPct val="70000"/>
              </a:lnSpc>
            </a:pPr>
            <a:r>
              <a:rPr lang="en-US" altLang="zh-TW" sz="1800" dirty="0" smtClean="0">
                <a:solidFill>
                  <a:srgbClr val="0070C0"/>
                </a:solidFill>
                <a:ea typeface="新細明體" panose="02020500000000000000" pitchFamily="18" charset="-120"/>
              </a:rPr>
              <a:t>Instruction-Level Parallelism (ILP)</a:t>
            </a:r>
          </a:p>
          <a:p>
            <a:pPr lvl="2" eaLnBrk="1" hangingPunct="1">
              <a:lnSpc>
                <a:spcPct val="70000"/>
              </a:lnSpc>
            </a:pPr>
            <a:r>
              <a:rPr lang="en-US" altLang="zh-TW" sz="1600" dirty="0" smtClean="0">
                <a:solidFill>
                  <a:srgbClr val="0070C0"/>
                </a:solidFill>
                <a:ea typeface="新細明體" panose="02020500000000000000" pitchFamily="18" charset="-120"/>
              </a:rPr>
              <a:t>Ideas such as pipelining and speculative exec</a:t>
            </a:r>
          </a:p>
          <a:p>
            <a:pPr lvl="1" eaLnBrk="1" hangingPunct="1">
              <a:lnSpc>
                <a:spcPct val="70000"/>
              </a:lnSpc>
            </a:pPr>
            <a:r>
              <a:rPr lang="en-US" altLang="zh-TW" sz="1800" dirty="0" smtClean="0">
                <a:solidFill>
                  <a:srgbClr val="0070C0"/>
                </a:solidFill>
                <a:ea typeface="新細明體" panose="02020500000000000000" pitchFamily="18" charset="-120"/>
              </a:rPr>
              <a:t>Vector architectures/Graphic Processor Units (GPUs)</a:t>
            </a:r>
          </a:p>
          <a:p>
            <a:pPr lvl="2" eaLnBrk="1" hangingPunct="1">
              <a:lnSpc>
                <a:spcPct val="70000"/>
              </a:lnSpc>
            </a:pPr>
            <a:r>
              <a:rPr lang="en-US" altLang="zh-TW" sz="1600" dirty="0" smtClean="0">
                <a:solidFill>
                  <a:srgbClr val="0070C0"/>
                </a:solidFill>
                <a:ea typeface="新細明體" panose="02020500000000000000" pitchFamily="18" charset="-120"/>
              </a:rPr>
              <a:t>Apply a single </a:t>
            </a:r>
            <a:r>
              <a:rPr lang="en-US" altLang="zh-TW" sz="1600" dirty="0" err="1" smtClean="0">
                <a:solidFill>
                  <a:srgbClr val="0070C0"/>
                </a:solidFill>
                <a:ea typeface="新細明體" panose="02020500000000000000" pitchFamily="18" charset="-120"/>
              </a:rPr>
              <a:t>instn</a:t>
            </a:r>
            <a:r>
              <a:rPr lang="en-US" altLang="zh-TW" sz="1600" dirty="0" smtClean="0">
                <a:solidFill>
                  <a:srgbClr val="0070C0"/>
                </a:solidFill>
                <a:ea typeface="新細明體" panose="02020500000000000000" pitchFamily="18" charset="-120"/>
              </a:rPr>
              <a:t> to a collection of data in parallel</a:t>
            </a:r>
          </a:p>
          <a:p>
            <a:pPr lvl="1" eaLnBrk="1" hangingPunct="1">
              <a:lnSpc>
                <a:spcPct val="70000"/>
              </a:lnSpc>
            </a:pPr>
            <a:r>
              <a:rPr lang="en-US" altLang="zh-TW" sz="1800" dirty="0" smtClean="0">
                <a:solidFill>
                  <a:srgbClr val="0070C0"/>
                </a:solidFill>
                <a:ea typeface="新細明體" panose="02020500000000000000" pitchFamily="18" charset="-120"/>
              </a:rPr>
              <a:t>Thread-Level Parallelism</a:t>
            </a:r>
          </a:p>
          <a:p>
            <a:pPr lvl="2" eaLnBrk="1" hangingPunct="1">
              <a:lnSpc>
                <a:spcPct val="70000"/>
              </a:lnSpc>
            </a:pPr>
            <a:r>
              <a:rPr lang="en-US" altLang="zh-TW" sz="1600" dirty="0" smtClean="0">
                <a:solidFill>
                  <a:srgbClr val="0070C0"/>
                </a:solidFill>
                <a:ea typeface="新細明體" panose="02020500000000000000" pitchFamily="18" charset="-120"/>
              </a:rPr>
              <a:t>Exploits parallelism in tightly coupled HW that allows for interaction among parallel threads</a:t>
            </a:r>
          </a:p>
          <a:p>
            <a:pPr lvl="1" eaLnBrk="1" hangingPunct="1">
              <a:lnSpc>
                <a:spcPct val="70000"/>
              </a:lnSpc>
            </a:pPr>
            <a:r>
              <a:rPr lang="en-US" altLang="zh-TW" sz="1800" dirty="0" smtClean="0">
                <a:solidFill>
                  <a:srgbClr val="0070C0"/>
                </a:solidFill>
                <a:ea typeface="新細明體" panose="02020500000000000000" pitchFamily="18" charset="-120"/>
              </a:rPr>
              <a:t>Request-Level Parallelism</a:t>
            </a:r>
          </a:p>
          <a:p>
            <a:pPr lvl="2" eaLnBrk="1" hangingPunct="1">
              <a:lnSpc>
                <a:spcPct val="70000"/>
              </a:lnSpc>
            </a:pPr>
            <a:r>
              <a:rPr lang="en-US" altLang="zh-TW" sz="1600" dirty="0" smtClean="0">
                <a:solidFill>
                  <a:srgbClr val="0070C0"/>
                </a:solidFill>
                <a:ea typeface="新細明體" panose="02020500000000000000" pitchFamily="18" charset="-120"/>
              </a:rPr>
              <a:t>Exploits parallelism among largely decoupled tasks</a:t>
            </a:r>
          </a:p>
          <a:p>
            <a:pPr lvl="2" eaLnBrk="1" hangingPunct="1">
              <a:lnSpc>
                <a:spcPct val="70000"/>
              </a:lnSpc>
            </a:pPr>
            <a:r>
              <a:rPr lang="en-US" altLang="zh-TW" sz="1800" dirty="0" smtClean="0">
                <a:solidFill>
                  <a:srgbClr val="0070C0"/>
                </a:solidFill>
                <a:ea typeface="新細明體" panose="02020500000000000000" pitchFamily="18" charset="-120"/>
              </a:rPr>
              <a:t>For example, running lots of different web searches at the same time</a:t>
            </a:r>
          </a:p>
          <a:p>
            <a:pPr eaLnBrk="1" hangingPunct="1">
              <a:lnSpc>
                <a:spcPct val="70000"/>
              </a:lnSpc>
            </a:pPr>
            <a:r>
              <a:rPr lang="en-US" altLang="zh-TW" sz="2000" dirty="0" smtClean="0">
                <a:ea typeface="新細明體" panose="02020500000000000000" pitchFamily="18" charset="-120"/>
              </a:rPr>
              <a:t>These may require explicit restructuring of applications</a:t>
            </a:r>
          </a:p>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37</a:t>
            </a:fld>
            <a:endParaRPr lang="zh-TW" altLang="zh-TW"/>
          </a:p>
        </p:txBody>
      </p:sp>
    </p:spTree>
    <p:extLst>
      <p:ext uri="{BB962C8B-B14F-4D97-AF65-F5344CB8AC3E}">
        <p14:creationId xmlns:p14="http://schemas.microsoft.com/office/powerpoint/2010/main" val="77043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38</a:t>
            </a:fld>
            <a:endParaRPr lang="zh-TW" altLang="zh-TW"/>
          </a:p>
        </p:txBody>
      </p:sp>
    </p:spTree>
    <p:extLst>
      <p:ext uri="{BB962C8B-B14F-4D97-AF65-F5344CB8AC3E}">
        <p14:creationId xmlns:p14="http://schemas.microsoft.com/office/powerpoint/2010/main" val="219517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https://www.youtube.com/watch?v=YLS7u-TG5Q4</a:t>
            </a:r>
          </a:p>
          <a:p>
            <a:r>
              <a:rPr lang="en-US" altLang="zh-TW" dirty="0" smtClean="0"/>
              <a:t>https://www.youtube.com/watch?v=hhYWEh4Dfoc</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43</a:t>
            </a:fld>
            <a:endParaRPr lang="zh-TW" altLang="zh-TW"/>
          </a:p>
        </p:txBody>
      </p:sp>
    </p:spTree>
    <p:extLst>
      <p:ext uri="{BB962C8B-B14F-4D97-AF65-F5344CB8AC3E}">
        <p14:creationId xmlns:p14="http://schemas.microsoft.com/office/powerpoint/2010/main" val="367700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https://www.youtube.com/watch?v=K6BgZ8s1Vuw</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45</a:t>
            </a:fld>
            <a:endParaRPr lang="zh-TW" altLang="zh-TW"/>
          </a:p>
        </p:txBody>
      </p:sp>
    </p:spTree>
    <p:extLst>
      <p:ext uri="{BB962C8B-B14F-4D97-AF65-F5344CB8AC3E}">
        <p14:creationId xmlns:p14="http://schemas.microsoft.com/office/powerpoint/2010/main" val="86004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kern="1200" dirty="0" smtClean="0">
                <a:solidFill>
                  <a:schemeClr val="tx1"/>
                </a:solidFill>
                <a:effectLst/>
                <a:latin typeface="Times New Roman" panose="02020603050405020304" pitchFamily="18" charset="0"/>
                <a:ea typeface="新細明體" panose="02020500000000000000" pitchFamily="18" charset="-120"/>
                <a:cs typeface="+mn-cs"/>
              </a:rPr>
              <a:t>Transistors invented in 1948, more than 10 years of developmental work was needed to render it a viable alternative to the vacuum tube. The small size of the transistor, its greater reliability, and its relatively low power consumption made it vastly superior to the tube. Its use in computer circuitry permitted the manufacture of digital systems that were considerably more efficient, smaller, and faster than their first-generation ancestors.</a:t>
            </a:r>
            <a:endParaRPr lang="zh-TW" altLang="en-US" u="none"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46</a:t>
            </a:fld>
            <a:endParaRPr lang="zh-TW" altLang="zh-TW"/>
          </a:p>
        </p:txBody>
      </p:sp>
    </p:spTree>
    <p:extLst>
      <p:ext uri="{BB962C8B-B14F-4D97-AF65-F5344CB8AC3E}">
        <p14:creationId xmlns:p14="http://schemas.microsoft.com/office/powerpoint/2010/main" val="64341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https://global.britannica.com/technology/digital-computer</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http://www.computerhope.com/issues/ch000984.htm</a:t>
            </a:r>
          </a:p>
          <a:p>
            <a:endPar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Charles Babbage</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(26 December 1791 – 18 October 1871, English) is</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c</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onsidered a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father of the computer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and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credited with inventing the first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mechanical computer.</a:t>
            </a:r>
            <a:r>
              <a:rPr kumimoji="1" lang="en-US" altLang="zh-TW" sz="1200" b="0" i="0" u="none" strike="noStrike" kern="1200" baseline="0" dirty="0" smtClean="0">
                <a:solidFill>
                  <a:schemeClr val="tx1"/>
                </a:solidFill>
                <a:effectLst/>
                <a:latin typeface="Times New Roman" panose="02020603050405020304" pitchFamily="18" charset="0"/>
                <a:ea typeface="新細明體" panose="02020500000000000000" pitchFamily="18" charset="-120"/>
                <a:cs typeface="+mn-cs"/>
              </a:rPr>
              <a:t> T</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he difference engine was made to compute values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polynomial functions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automatically using the method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finite differences.</a:t>
            </a:r>
            <a:r>
              <a:rPr kumimoji="1" lang="en-US" altLang="zh-TW" sz="1200" b="0" i="0" u="none" strike="noStrike" kern="1200" baseline="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Analytical Engine (1837) marks the transition from mechanized arithmetic to fully-fledged general purpose computation. The major innovation was that the Analytical Engine was to be programmed using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punched cards. T</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he Engine was intended to use loops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Jacquard’s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punched cards to control a mechanical calculator, which could use as input the results of preceding computations. The machine was also intended to employ several features subsequently used in modern computers, including sequential control, branching and looping. It would have been the first mechanical device to be, in principle,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Turing-complete.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But, it was never completed.</a:t>
            </a:r>
          </a:p>
          <a:p>
            <a:endPar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Herman Hollerith</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(February 29, 1860 – November 17, 1929) was an American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inventor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who developed an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electromechanical</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punched card</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tabulator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to assist in summarizing information and, later, accounting. He developed a mechanical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tabulator (1889)</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based on </a:t>
            </a:r>
            <a:r>
              <a:rPr kumimoji="1" lang="en-US" altLang="zh-TW" sz="1200" b="0" i="0" u="none" strike="noStrike" kern="1200" dirty="0" smtClean="0">
                <a:solidFill>
                  <a:srgbClr val="FF0000"/>
                </a:solidFill>
                <a:effectLst/>
                <a:latin typeface="Times New Roman" panose="02020603050405020304" pitchFamily="18" charset="0"/>
                <a:ea typeface="新細明體" panose="02020500000000000000" pitchFamily="18" charset="-120"/>
                <a:cs typeface="+mn-cs"/>
              </a:rPr>
              <a:t>punched cards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to rapidly tabulate statistics from millions of pieces of data. He was the founder of the </a:t>
            </a:r>
            <a:r>
              <a:rPr kumimoji="1" lang="en-US" altLang="zh-TW" sz="1200" b="0" i="1"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Tabulating Machine Company</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that later merged to become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IBM</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Hollerith is widely regarded as the father of modern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machine data processing</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p>
          <a:p>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Konrad </a:t>
            </a:r>
            <a:r>
              <a:rPr kumimoji="1" lang="en-US" altLang="zh-TW" sz="1200" b="1" i="0" kern="1200" dirty="0" err="1" smtClean="0">
                <a:solidFill>
                  <a:schemeClr val="tx1"/>
                </a:solidFill>
                <a:effectLst/>
                <a:latin typeface="Times New Roman" panose="02020603050405020304" pitchFamily="18" charset="0"/>
                <a:ea typeface="新細明體" panose="02020500000000000000" pitchFamily="18" charset="-120"/>
                <a:cs typeface="+mn-cs"/>
              </a:rPr>
              <a:t>Zuse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lang="en-US" altLang="zh-TW" dirty="0" smtClean="0"/>
              <a:t>Germany,</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22 June 1910 – 18 December 1995) developed the world's first programmable computer; the functional program-controlled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Turing-complete Z3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became operational in May 1941. The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Z3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was an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electromechanical</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computer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as the world's first working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programmable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fully automatic digital computer. The Z3 was built with 2000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relays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implementing a 22-</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bit</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word</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length that operated at a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clock frequency</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of about 5–10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Hz</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Program code and constant data were stored on punched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film</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Z3 was completed in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Berlin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 1941. </a:t>
            </a:r>
          </a:p>
          <a:p>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IBM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Automatic Sequence Controlled Calculator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ASCC</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called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Mark I</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by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Harvard University</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’s staff, was a general purpose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hlinkClick r:id="rId3" tooltip="Electronics"/>
              </a:rPr>
              <a:t>electro</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mechanical</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computer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that was used in the war effort during the last part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World War II</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baseline="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The original concept was presented to IBM by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Howard Aiken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 November 1937.</a:t>
            </a:r>
          </a:p>
          <a:p>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John Vincent </a:t>
            </a:r>
            <a:r>
              <a:rPr kumimoji="1" lang="en-US" altLang="zh-TW" sz="1200" b="1" i="0" kern="1200" dirty="0" err="1" smtClean="0">
                <a:solidFill>
                  <a:schemeClr val="tx1"/>
                </a:solidFill>
                <a:effectLst/>
                <a:latin typeface="Times New Roman" panose="02020603050405020304" pitchFamily="18" charset="0"/>
                <a:ea typeface="新細明體" panose="02020500000000000000" pitchFamily="18" charset="-120"/>
                <a:cs typeface="+mn-cs"/>
              </a:rPr>
              <a:t>Atanasoff</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(October 4, 1903 – June 15, 1995) was an American physicist and inventor, best known for inventing the first electronic digital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computer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t>
            </a:r>
            <a:r>
              <a:rPr kumimoji="1" lang="en-US" altLang="zh-TW" sz="1200" b="0" i="0" kern="1200" dirty="0" err="1" smtClean="0">
                <a:solidFill>
                  <a:schemeClr val="tx1"/>
                </a:solidFill>
                <a:effectLst/>
                <a:latin typeface="Times New Roman" panose="02020603050405020304" pitchFamily="18" charset="0"/>
                <a:ea typeface="新細明體" panose="02020500000000000000" pitchFamily="18" charset="-120"/>
                <a:cs typeface="+mn-cs"/>
              </a:rPr>
              <a:t>Atanasoff</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invented the first electronic digital computer in the 1930s at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Iowa State College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His special-purpose machine has come to be called the </a:t>
            </a:r>
            <a:r>
              <a:rPr kumimoji="1" lang="en-US" altLang="zh-TW" sz="1200" b="0" i="0" u="none" strike="noStrike" kern="1200" dirty="0" err="1" smtClean="0">
                <a:solidFill>
                  <a:schemeClr val="tx1"/>
                </a:solidFill>
                <a:effectLst/>
                <a:latin typeface="Times New Roman" panose="02020603050405020304" pitchFamily="18" charset="0"/>
                <a:ea typeface="新細明體" panose="02020500000000000000" pitchFamily="18" charset="-120"/>
                <a:cs typeface="+mn-cs"/>
              </a:rPr>
              <a:t>Atanasoff</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–Berry Computer</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Conceived in 1937, the machine was not programmable, being designed only to solve systems of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linear equations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It was successfully tested in 1942. The ABC pioneered important elements of modern computing, including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binary arithmetic</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and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electronic switching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elements, but its special-purpose nature and lack of a changeable,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stored program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distinguish it from modern computers.</a:t>
            </a:r>
          </a:p>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2</a:t>
            </a:fld>
            <a:endParaRPr lang="zh-TW" altLang="zh-TW"/>
          </a:p>
        </p:txBody>
      </p:sp>
    </p:spTree>
    <p:extLst>
      <p:ext uri="{BB962C8B-B14F-4D97-AF65-F5344CB8AC3E}">
        <p14:creationId xmlns:p14="http://schemas.microsoft.com/office/powerpoint/2010/main" val="193981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7</a:t>
            </a:fld>
            <a:endParaRPr lang="zh-TW" altLang="zh-TW"/>
          </a:p>
        </p:txBody>
      </p:sp>
    </p:spTree>
    <p:extLst>
      <p:ext uri="{BB962C8B-B14F-4D97-AF65-F5344CB8AC3E}">
        <p14:creationId xmlns:p14="http://schemas.microsoft.com/office/powerpoint/2010/main" val="453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10</a:t>
            </a:fld>
            <a:endParaRPr lang="zh-TW" altLang="zh-TW"/>
          </a:p>
        </p:txBody>
      </p:sp>
    </p:spTree>
    <p:extLst>
      <p:ext uri="{BB962C8B-B14F-4D97-AF65-F5344CB8AC3E}">
        <p14:creationId xmlns:p14="http://schemas.microsoft.com/office/powerpoint/2010/main" val="7460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Parallelism is</a:t>
            </a:r>
            <a:r>
              <a:rPr lang="en-US" altLang="zh-TW" baseline="0" dirty="0" smtClean="0"/>
              <a:t> the </a:t>
            </a:r>
            <a:r>
              <a:rPr lang="en-US" altLang="zh-TW" dirty="0" smtClean="0"/>
              <a:t>direction</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16</a:t>
            </a:fld>
            <a:endParaRPr lang="zh-TW" altLang="zh-TW"/>
          </a:p>
        </p:txBody>
      </p:sp>
    </p:spTree>
    <p:extLst>
      <p:ext uri="{BB962C8B-B14F-4D97-AF65-F5344CB8AC3E}">
        <p14:creationId xmlns:p14="http://schemas.microsoft.com/office/powerpoint/2010/main" val="26607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CMOS was used in fast growing markets: controllers, workstations, PCs</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CMOS had a 40 year history and clear evolution path (“Moore’s Law”)</a:t>
            </a:r>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21</a:t>
            </a:fld>
            <a:endParaRPr lang="zh-TW" altLang="zh-TW"/>
          </a:p>
        </p:txBody>
      </p:sp>
    </p:spTree>
    <p:extLst>
      <p:ext uri="{BB962C8B-B14F-4D97-AF65-F5344CB8AC3E}">
        <p14:creationId xmlns:p14="http://schemas.microsoft.com/office/powerpoint/2010/main" val="76119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D9ED4-EA81-4D08-A978-0D013E0E06DB}" type="slidenum">
              <a:rPr lang="en-US" altLang="zh-TW"/>
              <a:pPr/>
              <a:t>26</a:t>
            </a:fld>
            <a:endParaRPr lang="en-US" altLang="zh-TW"/>
          </a:p>
        </p:txBody>
      </p:sp>
      <p:sp>
        <p:nvSpPr>
          <p:cNvPr id="148482" name="Rectangle 2"/>
          <p:cNvSpPr>
            <a:spLocks noGrp="1" noRot="1" noChangeAspect="1" noChangeArrowheads="1" noTextEdit="1"/>
          </p:cNvSpPr>
          <p:nvPr>
            <p:ph type="sldImg"/>
          </p:nvPr>
        </p:nvSpPr>
        <p:spPr>
          <a:xfrm>
            <a:off x="1144588" y="685800"/>
            <a:ext cx="4572000" cy="3429000"/>
          </a:xfrm>
          <a:ln/>
        </p:spPr>
      </p:sp>
      <p:sp>
        <p:nvSpPr>
          <p:cNvPr id="148483" name="Rectangle 3"/>
          <p:cNvSpPr>
            <a:spLocks noGrp="1" noChangeArrowheads="1"/>
          </p:cNvSpPr>
          <p:nvPr>
            <p:ph type="body" idx="1"/>
          </p:nvPr>
        </p:nvSpPr>
        <p:spPr/>
        <p:txBody>
          <a:bodyPr/>
          <a:lstStyle/>
          <a:p>
            <a:pPr lvl="0"/>
            <a:r>
              <a:rPr lang="en-US" altLang="zh-TW" dirty="0" smtClean="0"/>
              <a:t>If scaling continues at present pace, by 2005, high speed processors would have power density of nuclear reactor, by 2010, a rocket nozzle, and by 2015, surface of sun</a:t>
            </a:r>
          </a:p>
        </p:txBody>
      </p:sp>
    </p:spTree>
    <p:extLst>
      <p:ext uri="{BB962C8B-B14F-4D97-AF65-F5344CB8AC3E}">
        <p14:creationId xmlns:p14="http://schemas.microsoft.com/office/powerpoint/2010/main" val="2444746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31</a:t>
            </a:fld>
            <a:endParaRPr lang="zh-TW" altLang="zh-TW"/>
          </a:p>
        </p:txBody>
      </p:sp>
    </p:spTree>
    <p:extLst>
      <p:ext uri="{BB962C8B-B14F-4D97-AF65-F5344CB8AC3E}">
        <p14:creationId xmlns:p14="http://schemas.microsoft.com/office/powerpoint/2010/main" val="102494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051175" y="660400"/>
            <a:ext cx="3043238" cy="2282825"/>
          </a:xfrm>
          <a:ln/>
        </p:spPr>
      </p:sp>
      <p:sp>
        <p:nvSpPr>
          <p:cNvPr id="37891" name="Rectangle 3"/>
          <p:cNvSpPr>
            <a:spLocks noGrp="1" noChangeArrowheads="1"/>
          </p:cNvSpPr>
          <p:nvPr>
            <p:ph type="body" idx="1"/>
          </p:nvPr>
        </p:nvSpPr>
        <p:spPr>
          <a:xfrm>
            <a:off x="1219200" y="3255963"/>
            <a:ext cx="6707188" cy="3087687"/>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zh-TW" smtClean="0">
              <a:latin typeface="Arial" panose="020B0604020202020204" pitchFamily="34" charset="0"/>
            </a:endParaRPr>
          </a:p>
        </p:txBody>
      </p:sp>
    </p:spTree>
    <p:extLst>
      <p:ext uri="{BB962C8B-B14F-4D97-AF65-F5344CB8AC3E}">
        <p14:creationId xmlns:p14="http://schemas.microsoft.com/office/powerpoint/2010/main" val="1633990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A8CBDE17-35DE-4CF3-A6AE-342E0D5A56DD}"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F120804-EA9C-44B7-9EAE-0BD60D7BD199}" type="slidenum">
              <a:rPr lang="zh-TW" altLang="en-US"/>
              <a:pPr/>
              <a:t>‹#›</a:t>
            </a:fld>
            <a:endParaRPr lang="zh-TW" altLang="zh-TW"/>
          </a:p>
        </p:txBody>
      </p:sp>
    </p:spTree>
    <p:extLst>
      <p:ext uri="{BB962C8B-B14F-4D97-AF65-F5344CB8AC3E}">
        <p14:creationId xmlns:p14="http://schemas.microsoft.com/office/powerpoint/2010/main" val="17424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852BEC32-4EE1-420F-B886-F4A483B051DF}" type="slidenum">
              <a:rPr lang="zh-TW" altLang="en-US"/>
              <a:pPr/>
              <a:t>‹#›</a:t>
            </a:fld>
            <a:endParaRPr lang="zh-TW" altLang="zh-TW"/>
          </a:p>
        </p:txBody>
      </p:sp>
    </p:spTree>
    <p:extLst>
      <p:ext uri="{BB962C8B-B14F-4D97-AF65-F5344CB8AC3E}">
        <p14:creationId xmlns:p14="http://schemas.microsoft.com/office/powerpoint/2010/main" val="322394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7AAE24B3-22E3-4AA7-8B55-0A68B3597D77}" type="slidenum">
              <a:rPr lang="zh-TW" altLang="en-US"/>
              <a:pPr/>
              <a:t>‹#›</a:t>
            </a:fld>
            <a:endParaRPr lang="zh-TW" altLang="zh-TW"/>
          </a:p>
        </p:txBody>
      </p:sp>
    </p:spTree>
    <p:extLst>
      <p:ext uri="{BB962C8B-B14F-4D97-AF65-F5344CB8AC3E}">
        <p14:creationId xmlns:p14="http://schemas.microsoft.com/office/powerpoint/2010/main" val="3188918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F9E98DE6-1D8D-40C7-BE56-65B627317FFE}" type="slidenum">
              <a:rPr lang="zh-TW" altLang="en-US"/>
              <a:pPr/>
              <a:t>‹#›</a:t>
            </a:fld>
            <a:endParaRPr lang="zh-TW" altLang="zh-TW"/>
          </a:p>
        </p:txBody>
      </p:sp>
    </p:spTree>
    <p:extLst>
      <p:ext uri="{BB962C8B-B14F-4D97-AF65-F5344CB8AC3E}">
        <p14:creationId xmlns:p14="http://schemas.microsoft.com/office/powerpoint/2010/main" val="369729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7C5AA28-A7C5-4DDC-A2DB-5BA219CA2330}" type="slidenum">
              <a:rPr lang="zh-TW" altLang="en-US"/>
              <a:pPr/>
              <a:t>‹#›</a:t>
            </a:fld>
            <a:endParaRPr lang="zh-TW" altLang="zh-TW"/>
          </a:p>
        </p:txBody>
      </p:sp>
    </p:spTree>
    <p:extLst>
      <p:ext uri="{BB962C8B-B14F-4D97-AF65-F5344CB8AC3E}">
        <p14:creationId xmlns:p14="http://schemas.microsoft.com/office/powerpoint/2010/main" val="290172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9C51E500-085D-432D-8C73-BC9C167CAC5A}" type="slidenum">
              <a:rPr lang="zh-TW" altLang="en-US"/>
              <a:pPr/>
              <a:t>‹#›</a:t>
            </a:fld>
            <a:endParaRPr lang="zh-TW" altLang="zh-TW"/>
          </a:p>
        </p:txBody>
      </p:sp>
    </p:spTree>
    <p:extLst>
      <p:ext uri="{BB962C8B-B14F-4D97-AF65-F5344CB8AC3E}">
        <p14:creationId xmlns:p14="http://schemas.microsoft.com/office/powerpoint/2010/main" val="7507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085E38AC-DA67-415E-BA61-C1BB89328BA4}" type="slidenum">
              <a:rPr lang="zh-TW" altLang="en-US"/>
              <a:pPr/>
              <a:t>‹#›</a:t>
            </a:fld>
            <a:endParaRPr lang="zh-TW" altLang="zh-TW"/>
          </a:p>
        </p:txBody>
      </p:sp>
    </p:spTree>
    <p:extLst>
      <p:ext uri="{BB962C8B-B14F-4D97-AF65-F5344CB8AC3E}">
        <p14:creationId xmlns:p14="http://schemas.microsoft.com/office/powerpoint/2010/main" val="17622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2DA9C97D-3F28-4231-954D-B6DAE73460D2}" type="slidenum">
              <a:rPr lang="zh-TW" altLang="en-US"/>
              <a:pPr/>
              <a:t>‹#›</a:t>
            </a:fld>
            <a:endParaRPr lang="zh-TW" altLang="zh-TW"/>
          </a:p>
        </p:txBody>
      </p:sp>
    </p:spTree>
    <p:extLst>
      <p:ext uri="{BB962C8B-B14F-4D97-AF65-F5344CB8AC3E}">
        <p14:creationId xmlns:p14="http://schemas.microsoft.com/office/powerpoint/2010/main" val="335892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229EF151-93C0-4F56-B29B-68BD56C38144}" type="slidenum">
              <a:rPr lang="zh-TW" altLang="en-US"/>
              <a:pPr/>
              <a:t>‹#›</a:t>
            </a:fld>
            <a:endParaRPr lang="zh-TW" altLang="zh-TW"/>
          </a:p>
        </p:txBody>
      </p:sp>
    </p:spTree>
    <p:extLst>
      <p:ext uri="{BB962C8B-B14F-4D97-AF65-F5344CB8AC3E}">
        <p14:creationId xmlns:p14="http://schemas.microsoft.com/office/powerpoint/2010/main" val="152522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7850A695-195D-4ED4-95A6-931F143E587F}" type="slidenum">
              <a:rPr lang="zh-TW" altLang="en-US"/>
              <a:pPr/>
              <a:t>‹#›</a:t>
            </a:fld>
            <a:endParaRPr lang="zh-TW" altLang="zh-TW"/>
          </a:p>
        </p:txBody>
      </p:sp>
    </p:spTree>
    <p:extLst>
      <p:ext uri="{BB962C8B-B14F-4D97-AF65-F5344CB8AC3E}">
        <p14:creationId xmlns:p14="http://schemas.microsoft.com/office/powerpoint/2010/main" val="400313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323528" y="228600"/>
            <a:ext cx="8496944" cy="679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dirty="0" smtClean="0"/>
              <a:t>Click to edit Master title style</a:t>
            </a:r>
          </a:p>
        </p:txBody>
      </p:sp>
      <p:sp>
        <p:nvSpPr>
          <p:cNvPr id="2051" name="Rectangle 3"/>
          <p:cNvSpPr>
            <a:spLocks noGrp="1" noChangeArrowheads="1"/>
          </p:cNvSpPr>
          <p:nvPr>
            <p:ph type="body" idx="1"/>
          </p:nvPr>
        </p:nvSpPr>
        <p:spPr bwMode="auto">
          <a:xfrm>
            <a:off x="323528" y="1052514"/>
            <a:ext cx="8496944" cy="5040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915472" y="622935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9E5B9AA3-25CC-4885-B3C5-69964986277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 xmlns:a14="http://schemas.microsoft.com/office/drawing/2010/main" w="15875">
                <a:solidFill>
                  <a:srgbClr val="000000"/>
                </a:solidFill>
                <a:miter lim="800000"/>
                <a:headEnd/>
                <a:tailEnd/>
              </a14:hiddenLine>
            </a:ext>
            <a:ext uri="{AF507438-7753-43e0-B8FC-AC1667EBCBE1}">
              <a14:hiddenEffects xmln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4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dirty="0" smtClean="0">
                <a:solidFill>
                  <a:srgbClr val="0000FF"/>
                </a:solidFill>
                <a:latin typeface="+mn-lt"/>
              </a:rPr>
              <a:t>CS5100 Advanced Computer Architecture</a:t>
            </a:r>
            <a:r>
              <a:rPr lang="en-US" altLang="zh-TW" sz="3200" dirty="0" smtClean="0">
                <a:solidFill>
                  <a:schemeClr val="accent1"/>
                </a:solidFill>
                <a:latin typeface="+mn-lt"/>
              </a:rPr>
              <a:t/>
            </a:r>
            <a:br>
              <a:rPr lang="en-US" altLang="zh-TW" sz="3200" dirty="0" smtClean="0">
                <a:solidFill>
                  <a:schemeClr val="accent1"/>
                </a:solidFill>
                <a:latin typeface="+mn-lt"/>
              </a:rPr>
            </a:br>
            <a:r>
              <a:rPr lang="zh-TW" altLang="en-US" dirty="0" smtClean="0"/>
              <a:t/>
            </a:r>
            <a:br>
              <a:rPr lang="zh-TW" altLang="en-US" dirty="0" smtClean="0"/>
            </a:br>
            <a:r>
              <a:rPr lang="en-US" altLang="zh-TW" dirty="0" smtClean="0">
                <a:solidFill>
                  <a:srgbClr val="C00000"/>
                </a:solidFill>
              </a:rPr>
              <a:t>Technology and Computing</a:t>
            </a:r>
            <a:endParaRPr lang="en-US" altLang="zh-TW" dirty="0">
              <a:solidFill>
                <a:srgbClr val="C00000"/>
              </a:solidFill>
            </a:endParaRPr>
          </a:p>
        </p:txBody>
      </p:sp>
      <p:sp>
        <p:nvSpPr>
          <p:cNvPr id="510987" name="Rectangle 11"/>
          <p:cNvSpPr>
            <a:spLocks noGrp="1" noChangeArrowheads="1"/>
          </p:cNvSpPr>
          <p:nvPr>
            <p:ph type="subTitle" idx="1"/>
          </p:nvPr>
        </p:nvSpPr>
        <p:spPr/>
        <p:txBody>
          <a:bodyPr/>
          <a:lstStyle/>
          <a:p>
            <a:r>
              <a:rPr lang="en-US" altLang="zh-TW" sz="2800" smtClean="0"/>
              <a:t>Prof. Chung-Ta King</a:t>
            </a:r>
          </a:p>
          <a:p>
            <a:r>
              <a:rPr lang="en-US" altLang="zh-TW" sz="2400" smtClean="0"/>
              <a:t>Department of Computer Science</a:t>
            </a:r>
          </a:p>
          <a:p>
            <a:r>
              <a:rPr lang="en-US" altLang="zh-TW" sz="2400" smtClean="0"/>
              <a:t>National Tsing Hua University, Taiwan</a:t>
            </a:r>
            <a:endParaRPr lang="zh-TW" altLang="en-US" sz="2400" dirty="0"/>
          </a:p>
        </p:txBody>
      </p:sp>
      <p:sp>
        <p:nvSpPr>
          <p:cNvPr id="4" name="文字方塊 3"/>
          <p:cNvSpPr txBox="1"/>
          <p:nvPr/>
        </p:nvSpPr>
        <p:spPr>
          <a:xfrm>
            <a:off x="899592" y="5677797"/>
            <a:ext cx="7676012" cy="369332"/>
          </a:xfrm>
          <a:prstGeom prst="rect">
            <a:avLst/>
          </a:prstGeom>
          <a:noFill/>
        </p:spPr>
        <p:txBody>
          <a:bodyPr wrap="none" rtlCol="0" anchor="ctr" anchorCtr="1">
            <a:spAutoFit/>
          </a:bodyPr>
          <a:lstStyle/>
          <a:p>
            <a:r>
              <a:rPr lang="en-US" altLang="zh-TW" sz="1800" dirty="0" smtClean="0">
                <a:latin typeface="+mn-lt"/>
                <a:ea typeface="標楷體" pitchFamily="65" charset="-120"/>
                <a:cs typeface="Calibri" pitchFamily="34" charset="0"/>
              </a:rPr>
              <a:t>(Slides are from textbook, Prof. </a:t>
            </a:r>
            <a:r>
              <a:rPr lang="en-US" altLang="zh-TW" sz="1800" dirty="0" err="1" smtClean="0">
                <a:latin typeface="+mn-lt"/>
                <a:ea typeface="標楷體" pitchFamily="65" charset="-120"/>
                <a:cs typeface="Calibri" pitchFamily="34" charset="0"/>
              </a:rPr>
              <a:t>Hsien-Hsin</a:t>
            </a:r>
            <a:r>
              <a:rPr lang="en-US" altLang="zh-TW" sz="1800" dirty="0" smtClean="0">
                <a:latin typeface="+mn-lt"/>
                <a:ea typeface="標楷體" pitchFamily="65" charset="-120"/>
                <a:cs typeface="Calibri" pitchFamily="34" charset="0"/>
              </a:rPr>
              <a:t> Lee, Prof. </a:t>
            </a:r>
            <a:r>
              <a:rPr lang="en-US" altLang="zh-TW" sz="1800" dirty="0" err="1" smtClean="0">
                <a:latin typeface="+mn-lt"/>
                <a:ea typeface="標楷體" pitchFamily="65" charset="-120"/>
                <a:cs typeface="Calibri" pitchFamily="34" charset="0"/>
              </a:rPr>
              <a:t>Yasun</a:t>
            </a:r>
            <a:r>
              <a:rPr lang="en-US" altLang="zh-TW" sz="1800" dirty="0" smtClean="0">
                <a:latin typeface="+mn-lt"/>
                <a:ea typeface="標楷體" pitchFamily="65" charset="-120"/>
                <a:cs typeface="Calibri" pitchFamily="34" charset="0"/>
              </a:rPr>
              <a:t> Hsu, Prof. Marc </a:t>
            </a:r>
            <a:r>
              <a:rPr lang="en-US" altLang="zh-TW" sz="1800" dirty="0" err="1" smtClean="0">
                <a:latin typeface="+mn-lt"/>
                <a:ea typeface="標楷體" pitchFamily="65" charset="-120"/>
                <a:cs typeface="Calibri" pitchFamily="34" charset="0"/>
              </a:rPr>
              <a:t>Snir</a:t>
            </a:r>
            <a:r>
              <a:rPr lang="en-US" altLang="zh-TW" sz="1800" dirty="0" smtClean="0">
                <a:latin typeface="+mn-lt"/>
                <a:ea typeface="標楷體" pitchFamily="65" charset="-120"/>
                <a:cs typeface="Calibri" pitchFamily="34" charset="0"/>
              </a:rPr>
              <a:t>) </a:t>
            </a:r>
            <a:endParaRPr lang="zh-TW" altLang="en-US" sz="1800" dirty="0" smtClean="0">
              <a:latin typeface="+mn-lt"/>
              <a:ea typeface="標楷體" pitchFamily="65" charset="-12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Single Processor </a:t>
            </a:r>
            <a:r>
              <a:rPr lang="en-US" altLang="zh-TW" dirty="0" err="1"/>
              <a:t>Perf</a:t>
            </a:r>
            <a:r>
              <a:rPr lang="en-US" altLang="zh-TW" dirty="0"/>
              <a:t> in Perspective</a:t>
            </a:r>
            <a:endParaRPr lang="zh-TW" altLang="en-US" dirty="0"/>
          </a:p>
        </p:txBody>
      </p:sp>
      <p:sp>
        <p:nvSpPr>
          <p:cNvPr id="5" name="內容版面配置區 4"/>
          <p:cNvSpPr>
            <a:spLocks noGrp="1"/>
          </p:cNvSpPr>
          <p:nvPr>
            <p:ph idx="1"/>
          </p:nvPr>
        </p:nvSpPr>
        <p:spPr/>
        <p:txBody>
          <a:bodyPr/>
          <a:lstStyle/>
          <a:p>
            <a:pPr>
              <a:spcBef>
                <a:spcPts val="0"/>
              </a:spcBef>
            </a:pPr>
            <a:r>
              <a:rPr lang="en-US" altLang="zh-TW" dirty="0" smtClean="0"/>
              <a:t>Prior to mid-80’s, processor performance largely technology driven, averaged 25% per year</a:t>
            </a:r>
          </a:p>
          <a:p>
            <a:pPr>
              <a:spcBef>
                <a:spcPts val="0"/>
              </a:spcBef>
            </a:pPr>
            <a:r>
              <a:rPr lang="en-US" altLang="zh-TW" dirty="0" smtClean="0"/>
              <a:t>Development of single-chip microprocessors (mostly CISCs) in late 70’s makes it possible to ride the improvements in IC technology, leading to 35% growth per year since 1984</a:t>
            </a:r>
          </a:p>
          <a:p>
            <a:pPr>
              <a:spcBef>
                <a:spcPts val="0"/>
              </a:spcBef>
            </a:pPr>
            <a:r>
              <a:rPr lang="en-US" altLang="zh-TW" dirty="0" smtClean="0"/>
              <a:t>Introduction of </a:t>
            </a:r>
            <a:r>
              <a:rPr lang="en-US" altLang="zh-TW" dirty="0" smtClean="0">
                <a:solidFill>
                  <a:srgbClr val="FF0000"/>
                </a:solidFill>
              </a:rPr>
              <a:t>RISC</a:t>
            </a:r>
            <a:r>
              <a:rPr lang="en-US" altLang="zh-TW" dirty="0" smtClean="0"/>
              <a:t> processors in mid-80’s increases the growth rate to 52% per year</a:t>
            </a:r>
          </a:p>
          <a:p>
            <a:pPr lvl="1">
              <a:spcBef>
                <a:spcPts val="0"/>
              </a:spcBef>
            </a:pPr>
            <a:r>
              <a:rPr lang="en-US" altLang="zh-TW" dirty="0" smtClean="0"/>
              <a:t>Architecture + technology improvement</a:t>
            </a:r>
          </a:p>
          <a:p>
            <a:pPr>
              <a:spcBef>
                <a:spcPts val="0"/>
              </a:spcBef>
            </a:pPr>
            <a:r>
              <a:rPr lang="en-US" altLang="zh-TW" dirty="0" smtClean="0"/>
              <a:t>Since 2003, power and available ILP limits performance to less than 22% per year</a:t>
            </a:r>
          </a:p>
          <a:p>
            <a:pPr lvl="1">
              <a:spcBef>
                <a:spcPts val="0"/>
              </a:spcBef>
            </a:pPr>
            <a:r>
              <a:rPr lang="en-US" altLang="zh-TW" dirty="0" smtClean="0">
                <a:sym typeface="Wingdings" panose="05000000000000000000" pitchFamily="2" charset="2"/>
              </a:rPr>
              <a:t>Performance gain now from </a:t>
            </a:r>
            <a:r>
              <a:rPr lang="en-US" altLang="zh-TW" dirty="0" smtClean="0">
                <a:solidFill>
                  <a:srgbClr val="FF0000"/>
                </a:solidFill>
                <a:sym typeface="Wingdings" panose="05000000000000000000" pitchFamily="2" charset="2"/>
              </a:rPr>
              <a:t>multi-cores</a:t>
            </a:r>
            <a:endParaRPr lang="zh-TW" altLang="en-US" dirty="0">
              <a:solidFill>
                <a:srgbClr val="FF0000"/>
              </a:solidFill>
            </a:endParaRPr>
          </a:p>
        </p:txBody>
      </p:sp>
      <p:sp>
        <p:nvSpPr>
          <p:cNvPr id="3" name="投影片編號版面配置區 2"/>
          <p:cNvSpPr>
            <a:spLocks noGrp="1"/>
          </p:cNvSpPr>
          <p:nvPr>
            <p:ph type="sldNum" sz="quarter" idx="11"/>
          </p:nvPr>
        </p:nvSpPr>
        <p:spPr/>
        <p:txBody>
          <a:bodyPr/>
          <a:lstStyle/>
          <a:p>
            <a:fld id="{085E38AC-DA67-415E-BA61-C1BB89328BA4}" type="slidenum">
              <a:rPr lang="zh-TW" altLang="en-US" smtClean="0"/>
              <a:pPr/>
              <a:t>9</a:t>
            </a:fld>
            <a:endParaRPr lang="zh-TW" altLang="zh-TW"/>
          </a:p>
        </p:txBody>
      </p:sp>
      <p:sp>
        <p:nvSpPr>
          <p:cNvPr id="2" name="圓角矩形圖說文字 1"/>
          <p:cNvSpPr/>
          <p:nvPr/>
        </p:nvSpPr>
        <p:spPr bwMode="auto">
          <a:xfrm>
            <a:off x="5796136" y="4149080"/>
            <a:ext cx="3024336" cy="612648"/>
          </a:xfrm>
          <a:prstGeom prst="wedgeRoundRectCallout">
            <a:avLst>
              <a:gd name="adj1" fmla="val -115043"/>
              <a:gd name="adj2" fmla="val -72275"/>
              <a:gd name="adj3" fmla="val 16667"/>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algn="ctr">
              <a:lnSpc>
                <a:spcPts val="2000"/>
              </a:lnSpc>
            </a:pPr>
            <a:r>
              <a:rPr lang="en-US" altLang="zh-TW" sz="2000" b="1" dirty="0">
                <a:solidFill>
                  <a:srgbClr val="FF0000"/>
                </a:solidFill>
                <a:latin typeface="+mn-lt"/>
              </a:rPr>
              <a:t>Architecture </a:t>
            </a:r>
            <a:r>
              <a:rPr lang="en-US" altLang="zh-TW" sz="2000" b="1" dirty="0" smtClean="0">
                <a:solidFill>
                  <a:srgbClr val="FF0000"/>
                </a:solidFill>
                <a:latin typeface="+mn-lt"/>
              </a:rPr>
              <a:t>innovation plays a role</a:t>
            </a:r>
            <a:endParaRPr kumimoji="0" lang="zh-TW" altLang="en-US" sz="2000" b="1" i="0" u="none" strike="noStrike" cap="none" normalizeH="0" baseline="0" dirty="0" smtClean="0">
              <a:ln>
                <a:noFill/>
              </a:ln>
              <a:solidFill>
                <a:srgbClr val="FF0000"/>
              </a:solidFill>
              <a:effectLst/>
              <a:latin typeface="+mn-lt"/>
            </a:endParaRPr>
          </a:p>
        </p:txBody>
      </p:sp>
    </p:spTree>
    <p:extLst>
      <p:ext uri="{BB962C8B-B14F-4D97-AF65-F5344CB8AC3E}">
        <p14:creationId xmlns:p14="http://schemas.microsoft.com/office/powerpoint/2010/main" val="21401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Examine Technology Scaling First</a:t>
            </a:r>
            <a:endParaRPr lang="zh-TW" altLang="en-US" dirty="0"/>
          </a:p>
        </p:txBody>
      </p:sp>
      <p:sp>
        <p:nvSpPr>
          <p:cNvPr id="3" name="內容版面配置區 2"/>
          <p:cNvSpPr>
            <a:spLocks noGrp="1"/>
          </p:cNvSpPr>
          <p:nvPr>
            <p:ph idx="1"/>
          </p:nvPr>
        </p:nvSpPr>
        <p:spPr/>
        <p:txBody>
          <a:bodyPr/>
          <a:lstStyle/>
          <a:p>
            <a:r>
              <a:rPr lang="en-US" altLang="zh-TW" i="1" dirty="0" smtClean="0">
                <a:solidFill>
                  <a:srgbClr val="FF0000"/>
                </a:solidFill>
              </a:rPr>
              <a:t>Feature size:</a:t>
            </a:r>
          </a:p>
          <a:p>
            <a:pPr lvl="1"/>
            <a:r>
              <a:rPr lang="en-US" altLang="zh-TW" dirty="0" smtClean="0"/>
              <a:t>Min size of transistor or wire in x or y dim.</a:t>
            </a:r>
          </a:p>
          <a:p>
            <a:pPr lvl="1"/>
            <a:r>
              <a:rPr lang="en-US" altLang="zh-TW" dirty="0" smtClean="0"/>
              <a:t>10 microns in 1971 to 14 nm in 2014</a:t>
            </a:r>
          </a:p>
          <a:p>
            <a:pPr lvl="1"/>
            <a:r>
              <a:rPr lang="en-US" altLang="zh-TW" dirty="0" smtClean="0"/>
              <a:t>New technology node every 2 years or so</a:t>
            </a:r>
          </a:p>
          <a:p>
            <a:pPr lvl="1"/>
            <a:r>
              <a:rPr lang="en-US" altLang="zh-TW" dirty="0" smtClean="0"/>
              <a:t>~70% (S) reduction for each generation</a:t>
            </a:r>
          </a:p>
          <a:p>
            <a:pPr lvl="1"/>
            <a:endParaRPr lang="en-US" altLang="zh-TW"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10</a:t>
            </a:fld>
            <a:endParaRPr lang="zh-TW" altLang="zh-TW"/>
          </a:p>
        </p:txBody>
      </p:sp>
      <p:graphicFrame>
        <p:nvGraphicFramePr>
          <p:cNvPr id="10" name="表格 9"/>
          <p:cNvGraphicFramePr>
            <a:graphicFrameLocks noGrp="1"/>
          </p:cNvGraphicFramePr>
          <p:nvPr>
            <p:extLst/>
          </p:nvPr>
        </p:nvGraphicFramePr>
        <p:xfrm>
          <a:off x="6732240" y="188640"/>
          <a:ext cx="2232248" cy="6583680"/>
        </p:xfrm>
        <a:graphic>
          <a:graphicData uri="http://schemas.openxmlformats.org/drawingml/2006/table">
            <a:tbl>
              <a:tblPr/>
              <a:tblGrid>
                <a:gridCol w="2232248">
                  <a:extLst>
                    <a:ext uri="{9D8B030D-6E8A-4147-A177-3AD203B41FA5}">
                      <a16:colId xmlns:a16="http://schemas.microsoft.com/office/drawing/2014/main" val="20000"/>
                    </a:ext>
                  </a:extLst>
                </a:gridCol>
              </a:tblGrid>
              <a:tr h="4886854">
                <a:tc>
                  <a:txBody>
                    <a:bodyPr/>
                    <a:lstStyle/>
                    <a:p>
                      <a:pPr marL="0" indent="185738" algn="l">
                        <a:buFont typeface="Arial" panose="020B0604020202020204" pitchFamily="34" charset="0"/>
                        <a:buNone/>
                      </a:pPr>
                      <a:r>
                        <a:rPr lang="en-US" sz="2400" u="none" strike="noStrike" dirty="0">
                          <a:solidFill>
                            <a:srgbClr val="0B0080"/>
                          </a:solidFill>
                          <a:effectLst/>
                          <a:latin typeface="+mn-lt"/>
                        </a:rPr>
                        <a:t>10 µm</a:t>
                      </a:r>
                      <a:r>
                        <a:rPr lang="en-US" sz="2400" dirty="0">
                          <a:effectLst/>
                          <a:latin typeface="+mn-lt"/>
                        </a:rPr>
                        <a:t> – 1971</a:t>
                      </a:r>
                    </a:p>
                    <a:p>
                      <a:pPr marL="0" indent="185738" algn="l">
                        <a:buFont typeface="Arial" panose="020B0604020202020204" pitchFamily="34" charset="0"/>
                        <a:buNone/>
                      </a:pPr>
                      <a:r>
                        <a:rPr lang="en-US" sz="2400" u="none" strike="noStrike" kern="1200" dirty="0">
                          <a:solidFill>
                            <a:srgbClr val="0B0080"/>
                          </a:solidFill>
                          <a:effectLst/>
                          <a:latin typeface="+mn-lt"/>
                          <a:ea typeface="+mn-ea"/>
                          <a:cs typeface="+mn-cs"/>
                        </a:rPr>
                        <a:t>6 µm</a:t>
                      </a:r>
                      <a:r>
                        <a:rPr lang="en-US" sz="2400" dirty="0">
                          <a:effectLst/>
                          <a:latin typeface="+mn-lt"/>
                        </a:rPr>
                        <a:t> – 1974</a:t>
                      </a:r>
                    </a:p>
                    <a:p>
                      <a:pPr marL="0" indent="185738" algn="l">
                        <a:buFont typeface="Arial" panose="020B0604020202020204" pitchFamily="34" charset="0"/>
                        <a:buNone/>
                      </a:pPr>
                      <a:r>
                        <a:rPr lang="en-US" sz="2400" u="none" strike="noStrike" dirty="0">
                          <a:solidFill>
                            <a:srgbClr val="0B0080"/>
                          </a:solidFill>
                          <a:effectLst/>
                          <a:latin typeface="+mn-lt"/>
                        </a:rPr>
                        <a:t>3 µm</a:t>
                      </a:r>
                      <a:r>
                        <a:rPr lang="en-US" sz="2400" dirty="0">
                          <a:effectLst/>
                          <a:latin typeface="+mn-lt"/>
                        </a:rPr>
                        <a:t> – 1977</a:t>
                      </a:r>
                    </a:p>
                    <a:p>
                      <a:pPr marL="0" indent="185738" algn="l">
                        <a:buFont typeface="Arial" panose="020B0604020202020204" pitchFamily="34" charset="0"/>
                        <a:buNone/>
                      </a:pPr>
                      <a:r>
                        <a:rPr lang="en-US" sz="2400" u="none" strike="noStrike" dirty="0">
                          <a:solidFill>
                            <a:srgbClr val="0B0080"/>
                          </a:solidFill>
                          <a:effectLst/>
                          <a:latin typeface="+mn-lt"/>
                        </a:rPr>
                        <a:t>1.5 µm</a:t>
                      </a:r>
                      <a:r>
                        <a:rPr lang="en-US" sz="2400" dirty="0">
                          <a:effectLst/>
                          <a:latin typeface="+mn-lt"/>
                        </a:rPr>
                        <a:t> – 1982</a:t>
                      </a:r>
                    </a:p>
                    <a:p>
                      <a:pPr marL="0" indent="185738" algn="l">
                        <a:buFont typeface="Arial" panose="020B0604020202020204" pitchFamily="34" charset="0"/>
                        <a:buNone/>
                      </a:pPr>
                      <a:r>
                        <a:rPr lang="en-US" sz="2400" u="none" strike="noStrike" dirty="0">
                          <a:solidFill>
                            <a:srgbClr val="0B0080"/>
                          </a:solidFill>
                          <a:effectLst/>
                          <a:latin typeface="+mn-lt"/>
                        </a:rPr>
                        <a:t>1 µm</a:t>
                      </a:r>
                      <a:r>
                        <a:rPr lang="en-US" sz="2400" dirty="0">
                          <a:effectLst/>
                          <a:latin typeface="+mn-lt"/>
                        </a:rPr>
                        <a:t> – 1985</a:t>
                      </a:r>
                    </a:p>
                    <a:p>
                      <a:pPr marL="0" indent="185738" algn="l">
                        <a:buFont typeface="Arial" panose="020B0604020202020204" pitchFamily="34" charset="0"/>
                        <a:buNone/>
                      </a:pPr>
                      <a:r>
                        <a:rPr lang="en-US" sz="2400" u="none" strike="noStrike" dirty="0">
                          <a:solidFill>
                            <a:srgbClr val="0B0080"/>
                          </a:solidFill>
                          <a:effectLst/>
                          <a:latin typeface="+mn-lt"/>
                        </a:rPr>
                        <a:t>800 nm</a:t>
                      </a:r>
                      <a:r>
                        <a:rPr lang="en-US" sz="2400" dirty="0">
                          <a:effectLst/>
                          <a:latin typeface="+mn-lt"/>
                        </a:rPr>
                        <a:t> – 1989</a:t>
                      </a:r>
                    </a:p>
                    <a:p>
                      <a:pPr marL="0" indent="185738" algn="l">
                        <a:buFont typeface="Arial" panose="020B0604020202020204" pitchFamily="34" charset="0"/>
                        <a:buNone/>
                      </a:pPr>
                      <a:r>
                        <a:rPr lang="en-US" sz="2400" u="none" strike="noStrike" dirty="0">
                          <a:solidFill>
                            <a:srgbClr val="0B0080"/>
                          </a:solidFill>
                          <a:effectLst/>
                          <a:latin typeface="+mn-lt"/>
                        </a:rPr>
                        <a:t>600 nm</a:t>
                      </a:r>
                      <a:r>
                        <a:rPr lang="en-US" sz="2400" dirty="0">
                          <a:effectLst/>
                          <a:latin typeface="+mn-lt"/>
                        </a:rPr>
                        <a:t> – 1994</a:t>
                      </a:r>
                    </a:p>
                    <a:p>
                      <a:pPr marL="0" indent="185738" algn="l">
                        <a:buFont typeface="Arial" panose="020B0604020202020204" pitchFamily="34" charset="0"/>
                        <a:buNone/>
                      </a:pPr>
                      <a:r>
                        <a:rPr lang="en-US" sz="2400" u="none" strike="noStrike" dirty="0">
                          <a:solidFill>
                            <a:srgbClr val="0B0080"/>
                          </a:solidFill>
                          <a:effectLst/>
                          <a:latin typeface="+mn-lt"/>
                        </a:rPr>
                        <a:t>350 nm</a:t>
                      </a:r>
                      <a:r>
                        <a:rPr lang="en-US" sz="2400" dirty="0">
                          <a:effectLst/>
                          <a:latin typeface="+mn-lt"/>
                        </a:rPr>
                        <a:t> – 1995</a:t>
                      </a:r>
                    </a:p>
                    <a:p>
                      <a:pPr marL="0" indent="185738" algn="l">
                        <a:buFont typeface="Arial" panose="020B0604020202020204" pitchFamily="34" charset="0"/>
                        <a:buNone/>
                      </a:pPr>
                      <a:r>
                        <a:rPr lang="en-US" sz="2400" u="none" strike="noStrike" dirty="0">
                          <a:solidFill>
                            <a:srgbClr val="0B0080"/>
                          </a:solidFill>
                          <a:effectLst/>
                          <a:latin typeface="+mn-lt"/>
                        </a:rPr>
                        <a:t>250 nm</a:t>
                      </a:r>
                      <a:r>
                        <a:rPr lang="en-US" sz="2400" dirty="0">
                          <a:effectLst/>
                          <a:latin typeface="+mn-lt"/>
                        </a:rPr>
                        <a:t> – 1997</a:t>
                      </a:r>
                    </a:p>
                    <a:p>
                      <a:pPr marL="0" indent="185738" algn="l">
                        <a:buFont typeface="Arial" panose="020B0604020202020204" pitchFamily="34" charset="0"/>
                        <a:buNone/>
                      </a:pPr>
                      <a:r>
                        <a:rPr lang="en-US" sz="2400" u="none" strike="noStrike" dirty="0">
                          <a:solidFill>
                            <a:srgbClr val="0B0080"/>
                          </a:solidFill>
                          <a:effectLst/>
                          <a:latin typeface="+mn-lt"/>
                        </a:rPr>
                        <a:t>180 nm</a:t>
                      </a:r>
                      <a:r>
                        <a:rPr lang="en-US" sz="2400" dirty="0">
                          <a:effectLst/>
                          <a:latin typeface="+mn-lt"/>
                        </a:rPr>
                        <a:t> – 1999</a:t>
                      </a:r>
                    </a:p>
                    <a:p>
                      <a:pPr marL="0" indent="185738" algn="l">
                        <a:buFont typeface="Arial" panose="020B0604020202020204" pitchFamily="34" charset="0"/>
                        <a:buNone/>
                      </a:pPr>
                      <a:r>
                        <a:rPr lang="en-US" sz="2400" u="none" strike="noStrike" dirty="0">
                          <a:solidFill>
                            <a:srgbClr val="0B0080"/>
                          </a:solidFill>
                          <a:effectLst/>
                          <a:latin typeface="+mn-lt"/>
                        </a:rPr>
                        <a:t>130 nm</a:t>
                      </a:r>
                      <a:r>
                        <a:rPr lang="en-US" sz="2400" dirty="0">
                          <a:effectLst/>
                          <a:latin typeface="+mn-lt"/>
                        </a:rPr>
                        <a:t> – 2001</a:t>
                      </a:r>
                    </a:p>
                    <a:p>
                      <a:pPr marL="0" indent="185738" algn="l">
                        <a:buFont typeface="Arial" panose="020B0604020202020204" pitchFamily="34" charset="0"/>
                        <a:buNone/>
                      </a:pPr>
                      <a:r>
                        <a:rPr lang="en-US" sz="2400" u="none" strike="noStrike" dirty="0">
                          <a:solidFill>
                            <a:srgbClr val="0B0080"/>
                          </a:solidFill>
                          <a:effectLst/>
                          <a:latin typeface="+mn-lt"/>
                        </a:rPr>
                        <a:t>90 nm</a:t>
                      </a:r>
                      <a:r>
                        <a:rPr lang="en-US" sz="2400" dirty="0">
                          <a:effectLst/>
                          <a:latin typeface="+mn-lt"/>
                        </a:rPr>
                        <a:t> – 2004</a:t>
                      </a:r>
                    </a:p>
                    <a:p>
                      <a:pPr marL="0" indent="185738" algn="l">
                        <a:buFont typeface="Arial" panose="020B0604020202020204" pitchFamily="34" charset="0"/>
                        <a:buNone/>
                      </a:pPr>
                      <a:r>
                        <a:rPr lang="en-US" sz="2400" u="none" strike="noStrike" dirty="0">
                          <a:solidFill>
                            <a:srgbClr val="0B0080"/>
                          </a:solidFill>
                          <a:effectLst/>
                          <a:latin typeface="+mn-lt"/>
                        </a:rPr>
                        <a:t>65 nm</a:t>
                      </a:r>
                      <a:r>
                        <a:rPr lang="en-US" sz="2400" dirty="0">
                          <a:effectLst/>
                          <a:latin typeface="+mn-lt"/>
                        </a:rPr>
                        <a:t> – 2006</a:t>
                      </a:r>
                    </a:p>
                    <a:p>
                      <a:pPr marL="0" indent="185738" algn="l">
                        <a:buFont typeface="Arial" panose="020B0604020202020204" pitchFamily="34" charset="0"/>
                        <a:buNone/>
                      </a:pPr>
                      <a:r>
                        <a:rPr lang="en-US" sz="2400" u="none" strike="noStrike" dirty="0">
                          <a:solidFill>
                            <a:srgbClr val="0B0080"/>
                          </a:solidFill>
                          <a:effectLst/>
                          <a:latin typeface="+mn-lt"/>
                        </a:rPr>
                        <a:t>45 nm</a:t>
                      </a:r>
                      <a:r>
                        <a:rPr lang="en-US" sz="2400" dirty="0">
                          <a:effectLst/>
                          <a:latin typeface="+mn-lt"/>
                        </a:rPr>
                        <a:t> – 2008</a:t>
                      </a:r>
                    </a:p>
                    <a:p>
                      <a:pPr marL="0" indent="185738" algn="l">
                        <a:buFont typeface="Arial" panose="020B0604020202020204" pitchFamily="34" charset="0"/>
                        <a:buNone/>
                      </a:pPr>
                      <a:r>
                        <a:rPr lang="en-US" sz="2400" u="none" strike="noStrike" dirty="0">
                          <a:solidFill>
                            <a:srgbClr val="0B0080"/>
                          </a:solidFill>
                          <a:effectLst/>
                          <a:latin typeface="+mn-lt"/>
                        </a:rPr>
                        <a:t>32 nm</a:t>
                      </a:r>
                      <a:r>
                        <a:rPr lang="en-US" sz="2400" dirty="0">
                          <a:effectLst/>
                          <a:latin typeface="+mn-lt"/>
                        </a:rPr>
                        <a:t> – 2010</a:t>
                      </a:r>
                    </a:p>
                    <a:p>
                      <a:pPr marL="0" indent="185738" algn="l">
                        <a:buFont typeface="Arial" panose="020B0604020202020204" pitchFamily="34" charset="0"/>
                        <a:buNone/>
                      </a:pPr>
                      <a:r>
                        <a:rPr lang="en-US" sz="2400" u="none" strike="noStrike" dirty="0">
                          <a:solidFill>
                            <a:srgbClr val="0B0080"/>
                          </a:solidFill>
                          <a:effectLst/>
                          <a:latin typeface="+mn-lt"/>
                        </a:rPr>
                        <a:t>22 nm</a:t>
                      </a:r>
                      <a:r>
                        <a:rPr lang="en-US" sz="2400" dirty="0">
                          <a:effectLst/>
                          <a:latin typeface="+mn-lt"/>
                        </a:rPr>
                        <a:t> – 2012</a:t>
                      </a:r>
                    </a:p>
                    <a:p>
                      <a:pPr marL="0" indent="185738" algn="l">
                        <a:buFont typeface="Arial" panose="020B0604020202020204" pitchFamily="34" charset="0"/>
                        <a:buNone/>
                      </a:pPr>
                      <a:r>
                        <a:rPr lang="en-US" sz="2400" u="none" strike="noStrike" dirty="0">
                          <a:solidFill>
                            <a:srgbClr val="0B0080"/>
                          </a:solidFill>
                          <a:effectLst/>
                          <a:latin typeface="+mn-lt"/>
                        </a:rPr>
                        <a:t>14 nm</a:t>
                      </a:r>
                      <a:r>
                        <a:rPr lang="en-US" sz="2400" dirty="0">
                          <a:effectLst/>
                          <a:latin typeface="+mn-lt"/>
                        </a:rPr>
                        <a:t> – 2014</a:t>
                      </a:r>
                    </a:p>
                    <a:p>
                      <a:pPr marL="0" indent="185738" algn="l">
                        <a:buFont typeface="Arial" panose="020B0604020202020204" pitchFamily="34" charset="0"/>
                        <a:buNone/>
                      </a:pPr>
                      <a:r>
                        <a:rPr lang="en-US" sz="2400" u="none" strike="noStrike" dirty="0">
                          <a:solidFill>
                            <a:srgbClr val="0B0080"/>
                          </a:solidFill>
                          <a:effectLst/>
                          <a:latin typeface="+mn-lt"/>
                        </a:rPr>
                        <a:t>10 nm</a:t>
                      </a:r>
                      <a:r>
                        <a:rPr lang="en-US" sz="2400" dirty="0">
                          <a:effectLst/>
                          <a:latin typeface="+mn-lt"/>
                        </a:rPr>
                        <a:t> – </a:t>
                      </a:r>
                      <a:r>
                        <a:rPr lang="en-US" sz="2400" dirty="0" smtClean="0">
                          <a:effectLst/>
                          <a:latin typeface="+mn-lt"/>
                        </a:rPr>
                        <a:t>2016</a:t>
                      </a:r>
                      <a:endParaRPr lang="en-US" sz="2400" dirty="0">
                        <a:effectLst/>
                        <a:latin typeface="+mn-lt"/>
                      </a:endParaRPr>
                    </a:p>
                  </a:txBody>
                  <a:tcPr marL="0" marR="0" marT="0" marB="0" anchor="ctr">
                    <a:lnL w="7620" cap="flat" cmpd="sng" algn="ctr">
                      <a:solidFill>
                        <a:srgbClr val="AAAAAA"/>
                      </a:solidFill>
                      <a:prstDash val="solid"/>
                      <a:round/>
                      <a:headEnd type="none" w="med" len="med"/>
                      <a:tailEnd type="none" w="med" len="med"/>
                    </a:lnL>
                    <a:lnR w="7620" cap="flat" cmpd="sng" algn="ctr">
                      <a:solidFill>
                        <a:srgbClr val="AAAAAA"/>
                      </a:solidFill>
                      <a:prstDash val="solid"/>
                      <a:round/>
                      <a:headEnd type="none" w="med" len="med"/>
                      <a:tailEnd type="none" w="med" len="med"/>
                    </a:lnR>
                    <a:lnT w="7620" cap="flat" cmpd="sng" algn="ctr">
                      <a:solidFill>
                        <a:srgbClr val="AAAAAA"/>
                      </a:solidFill>
                      <a:prstDash val="solid"/>
                      <a:round/>
                      <a:headEnd type="none" w="med" len="med"/>
                      <a:tailEnd type="none" w="med" len="med"/>
                    </a:lnT>
                    <a:lnB w="7620" cap="flat" cmpd="sng" algn="ctr">
                      <a:solidFill>
                        <a:srgbClr val="AAAAAA"/>
                      </a:solidFill>
                      <a:prstDash val="solid"/>
                      <a:round/>
                      <a:headEnd type="none" w="med" len="med"/>
                      <a:tailEnd type="none" w="med" len="med"/>
                    </a:lnB>
                    <a:solidFill>
                      <a:srgbClr val="99FF99"/>
                    </a:solidFill>
                  </a:tcPr>
                </a:tc>
                <a:extLst>
                  <a:ext uri="{0D108BD9-81ED-4DB2-BD59-A6C34878D82A}">
                    <a16:rowId xmlns:a16="http://schemas.microsoft.com/office/drawing/2014/main" val="10000"/>
                  </a:ext>
                </a:extLst>
              </a:tr>
            </a:tbl>
          </a:graphicData>
        </a:graphic>
      </p:graphicFrame>
      <p:sp>
        <p:nvSpPr>
          <p:cNvPr id="11" name="Rectangle 2"/>
          <p:cNvSpPr>
            <a:spLocks noChangeArrowheads="1"/>
          </p:cNvSpPr>
          <p:nvPr/>
        </p:nvSpPr>
        <p:spPr bwMode="auto">
          <a:xfrm>
            <a:off x="1428750" y="104933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cxnSp>
        <p:nvCxnSpPr>
          <p:cNvPr id="27" name="肘形接點 26"/>
          <p:cNvCxnSpPr/>
          <p:nvPr/>
        </p:nvCxnSpPr>
        <p:spPr bwMode="auto">
          <a:xfrm rot="10800000" flipV="1">
            <a:off x="6760757" y="4365104"/>
            <a:ext cx="11906" cy="360040"/>
          </a:xfrm>
          <a:prstGeom prst="bentConnector3">
            <a:avLst>
              <a:gd name="adj1" fmla="val 2020040"/>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肘形接點 33"/>
          <p:cNvCxnSpPr/>
          <p:nvPr/>
        </p:nvCxnSpPr>
        <p:spPr bwMode="auto">
          <a:xfrm rot="10800000" flipV="1">
            <a:off x="6732241" y="4797152"/>
            <a:ext cx="11906" cy="360040"/>
          </a:xfrm>
          <a:prstGeom prst="bentConnector3">
            <a:avLst>
              <a:gd name="adj1" fmla="val 2020040"/>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圓角矩形 35"/>
          <p:cNvSpPr/>
          <p:nvPr/>
        </p:nvSpPr>
        <p:spPr bwMode="auto">
          <a:xfrm>
            <a:off x="5532438" y="4365104"/>
            <a:ext cx="695746" cy="360041"/>
          </a:xfrm>
          <a:prstGeom prst="roundRect">
            <a:avLst/>
          </a:prstGeom>
          <a:solidFill>
            <a:srgbClr val="FFFF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ahoma" panose="020B0604030504040204" pitchFamily="34" charset="0"/>
                <a:ea typeface="標楷體" panose="03000509000000000000" pitchFamily="65" charset="-120"/>
              </a:rPr>
              <a:t>0.7x</a:t>
            </a:r>
            <a:endParaRPr kumimoji="0" lang="zh-TW" altLang="en-US" sz="1800" b="0" i="0" u="none" strike="noStrike" cap="none" normalizeH="0" baseline="0" dirty="0" smtClean="0">
              <a:ln>
                <a:noFill/>
              </a:ln>
              <a:solidFill>
                <a:schemeClr val="tx1"/>
              </a:solidFill>
              <a:effectLst/>
              <a:latin typeface="Tahoma" panose="020B0604030504040204" pitchFamily="34" charset="0"/>
              <a:ea typeface="標楷體" panose="03000509000000000000" pitchFamily="65" charset="-120"/>
            </a:endParaRPr>
          </a:p>
        </p:txBody>
      </p:sp>
      <p:sp>
        <p:nvSpPr>
          <p:cNvPr id="37" name="圓角矩形 36"/>
          <p:cNvSpPr/>
          <p:nvPr/>
        </p:nvSpPr>
        <p:spPr bwMode="auto">
          <a:xfrm>
            <a:off x="5532438" y="4797152"/>
            <a:ext cx="695746" cy="360041"/>
          </a:xfrm>
          <a:prstGeom prst="roundRect">
            <a:avLst/>
          </a:prstGeom>
          <a:solidFill>
            <a:srgbClr val="FFFF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ahoma" panose="020B0604030504040204" pitchFamily="34" charset="0"/>
                <a:ea typeface="標楷體" panose="03000509000000000000" pitchFamily="65" charset="-120"/>
              </a:rPr>
              <a:t>0.7x</a:t>
            </a:r>
            <a:endParaRPr kumimoji="0" lang="zh-TW" altLang="en-US" sz="1800" b="0" i="0" u="none" strike="noStrike" cap="none" normalizeH="0" baseline="0" dirty="0" smtClean="0">
              <a:ln>
                <a:noFill/>
              </a:ln>
              <a:solidFill>
                <a:schemeClr val="tx1"/>
              </a:solidFill>
              <a:effectLst/>
              <a:latin typeface="Tahoma" panose="020B0604030504040204" pitchFamily="34" charset="0"/>
              <a:ea typeface="標楷體" panose="03000509000000000000" pitchFamily="65" charset="-120"/>
            </a:endParaRPr>
          </a:p>
        </p:txBody>
      </p:sp>
      <p:pic>
        <p:nvPicPr>
          <p:cNvPr id="12" name="Picture 2" descr="http://www.ami.ac.uk/courses/ami4614_cica/u02/images/cia_pcc_img09.gif"/>
          <p:cNvPicPr>
            <a:picLocks noChangeAspect="1" noChangeArrowheads="1"/>
          </p:cNvPicPr>
          <p:nvPr/>
        </p:nvPicPr>
        <p:blipFill rotWithShape="1">
          <a:blip r:embed="rId3">
            <a:extLst>
              <a:ext uri="{28A0092B-C50C-407E-A947-70E740481C1C}">
                <a14:useLocalDpi xmlns:a14="http://schemas.microsoft.com/office/drawing/2010/main" val="0"/>
              </a:ext>
            </a:extLst>
          </a:blip>
          <a:srcRect l="9070" t="11703" r="210" b="22762"/>
          <a:stretch/>
        </p:blipFill>
        <p:spPr bwMode="auto">
          <a:xfrm>
            <a:off x="1894757" y="4365103"/>
            <a:ext cx="3470629" cy="1619627"/>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http://nptel.ac.in/courses/103106075/Courses/images/5.18%20Device%20active%20area%20dopingn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79" y="3140968"/>
            <a:ext cx="2638853" cy="16243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文字方塊 4"/>
          <p:cNvSpPr txBox="1"/>
          <p:nvPr/>
        </p:nvSpPr>
        <p:spPr>
          <a:xfrm>
            <a:off x="3779912" y="3140968"/>
            <a:ext cx="1770741" cy="461665"/>
          </a:xfrm>
          <a:prstGeom prst="rect">
            <a:avLst/>
          </a:prstGeom>
          <a:noFill/>
        </p:spPr>
        <p:txBody>
          <a:bodyPr wrap="none" rtlCol="0">
            <a:spAutoFit/>
          </a:bodyPr>
          <a:lstStyle/>
          <a:p>
            <a:r>
              <a:rPr lang="en-US" altLang="zh-TW" dirty="0" smtClean="0">
                <a:solidFill>
                  <a:srgbClr val="FF0000"/>
                </a:solidFill>
                <a:latin typeface="+mn-lt"/>
              </a:rPr>
              <a:t>Moore’s Law</a:t>
            </a:r>
            <a:endParaRPr lang="zh-TW" altLang="en-US" dirty="0" smtClean="0">
              <a:solidFill>
                <a:srgbClr val="FF0000"/>
              </a:solidFill>
              <a:latin typeface="+mn-lt"/>
            </a:endParaRPr>
          </a:p>
        </p:txBody>
      </p:sp>
    </p:spTree>
    <p:extLst>
      <p:ext uri="{BB962C8B-B14F-4D97-AF65-F5344CB8AC3E}">
        <p14:creationId xmlns:p14="http://schemas.microsoft.com/office/powerpoint/2010/main" val="23696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6" grpId="0" animBg="1"/>
      <p:bldP spid="37"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Effects of Scaling</a:t>
            </a:r>
            <a:endParaRPr lang="zh-TW" altLang="en-US" dirty="0"/>
          </a:p>
        </p:txBody>
      </p:sp>
      <p:sp>
        <p:nvSpPr>
          <p:cNvPr id="3" name="內容版面配置區 2"/>
          <p:cNvSpPr>
            <a:spLocks noGrp="1"/>
          </p:cNvSpPr>
          <p:nvPr>
            <p:ph idx="1"/>
          </p:nvPr>
        </p:nvSpPr>
        <p:spPr/>
        <p:txBody>
          <a:bodyPr/>
          <a:lstStyle/>
          <a:p>
            <a:r>
              <a:rPr lang="en-US" altLang="zh-TW" dirty="0" smtClean="0"/>
              <a:t>More transistors per unit area</a:t>
            </a:r>
          </a:p>
          <a:p>
            <a:pPr lvl="1"/>
            <a:r>
              <a:rPr lang="en-US" altLang="zh-TW" dirty="0" smtClean="0"/>
              <a:t>Feature size reduced by 0.7 (S) </a:t>
            </a:r>
            <a:r>
              <a:rPr lang="en-US" altLang="zh-TW" dirty="0" smtClean="0">
                <a:sym typeface="Wingdings" panose="05000000000000000000" pitchFamily="2" charset="2"/>
              </a:rPr>
              <a:t> area of a transistor reduced by </a:t>
            </a:r>
            <a:r>
              <a:rPr lang="en-US" altLang="zh-TW" dirty="0" smtClean="0"/>
              <a:t>0.5 (S</a:t>
            </a:r>
            <a:r>
              <a:rPr lang="en-US" altLang="zh-TW" baseline="30000" dirty="0" smtClean="0"/>
              <a:t>2</a:t>
            </a:r>
            <a:r>
              <a:rPr lang="en-US" altLang="zh-TW" dirty="0" smtClean="0"/>
              <a:t>)</a:t>
            </a:r>
          </a:p>
          <a:p>
            <a:pPr lvl="1"/>
            <a:r>
              <a:rPr lang="en-US" altLang="zh-TW" dirty="0" smtClean="0"/>
              <a:t>2X # transistors/unit area</a:t>
            </a:r>
          </a:p>
          <a:p>
            <a:pPr lvl="1"/>
            <a:r>
              <a:rPr lang="en-US" altLang="zh-TW" dirty="0" smtClean="0"/>
              <a:t>Fixed cost per wafer </a:t>
            </a:r>
            <a:r>
              <a:rPr lang="en-US" altLang="zh-TW" dirty="0" smtClean="0">
                <a:sym typeface="Wingdings" panose="05000000000000000000" pitchFamily="2" charset="2"/>
              </a:rPr>
              <a:t> lower cost per transistor</a:t>
            </a:r>
            <a:endParaRPr lang="en-US" altLang="zh-TW" dirty="0" smtClean="0"/>
          </a:p>
          <a:p>
            <a:r>
              <a:rPr lang="en-US" altLang="zh-TW" dirty="0" smtClean="0"/>
              <a:t>Faster transistors</a:t>
            </a:r>
          </a:p>
          <a:p>
            <a:pPr lvl="1"/>
            <a:r>
              <a:rPr lang="en-US" altLang="zh-TW" dirty="0"/>
              <a:t>Reduce </a:t>
            </a:r>
            <a:r>
              <a:rPr lang="en-US" altLang="zh-TW" dirty="0" smtClean="0"/>
              <a:t>time to </a:t>
            </a:r>
            <a:r>
              <a:rPr lang="en-US" altLang="zh-TW" dirty="0"/>
              <a:t>switch </a:t>
            </a:r>
            <a:r>
              <a:rPr lang="en-US" altLang="zh-TW" dirty="0" smtClean="0"/>
              <a:t>on/off transistors </a:t>
            </a:r>
            <a:br>
              <a:rPr lang="en-US" altLang="zh-TW" dirty="0" smtClean="0"/>
            </a:br>
            <a:r>
              <a:rPr lang="en-US" altLang="zh-TW" dirty="0" smtClean="0">
                <a:sym typeface="Wingdings" panose="05000000000000000000" pitchFamily="2" charset="2"/>
              </a:rPr>
              <a:t> </a:t>
            </a:r>
            <a:r>
              <a:rPr lang="en-US" altLang="zh-TW" dirty="0" smtClean="0"/>
              <a:t>speed improved by S</a:t>
            </a:r>
            <a:br>
              <a:rPr lang="en-US" altLang="zh-TW" dirty="0" smtClean="0"/>
            </a:br>
            <a:r>
              <a:rPr lang="en-US" altLang="zh-TW" dirty="0" smtClean="0">
                <a:sym typeface="Wingdings" panose="05000000000000000000" pitchFamily="2" charset="2"/>
              </a:rPr>
              <a:t> </a:t>
            </a:r>
            <a:r>
              <a:rPr lang="en-US" altLang="zh-TW" dirty="0" smtClean="0"/>
              <a:t>exponential increase in clock rate</a:t>
            </a:r>
          </a:p>
          <a:p>
            <a:r>
              <a:rPr lang="en-US" altLang="zh-TW" dirty="0" smtClean="0"/>
              <a:t>Less supplied voltage and power</a:t>
            </a:r>
          </a:p>
          <a:p>
            <a:pPr lvl="1"/>
            <a:r>
              <a:rPr lang="en-US" altLang="zh-TW" dirty="0" smtClean="0"/>
              <a:t>Power to switch transistor reduced, but not power density</a:t>
            </a:r>
          </a:p>
          <a:p>
            <a:pPr lvl="1"/>
            <a:r>
              <a:rPr lang="en-US" altLang="zh-TW" dirty="0" smtClean="0"/>
              <a:t>Voltage to drive transistors reduced</a:t>
            </a:r>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11</a:t>
            </a:fld>
            <a:endParaRPr lang="zh-TW" altLang="zh-TW"/>
          </a:p>
        </p:txBody>
      </p:sp>
    </p:spTree>
    <p:extLst>
      <p:ext uri="{BB962C8B-B14F-4D97-AF65-F5344CB8AC3E}">
        <p14:creationId xmlns:p14="http://schemas.microsoft.com/office/powerpoint/2010/main" val="175421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Effects of Scaling</a:t>
            </a:r>
            <a:endParaRPr lang="zh-TW" altLang="en-US" dirty="0"/>
          </a:p>
        </p:txBody>
      </p:sp>
      <p:sp>
        <p:nvSpPr>
          <p:cNvPr id="3" name="內容版面配置區 2"/>
          <p:cNvSpPr>
            <a:spLocks noGrp="1"/>
          </p:cNvSpPr>
          <p:nvPr>
            <p:ph idx="1"/>
          </p:nvPr>
        </p:nvSpPr>
        <p:spPr/>
        <p:txBody>
          <a:bodyPr/>
          <a:lstStyle/>
          <a:p>
            <a:r>
              <a:rPr lang="en-US" altLang="zh-TW" dirty="0" smtClean="0">
                <a:ea typeface="新細明體" panose="02020500000000000000" pitchFamily="18" charset="-120"/>
              </a:rPr>
              <a:t>Local </a:t>
            </a:r>
            <a:r>
              <a:rPr lang="en-US" altLang="zh-TW" dirty="0">
                <a:ea typeface="新細明體" panose="02020500000000000000" pitchFamily="18" charset="-120"/>
              </a:rPr>
              <a:t>wires are getting faster</a:t>
            </a:r>
          </a:p>
          <a:p>
            <a:r>
              <a:rPr lang="en-US" altLang="zh-TW" dirty="0" smtClean="0">
                <a:ea typeface="新細明體" panose="02020500000000000000" pitchFamily="18" charset="-120"/>
              </a:rPr>
              <a:t>Global </a:t>
            </a:r>
            <a:r>
              <a:rPr lang="en-US" altLang="zh-TW" dirty="0">
                <a:ea typeface="新細明體" panose="02020500000000000000" pitchFamily="18" charset="-120"/>
              </a:rPr>
              <a:t>wires are getting </a:t>
            </a:r>
            <a:r>
              <a:rPr lang="en-US" altLang="zh-TW" dirty="0" smtClean="0">
                <a:ea typeface="新細明體" panose="02020500000000000000" pitchFamily="18" charset="-120"/>
              </a:rPr>
              <a:t>slower, i.e. scale poorly</a:t>
            </a:r>
            <a:endParaRPr lang="en-US" altLang="zh-TW" dirty="0">
              <a:ea typeface="新細明體" panose="02020500000000000000" pitchFamily="18" charset="-120"/>
            </a:endParaRPr>
          </a:p>
          <a:p>
            <a:pPr lvl="1"/>
            <a:r>
              <a:rPr lang="en-US" altLang="zh-TW" dirty="0">
                <a:ea typeface="新細明體" panose="02020500000000000000" pitchFamily="18" charset="-120"/>
              </a:rPr>
              <a:t>No longer possible to cross chip in one </a:t>
            </a:r>
            <a:r>
              <a:rPr lang="en-US" altLang="zh-TW" dirty="0" smtClean="0">
                <a:ea typeface="新細明體" panose="02020500000000000000" pitchFamily="18" charset="-120"/>
              </a:rPr>
              <a:t>cycle</a:t>
            </a:r>
          </a:p>
          <a:p>
            <a:pPr lvl="1"/>
            <a:r>
              <a:rPr lang="en-US" altLang="zh-TW" dirty="0" smtClean="0">
                <a:ea typeface="新細明體" panose="02020500000000000000" pitchFamily="18" charset="-120"/>
              </a:rPr>
              <a:t>Computer architects need to plan </a:t>
            </a:r>
            <a:r>
              <a:rPr lang="en-US" altLang="zh-TW" dirty="0">
                <a:ea typeface="新細明體" panose="02020500000000000000" pitchFamily="18" charset="-120"/>
              </a:rPr>
              <a:t>around this</a:t>
            </a:r>
          </a:p>
          <a:p>
            <a:pPr lvl="1"/>
            <a:endParaRPr lang="en-US" altLang="zh-TW" dirty="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12</a:t>
            </a:fld>
            <a:endParaRPr lang="zh-TW" altLang="zh-TW"/>
          </a:p>
        </p:txBody>
      </p:sp>
      <p:graphicFrame>
        <p:nvGraphicFramePr>
          <p:cNvPr id="5" name="Object 4"/>
          <p:cNvGraphicFramePr>
            <a:graphicFrameLocks noChangeAspect="1"/>
          </p:cNvGraphicFramePr>
          <p:nvPr>
            <p:extLst/>
          </p:nvPr>
        </p:nvGraphicFramePr>
        <p:xfrm>
          <a:off x="1828800" y="2956724"/>
          <a:ext cx="5263480" cy="3055139"/>
        </p:xfrm>
        <a:graphic>
          <a:graphicData uri="http://schemas.openxmlformats.org/presentationml/2006/ole">
            <mc:AlternateContent xmlns:mc="http://schemas.openxmlformats.org/markup-compatibility/2006">
              <mc:Choice xmlns:v="urn:schemas-microsoft-com:vml" Requires="v">
                <p:oleObj spid="_x0000_s1044" name="VISIO" r:id="rId3" imgW="3456720" imgH="2091960" progId="Visio.Drawing.6">
                  <p:embed/>
                </p:oleObj>
              </mc:Choice>
              <mc:Fallback>
                <p:oleObj name="VISIO" r:id="rId3" imgW="3456720" imgH="20919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56724"/>
                        <a:ext cx="5263480" cy="3055139"/>
                      </a:xfrm>
                      <a:prstGeom prst="rect">
                        <a:avLst/>
                      </a:prstGeom>
                      <a:noFill/>
                      <a:ln>
                        <a:noFill/>
                      </a:ln>
                      <a:effectLst/>
                    </p:spPr>
                  </p:pic>
                </p:oleObj>
              </mc:Fallback>
            </mc:AlternateContent>
          </a:graphicData>
        </a:graphic>
      </p:graphicFrame>
      <p:sp>
        <p:nvSpPr>
          <p:cNvPr id="6" name="文字方塊 5"/>
          <p:cNvSpPr txBox="1"/>
          <p:nvPr/>
        </p:nvSpPr>
        <p:spPr>
          <a:xfrm>
            <a:off x="5364088" y="4437112"/>
            <a:ext cx="3552191" cy="1569660"/>
          </a:xfrm>
          <a:prstGeom prst="rect">
            <a:avLst/>
          </a:prstGeom>
          <a:noFill/>
        </p:spPr>
        <p:txBody>
          <a:bodyPr wrap="none" rtlCol="0">
            <a:spAutoFit/>
          </a:bodyPr>
          <a:lstStyle/>
          <a:p>
            <a:r>
              <a:rPr kumimoji="1" lang="en-US" altLang="zh-TW" dirty="0" smtClean="0">
                <a:latin typeface="+mn-lt"/>
              </a:rPr>
              <a:t>Solutions:</a:t>
            </a:r>
          </a:p>
          <a:p>
            <a:pPr marL="342900" indent="-342900">
              <a:buFont typeface="Arial" panose="020B0604020202020204" pitchFamily="34" charset="0"/>
              <a:buChar char="•"/>
            </a:pPr>
            <a:r>
              <a:rPr kumimoji="1" lang="en-US" altLang="zh-TW" dirty="0" smtClean="0">
                <a:latin typeface="+mn-lt"/>
              </a:rPr>
              <a:t>3D stacking</a:t>
            </a:r>
          </a:p>
          <a:p>
            <a:pPr marL="342900" indent="-342900">
              <a:buFont typeface="Arial" panose="020B0604020202020204" pitchFamily="34" charset="0"/>
              <a:buChar char="•"/>
            </a:pPr>
            <a:r>
              <a:rPr kumimoji="1" lang="en-US" altLang="zh-TW" dirty="0" smtClean="0">
                <a:latin typeface="+mn-lt"/>
              </a:rPr>
              <a:t>Distributed mechanisms</a:t>
            </a:r>
          </a:p>
          <a:p>
            <a:pPr marL="342900" indent="-342900">
              <a:buFont typeface="Arial" panose="020B0604020202020204" pitchFamily="34" charset="0"/>
              <a:buChar char="•"/>
            </a:pPr>
            <a:r>
              <a:rPr kumimoji="1" lang="en-US" altLang="zh-TW" dirty="0" smtClean="0">
                <a:latin typeface="+mn-lt"/>
              </a:rPr>
              <a:t>...</a:t>
            </a:r>
            <a:endParaRPr kumimoji="1" lang="zh-TW" altLang="en-US" dirty="0">
              <a:latin typeface="+mn-lt"/>
            </a:endParaRPr>
          </a:p>
        </p:txBody>
      </p:sp>
    </p:spTree>
    <p:extLst>
      <p:ext uri="{BB962C8B-B14F-4D97-AF65-F5344CB8AC3E}">
        <p14:creationId xmlns:p14="http://schemas.microsoft.com/office/powerpoint/2010/main" val="10781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General Technology Trends</a:t>
            </a:r>
            <a:endParaRPr lang="zh-TW" altLang="en-US" dirty="0"/>
          </a:p>
        </p:txBody>
      </p:sp>
      <p:sp>
        <p:nvSpPr>
          <p:cNvPr id="3" name="內容版面配置區 2"/>
          <p:cNvSpPr>
            <a:spLocks noGrp="1"/>
          </p:cNvSpPr>
          <p:nvPr>
            <p:ph idx="1"/>
          </p:nvPr>
        </p:nvSpPr>
        <p:spPr/>
        <p:txBody>
          <a:bodyPr/>
          <a:lstStyle/>
          <a:p>
            <a:r>
              <a:rPr lang="en-US" altLang="zh-TW" dirty="0" smtClean="0"/>
              <a:t>Integrated circuit technology:</a:t>
            </a:r>
          </a:p>
          <a:p>
            <a:pPr lvl="1"/>
            <a:r>
              <a:rPr lang="en-US" altLang="zh-TW" dirty="0" smtClean="0"/>
              <a:t>Transistor density:  35%/year</a:t>
            </a:r>
          </a:p>
          <a:p>
            <a:pPr lvl="1"/>
            <a:r>
              <a:rPr lang="en-US" altLang="zh-TW" dirty="0" smtClean="0"/>
              <a:t>Die size:  10-20%/year</a:t>
            </a:r>
          </a:p>
          <a:p>
            <a:pPr lvl="1"/>
            <a:r>
              <a:rPr lang="en-US" altLang="zh-TW" dirty="0" smtClean="0"/>
              <a:t>Integration overall:  40-55%/year (slow down after 2003!)</a:t>
            </a:r>
          </a:p>
          <a:p>
            <a:r>
              <a:rPr lang="en-US" altLang="zh-TW" dirty="0" smtClean="0"/>
              <a:t>DRAM capacity:  25-40%/year (slowing)</a:t>
            </a:r>
          </a:p>
          <a:p>
            <a:r>
              <a:rPr lang="en-US" altLang="zh-TW" dirty="0" smtClean="0"/>
              <a:t>Flash capacity:  50-60%/year</a:t>
            </a:r>
          </a:p>
          <a:p>
            <a:pPr lvl="1"/>
            <a:r>
              <a:rPr lang="en-US" altLang="zh-TW" dirty="0" smtClean="0"/>
              <a:t>15-20X cheaper/bit than DRAM</a:t>
            </a:r>
          </a:p>
          <a:p>
            <a:r>
              <a:rPr lang="en-US" altLang="zh-TW" dirty="0" smtClean="0"/>
              <a:t>Magnetic disk capacity:  40%/year</a:t>
            </a:r>
          </a:p>
          <a:p>
            <a:pPr lvl="1"/>
            <a:r>
              <a:rPr lang="en-US" altLang="zh-TW" dirty="0" smtClean="0"/>
              <a:t>15-25X cheaper/bit than Flash</a:t>
            </a:r>
          </a:p>
          <a:p>
            <a:pPr lvl="1"/>
            <a:r>
              <a:rPr lang="en-US" altLang="zh-TW" dirty="0" smtClean="0"/>
              <a:t>300-500X cheaper/bit than DRAM</a:t>
            </a:r>
          </a:p>
          <a:p>
            <a:pPr lvl="1"/>
            <a:r>
              <a:rPr lang="en-US" altLang="zh-TW" dirty="0" smtClean="0"/>
              <a:t>But not speed</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13</a:t>
            </a:fld>
            <a:endParaRPr lang="zh-TW" altLang="zh-TW"/>
          </a:p>
        </p:txBody>
      </p:sp>
    </p:spTree>
    <p:extLst>
      <p:ext uri="{BB962C8B-B14F-4D97-AF65-F5344CB8AC3E}">
        <p14:creationId xmlns:p14="http://schemas.microsoft.com/office/powerpoint/2010/main" val="342785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Bandwidth versus Latency</a:t>
            </a:r>
            <a:endParaRPr lang="zh-TW" altLang="en-US" dirty="0"/>
          </a:p>
        </p:txBody>
      </p:sp>
      <p:sp>
        <p:nvSpPr>
          <p:cNvPr id="3" name="內容版面配置區 2"/>
          <p:cNvSpPr>
            <a:spLocks noGrp="1"/>
          </p:cNvSpPr>
          <p:nvPr>
            <p:ph idx="1"/>
          </p:nvPr>
        </p:nvSpPr>
        <p:spPr/>
        <p:txBody>
          <a:bodyPr/>
          <a:lstStyle/>
          <a:p>
            <a:r>
              <a:rPr lang="en-US" altLang="zh-TW" dirty="0"/>
              <a:t>Bandwidth or </a:t>
            </a:r>
            <a:r>
              <a:rPr lang="en-US" altLang="zh-TW" i="1" dirty="0"/>
              <a:t>throughput</a:t>
            </a:r>
          </a:p>
          <a:p>
            <a:pPr lvl="1"/>
            <a:r>
              <a:rPr lang="en-US" altLang="zh-TW" dirty="0"/>
              <a:t>Total work done in a given time</a:t>
            </a:r>
          </a:p>
          <a:p>
            <a:pPr lvl="1"/>
            <a:r>
              <a:rPr lang="en-US" altLang="zh-TW" dirty="0"/>
              <a:t>10,000-25,000X improvement for processors</a:t>
            </a:r>
          </a:p>
          <a:p>
            <a:pPr lvl="1"/>
            <a:r>
              <a:rPr lang="en-US" altLang="zh-TW" dirty="0"/>
              <a:t>300-1200X improvement for memory and </a:t>
            </a:r>
            <a:r>
              <a:rPr lang="en-US" altLang="zh-TW" dirty="0" smtClean="0"/>
              <a:t>disks</a:t>
            </a:r>
            <a:endParaRPr lang="en-US" altLang="zh-TW" dirty="0"/>
          </a:p>
          <a:p>
            <a:r>
              <a:rPr lang="en-US" altLang="zh-TW" i="1" dirty="0"/>
              <a:t>Latency</a:t>
            </a:r>
            <a:r>
              <a:rPr lang="en-US" altLang="zh-TW" dirty="0"/>
              <a:t> or response time</a:t>
            </a:r>
          </a:p>
          <a:p>
            <a:pPr lvl="1"/>
            <a:r>
              <a:rPr lang="en-US" altLang="zh-TW" dirty="0"/>
              <a:t>Time between start and completion of an event</a:t>
            </a:r>
          </a:p>
          <a:p>
            <a:pPr lvl="1"/>
            <a:r>
              <a:rPr lang="en-US" altLang="zh-TW" dirty="0"/>
              <a:t>30-80X improvement for processors</a:t>
            </a:r>
          </a:p>
          <a:p>
            <a:pPr lvl="1"/>
            <a:r>
              <a:rPr lang="en-US" altLang="zh-TW" dirty="0"/>
              <a:t>6-8X improvement for memory and </a:t>
            </a:r>
            <a:r>
              <a:rPr lang="en-US" altLang="zh-TW" dirty="0" smtClean="0"/>
              <a:t/>
            </a:r>
            <a:br>
              <a:rPr lang="en-US" altLang="zh-TW" dirty="0" smtClean="0"/>
            </a:br>
            <a:r>
              <a:rPr lang="en-US" altLang="zh-TW" dirty="0" smtClean="0"/>
              <a:t>disks</a:t>
            </a:r>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14</a:t>
            </a:fld>
            <a:endParaRPr lang="zh-TW" altLang="zh-TW"/>
          </a:p>
        </p:txBody>
      </p:sp>
      <p:pic>
        <p:nvPicPr>
          <p:cNvPr id="15362" name="Picture 2" descr="https://encrypted-tbn1.gstatic.com/images?q=tbn:ANd9GcSTu0180RaAKTS8byuanWRZY9XQXOzZQ2v8kVsBwjKfIK0qgv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779489"/>
            <a:ext cx="3026286" cy="21697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98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Bandwidth versus Latency</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15</a:t>
            </a:fld>
            <a:endParaRPr lang="zh-TW" altLang="zh-TW"/>
          </a:p>
        </p:txBody>
      </p:sp>
      <p:sp>
        <p:nvSpPr>
          <p:cNvPr id="5" name="Text Box 8"/>
          <p:cNvSpPr txBox="1">
            <a:spLocks noChangeArrowheads="1"/>
          </p:cNvSpPr>
          <p:nvPr/>
        </p:nvSpPr>
        <p:spPr bwMode="auto">
          <a:xfrm>
            <a:off x="7000750" y="2348880"/>
            <a:ext cx="1747714" cy="1938992"/>
          </a:xfrm>
          <a:prstGeom prst="rect">
            <a:avLst/>
          </a:prstGeom>
          <a:noFill/>
          <a:ln w="9525" algn="ctr">
            <a:noFill/>
            <a:miter lim="800000"/>
            <a:headEnd/>
            <a:tailEnd/>
          </a:ln>
          <a:effectLst/>
        </p:spPr>
        <p:txBody>
          <a:bodyPr wrap="square">
            <a:spAutoFit/>
          </a:bodyPr>
          <a:lstStyle/>
          <a:p>
            <a:pPr algn="ctr"/>
            <a:r>
              <a:rPr lang="en-US" dirty="0" smtClean="0">
                <a:solidFill>
                  <a:srgbClr val="000066"/>
                </a:solidFill>
                <a:latin typeface="+mn-lt"/>
              </a:rPr>
              <a:t>Log-log plot of bandwidth and latency milestones</a:t>
            </a:r>
            <a:endParaRPr lang="en-GB" dirty="0">
              <a:solidFill>
                <a:srgbClr val="000066"/>
              </a:solidFill>
              <a:latin typeface="+mn-lt"/>
            </a:endParaRPr>
          </a:p>
        </p:txBody>
      </p:sp>
      <p:pic>
        <p:nvPicPr>
          <p:cNvPr id="6" name="Picture 2"/>
          <p:cNvPicPr>
            <a:picLocks noChangeAspect="1" noChangeArrowheads="1"/>
          </p:cNvPicPr>
          <p:nvPr/>
        </p:nvPicPr>
        <p:blipFill rotWithShape="1">
          <a:blip r:embed="rId2" cstate="print"/>
          <a:srcRect t="3036"/>
          <a:stretch/>
        </p:blipFill>
        <p:spPr bwMode="auto">
          <a:xfrm>
            <a:off x="1074051" y="1124744"/>
            <a:ext cx="5926699" cy="4968552"/>
          </a:xfrm>
          <a:prstGeom prst="rect">
            <a:avLst/>
          </a:prstGeom>
          <a:noFill/>
          <a:ln w="9525">
            <a:noFill/>
            <a:miter lim="800000"/>
            <a:headEnd/>
            <a:tailEnd/>
          </a:ln>
        </p:spPr>
      </p:pic>
    </p:spTree>
    <p:extLst>
      <p:ext uri="{BB962C8B-B14F-4D97-AF65-F5344CB8AC3E}">
        <p14:creationId xmlns:p14="http://schemas.microsoft.com/office/powerpoint/2010/main" val="2312826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Bandwidth versus Latency</a:t>
            </a:r>
            <a:endParaRPr lang="zh-TW" altLang="en-US" dirty="0"/>
          </a:p>
        </p:txBody>
      </p:sp>
      <p:sp>
        <p:nvSpPr>
          <p:cNvPr id="3" name="內容版面配置區 2"/>
          <p:cNvSpPr>
            <a:spLocks noGrp="1"/>
          </p:cNvSpPr>
          <p:nvPr>
            <p:ph idx="1"/>
          </p:nvPr>
        </p:nvSpPr>
        <p:spPr/>
        <p:txBody>
          <a:bodyPr/>
          <a:lstStyle/>
          <a:p>
            <a:r>
              <a:rPr lang="en-US" altLang="zh-TW" dirty="0"/>
              <a:t>For disk, LAN, </a:t>
            </a:r>
            <a:r>
              <a:rPr lang="en-US" altLang="zh-TW" dirty="0" smtClean="0"/>
              <a:t>memory, microprocessor</a:t>
            </a:r>
            <a:r>
              <a:rPr lang="en-US" altLang="zh-TW" dirty="0"/>
              <a:t>, bandwidth improves by square of latency improvement</a:t>
            </a:r>
          </a:p>
          <a:p>
            <a:pPr lvl="1"/>
            <a:r>
              <a:rPr lang="en-US" altLang="zh-TW" dirty="0"/>
              <a:t>In the time that bandwidth doubles, latency improves by no more than 1.2X to 1.4X</a:t>
            </a:r>
          </a:p>
          <a:p>
            <a:r>
              <a:rPr lang="en-US" altLang="zh-TW" dirty="0"/>
              <a:t>Lag probably even larger in real systems, as </a:t>
            </a:r>
            <a:r>
              <a:rPr lang="en-US" altLang="zh-TW" dirty="0" smtClean="0"/>
              <a:t>BW gains </a:t>
            </a:r>
            <a:r>
              <a:rPr lang="en-US" altLang="zh-TW" dirty="0"/>
              <a:t>multiplied by replicated components</a:t>
            </a:r>
          </a:p>
          <a:p>
            <a:pPr lvl="1"/>
            <a:r>
              <a:rPr lang="en-US" altLang="zh-TW" dirty="0"/>
              <a:t>Multiple processors in a cluster or </a:t>
            </a:r>
            <a:r>
              <a:rPr lang="en-US" altLang="zh-TW" dirty="0" smtClean="0"/>
              <a:t>in </a:t>
            </a:r>
            <a:r>
              <a:rPr lang="en-US" altLang="zh-TW" dirty="0"/>
              <a:t>a chip</a:t>
            </a:r>
          </a:p>
          <a:p>
            <a:pPr lvl="1"/>
            <a:r>
              <a:rPr lang="en-US" altLang="zh-TW" dirty="0"/>
              <a:t>Multiple disks in a disk array</a:t>
            </a:r>
          </a:p>
          <a:p>
            <a:pPr lvl="1"/>
            <a:r>
              <a:rPr lang="en-US" altLang="zh-TW" dirty="0"/>
              <a:t>Multiple memory modules in a large memory </a:t>
            </a:r>
          </a:p>
          <a:p>
            <a:pPr lvl="1"/>
            <a:r>
              <a:rPr lang="en-US" altLang="zh-TW" dirty="0"/>
              <a:t>Simultaneous communication in switched LAN </a:t>
            </a:r>
          </a:p>
          <a:p>
            <a:r>
              <a:rPr lang="en-US" altLang="zh-TW" dirty="0"/>
              <a:t>HW and SW developers should innovate assuming </a:t>
            </a:r>
            <a:r>
              <a:rPr lang="en-US" altLang="zh-TW" dirty="0" smtClean="0"/>
              <a:t>latency lags bandwidth</a:t>
            </a:r>
            <a:endParaRPr lang="en-US" altLang="zh-TW"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16</a:t>
            </a:fld>
            <a:endParaRPr lang="zh-TW" altLang="zh-TW"/>
          </a:p>
        </p:txBody>
      </p:sp>
    </p:spTree>
    <p:extLst>
      <p:ext uri="{BB962C8B-B14F-4D97-AF65-F5344CB8AC3E}">
        <p14:creationId xmlns:p14="http://schemas.microsoft.com/office/powerpoint/2010/main" val="31000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Architecture Innovations Matters</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17</a:t>
            </a:fld>
            <a:endParaRPr lang="zh-TW" altLang="zh-TW"/>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268313"/>
            <a:ext cx="872490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003425" y="4077072"/>
            <a:ext cx="11509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algn="ctr">
              <a:spcBef>
                <a:spcPct val="20000"/>
              </a:spcBef>
              <a:buClr>
                <a:schemeClr val="tx1"/>
              </a:buClr>
              <a:buSzPct val="60000"/>
              <a:buFont typeface="Wingdings" panose="05000000000000000000" pitchFamily="2" charset="2"/>
              <a:buNone/>
            </a:pPr>
            <a:r>
              <a:rPr lang="en-US" altLang="zh-TW" sz="2400" b="1" dirty="0">
                <a:solidFill>
                  <a:srgbClr val="FF0000"/>
                </a:solidFill>
                <a:ea typeface="PMingLiU" panose="02020500000000000000" pitchFamily="18" charset="-120"/>
              </a:rPr>
              <a:t>RISC</a:t>
            </a:r>
            <a:endParaRPr lang="en-GB" altLang="zh-TW" sz="2400" b="1" dirty="0">
              <a:solidFill>
                <a:srgbClr val="FF0000"/>
              </a:solidFill>
              <a:ea typeface="PMingLiU" panose="02020500000000000000" pitchFamily="18" charset="-120"/>
            </a:endParaRPr>
          </a:p>
        </p:txBody>
      </p:sp>
      <p:cxnSp>
        <p:nvCxnSpPr>
          <p:cNvPr id="7" name="Straight Arrow Connector 8"/>
          <p:cNvCxnSpPr>
            <a:cxnSpLocks noChangeShapeType="1"/>
          </p:cNvCxnSpPr>
          <p:nvPr/>
        </p:nvCxnSpPr>
        <p:spPr bwMode="auto">
          <a:xfrm rot="16200000" flipH="1">
            <a:off x="2582069" y="4617145"/>
            <a:ext cx="504825" cy="287337"/>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10" name="文字方塊 9"/>
          <p:cNvSpPr txBox="1"/>
          <p:nvPr/>
        </p:nvSpPr>
        <p:spPr>
          <a:xfrm>
            <a:off x="107380" y="5157192"/>
            <a:ext cx="1440284" cy="461665"/>
          </a:xfrm>
          <a:prstGeom prst="rect">
            <a:avLst/>
          </a:prstGeom>
          <a:noFill/>
        </p:spPr>
        <p:txBody>
          <a:bodyPr wrap="square" rtlCol="0">
            <a:spAutoFit/>
          </a:bodyPr>
          <a:lstStyle/>
          <a:p>
            <a:r>
              <a:rPr lang="en-US" altLang="zh-TW" dirty="0" smtClean="0">
                <a:solidFill>
                  <a:srgbClr val="0000FF"/>
                </a:solidFill>
              </a:rPr>
              <a:t>Fig. 1.1</a:t>
            </a:r>
            <a:endParaRPr lang="zh-TW" altLang="en-US" dirty="0">
              <a:solidFill>
                <a:srgbClr val="0000FF"/>
              </a:solidFill>
            </a:endParaRPr>
          </a:p>
        </p:txBody>
      </p:sp>
    </p:spTree>
    <p:extLst>
      <p:ext uri="{BB962C8B-B14F-4D97-AF65-F5344CB8AC3E}">
        <p14:creationId xmlns:p14="http://schemas.microsoft.com/office/powerpoint/2010/main" val="16195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RISC Significant?</a:t>
            </a:r>
            <a:endParaRPr lang="zh-TW" altLang="en-US" dirty="0"/>
          </a:p>
        </p:txBody>
      </p:sp>
      <p:sp>
        <p:nvSpPr>
          <p:cNvPr id="3" name="內容版面配置區 2"/>
          <p:cNvSpPr>
            <a:spLocks noGrp="1"/>
          </p:cNvSpPr>
          <p:nvPr>
            <p:ph idx="1"/>
          </p:nvPr>
        </p:nvSpPr>
        <p:spPr/>
        <p:txBody>
          <a:bodyPr/>
          <a:lstStyle/>
          <a:p>
            <a:r>
              <a:rPr lang="en-US" altLang="zh-TW" dirty="0" smtClean="0"/>
              <a:t>Pre-RISC: CISC (complex instruction set computer)</a:t>
            </a:r>
          </a:p>
          <a:p>
            <a:pPr lvl="1"/>
            <a:r>
              <a:rPr lang="en-US" altLang="zh-TW" dirty="0" smtClean="0"/>
              <a:t>Good code density for small and slow memory </a:t>
            </a:r>
          </a:p>
          <a:p>
            <a:pPr lvl="1"/>
            <a:r>
              <a:rPr lang="en-US" altLang="zh-TW" dirty="0" smtClean="0"/>
              <a:t>Inherit from multi-chip/board-level processor to single-chip processors</a:t>
            </a:r>
          </a:p>
          <a:p>
            <a:r>
              <a:rPr lang="en-US" altLang="zh-TW" dirty="0" smtClean="0"/>
              <a:t>Opportunities</a:t>
            </a:r>
          </a:p>
          <a:p>
            <a:pPr lvl="1"/>
            <a:r>
              <a:rPr lang="en-US" altLang="zh-TW" dirty="0" smtClean="0"/>
              <a:t>More computers based on single-chip microprocessors</a:t>
            </a:r>
          </a:p>
          <a:p>
            <a:pPr lvl="1"/>
            <a:r>
              <a:rPr lang="en-US" altLang="zh-TW" dirty="0" smtClean="0"/>
              <a:t>A chip can accommodate sufficient # of transistors</a:t>
            </a:r>
          </a:p>
          <a:p>
            <a:pPr lvl="1"/>
            <a:r>
              <a:rPr lang="en-US" altLang="zh-TW" dirty="0" smtClean="0"/>
              <a:t>Maturity of high-level languages (HLL) and compilers</a:t>
            </a:r>
            <a:br>
              <a:rPr lang="en-US" altLang="zh-TW" dirty="0" smtClean="0"/>
            </a:br>
            <a:r>
              <a:rPr lang="en-US" altLang="zh-TW" dirty="0" smtClean="0">
                <a:sym typeface="Wingdings" panose="05000000000000000000" pitchFamily="2" charset="2"/>
              </a:rPr>
              <a:t> no assembly, no need for object-code compatible</a:t>
            </a:r>
          </a:p>
          <a:p>
            <a:pPr lvl="1"/>
            <a:r>
              <a:rPr lang="en-US" altLang="zh-TW" dirty="0">
                <a:sym typeface="Wingdings" panose="05000000000000000000" pitchFamily="2" charset="2"/>
              </a:rPr>
              <a:t>Vendor-independent OSs, e.g. UNIX/Linux</a:t>
            </a:r>
          </a:p>
          <a:p>
            <a:pPr lvl="1">
              <a:buFont typeface="Wingdings" panose="05000000000000000000" pitchFamily="2" charset="2"/>
              <a:buChar char="à"/>
            </a:pPr>
            <a:r>
              <a:rPr lang="en-US" altLang="zh-TW" dirty="0" smtClean="0">
                <a:sym typeface="Wingdings" panose="05000000000000000000" pitchFamily="2" charset="2"/>
              </a:rPr>
              <a:t>Easy </a:t>
            </a:r>
            <a:r>
              <a:rPr lang="en-US" altLang="zh-TW" dirty="0">
                <a:sym typeface="Wingdings" panose="05000000000000000000" pitchFamily="2" charset="2"/>
              </a:rPr>
              <a:t>to introduce new </a:t>
            </a:r>
            <a:r>
              <a:rPr lang="en-US" altLang="zh-TW" dirty="0" smtClean="0">
                <a:sym typeface="Wingdings" panose="05000000000000000000" pitchFamily="2" charset="2"/>
              </a:rPr>
              <a:t>architectures</a:t>
            </a:r>
          </a:p>
          <a:p>
            <a:r>
              <a:rPr lang="en-US" altLang="zh-TW" dirty="0">
                <a:solidFill>
                  <a:srgbClr val="FF0000"/>
                </a:solidFill>
              </a:rPr>
              <a:t>How to effectively use available transistors on a chip</a:t>
            </a:r>
            <a:r>
              <a:rPr lang="en-US" altLang="zh-TW" dirty="0" smtClean="0">
                <a:solidFill>
                  <a:srgbClr val="FF0000"/>
                </a:solidFill>
              </a:rPr>
              <a:t>?</a:t>
            </a:r>
            <a:endParaRPr lang="en-US" altLang="zh-TW" dirty="0">
              <a:solidFill>
                <a:srgbClr val="FF0000"/>
              </a:solidFill>
            </a:endParaRPr>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18</a:t>
            </a:fld>
            <a:endParaRPr lang="zh-TW" altLang="zh-TW"/>
          </a:p>
        </p:txBody>
      </p:sp>
    </p:spTree>
    <p:extLst>
      <p:ext uri="{BB962C8B-B14F-4D97-AF65-F5344CB8AC3E}">
        <p14:creationId xmlns:p14="http://schemas.microsoft.com/office/powerpoint/2010/main" val="45336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ltLang="zh-TW" smtClean="0"/>
              <a:t>Outline</a:t>
            </a:r>
            <a:endParaRPr lang="en-US" altLang="zh-TW" dirty="0"/>
          </a:p>
        </p:txBody>
      </p:sp>
      <p:sp>
        <p:nvSpPr>
          <p:cNvPr id="906243" name="Rectangle 3"/>
          <p:cNvSpPr>
            <a:spLocks noGrp="1" noChangeArrowheads="1"/>
          </p:cNvSpPr>
          <p:nvPr>
            <p:ph type="body" idx="1"/>
          </p:nvPr>
        </p:nvSpPr>
        <p:spPr/>
        <p:txBody>
          <a:bodyPr/>
          <a:lstStyle/>
          <a:p>
            <a:r>
              <a:rPr lang="en-US" altLang="zh-TW" dirty="0" smtClean="0"/>
              <a:t>Goal of this lecture:</a:t>
            </a:r>
          </a:p>
          <a:p>
            <a:pPr lvl="1"/>
            <a:r>
              <a:rPr lang="en-US" altLang="zh-TW" dirty="0" smtClean="0"/>
              <a:t>Understand how technology affects automatic computing</a:t>
            </a:r>
          </a:p>
          <a:p>
            <a:pPr lvl="2"/>
            <a:r>
              <a:rPr lang="en-US" altLang="zh-TW" dirty="0" smtClean="0"/>
              <a:t>Learn from the history</a:t>
            </a:r>
          </a:p>
          <a:p>
            <a:pPr lvl="2"/>
            <a:r>
              <a:rPr lang="en-US" altLang="zh-TW" dirty="0" smtClean="0"/>
              <a:t>Know how we come to here</a:t>
            </a:r>
          </a:p>
          <a:p>
            <a:pPr lvl="2"/>
            <a:endParaRPr lang="en-US" altLang="zh-TW" dirty="0" smtClean="0"/>
          </a:p>
          <a:p>
            <a:r>
              <a:rPr lang="en-US" altLang="zh-TW" dirty="0" smtClean="0"/>
              <a:t>Lecture outline</a:t>
            </a:r>
          </a:p>
          <a:p>
            <a:pPr lvl="1"/>
            <a:r>
              <a:rPr lang="en-US" altLang="zh-TW" dirty="0" smtClean="0"/>
              <a:t>History of computing and role of technology</a:t>
            </a:r>
          </a:p>
          <a:p>
            <a:pPr lvl="1"/>
            <a:r>
              <a:rPr lang="en-US" altLang="zh-TW" dirty="0" smtClean="0"/>
              <a:t>Computer performance trend (Sec. 1.1)</a:t>
            </a:r>
          </a:p>
          <a:p>
            <a:pPr lvl="2"/>
            <a:r>
              <a:rPr lang="en-US" altLang="zh-TW" dirty="0"/>
              <a:t>Trends in technology (Sec. 1.4)</a:t>
            </a:r>
          </a:p>
          <a:p>
            <a:pPr lvl="2"/>
            <a:r>
              <a:rPr lang="en-US" altLang="zh-TW" dirty="0"/>
              <a:t>Trends in power and energy (Sec. 1.5)</a:t>
            </a:r>
          </a:p>
          <a:p>
            <a:pPr lvl="1"/>
            <a:r>
              <a:rPr lang="en-US" altLang="zh-TW" dirty="0" smtClean="0"/>
              <a:t>Classes of computers (Sec. 1.2)</a:t>
            </a:r>
          </a:p>
          <a:p>
            <a:pPr lvl="1"/>
            <a:endParaRPr lang="en-US" altLang="zh-TW" dirty="0" smtClean="0"/>
          </a:p>
          <a:p>
            <a:pPr lvl="1"/>
            <a:endParaRPr lang="en-US" altLang="zh-TW" dirty="0" smtClean="0"/>
          </a:p>
          <a:p>
            <a:pPr lvl="1"/>
            <a:endParaRPr lang="en-US" altLang="zh-TW" dirty="0"/>
          </a:p>
        </p:txBody>
      </p:sp>
      <p:sp>
        <p:nvSpPr>
          <p:cNvPr id="5" name="投影片編號版面配置區 4"/>
          <p:cNvSpPr>
            <a:spLocks noGrp="1"/>
          </p:cNvSpPr>
          <p:nvPr>
            <p:ph type="sldNum" sz="quarter" idx="11"/>
          </p:nvPr>
        </p:nvSpPr>
        <p:spPr/>
        <p:txBody>
          <a:bodyPr/>
          <a:lstStyle/>
          <a:p>
            <a:fld id="{CB66F038-FF07-4A89-A1CB-AB7842478618}" type="slidenum">
              <a:rPr lang="zh-TW" altLang="en-US" smtClean="0"/>
              <a:pPr/>
              <a:t>1</a:t>
            </a:fld>
            <a:endParaRPr lang="zh-TW"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RISC Significant?</a:t>
            </a:r>
            <a:endParaRPr lang="zh-TW" altLang="en-US" dirty="0"/>
          </a:p>
        </p:txBody>
      </p:sp>
      <p:sp>
        <p:nvSpPr>
          <p:cNvPr id="3" name="內容版面配置區 2"/>
          <p:cNvSpPr>
            <a:spLocks noGrp="1"/>
          </p:cNvSpPr>
          <p:nvPr>
            <p:ph idx="1"/>
          </p:nvPr>
        </p:nvSpPr>
        <p:spPr/>
        <p:txBody>
          <a:bodyPr/>
          <a:lstStyle/>
          <a:p>
            <a:r>
              <a:rPr lang="en-US" altLang="zh-TW" dirty="0" smtClean="0"/>
              <a:t>RISC concept:</a:t>
            </a:r>
          </a:p>
          <a:p>
            <a:pPr lvl="1"/>
            <a:r>
              <a:rPr lang="en-US" altLang="zh-TW" dirty="0" smtClean="0"/>
              <a:t>Simplify ISA </a:t>
            </a:r>
            <a:r>
              <a:rPr lang="en-US" altLang="zh-TW" dirty="0" smtClean="0">
                <a:sym typeface="Wingdings" panose="05000000000000000000" pitchFamily="2" charset="2"/>
              </a:rPr>
              <a:t> simplify control circuitry</a:t>
            </a:r>
            <a:br>
              <a:rPr lang="en-US" altLang="zh-TW" dirty="0" smtClean="0">
                <a:sym typeface="Wingdings" panose="05000000000000000000" pitchFamily="2" charset="2"/>
              </a:rPr>
            </a:br>
            <a:r>
              <a:rPr lang="en-US" altLang="zh-TW" dirty="0" smtClean="0">
                <a:sym typeface="Wingdings" panose="05000000000000000000" pitchFamily="2" charset="2"/>
              </a:rPr>
              <a:t>(quantitative approach to simplification)</a:t>
            </a:r>
          </a:p>
          <a:p>
            <a:pPr lvl="1"/>
            <a:r>
              <a:rPr lang="en-US" altLang="zh-TW" dirty="0" smtClean="0">
                <a:sym typeface="Wingdings" panose="05000000000000000000" pitchFamily="2" charset="2"/>
              </a:rPr>
              <a:t>Use extra transistors for effective architectural designs</a:t>
            </a:r>
            <a:br>
              <a:rPr lang="en-US" altLang="zh-TW" dirty="0" smtClean="0">
                <a:sym typeface="Wingdings" panose="05000000000000000000" pitchFamily="2" charset="2"/>
              </a:rPr>
            </a:br>
            <a:r>
              <a:rPr lang="en-US" altLang="zh-TW" dirty="0" smtClean="0">
                <a:sym typeface="Wingdings" panose="05000000000000000000" pitchFamily="2" charset="2"/>
              </a:rPr>
              <a:t> pipelining, caches, register file, 32-bit, multi-issue, …</a:t>
            </a:r>
          </a:p>
          <a:p>
            <a:pPr lvl="1"/>
            <a:r>
              <a:rPr lang="en-US" altLang="zh-TW" dirty="0" smtClean="0">
                <a:sym typeface="Wingdings" panose="05000000000000000000" pitchFamily="2" charset="2"/>
              </a:rPr>
              <a:t>As # transistors </a:t>
            </a:r>
            <a:r>
              <a:rPr lang="en-US" altLang="zh-TW" dirty="0" smtClean="0">
                <a:sym typeface="Symbol" panose="05050102010706020507" pitchFamily="18" charset="2"/>
              </a:rPr>
              <a:t></a:t>
            </a:r>
            <a:r>
              <a:rPr lang="en-US" altLang="zh-TW" dirty="0" smtClean="0">
                <a:sym typeface="Wingdings" panose="05000000000000000000" pitchFamily="2" charset="2"/>
              </a:rPr>
              <a:t>, can integrate more  </a:t>
            </a:r>
            <a:r>
              <a:rPr lang="en-US" altLang="zh-TW" dirty="0" smtClean="0">
                <a:solidFill>
                  <a:srgbClr val="FF0000"/>
                </a:solidFill>
                <a:sym typeface="Wingdings" panose="05000000000000000000" pitchFamily="2" charset="2"/>
              </a:rPr>
              <a:t>52%/year</a:t>
            </a:r>
          </a:p>
          <a:p>
            <a:pPr lvl="1"/>
            <a:r>
              <a:rPr lang="en-US" altLang="zh-TW" dirty="0" err="1" smtClean="0">
                <a:sym typeface="Wingdings" panose="05000000000000000000" pitchFamily="2" charset="2"/>
              </a:rPr>
              <a:t>Sparc</a:t>
            </a:r>
            <a:r>
              <a:rPr lang="en-US" altLang="zh-TW" dirty="0" smtClean="0">
                <a:sym typeface="Wingdings" panose="05000000000000000000" pitchFamily="2" charset="2"/>
              </a:rPr>
              <a:t>, MIPS, Power, Alpha, ARM, …</a:t>
            </a:r>
          </a:p>
          <a:p>
            <a:r>
              <a:rPr lang="en-US" altLang="zh-TW" dirty="0" smtClean="0"/>
              <a:t>Effects of RISC:</a:t>
            </a:r>
          </a:p>
          <a:p>
            <a:pPr lvl="1"/>
            <a:r>
              <a:rPr lang="en-US" altLang="zh-TW" dirty="0" smtClean="0"/>
              <a:t>Wipe out prior CISC, e.g. VAX</a:t>
            </a:r>
          </a:p>
          <a:p>
            <a:pPr lvl="1"/>
            <a:r>
              <a:rPr lang="en-US" altLang="zh-TW" dirty="0" smtClean="0"/>
              <a:t>Or force to keep up, e.g. Intel 80x86 (RISC-like core)</a:t>
            </a:r>
          </a:p>
          <a:p>
            <a:endParaRPr lang="en-US" altLang="zh-TW" dirty="0" smtClean="0"/>
          </a:p>
          <a:p>
            <a:r>
              <a:rPr lang="en-US" altLang="zh-TW" dirty="0" smtClean="0"/>
              <a:t>Distinction less obvious now</a:t>
            </a:r>
          </a:p>
          <a:p>
            <a:endParaRPr lang="en-US" altLang="zh-TW" dirty="0" smtClean="0"/>
          </a:p>
          <a:p>
            <a:pPr lvl="1"/>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19</a:t>
            </a:fld>
            <a:endParaRPr lang="zh-TW" altLang="zh-TW"/>
          </a:p>
        </p:txBody>
      </p:sp>
    </p:spTree>
    <p:extLst>
      <p:ext uri="{BB962C8B-B14F-4D97-AF65-F5344CB8AC3E}">
        <p14:creationId xmlns:p14="http://schemas.microsoft.com/office/powerpoint/2010/main" val="3321895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Effects of Dramatic Growth Rate</a:t>
            </a:r>
            <a:endParaRPr lang="zh-TW" altLang="en-US" dirty="0"/>
          </a:p>
        </p:txBody>
      </p:sp>
      <p:sp>
        <p:nvSpPr>
          <p:cNvPr id="3" name="內容版面配置區 2"/>
          <p:cNvSpPr>
            <a:spLocks noGrp="1"/>
          </p:cNvSpPr>
          <p:nvPr>
            <p:ph idx="1"/>
          </p:nvPr>
        </p:nvSpPr>
        <p:spPr/>
        <p:txBody>
          <a:bodyPr/>
          <a:lstStyle/>
          <a:p>
            <a:r>
              <a:rPr lang="en-US" altLang="zh-TW" dirty="0"/>
              <a:t>Lead to new classes of computers</a:t>
            </a:r>
          </a:p>
          <a:p>
            <a:pPr lvl="1"/>
            <a:r>
              <a:rPr lang="en-US" altLang="zh-TW" dirty="0"/>
              <a:t>From desktops/workstations to cell phones/tablets</a:t>
            </a:r>
          </a:p>
          <a:p>
            <a:pPr lvl="1"/>
            <a:r>
              <a:rPr lang="en-US" altLang="zh-TW" dirty="0" smtClean="0"/>
              <a:t>Bringing 4-bit, 8-bit, through 64-bit microprocessors</a:t>
            </a:r>
          </a:p>
          <a:p>
            <a:r>
              <a:rPr lang="en-US" altLang="zh-TW" dirty="0" smtClean="0"/>
              <a:t>Quantitative changes leading to qualitative changes</a:t>
            </a:r>
          </a:p>
          <a:p>
            <a:pPr lvl="1"/>
            <a:r>
              <a:rPr lang="en-US" altLang="zh-TW" dirty="0" smtClean="0"/>
              <a:t>25K to 30K transistors per chip in early 1980s</a:t>
            </a:r>
            <a:br>
              <a:rPr lang="en-US" altLang="zh-TW" dirty="0" smtClean="0"/>
            </a:br>
            <a:r>
              <a:rPr lang="en-US" altLang="zh-TW" dirty="0" smtClean="0">
                <a:sym typeface="Wingdings" panose="05000000000000000000" pitchFamily="2" charset="2"/>
              </a:rPr>
              <a:t> possible to build a single-chip 32-bit microprocessor</a:t>
            </a:r>
          </a:p>
          <a:p>
            <a:pPr lvl="1"/>
            <a:r>
              <a:rPr lang="en-US" altLang="zh-TW" dirty="0" smtClean="0">
                <a:sym typeface="Wingdings" panose="05000000000000000000" pitchFamily="2" charset="2"/>
              </a:rPr>
              <a:t>By mid 1980s, FP unit can be integrated</a:t>
            </a:r>
          </a:p>
          <a:p>
            <a:pPr lvl="1"/>
            <a:r>
              <a:rPr lang="en-US" altLang="zh-TW" dirty="0" smtClean="0">
                <a:sym typeface="Wingdings" panose="05000000000000000000" pitchFamily="2" charset="2"/>
              </a:rPr>
              <a:t>By late 1980s, L1 cache can fit on the same chip</a:t>
            </a:r>
          </a:p>
          <a:p>
            <a:pPr marL="457200" lvl="1" indent="0">
              <a:buNone/>
            </a:pPr>
            <a:r>
              <a:rPr lang="en-US" altLang="zh-TW" dirty="0" smtClean="0">
                <a:sym typeface="Wingdings" panose="05000000000000000000" pitchFamily="2" charset="2"/>
              </a:rPr>
              <a:t> Performance improvements often in discrete steps</a:t>
            </a:r>
          </a:p>
          <a:p>
            <a:r>
              <a:rPr lang="en-US" altLang="zh-TW" dirty="0"/>
              <a:t>Dominance of microprocessor-based computers across entire range of computer design</a:t>
            </a:r>
          </a:p>
          <a:p>
            <a:pPr lvl="1"/>
            <a:r>
              <a:rPr lang="en-US" altLang="zh-TW" dirty="0"/>
              <a:t>Cluster-based supercomputers and </a:t>
            </a:r>
            <a:r>
              <a:rPr lang="en-US" altLang="zh-TW" dirty="0" smtClean="0"/>
              <a:t>mainframes</a:t>
            </a:r>
            <a:endParaRPr lang="en-US" altLang="zh-TW"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20</a:t>
            </a:fld>
            <a:endParaRPr lang="zh-TW" altLang="zh-TW"/>
          </a:p>
        </p:txBody>
      </p:sp>
    </p:spTree>
    <p:extLst>
      <p:ext uri="{BB962C8B-B14F-4D97-AF65-F5344CB8AC3E}">
        <p14:creationId xmlns:p14="http://schemas.microsoft.com/office/powerpoint/2010/main" val="61824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Effects of Dramatic Growth Rate</a:t>
            </a:r>
            <a:endParaRPr lang="zh-TW" altLang="en-US" dirty="0"/>
          </a:p>
        </p:txBody>
      </p:sp>
      <p:sp>
        <p:nvSpPr>
          <p:cNvPr id="3" name="內容版面配置區 2"/>
          <p:cNvSpPr>
            <a:spLocks noGrp="1"/>
          </p:cNvSpPr>
          <p:nvPr>
            <p:ph idx="1"/>
          </p:nvPr>
        </p:nvSpPr>
        <p:spPr/>
        <p:txBody>
          <a:bodyPr/>
          <a:lstStyle/>
          <a:p>
            <a:r>
              <a:rPr lang="en-US" altLang="zh-TW" dirty="0" smtClean="0"/>
              <a:t>Changing software developments</a:t>
            </a:r>
          </a:p>
          <a:p>
            <a:pPr lvl="1"/>
            <a:r>
              <a:rPr lang="en-US" altLang="zh-TW" dirty="0" smtClean="0"/>
              <a:t>Trade performance for productivity: managed PL, scripting, SaaS, JIT, trace-based compiling</a:t>
            </a:r>
            <a:endParaRPr lang="en-US" altLang="zh-TW" dirty="0"/>
          </a:p>
          <a:p>
            <a:pPr lvl="1"/>
            <a:r>
              <a:rPr lang="en-US" altLang="zh-TW" dirty="0" smtClean="0"/>
              <a:t>Multimedia-rich, interactive applications</a:t>
            </a:r>
          </a:p>
          <a:p>
            <a:r>
              <a:rPr lang="en-US" altLang="zh-TW" dirty="0"/>
              <a:t>Free Lunch for </a:t>
            </a:r>
            <a:r>
              <a:rPr lang="en-US" altLang="zh-TW" dirty="0" smtClean="0"/>
              <a:t>software developers</a:t>
            </a:r>
          </a:p>
          <a:p>
            <a:pPr lvl="1"/>
            <a:r>
              <a:rPr lang="en-US" altLang="zh-TW" dirty="0"/>
              <a:t>Working to optimize/parallelize your code was often not worth the time, </a:t>
            </a:r>
            <a:r>
              <a:rPr lang="en-US" altLang="zh-TW" dirty="0" smtClean="0"/>
              <a:t>because if </a:t>
            </a:r>
            <a:r>
              <a:rPr lang="en-US" altLang="zh-TW" dirty="0"/>
              <a:t>you just waited until next year, your application would probably run faster on a new CPU</a:t>
            </a:r>
          </a:p>
          <a:p>
            <a:pPr lvl="1"/>
            <a:r>
              <a:rPr lang="en-US" altLang="zh-TW" dirty="0" smtClean="0"/>
              <a:t>Why</a:t>
            </a:r>
            <a:r>
              <a:rPr lang="en-US" altLang="zh-TW" dirty="0"/>
              <a:t>?</a:t>
            </a:r>
          </a:p>
          <a:p>
            <a:pPr lvl="2"/>
            <a:r>
              <a:rPr lang="en-US" altLang="zh-TW" dirty="0"/>
              <a:t>Shrinking transistors leading to increased clock frequency</a:t>
            </a:r>
          </a:p>
          <a:p>
            <a:pPr lvl="2"/>
            <a:r>
              <a:rPr lang="en-US" altLang="zh-TW" dirty="0"/>
              <a:t>Advanced computer architecture designs that enhance </a:t>
            </a:r>
            <a:r>
              <a:rPr lang="en-US" altLang="zh-TW" i="1" dirty="0"/>
              <a:t>instruction-level parallelism </a:t>
            </a:r>
            <a:r>
              <a:rPr lang="en-US" altLang="zh-TW" dirty="0"/>
              <a:t>(</a:t>
            </a:r>
            <a:r>
              <a:rPr lang="en-US" altLang="zh-TW" dirty="0">
                <a:solidFill>
                  <a:srgbClr val="FF0000"/>
                </a:solidFill>
              </a:rPr>
              <a:t>ILP</a:t>
            </a:r>
            <a:r>
              <a:rPr lang="en-US" altLang="zh-TW" dirty="0"/>
              <a:t>) continuously </a:t>
            </a:r>
            <a:r>
              <a:rPr lang="en-US" altLang="zh-TW" dirty="0" smtClean="0"/>
              <a:t>improve </a:t>
            </a:r>
            <a:r>
              <a:rPr lang="en-US" altLang="zh-TW" dirty="0"/>
              <a:t>performance of </a:t>
            </a:r>
            <a:r>
              <a:rPr lang="en-US" altLang="zh-TW" dirty="0">
                <a:solidFill>
                  <a:srgbClr val="FF0000"/>
                </a:solidFill>
              </a:rPr>
              <a:t>sequential processing</a:t>
            </a:r>
            <a:endParaRPr lang="zh-TW" altLang="en-US" dirty="0">
              <a:solidFill>
                <a:srgbClr val="FF0000"/>
              </a:solidFill>
            </a:endParaRPr>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21</a:t>
            </a:fld>
            <a:endParaRPr lang="zh-TW" altLang="zh-TW"/>
          </a:p>
        </p:txBody>
      </p:sp>
      <p:sp>
        <p:nvSpPr>
          <p:cNvPr id="5" name="圓角矩形 4"/>
          <p:cNvSpPr/>
          <p:nvPr/>
        </p:nvSpPr>
        <p:spPr bwMode="auto">
          <a:xfrm>
            <a:off x="6516216" y="1988840"/>
            <a:ext cx="2555776" cy="914400"/>
          </a:xfrm>
          <a:prstGeom prst="roundRect">
            <a:avLst/>
          </a:prstGeom>
          <a:solidFill>
            <a:srgbClr val="FFFF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mn-lt"/>
                <a:ea typeface="標楷體" panose="03000509000000000000" pitchFamily="65" charset="-120"/>
              </a:rPr>
              <a:t>Why performance is</a:t>
            </a:r>
            <a:r>
              <a:rPr kumimoji="0" lang="en-US" altLang="zh-TW" sz="2400" b="1" i="0" u="none" strike="noStrike" cap="none" normalizeH="0" dirty="0" smtClean="0">
                <a:ln>
                  <a:noFill/>
                </a:ln>
                <a:solidFill>
                  <a:schemeClr val="tx1"/>
                </a:solidFill>
                <a:effectLst/>
                <a:latin typeface="+mn-lt"/>
                <a:ea typeface="標楷體" panose="03000509000000000000" pitchFamily="65" charset="-120"/>
              </a:rPr>
              <a:t> non-issue?</a:t>
            </a:r>
            <a:endParaRPr kumimoji="0" lang="zh-TW" altLang="en-US" sz="2400" b="1" i="0" u="none" strike="noStrike" cap="none" normalizeH="0" baseline="0" dirty="0" smtClean="0">
              <a:ln>
                <a:noFill/>
              </a:ln>
              <a:solidFill>
                <a:schemeClr val="tx1"/>
              </a:solidFill>
              <a:effectLst/>
              <a:latin typeface="+mn-lt"/>
              <a:ea typeface="標楷體" panose="03000509000000000000" pitchFamily="65" charset="-120"/>
            </a:endParaRPr>
          </a:p>
        </p:txBody>
      </p:sp>
      <p:cxnSp>
        <p:nvCxnSpPr>
          <p:cNvPr id="7" name="直線單箭頭接點 6"/>
          <p:cNvCxnSpPr>
            <a:endCxn id="5" idx="1"/>
          </p:cNvCxnSpPr>
          <p:nvPr/>
        </p:nvCxnSpPr>
        <p:spPr bwMode="auto">
          <a:xfrm>
            <a:off x="3059832" y="1844824"/>
            <a:ext cx="3456384" cy="60121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766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Sequential Program Semantic</a:t>
            </a:r>
            <a:r>
              <a:rPr lang="zh-TW" altLang="en-US" dirty="0" smtClean="0"/>
              <a:t> </a:t>
            </a:r>
            <a:r>
              <a:rPr lang="en-US" altLang="zh-TW" dirty="0" smtClean="0"/>
              <a:t>Matters</a:t>
            </a:r>
            <a:endParaRPr lang="zh-TW" altLang="en-US" dirty="0"/>
          </a:p>
        </p:txBody>
      </p:sp>
      <p:sp>
        <p:nvSpPr>
          <p:cNvPr id="3" name="內容版面配置區 2"/>
          <p:cNvSpPr>
            <a:spLocks noGrp="1"/>
          </p:cNvSpPr>
          <p:nvPr>
            <p:ph idx="1"/>
          </p:nvPr>
        </p:nvSpPr>
        <p:spPr/>
        <p:txBody>
          <a:bodyPr/>
          <a:lstStyle/>
          <a:p>
            <a:r>
              <a:rPr lang="en-US" altLang="zh-TW" dirty="0" smtClean="0"/>
              <a:t>Human expects “sequential semantics”</a:t>
            </a:r>
          </a:p>
          <a:p>
            <a:pPr lvl="1"/>
            <a:r>
              <a:rPr lang="en-US" altLang="zh-TW" dirty="0" smtClean="0"/>
              <a:t>A program counter (PC) goes through instructions of the program sequentially until the computation is completed</a:t>
            </a:r>
          </a:p>
          <a:p>
            <a:pPr lvl="1"/>
            <a:r>
              <a:rPr lang="en-US" altLang="zh-TW" dirty="0" smtClean="0"/>
              <a:t>Result of computing is considered “correct” (</a:t>
            </a:r>
            <a:r>
              <a:rPr lang="en-US" altLang="zh-TW" i="1" dirty="0" smtClean="0"/>
              <a:t>ground truth</a:t>
            </a:r>
            <a:r>
              <a:rPr lang="en-US" altLang="zh-TW" dirty="0" smtClean="0"/>
              <a:t>)</a:t>
            </a:r>
          </a:p>
          <a:p>
            <a:pPr lvl="1"/>
            <a:r>
              <a:rPr lang="en-US" altLang="zh-TW" dirty="0" smtClean="0"/>
              <a:t>Any optimizations, e.g. pipelining or parallelism, must keep the same semantics (result)</a:t>
            </a:r>
          </a:p>
          <a:p>
            <a:r>
              <a:rPr lang="en-US" altLang="zh-TW" dirty="0" smtClean="0"/>
              <a:t>Sequential semantics dictates a computation model of one instruction executed after another</a:t>
            </a:r>
          </a:p>
          <a:p>
            <a:r>
              <a:rPr lang="en-US" altLang="zh-TW" dirty="0" smtClean="0"/>
              <a:t>While ensuring execution “correctness” (i.e. sequential semantics), how to optimize performance?</a:t>
            </a:r>
          </a:p>
          <a:p>
            <a:pPr lvl="1"/>
            <a:r>
              <a:rPr lang="en-US" altLang="zh-TW" dirty="0" smtClean="0"/>
              <a:t>Focus on ILP</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22</a:t>
            </a:fld>
            <a:endParaRPr lang="zh-TW" altLang="zh-TW"/>
          </a:p>
        </p:txBody>
      </p:sp>
    </p:spTree>
    <p:extLst>
      <p:ext uri="{BB962C8B-B14F-4D97-AF65-F5344CB8AC3E}">
        <p14:creationId xmlns:p14="http://schemas.microsoft.com/office/powerpoint/2010/main" val="9165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Good Old Days</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23</a:t>
            </a:fld>
            <a:endParaRPr lang="zh-TW" altLang="zh-TW"/>
          </a:p>
        </p:txBody>
      </p:sp>
      <p:pic>
        <p:nvPicPr>
          <p:cNvPr id="5" name="圖片 4"/>
          <p:cNvPicPr>
            <a:picLocks noChangeAspect="1"/>
          </p:cNvPicPr>
          <p:nvPr/>
        </p:nvPicPr>
        <p:blipFill>
          <a:blip r:embed="rId2"/>
          <a:stretch>
            <a:fillRect/>
          </a:stretch>
        </p:blipFill>
        <p:spPr>
          <a:xfrm>
            <a:off x="226628" y="1127944"/>
            <a:ext cx="6145572" cy="4965352"/>
          </a:xfrm>
          <a:prstGeom prst="rect">
            <a:avLst/>
          </a:prstGeom>
        </p:spPr>
      </p:pic>
      <p:sp>
        <p:nvSpPr>
          <p:cNvPr id="7" name="文字方塊 6"/>
          <p:cNvSpPr txBox="1"/>
          <p:nvPr/>
        </p:nvSpPr>
        <p:spPr>
          <a:xfrm>
            <a:off x="6228184" y="1412776"/>
            <a:ext cx="2808312" cy="1569660"/>
          </a:xfrm>
          <a:prstGeom prst="rect">
            <a:avLst/>
          </a:prstGeom>
          <a:noFill/>
        </p:spPr>
        <p:txBody>
          <a:bodyPr wrap="square" rtlCol="0">
            <a:spAutoFit/>
          </a:bodyPr>
          <a:lstStyle/>
          <a:p>
            <a:r>
              <a:rPr lang="en-US" altLang="zh-TW" b="1" dirty="0" smtClean="0">
                <a:latin typeface="+mn-lt"/>
              </a:rPr>
              <a:t>Moore’s Law</a:t>
            </a:r>
            <a:r>
              <a:rPr lang="en-US" altLang="zh-TW" dirty="0" smtClean="0">
                <a:latin typeface="+mn-lt"/>
              </a:rPr>
              <a:t>: (1965)</a:t>
            </a:r>
            <a:endParaRPr lang="en-US" altLang="zh-TW" dirty="0">
              <a:latin typeface="+mn-lt"/>
            </a:endParaRPr>
          </a:p>
          <a:p>
            <a:r>
              <a:rPr lang="en-US" altLang="zh-TW" i="1" dirty="0" smtClean="0">
                <a:latin typeface="+mn-lt"/>
              </a:rPr>
              <a:t># of transistors per</a:t>
            </a:r>
            <a:r>
              <a:rPr lang="en-US" altLang="zh-TW" i="1" dirty="0">
                <a:latin typeface="+mn-lt"/>
              </a:rPr>
              <a:t> </a:t>
            </a:r>
            <a:r>
              <a:rPr lang="en-US" altLang="zh-TW" i="1" dirty="0" smtClean="0">
                <a:latin typeface="+mn-lt"/>
              </a:rPr>
              <a:t>chip doubles</a:t>
            </a:r>
            <a:r>
              <a:rPr lang="en-US" altLang="zh-TW" i="1" dirty="0">
                <a:latin typeface="+mn-lt"/>
              </a:rPr>
              <a:t> </a:t>
            </a:r>
            <a:r>
              <a:rPr lang="en-US" altLang="zh-TW" i="1" dirty="0" smtClean="0">
                <a:latin typeface="+mn-lt"/>
              </a:rPr>
              <a:t>every 2+ years</a:t>
            </a:r>
            <a:endParaRPr lang="zh-TW" altLang="en-US" dirty="0">
              <a:latin typeface="+mn-lt"/>
            </a:endParaRPr>
          </a:p>
        </p:txBody>
      </p:sp>
      <p:sp>
        <p:nvSpPr>
          <p:cNvPr id="8" name="文字方塊 7"/>
          <p:cNvSpPr txBox="1"/>
          <p:nvPr/>
        </p:nvSpPr>
        <p:spPr>
          <a:xfrm>
            <a:off x="5580112" y="3212976"/>
            <a:ext cx="3528392" cy="2492990"/>
          </a:xfrm>
          <a:prstGeom prst="rect">
            <a:avLst/>
          </a:prstGeom>
          <a:noFill/>
        </p:spPr>
        <p:txBody>
          <a:bodyPr wrap="square" rtlCol="0">
            <a:spAutoFit/>
          </a:bodyPr>
          <a:lstStyle/>
          <a:p>
            <a:r>
              <a:rPr lang="en-US" altLang="zh-TW" b="1" dirty="0" smtClean="0">
                <a:latin typeface="+mn-lt"/>
              </a:rPr>
              <a:t>Dennard Scaling</a:t>
            </a:r>
            <a:r>
              <a:rPr lang="en-US" altLang="zh-TW" dirty="0" smtClean="0">
                <a:latin typeface="+mn-lt"/>
              </a:rPr>
              <a:t>: (1974)</a:t>
            </a:r>
            <a:endParaRPr lang="en-US" altLang="zh-TW" dirty="0">
              <a:latin typeface="+mn-lt"/>
            </a:endParaRPr>
          </a:p>
          <a:p>
            <a:r>
              <a:rPr lang="en-US" altLang="zh-TW" sz="2200" dirty="0" smtClean="0">
                <a:latin typeface="+mn-lt"/>
              </a:rPr>
              <a:t>Decrease feature size</a:t>
            </a:r>
            <a:r>
              <a:rPr lang="en-US" altLang="zh-TW" sz="2200" dirty="0">
                <a:latin typeface="+mn-lt"/>
              </a:rPr>
              <a:t> </a:t>
            </a:r>
            <a:r>
              <a:rPr lang="en-US" altLang="zh-TW" sz="2200" dirty="0" smtClean="0">
                <a:latin typeface="+mn-lt"/>
              </a:rPr>
              <a:t>by a factor of </a:t>
            </a:r>
            <a:r>
              <a:rPr lang="el-GR" altLang="zh-TW" sz="2200" dirty="0" smtClean="0">
                <a:latin typeface="+mn-lt"/>
              </a:rPr>
              <a:t>λ</a:t>
            </a:r>
            <a:r>
              <a:rPr lang="en-US" altLang="zh-TW" sz="2200" dirty="0">
                <a:latin typeface="+mn-lt"/>
              </a:rPr>
              <a:t> </a:t>
            </a:r>
            <a:r>
              <a:rPr lang="en-US" altLang="zh-TW" sz="2200" dirty="0" smtClean="0">
                <a:latin typeface="+mn-lt"/>
              </a:rPr>
              <a:t>and voltage by </a:t>
            </a:r>
            <a:r>
              <a:rPr lang="el-GR" altLang="zh-TW" sz="2200" dirty="0" smtClean="0">
                <a:latin typeface="+mn-lt"/>
              </a:rPr>
              <a:t>λ</a:t>
            </a:r>
            <a:endParaRPr lang="en-US" altLang="zh-TW" sz="2200" dirty="0">
              <a:latin typeface="+mn-lt"/>
            </a:endParaRPr>
          </a:p>
          <a:p>
            <a:r>
              <a:rPr lang="en-US" altLang="zh-TW" sz="2200" dirty="0">
                <a:latin typeface="+mn-lt"/>
              </a:rPr>
              <a:t>• </a:t>
            </a:r>
            <a:r>
              <a:rPr lang="en-US" altLang="zh-TW" sz="2200" dirty="0" smtClean="0">
                <a:latin typeface="+mn-lt"/>
              </a:rPr>
              <a:t># transistors increase by </a:t>
            </a:r>
            <a:r>
              <a:rPr lang="el-GR" altLang="zh-TW" sz="2200" dirty="0" smtClean="0">
                <a:latin typeface="+mn-lt"/>
              </a:rPr>
              <a:t>λ</a:t>
            </a:r>
            <a:r>
              <a:rPr lang="el-GR" altLang="zh-TW" sz="2200" baseline="30000" dirty="0" smtClean="0">
                <a:latin typeface="+mn-lt"/>
              </a:rPr>
              <a:t>2</a:t>
            </a:r>
            <a:endParaRPr lang="el-GR" altLang="zh-TW" sz="2200" baseline="30000" dirty="0">
              <a:latin typeface="+mn-lt"/>
            </a:endParaRPr>
          </a:p>
          <a:p>
            <a:r>
              <a:rPr lang="en-US" altLang="zh-TW" sz="2200" dirty="0">
                <a:latin typeface="+mn-lt"/>
              </a:rPr>
              <a:t>• </a:t>
            </a:r>
            <a:r>
              <a:rPr lang="en-US" altLang="zh-TW" sz="2200" dirty="0" smtClean="0">
                <a:latin typeface="+mn-lt"/>
              </a:rPr>
              <a:t>Clock speed increases by </a:t>
            </a:r>
            <a:r>
              <a:rPr lang="el-GR" altLang="zh-TW" sz="2200" dirty="0" smtClean="0">
                <a:latin typeface="+mn-lt"/>
              </a:rPr>
              <a:t>λ</a:t>
            </a:r>
            <a:endParaRPr lang="el-GR" altLang="zh-TW" sz="2200" dirty="0">
              <a:latin typeface="+mn-lt"/>
            </a:endParaRPr>
          </a:p>
          <a:p>
            <a:pPr marL="185738" indent="-185738"/>
            <a:r>
              <a:rPr lang="en-US" altLang="zh-TW" sz="2200" dirty="0">
                <a:latin typeface="+mn-lt"/>
              </a:rPr>
              <a:t>• </a:t>
            </a:r>
            <a:r>
              <a:rPr lang="en-US" altLang="zh-TW" sz="2200" dirty="0" smtClean="0">
                <a:solidFill>
                  <a:srgbClr val="FF0000"/>
                </a:solidFill>
                <a:latin typeface="+mn-lt"/>
              </a:rPr>
              <a:t>Energy consumption does not change</a:t>
            </a:r>
            <a:endParaRPr lang="zh-TW" altLang="en-US" sz="2200" b="1" dirty="0">
              <a:solidFill>
                <a:srgbClr val="FF0000"/>
              </a:solidFill>
              <a:latin typeface="+mn-lt"/>
            </a:endParaRPr>
          </a:p>
        </p:txBody>
      </p:sp>
      <p:sp>
        <p:nvSpPr>
          <p:cNvPr id="9" name="文字方塊 8"/>
          <p:cNvSpPr txBox="1"/>
          <p:nvPr/>
        </p:nvSpPr>
        <p:spPr>
          <a:xfrm>
            <a:off x="7208555" y="5785519"/>
            <a:ext cx="1594411" cy="307777"/>
          </a:xfrm>
          <a:prstGeom prst="rect">
            <a:avLst/>
          </a:prstGeom>
          <a:noFill/>
        </p:spPr>
        <p:txBody>
          <a:bodyPr wrap="none" rtlCol="0">
            <a:spAutoFit/>
          </a:bodyPr>
          <a:lstStyle/>
          <a:p>
            <a:r>
              <a:rPr lang="en-US" altLang="zh-TW" sz="1400" dirty="0" smtClean="0">
                <a:latin typeface="+mn-lt"/>
              </a:rPr>
              <a:t>(Dr. Marc </a:t>
            </a:r>
            <a:r>
              <a:rPr lang="en-US" altLang="zh-TW" sz="1400" dirty="0" err="1" smtClean="0">
                <a:latin typeface="+mn-lt"/>
              </a:rPr>
              <a:t>Snir</a:t>
            </a:r>
            <a:r>
              <a:rPr lang="en-US" altLang="zh-TW" sz="1400" dirty="0" smtClean="0">
                <a:latin typeface="+mn-lt"/>
              </a:rPr>
              <a:t>, ANL)</a:t>
            </a:r>
            <a:endParaRPr lang="zh-TW" altLang="en-US" sz="1400" dirty="0" smtClean="0">
              <a:latin typeface="+mn-lt"/>
            </a:endParaRPr>
          </a:p>
        </p:txBody>
      </p:sp>
    </p:spTree>
    <p:extLst>
      <p:ext uri="{BB962C8B-B14F-4D97-AF65-F5344CB8AC3E}">
        <p14:creationId xmlns:p14="http://schemas.microsoft.com/office/powerpoint/2010/main" val="182761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Gone Are the Good Old Days</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24</a:t>
            </a:fld>
            <a:endParaRPr lang="zh-TW" altLang="zh-TW"/>
          </a:p>
        </p:txBody>
      </p:sp>
      <p:pic>
        <p:nvPicPr>
          <p:cNvPr id="1026" name="Picture 2" descr="CPU trends grap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973970"/>
            <a:ext cx="5225675" cy="5207676"/>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192688" y="2869922"/>
            <a:ext cx="2555776" cy="707886"/>
          </a:xfrm>
          <a:prstGeom prst="rect">
            <a:avLst/>
          </a:prstGeom>
          <a:noFill/>
        </p:spPr>
        <p:txBody>
          <a:bodyPr wrap="square" rtlCol="0">
            <a:spAutoFit/>
          </a:bodyPr>
          <a:lstStyle/>
          <a:p>
            <a:r>
              <a:rPr lang="en-US" altLang="zh-TW" sz="2000" dirty="0">
                <a:latin typeface="+mn-lt"/>
              </a:rPr>
              <a:t>Processor clock rate stops </a:t>
            </a:r>
            <a:r>
              <a:rPr lang="en-US" altLang="zh-TW" sz="2000" dirty="0" smtClean="0">
                <a:latin typeface="+mn-lt"/>
              </a:rPr>
              <a:t>increasing</a:t>
            </a:r>
            <a:endParaRPr lang="zh-TW" altLang="en-US" sz="2000" dirty="0" smtClean="0">
              <a:latin typeface="+mn-lt"/>
            </a:endParaRPr>
          </a:p>
        </p:txBody>
      </p:sp>
      <p:sp>
        <p:nvSpPr>
          <p:cNvPr id="6" name="直線圖說文字 1 5"/>
          <p:cNvSpPr/>
          <p:nvPr/>
        </p:nvSpPr>
        <p:spPr bwMode="auto">
          <a:xfrm>
            <a:off x="4644008" y="2869922"/>
            <a:ext cx="1080120" cy="707886"/>
          </a:xfrm>
          <a:prstGeom prst="borderCallout1">
            <a:avLst>
              <a:gd name="adj1" fmla="val 50002"/>
              <a:gd name="adj2" fmla="val 100902"/>
              <a:gd name="adj3" fmla="val 49997"/>
              <a:gd name="adj4" fmla="val 143271"/>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8" name="直線圖說文字 1 7"/>
          <p:cNvSpPr/>
          <p:nvPr/>
        </p:nvSpPr>
        <p:spPr bwMode="auto">
          <a:xfrm>
            <a:off x="4644008" y="4521314"/>
            <a:ext cx="1080120" cy="563870"/>
          </a:xfrm>
          <a:prstGeom prst="borderCallout1">
            <a:avLst>
              <a:gd name="adj1" fmla="val 50002"/>
              <a:gd name="adj2" fmla="val 100902"/>
              <a:gd name="adj3" fmla="val 49997"/>
              <a:gd name="adj4" fmla="val 143271"/>
            </a:avLst>
          </a:pr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7" name="文字方塊 6"/>
          <p:cNvSpPr txBox="1"/>
          <p:nvPr/>
        </p:nvSpPr>
        <p:spPr>
          <a:xfrm>
            <a:off x="6294040" y="4437112"/>
            <a:ext cx="2382416" cy="707886"/>
          </a:xfrm>
          <a:prstGeom prst="rect">
            <a:avLst/>
          </a:prstGeom>
          <a:noFill/>
        </p:spPr>
        <p:txBody>
          <a:bodyPr wrap="square" rtlCol="0">
            <a:spAutoFit/>
          </a:bodyPr>
          <a:lstStyle/>
          <a:p>
            <a:r>
              <a:rPr lang="en-US" altLang="zh-TW" sz="2000" dirty="0">
                <a:latin typeface="+mn-lt"/>
              </a:rPr>
              <a:t>No further benefit from ILP</a:t>
            </a:r>
            <a:endParaRPr lang="zh-TW" altLang="en-US" sz="2000" dirty="0" smtClean="0">
              <a:latin typeface="+mn-lt"/>
            </a:endParaRPr>
          </a:p>
        </p:txBody>
      </p:sp>
      <p:sp>
        <p:nvSpPr>
          <p:cNvPr id="10" name="文字方塊 9"/>
          <p:cNvSpPr txBox="1"/>
          <p:nvPr/>
        </p:nvSpPr>
        <p:spPr>
          <a:xfrm>
            <a:off x="6239507" y="5445224"/>
            <a:ext cx="2436949" cy="307777"/>
          </a:xfrm>
          <a:prstGeom prst="rect">
            <a:avLst/>
          </a:prstGeom>
          <a:noFill/>
        </p:spPr>
        <p:txBody>
          <a:bodyPr wrap="none" rtlCol="0">
            <a:spAutoFit/>
          </a:bodyPr>
          <a:lstStyle/>
          <a:p>
            <a:r>
              <a:rPr lang="en-US" altLang="zh-TW" sz="1400" dirty="0" smtClean="0">
                <a:latin typeface="+mn-lt"/>
              </a:rPr>
              <a:t>(Prof. </a:t>
            </a:r>
            <a:r>
              <a:rPr lang="en-US" altLang="zh-TW" sz="1400" dirty="0" err="1" smtClean="0">
                <a:latin typeface="+mn-lt"/>
              </a:rPr>
              <a:t>Kayvon</a:t>
            </a:r>
            <a:r>
              <a:rPr lang="en-US" altLang="zh-TW" sz="1400" dirty="0" smtClean="0">
                <a:latin typeface="+mn-lt"/>
              </a:rPr>
              <a:t> </a:t>
            </a:r>
            <a:r>
              <a:rPr lang="en-US" altLang="zh-TW" sz="1400" dirty="0" err="1" smtClean="0">
                <a:latin typeface="+mn-lt"/>
              </a:rPr>
              <a:t>Fatahalian</a:t>
            </a:r>
            <a:r>
              <a:rPr lang="en-US" altLang="zh-TW" sz="1400" dirty="0" smtClean="0">
                <a:latin typeface="+mn-lt"/>
              </a:rPr>
              <a:t>, CMU)</a:t>
            </a:r>
            <a:endParaRPr lang="zh-TW" altLang="en-US" sz="1400" dirty="0" smtClean="0">
              <a:latin typeface="+mn-lt"/>
            </a:endParaRPr>
          </a:p>
        </p:txBody>
      </p:sp>
      <p:sp>
        <p:nvSpPr>
          <p:cNvPr id="9" name="文字方塊 8"/>
          <p:cNvSpPr txBox="1"/>
          <p:nvPr/>
        </p:nvSpPr>
        <p:spPr>
          <a:xfrm>
            <a:off x="6222032" y="5703639"/>
            <a:ext cx="2610818" cy="461665"/>
          </a:xfrm>
          <a:prstGeom prst="rect">
            <a:avLst/>
          </a:prstGeom>
          <a:noFill/>
        </p:spPr>
        <p:txBody>
          <a:bodyPr wrap="square" rtlCol="0">
            <a:spAutoFit/>
          </a:bodyPr>
          <a:lstStyle/>
          <a:p>
            <a:r>
              <a:rPr lang="en-US" altLang="zh-TW" sz="1200" dirty="0" smtClean="0">
                <a:latin typeface="+mn-lt"/>
              </a:rPr>
              <a:t>(Image </a:t>
            </a:r>
            <a:r>
              <a:rPr lang="en-US" altLang="zh-TW" sz="1200" dirty="0">
                <a:latin typeface="+mn-lt"/>
              </a:rPr>
              <a:t>credit: </a:t>
            </a:r>
            <a:r>
              <a:rPr lang="en-US" altLang="zh-TW" sz="1200" dirty="0" smtClean="0">
                <a:latin typeface="+mn-lt"/>
              </a:rPr>
              <a:t>“The </a:t>
            </a:r>
            <a:r>
              <a:rPr lang="en-US" altLang="zh-TW" sz="1200" dirty="0">
                <a:latin typeface="+mn-lt"/>
              </a:rPr>
              <a:t>free Lunch is </a:t>
            </a:r>
            <a:r>
              <a:rPr lang="en-US" altLang="zh-TW" sz="1200" dirty="0" smtClean="0">
                <a:latin typeface="+mn-lt"/>
              </a:rPr>
              <a:t>Over”, by </a:t>
            </a:r>
            <a:r>
              <a:rPr lang="en-US" altLang="zh-TW" sz="1200" dirty="0">
                <a:latin typeface="+mn-lt"/>
              </a:rPr>
              <a:t>Herb Sutter, Dr. Dobbs </a:t>
            </a:r>
            <a:r>
              <a:rPr lang="en-US" altLang="zh-TW" sz="1200" dirty="0" smtClean="0">
                <a:latin typeface="+mn-lt"/>
              </a:rPr>
              <a:t>2005)</a:t>
            </a:r>
            <a:endParaRPr lang="zh-TW" altLang="en-US" sz="1200" dirty="0" smtClean="0">
              <a:latin typeface="+mn-lt"/>
            </a:endParaRPr>
          </a:p>
        </p:txBody>
      </p:sp>
    </p:spTree>
    <p:extLst>
      <p:ext uri="{BB962C8B-B14F-4D97-AF65-F5344CB8AC3E}">
        <p14:creationId xmlns:p14="http://schemas.microsoft.com/office/powerpoint/2010/main" val="7715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Dennard Scaling </a:t>
            </a:r>
            <a:r>
              <a:rPr lang="en-US" altLang="zh-TW" dirty="0" smtClean="0"/>
              <a:t>Ended</a:t>
            </a:r>
            <a:endParaRPr lang="zh-TW" altLang="en-US" dirty="0"/>
          </a:p>
        </p:txBody>
      </p:sp>
      <p:sp>
        <p:nvSpPr>
          <p:cNvPr id="5" name="內容版面配置區 4"/>
          <p:cNvSpPr>
            <a:spLocks noGrp="1"/>
          </p:cNvSpPr>
          <p:nvPr>
            <p:ph idx="1"/>
          </p:nvPr>
        </p:nvSpPr>
        <p:spPr/>
        <p:txBody>
          <a:bodyPr/>
          <a:lstStyle/>
          <a:p>
            <a:r>
              <a:rPr lang="en-US" altLang="zh-TW" dirty="0" smtClean="0"/>
              <a:t>At around 130 nm in 2001~2004</a:t>
            </a:r>
            <a:endParaRPr lang="en-US" altLang="zh-TW" dirty="0"/>
          </a:p>
          <a:p>
            <a:pPr lvl="1"/>
            <a:r>
              <a:rPr lang="en-US" altLang="zh-TW" dirty="0" smtClean="0"/>
              <a:t>CMOS circuits leak too much current (static energy</a:t>
            </a:r>
            <a:r>
              <a:rPr lang="en-US" altLang="zh-TW" dirty="0"/>
              <a:t>)</a:t>
            </a:r>
          </a:p>
          <a:p>
            <a:r>
              <a:rPr lang="en-US" altLang="zh-TW" dirty="0" smtClean="0"/>
              <a:t>Growth in density continues after 2004, but clock speed is (</a:t>
            </a:r>
            <a:r>
              <a:rPr lang="en-US" altLang="zh-TW" dirty="0"/>
              <a:t>slowly</a:t>
            </a:r>
            <a:r>
              <a:rPr lang="en-US" altLang="zh-TW" dirty="0" smtClean="0"/>
              <a:t>) decreasing</a:t>
            </a:r>
          </a:p>
          <a:p>
            <a:r>
              <a:rPr lang="en-US" altLang="zh-TW" dirty="0"/>
              <a:t>Since 2003, single-processor performance improvement dropped to 22% per year</a:t>
            </a:r>
          </a:p>
          <a:p>
            <a:pPr lvl="1"/>
            <a:r>
              <a:rPr lang="en-US" altLang="zh-TW" dirty="0"/>
              <a:t>Limitation of max power </a:t>
            </a:r>
            <a:r>
              <a:rPr lang="en-US" altLang="zh-TW" dirty="0" smtClean="0"/>
              <a:t>dissipation and lack </a:t>
            </a:r>
            <a:r>
              <a:rPr lang="en-US" altLang="zh-TW" dirty="0"/>
              <a:t>of ILP</a:t>
            </a:r>
          </a:p>
          <a:p>
            <a:endParaRPr lang="en-US" altLang="zh-TW" dirty="0"/>
          </a:p>
        </p:txBody>
      </p:sp>
      <p:sp>
        <p:nvSpPr>
          <p:cNvPr id="3" name="投影片編號版面配置區 2"/>
          <p:cNvSpPr>
            <a:spLocks noGrp="1"/>
          </p:cNvSpPr>
          <p:nvPr>
            <p:ph type="sldNum" sz="quarter" idx="11"/>
          </p:nvPr>
        </p:nvSpPr>
        <p:spPr/>
        <p:txBody>
          <a:bodyPr/>
          <a:lstStyle/>
          <a:p>
            <a:fld id="{085E38AC-DA67-415E-BA61-C1BB89328BA4}" type="slidenum">
              <a:rPr lang="zh-TW" altLang="en-US" smtClean="0"/>
              <a:pPr/>
              <a:t>25</a:t>
            </a:fld>
            <a:endParaRPr lang="zh-TW" altLang="zh-TW"/>
          </a:p>
        </p:txBody>
      </p:sp>
      <p:sp>
        <p:nvSpPr>
          <p:cNvPr id="7" name="圓角矩形 6"/>
          <p:cNvSpPr/>
          <p:nvPr/>
        </p:nvSpPr>
        <p:spPr bwMode="auto">
          <a:xfrm>
            <a:off x="7128792" y="4293096"/>
            <a:ext cx="1691680" cy="914400"/>
          </a:xfrm>
          <a:prstGeom prst="roundRect">
            <a:avLst/>
          </a:prstGeom>
          <a:solidFill>
            <a:srgbClr val="FFFF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mn-lt"/>
                <a:ea typeface="標楷體" panose="03000509000000000000" pitchFamily="65" charset="-120"/>
              </a:rPr>
              <a:t>No more free lunch</a:t>
            </a:r>
            <a:endParaRPr kumimoji="0" lang="zh-TW" altLang="en-US" sz="2400" b="1"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196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Power Density Trend</a:t>
            </a:r>
          </a:p>
        </p:txBody>
      </p:sp>
      <p:sp>
        <p:nvSpPr>
          <p:cNvPr id="14" name="Slide Number Placeholder 3"/>
          <p:cNvSpPr>
            <a:spLocks noGrp="1"/>
          </p:cNvSpPr>
          <p:nvPr>
            <p:ph type="sldNum" sz="quarter" idx="11"/>
          </p:nvPr>
        </p:nvSpPr>
        <p:spPr/>
        <p:txBody>
          <a:bodyPr/>
          <a:lstStyle/>
          <a:p>
            <a:fld id="{B54589AB-2A12-4069-B166-EFC7A2DA0818}" type="slidenum">
              <a:rPr lang="en-US" altLang="zh-TW"/>
              <a:pPr/>
              <a:t>26</a:t>
            </a:fld>
            <a:endParaRPr lang="en-US" altLang="zh-TW"/>
          </a:p>
        </p:txBody>
      </p:sp>
      <p:grpSp>
        <p:nvGrpSpPr>
          <p:cNvPr id="3" name="群組 2"/>
          <p:cNvGrpSpPr/>
          <p:nvPr/>
        </p:nvGrpSpPr>
        <p:grpSpPr>
          <a:xfrm>
            <a:off x="26988" y="1044575"/>
            <a:ext cx="6039047" cy="5048721"/>
            <a:chOff x="26988" y="1044575"/>
            <a:chExt cx="6567487" cy="5451510"/>
          </a:xfrm>
        </p:grpSpPr>
        <p:pic>
          <p:nvPicPr>
            <p:cNvPr id="1474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408"/>
            <a:stretch/>
          </p:blipFill>
          <p:spPr bwMode="auto">
            <a:xfrm>
              <a:off x="26988" y="1052512"/>
              <a:ext cx="5778500" cy="5443573"/>
            </a:xfrm>
            <a:prstGeom prst="rect">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7460" name="Picture 4" descr="MCj042448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1025" y="1044575"/>
              <a:ext cx="933450" cy="828675"/>
            </a:xfrm>
            <a:prstGeom prst="rect">
              <a:avLst/>
            </a:prstGeom>
            <a:noFill/>
            <a:extLst>
              <a:ext uri="{909E8E84-426E-40dd-AFC4-6F175D3DCCD1}">
                <a14:hiddenFill xmlns="" xmlns:a14="http://schemas.microsoft.com/office/drawing/2010/main">
                  <a:solidFill>
                    <a:srgbClr val="FFFFFF"/>
                  </a:solidFill>
                </a14:hiddenFill>
              </a:ext>
            </a:extLst>
          </p:spPr>
        </p:pic>
        <p:pic>
          <p:nvPicPr>
            <p:cNvPr id="147461" name="Picture 5" descr="MCj043471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925" y="1766888"/>
              <a:ext cx="1091530" cy="109153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47665" name="Text Box 209"/>
          <p:cNvSpPr txBox="1">
            <a:spLocks noChangeArrowheads="1"/>
          </p:cNvSpPr>
          <p:nvPr/>
        </p:nvSpPr>
        <p:spPr bwMode="auto">
          <a:xfrm>
            <a:off x="7311071" y="5804128"/>
            <a:ext cx="1497333" cy="215444"/>
          </a:xfrm>
          <a:prstGeom prst="rect">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en-US" sz="1400" b="0" dirty="0"/>
              <a:t>Source: Intel Corp.</a:t>
            </a:r>
          </a:p>
        </p:txBody>
      </p:sp>
      <p:graphicFrame>
        <p:nvGraphicFramePr>
          <p:cNvPr id="147462" name="Object 6"/>
          <p:cNvGraphicFramePr>
            <a:graphicFrameLocks noGrp="1" noChangeAspect="1"/>
          </p:cNvGraphicFramePr>
          <p:nvPr>
            <p:ph idx="4294967295"/>
            <p:extLst>
              <p:ext uri="{D42A27DB-BD31-4B8C-83A1-F6EECF244321}">
                <p14:modId xmlns:p14="http://schemas.microsoft.com/office/powerpoint/2010/main" val="3580977283"/>
              </p:ext>
            </p:extLst>
          </p:nvPr>
        </p:nvGraphicFramePr>
        <p:xfrm>
          <a:off x="5004048" y="3648398"/>
          <a:ext cx="3684587" cy="504825"/>
        </p:xfrm>
        <a:graphic>
          <a:graphicData uri="http://schemas.openxmlformats.org/presentationml/2006/ole">
            <mc:AlternateContent xmlns:mc="http://schemas.openxmlformats.org/markup-compatibility/2006">
              <mc:Choice xmlns:v="urn:schemas-microsoft-com:vml" Requires="v">
                <p:oleObj spid="_x0000_s2061" name="Equation" r:id="rId7" imgW="1854000" imgH="253800" progId="Equation.3">
                  <p:embed/>
                </p:oleObj>
              </mc:Choice>
              <mc:Fallback>
                <p:oleObj name="Equation" r:id="rId7" imgW="18540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048" y="3648398"/>
                        <a:ext cx="3684587" cy="504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3" name="AutoShape 7"/>
          <p:cNvSpPr>
            <a:spLocks noChangeArrowheads="1"/>
          </p:cNvSpPr>
          <p:nvPr/>
        </p:nvSpPr>
        <p:spPr bwMode="auto">
          <a:xfrm>
            <a:off x="5652120" y="3141985"/>
            <a:ext cx="217487" cy="504825"/>
          </a:xfrm>
          <a:prstGeom prst="upArrow">
            <a:avLst>
              <a:gd name="adj1" fmla="val 50000"/>
              <a:gd name="adj2" fmla="val 58029"/>
            </a:avLst>
          </a:prstGeom>
          <a:solidFill>
            <a:srgbClr val="FF3300"/>
          </a:solidFill>
          <a:ln w="9525" algn="ctr">
            <a:solidFill>
              <a:srgbClr val="FF33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464" name="AutoShape 8"/>
          <p:cNvSpPr>
            <a:spLocks noChangeArrowheads="1"/>
          </p:cNvSpPr>
          <p:nvPr/>
        </p:nvSpPr>
        <p:spPr bwMode="auto">
          <a:xfrm>
            <a:off x="8181007" y="3068960"/>
            <a:ext cx="215900" cy="650875"/>
          </a:xfrm>
          <a:prstGeom prst="upArrow">
            <a:avLst>
              <a:gd name="adj1" fmla="val 50000"/>
              <a:gd name="adj2" fmla="val 75368"/>
            </a:avLst>
          </a:prstGeom>
          <a:solidFill>
            <a:srgbClr val="FF3300"/>
          </a:solidFill>
          <a:ln w="9525" algn="ctr">
            <a:solidFill>
              <a:srgbClr val="FF33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465" name="AutoShape 9"/>
          <p:cNvSpPr>
            <a:spLocks noChangeArrowheads="1"/>
          </p:cNvSpPr>
          <p:nvPr/>
        </p:nvSpPr>
        <p:spPr bwMode="auto">
          <a:xfrm flipV="1">
            <a:off x="5941045" y="4153223"/>
            <a:ext cx="217487" cy="360362"/>
          </a:xfrm>
          <a:prstGeom prst="upArrow">
            <a:avLst>
              <a:gd name="adj1" fmla="val 50000"/>
              <a:gd name="adj2" fmla="val 41423"/>
            </a:avLst>
          </a:prstGeom>
          <a:solidFill>
            <a:srgbClr val="0000FF"/>
          </a:solidFill>
          <a:ln w="952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466" name="AutoShape 10"/>
          <p:cNvSpPr>
            <a:spLocks noChangeArrowheads="1"/>
          </p:cNvSpPr>
          <p:nvPr/>
        </p:nvSpPr>
        <p:spPr bwMode="auto">
          <a:xfrm flipV="1">
            <a:off x="7819057" y="4153223"/>
            <a:ext cx="217488" cy="360362"/>
          </a:xfrm>
          <a:prstGeom prst="upArrow">
            <a:avLst>
              <a:gd name="adj1" fmla="val 50000"/>
              <a:gd name="adj2" fmla="val 41423"/>
            </a:avLst>
          </a:prstGeom>
          <a:solidFill>
            <a:srgbClr val="0000FF"/>
          </a:solidFill>
          <a:ln w="952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467" name="AutoShape 11"/>
          <p:cNvSpPr>
            <a:spLocks noChangeArrowheads="1"/>
          </p:cNvSpPr>
          <p:nvPr/>
        </p:nvSpPr>
        <p:spPr bwMode="auto">
          <a:xfrm flipV="1">
            <a:off x="6880845" y="4153223"/>
            <a:ext cx="217487" cy="360362"/>
          </a:xfrm>
          <a:prstGeom prst="upArrow">
            <a:avLst>
              <a:gd name="adj1" fmla="val 50000"/>
              <a:gd name="adj2" fmla="val 41423"/>
            </a:avLst>
          </a:prstGeom>
          <a:solidFill>
            <a:srgbClr val="0000FF"/>
          </a:solidFill>
          <a:ln w="9525" algn="ctr">
            <a:solidFill>
              <a:srgbClr val="0000FF"/>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468" name="AutoShape 12"/>
          <p:cNvSpPr>
            <a:spLocks noChangeArrowheads="1"/>
          </p:cNvSpPr>
          <p:nvPr/>
        </p:nvSpPr>
        <p:spPr bwMode="auto">
          <a:xfrm rot="4800796">
            <a:off x="6410151" y="3477741"/>
            <a:ext cx="217488" cy="288925"/>
          </a:xfrm>
          <a:prstGeom prst="upArrow">
            <a:avLst>
              <a:gd name="adj1" fmla="val 50000"/>
              <a:gd name="adj2" fmla="val 33212"/>
            </a:avLst>
          </a:prstGeom>
          <a:solidFill>
            <a:srgbClr val="FFFF00"/>
          </a:solidFill>
          <a:ln w="952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 name="文字方塊 1"/>
          <p:cNvSpPr txBox="1"/>
          <p:nvPr/>
        </p:nvSpPr>
        <p:spPr>
          <a:xfrm>
            <a:off x="4644008" y="4725144"/>
            <a:ext cx="4535612" cy="830997"/>
          </a:xfrm>
          <a:prstGeom prst="rect">
            <a:avLst/>
          </a:prstGeom>
          <a:noFill/>
        </p:spPr>
        <p:txBody>
          <a:bodyPr wrap="square" rtlCol="0">
            <a:spAutoFit/>
          </a:bodyPr>
          <a:lstStyle/>
          <a:p>
            <a:r>
              <a:rPr lang="en-US" altLang="zh-TW" dirty="0" smtClean="0">
                <a:latin typeface="+mn-lt"/>
              </a:rPr>
              <a:t>Power generates heat and heat </a:t>
            </a:r>
            <a:r>
              <a:rPr lang="en-US" altLang="zh-TW" dirty="0">
                <a:latin typeface="+mn-lt"/>
              </a:rPr>
              <a:t>must be </a:t>
            </a:r>
            <a:r>
              <a:rPr lang="en-US" altLang="zh-TW" dirty="0" smtClean="0">
                <a:latin typeface="+mn-lt"/>
              </a:rPr>
              <a:t>dissipated from the chip</a:t>
            </a:r>
            <a:endParaRPr lang="zh-TW" altLang="en-US" dirty="0" smtClean="0">
              <a:latin typeface="+mn-lt"/>
            </a:endParaRPr>
          </a:p>
        </p:txBody>
      </p:sp>
    </p:spTree>
    <p:extLst>
      <p:ext uri="{BB962C8B-B14F-4D97-AF65-F5344CB8AC3E}">
        <p14:creationId xmlns:p14="http://schemas.microsoft.com/office/powerpoint/2010/main" val="83271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wipe(down)">
                                      <p:cBhvr>
                                        <p:cTn id="7" dur="500"/>
                                        <p:tgtEl>
                                          <p:spTgt spid="14746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7465"/>
                                        </p:tgtEl>
                                        <p:attrNameLst>
                                          <p:attrName>style.visibility</p:attrName>
                                        </p:attrNameLst>
                                      </p:cBhvr>
                                      <p:to>
                                        <p:strVal val="visible"/>
                                      </p:to>
                                    </p:set>
                                    <p:animEffect transition="in" filter="wipe(up)">
                                      <p:cBhvr>
                                        <p:cTn id="11" dur="500"/>
                                        <p:tgtEl>
                                          <p:spTgt spid="14746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7468"/>
                                        </p:tgtEl>
                                        <p:attrNameLst>
                                          <p:attrName>style.visibility</p:attrName>
                                        </p:attrNameLst>
                                      </p:cBhvr>
                                      <p:to>
                                        <p:strVal val="visible"/>
                                      </p:to>
                                    </p:set>
                                    <p:animEffect transition="in" filter="wipe(left)">
                                      <p:cBhvr>
                                        <p:cTn id="15" dur="500"/>
                                        <p:tgtEl>
                                          <p:spTgt spid="14746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7467"/>
                                        </p:tgtEl>
                                        <p:attrNameLst>
                                          <p:attrName>style.visibility</p:attrName>
                                        </p:attrNameLst>
                                      </p:cBhvr>
                                      <p:to>
                                        <p:strVal val="visible"/>
                                      </p:to>
                                    </p:set>
                                    <p:animEffect transition="in" filter="wipe(up)">
                                      <p:cBhvr>
                                        <p:cTn id="19" dur="500"/>
                                        <p:tgtEl>
                                          <p:spTgt spid="147467"/>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7466"/>
                                        </p:tgtEl>
                                        <p:attrNameLst>
                                          <p:attrName>style.visibility</p:attrName>
                                        </p:attrNameLst>
                                      </p:cBhvr>
                                      <p:to>
                                        <p:strVal val="visible"/>
                                      </p:to>
                                    </p:set>
                                    <p:animEffect transition="in" filter="wipe(up)">
                                      <p:cBhvr>
                                        <p:cTn id="23" dur="500"/>
                                        <p:tgtEl>
                                          <p:spTgt spid="147466"/>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7464"/>
                                        </p:tgtEl>
                                        <p:attrNameLst>
                                          <p:attrName>style.visibility</p:attrName>
                                        </p:attrNameLst>
                                      </p:cBhvr>
                                      <p:to>
                                        <p:strVal val="visible"/>
                                      </p:to>
                                    </p:set>
                                    <p:animEffect transition="in" filter="wipe(down)">
                                      <p:cBhvr>
                                        <p:cTn id="27" dur="500"/>
                                        <p:tgtEl>
                                          <p:spTgt spid="147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nimBg="1"/>
      <p:bldP spid="147464" grpId="0" animBg="1"/>
      <p:bldP spid="147465" grpId="0" animBg="1"/>
      <p:bldP spid="147466" grpId="0" animBg="1"/>
      <p:bldP spid="147467" grpId="0" animBg="1"/>
      <p:bldP spid="1474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Power and Energy</a:t>
            </a:r>
            <a:endParaRPr lang="zh-TW" altLang="en-US" dirty="0"/>
          </a:p>
        </p:txBody>
      </p:sp>
      <p:sp>
        <p:nvSpPr>
          <p:cNvPr id="3" name="內容版面配置區 2"/>
          <p:cNvSpPr>
            <a:spLocks noGrp="1"/>
          </p:cNvSpPr>
          <p:nvPr>
            <p:ph idx="1"/>
          </p:nvPr>
        </p:nvSpPr>
        <p:spPr/>
        <p:txBody>
          <a:bodyPr/>
          <a:lstStyle/>
          <a:p>
            <a:r>
              <a:rPr lang="en-US" altLang="zh-TW" dirty="0" err="1">
                <a:ea typeface="新細明體" panose="02020500000000000000" pitchFamily="18" charset="-120"/>
              </a:rPr>
              <a:t>P</a:t>
            </a:r>
            <a:r>
              <a:rPr lang="en-US" altLang="zh-TW" baseline="-25000" dirty="0" err="1">
                <a:ea typeface="新細明體" panose="02020500000000000000" pitchFamily="18" charset="-120"/>
              </a:rPr>
              <a:t>avg</a:t>
            </a:r>
            <a:r>
              <a:rPr lang="en-US" altLang="zh-TW" dirty="0">
                <a:ea typeface="新細明體" panose="02020500000000000000" pitchFamily="18" charset="-120"/>
              </a:rPr>
              <a:t> = </a:t>
            </a:r>
            <a:r>
              <a:rPr lang="en-US" altLang="zh-TW" dirty="0" err="1">
                <a:ea typeface="新細明體" panose="02020500000000000000" pitchFamily="18" charset="-120"/>
              </a:rPr>
              <a:t>P</a:t>
            </a:r>
            <a:r>
              <a:rPr lang="en-US" altLang="zh-TW" baseline="-25000" dirty="0" err="1">
                <a:ea typeface="新細明體" panose="02020500000000000000" pitchFamily="18" charset="-120"/>
              </a:rPr>
              <a:t>dynamic</a:t>
            </a:r>
            <a:r>
              <a:rPr lang="en-US" altLang="zh-TW" dirty="0">
                <a:ea typeface="新細明體" panose="02020500000000000000" pitchFamily="18" charset="-120"/>
              </a:rPr>
              <a:t> + </a:t>
            </a:r>
            <a:r>
              <a:rPr lang="en-US" altLang="zh-TW" dirty="0" err="1">
                <a:ea typeface="新細明體" panose="02020500000000000000" pitchFamily="18" charset="-120"/>
              </a:rPr>
              <a:t>P</a:t>
            </a:r>
            <a:r>
              <a:rPr lang="en-US" altLang="zh-TW" baseline="-25000" dirty="0" err="1">
                <a:ea typeface="新細明體" panose="02020500000000000000" pitchFamily="18" charset="-120"/>
              </a:rPr>
              <a:t>static</a:t>
            </a:r>
            <a:endParaRPr lang="en-US" altLang="zh-TW" baseline="-25000" dirty="0">
              <a:ea typeface="新細明體" panose="02020500000000000000" pitchFamily="18" charset="-120"/>
            </a:endParaRPr>
          </a:p>
          <a:p>
            <a:r>
              <a:rPr lang="en-US" altLang="zh-TW" dirty="0">
                <a:ea typeface="新細明體" panose="02020500000000000000" pitchFamily="18" charset="-120"/>
              </a:rPr>
              <a:t>Energy is related to power through time</a:t>
            </a:r>
          </a:p>
          <a:p>
            <a:r>
              <a:rPr lang="en-US" altLang="zh-TW" dirty="0">
                <a:ea typeface="新細明體" panose="02020500000000000000" pitchFamily="18" charset="-120"/>
              </a:rPr>
              <a:t>If power dissipation remains constant through </a:t>
            </a:r>
            <a:r>
              <a:rPr lang="en-US" altLang="zh-TW" dirty="0" smtClean="0">
                <a:ea typeface="新細明體" panose="02020500000000000000" pitchFamily="18" charset="-120"/>
              </a:rPr>
              <a:t>time T</a:t>
            </a:r>
            <a:r>
              <a:rPr lang="en-US" altLang="zh-TW" dirty="0">
                <a:ea typeface="新細明體" panose="02020500000000000000" pitchFamily="18" charset="-120"/>
              </a:rPr>
              <a:t>, then </a:t>
            </a:r>
          </a:p>
          <a:p>
            <a:pPr>
              <a:buFontTx/>
              <a:buNone/>
            </a:pPr>
            <a:r>
              <a:rPr lang="en-US" altLang="zh-TW" dirty="0">
                <a:ea typeface="新細明體" panose="02020500000000000000" pitchFamily="18" charset="-120"/>
              </a:rPr>
              <a:t>          E = (</a:t>
            </a:r>
            <a:r>
              <a:rPr lang="en-US" altLang="zh-TW" dirty="0" err="1">
                <a:ea typeface="新細明體" panose="02020500000000000000" pitchFamily="18" charset="-120"/>
              </a:rPr>
              <a:t>P</a:t>
            </a:r>
            <a:r>
              <a:rPr lang="en-US" altLang="zh-TW" baseline="-25000" dirty="0" err="1">
                <a:ea typeface="新細明體" panose="02020500000000000000" pitchFamily="18" charset="-120"/>
              </a:rPr>
              <a:t>avg</a:t>
            </a:r>
            <a:r>
              <a:rPr lang="en-US" altLang="zh-TW" dirty="0">
                <a:ea typeface="新細明體" panose="02020500000000000000" pitchFamily="18" charset="-120"/>
              </a:rPr>
              <a:t> x T)</a:t>
            </a:r>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27</a:t>
            </a:fld>
            <a:endParaRPr lang="zh-TW" altLang="zh-TW"/>
          </a:p>
        </p:txBody>
      </p:sp>
      <p:pic>
        <p:nvPicPr>
          <p:cNvPr id="5" name="Picture 2" descr="https://encrypted-tbn2.gstatic.com/images?q=tbn:ANd9GcTBFiCOxkYmi-2lU9GRCr_KVWaZXZbrZCqLSJCaTSao3NT2bL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209647"/>
            <a:ext cx="4032448" cy="26834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61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Dynamic Power and Energy</a:t>
            </a:r>
            <a:endParaRPr lang="zh-TW" altLang="en-US" dirty="0"/>
          </a:p>
        </p:txBody>
      </p:sp>
      <p:sp>
        <p:nvSpPr>
          <p:cNvPr id="3" name="內容版面配置區 2"/>
          <p:cNvSpPr>
            <a:spLocks noGrp="1"/>
          </p:cNvSpPr>
          <p:nvPr>
            <p:ph idx="1"/>
          </p:nvPr>
        </p:nvSpPr>
        <p:spPr/>
        <p:txBody>
          <a:bodyPr/>
          <a:lstStyle/>
          <a:p>
            <a:r>
              <a:rPr lang="en-US" altLang="zh-TW" dirty="0">
                <a:ea typeface="新細明體" panose="02020500000000000000" pitchFamily="18" charset="-120"/>
              </a:rPr>
              <a:t>For CMOS chips, traditional dominant energy consumption has been in switching transistors, called </a:t>
            </a:r>
            <a:r>
              <a:rPr lang="en-US" altLang="zh-TW" i="1" dirty="0">
                <a:ea typeface="新細明體" panose="02020500000000000000" pitchFamily="18" charset="-120"/>
              </a:rPr>
              <a:t>dynamic </a:t>
            </a:r>
            <a:r>
              <a:rPr lang="en-US" altLang="zh-TW" i="1" dirty="0" smtClean="0">
                <a:ea typeface="新細明體" panose="02020500000000000000" pitchFamily="18" charset="-120"/>
              </a:rPr>
              <a:t>power</a:t>
            </a:r>
          </a:p>
          <a:p>
            <a:pPr lvl="1"/>
            <a:r>
              <a:rPr lang="en-US" altLang="zh-TW" dirty="0" smtClean="0"/>
              <a:t>½ </a:t>
            </a:r>
            <a:r>
              <a:rPr lang="en-US" altLang="zh-TW" dirty="0"/>
              <a:t>x capacitive load x voltage</a:t>
            </a:r>
            <a:r>
              <a:rPr lang="en-US" altLang="zh-TW" baseline="30000" dirty="0"/>
              <a:t>2</a:t>
            </a:r>
            <a:r>
              <a:rPr lang="en-US" altLang="zh-TW" dirty="0"/>
              <a:t> x frequency </a:t>
            </a:r>
            <a:r>
              <a:rPr lang="en-US" altLang="zh-TW" dirty="0" smtClean="0"/>
              <a:t>switched</a:t>
            </a:r>
          </a:p>
          <a:p>
            <a:r>
              <a:rPr lang="en-US" altLang="zh-TW" dirty="0"/>
              <a:t>For mobile devices, energy is better metric</a:t>
            </a:r>
            <a:endParaRPr lang="en-US" altLang="zh-TW" dirty="0" smtClean="0"/>
          </a:p>
          <a:p>
            <a:pPr lvl="1"/>
            <a:r>
              <a:rPr lang="en-US" altLang="zh-TW" dirty="0" smtClean="0"/>
              <a:t>½ </a:t>
            </a:r>
            <a:r>
              <a:rPr lang="en-US" altLang="zh-TW" dirty="0"/>
              <a:t>x capacitive load x voltage</a:t>
            </a:r>
            <a:r>
              <a:rPr lang="en-US" altLang="zh-TW" baseline="30000" dirty="0"/>
              <a:t>2</a:t>
            </a:r>
            <a:endParaRPr lang="en-US" altLang="zh-TW" dirty="0"/>
          </a:p>
          <a:p>
            <a:r>
              <a:rPr lang="en-US" altLang="zh-TW" dirty="0"/>
              <a:t>Reducing clock rate reduces power, </a:t>
            </a:r>
            <a:r>
              <a:rPr lang="en-US" altLang="zh-TW" dirty="0" smtClean="0"/>
              <a:t>but not energy</a:t>
            </a:r>
          </a:p>
          <a:p>
            <a:pPr>
              <a:lnSpc>
                <a:spcPct val="90000"/>
              </a:lnSpc>
            </a:pPr>
            <a:r>
              <a:rPr lang="en-US" altLang="zh-TW" dirty="0" smtClean="0"/>
              <a:t>Strategies to reducing </a:t>
            </a:r>
            <a:r>
              <a:rPr lang="en-US" altLang="zh-TW" dirty="0"/>
              <a:t>power:</a:t>
            </a:r>
          </a:p>
          <a:p>
            <a:pPr lvl="1">
              <a:lnSpc>
                <a:spcPct val="90000"/>
              </a:lnSpc>
            </a:pPr>
            <a:r>
              <a:rPr lang="en-US" altLang="zh-TW" dirty="0"/>
              <a:t>Do nothing </a:t>
            </a:r>
            <a:r>
              <a:rPr lang="en-US" altLang="zh-TW" dirty="0" smtClean="0"/>
              <a:t>well: turn off clock of inactive modules</a:t>
            </a:r>
            <a:endParaRPr lang="en-US" altLang="zh-TW" dirty="0"/>
          </a:p>
          <a:p>
            <a:pPr lvl="1">
              <a:lnSpc>
                <a:spcPct val="90000"/>
              </a:lnSpc>
            </a:pPr>
            <a:r>
              <a:rPr lang="en-US" altLang="zh-TW" dirty="0"/>
              <a:t>Dynamic Voltage-Frequency </a:t>
            </a:r>
            <a:r>
              <a:rPr lang="en-US" altLang="zh-TW" dirty="0" smtClean="0"/>
              <a:t>Scaling (DVFS)</a:t>
            </a:r>
            <a:endParaRPr lang="en-US" altLang="zh-TW" dirty="0"/>
          </a:p>
          <a:p>
            <a:pPr lvl="1">
              <a:lnSpc>
                <a:spcPct val="90000"/>
              </a:lnSpc>
            </a:pPr>
            <a:r>
              <a:rPr lang="en-US" altLang="zh-TW" dirty="0"/>
              <a:t>Low power state for DRAM, disks</a:t>
            </a:r>
          </a:p>
          <a:p>
            <a:pPr lvl="1">
              <a:lnSpc>
                <a:spcPct val="90000"/>
              </a:lnSpc>
            </a:pPr>
            <a:r>
              <a:rPr lang="en-US" altLang="zh-TW" dirty="0"/>
              <a:t>Overclocking, turning off </a:t>
            </a:r>
            <a:r>
              <a:rPr lang="en-US" altLang="zh-TW" dirty="0" smtClean="0"/>
              <a:t>cores</a:t>
            </a:r>
            <a:endParaRPr lang="en-US" altLang="zh-TW" i="1" dirty="0">
              <a:ea typeface="新細明體" panose="02020500000000000000" pitchFamily="18" charset="-120"/>
            </a:endParaRPr>
          </a:p>
          <a:p>
            <a:pPr>
              <a:buFontTx/>
              <a:buNone/>
            </a:pPr>
            <a:endParaRPr lang="zh-TW" altLang="en-US" i="1" dirty="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28</a:t>
            </a:fld>
            <a:endParaRPr lang="zh-TW" altLang="zh-TW"/>
          </a:p>
        </p:txBody>
      </p:sp>
    </p:spTree>
    <p:extLst>
      <p:ext uri="{BB962C8B-B14F-4D97-AF65-F5344CB8AC3E}">
        <p14:creationId xmlns:p14="http://schemas.microsoft.com/office/powerpoint/2010/main" val="28443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9" name="Rectangle 5"/>
          <p:cNvSpPr>
            <a:spLocks noGrp="1" noChangeArrowheads="1"/>
          </p:cNvSpPr>
          <p:nvPr>
            <p:ph type="title"/>
          </p:nvPr>
        </p:nvSpPr>
        <p:spPr/>
        <p:txBody>
          <a:bodyPr/>
          <a:lstStyle/>
          <a:p>
            <a:r>
              <a:rPr lang="en-US" altLang="zh-TW" smtClean="0"/>
              <a:t>Automatic Computing: The Beginning</a:t>
            </a:r>
            <a:endParaRPr lang="en-US" altLang="zh-TW" dirty="0"/>
          </a:p>
        </p:txBody>
      </p:sp>
      <p:sp>
        <p:nvSpPr>
          <p:cNvPr id="871430" name="Rectangle 6"/>
          <p:cNvSpPr>
            <a:spLocks noGrp="1" noChangeArrowheads="1"/>
          </p:cNvSpPr>
          <p:nvPr>
            <p:ph type="body" sz="half" idx="1"/>
          </p:nvPr>
        </p:nvSpPr>
        <p:spPr>
          <a:xfrm>
            <a:off x="425450" y="1052736"/>
            <a:ext cx="4013200" cy="4967287"/>
          </a:xfrm>
        </p:spPr>
        <p:txBody>
          <a:bodyPr/>
          <a:lstStyle/>
          <a:p>
            <a:pPr marL="0" indent="0">
              <a:buNone/>
            </a:pPr>
            <a:r>
              <a:rPr lang="en-US" altLang="zh-TW" sz="2400" dirty="0" smtClean="0"/>
              <a:t>?? BC </a:t>
            </a:r>
            <a:r>
              <a:rPr lang="en-US" altLang="zh-TW" sz="2400" dirty="0" smtClean="0">
                <a:hlinkClick r:id="rId3" action="ppaction://hlinksldjump"/>
              </a:rPr>
              <a:t>Abacus</a:t>
            </a:r>
            <a:endParaRPr lang="en-US" altLang="zh-TW" sz="2400" dirty="0" smtClean="0"/>
          </a:p>
          <a:p>
            <a:pPr marL="0" indent="0">
              <a:buNone/>
            </a:pPr>
            <a:r>
              <a:rPr lang="en-US" altLang="zh-TW" sz="2400" dirty="0" smtClean="0"/>
              <a:t>1642  Pascal - mechanical +/-</a:t>
            </a:r>
          </a:p>
          <a:p>
            <a:pPr marL="0" indent="0">
              <a:buNone/>
            </a:pPr>
            <a:r>
              <a:rPr lang="en-US" altLang="zh-TW" sz="2400" dirty="0" smtClean="0"/>
              <a:t>1649  Leibniz - mechanical +/*</a:t>
            </a:r>
          </a:p>
          <a:p>
            <a:pPr marL="0" indent="0">
              <a:buNone/>
            </a:pPr>
            <a:r>
              <a:rPr lang="en-US" altLang="zh-TW" sz="2400" dirty="0" smtClean="0"/>
              <a:t>1823  Babbage (1s+, 1m*)</a:t>
            </a:r>
            <a:r>
              <a:rPr lang="en-US" altLang="zh-TW" sz="2400" dirty="0"/>
              <a:t/>
            </a:r>
            <a:br>
              <a:rPr lang="en-US" altLang="zh-TW" sz="2400" dirty="0"/>
            </a:br>
            <a:r>
              <a:rPr lang="en-US" altLang="zh-TW" sz="2400" dirty="0"/>
              <a:t>	</a:t>
            </a:r>
            <a:r>
              <a:rPr lang="en-US" altLang="zh-TW" sz="2400" dirty="0" smtClean="0"/>
              <a:t>- </a:t>
            </a:r>
            <a:r>
              <a:rPr lang="en-US" altLang="zh-TW" sz="2400" dirty="0" smtClean="0">
                <a:hlinkClick r:id="rId4" action="ppaction://hlinksldjump"/>
              </a:rPr>
              <a:t>analytical engine</a:t>
            </a:r>
            <a:endParaRPr lang="en-US" altLang="zh-TW" sz="2400" dirty="0" smtClean="0"/>
          </a:p>
          <a:p>
            <a:pPr marL="0" indent="0">
              <a:buNone/>
            </a:pPr>
            <a:r>
              <a:rPr lang="en-US" altLang="zh-TW" sz="2400" dirty="0" smtClean="0"/>
              <a:t>1854</a:t>
            </a:r>
            <a:r>
              <a:rPr lang="zh-TW" altLang="en-US" sz="2400" dirty="0" smtClean="0"/>
              <a:t>  </a:t>
            </a:r>
            <a:r>
              <a:rPr lang="en-US" altLang="zh-TW" sz="2400" dirty="0" smtClean="0"/>
              <a:t>Boole</a:t>
            </a:r>
            <a:r>
              <a:rPr lang="zh-TW" altLang="en-US" sz="2400" dirty="0" smtClean="0"/>
              <a:t> </a:t>
            </a:r>
            <a:r>
              <a:rPr lang="en-US" altLang="zh-TW" sz="2400" dirty="0"/>
              <a:t>-</a:t>
            </a:r>
            <a:r>
              <a:rPr lang="zh-TW" altLang="en-US" sz="2400" dirty="0" smtClean="0"/>
              <a:t> </a:t>
            </a:r>
            <a:r>
              <a:rPr lang="en-US" altLang="zh-TW" sz="2400" dirty="0" smtClean="0"/>
              <a:t>Boolean Algebra</a:t>
            </a:r>
          </a:p>
          <a:p>
            <a:pPr marL="0" indent="0">
              <a:buNone/>
            </a:pPr>
            <a:r>
              <a:rPr lang="en-US" altLang="zh-TW" sz="2400" dirty="0" smtClean="0"/>
              <a:t>1889  Hollerith </a:t>
            </a:r>
            <a:r>
              <a:rPr lang="en-US" altLang="zh-TW" sz="2400" dirty="0"/>
              <a:t>-</a:t>
            </a:r>
            <a:r>
              <a:rPr lang="en-US" altLang="zh-TW" sz="2400" dirty="0" smtClean="0"/>
              <a:t> punched card</a:t>
            </a:r>
            <a:br>
              <a:rPr lang="en-US" altLang="zh-TW" sz="2400" dirty="0" smtClean="0"/>
            </a:br>
            <a:r>
              <a:rPr lang="en-US" altLang="zh-TW" sz="2400" dirty="0" smtClean="0"/>
              <a:t>	tabulator</a:t>
            </a:r>
          </a:p>
          <a:p>
            <a:pPr marL="0" indent="0">
              <a:buNone/>
            </a:pPr>
            <a:r>
              <a:rPr lang="en-US" altLang="zh-TW" sz="2400" dirty="0" smtClean="0"/>
              <a:t>1935  </a:t>
            </a:r>
            <a:r>
              <a:rPr lang="en-US" altLang="zh-TW" sz="2400" dirty="0" err="1" smtClean="0"/>
              <a:t>Zues</a:t>
            </a:r>
            <a:r>
              <a:rPr lang="en-US" altLang="zh-TW" sz="2400" dirty="0" smtClean="0"/>
              <a:t> </a:t>
            </a:r>
            <a:r>
              <a:rPr lang="en-US" altLang="zh-TW" sz="2400" dirty="0"/>
              <a:t>-</a:t>
            </a:r>
            <a:r>
              <a:rPr lang="en-US" altLang="zh-TW" sz="2400" dirty="0" smtClean="0"/>
              <a:t> </a:t>
            </a:r>
            <a:r>
              <a:rPr lang="en-US" altLang="zh-TW" sz="2400" dirty="0" smtClean="0">
                <a:hlinkClick r:id="rId5" action="ppaction://hlinksldjump"/>
              </a:rPr>
              <a:t>Z1</a:t>
            </a:r>
            <a:r>
              <a:rPr lang="en-US" altLang="zh-TW" sz="2400" dirty="0" smtClean="0"/>
              <a:t>, fixed-program</a:t>
            </a:r>
            <a:r>
              <a:rPr lang="en-US" altLang="zh-TW" sz="2400" dirty="0"/>
              <a:t/>
            </a:r>
            <a:br>
              <a:rPr lang="en-US" altLang="zh-TW" sz="2400" dirty="0"/>
            </a:br>
            <a:r>
              <a:rPr lang="en-US" altLang="zh-TW" sz="2400" dirty="0" smtClean="0"/>
              <a:t>	relay machine</a:t>
            </a:r>
          </a:p>
          <a:p>
            <a:pPr marL="0" indent="0">
              <a:buNone/>
            </a:pPr>
            <a:r>
              <a:rPr lang="en-US" altLang="zh-TW" sz="2400" dirty="0" smtClean="0"/>
              <a:t>1937  Aiken - Mark I (300ms +)</a:t>
            </a:r>
          </a:p>
          <a:p>
            <a:pPr marL="0" indent="0">
              <a:buNone/>
            </a:pPr>
            <a:r>
              <a:rPr lang="en-US" altLang="zh-TW" sz="2400" dirty="0" smtClean="0"/>
              <a:t>1941   </a:t>
            </a:r>
            <a:r>
              <a:rPr lang="en-US" altLang="zh-TW" sz="2400" dirty="0" err="1" smtClean="0"/>
              <a:t>Atanasoff</a:t>
            </a:r>
            <a:r>
              <a:rPr lang="en-US" altLang="zh-TW" sz="2400" dirty="0" smtClean="0"/>
              <a:t> - </a:t>
            </a:r>
            <a:r>
              <a:rPr lang="en-US" altLang="zh-TW" sz="2400" dirty="0" smtClean="0">
                <a:hlinkClick r:id="rId6" action="ppaction://hlinksldjump"/>
              </a:rPr>
              <a:t>ABC</a:t>
            </a:r>
            <a:r>
              <a:rPr lang="en-US" altLang="zh-TW" sz="2400" dirty="0" smtClean="0"/>
              <a:t/>
            </a:r>
            <a:br>
              <a:rPr lang="en-US" altLang="zh-TW" sz="2400" dirty="0" smtClean="0"/>
            </a:br>
            <a:r>
              <a:rPr lang="en-US" altLang="zh-TW" sz="2400" dirty="0" smtClean="0"/>
              <a:t>	   - vacuum tubes</a:t>
            </a:r>
            <a:endParaRPr lang="en-US" altLang="zh-TW" sz="2400" dirty="0"/>
          </a:p>
        </p:txBody>
      </p:sp>
      <p:sp>
        <p:nvSpPr>
          <p:cNvPr id="871431" name="Rectangle 7"/>
          <p:cNvSpPr>
            <a:spLocks noGrp="1" noChangeArrowheads="1"/>
          </p:cNvSpPr>
          <p:nvPr>
            <p:ph type="body" sz="half" idx="2"/>
          </p:nvPr>
        </p:nvSpPr>
        <p:spPr>
          <a:xfrm>
            <a:off x="4591050" y="1052736"/>
            <a:ext cx="4013200" cy="4967287"/>
          </a:xfrm>
        </p:spPr>
        <p:txBody>
          <a:bodyPr/>
          <a:lstStyle/>
          <a:p>
            <a:pPr marL="0" indent="0">
              <a:buNone/>
            </a:pPr>
            <a:r>
              <a:rPr lang="en-US" altLang="zh-TW" sz="2400" dirty="0" smtClean="0"/>
              <a:t>1943-8   Eckert &amp; </a:t>
            </a:r>
            <a:r>
              <a:rPr lang="en-US" altLang="zh-TW" sz="2400" dirty="0" err="1" smtClean="0"/>
              <a:t>Mauchly</a:t>
            </a:r>
            <a:r>
              <a:rPr lang="en-US" altLang="zh-TW" sz="2400" dirty="0" smtClean="0"/>
              <a:t/>
            </a:r>
            <a:br>
              <a:rPr lang="en-US" altLang="zh-TW" sz="2400" dirty="0" smtClean="0"/>
            </a:br>
            <a:r>
              <a:rPr lang="en-US" altLang="zh-TW" sz="2400" dirty="0" smtClean="0"/>
              <a:t>	ENIAC - fixed program</a:t>
            </a:r>
            <a:br>
              <a:rPr lang="en-US" altLang="zh-TW" sz="2400" dirty="0" smtClean="0"/>
            </a:br>
            <a:r>
              <a:rPr lang="en-US" altLang="zh-TW" sz="2400" dirty="0" smtClean="0"/>
              <a:t>	vacuum tubes</a:t>
            </a:r>
          </a:p>
          <a:p>
            <a:pPr marL="0" indent="0">
              <a:buNone/>
            </a:pPr>
            <a:r>
              <a:rPr lang="en-US" altLang="zh-TW" sz="2400" dirty="0" smtClean="0"/>
              <a:t>1946-52  von Neumann</a:t>
            </a:r>
            <a:br>
              <a:rPr lang="en-US" altLang="zh-TW" sz="2400" dirty="0" smtClean="0"/>
            </a:br>
            <a:r>
              <a:rPr lang="en-US" altLang="zh-TW" sz="2400" dirty="0" smtClean="0"/>
              <a:t>	EDVAC - stored </a:t>
            </a:r>
            <a:r>
              <a:rPr lang="en-US" altLang="zh-TW" sz="2400" dirty="0" err="1" smtClean="0"/>
              <a:t>prog</a:t>
            </a:r>
            <a:r>
              <a:rPr lang="en-US" altLang="zh-TW" sz="2400" dirty="0" smtClean="0"/>
              <a:t>.</a:t>
            </a:r>
          </a:p>
          <a:p>
            <a:pPr marL="0" indent="0">
              <a:buNone/>
            </a:pPr>
            <a:r>
              <a:rPr lang="en-US" altLang="zh-TW" sz="2400" dirty="0" smtClean="0"/>
              <a:t>1946-49  Wilkes</a:t>
            </a:r>
            <a:br>
              <a:rPr lang="en-US" altLang="zh-TW" sz="2400" dirty="0" smtClean="0"/>
            </a:br>
            <a:r>
              <a:rPr lang="en-US" altLang="zh-TW" sz="2400" dirty="0" smtClean="0"/>
              <a:t>	EDSAC (1ms add)</a:t>
            </a:r>
          </a:p>
          <a:p>
            <a:pPr marL="0" indent="0">
              <a:buNone/>
            </a:pPr>
            <a:r>
              <a:rPr lang="en-US" altLang="zh-TW" sz="2400" dirty="0" smtClean="0"/>
              <a:t>1947-51  Forrester (MIT)</a:t>
            </a:r>
            <a:br>
              <a:rPr lang="en-US" altLang="zh-TW" sz="2400" dirty="0" smtClean="0"/>
            </a:br>
            <a:r>
              <a:rPr lang="en-US" altLang="zh-TW" sz="2400" dirty="0" smtClean="0"/>
              <a:t>	Whirlwind -</a:t>
            </a:r>
            <a:br>
              <a:rPr lang="en-US" altLang="zh-TW" sz="2400" dirty="0" smtClean="0"/>
            </a:br>
            <a:r>
              <a:rPr lang="en-US" altLang="zh-TW" sz="2400" dirty="0" smtClean="0"/>
              <a:t>	core memory in ‘53</a:t>
            </a:r>
          </a:p>
          <a:p>
            <a:pPr marL="0" indent="0">
              <a:buNone/>
            </a:pPr>
            <a:r>
              <a:rPr lang="en-US" altLang="zh-TW" sz="2400" dirty="0" smtClean="0"/>
              <a:t>1958  MIT </a:t>
            </a:r>
            <a:r>
              <a:rPr lang="en-US" altLang="zh-TW" sz="2400" dirty="0" smtClean="0">
                <a:hlinkClick r:id="rId7" action="ppaction://hlinksldjump"/>
              </a:rPr>
              <a:t>TX-0</a:t>
            </a:r>
            <a:r>
              <a:rPr lang="en-US" altLang="zh-TW" sz="2400" dirty="0" smtClean="0"/>
              <a:t> - transistors</a:t>
            </a:r>
            <a:endParaRPr lang="en-US" altLang="zh-TW" sz="2400" dirty="0"/>
          </a:p>
        </p:txBody>
      </p:sp>
      <p:sp>
        <p:nvSpPr>
          <p:cNvPr id="5" name="投影片編號版面配置區 6"/>
          <p:cNvSpPr>
            <a:spLocks noGrp="1"/>
          </p:cNvSpPr>
          <p:nvPr>
            <p:ph type="sldNum" sz="quarter" idx="11"/>
          </p:nvPr>
        </p:nvSpPr>
        <p:spPr>
          <a:xfrm>
            <a:off x="6731000" y="6229350"/>
            <a:ext cx="1905000" cy="457200"/>
          </a:xfrm>
        </p:spPr>
        <p:txBody>
          <a:bodyPr/>
          <a:lstStyle/>
          <a:p>
            <a:fld id="{3113BBD9-1EA2-4441-ADE7-E15B73D1DB39}" type="slidenum">
              <a:rPr lang="zh-TW" altLang="en-US" smtClean="0"/>
              <a:pPr/>
              <a:t>2</a:t>
            </a:fld>
            <a:endParaRPr lang="zh-TW" altLang="en-US"/>
          </a:p>
        </p:txBody>
      </p:sp>
    </p:spTree>
    <p:extLst>
      <p:ext uri="{BB962C8B-B14F-4D97-AF65-F5344CB8AC3E}">
        <p14:creationId xmlns:p14="http://schemas.microsoft.com/office/powerpoint/2010/main" val="29919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Static Power</a:t>
            </a:r>
            <a:endParaRPr lang="zh-TW" altLang="en-US" dirty="0"/>
          </a:p>
        </p:txBody>
      </p:sp>
      <p:sp>
        <p:nvSpPr>
          <p:cNvPr id="3" name="內容版面配置區 2"/>
          <p:cNvSpPr>
            <a:spLocks noGrp="1"/>
          </p:cNvSpPr>
          <p:nvPr>
            <p:ph idx="1"/>
          </p:nvPr>
        </p:nvSpPr>
        <p:spPr/>
        <p:txBody>
          <a:bodyPr/>
          <a:lstStyle/>
          <a:p>
            <a:pPr>
              <a:lnSpc>
                <a:spcPct val="90000"/>
              </a:lnSpc>
            </a:pPr>
            <a:r>
              <a:rPr lang="en-US" altLang="zh-TW" dirty="0">
                <a:ea typeface="新細明體" panose="02020500000000000000" pitchFamily="18" charset="-120"/>
              </a:rPr>
              <a:t>Because leakage current flows even when a transistor is off, now </a:t>
            </a:r>
            <a:r>
              <a:rPr lang="en-US" altLang="zh-TW" i="1" dirty="0">
                <a:ea typeface="新細明體" panose="02020500000000000000" pitchFamily="18" charset="-120"/>
              </a:rPr>
              <a:t>static power</a:t>
            </a:r>
            <a:r>
              <a:rPr lang="en-US" altLang="zh-TW" dirty="0">
                <a:ea typeface="新細明體" panose="02020500000000000000" pitchFamily="18" charset="-120"/>
              </a:rPr>
              <a:t> </a:t>
            </a:r>
            <a:r>
              <a:rPr lang="en-US" altLang="zh-TW" dirty="0" smtClean="0">
                <a:ea typeface="新細明體" panose="02020500000000000000" pitchFamily="18" charset="-120"/>
              </a:rPr>
              <a:t>is important too</a:t>
            </a:r>
            <a:endParaRPr lang="en-US" altLang="zh-TW" dirty="0" smtClean="0"/>
          </a:p>
          <a:p>
            <a:pPr lvl="1">
              <a:lnSpc>
                <a:spcPct val="90000"/>
              </a:lnSpc>
            </a:pPr>
            <a:r>
              <a:rPr lang="en-US" altLang="zh-TW" dirty="0" err="1" smtClean="0"/>
              <a:t>Current</a:t>
            </a:r>
            <a:r>
              <a:rPr lang="en-US" altLang="zh-TW" baseline="-25000" dirty="0" err="1" smtClean="0"/>
              <a:t>static</a:t>
            </a:r>
            <a:r>
              <a:rPr lang="en-US" altLang="zh-TW" dirty="0" smtClean="0"/>
              <a:t> </a:t>
            </a:r>
            <a:r>
              <a:rPr lang="en-US" altLang="zh-TW" dirty="0"/>
              <a:t>x Voltage</a:t>
            </a:r>
          </a:p>
          <a:p>
            <a:pPr lvl="1">
              <a:lnSpc>
                <a:spcPct val="90000"/>
              </a:lnSpc>
            </a:pPr>
            <a:r>
              <a:rPr lang="en-US" altLang="zh-TW" dirty="0"/>
              <a:t>Scales with number of transistors</a:t>
            </a:r>
          </a:p>
          <a:p>
            <a:pPr lvl="1"/>
            <a:r>
              <a:rPr lang="en-US" altLang="zh-TW" dirty="0" smtClean="0"/>
              <a:t>Increase as transistors shrink and # transistors increases</a:t>
            </a:r>
          </a:p>
          <a:p>
            <a:pPr lvl="2"/>
            <a:r>
              <a:rPr lang="en-US" altLang="zh-TW" dirty="0" smtClean="0"/>
              <a:t>With 65nm or better technologies, leakage can account for 50% of total power if not designed properly</a:t>
            </a:r>
          </a:p>
          <a:p>
            <a:pPr lvl="1">
              <a:lnSpc>
                <a:spcPct val="90000"/>
              </a:lnSpc>
            </a:pPr>
            <a:r>
              <a:rPr lang="en-US" altLang="zh-TW" dirty="0" smtClean="0"/>
              <a:t>To </a:t>
            </a:r>
            <a:r>
              <a:rPr lang="en-US" altLang="zh-TW" dirty="0"/>
              <a:t>reduce:  power </a:t>
            </a:r>
            <a:r>
              <a:rPr lang="en-US" altLang="zh-TW" dirty="0" smtClean="0"/>
              <a:t>gating</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29</a:t>
            </a:fld>
            <a:endParaRPr lang="zh-TW" altLang="zh-TW"/>
          </a:p>
        </p:txBody>
      </p:sp>
    </p:spTree>
    <p:extLst>
      <p:ext uri="{BB962C8B-B14F-4D97-AF65-F5344CB8AC3E}">
        <p14:creationId xmlns:p14="http://schemas.microsoft.com/office/powerpoint/2010/main" val="4202982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Implications of Power for Architecture</a:t>
            </a:r>
            <a:endParaRPr lang="zh-TW" altLang="en-US" dirty="0"/>
          </a:p>
        </p:txBody>
      </p:sp>
      <p:sp>
        <p:nvSpPr>
          <p:cNvPr id="3" name="內容版面配置區 2"/>
          <p:cNvSpPr>
            <a:spLocks noGrp="1"/>
          </p:cNvSpPr>
          <p:nvPr>
            <p:ph idx="1"/>
          </p:nvPr>
        </p:nvSpPr>
        <p:spPr/>
        <p:txBody>
          <a:bodyPr/>
          <a:lstStyle/>
          <a:p>
            <a:r>
              <a:rPr lang="en-US" altLang="zh-TW" dirty="0" smtClean="0"/>
              <a:t>Architectural designs for low power using metrics such as tasks per joule or performance per watt</a:t>
            </a:r>
          </a:p>
          <a:p>
            <a:pPr lvl="1"/>
            <a:r>
              <a:rPr lang="en-US" altLang="zh-TW" dirty="0" smtClean="0"/>
              <a:t>Use the right power/energy to do the right things</a:t>
            </a:r>
          </a:p>
          <a:p>
            <a:r>
              <a:rPr lang="en-US" altLang="zh-TW" dirty="0" smtClean="0"/>
              <a:t>Sometimes, do things faster but at a higher power may be better </a:t>
            </a:r>
            <a:r>
              <a:rPr lang="en-US" altLang="zh-TW" dirty="0" smtClean="0">
                <a:sym typeface="Wingdings" panose="05000000000000000000" pitchFamily="2" charset="2"/>
              </a:rPr>
              <a:t> </a:t>
            </a:r>
            <a:r>
              <a:rPr lang="en-US" altLang="zh-TW" i="1" dirty="0" smtClean="0">
                <a:sym typeface="Wingdings" panose="05000000000000000000" pitchFamily="2" charset="2"/>
              </a:rPr>
              <a:t>race to halt</a:t>
            </a:r>
          </a:p>
          <a:p>
            <a:pPr lvl="1"/>
            <a:r>
              <a:rPr lang="en-US" altLang="zh-TW" dirty="0" smtClean="0"/>
              <a:t>Often techniques for performance also lead to power saving</a:t>
            </a:r>
          </a:p>
          <a:p>
            <a:r>
              <a:rPr lang="en-US" altLang="zh-TW" dirty="0"/>
              <a:t>From relying on ILP to DLP (data-level parallelism), TLP (thread-level parallelism), warehouse-scale computers, RLP (request-level parallelism)</a:t>
            </a:r>
          </a:p>
          <a:p>
            <a:pPr lvl="1"/>
            <a:r>
              <a:rPr lang="en-US" altLang="zh-TW" dirty="0"/>
              <a:t>DLP, TLP, RLP: explicit parallel; ILP: </a:t>
            </a:r>
            <a:r>
              <a:rPr lang="en-US" altLang="zh-TW" dirty="0" smtClean="0"/>
              <a:t>implicit</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30</a:t>
            </a:fld>
            <a:endParaRPr lang="zh-TW" altLang="zh-TW"/>
          </a:p>
        </p:txBody>
      </p:sp>
      <p:sp>
        <p:nvSpPr>
          <p:cNvPr id="5" name="圓角矩形 4"/>
          <p:cNvSpPr/>
          <p:nvPr/>
        </p:nvSpPr>
        <p:spPr bwMode="auto">
          <a:xfrm>
            <a:off x="7236296" y="5106888"/>
            <a:ext cx="1691680" cy="914400"/>
          </a:xfrm>
          <a:prstGeom prst="roundRect">
            <a:avLst/>
          </a:prstGeom>
          <a:solidFill>
            <a:srgbClr val="FFFF00"/>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mn-lt"/>
                <a:ea typeface="標楷體" panose="03000509000000000000" pitchFamily="65" charset="-120"/>
              </a:rPr>
              <a:t>No more free lunch</a:t>
            </a:r>
            <a:endParaRPr kumimoji="0" lang="zh-TW" altLang="en-US" sz="2400" b="1"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19346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2015 and Beyond: Near End of Light?</a:t>
            </a:r>
            <a:endParaRPr lang="zh-TW" altLang="en-US" dirty="0"/>
          </a:p>
        </p:txBody>
      </p:sp>
      <p:sp>
        <p:nvSpPr>
          <p:cNvPr id="3" name="內容版面配置區 2"/>
          <p:cNvSpPr>
            <a:spLocks noGrp="1"/>
          </p:cNvSpPr>
          <p:nvPr>
            <p:ph idx="1"/>
          </p:nvPr>
        </p:nvSpPr>
        <p:spPr/>
        <p:txBody>
          <a:bodyPr/>
          <a:lstStyle/>
          <a:p>
            <a:r>
              <a:rPr lang="en-US" altLang="zh-TW" dirty="0" smtClean="0"/>
              <a:t>Physical and engineering limits</a:t>
            </a:r>
          </a:p>
          <a:p>
            <a:pPr lvl="1"/>
            <a:r>
              <a:rPr lang="en-US" altLang="zh-TW" dirty="0" smtClean="0"/>
              <a:t>Transistor size cannot shrink forever</a:t>
            </a:r>
          </a:p>
          <a:p>
            <a:pPr lvl="2"/>
            <a:r>
              <a:rPr lang="en-US" altLang="zh-TW" dirty="0" smtClean="0"/>
              <a:t>Need a few hundred atoms per gate</a:t>
            </a:r>
          </a:p>
          <a:p>
            <a:pPr lvl="2"/>
            <a:r>
              <a:rPr lang="en-US" altLang="zh-TW" dirty="0" smtClean="0"/>
              <a:t>5 nm seems to be the limit for 2D (5 nm = 20 atoms)</a:t>
            </a:r>
          </a:p>
          <a:p>
            <a:pPr lvl="1"/>
            <a:r>
              <a:rPr lang="en-US" altLang="zh-TW" dirty="0" smtClean="0"/>
              <a:t>Decreased return on feature size: performance improvement is not proportional to size reduction</a:t>
            </a:r>
          </a:p>
          <a:p>
            <a:pPr lvl="2"/>
            <a:r>
              <a:rPr lang="en-US" altLang="zh-TW" dirty="0" smtClean="0"/>
              <a:t>Need additional spacing and larger safety margins</a:t>
            </a:r>
          </a:p>
          <a:p>
            <a:r>
              <a:rPr lang="en-US" altLang="zh-TW" dirty="0" smtClean="0"/>
              <a:t>Economical limits</a:t>
            </a:r>
          </a:p>
          <a:p>
            <a:pPr lvl="1"/>
            <a:r>
              <a:rPr lang="en-US" altLang="zh-TW" dirty="0" smtClean="0"/>
              <a:t>Investments for new </a:t>
            </a:r>
            <a:r>
              <a:rPr lang="en-US" altLang="zh-TW" dirty="0" err="1" smtClean="0"/>
              <a:t>fabs</a:t>
            </a:r>
            <a:r>
              <a:rPr lang="en-US" altLang="zh-TW" dirty="0" smtClean="0"/>
              <a:t> keep growing</a:t>
            </a:r>
          </a:p>
          <a:p>
            <a:pPr lvl="1"/>
            <a:r>
              <a:rPr lang="en-US" altLang="zh-TW" dirty="0" smtClean="0"/>
              <a:t>Chip manufacturing costs keep increasing (more masks …)</a:t>
            </a:r>
          </a:p>
          <a:p>
            <a:pPr lvl="1"/>
            <a:r>
              <a:rPr lang="en-US" altLang="zh-TW" dirty="0" smtClean="0"/>
              <a:t>IC market cannot grow forever and faster</a:t>
            </a:r>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31</a:t>
            </a:fld>
            <a:endParaRPr lang="zh-TW" altLang="zh-TW"/>
          </a:p>
        </p:txBody>
      </p:sp>
      <p:sp>
        <p:nvSpPr>
          <p:cNvPr id="11" name="文字方塊 10"/>
          <p:cNvSpPr txBox="1"/>
          <p:nvPr/>
        </p:nvSpPr>
        <p:spPr>
          <a:xfrm>
            <a:off x="7208555" y="5857527"/>
            <a:ext cx="1594411" cy="307777"/>
          </a:xfrm>
          <a:prstGeom prst="rect">
            <a:avLst/>
          </a:prstGeom>
          <a:noFill/>
        </p:spPr>
        <p:txBody>
          <a:bodyPr wrap="none" rtlCol="0">
            <a:spAutoFit/>
          </a:bodyPr>
          <a:lstStyle/>
          <a:p>
            <a:r>
              <a:rPr lang="en-US" altLang="zh-TW" sz="1400" dirty="0" smtClean="0">
                <a:latin typeface="+mn-lt"/>
              </a:rPr>
              <a:t>(Dr. Marc </a:t>
            </a:r>
            <a:r>
              <a:rPr lang="en-US" altLang="zh-TW" sz="1400" dirty="0" err="1" smtClean="0">
                <a:latin typeface="+mn-lt"/>
              </a:rPr>
              <a:t>Snir</a:t>
            </a:r>
            <a:r>
              <a:rPr lang="en-US" altLang="zh-TW" sz="1400" dirty="0" smtClean="0">
                <a:latin typeface="+mn-lt"/>
              </a:rPr>
              <a:t>, ANL)</a:t>
            </a:r>
            <a:endParaRPr lang="zh-TW" altLang="en-US" sz="1400" dirty="0" smtClean="0">
              <a:latin typeface="+mn-lt"/>
            </a:endParaRPr>
          </a:p>
        </p:txBody>
      </p:sp>
    </p:spTree>
    <p:extLst>
      <p:ext uri="{BB962C8B-B14F-4D97-AF65-F5344CB8AC3E}">
        <p14:creationId xmlns:p14="http://schemas.microsoft.com/office/powerpoint/2010/main" val="3968006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lstStyle/>
          <a:p>
            <a:r>
              <a:rPr lang="en-US" altLang="zh-TW" dirty="0" smtClean="0"/>
              <a:t>Conventional Wisdom in Comp. Arch</a:t>
            </a:r>
          </a:p>
        </p:txBody>
      </p:sp>
      <p:sp>
        <p:nvSpPr>
          <p:cNvPr id="250882" name="Rectangle 2"/>
          <p:cNvSpPr>
            <a:spLocks noGrp="1" noChangeArrowheads="1"/>
          </p:cNvSpPr>
          <p:nvPr>
            <p:ph type="body" idx="1"/>
          </p:nvPr>
        </p:nvSpPr>
        <p:spPr/>
        <p:txBody>
          <a:bodyPr/>
          <a:lstStyle/>
          <a:p>
            <a:r>
              <a:rPr lang="en-US" altLang="zh-TW" dirty="0" smtClean="0"/>
              <a:t>Old: power is free, transistors expensive</a:t>
            </a:r>
            <a:br>
              <a:rPr lang="en-US" altLang="zh-TW" dirty="0" smtClean="0"/>
            </a:br>
            <a:r>
              <a:rPr lang="en-US" altLang="zh-TW" dirty="0" smtClean="0"/>
              <a:t>New: “power wall” - power expensive, </a:t>
            </a:r>
            <a:r>
              <a:rPr lang="en-US" altLang="zh-TW" dirty="0" err="1" smtClean="0"/>
              <a:t>Xtors</a:t>
            </a:r>
            <a:r>
              <a:rPr lang="en-US" altLang="zh-TW" dirty="0" smtClean="0"/>
              <a:t> free</a:t>
            </a:r>
          </a:p>
          <a:p>
            <a:pPr lvl="1"/>
            <a:r>
              <a:rPr lang="en-US" altLang="zh-TW" dirty="0" smtClean="0"/>
              <a:t>Can put more on a chip than can afford to turn them on (</a:t>
            </a:r>
            <a:r>
              <a:rPr lang="en-US" altLang="zh-TW" i="1" dirty="0" smtClean="0"/>
              <a:t>dark silicon</a:t>
            </a:r>
            <a:r>
              <a:rPr lang="en-US" altLang="zh-TW" dirty="0" smtClean="0"/>
              <a:t>)</a:t>
            </a:r>
          </a:p>
          <a:p>
            <a:r>
              <a:rPr lang="en-US" altLang="zh-TW" dirty="0" smtClean="0"/>
              <a:t>Old: sufficiently increasing ILP via compilers, innovation (out-of-order, speculation, VLIW, …)</a:t>
            </a:r>
            <a:br>
              <a:rPr lang="en-US" altLang="zh-TW" dirty="0" smtClean="0"/>
            </a:br>
            <a:r>
              <a:rPr lang="en-US" altLang="zh-TW" dirty="0" smtClean="0"/>
              <a:t>New: “ILP wall” - diminishing returns on HW for ILP</a:t>
            </a:r>
          </a:p>
          <a:p>
            <a:pPr lvl="1"/>
            <a:r>
              <a:rPr lang="en-US" altLang="zh-TW" dirty="0"/>
              <a:t>Need scalable design with little </a:t>
            </a:r>
            <a:r>
              <a:rPr lang="en-US" altLang="zh-TW" dirty="0" smtClean="0"/>
              <a:t>complexity, good locality</a:t>
            </a:r>
          </a:p>
          <a:p>
            <a:r>
              <a:rPr lang="en-US" altLang="zh-TW" dirty="0" smtClean="0"/>
              <a:t>Old: took longer for multiplication than memory access</a:t>
            </a:r>
            <a:br>
              <a:rPr lang="en-US" altLang="zh-TW" dirty="0" smtClean="0"/>
            </a:br>
            <a:r>
              <a:rPr lang="en-US" altLang="zh-TW" dirty="0" smtClean="0"/>
              <a:t>New: “memory wall” - memory slow, multiplies fast</a:t>
            </a:r>
          </a:p>
          <a:p>
            <a:pPr lvl="1"/>
            <a:r>
              <a:rPr lang="en-US" altLang="zh-TW" dirty="0"/>
              <a:t>H</a:t>
            </a:r>
            <a:r>
              <a:rPr lang="en-US" altLang="zh-TW" dirty="0" smtClean="0"/>
              <a:t>undreds of cycles to DRAM, a few cycles for multiply</a:t>
            </a:r>
          </a:p>
        </p:txBody>
      </p:sp>
    </p:spTree>
    <p:extLst>
      <p:ext uri="{BB962C8B-B14F-4D97-AF65-F5344CB8AC3E}">
        <p14:creationId xmlns:p14="http://schemas.microsoft.com/office/powerpoint/2010/main" val="1922132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088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088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088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088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08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lstStyle/>
          <a:p>
            <a:r>
              <a:rPr lang="en-US" altLang="zh-TW" dirty="0" smtClean="0"/>
              <a:t>Conventional Wisdom in Comp. Arch</a:t>
            </a:r>
          </a:p>
        </p:txBody>
      </p:sp>
      <p:sp>
        <p:nvSpPr>
          <p:cNvPr id="250882" name="Rectangle 2"/>
          <p:cNvSpPr>
            <a:spLocks noGrp="1" noChangeArrowheads="1"/>
          </p:cNvSpPr>
          <p:nvPr>
            <p:ph type="body" idx="1"/>
          </p:nvPr>
        </p:nvSpPr>
        <p:spPr/>
        <p:txBody>
          <a:bodyPr/>
          <a:lstStyle/>
          <a:p>
            <a:r>
              <a:rPr lang="en-US" altLang="zh-TW" dirty="0" smtClean="0"/>
              <a:t>Old: uniprocessor performance 2X / 1.5 </a:t>
            </a:r>
            <a:r>
              <a:rPr lang="en-US" altLang="zh-TW" dirty="0" err="1" smtClean="0"/>
              <a:t>yrs</a:t>
            </a:r>
            <a:r>
              <a:rPr lang="en-US" altLang="zh-TW" dirty="0" smtClean="0"/>
              <a:t/>
            </a:r>
            <a:br>
              <a:rPr lang="en-US" altLang="zh-TW" dirty="0" smtClean="0"/>
            </a:br>
            <a:r>
              <a:rPr lang="en-US" altLang="zh-TW" dirty="0" smtClean="0"/>
              <a:t>New: not any more</a:t>
            </a:r>
          </a:p>
          <a:p>
            <a:r>
              <a:rPr lang="en-US" altLang="zh-TW" dirty="0" smtClean="0"/>
              <a:t>Power Wall + ILP Wall + Memory Wall = Brick Wall</a:t>
            </a:r>
          </a:p>
          <a:p>
            <a:pPr lvl="1"/>
            <a:r>
              <a:rPr lang="en-US" altLang="zh-TW" dirty="0" smtClean="0"/>
              <a:t>No longer brag on uniprocessor performance since 2003</a:t>
            </a:r>
            <a:br>
              <a:rPr lang="en-US" altLang="zh-TW" dirty="0" smtClean="0"/>
            </a:br>
            <a:r>
              <a:rPr lang="en-US" altLang="zh-TW" dirty="0" smtClean="0">
                <a:sym typeface="Symbol" panose="05050102010706020507" pitchFamily="18" charset="2"/>
              </a:rPr>
              <a:t> </a:t>
            </a:r>
            <a:r>
              <a:rPr lang="en-US" altLang="zh-TW" dirty="0">
                <a:sym typeface="Symbol" panose="05050102010706020507" pitchFamily="18" charset="2"/>
              </a:rPr>
              <a:t>s</a:t>
            </a:r>
            <a:r>
              <a:rPr lang="en-US" altLang="zh-TW" dirty="0" smtClean="0"/>
              <a:t>ea change in chip design: multiple “cores”</a:t>
            </a:r>
          </a:p>
          <a:p>
            <a:pPr lvl="1"/>
            <a:r>
              <a:rPr lang="en-US" altLang="zh-TW" dirty="0"/>
              <a:t>M</a:t>
            </a:r>
            <a:r>
              <a:rPr lang="en-US" altLang="zh-TW" dirty="0" smtClean="0"/>
              <a:t>ultiple powerful cores vs many more simple cores </a:t>
            </a:r>
          </a:p>
          <a:p>
            <a:pPr lvl="2"/>
            <a:r>
              <a:rPr lang="en-US" altLang="zh-TW" dirty="0" smtClean="0"/>
              <a:t>More simpler processors may be more power efficient</a:t>
            </a:r>
          </a:p>
          <a:p>
            <a:pPr lvl="1"/>
            <a:r>
              <a:rPr lang="en-US" altLang="zh-TW" dirty="0" smtClean="0"/>
              <a:t>Heterogeneous, specialized processor/accelerator: right HW to do right thing, e.g., </a:t>
            </a:r>
            <a:r>
              <a:rPr lang="en-US" altLang="zh-TW" dirty="0" err="1" smtClean="0"/>
              <a:t>big.LITTLE</a:t>
            </a:r>
            <a:r>
              <a:rPr lang="en-US" altLang="zh-TW" dirty="0" smtClean="0"/>
              <a:t>, GPGPUs, DSP, neuron net</a:t>
            </a:r>
          </a:p>
          <a:p>
            <a:pPr lvl="1"/>
            <a:r>
              <a:rPr lang="en-US" altLang="zh-TW" dirty="0" smtClean="0"/>
              <a:t>Deep memory hierarchy, monitoring and profiling, run-time optimization</a:t>
            </a:r>
            <a:r>
              <a:rPr lang="en-US" altLang="zh-TW" dirty="0"/>
              <a:t>, </a:t>
            </a:r>
            <a:r>
              <a:rPr lang="en-US" altLang="zh-TW" dirty="0" smtClean="0"/>
              <a:t>self-adapting</a:t>
            </a:r>
            <a:r>
              <a:rPr lang="en-US" altLang="zh-TW" dirty="0"/>
              <a:t>, self-management, </a:t>
            </a:r>
            <a:r>
              <a:rPr lang="en-US" altLang="zh-TW" dirty="0" smtClean="0"/>
              <a:t>self-healing </a:t>
            </a:r>
          </a:p>
          <a:p>
            <a:pPr lvl="1"/>
            <a:r>
              <a:rPr lang="en-US" altLang="zh-TW" dirty="0" smtClean="0"/>
              <a:t>Asynchrony, resilience, inexact computations</a:t>
            </a:r>
            <a:endParaRPr lang="en-US" altLang="zh-TW" dirty="0"/>
          </a:p>
          <a:p>
            <a:pPr lvl="1"/>
            <a:endParaRPr lang="en-US" altLang="zh-TW" dirty="0" smtClean="0"/>
          </a:p>
          <a:p>
            <a:pPr lvl="1"/>
            <a:endParaRPr lang="en-US" altLang="zh-TW" dirty="0" smtClean="0"/>
          </a:p>
        </p:txBody>
      </p:sp>
    </p:spTree>
    <p:extLst>
      <p:ext uri="{BB962C8B-B14F-4D97-AF65-F5344CB8AC3E}">
        <p14:creationId xmlns:p14="http://schemas.microsoft.com/office/powerpoint/2010/main" val="2030062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8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088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088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088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088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088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08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CB66F038-FF07-4A89-A1CB-AB7842478618}" type="slidenum">
              <a:rPr lang="zh-TW" altLang="en-US"/>
              <a:pPr/>
              <a:t>34</a:t>
            </a:fld>
            <a:endParaRPr lang="zh-TW" altLang="zh-TW"/>
          </a:p>
        </p:txBody>
      </p:sp>
      <p:sp>
        <p:nvSpPr>
          <p:cNvPr id="906242" name="Rectangle 2"/>
          <p:cNvSpPr>
            <a:spLocks noGrp="1" noChangeArrowheads="1"/>
          </p:cNvSpPr>
          <p:nvPr>
            <p:ph type="title"/>
          </p:nvPr>
        </p:nvSpPr>
        <p:spPr/>
        <p:txBody>
          <a:bodyPr/>
          <a:lstStyle/>
          <a:p>
            <a:r>
              <a:rPr lang="en-US" altLang="zh-TW" dirty="0" smtClean="0"/>
              <a:t>Outline</a:t>
            </a:r>
            <a:endParaRPr lang="en-US" altLang="zh-TW" dirty="0"/>
          </a:p>
        </p:txBody>
      </p:sp>
      <p:sp>
        <p:nvSpPr>
          <p:cNvPr id="906243" name="Rectangle 3"/>
          <p:cNvSpPr>
            <a:spLocks noGrp="1" noChangeArrowheads="1"/>
          </p:cNvSpPr>
          <p:nvPr>
            <p:ph type="body" idx="1"/>
          </p:nvPr>
        </p:nvSpPr>
        <p:spPr/>
        <p:txBody>
          <a:bodyPr/>
          <a:lstStyle/>
          <a:p>
            <a:r>
              <a:rPr lang="en-US" altLang="zh-TW" dirty="0" smtClean="0"/>
              <a:t>A bit of history </a:t>
            </a:r>
            <a:r>
              <a:rPr lang="en-US" altLang="zh-TW" dirty="0" smtClean="0">
                <a:sym typeface="Wingdings" panose="05000000000000000000" pitchFamily="2" charset="2"/>
              </a:rPr>
              <a:t> technology and computer design</a:t>
            </a:r>
            <a:endParaRPr lang="en-US" altLang="zh-TW" dirty="0" smtClean="0"/>
          </a:p>
          <a:p>
            <a:r>
              <a:rPr lang="en-US" altLang="zh-TW" dirty="0" smtClean="0"/>
              <a:t>Computer performance trend (Sec. 1.1)</a:t>
            </a:r>
          </a:p>
          <a:p>
            <a:pPr lvl="1"/>
            <a:r>
              <a:rPr lang="en-US" altLang="zh-TW" dirty="0"/>
              <a:t>Trends in technology (Sec. 1.4)</a:t>
            </a:r>
          </a:p>
          <a:p>
            <a:pPr lvl="1"/>
            <a:r>
              <a:rPr lang="en-US" altLang="zh-TW" dirty="0"/>
              <a:t>Trends in power and energy (Sec. 1.5)</a:t>
            </a:r>
          </a:p>
          <a:p>
            <a:r>
              <a:rPr lang="en-US" altLang="zh-TW" dirty="0" smtClean="0">
                <a:solidFill>
                  <a:srgbClr val="FF0000"/>
                </a:solidFill>
              </a:rPr>
              <a:t>Classes of computers (Sec. 1.2)</a:t>
            </a:r>
          </a:p>
          <a:p>
            <a:pPr lvl="1"/>
            <a:endParaRPr lang="en-US" altLang="zh-TW" dirty="0" smtClean="0"/>
          </a:p>
          <a:p>
            <a:pPr lvl="1"/>
            <a:endParaRPr lang="en-US" altLang="zh-TW" dirty="0" smtClean="0"/>
          </a:p>
          <a:p>
            <a:pPr lvl="1"/>
            <a:endParaRPr lang="en-US" altLang="zh-TW" dirty="0"/>
          </a:p>
        </p:txBody>
      </p:sp>
    </p:spTree>
    <p:extLst>
      <p:ext uri="{BB962C8B-B14F-4D97-AF65-F5344CB8AC3E}">
        <p14:creationId xmlns:p14="http://schemas.microsoft.com/office/powerpoint/2010/main" val="4261266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Classes of Computers</a:t>
            </a:r>
            <a:endParaRPr lang="zh-TW" altLang="en-US" dirty="0"/>
          </a:p>
        </p:txBody>
      </p:sp>
      <p:sp>
        <p:nvSpPr>
          <p:cNvPr id="3" name="內容版面配置區 2"/>
          <p:cNvSpPr>
            <a:spLocks noGrp="1"/>
          </p:cNvSpPr>
          <p:nvPr>
            <p:ph idx="1"/>
          </p:nvPr>
        </p:nvSpPr>
        <p:spPr/>
        <p:txBody>
          <a:bodyPr/>
          <a:lstStyle/>
          <a:p>
            <a:r>
              <a:rPr lang="en-US" altLang="zh-TW" sz="2400" dirty="0" smtClean="0"/>
              <a:t>Personal Mobile Device (PMD)</a:t>
            </a:r>
          </a:p>
          <a:p>
            <a:pPr lvl="1"/>
            <a:r>
              <a:rPr lang="en-US" altLang="zh-TW" sz="2000" dirty="0" smtClean="0"/>
              <a:t>e.g. smart phones, tablet computers</a:t>
            </a:r>
          </a:p>
          <a:p>
            <a:pPr lvl="1"/>
            <a:r>
              <a:rPr lang="en-US" altLang="zh-TW" sz="2000" dirty="0" smtClean="0"/>
              <a:t>Emphasis on energy efficiency and real-time</a:t>
            </a:r>
          </a:p>
          <a:p>
            <a:r>
              <a:rPr lang="en-US" altLang="zh-TW" sz="2400" dirty="0" smtClean="0"/>
              <a:t>Desktop Computers</a:t>
            </a:r>
          </a:p>
          <a:p>
            <a:pPr lvl="1"/>
            <a:r>
              <a:rPr lang="en-US" altLang="zh-TW" sz="2000" dirty="0" smtClean="0"/>
              <a:t>Emphasis on price-performance</a:t>
            </a:r>
          </a:p>
          <a:p>
            <a:r>
              <a:rPr lang="en-US" altLang="zh-TW" sz="2400" dirty="0" smtClean="0"/>
              <a:t>Servers</a:t>
            </a:r>
          </a:p>
          <a:p>
            <a:pPr lvl="1"/>
            <a:r>
              <a:rPr lang="en-US" altLang="zh-TW" sz="2000" dirty="0" smtClean="0"/>
              <a:t>Emphasis on availability, scalability, throughput</a:t>
            </a:r>
          </a:p>
          <a:p>
            <a:r>
              <a:rPr lang="en-US" altLang="zh-TW" sz="2400" dirty="0" smtClean="0"/>
              <a:t>Clusters/Warehouse Scale Computers</a:t>
            </a:r>
          </a:p>
          <a:p>
            <a:pPr lvl="1"/>
            <a:r>
              <a:rPr lang="en-US" altLang="zh-TW" sz="2000" dirty="0" smtClean="0"/>
              <a:t>Used for “Software as a Service (SaaS)”</a:t>
            </a:r>
          </a:p>
          <a:p>
            <a:pPr lvl="1"/>
            <a:r>
              <a:rPr lang="en-US" altLang="zh-TW" sz="2000" dirty="0" smtClean="0"/>
              <a:t>Emphasis on availability and price-performance</a:t>
            </a:r>
          </a:p>
          <a:p>
            <a:pPr lvl="1"/>
            <a:r>
              <a:rPr lang="en-US" altLang="zh-TW" sz="2000" dirty="0" smtClean="0"/>
              <a:t>Sub-class:  supercomputers, emphasizing FP and internal networks</a:t>
            </a:r>
          </a:p>
          <a:p>
            <a:r>
              <a:rPr lang="en-US" altLang="zh-TW" sz="2400" dirty="0" smtClean="0"/>
              <a:t>Embedded Computers</a:t>
            </a:r>
          </a:p>
          <a:p>
            <a:pPr lvl="1"/>
            <a:r>
              <a:rPr lang="en-US" altLang="zh-TW" sz="2000" dirty="0" smtClean="0"/>
              <a:t>Emphasis on price</a:t>
            </a:r>
            <a:endParaRPr lang="zh-TW" altLang="en-US" sz="2000"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35</a:t>
            </a:fld>
            <a:endParaRPr lang="zh-TW" altLang="zh-TW"/>
          </a:p>
        </p:txBody>
      </p:sp>
    </p:spTree>
    <p:extLst>
      <p:ext uri="{BB962C8B-B14F-4D97-AF65-F5344CB8AC3E}">
        <p14:creationId xmlns:p14="http://schemas.microsoft.com/office/powerpoint/2010/main" val="1240810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Parallelism to Drive Computer Designs</a:t>
            </a:r>
            <a:endParaRPr lang="zh-TW" altLang="en-US" dirty="0"/>
          </a:p>
        </p:txBody>
      </p:sp>
      <p:sp>
        <p:nvSpPr>
          <p:cNvPr id="3" name="內容版面配置區 2"/>
          <p:cNvSpPr>
            <a:spLocks noGrp="1"/>
          </p:cNvSpPr>
          <p:nvPr>
            <p:ph idx="1"/>
          </p:nvPr>
        </p:nvSpPr>
        <p:spPr/>
        <p:txBody>
          <a:bodyPr/>
          <a:lstStyle/>
          <a:p>
            <a:pPr>
              <a:lnSpc>
                <a:spcPct val="90000"/>
              </a:lnSpc>
            </a:pPr>
            <a:r>
              <a:rPr lang="en-US" altLang="zh-TW" dirty="0" smtClean="0">
                <a:solidFill>
                  <a:srgbClr val="FF0000"/>
                </a:solidFill>
              </a:rPr>
              <a:t>Parallelism</a:t>
            </a:r>
            <a:r>
              <a:rPr lang="en-US" altLang="zh-TW" dirty="0" smtClean="0"/>
              <a:t> is the driving force of computer design, with energy and cost being the constraints</a:t>
            </a:r>
          </a:p>
          <a:p>
            <a:pPr>
              <a:lnSpc>
                <a:spcPct val="90000"/>
              </a:lnSpc>
            </a:pPr>
            <a:r>
              <a:rPr lang="en-US" altLang="zh-TW" dirty="0" smtClean="0"/>
              <a:t>Classes </a:t>
            </a:r>
            <a:r>
              <a:rPr lang="en-US" altLang="zh-TW" dirty="0"/>
              <a:t>of parallelism in applications:</a:t>
            </a:r>
          </a:p>
          <a:p>
            <a:pPr lvl="1">
              <a:lnSpc>
                <a:spcPct val="90000"/>
              </a:lnSpc>
            </a:pPr>
            <a:r>
              <a:rPr lang="en-US" altLang="zh-TW" dirty="0"/>
              <a:t>Data-Level Parallelism (DLP</a:t>
            </a:r>
            <a:r>
              <a:rPr lang="en-US" altLang="zh-TW" dirty="0" smtClean="0"/>
              <a:t>): many data items operated at the same time</a:t>
            </a:r>
            <a:endParaRPr lang="en-US" altLang="zh-TW" dirty="0"/>
          </a:p>
          <a:p>
            <a:pPr lvl="1">
              <a:lnSpc>
                <a:spcPct val="90000"/>
              </a:lnSpc>
            </a:pPr>
            <a:r>
              <a:rPr lang="en-US" altLang="zh-TW" dirty="0"/>
              <a:t>Task-Level Parallelism (TLP</a:t>
            </a:r>
            <a:r>
              <a:rPr lang="en-US" altLang="zh-TW" dirty="0" smtClean="0"/>
              <a:t>): tasks operated independently and in parallel</a:t>
            </a:r>
            <a:endParaRPr lang="en-US" altLang="zh-TW" dirty="0"/>
          </a:p>
          <a:p>
            <a:pPr>
              <a:lnSpc>
                <a:spcPct val="90000"/>
              </a:lnSpc>
            </a:pPr>
            <a:r>
              <a:rPr lang="en-US" altLang="zh-TW" dirty="0"/>
              <a:t>Classes of architectural parallelism:</a:t>
            </a:r>
          </a:p>
          <a:p>
            <a:pPr lvl="1">
              <a:lnSpc>
                <a:spcPct val="90000"/>
              </a:lnSpc>
            </a:pPr>
            <a:r>
              <a:rPr lang="en-US" altLang="zh-TW" dirty="0"/>
              <a:t>Instruction-Level Parallelism (ILP</a:t>
            </a:r>
            <a:r>
              <a:rPr lang="en-US" altLang="zh-TW" dirty="0" smtClean="0"/>
              <a:t>): DLP</a:t>
            </a:r>
            <a:endParaRPr lang="en-US" altLang="zh-TW" dirty="0"/>
          </a:p>
          <a:p>
            <a:pPr lvl="1">
              <a:lnSpc>
                <a:spcPct val="90000"/>
              </a:lnSpc>
            </a:pPr>
            <a:r>
              <a:rPr lang="en-US" altLang="zh-TW" dirty="0"/>
              <a:t>Vector architectures/Graphic Processor Units (GPUs</a:t>
            </a:r>
            <a:r>
              <a:rPr lang="en-US" altLang="zh-TW" dirty="0" smtClean="0"/>
              <a:t>): DLP</a:t>
            </a:r>
            <a:endParaRPr lang="en-US" altLang="zh-TW" dirty="0"/>
          </a:p>
          <a:p>
            <a:pPr lvl="1">
              <a:lnSpc>
                <a:spcPct val="90000"/>
              </a:lnSpc>
            </a:pPr>
            <a:r>
              <a:rPr lang="en-US" altLang="zh-TW" dirty="0"/>
              <a:t>Thread-Level </a:t>
            </a:r>
            <a:r>
              <a:rPr lang="en-US" altLang="zh-TW" dirty="0" smtClean="0"/>
              <a:t>Parallelism: DLP or TLP</a:t>
            </a:r>
            <a:endParaRPr lang="en-US" altLang="zh-TW" dirty="0"/>
          </a:p>
          <a:p>
            <a:pPr lvl="1">
              <a:lnSpc>
                <a:spcPct val="90000"/>
              </a:lnSpc>
            </a:pPr>
            <a:r>
              <a:rPr lang="en-US" altLang="zh-TW" dirty="0"/>
              <a:t>Request-Level </a:t>
            </a:r>
            <a:r>
              <a:rPr lang="en-US" altLang="zh-TW" dirty="0" smtClean="0"/>
              <a:t>Parallelism: TLP</a:t>
            </a:r>
            <a:endParaRPr lang="en-US" altLang="zh-TW" dirty="0"/>
          </a:p>
          <a:p>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36</a:t>
            </a:fld>
            <a:endParaRPr lang="zh-TW" altLang="zh-TW"/>
          </a:p>
        </p:txBody>
      </p:sp>
    </p:spTree>
    <p:extLst>
      <p:ext uri="{BB962C8B-B14F-4D97-AF65-F5344CB8AC3E}">
        <p14:creationId xmlns:p14="http://schemas.microsoft.com/office/powerpoint/2010/main" val="1897633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Flynn’s Taxonomy</a:t>
            </a:r>
            <a:endParaRPr lang="zh-TW" altLang="en-US" dirty="0"/>
          </a:p>
        </p:txBody>
      </p:sp>
      <p:sp>
        <p:nvSpPr>
          <p:cNvPr id="3" name="內容版面配置區 2"/>
          <p:cNvSpPr>
            <a:spLocks noGrp="1"/>
          </p:cNvSpPr>
          <p:nvPr>
            <p:ph idx="1"/>
          </p:nvPr>
        </p:nvSpPr>
        <p:spPr>
          <a:xfrm>
            <a:off x="425450" y="1125538"/>
            <a:ext cx="8395022" cy="4967287"/>
          </a:xfrm>
        </p:spPr>
        <p:txBody>
          <a:bodyPr/>
          <a:lstStyle/>
          <a:p>
            <a:r>
              <a:rPr lang="en-US" altLang="zh-TW" dirty="0" smtClean="0"/>
              <a:t>Single instruction stream, single data stream (SISD)</a:t>
            </a:r>
          </a:p>
          <a:p>
            <a:r>
              <a:rPr lang="en-US" altLang="zh-TW" dirty="0" smtClean="0"/>
              <a:t>Single instruction stream, multiple data streams (SIMD)</a:t>
            </a:r>
          </a:p>
          <a:p>
            <a:pPr lvl="1"/>
            <a:r>
              <a:rPr lang="en-US" altLang="zh-TW" dirty="0" smtClean="0"/>
              <a:t>Vector architectures, multimedia extensions, GPU units</a:t>
            </a:r>
          </a:p>
          <a:p>
            <a:r>
              <a:rPr lang="en-US" altLang="zh-TW" dirty="0" smtClean="0"/>
              <a:t>Multiple instruction streams, single data stream (MISD)</a:t>
            </a:r>
          </a:p>
          <a:p>
            <a:pPr lvl="1"/>
            <a:r>
              <a:rPr lang="en-US" altLang="zh-TW" dirty="0" smtClean="0"/>
              <a:t>No commercial implementation</a:t>
            </a:r>
          </a:p>
          <a:p>
            <a:r>
              <a:rPr lang="en-US" altLang="zh-TW" dirty="0" smtClean="0"/>
              <a:t>Multiple instruction streams, multiple data streams (MIMD)</a:t>
            </a:r>
          </a:p>
          <a:p>
            <a:pPr lvl="1"/>
            <a:r>
              <a:rPr lang="en-US" altLang="zh-TW" dirty="0" smtClean="0"/>
              <a:t>Tightly-coupled MIMD: SMP, NUMA</a:t>
            </a:r>
          </a:p>
          <a:p>
            <a:pPr lvl="1"/>
            <a:r>
              <a:rPr lang="en-US" altLang="zh-TW" dirty="0" smtClean="0"/>
              <a:t>Loosely-coupled MIMD: cluster</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37</a:t>
            </a:fld>
            <a:endParaRPr lang="zh-TW" altLang="zh-TW"/>
          </a:p>
        </p:txBody>
      </p:sp>
    </p:spTree>
    <p:extLst>
      <p:ext uri="{BB962C8B-B14F-4D97-AF65-F5344CB8AC3E}">
        <p14:creationId xmlns:p14="http://schemas.microsoft.com/office/powerpoint/2010/main" val="1349676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ltLang="zh-TW" smtClean="0"/>
              <a:t>Recap</a:t>
            </a:r>
            <a:endParaRPr lang="en-US" altLang="zh-TW" dirty="0"/>
          </a:p>
        </p:txBody>
      </p:sp>
      <p:sp>
        <p:nvSpPr>
          <p:cNvPr id="906243" name="Rectangle 3"/>
          <p:cNvSpPr>
            <a:spLocks noGrp="1" noChangeArrowheads="1"/>
          </p:cNvSpPr>
          <p:nvPr>
            <p:ph type="body" idx="1"/>
          </p:nvPr>
        </p:nvSpPr>
        <p:spPr/>
        <p:txBody>
          <a:bodyPr/>
          <a:lstStyle/>
          <a:p>
            <a:r>
              <a:rPr lang="en-US" altLang="zh-TW" dirty="0" smtClean="0"/>
              <a:t>A bit of history</a:t>
            </a:r>
          </a:p>
          <a:p>
            <a:pPr lvl="1"/>
            <a:r>
              <a:rPr lang="en-US" altLang="zh-TW" dirty="0" smtClean="0">
                <a:sym typeface="Wingdings" panose="05000000000000000000" pitchFamily="2" charset="2"/>
              </a:rPr>
              <a:t>Effects of technology on computer designs</a:t>
            </a:r>
            <a:endParaRPr lang="en-US" altLang="zh-TW" dirty="0" smtClean="0"/>
          </a:p>
          <a:p>
            <a:r>
              <a:rPr lang="en-US" altLang="zh-TW" dirty="0" smtClean="0"/>
              <a:t>Computer performance trend and technology limitations</a:t>
            </a:r>
          </a:p>
          <a:p>
            <a:pPr lvl="1"/>
            <a:r>
              <a:rPr lang="en-US" altLang="zh-TW" dirty="0" smtClean="0"/>
              <a:t>Technology scaling, architecture innovations (RISC), power limitations</a:t>
            </a:r>
          </a:p>
          <a:p>
            <a:r>
              <a:rPr lang="en-US" altLang="zh-TW" dirty="0" smtClean="0"/>
              <a:t>Classes of computers</a:t>
            </a:r>
          </a:p>
          <a:p>
            <a:pPr lvl="1"/>
            <a:r>
              <a:rPr lang="en-US" altLang="zh-TW" dirty="0" smtClean="0"/>
              <a:t>SISD, SIMD, MIMD</a:t>
            </a:r>
          </a:p>
          <a:p>
            <a:pPr lvl="1"/>
            <a:endParaRPr lang="en-US" altLang="zh-TW" dirty="0" smtClean="0"/>
          </a:p>
          <a:p>
            <a:r>
              <a:rPr lang="en-US" altLang="zh-TW" dirty="0" smtClean="0"/>
              <a:t>Have you learned the trend of computer performance?</a:t>
            </a:r>
          </a:p>
          <a:p>
            <a:r>
              <a:rPr lang="en-US" altLang="zh-TW" dirty="0" smtClean="0"/>
              <a:t>Are you able to explain the implications?</a:t>
            </a:r>
          </a:p>
          <a:p>
            <a:endParaRPr lang="en-US" altLang="zh-TW" dirty="0" smtClean="0"/>
          </a:p>
        </p:txBody>
      </p:sp>
      <p:sp>
        <p:nvSpPr>
          <p:cNvPr id="5" name="投影片編號版面配置區 4"/>
          <p:cNvSpPr>
            <a:spLocks noGrp="1"/>
          </p:cNvSpPr>
          <p:nvPr>
            <p:ph type="sldNum" sz="quarter" idx="11"/>
          </p:nvPr>
        </p:nvSpPr>
        <p:spPr/>
        <p:txBody>
          <a:bodyPr/>
          <a:lstStyle/>
          <a:p>
            <a:fld id="{CB66F038-FF07-4A89-A1CB-AB7842478618}" type="slidenum">
              <a:rPr lang="zh-TW" altLang="en-US" smtClean="0"/>
              <a:pPr/>
              <a:t>38</a:t>
            </a:fld>
            <a:endParaRPr lang="zh-TW" altLang="zh-TW"/>
          </a:p>
        </p:txBody>
      </p:sp>
    </p:spTree>
    <p:extLst>
      <p:ext uri="{BB962C8B-B14F-4D97-AF65-F5344CB8AC3E}">
        <p14:creationId xmlns:p14="http://schemas.microsoft.com/office/powerpoint/2010/main" val="15737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6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Summary: Technology Development</a:t>
            </a:r>
            <a:endParaRPr lang="zh-TW" altLang="en-US" dirty="0"/>
          </a:p>
        </p:txBody>
      </p:sp>
      <p:sp>
        <p:nvSpPr>
          <p:cNvPr id="3" name="內容版面配置區 2"/>
          <p:cNvSpPr>
            <a:spLocks noGrp="1"/>
          </p:cNvSpPr>
          <p:nvPr>
            <p:ph idx="1"/>
          </p:nvPr>
        </p:nvSpPr>
        <p:spPr/>
        <p:txBody>
          <a:bodyPr/>
          <a:lstStyle/>
          <a:p>
            <a:r>
              <a:rPr lang="en-US" altLang="zh-TW" dirty="0" smtClean="0"/>
              <a:t>Mechanic </a:t>
            </a:r>
            <a:r>
              <a:rPr lang="en-US" altLang="zh-TW" dirty="0" smtClean="0">
                <a:sym typeface="Wingdings" panose="05000000000000000000" pitchFamily="2" charset="2"/>
              </a:rPr>
              <a:t> electro-mechanic  electronic</a:t>
            </a:r>
            <a:br>
              <a:rPr lang="en-US" altLang="zh-TW" dirty="0" smtClean="0">
                <a:sym typeface="Wingdings" panose="05000000000000000000" pitchFamily="2" charset="2"/>
              </a:rPr>
            </a:br>
            <a:r>
              <a:rPr lang="en-US" altLang="zh-TW" dirty="0" smtClean="0">
                <a:sym typeface="Wingdings" panose="05000000000000000000" pitchFamily="2" charset="2"/>
              </a:rPr>
              <a:t>(vacuum tube  transistor  integrated circuit)</a:t>
            </a:r>
            <a:endParaRPr lang="en-US" altLang="zh-TW" dirty="0" smtClean="0"/>
          </a:p>
          <a:p>
            <a:pPr lvl="1"/>
            <a:r>
              <a:rPr lang="en-US" altLang="zh-TW" dirty="0" smtClean="0"/>
              <a:t>Size </a:t>
            </a:r>
            <a:r>
              <a:rPr lang="en-US" altLang="zh-TW" dirty="0" smtClean="0">
                <a:sym typeface="Symbol" panose="05050102010706020507" pitchFamily="18" charset="2"/>
              </a:rPr>
              <a:t></a:t>
            </a:r>
            <a:endParaRPr lang="en-US" altLang="zh-TW" dirty="0" smtClean="0"/>
          </a:p>
          <a:p>
            <a:pPr lvl="1"/>
            <a:r>
              <a:rPr lang="en-US" altLang="zh-TW" dirty="0" smtClean="0"/>
              <a:t>Switching speed </a:t>
            </a:r>
            <a:r>
              <a:rPr lang="en-US" altLang="zh-TW" dirty="0" smtClean="0">
                <a:sym typeface="Symbol" panose="05050102010706020507" pitchFamily="18" charset="2"/>
              </a:rPr>
              <a:t></a:t>
            </a:r>
            <a:endParaRPr lang="en-US" altLang="zh-TW" dirty="0" smtClean="0"/>
          </a:p>
          <a:p>
            <a:pPr lvl="1"/>
            <a:r>
              <a:rPr lang="en-US" altLang="zh-TW" dirty="0" smtClean="0"/>
              <a:t>Reliability </a:t>
            </a:r>
            <a:r>
              <a:rPr lang="en-US" altLang="zh-TW" dirty="0">
                <a:sym typeface="Symbol" panose="05050102010706020507" pitchFamily="18" charset="2"/>
              </a:rPr>
              <a:t></a:t>
            </a:r>
            <a:endParaRPr lang="en-US" altLang="zh-TW" dirty="0" smtClean="0"/>
          </a:p>
          <a:p>
            <a:pPr lvl="1"/>
            <a:r>
              <a:rPr lang="en-US" altLang="zh-TW" dirty="0" smtClean="0"/>
              <a:t>Power consumption </a:t>
            </a:r>
            <a:r>
              <a:rPr lang="en-US" altLang="zh-TW" dirty="0">
                <a:sym typeface="Symbol" panose="05050102010706020507" pitchFamily="18" charset="2"/>
              </a:rPr>
              <a:t> </a:t>
            </a:r>
            <a:r>
              <a:rPr lang="en-US" altLang="zh-TW" dirty="0" smtClean="0">
                <a:sym typeface="Symbol" panose="05050102010706020507" pitchFamily="18" charset="2"/>
              </a:rPr>
              <a:t></a:t>
            </a:r>
          </a:p>
          <a:p>
            <a:pPr lvl="1"/>
            <a:r>
              <a:rPr lang="en-US" altLang="zh-TW" dirty="0" smtClean="0">
                <a:sym typeface="Symbol" panose="05050102010706020507" pitchFamily="18" charset="2"/>
              </a:rPr>
              <a:t>Cost </a:t>
            </a:r>
          </a:p>
          <a:p>
            <a:endParaRPr lang="en-US" altLang="zh-TW" dirty="0">
              <a:sym typeface="Symbol" panose="05050102010706020507" pitchFamily="18" charset="2"/>
            </a:endParaRPr>
          </a:p>
          <a:p>
            <a:pPr marL="0" indent="0" algn="ctr">
              <a:buNone/>
            </a:pPr>
            <a:r>
              <a:rPr lang="en-US" altLang="zh-TW" dirty="0" smtClean="0">
                <a:solidFill>
                  <a:srgbClr val="FF0000"/>
                </a:solidFill>
                <a:latin typeface="Comic Sans MS" panose="030F0702030302020204" pitchFamily="66" charset="0"/>
                <a:sym typeface="Symbol" panose="05050102010706020507" pitchFamily="18" charset="2"/>
              </a:rPr>
              <a:t>Technology progresses improve cost and performance of computing machines</a:t>
            </a:r>
          </a:p>
          <a:p>
            <a:pPr marL="0" indent="0" algn="ctr">
              <a:buNone/>
            </a:pPr>
            <a:r>
              <a:rPr lang="en-US" altLang="zh-TW" b="1" dirty="0" smtClean="0">
                <a:solidFill>
                  <a:srgbClr val="FF0000"/>
                </a:solidFill>
                <a:sym typeface="Wingdings" panose="05000000000000000000" pitchFamily="2" charset="2"/>
              </a:rPr>
              <a:t> Allow more functions, easier use and management</a:t>
            </a:r>
            <a:endParaRPr lang="en-US" altLang="zh-TW" b="1" dirty="0" smtClean="0">
              <a:solidFill>
                <a:srgbClr val="FF0000"/>
              </a:solidFill>
            </a:endParaRPr>
          </a:p>
          <a:p>
            <a:pPr lvl="1"/>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a:t>
            </a:fld>
            <a:endParaRPr lang="zh-TW" altLang="zh-TW"/>
          </a:p>
        </p:txBody>
      </p:sp>
      <p:grpSp>
        <p:nvGrpSpPr>
          <p:cNvPr id="7" name="群組 6"/>
          <p:cNvGrpSpPr/>
          <p:nvPr/>
        </p:nvGrpSpPr>
        <p:grpSpPr>
          <a:xfrm>
            <a:off x="614149" y="1112293"/>
            <a:ext cx="8037678" cy="1348769"/>
            <a:chOff x="614149" y="1112293"/>
            <a:chExt cx="8037678" cy="1348769"/>
          </a:xfrm>
        </p:grpSpPr>
        <p:sp>
          <p:nvSpPr>
            <p:cNvPr id="5" name="手繪多邊形 4"/>
            <p:cNvSpPr/>
            <p:nvPr/>
          </p:nvSpPr>
          <p:spPr bwMode="auto">
            <a:xfrm>
              <a:off x="614149" y="1112293"/>
              <a:ext cx="7308376" cy="887104"/>
            </a:xfrm>
            <a:custGeom>
              <a:avLst/>
              <a:gdLst>
                <a:gd name="connsiteX0" fmla="*/ 2053988 w 7308376"/>
                <a:gd name="connsiteY0" fmla="*/ 0 h 887104"/>
                <a:gd name="connsiteX1" fmla="*/ 7308376 w 7308376"/>
                <a:gd name="connsiteY1" fmla="*/ 20471 h 887104"/>
                <a:gd name="connsiteX2" fmla="*/ 7308376 w 7308376"/>
                <a:gd name="connsiteY2" fmla="*/ 887104 h 887104"/>
                <a:gd name="connsiteX3" fmla="*/ 0 w 7308376"/>
                <a:gd name="connsiteY3" fmla="*/ 859808 h 887104"/>
                <a:gd name="connsiteX4" fmla="*/ 13648 w 7308376"/>
                <a:gd name="connsiteY4" fmla="*/ 450376 h 887104"/>
                <a:gd name="connsiteX5" fmla="*/ 2053988 w 7308376"/>
                <a:gd name="connsiteY5" fmla="*/ 436728 h 887104"/>
                <a:gd name="connsiteX6" fmla="*/ 2053988 w 7308376"/>
                <a:gd name="connsiteY6" fmla="*/ 0 h 8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376" h="887104">
                  <a:moveTo>
                    <a:pt x="2053988" y="0"/>
                  </a:moveTo>
                  <a:lnTo>
                    <a:pt x="7308376" y="20471"/>
                  </a:lnTo>
                  <a:lnTo>
                    <a:pt x="7308376" y="887104"/>
                  </a:lnTo>
                  <a:lnTo>
                    <a:pt x="0" y="859808"/>
                  </a:lnTo>
                  <a:lnTo>
                    <a:pt x="13648" y="450376"/>
                  </a:lnTo>
                  <a:lnTo>
                    <a:pt x="2053988" y="436728"/>
                  </a:lnTo>
                  <a:lnTo>
                    <a:pt x="2053988" y="0"/>
                  </a:lnTo>
                  <a:close/>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6" name="文字方塊 5"/>
            <p:cNvSpPr txBox="1"/>
            <p:nvPr/>
          </p:nvSpPr>
          <p:spPr>
            <a:xfrm>
              <a:off x="7193223" y="1999397"/>
              <a:ext cx="1458604" cy="461665"/>
            </a:xfrm>
            <a:prstGeom prst="rect">
              <a:avLst/>
            </a:prstGeom>
            <a:noFill/>
          </p:spPr>
          <p:txBody>
            <a:bodyPr wrap="none" rtlCol="0">
              <a:spAutoFit/>
            </a:bodyPr>
            <a:lstStyle/>
            <a:p>
              <a:r>
                <a:rPr lang="en-US" altLang="zh-TW" dirty="0" smtClean="0">
                  <a:latin typeface="+mn-lt"/>
                </a:rPr>
                <a:t>0-1 switch</a:t>
              </a:r>
              <a:endParaRPr lang="zh-TW" altLang="en-US" dirty="0" smtClean="0">
                <a:latin typeface="+mn-lt"/>
              </a:endParaRPr>
            </a:p>
          </p:txBody>
        </p:sp>
      </p:grpSp>
    </p:spTree>
    <p:extLst>
      <p:ext uri="{BB962C8B-B14F-4D97-AF65-F5344CB8AC3E}">
        <p14:creationId xmlns:p14="http://schemas.microsoft.com/office/powerpoint/2010/main" val="361031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en-US" altLang="zh-TW" dirty="0" smtClean="0"/>
              <a:t>Sidebar</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39</a:t>
            </a:fld>
            <a:endParaRPr lang="zh-TW" altLang="zh-TW"/>
          </a:p>
        </p:txBody>
      </p:sp>
    </p:spTree>
    <p:extLst>
      <p:ext uri="{BB962C8B-B14F-4D97-AF65-F5344CB8AC3E}">
        <p14:creationId xmlns:p14="http://schemas.microsoft.com/office/powerpoint/2010/main" val="149677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Abacus</a:t>
            </a:r>
            <a:endParaRPr lang="zh-TW" altLang="en-US" dirty="0"/>
          </a:p>
        </p:txBody>
      </p:sp>
      <p:sp>
        <p:nvSpPr>
          <p:cNvPr id="5" name="投影片編號版面配置區 4"/>
          <p:cNvSpPr>
            <a:spLocks noGrp="1"/>
          </p:cNvSpPr>
          <p:nvPr>
            <p:ph type="sldNum" sz="quarter" idx="11"/>
          </p:nvPr>
        </p:nvSpPr>
        <p:spPr/>
        <p:txBody>
          <a:bodyPr/>
          <a:lstStyle/>
          <a:p>
            <a:fld id="{A7C5AA28-A7C5-4DDC-A2DB-5BA219CA2330}" type="slidenum">
              <a:rPr lang="zh-TW" altLang="en-US" smtClean="0"/>
              <a:pPr/>
              <a:t>40</a:t>
            </a:fld>
            <a:endParaRPr lang="zh-TW" altLang="zh-TW"/>
          </a:p>
        </p:txBody>
      </p:sp>
      <p:pic>
        <p:nvPicPr>
          <p:cNvPr id="2054" name="Picture 6" descr="https://encrypted-tbn3.gstatic.com/images?q=tbn:ANd9GcRt_GS9eCNkZSsPqIsqc-rL5IHamG01V7AHKtD6J3odIXORGZmBWQ"/>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15616" y="1628800"/>
            <a:ext cx="4248472" cy="253418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文字方塊 1"/>
          <p:cNvSpPr txBox="1"/>
          <p:nvPr/>
        </p:nvSpPr>
        <p:spPr>
          <a:xfrm>
            <a:off x="2483768" y="4394229"/>
            <a:ext cx="6043642" cy="523220"/>
          </a:xfrm>
          <a:prstGeom prst="rect">
            <a:avLst/>
          </a:prstGeom>
          <a:noFill/>
        </p:spPr>
        <p:txBody>
          <a:bodyPr wrap="none" rtlCol="0">
            <a:spAutoFit/>
          </a:bodyPr>
          <a:lstStyle/>
          <a:p>
            <a:r>
              <a:rPr lang="en-US" altLang="zh-TW" sz="2800" b="1" dirty="0" smtClean="0">
                <a:solidFill>
                  <a:srgbClr val="FF0000"/>
                </a:solidFill>
                <a:latin typeface="Comic Sans MS" panose="030F0702030302020204" pitchFamily="66" charset="0"/>
              </a:rPr>
              <a:t>What kind of technology is used?</a:t>
            </a:r>
            <a:endParaRPr lang="zh-TW" altLang="en-US" sz="2800" b="1" dirty="0">
              <a:solidFill>
                <a:srgbClr val="FF0000"/>
              </a:solidFill>
              <a:latin typeface="Comic Sans MS" panose="030F0702030302020204" pitchFamily="66" charset="0"/>
            </a:endParaRPr>
          </a:p>
        </p:txBody>
      </p:sp>
      <p:sp>
        <p:nvSpPr>
          <p:cNvPr id="4" name="動作按鈕: 返回 3">
            <a:hlinkClick r:id="rId3" action="ppaction://hlinksldjump" highlightClick="1"/>
          </p:cNvPr>
          <p:cNvSpPr/>
          <p:nvPr/>
        </p:nvSpPr>
        <p:spPr bwMode="auto">
          <a:xfrm>
            <a:off x="8117893" y="5373216"/>
            <a:ext cx="682376" cy="629532"/>
          </a:xfrm>
          <a:prstGeom prst="actionButtonReturn">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12060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Analytical Engine</a:t>
            </a:r>
            <a:endParaRPr lang="zh-TW" altLang="en-US" dirty="0"/>
          </a:p>
        </p:txBody>
      </p:sp>
      <p:sp>
        <p:nvSpPr>
          <p:cNvPr id="4" name="內容版面配置區 3"/>
          <p:cNvSpPr>
            <a:spLocks noGrp="1"/>
          </p:cNvSpPr>
          <p:nvPr>
            <p:ph idx="1"/>
          </p:nvPr>
        </p:nvSpPr>
        <p:spPr/>
        <p:txBody>
          <a:bodyPr/>
          <a:lstStyle/>
          <a:p>
            <a:r>
              <a:rPr lang="en-US" altLang="zh-TW" dirty="0" smtClean="0"/>
              <a:t>First concept of general-purpose computer</a:t>
            </a:r>
          </a:p>
          <a:p>
            <a:pPr lvl="1"/>
            <a:r>
              <a:rPr lang="en-US" altLang="zh-TW" dirty="0" smtClean="0"/>
              <a:t>By Charles Babbage </a:t>
            </a:r>
            <a:r>
              <a:rPr lang="en-US" altLang="zh-TW" dirty="0"/>
              <a:t>(1791-1871) </a:t>
            </a:r>
            <a:r>
              <a:rPr lang="en-US" altLang="zh-TW" dirty="0" smtClean="0"/>
              <a:t>in</a:t>
            </a:r>
            <a:r>
              <a:rPr lang="en-US" altLang="zh-TW" dirty="0"/>
              <a:t> </a:t>
            </a:r>
            <a:r>
              <a:rPr lang="en-US" altLang="zh-TW" dirty="0" smtClean="0"/>
              <a:t>1837</a:t>
            </a:r>
          </a:p>
          <a:p>
            <a:pPr lvl="1"/>
            <a:r>
              <a:rPr lang="en-US" altLang="zh-TW" dirty="0" smtClean="0"/>
              <a:t>A </a:t>
            </a:r>
            <a:r>
              <a:rPr lang="en-US" altLang="zh-TW" u="sng" dirty="0"/>
              <a:t>mechanical</a:t>
            </a:r>
            <a:r>
              <a:rPr lang="en-US" altLang="zh-TW" dirty="0"/>
              <a:t> device designed to combine basic arithmetic operations with decisions based on its own </a:t>
            </a:r>
            <a:r>
              <a:rPr lang="en-US" altLang="zh-TW" dirty="0" smtClean="0"/>
              <a:t>computations</a:t>
            </a:r>
          </a:p>
          <a:p>
            <a:pPr lvl="1"/>
            <a:r>
              <a:rPr lang="en-US" altLang="zh-TW" dirty="0" smtClean="0"/>
              <a:t>Contained an ALU, basic flow </a:t>
            </a:r>
            <a:br>
              <a:rPr lang="en-US" altLang="zh-TW" dirty="0" smtClean="0"/>
            </a:br>
            <a:r>
              <a:rPr lang="en-US" altLang="zh-TW" dirty="0" smtClean="0"/>
              <a:t>control, punch cards (inspired</a:t>
            </a:r>
            <a:br>
              <a:rPr lang="en-US" altLang="zh-TW" dirty="0" smtClean="0"/>
            </a:br>
            <a:r>
              <a:rPr lang="en-US" altLang="zh-TW" dirty="0" smtClean="0"/>
              <a:t>by Jacquard Loom), memory</a:t>
            </a:r>
          </a:p>
        </p:txBody>
      </p:sp>
      <p:sp>
        <p:nvSpPr>
          <p:cNvPr id="3" name="投影片編號版面配置區 2"/>
          <p:cNvSpPr>
            <a:spLocks noGrp="1"/>
          </p:cNvSpPr>
          <p:nvPr>
            <p:ph type="sldNum" sz="quarter" idx="11"/>
          </p:nvPr>
        </p:nvSpPr>
        <p:spPr/>
        <p:txBody>
          <a:bodyPr/>
          <a:lstStyle/>
          <a:p>
            <a:fld id="{085E38AC-DA67-415E-BA61-C1BB89328BA4}" type="slidenum">
              <a:rPr lang="zh-TW" altLang="en-US" smtClean="0"/>
              <a:pPr/>
              <a:t>41</a:t>
            </a:fld>
            <a:endParaRPr lang="zh-TW" altLang="zh-TW"/>
          </a:p>
        </p:txBody>
      </p:sp>
      <p:pic>
        <p:nvPicPr>
          <p:cNvPr id="1026" name="Picture 2" descr="https://upload.wikimedia.org/wikipedia/commons/c/cc/Babbages_Analytical_Engine%2C_1834-1871._%289660574685%2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99606" y="2780928"/>
            <a:ext cx="4140964" cy="323989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1801731" y="5478753"/>
            <a:ext cx="4680519" cy="646331"/>
          </a:xfrm>
          <a:prstGeom prst="rect">
            <a:avLst/>
          </a:prstGeom>
          <a:noFill/>
        </p:spPr>
        <p:txBody>
          <a:bodyPr wrap="square" rtlCol="0">
            <a:spAutoFit/>
          </a:bodyPr>
          <a:lstStyle/>
          <a:p>
            <a:r>
              <a:rPr lang="en-US" altLang="zh-TW" sz="1800" dirty="0">
                <a:latin typeface="+mn-lt"/>
              </a:rPr>
              <a:t>Trial model of a part of the Analytical Engine, built by </a:t>
            </a:r>
            <a:r>
              <a:rPr lang="en-US" altLang="zh-TW" sz="1800" dirty="0" smtClean="0">
                <a:latin typeface="+mn-lt"/>
              </a:rPr>
              <a:t>Babbage (Science Museum, London)</a:t>
            </a:r>
            <a:endParaRPr lang="zh-TW" altLang="en-US" sz="1800" dirty="0" smtClean="0">
              <a:latin typeface="+mn-lt"/>
            </a:endParaRPr>
          </a:p>
        </p:txBody>
      </p:sp>
      <p:sp>
        <p:nvSpPr>
          <p:cNvPr id="11" name="文字方塊 10"/>
          <p:cNvSpPr txBox="1"/>
          <p:nvPr/>
        </p:nvSpPr>
        <p:spPr>
          <a:xfrm>
            <a:off x="323528" y="3919496"/>
            <a:ext cx="5208477" cy="461665"/>
          </a:xfrm>
          <a:prstGeom prst="rect">
            <a:avLst/>
          </a:prstGeom>
          <a:noFill/>
        </p:spPr>
        <p:txBody>
          <a:bodyPr wrap="none" rtlCol="0">
            <a:spAutoFit/>
          </a:bodyPr>
          <a:lstStyle/>
          <a:p>
            <a:r>
              <a:rPr lang="en-US" altLang="zh-TW" b="1" dirty="0" smtClean="0">
                <a:solidFill>
                  <a:srgbClr val="FF0000"/>
                </a:solidFill>
                <a:latin typeface="Comic Sans MS" panose="030F0702030302020204" pitchFamily="66" charset="0"/>
              </a:rPr>
              <a:t>What kind of technology is used?</a:t>
            </a:r>
            <a:endParaRPr lang="zh-TW" altLang="en-US" b="1" dirty="0">
              <a:solidFill>
                <a:srgbClr val="FF0000"/>
              </a:solidFill>
              <a:latin typeface="Comic Sans MS" panose="030F0702030302020204" pitchFamily="66" charset="0"/>
            </a:endParaRPr>
          </a:p>
        </p:txBody>
      </p:sp>
      <p:sp>
        <p:nvSpPr>
          <p:cNvPr id="12" name="動作按鈕: 返回 11">
            <a:hlinkClick r:id="rId3" action="ppaction://hlinksldjump" highlightClick="1"/>
          </p:cNvPr>
          <p:cNvSpPr/>
          <p:nvPr/>
        </p:nvSpPr>
        <p:spPr bwMode="auto">
          <a:xfrm>
            <a:off x="8354120" y="5373216"/>
            <a:ext cx="682376" cy="629532"/>
          </a:xfrm>
          <a:prstGeom prst="actionButtonReturn">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pic>
        <p:nvPicPr>
          <p:cNvPr id="1028" name="Picture 4" descr="https://upload.wikimedia.org/wikipedia/commons/1/14/Gears_animation.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982581" y="4345161"/>
            <a:ext cx="16383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Z1</a:t>
            </a:r>
            <a:endParaRPr lang="zh-TW" altLang="en-US" dirty="0"/>
          </a:p>
        </p:txBody>
      </p:sp>
      <p:sp>
        <p:nvSpPr>
          <p:cNvPr id="3" name="內容版面配置區 2"/>
          <p:cNvSpPr>
            <a:spLocks noGrp="1"/>
          </p:cNvSpPr>
          <p:nvPr>
            <p:ph idx="1"/>
          </p:nvPr>
        </p:nvSpPr>
        <p:spPr/>
        <p:txBody>
          <a:bodyPr/>
          <a:lstStyle/>
          <a:p>
            <a:r>
              <a:rPr lang="en-US" altLang="zh-TW" dirty="0" smtClean="0"/>
              <a:t>First </a:t>
            </a:r>
            <a:r>
              <a:rPr lang="en-US" altLang="zh-TW" u="sng" dirty="0" smtClean="0"/>
              <a:t>electro-mechanical</a:t>
            </a:r>
            <a:r>
              <a:rPr lang="en-US" altLang="zh-TW" dirty="0" smtClean="0"/>
              <a:t> </a:t>
            </a:r>
            <a:r>
              <a:rPr lang="en-US" altLang="zh-TW" u="sng" dirty="0" smtClean="0"/>
              <a:t>binary</a:t>
            </a:r>
            <a:r>
              <a:rPr lang="en-US" altLang="zh-TW" dirty="0" smtClean="0"/>
              <a:t> programmable computer</a:t>
            </a:r>
          </a:p>
          <a:p>
            <a:pPr lvl="1"/>
            <a:r>
              <a:rPr lang="en-US" altLang="zh-TW" dirty="0" smtClean="0"/>
              <a:t>By Konrad </a:t>
            </a:r>
            <a:r>
              <a:rPr lang="en-US" altLang="zh-TW" dirty="0" err="1" smtClean="0"/>
              <a:t>Zuse</a:t>
            </a:r>
            <a:r>
              <a:rPr lang="en-US" altLang="zh-TW" dirty="0" smtClean="0"/>
              <a:t> (1910 - 1995) from 1936 to 1938</a:t>
            </a:r>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42</a:t>
            </a:fld>
            <a:endParaRPr lang="zh-TW" altLang="zh-TW"/>
          </a:p>
        </p:txBody>
      </p:sp>
      <p:sp>
        <p:nvSpPr>
          <p:cNvPr id="19" name="文字方塊 18"/>
          <p:cNvSpPr txBox="1"/>
          <p:nvPr/>
        </p:nvSpPr>
        <p:spPr>
          <a:xfrm>
            <a:off x="4716016" y="2592394"/>
            <a:ext cx="4011200" cy="830997"/>
          </a:xfrm>
          <a:prstGeom prst="rect">
            <a:avLst/>
          </a:prstGeom>
          <a:noFill/>
        </p:spPr>
        <p:txBody>
          <a:bodyPr wrap="square" rtlCol="0">
            <a:spAutoFit/>
          </a:bodyPr>
          <a:lstStyle/>
          <a:p>
            <a:pPr algn="ctr"/>
            <a:r>
              <a:rPr lang="en-US" altLang="zh-TW" b="1" dirty="0" smtClean="0">
                <a:solidFill>
                  <a:srgbClr val="FF0000"/>
                </a:solidFill>
                <a:latin typeface="Comic Sans MS" panose="030F0702030302020204" pitchFamily="66" charset="0"/>
              </a:rPr>
              <a:t>What kind of technology is used?</a:t>
            </a:r>
            <a:endParaRPr lang="zh-TW" altLang="en-US" b="1" dirty="0">
              <a:solidFill>
                <a:srgbClr val="FF0000"/>
              </a:solidFill>
              <a:latin typeface="Comic Sans MS" panose="030F0702030302020204" pitchFamily="66" charset="0"/>
            </a:endParaRPr>
          </a:p>
        </p:txBody>
      </p:sp>
      <p:pic>
        <p:nvPicPr>
          <p:cNvPr id="22" name="圖片 21" descr="&lt;strong&gt;Zuse_Z1&lt;/strong&gt;.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397" y="2742574"/>
            <a:ext cx="4177261" cy="2649182"/>
          </a:xfrm>
          <a:prstGeom prst="rect">
            <a:avLst/>
          </a:prstGeom>
        </p:spPr>
      </p:pic>
      <p:sp>
        <p:nvSpPr>
          <p:cNvPr id="24" name="文字方塊 23"/>
          <p:cNvSpPr txBox="1"/>
          <p:nvPr/>
        </p:nvSpPr>
        <p:spPr>
          <a:xfrm>
            <a:off x="49802" y="5373216"/>
            <a:ext cx="4594206" cy="307777"/>
          </a:xfrm>
          <a:prstGeom prst="rect">
            <a:avLst/>
          </a:prstGeom>
          <a:noFill/>
        </p:spPr>
        <p:txBody>
          <a:bodyPr wrap="none" rtlCol="0">
            <a:spAutoFit/>
          </a:bodyPr>
          <a:lstStyle/>
          <a:p>
            <a:r>
              <a:rPr lang="en-US" altLang="zh-TW" sz="1400" dirty="0">
                <a:latin typeface="+mn-lt"/>
              </a:rPr>
              <a:t>http://computergenerations.wikispaces.com/Z1,+Z2,+Z3,+Z4</a:t>
            </a:r>
            <a:endParaRPr lang="zh-TW" altLang="en-US" sz="1400" dirty="0" smtClean="0">
              <a:latin typeface="+mn-lt"/>
            </a:endParaRPr>
          </a:p>
        </p:txBody>
      </p:sp>
      <p:grpSp>
        <p:nvGrpSpPr>
          <p:cNvPr id="5" name="群組 4"/>
          <p:cNvGrpSpPr/>
          <p:nvPr/>
        </p:nvGrpSpPr>
        <p:grpSpPr>
          <a:xfrm>
            <a:off x="4772536" y="3684240"/>
            <a:ext cx="4235552" cy="1905000"/>
            <a:chOff x="4772536" y="3684240"/>
            <a:chExt cx="4235552" cy="1905000"/>
          </a:xfrm>
        </p:grpSpPr>
        <p:sp>
          <p:nvSpPr>
            <p:cNvPr id="18" name="文字方塊 17"/>
            <p:cNvSpPr txBox="1"/>
            <p:nvPr/>
          </p:nvSpPr>
          <p:spPr>
            <a:xfrm>
              <a:off x="6677536" y="3991963"/>
              <a:ext cx="2330552" cy="1323439"/>
            </a:xfrm>
            <a:prstGeom prst="rect">
              <a:avLst/>
            </a:prstGeom>
            <a:noFill/>
          </p:spPr>
          <p:txBody>
            <a:bodyPr wrap="square" rtlCol="0">
              <a:spAutoFit/>
            </a:bodyPr>
            <a:lstStyle/>
            <a:p>
              <a:r>
                <a:rPr lang="en-US" altLang="zh-TW" sz="2000" b="1" dirty="0" smtClean="0">
                  <a:solidFill>
                    <a:srgbClr val="FF0000"/>
                  </a:solidFill>
                  <a:latin typeface="+mn-lt"/>
                </a:rPr>
                <a:t>Relay</a:t>
              </a:r>
              <a:r>
                <a:rPr lang="en-US" altLang="zh-TW" sz="2000" dirty="0" smtClean="0">
                  <a:latin typeface="+mn-lt"/>
                </a:rPr>
                <a:t>: an </a:t>
              </a:r>
              <a:r>
                <a:rPr lang="en-US" altLang="zh-TW" sz="2000" dirty="0">
                  <a:latin typeface="+mn-lt"/>
                </a:rPr>
                <a:t>electrically operated </a:t>
              </a:r>
              <a:r>
                <a:rPr lang="en-US" altLang="zh-TW" sz="2000" dirty="0" smtClean="0">
                  <a:solidFill>
                    <a:srgbClr val="FF0000"/>
                  </a:solidFill>
                  <a:latin typeface="+mn-lt"/>
                </a:rPr>
                <a:t>switch</a:t>
              </a:r>
              <a:r>
                <a:rPr lang="en-US" altLang="zh-TW" sz="2000" dirty="0" smtClean="0">
                  <a:latin typeface="+mn-lt"/>
                </a:rPr>
                <a:t>, normally by electromagnet</a:t>
              </a:r>
              <a:endParaRPr lang="zh-TW" altLang="en-US" sz="2000" dirty="0" smtClean="0">
                <a:latin typeface="+mn-lt"/>
              </a:endParaRPr>
            </a:p>
          </p:txBody>
        </p:sp>
        <p:pic>
          <p:nvPicPr>
            <p:cNvPr id="12" name="圖片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2536" y="3684240"/>
              <a:ext cx="1905000" cy="1905000"/>
            </a:xfrm>
            <a:prstGeom prst="rect">
              <a:avLst/>
            </a:prstGeom>
          </p:spPr>
        </p:pic>
      </p:grpSp>
    </p:spTree>
    <p:extLst>
      <p:ext uri="{BB962C8B-B14F-4D97-AF65-F5344CB8AC3E}">
        <p14:creationId xmlns:p14="http://schemas.microsoft.com/office/powerpoint/2010/main" val="29844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Does a Relay Work?</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43</a:t>
            </a:fld>
            <a:endParaRPr lang="zh-TW" altLang="zh-TW"/>
          </a:p>
        </p:txBody>
      </p:sp>
      <p:pic>
        <p:nvPicPr>
          <p:cNvPr id="6" name="內容版面配置區 5"/>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683568" y="1582373"/>
            <a:ext cx="7920880" cy="3537164"/>
          </a:xfrm>
        </p:spPr>
      </p:pic>
      <p:sp>
        <p:nvSpPr>
          <p:cNvPr id="5" name="動作按鈕: 返回 4">
            <a:hlinkClick r:id="rId4" action="ppaction://hlinksldjump" highlightClick="1"/>
          </p:cNvPr>
          <p:cNvSpPr/>
          <p:nvPr/>
        </p:nvSpPr>
        <p:spPr bwMode="auto">
          <a:xfrm>
            <a:off x="8210104" y="5391756"/>
            <a:ext cx="682376" cy="629532"/>
          </a:xfrm>
          <a:prstGeom prst="actionButtonReturn">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8" name="文字方塊 7"/>
          <p:cNvSpPr txBox="1"/>
          <p:nvPr/>
        </p:nvSpPr>
        <p:spPr>
          <a:xfrm>
            <a:off x="343780" y="5785519"/>
            <a:ext cx="5478872" cy="307777"/>
          </a:xfrm>
          <a:prstGeom prst="rect">
            <a:avLst/>
          </a:prstGeom>
          <a:noFill/>
        </p:spPr>
        <p:txBody>
          <a:bodyPr wrap="none" rtlCol="0">
            <a:spAutoFit/>
          </a:bodyPr>
          <a:lstStyle/>
          <a:p>
            <a:r>
              <a:rPr lang="en-US" altLang="zh-TW" sz="1400" dirty="0">
                <a:latin typeface="+mn-lt"/>
              </a:rPr>
              <a:t>https://commons.wikimedia.org/wiki/File:Relay_principle_horizontal.jpg</a:t>
            </a:r>
            <a:endParaRPr lang="zh-TW" altLang="en-US" sz="1400" dirty="0" smtClean="0">
              <a:latin typeface="+mn-lt"/>
            </a:endParaRPr>
          </a:p>
        </p:txBody>
      </p:sp>
      <p:sp>
        <p:nvSpPr>
          <p:cNvPr id="3" name="文字方塊 2"/>
          <p:cNvSpPr txBox="1"/>
          <p:nvPr/>
        </p:nvSpPr>
        <p:spPr>
          <a:xfrm>
            <a:off x="3686186" y="1124744"/>
            <a:ext cx="393056" cy="584775"/>
          </a:xfrm>
          <a:prstGeom prst="rect">
            <a:avLst/>
          </a:prstGeom>
          <a:noFill/>
        </p:spPr>
        <p:txBody>
          <a:bodyPr wrap="none" rtlCol="0">
            <a:spAutoFit/>
          </a:bodyPr>
          <a:lstStyle/>
          <a:p>
            <a:r>
              <a:rPr lang="en-US" altLang="zh-TW" sz="3200" b="1" dirty="0">
                <a:solidFill>
                  <a:srgbClr val="FF0000"/>
                </a:solidFill>
                <a:latin typeface="+mn-lt"/>
              </a:rPr>
              <a:t>0</a:t>
            </a:r>
            <a:endParaRPr lang="zh-TW" altLang="en-US" sz="3200" b="1" dirty="0" smtClean="0">
              <a:solidFill>
                <a:srgbClr val="FF0000"/>
              </a:solidFill>
              <a:latin typeface="+mn-lt"/>
            </a:endParaRPr>
          </a:p>
        </p:txBody>
      </p:sp>
      <p:sp>
        <p:nvSpPr>
          <p:cNvPr id="9" name="文字方塊 8"/>
          <p:cNvSpPr txBox="1"/>
          <p:nvPr/>
        </p:nvSpPr>
        <p:spPr>
          <a:xfrm>
            <a:off x="7867972" y="1124745"/>
            <a:ext cx="393056" cy="584775"/>
          </a:xfrm>
          <a:prstGeom prst="rect">
            <a:avLst/>
          </a:prstGeom>
          <a:noFill/>
        </p:spPr>
        <p:txBody>
          <a:bodyPr wrap="none" rtlCol="0">
            <a:spAutoFit/>
          </a:bodyPr>
          <a:lstStyle/>
          <a:p>
            <a:r>
              <a:rPr lang="en-US" altLang="zh-TW" sz="3200" b="1" dirty="0" smtClean="0">
                <a:solidFill>
                  <a:srgbClr val="FF0000"/>
                </a:solidFill>
                <a:latin typeface="+mn-lt"/>
              </a:rPr>
              <a:t>1</a:t>
            </a:r>
            <a:endParaRPr lang="zh-TW" altLang="en-US" sz="3200" b="1" dirty="0" smtClean="0">
              <a:solidFill>
                <a:srgbClr val="FF0000"/>
              </a:solidFill>
              <a:latin typeface="+mn-lt"/>
            </a:endParaRPr>
          </a:p>
        </p:txBody>
      </p:sp>
      <p:sp>
        <p:nvSpPr>
          <p:cNvPr id="7" name="文字方塊 6"/>
          <p:cNvSpPr txBox="1"/>
          <p:nvPr/>
        </p:nvSpPr>
        <p:spPr>
          <a:xfrm>
            <a:off x="1043608" y="5085184"/>
            <a:ext cx="6907788" cy="523220"/>
          </a:xfrm>
          <a:prstGeom prst="rect">
            <a:avLst/>
          </a:prstGeom>
          <a:noFill/>
        </p:spPr>
        <p:txBody>
          <a:bodyPr wrap="none" rtlCol="0">
            <a:spAutoFit/>
          </a:bodyPr>
          <a:lstStyle/>
          <a:p>
            <a:r>
              <a:rPr lang="en-US" altLang="zh-TW" sz="2800" dirty="0" smtClean="0">
                <a:solidFill>
                  <a:srgbClr val="FF0000"/>
                </a:solidFill>
                <a:latin typeface="+mn-lt"/>
              </a:rPr>
              <a:t>0-1 switching involves mechanical movements</a:t>
            </a:r>
            <a:endParaRPr lang="zh-TW" altLang="en-US" sz="2800" dirty="0" smtClean="0">
              <a:solidFill>
                <a:srgbClr val="FF0000"/>
              </a:solidFill>
              <a:latin typeface="+mn-lt"/>
            </a:endParaRPr>
          </a:p>
        </p:txBody>
      </p:sp>
    </p:spTree>
    <p:extLst>
      <p:ext uri="{BB962C8B-B14F-4D97-AF65-F5344CB8AC3E}">
        <p14:creationId xmlns:p14="http://schemas.microsoft.com/office/powerpoint/2010/main" val="82132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ABC - Atanasoff-Berry Computer</a:t>
            </a:r>
            <a:endParaRPr lang="zh-TW" altLang="en-US" dirty="0"/>
          </a:p>
        </p:txBody>
      </p:sp>
      <p:sp>
        <p:nvSpPr>
          <p:cNvPr id="3" name="內容版面配置區 2"/>
          <p:cNvSpPr>
            <a:spLocks noGrp="1"/>
          </p:cNvSpPr>
          <p:nvPr>
            <p:ph idx="1"/>
          </p:nvPr>
        </p:nvSpPr>
        <p:spPr/>
        <p:txBody>
          <a:bodyPr/>
          <a:lstStyle/>
          <a:p>
            <a:r>
              <a:rPr lang="en-US" altLang="zh-TW" smtClean="0"/>
              <a:t>First electronic digital computer</a:t>
            </a:r>
          </a:p>
          <a:p>
            <a:pPr lvl="1"/>
            <a:r>
              <a:rPr lang="en-US" altLang="zh-TW" smtClean="0"/>
              <a:t>By Prof. John Vincent Atanasoff and graduate student Cliff Berry at Iowa State College from 1939 - 1942</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44</a:t>
            </a:fld>
            <a:endParaRPr lang="zh-TW" altLang="zh-TW"/>
          </a:p>
        </p:txBody>
      </p:sp>
      <p:pic>
        <p:nvPicPr>
          <p:cNvPr id="5" name="圖片 4" descr="... .org/resources/physical-object/&lt;strong&gt;Atanasoff_Berry&lt;/strong&gt;/50000200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3140968"/>
            <a:ext cx="4608512" cy="2304256"/>
          </a:xfrm>
          <a:prstGeom prst="rect">
            <a:avLst/>
          </a:prstGeom>
        </p:spPr>
      </p:pic>
      <p:sp>
        <p:nvSpPr>
          <p:cNvPr id="6" name="文字方塊 5"/>
          <p:cNvSpPr txBox="1"/>
          <p:nvPr/>
        </p:nvSpPr>
        <p:spPr>
          <a:xfrm>
            <a:off x="4716016" y="2596086"/>
            <a:ext cx="4011200" cy="830997"/>
          </a:xfrm>
          <a:prstGeom prst="rect">
            <a:avLst/>
          </a:prstGeom>
          <a:noFill/>
        </p:spPr>
        <p:txBody>
          <a:bodyPr wrap="square" rtlCol="0">
            <a:spAutoFit/>
          </a:bodyPr>
          <a:lstStyle/>
          <a:p>
            <a:pPr algn="ctr"/>
            <a:r>
              <a:rPr lang="en-US" altLang="zh-TW" b="1" dirty="0" smtClean="0">
                <a:solidFill>
                  <a:srgbClr val="FF0000"/>
                </a:solidFill>
                <a:latin typeface="Comic Sans MS" panose="030F0702030302020204" pitchFamily="66" charset="0"/>
              </a:rPr>
              <a:t>What kind of technology is used?</a:t>
            </a:r>
            <a:endParaRPr lang="zh-TW" altLang="en-US" b="1" dirty="0">
              <a:solidFill>
                <a:srgbClr val="FF0000"/>
              </a:solidFill>
              <a:latin typeface="Comic Sans MS" panose="030F0702030302020204" pitchFamily="66" charset="0"/>
            </a:endParaRPr>
          </a:p>
        </p:txBody>
      </p:sp>
      <p:grpSp>
        <p:nvGrpSpPr>
          <p:cNvPr id="10" name="群組 9"/>
          <p:cNvGrpSpPr/>
          <p:nvPr/>
        </p:nvGrpSpPr>
        <p:grpSpPr>
          <a:xfrm>
            <a:off x="5220072" y="3570082"/>
            <a:ext cx="3672408" cy="2019158"/>
            <a:chOff x="5220072" y="3420842"/>
            <a:chExt cx="3672408" cy="2019158"/>
          </a:xfrm>
        </p:grpSpPr>
        <p:pic>
          <p:nvPicPr>
            <p:cNvPr id="8" name="Picture 2" descr="http://aetherforce.com/wp-content/uploads/2013/05/vacuum-tub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0072" y="3420842"/>
              <a:ext cx="1008112" cy="19709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文字方塊 8"/>
            <p:cNvSpPr txBox="1"/>
            <p:nvPr/>
          </p:nvSpPr>
          <p:spPr>
            <a:xfrm>
              <a:off x="6286951" y="3501008"/>
              <a:ext cx="2605529" cy="1938992"/>
            </a:xfrm>
            <a:prstGeom prst="rect">
              <a:avLst/>
            </a:prstGeom>
            <a:noFill/>
          </p:spPr>
          <p:txBody>
            <a:bodyPr wrap="square" rtlCol="0">
              <a:spAutoFit/>
            </a:bodyPr>
            <a:lstStyle/>
            <a:p>
              <a:r>
                <a:rPr lang="en-US" altLang="zh-TW" sz="2000" b="1" dirty="0">
                  <a:latin typeface="+mn-lt"/>
                </a:rPr>
                <a:t>V</a:t>
              </a:r>
              <a:r>
                <a:rPr lang="en-US" altLang="zh-TW" sz="2000" b="1" dirty="0" smtClean="0">
                  <a:latin typeface="+mn-lt"/>
                </a:rPr>
                <a:t>acuum tube</a:t>
              </a:r>
              <a:r>
                <a:rPr lang="en-US" altLang="zh-TW" sz="2000" dirty="0" smtClean="0">
                  <a:latin typeface="+mn-lt"/>
                </a:rPr>
                <a:t>: an electronic switch that </a:t>
              </a:r>
              <a:r>
                <a:rPr lang="en-US" altLang="zh-TW" sz="2000" dirty="0">
                  <a:latin typeface="+mn-lt"/>
                </a:rPr>
                <a:t>controls electric current between </a:t>
              </a:r>
              <a:r>
                <a:rPr lang="en-US" altLang="zh-TW" sz="2000" dirty="0" smtClean="0">
                  <a:latin typeface="+mn-lt"/>
                </a:rPr>
                <a:t/>
              </a:r>
              <a:br>
                <a:rPr lang="en-US" altLang="zh-TW" sz="2000" dirty="0" smtClean="0">
                  <a:latin typeface="+mn-lt"/>
                </a:rPr>
              </a:br>
              <a:r>
                <a:rPr lang="en-US" altLang="zh-TW" sz="2000" dirty="0" smtClean="0">
                  <a:latin typeface="+mn-lt"/>
                </a:rPr>
                <a:t>electrodes</a:t>
              </a:r>
              <a:r>
                <a:rPr lang="en-US" altLang="zh-TW" sz="2000" dirty="0">
                  <a:latin typeface="+mn-lt"/>
                </a:rPr>
                <a:t> </a:t>
              </a:r>
              <a:r>
                <a:rPr lang="en-US" altLang="zh-TW" sz="2000" dirty="0" smtClean="0">
                  <a:latin typeface="+mn-lt"/>
                </a:rPr>
                <a:t>in an evacuated</a:t>
              </a:r>
              <a:r>
                <a:rPr lang="en-US" altLang="zh-TW" sz="2000" dirty="0">
                  <a:latin typeface="+mn-lt"/>
                </a:rPr>
                <a:t> </a:t>
              </a:r>
              <a:r>
                <a:rPr lang="en-US" altLang="zh-TW" sz="2000" dirty="0" smtClean="0">
                  <a:latin typeface="+mn-lt"/>
                </a:rPr>
                <a:t>container</a:t>
              </a:r>
              <a:endParaRPr lang="zh-TW" altLang="en-US" sz="2000" dirty="0" smtClean="0">
                <a:latin typeface="+mn-lt"/>
              </a:endParaRPr>
            </a:p>
          </p:txBody>
        </p:sp>
      </p:grpSp>
    </p:spTree>
    <p:extLst>
      <p:ext uri="{BB962C8B-B14F-4D97-AF65-F5344CB8AC3E}">
        <p14:creationId xmlns:p14="http://schemas.microsoft.com/office/powerpoint/2010/main" val="369885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560" y="1211712"/>
            <a:ext cx="8351912" cy="4697951"/>
          </a:xfrm>
          <a:prstGeom prst="rect">
            <a:avLst/>
          </a:prstGeom>
        </p:spPr>
      </p:pic>
      <p:sp>
        <p:nvSpPr>
          <p:cNvPr id="2" name="標題 1"/>
          <p:cNvSpPr>
            <a:spLocks noGrp="1"/>
          </p:cNvSpPr>
          <p:nvPr>
            <p:ph type="title"/>
          </p:nvPr>
        </p:nvSpPr>
        <p:spPr/>
        <p:txBody>
          <a:bodyPr/>
          <a:lstStyle/>
          <a:p>
            <a:r>
              <a:rPr lang="en-US" altLang="zh-TW" dirty="0" smtClean="0"/>
              <a:t>How Does a Vacuum Tube Work?</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45</a:t>
            </a:fld>
            <a:endParaRPr lang="zh-TW" altLang="zh-TW"/>
          </a:p>
        </p:txBody>
      </p:sp>
      <p:pic>
        <p:nvPicPr>
          <p:cNvPr id="7" name="Vacuum tube_x26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12253" b="12253"/>
          <a:stretch/>
        </p:blipFill>
        <p:spPr>
          <a:xfrm>
            <a:off x="323528" y="1340768"/>
            <a:ext cx="8429625" cy="4248472"/>
          </a:xfrm>
          <a:prstGeom prst="rect">
            <a:avLst/>
          </a:prstGeom>
        </p:spPr>
      </p:pic>
      <p:sp>
        <p:nvSpPr>
          <p:cNvPr id="5" name="動作按鈕: 返回 4">
            <a:hlinkClick r:id="rId7" action="ppaction://hlinksldjump" highlightClick="1"/>
          </p:cNvPr>
          <p:cNvSpPr/>
          <p:nvPr/>
        </p:nvSpPr>
        <p:spPr bwMode="auto">
          <a:xfrm>
            <a:off x="8244408" y="5373216"/>
            <a:ext cx="648072" cy="648072"/>
          </a:xfrm>
          <a:prstGeom prst="actionButtonReturn">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6" name="文字方塊 5"/>
          <p:cNvSpPr txBox="1"/>
          <p:nvPr/>
        </p:nvSpPr>
        <p:spPr>
          <a:xfrm>
            <a:off x="1115616" y="2060848"/>
            <a:ext cx="1313180" cy="646331"/>
          </a:xfrm>
          <a:prstGeom prst="rect">
            <a:avLst/>
          </a:prstGeom>
          <a:noFill/>
        </p:spPr>
        <p:txBody>
          <a:bodyPr wrap="none" rtlCol="0">
            <a:spAutoFit/>
          </a:bodyPr>
          <a:lstStyle/>
          <a:p>
            <a:r>
              <a:rPr lang="en-US" altLang="zh-TW" sz="3600" b="1" dirty="0" smtClean="0">
                <a:solidFill>
                  <a:srgbClr val="FF0000"/>
                </a:solidFill>
                <a:latin typeface="+mn-lt"/>
              </a:rPr>
              <a:t>0 </a:t>
            </a:r>
            <a:r>
              <a:rPr lang="en-US" altLang="zh-TW" sz="3600" b="1" dirty="0" smtClean="0">
                <a:solidFill>
                  <a:srgbClr val="FF0000"/>
                </a:solidFill>
                <a:latin typeface="+mn-lt"/>
                <a:sym typeface="Wingdings" panose="05000000000000000000" pitchFamily="2" charset="2"/>
              </a:rPr>
              <a:t> 1</a:t>
            </a:r>
            <a:endParaRPr lang="zh-TW" altLang="en-US" sz="3600" b="1" dirty="0" smtClean="0">
              <a:solidFill>
                <a:srgbClr val="FF0000"/>
              </a:solidFill>
              <a:latin typeface="+mn-lt"/>
            </a:endParaRPr>
          </a:p>
        </p:txBody>
      </p:sp>
      <p:sp>
        <p:nvSpPr>
          <p:cNvPr id="8" name="文字方塊 7"/>
          <p:cNvSpPr txBox="1"/>
          <p:nvPr/>
        </p:nvSpPr>
        <p:spPr>
          <a:xfrm>
            <a:off x="539552" y="5857527"/>
            <a:ext cx="3912802" cy="307777"/>
          </a:xfrm>
          <a:prstGeom prst="rect">
            <a:avLst/>
          </a:prstGeom>
          <a:noFill/>
        </p:spPr>
        <p:txBody>
          <a:bodyPr wrap="none" rtlCol="0">
            <a:spAutoFit/>
          </a:bodyPr>
          <a:lstStyle/>
          <a:p>
            <a:r>
              <a:rPr lang="en-US" altLang="zh-TW" sz="1400" dirty="0">
                <a:latin typeface="+mn-lt"/>
              </a:rPr>
              <a:t>https://www.youtube.com/watch?v=K6BgZ8s1Vuw</a:t>
            </a:r>
            <a:endParaRPr lang="zh-TW" altLang="en-US" sz="1400" dirty="0" smtClean="0">
              <a:latin typeface="+mn-lt"/>
            </a:endParaRPr>
          </a:p>
        </p:txBody>
      </p:sp>
      <p:sp>
        <p:nvSpPr>
          <p:cNvPr id="9" name="文字方塊 8"/>
          <p:cNvSpPr txBox="1"/>
          <p:nvPr/>
        </p:nvSpPr>
        <p:spPr>
          <a:xfrm>
            <a:off x="5652120" y="1709300"/>
            <a:ext cx="3101033" cy="954107"/>
          </a:xfrm>
          <a:prstGeom prst="rect">
            <a:avLst/>
          </a:prstGeom>
          <a:noFill/>
        </p:spPr>
        <p:txBody>
          <a:bodyPr wrap="square" rtlCol="0">
            <a:spAutoFit/>
          </a:bodyPr>
          <a:lstStyle/>
          <a:p>
            <a:r>
              <a:rPr lang="en-US" altLang="zh-TW" sz="2800" b="1" dirty="0" smtClean="0">
                <a:solidFill>
                  <a:srgbClr val="FF0000"/>
                </a:solidFill>
                <a:latin typeface="+mn-lt"/>
              </a:rPr>
              <a:t>Switching involves heating</a:t>
            </a:r>
            <a:endParaRPr lang="zh-TW" altLang="en-US" sz="2800" b="1" dirty="0" smtClean="0">
              <a:solidFill>
                <a:srgbClr val="FF0000"/>
              </a:solidFill>
              <a:latin typeface="+mn-lt"/>
            </a:endParaRPr>
          </a:p>
        </p:txBody>
      </p:sp>
    </p:spTree>
    <p:extLst>
      <p:ext uri="{BB962C8B-B14F-4D97-AF65-F5344CB8AC3E}">
        <p14:creationId xmlns:p14="http://schemas.microsoft.com/office/powerpoint/2010/main" val="30094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20" fill="hold" display="0">
                  <p:stCondLst>
                    <p:cond delay="indefinite"/>
                  </p:stCondLst>
                </p:cTn>
                <p:tgtEl>
                  <p:spTgt spid="7"/>
                </p:tgtEl>
              </p:cMediaNode>
            </p:video>
          </p:childTnLst>
        </p:cTn>
      </p:par>
    </p:tnLst>
    <p:bldLst>
      <p:bldP spid="6"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TX-0</a:t>
            </a:r>
            <a:endParaRPr lang="zh-TW" altLang="en-US" dirty="0"/>
          </a:p>
        </p:txBody>
      </p:sp>
      <p:sp>
        <p:nvSpPr>
          <p:cNvPr id="3" name="內容版面配置區 2"/>
          <p:cNvSpPr>
            <a:spLocks noGrp="1"/>
          </p:cNvSpPr>
          <p:nvPr>
            <p:ph idx="1"/>
          </p:nvPr>
        </p:nvSpPr>
        <p:spPr/>
        <p:txBody>
          <a:bodyPr/>
          <a:lstStyle/>
          <a:p>
            <a:r>
              <a:rPr lang="en-US" altLang="zh-TW" dirty="0" smtClean="0"/>
              <a:t>First </a:t>
            </a:r>
            <a:r>
              <a:rPr lang="en-US" altLang="zh-TW" dirty="0"/>
              <a:t>general-purpose programmable computer built with </a:t>
            </a:r>
            <a:r>
              <a:rPr lang="en-US" altLang="zh-TW" dirty="0" smtClean="0"/>
              <a:t>transistors</a:t>
            </a:r>
          </a:p>
          <a:p>
            <a:pPr lvl="1"/>
            <a:r>
              <a:rPr lang="en-US" altLang="zh-TW" dirty="0" smtClean="0"/>
              <a:t>TX-0 (Transistor </a:t>
            </a:r>
            <a:r>
              <a:rPr lang="en-US" altLang="zh-TW" dirty="0" err="1"/>
              <a:t>eXperimental</a:t>
            </a:r>
            <a:r>
              <a:rPr lang="en-US" altLang="zh-TW" dirty="0"/>
              <a:t> - </a:t>
            </a:r>
            <a:r>
              <a:rPr lang="en-US" altLang="zh-TW" dirty="0" smtClean="0"/>
              <a:t>0) by MIT</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46</a:t>
            </a:fld>
            <a:endParaRPr lang="zh-TW" altLang="zh-TW"/>
          </a:p>
        </p:txBody>
      </p:sp>
      <p:pic>
        <p:nvPicPr>
          <p:cNvPr id="5" name="圖片 4" descr="Description &lt;strong&gt;MIT TX-0&lt;/strong&gt; computer Philco surface-barrier transistor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4008" y="2521601"/>
            <a:ext cx="3326530" cy="1957902"/>
          </a:xfrm>
          <a:prstGeom prst="rect">
            <a:avLst/>
          </a:prstGeom>
        </p:spPr>
      </p:pic>
      <p:pic>
        <p:nvPicPr>
          <p:cNvPr id="6" name="圖片 5" descr="Computadora &lt;strong&gt;TX-0&lt;/strong&gt;,en la Lincoln Lab Room del &lt;strong&gt;MIT&lt;/strong&gt; (19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1600" y="2420888"/>
            <a:ext cx="3023420" cy="2291753"/>
          </a:xfrm>
          <a:prstGeom prst="rect">
            <a:avLst/>
          </a:prstGeom>
        </p:spPr>
      </p:pic>
      <p:sp>
        <p:nvSpPr>
          <p:cNvPr id="7" name="文字方塊 6"/>
          <p:cNvSpPr txBox="1"/>
          <p:nvPr/>
        </p:nvSpPr>
        <p:spPr>
          <a:xfrm>
            <a:off x="899592" y="4695527"/>
            <a:ext cx="3168352" cy="461665"/>
          </a:xfrm>
          <a:prstGeom prst="rect">
            <a:avLst/>
          </a:prstGeom>
          <a:noFill/>
        </p:spPr>
        <p:txBody>
          <a:bodyPr wrap="square" rtlCol="0">
            <a:spAutoFit/>
          </a:bodyPr>
          <a:lstStyle/>
          <a:p>
            <a:r>
              <a:rPr lang="en-US" altLang="zh-TW" sz="1200" dirty="0">
                <a:latin typeface="+mn-lt"/>
              </a:rPr>
              <a:t>http://www.humbertsanz.com/2012_07_01_archive.html</a:t>
            </a:r>
            <a:endParaRPr lang="zh-TW" altLang="en-US" sz="1200" dirty="0" smtClean="0">
              <a:latin typeface="+mn-lt"/>
            </a:endParaRPr>
          </a:p>
        </p:txBody>
      </p:sp>
      <p:sp>
        <p:nvSpPr>
          <p:cNvPr id="8" name="文字方塊 7"/>
          <p:cNvSpPr txBox="1"/>
          <p:nvPr/>
        </p:nvSpPr>
        <p:spPr>
          <a:xfrm>
            <a:off x="4556922" y="4479503"/>
            <a:ext cx="4263550" cy="461665"/>
          </a:xfrm>
          <a:prstGeom prst="rect">
            <a:avLst/>
          </a:prstGeom>
          <a:noFill/>
        </p:spPr>
        <p:txBody>
          <a:bodyPr wrap="square" rtlCol="0">
            <a:spAutoFit/>
          </a:bodyPr>
          <a:lstStyle/>
          <a:p>
            <a:r>
              <a:rPr lang="en-US" altLang="zh-TW" sz="1200" dirty="0">
                <a:latin typeface="+mn-lt"/>
              </a:rPr>
              <a:t>https://en.wikipedia.org/wiki/TX-0#/media/File:MIT_TX-0_computer_Philco_surface-barrier_transistors.JPG</a:t>
            </a:r>
            <a:endParaRPr lang="zh-TW" altLang="en-US" sz="1200" dirty="0" smtClean="0">
              <a:latin typeface="+mn-lt"/>
            </a:endParaRPr>
          </a:p>
        </p:txBody>
      </p:sp>
      <p:sp>
        <p:nvSpPr>
          <p:cNvPr id="9" name="文字方塊 8"/>
          <p:cNvSpPr txBox="1"/>
          <p:nvPr/>
        </p:nvSpPr>
        <p:spPr>
          <a:xfrm>
            <a:off x="1070347" y="5157192"/>
            <a:ext cx="5184576" cy="461665"/>
          </a:xfrm>
          <a:prstGeom prst="rect">
            <a:avLst/>
          </a:prstGeom>
          <a:noFill/>
        </p:spPr>
        <p:txBody>
          <a:bodyPr wrap="square" rtlCol="0">
            <a:spAutoFit/>
          </a:bodyPr>
          <a:lstStyle/>
          <a:p>
            <a:pPr algn="ctr"/>
            <a:r>
              <a:rPr lang="en-US" altLang="zh-TW" b="1" dirty="0" smtClean="0">
                <a:solidFill>
                  <a:srgbClr val="FF0000"/>
                </a:solidFill>
                <a:latin typeface="Comic Sans MS" panose="030F0702030302020204" pitchFamily="66" charset="0"/>
              </a:rPr>
              <a:t>What kind of technology is used?</a:t>
            </a:r>
            <a:endParaRPr lang="zh-TW" altLang="en-US" b="1" dirty="0">
              <a:solidFill>
                <a:srgbClr val="FF0000"/>
              </a:solidFill>
              <a:latin typeface="Comic Sans MS" panose="030F0702030302020204" pitchFamily="66" charset="0"/>
            </a:endParaRPr>
          </a:p>
        </p:txBody>
      </p:sp>
      <p:pic>
        <p:nvPicPr>
          <p:cNvPr id="11" name="Picture 4" descr="http://www.tandyonline.co.uk/media/catalog/product/cache/1/image/9df78eab33525d08d6e5fb8d27136e95/b/c/bc635-transisto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14963" y="5083925"/>
            <a:ext cx="981373" cy="9813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199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Does a Transistor Work?</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47</a:t>
            </a:fld>
            <a:endParaRPr lang="zh-TW" altLang="zh-TW"/>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336628"/>
            <a:ext cx="4684426" cy="3645024"/>
          </a:xfrm>
          <a:prstGeom prst="rect">
            <a:avLst/>
          </a:prstGeom>
        </p:spPr>
      </p:pic>
      <p:sp>
        <p:nvSpPr>
          <p:cNvPr id="8" name="動作按鈕: 返回 7">
            <a:hlinkClick r:id="rId3" action="ppaction://hlinksldjump" highlightClick="1"/>
          </p:cNvPr>
          <p:cNvSpPr/>
          <p:nvPr/>
        </p:nvSpPr>
        <p:spPr bwMode="auto">
          <a:xfrm>
            <a:off x="8210104" y="5391756"/>
            <a:ext cx="682376" cy="629532"/>
          </a:xfrm>
          <a:prstGeom prst="actionButtonReturn">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9" name="文字方塊 8"/>
          <p:cNvSpPr txBox="1"/>
          <p:nvPr/>
        </p:nvSpPr>
        <p:spPr>
          <a:xfrm>
            <a:off x="2555776" y="5103912"/>
            <a:ext cx="4518738" cy="523220"/>
          </a:xfrm>
          <a:prstGeom prst="rect">
            <a:avLst/>
          </a:prstGeom>
          <a:noFill/>
        </p:spPr>
        <p:txBody>
          <a:bodyPr wrap="none" rtlCol="0">
            <a:spAutoFit/>
          </a:bodyPr>
          <a:lstStyle/>
          <a:p>
            <a:r>
              <a:rPr lang="en-US" altLang="zh-TW" sz="2800" b="1" dirty="0" smtClean="0">
                <a:solidFill>
                  <a:srgbClr val="FF0000"/>
                </a:solidFill>
                <a:latin typeface="+mn-lt"/>
              </a:rPr>
              <a:t>Switching is purely electronic</a:t>
            </a:r>
            <a:endParaRPr lang="zh-TW" altLang="en-US" sz="2800" b="1" dirty="0" smtClean="0">
              <a:solidFill>
                <a:srgbClr val="FF0000"/>
              </a:solidFill>
              <a:latin typeface="+mn-lt"/>
            </a:endParaRPr>
          </a:p>
        </p:txBody>
      </p:sp>
      <p:sp>
        <p:nvSpPr>
          <p:cNvPr id="10" name="文字方塊 9"/>
          <p:cNvSpPr txBox="1"/>
          <p:nvPr/>
        </p:nvSpPr>
        <p:spPr>
          <a:xfrm>
            <a:off x="323528" y="5806593"/>
            <a:ext cx="7607211" cy="307777"/>
          </a:xfrm>
          <a:prstGeom prst="rect">
            <a:avLst/>
          </a:prstGeom>
          <a:noFill/>
        </p:spPr>
        <p:txBody>
          <a:bodyPr wrap="none" rtlCol="0">
            <a:spAutoFit/>
          </a:bodyPr>
          <a:lstStyle/>
          <a:p>
            <a:r>
              <a:rPr lang="en-US" altLang="zh-TW" sz="1400" dirty="0">
                <a:latin typeface="+mn-lt"/>
              </a:rPr>
              <a:t>https://en.wikipedia.org/wiki/File:Scheme_of_metal_oxide_semiconductor_field-effect_transistor.svg</a:t>
            </a:r>
            <a:endParaRPr lang="zh-TW" altLang="en-US" sz="1400" dirty="0" smtClean="0">
              <a:latin typeface="+mn-lt"/>
            </a:endParaRPr>
          </a:p>
        </p:txBody>
      </p:sp>
    </p:spTree>
    <p:extLst>
      <p:ext uri="{BB962C8B-B14F-4D97-AF65-F5344CB8AC3E}">
        <p14:creationId xmlns:p14="http://schemas.microsoft.com/office/powerpoint/2010/main" val="41521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en-US" altLang="zh-TW" dirty="0" smtClean="0"/>
              <a:t>Technology and Architecture Evolution</a:t>
            </a:r>
            <a:endParaRPr lang="en-US" altLang="zh-TW" dirty="0"/>
          </a:p>
        </p:txBody>
      </p:sp>
      <p:sp>
        <p:nvSpPr>
          <p:cNvPr id="872451" name="Rectangle 3"/>
          <p:cNvSpPr>
            <a:spLocks noGrp="1" noChangeArrowheads="1"/>
          </p:cNvSpPr>
          <p:nvPr>
            <p:ph type="body" sz="half" idx="1"/>
          </p:nvPr>
        </p:nvSpPr>
        <p:spPr/>
        <p:txBody>
          <a:bodyPr/>
          <a:lstStyle/>
          <a:p>
            <a:pPr marL="0" indent="0">
              <a:buNone/>
            </a:pPr>
            <a:r>
              <a:rPr lang="en-US" altLang="zh-TW" sz="2400" dirty="0" smtClean="0"/>
              <a:t>1950s	</a:t>
            </a:r>
            <a:r>
              <a:rPr lang="en-US" altLang="zh-TW" sz="2400" dirty="0" smtClean="0">
                <a:solidFill>
                  <a:srgbClr val="FF0000"/>
                </a:solidFill>
              </a:rPr>
              <a:t>Vacuum tubes</a:t>
            </a:r>
          </a:p>
          <a:p>
            <a:pPr marL="0" indent="0">
              <a:buNone/>
            </a:pPr>
            <a:r>
              <a:rPr lang="en-US" altLang="zh-TW" sz="2400" dirty="0" smtClean="0"/>
              <a:t>1958	</a:t>
            </a:r>
            <a:r>
              <a:rPr lang="en-US" altLang="zh-TW" sz="2400" dirty="0" smtClean="0">
                <a:solidFill>
                  <a:srgbClr val="FF0000"/>
                </a:solidFill>
              </a:rPr>
              <a:t>Transistors</a:t>
            </a:r>
          </a:p>
          <a:p>
            <a:pPr marL="0" indent="0">
              <a:buNone/>
            </a:pPr>
            <a:r>
              <a:rPr lang="en-US" altLang="zh-TW" sz="2400" dirty="0" smtClean="0"/>
              <a:t>1960s	</a:t>
            </a:r>
            <a:r>
              <a:rPr lang="en-US" altLang="zh-TW" sz="2400" dirty="0" smtClean="0">
                <a:solidFill>
                  <a:srgbClr val="FF0000"/>
                </a:solidFill>
              </a:rPr>
              <a:t>Integrated circuits</a:t>
            </a:r>
          </a:p>
          <a:p>
            <a:pPr marL="0" indent="0">
              <a:buNone/>
            </a:pPr>
            <a:r>
              <a:rPr lang="en-US" altLang="zh-TW" sz="2400" dirty="0" smtClean="0"/>
              <a:t>	Disk storage</a:t>
            </a:r>
          </a:p>
          <a:p>
            <a:pPr marL="0" indent="0">
              <a:buNone/>
            </a:pPr>
            <a:r>
              <a:rPr lang="en-US" altLang="zh-TW" sz="2400" dirty="0" smtClean="0"/>
              <a:t>1970s	Microprocessors</a:t>
            </a:r>
          </a:p>
          <a:p>
            <a:pPr marL="0" indent="0">
              <a:buNone/>
            </a:pPr>
            <a:r>
              <a:rPr lang="en-US" altLang="zh-TW" sz="2400" dirty="0" smtClean="0"/>
              <a:t>	Semiconductor mem.</a:t>
            </a:r>
          </a:p>
          <a:p>
            <a:pPr marL="0" indent="0">
              <a:buNone/>
            </a:pPr>
            <a:r>
              <a:rPr lang="en-US" altLang="zh-TW" sz="2400" dirty="0" smtClean="0"/>
              <a:t>1980s-90s  CMOS convergence</a:t>
            </a:r>
          </a:p>
          <a:p>
            <a:pPr marL="0" indent="0">
              <a:buNone/>
            </a:pPr>
            <a:r>
              <a:rPr lang="en-US" altLang="zh-TW" sz="2400" dirty="0" smtClean="0"/>
              <a:t>	(smaller, faster, low</a:t>
            </a:r>
            <a:br>
              <a:rPr lang="en-US" altLang="zh-TW" sz="2400" dirty="0" smtClean="0"/>
            </a:br>
            <a:r>
              <a:rPr lang="en-US" altLang="zh-TW" sz="2400" dirty="0" smtClean="0"/>
              <a:t> 	power, …)</a:t>
            </a:r>
          </a:p>
          <a:p>
            <a:pPr marL="0" indent="0">
              <a:buNone/>
            </a:pPr>
            <a:endParaRPr lang="zh-TW" altLang="en-US" sz="2400" dirty="0"/>
          </a:p>
        </p:txBody>
      </p:sp>
      <p:sp>
        <p:nvSpPr>
          <p:cNvPr id="872452" name="Rectangle 4"/>
          <p:cNvSpPr>
            <a:spLocks noGrp="1" noChangeArrowheads="1"/>
          </p:cNvSpPr>
          <p:nvPr>
            <p:ph type="body" sz="half" idx="2"/>
          </p:nvPr>
        </p:nvSpPr>
        <p:spPr>
          <a:xfrm>
            <a:off x="4591050" y="1125538"/>
            <a:ext cx="4373438" cy="4967287"/>
          </a:xfrm>
        </p:spPr>
        <p:txBody>
          <a:bodyPr/>
          <a:lstStyle/>
          <a:p>
            <a:pPr marL="0" indent="0">
              <a:buNone/>
            </a:pPr>
            <a:r>
              <a:rPr lang="en-US" altLang="zh-TW" sz="2400" dirty="0" smtClean="0"/>
              <a:t>1951	Index registers</a:t>
            </a:r>
          </a:p>
          <a:p>
            <a:pPr marL="0" indent="0">
              <a:buNone/>
            </a:pPr>
            <a:r>
              <a:rPr lang="en-US" altLang="zh-TW" sz="2400" dirty="0" smtClean="0"/>
              <a:t>1960	Memory protection 		(B5000)</a:t>
            </a:r>
          </a:p>
          <a:p>
            <a:pPr marL="0" indent="0">
              <a:buNone/>
            </a:pPr>
            <a:r>
              <a:rPr lang="en-US" altLang="zh-TW" sz="2400" dirty="0" smtClean="0"/>
              <a:t>1960	Demand paging</a:t>
            </a:r>
            <a:br>
              <a:rPr lang="en-US" altLang="zh-TW" sz="2400" dirty="0" smtClean="0"/>
            </a:br>
            <a:r>
              <a:rPr lang="en-US" altLang="zh-TW" sz="2400" dirty="0" smtClean="0"/>
              <a:t>	(Atlas)</a:t>
            </a:r>
          </a:p>
          <a:p>
            <a:pPr marL="0" indent="0">
              <a:buNone/>
            </a:pPr>
            <a:r>
              <a:rPr lang="en-US" altLang="zh-TW" sz="2400" dirty="0" smtClean="0"/>
              <a:t>1960s	Deep pipelines</a:t>
            </a:r>
            <a:br>
              <a:rPr lang="en-US" altLang="zh-TW" sz="2400" dirty="0" smtClean="0"/>
            </a:br>
            <a:r>
              <a:rPr lang="en-US" altLang="zh-TW" sz="2400" dirty="0" smtClean="0"/>
              <a:t>	(IBM Stretch, CDC6600)</a:t>
            </a:r>
          </a:p>
          <a:p>
            <a:pPr marL="0" indent="0">
              <a:buNone/>
            </a:pPr>
            <a:r>
              <a:rPr lang="en-US" altLang="zh-TW" sz="2400" dirty="0" smtClean="0"/>
              <a:t>1960s	Superscalar issue</a:t>
            </a:r>
            <a:br>
              <a:rPr lang="en-US" altLang="zh-TW" sz="2400" dirty="0" smtClean="0"/>
            </a:br>
            <a:r>
              <a:rPr lang="en-US" altLang="zh-TW" sz="2400" dirty="0" smtClean="0"/>
              <a:t>	Dynamic scheduling</a:t>
            </a:r>
            <a:br>
              <a:rPr lang="en-US" altLang="zh-TW" sz="2400" dirty="0" smtClean="0"/>
            </a:br>
            <a:r>
              <a:rPr lang="en-US" altLang="zh-TW" sz="2400" dirty="0" smtClean="0"/>
              <a:t>	Branch prediction</a:t>
            </a:r>
            <a:br>
              <a:rPr lang="en-US" altLang="zh-TW" sz="2400" dirty="0" smtClean="0"/>
            </a:br>
            <a:r>
              <a:rPr lang="en-US" altLang="zh-TW" sz="2400" dirty="0" smtClean="0"/>
              <a:t>	(CDC6600, IBM 360/95)</a:t>
            </a:r>
          </a:p>
          <a:p>
            <a:pPr marL="0" indent="0">
              <a:buNone/>
            </a:pPr>
            <a:r>
              <a:rPr lang="en-US" altLang="zh-TW" sz="2400" dirty="0" smtClean="0"/>
              <a:t>1968	Cache memory (360/85)	</a:t>
            </a:r>
            <a:endParaRPr lang="en-US" altLang="zh-TW" sz="2400" dirty="0"/>
          </a:p>
        </p:txBody>
      </p:sp>
      <p:sp>
        <p:nvSpPr>
          <p:cNvPr id="5" name="投影片編號版面配置區 6"/>
          <p:cNvSpPr>
            <a:spLocks noGrp="1"/>
          </p:cNvSpPr>
          <p:nvPr>
            <p:ph type="sldNum" sz="quarter" idx="11"/>
          </p:nvPr>
        </p:nvSpPr>
        <p:spPr>
          <a:xfrm>
            <a:off x="6731000" y="6229350"/>
            <a:ext cx="1905000" cy="457200"/>
          </a:xfrm>
        </p:spPr>
        <p:txBody>
          <a:bodyPr/>
          <a:lstStyle/>
          <a:p>
            <a:fld id="{4A3753EB-448E-4CED-86EF-61F77D68546A}" type="slidenum">
              <a:rPr lang="zh-TW" altLang="en-US" smtClean="0"/>
              <a:pPr/>
              <a:t>4</a:t>
            </a:fld>
            <a:endParaRPr lang="zh-TW" altLang="en-US"/>
          </a:p>
        </p:txBody>
      </p:sp>
      <p:cxnSp>
        <p:nvCxnSpPr>
          <p:cNvPr id="3" name="直線接點 2"/>
          <p:cNvCxnSpPr/>
          <p:nvPr/>
        </p:nvCxnSpPr>
        <p:spPr bwMode="auto">
          <a:xfrm>
            <a:off x="4427984" y="1196752"/>
            <a:ext cx="0" cy="460851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7752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r>
              <a:rPr lang="en-US" altLang="zh-TW" dirty="0"/>
              <a:t>Technology and Architecture </a:t>
            </a:r>
            <a:r>
              <a:rPr lang="en-US" altLang="zh-TW" dirty="0" smtClean="0"/>
              <a:t>Evolution</a:t>
            </a:r>
            <a:endParaRPr lang="en-US" altLang="zh-TW" dirty="0"/>
          </a:p>
        </p:txBody>
      </p:sp>
      <p:sp>
        <p:nvSpPr>
          <p:cNvPr id="849923" name="Rectangle 3"/>
          <p:cNvSpPr>
            <a:spLocks noGrp="1" noChangeArrowheads="1"/>
          </p:cNvSpPr>
          <p:nvPr>
            <p:ph type="body" sz="half" idx="1"/>
          </p:nvPr>
        </p:nvSpPr>
        <p:spPr/>
        <p:txBody>
          <a:bodyPr/>
          <a:lstStyle/>
          <a:p>
            <a:pPr>
              <a:spcBef>
                <a:spcPts val="300"/>
              </a:spcBef>
            </a:pPr>
            <a:r>
              <a:rPr lang="en-US" altLang="zh-TW" dirty="0" smtClean="0"/>
              <a:t>1970s</a:t>
            </a:r>
          </a:p>
          <a:p>
            <a:pPr lvl="1">
              <a:spcBef>
                <a:spcPts val="300"/>
              </a:spcBef>
            </a:pPr>
            <a:r>
              <a:rPr lang="en-US" altLang="zh-TW" dirty="0" smtClean="0"/>
              <a:t>multi-chip CPUs</a:t>
            </a:r>
          </a:p>
          <a:p>
            <a:pPr lvl="1">
              <a:spcBef>
                <a:spcPts val="300"/>
              </a:spcBef>
            </a:pPr>
            <a:r>
              <a:rPr lang="en-US" altLang="zh-TW" dirty="0" smtClean="0"/>
              <a:t>semiconductor memory (very expensive)</a:t>
            </a:r>
          </a:p>
          <a:p>
            <a:pPr lvl="1">
              <a:spcBef>
                <a:spcPts val="300"/>
              </a:spcBef>
            </a:pPr>
            <a:r>
              <a:rPr lang="en-US" altLang="zh-TW" dirty="0" smtClean="0"/>
              <a:t>complex instruction sets (good code density)</a:t>
            </a:r>
          </a:p>
          <a:p>
            <a:pPr lvl="1">
              <a:spcBef>
                <a:spcPts val="300"/>
              </a:spcBef>
            </a:pPr>
            <a:r>
              <a:rPr lang="en-US" altLang="zh-TW" dirty="0" err="1" smtClean="0"/>
              <a:t>microcoded</a:t>
            </a:r>
            <a:r>
              <a:rPr lang="en-US" altLang="zh-TW" dirty="0" smtClean="0"/>
              <a:t> control</a:t>
            </a:r>
          </a:p>
          <a:p>
            <a:pPr>
              <a:spcBef>
                <a:spcPts val="300"/>
              </a:spcBef>
            </a:pPr>
            <a:r>
              <a:rPr lang="en-US" altLang="zh-TW" dirty="0" smtClean="0"/>
              <a:t>1980s</a:t>
            </a:r>
          </a:p>
          <a:p>
            <a:pPr lvl="1">
              <a:spcBef>
                <a:spcPts val="300"/>
              </a:spcBef>
            </a:pPr>
            <a:r>
              <a:rPr lang="en-US" altLang="zh-TW" dirty="0" smtClean="0"/>
              <a:t>single-chip CPUs</a:t>
            </a:r>
          </a:p>
          <a:p>
            <a:pPr lvl="1">
              <a:spcBef>
                <a:spcPts val="300"/>
              </a:spcBef>
            </a:pPr>
            <a:r>
              <a:rPr lang="en-US" altLang="zh-TW" dirty="0" smtClean="0"/>
              <a:t>hardwired control</a:t>
            </a:r>
          </a:p>
          <a:p>
            <a:pPr lvl="1">
              <a:spcBef>
                <a:spcPts val="300"/>
              </a:spcBef>
            </a:pPr>
            <a:r>
              <a:rPr lang="en-US" altLang="zh-TW" dirty="0" smtClean="0"/>
              <a:t>simple instruction sets</a:t>
            </a:r>
          </a:p>
          <a:p>
            <a:pPr lvl="1">
              <a:spcBef>
                <a:spcPts val="300"/>
              </a:spcBef>
            </a:pPr>
            <a:r>
              <a:rPr lang="en-US" altLang="zh-TW" dirty="0" smtClean="0"/>
              <a:t>small on-chip caches</a:t>
            </a:r>
            <a:endParaRPr lang="zh-TW" altLang="en-US" dirty="0"/>
          </a:p>
        </p:txBody>
      </p:sp>
      <p:sp>
        <p:nvSpPr>
          <p:cNvPr id="849924" name="Rectangle 4"/>
          <p:cNvSpPr>
            <a:spLocks noGrp="1" noChangeArrowheads="1"/>
          </p:cNvSpPr>
          <p:nvPr>
            <p:ph type="body" sz="half" idx="2"/>
          </p:nvPr>
        </p:nvSpPr>
        <p:spPr/>
        <p:txBody>
          <a:bodyPr/>
          <a:lstStyle/>
          <a:p>
            <a:pPr>
              <a:spcBef>
                <a:spcPts val="300"/>
              </a:spcBef>
            </a:pPr>
            <a:r>
              <a:rPr lang="en-US" altLang="zh-TW" dirty="0" smtClean="0"/>
              <a:t>1990s</a:t>
            </a:r>
          </a:p>
          <a:p>
            <a:pPr lvl="1">
              <a:spcBef>
                <a:spcPts val="300"/>
              </a:spcBef>
            </a:pPr>
            <a:r>
              <a:rPr lang="en-US" altLang="zh-TW" dirty="0" smtClean="0"/>
              <a:t>lots of transistors</a:t>
            </a:r>
          </a:p>
          <a:p>
            <a:pPr lvl="1">
              <a:spcBef>
                <a:spcPts val="300"/>
              </a:spcBef>
            </a:pPr>
            <a:r>
              <a:rPr lang="en-US" altLang="zh-TW" dirty="0" smtClean="0"/>
              <a:t>complex control to exploit instruction-level parallelism</a:t>
            </a:r>
          </a:p>
          <a:p>
            <a:pPr>
              <a:spcBef>
                <a:spcPts val="300"/>
              </a:spcBef>
            </a:pPr>
            <a:r>
              <a:rPr lang="en-US" altLang="zh-TW" dirty="0" smtClean="0"/>
              <a:t>2000s</a:t>
            </a:r>
          </a:p>
          <a:p>
            <a:pPr lvl="1">
              <a:spcBef>
                <a:spcPts val="300"/>
              </a:spcBef>
            </a:pPr>
            <a:r>
              <a:rPr lang="en-US" altLang="zh-TW" dirty="0" smtClean="0"/>
              <a:t>even more transistors</a:t>
            </a:r>
          </a:p>
          <a:p>
            <a:pPr lvl="1">
              <a:spcBef>
                <a:spcPts val="300"/>
              </a:spcBef>
            </a:pPr>
            <a:r>
              <a:rPr lang="en-US" altLang="zh-TW" dirty="0" smtClean="0"/>
              <a:t>slow wires</a:t>
            </a:r>
          </a:p>
          <a:p>
            <a:pPr lvl="1">
              <a:spcBef>
                <a:spcPts val="300"/>
              </a:spcBef>
            </a:pPr>
            <a:r>
              <a:rPr lang="en-US" altLang="zh-TW" dirty="0" smtClean="0"/>
              <a:t>more power</a:t>
            </a:r>
          </a:p>
          <a:p>
            <a:pPr lvl="1">
              <a:spcBef>
                <a:spcPts val="300"/>
              </a:spcBef>
            </a:pPr>
            <a:r>
              <a:rPr lang="en-US" altLang="zh-TW" dirty="0" smtClean="0"/>
              <a:t>multi-core</a:t>
            </a:r>
          </a:p>
          <a:p>
            <a:r>
              <a:rPr lang="en-US" altLang="zh-TW" dirty="0" smtClean="0"/>
              <a:t>2010s</a:t>
            </a:r>
          </a:p>
          <a:p>
            <a:pPr lvl="1"/>
            <a:r>
              <a:rPr lang="en-US" altLang="zh-TW" dirty="0" smtClean="0"/>
              <a:t>specialized accelerators</a:t>
            </a:r>
            <a:endParaRPr lang="en-US" altLang="zh-TW" dirty="0"/>
          </a:p>
        </p:txBody>
      </p:sp>
      <p:sp>
        <p:nvSpPr>
          <p:cNvPr id="5" name="投影片編號版面配置區 6"/>
          <p:cNvSpPr>
            <a:spLocks noGrp="1"/>
          </p:cNvSpPr>
          <p:nvPr>
            <p:ph type="sldNum" sz="quarter" idx="11"/>
          </p:nvPr>
        </p:nvSpPr>
        <p:spPr>
          <a:xfrm>
            <a:off x="6731000" y="6229350"/>
            <a:ext cx="1905000" cy="457200"/>
          </a:xfrm>
        </p:spPr>
        <p:txBody>
          <a:bodyPr/>
          <a:lstStyle/>
          <a:p>
            <a:fld id="{6E306990-70E1-4A87-9B4F-DAC5D6B5E382}" type="slidenum">
              <a:rPr lang="zh-TW" altLang="en-US" smtClean="0"/>
              <a:pPr/>
              <a:t>5</a:t>
            </a:fld>
            <a:endParaRPr lang="zh-TW" altLang="en-US"/>
          </a:p>
        </p:txBody>
      </p:sp>
    </p:spTree>
    <p:extLst>
      <p:ext uri="{BB962C8B-B14F-4D97-AF65-F5344CB8AC3E}">
        <p14:creationId xmlns:p14="http://schemas.microsoft.com/office/powerpoint/2010/main" val="263909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5" name="Rectangle 5"/>
          <p:cNvSpPr>
            <a:spLocks noGrp="1" noChangeArrowheads="1"/>
          </p:cNvSpPr>
          <p:nvPr>
            <p:ph type="title"/>
          </p:nvPr>
        </p:nvSpPr>
        <p:spPr/>
        <p:txBody>
          <a:bodyPr/>
          <a:lstStyle/>
          <a:p>
            <a:r>
              <a:rPr lang="en-US" altLang="zh-TW" dirty="0" smtClean="0"/>
              <a:t>Technology Affects Software, Too!</a:t>
            </a:r>
            <a:endParaRPr lang="en-US" altLang="zh-TW" dirty="0"/>
          </a:p>
        </p:txBody>
      </p:sp>
      <p:sp>
        <p:nvSpPr>
          <p:cNvPr id="819206" name="Rectangle 6"/>
          <p:cNvSpPr>
            <a:spLocks noGrp="1" noChangeArrowheads="1"/>
          </p:cNvSpPr>
          <p:nvPr>
            <p:ph type="body" idx="1"/>
          </p:nvPr>
        </p:nvSpPr>
        <p:spPr/>
        <p:txBody>
          <a:bodyPr/>
          <a:lstStyle/>
          <a:p>
            <a:pPr marL="0" indent="0">
              <a:spcBef>
                <a:spcPts val="300"/>
              </a:spcBef>
              <a:buNone/>
            </a:pPr>
            <a:r>
              <a:rPr lang="en-US" altLang="zh-TW" sz="2400" dirty="0" smtClean="0"/>
              <a:t>Year	Logic		Storage	</a:t>
            </a:r>
            <a:r>
              <a:rPr lang="en-US" altLang="zh-TW" sz="2400" dirty="0" err="1" smtClean="0"/>
              <a:t>Prog</a:t>
            </a:r>
            <a:r>
              <a:rPr lang="en-US" altLang="zh-TW" sz="2400" dirty="0" smtClean="0"/>
              <a:t>. lang.	OS</a:t>
            </a:r>
          </a:p>
          <a:p>
            <a:pPr marL="0" indent="0">
              <a:spcBef>
                <a:spcPts val="300"/>
              </a:spcBef>
              <a:buNone/>
            </a:pPr>
            <a:r>
              <a:rPr lang="en-US" altLang="zh-TW" sz="2400" dirty="0" smtClean="0"/>
              <a:t>54	</a:t>
            </a:r>
            <a:r>
              <a:rPr lang="en-US" altLang="zh-TW" sz="2400" dirty="0"/>
              <a:t>v</a:t>
            </a:r>
            <a:r>
              <a:rPr lang="en-US" altLang="zh-TW" sz="2400" dirty="0" smtClean="0"/>
              <a:t>acuum tubes	core (8 </a:t>
            </a:r>
            <a:r>
              <a:rPr lang="en-US" altLang="zh-TW" sz="2400" dirty="0" err="1" smtClean="0"/>
              <a:t>ms</a:t>
            </a:r>
            <a:r>
              <a:rPr lang="en-US" altLang="zh-TW" sz="2400" dirty="0" smtClean="0"/>
              <a:t>)</a:t>
            </a:r>
          </a:p>
          <a:p>
            <a:pPr marL="0" indent="0">
              <a:spcBef>
                <a:spcPts val="300"/>
              </a:spcBef>
              <a:buNone/>
            </a:pPr>
            <a:r>
              <a:rPr lang="en-US" altLang="zh-TW" sz="2400" dirty="0" smtClean="0"/>
              <a:t>58	</a:t>
            </a:r>
            <a:r>
              <a:rPr lang="en-US" altLang="zh-TW" sz="2400" dirty="0"/>
              <a:t>t</a:t>
            </a:r>
            <a:r>
              <a:rPr lang="en-US" altLang="zh-TW" sz="2400" dirty="0" smtClean="0"/>
              <a:t>ransistors (10 </a:t>
            </a:r>
            <a:r>
              <a:rPr lang="en-US" altLang="zh-TW" sz="2400" dirty="0" err="1" smtClean="0"/>
              <a:t>ms</a:t>
            </a:r>
            <a:r>
              <a:rPr lang="en-US" altLang="zh-TW" sz="2400" dirty="0" smtClean="0"/>
              <a:t>)		Fortran</a:t>
            </a:r>
          </a:p>
          <a:p>
            <a:pPr marL="0" indent="0">
              <a:spcBef>
                <a:spcPts val="300"/>
              </a:spcBef>
              <a:buNone/>
            </a:pPr>
            <a:r>
              <a:rPr lang="en-US" altLang="zh-TW" sz="2400" dirty="0" smtClean="0"/>
              <a:t>60					Algol, Cobol</a:t>
            </a:r>
          </a:p>
          <a:p>
            <a:pPr marL="0" indent="0">
              <a:spcBef>
                <a:spcPts val="300"/>
              </a:spcBef>
              <a:buNone/>
            </a:pPr>
            <a:r>
              <a:rPr lang="en-US" altLang="zh-TW" sz="2400" dirty="0" smtClean="0"/>
              <a:t>66	IC (100ns)</a:t>
            </a:r>
          </a:p>
          <a:p>
            <a:pPr marL="0" indent="0">
              <a:spcBef>
                <a:spcPts val="300"/>
              </a:spcBef>
              <a:buNone/>
            </a:pPr>
            <a:r>
              <a:rPr lang="en-US" altLang="zh-TW" sz="2400" dirty="0" smtClean="0"/>
              <a:t>67							</a:t>
            </a:r>
            <a:r>
              <a:rPr lang="en-US" altLang="zh-TW" sz="2400" dirty="0" err="1" smtClean="0"/>
              <a:t>Multiprog</a:t>
            </a:r>
            <a:r>
              <a:rPr lang="en-US" altLang="zh-TW" sz="2400" dirty="0" smtClean="0"/>
              <a:t>.</a:t>
            </a:r>
          </a:p>
          <a:p>
            <a:pPr marL="0" indent="0">
              <a:spcBef>
                <a:spcPts val="300"/>
              </a:spcBef>
              <a:buNone/>
            </a:pPr>
            <a:r>
              <a:rPr lang="en-US" altLang="zh-TW" sz="2400" dirty="0" smtClean="0"/>
              <a:t>71	LSI (10ns)	1K DRAM	O.O.		V.M.</a:t>
            </a:r>
          </a:p>
          <a:p>
            <a:pPr marL="0" indent="0">
              <a:spcBef>
                <a:spcPts val="300"/>
              </a:spcBef>
              <a:buNone/>
            </a:pPr>
            <a:r>
              <a:rPr lang="en-US" altLang="zh-TW" sz="2400" dirty="0" smtClean="0"/>
              <a:t>73	8-bit </a:t>
            </a:r>
            <a:r>
              <a:rPr lang="en-US" altLang="zh-TW" sz="2400" dirty="0" err="1" smtClean="0">
                <a:latin typeface="Symbol" panose="05050102010706020507" pitchFamily="18" charset="2"/>
              </a:rPr>
              <a:t>m</a:t>
            </a:r>
            <a:r>
              <a:rPr lang="en-US" altLang="zh-TW" sz="2400" dirty="0" err="1" smtClean="0"/>
              <a:t>P</a:t>
            </a:r>
            <a:endParaRPr lang="en-US" altLang="zh-TW" sz="2400" dirty="0" smtClean="0"/>
          </a:p>
          <a:p>
            <a:pPr marL="0" indent="0">
              <a:spcBef>
                <a:spcPts val="300"/>
              </a:spcBef>
              <a:buNone/>
            </a:pPr>
            <a:r>
              <a:rPr lang="en-US" altLang="zh-TW" sz="2400" dirty="0" smtClean="0"/>
              <a:t>75	16-bit </a:t>
            </a:r>
            <a:r>
              <a:rPr lang="en-US" altLang="zh-TW" sz="2400" dirty="0" err="1" smtClean="0">
                <a:latin typeface="Symbol" panose="05050102010706020507" pitchFamily="18" charset="2"/>
              </a:rPr>
              <a:t>m</a:t>
            </a:r>
            <a:r>
              <a:rPr lang="en-US" altLang="zh-TW" sz="2400" dirty="0" err="1" smtClean="0"/>
              <a:t>P</a:t>
            </a:r>
            <a:r>
              <a:rPr lang="en-US" altLang="zh-TW" sz="2400" dirty="0" smtClean="0"/>
              <a:t>	4K DRAM</a:t>
            </a:r>
          </a:p>
          <a:p>
            <a:pPr marL="0" indent="0">
              <a:spcBef>
                <a:spcPts val="300"/>
              </a:spcBef>
              <a:buNone/>
            </a:pPr>
            <a:r>
              <a:rPr lang="en-US" altLang="zh-TW" sz="2400" dirty="0" smtClean="0"/>
              <a:t>78	VLSI (10ns)	16K DRAM			Networks</a:t>
            </a:r>
          </a:p>
          <a:p>
            <a:pPr marL="0" indent="0">
              <a:spcBef>
                <a:spcPts val="300"/>
              </a:spcBef>
              <a:buNone/>
            </a:pPr>
            <a:r>
              <a:rPr lang="en-US" altLang="zh-TW" sz="2400" dirty="0" smtClean="0"/>
              <a:t>84	32-bit </a:t>
            </a:r>
            <a:r>
              <a:rPr lang="en-US" altLang="zh-TW" sz="2400" dirty="0" err="1" smtClean="0">
                <a:latin typeface="Symbol" panose="05050102010706020507" pitchFamily="18" charset="2"/>
              </a:rPr>
              <a:t>m</a:t>
            </a:r>
            <a:r>
              <a:rPr lang="en-US" altLang="zh-TW" sz="2400" dirty="0" err="1" smtClean="0"/>
              <a:t>P</a:t>
            </a:r>
            <a:r>
              <a:rPr lang="en-US" altLang="zh-TW" sz="2400" dirty="0" smtClean="0"/>
              <a:t>	256K DRAM	C++</a:t>
            </a:r>
          </a:p>
          <a:p>
            <a:pPr marL="0" indent="0">
              <a:spcBef>
                <a:spcPts val="300"/>
              </a:spcBef>
              <a:buNone/>
            </a:pPr>
            <a:r>
              <a:rPr lang="en-US" altLang="zh-TW" sz="2400" dirty="0" smtClean="0"/>
              <a:t>92	64-bit </a:t>
            </a:r>
            <a:r>
              <a:rPr lang="en-US" altLang="zh-TW" sz="2400" dirty="0" err="1" smtClean="0">
                <a:latin typeface="Symbol" panose="05050102010706020507" pitchFamily="18" charset="2"/>
              </a:rPr>
              <a:t>m</a:t>
            </a:r>
            <a:r>
              <a:rPr lang="en-US" altLang="zh-TW" sz="2400" dirty="0" err="1" smtClean="0"/>
              <a:t>P</a:t>
            </a:r>
            <a:r>
              <a:rPr lang="en-US" altLang="zh-TW" sz="2400" dirty="0" smtClean="0"/>
              <a:t>	16M DRAM	Fortran 90</a:t>
            </a:r>
            <a:endParaRPr lang="en-US" altLang="zh-TW" sz="2400" dirty="0"/>
          </a:p>
        </p:txBody>
      </p:sp>
      <p:sp>
        <p:nvSpPr>
          <p:cNvPr id="5" name="投影片編號版面配置區 5"/>
          <p:cNvSpPr>
            <a:spLocks noGrp="1"/>
          </p:cNvSpPr>
          <p:nvPr>
            <p:ph type="sldNum" sz="quarter" idx="11"/>
          </p:nvPr>
        </p:nvSpPr>
        <p:spPr>
          <a:xfrm>
            <a:off x="6731000" y="6229350"/>
            <a:ext cx="1905000" cy="457200"/>
          </a:xfrm>
        </p:spPr>
        <p:txBody>
          <a:bodyPr/>
          <a:lstStyle/>
          <a:p>
            <a:fld id="{FDADF8EE-4C94-4BE3-AFAB-BCAE2F4BCB0C}" type="slidenum">
              <a:rPr lang="zh-TW" altLang="en-US" smtClean="0"/>
              <a:pPr/>
              <a:t>6</a:t>
            </a:fld>
            <a:endParaRPr lang="zh-TW" altLang="en-US"/>
          </a:p>
        </p:txBody>
      </p:sp>
      <p:sp>
        <p:nvSpPr>
          <p:cNvPr id="819204" name="Line 4"/>
          <p:cNvSpPr>
            <a:spLocks noChangeShapeType="1"/>
          </p:cNvSpPr>
          <p:nvPr/>
        </p:nvSpPr>
        <p:spPr bwMode="auto">
          <a:xfrm>
            <a:off x="395536" y="1484784"/>
            <a:ext cx="7924800" cy="0"/>
          </a:xfrm>
          <a:prstGeom prst="line">
            <a:avLst/>
          </a:prstGeom>
          <a:noFill/>
          <a:ln w="28575">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3879563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ltLang="zh-TW" dirty="0" smtClean="0"/>
              <a:t>How Does Technology Affect Performance?</a:t>
            </a:r>
            <a:endParaRPr lang="en-US" altLang="zh-TW" dirty="0"/>
          </a:p>
        </p:txBody>
      </p:sp>
      <p:sp>
        <p:nvSpPr>
          <p:cNvPr id="906243" name="Rectangle 3"/>
          <p:cNvSpPr>
            <a:spLocks noGrp="1" noChangeArrowheads="1"/>
          </p:cNvSpPr>
          <p:nvPr>
            <p:ph type="body" idx="1"/>
          </p:nvPr>
        </p:nvSpPr>
        <p:spPr/>
        <p:txBody>
          <a:bodyPr/>
          <a:lstStyle/>
          <a:p>
            <a:pPr marL="0" indent="0">
              <a:buNone/>
            </a:pPr>
            <a:r>
              <a:rPr lang="en-US" altLang="zh-TW" dirty="0" smtClean="0"/>
              <a:t>Lecture outline</a:t>
            </a:r>
          </a:p>
          <a:p>
            <a:r>
              <a:rPr lang="en-US" altLang="zh-TW" dirty="0" smtClean="0"/>
              <a:t>History of computing and role of technology</a:t>
            </a:r>
          </a:p>
          <a:p>
            <a:r>
              <a:rPr lang="en-US" altLang="zh-TW" dirty="0" smtClean="0">
                <a:solidFill>
                  <a:srgbClr val="FF0000"/>
                </a:solidFill>
              </a:rPr>
              <a:t>Computer performance trend (Sec. 1.1)</a:t>
            </a:r>
          </a:p>
          <a:p>
            <a:pPr lvl="1"/>
            <a:r>
              <a:rPr lang="en-US" altLang="zh-TW" dirty="0">
                <a:solidFill>
                  <a:srgbClr val="FF0000"/>
                </a:solidFill>
              </a:rPr>
              <a:t>Trends in technology (Sec. 1.4)</a:t>
            </a:r>
          </a:p>
          <a:p>
            <a:pPr lvl="1"/>
            <a:r>
              <a:rPr lang="en-US" altLang="zh-TW" dirty="0">
                <a:solidFill>
                  <a:srgbClr val="FF0000"/>
                </a:solidFill>
              </a:rPr>
              <a:t>Trends in power and energy (Sec. 1.5)</a:t>
            </a:r>
          </a:p>
          <a:p>
            <a:r>
              <a:rPr lang="en-US" altLang="zh-TW" dirty="0" smtClean="0"/>
              <a:t>Classes of computers (Sec. 1.2)</a:t>
            </a:r>
          </a:p>
          <a:p>
            <a:pPr lvl="1"/>
            <a:endParaRPr lang="en-US" altLang="zh-TW" dirty="0" smtClean="0"/>
          </a:p>
          <a:p>
            <a:pPr lvl="1"/>
            <a:endParaRPr lang="en-US" altLang="zh-TW" dirty="0"/>
          </a:p>
        </p:txBody>
      </p:sp>
      <p:sp>
        <p:nvSpPr>
          <p:cNvPr id="5" name="投影片編號版面配置區 4"/>
          <p:cNvSpPr>
            <a:spLocks noGrp="1"/>
          </p:cNvSpPr>
          <p:nvPr>
            <p:ph type="sldNum" sz="quarter" idx="11"/>
          </p:nvPr>
        </p:nvSpPr>
        <p:spPr/>
        <p:txBody>
          <a:bodyPr/>
          <a:lstStyle/>
          <a:p>
            <a:fld id="{CB66F038-FF07-4A89-A1CB-AB7842478618}" type="slidenum">
              <a:rPr lang="zh-TW" altLang="en-US" smtClean="0"/>
              <a:pPr/>
              <a:t>7</a:t>
            </a:fld>
            <a:endParaRPr lang="zh-TW" altLang="zh-TW"/>
          </a:p>
        </p:txBody>
      </p:sp>
    </p:spTree>
    <p:extLst>
      <p:ext uri="{BB962C8B-B14F-4D97-AF65-F5344CB8AC3E}">
        <p14:creationId xmlns:p14="http://schemas.microsoft.com/office/powerpoint/2010/main" val="265608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6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6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6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6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6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6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Single Processor Perf in Perspective</a:t>
            </a:r>
            <a:endParaRPr lang="zh-TW" altLang="en-US" dirty="0"/>
          </a:p>
        </p:txBody>
      </p:sp>
      <p:sp>
        <p:nvSpPr>
          <p:cNvPr id="4" name="投影片編號版面配置區 3"/>
          <p:cNvSpPr>
            <a:spLocks noGrp="1"/>
          </p:cNvSpPr>
          <p:nvPr>
            <p:ph type="sldNum" sz="quarter" idx="11"/>
          </p:nvPr>
        </p:nvSpPr>
        <p:spPr/>
        <p:txBody>
          <a:bodyPr/>
          <a:lstStyle/>
          <a:p>
            <a:fld id="{7AAE24B3-22E3-4AA7-8B55-0A68B3597D77}" type="slidenum">
              <a:rPr lang="zh-TW" altLang="en-US" smtClean="0"/>
              <a:pPr/>
              <a:t>8</a:t>
            </a:fld>
            <a:endParaRPr lang="zh-TW" altLang="zh-TW"/>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268313"/>
            <a:ext cx="8724900"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2003425" y="4151213"/>
            <a:ext cx="11509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algn="ctr">
              <a:spcBef>
                <a:spcPct val="20000"/>
              </a:spcBef>
              <a:buClr>
                <a:schemeClr val="tx1"/>
              </a:buClr>
              <a:buSzPct val="60000"/>
              <a:buFont typeface="Wingdings" panose="05000000000000000000" pitchFamily="2" charset="2"/>
              <a:buNone/>
            </a:pPr>
            <a:r>
              <a:rPr lang="en-US" altLang="zh-TW">
                <a:solidFill>
                  <a:srgbClr val="FF0000"/>
                </a:solidFill>
                <a:ea typeface="PMingLiU" panose="02020500000000000000" pitchFamily="18" charset="-120"/>
              </a:rPr>
              <a:t>RISC</a:t>
            </a:r>
            <a:endParaRPr lang="en-GB" altLang="zh-TW">
              <a:solidFill>
                <a:srgbClr val="FF0000"/>
              </a:solidFill>
              <a:ea typeface="PMingLiU" panose="02020500000000000000" pitchFamily="18" charset="-120"/>
            </a:endParaRPr>
          </a:p>
        </p:txBody>
      </p:sp>
      <p:cxnSp>
        <p:nvCxnSpPr>
          <p:cNvPr id="7" name="Straight Arrow Connector 8"/>
          <p:cNvCxnSpPr>
            <a:cxnSpLocks noChangeShapeType="1"/>
          </p:cNvCxnSpPr>
          <p:nvPr/>
        </p:nvCxnSpPr>
        <p:spPr bwMode="auto">
          <a:xfrm rot="16200000" flipH="1">
            <a:off x="2582069" y="4617145"/>
            <a:ext cx="504825" cy="287337"/>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8" name="Text Box 8"/>
          <p:cNvSpPr txBox="1">
            <a:spLocks noChangeArrowheads="1"/>
          </p:cNvSpPr>
          <p:nvPr/>
        </p:nvSpPr>
        <p:spPr bwMode="auto">
          <a:xfrm>
            <a:off x="3995738" y="979388"/>
            <a:ext cx="3240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algn="ctr">
              <a:spcBef>
                <a:spcPct val="20000"/>
              </a:spcBef>
              <a:buClr>
                <a:schemeClr val="tx1"/>
              </a:buClr>
              <a:buSzPct val="60000"/>
              <a:buFont typeface="Wingdings" panose="05000000000000000000" pitchFamily="2" charset="2"/>
              <a:buNone/>
            </a:pPr>
            <a:r>
              <a:rPr lang="en-US" altLang="zh-TW" dirty="0">
                <a:solidFill>
                  <a:srgbClr val="FF0000"/>
                </a:solidFill>
                <a:ea typeface="PMingLiU" panose="02020500000000000000" pitchFamily="18" charset="-120"/>
              </a:rPr>
              <a:t>Move to </a:t>
            </a:r>
            <a:r>
              <a:rPr lang="en-US" altLang="zh-TW" dirty="0" smtClean="0">
                <a:solidFill>
                  <a:srgbClr val="FF0000"/>
                </a:solidFill>
                <a:ea typeface="PMingLiU" panose="02020500000000000000" pitchFamily="18" charset="-120"/>
              </a:rPr>
              <a:t>multi-core</a:t>
            </a:r>
            <a:endParaRPr lang="en-GB" altLang="zh-TW" dirty="0">
              <a:solidFill>
                <a:srgbClr val="FF0000"/>
              </a:solidFill>
              <a:ea typeface="PMingLiU" panose="02020500000000000000" pitchFamily="18" charset="-120"/>
            </a:endParaRPr>
          </a:p>
        </p:txBody>
      </p:sp>
      <p:cxnSp>
        <p:nvCxnSpPr>
          <p:cNvPr id="9" name="Straight Arrow Connector 11"/>
          <p:cNvCxnSpPr>
            <a:cxnSpLocks noChangeShapeType="1"/>
          </p:cNvCxnSpPr>
          <p:nvPr/>
        </p:nvCxnSpPr>
        <p:spPr bwMode="auto">
          <a:xfrm>
            <a:off x="5580063" y="1349276"/>
            <a:ext cx="1152525" cy="865187"/>
          </a:xfrm>
          <a:prstGeom prst="straightConnector1">
            <a:avLst/>
          </a:prstGeom>
          <a:noFill/>
          <a:ln w="19050" algn="ctr">
            <a:solidFill>
              <a:srgbClr val="FF0000"/>
            </a:solidFill>
            <a:round/>
            <a:headEnd/>
            <a:tailEnd type="arrow" w="med" len="med"/>
          </a:ln>
          <a:extLst>
            <a:ext uri="{909E8E84-426E-40dd-AFC4-6F175D3DCCD1}">
              <a14:hiddenFill xmlns="" xmlns:a14="http://schemas.microsoft.com/office/drawing/2010/main">
                <a:noFill/>
              </a14:hiddenFill>
            </a:ext>
          </a:extLst>
        </p:spPr>
      </p:cxnSp>
      <p:sp>
        <p:nvSpPr>
          <p:cNvPr id="10" name="文字方塊 9"/>
          <p:cNvSpPr txBox="1"/>
          <p:nvPr/>
        </p:nvSpPr>
        <p:spPr>
          <a:xfrm>
            <a:off x="107380" y="5157192"/>
            <a:ext cx="1440284" cy="461665"/>
          </a:xfrm>
          <a:prstGeom prst="rect">
            <a:avLst/>
          </a:prstGeom>
          <a:noFill/>
        </p:spPr>
        <p:txBody>
          <a:bodyPr wrap="square" rtlCol="0">
            <a:spAutoFit/>
          </a:bodyPr>
          <a:lstStyle/>
          <a:p>
            <a:r>
              <a:rPr lang="en-US" altLang="zh-TW" dirty="0" smtClean="0">
                <a:solidFill>
                  <a:srgbClr val="0000FF"/>
                </a:solidFill>
              </a:rPr>
              <a:t>Fig. 1.1</a:t>
            </a:r>
            <a:endParaRPr lang="zh-TW" altLang="en-US" dirty="0">
              <a:solidFill>
                <a:srgbClr val="0000FF"/>
              </a:solidFill>
            </a:endParaRPr>
          </a:p>
        </p:txBody>
      </p:sp>
    </p:spTree>
    <p:extLst>
      <p:ext uri="{BB962C8B-B14F-4D97-AF65-F5344CB8AC3E}">
        <p14:creationId xmlns:p14="http://schemas.microsoft.com/office/powerpoint/2010/main" val="646960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mn-lt"/>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a:defRPr dirty="0"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5432</TotalTime>
  <Words>2343</Words>
  <Application>Microsoft Office PowerPoint</Application>
  <PresentationFormat>如螢幕大小 (4:3)</PresentationFormat>
  <Paragraphs>509</Paragraphs>
  <Slides>48</Slides>
  <Notes>16</Notes>
  <HiddenSlides>0</HiddenSlides>
  <MMClips>1</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2</vt:i4>
      </vt:variant>
      <vt:variant>
        <vt:lpstr>投影片標題</vt:lpstr>
      </vt:variant>
      <vt:variant>
        <vt:i4>48</vt:i4>
      </vt:variant>
    </vt:vector>
  </HeadingPairs>
  <TitlesOfParts>
    <vt:vector size="61" baseType="lpstr">
      <vt:lpstr>新細明體</vt:lpstr>
      <vt:lpstr>新細明體</vt:lpstr>
      <vt:lpstr>標楷體</vt:lpstr>
      <vt:lpstr>Arial</vt:lpstr>
      <vt:lpstr>Calibri</vt:lpstr>
      <vt:lpstr>Comic Sans MS</vt:lpstr>
      <vt:lpstr>Symbol</vt:lpstr>
      <vt:lpstr>Tahoma</vt:lpstr>
      <vt:lpstr>Times New Roman</vt:lpstr>
      <vt:lpstr>Wingdings</vt:lpstr>
      <vt:lpstr>Contemporary Portrait</vt:lpstr>
      <vt:lpstr>VISIO</vt:lpstr>
      <vt:lpstr>Equation</vt:lpstr>
      <vt:lpstr>CS5100 Advanced Computer Architecture  Technology and Computing</vt:lpstr>
      <vt:lpstr>Outline</vt:lpstr>
      <vt:lpstr>Automatic Computing: The Beginning</vt:lpstr>
      <vt:lpstr>Summary: Technology Development</vt:lpstr>
      <vt:lpstr>Technology and Architecture Evolution</vt:lpstr>
      <vt:lpstr>Technology and Architecture Evolution</vt:lpstr>
      <vt:lpstr>Technology Affects Software, Too!</vt:lpstr>
      <vt:lpstr>How Does Technology Affect Performance?</vt:lpstr>
      <vt:lpstr>Single Processor Perf in Perspective</vt:lpstr>
      <vt:lpstr>Single Processor Perf in Perspective</vt:lpstr>
      <vt:lpstr>Examine Technology Scaling First</vt:lpstr>
      <vt:lpstr>Effects of Scaling</vt:lpstr>
      <vt:lpstr>Effects of Scaling</vt:lpstr>
      <vt:lpstr>General Technology Trends</vt:lpstr>
      <vt:lpstr>Bandwidth versus Latency</vt:lpstr>
      <vt:lpstr>Bandwidth versus Latency</vt:lpstr>
      <vt:lpstr>Bandwidth versus Latency</vt:lpstr>
      <vt:lpstr>Architecture Innovations Matters</vt:lpstr>
      <vt:lpstr>Why RISC Significant?</vt:lpstr>
      <vt:lpstr>Why RISC Significant?</vt:lpstr>
      <vt:lpstr>Effects of Dramatic Growth Rate</vt:lpstr>
      <vt:lpstr>Effects of Dramatic Growth Rate</vt:lpstr>
      <vt:lpstr>Sequential Program Semantic Matters</vt:lpstr>
      <vt:lpstr>The Good Old Days</vt:lpstr>
      <vt:lpstr>Gone Are the Good Old Days</vt:lpstr>
      <vt:lpstr>Dennard Scaling Ended</vt:lpstr>
      <vt:lpstr>Power Density Trend</vt:lpstr>
      <vt:lpstr>Power and Energy</vt:lpstr>
      <vt:lpstr>Dynamic Power and Energy</vt:lpstr>
      <vt:lpstr>Static Power</vt:lpstr>
      <vt:lpstr>Implications of Power for Architecture</vt:lpstr>
      <vt:lpstr>2015 and Beyond: Near End of Light?</vt:lpstr>
      <vt:lpstr>Conventional Wisdom in Comp. Arch</vt:lpstr>
      <vt:lpstr>Conventional Wisdom in Comp. Arch</vt:lpstr>
      <vt:lpstr>Outline</vt:lpstr>
      <vt:lpstr>Classes of Computers</vt:lpstr>
      <vt:lpstr>Parallelism to Drive Computer Designs</vt:lpstr>
      <vt:lpstr>Flynn’s Taxonomy</vt:lpstr>
      <vt:lpstr>Recap</vt:lpstr>
      <vt:lpstr>Sidebar</vt:lpstr>
      <vt:lpstr>Abacus</vt:lpstr>
      <vt:lpstr>Analytical Engine</vt:lpstr>
      <vt:lpstr>Z1</vt:lpstr>
      <vt:lpstr>How Does a Relay Work?</vt:lpstr>
      <vt:lpstr>ABC - Atanasoff-Berry Computer</vt:lpstr>
      <vt:lpstr>How Does a Vacuum Tube Work?</vt:lpstr>
      <vt:lpstr>TX-0</vt:lpstr>
      <vt:lpstr>How Does a Transistor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CS5100 Advanced Computer Architecture  Computer Performance Trends</dc:title>
  <dc:creator>Chung-Ta King</dc:creator>
  <cp:lastModifiedBy>Chung-Ta King</cp:lastModifiedBy>
  <cp:revision>613</cp:revision>
  <dcterms:created xsi:type="dcterms:W3CDTF">2000-02-07T23:54:30Z</dcterms:created>
  <dcterms:modified xsi:type="dcterms:W3CDTF">2017-02-19T16:24:07Z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