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CEFEDF-5AB8-4A88-AC7A-491884CED2B2}" type="datetimeFigureOut">
              <a:rPr lang="zh-TW" altLang="en-US" smtClean="0"/>
              <a:pPr/>
              <a:t>2009/4/22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CE8A74B-D65C-46C4-AEA0-391D7E9942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oreilly.com/catalog/hfdesignpat/chapter/ch03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zh-TW" dirty="0" smtClean="0"/>
              <a:t>Midterm Exam Discussion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To be inherited or not to be inherited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void g(Rectangle r) {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smtClean="0">
                <a:solidFill>
                  <a:srgbClr val="FF0000"/>
                </a:solidFill>
              </a:rPr>
              <a:t>//semantic inconsistent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dirty="0" err="1" smtClean="0"/>
              <a:t>r.setWidth</a:t>
            </a:r>
            <a:r>
              <a:rPr lang="en-US" dirty="0" smtClean="0"/>
              <a:t>(5);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dirty="0" err="1" smtClean="0"/>
              <a:t>r.setHeight</a:t>
            </a:r>
            <a:r>
              <a:rPr lang="en-US" dirty="0" smtClean="0"/>
              <a:t>(4);</a:t>
            </a:r>
            <a:br>
              <a:rPr lang="en-US" dirty="0" smtClean="0"/>
            </a:br>
            <a:r>
              <a:rPr lang="en-US" dirty="0" smtClean="0"/>
              <a:t>    if (</a:t>
            </a:r>
            <a:r>
              <a:rPr lang="en-US" dirty="0" err="1" smtClean="0"/>
              <a:t>r.getWidth</a:t>
            </a:r>
            <a:r>
              <a:rPr lang="en-US" dirty="0" smtClean="0"/>
              <a:t>() * </a:t>
            </a:r>
            <a:r>
              <a:rPr lang="en-US" dirty="0" err="1" smtClean="0"/>
              <a:t>r.getHeight</a:t>
            </a:r>
            <a:r>
              <a:rPr lang="en-US" dirty="0" smtClean="0"/>
              <a:t>() != 20) {</a:t>
            </a:r>
            <a:br>
              <a:rPr lang="en-US" dirty="0" smtClean="0"/>
            </a:br>
            <a:r>
              <a:rPr lang="en-US" dirty="0" smtClean="0"/>
              <a:t>        throw new </a:t>
            </a:r>
            <a:r>
              <a:rPr lang="en-US" dirty="0" err="1" smtClean="0"/>
              <a:t>RuntimeException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//some other place</a:t>
            </a:r>
          </a:p>
          <a:p>
            <a:pPr>
              <a:buNone/>
            </a:pPr>
            <a:r>
              <a:rPr lang="en-US" dirty="0" smtClean="0"/>
              <a:t>Rectangle square = new Square();</a:t>
            </a:r>
          </a:p>
          <a:p>
            <a:pPr>
              <a:buNone/>
            </a:pPr>
            <a:r>
              <a:rPr lang="en-US" dirty="0" smtClean="0"/>
              <a:t>g(square);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26. Yes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500166" y="2000240"/>
            <a:ext cx="60007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latin typeface="+mj-ea"/>
                <a:ea typeface="+mj-ea"/>
              </a:rPr>
              <a:t>public void swap(</a:t>
            </a:r>
            <a:r>
              <a:rPr lang="en-US" altLang="zh-TW" sz="2400" dirty="0" err="1" smtClean="0">
                <a:latin typeface="+mj-ea"/>
                <a:ea typeface="+mj-ea"/>
              </a:rPr>
              <a:t>int</a:t>
            </a:r>
            <a:r>
              <a:rPr lang="en-US" altLang="zh-TW" sz="2400" dirty="0" smtClean="0">
                <a:latin typeface="+mj-ea"/>
                <a:ea typeface="+mj-ea"/>
              </a:rPr>
              <a:t>[] array) {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	</a:t>
            </a:r>
            <a:r>
              <a:rPr lang="en-US" altLang="zh-TW" sz="2400" dirty="0" err="1" smtClean="0">
                <a:latin typeface="+mj-ea"/>
                <a:ea typeface="+mj-ea"/>
              </a:rPr>
              <a:t>int</a:t>
            </a:r>
            <a:r>
              <a:rPr lang="en-US" altLang="zh-TW" sz="2400" dirty="0" smtClean="0">
                <a:latin typeface="+mj-ea"/>
                <a:ea typeface="+mj-ea"/>
              </a:rPr>
              <a:t> </a:t>
            </a:r>
            <a:r>
              <a:rPr lang="en-US" altLang="zh-TW" sz="2400" dirty="0" err="1" smtClean="0">
                <a:latin typeface="+mj-ea"/>
                <a:ea typeface="+mj-ea"/>
              </a:rPr>
              <a:t>tmp</a:t>
            </a:r>
            <a:r>
              <a:rPr lang="en-US" altLang="zh-TW" sz="2400" dirty="0" smtClean="0">
                <a:latin typeface="+mj-ea"/>
                <a:ea typeface="+mj-ea"/>
              </a:rPr>
              <a:t> = array[0];</a:t>
            </a:r>
          </a:p>
          <a:p>
            <a:r>
              <a:rPr lang="en-US" altLang="zh-TW" sz="2400" dirty="0">
                <a:latin typeface="+mj-ea"/>
                <a:ea typeface="+mj-ea"/>
              </a:rPr>
              <a:t>	</a:t>
            </a:r>
            <a:r>
              <a:rPr lang="en-US" altLang="zh-TW" sz="2400" dirty="0" smtClean="0">
                <a:latin typeface="+mj-ea"/>
                <a:ea typeface="+mj-ea"/>
              </a:rPr>
              <a:t>array[0] = array[1];</a:t>
            </a:r>
          </a:p>
          <a:p>
            <a:r>
              <a:rPr lang="en-US" altLang="zh-TW" sz="2400" dirty="0">
                <a:latin typeface="+mj-ea"/>
                <a:ea typeface="+mj-ea"/>
              </a:rPr>
              <a:t>	</a:t>
            </a:r>
            <a:r>
              <a:rPr lang="en-US" altLang="zh-TW" sz="2400" dirty="0" smtClean="0">
                <a:latin typeface="+mj-ea"/>
                <a:ea typeface="+mj-ea"/>
              </a:rPr>
              <a:t>array[1] = </a:t>
            </a:r>
            <a:r>
              <a:rPr lang="en-US" altLang="zh-TW" sz="2400" dirty="0" err="1" smtClean="0">
                <a:latin typeface="+mj-ea"/>
                <a:ea typeface="+mj-ea"/>
              </a:rPr>
              <a:t>tmp</a:t>
            </a:r>
            <a:r>
              <a:rPr lang="en-US" altLang="zh-TW" sz="2400" dirty="0" smtClean="0">
                <a:latin typeface="+mj-ea"/>
                <a:ea typeface="+mj-ea"/>
              </a:rPr>
              <a:t>;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}</a:t>
            </a:r>
          </a:p>
          <a:p>
            <a:endParaRPr lang="en-US" altLang="zh-TW" sz="2400" dirty="0">
              <a:latin typeface="+mj-ea"/>
              <a:ea typeface="+mj-ea"/>
            </a:endParaRPr>
          </a:p>
          <a:p>
            <a:r>
              <a:rPr lang="en-US" altLang="zh-TW" sz="2400" dirty="0">
                <a:latin typeface="+mj-ea"/>
                <a:ea typeface="+mj-ea"/>
              </a:rPr>
              <a:t>p</a:t>
            </a:r>
            <a:r>
              <a:rPr lang="en-US" altLang="zh-TW" sz="2400" dirty="0" smtClean="0">
                <a:latin typeface="+mj-ea"/>
                <a:ea typeface="+mj-ea"/>
              </a:rPr>
              <a:t>ublic void m() {</a:t>
            </a:r>
          </a:p>
          <a:p>
            <a:r>
              <a:rPr lang="en-US" altLang="zh-TW" sz="2400" dirty="0">
                <a:latin typeface="+mj-ea"/>
                <a:ea typeface="+mj-ea"/>
              </a:rPr>
              <a:t>	</a:t>
            </a:r>
            <a:r>
              <a:rPr lang="en-US" altLang="zh-TW" sz="2400" dirty="0" err="1" smtClean="0">
                <a:latin typeface="+mj-ea"/>
                <a:ea typeface="+mj-ea"/>
              </a:rPr>
              <a:t>int</a:t>
            </a:r>
            <a:r>
              <a:rPr lang="en-US" altLang="zh-TW" sz="2400" dirty="0" smtClean="0">
                <a:latin typeface="+mj-ea"/>
                <a:ea typeface="+mj-ea"/>
              </a:rPr>
              <a:t>[] x = new </a:t>
            </a:r>
            <a:r>
              <a:rPr lang="en-US" altLang="zh-TW" sz="2400" dirty="0" err="1" smtClean="0">
                <a:latin typeface="+mj-ea"/>
                <a:ea typeface="+mj-ea"/>
              </a:rPr>
              <a:t>int</a:t>
            </a:r>
            <a:r>
              <a:rPr lang="en-US" altLang="zh-TW" sz="2400" dirty="0" smtClean="0">
                <a:latin typeface="+mj-ea"/>
                <a:ea typeface="+mj-ea"/>
              </a:rPr>
              <a:t>[2];</a:t>
            </a:r>
          </a:p>
          <a:p>
            <a:r>
              <a:rPr lang="en-US" altLang="zh-TW" sz="2400" dirty="0">
                <a:latin typeface="+mj-ea"/>
                <a:ea typeface="+mj-ea"/>
              </a:rPr>
              <a:t>	</a:t>
            </a:r>
            <a:r>
              <a:rPr lang="en-US" altLang="zh-TW" sz="2400" dirty="0" smtClean="0">
                <a:latin typeface="+mj-ea"/>
                <a:ea typeface="+mj-ea"/>
              </a:rPr>
              <a:t>x[0] = 0;</a:t>
            </a:r>
          </a:p>
          <a:p>
            <a:r>
              <a:rPr lang="en-US" altLang="zh-TW" sz="2400" dirty="0">
                <a:latin typeface="+mj-ea"/>
                <a:ea typeface="+mj-ea"/>
              </a:rPr>
              <a:t>	</a:t>
            </a:r>
            <a:r>
              <a:rPr lang="en-US" altLang="zh-TW" sz="2400" dirty="0" smtClean="0">
                <a:latin typeface="+mj-ea"/>
                <a:ea typeface="+mj-ea"/>
              </a:rPr>
              <a:t>x[1] = 1;</a:t>
            </a:r>
          </a:p>
          <a:p>
            <a:r>
              <a:rPr lang="en-US" altLang="zh-TW" sz="2400" dirty="0">
                <a:latin typeface="+mj-ea"/>
                <a:ea typeface="+mj-ea"/>
              </a:rPr>
              <a:t>	</a:t>
            </a:r>
            <a:r>
              <a:rPr lang="en-US" altLang="zh-TW" sz="2400" dirty="0" smtClean="0">
                <a:latin typeface="+mj-ea"/>
                <a:ea typeface="+mj-ea"/>
              </a:rPr>
              <a:t>swap(x);</a:t>
            </a:r>
          </a:p>
          <a:p>
            <a:r>
              <a:rPr lang="en-US" altLang="zh-TW" sz="2400" dirty="0">
                <a:latin typeface="+mj-ea"/>
                <a:ea typeface="+mj-ea"/>
              </a:rPr>
              <a:t>}</a:t>
            </a:r>
            <a:endParaRPr lang="en-US" altLang="zh-TW" sz="2400" dirty="0" smtClean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27. No</a:t>
            </a:r>
          </a:p>
          <a:p>
            <a:r>
              <a:rPr lang="en-US" altLang="zh-TW" dirty="0" smtClean="0"/>
              <a:t>Values inside array are swapped</a:t>
            </a:r>
          </a:p>
          <a:p>
            <a:r>
              <a:rPr lang="en-US" altLang="zh-TW" dirty="0" smtClean="0"/>
              <a:t>But </a:t>
            </a:r>
            <a:r>
              <a:rPr lang="en-US" altLang="zh-TW" i="1" dirty="0" smtClean="0"/>
              <a:t>a</a:t>
            </a:r>
            <a:r>
              <a:rPr lang="en-US" altLang="zh-TW" dirty="0" smtClean="0"/>
              <a:t> and </a:t>
            </a:r>
            <a:r>
              <a:rPr lang="en-US" altLang="zh-TW" i="1" dirty="0" smtClean="0"/>
              <a:t>b</a:t>
            </a:r>
            <a:r>
              <a:rPr lang="en-US" altLang="zh-TW" dirty="0" smtClean="0"/>
              <a:t> are not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571480"/>
            <a:ext cx="414337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28. No</a:t>
            </a:r>
          </a:p>
          <a:p>
            <a:r>
              <a:rPr lang="en-US" altLang="zh-TW" dirty="0" smtClean="0"/>
              <a:t>Reference values are copied!</a:t>
            </a:r>
          </a:p>
          <a:p>
            <a:r>
              <a:rPr lang="en-US" altLang="zh-TW" dirty="0" smtClean="0"/>
              <a:t>We cannot exchange the values of </a:t>
            </a:r>
            <a:r>
              <a:rPr lang="en-US" altLang="zh-TW" i="1" dirty="0" smtClean="0"/>
              <a:t>a</a:t>
            </a:r>
            <a:r>
              <a:rPr lang="en-US" altLang="zh-TW" dirty="0" smtClean="0"/>
              <a:t> and </a:t>
            </a:r>
            <a:r>
              <a:rPr lang="en-US" altLang="zh-TW" i="1" dirty="0" smtClean="0"/>
              <a:t>b</a:t>
            </a:r>
            <a:r>
              <a:rPr lang="en-US" altLang="zh-TW" dirty="0" smtClean="0"/>
              <a:t> in main method, only in </a:t>
            </a:r>
            <a:r>
              <a:rPr lang="en-US" altLang="zh-TW" i="1" dirty="0" smtClean="0"/>
              <a:t>swap</a:t>
            </a:r>
            <a:r>
              <a:rPr lang="en-US" altLang="zh-TW" dirty="0" smtClean="0"/>
              <a:t> method.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3429000"/>
            <a:ext cx="471487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Overriding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29.</a:t>
            </a:r>
          </a:p>
          <a:p>
            <a:pPr lvl="1"/>
            <a:r>
              <a:rPr lang="en-US" altLang="zh-TW" dirty="0" smtClean="0"/>
              <a:t>10, 20, 15, 15, 5, 15</a:t>
            </a:r>
            <a:endParaRPr lang="zh-TW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071810"/>
            <a:ext cx="37719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643050"/>
            <a:ext cx="42291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7" y="123965"/>
            <a:ext cx="6715172" cy="6610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橢圓 4"/>
          <p:cNvSpPr/>
          <p:nvPr/>
        </p:nvSpPr>
        <p:spPr>
          <a:xfrm>
            <a:off x="6929454" y="4857760"/>
            <a:ext cx="1428760" cy="5714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Compile errors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6" name="橢圓 5"/>
          <p:cNvSpPr/>
          <p:nvPr/>
        </p:nvSpPr>
        <p:spPr>
          <a:xfrm>
            <a:off x="7286644" y="928670"/>
            <a:ext cx="1428760" cy="5714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/>
          <p:cNvCxnSpPr>
            <a:stCxn id="6" idx="2"/>
          </p:cNvCxnSpPr>
          <p:nvPr/>
        </p:nvCxnSpPr>
        <p:spPr>
          <a:xfrm rot="10800000" flipV="1">
            <a:off x="5286380" y="1214410"/>
            <a:ext cx="2000264" cy="1000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橢圓 8"/>
          <p:cNvSpPr/>
          <p:nvPr/>
        </p:nvSpPr>
        <p:spPr>
          <a:xfrm>
            <a:off x="2571736" y="357166"/>
            <a:ext cx="785818" cy="714380"/>
          </a:xfrm>
          <a:prstGeom prst="ellipse">
            <a:avLst/>
          </a:prstGeom>
          <a:noFill/>
          <a:ln w="285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1714480" y="1000108"/>
            <a:ext cx="1000132" cy="357190"/>
          </a:xfrm>
          <a:prstGeom prst="ellipse">
            <a:avLst/>
          </a:prstGeom>
          <a:noFill/>
          <a:ln w="285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1714480" y="3857628"/>
            <a:ext cx="1000132" cy="357190"/>
          </a:xfrm>
          <a:prstGeom prst="ellipse">
            <a:avLst/>
          </a:prstGeom>
          <a:noFill/>
          <a:ln w="285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3" name="直線接點 12"/>
          <p:cNvCxnSpPr>
            <a:stCxn id="10" idx="4"/>
            <a:endCxn id="11" idx="0"/>
          </p:cNvCxnSpPr>
          <p:nvPr/>
        </p:nvCxnSpPr>
        <p:spPr>
          <a:xfrm rot="5400000">
            <a:off x="964381" y="2607463"/>
            <a:ext cx="2500330" cy="1588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1142976" y="142852"/>
            <a:ext cx="1285884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6929454" y="5643578"/>
            <a:ext cx="1500198" cy="642942"/>
          </a:xfrm>
          <a:prstGeom prst="ellipse">
            <a:avLst/>
          </a:prstGeom>
          <a:noFill/>
          <a:ln w="285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Design mistakes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Challenge: Decorator Pattern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This is a important design pattern which is used very often in </a:t>
            </a:r>
            <a:r>
              <a:rPr lang="en-US" altLang="zh-TW" i="1" dirty="0" smtClean="0"/>
              <a:t>java.io.*</a:t>
            </a:r>
          </a:p>
          <a:p>
            <a:r>
              <a:rPr lang="en-US" altLang="zh-TW" dirty="0" smtClean="0"/>
              <a:t>We will use a more detail slide to introduce it.</a:t>
            </a:r>
          </a:p>
          <a:p>
            <a:r>
              <a:rPr lang="en-US" altLang="zh-TW" dirty="0" smtClean="0"/>
              <a:t>Reference: O’Reilly Head First Design Patterns</a:t>
            </a:r>
          </a:p>
          <a:p>
            <a:pPr lvl="1"/>
            <a:r>
              <a:rPr lang="en-US" altLang="zh-TW" dirty="0" smtClean="0">
                <a:hlinkClick r:id="rId2"/>
              </a:rPr>
              <a:t>http://oreilly.com/catalog/hfdesignpat/chapter/ch03.pdf</a:t>
            </a:r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0231" y="0"/>
            <a:ext cx="916423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Lab1 Part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643050"/>
            <a:ext cx="7772400" cy="2380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直線接點 5"/>
          <p:cNvCxnSpPr/>
          <p:nvPr/>
        </p:nvCxnSpPr>
        <p:spPr>
          <a:xfrm>
            <a:off x="1571604" y="3857628"/>
            <a:ext cx="342902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781050"/>
            <a:ext cx="809625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6" descr="Class Diagram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14290"/>
            <a:ext cx="8449114" cy="6286544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4857752" y="2071678"/>
            <a:ext cx="3000396" cy="785818"/>
          </a:xfrm>
          <a:prstGeom prst="rect">
            <a:avLst/>
          </a:prstGeom>
          <a:noFill/>
          <a:ln w="571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2214546" y="4357694"/>
            <a:ext cx="1571636" cy="357190"/>
          </a:xfrm>
          <a:prstGeom prst="rect">
            <a:avLst/>
          </a:prstGeom>
          <a:noFill/>
          <a:ln w="571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0" y="4429132"/>
            <a:ext cx="1571636" cy="357190"/>
          </a:xfrm>
          <a:prstGeom prst="rect">
            <a:avLst/>
          </a:prstGeom>
          <a:noFill/>
          <a:ln w="571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6715140" y="4143380"/>
            <a:ext cx="1571636" cy="357190"/>
          </a:xfrm>
          <a:prstGeom prst="rect">
            <a:avLst/>
          </a:prstGeom>
          <a:noFill/>
          <a:ln w="571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214282" y="357166"/>
            <a:ext cx="871543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latin typeface="+mj-ea"/>
                <a:ea typeface="+mj-ea"/>
              </a:rPr>
              <a:t>package cs340100.homework1;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abstract class Shape {</a:t>
            </a:r>
          </a:p>
          <a:p>
            <a:endParaRPr lang="en-US" altLang="zh-TW" sz="2400" dirty="0" smtClean="0">
              <a:latin typeface="+mj-ea"/>
              <a:ea typeface="+mj-ea"/>
            </a:endParaRPr>
          </a:p>
          <a:p>
            <a:r>
              <a:rPr lang="en-US" altLang="zh-TW" sz="2400" dirty="0" smtClean="0">
                <a:solidFill>
                  <a:srgbClr val="FF0000"/>
                </a:solidFill>
                <a:latin typeface="+mj-ea"/>
                <a:ea typeface="+mj-ea"/>
              </a:rPr>
              <a:t>    public abstract double </a:t>
            </a:r>
            <a:r>
              <a:rPr lang="en-US" altLang="zh-TW" sz="2400" dirty="0" err="1" smtClean="0">
                <a:solidFill>
                  <a:srgbClr val="FF0000"/>
                </a:solidFill>
                <a:latin typeface="+mj-ea"/>
                <a:ea typeface="+mj-ea"/>
              </a:rPr>
              <a:t>getArea</a:t>
            </a:r>
            <a:r>
              <a:rPr lang="en-US" altLang="zh-TW" sz="2400" dirty="0" smtClean="0">
                <a:solidFill>
                  <a:srgbClr val="FF0000"/>
                </a:solidFill>
                <a:latin typeface="+mj-ea"/>
                <a:ea typeface="+mj-ea"/>
              </a:rPr>
              <a:t>();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public </a:t>
            </a:r>
            <a:r>
              <a:rPr lang="en-US" altLang="zh-TW" sz="2400" dirty="0" err="1" smtClean="0">
                <a:latin typeface="+mj-ea"/>
                <a:ea typeface="+mj-ea"/>
              </a:rPr>
              <a:t>boolean</a:t>
            </a:r>
            <a:r>
              <a:rPr lang="en-US" altLang="zh-TW" sz="2400" dirty="0" smtClean="0">
                <a:latin typeface="+mj-ea"/>
                <a:ea typeface="+mj-ea"/>
              </a:rPr>
              <a:t> equals(Object o) {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    if( (o </a:t>
            </a:r>
            <a:r>
              <a:rPr lang="en-US" altLang="zh-TW" sz="2400" dirty="0" err="1" smtClean="0">
                <a:latin typeface="+mj-ea"/>
                <a:ea typeface="+mj-ea"/>
              </a:rPr>
              <a:t>instanceof</a:t>
            </a:r>
            <a:r>
              <a:rPr lang="en-US" altLang="zh-TW" sz="2400" dirty="0" smtClean="0">
                <a:latin typeface="+mj-ea"/>
                <a:ea typeface="+mj-ea"/>
              </a:rPr>
              <a:t> Shape) == false) {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        return false;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    }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    Shape </a:t>
            </a:r>
            <a:r>
              <a:rPr lang="en-US" altLang="zh-TW" sz="2400" dirty="0" err="1" smtClean="0">
                <a:latin typeface="+mj-ea"/>
                <a:ea typeface="+mj-ea"/>
              </a:rPr>
              <a:t>otherShape</a:t>
            </a:r>
            <a:r>
              <a:rPr lang="en-US" altLang="zh-TW" sz="2400" dirty="0" smtClean="0">
                <a:latin typeface="+mj-ea"/>
                <a:ea typeface="+mj-ea"/>
              </a:rPr>
              <a:t> = (Shape) o;</a:t>
            </a:r>
          </a:p>
          <a:p>
            <a:r>
              <a:rPr lang="en-US" altLang="zh-TW" sz="2400" dirty="0">
                <a:latin typeface="+mj-ea"/>
                <a:ea typeface="+mj-ea"/>
              </a:rPr>
              <a:t> </a:t>
            </a:r>
            <a:r>
              <a:rPr lang="en-US" altLang="zh-TW" sz="2400" dirty="0" smtClean="0">
                <a:latin typeface="+mj-ea"/>
                <a:ea typeface="+mj-ea"/>
              </a:rPr>
              <a:t>       if( </a:t>
            </a:r>
            <a:r>
              <a:rPr lang="en-US" altLang="zh-TW" sz="2400" dirty="0" err="1" smtClean="0">
                <a:solidFill>
                  <a:srgbClr val="FF0000"/>
                </a:solidFill>
                <a:latin typeface="+mj-ea"/>
                <a:ea typeface="+mj-ea"/>
              </a:rPr>
              <a:t>this.getArea</a:t>
            </a:r>
            <a:r>
              <a:rPr lang="en-US" altLang="zh-TW" sz="2400" dirty="0" smtClean="0">
                <a:solidFill>
                  <a:srgbClr val="FF0000"/>
                </a:solidFill>
                <a:latin typeface="+mj-ea"/>
                <a:ea typeface="+mj-ea"/>
              </a:rPr>
              <a:t>() </a:t>
            </a:r>
            <a:r>
              <a:rPr lang="en-US" altLang="zh-TW" sz="2400" dirty="0" smtClean="0">
                <a:latin typeface="+mj-ea"/>
                <a:ea typeface="+mj-ea"/>
              </a:rPr>
              <a:t>==</a:t>
            </a:r>
            <a:r>
              <a:rPr lang="en-US" altLang="zh-TW" sz="2400" dirty="0" smtClean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zh-TW" sz="2400" dirty="0" err="1" smtClean="0">
                <a:solidFill>
                  <a:srgbClr val="FF0000"/>
                </a:solidFill>
                <a:latin typeface="+mj-ea"/>
                <a:ea typeface="+mj-ea"/>
              </a:rPr>
              <a:t>otherShape.getArea</a:t>
            </a:r>
            <a:r>
              <a:rPr lang="en-US" altLang="zh-TW" sz="2400" dirty="0" smtClean="0">
                <a:solidFill>
                  <a:srgbClr val="FF0000"/>
                </a:solidFill>
                <a:latin typeface="+mj-ea"/>
                <a:ea typeface="+mj-ea"/>
              </a:rPr>
              <a:t>() </a:t>
            </a:r>
            <a:r>
              <a:rPr lang="en-US" altLang="zh-TW" sz="2400" dirty="0" smtClean="0">
                <a:latin typeface="+mj-ea"/>
                <a:ea typeface="+mj-ea"/>
              </a:rPr>
              <a:t>) {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        return true;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    }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    else {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        return false;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    }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    }</a:t>
            </a:r>
          </a:p>
          <a:p>
            <a:r>
              <a:rPr lang="en-US" altLang="zh-TW" sz="2400" dirty="0" smtClean="0">
                <a:latin typeface="+mj-ea"/>
                <a:ea typeface="+mj-ea"/>
              </a:rPr>
              <a:t>}</a:t>
            </a:r>
            <a:endParaRPr lang="zh-TW" altLang="en-US" sz="2400" dirty="0">
              <a:latin typeface="+mj-ea"/>
              <a:ea typeface="+mj-ea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786314" y="4786322"/>
            <a:ext cx="3786214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2800" dirty="0" smtClean="0"/>
              <a:t>在這裡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 我們不知道到底是什麼形狀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 也依然可以比較大小</a:t>
            </a:r>
            <a:r>
              <a:rPr lang="en-US" altLang="zh-TW" sz="2800" dirty="0" smtClean="0"/>
              <a:t>. WHY?</a:t>
            </a:r>
            <a:endParaRPr lang="zh-TW" altLang="en-US" sz="2800" dirty="0"/>
          </a:p>
        </p:txBody>
      </p:sp>
      <p:cxnSp>
        <p:nvCxnSpPr>
          <p:cNvPr id="7" name="直線單箭頭接點 6"/>
          <p:cNvCxnSpPr>
            <a:stCxn id="5" idx="0"/>
          </p:cNvCxnSpPr>
          <p:nvPr/>
        </p:nvCxnSpPr>
        <p:spPr>
          <a:xfrm rot="16200000" flipV="1">
            <a:off x="5625711" y="3732611"/>
            <a:ext cx="642942" cy="14644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1963" y="638175"/>
            <a:ext cx="8220075" cy="558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矩形 4"/>
          <p:cNvSpPr/>
          <p:nvPr/>
        </p:nvSpPr>
        <p:spPr>
          <a:xfrm>
            <a:off x="1071538" y="1214422"/>
            <a:ext cx="3214710" cy="71438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4929190" y="1214422"/>
            <a:ext cx="3214710" cy="71438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071538" y="2571744"/>
            <a:ext cx="3214710" cy="71438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4929190" y="2571744"/>
            <a:ext cx="3214710" cy="71438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071538" y="4000504"/>
            <a:ext cx="3214710" cy="171451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4929190" y="4000504"/>
            <a:ext cx="3214710" cy="171451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1071538" y="3286124"/>
            <a:ext cx="3214710" cy="71438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4929190" y="3286124"/>
            <a:ext cx="3214710" cy="71438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4" name="直線單箭頭接點 13"/>
          <p:cNvCxnSpPr>
            <a:stCxn id="5" idx="3"/>
            <a:endCxn id="6" idx="1"/>
          </p:cNvCxnSpPr>
          <p:nvPr/>
        </p:nvCxnSpPr>
        <p:spPr>
          <a:xfrm>
            <a:off x="4286248" y="1571612"/>
            <a:ext cx="64294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>
            <a:stCxn id="7" idx="3"/>
            <a:endCxn id="8" idx="1"/>
          </p:cNvCxnSpPr>
          <p:nvPr/>
        </p:nvCxnSpPr>
        <p:spPr>
          <a:xfrm>
            <a:off x="4286248" y="2928934"/>
            <a:ext cx="64294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/>
          <p:cNvCxnSpPr>
            <a:stCxn id="9" idx="3"/>
            <a:endCxn id="10" idx="1"/>
          </p:cNvCxnSpPr>
          <p:nvPr/>
        </p:nvCxnSpPr>
        <p:spPr>
          <a:xfrm>
            <a:off x="4286248" y="4857760"/>
            <a:ext cx="64294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1" idx="3"/>
            <a:endCxn id="12" idx="1"/>
          </p:cNvCxnSpPr>
          <p:nvPr/>
        </p:nvCxnSpPr>
        <p:spPr>
          <a:xfrm>
            <a:off x="4286248" y="3643314"/>
            <a:ext cx="642942" cy="1588"/>
          </a:xfrm>
          <a:prstGeom prst="straightConnector1">
            <a:avLst/>
          </a:prstGeom>
          <a:ln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4429124" cy="67403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altLang="zh-TW" dirty="0" smtClean="0"/>
          </a:p>
          <a:p>
            <a:r>
              <a:rPr lang="en-US" altLang="zh-TW" dirty="0" smtClean="0"/>
              <a:t>public abstract class </a:t>
            </a:r>
            <a:r>
              <a:rPr lang="en-US" altLang="zh-TW" dirty="0" err="1" smtClean="0"/>
              <a:t>DrinkMachine</a:t>
            </a:r>
            <a:r>
              <a:rPr lang="en-US" altLang="zh-TW" dirty="0" smtClean="0"/>
              <a:t> {</a:t>
            </a:r>
          </a:p>
          <a:p>
            <a:r>
              <a:rPr lang="en-US" altLang="zh-TW" dirty="0" smtClean="0"/>
              <a:t>	Drink </a:t>
            </a:r>
            <a:r>
              <a:rPr lang="en-US" altLang="zh-TW" dirty="0" err="1" smtClean="0"/>
              <a:t>drink</a:t>
            </a:r>
            <a:r>
              <a:rPr lang="en-US" altLang="zh-TW" dirty="0" smtClean="0"/>
              <a:t>;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	public void </a:t>
            </a:r>
            <a:r>
              <a:rPr lang="en-US" altLang="zh-TW" dirty="0" err="1" smtClean="0"/>
              <a:t>boilWater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//boil water</a:t>
            </a:r>
          </a:p>
          <a:p>
            <a:r>
              <a:rPr lang="en-US" altLang="zh-TW" dirty="0" smtClean="0"/>
              <a:t>	}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	public </a:t>
            </a:r>
            <a:r>
              <a:rPr lang="en-US" altLang="zh-TW" dirty="0" smtClean="0">
                <a:solidFill>
                  <a:srgbClr val="FF0000"/>
                </a:solidFill>
              </a:rPr>
              <a:t>abstract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makeDrink</a:t>
            </a:r>
            <a:r>
              <a:rPr lang="en-US" altLang="zh-TW" dirty="0" smtClean="0"/>
              <a:t>();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	public void </a:t>
            </a:r>
            <a:r>
              <a:rPr lang="en-US" altLang="zh-TW" dirty="0" err="1" smtClean="0"/>
              <a:t>pourInCup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//pour in cup</a:t>
            </a:r>
          </a:p>
          <a:p>
            <a:r>
              <a:rPr lang="en-US" altLang="zh-TW" dirty="0" smtClean="0"/>
              <a:t>	}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	public </a:t>
            </a:r>
            <a:r>
              <a:rPr lang="en-US" altLang="zh-TW" dirty="0" smtClean="0">
                <a:solidFill>
                  <a:srgbClr val="FF0000"/>
                </a:solidFill>
              </a:rPr>
              <a:t>abstract </a:t>
            </a:r>
            <a:r>
              <a:rPr lang="en-US" altLang="zh-TW" dirty="0" smtClean="0"/>
              <a:t>void </a:t>
            </a:r>
            <a:r>
              <a:rPr lang="en-US" altLang="zh-TW" dirty="0" err="1" smtClean="0"/>
              <a:t>addFlavoring</a:t>
            </a:r>
            <a:r>
              <a:rPr lang="en-US" altLang="zh-TW" dirty="0" smtClean="0"/>
              <a:t>();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	public Drink </a:t>
            </a:r>
            <a:r>
              <a:rPr lang="en-US" altLang="zh-TW" dirty="0" err="1" smtClean="0"/>
              <a:t>getDrink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/>
              <a:t>boilWater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>
                <a:solidFill>
                  <a:srgbClr val="FF0000"/>
                </a:solidFill>
              </a:rPr>
              <a:t>makeDrink</a:t>
            </a:r>
            <a:r>
              <a:rPr lang="en-US" altLang="zh-TW" dirty="0" smtClean="0">
                <a:solidFill>
                  <a:srgbClr val="FF0000"/>
                </a:solidFill>
              </a:rPr>
              <a:t>();  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/>
              <a:t>pourInCup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>
                <a:solidFill>
                  <a:srgbClr val="FF0000"/>
                </a:solidFill>
              </a:rPr>
              <a:t>addFlavoring</a:t>
            </a:r>
            <a:r>
              <a:rPr lang="en-US" altLang="zh-TW" dirty="0" smtClean="0">
                <a:solidFill>
                  <a:srgbClr val="FF0000"/>
                </a:solidFill>
              </a:rPr>
              <a:t>();  </a:t>
            </a:r>
          </a:p>
          <a:p>
            <a:r>
              <a:rPr lang="en-US" altLang="zh-TW" dirty="0" smtClean="0"/>
              <a:t>		return drink;</a:t>
            </a:r>
          </a:p>
          <a:p>
            <a:r>
              <a:rPr lang="en-US" altLang="zh-TW" dirty="0" smtClean="0"/>
              <a:t>	}	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4429124" y="0"/>
            <a:ext cx="4714876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err="1" smtClean="0"/>
              <a:t>CoffeeMachine</a:t>
            </a:r>
            <a:r>
              <a:rPr lang="en-US" altLang="zh-TW" dirty="0" smtClean="0"/>
              <a:t> extends </a:t>
            </a:r>
            <a:r>
              <a:rPr lang="en-US" altLang="zh-TW" dirty="0" err="1" smtClean="0"/>
              <a:t>DrinkMachine</a:t>
            </a:r>
            <a:r>
              <a:rPr lang="en-US" altLang="zh-TW" dirty="0" smtClean="0"/>
              <a:t> {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	public void </a:t>
            </a:r>
            <a:r>
              <a:rPr lang="en-US" altLang="zh-TW" dirty="0" err="1" smtClean="0"/>
              <a:t>makeDrink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drink = new Coffee();</a:t>
            </a:r>
          </a:p>
          <a:p>
            <a:r>
              <a:rPr lang="en-US" altLang="zh-TW" dirty="0" smtClean="0"/>
              <a:t>	}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	public void </a:t>
            </a:r>
            <a:r>
              <a:rPr lang="en-US" altLang="zh-TW" dirty="0" err="1" smtClean="0"/>
              <a:t>addFlavoring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/>
              <a:t>drink.add</a:t>
            </a:r>
            <a:r>
              <a:rPr lang="en-US" altLang="zh-TW" dirty="0" smtClean="0"/>
              <a:t>(new Sugar());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drink.add</a:t>
            </a:r>
            <a:r>
              <a:rPr lang="en-US" altLang="zh-TW" dirty="0" smtClean="0"/>
              <a:t>(new Milk());</a:t>
            </a:r>
          </a:p>
          <a:p>
            <a:r>
              <a:rPr lang="en-US" altLang="zh-TW" dirty="0" smtClean="0"/>
              <a:t>	}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4429092" y="3143248"/>
            <a:ext cx="4714908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altLang="zh-TW" dirty="0" smtClean="0"/>
          </a:p>
          <a:p>
            <a:r>
              <a:rPr lang="en-US" altLang="zh-TW" dirty="0" smtClean="0"/>
              <a:t>class </a:t>
            </a:r>
            <a:r>
              <a:rPr lang="en-US" altLang="zh-TW" dirty="0" err="1" smtClean="0"/>
              <a:t>TeaMachine</a:t>
            </a:r>
            <a:r>
              <a:rPr lang="en-US" altLang="zh-TW" dirty="0" smtClean="0"/>
              <a:t> extends </a:t>
            </a:r>
            <a:r>
              <a:rPr lang="en-US" altLang="zh-TW" dirty="0" err="1" smtClean="0"/>
              <a:t>DrinkMachine</a:t>
            </a:r>
            <a:r>
              <a:rPr lang="en-US" altLang="zh-TW" dirty="0" smtClean="0"/>
              <a:t> {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	public void </a:t>
            </a:r>
            <a:r>
              <a:rPr lang="en-US" altLang="zh-TW" dirty="0" err="1" smtClean="0"/>
              <a:t>makeDrink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drink = new Tea();</a:t>
            </a:r>
          </a:p>
          <a:p>
            <a:r>
              <a:rPr lang="en-US" altLang="zh-TW" dirty="0" smtClean="0"/>
              <a:t>	}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	public void </a:t>
            </a:r>
            <a:r>
              <a:rPr lang="en-US" altLang="zh-TW" dirty="0" err="1" smtClean="0"/>
              <a:t>addFlavoring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		</a:t>
            </a:r>
            <a:r>
              <a:rPr lang="en-US" altLang="zh-TW" dirty="0" err="1" smtClean="0"/>
              <a:t>drink.add</a:t>
            </a:r>
            <a:r>
              <a:rPr lang="en-US" altLang="zh-TW" dirty="0" smtClean="0"/>
              <a:t>(new Lemon());</a:t>
            </a:r>
          </a:p>
          <a:p>
            <a:r>
              <a:rPr lang="en-US" altLang="zh-TW" dirty="0" smtClean="0"/>
              <a:t>	}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yoshi\Documents\我已接收的檔案\TemplatePattern(1).jpg"/>
          <p:cNvPicPr>
            <a:picLocks noChangeAspect="1" noChangeArrowheads="1"/>
          </p:cNvPicPr>
          <p:nvPr/>
        </p:nvPicPr>
        <p:blipFill>
          <a:blip r:embed="rId2"/>
          <a:srcRect l="30469" t="5621" r="14843" b="33094"/>
          <a:stretch>
            <a:fillRect/>
          </a:stretch>
        </p:blipFill>
        <p:spPr bwMode="auto">
          <a:xfrm>
            <a:off x="642910" y="214290"/>
            <a:ext cx="7786742" cy="6451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Advanced Part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24. String </a:t>
            </a:r>
            <a:r>
              <a:rPr lang="en-US" altLang="zh-TW" dirty="0" err="1" smtClean="0"/>
              <a:t>longString</a:t>
            </a:r>
            <a:r>
              <a:rPr lang="en-US" altLang="zh-TW" dirty="0" smtClean="0"/>
              <a:t> = “</a:t>
            </a:r>
            <a:r>
              <a:rPr lang="en-US" altLang="zh-TW" dirty="0" err="1" smtClean="0"/>
              <a:t>abcdefghi</a:t>
            </a:r>
            <a:r>
              <a:rPr lang="en-US" altLang="zh-TW" dirty="0" smtClean="0"/>
              <a:t>………..”</a:t>
            </a:r>
          </a:p>
          <a:p>
            <a:pPr lvl="1"/>
            <a:r>
              <a:rPr lang="en-US" altLang="zh-TW" dirty="0" smtClean="0"/>
              <a:t>String </a:t>
            </a:r>
            <a:r>
              <a:rPr lang="en-US" altLang="zh-TW" dirty="0" err="1" smtClean="0"/>
              <a:t>shortString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longString.substring</a:t>
            </a:r>
            <a:r>
              <a:rPr lang="en-US" altLang="zh-TW" dirty="0" smtClean="0"/>
              <a:t>(0,1); </a:t>
            </a:r>
          </a:p>
          <a:p>
            <a:pPr lvl="1"/>
            <a:r>
              <a:rPr lang="en-US" altLang="zh-TW" dirty="0" err="1" smtClean="0"/>
              <a:t>shortString</a:t>
            </a:r>
            <a:r>
              <a:rPr lang="en-US" altLang="zh-TW" dirty="0" smtClean="0"/>
              <a:t> causes </a:t>
            </a:r>
            <a:r>
              <a:rPr lang="en-US" altLang="zh-TW" dirty="0" err="1" smtClean="0"/>
              <a:t>longString</a:t>
            </a:r>
            <a:r>
              <a:rPr lang="en-US" altLang="zh-TW" dirty="0" smtClean="0"/>
              <a:t> cannot be freed</a:t>
            </a:r>
          </a:p>
          <a:p>
            <a:pPr lvl="1"/>
            <a:r>
              <a:rPr lang="en-US" altLang="zh-TW" dirty="0" smtClean="0"/>
              <a:t>Immutability</a:t>
            </a:r>
          </a:p>
          <a:p>
            <a:r>
              <a:rPr lang="en-US" altLang="zh-TW" dirty="0" smtClean="0"/>
              <a:t>25. Should Square extends Rectangle?</a:t>
            </a:r>
          </a:p>
          <a:p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76</TotalTime>
  <Words>267</Words>
  <Application>Microsoft Office PowerPoint</Application>
  <PresentationFormat>如螢幕大小 (4:3)</PresentationFormat>
  <Paragraphs>109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公正</vt:lpstr>
      <vt:lpstr>Midterm Exam Discussion</vt:lpstr>
      <vt:lpstr>Lab1 Part</vt:lpstr>
      <vt:lpstr>投影片 3</vt:lpstr>
      <vt:lpstr>投影片 4</vt:lpstr>
      <vt:lpstr>投影片 5</vt:lpstr>
      <vt:lpstr>投影片 6</vt:lpstr>
      <vt:lpstr>投影片 7</vt:lpstr>
      <vt:lpstr>投影片 8</vt:lpstr>
      <vt:lpstr>Advanced Part</vt:lpstr>
      <vt:lpstr>To be inherited or not to be inherited</vt:lpstr>
      <vt:lpstr>投影片 11</vt:lpstr>
      <vt:lpstr>投影片 12</vt:lpstr>
      <vt:lpstr>投影片 13</vt:lpstr>
      <vt:lpstr>Overriding</vt:lpstr>
      <vt:lpstr>投影片 15</vt:lpstr>
      <vt:lpstr>Challenge: Decorator Pattern</vt:lpstr>
      <vt:lpstr>投影片 17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Exam Discussion</dc:title>
  <dc:creator>yoshi</dc:creator>
  <cp:lastModifiedBy>yoshi</cp:lastModifiedBy>
  <cp:revision>12</cp:revision>
  <dcterms:created xsi:type="dcterms:W3CDTF">2009-04-21T16:57:55Z</dcterms:created>
  <dcterms:modified xsi:type="dcterms:W3CDTF">2009-04-21T18:21:03Z</dcterms:modified>
</cp:coreProperties>
</file>