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sldIdLst>
    <p:sldId id="256" r:id="rId3"/>
    <p:sldId id="258" r:id="rId4"/>
    <p:sldId id="259" r:id="rId5"/>
    <p:sldId id="257" r:id="rId6"/>
    <p:sldId id="262" r:id="rId7"/>
    <p:sldId id="265" r:id="rId8"/>
    <p:sldId id="260" r:id="rId9"/>
    <p:sldId id="263" r:id="rId10"/>
    <p:sldId id="261" r:id="rId11"/>
    <p:sldId id="264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52046" y="2852739"/>
            <a:ext cx="151520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3200" dirty="0">
                <a:solidFill>
                  <a:schemeClr val="bg1"/>
                </a:solidFill>
                <a:ea typeface="ＭＳ Ｐゴシック" pitchFamily="34" charset="-128"/>
              </a:rPr>
              <a:t>LOGO</a:t>
            </a:r>
          </a:p>
        </p:txBody>
      </p:sp>
      <p:pic>
        <p:nvPicPr>
          <p:cNvPr id="6" name="Picture 6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92376"/>
            <a:ext cx="211308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12377" y="2681288"/>
            <a:ext cx="6145823" cy="10350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ja-JP" alt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312378" y="3886200"/>
            <a:ext cx="6180992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ja-JP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12377" y="62452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37289"/>
            <a:ext cx="2369527" cy="4841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04185" y="6245225"/>
            <a:ext cx="1588477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44104" y="73025"/>
            <a:ext cx="1776046" cy="58372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14500" y="73025"/>
            <a:ext cx="5188927" cy="58372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圓角矩形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圓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圓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14500" y="981075"/>
            <a:ext cx="3481754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36931" y="981075"/>
            <a:ext cx="3483220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a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14500" y="73025"/>
            <a:ext cx="7039708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4500" y="981075"/>
            <a:ext cx="7105650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第４レベル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145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40066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endParaRPr lang="zh-TW" altLang="en-US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8323" y="6245225"/>
            <a:ext cx="158847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32" name="Picture 4" descr="未命名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75489" y="6021389"/>
            <a:ext cx="2576146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  <a:ea typeface="標楷體" pitchFamily="65" charset="-12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609600" indent="-609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kumimoji="1" sz="3200">
          <a:solidFill>
            <a:schemeClr val="tx1"/>
          </a:solidFill>
          <a:latin typeface="Calibri" pitchFamily="34" charset="0"/>
          <a:ea typeface="標楷體" pitchFamily="65" charset="-120"/>
          <a:cs typeface="+mn-cs"/>
        </a:defRPr>
      </a:lvl1pPr>
      <a:lvl2pPr marL="990600" indent="-5334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kumimoji="1" sz="2800">
          <a:solidFill>
            <a:schemeClr val="tx1"/>
          </a:solidFill>
          <a:latin typeface="Calibri" pitchFamily="34" charset="0"/>
          <a:ea typeface="標楷體" pitchFamily="65" charset="-120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●"/>
        <a:defRPr kumimoji="1" sz="2400">
          <a:solidFill>
            <a:schemeClr val="tx1"/>
          </a:solidFill>
          <a:latin typeface="Calibri" pitchFamily="34" charset="0"/>
          <a:ea typeface="標楷體" pitchFamily="65" charset="-120"/>
        </a:defRPr>
      </a:lvl3pPr>
      <a:lvl4pPr marL="1752600" indent="-381000" algn="l" rtl="0" eaLnBrk="1" fontAlgn="base" hangingPunct="1">
        <a:spcBef>
          <a:spcPct val="20000"/>
        </a:spcBef>
        <a:spcAft>
          <a:spcPct val="0"/>
        </a:spcAft>
        <a:buClr>
          <a:srgbClr val="006666"/>
        </a:buClr>
        <a:buFont typeface="Arial" charset="0"/>
        <a:buChar char="■"/>
        <a:defRPr kumimoji="1" sz="2000">
          <a:solidFill>
            <a:schemeClr val="tx1"/>
          </a:solidFill>
          <a:latin typeface="Calibri" pitchFamily="34" charset="0"/>
          <a:ea typeface="標楷體" pitchFamily="65" charset="-120"/>
        </a:defRPr>
      </a:lvl4pPr>
      <a:lvl5pPr marL="2209800" indent="-3810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►"/>
        <a:defRPr kumimoji="1" sz="2000">
          <a:solidFill>
            <a:schemeClr val="tx1"/>
          </a:solidFill>
          <a:latin typeface="Calibri" pitchFamily="34" charset="0"/>
          <a:ea typeface="標楷體" pitchFamily="65" charset="-120"/>
        </a:defRPr>
      </a:lvl5pPr>
      <a:lvl6pPr marL="2667000" indent="-3810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►"/>
        <a:defRPr kumimoji="1" sz="2000">
          <a:solidFill>
            <a:schemeClr val="tx1"/>
          </a:solidFill>
          <a:latin typeface="+mn-lt"/>
          <a:ea typeface="+mn-ea"/>
        </a:defRPr>
      </a:lvl6pPr>
      <a:lvl7pPr marL="3124200" indent="-3810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►"/>
        <a:defRPr kumimoji="1" sz="2000">
          <a:solidFill>
            <a:schemeClr val="tx1"/>
          </a:solidFill>
          <a:latin typeface="+mn-lt"/>
          <a:ea typeface="+mn-ea"/>
        </a:defRPr>
      </a:lvl7pPr>
      <a:lvl8pPr marL="3581400" indent="-3810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►"/>
        <a:defRPr kumimoji="1" sz="2000">
          <a:solidFill>
            <a:schemeClr val="tx1"/>
          </a:solidFill>
          <a:latin typeface="+mn-lt"/>
          <a:ea typeface="+mn-ea"/>
        </a:defRPr>
      </a:lvl8pPr>
      <a:lvl9pPr marL="4038600" indent="-3810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►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圓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FFC3EB8-8D9B-4B84-89C0-F99A8FFB8655}" type="datetimeFigureOut">
              <a:rPr lang="zh-TW" altLang="en-US" smtClean="0"/>
              <a:pPr/>
              <a:t>2009/4/26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41EEDFB-F861-4CB8-8727-5AD49305B222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latin typeface="Cambria Math" pitchFamily="18" charset="0"/>
                <a:ea typeface="Cambria Math" pitchFamily="18" charset="0"/>
              </a:rPr>
              <a:t>Presented by Yuan-Ying Chang</a:t>
            </a:r>
            <a:endParaRPr lang="zh-TW" altLang="en-US" sz="3200" dirty="0">
              <a:latin typeface="Cambria Math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altLang="zh-TW" dirty="0" smtClean="0">
                <a:latin typeface="Cambria Math" pitchFamily="18" charset="0"/>
                <a:ea typeface="Cambria Math" pitchFamily="18" charset="0"/>
              </a:rPr>
              <a:t>Lab 2</a:t>
            </a:r>
            <a:endParaRPr lang="zh-TW" altLang="en-US" dirty="0">
              <a:latin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</a:rPr>
              <a:t>繳交注意事項</a:t>
            </a:r>
            <a:endParaRPr lang="zh-TW" altLang="en-US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繳交日期</a:t>
            </a:r>
            <a:r>
              <a:rPr lang="en-US" altLang="zh-TW" dirty="0" smtClean="0">
                <a:latin typeface="+mj-ea"/>
                <a:ea typeface="+mj-ea"/>
              </a:rPr>
              <a:t>: 5/4 </a:t>
            </a:r>
            <a:r>
              <a:rPr lang="zh-TW" altLang="en-US" dirty="0" smtClean="0">
                <a:latin typeface="+mj-ea"/>
                <a:ea typeface="+mj-ea"/>
              </a:rPr>
              <a:t>下午</a:t>
            </a:r>
            <a:r>
              <a:rPr lang="en-US" altLang="zh-TW" dirty="0" smtClean="0">
                <a:latin typeface="+mj-ea"/>
                <a:ea typeface="+mj-ea"/>
              </a:rPr>
              <a:t>1</a:t>
            </a:r>
            <a:r>
              <a:rPr lang="zh-TW" altLang="en-US" dirty="0" smtClean="0">
                <a:latin typeface="+mj-ea"/>
                <a:ea typeface="+mj-ea"/>
              </a:rPr>
              <a:t>點前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繳交方式</a:t>
            </a:r>
            <a:r>
              <a:rPr lang="en-US" altLang="zh-TW" dirty="0" smtClean="0">
                <a:latin typeface="+mj-ea"/>
                <a:ea typeface="+mj-ea"/>
              </a:rPr>
              <a:t>: </a:t>
            </a:r>
            <a:r>
              <a:rPr lang="zh-TW" altLang="en-US" dirty="0" smtClean="0">
                <a:latin typeface="+mj-ea"/>
                <a:ea typeface="+mj-ea"/>
              </a:rPr>
              <a:t>未定</a:t>
            </a:r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mbria Math" pitchFamily="18" charset="0"/>
                <a:ea typeface="Cambria Math" pitchFamily="18" charset="0"/>
              </a:rPr>
              <a:t>Observer Pattern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>
                <a:latin typeface="+mj-ea"/>
                <a:ea typeface="+mj-ea"/>
              </a:rPr>
              <a:t>目的</a:t>
            </a:r>
            <a:r>
              <a:rPr lang="en-US" altLang="zh-TW" dirty="0" smtClean="0">
                <a:latin typeface="+mj-ea"/>
                <a:ea typeface="+mj-ea"/>
              </a:rPr>
              <a:t>: </a:t>
            </a:r>
            <a:r>
              <a:rPr lang="zh-TW" altLang="en-US" dirty="0" smtClean="0">
                <a:latin typeface="+mj-ea"/>
                <a:ea typeface="+mj-ea"/>
              </a:rPr>
              <a:t>是一個用來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  <a:ea typeface="+mj-ea"/>
              </a:rPr>
              <a:t>主動</a:t>
            </a:r>
            <a:r>
              <a:rPr lang="zh-TW" altLang="en-US" dirty="0" smtClean="0">
                <a:latin typeface="+mj-ea"/>
                <a:ea typeface="+mj-ea"/>
              </a:rPr>
              <a:t>通知發生更新的</a:t>
            </a:r>
            <a:r>
              <a:rPr lang="en-US" altLang="zh-TW" dirty="0" smtClean="0">
                <a:latin typeface="+mj-ea"/>
                <a:ea typeface="+mj-ea"/>
              </a:rPr>
              <a:t>design pattern</a:t>
            </a:r>
          </a:p>
          <a:p>
            <a:r>
              <a:rPr lang="zh-TW" altLang="en-US" dirty="0" smtClean="0">
                <a:latin typeface="+mj-ea"/>
                <a:ea typeface="+mj-ea"/>
              </a:rPr>
              <a:t>例子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通知玩家遊戲場景有所更新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民調數據有所改變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需要重畫長條圖和圓餅圖等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內容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被觀察物</a:t>
            </a:r>
            <a:r>
              <a:rPr lang="en-US" altLang="zh-TW" dirty="0" smtClean="0">
                <a:latin typeface="+mj-ea"/>
                <a:ea typeface="+mj-ea"/>
              </a:rPr>
              <a:t>(Observable)</a:t>
            </a:r>
            <a:r>
              <a:rPr lang="zh-TW" altLang="en-US" dirty="0" smtClean="0">
                <a:latin typeface="+mj-ea"/>
                <a:ea typeface="+mj-ea"/>
              </a:rPr>
              <a:t>和觀察者</a:t>
            </a:r>
            <a:r>
              <a:rPr lang="en-US" altLang="zh-TW" dirty="0" smtClean="0">
                <a:latin typeface="+mj-ea"/>
                <a:ea typeface="+mj-ea"/>
              </a:rPr>
              <a:t>(Observer)</a:t>
            </a:r>
          </a:p>
          <a:p>
            <a:pPr lvl="1"/>
            <a:r>
              <a:rPr lang="en-US" altLang="zh-TW" dirty="0" smtClean="0">
                <a:latin typeface="+mj-ea"/>
                <a:ea typeface="+mj-ea"/>
              </a:rPr>
              <a:t>Observer</a:t>
            </a:r>
            <a:r>
              <a:rPr lang="zh-TW" altLang="en-US" dirty="0" smtClean="0">
                <a:latin typeface="+mj-ea"/>
                <a:ea typeface="+mj-ea"/>
              </a:rPr>
              <a:t>為一個</a:t>
            </a:r>
            <a:r>
              <a:rPr lang="en-US" altLang="zh-TW" dirty="0" smtClean="0">
                <a:latin typeface="+mj-ea"/>
                <a:ea typeface="+mj-ea"/>
              </a:rPr>
              <a:t>interface, </a:t>
            </a:r>
            <a:r>
              <a:rPr lang="zh-TW" altLang="en-US" dirty="0" smtClean="0">
                <a:latin typeface="+mj-ea"/>
                <a:ea typeface="+mj-ea"/>
              </a:rPr>
              <a:t>所有的觀察者需實作此</a:t>
            </a:r>
            <a:r>
              <a:rPr lang="en-US" altLang="zh-TW" dirty="0" smtClean="0">
                <a:latin typeface="+mj-ea"/>
                <a:ea typeface="+mj-ea"/>
              </a:rPr>
              <a:t>interface</a:t>
            </a:r>
          </a:p>
          <a:p>
            <a:pPr lvl="1"/>
            <a:r>
              <a:rPr lang="en-US" altLang="zh-TW" dirty="0" smtClean="0">
                <a:latin typeface="+mj-ea"/>
                <a:ea typeface="+mj-ea"/>
              </a:rPr>
              <a:t>Observable</a:t>
            </a:r>
            <a:r>
              <a:rPr lang="zh-TW" altLang="en-US" dirty="0" smtClean="0">
                <a:latin typeface="+mj-ea"/>
                <a:ea typeface="+mj-ea"/>
              </a:rPr>
              <a:t>為一個</a:t>
            </a:r>
            <a:r>
              <a:rPr lang="en-US" altLang="zh-TW" dirty="0" smtClean="0">
                <a:latin typeface="+mj-ea"/>
                <a:ea typeface="+mj-ea"/>
              </a:rPr>
              <a:t>abstract class, </a:t>
            </a:r>
            <a:r>
              <a:rPr lang="zh-TW" altLang="en-US" dirty="0" smtClean="0">
                <a:latin typeface="+mj-ea"/>
                <a:ea typeface="+mj-ea"/>
              </a:rPr>
              <a:t>所有的被觀察物都要繼承此</a:t>
            </a:r>
            <a:r>
              <a:rPr lang="en-US" altLang="zh-TW" dirty="0" smtClean="0">
                <a:latin typeface="+mj-ea"/>
                <a:ea typeface="+mj-ea"/>
              </a:rPr>
              <a:t>class</a:t>
            </a:r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1027" name="Picture 3" descr="C:\Documents and Settings\ujrp\My Documents\java\homework2\Obser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0"/>
            <a:ext cx="86710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mbria Math" pitchFamily="18" charset="0"/>
              </a:rPr>
              <a:t>Lab 2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81596"/>
          </a:xfrm>
        </p:spPr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目的</a:t>
            </a:r>
            <a:r>
              <a:rPr lang="en-US" altLang="zh-TW" dirty="0" smtClean="0">
                <a:latin typeface="Cambria Math" pitchFamily="18" charset="0"/>
              </a:rPr>
              <a:t>: </a:t>
            </a:r>
            <a:r>
              <a:rPr lang="zh-TW" altLang="en-US" dirty="0" smtClean="0">
                <a:latin typeface="+mj-ea"/>
                <a:ea typeface="+mj-ea"/>
              </a:rPr>
              <a:t>練習撰寫</a:t>
            </a:r>
            <a:r>
              <a:rPr lang="en-US" altLang="zh-TW" dirty="0" smtClean="0">
                <a:latin typeface="+mj-ea"/>
                <a:ea typeface="+mj-ea"/>
              </a:rPr>
              <a:t>interface</a:t>
            </a:r>
            <a:r>
              <a:rPr lang="zh-TW" altLang="en-US" dirty="0" smtClean="0">
                <a:latin typeface="+mj-ea"/>
                <a:ea typeface="+mj-ea"/>
              </a:rPr>
              <a:t>和</a:t>
            </a:r>
            <a:r>
              <a:rPr lang="en-US" altLang="zh-TW" dirty="0" smtClean="0">
                <a:latin typeface="+mj-ea"/>
                <a:ea typeface="+mj-ea"/>
              </a:rPr>
              <a:t>exception</a:t>
            </a:r>
            <a:r>
              <a:rPr lang="zh-TW" altLang="en-US" dirty="0" smtClean="0">
                <a:latin typeface="+mj-ea"/>
                <a:ea typeface="+mj-ea"/>
              </a:rPr>
              <a:t>的程式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使用</a:t>
            </a:r>
            <a:r>
              <a:rPr lang="en-US" altLang="zh-TW" dirty="0" smtClean="0">
                <a:latin typeface="+mj-ea"/>
                <a:ea typeface="+mj-ea"/>
              </a:rPr>
              <a:t>Observer Pattern</a:t>
            </a:r>
          </a:p>
          <a:p>
            <a:r>
              <a:rPr lang="zh-TW" altLang="en-US" dirty="0" smtClean="0">
                <a:latin typeface="+mj-ea"/>
                <a:ea typeface="+mj-ea"/>
              </a:rPr>
              <a:t>題目</a:t>
            </a:r>
            <a:r>
              <a:rPr lang="en-US" altLang="zh-TW" dirty="0" smtClean="0">
                <a:latin typeface="+mj-ea"/>
                <a:ea typeface="+mj-ea"/>
              </a:rPr>
              <a:t>: </a:t>
            </a:r>
            <a:r>
              <a:rPr lang="zh-TW" altLang="en-US" dirty="0" smtClean="0">
                <a:latin typeface="+mj-ea"/>
                <a:ea typeface="+mj-ea"/>
              </a:rPr>
              <a:t>觀察物為</a:t>
            </a:r>
            <a:r>
              <a:rPr lang="en-US" altLang="zh-TW" dirty="0" err="1" smtClean="0">
                <a:latin typeface="+mj-ea"/>
                <a:ea typeface="+mj-ea"/>
              </a:rPr>
              <a:t>NetworkTimer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en-US" altLang="zh-TW" dirty="0" err="1" smtClean="0">
                <a:latin typeface="+mj-ea"/>
              </a:rPr>
              <a:t>NetworkTimer</a:t>
            </a:r>
            <a:r>
              <a:rPr lang="zh-TW" altLang="en-US" dirty="0" smtClean="0">
                <a:latin typeface="+mj-ea"/>
                <a:ea typeface="+mj-ea"/>
              </a:rPr>
              <a:t>可從網路上得到目前時間資訊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只能讓最多</a:t>
            </a:r>
            <a:r>
              <a:rPr lang="en-US" altLang="zh-TW" dirty="0" smtClean="0">
                <a:latin typeface="+mj-ea"/>
                <a:ea typeface="+mj-ea"/>
              </a:rPr>
              <a:t>5</a:t>
            </a:r>
            <a:r>
              <a:rPr lang="zh-TW" altLang="en-US" dirty="0" smtClean="0">
                <a:latin typeface="+mj-ea"/>
                <a:ea typeface="+mj-ea"/>
              </a:rPr>
              <a:t>個人訂閱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假設目前依序有</a:t>
            </a:r>
            <a:r>
              <a:rPr lang="en-US" altLang="zh-TW" dirty="0" err="1" smtClean="0">
                <a:latin typeface="+mj-ea"/>
                <a:ea typeface="+mj-ea"/>
              </a:rPr>
              <a:t>Yoshi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en-US" altLang="zh-TW" dirty="0" err="1" smtClean="0">
                <a:latin typeface="+mj-ea"/>
                <a:ea typeface="+mj-ea"/>
              </a:rPr>
              <a:t>Bula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en-US" altLang="zh-TW" dirty="0" err="1" smtClean="0">
                <a:latin typeface="+mj-ea"/>
                <a:ea typeface="+mj-ea"/>
              </a:rPr>
              <a:t>Kuei</a:t>
            </a:r>
            <a:r>
              <a:rPr lang="en-US" altLang="zh-TW" dirty="0" smtClean="0">
                <a:latin typeface="+mj-ea"/>
                <a:ea typeface="+mj-ea"/>
              </a:rPr>
              <a:t>, King, </a:t>
            </a:r>
            <a:r>
              <a:rPr lang="en-US" altLang="zh-TW" dirty="0" err="1" smtClean="0">
                <a:latin typeface="+mj-ea"/>
                <a:ea typeface="+mj-ea"/>
              </a:rPr>
              <a:t>Kimi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en-US" altLang="zh-TW" dirty="0" err="1" smtClean="0">
                <a:latin typeface="+mj-ea"/>
                <a:ea typeface="+mj-ea"/>
              </a:rPr>
              <a:t>ExtraMan</a:t>
            </a:r>
            <a:r>
              <a:rPr lang="zh-TW" altLang="en-US" dirty="0" smtClean="0">
                <a:latin typeface="+mj-ea"/>
                <a:ea typeface="+mj-ea"/>
              </a:rPr>
              <a:t>來訂閱</a:t>
            </a:r>
            <a:r>
              <a:rPr lang="en-US" altLang="zh-TW" dirty="0" err="1" smtClean="0">
                <a:latin typeface="+mj-ea"/>
                <a:ea typeface="+mj-ea"/>
              </a:rPr>
              <a:t>NetworkTimer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當</a:t>
            </a:r>
            <a:r>
              <a:rPr lang="en-US" altLang="zh-TW" dirty="0" err="1" smtClean="0">
                <a:latin typeface="+mj-ea"/>
                <a:ea typeface="+mj-ea"/>
              </a:rPr>
              <a:t>NetworkTimer</a:t>
            </a:r>
            <a:r>
              <a:rPr lang="zh-TW" altLang="en-US" dirty="0" smtClean="0">
                <a:latin typeface="+mj-ea"/>
                <a:ea typeface="+mj-ea"/>
              </a:rPr>
              <a:t>發現時間有任何更新時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則就會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  <a:ea typeface="+mj-ea"/>
              </a:rPr>
              <a:t>主動</a:t>
            </a:r>
            <a:r>
              <a:rPr lang="zh-TW" altLang="en-US" dirty="0" smtClean="0">
                <a:latin typeface="+mj-ea"/>
                <a:ea typeface="+mj-ea"/>
              </a:rPr>
              <a:t>去通知觀察者們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老師有提供</a:t>
            </a:r>
            <a:r>
              <a:rPr lang="en-US" altLang="zh-TW" dirty="0" err="1" smtClean="0">
                <a:latin typeface="+mj-ea"/>
                <a:ea typeface="+mj-ea"/>
              </a:rPr>
              <a:t>TimeRetriever</a:t>
            </a:r>
            <a:r>
              <a:rPr lang="zh-TW" altLang="en-US" dirty="0" smtClean="0">
                <a:latin typeface="+mj-ea"/>
                <a:ea typeface="+mj-ea"/>
              </a:rPr>
              <a:t>來捕捉目前網頁上所顯示的時間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所以</a:t>
            </a:r>
            <a:r>
              <a:rPr lang="en-US" altLang="zh-TW" dirty="0" err="1" smtClean="0">
                <a:latin typeface="+mj-ea"/>
                <a:ea typeface="+mj-ea"/>
              </a:rPr>
              <a:t>NetworkTimer</a:t>
            </a:r>
            <a:r>
              <a:rPr lang="zh-TW" altLang="en-US" dirty="0" smtClean="0">
                <a:latin typeface="+mj-ea"/>
                <a:ea typeface="+mj-ea"/>
              </a:rPr>
              <a:t>可定期去使用</a:t>
            </a:r>
            <a:r>
              <a:rPr lang="en-US" altLang="zh-TW" dirty="0" err="1" smtClean="0">
                <a:latin typeface="+mj-ea"/>
                <a:ea typeface="+mj-ea"/>
              </a:rPr>
              <a:t>TimeRetriever</a:t>
            </a:r>
            <a:r>
              <a:rPr lang="zh-TW" altLang="en-US" dirty="0" smtClean="0">
                <a:latin typeface="+mj-ea"/>
                <a:ea typeface="+mj-ea"/>
              </a:rPr>
              <a:t>的</a:t>
            </a:r>
            <a:r>
              <a:rPr lang="en-US" altLang="zh-TW" dirty="0" err="1" smtClean="0">
                <a:latin typeface="+mj-ea"/>
                <a:ea typeface="+mj-ea"/>
              </a:rPr>
              <a:t>getTime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以判斷是否有任何更新</a:t>
            </a:r>
            <a:endParaRPr lang="en-US" altLang="zh-TW" dirty="0" smtClean="0">
              <a:latin typeface="+mj-ea"/>
              <a:ea typeface="+mj-ea"/>
            </a:endParaRPr>
          </a:p>
          <a:p>
            <a:pPr lvl="1">
              <a:buNone/>
            </a:pPr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2051" name="Picture 3" descr="C:\Documents and Settings\ujrp\My Documents\java\homework2\Class Diagram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396318" cy="6841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預期的輸出畫面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814733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mbria Math" pitchFamily="18" charset="0"/>
                <a:ea typeface="Cambria Math" pitchFamily="18" charset="0"/>
              </a:rPr>
              <a:t>Note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195910"/>
          </a:xfrm>
        </p:spPr>
        <p:txBody>
          <a:bodyPr>
            <a:normAutofit lnSpcReduction="10000"/>
          </a:bodyPr>
          <a:lstStyle/>
          <a:p>
            <a:r>
              <a:rPr lang="zh-TW" altLang="en-US" dirty="0" smtClean="0">
                <a:latin typeface="+mj-ea"/>
                <a:ea typeface="+mj-ea"/>
              </a:rPr>
              <a:t>請不要更改</a:t>
            </a:r>
            <a:r>
              <a:rPr lang="en-US" altLang="zh-TW" dirty="0" err="1" smtClean="0">
                <a:latin typeface="+mj-ea"/>
                <a:ea typeface="+mj-ea"/>
              </a:rPr>
              <a:t>MainClass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請根據</a:t>
            </a:r>
            <a:r>
              <a:rPr lang="en-US" altLang="zh-TW" dirty="0" smtClean="0">
                <a:latin typeface="+mj-ea"/>
                <a:ea typeface="+mj-ea"/>
              </a:rPr>
              <a:t>class diagram</a:t>
            </a:r>
            <a:r>
              <a:rPr lang="zh-TW" altLang="en-US" dirty="0" smtClean="0">
                <a:latin typeface="+mj-ea"/>
                <a:ea typeface="+mj-ea"/>
              </a:rPr>
              <a:t>撰寫程式碼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請注意在增刪觀察者時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en-US" altLang="zh-TW" dirty="0" err="1" smtClean="0">
                <a:latin typeface="+mj-ea"/>
                <a:ea typeface="+mj-ea"/>
              </a:rPr>
              <a:t>addObserver</a:t>
            </a:r>
            <a:r>
              <a:rPr lang="zh-TW" altLang="en-US" dirty="0" smtClean="0">
                <a:latin typeface="+mj-ea"/>
                <a:ea typeface="+mj-ea"/>
              </a:rPr>
              <a:t>和</a:t>
            </a:r>
            <a:r>
              <a:rPr lang="en-US" altLang="zh-TW" dirty="0" err="1" smtClean="0">
                <a:latin typeface="+mj-ea"/>
                <a:ea typeface="+mj-ea"/>
              </a:rPr>
              <a:t>deleteObserver</a:t>
            </a:r>
            <a:r>
              <a:rPr lang="en-US" altLang="zh-TW" dirty="0" smtClean="0">
                <a:latin typeface="+mj-ea"/>
                <a:ea typeface="+mj-ea"/>
              </a:rPr>
              <a:t>), </a:t>
            </a:r>
            <a:r>
              <a:rPr lang="zh-TW" altLang="en-US" dirty="0" smtClean="0">
                <a:latin typeface="+mj-ea"/>
                <a:ea typeface="+mj-ea"/>
              </a:rPr>
              <a:t>有可能會發生例外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請在</a:t>
            </a:r>
            <a:r>
              <a:rPr lang="en-US" altLang="zh-TW" dirty="0" smtClean="0">
                <a:latin typeface="+mj-ea"/>
                <a:ea typeface="+mj-ea"/>
              </a:rPr>
              <a:t>Observable</a:t>
            </a:r>
            <a:r>
              <a:rPr lang="zh-TW" altLang="en-US" dirty="0" smtClean="0">
                <a:latin typeface="+mj-ea"/>
                <a:ea typeface="+mj-ea"/>
              </a:rPr>
              <a:t>裡處理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此例外為我們自己定義的</a:t>
            </a:r>
            <a:r>
              <a:rPr lang="en-US" altLang="zh-TW" dirty="0" err="1" smtClean="0">
                <a:latin typeface="+mj-ea"/>
                <a:ea typeface="+mj-ea"/>
              </a:rPr>
              <a:t>ObserverNumberException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當觀察者多於</a:t>
            </a:r>
            <a:r>
              <a:rPr lang="en-US" altLang="zh-TW" dirty="0" smtClean="0">
                <a:latin typeface="+mj-ea"/>
                <a:ea typeface="+mj-ea"/>
              </a:rPr>
              <a:t>5</a:t>
            </a:r>
            <a:r>
              <a:rPr lang="zh-TW" altLang="en-US" dirty="0" smtClean="0">
                <a:latin typeface="+mj-ea"/>
                <a:ea typeface="+mj-ea"/>
              </a:rPr>
              <a:t>個和少於</a:t>
            </a:r>
            <a:r>
              <a:rPr lang="en-US" altLang="zh-TW" dirty="0" smtClean="0">
                <a:latin typeface="+mj-ea"/>
                <a:ea typeface="+mj-ea"/>
              </a:rPr>
              <a:t>0</a:t>
            </a:r>
            <a:r>
              <a:rPr lang="zh-TW" altLang="en-US" dirty="0" smtClean="0">
                <a:latin typeface="+mj-ea"/>
                <a:ea typeface="+mj-ea"/>
              </a:rPr>
              <a:t>個時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會有此例外發生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重覆加入的觀查者</a:t>
            </a:r>
            <a:r>
              <a:rPr lang="en-US" altLang="zh-TW" dirty="0" smtClean="0">
                <a:latin typeface="+mj-ea"/>
                <a:ea typeface="+mj-ea"/>
              </a:rPr>
              <a:t>,</a:t>
            </a:r>
            <a:r>
              <a:rPr lang="zh-TW" altLang="en-US" dirty="0" smtClean="0">
                <a:latin typeface="+mj-ea"/>
                <a:ea typeface="+mj-ea"/>
              </a:rPr>
              <a:t> 只能算做一個</a:t>
            </a:r>
            <a:r>
              <a:rPr lang="en-US" altLang="zh-TW" dirty="0" smtClean="0">
                <a:latin typeface="+mj-ea"/>
                <a:ea typeface="+mj-ea"/>
              </a:rPr>
              <a:t>,</a:t>
            </a:r>
            <a:r>
              <a:rPr lang="zh-TW" altLang="en-US" dirty="0" smtClean="0">
                <a:latin typeface="+mj-ea"/>
                <a:ea typeface="+mj-ea"/>
              </a:rPr>
              <a:t> 要做檢查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請使用</a:t>
            </a:r>
            <a:r>
              <a:rPr lang="en-US" altLang="zh-TW" dirty="0" smtClean="0">
                <a:latin typeface="+mj-ea"/>
                <a:ea typeface="+mj-ea"/>
              </a:rPr>
              <a:t>equals</a:t>
            </a:r>
            <a:r>
              <a:rPr lang="zh-TW" altLang="en-US" smtClean="0">
                <a:latin typeface="+mj-ea"/>
                <a:ea typeface="+mj-ea"/>
              </a:rPr>
              <a:t>來判斷是不是同一個觀查者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zh-TW" altLang="en-US" dirty="0" smtClean="0">
                <a:latin typeface="+mj-ea"/>
                <a:ea typeface="+mj-ea"/>
              </a:rPr>
              <a:t>編譯和執行此作業時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可使用老師寫好的批次檔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主要是要設</a:t>
            </a:r>
            <a:r>
              <a:rPr lang="en-US" altLang="zh-TW" dirty="0" err="1" smtClean="0">
                <a:latin typeface="+mj-ea"/>
                <a:ea typeface="+mj-ea"/>
              </a:rPr>
              <a:t>classpath</a:t>
            </a:r>
            <a:r>
              <a:rPr lang="zh-TW" altLang="en-US" dirty="0" smtClean="0">
                <a:latin typeface="+mj-ea"/>
                <a:ea typeface="+mj-ea"/>
              </a:rPr>
              <a:t>來找到網路部分所需使用的</a:t>
            </a:r>
            <a:r>
              <a:rPr lang="en-US" altLang="zh-TW" dirty="0" smtClean="0">
                <a:latin typeface="+mj-ea"/>
                <a:ea typeface="+mj-ea"/>
              </a:rPr>
              <a:t>libraries (.jar</a:t>
            </a:r>
            <a:r>
              <a:rPr lang="zh-TW" altLang="en-US" dirty="0" smtClean="0">
                <a:latin typeface="+mj-ea"/>
                <a:ea typeface="+mj-ea"/>
              </a:rPr>
              <a:t>檔</a:t>
            </a:r>
            <a:r>
              <a:rPr lang="en-US" altLang="zh-TW" dirty="0" smtClean="0">
                <a:latin typeface="+mj-ea"/>
                <a:ea typeface="+mj-ea"/>
              </a:rPr>
              <a:t>)</a:t>
            </a:r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mbria Math" pitchFamily="18" charset="0"/>
              </a:rPr>
              <a:t>Bonus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>
                <a:latin typeface="+mj-ea"/>
                <a:ea typeface="+mj-ea"/>
              </a:rPr>
              <a:t>將觀察目前時間更改成觀察目前的溫度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必須更改網路部分的程式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可參考老師提供的</a:t>
            </a:r>
            <a:r>
              <a:rPr lang="en-US" altLang="zh-TW" dirty="0" err="1" smtClean="0">
                <a:latin typeface="+mj-ea"/>
                <a:ea typeface="+mj-ea"/>
              </a:rPr>
              <a:t>flickr</a:t>
            </a:r>
            <a:r>
              <a:rPr lang="en-US" altLang="zh-TW" dirty="0" smtClean="0">
                <a:latin typeface="+mj-ea"/>
                <a:ea typeface="+mj-ea"/>
              </a:rPr>
              <a:t>  interestingness</a:t>
            </a:r>
          </a:p>
          <a:p>
            <a:r>
              <a:rPr lang="zh-TW" altLang="en-US" dirty="0" smtClean="0">
                <a:latin typeface="+mj-ea"/>
                <a:ea typeface="+mj-ea"/>
              </a:rPr>
              <a:t>此</a:t>
            </a:r>
            <a:r>
              <a:rPr lang="en-US" altLang="zh-TW" dirty="0" smtClean="0">
                <a:latin typeface="+mj-ea"/>
                <a:ea typeface="+mj-ea"/>
              </a:rPr>
              <a:t>bonus</a:t>
            </a:r>
            <a:r>
              <a:rPr lang="zh-TW" altLang="en-US" dirty="0" smtClean="0">
                <a:latin typeface="+mj-ea"/>
                <a:ea typeface="+mj-ea"/>
              </a:rPr>
              <a:t>加分</a:t>
            </a:r>
            <a:r>
              <a:rPr lang="en-US" altLang="zh-TW" dirty="0" smtClean="0">
                <a:latin typeface="+mj-ea"/>
                <a:ea typeface="+mj-ea"/>
              </a:rPr>
              <a:t>10%</a:t>
            </a:r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mbria Math" pitchFamily="18" charset="0"/>
              </a:rPr>
              <a:t>The details of Observer Pattern </a:t>
            </a:r>
            <a:endParaRPr lang="zh-TW" altLang="en-US" dirty="0">
              <a:latin typeface="Cambria Math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01004" cy="5053034"/>
          </a:xfrm>
        </p:spPr>
        <p:txBody>
          <a:bodyPr/>
          <a:lstStyle/>
          <a:p>
            <a:r>
              <a:rPr lang="en-US" altLang="zh-TW" dirty="0" smtClean="0">
                <a:latin typeface="+mj-ea"/>
                <a:ea typeface="+mj-ea"/>
              </a:rPr>
              <a:t>Observable</a:t>
            </a:r>
            <a:r>
              <a:rPr lang="zh-TW" altLang="en-US" dirty="0" smtClean="0">
                <a:latin typeface="+mj-ea"/>
                <a:ea typeface="+mj-ea"/>
              </a:rPr>
              <a:t>主要功能如下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en-US" altLang="zh-TW" dirty="0" smtClean="0">
                <a:latin typeface="+mj-ea"/>
                <a:ea typeface="+mj-ea"/>
              </a:rPr>
              <a:t>maintain</a:t>
            </a:r>
            <a:r>
              <a:rPr lang="zh-TW" altLang="en-US" dirty="0" smtClean="0">
                <a:latin typeface="+mj-ea"/>
                <a:ea typeface="+mj-ea"/>
              </a:rPr>
              <a:t>觀察者的名單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所以會有</a:t>
            </a:r>
            <a:r>
              <a:rPr lang="en-US" altLang="zh-TW" dirty="0" err="1" smtClean="0">
                <a:latin typeface="+mj-ea"/>
                <a:ea typeface="+mj-ea"/>
              </a:rPr>
              <a:t>addObserver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en-US" altLang="zh-TW" dirty="0" err="1" smtClean="0">
                <a:latin typeface="+mj-ea"/>
                <a:ea typeface="+mj-ea"/>
              </a:rPr>
              <a:t>deleteObserver</a:t>
            </a:r>
            <a:r>
              <a:rPr lang="zh-TW" altLang="en-US" dirty="0" smtClean="0">
                <a:latin typeface="+mj-ea"/>
                <a:ea typeface="+mj-ea"/>
              </a:rPr>
              <a:t>這兩個</a:t>
            </a:r>
            <a:r>
              <a:rPr lang="en-US" altLang="zh-TW" dirty="0" smtClean="0">
                <a:latin typeface="+mj-ea"/>
                <a:ea typeface="+mj-ea"/>
              </a:rPr>
              <a:t>method</a:t>
            </a:r>
            <a:r>
              <a:rPr lang="zh-TW" altLang="en-US" dirty="0" smtClean="0">
                <a:latin typeface="+mj-ea"/>
                <a:ea typeface="+mj-ea"/>
              </a:rPr>
              <a:t>來管理觀察者名單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檢查是否有任何更新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所以有對應的</a:t>
            </a:r>
            <a:r>
              <a:rPr lang="en-US" altLang="zh-TW" dirty="0" smtClean="0">
                <a:latin typeface="+mj-ea"/>
                <a:ea typeface="+mj-ea"/>
              </a:rPr>
              <a:t>set, get method</a:t>
            </a:r>
            <a:r>
              <a:rPr lang="zh-TW" altLang="en-US" dirty="0" smtClean="0">
                <a:latin typeface="+mj-ea"/>
                <a:ea typeface="+mj-ea"/>
              </a:rPr>
              <a:t>處理 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zh-TW" altLang="en-US" dirty="0" smtClean="0">
                <a:latin typeface="+mj-ea"/>
                <a:ea typeface="+mj-ea"/>
              </a:rPr>
              <a:t>作業裡為</a:t>
            </a:r>
            <a:r>
              <a:rPr lang="en-US" altLang="zh-TW" dirty="0" err="1" smtClean="0">
                <a:latin typeface="+mj-ea"/>
                <a:ea typeface="+mj-ea"/>
              </a:rPr>
              <a:t>setNewNotifyMessage</a:t>
            </a:r>
            <a:r>
              <a:rPr lang="zh-TW" altLang="en-US" dirty="0" smtClean="0">
                <a:latin typeface="+mj-ea"/>
                <a:ea typeface="+mj-ea"/>
              </a:rPr>
              <a:t>和</a:t>
            </a:r>
            <a:r>
              <a:rPr lang="en-US" altLang="zh-TW" smtClean="0">
                <a:latin typeface="+mj-ea"/>
                <a:ea typeface="+mj-ea"/>
              </a:rPr>
              <a:t>getNewNotifyMessage</a:t>
            </a:r>
            <a:r>
              <a:rPr lang="en-US" altLang="zh-TW" dirty="0" smtClean="0">
                <a:latin typeface="+mj-ea"/>
                <a:ea typeface="+mj-ea"/>
              </a:rPr>
              <a:t>)</a:t>
            </a:r>
          </a:p>
          <a:p>
            <a:pPr lvl="1"/>
            <a:r>
              <a:rPr lang="en-US" altLang="zh-TW" dirty="0" err="1" smtClean="0">
                <a:latin typeface="+mj-ea"/>
                <a:ea typeface="+mj-ea"/>
              </a:rPr>
              <a:t>notifyObservers</a:t>
            </a:r>
            <a:r>
              <a:rPr lang="en-US" altLang="zh-TW" dirty="0" smtClean="0">
                <a:latin typeface="+mj-ea"/>
                <a:ea typeface="+mj-ea"/>
              </a:rPr>
              <a:t>: </a:t>
            </a:r>
            <a:r>
              <a:rPr lang="zh-TW" altLang="en-US" dirty="0" smtClean="0">
                <a:latin typeface="+mj-ea"/>
                <a:ea typeface="+mj-ea"/>
              </a:rPr>
              <a:t>當發現有任何更新時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要</a:t>
            </a:r>
            <a:r>
              <a:rPr lang="zh-TW" altLang="en-US" dirty="0" smtClean="0">
                <a:solidFill>
                  <a:srgbClr val="FF0000"/>
                </a:solidFill>
                <a:latin typeface="+mj-ea"/>
                <a:ea typeface="+mj-ea"/>
              </a:rPr>
              <a:t>主動</a:t>
            </a:r>
            <a:r>
              <a:rPr lang="zh-TW" altLang="en-US" dirty="0" smtClean="0">
                <a:latin typeface="+mj-ea"/>
                <a:ea typeface="+mj-ea"/>
              </a:rPr>
              <a:t>去通知各個觀察者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</a:rPr>
              <a:t>Observer</a:t>
            </a:r>
            <a:r>
              <a:rPr lang="zh-TW" altLang="en-US" dirty="0" smtClean="0">
                <a:latin typeface="+mj-ea"/>
                <a:ea typeface="+mj-ea"/>
              </a:rPr>
              <a:t>主要功能如下</a:t>
            </a:r>
            <a:endParaRPr lang="en-US" altLang="zh-TW" dirty="0" smtClean="0">
              <a:latin typeface="+mj-ea"/>
              <a:ea typeface="+mj-ea"/>
            </a:endParaRPr>
          </a:p>
          <a:p>
            <a:pPr lvl="1"/>
            <a:r>
              <a:rPr lang="zh-TW" altLang="en-US" dirty="0" smtClean="0">
                <a:latin typeface="+mj-ea"/>
                <a:ea typeface="+mj-ea"/>
              </a:rPr>
              <a:t>當收到</a:t>
            </a:r>
            <a:r>
              <a:rPr lang="en-US" altLang="zh-TW" dirty="0" smtClean="0">
                <a:latin typeface="+mj-ea"/>
                <a:ea typeface="+mj-ea"/>
              </a:rPr>
              <a:t>Observable</a:t>
            </a:r>
            <a:r>
              <a:rPr lang="zh-TW" altLang="en-US" dirty="0" smtClean="0">
                <a:latin typeface="+mj-ea"/>
                <a:ea typeface="+mj-ea"/>
              </a:rPr>
              <a:t>的通知時</a:t>
            </a:r>
            <a:r>
              <a:rPr lang="en-US" altLang="zh-TW" dirty="0" smtClean="0">
                <a:latin typeface="+mj-ea"/>
                <a:ea typeface="+mj-ea"/>
              </a:rPr>
              <a:t>, </a:t>
            </a:r>
            <a:r>
              <a:rPr lang="zh-TW" altLang="en-US" dirty="0" smtClean="0">
                <a:latin typeface="+mj-ea"/>
                <a:ea typeface="+mj-ea"/>
              </a:rPr>
              <a:t>會有對應的</a:t>
            </a:r>
            <a:r>
              <a:rPr lang="en-US" altLang="zh-TW" dirty="0" smtClean="0">
                <a:latin typeface="+mj-ea"/>
                <a:ea typeface="+mj-ea"/>
              </a:rPr>
              <a:t>update method</a:t>
            </a:r>
            <a:r>
              <a:rPr lang="zh-TW" altLang="en-US" dirty="0" smtClean="0">
                <a:latin typeface="+mj-ea"/>
                <a:ea typeface="+mj-ea"/>
              </a:rPr>
              <a:t>來處理</a:t>
            </a:r>
            <a:r>
              <a:rPr lang="en-US" altLang="zh-TW" dirty="0" smtClean="0">
                <a:latin typeface="+mj-ea"/>
                <a:ea typeface="+mj-ea"/>
              </a:rPr>
              <a:t>(</a:t>
            </a:r>
            <a:r>
              <a:rPr lang="zh-TW" altLang="en-US" dirty="0" smtClean="0">
                <a:latin typeface="+mj-ea"/>
                <a:ea typeface="+mj-ea"/>
              </a:rPr>
              <a:t>在作業裡是秀出</a:t>
            </a:r>
            <a:r>
              <a:rPr lang="en-US" altLang="zh-TW" dirty="0" smtClean="0">
                <a:latin typeface="+mj-ea"/>
                <a:ea typeface="+mj-ea"/>
              </a:rPr>
              <a:t>name + "</a:t>
            </a:r>
            <a:r>
              <a:rPr lang="zh-TW" altLang="en-US" dirty="0" smtClean="0">
                <a:latin typeface="+mj-ea"/>
                <a:ea typeface="+mj-ea"/>
              </a:rPr>
              <a:t>被通知事件</a:t>
            </a:r>
            <a:r>
              <a:rPr lang="en-US" altLang="zh-TW" dirty="0" smtClean="0">
                <a:latin typeface="+mj-ea"/>
                <a:ea typeface="+mj-ea"/>
              </a:rPr>
              <a:t>:" + time)</a:t>
            </a:r>
          </a:p>
          <a:p>
            <a:pPr lvl="1"/>
            <a:endParaRPr lang="zh-TW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佈景主題2">
  <a:themeElements>
    <a:clrScheme name="桌上型電腦設計範本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桌上型電腦設計範本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桌上型電腦設計範本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桌上型電腦設計範本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桌上型電腦設計範本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桌上型電腦設計範本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桌上型電腦設計範本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桌上型電腦設計範本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桌上型電腦設計範本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公正">
  <a:themeElements>
    <a:clrScheme name="公正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公正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公正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佈景主題2</Template>
  <TotalTime>292</TotalTime>
  <Words>464</Words>
  <Application>Microsoft Office PowerPoint</Application>
  <PresentationFormat>如螢幕大小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10</vt:i4>
      </vt:variant>
    </vt:vector>
  </HeadingPairs>
  <TitlesOfParts>
    <vt:vector size="12" baseType="lpstr">
      <vt:lpstr>佈景主題2</vt:lpstr>
      <vt:lpstr>公正</vt:lpstr>
      <vt:lpstr>Lab 2</vt:lpstr>
      <vt:lpstr>Observer Pattern</vt:lpstr>
      <vt:lpstr>投影片 3</vt:lpstr>
      <vt:lpstr>Lab 2</vt:lpstr>
      <vt:lpstr>投影片 5</vt:lpstr>
      <vt:lpstr>預期的輸出畫面</vt:lpstr>
      <vt:lpstr>Note</vt:lpstr>
      <vt:lpstr>Bonus</vt:lpstr>
      <vt:lpstr>The details of Observer Pattern </vt:lpstr>
      <vt:lpstr>繳交注意事項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2</dc:title>
  <dc:creator> </dc:creator>
  <cp:lastModifiedBy>yoshi</cp:lastModifiedBy>
  <cp:revision>31</cp:revision>
  <dcterms:created xsi:type="dcterms:W3CDTF">2009-04-11T14:54:27Z</dcterms:created>
  <dcterms:modified xsi:type="dcterms:W3CDTF">2009-04-26T09:10:48Z</dcterms:modified>
</cp:coreProperties>
</file>