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3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13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14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141C1-B676-4ACE-9D88-F6DC9CB276CB}" type="datetimeFigureOut">
              <a:rPr lang="zh-TW" altLang="en-US" smtClean="0"/>
              <a:pPr/>
              <a:t>2009/5/25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7C223-B5DF-46D4-BC08-4F45A8145AF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Case Study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err="1" smtClean="0"/>
              <a:t>Mathenobita</a:t>
            </a:r>
            <a:endParaRPr lang="en-US" altLang="zh-TW" dirty="0" smtClean="0"/>
          </a:p>
          <a:p>
            <a:r>
              <a:rPr lang="en-US" altLang="zh-TW" dirty="0" smtClean="0"/>
              <a:t>Function drawing</a:t>
            </a:r>
            <a:endParaRPr lang="zh-TW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座標轉換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8596" y="1928802"/>
            <a:ext cx="3929090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Original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142844" y="1571612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(0,0)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3485052" y="441699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(800, 600)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57752" y="1928802"/>
            <a:ext cx="3929090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Plot Screen</a:t>
            </a:r>
            <a:endParaRPr lang="zh-TW" altLang="en-US" dirty="0"/>
          </a:p>
        </p:txBody>
      </p:sp>
      <p:cxnSp>
        <p:nvCxnSpPr>
          <p:cNvPr id="9" name="直線單箭頭接點 8"/>
          <p:cNvCxnSpPr>
            <a:stCxn id="7" idx="1"/>
            <a:endCxn id="7" idx="3"/>
          </p:cNvCxnSpPr>
          <p:nvPr/>
        </p:nvCxnSpPr>
        <p:spPr>
          <a:xfrm rot="10800000" flipH="1">
            <a:off x="4857752" y="3178967"/>
            <a:ext cx="392909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>
            <a:stCxn id="7" idx="2"/>
            <a:endCxn id="7" idx="0"/>
          </p:cNvCxnSpPr>
          <p:nvPr/>
        </p:nvCxnSpPr>
        <p:spPr>
          <a:xfrm rot="5400000" flipH="1">
            <a:off x="5572132" y="3178967"/>
            <a:ext cx="250033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6215074" y="3214686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(0,0)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786446" y="4845618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Ex: (0,300)</a:t>
            </a:r>
            <a:r>
              <a:rPr lang="zh-TW" altLang="en-US" dirty="0" smtClean="0"/>
              <a:t> 畫在哪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My Method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Range is given</a:t>
            </a:r>
          </a:p>
          <a:p>
            <a:pPr lvl="1"/>
            <a:r>
              <a:rPr lang="en-US" altLang="zh-TW" dirty="0" smtClean="0"/>
              <a:t>For example: X=-300~+300 </a:t>
            </a:r>
            <a:r>
              <a:rPr lang="en-US" altLang="zh-TW" dirty="0" smtClean="0">
                <a:sym typeface="Wingdings" pitchFamily="2" charset="2"/>
              </a:rPr>
              <a:t> range is 600</a:t>
            </a:r>
          </a:p>
          <a:p>
            <a:pPr lvl="2"/>
            <a:r>
              <a:rPr lang="en-US" altLang="zh-TW" dirty="0" smtClean="0">
                <a:sym typeface="Wingdings" pitchFamily="2" charset="2"/>
              </a:rPr>
              <a:t>Then </a:t>
            </a:r>
            <a:r>
              <a:rPr lang="en-US" altLang="zh-TW" i="1" dirty="0" smtClean="0">
                <a:sym typeface="Wingdings" pitchFamily="2" charset="2"/>
              </a:rPr>
              <a:t>inc</a:t>
            </a:r>
            <a:r>
              <a:rPr lang="en-US" altLang="zh-TW" dirty="0" smtClean="0">
                <a:sym typeface="Wingdings" pitchFamily="2" charset="2"/>
              </a:rPr>
              <a:t> = </a:t>
            </a:r>
            <a:r>
              <a:rPr lang="en-US" altLang="zh-TW" i="1" dirty="0" smtClean="0">
                <a:sym typeface="Wingdings" pitchFamily="2" charset="2"/>
              </a:rPr>
              <a:t>range/width</a:t>
            </a:r>
            <a:r>
              <a:rPr lang="en-US" altLang="zh-TW" dirty="0" smtClean="0">
                <a:sym typeface="Wingdings" pitchFamily="2" charset="2"/>
              </a:rPr>
              <a:t> = ?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Use an array to store</a:t>
            </a:r>
          </a:p>
          <a:p>
            <a:pPr lvl="2"/>
            <a:r>
              <a:rPr lang="en-US" altLang="zh-TW" dirty="0" smtClean="0"/>
              <a:t>(0,f(0))</a:t>
            </a:r>
          </a:p>
          <a:p>
            <a:pPr lvl="2"/>
            <a:r>
              <a:rPr lang="en-US" altLang="zh-TW" dirty="0" smtClean="0"/>
              <a:t>(0+inc,f(0+inc))</a:t>
            </a:r>
          </a:p>
          <a:p>
            <a:pPr lvl="2"/>
            <a:r>
              <a:rPr lang="en-US" altLang="zh-TW" dirty="0" smtClean="0"/>
              <a:t>(0+inc+inc,f(0+inc+inc), …</a:t>
            </a:r>
          </a:p>
          <a:p>
            <a:pPr lvl="2"/>
            <a:r>
              <a:rPr lang="en-US" altLang="zh-TW" dirty="0" smtClean="0"/>
              <a:t>(0-inc,f(0-inc))</a:t>
            </a:r>
          </a:p>
          <a:p>
            <a:pPr lvl="2"/>
            <a:r>
              <a:rPr lang="en-US" altLang="zh-TW" dirty="0" smtClean="0"/>
              <a:t>(0-inc-inc,f(0-inc-inc))</a:t>
            </a:r>
          </a:p>
          <a:p>
            <a:pPr lvl="2"/>
            <a:r>
              <a:rPr lang="en-US" altLang="zh-TW" dirty="0" smtClean="0"/>
              <a:t>(0-inc-inc-inc,f(0-inc-inc-inc)), …</a:t>
            </a:r>
          </a:p>
          <a:p>
            <a:pPr lvl="2"/>
            <a:endParaRPr lang="zh-TW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My Method (2)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dirty="0" err="1" smtClean="0"/>
              <a:t>PaintComponent</a:t>
            </a:r>
            <a:r>
              <a:rPr lang="en-US" altLang="zh-TW" dirty="0" smtClean="0"/>
              <a:t> function</a:t>
            </a:r>
          </a:p>
          <a:p>
            <a:pPr>
              <a:buNone/>
            </a:pPr>
            <a:r>
              <a:rPr lang="en-US" altLang="zh-TW" dirty="0" smtClean="0"/>
              <a:t>		</a:t>
            </a:r>
            <a:r>
              <a:rPr lang="en-US" altLang="zh-TW" dirty="0" err="1" smtClean="0">
                <a:solidFill>
                  <a:srgbClr val="FF0000"/>
                </a:solidFill>
              </a:rPr>
              <a:t>int</a:t>
            </a:r>
            <a:r>
              <a:rPr lang="en-US" altLang="zh-TW" dirty="0" smtClean="0">
                <a:solidFill>
                  <a:srgbClr val="FF0000"/>
                </a:solidFill>
              </a:rPr>
              <a:t> t = (</a:t>
            </a:r>
            <a:r>
              <a:rPr lang="en-US" altLang="zh-TW" dirty="0" err="1" smtClean="0">
                <a:solidFill>
                  <a:srgbClr val="FF0000"/>
                </a:solidFill>
              </a:rPr>
              <a:t>int</a:t>
            </a:r>
            <a:r>
              <a:rPr lang="en-US" altLang="zh-TW" dirty="0" smtClean="0">
                <a:solidFill>
                  <a:srgbClr val="FF0000"/>
                </a:solidFill>
              </a:rPr>
              <a:t>) ((-1)*y[0]+height/2);</a:t>
            </a:r>
          </a:p>
          <a:p>
            <a:pPr>
              <a:buNone/>
            </a:pPr>
            <a:r>
              <a:rPr lang="en-US" altLang="zh-TW" dirty="0" smtClean="0"/>
              <a:t>		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pastT</a:t>
            </a:r>
            <a:r>
              <a:rPr lang="en-US" altLang="zh-TW" dirty="0" smtClean="0"/>
              <a:t> = t;</a:t>
            </a:r>
          </a:p>
          <a:p>
            <a:pPr>
              <a:buNone/>
            </a:pPr>
            <a:r>
              <a:rPr lang="en-US" altLang="zh-TW" dirty="0" smtClean="0"/>
              <a:t>		</a:t>
            </a:r>
            <a:r>
              <a:rPr lang="en-US" altLang="zh-TW" dirty="0" err="1" smtClean="0"/>
              <a:t>g.setColor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Color.BLUE</a:t>
            </a:r>
            <a:r>
              <a:rPr lang="en-US" altLang="zh-TW" dirty="0" smtClean="0"/>
              <a:t>);</a:t>
            </a:r>
          </a:p>
          <a:p>
            <a:pPr>
              <a:buNone/>
            </a:pPr>
            <a:r>
              <a:rPr lang="en-US" altLang="zh-TW" dirty="0" smtClean="0"/>
              <a:t>		for(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=1;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&lt;width;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++) {</a:t>
            </a:r>
          </a:p>
          <a:p>
            <a:pPr>
              <a:buNone/>
            </a:pPr>
            <a:r>
              <a:rPr lang="en-US" altLang="zh-TW" dirty="0" smtClean="0"/>
              <a:t>			</a:t>
            </a:r>
            <a:r>
              <a:rPr lang="en-US" altLang="zh-TW" dirty="0" smtClean="0">
                <a:solidFill>
                  <a:srgbClr val="FF0000"/>
                </a:solidFill>
              </a:rPr>
              <a:t>t = (</a:t>
            </a:r>
            <a:r>
              <a:rPr lang="en-US" altLang="zh-TW" dirty="0" err="1" smtClean="0">
                <a:solidFill>
                  <a:srgbClr val="FF0000"/>
                </a:solidFill>
              </a:rPr>
              <a:t>int</a:t>
            </a:r>
            <a:r>
              <a:rPr lang="en-US" altLang="zh-TW" dirty="0" smtClean="0">
                <a:solidFill>
                  <a:srgbClr val="FF0000"/>
                </a:solidFill>
              </a:rPr>
              <a:t>) ((-1)*y[</a:t>
            </a:r>
            <a:r>
              <a:rPr lang="en-US" altLang="zh-TW" dirty="0" err="1" smtClean="0">
                <a:solidFill>
                  <a:srgbClr val="FF0000"/>
                </a:solidFill>
              </a:rPr>
              <a:t>i</a:t>
            </a:r>
            <a:r>
              <a:rPr lang="en-US" altLang="zh-TW" dirty="0" smtClean="0">
                <a:solidFill>
                  <a:srgbClr val="FF0000"/>
                </a:solidFill>
              </a:rPr>
              <a:t>]+height/2);</a:t>
            </a:r>
          </a:p>
          <a:p>
            <a:pPr>
              <a:buNone/>
            </a:pPr>
            <a:r>
              <a:rPr lang="en-US" altLang="zh-TW" dirty="0" smtClean="0"/>
              <a:t>			</a:t>
            </a:r>
            <a:r>
              <a:rPr lang="en-US" altLang="zh-TW" dirty="0" err="1" smtClean="0"/>
              <a:t>g.drawLine</a:t>
            </a:r>
            <a:r>
              <a:rPr lang="en-US" altLang="zh-TW" dirty="0" smtClean="0"/>
              <a:t>(i-1, </a:t>
            </a:r>
            <a:r>
              <a:rPr lang="en-US" altLang="zh-TW" dirty="0" err="1" smtClean="0"/>
              <a:t>pastT</a:t>
            </a:r>
            <a:r>
              <a:rPr lang="en-US" altLang="zh-TW" dirty="0" smtClean="0"/>
              <a:t>, </a:t>
            </a:r>
            <a:r>
              <a:rPr lang="en-US" altLang="zh-TW" dirty="0" err="1" smtClean="0"/>
              <a:t>i</a:t>
            </a:r>
            <a:r>
              <a:rPr lang="en-US" altLang="zh-TW" dirty="0" smtClean="0"/>
              <a:t>, t);</a:t>
            </a:r>
          </a:p>
          <a:p>
            <a:pPr>
              <a:buNone/>
            </a:pPr>
            <a:r>
              <a:rPr lang="en-US" altLang="zh-TW" dirty="0" smtClean="0"/>
              <a:t>			</a:t>
            </a:r>
            <a:r>
              <a:rPr lang="en-US" altLang="zh-TW" dirty="0" err="1" smtClean="0"/>
              <a:t>pastT</a:t>
            </a:r>
            <a:r>
              <a:rPr lang="en-US" altLang="zh-TW" dirty="0" smtClean="0"/>
              <a:t> = t;</a:t>
            </a:r>
          </a:p>
          <a:p>
            <a:pPr>
              <a:buNone/>
            </a:pPr>
            <a:r>
              <a:rPr lang="en-US" altLang="zh-TW" dirty="0" smtClean="0"/>
              <a:t>		}</a:t>
            </a:r>
          </a:p>
          <a:p>
            <a:pPr>
              <a:buNone/>
            </a:pPr>
            <a:r>
              <a:rPr lang="en-US" altLang="zh-TW" dirty="0" smtClean="0"/>
              <a:t>		…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6904966" y="4714884"/>
            <a:ext cx="164307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/>
          <p:cNvCxnSpPr>
            <a:endCxn id="4" idx="1"/>
          </p:cNvCxnSpPr>
          <p:nvPr/>
        </p:nvCxnSpPr>
        <p:spPr>
          <a:xfrm>
            <a:off x="5976272" y="5357826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/>
          <p:cNvSpPr txBox="1"/>
          <p:nvPr/>
        </p:nvSpPr>
        <p:spPr>
          <a:xfrm>
            <a:off x="5929322" y="5072074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height/2</a:t>
            </a:r>
            <a:endParaRPr lang="zh-TW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刻度 </a:t>
            </a:r>
            <a:r>
              <a:rPr lang="en-US" altLang="zh-TW" dirty="0" smtClean="0"/>
              <a:t>&amp;</a:t>
            </a:r>
            <a:r>
              <a:rPr lang="zh-TW" altLang="en-US" dirty="0" smtClean="0"/>
              <a:t> 軸上的數字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Ignore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28778" y="3072348"/>
            <a:ext cx="721522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dirty="0" smtClean="0"/>
              <a:t>		</a:t>
            </a:r>
            <a:r>
              <a:rPr lang="en-US" altLang="zh-TW" sz="1200" dirty="0" smtClean="0"/>
              <a:t>//</a:t>
            </a:r>
            <a:r>
              <a:rPr lang="zh-TW" altLang="en-US" sz="1200" dirty="0" smtClean="0"/>
              <a:t>圓點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err="1" smtClean="0"/>
              <a:t>g.drawString</a:t>
            </a:r>
            <a:r>
              <a:rPr lang="en-US" altLang="zh-TW" sz="1200" dirty="0" smtClean="0"/>
              <a:t>("0", width/2-15, height/2+15);</a:t>
            </a:r>
          </a:p>
          <a:p>
            <a:r>
              <a:rPr lang="en-US" altLang="zh-TW" sz="1200" dirty="0" smtClean="0"/>
              <a:t>		//x, y</a:t>
            </a:r>
            <a:r>
              <a:rPr lang="zh-TW" altLang="en-US" sz="1200" dirty="0" smtClean="0"/>
              <a:t>軸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err="1" smtClean="0"/>
              <a:t>g.drawLine</a:t>
            </a:r>
            <a:r>
              <a:rPr lang="en-US" altLang="zh-TW" sz="1200" dirty="0" smtClean="0"/>
              <a:t>(0,height/2, width, height/2);</a:t>
            </a:r>
          </a:p>
          <a:p>
            <a:r>
              <a:rPr lang="en-US" altLang="zh-TW" sz="1200" dirty="0" smtClean="0"/>
              <a:t>		</a:t>
            </a:r>
            <a:r>
              <a:rPr lang="en-US" altLang="zh-TW" sz="1200" dirty="0" err="1" smtClean="0"/>
              <a:t>g.drawLine</a:t>
            </a:r>
            <a:r>
              <a:rPr lang="en-US" altLang="zh-TW" sz="1200" dirty="0" smtClean="0"/>
              <a:t>(width/2, 0, width/2, height);</a:t>
            </a:r>
          </a:p>
          <a:p>
            <a:r>
              <a:rPr lang="en-US" altLang="zh-TW" sz="1200" dirty="0" smtClean="0"/>
              <a:t>		//x</a:t>
            </a:r>
            <a:r>
              <a:rPr lang="zh-TW" altLang="en-US" sz="1200" dirty="0" smtClean="0"/>
              <a:t>軸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smtClean="0"/>
              <a:t>for(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=1;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&lt;8;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++) {</a:t>
            </a:r>
          </a:p>
          <a:p>
            <a:r>
              <a:rPr lang="en-US" altLang="zh-TW" sz="1200" dirty="0" smtClean="0"/>
              <a:t>			</a:t>
            </a:r>
            <a:r>
              <a:rPr lang="en-US" altLang="zh-TW" sz="1200" dirty="0" err="1" smtClean="0"/>
              <a:t>g.drawLine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*width/8, height/2-5,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*width/8, height/2+5);</a:t>
            </a:r>
          </a:p>
          <a:p>
            <a:r>
              <a:rPr lang="en-US" altLang="zh-TW" sz="1200" dirty="0" smtClean="0"/>
              <a:t>		}</a:t>
            </a:r>
          </a:p>
          <a:p>
            <a:r>
              <a:rPr lang="en-US" altLang="zh-TW" sz="1200" dirty="0" smtClean="0"/>
              <a:t>		//</a:t>
            </a:r>
            <a:r>
              <a:rPr lang="zh-TW" altLang="en-US" sz="1200" dirty="0" smtClean="0"/>
              <a:t>比例值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err="1" smtClean="0"/>
              <a:t>drawValue</a:t>
            </a:r>
            <a:r>
              <a:rPr lang="en-US" altLang="zh-TW" sz="1200" dirty="0" smtClean="0"/>
              <a:t>(g, width/4, height/2, x[width/4]);</a:t>
            </a:r>
          </a:p>
          <a:p>
            <a:r>
              <a:rPr lang="en-US" altLang="zh-TW" sz="1200" dirty="0" smtClean="0"/>
              <a:t>		</a:t>
            </a:r>
            <a:r>
              <a:rPr lang="en-US" altLang="zh-TW" sz="1200" dirty="0" err="1" smtClean="0"/>
              <a:t>drawValue</a:t>
            </a:r>
            <a:r>
              <a:rPr lang="en-US" altLang="zh-TW" sz="1200" dirty="0" smtClean="0"/>
              <a:t>(g, width*3/4, height/2, x[width*3/4]);</a:t>
            </a:r>
          </a:p>
          <a:p>
            <a:r>
              <a:rPr lang="en-US" altLang="zh-TW" sz="1200" dirty="0" smtClean="0"/>
              <a:t>		//y</a:t>
            </a:r>
            <a:r>
              <a:rPr lang="zh-TW" altLang="en-US" sz="1200" dirty="0" smtClean="0"/>
              <a:t>軸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smtClean="0"/>
              <a:t>for(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=1;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&lt;8;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++) {</a:t>
            </a:r>
          </a:p>
          <a:p>
            <a:r>
              <a:rPr lang="en-US" altLang="zh-TW" sz="1200" dirty="0" smtClean="0"/>
              <a:t>			</a:t>
            </a:r>
            <a:r>
              <a:rPr lang="en-US" altLang="zh-TW" sz="1200" dirty="0" err="1" smtClean="0"/>
              <a:t>g.drawLine</a:t>
            </a:r>
            <a:r>
              <a:rPr lang="en-US" altLang="zh-TW" sz="1200" dirty="0" smtClean="0"/>
              <a:t>(width/2-5,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*height/8, width/2+5, </a:t>
            </a:r>
            <a:r>
              <a:rPr lang="en-US" altLang="zh-TW" sz="1200" dirty="0" err="1" smtClean="0"/>
              <a:t>i</a:t>
            </a:r>
            <a:r>
              <a:rPr lang="en-US" altLang="zh-TW" sz="1200" dirty="0" smtClean="0"/>
              <a:t>*height/8);</a:t>
            </a:r>
          </a:p>
          <a:p>
            <a:r>
              <a:rPr lang="en-US" altLang="zh-TW" sz="1200" dirty="0" smtClean="0"/>
              <a:t>		}</a:t>
            </a:r>
          </a:p>
          <a:p>
            <a:r>
              <a:rPr lang="en-US" altLang="zh-TW" sz="1200" dirty="0" smtClean="0"/>
              <a:t>		//</a:t>
            </a:r>
            <a:r>
              <a:rPr lang="zh-TW" altLang="en-US" sz="1200" dirty="0" smtClean="0"/>
              <a:t>比例值</a:t>
            </a:r>
          </a:p>
          <a:p>
            <a:r>
              <a:rPr lang="zh-TW" altLang="en-US" sz="1200" dirty="0" smtClean="0"/>
              <a:t>		</a:t>
            </a:r>
            <a:r>
              <a:rPr lang="en-US" altLang="zh-TW" sz="1200" dirty="0" err="1" smtClean="0"/>
              <a:t>drawValue</a:t>
            </a:r>
            <a:r>
              <a:rPr lang="en-US" altLang="zh-TW" sz="1200" dirty="0" smtClean="0"/>
              <a:t>(g, width/2, height/4, </a:t>
            </a:r>
            <a:r>
              <a:rPr lang="en-US" altLang="zh-TW" sz="1200" dirty="0" err="1" smtClean="0"/>
              <a:t>maxY</a:t>
            </a:r>
            <a:r>
              <a:rPr lang="en-US" altLang="zh-TW" sz="1200" dirty="0" smtClean="0"/>
              <a:t>/2d);</a:t>
            </a:r>
          </a:p>
          <a:p>
            <a:r>
              <a:rPr lang="en-US" altLang="zh-TW" sz="1200" dirty="0" smtClean="0"/>
              <a:t>		</a:t>
            </a:r>
            <a:r>
              <a:rPr lang="en-US" altLang="zh-TW" sz="1200" dirty="0" err="1" smtClean="0"/>
              <a:t>drawValue</a:t>
            </a:r>
            <a:r>
              <a:rPr lang="en-US" altLang="zh-TW" sz="1200" dirty="0" smtClean="0"/>
              <a:t>(g, width/2, height*3/4, </a:t>
            </a:r>
            <a:r>
              <a:rPr lang="en-US" altLang="zh-TW" sz="1200" dirty="0" err="1" smtClean="0"/>
              <a:t>maxY</a:t>
            </a:r>
            <a:r>
              <a:rPr lang="en-US" altLang="zh-TW" sz="1200" dirty="0" smtClean="0"/>
              <a:t>*(-1)/2d);</a:t>
            </a:r>
          </a:p>
        </p:txBody>
      </p:sp>
      <p:sp>
        <p:nvSpPr>
          <p:cNvPr id="5" name="矩形 4"/>
          <p:cNvSpPr/>
          <p:nvPr/>
        </p:nvSpPr>
        <p:spPr>
          <a:xfrm>
            <a:off x="2857472" y="1142984"/>
            <a:ext cx="6286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200" dirty="0" smtClean="0"/>
              <a:t>	</a:t>
            </a:r>
            <a:r>
              <a:rPr lang="en-US" altLang="zh-TW" sz="1200" dirty="0" smtClean="0"/>
              <a:t>//</a:t>
            </a:r>
            <a:r>
              <a:rPr lang="zh-TW" altLang="en-US" sz="1200" dirty="0" smtClean="0"/>
              <a:t>標出</a:t>
            </a:r>
            <a:r>
              <a:rPr lang="en-US" altLang="zh-TW" sz="1200" dirty="0" smtClean="0"/>
              <a:t>X, Y</a:t>
            </a:r>
            <a:r>
              <a:rPr lang="zh-TW" altLang="en-US" sz="1200" dirty="0" smtClean="0"/>
              <a:t>軸上的刻度</a:t>
            </a:r>
          </a:p>
          <a:p>
            <a:r>
              <a:rPr lang="zh-TW" altLang="en-US" sz="1200" dirty="0" smtClean="0"/>
              <a:t>	</a:t>
            </a:r>
            <a:r>
              <a:rPr lang="en-US" altLang="zh-TW" sz="1200" dirty="0" smtClean="0"/>
              <a:t>public void </a:t>
            </a:r>
            <a:r>
              <a:rPr lang="en-US" altLang="zh-TW" sz="1200" dirty="0" err="1" smtClean="0"/>
              <a:t>drawValue</a:t>
            </a:r>
            <a:r>
              <a:rPr lang="en-US" altLang="zh-TW" sz="1200" dirty="0" smtClean="0"/>
              <a:t>(Graphics g, 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 x, 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 y, double value) {</a:t>
            </a:r>
          </a:p>
          <a:p>
            <a:r>
              <a:rPr lang="en-US" altLang="zh-TW" sz="1200" dirty="0" smtClean="0"/>
              <a:t>		String s = </a:t>
            </a:r>
            <a:r>
              <a:rPr lang="en-US" altLang="zh-TW" sz="1200" dirty="0" err="1" smtClean="0"/>
              <a:t>df.format</a:t>
            </a:r>
            <a:r>
              <a:rPr lang="en-US" altLang="zh-TW" sz="1200" dirty="0" smtClean="0"/>
              <a:t>(value);</a:t>
            </a:r>
          </a:p>
          <a:p>
            <a:r>
              <a:rPr lang="en-US" altLang="zh-TW" sz="1200" dirty="0" smtClean="0"/>
              <a:t>		if(y == height/2) {</a:t>
            </a:r>
          </a:p>
          <a:p>
            <a:r>
              <a:rPr lang="en-US" altLang="zh-TW" sz="1200" dirty="0" smtClean="0"/>
              <a:t>			</a:t>
            </a:r>
            <a:r>
              <a:rPr lang="en-US" altLang="zh-TW" sz="1200" dirty="0" err="1" smtClean="0"/>
              <a:t>g.drawString</a:t>
            </a:r>
            <a:r>
              <a:rPr lang="en-US" altLang="zh-TW" sz="1200" dirty="0" smtClean="0"/>
              <a:t>(s, x-3*</a:t>
            </a:r>
            <a:r>
              <a:rPr lang="en-US" altLang="zh-TW" sz="1200" dirty="0" err="1" smtClean="0"/>
              <a:t>s.length</a:t>
            </a:r>
            <a:r>
              <a:rPr lang="en-US" altLang="zh-TW" sz="1200" dirty="0" smtClean="0"/>
              <a:t>(), y+20);</a:t>
            </a:r>
          </a:p>
          <a:p>
            <a:r>
              <a:rPr lang="en-US" altLang="zh-TW" sz="1200" dirty="0" smtClean="0"/>
              <a:t>		}</a:t>
            </a:r>
          </a:p>
          <a:p>
            <a:r>
              <a:rPr lang="en-US" altLang="zh-TW" sz="1200" dirty="0" smtClean="0"/>
              <a:t>		else {</a:t>
            </a:r>
          </a:p>
          <a:p>
            <a:r>
              <a:rPr lang="en-US" altLang="zh-TW" sz="1200" dirty="0" smtClean="0"/>
              <a:t>			</a:t>
            </a:r>
            <a:r>
              <a:rPr lang="en-US" altLang="zh-TW" sz="1200" dirty="0" err="1" smtClean="0"/>
              <a:t>g.drawString</a:t>
            </a:r>
            <a:r>
              <a:rPr lang="en-US" altLang="zh-TW" sz="1200" dirty="0" smtClean="0"/>
              <a:t>(s, x-8*</a:t>
            </a:r>
            <a:r>
              <a:rPr lang="en-US" altLang="zh-TW" sz="1200" dirty="0" err="1" smtClean="0"/>
              <a:t>s.length</a:t>
            </a:r>
            <a:r>
              <a:rPr lang="en-US" altLang="zh-TW" sz="1200" dirty="0" smtClean="0"/>
              <a:t>(), y+5);</a:t>
            </a:r>
          </a:p>
          <a:p>
            <a:r>
              <a:rPr lang="en-US" altLang="zh-TW" sz="1200" dirty="0" smtClean="0"/>
              <a:t>		}</a:t>
            </a:r>
          </a:p>
          <a:p>
            <a:r>
              <a:rPr lang="en-US" altLang="zh-TW" sz="1200" dirty="0" smtClean="0"/>
              <a:t>	}</a:t>
            </a:r>
            <a:endParaRPr lang="zh-TW" altLang="en-US" sz="1200" dirty="0"/>
          </a:p>
        </p:txBody>
      </p:sp>
      <p:cxnSp>
        <p:nvCxnSpPr>
          <p:cNvPr id="7" name="直線接點 6"/>
          <p:cNvCxnSpPr/>
          <p:nvPr/>
        </p:nvCxnSpPr>
        <p:spPr>
          <a:xfrm>
            <a:off x="2643174" y="3000372"/>
            <a:ext cx="6500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if tangent?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f(y) </a:t>
            </a:r>
            <a:r>
              <a:rPr lang="en-US" altLang="zh-TW" dirty="0" smtClean="0">
                <a:sym typeface="Wingdings" pitchFamily="2" charset="2"/>
              </a:rPr>
              <a:t> infinity</a:t>
            </a:r>
          </a:p>
          <a:p>
            <a:r>
              <a:rPr lang="en-US" altLang="zh-TW" dirty="0" smtClean="0">
                <a:sym typeface="Wingdings" pitchFamily="2" charset="2"/>
              </a:rPr>
              <a:t>This makes Y-axis super large, and result in other f(y) disappearing</a:t>
            </a:r>
          </a:p>
          <a:p>
            <a:pPr lvl="1"/>
            <a:r>
              <a:rPr lang="en-US" altLang="zh-TW" dirty="0" smtClean="0">
                <a:sym typeface="Wingdings" pitchFamily="2" charset="2"/>
              </a:rPr>
              <a:t>We have to deal with infinity value</a:t>
            </a:r>
          </a:p>
          <a:p>
            <a:pPr lvl="1"/>
            <a:r>
              <a:rPr lang="en-US" altLang="zh-TW" dirty="0" smtClean="0">
                <a:sym typeface="Wingdings" pitchFamily="2" charset="2"/>
              </a:rPr>
              <a:t>When calculating f(y), we log the maximum </a:t>
            </a:r>
            <a:r>
              <a:rPr lang="en-US" altLang="zh-TW" i="1" dirty="0" smtClean="0">
                <a:sym typeface="Wingdings" pitchFamily="2" charset="2"/>
              </a:rPr>
              <a:t>y</a:t>
            </a:r>
            <a:r>
              <a:rPr lang="en-US" altLang="zh-TW" dirty="0" smtClean="0">
                <a:sym typeface="Wingdings" pitchFamily="2" charset="2"/>
              </a:rPr>
              <a:t> value</a:t>
            </a:r>
          </a:p>
          <a:p>
            <a:pPr lvl="2"/>
            <a:r>
              <a:rPr lang="en-US" altLang="zh-TW" dirty="0" smtClean="0"/>
              <a:t>Limit the maximum </a:t>
            </a:r>
            <a:r>
              <a:rPr lang="en-US" altLang="zh-TW" i="1" dirty="0" smtClean="0"/>
              <a:t>y</a:t>
            </a:r>
          </a:p>
          <a:p>
            <a:pPr lvl="2"/>
            <a:r>
              <a:rPr lang="en-US" altLang="zh-TW" i="1" dirty="0" smtClean="0"/>
              <a:t>However, this program cannot solve the infinity problem! (Do you have any idea to fix it?)</a:t>
            </a:r>
            <a:endParaRPr lang="zh-TW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Extend this program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function is given </a:t>
            </a:r>
            <a:r>
              <a:rPr lang="en-US" altLang="zh-TW" i="1" dirty="0" smtClean="0"/>
              <a:t>in the program</a:t>
            </a:r>
          </a:p>
          <a:p>
            <a:pPr lvl="1"/>
            <a:r>
              <a:rPr lang="en-US" altLang="zh-TW" i="1" dirty="0" smtClean="0"/>
              <a:t>Can we give the function at runtime?</a:t>
            </a:r>
          </a:p>
          <a:p>
            <a:pPr lvl="2"/>
            <a:r>
              <a:rPr lang="en-US" altLang="zh-TW" i="1" dirty="0" smtClean="0"/>
              <a:t>How?</a:t>
            </a:r>
            <a:endParaRPr lang="en-US" altLang="zh-TW" dirty="0" smtClean="0"/>
          </a:p>
        </p:txBody>
      </p:sp>
      <p:sp>
        <p:nvSpPr>
          <p:cNvPr id="4" name="矩形 3"/>
          <p:cNvSpPr/>
          <p:nvPr/>
        </p:nvSpPr>
        <p:spPr>
          <a:xfrm>
            <a:off x="2285984" y="4000504"/>
            <a:ext cx="62865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b="1" dirty="0" smtClean="0"/>
              <a:t>private double function(double x) {</a:t>
            </a:r>
          </a:p>
          <a:p>
            <a:r>
              <a:rPr lang="en-US" altLang="zh-TW" sz="2800" b="1" dirty="0" smtClean="0"/>
              <a:t>	return Math.cos</a:t>
            </a:r>
            <a:r>
              <a:rPr lang="en-US" altLang="zh-TW" sz="2800" b="1" i="1" dirty="0" smtClean="0"/>
              <a:t>(x);</a:t>
            </a:r>
          </a:p>
          <a:p>
            <a:r>
              <a:rPr lang="en-US" altLang="zh-TW" sz="2800" dirty="0" smtClean="0"/>
              <a:t>}</a:t>
            </a:r>
            <a:endParaRPr lang="zh-TW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Recall that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What we have used to dynamically evaluate the statements and expressions?</a:t>
            </a:r>
          </a:p>
          <a:p>
            <a:pPr lvl="1"/>
            <a:r>
              <a:rPr lang="en-US" altLang="zh-TW" dirty="0" err="1" smtClean="0"/>
              <a:t>BeanShell</a:t>
            </a:r>
            <a:r>
              <a:rPr lang="en-US" altLang="zh-TW" dirty="0" smtClean="0"/>
              <a:t>!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Add an Input Dialog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toEvaluate</a:t>
            </a:r>
            <a:r>
              <a:rPr lang="en-US" altLang="zh-TW" dirty="0" smtClean="0"/>
              <a:t> = </a:t>
            </a:r>
            <a:r>
              <a:rPr lang="en-US" altLang="zh-TW" dirty="0" err="1" smtClean="0"/>
              <a:t>JOptionPane.</a:t>
            </a:r>
            <a:r>
              <a:rPr lang="en-US" altLang="zh-TW" i="1" dirty="0" err="1" smtClean="0"/>
              <a:t>showInputDialog</a:t>
            </a:r>
            <a:r>
              <a:rPr lang="en-US" altLang="zh-TW" i="1" dirty="0" smtClean="0"/>
              <a:t>(</a:t>
            </a:r>
            <a:r>
              <a:rPr lang="en-US" altLang="zh-TW" b="1" i="1" dirty="0" err="1" smtClean="0"/>
              <a:t>null,"Please</a:t>
            </a:r>
            <a:r>
              <a:rPr lang="en-US" altLang="zh-TW" b="1" i="1" dirty="0" smtClean="0"/>
              <a:t> enter the function to draw");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500438"/>
            <a:ext cx="4767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Evaluate it at runtime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1571612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/>
              <a:t>	String </a:t>
            </a:r>
            <a:r>
              <a:rPr lang="en-US" altLang="zh-TW" dirty="0" err="1" smtClean="0"/>
              <a:t>toEvaluate</a:t>
            </a:r>
            <a:r>
              <a:rPr lang="en-US" altLang="zh-TW" dirty="0" smtClean="0"/>
              <a:t>;</a:t>
            </a:r>
          </a:p>
          <a:p>
            <a:r>
              <a:rPr lang="en-US" altLang="zh-TW" dirty="0" smtClean="0"/>
              <a:t>	Interpreter </a:t>
            </a:r>
            <a:r>
              <a:rPr lang="en-US" altLang="zh-TW" dirty="0" err="1" smtClean="0"/>
              <a:t>interpreter</a:t>
            </a:r>
            <a:r>
              <a:rPr lang="en-US" altLang="zh-TW" dirty="0" smtClean="0"/>
              <a:t> = new Interpreter();</a:t>
            </a:r>
          </a:p>
          <a:p>
            <a:r>
              <a:rPr lang="en-US" altLang="zh-TW" dirty="0" smtClean="0"/>
              <a:t>	private double function(double x) {</a:t>
            </a:r>
          </a:p>
          <a:p>
            <a:r>
              <a:rPr lang="en-US" altLang="zh-TW" dirty="0" smtClean="0"/>
              <a:t>		String head = </a:t>
            </a:r>
            <a:r>
              <a:rPr lang="en-US" altLang="zh-TW" dirty="0" err="1" smtClean="0"/>
              <a:t>toEvaluate.substring</a:t>
            </a:r>
            <a:r>
              <a:rPr lang="en-US" altLang="zh-TW" dirty="0" smtClean="0"/>
              <a:t>(0,toEvaluate.lastIndexOf('x'));</a:t>
            </a:r>
          </a:p>
          <a:p>
            <a:r>
              <a:rPr lang="en-US" altLang="zh-TW" dirty="0" smtClean="0"/>
              <a:t>		String tail = </a:t>
            </a:r>
            <a:r>
              <a:rPr lang="en-US" altLang="zh-TW" dirty="0" err="1" smtClean="0"/>
              <a:t>toEvaluate.substring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toEvaluate.lastIndexOf</a:t>
            </a:r>
            <a:r>
              <a:rPr lang="en-US" altLang="zh-TW" dirty="0" smtClean="0"/>
              <a:t>('x')+1);</a:t>
            </a:r>
          </a:p>
          <a:p>
            <a:r>
              <a:rPr lang="en-US" altLang="zh-TW" dirty="0" smtClean="0"/>
              <a:t>		String expression = head + "(" + x + ")" + tail;</a:t>
            </a:r>
          </a:p>
          <a:p>
            <a:r>
              <a:rPr lang="en-US" altLang="zh-TW" dirty="0" smtClean="0"/>
              <a:t>		try {</a:t>
            </a:r>
          </a:p>
          <a:p>
            <a:r>
              <a:rPr lang="en-US" altLang="zh-TW" dirty="0" smtClean="0"/>
              <a:t>			String result = </a:t>
            </a:r>
            <a:r>
              <a:rPr lang="en-US" altLang="zh-TW" dirty="0" err="1" smtClean="0"/>
              <a:t>interpreter.eval</a:t>
            </a:r>
            <a:r>
              <a:rPr lang="en-US" altLang="zh-TW" dirty="0" smtClean="0"/>
              <a:t>(expression).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			return </a:t>
            </a:r>
            <a:r>
              <a:rPr lang="en-US" altLang="zh-TW" dirty="0" err="1" smtClean="0"/>
              <a:t>Double.parseDouble</a:t>
            </a:r>
            <a:r>
              <a:rPr lang="en-US" altLang="zh-TW" dirty="0" smtClean="0"/>
              <a:t>(result);</a:t>
            </a:r>
          </a:p>
          <a:p>
            <a:r>
              <a:rPr lang="en-US" altLang="zh-TW" dirty="0" smtClean="0"/>
              <a:t>		} catch (Exception e) {</a:t>
            </a:r>
          </a:p>
          <a:p>
            <a:r>
              <a:rPr lang="en-US" altLang="zh-TW" dirty="0" smtClean="0"/>
              <a:t>			</a:t>
            </a:r>
            <a:r>
              <a:rPr lang="en-US" altLang="zh-TW" dirty="0" err="1" smtClean="0"/>
              <a:t>e.printStackTrace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		}</a:t>
            </a:r>
          </a:p>
          <a:p>
            <a:r>
              <a:rPr lang="en-US" altLang="zh-TW" dirty="0" smtClean="0"/>
              <a:t>		return 0;</a:t>
            </a:r>
          </a:p>
          <a:p>
            <a:r>
              <a:rPr lang="en-US" altLang="zh-TW" dirty="0" smtClean="0"/>
              <a:t>	}</a:t>
            </a:r>
            <a:endParaRPr lang="zh-TW" altLang="en-US" dirty="0"/>
          </a:p>
        </p:txBody>
      </p:sp>
      <p:sp>
        <p:nvSpPr>
          <p:cNvPr id="5" name="橢圓 4"/>
          <p:cNvSpPr/>
          <p:nvPr/>
        </p:nvSpPr>
        <p:spPr>
          <a:xfrm>
            <a:off x="4071934" y="3357562"/>
            <a:ext cx="4000528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Discussions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Is this program hard to you?</a:t>
            </a:r>
          </a:p>
          <a:p>
            <a:r>
              <a:rPr lang="en-US" altLang="zh-TW" dirty="0" smtClean="0"/>
              <a:t>What are its difficulty?</a:t>
            </a:r>
          </a:p>
          <a:p>
            <a:pPr lvl="1"/>
            <a:r>
              <a:rPr lang="en-US" altLang="zh-TW" dirty="0" smtClean="0"/>
              <a:t>GUI?</a:t>
            </a:r>
          </a:p>
          <a:p>
            <a:pPr lvl="1"/>
            <a:r>
              <a:rPr lang="en-US" altLang="zh-TW" dirty="0" smtClean="0"/>
              <a:t>X-Y axis transformation?</a:t>
            </a:r>
          </a:p>
          <a:p>
            <a:pPr lvl="1"/>
            <a:r>
              <a:rPr lang="en-US" altLang="zh-TW" dirty="0" smtClean="0"/>
              <a:t>Infinity?</a:t>
            </a:r>
          </a:p>
          <a:p>
            <a:pPr lvl="1"/>
            <a:r>
              <a:rPr lang="en-US" altLang="zh-TW" dirty="0" smtClean="0"/>
              <a:t>Java itself?</a:t>
            </a:r>
          </a:p>
          <a:p>
            <a:r>
              <a:rPr lang="en-US" altLang="zh-TW" dirty="0" smtClean="0"/>
              <a:t>Can you make it become a </a:t>
            </a:r>
            <a:r>
              <a:rPr lang="en-US" altLang="zh-TW" smtClean="0"/>
              <a:t>network program</a:t>
            </a:r>
            <a:r>
              <a:rPr lang="en-US" altLang="zh-TW" dirty="0" smtClean="0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Before we start…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9616" t="18309" r="41454" b="23290"/>
          <a:stretch>
            <a:fillRect/>
          </a:stretch>
        </p:blipFill>
        <p:spPr bwMode="auto">
          <a:xfrm>
            <a:off x="1714480" y="1214422"/>
            <a:ext cx="585791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What is </a:t>
            </a:r>
            <a:r>
              <a:rPr lang="en-US" altLang="zh-TW" dirty="0" err="1" smtClean="0"/>
              <a:t>Mathenobita</a:t>
            </a:r>
            <a:r>
              <a:rPr lang="en-US" altLang="zh-TW" dirty="0" smtClean="0"/>
              <a:t>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山寨版 </a:t>
            </a:r>
            <a:r>
              <a:rPr lang="en-US" altLang="zh-TW" dirty="0" err="1" smtClean="0"/>
              <a:t>Mathematica</a:t>
            </a:r>
            <a:endParaRPr lang="en-US" altLang="zh-TW" dirty="0" smtClean="0"/>
          </a:p>
          <a:p>
            <a:r>
              <a:rPr lang="zh-TW" altLang="en-US" dirty="0" smtClean="0"/>
              <a:t>具備將函數畫出的功能</a:t>
            </a:r>
            <a:endParaRPr lang="en-US" altLang="zh-TW" dirty="0" smtClean="0"/>
          </a:p>
          <a:p>
            <a:r>
              <a:rPr lang="zh-TW" altLang="en-US" dirty="0" smtClean="0"/>
              <a:t>自動調整畫面以符合函數輸出圖型</a:t>
            </a:r>
            <a:endParaRPr lang="en-US" altLang="zh-TW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Execution Screen - Cosine</a:t>
            </a:r>
            <a:endParaRPr lang="zh-TW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6936052" cy="548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Execution Screen 2 - Sine</a:t>
            </a:r>
            <a:endParaRPr lang="zh-TW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14422"/>
            <a:ext cx="6871180" cy="5429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Program Structure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Two classes</a:t>
            </a:r>
          </a:p>
          <a:p>
            <a:pPr lvl="1"/>
            <a:r>
              <a:rPr lang="en-US" altLang="zh-TW" dirty="0" err="1" smtClean="0"/>
              <a:t>Mathenobita.class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DrawPanel.class</a:t>
            </a:r>
            <a:endParaRPr lang="zh-TW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339596" cy="342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接點 7"/>
          <p:cNvCxnSpPr/>
          <p:nvPr/>
        </p:nvCxnSpPr>
        <p:spPr>
          <a:xfrm rot="10800000" flipV="1">
            <a:off x="1857356" y="1785926"/>
            <a:ext cx="2643206" cy="164307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 rot="10800000" flipV="1">
            <a:off x="6072198" y="1785926"/>
            <a:ext cx="2643206" cy="164307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 rot="10800000" flipV="1">
            <a:off x="6072198" y="5000636"/>
            <a:ext cx="2643206" cy="164307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57356" y="3429000"/>
            <a:ext cx="4214842" cy="320518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DrawPanel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6189203" y="1357298"/>
            <a:ext cx="88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 smtClean="0"/>
              <a:t>JFrame</a:t>
            </a:r>
            <a:endParaRPr lang="zh-TW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Mathenobita’s</a:t>
            </a:r>
            <a:r>
              <a:rPr lang="en-US" altLang="zh-TW" dirty="0" smtClean="0"/>
              <a:t> Constructor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85786" y="1857364"/>
            <a:ext cx="74295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/>
              <a:t>	public </a:t>
            </a:r>
            <a:r>
              <a:rPr lang="en-US" altLang="zh-TW" sz="2000" dirty="0" err="1" smtClean="0"/>
              <a:t>Mathenobita</a:t>
            </a:r>
            <a:r>
              <a:rPr lang="en-US" altLang="zh-TW" sz="2000" dirty="0" smtClean="0"/>
              <a:t>(</a:t>
            </a:r>
            <a:r>
              <a:rPr lang="en-US" altLang="zh-TW" sz="2000" dirty="0" err="1" smtClean="0"/>
              <a:t>int</a:t>
            </a:r>
            <a:r>
              <a:rPr lang="en-US" altLang="zh-TW" sz="2000" dirty="0" smtClean="0"/>
              <a:t> width, </a:t>
            </a:r>
            <a:r>
              <a:rPr lang="en-US" altLang="zh-TW" sz="2000" dirty="0" err="1" smtClean="0"/>
              <a:t>int</a:t>
            </a:r>
            <a:r>
              <a:rPr lang="en-US" altLang="zh-TW" sz="2000" dirty="0" smtClean="0"/>
              <a:t> height) {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this.width</a:t>
            </a:r>
            <a:r>
              <a:rPr lang="en-US" altLang="zh-TW" sz="2000" dirty="0" smtClean="0"/>
              <a:t> = width;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this.height</a:t>
            </a:r>
            <a:r>
              <a:rPr lang="en-US" altLang="zh-TW" sz="2000" dirty="0" smtClean="0"/>
              <a:t> = height;</a:t>
            </a:r>
          </a:p>
          <a:p>
            <a:r>
              <a:rPr lang="en-US" altLang="zh-TW" sz="2000" dirty="0" smtClean="0"/>
              <a:t>		x = new double[width];</a:t>
            </a:r>
          </a:p>
          <a:p>
            <a:r>
              <a:rPr lang="en-US" altLang="zh-TW" sz="2000" dirty="0" smtClean="0"/>
              <a:t>		y = new double[width];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smtClean="0">
                <a:solidFill>
                  <a:srgbClr val="FF0000"/>
                </a:solidFill>
              </a:rPr>
              <a:t>panel = new 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DrawPanel</a:t>
            </a:r>
            <a:r>
              <a:rPr lang="en-US" altLang="zh-TW" sz="2000" dirty="0" smtClean="0">
                <a:solidFill>
                  <a:srgbClr val="FF0000"/>
                </a:solidFill>
              </a:rPr>
              <a:t>(width, height);</a:t>
            </a:r>
          </a:p>
          <a:p>
            <a:r>
              <a:rPr lang="en-US" altLang="zh-TW" sz="2000" dirty="0" smtClean="0"/>
              <a:t>		calculate();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setTitle</a:t>
            </a:r>
            <a:r>
              <a:rPr lang="en-US" altLang="zh-TW" sz="2000" dirty="0" smtClean="0"/>
              <a:t>("</a:t>
            </a:r>
            <a:r>
              <a:rPr lang="en-US" altLang="zh-TW" sz="2000" dirty="0" err="1" smtClean="0"/>
              <a:t>Mathenobita</a:t>
            </a:r>
            <a:r>
              <a:rPr lang="en-US" altLang="zh-TW" sz="2000" dirty="0" smtClean="0"/>
              <a:t>");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setBounds</a:t>
            </a:r>
            <a:r>
              <a:rPr lang="en-US" altLang="zh-TW" sz="2000" dirty="0" smtClean="0"/>
              <a:t>(50,50, width, height+30);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setResizable</a:t>
            </a:r>
            <a:r>
              <a:rPr lang="en-US" altLang="zh-TW" sz="2000" dirty="0" smtClean="0"/>
              <a:t>(false);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smtClean="0">
                <a:solidFill>
                  <a:srgbClr val="FF0000"/>
                </a:solidFill>
              </a:rPr>
              <a:t>Container c = 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getContentPane</a:t>
            </a:r>
            <a:r>
              <a:rPr lang="en-US" altLang="zh-TW" sz="2000" dirty="0" smtClean="0">
                <a:solidFill>
                  <a:srgbClr val="FF0000"/>
                </a:solidFill>
              </a:rPr>
              <a:t>();</a:t>
            </a:r>
          </a:p>
          <a:p>
            <a:r>
              <a:rPr lang="en-US" altLang="zh-TW" sz="2000" dirty="0" smtClean="0">
                <a:solidFill>
                  <a:srgbClr val="FF0000"/>
                </a:solidFill>
              </a:rPr>
              <a:t>		</a:t>
            </a:r>
            <a:r>
              <a:rPr lang="en-US" altLang="zh-TW" sz="2000" dirty="0" err="1" smtClean="0">
                <a:solidFill>
                  <a:srgbClr val="FF0000"/>
                </a:solidFill>
              </a:rPr>
              <a:t>c.add</a:t>
            </a:r>
            <a:r>
              <a:rPr lang="en-US" altLang="zh-TW" sz="2000" dirty="0" smtClean="0">
                <a:solidFill>
                  <a:srgbClr val="FF0000"/>
                </a:solidFill>
              </a:rPr>
              <a:t>(panel);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dirty="0" err="1" smtClean="0"/>
              <a:t>setBackground</a:t>
            </a:r>
            <a:r>
              <a:rPr lang="en-US" altLang="zh-TW" sz="2000" dirty="0" smtClean="0"/>
              <a:t>(</a:t>
            </a:r>
            <a:r>
              <a:rPr lang="en-US" altLang="zh-TW" sz="2000" dirty="0" err="1" smtClean="0"/>
              <a:t>Color.WHITE</a:t>
            </a:r>
            <a:r>
              <a:rPr lang="en-US" altLang="zh-TW" sz="2000" dirty="0" smtClean="0"/>
              <a:t>);</a:t>
            </a:r>
          </a:p>
          <a:p>
            <a:r>
              <a:rPr lang="en-US" altLang="zh-TW" sz="2000" dirty="0" smtClean="0"/>
              <a:t>		</a:t>
            </a:r>
            <a:r>
              <a:rPr lang="en-US" altLang="zh-TW" sz="2000" strike="sngStrike" dirty="0" smtClean="0"/>
              <a:t>show();</a:t>
            </a:r>
          </a:p>
          <a:p>
            <a:r>
              <a:rPr lang="en-US" altLang="zh-TW" sz="2000" dirty="0" smtClean="0"/>
              <a:t>	}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Mathenobita’s</a:t>
            </a:r>
            <a:r>
              <a:rPr lang="en-US" altLang="zh-TW" dirty="0" smtClean="0"/>
              <a:t> Constants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/>
              <a:t>public static final double </a:t>
            </a:r>
            <a:r>
              <a:rPr lang="en-US" altLang="zh-TW" b="1" i="1" dirty="0" smtClean="0"/>
              <a:t>RANGE = 60; </a:t>
            </a:r>
          </a:p>
          <a:p>
            <a:pPr lvl="1"/>
            <a:r>
              <a:rPr lang="en-US" altLang="zh-TW" b="1" i="1" dirty="0" smtClean="0"/>
              <a:t>//X</a:t>
            </a:r>
            <a:r>
              <a:rPr lang="zh-TW" altLang="en-US" b="1" i="1" dirty="0" smtClean="0"/>
              <a:t>軸左右延展的距離</a:t>
            </a:r>
          </a:p>
          <a:p>
            <a:r>
              <a:rPr lang="en-US" altLang="zh-TW" b="1" dirty="0" smtClean="0"/>
              <a:t>public static final </a:t>
            </a:r>
            <a:r>
              <a:rPr lang="en-US" altLang="zh-TW" b="1" dirty="0" err="1" smtClean="0"/>
              <a:t>int</a:t>
            </a:r>
            <a:r>
              <a:rPr lang="en-US" altLang="zh-TW" b="1" dirty="0" smtClean="0"/>
              <a:t> </a:t>
            </a:r>
            <a:r>
              <a:rPr lang="en-US" altLang="zh-TW" b="1" i="1" dirty="0" smtClean="0"/>
              <a:t>WIDTH = 1024;</a:t>
            </a:r>
          </a:p>
          <a:p>
            <a:r>
              <a:rPr lang="en-US" altLang="zh-TW" b="1" dirty="0" smtClean="0"/>
              <a:t>public static final </a:t>
            </a:r>
            <a:r>
              <a:rPr lang="en-US" altLang="zh-TW" b="1" dirty="0" err="1" smtClean="0"/>
              <a:t>int</a:t>
            </a:r>
            <a:r>
              <a:rPr lang="en-US" altLang="zh-TW" b="1" dirty="0" smtClean="0"/>
              <a:t> </a:t>
            </a:r>
            <a:r>
              <a:rPr lang="en-US" altLang="zh-TW" b="1" i="1" dirty="0" smtClean="0"/>
              <a:t>HEIGHT = 600;</a:t>
            </a:r>
            <a:endParaRPr lang="zh-TW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Program Blocks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 smtClean="0"/>
              <a:t>DrawPanel</a:t>
            </a:r>
            <a:r>
              <a:rPr lang="zh-TW" altLang="en-US" dirty="0" smtClean="0"/>
              <a:t>只負責顯示出來</a:t>
            </a:r>
            <a:endParaRPr lang="en-US" altLang="zh-TW" dirty="0" smtClean="0"/>
          </a:p>
          <a:p>
            <a:r>
              <a:rPr lang="en-US" altLang="zh-TW" dirty="0" err="1" smtClean="0"/>
              <a:t>Mathenobita</a:t>
            </a:r>
            <a:r>
              <a:rPr lang="zh-TW" altLang="en-US" dirty="0" smtClean="0"/>
              <a:t>負責將要畫的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x,y</a:t>
            </a:r>
            <a:r>
              <a:rPr lang="en-US" altLang="zh-TW" dirty="0" smtClean="0"/>
              <a:t>)</a:t>
            </a:r>
            <a:r>
              <a:rPr lang="zh-TW" altLang="en-US" dirty="0" smtClean="0"/>
              <a:t>算好</a:t>
            </a:r>
            <a:r>
              <a:rPr lang="en-US" altLang="zh-TW" dirty="0" smtClean="0"/>
              <a:t>,</a:t>
            </a:r>
            <a:r>
              <a:rPr lang="zh-TW" altLang="en-US" dirty="0" smtClean="0"/>
              <a:t> 傳送給</a:t>
            </a:r>
            <a:r>
              <a:rPr lang="en-US" altLang="zh-TW" dirty="0" err="1" smtClean="0"/>
              <a:t>DrawPanel</a:t>
            </a:r>
            <a:r>
              <a:rPr lang="zh-TW" altLang="en-US" dirty="0" smtClean="0"/>
              <a:t>畫</a:t>
            </a: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5786" y="3643314"/>
            <a:ext cx="2143140" cy="1785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Mathenobita</a:t>
            </a:r>
            <a:endParaRPr lang="zh-TW" altLang="en-US" dirty="0"/>
          </a:p>
        </p:txBody>
      </p:sp>
      <p:cxnSp>
        <p:nvCxnSpPr>
          <p:cNvPr id="6" name="直線單箭頭接點 5"/>
          <p:cNvCxnSpPr/>
          <p:nvPr/>
        </p:nvCxnSpPr>
        <p:spPr>
          <a:xfrm>
            <a:off x="2928926" y="3929066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/>
          <p:cNvSpPr txBox="1"/>
          <p:nvPr/>
        </p:nvSpPr>
        <p:spPr>
          <a:xfrm>
            <a:off x="3628763" y="357187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請幫我畫這些點</a:t>
            </a:r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6072198" y="3786190"/>
            <a:ext cx="2071702" cy="156211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err="1" smtClean="0"/>
              <a:t>DrawPanel</a:t>
            </a:r>
            <a:endParaRPr lang="zh-TW" altLang="en-US" dirty="0"/>
          </a:p>
        </p:txBody>
      </p:sp>
      <p:cxnSp>
        <p:nvCxnSpPr>
          <p:cNvPr id="10" name="直線單箭頭接點 9"/>
          <p:cNvCxnSpPr/>
          <p:nvPr/>
        </p:nvCxnSpPr>
        <p:spPr>
          <a:xfrm rot="10800000">
            <a:off x="3000364" y="5000636"/>
            <a:ext cx="307183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3428992" y="4643446"/>
            <a:ext cx="236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畫好後</a:t>
            </a:r>
            <a:r>
              <a:rPr lang="en-US" altLang="zh-TW" dirty="0" smtClean="0"/>
              <a:t>,</a:t>
            </a:r>
            <a:r>
              <a:rPr lang="zh-TW" altLang="en-US" dirty="0" smtClean="0"/>
              <a:t> 貼在</a:t>
            </a:r>
            <a:r>
              <a:rPr lang="en-US" altLang="zh-TW" dirty="0" err="1" smtClean="0"/>
              <a:t>JFrame</a:t>
            </a:r>
            <a:r>
              <a:rPr lang="zh-TW" altLang="en-US" dirty="0" smtClean="0"/>
              <a:t>上</a:t>
            </a:r>
            <a:endParaRPr lang="zh-TW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龍騰四海">
  <a:themeElements>
    <a:clrScheme name="龍騰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龍騰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龍騰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127</TotalTime>
  <Words>365</Words>
  <Application>Microsoft Office PowerPoint</Application>
  <PresentationFormat>如螢幕大小 (4:3)</PresentationFormat>
  <Paragraphs>147</Paragraphs>
  <Slides>19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0" baseType="lpstr">
      <vt:lpstr>龍騰四海</vt:lpstr>
      <vt:lpstr>Case Study</vt:lpstr>
      <vt:lpstr>Before we start…</vt:lpstr>
      <vt:lpstr>What is Mathenobita?</vt:lpstr>
      <vt:lpstr>Execution Screen - Cosine</vt:lpstr>
      <vt:lpstr>Execution Screen 2 - Sine</vt:lpstr>
      <vt:lpstr>Program Structure</vt:lpstr>
      <vt:lpstr>Mathenobita’s Constructor</vt:lpstr>
      <vt:lpstr>Mathenobita’s Constants</vt:lpstr>
      <vt:lpstr>Program Blocks</vt:lpstr>
      <vt:lpstr>座標轉換</vt:lpstr>
      <vt:lpstr>My Method</vt:lpstr>
      <vt:lpstr>My Method (2)</vt:lpstr>
      <vt:lpstr>刻度 &amp; 軸上的數字</vt:lpstr>
      <vt:lpstr>What if tangent?</vt:lpstr>
      <vt:lpstr>Extend this program</vt:lpstr>
      <vt:lpstr>Recall that</vt:lpstr>
      <vt:lpstr>Add an Input Dialog</vt:lpstr>
      <vt:lpstr>Evaluate it at runtime</vt:lpstr>
      <vt:lpstr>Discussions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</dc:title>
  <dc:creator>yoshi</dc:creator>
  <cp:lastModifiedBy>yoshi</cp:lastModifiedBy>
  <cp:revision>31</cp:revision>
  <dcterms:created xsi:type="dcterms:W3CDTF">2009-05-24T08:03:40Z</dcterms:created>
  <dcterms:modified xsi:type="dcterms:W3CDTF">2009-05-24T17:58:49Z</dcterms:modified>
</cp:coreProperties>
</file>