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0" r:id="rId4"/>
    <p:sldId id="264" r:id="rId5"/>
    <p:sldId id="265" r:id="rId6"/>
    <p:sldId id="266" r:id="rId7"/>
    <p:sldId id="269" r:id="rId8"/>
    <p:sldId id="270" r:id="rId9"/>
    <p:sldId id="271" r:id="rId10"/>
    <p:sldId id="272" r:id="rId11"/>
    <p:sldId id="267" r:id="rId12"/>
    <p:sldId id="268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09A5-E939-45D9-8A75-8EA4D11687AD}" type="datetimeFigureOut">
              <a:rPr lang="zh-TW" altLang="en-US" smtClean="0"/>
              <a:t>2009/3/11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E2FE4-32A6-4410-BFF6-B11D30C756B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09A5-E939-45D9-8A75-8EA4D11687AD}" type="datetimeFigureOut">
              <a:rPr lang="zh-TW" altLang="en-US" smtClean="0"/>
              <a:t>2009/3/11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E2FE4-32A6-4410-BFF6-B11D30C756B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09A5-E939-45D9-8A75-8EA4D11687AD}" type="datetimeFigureOut">
              <a:rPr lang="zh-TW" altLang="en-US" smtClean="0"/>
              <a:t>2009/3/11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E2FE4-32A6-4410-BFF6-B11D30C756B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09A5-E939-45D9-8A75-8EA4D11687AD}" type="datetimeFigureOut">
              <a:rPr lang="zh-TW" altLang="en-US" smtClean="0"/>
              <a:t>2009/3/11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E2FE4-32A6-4410-BFF6-B11D30C756B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09A5-E939-45D9-8A75-8EA4D11687AD}" type="datetimeFigureOut">
              <a:rPr lang="zh-TW" altLang="en-US" smtClean="0"/>
              <a:t>2009/3/11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E2FE4-32A6-4410-BFF6-B11D30C756B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09A5-E939-45D9-8A75-8EA4D11687AD}" type="datetimeFigureOut">
              <a:rPr lang="zh-TW" altLang="en-US" smtClean="0"/>
              <a:t>2009/3/11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E2FE4-32A6-4410-BFF6-B11D30C756B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09A5-E939-45D9-8A75-8EA4D11687AD}" type="datetimeFigureOut">
              <a:rPr lang="zh-TW" altLang="en-US" smtClean="0"/>
              <a:t>2009/3/11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E2FE4-32A6-4410-BFF6-B11D30C756B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09A5-E939-45D9-8A75-8EA4D11687AD}" type="datetimeFigureOut">
              <a:rPr lang="zh-TW" altLang="en-US" smtClean="0"/>
              <a:t>2009/3/11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E2FE4-32A6-4410-BFF6-B11D30C756B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09A5-E939-45D9-8A75-8EA4D11687AD}" type="datetimeFigureOut">
              <a:rPr lang="zh-TW" altLang="en-US" smtClean="0"/>
              <a:t>2009/3/11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E2FE4-32A6-4410-BFF6-B11D30C756B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09A5-E939-45D9-8A75-8EA4D11687AD}" type="datetimeFigureOut">
              <a:rPr lang="zh-TW" altLang="en-US" smtClean="0"/>
              <a:t>2009/3/11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E2FE4-32A6-4410-BFF6-B11D30C756B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09A5-E939-45D9-8A75-8EA4D11687AD}" type="datetimeFigureOut">
              <a:rPr lang="zh-TW" altLang="en-US" smtClean="0"/>
              <a:t>2009/3/11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E2FE4-32A6-4410-BFF6-B11D30C756B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709A5-E939-45D9-8A75-8EA4D11687AD}" type="datetimeFigureOut">
              <a:rPr lang="zh-TW" altLang="en-US" smtClean="0"/>
              <a:t>2009/3/11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E2FE4-32A6-4410-BFF6-B11D30C756B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Reference, primitive, call by XXX </a:t>
            </a:r>
            <a:r>
              <a:rPr lang="zh-TW" altLang="en-US" dirty="0" smtClean="0"/>
              <a:t>必也正名乎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誌謝</a:t>
            </a:r>
            <a:r>
              <a:rPr lang="en-US" altLang="zh-TW" sz="2800" dirty="0" smtClean="0"/>
              <a:t>: </a:t>
            </a:r>
            <a:r>
              <a:rPr lang="zh-TW" altLang="en-US" sz="2800" dirty="0" smtClean="0"/>
              <a:t>部份文字取於前輩</a:t>
            </a:r>
            <a:r>
              <a:rPr lang="en-US" altLang="zh-TW" sz="2800" dirty="0" smtClean="0"/>
              <a:t>TAHO</a:t>
            </a:r>
            <a:r>
              <a:rPr lang="zh-TW" altLang="en-US" sz="2800" dirty="0" smtClean="0"/>
              <a:t>的文章</a:t>
            </a:r>
            <a:endParaRPr lang="en-US" altLang="zh-TW" sz="2800" dirty="0" smtClean="0"/>
          </a:p>
          <a:p>
            <a:endParaRPr lang="zh-TW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Discussion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 smtClean="0"/>
              <a:t>Java</a:t>
            </a:r>
            <a:r>
              <a:rPr lang="zh-TW" altLang="en-US" dirty="0" smtClean="0"/>
              <a:t>是</a:t>
            </a:r>
            <a:r>
              <a:rPr lang="en-US" altLang="zh-TW" dirty="0" smtClean="0"/>
              <a:t>call by value</a:t>
            </a:r>
            <a:r>
              <a:rPr lang="zh-TW" altLang="en-US" dirty="0" smtClean="0"/>
              <a:t>還是</a:t>
            </a:r>
            <a:r>
              <a:rPr lang="en-US" altLang="zh-TW" dirty="0" smtClean="0"/>
              <a:t>call by reference</a:t>
            </a:r>
          </a:p>
          <a:p>
            <a:pPr lvl="1"/>
            <a:r>
              <a:rPr lang="zh-TW" altLang="en-US" dirty="0" smtClean="0"/>
              <a:t>對</a:t>
            </a:r>
            <a:r>
              <a:rPr lang="en-US" altLang="zh-TW" dirty="0" smtClean="0"/>
              <a:t>primitive types</a:t>
            </a:r>
            <a:r>
              <a:rPr lang="zh-TW" altLang="en-US" dirty="0" smtClean="0"/>
              <a:t>而言，</a:t>
            </a:r>
            <a:r>
              <a:rPr lang="en-US" altLang="zh-TW" dirty="0" smtClean="0"/>
              <a:t>call by value</a:t>
            </a:r>
          </a:p>
          <a:p>
            <a:pPr lvl="1"/>
            <a:r>
              <a:rPr lang="zh-TW" altLang="en-US" dirty="0" smtClean="0"/>
              <a:t>對</a:t>
            </a:r>
            <a:r>
              <a:rPr lang="en-US" altLang="zh-TW" dirty="0" smtClean="0"/>
              <a:t>reference types</a:t>
            </a:r>
            <a:r>
              <a:rPr lang="zh-TW" altLang="en-US" dirty="0" smtClean="0"/>
              <a:t>而言，</a:t>
            </a:r>
            <a:r>
              <a:rPr lang="en-US" altLang="zh-TW" dirty="0" smtClean="0"/>
              <a:t>call by “reference” value</a:t>
            </a:r>
          </a:p>
          <a:p>
            <a:pPr lvl="2"/>
            <a:r>
              <a:rPr lang="zh-TW" altLang="en-US" dirty="0" smtClean="0"/>
              <a:t>其實也是 </a:t>
            </a:r>
            <a:r>
              <a:rPr lang="en-US" altLang="zh-TW" dirty="0" smtClean="0"/>
              <a:t>call by value</a:t>
            </a:r>
            <a:r>
              <a:rPr lang="zh-TW" altLang="en-US" dirty="0" smtClean="0"/>
              <a:t>，只是這個</a:t>
            </a:r>
            <a:r>
              <a:rPr lang="en-US" altLang="zh-TW" dirty="0" smtClean="0"/>
              <a:t>value</a:t>
            </a:r>
            <a:r>
              <a:rPr lang="zh-TW" altLang="en-US" dirty="0" smtClean="0"/>
              <a:t>是記憶體位置的值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所以，</a:t>
            </a:r>
            <a:r>
              <a:rPr lang="en-US" altLang="zh-TW" dirty="0" smtClean="0"/>
              <a:t>java</a:t>
            </a:r>
            <a:r>
              <a:rPr lang="zh-TW" altLang="en-US" dirty="0" smtClean="0"/>
              <a:t>只有</a:t>
            </a:r>
            <a:r>
              <a:rPr lang="en-US" altLang="zh-TW" dirty="0" smtClean="0"/>
              <a:t>call by value (</a:t>
            </a:r>
            <a:r>
              <a:rPr lang="zh-TW" altLang="en-US" dirty="0" smtClean="0"/>
              <a:t>官方文件也是如此說</a:t>
            </a:r>
            <a:r>
              <a:rPr lang="en-US" altLang="zh-TW" dirty="0" smtClean="0"/>
              <a:t>)</a:t>
            </a:r>
          </a:p>
          <a:p>
            <a:pPr lvl="1"/>
            <a:r>
              <a:rPr lang="zh-TW" altLang="en-US" dirty="0" smtClean="0"/>
              <a:t>與</a:t>
            </a:r>
            <a:r>
              <a:rPr lang="en-US" altLang="zh-TW" dirty="0"/>
              <a:t> </a:t>
            </a:r>
            <a:r>
              <a:rPr lang="en-US" altLang="zh-TW" dirty="0" smtClean="0"/>
              <a:t>C </a:t>
            </a:r>
            <a:r>
              <a:rPr lang="zh-TW" altLang="en-US" dirty="0" smtClean="0"/>
              <a:t>語言同理</a:t>
            </a:r>
            <a:endParaRPr lang="en-US" altLang="zh-TW" dirty="0" smtClean="0"/>
          </a:p>
          <a:p>
            <a:r>
              <a:rPr lang="zh-TW" altLang="en-US" dirty="0" smtClean="0"/>
              <a:t>逼免造成混亂，最好不要誤用 </a:t>
            </a:r>
            <a:r>
              <a:rPr lang="en-US" altLang="zh-TW" dirty="0" smtClean="0"/>
              <a:t>reference, alias </a:t>
            </a:r>
            <a:r>
              <a:rPr lang="zh-TW" altLang="en-US" dirty="0" smtClean="0"/>
              <a:t>等名詞，因為</a:t>
            </a:r>
            <a:r>
              <a:rPr lang="zh-TW" altLang="en-US" dirty="0" smtClean="0">
                <a:solidFill>
                  <a:srgbClr val="FF0000"/>
                </a:solidFill>
              </a:rPr>
              <a:t>在不同的程式語言有不同涵意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 C++ Primer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"A reference is an Alias"</a:t>
            </a:r>
          </a:p>
          <a:p>
            <a:pPr lvl="1"/>
            <a:r>
              <a:rPr lang="en-US" altLang="zh-TW" dirty="0" smtClean="0"/>
              <a:t>"Because a reference is just another name for the object to which it is bound, all operations on a reference are actually operations on the underlying object to which the reference is bound."</a:t>
            </a:r>
          </a:p>
          <a:p>
            <a:pPr lvl="1"/>
            <a:r>
              <a:rPr lang="en-US" altLang="zh-TW" dirty="0" smtClean="0"/>
              <a:t>(</a:t>
            </a:r>
            <a:r>
              <a:rPr lang="zh-TW" altLang="en-US" dirty="0" smtClean="0"/>
              <a:t>此處</a:t>
            </a:r>
            <a:r>
              <a:rPr lang="en-US" altLang="zh-TW" dirty="0" smtClean="0"/>
              <a:t>object</a:t>
            </a:r>
            <a:r>
              <a:rPr lang="zh-TW" altLang="en-US" dirty="0" smtClean="0"/>
              <a:t>代表東西，不是我們一般</a:t>
            </a:r>
            <a:r>
              <a:rPr lang="en-US" altLang="zh-TW" dirty="0" smtClean="0"/>
              <a:t>Java</a:t>
            </a:r>
            <a:r>
              <a:rPr lang="zh-TW" altLang="en-US" dirty="0" smtClean="0"/>
              <a:t>認知的物件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X = NULL</a:t>
            </a:r>
            <a:r>
              <a:rPr lang="zh-TW" altLang="en-US" dirty="0" smtClean="0"/>
              <a:t>，你是把</a:t>
            </a:r>
            <a:r>
              <a:rPr lang="en-US" altLang="zh-TW" dirty="0" smtClean="0"/>
              <a:t>X</a:t>
            </a:r>
            <a:r>
              <a:rPr lang="zh-TW" altLang="en-US" dirty="0" smtClean="0"/>
              <a:t>裡頭的值變</a:t>
            </a:r>
            <a:r>
              <a:rPr lang="en-US" altLang="zh-TW" dirty="0" smtClean="0"/>
              <a:t>NULL</a:t>
            </a:r>
            <a:r>
              <a:rPr lang="zh-TW" altLang="en-US" dirty="0" smtClean="0"/>
              <a:t>，還是把</a:t>
            </a:r>
            <a:r>
              <a:rPr lang="en-US" altLang="zh-TW" dirty="0" smtClean="0"/>
              <a:t>X</a:t>
            </a:r>
            <a:r>
              <a:rPr lang="zh-TW" altLang="en-US" dirty="0" smtClean="0"/>
              <a:t>所指向的物件變成</a:t>
            </a:r>
            <a:r>
              <a:rPr lang="en-US" altLang="zh-TW" dirty="0" smtClean="0"/>
              <a:t>NULL?</a:t>
            </a:r>
          </a:p>
          <a:p>
            <a:pPr lvl="1"/>
            <a:r>
              <a:rPr lang="zh-TW" altLang="en-US" dirty="0" smtClean="0"/>
              <a:t>問題的關鍵在於</a:t>
            </a:r>
            <a:r>
              <a:rPr lang="en-US" altLang="zh-TW" dirty="0" smtClean="0"/>
              <a:t>”</a:t>
            </a:r>
            <a:r>
              <a:rPr lang="zh-TW" altLang="en-US" dirty="0" smtClean="0"/>
              <a:t>你到底在對誰動作</a:t>
            </a:r>
            <a:r>
              <a:rPr lang="en-US" altLang="zh-TW" dirty="0" smtClean="0"/>
              <a:t>”</a:t>
            </a:r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所以我們正名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Reference</a:t>
            </a:r>
            <a:r>
              <a:rPr lang="zh-TW" altLang="en-US" dirty="0" smtClean="0"/>
              <a:t>一詞，在</a:t>
            </a:r>
            <a:r>
              <a:rPr lang="en-US" altLang="zh-TW" dirty="0" smtClean="0"/>
              <a:t>java</a:t>
            </a:r>
            <a:r>
              <a:rPr lang="zh-TW" altLang="en-US" dirty="0" smtClean="0"/>
              <a:t>中為</a:t>
            </a:r>
            <a:r>
              <a:rPr lang="en-US" altLang="zh-TW" dirty="0" smtClean="0"/>
              <a:t>”reference value”</a:t>
            </a:r>
            <a:r>
              <a:rPr lang="zh-TW" altLang="en-US" dirty="0" smtClean="0"/>
              <a:t>之簡稱，與</a:t>
            </a:r>
            <a:r>
              <a:rPr lang="en-US" altLang="zh-TW" dirty="0" smtClean="0"/>
              <a:t>C++</a:t>
            </a:r>
            <a:r>
              <a:rPr lang="zh-TW" altLang="en-US" dirty="0" smtClean="0"/>
              <a:t>中</a:t>
            </a:r>
            <a:r>
              <a:rPr lang="zh-TW" altLang="en-US" dirty="0" smtClean="0">
                <a:solidFill>
                  <a:srgbClr val="FF0000"/>
                </a:solidFill>
              </a:rPr>
              <a:t>完全無關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Alias</a:t>
            </a:r>
            <a:r>
              <a:rPr lang="zh-TW" altLang="en-US" dirty="0" smtClean="0">
                <a:solidFill>
                  <a:srgbClr val="FF0000"/>
                </a:solidFill>
              </a:rPr>
              <a:t>等同於</a:t>
            </a:r>
            <a:r>
              <a:rPr lang="en-US" altLang="zh-TW" dirty="0" smtClean="0">
                <a:solidFill>
                  <a:srgbClr val="FF0000"/>
                </a:solidFill>
              </a:rPr>
              <a:t>reference (In C++)</a:t>
            </a:r>
            <a:r>
              <a:rPr lang="zh-TW" altLang="en-US" dirty="0" smtClean="0">
                <a:solidFill>
                  <a:srgbClr val="FF0000"/>
                </a:solidFill>
              </a:rPr>
              <a:t>，所以我們也不用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/>
              <a:t>既然如此，我們就不用</a:t>
            </a:r>
            <a:r>
              <a:rPr lang="en-US" altLang="zh-TW" dirty="0" smtClean="0"/>
              <a:t>C++</a:t>
            </a:r>
            <a:r>
              <a:rPr lang="zh-TW" altLang="en-US" dirty="0" smtClean="0"/>
              <a:t>的</a:t>
            </a:r>
            <a:r>
              <a:rPr lang="en-US" altLang="zh-TW" dirty="0" smtClean="0"/>
              <a:t>call by reference, call by value</a:t>
            </a:r>
            <a:r>
              <a:rPr lang="zh-TW" altLang="en-US" dirty="0" smtClean="0"/>
              <a:t>來解釋</a:t>
            </a:r>
            <a:r>
              <a:rPr lang="en-US" altLang="zh-TW" dirty="0" smtClean="0"/>
              <a:t>Java</a:t>
            </a:r>
          </a:p>
          <a:p>
            <a:pPr lvl="1"/>
            <a:r>
              <a:rPr lang="zh-TW" altLang="en-US" dirty="0" smtClean="0"/>
              <a:t>逼免造成混亂</a:t>
            </a:r>
            <a:endParaRPr lang="en-US" altLang="zh-TW" dirty="0" smtClean="0"/>
          </a:p>
          <a:p>
            <a:r>
              <a:rPr lang="zh-TW" altLang="en-US" dirty="0" smtClean="0"/>
              <a:t>我們使用</a:t>
            </a:r>
            <a:r>
              <a:rPr lang="en-US" altLang="zh-TW" dirty="0" smtClean="0"/>
              <a:t>Java Language Spec (JLS) 4.1</a:t>
            </a:r>
            <a:r>
              <a:rPr lang="zh-TW" altLang="en-US" dirty="0" smtClean="0"/>
              <a:t>節中的</a:t>
            </a:r>
            <a:r>
              <a:rPr lang="zh-TW" altLang="en-US" b="1" dirty="0" smtClean="0"/>
              <a:t>官方定義</a:t>
            </a:r>
            <a:endParaRPr lang="zh-TW" alt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 java, there are two types…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i="1" dirty="0" smtClean="0"/>
              <a:t>Primitive types </a:t>
            </a:r>
            <a:r>
              <a:rPr lang="en-US" altLang="zh-TW" dirty="0" smtClean="0"/>
              <a:t>and </a:t>
            </a:r>
            <a:r>
              <a:rPr lang="en-US" altLang="zh-TW" i="1" dirty="0" smtClean="0"/>
              <a:t>Reference types</a:t>
            </a:r>
          </a:p>
          <a:p>
            <a:r>
              <a:rPr lang="zh-TW" altLang="en-US" dirty="0" smtClean="0"/>
              <a:t>這兩種 </a:t>
            </a:r>
            <a:r>
              <a:rPr lang="en-US" altLang="zh-TW" dirty="0" smtClean="0"/>
              <a:t>Type </a:t>
            </a:r>
            <a:r>
              <a:rPr lang="zh-TW" altLang="en-US" dirty="0" smtClean="0"/>
              <a:t>限制了 </a:t>
            </a:r>
            <a:r>
              <a:rPr lang="en-US" altLang="zh-TW" dirty="0" smtClean="0"/>
              <a:t>variable </a:t>
            </a:r>
            <a:r>
              <a:rPr lang="zh-TW" altLang="en-US" dirty="0" smtClean="0"/>
              <a:t>所能握有</a:t>
            </a:r>
            <a:r>
              <a:rPr lang="en-US" altLang="zh-TW" dirty="0" smtClean="0"/>
              <a:t>(hold) </a:t>
            </a:r>
            <a:r>
              <a:rPr lang="zh-TW" altLang="en-US" dirty="0" smtClean="0"/>
              <a:t>的 </a:t>
            </a:r>
            <a:r>
              <a:rPr lang="en-US" altLang="zh-TW" dirty="0" smtClean="0"/>
              <a:t>value </a:t>
            </a:r>
            <a:r>
              <a:rPr lang="zh-TW" altLang="en-US" dirty="0" smtClean="0"/>
              <a:t>種類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Recall that…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5857884" y="2428868"/>
            <a:ext cx="2714644" cy="3000396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6500826" y="1857364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/>
              <a:t>heap</a:t>
            </a:r>
            <a:endParaRPr lang="zh-TW" altLang="en-US" sz="3600" dirty="0"/>
          </a:p>
        </p:txBody>
      </p:sp>
      <p:sp>
        <p:nvSpPr>
          <p:cNvPr id="6" name="橢圓 5"/>
          <p:cNvSpPr/>
          <p:nvPr/>
        </p:nvSpPr>
        <p:spPr>
          <a:xfrm>
            <a:off x="7572396" y="2643182"/>
            <a:ext cx="714380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6500826" y="3500438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7286644" y="4071942"/>
            <a:ext cx="928694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0" name="直線單箭頭接點 9"/>
          <p:cNvCxnSpPr>
            <a:stCxn id="11" idx="3"/>
            <a:endCxn id="6" idx="1"/>
          </p:cNvCxnSpPr>
          <p:nvPr/>
        </p:nvCxnSpPr>
        <p:spPr>
          <a:xfrm>
            <a:off x="3554197" y="1476032"/>
            <a:ext cx="4122818" cy="12717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字方塊 10"/>
          <p:cNvSpPr txBox="1"/>
          <p:nvPr/>
        </p:nvSpPr>
        <p:spPr>
          <a:xfrm>
            <a:off x="1000100" y="1214422"/>
            <a:ext cx="2554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objRef1=0x3200</a:t>
            </a:r>
            <a:endParaRPr lang="zh-TW" altLang="en-US" sz="2800" dirty="0"/>
          </a:p>
        </p:txBody>
      </p:sp>
      <p:sp>
        <p:nvSpPr>
          <p:cNvPr id="14" name="文字方塊 13"/>
          <p:cNvSpPr txBox="1"/>
          <p:nvPr/>
        </p:nvSpPr>
        <p:spPr>
          <a:xfrm>
            <a:off x="1071538" y="2500306"/>
            <a:ext cx="2554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objRef3=0x3288</a:t>
            </a:r>
            <a:endParaRPr lang="zh-TW" altLang="en-US" sz="2800" dirty="0"/>
          </a:p>
        </p:txBody>
      </p:sp>
      <p:sp>
        <p:nvSpPr>
          <p:cNvPr id="15" name="文字方塊 14"/>
          <p:cNvSpPr txBox="1"/>
          <p:nvPr/>
        </p:nvSpPr>
        <p:spPr>
          <a:xfrm>
            <a:off x="1000100" y="1857364"/>
            <a:ext cx="2554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objRef2=0x4650</a:t>
            </a:r>
            <a:endParaRPr lang="zh-TW" altLang="en-US" sz="2800" dirty="0"/>
          </a:p>
        </p:txBody>
      </p:sp>
      <p:cxnSp>
        <p:nvCxnSpPr>
          <p:cNvPr id="18" name="直線單箭頭接點 17"/>
          <p:cNvCxnSpPr>
            <a:stCxn id="15" idx="3"/>
            <a:endCxn id="7" idx="2"/>
          </p:cNvCxnSpPr>
          <p:nvPr/>
        </p:nvCxnSpPr>
        <p:spPr>
          <a:xfrm>
            <a:off x="3554197" y="2118974"/>
            <a:ext cx="2946629" cy="15957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單箭頭接點 20"/>
          <p:cNvCxnSpPr>
            <a:stCxn id="14" idx="3"/>
            <a:endCxn id="8" idx="2"/>
          </p:cNvCxnSpPr>
          <p:nvPr/>
        </p:nvCxnSpPr>
        <p:spPr>
          <a:xfrm>
            <a:off x="3625635" y="2761916"/>
            <a:ext cx="3661009" cy="17743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字方塊 23"/>
          <p:cNvSpPr txBox="1"/>
          <p:nvPr/>
        </p:nvSpPr>
        <p:spPr>
          <a:xfrm>
            <a:off x="6072198" y="5429264"/>
            <a:ext cx="2476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(</a:t>
            </a:r>
            <a:r>
              <a:rPr lang="en-US" altLang="zh-TW" dirty="0" smtClean="0"/>
              <a:t>Object instances inside)</a:t>
            </a:r>
            <a:endParaRPr lang="zh-TW" altLang="en-US" dirty="0"/>
          </a:p>
        </p:txBody>
      </p:sp>
      <p:sp>
        <p:nvSpPr>
          <p:cNvPr id="16" name="文字方塊 15"/>
          <p:cNvSpPr txBox="1"/>
          <p:nvPr/>
        </p:nvSpPr>
        <p:spPr>
          <a:xfrm>
            <a:off x="1000100" y="4214818"/>
            <a:ext cx="17386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err="1" smtClean="0"/>
              <a:t>intValue</a:t>
            </a:r>
            <a:r>
              <a:rPr lang="en-US" altLang="zh-TW" sz="2800" dirty="0" smtClean="0"/>
              <a:t>=3</a:t>
            </a:r>
            <a:endParaRPr lang="zh-TW" altLang="en-US" sz="2800" dirty="0"/>
          </a:p>
        </p:txBody>
      </p:sp>
      <p:sp>
        <p:nvSpPr>
          <p:cNvPr id="17" name="文字方塊 16"/>
          <p:cNvSpPr txBox="1"/>
          <p:nvPr/>
        </p:nvSpPr>
        <p:spPr>
          <a:xfrm>
            <a:off x="1000100" y="4643446"/>
            <a:ext cx="29683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err="1" smtClean="0"/>
              <a:t>booleanValue</a:t>
            </a:r>
            <a:r>
              <a:rPr lang="en-US" altLang="zh-TW" sz="2800" dirty="0" smtClean="0"/>
              <a:t>=true</a:t>
            </a:r>
            <a:endParaRPr lang="zh-TW" altLang="en-US" sz="2800" dirty="0"/>
          </a:p>
        </p:txBody>
      </p:sp>
      <p:sp>
        <p:nvSpPr>
          <p:cNvPr id="19" name="矩形 18"/>
          <p:cNvSpPr/>
          <p:nvPr/>
        </p:nvSpPr>
        <p:spPr>
          <a:xfrm>
            <a:off x="857224" y="1285860"/>
            <a:ext cx="3143272" cy="1928826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文字方塊 22"/>
          <p:cNvSpPr txBox="1"/>
          <p:nvPr/>
        </p:nvSpPr>
        <p:spPr>
          <a:xfrm>
            <a:off x="1142976" y="3214686"/>
            <a:ext cx="2716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(Reference type variables)</a:t>
            </a:r>
            <a:endParaRPr lang="zh-TW" altLang="en-US" dirty="0"/>
          </a:p>
        </p:txBody>
      </p:sp>
      <p:sp>
        <p:nvSpPr>
          <p:cNvPr id="25" name="矩形 24"/>
          <p:cNvSpPr/>
          <p:nvPr/>
        </p:nvSpPr>
        <p:spPr>
          <a:xfrm>
            <a:off x="857224" y="4071942"/>
            <a:ext cx="3143272" cy="114300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文字方塊 25"/>
          <p:cNvSpPr txBox="1"/>
          <p:nvPr/>
        </p:nvSpPr>
        <p:spPr>
          <a:xfrm>
            <a:off x="1142976" y="5202808"/>
            <a:ext cx="2521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(Primitive type variables)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What is “value”?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所謂的 </a:t>
            </a:r>
            <a:r>
              <a:rPr lang="en-US" altLang="zh-TW" dirty="0" smtClean="0"/>
              <a:t>value </a:t>
            </a:r>
            <a:r>
              <a:rPr lang="zh-TW" altLang="en-US" dirty="0" smtClean="0"/>
              <a:t>當然就是指 </a:t>
            </a:r>
            <a:r>
              <a:rPr lang="en-US" altLang="zh-TW" dirty="0" smtClean="0"/>
              <a:t>"</a:t>
            </a:r>
            <a:r>
              <a:rPr lang="zh-TW" altLang="en-US" dirty="0" smtClean="0"/>
              <a:t>值</a:t>
            </a:r>
            <a:r>
              <a:rPr lang="en-US" altLang="zh-TW" dirty="0" smtClean="0"/>
              <a:t>"</a:t>
            </a:r>
            <a:r>
              <a:rPr lang="zh-TW" altLang="en-US" dirty="0" smtClean="0"/>
              <a:t>，也就是資料的直接內容</a:t>
            </a:r>
          </a:p>
          <a:p>
            <a:pPr lvl="1"/>
            <a:r>
              <a:rPr lang="zh-TW" altLang="en-US" dirty="0" smtClean="0"/>
              <a:t>但這個</a:t>
            </a:r>
            <a:r>
              <a:rPr lang="en-US" altLang="zh-TW" dirty="0" smtClean="0"/>
              <a:t>”</a:t>
            </a:r>
            <a:r>
              <a:rPr lang="zh-TW" altLang="en-US" dirty="0" smtClean="0"/>
              <a:t>值</a:t>
            </a:r>
            <a:r>
              <a:rPr lang="en-US" altLang="zh-TW" dirty="0" smtClean="0"/>
              <a:t>”</a:t>
            </a:r>
            <a:r>
              <a:rPr lang="zh-TW" altLang="en-US" dirty="0" smtClean="0"/>
              <a:t>所代表的涵意，如何解釋</a:t>
            </a:r>
            <a:r>
              <a:rPr lang="en-US" altLang="zh-TW" dirty="0" smtClean="0"/>
              <a:t>?</a:t>
            </a:r>
          </a:p>
          <a:p>
            <a:pPr lvl="2"/>
            <a:r>
              <a:rPr lang="zh-TW" altLang="en-US" dirty="0" smtClean="0"/>
              <a:t>當</a:t>
            </a:r>
            <a:r>
              <a:rPr lang="en-US" altLang="zh-TW" dirty="0"/>
              <a:t> </a:t>
            </a:r>
            <a:r>
              <a:rPr lang="en-US" altLang="zh-TW" dirty="0" smtClean="0"/>
              <a:t>x = 3</a:t>
            </a:r>
          </a:p>
          <a:p>
            <a:pPr lvl="2"/>
            <a:r>
              <a:rPr lang="zh-TW" altLang="en-US" dirty="0" smtClean="0"/>
              <a:t>是一個數值 </a:t>
            </a:r>
            <a:r>
              <a:rPr lang="en-US" altLang="zh-TW" dirty="0" smtClean="0"/>
              <a:t>(ex: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x = 3)</a:t>
            </a:r>
          </a:p>
          <a:p>
            <a:pPr lvl="2"/>
            <a:r>
              <a:rPr lang="zh-TW" altLang="en-US" dirty="0" smtClean="0"/>
              <a:t>還是一個記憶體位置 </a:t>
            </a:r>
            <a:r>
              <a:rPr lang="en-US" altLang="zh-TW" dirty="0" smtClean="0"/>
              <a:t>(ex: 0x3000)</a:t>
            </a:r>
          </a:p>
          <a:p>
            <a:pPr lvl="1"/>
            <a:r>
              <a:rPr lang="zh-TW" altLang="en-US" dirty="0" smtClean="0"/>
              <a:t>取決於我們怎麼去解釋它，這就是</a:t>
            </a:r>
            <a:r>
              <a:rPr lang="en-US" altLang="zh-TW" dirty="0" smtClean="0"/>
              <a:t>primitive types</a:t>
            </a:r>
            <a:r>
              <a:rPr lang="zh-TW" altLang="en-US" dirty="0" smtClean="0"/>
              <a:t>與</a:t>
            </a:r>
            <a:r>
              <a:rPr lang="en-US" altLang="zh-TW" dirty="0" smtClean="0"/>
              <a:t>reference types</a:t>
            </a:r>
            <a:r>
              <a:rPr lang="zh-TW" altLang="en-US" dirty="0" smtClean="0"/>
              <a:t>的主要差異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Primitive types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譯為</a:t>
            </a:r>
            <a:r>
              <a:rPr lang="en-US" altLang="zh-TW" dirty="0" smtClean="0"/>
              <a:t>”</a:t>
            </a:r>
            <a:r>
              <a:rPr lang="zh-TW" altLang="en-US" dirty="0" smtClean="0"/>
              <a:t>基本型別</a:t>
            </a:r>
            <a:r>
              <a:rPr lang="en-US" altLang="zh-TW" dirty="0" smtClean="0"/>
              <a:t>”</a:t>
            </a:r>
          </a:p>
          <a:p>
            <a:pPr lvl="1"/>
            <a:r>
              <a:rPr lang="zh-TW" altLang="en-US" dirty="0" smtClean="0"/>
              <a:t>這種型別的 </a:t>
            </a:r>
            <a:r>
              <a:rPr lang="en-US" altLang="zh-TW" dirty="0" smtClean="0"/>
              <a:t>value </a:t>
            </a:r>
            <a:r>
              <a:rPr lang="zh-TW" altLang="en-US" dirty="0" smtClean="0"/>
              <a:t>被稱之為 </a:t>
            </a:r>
            <a:r>
              <a:rPr lang="en-US" altLang="zh-TW" dirty="0" smtClean="0"/>
              <a:t>primitive value</a:t>
            </a:r>
          </a:p>
          <a:p>
            <a:pPr lvl="1"/>
            <a:r>
              <a:rPr lang="zh-TW" altLang="en-US" dirty="0" smtClean="0"/>
              <a:t>這種 </a:t>
            </a:r>
            <a:r>
              <a:rPr lang="en-US" altLang="zh-TW" dirty="0" smtClean="0"/>
              <a:t>value </a:t>
            </a:r>
            <a:r>
              <a:rPr lang="zh-TW" altLang="en-US" dirty="0" smtClean="0"/>
              <a:t>所代表的就是一個數量，一個大小，或是一種純量，並不是用來代表其他任何東西的</a:t>
            </a:r>
            <a:endParaRPr lang="en-US" altLang="zh-TW" dirty="0" smtClean="0"/>
          </a:p>
          <a:p>
            <a:pPr lvl="1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Reference types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譯為</a:t>
            </a:r>
            <a:r>
              <a:rPr lang="en-US" altLang="zh-TW" dirty="0" smtClean="0"/>
              <a:t>”</a:t>
            </a:r>
            <a:r>
              <a:rPr lang="zh-TW" altLang="en-US" dirty="0" smtClean="0"/>
              <a:t>參考型別</a:t>
            </a:r>
            <a:r>
              <a:rPr lang="en-US" altLang="zh-TW" dirty="0" smtClean="0"/>
              <a:t>”</a:t>
            </a:r>
          </a:p>
          <a:p>
            <a:pPr lvl="1"/>
            <a:r>
              <a:rPr lang="zh-TW" altLang="en-US" dirty="0" smtClean="0"/>
              <a:t>這種型別的 </a:t>
            </a:r>
            <a:r>
              <a:rPr lang="en-US" altLang="zh-TW" dirty="0" smtClean="0"/>
              <a:t>value </a:t>
            </a:r>
            <a:r>
              <a:rPr lang="zh-TW" altLang="en-US" dirty="0" smtClean="0"/>
              <a:t>被稱為 </a:t>
            </a:r>
            <a:r>
              <a:rPr lang="en-US" altLang="zh-TW" dirty="0" smtClean="0"/>
              <a:t>reference value</a:t>
            </a:r>
          </a:p>
          <a:p>
            <a:pPr lvl="1"/>
            <a:r>
              <a:rPr lang="zh-TW" altLang="en-US" dirty="0" smtClean="0"/>
              <a:t>這個 </a:t>
            </a:r>
            <a:r>
              <a:rPr lang="en-US" altLang="zh-TW" dirty="0" smtClean="0"/>
              <a:t>reference value </a:t>
            </a:r>
            <a:r>
              <a:rPr lang="zh-TW" altLang="en-US" dirty="0" smtClean="0"/>
              <a:t>並非是實際上應用的東西，它不是一個數量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它是一個參考 </a:t>
            </a:r>
            <a:r>
              <a:rPr lang="en-US" altLang="zh-TW" dirty="0" smtClean="0"/>
              <a:t>(object reference)</a:t>
            </a:r>
            <a:r>
              <a:rPr lang="zh-TW" altLang="en-US" dirty="0" smtClean="0"/>
              <a:t>，一個用來</a:t>
            </a:r>
            <a:r>
              <a:rPr lang="en-US" altLang="zh-TW" dirty="0" smtClean="0"/>
              <a:t>”</a:t>
            </a:r>
            <a:r>
              <a:rPr lang="zh-TW" altLang="en-US" dirty="0" smtClean="0"/>
              <a:t>指向物件</a:t>
            </a:r>
            <a:r>
              <a:rPr lang="en-US" altLang="zh-TW" dirty="0" smtClean="0"/>
              <a:t>”</a:t>
            </a:r>
            <a:r>
              <a:rPr lang="zh-TW" altLang="en-US" dirty="0" smtClean="0"/>
              <a:t>的參考</a:t>
            </a:r>
            <a:endParaRPr lang="en-US" altLang="zh-TW" dirty="0" smtClean="0"/>
          </a:p>
          <a:p>
            <a:pPr lvl="2"/>
            <a:r>
              <a:rPr lang="zh-TW" altLang="en-US" dirty="0" smtClean="0"/>
              <a:t>根據此</a:t>
            </a:r>
            <a:r>
              <a:rPr lang="en-US" altLang="zh-TW" dirty="0" smtClean="0"/>
              <a:t>”reference value”</a:t>
            </a:r>
            <a:r>
              <a:rPr lang="zh-TW" altLang="en-US" dirty="0" smtClean="0"/>
              <a:t>來找到</a:t>
            </a:r>
            <a:r>
              <a:rPr lang="en-US" altLang="zh-TW" dirty="0" smtClean="0"/>
              <a:t>heap</a:t>
            </a:r>
            <a:r>
              <a:rPr lang="zh-TW" altLang="en-US" dirty="0" smtClean="0"/>
              <a:t>中的物件實體</a:t>
            </a:r>
            <a:endParaRPr lang="en-US" altLang="zh-TW" dirty="0" smtClean="0"/>
          </a:p>
          <a:p>
            <a:pPr lvl="2"/>
            <a:r>
              <a:rPr lang="zh-TW" altLang="en-US" dirty="0" smtClean="0">
                <a:solidFill>
                  <a:srgbClr val="FF0000"/>
                </a:solidFill>
              </a:rPr>
              <a:t>但是 </a:t>
            </a:r>
            <a:r>
              <a:rPr lang="en-US" altLang="zh-TW" dirty="0" smtClean="0">
                <a:solidFill>
                  <a:srgbClr val="FF0000"/>
                </a:solidFill>
              </a:rPr>
              <a:t>reference value </a:t>
            </a:r>
            <a:r>
              <a:rPr lang="zh-TW" altLang="en-US" dirty="0" smtClean="0">
                <a:solidFill>
                  <a:srgbClr val="FF0000"/>
                </a:solidFill>
              </a:rPr>
              <a:t>並不等於是物件</a:t>
            </a:r>
            <a:r>
              <a:rPr lang="en-US" altLang="zh-TW" dirty="0" smtClean="0">
                <a:solidFill>
                  <a:srgbClr val="FF0000"/>
                </a:solidFill>
              </a:rPr>
              <a:t>!!</a:t>
            </a:r>
          </a:p>
          <a:p>
            <a:pPr lvl="2"/>
            <a:r>
              <a:rPr lang="zh-TW" altLang="en-US" dirty="0" smtClean="0"/>
              <a:t>由於</a:t>
            </a:r>
            <a:r>
              <a:rPr lang="en-US" altLang="zh-TW" dirty="0" smtClean="0"/>
              <a:t>reference value</a:t>
            </a:r>
            <a:r>
              <a:rPr lang="zh-TW" altLang="en-US" dirty="0" smtClean="0"/>
              <a:t>太長，很多人簡稱</a:t>
            </a:r>
            <a:r>
              <a:rPr lang="en-US" altLang="zh-TW" dirty="0" smtClean="0"/>
              <a:t>”reference”</a:t>
            </a:r>
          </a:p>
          <a:p>
            <a:pPr lvl="3"/>
            <a:r>
              <a:rPr lang="zh-TW" altLang="en-US" dirty="0" smtClean="0"/>
              <a:t>造成誤解，因為</a:t>
            </a:r>
            <a:r>
              <a:rPr lang="en-US" altLang="zh-TW" dirty="0" smtClean="0"/>
              <a:t>C++</a:t>
            </a:r>
            <a:r>
              <a:rPr lang="zh-TW" altLang="en-US" dirty="0" smtClean="0"/>
              <a:t>中的</a:t>
            </a:r>
            <a:r>
              <a:rPr lang="en-US" altLang="zh-TW" dirty="0" smtClean="0"/>
              <a:t>reference</a:t>
            </a:r>
            <a:r>
              <a:rPr lang="zh-TW" altLang="en-US" dirty="0" smtClean="0"/>
              <a:t>與</a:t>
            </a:r>
            <a:r>
              <a:rPr lang="en-US" altLang="zh-TW" dirty="0" smtClean="0"/>
              <a:t>java</a:t>
            </a:r>
            <a:r>
              <a:rPr lang="zh-TW" altLang="en-US" dirty="0" smtClean="0"/>
              <a:t>中的</a:t>
            </a:r>
            <a:r>
              <a:rPr lang="en-US" altLang="zh-TW" dirty="0" smtClean="0"/>
              <a:t>reference</a:t>
            </a:r>
            <a:r>
              <a:rPr lang="zh-TW" altLang="en-US" dirty="0" smtClean="0"/>
              <a:t>定義</a:t>
            </a:r>
            <a:r>
              <a:rPr lang="zh-TW" altLang="en-US" dirty="0" smtClean="0">
                <a:solidFill>
                  <a:srgbClr val="FF0000"/>
                </a:solidFill>
              </a:rPr>
              <a:t>並不相同</a:t>
            </a:r>
            <a:r>
              <a:rPr lang="en-US" altLang="zh-TW" dirty="0" smtClean="0">
                <a:solidFill>
                  <a:srgbClr val="FF0000"/>
                </a:solidFill>
              </a:rPr>
              <a:t>!!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Type, variable, value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當 </a:t>
            </a:r>
            <a:r>
              <a:rPr lang="en-US" altLang="zh-TW" dirty="0" smtClean="0"/>
              <a:t>variable hold </a:t>
            </a:r>
            <a:r>
              <a:rPr lang="zh-TW" altLang="en-US" dirty="0" smtClean="0"/>
              <a:t>的是 </a:t>
            </a:r>
            <a:r>
              <a:rPr lang="en-US" altLang="zh-TW" dirty="0" smtClean="0"/>
              <a:t>primitive value </a:t>
            </a:r>
            <a:r>
              <a:rPr lang="zh-TW" altLang="en-US" dirty="0" smtClean="0"/>
              <a:t>時，我們稱這個 </a:t>
            </a:r>
            <a:r>
              <a:rPr lang="en-US" altLang="zh-TW" dirty="0" smtClean="0"/>
              <a:t>variable </a:t>
            </a:r>
            <a:r>
              <a:rPr lang="zh-TW" altLang="en-US" dirty="0" smtClean="0"/>
              <a:t>是 </a:t>
            </a:r>
            <a:r>
              <a:rPr lang="en-US" altLang="zh-TW" dirty="0" smtClean="0"/>
              <a:t>primitive type </a:t>
            </a:r>
            <a:r>
              <a:rPr lang="zh-TW" altLang="en-US" dirty="0" smtClean="0"/>
              <a:t>的變數</a:t>
            </a:r>
          </a:p>
          <a:p>
            <a:r>
              <a:rPr lang="zh-TW" altLang="en-US" dirty="0" smtClean="0"/>
              <a:t>反之 當 </a:t>
            </a:r>
            <a:r>
              <a:rPr lang="en-US" altLang="zh-TW" dirty="0" smtClean="0"/>
              <a:t>variable hold </a:t>
            </a:r>
            <a:r>
              <a:rPr lang="zh-TW" altLang="en-US" dirty="0" smtClean="0"/>
              <a:t>的是 </a:t>
            </a:r>
            <a:r>
              <a:rPr lang="en-US" altLang="zh-TW" dirty="0" smtClean="0"/>
              <a:t>reference value </a:t>
            </a:r>
            <a:r>
              <a:rPr lang="zh-TW" altLang="en-US" dirty="0" smtClean="0"/>
              <a:t>時，我們稱這個 </a:t>
            </a:r>
            <a:r>
              <a:rPr lang="en-US" altLang="zh-TW" dirty="0" smtClean="0"/>
              <a:t>variable </a:t>
            </a:r>
            <a:r>
              <a:rPr lang="zh-TW" altLang="en-US" dirty="0" smtClean="0"/>
              <a:t>是 </a:t>
            </a:r>
            <a:r>
              <a:rPr lang="en-US" altLang="zh-TW" dirty="0" smtClean="0"/>
              <a:t>reference type </a:t>
            </a:r>
            <a:r>
              <a:rPr lang="zh-TW" altLang="en-US" dirty="0" smtClean="0"/>
              <a:t>的變數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這句話是說  它是個 </a:t>
            </a:r>
            <a:r>
              <a:rPr lang="en-US" altLang="zh-TW" dirty="0" smtClean="0"/>
              <a:t>"</a:t>
            </a:r>
            <a:r>
              <a:rPr lang="zh-TW" altLang="en-US" dirty="0" smtClean="0"/>
              <a:t>參考型別的變數</a:t>
            </a:r>
            <a:r>
              <a:rPr lang="en-US" altLang="zh-TW" dirty="0" smtClean="0"/>
              <a:t>"</a:t>
            </a:r>
            <a:r>
              <a:rPr lang="zh-TW" altLang="en-US" dirty="0" smtClean="0"/>
              <a:t>，而</a:t>
            </a:r>
            <a:r>
              <a:rPr lang="zh-TW" altLang="en-US" dirty="0" smtClean="0">
                <a:solidFill>
                  <a:srgbClr val="FF0000"/>
                </a:solidFill>
              </a:rPr>
              <a:t>非</a:t>
            </a:r>
            <a:r>
              <a:rPr lang="zh-TW" altLang="en-US" dirty="0" smtClean="0"/>
              <a:t> </a:t>
            </a:r>
            <a:r>
              <a:rPr lang="en-US" altLang="zh-TW" dirty="0" smtClean="0"/>
              <a:t>"</a:t>
            </a:r>
            <a:r>
              <a:rPr lang="zh-TW" altLang="en-US" dirty="0" smtClean="0"/>
              <a:t>它是個參考</a:t>
            </a:r>
            <a:r>
              <a:rPr lang="en-US" altLang="zh-TW" dirty="0" smtClean="0"/>
              <a:t>"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= 1;</a:t>
            </a:r>
          </a:p>
          <a:p>
            <a:r>
              <a:rPr lang="en-US" altLang="zh-TW" dirty="0" smtClean="0"/>
              <a:t>String </a:t>
            </a:r>
            <a:r>
              <a:rPr lang="en-US" altLang="zh-TW" dirty="0" err="1" smtClean="0"/>
              <a:t>str</a:t>
            </a:r>
            <a:r>
              <a:rPr lang="en-US" altLang="zh-TW" dirty="0" smtClean="0"/>
              <a:t> = "test";</a:t>
            </a:r>
          </a:p>
          <a:p>
            <a:r>
              <a:rPr lang="zh-TW" altLang="en-US" dirty="0" smtClean="0"/>
              <a:t>其中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</a:t>
            </a:r>
            <a:r>
              <a:rPr lang="zh-TW" altLang="en-US" dirty="0" smtClean="0"/>
              <a:t>跟 </a:t>
            </a:r>
            <a:r>
              <a:rPr lang="en-US" altLang="zh-TW" dirty="0" err="1" smtClean="0"/>
              <a:t>str</a:t>
            </a:r>
            <a:r>
              <a:rPr lang="en-US" altLang="zh-TW" dirty="0" smtClean="0"/>
              <a:t> </a:t>
            </a:r>
            <a:r>
              <a:rPr lang="zh-TW" altLang="en-US" dirty="0" smtClean="0"/>
              <a:t>是 </a:t>
            </a:r>
            <a:r>
              <a:rPr lang="en-US" altLang="zh-TW" dirty="0" smtClean="0"/>
              <a:t>"</a:t>
            </a:r>
            <a:r>
              <a:rPr lang="zh-TW" altLang="en-US" dirty="0" smtClean="0"/>
              <a:t>變數</a:t>
            </a:r>
            <a:r>
              <a:rPr lang="en-US" altLang="zh-TW" dirty="0" smtClean="0"/>
              <a:t>“ </a:t>
            </a:r>
          </a:p>
          <a:p>
            <a:r>
              <a:rPr lang="en-US" altLang="zh-TW" dirty="0" smtClean="0"/>
              <a:t>“test” </a:t>
            </a:r>
            <a:r>
              <a:rPr lang="zh-TW" altLang="en-US" dirty="0" smtClean="0"/>
              <a:t>是個字串的生成表示式，會生成 </a:t>
            </a:r>
            <a:r>
              <a:rPr lang="en-US" altLang="zh-TW" dirty="0" smtClean="0"/>
              <a:t>String </a:t>
            </a:r>
            <a:r>
              <a:rPr lang="zh-TW" altLang="en-US" dirty="0" smtClean="0"/>
              <a:t>物件</a:t>
            </a:r>
          </a:p>
          <a:p>
            <a:r>
              <a:rPr lang="en-US" altLang="zh-TW" dirty="0" smtClean="0"/>
              <a:t>1 </a:t>
            </a:r>
            <a:r>
              <a:rPr lang="zh-TW" altLang="en-US" dirty="0" smtClean="0"/>
              <a:t>是個整數的直譯字</a:t>
            </a:r>
            <a:r>
              <a:rPr lang="en-US" altLang="zh-TW" dirty="0" smtClean="0"/>
              <a:t>(literal)</a:t>
            </a:r>
          </a:p>
          <a:p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zh-TW" altLang="en-US" dirty="0" smtClean="0"/>
              <a:t>跟 </a:t>
            </a:r>
            <a:r>
              <a:rPr lang="en-US" altLang="zh-TW" dirty="0" smtClean="0"/>
              <a:t>String </a:t>
            </a:r>
            <a:r>
              <a:rPr lang="zh-TW" altLang="en-US" dirty="0" smtClean="0"/>
              <a:t>是 </a:t>
            </a:r>
            <a:r>
              <a:rPr lang="en-US" altLang="zh-TW" dirty="0" smtClean="0"/>
              <a:t>type</a:t>
            </a:r>
          </a:p>
          <a:p>
            <a:r>
              <a:rPr lang="zh-TW" altLang="en-US" dirty="0" smtClean="0"/>
              <a:t>我們是看不到 </a:t>
            </a:r>
            <a:r>
              <a:rPr lang="en-US" altLang="zh-TW" dirty="0" smtClean="0"/>
              <a:t>value </a:t>
            </a:r>
            <a:r>
              <a:rPr lang="zh-TW" altLang="en-US" dirty="0" smtClean="0"/>
              <a:t>的，他們是被 </a:t>
            </a:r>
            <a:r>
              <a:rPr lang="en-US" altLang="zh-TW" dirty="0" smtClean="0"/>
              <a:t>hold </a:t>
            </a:r>
            <a:r>
              <a:rPr lang="zh-TW" altLang="en-US" dirty="0" smtClean="0"/>
              <a:t>在變數中的</a:t>
            </a:r>
            <a:endParaRPr lang="en-US" altLang="zh-TW" dirty="0" smtClean="0"/>
          </a:p>
          <a:p>
            <a:r>
              <a:rPr lang="zh-TW" altLang="en-US" dirty="0" smtClean="0"/>
              <a:t>平時我們說</a:t>
            </a:r>
            <a:r>
              <a:rPr lang="en-US" altLang="zh-TW" dirty="0" smtClean="0"/>
              <a:t>”</a:t>
            </a:r>
            <a:r>
              <a:rPr lang="en-US" altLang="zh-TW" dirty="0" err="1" smtClean="0"/>
              <a:t>str</a:t>
            </a:r>
            <a:r>
              <a:rPr lang="en-US" altLang="zh-TW" dirty="0" smtClean="0"/>
              <a:t> </a:t>
            </a:r>
            <a:r>
              <a:rPr lang="zh-TW" altLang="en-US" dirty="0" smtClean="0"/>
              <a:t>物件</a:t>
            </a:r>
            <a:r>
              <a:rPr lang="en-US" altLang="zh-TW" dirty="0" smtClean="0"/>
              <a:t>”</a:t>
            </a:r>
            <a:r>
              <a:rPr lang="zh-TW" altLang="en-US" dirty="0" smtClean="0"/>
              <a:t>，只是簡稱，正確應說</a:t>
            </a:r>
            <a:r>
              <a:rPr lang="en-US" altLang="zh-TW" dirty="0" smtClean="0"/>
              <a:t>”</a:t>
            </a:r>
            <a:r>
              <a:rPr lang="en-US" altLang="zh-TW" dirty="0" err="1" smtClean="0"/>
              <a:t>str</a:t>
            </a:r>
            <a:r>
              <a:rPr lang="en-US" altLang="zh-TW" dirty="0" smtClean="0"/>
              <a:t> reference value</a:t>
            </a:r>
            <a:r>
              <a:rPr lang="zh-TW" altLang="en-US" dirty="0" smtClean="0"/>
              <a:t>所指向的物件</a:t>
            </a:r>
            <a:r>
              <a:rPr lang="en-US" altLang="zh-TW" dirty="0" smtClean="0"/>
              <a:t>”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所謂</a:t>
            </a:r>
            <a:r>
              <a:rPr lang="en-US" altLang="zh-TW" dirty="0" smtClean="0"/>
              <a:t>call by value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altLang="zh-TW" dirty="0" smtClean="0"/>
              <a:t>void m1 (Person p) {</a:t>
            </a:r>
          </a:p>
          <a:p>
            <a:pPr>
              <a:buNone/>
            </a:pPr>
            <a:r>
              <a:rPr lang="en-US" altLang="zh-TW" dirty="0" smtClean="0"/>
              <a:t>	p = null;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  <a:p>
            <a:pPr>
              <a:buNone/>
            </a:pPr>
            <a:r>
              <a:rPr lang="en-US" altLang="zh-TW" dirty="0" smtClean="0"/>
              <a:t>//some other place</a:t>
            </a:r>
          </a:p>
          <a:p>
            <a:pPr>
              <a:buNone/>
            </a:pPr>
            <a:r>
              <a:rPr lang="en-US" altLang="zh-TW" dirty="0" smtClean="0"/>
              <a:t>Person </a:t>
            </a:r>
            <a:r>
              <a:rPr lang="en-US" altLang="zh-TW" dirty="0" err="1" smtClean="0"/>
              <a:t>personObj</a:t>
            </a:r>
            <a:r>
              <a:rPr lang="en-US" altLang="zh-TW" dirty="0" smtClean="0"/>
              <a:t> = new Person(“John”);</a:t>
            </a:r>
          </a:p>
          <a:p>
            <a:pPr>
              <a:buNone/>
            </a:pPr>
            <a:r>
              <a:rPr lang="en-US" altLang="zh-TW" dirty="0" smtClean="0"/>
              <a:t>m1(</a:t>
            </a:r>
            <a:r>
              <a:rPr lang="en-US" altLang="zh-TW" dirty="0" err="1" smtClean="0"/>
              <a:t>personObj</a:t>
            </a:r>
            <a:r>
              <a:rPr lang="en-US" altLang="zh-TW" dirty="0" smtClean="0"/>
              <a:t>);</a:t>
            </a:r>
          </a:p>
          <a:p>
            <a:r>
              <a:rPr lang="zh-TW" altLang="en-US" dirty="0" smtClean="0"/>
              <a:t>把</a:t>
            </a:r>
            <a:r>
              <a:rPr lang="en-US" altLang="zh-TW" dirty="0" err="1" smtClean="0"/>
              <a:t>personObj</a:t>
            </a:r>
            <a:r>
              <a:rPr lang="zh-TW" altLang="en-US" dirty="0" smtClean="0"/>
              <a:t>中所存的</a:t>
            </a:r>
            <a:r>
              <a:rPr lang="en-US" altLang="zh-TW" dirty="0" smtClean="0"/>
              <a:t>reference value (</a:t>
            </a:r>
            <a:r>
              <a:rPr lang="zh-TW" altLang="en-US" dirty="0" smtClean="0"/>
              <a:t>一個數值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，當做參數傳給</a:t>
            </a:r>
            <a:r>
              <a:rPr lang="en-US" altLang="zh-TW" dirty="0" smtClean="0"/>
              <a:t>m1</a:t>
            </a:r>
          </a:p>
          <a:p>
            <a:r>
              <a:rPr lang="zh-TW" altLang="en-US" dirty="0" smtClean="0"/>
              <a:t>在</a:t>
            </a:r>
            <a:r>
              <a:rPr lang="en-US" altLang="zh-TW" dirty="0" smtClean="0"/>
              <a:t>m1</a:t>
            </a:r>
            <a:r>
              <a:rPr lang="zh-TW" altLang="en-US" dirty="0" smtClean="0"/>
              <a:t>當中，把</a:t>
            </a:r>
            <a:r>
              <a:rPr lang="en-US" altLang="zh-TW" dirty="0" smtClean="0"/>
              <a:t>p</a:t>
            </a:r>
            <a:r>
              <a:rPr lang="zh-TW" altLang="en-US" dirty="0" smtClean="0"/>
              <a:t>變成</a:t>
            </a:r>
            <a:r>
              <a:rPr lang="en-US" altLang="zh-TW" dirty="0" smtClean="0"/>
              <a:t>null</a:t>
            </a:r>
            <a:r>
              <a:rPr lang="zh-TW" altLang="en-US" dirty="0" smtClean="0"/>
              <a:t>，並不會對實體物件有動作，只是把</a:t>
            </a:r>
            <a:r>
              <a:rPr lang="en-US" altLang="zh-TW" dirty="0" smtClean="0"/>
              <a:t>p</a:t>
            </a:r>
            <a:r>
              <a:rPr lang="zh-TW" altLang="en-US" dirty="0" smtClean="0"/>
              <a:t>所儲存的值清掉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影響的範圍，只在</a:t>
            </a:r>
            <a:r>
              <a:rPr lang="en-US" altLang="zh-TW" dirty="0" smtClean="0"/>
              <a:t>m1</a:t>
            </a:r>
            <a:r>
              <a:rPr lang="zh-TW" altLang="en-US" smtClean="0"/>
              <a:t>中而已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711</Words>
  <Application>Microsoft Office PowerPoint</Application>
  <PresentationFormat>如螢幕大小 (4:3)</PresentationFormat>
  <Paragraphs>78</Paragraphs>
  <Slides>12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Office 佈景主題</vt:lpstr>
      <vt:lpstr>Reference, primitive, call by XXX 必也正名乎</vt:lpstr>
      <vt:lpstr>In java, there are two types…</vt:lpstr>
      <vt:lpstr>Recall that…</vt:lpstr>
      <vt:lpstr>What is “value”?</vt:lpstr>
      <vt:lpstr>Primitive types</vt:lpstr>
      <vt:lpstr>Reference types</vt:lpstr>
      <vt:lpstr>Type, variable, value</vt:lpstr>
      <vt:lpstr>Example</vt:lpstr>
      <vt:lpstr>所謂call by value</vt:lpstr>
      <vt:lpstr>Discussion</vt:lpstr>
      <vt:lpstr>In C++ Primer</vt:lpstr>
      <vt:lpstr>所以我們正名</vt:lpstr>
    </vt:vector>
  </TitlesOfParts>
  <Company>NTHU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Static, reference, object, primitive, call by XXX</dc:title>
  <dc:creator>Yoshi</dc:creator>
  <cp:lastModifiedBy>Yoshi</cp:lastModifiedBy>
  <cp:revision>6</cp:revision>
  <dcterms:created xsi:type="dcterms:W3CDTF">2009-03-11T05:44:54Z</dcterms:created>
  <dcterms:modified xsi:type="dcterms:W3CDTF">2009-03-11T07:16:06Z</dcterms:modified>
</cp:coreProperties>
</file>